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3" r:id="rId1"/>
  </p:sldMasterIdLst>
  <p:notesMasterIdLst>
    <p:notesMasterId r:id="rId26"/>
  </p:notesMasterIdLst>
  <p:sldIdLst>
    <p:sldId id="256" r:id="rId2"/>
    <p:sldId id="285" r:id="rId3"/>
    <p:sldId id="257" r:id="rId4"/>
    <p:sldId id="286" r:id="rId5"/>
    <p:sldId id="292" r:id="rId6"/>
    <p:sldId id="275" r:id="rId7"/>
    <p:sldId id="287" r:id="rId8"/>
    <p:sldId id="288" r:id="rId9"/>
    <p:sldId id="303" r:id="rId10"/>
    <p:sldId id="302" r:id="rId11"/>
    <p:sldId id="297" r:id="rId12"/>
    <p:sldId id="298" r:id="rId13"/>
    <p:sldId id="299" r:id="rId14"/>
    <p:sldId id="301" r:id="rId15"/>
    <p:sldId id="300" r:id="rId16"/>
    <p:sldId id="289" r:id="rId17"/>
    <p:sldId id="290" r:id="rId18"/>
    <p:sldId id="266" r:id="rId19"/>
    <p:sldId id="291" r:id="rId20"/>
    <p:sldId id="260" r:id="rId21"/>
    <p:sldId id="293" r:id="rId22"/>
    <p:sldId id="295" r:id="rId23"/>
    <p:sldId id="296" r:id="rId24"/>
    <p:sldId id="25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2" autoAdjust="0"/>
    <p:restoredTop sz="94660"/>
  </p:normalViewPr>
  <p:slideViewPr>
    <p:cSldViewPr>
      <p:cViewPr varScale="1">
        <p:scale>
          <a:sx n="86" d="100"/>
          <a:sy n="86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Sheet1!$C$1</c:f>
              <c:strCache>
                <c:ptCount val="1"/>
                <c:pt idx="0">
                  <c:v>Tango-100ms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Sheet1!$A$2:$A$8</c:f>
              <c:strCache>
                <c:ptCount val="7"/>
                <c:pt idx="0">
                  <c:v>Sudoku</c:v>
                </c:pt>
                <c:pt idx="1">
                  <c:v>Poker</c:v>
                </c:pt>
                <c:pt idx="2">
                  <c:v>TapTu</c:v>
                </c:pt>
                <c:pt idx="3">
                  <c:v>Hoot</c:v>
                </c:pt>
                <c:pt idx="4">
                  <c:v>Email</c:v>
                </c:pt>
                <c:pt idx="5">
                  <c:v>Instagram</c:v>
                </c:pt>
                <c:pt idx="6">
                  <c:v>Pinterest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0.49830000000000046</c:v>
                </c:pt>
                <c:pt idx="1">
                  <c:v>0.31510000000000032</c:v>
                </c:pt>
                <c:pt idx="2">
                  <c:v>0.67540000000000078</c:v>
                </c:pt>
                <c:pt idx="3">
                  <c:v>0.47550000000000031</c:v>
                </c:pt>
                <c:pt idx="4">
                  <c:v>0.65100000000000091</c:v>
                </c:pt>
                <c:pt idx="5">
                  <c:v>0.77070000000000061</c:v>
                </c:pt>
                <c:pt idx="6">
                  <c:v>0.99370000000000003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Tango-500ms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Sheet1!$A$2:$A$8</c:f>
              <c:strCache>
                <c:ptCount val="7"/>
                <c:pt idx="0">
                  <c:v>Sudoku</c:v>
                </c:pt>
                <c:pt idx="1">
                  <c:v>Poker</c:v>
                </c:pt>
                <c:pt idx="2">
                  <c:v>TapTu</c:v>
                </c:pt>
                <c:pt idx="3">
                  <c:v>Hoot</c:v>
                </c:pt>
                <c:pt idx="4">
                  <c:v>Email</c:v>
                </c:pt>
                <c:pt idx="5">
                  <c:v>Instagram</c:v>
                </c:pt>
                <c:pt idx="6">
                  <c:v>Pinterest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0.84130000000000005</c:v>
                </c:pt>
                <c:pt idx="1">
                  <c:v>0.4526</c:v>
                </c:pt>
                <c:pt idx="2">
                  <c:v>0.3830000000000004</c:v>
                </c:pt>
                <c:pt idx="3">
                  <c:v>0.49670000000000031</c:v>
                </c:pt>
                <c:pt idx="4">
                  <c:v>0.46210000000000001</c:v>
                </c:pt>
                <c:pt idx="5">
                  <c:v>0.46280000000000032</c:v>
                </c:pt>
                <c:pt idx="6">
                  <c:v>0.82770000000000066</c:v>
                </c:pt>
              </c:numCache>
            </c:numRef>
          </c:val>
        </c:ser>
        <c:dLbls/>
        <c:gapWidth val="219"/>
        <c:overlap val="-27"/>
        <c:axId val="95814784"/>
        <c:axId val="95816320"/>
      </c:barChart>
      <c:catAx>
        <c:axId val="958147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800" baseline="0"/>
            </a:pPr>
            <a:endParaRPr lang="en-US"/>
          </a:p>
        </c:txPr>
        <c:crossAx val="95816320"/>
        <c:crosses val="autoZero"/>
        <c:auto val="1"/>
        <c:lblAlgn val="ctr"/>
        <c:lblOffset val="100"/>
      </c:catAx>
      <c:valAx>
        <c:axId val="95816320"/>
        <c:scaling>
          <c:orientation val="minMax"/>
          <c:max val="1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1800" baseline="0"/>
                </a:pPr>
                <a:r>
                  <a:rPr lang="en-US" sz="1800" baseline="0"/>
                  <a:t>Relative Latency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800" baseline="0"/>
            </a:pPr>
            <a:endParaRPr lang="en-US"/>
          </a:p>
        </c:txPr>
        <c:crossAx val="9581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vert="horz"/>
        <a:lstStyle/>
        <a:p>
          <a:pPr>
            <a:defRPr sz="1800" baseline="0"/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600" baseline="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Sheet1!$C$1</c:f>
              <c:strCache>
                <c:ptCount val="1"/>
                <c:pt idx="0">
                  <c:v>Tango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Sheet1!$A$2:$A$8</c:f>
              <c:strCache>
                <c:ptCount val="7"/>
                <c:pt idx="0">
                  <c:v>Sudoku</c:v>
                </c:pt>
                <c:pt idx="1">
                  <c:v>Poker</c:v>
                </c:pt>
                <c:pt idx="2">
                  <c:v>TapTu</c:v>
                </c:pt>
                <c:pt idx="3">
                  <c:v>Hoot</c:v>
                </c:pt>
                <c:pt idx="4">
                  <c:v>Email</c:v>
                </c:pt>
                <c:pt idx="5">
                  <c:v>Instagram</c:v>
                </c:pt>
                <c:pt idx="6">
                  <c:v>Pinterest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0.98380000000000001</c:v>
                </c:pt>
                <c:pt idx="1">
                  <c:v>0.76049999999999995</c:v>
                </c:pt>
                <c:pt idx="2">
                  <c:v>0.81310000000000004</c:v>
                </c:pt>
                <c:pt idx="3">
                  <c:v>0.8881</c:v>
                </c:pt>
                <c:pt idx="4">
                  <c:v>1.0229999999999986</c:v>
                </c:pt>
                <c:pt idx="5">
                  <c:v>1.0397999999999985</c:v>
                </c:pt>
                <c:pt idx="6">
                  <c:v>0.97600000000000064</c:v>
                </c:pt>
              </c:numCache>
            </c:numRef>
          </c:val>
        </c:ser>
        <c:dLbls/>
        <c:gapWidth val="219"/>
        <c:overlap val="-27"/>
        <c:axId val="102034048"/>
        <c:axId val="102035840"/>
      </c:barChart>
      <c:catAx>
        <c:axId val="1020340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35840"/>
        <c:crosses val="autoZero"/>
        <c:auto val="1"/>
        <c:lblAlgn val="ctr"/>
        <c:lblOffset val="100"/>
      </c:catAx>
      <c:valAx>
        <c:axId val="102035840"/>
        <c:scaling>
          <c:orientation val="minMax"/>
          <c:max val="1.1000000000000001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baseline="0" dirty="0" smtClean="0">
                    <a:solidFill>
                      <a:schemeClr val="tx1"/>
                    </a:solidFill>
                  </a:rPr>
                  <a:t>Relative energy usage</a:t>
                </a:r>
                <a:endParaRPr lang="en-US" sz="1800" b="1" baseline="0" dirty="0">
                  <a:solidFill>
                    <a:schemeClr val="tx1"/>
                  </a:solidFill>
                </a:endParaRP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3404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Receive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Sheet1!$A$2:$A$8</c:f>
              <c:strCache>
                <c:ptCount val="7"/>
                <c:pt idx="0">
                  <c:v>Sudoku</c:v>
                </c:pt>
                <c:pt idx="1">
                  <c:v>Poker</c:v>
                </c:pt>
                <c:pt idx="2">
                  <c:v>TapTu</c:v>
                </c:pt>
                <c:pt idx="3">
                  <c:v>Hoot</c:v>
                </c:pt>
                <c:pt idx="4">
                  <c:v>Email</c:v>
                </c:pt>
                <c:pt idx="5">
                  <c:v>Instagram</c:v>
                </c:pt>
                <c:pt idx="6">
                  <c:v>Pinterest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3.8333333333333335</c:v>
                </c:pt>
                <c:pt idx="1">
                  <c:v>1.6333333333333333</c:v>
                </c:pt>
                <c:pt idx="2">
                  <c:v>2.4666666666666668</c:v>
                </c:pt>
                <c:pt idx="3">
                  <c:v>6.5</c:v>
                </c:pt>
                <c:pt idx="4">
                  <c:v>3.2666666666666666</c:v>
                </c:pt>
                <c:pt idx="5">
                  <c:v>0.83333333333333359</c:v>
                </c:pt>
                <c:pt idx="6">
                  <c:v>15.366666666666674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Sheet1!$A$2:$A$8</c:f>
              <c:strCache>
                <c:ptCount val="7"/>
                <c:pt idx="0">
                  <c:v>Sudoku</c:v>
                </c:pt>
                <c:pt idx="1">
                  <c:v>Poker</c:v>
                </c:pt>
                <c:pt idx="2">
                  <c:v>TapTu</c:v>
                </c:pt>
                <c:pt idx="3">
                  <c:v>Hoot</c:v>
                </c:pt>
                <c:pt idx="4">
                  <c:v>Email</c:v>
                </c:pt>
                <c:pt idx="5">
                  <c:v>Instagram</c:v>
                </c:pt>
                <c:pt idx="6">
                  <c:v>Pinterest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0.83333333333333359</c:v>
                </c:pt>
                <c:pt idx="1">
                  <c:v>0.83333333333333359</c:v>
                </c:pt>
                <c:pt idx="2">
                  <c:v>0.46666666666666684</c:v>
                </c:pt>
                <c:pt idx="3">
                  <c:v>4.4333333333333371</c:v>
                </c:pt>
                <c:pt idx="4">
                  <c:v>1.6333333333333333</c:v>
                </c:pt>
                <c:pt idx="5">
                  <c:v>1.5</c:v>
                </c:pt>
                <c:pt idx="6">
                  <c:v>1.3</c:v>
                </c:pt>
              </c:numCache>
            </c:numRef>
          </c:val>
        </c:ser>
        <c:dLbls/>
        <c:gapWidth val="219"/>
        <c:overlap val="-27"/>
        <c:axId val="102188928"/>
        <c:axId val="102190464"/>
      </c:barChart>
      <c:catAx>
        <c:axId val="1021889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190464"/>
        <c:crosses val="autoZero"/>
        <c:auto val="1"/>
        <c:lblAlgn val="ctr"/>
        <c:lblOffset val="100"/>
      </c:catAx>
      <c:valAx>
        <c:axId val="1021904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baseline="0" dirty="0" smtClean="0">
                    <a:solidFill>
                      <a:schemeClr val="tx1"/>
                    </a:solidFill>
                  </a:rPr>
                  <a:t>Data (KB/s)</a:t>
                </a:r>
                <a:endParaRPr lang="en-US" sz="1800" b="1" baseline="0" dirty="0">
                  <a:solidFill>
                    <a:schemeClr val="tx1"/>
                  </a:solidFill>
                </a:endParaRP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188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11442-A2C4-44D0-A82B-AC92A55EAECE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08F60-10C9-452D-B724-A5311691C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147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DF9D4-00E6-2046-9DF8-2C12D6C873B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999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D85AFA-7EB5-2044-803D-9C84625BAB08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Chow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931C-2C27-2B42-94D8-C65BF5BFE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0EABF2-574A-B544-9D96-B3D173A3B5AC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Chow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931C-2C27-2B42-94D8-C65BF5BFE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42AC60-7FE5-4B41-A7D5-66F8B7C3E2FA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Chow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931C-2C27-2B42-94D8-C65BF5BFE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 userDrawn="1"/>
        </p:nvSpPr>
        <p:spPr>
          <a:xfrm>
            <a:off x="-647700" y="495300"/>
            <a:ext cx="9334500" cy="858838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17F5CF-0A39-194F-810E-B071C077C264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931C-2C27-2B42-94D8-C65BF5BFED4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5536" y="6308695"/>
            <a:ext cx="648072" cy="4531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2EA62D-1684-8F47-A646-545A139DC83A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Chow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931C-2C27-2B42-94D8-C65BF5BFE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44F792-0113-E846-B6AC-11CF538D3326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Chow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931C-2C27-2B42-94D8-C65BF5BFE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843BC4-E50F-364F-8760-6DFED88DF927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Chow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931C-2C27-2B42-94D8-C65BF5BFE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30213A-CB55-2F48-8DA5-BD2D8CB51731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Chow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931C-2C27-2B42-94D8-C65BF5BFE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3A8912-B9B9-D940-8433-A73D4A5E7EEB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Chow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931C-2C27-2B42-94D8-C65BF5BFE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7830A3-CC86-364D-A039-BD680A50B19A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Chow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931C-2C27-2B42-94D8-C65BF5BFE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07E403-D38E-B041-B400-CA816172AC34}" type="datetime1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Chow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931C-2C27-2B42-94D8-C65BF5BFE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Michael Chow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0931C-2C27-2B42-94D8-C65BF5BFE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Accelerating Mobile Applications </a:t>
            </a:r>
            <a:r>
              <a:rPr lang="en-US" b="1" dirty="0" smtClean="0"/>
              <a:t>through Flip-Flop Replication</a:t>
            </a:r>
            <a:r>
              <a:rPr lang="en-US" sz="5000" dirty="0" smtClean="0"/>
              <a:t/>
            </a:r>
            <a:br>
              <a:rPr lang="en-US" sz="50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066" y="4077072"/>
            <a:ext cx="7372350" cy="1512168"/>
          </a:xfrm>
        </p:spPr>
        <p:txBody>
          <a:bodyPr>
            <a:normAutofit/>
          </a:bodyPr>
          <a:lstStyle/>
          <a:p>
            <a:r>
              <a:rPr lang="sv-SE" sz="2400" b="1" dirty="0" smtClean="0">
                <a:solidFill>
                  <a:schemeClr val="tx1"/>
                </a:solidFill>
              </a:rPr>
              <a:t>Mark </a:t>
            </a:r>
            <a:r>
              <a:rPr lang="sv-SE" sz="2400" b="1" dirty="0">
                <a:solidFill>
                  <a:schemeClr val="tx1"/>
                </a:solidFill>
              </a:rPr>
              <a:t>Gordon, David Ke </a:t>
            </a:r>
            <a:r>
              <a:rPr lang="sv-SE" sz="2400" b="1" dirty="0" smtClean="0">
                <a:solidFill>
                  <a:schemeClr val="tx1"/>
                </a:solidFill>
              </a:rPr>
              <a:t>Hong, 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Peter </a:t>
            </a:r>
            <a:r>
              <a:rPr lang="en-US" sz="2400" b="1" dirty="0">
                <a:solidFill>
                  <a:schemeClr val="tx1"/>
                </a:solidFill>
              </a:rPr>
              <a:t>M. Chen, </a:t>
            </a:r>
            <a:r>
              <a:rPr lang="en-US" sz="2400" b="1" dirty="0" smtClean="0">
                <a:solidFill>
                  <a:schemeClr val="tx1"/>
                </a:solidFill>
              </a:rPr>
              <a:t>Jason </a:t>
            </a:r>
            <a:r>
              <a:rPr lang="en-US" sz="2400" b="1" dirty="0" err="1">
                <a:solidFill>
                  <a:schemeClr val="tx1"/>
                </a:solidFill>
              </a:rPr>
              <a:t>Flinn</a:t>
            </a:r>
            <a:r>
              <a:rPr lang="en-US" sz="2400" b="1" dirty="0">
                <a:solidFill>
                  <a:schemeClr val="tx1"/>
                </a:solidFill>
              </a:rPr>
              <a:t>, Scott </a:t>
            </a:r>
            <a:r>
              <a:rPr lang="en-US" sz="2400" b="1" dirty="0" err="1" smtClean="0">
                <a:solidFill>
                  <a:schemeClr val="tx1"/>
                </a:solidFill>
              </a:rPr>
              <a:t>Mahlke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>
                <a:solidFill>
                  <a:schemeClr val="tx1"/>
                </a:solidFill>
              </a:rPr>
              <a:t>Z. Morley </a:t>
            </a:r>
            <a:r>
              <a:rPr lang="en-US" sz="2400" b="1" dirty="0" smtClean="0">
                <a:solidFill>
                  <a:schemeClr val="tx1"/>
                </a:solidFill>
              </a:rPr>
              <a:t>Mao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019" y="6069221"/>
            <a:ext cx="1093561" cy="76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095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Tango architecture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173-8E0E-42BA-80A8-1587262420B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00200" y="3429000"/>
            <a:ext cx="1905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Dalvik</a:t>
            </a:r>
            <a:r>
              <a:rPr lang="en-US" dirty="0" smtClean="0"/>
              <a:t> VM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90800" y="5410200"/>
            <a:ext cx="91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 Stack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00200" y="5410200"/>
            <a:ext cx="91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UI Stack</a:t>
            </a:r>
            <a:endParaRPr lang="en-US" dirty="0"/>
          </a:p>
        </p:txBody>
      </p:sp>
      <p:sp>
        <p:nvSpPr>
          <p:cNvPr id="13" name="Flowchart: Process 12"/>
          <p:cNvSpPr/>
          <p:nvPr/>
        </p:nvSpPr>
        <p:spPr>
          <a:xfrm>
            <a:off x="1600200" y="4724400"/>
            <a:ext cx="1905000" cy="60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Most Native Code</a:t>
            </a:r>
            <a:endParaRPr lang="en-US" dirty="0"/>
          </a:p>
        </p:txBody>
      </p:sp>
      <p:sp>
        <p:nvSpPr>
          <p:cNvPr id="14" name="Flowchart: Process 13"/>
          <p:cNvSpPr/>
          <p:nvPr/>
        </p:nvSpPr>
        <p:spPr>
          <a:xfrm>
            <a:off x="304800" y="3733800"/>
            <a:ext cx="838200" cy="9144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Rem. Native Code</a:t>
            </a:r>
            <a:endParaRPr lang="en-US" sz="1600" dirty="0"/>
          </a:p>
        </p:txBody>
      </p:sp>
      <p:sp>
        <p:nvSpPr>
          <p:cNvPr id="17" name="Flowchart: Process 16"/>
          <p:cNvSpPr/>
          <p:nvPr/>
        </p:nvSpPr>
        <p:spPr>
          <a:xfrm>
            <a:off x="304800" y="4724400"/>
            <a:ext cx="838200" cy="6858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Sensor I/O</a:t>
            </a:r>
            <a:endParaRPr lang="en-US" dirty="0"/>
          </a:p>
        </p:txBody>
      </p:sp>
      <p:sp>
        <p:nvSpPr>
          <p:cNvPr id="18" name="Flowchart: Process 17"/>
          <p:cNvSpPr/>
          <p:nvPr/>
        </p:nvSpPr>
        <p:spPr>
          <a:xfrm>
            <a:off x="304800" y="5486400"/>
            <a:ext cx="838200" cy="7620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I/O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486400" y="3429000"/>
            <a:ext cx="1905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Dalvik</a:t>
            </a:r>
            <a:r>
              <a:rPr lang="en-US" dirty="0" smtClean="0"/>
              <a:t> VM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477000" y="5410200"/>
            <a:ext cx="91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 Stack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486400" y="5410200"/>
            <a:ext cx="914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UI Stack</a:t>
            </a:r>
            <a:endParaRPr lang="en-US" dirty="0"/>
          </a:p>
        </p:txBody>
      </p:sp>
      <p:sp>
        <p:nvSpPr>
          <p:cNvPr id="22" name="Flowchart: Process 21"/>
          <p:cNvSpPr/>
          <p:nvPr/>
        </p:nvSpPr>
        <p:spPr>
          <a:xfrm>
            <a:off x="5486400" y="4724400"/>
            <a:ext cx="1905000" cy="60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Most Native Code</a:t>
            </a:r>
            <a:endParaRPr lang="en-US" dirty="0"/>
          </a:p>
        </p:txBody>
      </p:sp>
      <p:sp>
        <p:nvSpPr>
          <p:cNvPr id="23" name="Flowchart: Process 22"/>
          <p:cNvSpPr/>
          <p:nvPr/>
        </p:nvSpPr>
        <p:spPr>
          <a:xfrm>
            <a:off x="7772400" y="5562600"/>
            <a:ext cx="990600" cy="6858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Network I/O</a:t>
            </a:r>
            <a:endParaRPr lang="en-US" sz="1600" dirty="0"/>
          </a:p>
        </p:txBody>
      </p:sp>
      <p:sp>
        <p:nvSpPr>
          <p:cNvPr id="24" name="Flowchart: Process 23"/>
          <p:cNvSpPr/>
          <p:nvPr/>
        </p:nvSpPr>
        <p:spPr>
          <a:xfrm>
            <a:off x="1600200" y="2667000"/>
            <a:ext cx="1143000" cy="6858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Async</a:t>
            </a:r>
            <a:r>
              <a:rPr lang="en-US" sz="1600" dirty="0" smtClean="0"/>
              <a:t>. Scheduling</a:t>
            </a:r>
            <a:endParaRPr lang="en-US" sz="1600" dirty="0"/>
          </a:p>
        </p:txBody>
      </p:sp>
      <p:sp>
        <p:nvSpPr>
          <p:cNvPr id="26" name="Flowchart: Process 25"/>
          <p:cNvSpPr/>
          <p:nvPr/>
        </p:nvSpPr>
        <p:spPr>
          <a:xfrm>
            <a:off x="2819400" y="2667000"/>
            <a:ext cx="685800" cy="6858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Time</a:t>
            </a:r>
            <a:endParaRPr lang="en-US" sz="1600" dirty="0"/>
          </a:p>
        </p:txBody>
      </p:sp>
      <p:pic>
        <p:nvPicPr>
          <p:cNvPr id="25" name="Content Placeholder 5" descr="nex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628800"/>
            <a:ext cx="487157" cy="867025"/>
          </a:xfrm>
          <a:prstGeom prst="rect">
            <a:avLst/>
          </a:prstGeom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628800"/>
            <a:ext cx="9144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5513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20639E-6 L 0.42083 -0.0055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42" y="-278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20639E-6 L 0.42917 -0.0055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5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4" grpId="1" animBg="1"/>
      <p:bldP spid="26" grpId="0" animBg="1"/>
      <p:bldP spid="2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Implementation:</a:t>
            </a:r>
          </a:p>
          <a:p>
            <a:pPr lvl="1"/>
            <a:r>
              <a:rPr lang="en-US" dirty="0" smtClean="0"/>
              <a:t>Leader pauses, sends switch request to follower</a:t>
            </a:r>
          </a:p>
          <a:p>
            <a:pPr lvl="1"/>
            <a:r>
              <a:rPr lang="en-US" dirty="0" smtClean="0"/>
              <a:t>Follower either accepts or sends a NACK message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switch when follower is (almost) caught-up</a:t>
            </a:r>
          </a:p>
          <a:p>
            <a:pPr marL="914400" lvl="1" indent="-514350"/>
            <a:r>
              <a:rPr lang="en-US" dirty="0" smtClean="0"/>
              <a:t>Detect by observing lag between requests &amp; responses</a:t>
            </a:r>
          </a:p>
          <a:p>
            <a:pPr marL="914400" lvl="1" indent="-514350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Only switch when application phase appropriate</a:t>
            </a:r>
          </a:p>
          <a:p>
            <a:pPr marL="914400" lvl="1" indent="-514350"/>
            <a:r>
              <a:rPr lang="en-US" dirty="0" smtClean="0"/>
              <a:t>Detect by observing amount of compute and I/O</a:t>
            </a:r>
          </a:p>
          <a:p>
            <a:pPr marL="914400" lvl="1" indent="-514350"/>
            <a:r>
              <a:rPr lang="en-US" dirty="0" smtClean="0"/>
              <a:t>Yes, we are doing </a:t>
            </a:r>
            <a:r>
              <a:rPr lang="en-US" b="1" dirty="0" smtClean="0"/>
              <a:t>some</a:t>
            </a:r>
            <a:r>
              <a:rPr lang="en-US" dirty="0" smtClean="0"/>
              <a:t> prediction</a:t>
            </a:r>
          </a:p>
          <a:p>
            <a:pPr marL="914400" lvl="1" indent="-514350"/>
            <a:r>
              <a:rPr lang="en-US" dirty="0" smtClean="0"/>
              <a:t>But, we are also </a:t>
            </a:r>
            <a:r>
              <a:rPr lang="en-US" b="1" dirty="0" smtClean="0"/>
              <a:t>hedging our bets </a:t>
            </a:r>
            <a:r>
              <a:rPr lang="en-US" dirty="0" smtClean="0"/>
              <a:t>with 2 replicas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Jason Flinn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173-8E0E-42BA-80A8-1587262420B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765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external output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173-8E0E-42BA-80A8-1587262420B4}" type="slidenum">
              <a:rPr lang="en-US" smtClean="0"/>
              <a:pPr/>
              <a:t>12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64033" y="3429000"/>
            <a:ext cx="2458300" cy="6404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www.bin.vn/uploads/userfiles/image/web-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660232" y="2420888"/>
            <a:ext cx="746720" cy="89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tent Placeholder 5" descr="nex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41104" y="2420888"/>
            <a:ext cx="487157" cy="867025"/>
          </a:xfrm>
          <a:prstGeom prst="rect">
            <a:avLst/>
          </a:prstGeom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056" y="2457284"/>
            <a:ext cx="9144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H="1">
            <a:off x="2411760" y="3429000"/>
            <a:ext cx="45368" cy="2952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860032" y="4077072"/>
            <a:ext cx="45368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dice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76056" y="4221088"/>
            <a:ext cx="576064" cy="437809"/>
          </a:xfrm>
          <a:prstGeom prst="rect">
            <a:avLst/>
          </a:prstGeom>
        </p:spPr>
      </p:pic>
      <p:pic>
        <p:nvPicPr>
          <p:cNvPr id="18" name="Picture 17" descr="ke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52120" y="4725144"/>
            <a:ext cx="711523" cy="711523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>
            <a:off x="4922012" y="5020788"/>
            <a:ext cx="2098260" cy="5684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2411760" y="4509120"/>
            <a:ext cx="252028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&quot;No&quot; Symbol 22"/>
          <p:cNvSpPr/>
          <p:nvPr/>
        </p:nvSpPr>
        <p:spPr>
          <a:xfrm>
            <a:off x="3203848" y="4437112"/>
            <a:ext cx="914400" cy="91440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&quot;No&quot; Symbol 23"/>
          <p:cNvSpPr/>
          <p:nvPr/>
        </p:nvSpPr>
        <p:spPr>
          <a:xfrm>
            <a:off x="4427984" y="5373216"/>
            <a:ext cx="914400" cy="91440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635896" y="4509120"/>
            <a:ext cx="1296144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dice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619672" y="5229200"/>
            <a:ext cx="720080" cy="53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267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 with Tango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Tango can tolerate a server stop-failure</a:t>
            </a:r>
          </a:p>
          <a:p>
            <a:pPr lvl="1"/>
            <a:r>
              <a:rPr lang="en-US" dirty="0" smtClean="0"/>
              <a:t>Log-based rollback recovery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cloud server is leader, before output:</a:t>
            </a:r>
          </a:p>
          <a:p>
            <a:pPr marL="857250" lvl="1" indent="-457200"/>
            <a:r>
              <a:rPr lang="en-US" dirty="0" smtClean="0"/>
              <a:t>Stores prior non-determinism on 2nd server</a:t>
            </a:r>
          </a:p>
          <a:p>
            <a:pPr marL="857250" lvl="1" indent="-457200"/>
            <a:endParaRPr lang="en-US" dirty="0"/>
          </a:p>
          <a:p>
            <a:pPr marL="457200" indent="-457200"/>
            <a:r>
              <a:rPr lang="en-US" dirty="0" smtClean="0"/>
              <a:t>On server failure:</a:t>
            </a:r>
          </a:p>
          <a:p>
            <a:pPr marL="857250" lvl="1" indent="-457200"/>
            <a:r>
              <a:rPr lang="en-US" dirty="0" smtClean="0"/>
              <a:t>Mobile replicas is checkpoint of app state</a:t>
            </a:r>
          </a:p>
          <a:p>
            <a:pPr marL="857250" lvl="1" indent="-457200"/>
            <a:r>
              <a:rPr lang="en-US" dirty="0" smtClean="0"/>
              <a:t>Use stored log to roll forward to last output</a:t>
            </a:r>
          </a:p>
          <a:p>
            <a:pPr marL="857250" lvl="1" indent="-457200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Jason Flinn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173-8E0E-42BA-80A8-1587262420B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784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Fault tolerance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Solution: Backup server keeps recovery log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173-8E0E-42BA-80A8-1587262420B4}" type="slidenum">
              <a:rPr lang="en-US" smtClean="0"/>
              <a:pPr/>
              <a:t>14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99937" y="3429000"/>
            <a:ext cx="2458300" cy="6404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http://www.bin.vn/uploads/userfiles/image/web-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660232" y="2420888"/>
            <a:ext cx="746720" cy="89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tent Placeholder 5" descr="nex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7008" y="2420888"/>
            <a:ext cx="487157" cy="867025"/>
          </a:xfrm>
          <a:prstGeom prst="rect">
            <a:avLst/>
          </a:prstGeom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0960" y="2457284"/>
            <a:ext cx="9144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flipH="1">
            <a:off x="1547664" y="3429000"/>
            <a:ext cx="45368" cy="29523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995936" y="4077072"/>
            <a:ext cx="45368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dice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4005064"/>
            <a:ext cx="576064" cy="437809"/>
          </a:xfrm>
          <a:prstGeom prst="rect">
            <a:avLst/>
          </a:prstGeom>
        </p:spPr>
      </p:pic>
      <p:pic>
        <p:nvPicPr>
          <p:cNvPr id="18" name="Picture 17" descr="key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4509120"/>
            <a:ext cx="711523" cy="711523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>
            <a:off x="4067944" y="4797152"/>
            <a:ext cx="316835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&quot;No&quot; Symbol 22"/>
          <p:cNvSpPr/>
          <p:nvPr/>
        </p:nvSpPr>
        <p:spPr>
          <a:xfrm>
            <a:off x="2339752" y="4437112"/>
            <a:ext cx="914400" cy="91440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&quot;No&quot; Symbol 23"/>
          <p:cNvSpPr/>
          <p:nvPr/>
        </p:nvSpPr>
        <p:spPr>
          <a:xfrm>
            <a:off x="3563888" y="5013176"/>
            <a:ext cx="914400" cy="91440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771800" y="4509120"/>
            <a:ext cx="1296144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77680" y="2492896"/>
            <a:ext cx="9144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22" name="Straight Arrow Connector 21"/>
          <p:cNvCxnSpPr/>
          <p:nvPr/>
        </p:nvCxnSpPr>
        <p:spPr>
          <a:xfrm>
            <a:off x="4067944" y="4509120"/>
            <a:ext cx="792088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067944" y="4581128"/>
            <a:ext cx="792088" cy="7200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1547664" y="5949280"/>
            <a:ext cx="3312368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dice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63688" y="5583479"/>
            <a:ext cx="576064" cy="43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267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956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Methodology</a:t>
            </a:r>
          </a:p>
          <a:p>
            <a:pPr lvl="1"/>
            <a:r>
              <a:rPr lang="en-US" dirty="0" smtClean="0"/>
              <a:t>Samsung </a:t>
            </a:r>
            <a:r>
              <a:rPr lang="en-US" dirty="0"/>
              <a:t>Galaxy S3 smartphone (Android 4.2.2)</a:t>
            </a:r>
          </a:p>
          <a:p>
            <a:pPr lvl="1"/>
            <a:r>
              <a:rPr lang="en-US" dirty="0"/>
              <a:t>Replay server (3.4GHz i5 processor, 4GB RAM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2 compute-intensive apps, 5 network apps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Questions to answer:</a:t>
            </a:r>
            <a:endParaRPr lang="en-US" dirty="0"/>
          </a:p>
          <a:p>
            <a:pPr lvl="1"/>
            <a:r>
              <a:rPr lang="en-US" dirty="0" smtClean="0"/>
              <a:t>Does Tango improve interactive performance?</a:t>
            </a:r>
          </a:p>
          <a:p>
            <a:pPr lvl="1"/>
            <a:r>
              <a:rPr lang="en-US" dirty="0" smtClean="0"/>
              <a:t>What is Tango’s effect on client energy usage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842-1EA6-400C-8F21-91124AEDE06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2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 latency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842-1EA6-400C-8F21-91124AEDE060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2" name="Content Placeholder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878359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53662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energy usage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77911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931C-2C27-2B42-94D8-C65BF5BFED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956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migrate - replicate!</a:t>
            </a:r>
          </a:p>
          <a:p>
            <a:pPr lvl="1"/>
            <a:r>
              <a:rPr lang="en-US" dirty="0" smtClean="0"/>
              <a:t>Execute on both mobile client and server</a:t>
            </a:r>
          </a:p>
          <a:p>
            <a:pPr lvl="1"/>
            <a:r>
              <a:rPr lang="en-US" dirty="0" smtClean="0"/>
              <a:t>Determinism ensures same output</a:t>
            </a:r>
          </a:p>
          <a:p>
            <a:pPr lvl="1"/>
            <a:r>
              <a:rPr lang="en-US" dirty="0" smtClean="0"/>
              <a:t>Leadership moves between replicas</a:t>
            </a:r>
          </a:p>
          <a:p>
            <a:pPr lvl="1"/>
            <a:r>
              <a:rPr lang="en-US" dirty="0" smtClean="0"/>
              <a:t>Can lead to 2-3x performance improvements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Questions?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842-1EA6-400C-8F21-91124AEDE06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78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671872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931C-2C27-2B42-94D8-C65BF5BFED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285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offload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>
            <a:normAutofit/>
          </a:bodyPr>
          <a:lstStyle/>
          <a:p>
            <a:r>
              <a:rPr lang="en-US" dirty="0" smtClean="0"/>
              <a:t>Use cloud resources to accelerate mobile apps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842-1EA6-400C-8F21-91124AEDE06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Content Placeholder 5" descr="nex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564904"/>
            <a:ext cx="487157" cy="867025"/>
          </a:xfrm>
          <a:prstGeom prst="rect">
            <a:avLst/>
          </a:prstGeom>
        </p:spPr>
      </p:pic>
      <p:pic>
        <p:nvPicPr>
          <p:cNvPr id="7" name="Picture 6" descr="man_silhouette_nex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420888"/>
            <a:ext cx="308176" cy="93416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67544" y="3573016"/>
            <a:ext cx="1892296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user input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7544" y="5677026"/>
            <a:ext cx="1892296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output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0" idx="3"/>
          </p:cNvCxnSpPr>
          <p:nvPr/>
        </p:nvCxnSpPr>
        <p:spPr>
          <a:xfrm>
            <a:off x="2359840" y="3745147"/>
            <a:ext cx="914400" cy="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361456" y="5877272"/>
            <a:ext cx="914400" cy="0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339752" y="3933056"/>
            <a:ext cx="914400" cy="91440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361456" y="4077072"/>
            <a:ext cx="914400" cy="9144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339752" y="4201656"/>
            <a:ext cx="914400" cy="91440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361456" y="4293096"/>
            <a:ext cx="914400" cy="9144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383280" y="3717032"/>
            <a:ext cx="21704" cy="72008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383280" y="4509120"/>
            <a:ext cx="21704" cy="144016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63888" y="3789040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UI phase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563888" y="4941168"/>
            <a:ext cx="2183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Compute phase</a:t>
            </a:r>
            <a:endParaRPr lang="en-US" sz="2400" b="1" dirty="0"/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2564904"/>
            <a:ext cx="9144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5415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5" grpId="0"/>
      <p:bldP spid="3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 to enforce determinism in </a:t>
            </a:r>
            <a:r>
              <a:rPr lang="en-US" dirty="0" err="1" smtClean="0"/>
              <a:t>Dalvik</a:t>
            </a:r>
            <a:r>
              <a:rPr lang="en-US" dirty="0" smtClean="0"/>
              <a:t> VM</a:t>
            </a:r>
          </a:p>
          <a:p>
            <a:pPr lvl="1"/>
            <a:r>
              <a:rPr lang="en-US" dirty="0" smtClean="0"/>
              <a:t>Too many native methods</a:t>
            </a:r>
          </a:p>
          <a:p>
            <a:pPr lvl="1"/>
            <a:r>
              <a:rPr lang="en-US" dirty="0" smtClean="0"/>
              <a:t>Too many interactions with system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Support for JIT, ART possible, but a lot of work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Offload of network apps is promising</a:t>
            </a:r>
          </a:p>
          <a:p>
            <a:pPr lvl="1"/>
            <a:r>
              <a:rPr lang="en-US" dirty="0" smtClean="0"/>
              <a:t>Need to think carefully about fault tolerance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842-1EA6-400C-8F21-91124AEDE06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69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Dalvik</a:t>
            </a:r>
            <a:r>
              <a:rPr lang="en-US" dirty="0" smtClean="0"/>
              <a:t> VM mostly deterministic</a:t>
            </a:r>
          </a:p>
          <a:p>
            <a:pPr lvl="1"/>
            <a:r>
              <a:rPr lang="en-US" dirty="0" smtClean="0"/>
              <a:t>Added deterministic thread scheduling</a:t>
            </a:r>
          </a:p>
          <a:p>
            <a:pPr lvl="1"/>
            <a:r>
              <a:rPr lang="en-US" dirty="0" smtClean="0"/>
              <a:t>Leader decides timing of input, </a:t>
            </a:r>
            <a:r>
              <a:rPr lang="en-US" dirty="0" err="1" smtClean="0"/>
              <a:t>async</a:t>
            </a:r>
            <a:r>
              <a:rPr lang="en-US" dirty="0" smtClean="0"/>
              <a:t> events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Native methods</a:t>
            </a:r>
          </a:p>
          <a:p>
            <a:pPr lvl="1"/>
            <a:r>
              <a:rPr lang="en-US" dirty="0" smtClean="0"/>
              <a:t>Default behavior: run once on mobile device</a:t>
            </a:r>
          </a:p>
          <a:p>
            <a:pPr lvl="1"/>
            <a:r>
              <a:rPr lang="en-US" dirty="0" smtClean="0"/>
              <a:t>Optimization: make deterministic and replicate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Jason Flinn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173-8E0E-42BA-80A8-1587262420B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0500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affinity to one replica:</a:t>
            </a:r>
          </a:p>
          <a:p>
            <a:pPr lvl="1"/>
            <a:r>
              <a:rPr lang="en-US" dirty="0" smtClean="0"/>
              <a:t>Mobile: UI, IPC, and sensors</a:t>
            </a:r>
          </a:p>
          <a:p>
            <a:pPr lvl="1"/>
            <a:r>
              <a:rPr lang="en-US" dirty="0" smtClean="0"/>
              <a:t>Cloud: network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Proxy receives inputs, broadcasts to replicas</a:t>
            </a:r>
          </a:p>
          <a:p>
            <a:r>
              <a:rPr lang="en-US" dirty="0" smtClean="0"/>
              <a:t>Leader decides when input events occur</a:t>
            </a:r>
          </a:p>
          <a:p>
            <a:endParaRPr lang="en-US" dirty="0" smtClean="0"/>
          </a:p>
          <a:p>
            <a:r>
              <a:rPr lang="en-US" dirty="0" smtClean="0"/>
              <a:t>Leader sends outputs to proxy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Jason Flinn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3173-8E0E-42BA-80A8-1587262420B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108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non-determinism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components replicated &amp; deterministic</a:t>
            </a:r>
          </a:p>
          <a:p>
            <a:pPr lvl="1"/>
            <a:r>
              <a:rPr lang="en-US" dirty="0" smtClean="0"/>
              <a:t>UI Stack: Many low-level interactions</a:t>
            </a:r>
          </a:p>
          <a:p>
            <a:pPr lvl="1"/>
            <a:r>
              <a:rPr lang="en-US" dirty="0" smtClean="0"/>
              <a:t>Storage: File system and DB accesses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components handled by leader:</a:t>
            </a:r>
          </a:p>
          <a:p>
            <a:pPr lvl="1"/>
            <a:r>
              <a:rPr lang="en-US" dirty="0" smtClean="0"/>
              <a:t>Scheduling of asynchronous events</a:t>
            </a:r>
          </a:p>
          <a:p>
            <a:pPr lvl="1"/>
            <a:r>
              <a:rPr lang="en-US" dirty="0" smtClean="0"/>
              <a:t>Time queries</a:t>
            </a:r>
          </a:p>
          <a:p>
            <a:pPr lvl="1"/>
            <a:r>
              <a:rPr lang="en-US" dirty="0" smtClean="0"/>
              <a:t>Randomness (/dev/random)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931C-2C27-2B42-94D8-C65BF5BFED4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71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Macrobenchmark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Computation-heavy apps: 2~3x speedup</a:t>
            </a:r>
          </a:p>
          <a:p>
            <a:r>
              <a:rPr lang="en-US" dirty="0" smtClean="0"/>
              <a:t>Network apps: 0~2.6x speedup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842-1EA6-400C-8F21-91124AEDE060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34056744"/>
              </p:ext>
            </p:extLst>
          </p:nvPr>
        </p:nvGraphicFramePr>
        <p:xfrm>
          <a:off x="1115616" y="3120391"/>
          <a:ext cx="684076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4536504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Benchmark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Network RTTs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Sudoku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Solving a Sudoku</a:t>
                      </a:r>
                      <a:r>
                        <a:rPr lang="en-US" baseline="0" dirty="0" smtClean="0"/>
                        <a:t> grid given a single 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Compute winning probability from initial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Update Twitter given a</a:t>
                      </a:r>
                      <a:r>
                        <a:rPr lang="en-US" baseline="0" dirty="0" smtClean="0"/>
                        <a:t> keyword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TapTu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Update Facebook feed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Update Email’s inbox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Instagram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Update Instagram posts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Update Pinterest boards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2~8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854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offload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>
            <a:normAutofit/>
          </a:bodyPr>
          <a:lstStyle/>
          <a:p>
            <a:r>
              <a:rPr lang="en-US" dirty="0" smtClean="0"/>
              <a:t>Use cloud resources to accelerate mobile apps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842-1EA6-400C-8F21-91124AEDE06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Content Placeholder 5" descr="nex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564904"/>
            <a:ext cx="487157" cy="867025"/>
          </a:xfrm>
          <a:prstGeom prst="rect">
            <a:avLst/>
          </a:prstGeom>
        </p:spPr>
      </p:pic>
      <p:pic>
        <p:nvPicPr>
          <p:cNvPr id="7" name="Picture 6" descr="man_silhouette_nex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420888"/>
            <a:ext cx="308176" cy="93416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67544" y="3573016"/>
            <a:ext cx="1892296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user input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7544" y="5085184"/>
            <a:ext cx="1892296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output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0" idx="3"/>
          </p:cNvCxnSpPr>
          <p:nvPr/>
        </p:nvCxnSpPr>
        <p:spPr>
          <a:xfrm>
            <a:off x="2359840" y="3745147"/>
            <a:ext cx="914400" cy="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361456" y="5229200"/>
            <a:ext cx="914400" cy="0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339752" y="3933056"/>
            <a:ext cx="914400" cy="91440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361456" y="4077072"/>
            <a:ext cx="914400" cy="9144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339752" y="4201656"/>
            <a:ext cx="914400" cy="91440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361456" y="4293096"/>
            <a:ext cx="914400" cy="9144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383280" y="3717032"/>
            <a:ext cx="21704" cy="72008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141288" y="4653136"/>
            <a:ext cx="14888" cy="432048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95936" y="4077072"/>
            <a:ext cx="1686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Send inputs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277398" y="4581128"/>
            <a:ext cx="2183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Compute phase</a:t>
            </a:r>
            <a:endParaRPr lang="en-US" sz="2400" b="1" dirty="0"/>
          </a:p>
        </p:txBody>
      </p:sp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2564904"/>
            <a:ext cx="9144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39" name="Straight Arrow Connector 38"/>
          <p:cNvCxnSpPr/>
          <p:nvPr/>
        </p:nvCxnSpPr>
        <p:spPr>
          <a:xfrm>
            <a:off x="3513584" y="4445496"/>
            <a:ext cx="2642592" cy="135632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441552" y="5085184"/>
            <a:ext cx="2642616" cy="135632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707904" y="5157192"/>
            <a:ext cx="2233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Receive outputs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55415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offload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>
            <a:normAutofit/>
          </a:bodyPr>
          <a:lstStyle/>
          <a:p>
            <a:r>
              <a:rPr lang="en-US" dirty="0" smtClean="0"/>
              <a:t>Use cloud resources to accelerate mobile apps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842-1EA6-400C-8F21-91124AEDE06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Content Placeholder 5" descr="nex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564904"/>
            <a:ext cx="487157" cy="867025"/>
          </a:xfrm>
          <a:prstGeom prst="rect">
            <a:avLst/>
          </a:prstGeom>
        </p:spPr>
      </p:pic>
      <p:pic>
        <p:nvPicPr>
          <p:cNvPr id="7" name="Picture 6" descr="man_silhouette_nexu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420888"/>
            <a:ext cx="308176" cy="93416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67544" y="3573016"/>
            <a:ext cx="1892296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user input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7544" y="5085184"/>
            <a:ext cx="1892296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output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0" idx="3"/>
          </p:cNvCxnSpPr>
          <p:nvPr/>
        </p:nvCxnSpPr>
        <p:spPr>
          <a:xfrm>
            <a:off x="2359840" y="3745147"/>
            <a:ext cx="914400" cy="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361456" y="5229200"/>
            <a:ext cx="914400" cy="0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339752" y="3933056"/>
            <a:ext cx="914400" cy="91440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361456" y="4077072"/>
            <a:ext cx="914400" cy="9144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339752" y="4201656"/>
            <a:ext cx="914400" cy="91440"/>
          </a:xfrm>
          <a:prstGeom prst="straightConnector1">
            <a:avLst/>
          </a:prstGeom>
          <a:ln w="50800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361456" y="4293096"/>
            <a:ext cx="914400" cy="9144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383280" y="3717032"/>
            <a:ext cx="21704" cy="720080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141288" y="4653136"/>
            <a:ext cx="14888" cy="432048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63888" y="3789040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UI phase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6277398" y="4581128"/>
            <a:ext cx="2183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Compute phase</a:t>
            </a:r>
            <a:endParaRPr lang="en-US" sz="2400" b="1" dirty="0"/>
          </a:p>
        </p:txBody>
      </p:sp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2564904"/>
            <a:ext cx="9144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39" name="Straight Arrow Connector 38"/>
          <p:cNvCxnSpPr/>
          <p:nvPr/>
        </p:nvCxnSpPr>
        <p:spPr>
          <a:xfrm>
            <a:off x="3513584" y="4445496"/>
            <a:ext cx="2642592" cy="135632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441552" y="5085184"/>
            <a:ext cx="2642616" cy="135632"/>
          </a:xfrm>
          <a:prstGeom prst="straightConnector1">
            <a:avLst/>
          </a:prstGeom>
          <a:ln w="508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58541" y="3290208"/>
            <a:ext cx="7565276" cy="1938992"/>
          </a:xfrm>
          <a:prstGeom prst="rect">
            <a:avLst/>
          </a:prstGeom>
          <a:solidFill>
            <a:schemeClr val="bg1"/>
          </a:solidFill>
          <a:ln w="508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Challenges: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latin typeface="+mj-lt"/>
              </a:rPr>
              <a:t>Need large compute chunks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latin typeface="+mj-lt"/>
              </a:rPr>
              <a:t>Compute inputs/outputs must be small &amp; predictable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latin typeface="+mj-lt"/>
              </a:rPr>
              <a:t>Cannot safely offload chunks with external output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>
                <a:latin typeface="+mj-lt"/>
              </a:rPr>
              <a:t>Must predict resource usage &amp; supply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55415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migrate – replicate!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Tango executes on </a:t>
            </a:r>
            <a:r>
              <a:rPr lang="en-US" b="1" dirty="0" smtClean="0"/>
              <a:t>both</a:t>
            </a:r>
            <a:r>
              <a:rPr lang="en-US" dirty="0" smtClean="0"/>
              <a:t> mobile and cloud</a:t>
            </a:r>
          </a:p>
          <a:p>
            <a:pPr lvl="1"/>
            <a:r>
              <a:rPr lang="en-US" dirty="0" smtClean="0"/>
              <a:t>Ensures that both executions are the same</a:t>
            </a:r>
          </a:p>
          <a:p>
            <a:pPr lvl="1"/>
            <a:r>
              <a:rPr lang="en-US" dirty="0" smtClean="0"/>
              <a:t>Can use output from either execution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Tango shows benefits for:</a:t>
            </a:r>
          </a:p>
          <a:p>
            <a:pPr lvl="1"/>
            <a:r>
              <a:rPr lang="en-US" dirty="0" smtClean="0"/>
              <a:t>A broader set of compute-intensive segments</a:t>
            </a:r>
            <a:endParaRPr lang="en-US" dirty="0"/>
          </a:p>
          <a:p>
            <a:pPr lvl="1"/>
            <a:r>
              <a:rPr lang="en-US" dirty="0"/>
              <a:t>N</a:t>
            </a:r>
            <a:r>
              <a:rPr lang="en-US" dirty="0" smtClean="0"/>
              <a:t>etwork-intensive segments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931C-2C27-2B42-94D8-C65BF5BFED4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Deterministic 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Record an execution, reproduce it later</a:t>
            </a:r>
          </a:p>
          <a:p>
            <a:pPr lvl="1"/>
            <a:r>
              <a:rPr lang="en-US" sz="2400" dirty="0" smtClean="0"/>
              <a:t>Most parts of execution are deterministic</a:t>
            </a:r>
          </a:p>
          <a:p>
            <a:pPr lvl="1"/>
            <a:r>
              <a:rPr lang="en-US" sz="2400" dirty="0" smtClean="0"/>
              <a:t>Just need to record/replay non-deterministic ones</a:t>
            </a:r>
          </a:p>
          <a:p>
            <a:pPr lvl="2"/>
            <a:r>
              <a:rPr lang="en-US" sz="2000" dirty="0" smtClean="0"/>
              <a:t>Thread scheduling, network input, user input, etc.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DD7CF-C981-5445-969A-5332EAF4CE9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19" descr="tiv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5776" y="1700808"/>
            <a:ext cx="2081173" cy="792088"/>
          </a:xfrm>
          <a:prstGeom prst="rect">
            <a:avLst/>
          </a:prstGeom>
          <a:noFill/>
        </p:spPr>
      </p:pic>
      <p:sp>
        <p:nvSpPr>
          <p:cNvPr id="14" name="Flowchart: Magnetic Disk 13"/>
          <p:cNvSpPr/>
          <p:nvPr/>
        </p:nvSpPr>
        <p:spPr>
          <a:xfrm>
            <a:off x="3890513" y="3991115"/>
            <a:ext cx="1414732" cy="1949570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Log</a:t>
            </a:r>
            <a:endParaRPr lang="en-US" sz="2400" dirty="0"/>
          </a:p>
        </p:txBody>
      </p:sp>
      <p:sp>
        <p:nvSpPr>
          <p:cNvPr id="15" name="Vertical Scroll 14"/>
          <p:cNvSpPr/>
          <p:nvPr/>
        </p:nvSpPr>
        <p:spPr>
          <a:xfrm>
            <a:off x="517616" y="4293096"/>
            <a:ext cx="1951008" cy="1641878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Recorded</a:t>
            </a:r>
          </a:p>
          <a:p>
            <a:pPr algn="ctr"/>
            <a:r>
              <a:rPr lang="en-US" sz="2400" dirty="0" smtClean="0"/>
              <a:t>Execution</a:t>
            </a:r>
            <a:endParaRPr lang="en-US" sz="2400" dirty="0"/>
          </a:p>
        </p:txBody>
      </p:sp>
      <p:sp>
        <p:nvSpPr>
          <p:cNvPr id="16" name="Right Arrow 15"/>
          <p:cNvSpPr/>
          <p:nvPr/>
        </p:nvSpPr>
        <p:spPr>
          <a:xfrm>
            <a:off x="2303299" y="4869160"/>
            <a:ext cx="1526828" cy="6814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232854" y="4500409"/>
            <a:ext cx="1709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Non-Deterministic</a:t>
            </a:r>
          </a:p>
          <a:p>
            <a:r>
              <a:rPr lang="en-US" sz="1600" dirty="0" smtClean="0"/>
              <a:t>Events</a:t>
            </a:r>
            <a:endParaRPr lang="en-US" sz="1600" dirty="0"/>
          </a:p>
        </p:txBody>
      </p:sp>
      <p:sp>
        <p:nvSpPr>
          <p:cNvPr id="19" name="Vertical Scroll 18"/>
          <p:cNvSpPr/>
          <p:nvPr/>
        </p:nvSpPr>
        <p:spPr>
          <a:xfrm>
            <a:off x="6596330" y="4221088"/>
            <a:ext cx="1951008" cy="1713886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Replayed</a:t>
            </a:r>
          </a:p>
          <a:p>
            <a:pPr algn="ctr"/>
            <a:r>
              <a:rPr lang="en-US" sz="2400" dirty="0" smtClean="0"/>
              <a:t>Execution</a:t>
            </a:r>
            <a:endParaRPr lang="en-US" sz="2400" dirty="0"/>
          </a:p>
        </p:txBody>
      </p:sp>
      <p:sp>
        <p:nvSpPr>
          <p:cNvPr id="20" name="Right Arrow 19"/>
          <p:cNvSpPr/>
          <p:nvPr/>
        </p:nvSpPr>
        <p:spPr>
          <a:xfrm>
            <a:off x="5351276" y="4869160"/>
            <a:ext cx="1454966" cy="68148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097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Compute-intensive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842-1EA6-400C-8F21-91124AEDE06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9" name="Content Placeholder 5" descr="nex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40827" y="1841895"/>
            <a:ext cx="487157" cy="867025"/>
          </a:xfrm>
          <a:prstGeom prst="rect">
            <a:avLst/>
          </a:prstGeom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5872" y="1866528"/>
            <a:ext cx="9144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11" name="Straight Arrow Connector 10"/>
          <p:cNvCxnSpPr/>
          <p:nvPr/>
        </p:nvCxnSpPr>
        <p:spPr>
          <a:xfrm>
            <a:off x="4136985" y="3187582"/>
            <a:ext cx="2462650" cy="3163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944224" y="3386386"/>
            <a:ext cx="396021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579840" y="3503884"/>
            <a:ext cx="7953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923322" y="3629515"/>
            <a:ext cx="1892296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user input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3815619" y="3578148"/>
            <a:ext cx="334757" cy="443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36640" y="3961084"/>
            <a:ext cx="336346" cy="914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139952" y="4066572"/>
            <a:ext cx="10426" cy="15946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587793" y="4279055"/>
            <a:ext cx="431" cy="4460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3806683" y="3916759"/>
            <a:ext cx="334757" cy="443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957493" y="3656284"/>
            <a:ext cx="2647326" cy="3156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836640" y="3808684"/>
            <a:ext cx="336346" cy="914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836640" y="3656284"/>
            <a:ext cx="336346" cy="914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3806683" y="3764359"/>
            <a:ext cx="334757" cy="443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937698" y="3808684"/>
            <a:ext cx="2669404" cy="3241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937698" y="3961084"/>
            <a:ext cx="2669404" cy="3179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62" idx="3"/>
          </p:cNvCxnSpPr>
          <p:nvPr/>
        </p:nvCxnSpPr>
        <p:spPr>
          <a:xfrm flipH="1">
            <a:off x="3800000" y="4725144"/>
            <a:ext cx="2792640" cy="331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3" idx="3"/>
          </p:cNvCxnSpPr>
          <p:nvPr/>
        </p:nvCxnSpPr>
        <p:spPr>
          <a:xfrm>
            <a:off x="3801298" y="5993173"/>
            <a:ext cx="2807823" cy="2389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588224" y="623731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1909002" y="5821042"/>
            <a:ext cx="1892296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user input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3876488" y="6032680"/>
            <a:ext cx="259568" cy="606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8" name="Picture 47" descr="man_silhouette_nexu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35632" y="1774760"/>
            <a:ext cx="308176" cy="934160"/>
          </a:xfrm>
          <a:prstGeom prst="rect">
            <a:avLst/>
          </a:prstGeom>
        </p:spPr>
      </p:pic>
      <p:cxnSp>
        <p:nvCxnSpPr>
          <p:cNvPr id="58" name="Straight Arrow Connector 57"/>
          <p:cNvCxnSpPr/>
          <p:nvPr/>
        </p:nvCxnSpPr>
        <p:spPr>
          <a:xfrm>
            <a:off x="4139952" y="6109830"/>
            <a:ext cx="0" cy="5595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1907704" y="4884938"/>
            <a:ext cx="1892296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0250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3" grpId="0" animBg="1"/>
      <p:bldP spid="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Network-intensive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842-1EA6-400C-8F21-91124AEDE06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54824" y="3561555"/>
            <a:ext cx="2133600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Query web service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347864" y="3717032"/>
            <a:ext cx="2895602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254824" y="6613130"/>
            <a:ext cx="2133600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Query </a:t>
            </a:r>
            <a:r>
              <a:rPr lang="en-US" dirty="0"/>
              <a:t>web </a:t>
            </a:r>
            <a:r>
              <a:rPr lang="en-US" dirty="0" smtClean="0"/>
              <a:t>service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254824" y="5100962"/>
            <a:ext cx="2133600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Query </a:t>
            </a:r>
            <a:r>
              <a:rPr lang="en-US" dirty="0"/>
              <a:t>web </a:t>
            </a:r>
            <a:r>
              <a:rPr lang="en-US" dirty="0" smtClean="0"/>
              <a:t>service</a:t>
            </a:r>
            <a:endParaRPr lang="en-US" dirty="0"/>
          </a:p>
        </p:txBody>
      </p:sp>
      <p:pic>
        <p:nvPicPr>
          <p:cNvPr id="1026" name="Picture 2" descr="http://www.bin.vn/uploads/userfiles/image/web-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020272" y="1628800"/>
            <a:ext cx="746720" cy="89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Content Placeholder 5" descr="nex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628800"/>
            <a:ext cx="487157" cy="867025"/>
          </a:xfrm>
          <a:prstGeom prst="rect">
            <a:avLst/>
          </a:prstGeom>
        </p:spPr>
      </p:pic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5792" y="1665196"/>
            <a:ext cx="9144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7" name="Rectangle 56"/>
          <p:cNvSpPr/>
          <p:nvPr/>
        </p:nvSpPr>
        <p:spPr>
          <a:xfrm>
            <a:off x="544970" y="2631873"/>
            <a:ext cx="1892296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user input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460200" y="2791436"/>
            <a:ext cx="890090" cy="633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man_silhouette_nexu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1556792"/>
            <a:ext cx="308176" cy="934160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>
            <a:off x="3347864" y="26369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11" idx="1"/>
          </p:cNvCxnSpPr>
          <p:nvPr/>
        </p:nvCxnSpPr>
        <p:spPr>
          <a:xfrm>
            <a:off x="2483768" y="2780928"/>
            <a:ext cx="3771056" cy="9527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2" idx="1"/>
          </p:cNvCxnSpPr>
          <p:nvPr/>
        </p:nvCxnSpPr>
        <p:spPr>
          <a:xfrm>
            <a:off x="3419872" y="4564474"/>
            <a:ext cx="2834952" cy="7086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2" idx="1"/>
          </p:cNvCxnSpPr>
          <p:nvPr/>
        </p:nvCxnSpPr>
        <p:spPr>
          <a:xfrm flipH="1">
            <a:off x="3275856" y="5273093"/>
            <a:ext cx="2978968" cy="8202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347864" y="6104757"/>
            <a:ext cx="2834952" cy="7086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4775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2" grpId="0" animBg="1"/>
      <p:bldP spid="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Network-intensive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8842-1EA6-400C-8F21-91124AEDE060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354769" y="2636912"/>
            <a:ext cx="2458300" cy="6404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254824" y="3561555"/>
            <a:ext cx="2133600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Query web service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820925" y="3522487"/>
            <a:ext cx="433899" cy="390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797624" y="3942555"/>
            <a:ext cx="457200" cy="761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359224" y="3942555"/>
            <a:ext cx="2895602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797624" y="4018755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254824" y="4094955"/>
            <a:ext cx="2133600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Query </a:t>
            </a:r>
            <a:r>
              <a:rPr lang="en-US" dirty="0"/>
              <a:t>web </a:t>
            </a:r>
            <a:r>
              <a:rPr lang="en-US" dirty="0" smtClean="0"/>
              <a:t>service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5797624" y="4475955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797624" y="4552155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254824" y="4628355"/>
            <a:ext cx="2133600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Query </a:t>
            </a:r>
            <a:r>
              <a:rPr lang="en-US" dirty="0"/>
              <a:t>web </a:t>
            </a:r>
            <a:r>
              <a:rPr lang="en-US" dirty="0" smtClean="0"/>
              <a:t>service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797624" y="5009355"/>
            <a:ext cx="4572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359224" y="4475955"/>
            <a:ext cx="2895602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359224" y="5009355"/>
            <a:ext cx="2895602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bin.vn/uploads/userfiles/image/web-serv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020272" y="1628800"/>
            <a:ext cx="746720" cy="89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H="1">
            <a:off x="2483768" y="5877272"/>
            <a:ext cx="857662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1" name="Content Placeholder 5" descr="nex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628800"/>
            <a:ext cx="487157" cy="867025"/>
          </a:xfrm>
          <a:prstGeom prst="rect">
            <a:avLst/>
          </a:prstGeom>
        </p:spPr>
      </p:pic>
      <p:pic>
        <p:nvPicPr>
          <p:cNvPr id="5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5792" y="1665196"/>
            <a:ext cx="9144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7" name="Rectangle 56"/>
          <p:cNvSpPr/>
          <p:nvPr/>
        </p:nvSpPr>
        <p:spPr>
          <a:xfrm>
            <a:off x="544970" y="2631873"/>
            <a:ext cx="1892296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Get user input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460200" y="2791436"/>
            <a:ext cx="890090" cy="633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3" name="Picture 32" descr="man_silhouette_nexu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1556792"/>
            <a:ext cx="308176" cy="934160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539552" y="5893050"/>
            <a:ext cx="1892296" cy="344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Display output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2483768" y="6021288"/>
            <a:ext cx="857662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347864" y="58772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796136" y="508518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347864" y="26369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796136" y="32849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483768" y="2780928"/>
            <a:ext cx="3312368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4775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2" grpId="0" animBg="1"/>
      <p:bldP spid="57" grpId="0" animBg="1"/>
      <p:bldP spid="3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27268</TotalTime>
  <Words>728</Words>
  <Application>Microsoft Office PowerPoint</Application>
  <PresentationFormat>On-screen Show (4:3)</PresentationFormat>
  <Paragraphs>231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1_Office Theme</vt:lpstr>
      <vt:lpstr>Accelerating Mobile Applications through Flip-Flop Replication </vt:lpstr>
      <vt:lpstr>Challenges of offload</vt:lpstr>
      <vt:lpstr>Challenges of offload</vt:lpstr>
      <vt:lpstr>Challenges of offload</vt:lpstr>
      <vt:lpstr>Don’t migrate – replicate!</vt:lpstr>
      <vt:lpstr>Deterministic replay</vt:lpstr>
      <vt:lpstr>Compute-intensive application</vt:lpstr>
      <vt:lpstr>Network-intensive application</vt:lpstr>
      <vt:lpstr>Network-intensive application</vt:lpstr>
      <vt:lpstr>Tango architecture</vt:lpstr>
      <vt:lpstr>Leader switching</vt:lpstr>
      <vt:lpstr>Fault tolerance</vt:lpstr>
      <vt:lpstr>Fault tolerance with Tango</vt:lpstr>
      <vt:lpstr>Fault tolerance</vt:lpstr>
      <vt:lpstr>Evaluation</vt:lpstr>
      <vt:lpstr>Interactive latency</vt:lpstr>
      <vt:lpstr>Client energy usage</vt:lpstr>
      <vt:lpstr>Conclusion</vt:lpstr>
      <vt:lpstr>Communication</vt:lpstr>
      <vt:lpstr>Lessons learned</vt:lpstr>
      <vt:lpstr>Implementation</vt:lpstr>
      <vt:lpstr>External I/O</vt:lpstr>
      <vt:lpstr>Internal non-determinism</vt:lpstr>
      <vt:lpstr>Macrobenchmark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Tango</dc:title>
  <dc:creator>kehong</dc:creator>
  <cp:lastModifiedBy>Jason</cp:lastModifiedBy>
  <cp:revision>342</cp:revision>
  <dcterms:created xsi:type="dcterms:W3CDTF">2012-06-15T19:34:02Z</dcterms:created>
  <dcterms:modified xsi:type="dcterms:W3CDTF">2015-05-19T13:30:14Z</dcterms:modified>
</cp:coreProperties>
</file>