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256" r:id="rId2"/>
    <p:sldId id="310" r:id="rId3"/>
    <p:sldId id="387" r:id="rId4"/>
    <p:sldId id="454" r:id="rId5"/>
    <p:sldId id="458" r:id="rId6"/>
    <p:sldId id="460" r:id="rId7"/>
    <p:sldId id="461" r:id="rId8"/>
    <p:sldId id="462" r:id="rId9"/>
    <p:sldId id="424" r:id="rId10"/>
    <p:sldId id="467" r:id="rId11"/>
    <p:sldId id="431" r:id="rId12"/>
    <p:sldId id="268" r:id="rId13"/>
    <p:sldId id="350" r:id="rId14"/>
    <p:sldId id="429" r:id="rId15"/>
    <p:sldId id="448" r:id="rId16"/>
    <p:sldId id="380" r:id="rId17"/>
    <p:sldId id="447" r:id="rId18"/>
    <p:sldId id="453" r:id="rId19"/>
    <p:sldId id="432" r:id="rId20"/>
    <p:sldId id="468" r:id="rId21"/>
    <p:sldId id="469" r:id="rId22"/>
    <p:sldId id="444" r:id="rId23"/>
    <p:sldId id="433" r:id="rId24"/>
    <p:sldId id="435" r:id="rId25"/>
    <p:sldId id="465" r:id="rId26"/>
    <p:sldId id="438" r:id="rId27"/>
    <p:sldId id="281" r:id="rId28"/>
    <p:sldId id="437" r:id="rId29"/>
    <p:sldId id="419" r:id="rId30"/>
    <p:sldId id="421" r:id="rId31"/>
    <p:sldId id="442" r:id="rId32"/>
    <p:sldId id="459" r:id="rId33"/>
    <p:sldId id="451" r:id="rId34"/>
    <p:sldId id="423" r:id="rId35"/>
    <p:sldId id="452" r:id="rId36"/>
    <p:sldId id="439" r:id="rId37"/>
    <p:sldId id="440" r:id="rId38"/>
    <p:sldId id="441" r:id="rId39"/>
    <p:sldId id="449" r:id="rId40"/>
    <p:sldId id="450" r:id="rId41"/>
    <p:sldId id="324"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4F53"/>
    <a:srgbClr val="B70000"/>
    <a:srgbClr val="B0EAC7"/>
    <a:srgbClr val="E19E9E"/>
    <a:srgbClr val="00B050"/>
    <a:srgbClr val="87AD60"/>
    <a:srgbClr val="C17674"/>
    <a:srgbClr val="BE625F"/>
    <a:srgbClr val="675085"/>
    <a:srgbClr val="C050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1" autoAdjust="0"/>
    <p:restoredTop sz="94660"/>
  </p:normalViewPr>
  <p:slideViewPr>
    <p:cSldViewPr snapToObjects="1">
      <p:cViewPr varScale="1">
        <p:scale>
          <a:sx n="106" d="100"/>
          <a:sy n="106" d="100"/>
        </p:scale>
        <p:origin x="-174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Races</c:v>
                </c:pt>
              </c:strCache>
            </c:strRef>
          </c:tx>
          <c:spPr>
            <a:ln w="50800"/>
            <a:effectLst>
              <a:outerShdw blurRad="40000" dist="38100" dir="2700000" rotWithShape="0">
                <a:srgbClr val="000000">
                  <a:alpha val="38000"/>
                </a:srgbClr>
              </a:outerShdw>
            </a:effectLst>
          </c:spPr>
          <c:dPt>
            <c:idx val="0"/>
            <c:bubble3D val="0"/>
            <c:explosion val="2"/>
            <c:spPr>
              <a:ln w="38100"/>
              <a:effectLst>
                <a:outerShdw blurRad="40000" dist="38100" dir="2700000" rotWithShape="0">
                  <a:srgbClr val="000000">
                    <a:alpha val="38000"/>
                  </a:srgbClr>
                </a:outerShdw>
              </a:effectLst>
            </c:spPr>
          </c:dPt>
          <c:dPt>
            <c:idx val="1"/>
            <c:bubble3D val="0"/>
            <c:explosion val="2"/>
            <c:spPr>
              <a:ln w="38100"/>
              <a:effectLst>
                <a:outerShdw blurRad="40000" dist="38100" dir="2700000" rotWithShape="0">
                  <a:srgbClr val="000000">
                    <a:alpha val="38000"/>
                  </a:srgbClr>
                </a:outerShdw>
              </a:effectLst>
            </c:spPr>
          </c:dPt>
          <c:dPt>
            <c:idx val="2"/>
            <c:bubble3D val="0"/>
            <c:explosion val="2"/>
            <c:spPr>
              <a:solidFill>
                <a:srgbClr val="685085"/>
              </a:solidFill>
              <a:ln w="38100">
                <a:solidFill>
                  <a:schemeClr val="lt1">
                    <a:shade val="95000"/>
                    <a:satMod val="105000"/>
                  </a:schemeClr>
                </a:solidFill>
              </a:ln>
              <a:effectLst>
                <a:outerShdw blurRad="40000" dist="38100" dir="2700000" rotWithShape="0">
                  <a:srgbClr val="000000">
                    <a:alpha val="38000"/>
                  </a:srgbClr>
                </a:outerShdw>
              </a:effectLst>
            </c:spPr>
          </c:dPt>
          <c:cat>
            <c:strRef>
              <c:f>Sheet1!$A$2:$A$4</c:f>
              <c:strCache>
                <c:ptCount val="3"/>
                <c:pt idx="0">
                  <c:v>Races in conventional causality model</c:v>
                </c:pt>
                <c:pt idx="1">
                  <c:v>Races in Android causality model</c:v>
                </c:pt>
                <c:pt idx="2">
                  <c:v>False positives</c:v>
                </c:pt>
              </c:strCache>
            </c:strRef>
          </c:cat>
          <c:val>
            <c:numRef>
              <c:f>Sheet1!$B$2:$B$4</c:f>
              <c:numCache>
                <c:formatCode>General</c:formatCode>
                <c:ptCount val="3"/>
                <c:pt idx="0">
                  <c:v>31.0</c:v>
                </c:pt>
                <c:pt idx="1">
                  <c:v>38.0</c:v>
                </c:pt>
                <c:pt idx="2">
                  <c:v>46.0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1"/>
    <c:plotArea>
      <c:layout>
        <c:manualLayout>
          <c:layoutTarget val="inner"/>
          <c:xMode val="edge"/>
          <c:yMode val="edge"/>
          <c:x val="0.194739665354331"/>
          <c:y val="0.0473111496609368"/>
          <c:w val="0.579270833333333"/>
          <c:h val="0.876991010881564"/>
        </c:manualLayout>
      </c:layout>
      <c:pieChart>
        <c:varyColors val="1"/>
        <c:ser>
          <c:idx val="0"/>
          <c:order val="0"/>
          <c:tx>
            <c:strRef>
              <c:f>Sheet1!$B$1</c:f>
              <c:strCache>
                <c:ptCount val="1"/>
                <c:pt idx="0">
                  <c:v>races</c:v>
                </c:pt>
              </c:strCache>
            </c:strRef>
          </c:tx>
          <c:spPr>
            <a:solidFill>
              <a:schemeClr val="accent4"/>
            </a:solidFill>
            <a:ln w="38100"/>
          </c:spPr>
          <c:dPt>
            <c:idx val="0"/>
            <c:bubble3D val="0"/>
            <c:spPr>
              <a:noFill/>
              <a:ln w="38100">
                <a:noFill/>
              </a:ln>
              <a:effectLst/>
            </c:spPr>
          </c:dPt>
          <c:dPt>
            <c:idx val="1"/>
            <c:bubble3D val="0"/>
            <c:explosion val="10"/>
            <c:spPr>
              <a:solidFill>
                <a:srgbClr val="6B5387"/>
              </a:solidFill>
              <a:ln w="38100"/>
              <a:effectLst>
                <a:outerShdw blurRad="40000" dist="38100" dir="5400000" rotWithShape="0">
                  <a:srgbClr val="000000">
                    <a:alpha val="38000"/>
                  </a:srgbClr>
                </a:outerShdw>
              </a:effectLst>
            </c:spPr>
          </c:dPt>
          <c:dPt>
            <c:idx val="2"/>
            <c:bubble3D val="0"/>
            <c:explosion val="10"/>
            <c:spPr>
              <a:solidFill>
                <a:srgbClr val="9876C1"/>
              </a:solidFill>
              <a:ln w="38100"/>
              <a:effectLst>
                <a:outerShdw blurRad="40000" dist="38100" dir="5400000" rotWithShape="0">
                  <a:srgbClr val="000000">
                    <a:alpha val="38000"/>
                  </a:srgbClr>
                </a:outerShdw>
              </a:effectLst>
            </c:spPr>
          </c:dPt>
          <c:cat>
            <c:strRef>
              <c:f>Sheet1!$A$2:$A$4</c:f>
              <c:strCache>
                <c:ptCount val="3"/>
                <c:pt idx="0">
                  <c:v>race bugs</c:v>
                </c:pt>
                <c:pt idx="1">
                  <c:v>false races</c:v>
                </c:pt>
                <c:pt idx="2">
                  <c:v>benign races</c:v>
                </c:pt>
              </c:strCache>
            </c:strRef>
          </c:cat>
          <c:val>
            <c:numRef>
              <c:f>Sheet1!$B$2:$B$4</c:f>
              <c:numCache>
                <c:formatCode>General</c:formatCode>
                <c:ptCount val="3"/>
                <c:pt idx="0">
                  <c:v>69.0</c:v>
                </c:pt>
                <c:pt idx="1">
                  <c:v>14.0</c:v>
                </c:pt>
                <c:pt idx="2">
                  <c:v>32.0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pieChart>
        <c:varyColors val="1"/>
        <c:ser>
          <c:idx val="0"/>
          <c:order val="0"/>
          <c:tx>
            <c:strRef>
              <c:f>Sheet1!$B$1</c:f>
              <c:strCache>
                <c:ptCount val="1"/>
                <c:pt idx="0">
                  <c:v>races</c:v>
                </c:pt>
              </c:strCache>
            </c:strRef>
          </c:tx>
          <c:spPr>
            <a:ln w="38100" cmpd="sng"/>
          </c:spPr>
          <c:explosion val="6"/>
          <c:dPt>
            <c:idx val="0"/>
            <c:bubble3D val="0"/>
            <c:spPr>
              <a:noFill/>
              <a:ln w="38100" cmpd="sng">
                <a:noFill/>
              </a:ln>
              <a:effectLst/>
            </c:spPr>
          </c:dPt>
          <c:dPt>
            <c:idx val="1"/>
            <c:bubble3D val="0"/>
            <c:explosion val="1"/>
            <c:spPr>
              <a:solidFill>
                <a:srgbClr val="C17674"/>
              </a:solidFill>
              <a:ln w="38100" cmpd="sng"/>
              <a:effectLst>
                <a:outerShdw blurRad="40000" dist="32639" dir="2700000" rotWithShape="0">
                  <a:srgbClr val="000000">
                    <a:alpha val="38000"/>
                  </a:srgbClr>
                </a:outerShdw>
              </a:effectLst>
            </c:spPr>
          </c:dPt>
          <c:dPt>
            <c:idx val="2"/>
            <c:bubble3D val="0"/>
            <c:explosion val="1"/>
            <c:spPr>
              <a:solidFill>
                <a:srgbClr val="87AD60"/>
              </a:solidFill>
              <a:ln w="38100" cmpd="sng"/>
              <a:effectLst>
                <a:outerShdw blurRad="40000" dist="32639" dir="3600000" rotWithShape="0">
                  <a:srgbClr val="000000">
                    <a:alpha val="38000"/>
                  </a:srgbClr>
                </a:outerShdw>
              </a:effectLst>
            </c:spPr>
          </c:dPt>
          <c:dPt>
            <c:idx val="3"/>
            <c:bubble3D val="0"/>
            <c:spPr>
              <a:noFill/>
              <a:ln w="38100" cmpd="sng">
                <a:noFill/>
              </a:ln>
              <a:effectLst/>
            </c:spPr>
          </c:dPt>
          <c:cat>
            <c:strRef>
              <c:f>Sheet1!$A$2:$A$5</c:f>
              <c:strCache>
                <c:ptCount val="3"/>
                <c:pt idx="1">
                  <c:v>Between events</c:v>
                </c:pt>
                <c:pt idx="2">
                  <c:v>Between threads</c:v>
                </c:pt>
              </c:strCache>
            </c:strRef>
          </c:cat>
          <c:val>
            <c:numRef>
              <c:f>Sheet1!$B$2:$B$5</c:f>
              <c:numCache>
                <c:formatCode>General</c:formatCode>
                <c:ptCount val="4"/>
                <c:pt idx="0">
                  <c:v>31.0</c:v>
                </c:pt>
                <c:pt idx="1">
                  <c:v>13.0</c:v>
                </c:pt>
                <c:pt idx="2">
                  <c:v>25.0</c:v>
                </c:pt>
                <c:pt idx="3">
                  <c:v>46.0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89126398146231"/>
          <c:y val="0.435478891900853"/>
          <c:w val="0.298635003986837"/>
          <c:h val="0.3752765094554"/>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FE22C4-B7BA-6643-BC0E-3B404C9D3B12}" type="datetimeFigureOut">
              <a:rPr lang="en-US" smtClean="0"/>
              <a:pPr/>
              <a:t>6/5/14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25C98B-2EC7-9944-BA84-E88B49789362}" type="slidenum">
              <a:rPr lang="en-US" smtClean="0"/>
              <a:pPr/>
              <a:t>‹#›</a:t>
            </a:fld>
            <a:endParaRPr lang="en-US"/>
          </a:p>
        </p:txBody>
      </p:sp>
    </p:spTree>
    <p:extLst>
      <p:ext uri="{BB962C8B-B14F-4D97-AF65-F5344CB8AC3E}">
        <p14:creationId xmlns:p14="http://schemas.microsoft.com/office/powerpoint/2010/main" val="1662881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38ED64-354F-3D42-98A3-675249AAD935}" type="datetimeFigureOut">
              <a:rPr lang="en-US" smtClean="0"/>
              <a:pPr/>
              <a:t>6/5/14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1EEEF-34BD-9C4B-8072-81DCA9465C66}" type="slidenum">
              <a:rPr lang="en-US" smtClean="0"/>
              <a:pPr/>
              <a:t>‹#›</a:t>
            </a:fld>
            <a:endParaRPr lang="en-US"/>
          </a:p>
        </p:txBody>
      </p:sp>
    </p:spTree>
    <p:extLst>
      <p:ext uri="{BB962C8B-B14F-4D97-AF65-F5344CB8AC3E}">
        <p14:creationId xmlns:p14="http://schemas.microsoft.com/office/powerpoint/2010/main" val="25429520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a:t>
            </a:r>
            <a:r>
              <a:rPr lang="en-US" baseline="0" dirty="0" smtClean="0"/>
              <a:t> This is Chun-Hung. I’m going to talk about my work: race detection for event-driven mobile applications. This work is collaborated with my advisor and colleagues in U-M and Intel.</a:t>
            </a: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1</a:t>
            </a:fld>
            <a:endParaRPr lang="en-US"/>
          </a:p>
        </p:txBody>
      </p:sp>
    </p:spTree>
    <p:extLst>
      <p:ext uri="{BB962C8B-B14F-4D97-AF65-F5344CB8AC3E}">
        <p14:creationId xmlns:p14="http://schemas.microsoft.com/office/powerpoint/2010/main" val="2260991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 Races</a:t>
            </a:r>
            <a:r>
              <a:rPr lang="en-US" baseline="0" dirty="0" smtClean="0"/>
              <a:t> indicates order violations and atomicity violations</a:t>
            </a:r>
            <a:endParaRPr lang="en-US" dirty="0" smtClean="0"/>
          </a:p>
          <a:p>
            <a:endParaRPr lang="en-US" dirty="0" smtClean="0"/>
          </a:p>
          <a:p>
            <a:r>
              <a:rPr lang="en-US" dirty="0" smtClean="0"/>
              <a:t>But the problem</a:t>
            </a:r>
            <a:r>
              <a:rPr lang="en-US" baseline="0" dirty="0" smtClean="0"/>
              <a:t> is not solved yet. If we detect races based on our causality model, many races are benign races and indicate no bug. For example, we discovered about 9000 read-write or write-write races in the </a:t>
            </a:r>
            <a:r>
              <a:rPr lang="en-US" baseline="0" dirty="0" err="1" smtClean="0"/>
              <a:t>ConnectBot</a:t>
            </a:r>
            <a:r>
              <a:rPr lang="en-US" baseline="0" dirty="0" smtClean="0"/>
              <a:t> app and most of them are benign. Why doesn’t this approach work? Conventionally, races are good indications to two two categories of bugs.</a:t>
            </a:r>
          </a:p>
          <a:p>
            <a:endParaRPr lang="en-US" baseline="0" dirty="0" smtClean="0"/>
          </a:p>
          <a:p>
            <a:pPr marL="228600" indent="-228600">
              <a:buAutoNum type="arabicPeriod"/>
            </a:pPr>
            <a:r>
              <a:rPr lang="en-US" baseline="0" dirty="0" smtClean="0"/>
              <a:t>The first one is order violation…… </a:t>
            </a:r>
          </a:p>
          <a:p>
            <a:pPr marL="228600" indent="-228600">
              <a:buAutoNum type="arabicPeriod"/>
            </a:pPr>
            <a:endParaRPr lang="en-US" baseline="0" dirty="0" smtClean="0"/>
          </a:p>
          <a:p>
            <a:pPr marL="228600" indent="-228600">
              <a:buAutoNum type="arabicPeriod"/>
            </a:pPr>
            <a:r>
              <a:rPr lang="en-US" baseline="0" dirty="0" smtClean="0"/>
              <a:t>The second category is atomicity violations…</a:t>
            </a:r>
          </a:p>
          <a:p>
            <a:pPr marL="228600" indent="-228600">
              <a:buAutoNum type="arabicPeriod"/>
            </a:pPr>
            <a:endParaRPr lang="en-US" baseline="0" dirty="0" smtClean="0"/>
          </a:p>
          <a:p>
            <a:pPr marL="228600" indent="-228600">
              <a:buAutoNum type="arabicPeriod"/>
            </a:pPr>
            <a:r>
              <a:rPr lang="en-US" baseline="0" dirty="0" smtClean="0"/>
              <a:t>However, in Android, there is a </a:t>
            </a:r>
            <a:r>
              <a:rPr lang="en-US" baseline="0" dirty="0" err="1" smtClean="0"/>
              <a:t>looper</a:t>
            </a:r>
            <a:r>
              <a:rPr lang="en-US" baseline="0" dirty="0" smtClean="0"/>
              <a:t> thread to process all events in an event queue non-preemptively, so the atomicity is implied in the execution model….</a:t>
            </a:r>
          </a:p>
          <a:p>
            <a:endParaRPr lang="en-US" baseline="0" dirty="0" smtClean="0"/>
          </a:p>
          <a:p>
            <a:pPr marL="228600" indent="-228600">
              <a:buAutoNum type="arabicPeriod"/>
            </a:pPr>
            <a:r>
              <a:rPr lang="en-US" baseline="0" dirty="0" smtClean="0"/>
              <a:t>If two events can be executed in any order, then races between them won’t cause any bug. We call them commutative events. The second challenge here is to determine if two events are commutative or not.</a:t>
            </a:r>
          </a:p>
          <a:p>
            <a:pPr marL="228600" indent="-228600">
              <a:buAutoNum type="arabicPeriod"/>
            </a:pPr>
            <a:endParaRPr lang="en-US" baseline="0" dirty="0" smtClean="0"/>
          </a:p>
          <a:p>
            <a:pPr marL="0" indent="0">
              <a:buNone/>
            </a:pPr>
            <a:r>
              <a:rPr lang="en-US" baseline="0" dirty="0" smtClean="0"/>
              <a:t>The “Order violation &amp; atomicity v” argument.</a:t>
            </a:r>
          </a:p>
          <a:p>
            <a:pPr marL="0" indent="0">
              <a:buNone/>
            </a:pPr>
            <a:endParaRPr lang="en-US" baseline="0" dirty="0" smtClean="0"/>
          </a:p>
          <a:p>
            <a:pPr marL="0" indent="0">
              <a:buNone/>
            </a:pPr>
            <a:r>
              <a:rPr lang="en-US" baseline="0" dirty="0" smtClean="0"/>
              <a:t>Show Vann Diagram and explain </a:t>
            </a:r>
            <a:r>
              <a:rPr lang="en-US" baseline="0" dirty="0" err="1" smtClean="0"/>
              <a:t>atomiticy</a:t>
            </a:r>
            <a:r>
              <a:rPr lang="en-US" baseline="0" dirty="0" smtClean="0"/>
              <a:t> violation is false positive.</a:t>
            </a:r>
          </a:p>
          <a:p>
            <a:pPr marL="0" indent="0">
              <a:buNone/>
            </a:pPr>
            <a:endParaRPr lang="en-US" baseline="0" dirty="0" smtClean="0"/>
          </a:p>
          <a:p>
            <a:pPr marL="0" indent="0">
              <a:buNone/>
            </a:pPr>
            <a:r>
              <a:rPr lang="en-US" baseline="0" dirty="0" smtClean="0"/>
              <a:t>// make it more clear. Too vague.</a:t>
            </a:r>
            <a:endParaRPr lang="en-US" dirty="0" smtClean="0"/>
          </a:p>
          <a:p>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10</a:t>
            </a:fld>
            <a:endParaRPr lang="en-US"/>
          </a:p>
        </p:txBody>
      </p:sp>
    </p:spTree>
    <p:extLst>
      <p:ext uri="{BB962C8B-B14F-4D97-AF65-F5344CB8AC3E}">
        <p14:creationId xmlns:p14="http://schemas.microsoft.com/office/powerpoint/2010/main" val="1832921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a:t>
            </a:r>
            <a:r>
              <a:rPr lang="en-US" baseline="0" dirty="0" smtClean="0"/>
              <a:t> remaining of this talk, I’ll go through our causality model to solve challenge 1, then the commutative analysis for challenge 2, and our implementation and results.</a:t>
            </a: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11</a:t>
            </a:fld>
            <a:endParaRPr lang="en-US"/>
          </a:p>
        </p:txBody>
      </p:sp>
    </p:spTree>
    <p:extLst>
      <p:ext uri="{BB962C8B-B14F-4D97-AF65-F5344CB8AC3E}">
        <p14:creationId xmlns:p14="http://schemas.microsoft.com/office/powerpoint/2010/main" val="3063091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Android is a mixture of a event-based model and a thread model, our causality model needs to account for</a:t>
            </a:r>
          </a:p>
          <a:p>
            <a:endParaRPr lang="en-US" baseline="0" dirty="0" smtClean="0"/>
          </a:p>
          <a:p>
            <a:pPr marL="228600" indent="-228600">
              <a:buAutoNum type="arabicPeriod"/>
            </a:pPr>
            <a:r>
              <a:rPr lang="en-US" baseline="0" dirty="0" smtClean="0"/>
              <a:t>the conventional causal order,</a:t>
            </a:r>
          </a:p>
          <a:p>
            <a:pPr marL="228600" indent="-228600">
              <a:buAutoNum type="arabicPeriod"/>
            </a:pPr>
            <a:endParaRPr lang="en-US" baseline="0" dirty="0" smtClean="0"/>
          </a:p>
          <a:p>
            <a:pPr marL="228600" indent="-228600">
              <a:buAutoNum type="arabicPeriod"/>
            </a:pPr>
            <a:r>
              <a:rPr lang="en-US" baseline="0" dirty="0" smtClean="0"/>
              <a:t>As well as the order enforced by the event-based model, including event atomicity and event </a:t>
            </a:r>
            <a:r>
              <a:rPr lang="en-US" baseline="0" dirty="0" err="1" smtClean="0"/>
              <a:t>queuer</a:t>
            </a:r>
            <a:r>
              <a:rPr lang="en-US" baseline="0" dirty="0" smtClean="0"/>
              <a:t> order.</a:t>
            </a: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conventional causal order,</a:t>
            </a:r>
          </a:p>
          <a:p>
            <a:endParaRPr lang="en-US" baseline="0" dirty="0" smtClean="0"/>
          </a:p>
          <a:p>
            <a:pPr marL="228600" indent="-228600">
              <a:buAutoNum type="arabicPeriod"/>
            </a:pPr>
            <a:r>
              <a:rPr lang="en-US" baseline="0" dirty="0" smtClean="0"/>
              <a:t>we first account for the program order. Unlike conventional race detectors, we relax the program order between events, since they are not enforced by the programmer. Besides, we also account for most conventional orders, such as</a:t>
            </a:r>
          </a:p>
          <a:p>
            <a:pPr marL="228600" indent="-228600">
              <a:buAutoNum type="arabicPeriod"/>
            </a:pPr>
            <a:endParaRPr lang="en-US" baseline="0" dirty="0" smtClean="0"/>
          </a:p>
          <a:p>
            <a:pPr marL="228600" indent="-228600">
              <a:buAutoNum type="arabicPeriod"/>
            </a:pPr>
            <a:r>
              <a:rPr lang="en-US" baseline="0" dirty="0" smtClean="0"/>
              <a:t>fork-join,</a:t>
            </a:r>
          </a:p>
          <a:p>
            <a:pPr marL="228600" indent="-228600">
              <a:buAutoNum type="arabicPeriod"/>
            </a:pPr>
            <a:endParaRPr lang="en-US" baseline="0" dirty="0" smtClean="0"/>
          </a:p>
          <a:p>
            <a:pPr marL="228600" indent="-228600">
              <a:buAutoNum type="arabicPeriod"/>
            </a:pPr>
            <a:r>
              <a:rPr lang="en-US" baseline="0" dirty="0" smtClean="0"/>
              <a:t>signal-and-wait, and</a:t>
            </a:r>
          </a:p>
          <a:p>
            <a:pPr marL="228600" indent="-228600">
              <a:buAutoNum type="arabicPeriod"/>
            </a:pPr>
            <a:endParaRPr lang="en-US" baseline="0" dirty="0" smtClean="0"/>
          </a:p>
          <a:p>
            <a:pPr marL="228600" indent="-228600">
              <a:buAutoNum type="arabicPeriod"/>
            </a:pPr>
            <a:r>
              <a:rPr lang="en-US" baseline="0" dirty="0" smtClean="0"/>
              <a:t>the order between event generation and execution.</a:t>
            </a: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13</a:t>
            </a:fld>
            <a:endParaRPr lang="en-US"/>
          </a:p>
        </p:txBody>
      </p:sp>
    </p:spTree>
    <p:extLst>
      <p:ext uri="{BB962C8B-B14F-4D97-AF65-F5344CB8AC3E}">
        <p14:creationId xmlns:p14="http://schemas.microsoft.com/office/powerpoint/2010/main" val="1132526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a:t>
            </a:r>
            <a:r>
              <a:rPr lang="en-US" baseline="0" dirty="0" smtClean="0"/>
              <a:t> a thread, events are not </a:t>
            </a:r>
            <a:r>
              <a:rPr lang="en-US" baseline="0" dirty="0" err="1" smtClean="0"/>
              <a:t>preemptible</a:t>
            </a:r>
            <a:r>
              <a:rPr lang="en-US" baseline="0" dirty="0" smtClean="0"/>
              <a:t>, so an event is processed as a whole by the </a:t>
            </a:r>
            <a:r>
              <a:rPr lang="en-US" baseline="0" dirty="0" err="1" smtClean="0"/>
              <a:t>looper</a:t>
            </a:r>
            <a:r>
              <a:rPr lang="en-US" baseline="0" dirty="0" smtClean="0"/>
              <a:t> thread before processing another.</a:t>
            </a:r>
          </a:p>
          <a:p>
            <a:endParaRPr lang="en-US" dirty="0" smtClean="0"/>
          </a:p>
          <a:p>
            <a:pPr marL="228600" indent="-228600">
              <a:buAutoNum type="arabicPeriod"/>
            </a:pPr>
            <a:r>
              <a:rPr lang="en-US" dirty="0" smtClean="0"/>
              <a:t>If</a:t>
            </a:r>
            <a:r>
              <a:rPr lang="en-US" baseline="0" dirty="0" smtClean="0"/>
              <a:t> any operation in A happens before any operation in B, for example, fork happens before begin(B),</a:t>
            </a:r>
          </a:p>
          <a:p>
            <a:pPr marL="228600" indent="-228600">
              <a:buAutoNum type="arabicPeriod"/>
            </a:pPr>
            <a:endParaRPr lang="en-US" baseline="0" dirty="0" smtClean="0"/>
          </a:p>
          <a:p>
            <a:pPr marL="228600" indent="-228600">
              <a:buAutoNum type="arabicPeriod"/>
            </a:pPr>
            <a:r>
              <a:rPr lang="en-US" baseline="0" dirty="0" smtClean="0"/>
              <a:t>then the whole event A must be executed before the whole event B.</a:t>
            </a:r>
          </a:p>
        </p:txBody>
      </p:sp>
      <p:sp>
        <p:nvSpPr>
          <p:cNvPr id="4" name="Slide Number Placeholder 3"/>
          <p:cNvSpPr>
            <a:spLocks noGrp="1"/>
          </p:cNvSpPr>
          <p:nvPr>
            <p:ph type="sldNum" sz="quarter" idx="10"/>
          </p:nvPr>
        </p:nvSpPr>
        <p:spPr/>
        <p:txBody>
          <a:bodyPr/>
          <a:lstStyle/>
          <a:p>
            <a:fld id="{FC31EEEF-34BD-9C4B-8072-81DCA9465C66}" type="slidenum">
              <a:rPr lang="en-US" smtClean="0"/>
              <a:pPr/>
              <a:t>14</a:t>
            </a:fld>
            <a:endParaRPr lang="en-US"/>
          </a:p>
        </p:txBody>
      </p:sp>
    </p:spTree>
    <p:extLst>
      <p:ext uri="{BB962C8B-B14F-4D97-AF65-F5344CB8AC3E}">
        <p14:creationId xmlns:p14="http://schemas.microsoft.com/office/powerpoint/2010/main" val="2842363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FIFO event queue also enforces causal orders between events.</a:t>
            </a:r>
          </a:p>
          <a:p>
            <a:endParaRPr lang="en-US" baseline="0" dirty="0" smtClean="0"/>
          </a:p>
          <a:p>
            <a:pPr marL="228600" indent="-228600">
              <a:buAutoNum type="arabicPeriod"/>
            </a:pPr>
            <a:r>
              <a:rPr lang="en-US" baseline="0" dirty="0" smtClean="0"/>
              <a:t>If send(A) happens before send(B),</a:t>
            </a:r>
          </a:p>
          <a:p>
            <a:pPr marL="228600" indent="-228600">
              <a:buAutoNum type="arabicPeriod"/>
            </a:pPr>
            <a:endParaRPr lang="en-US" baseline="0" dirty="0" smtClean="0"/>
          </a:p>
          <a:p>
            <a:pPr marL="228600" indent="-228600">
              <a:buAutoNum type="arabicPeriod"/>
            </a:pPr>
            <a:r>
              <a:rPr lang="en-US" baseline="0" dirty="0" smtClean="0"/>
              <a:t>Then A must be </a:t>
            </a:r>
            <a:r>
              <a:rPr lang="en-US" baseline="0" dirty="0" err="1" smtClean="0"/>
              <a:t>enqueued</a:t>
            </a:r>
            <a:r>
              <a:rPr lang="en-US" baseline="0" dirty="0" smtClean="0"/>
              <a:t> earlier than B</a:t>
            </a:r>
          </a:p>
          <a:p>
            <a:pPr marL="228600" indent="-228600">
              <a:buAutoNum type="arabicPeriod"/>
            </a:pPr>
            <a:endParaRPr lang="en-US" baseline="0" dirty="0" smtClean="0"/>
          </a:p>
          <a:p>
            <a:pPr marL="228600" indent="-228600">
              <a:buAutoNum type="arabicPeriod"/>
            </a:pPr>
            <a:r>
              <a:rPr lang="en-US" baseline="0" dirty="0" smtClean="0"/>
              <a:t>Since the </a:t>
            </a:r>
            <a:r>
              <a:rPr lang="en-US" baseline="0" dirty="0" err="1" smtClean="0"/>
              <a:t>looper</a:t>
            </a:r>
            <a:r>
              <a:rPr lang="en-US" baseline="0" dirty="0" smtClean="0"/>
              <a:t> </a:t>
            </a:r>
            <a:r>
              <a:rPr lang="en-US" baseline="0" dirty="0" err="1" smtClean="0"/>
              <a:t>dequeue</a:t>
            </a:r>
            <a:r>
              <a:rPr lang="en-US" baseline="0" dirty="0" smtClean="0"/>
              <a:t> the events in the FIFO order,</a:t>
            </a:r>
          </a:p>
          <a:p>
            <a:pPr marL="228600" indent="-228600">
              <a:buAutoNum type="arabicPeriod"/>
            </a:pPr>
            <a:endParaRPr lang="en-US" baseline="0" dirty="0" smtClean="0"/>
          </a:p>
          <a:p>
            <a:pPr marL="228600" indent="-228600">
              <a:buAutoNum type="arabicPeriod"/>
            </a:pPr>
            <a:r>
              <a:rPr lang="en-US" baseline="0" dirty="0" smtClean="0"/>
              <a:t>A must happen before B.</a:t>
            </a:r>
          </a:p>
        </p:txBody>
      </p:sp>
      <p:sp>
        <p:nvSpPr>
          <p:cNvPr id="4" name="Slide Number Placeholder 3"/>
          <p:cNvSpPr>
            <a:spLocks noGrp="1"/>
          </p:cNvSpPr>
          <p:nvPr>
            <p:ph type="sldNum" sz="quarter" idx="10"/>
          </p:nvPr>
        </p:nvSpPr>
        <p:spPr/>
        <p:txBody>
          <a:bodyPr/>
          <a:lstStyle/>
          <a:p>
            <a:fld id="{FC31EEEF-34BD-9C4B-8072-81DCA9465C66}" type="slidenum">
              <a:rPr lang="en-US" smtClean="0"/>
              <a:pPr/>
              <a:t>15</a:t>
            </a:fld>
            <a:endParaRPr lang="en-US"/>
          </a:p>
        </p:txBody>
      </p:sp>
    </p:spTree>
    <p:extLst>
      <p:ext uri="{BB962C8B-B14F-4D97-AF65-F5344CB8AC3E}">
        <p14:creationId xmlns:p14="http://schemas.microsoft.com/office/powerpoint/2010/main" val="2842363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Android</a:t>
            </a:r>
            <a:r>
              <a:rPr lang="en-US" baseline="0" dirty="0" smtClean="0"/>
              <a:t> provides special API to overrule the FIFO order, such as sending events with a delay, or sending events to the front of the queue.</a:t>
            </a:r>
          </a:p>
          <a:p>
            <a:endParaRPr lang="en-US" baseline="0" dirty="0" smtClean="0"/>
          </a:p>
          <a:p>
            <a:pPr marL="228600" indent="-228600">
              <a:buAutoNum type="arabicPeriod"/>
            </a:pPr>
            <a:r>
              <a:rPr lang="en-US" baseline="0" dirty="0" smtClean="0"/>
              <a:t>Our causality model contains special event queue rules to deal with these operations. Please see the paper for details.</a:t>
            </a:r>
          </a:p>
        </p:txBody>
      </p:sp>
      <p:sp>
        <p:nvSpPr>
          <p:cNvPr id="4" name="Slide Number Placeholder 3"/>
          <p:cNvSpPr>
            <a:spLocks noGrp="1"/>
          </p:cNvSpPr>
          <p:nvPr>
            <p:ph type="sldNum" sz="quarter" idx="10"/>
          </p:nvPr>
        </p:nvSpPr>
        <p:spPr/>
        <p:txBody>
          <a:bodyPr/>
          <a:lstStyle/>
          <a:p>
            <a:fld id="{FC31EEEF-34BD-9C4B-8072-81DCA9465C66}" type="slidenum">
              <a:rPr lang="en-US" smtClean="0"/>
              <a:pPr/>
              <a:t>16</a:t>
            </a:fld>
            <a:endParaRPr lang="en-US"/>
          </a:p>
        </p:txBody>
      </p:sp>
    </p:spTree>
    <p:extLst>
      <p:ext uri="{BB962C8B-B14F-4D97-AF65-F5344CB8AC3E}">
        <p14:creationId xmlns:p14="http://schemas.microsoft.com/office/powerpoint/2010/main" val="3404891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additional to events generated in the app,</a:t>
            </a:r>
          </a:p>
          <a:p>
            <a:endParaRPr lang="en-US" dirty="0" smtClean="0"/>
          </a:p>
          <a:p>
            <a:pPr marL="228600" indent="-228600">
              <a:buAutoNum type="arabicPeriod"/>
            </a:pPr>
            <a:r>
              <a:rPr lang="en-US" baseline="0" dirty="0" smtClean="0"/>
              <a:t>Some events are generated by the external input, and they may be causally ordered.</a:t>
            </a:r>
          </a:p>
          <a:p>
            <a:pPr marL="228600" indent="-228600">
              <a:buAutoNum type="arabicPeriod"/>
            </a:pPr>
            <a:endParaRPr lang="en-US" baseline="0" dirty="0" smtClean="0"/>
          </a:p>
          <a:p>
            <a:pPr marL="228600" indent="-228600">
              <a:buAutoNum type="arabicPeriod"/>
            </a:pPr>
            <a:r>
              <a:rPr lang="en-US" baseline="0" dirty="0" smtClean="0"/>
              <a:t>In our model, we conservatively assume that all events generated by the external environment are ordered.</a:t>
            </a:r>
          </a:p>
          <a:p>
            <a:pPr marL="228600" indent="-228600">
              <a:buAutoNum type="arabicPeriod"/>
            </a:pPr>
            <a:endParaRPr lang="en-US" baseline="0" dirty="0" smtClean="0"/>
          </a:p>
          <a:p>
            <a:pPr marL="0" indent="0">
              <a:buNone/>
            </a:pPr>
            <a:r>
              <a:rPr lang="en-US" baseline="0" dirty="0" smtClean="0"/>
              <a:t>// Because this assumption is conservative, we need to define what events are external </a:t>
            </a:r>
          </a:p>
        </p:txBody>
      </p:sp>
      <p:sp>
        <p:nvSpPr>
          <p:cNvPr id="4" name="Slide Number Placeholder 3"/>
          <p:cNvSpPr>
            <a:spLocks noGrp="1"/>
          </p:cNvSpPr>
          <p:nvPr>
            <p:ph type="sldNum" sz="quarter" idx="10"/>
          </p:nvPr>
        </p:nvSpPr>
        <p:spPr/>
        <p:txBody>
          <a:bodyPr/>
          <a:lstStyle/>
          <a:p>
            <a:fld id="{FC31EEEF-34BD-9C4B-8072-81DCA9465C66}" type="slidenum">
              <a:rPr lang="en-US" smtClean="0"/>
              <a:pPr/>
              <a:t>17</a:t>
            </a:fld>
            <a:endParaRPr lang="en-US"/>
          </a:p>
        </p:txBody>
      </p:sp>
    </p:spTree>
    <p:extLst>
      <p:ext uri="{BB962C8B-B14F-4D97-AF65-F5344CB8AC3E}">
        <p14:creationId xmlns:p14="http://schemas.microsoft.com/office/powerpoint/2010/main" val="2899000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are not only track the event generated inside the app, but also “as many communications as possible”…</a:t>
            </a:r>
          </a:p>
          <a:p>
            <a:r>
              <a:rPr lang="en-US" baseline="0" dirty="0" smtClean="0"/>
              <a:t>// put the names of the </a:t>
            </a:r>
            <a:r>
              <a:rPr lang="en-US" baseline="0" dirty="0" err="1" smtClean="0"/>
              <a:t>system_servers</a:t>
            </a:r>
            <a:endParaRPr lang="en-US" dirty="0" smtClean="0"/>
          </a:p>
          <a:p>
            <a:endParaRPr lang="en-US" dirty="0" smtClean="0"/>
          </a:p>
          <a:p>
            <a:r>
              <a:rPr lang="en-US" dirty="0" smtClean="0"/>
              <a:t>But</a:t>
            </a:r>
            <a:r>
              <a:rPr lang="en-US" baseline="0" dirty="0" smtClean="0"/>
              <a:t> ordering the external events would introduce false negatives. </a:t>
            </a:r>
            <a:r>
              <a:rPr lang="en-US" dirty="0" smtClean="0"/>
              <a:t>To alleviate</a:t>
            </a:r>
            <a:r>
              <a:rPr lang="en-US" baseline="0" dirty="0" smtClean="0"/>
              <a:t> the problem we also track the synchronization operations in the system service processes that may communicate with the app, so we can infer the causal orders for events generated by these communications. Only the events generated outside the app and the system processes are considered external.</a:t>
            </a:r>
          </a:p>
        </p:txBody>
      </p:sp>
      <p:sp>
        <p:nvSpPr>
          <p:cNvPr id="4" name="Slide Number Placeholder 3"/>
          <p:cNvSpPr>
            <a:spLocks noGrp="1"/>
          </p:cNvSpPr>
          <p:nvPr>
            <p:ph type="sldNum" sz="quarter" idx="10"/>
          </p:nvPr>
        </p:nvSpPr>
        <p:spPr/>
        <p:txBody>
          <a:bodyPr/>
          <a:lstStyle/>
          <a:p>
            <a:fld id="{FC31EEEF-34BD-9C4B-8072-81DCA9465C66}" type="slidenum">
              <a:rPr lang="en-US" smtClean="0"/>
              <a:pPr/>
              <a:t>18</a:t>
            </a:fld>
            <a:endParaRPr lang="en-US"/>
          </a:p>
        </p:txBody>
      </p:sp>
    </p:spTree>
    <p:extLst>
      <p:ext uri="{BB962C8B-B14F-4D97-AF65-F5344CB8AC3E}">
        <p14:creationId xmlns:p14="http://schemas.microsoft.com/office/powerpoint/2010/main" val="2378110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I’m going to talk about the event </a:t>
            </a:r>
            <a:r>
              <a:rPr lang="en-US" baseline="0" dirty="0" err="1" smtClean="0"/>
              <a:t>commutativity</a:t>
            </a:r>
            <a:r>
              <a:rPr lang="en-US" baseline="0" dirty="0" smtClean="0"/>
              <a:t> analysis.</a:t>
            </a: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19</a:t>
            </a:fld>
            <a:endParaRPr lang="en-US"/>
          </a:p>
        </p:txBody>
      </p:sp>
    </p:spTree>
    <p:extLst>
      <p:ext uri="{BB962C8B-B14F-4D97-AF65-F5344CB8AC3E}">
        <p14:creationId xmlns:p14="http://schemas.microsoft.com/office/powerpoint/2010/main" val="45370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Event-driven systems</a:t>
            </a:r>
            <a:r>
              <a:rPr lang="en-US" baseline="0" dirty="0" smtClean="0"/>
              <a:t> have been existing for a while, and </a:t>
            </a:r>
            <a:r>
              <a:rPr lang="en-US" baseline="0" dirty="0" smtClean="0"/>
              <a:t>nowadays </a:t>
            </a:r>
            <a:r>
              <a:rPr lang="en-US" baseline="0" dirty="0" smtClean="0"/>
              <a:t>they are more and more popular. These systems include </a:t>
            </a:r>
            <a:r>
              <a:rPr lang="en-US" baseline="0" dirty="0" smtClean="0"/>
              <a:t>billions of mobile platforms running Android, </a:t>
            </a:r>
            <a:r>
              <a:rPr lang="en-US" baseline="0" dirty="0" err="1" smtClean="0"/>
              <a:t>iOS</a:t>
            </a:r>
            <a:r>
              <a:rPr lang="en-US" baseline="0" dirty="0" smtClean="0"/>
              <a:t>, and windows, and we also have many web applications like </a:t>
            </a:r>
            <a:r>
              <a:rPr lang="en-US" baseline="0" dirty="0" err="1" smtClean="0"/>
              <a:t>google</a:t>
            </a:r>
            <a:r>
              <a:rPr lang="en-US" baseline="0" dirty="0" smtClean="0"/>
              <a:t> docs and Microsoft office writing in the new HTML5 standard, which incorporate a event-driven model. In the era of big data, we also have many </a:t>
            </a:r>
            <a:r>
              <a:rPr lang="en-US" baseline="0" dirty="0" smtClean="0"/>
              <a:t>data centers </a:t>
            </a:r>
            <a:r>
              <a:rPr lang="en-US" baseline="0" dirty="0" smtClean="0"/>
              <a:t>running </a:t>
            </a:r>
            <a:r>
              <a:rPr lang="en-US" baseline="0" dirty="0" smtClean="0"/>
              <a:t>asynchronous tasks every second.</a:t>
            </a:r>
          </a:p>
          <a:p>
            <a:endParaRPr lang="en-US" baseline="0" dirty="0" smtClean="0"/>
          </a:p>
          <a:p>
            <a:pPr marL="228600" indent="-228600">
              <a:buAutoNum type="arabicPeriod"/>
            </a:pPr>
            <a:r>
              <a:rPr lang="en-US" baseline="0" dirty="0" smtClean="0"/>
              <a:t>But there’s a lack of tools for debugging the unique class of concurrency errors that manifest in these systems.</a:t>
            </a:r>
          </a:p>
          <a:p>
            <a:pPr marL="0" indent="0">
              <a:buNone/>
            </a:pPr>
            <a:endParaRPr lang="en-US" dirty="0" smtClean="0"/>
          </a:p>
          <a:p>
            <a:pPr marL="0" indent="0">
              <a:buNone/>
            </a:pPr>
            <a:r>
              <a:rPr lang="en-US" dirty="0" smtClean="0"/>
              <a:t>//</a:t>
            </a:r>
            <a:r>
              <a:rPr lang="en-US" baseline="0" dirty="0" smtClean="0"/>
              <a:t> spend more time </a:t>
            </a: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Remember</a:t>
            </a:r>
            <a:r>
              <a:rPr lang="en-US" baseline="0" dirty="0" smtClean="0"/>
              <a:t> o</a:t>
            </a:r>
            <a:r>
              <a:rPr lang="en-US" dirty="0" smtClean="0"/>
              <a:t>ur goal is to</a:t>
            </a:r>
            <a:r>
              <a:rPr lang="en-US" baseline="0" dirty="0" smtClean="0"/>
              <a:t> only report races with order violation</a:t>
            </a:r>
          </a:p>
          <a:p>
            <a:r>
              <a:rPr lang="en-US" baseline="0" dirty="0" smtClean="0"/>
              <a:t>// order violation: one order is correct and another is wrong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give an example of order violation</a:t>
            </a:r>
          </a:p>
          <a:p>
            <a:r>
              <a:rPr lang="en-US" baseline="0" dirty="0" smtClean="0"/>
              <a:t>// define “order violation” and “commutative analysis”</a:t>
            </a:r>
          </a:p>
          <a:p>
            <a:r>
              <a:rPr lang="en-US" baseline="0" dirty="0" smtClean="0"/>
              <a:t>// give an example of commutative events (in the next slide)</a:t>
            </a:r>
            <a:endParaRPr lang="en-US" dirty="0" smtClean="0"/>
          </a:p>
          <a:p>
            <a:endParaRPr lang="en-US" dirty="0" smtClean="0"/>
          </a:p>
          <a:p>
            <a:r>
              <a:rPr lang="en-US" dirty="0" smtClean="0"/>
              <a:t>But the problem</a:t>
            </a:r>
            <a:r>
              <a:rPr lang="en-US" baseline="0" dirty="0" smtClean="0"/>
              <a:t> is not solved yet. If we detect races based on our causality model, many races are benign races and indicate no bug. For example, we discovered over 8000 read-write or write-write races in the </a:t>
            </a:r>
            <a:r>
              <a:rPr lang="en-US" baseline="0" dirty="0" err="1" smtClean="0"/>
              <a:t>ConnectBot</a:t>
            </a:r>
            <a:r>
              <a:rPr lang="en-US" baseline="0" dirty="0" smtClean="0"/>
              <a:t> app and most of them are benign.</a:t>
            </a:r>
          </a:p>
          <a:p>
            <a:endParaRPr lang="en-US" baseline="0" dirty="0" smtClean="0"/>
          </a:p>
          <a:p>
            <a:pPr marL="228600" indent="-228600">
              <a:buAutoNum type="arabicPeriod"/>
            </a:pPr>
            <a:r>
              <a:rPr lang="en-US" baseline="0" dirty="0" smtClean="0"/>
              <a:t>If two events can be executed in any order, then races between them won’t cause any bug. We call them commutative events. The second challenge here is to determine if two events are commutative or not.</a:t>
            </a:r>
          </a:p>
          <a:p>
            <a:pPr marL="228600" indent="-228600">
              <a:buAutoNum type="arabicPeriod"/>
            </a:pPr>
            <a:endParaRPr lang="en-US" baseline="0" dirty="0" smtClean="0"/>
          </a:p>
          <a:p>
            <a:pPr marL="0" indent="0">
              <a:buNone/>
            </a:pPr>
            <a:r>
              <a:rPr lang="en-US" baseline="0" dirty="0" smtClean="0"/>
              <a:t>The “Order violation &amp; atomicity v” argument.</a:t>
            </a:r>
          </a:p>
          <a:p>
            <a:pPr marL="0" indent="0">
              <a:buNone/>
            </a:pPr>
            <a:endParaRPr lang="en-US" baseline="0" dirty="0" smtClean="0"/>
          </a:p>
          <a:p>
            <a:pPr marL="0" indent="0">
              <a:buNone/>
            </a:pPr>
            <a:r>
              <a:rPr lang="en-US" baseline="0" dirty="0" smtClean="0"/>
              <a:t>Show Vann Diagram and explain </a:t>
            </a:r>
            <a:r>
              <a:rPr lang="en-US" baseline="0" dirty="0" err="1" smtClean="0"/>
              <a:t>atomiticy</a:t>
            </a:r>
            <a:r>
              <a:rPr lang="en-US" baseline="0" dirty="0" smtClean="0"/>
              <a:t> violation is false positive.</a:t>
            </a:r>
          </a:p>
          <a:p>
            <a:pPr marL="0" indent="0">
              <a:buNone/>
            </a:pPr>
            <a:endParaRPr lang="en-US" baseline="0" dirty="0" smtClean="0"/>
          </a:p>
          <a:p>
            <a:pPr marL="0" indent="0">
              <a:buNone/>
            </a:pPr>
            <a:r>
              <a:rPr lang="en-US" baseline="0" dirty="0" smtClean="0"/>
              <a:t>// make it more clear. Too vague.</a:t>
            </a: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20</a:t>
            </a:fld>
            <a:endParaRPr lang="en-US"/>
          </a:p>
        </p:txBody>
      </p:sp>
    </p:spTree>
    <p:extLst>
      <p:ext uri="{BB962C8B-B14F-4D97-AF65-F5344CB8AC3E}">
        <p14:creationId xmlns:p14="http://schemas.microsoft.com/office/powerpoint/2010/main" val="1603540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challenge</a:t>
            </a:r>
            <a:r>
              <a:rPr lang="en-US" baseline="0" dirty="0" smtClean="0"/>
              <a:t> we want to resolve is to figure out which races are bugs and which are benign ones. Here is an example of a benign race. In the </a:t>
            </a:r>
            <a:r>
              <a:rPr lang="en-US" baseline="0" dirty="0" err="1" smtClean="0"/>
              <a:t>ConnectBot</a:t>
            </a:r>
            <a:r>
              <a:rPr lang="en-US" baseline="0" dirty="0" smtClean="0"/>
              <a:t> app, the </a:t>
            </a:r>
            <a:r>
              <a:rPr lang="en-US" baseline="0" dirty="0" err="1" smtClean="0"/>
              <a:t>onLayout</a:t>
            </a:r>
            <a:r>
              <a:rPr lang="en-US" baseline="0" dirty="0" smtClean="0"/>
              <a:t> and </a:t>
            </a:r>
            <a:r>
              <a:rPr lang="en-US" baseline="0" dirty="0" err="1" smtClean="0"/>
              <a:t>onPause</a:t>
            </a:r>
            <a:r>
              <a:rPr lang="en-US" baseline="0" dirty="0" smtClean="0"/>
              <a:t> events are not causally ordered, and they use the same flag variable to set and check if the window can be resized. Apparently the accesses to the flag variable form a race.</a:t>
            </a:r>
          </a:p>
          <a:p>
            <a:endParaRPr lang="en-US" baseline="0" dirty="0" smtClean="0"/>
          </a:p>
          <a:p>
            <a:pPr marL="228600" indent="-228600">
              <a:buAutoNum type="arabicPeriod"/>
            </a:pPr>
            <a:r>
              <a:rPr lang="en-US" baseline="0" dirty="0" smtClean="0"/>
              <a:t>But the race is not a bug since both execution orders generate programmer-intended results.</a:t>
            </a:r>
          </a:p>
          <a:p>
            <a:pPr marL="228600" indent="-228600">
              <a:buAutoNum type="arabicPeriod"/>
            </a:pPr>
            <a:endParaRPr lang="en-US" baseline="0" dirty="0" smtClean="0"/>
          </a:p>
          <a:p>
            <a:pPr marL="228600" indent="-228600">
              <a:buAutoNum type="arabicPeriod"/>
            </a:pPr>
            <a:r>
              <a:rPr lang="en-US" baseline="0" dirty="0" smtClean="0"/>
              <a:t>In other words, they are commutative events, and hence the race is not a bug.</a:t>
            </a:r>
          </a:p>
          <a:p>
            <a:pPr marL="228600" indent="-228600">
              <a:buAutoNum type="arabicPeriod"/>
            </a:pPr>
            <a:endParaRPr lang="en-US" baseline="0" dirty="0" smtClean="0"/>
          </a:p>
          <a:p>
            <a:pPr marL="228600" indent="-228600">
              <a:buAutoNum type="arabicPeriod"/>
            </a:pPr>
            <a:r>
              <a:rPr lang="en-US" baseline="0" dirty="0" smtClean="0"/>
              <a:t>But it is a very hard problem to decide if events are </a:t>
            </a:r>
            <a:r>
              <a:rPr lang="en-US" baseline="0" dirty="0" err="1" smtClean="0"/>
              <a:t>cummutative</a:t>
            </a:r>
            <a:r>
              <a:rPr lang="en-US" baseline="0" dirty="0" smtClean="0"/>
              <a:t> in general.</a:t>
            </a: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22</a:t>
            </a:fld>
            <a:endParaRPr lang="en-US"/>
          </a:p>
        </p:txBody>
      </p:sp>
    </p:spTree>
    <p:extLst>
      <p:ext uri="{BB962C8B-B14F-4D97-AF65-F5344CB8AC3E}">
        <p14:creationId xmlns:p14="http://schemas.microsoft.com/office/powerpoint/2010/main" val="1730100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tackle</a:t>
            </a:r>
            <a:r>
              <a:rPr lang="en-US" baseline="0" dirty="0" smtClean="0"/>
              <a:t> this problem, we use a simple but effective strategy: we only focus on non-commutative operations in the events. In the current work, we focus on uses and frees of objects. Apparently uses and frees are not commutative, so we only report races for the accesses related to uses and frees to avoid benign races.</a:t>
            </a:r>
          </a:p>
          <a:p>
            <a:endParaRPr lang="en-US" baseline="0" dirty="0" smtClean="0"/>
          </a:p>
          <a:p>
            <a:pPr marL="228600" indent="-228600">
              <a:buAutoNum type="arabicPeriod"/>
            </a:pPr>
            <a:r>
              <a:rPr lang="en-US" baseline="0" dirty="0" smtClean="0"/>
              <a:t>There are some cases that events containing uses and frees are still commutative. So we developed two heuristics to handle such cases. Please see our paper for details.</a:t>
            </a:r>
          </a:p>
        </p:txBody>
      </p:sp>
      <p:sp>
        <p:nvSpPr>
          <p:cNvPr id="4" name="Slide Number Placeholder 3"/>
          <p:cNvSpPr>
            <a:spLocks noGrp="1"/>
          </p:cNvSpPr>
          <p:nvPr>
            <p:ph type="sldNum" sz="quarter" idx="10"/>
          </p:nvPr>
        </p:nvSpPr>
        <p:spPr/>
        <p:txBody>
          <a:bodyPr/>
          <a:lstStyle/>
          <a:p>
            <a:fld id="{FC31EEEF-34BD-9C4B-8072-81DCA9465C66}" type="slidenum">
              <a:rPr lang="en-US" smtClean="0"/>
              <a:pPr/>
              <a:t>23</a:t>
            </a:fld>
            <a:endParaRPr lang="en-US"/>
          </a:p>
        </p:txBody>
      </p:sp>
    </p:spTree>
    <p:extLst>
      <p:ext uri="{BB962C8B-B14F-4D97-AF65-F5344CB8AC3E}">
        <p14:creationId xmlns:p14="http://schemas.microsoft.com/office/powerpoint/2010/main" val="2793093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I’m going to talk about our implementation.</a:t>
            </a:r>
            <a:r>
              <a:rPr lang="en-US" baseline="0" dirty="0" smtClean="0"/>
              <a:t> // combine implementation &amp; results</a:t>
            </a: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24</a:t>
            </a:fld>
            <a:endParaRPr lang="en-US"/>
          </a:p>
        </p:txBody>
      </p:sp>
    </p:spTree>
    <p:extLst>
      <p:ext uri="{BB962C8B-B14F-4D97-AF65-F5344CB8AC3E}">
        <p14:creationId xmlns:p14="http://schemas.microsoft.com/office/powerpoint/2010/main" val="2646012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implemented a use-free race detection tool called CAFA based on our causality model on Android. We instrumented Android such that we can run an </a:t>
            </a:r>
            <a:r>
              <a:rPr lang="en-US" baseline="0" dirty="0" err="1" smtClean="0"/>
              <a:t>uninstrumented</a:t>
            </a:r>
            <a:r>
              <a:rPr lang="en-US" baseline="0" dirty="0" smtClean="0"/>
              <a:t> app on our system for race detection. Our instrumentation involved several parts. // we are not going to go through the details.</a:t>
            </a:r>
          </a:p>
          <a:p>
            <a:endParaRPr lang="en-US" baseline="0" dirty="0" smtClean="0"/>
          </a:p>
          <a:p>
            <a:pPr marL="228600" indent="-228600">
              <a:buAutoNum type="arabicPeriod"/>
            </a:pPr>
            <a:r>
              <a:rPr lang="en-US" baseline="0" dirty="0" smtClean="0"/>
              <a:t>First, we instrumented the Android Java libraries and the underlying native C++ libraries to log the synchronization operations.</a:t>
            </a:r>
          </a:p>
          <a:p>
            <a:pPr marL="228600" indent="-228600">
              <a:buAutoNum type="arabicPeriod"/>
            </a:pPr>
            <a:endParaRPr lang="en-US" baseline="0" dirty="0" smtClean="0"/>
          </a:p>
          <a:p>
            <a:pPr marL="228600" indent="-228600">
              <a:buAutoNum type="arabicPeriod"/>
            </a:pPr>
            <a:r>
              <a:rPr lang="en-US" baseline="0" dirty="0" smtClean="0"/>
              <a:t>Second, we also instrumented the </a:t>
            </a:r>
            <a:r>
              <a:rPr lang="en-US" baseline="0" dirty="0" err="1" smtClean="0"/>
              <a:t>Dalvik</a:t>
            </a:r>
            <a:r>
              <a:rPr lang="en-US" baseline="0" dirty="0" smtClean="0"/>
              <a:t> VM to log all reads and writes related to uses and frees.</a:t>
            </a:r>
          </a:p>
          <a:p>
            <a:pPr marL="228600" indent="-228600">
              <a:buAutoNum type="arabicPeriod"/>
            </a:pPr>
            <a:endParaRPr lang="en-US" baseline="0" dirty="0" smtClean="0"/>
          </a:p>
          <a:p>
            <a:pPr marL="228600" indent="-228600">
              <a:buAutoNum type="arabicPeriod"/>
            </a:pPr>
            <a:r>
              <a:rPr lang="en-US" baseline="0" dirty="0" smtClean="0"/>
              <a:t>We also instrumented the system service processes to capture the causalities due to the IPCs,</a:t>
            </a:r>
          </a:p>
          <a:p>
            <a:pPr marL="228600" indent="-228600">
              <a:buAutoNum type="arabicPeriod"/>
            </a:pPr>
            <a:endParaRPr lang="en-US" baseline="0" dirty="0" smtClean="0"/>
          </a:p>
          <a:p>
            <a:pPr marL="228600" indent="-228600">
              <a:buAutoNum type="arabicPeriod"/>
            </a:pPr>
            <a:r>
              <a:rPr lang="en-US" baseline="0" dirty="0" smtClean="0"/>
              <a:t>And introduce a logger device in the kernel for trace collection.</a:t>
            </a:r>
          </a:p>
          <a:p>
            <a:pPr marL="228600" indent="-228600">
              <a:buAutoNum type="arabicPeriod"/>
            </a:pPr>
            <a:endParaRPr lang="en-US" baseline="0" dirty="0" smtClean="0"/>
          </a:p>
          <a:p>
            <a:pPr marL="228600" indent="-228600">
              <a:buAutoNum type="arabicPeriod"/>
            </a:pPr>
            <a:r>
              <a:rPr lang="en-US" baseline="0" dirty="0" smtClean="0"/>
              <a:t>Finally, we implemented a offline analyzer based on graph reachability test to detect use-free races.</a:t>
            </a: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tested</a:t>
            </a:r>
            <a:r>
              <a:rPr lang="en-US" baseline="0" dirty="0" smtClean="0"/>
              <a:t> CAFA on 10 open-source Android applications, including some popular ones such as web browsers and a barcode scanner.</a:t>
            </a: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26</a:t>
            </a:fld>
            <a:endParaRPr lang="en-US"/>
          </a:p>
        </p:txBody>
      </p:sp>
    </p:spTree>
    <p:extLst>
      <p:ext uri="{BB962C8B-B14F-4D97-AF65-F5344CB8AC3E}">
        <p14:creationId xmlns:p14="http://schemas.microsoft.com/office/powerpoint/2010/main" val="3656834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Among</a:t>
            </a:r>
            <a:r>
              <a:rPr lang="en-US" baseline="0" dirty="0" smtClean="0"/>
              <a:t> the 10 applications, CAFA reported 115 races, and we found 67 unknown bugs and 2 known ones from these races. The reported races are classified into 3 categories.</a:t>
            </a:r>
          </a:p>
          <a:p>
            <a:endParaRPr lang="en-US" baseline="0" dirty="0" smtClean="0"/>
          </a:p>
          <a:p>
            <a:pPr marL="228600" indent="-228600">
              <a:buAutoNum type="arabicPeriod"/>
            </a:pPr>
            <a:r>
              <a:rPr lang="en-US" baseline="0" dirty="0" smtClean="0"/>
              <a:t>The first category contained races that could be detected by a conventional race detector. We found 31 such races.</a:t>
            </a:r>
          </a:p>
          <a:p>
            <a:pPr marL="228600" indent="-228600">
              <a:buAutoNum type="arabicPeriod"/>
            </a:pPr>
            <a:endParaRPr lang="en-US" baseline="0" dirty="0" smtClean="0"/>
          </a:p>
          <a:p>
            <a:pPr marL="228600" indent="-228600">
              <a:buAutoNum type="arabicPeriod"/>
            </a:pPr>
            <a:r>
              <a:rPr lang="en-US" baseline="0" dirty="0" smtClean="0"/>
              <a:t>The second category contained races that happened between different threads but couldn’t be detected by a </a:t>
            </a:r>
            <a:r>
              <a:rPr lang="en-US" baseline="0" dirty="0" err="1" smtClean="0"/>
              <a:t>convenitonal</a:t>
            </a:r>
            <a:r>
              <a:rPr lang="en-US" baseline="0" dirty="0" smtClean="0"/>
              <a:t> detector. CAFA was able to detect them because we relaxed the program order between events in the same thread. We found 25 such races.</a:t>
            </a:r>
          </a:p>
          <a:p>
            <a:pPr marL="228600" indent="-228600">
              <a:buAutoNum type="arabicPeriod"/>
            </a:pPr>
            <a:endParaRPr lang="en-US" baseline="0" dirty="0" smtClean="0"/>
          </a:p>
          <a:p>
            <a:pPr marL="228600" indent="-228600">
              <a:buAutoNum type="arabicPeriod"/>
            </a:pPr>
            <a:r>
              <a:rPr lang="en-US" baseline="0" dirty="0" smtClean="0"/>
              <a:t>The third category contained races that happened between different events within the same thread. We found 13 such races.</a:t>
            </a:r>
          </a:p>
          <a:p>
            <a:pPr marL="228600" indent="-228600">
              <a:buAutoNum type="arabicPeriod"/>
            </a:pPr>
            <a:endParaRPr lang="en-US" baseline="0" dirty="0" smtClean="0"/>
          </a:p>
          <a:p>
            <a:pPr marL="228600" indent="-228600">
              <a:buAutoNum type="arabicPeriod"/>
            </a:pPr>
            <a:r>
              <a:rPr lang="en-US" baseline="0" dirty="0" smtClean="0"/>
              <a:t>And then we had a number of false positives. The false positives could be divided into 2 sets.</a:t>
            </a:r>
          </a:p>
          <a:p>
            <a:pPr marL="228600" indent="-228600">
              <a:buAutoNum type="arabicPeriod"/>
            </a:pPr>
            <a:endParaRPr lang="en-US" baseline="0" dirty="0" smtClean="0"/>
          </a:p>
          <a:p>
            <a:pPr marL="228600" indent="-228600">
              <a:buAutoNum type="arabicPeriod"/>
            </a:pPr>
            <a:r>
              <a:rPr lang="en-US" baseline="0" dirty="0" smtClean="0"/>
              <a:t>The first set contained 14 false races. We put a lot effort to capture the causalities due to the event listeners in Android, but there are still some missing causalities. We can potentially improve our implementation to reduce the false races in the future.</a:t>
            </a:r>
          </a:p>
          <a:p>
            <a:pPr marL="228600" indent="-228600">
              <a:buAutoNum type="arabicPeriod"/>
            </a:pPr>
            <a:endParaRPr lang="en-US" baseline="0" dirty="0" smtClean="0"/>
          </a:p>
          <a:p>
            <a:pPr marL="228600" indent="-228600">
              <a:buAutoNum type="arabicPeriod"/>
            </a:pPr>
            <a:r>
              <a:rPr lang="en-US" baseline="0" dirty="0" smtClean="0"/>
              <a:t>The second set contained 32 benign races because our heuristics cannot capture all commutative events. This is a hard problem and will be our future work.</a:t>
            </a:r>
          </a:p>
          <a:p>
            <a:pPr marL="228600" indent="-228600">
              <a:buAutoNum type="arabicPeriod"/>
            </a:pPr>
            <a:endParaRPr lang="en-US" baseline="0" dirty="0" smtClean="0"/>
          </a:p>
          <a:p>
            <a:pPr marL="0" indent="0">
              <a:buNone/>
            </a:pPr>
            <a:r>
              <a:rPr lang="en-US" baseline="0" dirty="0" smtClean="0"/>
              <a:t>// put “Conventional causality model”</a:t>
            </a:r>
          </a:p>
          <a:p>
            <a:pPr marL="0" indent="0">
              <a:buNone/>
            </a:pPr>
            <a:r>
              <a:rPr lang="en-US" baseline="0" dirty="0" smtClean="0"/>
              <a:t>// put “Android causality model” ****</a:t>
            </a:r>
          </a:p>
          <a:p>
            <a:pPr marL="0" indent="0">
              <a:buNone/>
            </a:pPr>
            <a:r>
              <a:rPr lang="en-US" baseline="0" dirty="0" smtClean="0"/>
              <a:t>// explain “intra-thread”</a:t>
            </a:r>
          </a:p>
        </p:txBody>
      </p:sp>
      <p:sp>
        <p:nvSpPr>
          <p:cNvPr id="4" name="Slide Number Placeholder 3"/>
          <p:cNvSpPr>
            <a:spLocks noGrp="1"/>
          </p:cNvSpPr>
          <p:nvPr>
            <p:ph type="sldNum" sz="quarter" idx="10"/>
          </p:nvPr>
        </p:nvSpPr>
        <p:spPr/>
        <p:txBody>
          <a:bodyPr/>
          <a:lstStyle/>
          <a:p>
            <a:fld id="{FC31EEEF-34BD-9C4B-8072-81DCA9465C66}"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CAFA</a:t>
            </a:r>
            <a:r>
              <a:rPr lang="en-US" baseline="0" dirty="0" smtClean="0"/>
              <a:t> brought about 2 times to 6 times overhead when running the apps to collect the execution traces. The offline analysis is not shown here.  The analysis was slow because we didn’t put our effort to optimize it. We will address this in our future work.</a:t>
            </a:r>
          </a:p>
          <a:p>
            <a:endParaRPr lang="en-US" baseline="0" dirty="0" smtClean="0"/>
          </a:p>
          <a:p>
            <a:r>
              <a:rPr lang="en-US" baseline="0" dirty="0" smtClean="0"/>
              <a:t>// Use bullets instead. Include offline analysis.</a:t>
            </a: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work, we studied the unique class of race bugs due to the asynchrony in event-driven systems, and developed a causality model and an event </a:t>
            </a:r>
            <a:r>
              <a:rPr lang="en-US" baseline="0" dirty="0" err="1" smtClean="0"/>
              <a:t>commutativity</a:t>
            </a:r>
            <a:r>
              <a:rPr lang="en-US" baseline="0" dirty="0" smtClean="0"/>
              <a:t> analysis for Android applications. We built CAFA, a first tool to detect races on Android, and found 67 unknown race bugs with 60% precision.</a:t>
            </a:r>
          </a:p>
          <a:p>
            <a:endParaRPr lang="en-US" baseline="0" dirty="0" smtClean="0"/>
          </a:p>
          <a:p>
            <a:r>
              <a:rPr lang="en-US" baseline="0" dirty="0" smtClean="0"/>
              <a:t>// future work</a:t>
            </a:r>
          </a:p>
          <a:p>
            <a:endParaRPr lang="en-US" baseline="0" dirty="0" smtClean="0"/>
          </a:p>
          <a:p>
            <a:r>
              <a:rPr lang="en-US" baseline="0" dirty="0" smtClean="0"/>
              <a:t>// rise in event driven system</a:t>
            </a:r>
          </a:p>
          <a:p>
            <a:r>
              <a:rPr lang="en-US" baseline="0" dirty="0" smtClean="0"/>
              <a:t>// races cannot detected by conventional detector</a:t>
            </a:r>
          </a:p>
          <a:p>
            <a:r>
              <a:rPr lang="en-US" baseline="0" dirty="0" smtClean="0"/>
              <a:t>// causality model not complete</a:t>
            </a:r>
          </a:p>
          <a:p>
            <a:r>
              <a:rPr lang="en-US" baseline="0" dirty="0" smtClean="0"/>
              <a:t>// we solved the problem</a:t>
            </a:r>
          </a:p>
        </p:txBody>
      </p:sp>
      <p:sp>
        <p:nvSpPr>
          <p:cNvPr id="4" name="Slide Number Placeholder 3"/>
          <p:cNvSpPr>
            <a:spLocks noGrp="1"/>
          </p:cNvSpPr>
          <p:nvPr>
            <p:ph type="sldNum" sz="quarter" idx="10"/>
          </p:nvPr>
        </p:nvSpPr>
        <p:spPr/>
        <p:txBody>
          <a:bodyPr/>
          <a:lstStyle/>
          <a:p>
            <a:fld id="{FC31EEEF-34BD-9C4B-8072-81DCA9465C66}" type="slidenum">
              <a:rPr lang="en-US" smtClean="0"/>
              <a:pPr/>
              <a:t>29</a:t>
            </a:fld>
            <a:endParaRPr lang="en-US"/>
          </a:p>
        </p:txBody>
      </p:sp>
    </p:spTree>
    <p:extLst>
      <p:ext uri="{BB962C8B-B14F-4D97-AF65-F5344CB8AC3E}">
        <p14:creationId xmlns:p14="http://schemas.microsoft.com/office/powerpoint/2010/main" val="3588993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a real concurrency error in the Android Music app.</a:t>
            </a:r>
          </a:p>
          <a:p>
            <a:pPr marL="228600" indent="-228600">
              <a:buAutoNum type="arabicPeriod"/>
            </a:pPr>
            <a:r>
              <a:rPr lang="en-US" baseline="0" dirty="0" smtClean="0"/>
              <a:t>During the execution, the user clicked a song on the Music app, </a:t>
            </a:r>
          </a:p>
          <a:p>
            <a:pPr marL="228600" indent="-228600">
              <a:buAutoNum type="arabicPeriod"/>
            </a:pPr>
            <a:r>
              <a:rPr lang="en-US" baseline="0" dirty="0" smtClean="0"/>
              <a:t>and the system generated an “</a:t>
            </a:r>
            <a:r>
              <a:rPr lang="en-US" baseline="0" dirty="0" err="1" smtClean="0"/>
              <a:t>onClick</a:t>
            </a:r>
            <a:r>
              <a:rPr lang="en-US" baseline="0" dirty="0" smtClean="0"/>
              <a:t>” event to process the action.</a:t>
            </a:r>
          </a:p>
          <a:p>
            <a:pPr marL="228600" indent="-228600">
              <a:buAutoNum type="arabicPeriod"/>
            </a:pPr>
            <a:r>
              <a:rPr lang="en-US" baseline="0" dirty="0" smtClean="0"/>
              <a:t>The “</a:t>
            </a:r>
            <a:r>
              <a:rPr lang="en-US" baseline="0" dirty="0" err="1" smtClean="0"/>
              <a:t>onClick</a:t>
            </a:r>
            <a:r>
              <a:rPr lang="en-US" baseline="0" dirty="0" smtClean="0"/>
              <a:t>” event was first placed into an event queue.</a:t>
            </a:r>
          </a:p>
          <a:p>
            <a:pPr marL="228600" indent="-228600">
              <a:buAutoNum type="arabicPeriod"/>
            </a:pPr>
            <a:r>
              <a:rPr lang="en-US" baseline="0" dirty="0" smtClean="0"/>
              <a:t>The event queue is associated with a </a:t>
            </a:r>
            <a:r>
              <a:rPr lang="en-US" baseline="0" dirty="0" err="1" smtClean="0"/>
              <a:t>looper</a:t>
            </a:r>
            <a:r>
              <a:rPr lang="en-US" baseline="0" dirty="0" smtClean="0"/>
              <a:t> thread, which periodically checked the queue and processed the events in a FIFO order.</a:t>
            </a:r>
          </a:p>
          <a:p>
            <a:pPr marL="228600" indent="-228600">
              <a:buAutoNum type="arabicPeriod"/>
            </a:pPr>
            <a:r>
              <a:rPr lang="en-US" baseline="0" dirty="0" smtClean="0"/>
              <a:t>This “</a:t>
            </a:r>
            <a:r>
              <a:rPr lang="en-US" baseline="0" dirty="0" err="1" smtClean="0"/>
              <a:t>onClick</a:t>
            </a:r>
            <a:r>
              <a:rPr lang="en-US" baseline="0" dirty="0" smtClean="0"/>
              <a:t>” then generated and </a:t>
            </a:r>
            <a:r>
              <a:rPr lang="en-US" baseline="0" dirty="0" err="1" smtClean="0"/>
              <a:t>enqueued</a:t>
            </a:r>
            <a:r>
              <a:rPr lang="en-US" baseline="0" dirty="0" smtClean="0"/>
              <a:t> an “</a:t>
            </a:r>
            <a:r>
              <a:rPr lang="en-US" baseline="0" dirty="0" err="1" smtClean="0"/>
              <a:t>onReceive</a:t>
            </a:r>
            <a:r>
              <a:rPr lang="en-US" baseline="0" dirty="0" smtClean="0"/>
              <a:t>” event to notify the UI to update the song list.</a:t>
            </a:r>
          </a:p>
          <a:p>
            <a:pPr marL="228600" indent="-228600">
              <a:buAutoNum type="arabicPeriod"/>
            </a:pPr>
            <a:r>
              <a:rPr lang="en-US" baseline="0" dirty="0" smtClean="0"/>
              <a:t>Meanwhile, the user terminated the app, </a:t>
            </a:r>
          </a:p>
          <a:p>
            <a:pPr marL="228600" indent="-228600">
              <a:buAutoNum type="arabicPeriod"/>
            </a:pPr>
            <a:r>
              <a:rPr lang="en-US" baseline="0" dirty="0" smtClean="0"/>
              <a:t>and generated an “</a:t>
            </a:r>
            <a:r>
              <a:rPr lang="en-US" baseline="0" dirty="0" err="1" smtClean="0"/>
              <a:t>onDestroy</a:t>
            </a:r>
            <a:r>
              <a:rPr lang="en-US" baseline="0" dirty="0" smtClean="0"/>
              <a:t>.” </a:t>
            </a:r>
          </a:p>
          <a:p>
            <a:pPr marL="228600" indent="-228600">
              <a:buAutoNum type="arabicPeriod"/>
            </a:pPr>
            <a:r>
              <a:rPr lang="en-US" baseline="0" dirty="0" smtClean="0"/>
              <a:t>The </a:t>
            </a:r>
            <a:r>
              <a:rPr lang="en-US" baseline="0" dirty="0" err="1" smtClean="0"/>
              <a:t>looper</a:t>
            </a:r>
            <a:r>
              <a:rPr lang="en-US" baseline="0" dirty="0" smtClean="0"/>
              <a:t> thread processed “</a:t>
            </a:r>
            <a:r>
              <a:rPr lang="en-US" baseline="0" dirty="0" err="1" smtClean="0"/>
              <a:t>onReceive</a:t>
            </a:r>
            <a:r>
              <a:rPr lang="en-US" baseline="0" dirty="0" smtClean="0"/>
              <a:t>,” </a:t>
            </a:r>
          </a:p>
          <a:p>
            <a:pPr marL="228600" indent="-228600">
              <a:buAutoNum type="arabicPeriod"/>
            </a:pPr>
            <a:r>
              <a:rPr lang="en-US" baseline="0" dirty="0" smtClean="0"/>
              <a:t>and then “</a:t>
            </a:r>
            <a:r>
              <a:rPr lang="en-US" baseline="0" dirty="0" err="1" smtClean="0"/>
              <a:t>onDestroy</a:t>
            </a:r>
            <a:r>
              <a:rPr lang="en-US" baseline="0" dirty="0" smtClean="0"/>
              <a:t>.” This is a typical correct execution. However, there might be a bug here.</a:t>
            </a: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30</a:t>
            </a:fld>
            <a:endParaRPr lang="en-US"/>
          </a:p>
        </p:txBody>
      </p:sp>
    </p:spTree>
    <p:extLst>
      <p:ext uri="{BB962C8B-B14F-4D97-AF65-F5344CB8AC3E}">
        <p14:creationId xmlns:p14="http://schemas.microsoft.com/office/powerpoint/2010/main" val="1400567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unique class of concurrency</a:t>
            </a:r>
            <a:r>
              <a:rPr lang="en-US" baseline="0" dirty="0" smtClean="0"/>
              <a:t> bugs </a:t>
            </a:r>
            <a:r>
              <a:rPr lang="en-US" dirty="0" smtClean="0"/>
              <a:t>In event-driven systems are due to the asynchrony</a:t>
            </a:r>
            <a:r>
              <a:rPr lang="en-US" baseline="0" dirty="0" smtClean="0"/>
              <a:t> they need to process.</a:t>
            </a:r>
            <a:r>
              <a:rPr lang="en-US" dirty="0" smtClean="0"/>
              <a:t> For example, in a</a:t>
            </a:r>
            <a:r>
              <a:rPr lang="en-US" baseline="0" dirty="0" smtClean="0"/>
              <a:t> mobile platform, there are a lot of asynchronous input coming from a rich set of sensor arrays, such as the user action on the touch screen, the camera, the GPS signals, and so on. The unique class of concurrency errors appears when processing these asynchronous input.</a:t>
            </a: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3</a:t>
            </a:fld>
            <a:endParaRPr lang="en-US"/>
          </a:p>
        </p:txBody>
      </p:sp>
    </p:spTree>
    <p:extLst>
      <p:ext uri="{BB962C8B-B14F-4D97-AF65-F5344CB8AC3E}">
        <p14:creationId xmlns:p14="http://schemas.microsoft.com/office/powerpoint/2010/main" val="2645101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If the user terminated the app before “</a:t>
            </a:r>
            <a:r>
              <a:rPr lang="en-US" baseline="0" dirty="0" err="1" smtClean="0"/>
              <a:t>onClick</a:t>
            </a:r>
            <a:r>
              <a:rPr lang="en-US" baseline="0" dirty="0" smtClean="0"/>
              <a:t>” got processed. </a:t>
            </a:r>
          </a:p>
          <a:p>
            <a:pPr marL="228600" indent="-228600">
              <a:buAutoNum type="arabicPeriod"/>
            </a:pPr>
            <a:r>
              <a:rPr lang="en-US" baseline="0" dirty="0" smtClean="0"/>
              <a:t>Then “</a:t>
            </a:r>
            <a:r>
              <a:rPr lang="en-US" baseline="0" dirty="0" err="1" smtClean="0"/>
              <a:t>onDestroy</a:t>
            </a:r>
            <a:r>
              <a:rPr lang="en-US" baseline="0" dirty="0" smtClean="0"/>
              <a:t>” would be </a:t>
            </a:r>
            <a:r>
              <a:rPr lang="en-US" baseline="0" dirty="0" err="1" smtClean="0"/>
              <a:t>enqueued</a:t>
            </a:r>
            <a:r>
              <a:rPr lang="en-US" baseline="0" dirty="0" smtClean="0"/>
              <a:t> earlier </a:t>
            </a:r>
          </a:p>
          <a:p>
            <a:pPr marL="228600" indent="-228600">
              <a:buAutoNum type="arabicPeriod"/>
            </a:pPr>
            <a:r>
              <a:rPr lang="en-US" baseline="0" dirty="0" smtClean="0"/>
              <a:t>than “</a:t>
            </a:r>
            <a:r>
              <a:rPr lang="en-US" baseline="0" dirty="0" err="1" smtClean="0"/>
              <a:t>onReceive</a:t>
            </a:r>
            <a:r>
              <a:rPr lang="en-US" baseline="0" dirty="0" smtClean="0"/>
              <a:t>.” </a:t>
            </a:r>
          </a:p>
          <a:p>
            <a:pPr marL="228600" indent="-228600">
              <a:buAutoNum type="arabicPeriod"/>
            </a:pPr>
            <a:r>
              <a:rPr lang="en-US" baseline="0" dirty="0" smtClean="0"/>
              <a:t>As a result, “</a:t>
            </a:r>
            <a:r>
              <a:rPr lang="en-US" baseline="0" dirty="0" err="1" smtClean="0"/>
              <a:t>onDestroy</a:t>
            </a:r>
            <a:r>
              <a:rPr lang="en-US" baseline="0" dirty="0" smtClean="0"/>
              <a:t>” would be processed first, and the internal “adapter” pointer would be set to null. </a:t>
            </a:r>
          </a:p>
          <a:p>
            <a:pPr marL="228600" indent="-228600">
              <a:buAutoNum type="arabicPeriod"/>
            </a:pPr>
            <a:r>
              <a:rPr lang="en-US" baseline="0" dirty="0" smtClean="0"/>
              <a:t>The pointer was then dereferenced in “</a:t>
            </a:r>
            <a:r>
              <a:rPr lang="en-US" baseline="0" dirty="0" err="1" smtClean="0"/>
              <a:t>onReceive</a:t>
            </a:r>
            <a:r>
              <a:rPr lang="en-US" baseline="0" dirty="0" smtClean="0"/>
              <a:t>,” and a null pointer exception would happen. </a:t>
            </a:r>
          </a:p>
          <a:p>
            <a:pPr marL="228600" indent="-228600">
              <a:buAutoNum type="arabicPeriod"/>
            </a:pPr>
            <a:r>
              <a:rPr lang="en-US" baseline="0" dirty="0" smtClean="0"/>
              <a:t>This type of bug is unique to the event-driven systems and the conventional race detectors cannot detect such bugs. Our goal is to design such a race detector for Android apps.</a:t>
            </a:r>
          </a:p>
          <a:p>
            <a:pPr marL="228600" indent="-228600">
              <a:buAutoNum type="arabicPeriod"/>
            </a:pPr>
            <a:r>
              <a:rPr lang="en-US" baseline="0" dirty="0" smtClean="0"/>
              <a:t>// simplify the animation</a:t>
            </a: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31</a:t>
            </a:fld>
            <a:endParaRPr lang="en-US"/>
          </a:p>
        </p:txBody>
      </p:sp>
    </p:spTree>
    <p:extLst>
      <p:ext uri="{BB962C8B-B14F-4D97-AF65-F5344CB8AC3E}">
        <p14:creationId xmlns:p14="http://schemas.microsoft.com/office/powerpoint/2010/main" val="2587595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go the other</a:t>
            </a:r>
            <a:r>
              <a:rPr lang="en-US" baseline="0" dirty="0" smtClean="0"/>
              <a:t> extreme and …</a:t>
            </a:r>
            <a:endParaRPr lang="en-US" dirty="0" smtClean="0"/>
          </a:p>
          <a:p>
            <a:r>
              <a:rPr lang="en-US" dirty="0" smtClean="0"/>
              <a:t>From the previous example, we can see that</a:t>
            </a:r>
            <a:r>
              <a:rPr lang="en-US" baseline="0" dirty="0" smtClean="0"/>
              <a:t> although events are executed in the same thread, they can be logically concurrent and executed in any order. // emphasize this</a:t>
            </a:r>
          </a:p>
          <a:p>
            <a:r>
              <a:rPr lang="en-US" baseline="0" dirty="0" smtClean="0"/>
              <a:t>// put “android guarantees certain properties”</a:t>
            </a:r>
          </a:p>
          <a:p>
            <a:endParaRPr lang="en-US" baseline="0" dirty="0" smtClean="0"/>
          </a:p>
          <a:p>
            <a:pPr marL="228600" indent="-228600">
              <a:buAutoNum type="arabicPeriod"/>
            </a:pPr>
            <a:r>
              <a:rPr lang="en-US" baseline="0" dirty="0" smtClean="0"/>
              <a:t>So a second </a:t>
            </a:r>
            <a:r>
              <a:rPr lang="en-US" baseline="0" dirty="0" err="1" smtClean="0"/>
              <a:t>na</a:t>
            </a:r>
            <a:r>
              <a:rPr lang="fr-FR" baseline="0" dirty="0" err="1" smtClean="0"/>
              <a:t>ï</a:t>
            </a:r>
            <a:r>
              <a:rPr lang="en-US" baseline="0" dirty="0" err="1" smtClean="0"/>
              <a:t>ve</a:t>
            </a:r>
            <a:r>
              <a:rPr lang="en-US" baseline="0" dirty="0" smtClean="0"/>
              <a:t> approach is to treat these events a short-lived threads then run a race detector.</a:t>
            </a:r>
          </a:p>
          <a:p>
            <a:pPr marL="0" indent="0">
              <a:buNone/>
            </a:pPr>
            <a:endParaRPr lang="en-US" baseline="0" dirty="0" smtClean="0"/>
          </a:p>
          <a:p>
            <a:pPr marL="228600" indent="-228600">
              <a:buAutoNum type="arabicPeriod"/>
            </a:pPr>
            <a:r>
              <a:rPr lang="en-US" baseline="0" dirty="0" smtClean="0"/>
              <a:t>While this approach can find the bug shown earlier, it has it’s own problem: there are still some causal order between events, and they can may be missed in this model.</a:t>
            </a:r>
          </a:p>
          <a:p>
            <a:pPr marL="228600" indent="-228600">
              <a:buAutoNum type="arabicPeriod"/>
            </a:pPr>
            <a:endParaRPr lang="en-US" baseline="0" dirty="0" smtClean="0"/>
          </a:p>
          <a:p>
            <a:pPr marL="0" indent="0">
              <a:buNone/>
            </a:pPr>
            <a:r>
              <a:rPr lang="en-US" baseline="0" dirty="0" smtClean="0"/>
              <a:t>// There are rules that are not enforced by this model. Because Android enforces event orders, we have to account for the event order enforced by the event-based model.</a:t>
            </a:r>
          </a:p>
          <a:p>
            <a:pPr marL="0" indent="0">
              <a:buNone/>
            </a:pPr>
            <a:r>
              <a:rPr lang="en-US" baseline="0" dirty="0" smtClean="0"/>
              <a:t>// provide another send example</a:t>
            </a: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32</a:t>
            </a:fld>
            <a:endParaRPr lang="en-US"/>
          </a:p>
        </p:txBody>
      </p:sp>
    </p:spTree>
    <p:extLst>
      <p:ext uri="{BB962C8B-B14F-4D97-AF65-F5344CB8AC3E}">
        <p14:creationId xmlns:p14="http://schemas.microsoft.com/office/powerpoint/2010/main" val="3095079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problem</a:t>
            </a:r>
            <a:r>
              <a:rPr lang="en-US" baseline="0" dirty="0" smtClean="0"/>
              <a:t> is not solved yet. If we detect races based on our causality model, many races are benign races and indicate no bug. For example, we discovered over 8000 read-write or write-write races in the </a:t>
            </a:r>
            <a:r>
              <a:rPr lang="en-US" baseline="0" dirty="0" err="1" smtClean="0"/>
              <a:t>ConnectBot</a:t>
            </a:r>
            <a:r>
              <a:rPr lang="en-US" baseline="0" dirty="0" smtClean="0"/>
              <a:t> app and most of them are benign.</a:t>
            </a:r>
          </a:p>
          <a:p>
            <a:endParaRPr lang="en-US" baseline="0" dirty="0" smtClean="0"/>
          </a:p>
          <a:p>
            <a:pPr marL="228600" indent="-228600">
              <a:buAutoNum type="arabicPeriod"/>
            </a:pPr>
            <a:r>
              <a:rPr lang="en-US" baseline="0" dirty="0" smtClean="0"/>
              <a:t>If two events can be executed in any order, then races between them won’t cause any bug. We call them commutative events. The second challenge here is to determine if two events are commutative or not.</a:t>
            </a:r>
          </a:p>
          <a:p>
            <a:pPr marL="228600" indent="-228600">
              <a:buAutoNum type="arabicPeriod"/>
            </a:pPr>
            <a:endParaRPr lang="en-US" baseline="0" dirty="0" smtClean="0"/>
          </a:p>
          <a:p>
            <a:pPr marL="0" indent="0">
              <a:buNone/>
            </a:pPr>
            <a:r>
              <a:rPr lang="en-US" baseline="0" dirty="0" smtClean="0"/>
              <a:t>The “Order violation &amp; atomicity v” argument.</a:t>
            </a:r>
          </a:p>
          <a:p>
            <a:pPr marL="0" indent="0">
              <a:buNone/>
            </a:pPr>
            <a:endParaRPr lang="en-US" baseline="0" dirty="0" smtClean="0"/>
          </a:p>
          <a:p>
            <a:pPr marL="0" indent="0">
              <a:buNone/>
            </a:pPr>
            <a:r>
              <a:rPr lang="en-US" baseline="0" dirty="0" smtClean="0"/>
              <a:t>Show Vann Diagram and explain </a:t>
            </a:r>
            <a:r>
              <a:rPr lang="en-US" baseline="0" dirty="0" err="1" smtClean="0"/>
              <a:t>atomiticy</a:t>
            </a:r>
            <a:r>
              <a:rPr lang="en-US" baseline="0" dirty="0" smtClean="0"/>
              <a:t> violation is false positive.</a:t>
            </a:r>
          </a:p>
          <a:p>
            <a:pPr marL="0" indent="0">
              <a:buNone/>
            </a:pPr>
            <a:endParaRPr lang="en-US" baseline="0" dirty="0" smtClean="0"/>
          </a:p>
          <a:p>
            <a:pPr marL="0" indent="0">
              <a:buNone/>
            </a:pPr>
            <a:r>
              <a:rPr lang="en-US" baseline="0" dirty="0" smtClean="0"/>
              <a:t>// make it more clear. Too vague.</a:t>
            </a: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33</a:t>
            </a:fld>
            <a:endParaRPr lang="en-US"/>
          </a:p>
        </p:txBody>
      </p:sp>
    </p:spTree>
    <p:extLst>
      <p:ext uri="{BB962C8B-B14F-4D97-AF65-F5344CB8AC3E}">
        <p14:creationId xmlns:p14="http://schemas.microsoft.com/office/powerpoint/2010/main" val="2129371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understand</a:t>
            </a:r>
            <a:r>
              <a:rPr lang="en-US" baseline="0" dirty="0" smtClean="0"/>
              <a:t> the event-driven model more clearly.</a:t>
            </a:r>
          </a:p>
          <a:p>
            <a:pPr marL="228600" indent="-228600">
              <a:buAutoNum type="arabicPeriod"/>
            </a:pPr>
            <a:r>
              <a:rPr lang="en-US" baseline="0" dirty="0" smtClean="0"/>
              <a:t>First, events are processed by a </a:t>
            </a:r>
            <a:r>
              <a:rPr lang="en-US" baseline="0" dirty="0" err="1" smtClean="0"/>
              <a:t>looper</a:t>
            </a:r>
            <a:r>
              <a:rPr lang="en-US" baseline="0" dirty="0" smtClean="0"/>
              <a:t> thread, </a:t>
            </a:r>
          </a:p>
          <a:p>
            <a:pPr marL="228600" indent="-228600">
              <a:buAutoNum type="arabicPeriod"/>
            </a:pPr>
            <a:r>
              <a:rPr lang="en-US" baseline="0" dirty="0" smtClean="0"/>
              <a:t>as shown in this figure. </a:t>
            </a:r>
          </a:p>
          <a:p>
            <a:pPr marL="228600" indent="-228600">
              <a:buAutoNum type="arabicPeriod"/>
            </a:pPr>
            <a:r>
              <a:rPr lang="en-US" baseline="0" dirty="0" smtClean="0"/>
              <a:t>(pause)</a:t>
            </a:r>
          </a:p>
          <a:p>
            <a:pPr marL="228600" indent="-228600">
              <a:buAutoNum type="arabicPeriod"/>
            </a:pPr>
            <a:r>
              <a:rPr lang="en-US" baseline="0" dirty="0" smtClean="0"/>
              <a:t>However, our causality model should only infer the order enforced by the programmer.</a:t>
            </a:r>
          </a:p>
          <a:p>
            <a:pPr marL="228600" indent="-228600">
              <a:buAutoNum type="arabicPeriod"/>
            </a:pPr>
            <a:r>
              <a:rPr lang="en-US" baseline="0" dirty="0" smtClean="0"/>
              <a:t>In this example, the order between A and B is enforced by the programmer,</a:t>
            </a:r>
          </a:p>
          <a:p>
            <a:pPr marL="228600" indent="-228600">
              <a:buAutoNum type="arabicPeriod"/>
            </a:pPr>
            <a:r>
              <a:rPr lang="en-US" baseline="0" dirty="0" smtClean="0"/>
              <a:t>but the order between B and C is not.</a:t>
            </a:r>
          </a:p>
          <a:p>
            <a:pPr marL="228600" indent="-228600">
              <a:buAutoNum type="arabicPeriod"/>
            </a:pPr>
            <a:r>
              <a:rPr lang="en-US" baseline="0" dirty="0" smtClean="0"/>
              <a:t>So B and C are logically concurrent although they are executed in the same thread.</a:t>
            </a:r>
          </a:p>
          <a:p>
            <a:pPr marL="228600" indent="-228600">
              <a:buAutoNum type="arabicPeriod"/>
            </a:pPr>
            <a:r>
              <a:rPr lang="en-US" baseline="0" dirty="0" smtClean="0"/>
              <a:t>(pause)</a:t>
            </a:r>
          </a:p>
          <a:p>
            <a:pPr marL="228600" indent="-228600">
              <a:buAutoNum type="arabicPeriod"/>
            </a:pPr>
            <a:r>
              <a:rPr lang="en-US" baseline="0" dirty="0" smtClean="0"/>
              <a:t>A race in logically concurrent events may lead to a bug,</a:t>
            </a:r>
          </a:p>
          <a:p>
            <a:pPr marL="228600" indent="-228600">
              <a:buAutoNum type="arabicPeriod"/>
            </a:pPr>
            <a:r>
              <a:rPr lang="en-US" baseline="0" dirty="0" smtClean="0"/>
              <a:t>as shown in the example.</a:t>
            </a: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34</a:t>
            </a:fld>
            <a:endParaRPr lang="en-US"/>
          </a:p>
        </p:txBody>
      </p:sp>
    </p:spTree>
    <p:extLst>
      <p:ext uri="{BB962C8B-B14F-4D97-AF65-F5344CB8AC3E}">
        <p14:creationId xmlns:p14="http://schemas.microsoft.com/office/powerpoint/2010/main" val="2432829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have derived</a:t>
            </a:r>
            <a:r>
              <a:rPr lang="en-US" baseline="0" dirty="0" smtClean="0"/>
              <a:t> the model, we can find concurrency bugs by finding races between events.</a:t>
            </a:r>
          </a:p>
          <a:p>
            <a:pPr marL="228600" indent="-228600">
              <a:buAutoNum type="arabicPeriod"/>
            </a:pPr>
            <a:r>
              <a:rPr lang="en-US" baseline="0" dirty="0" smtClean="0"/>
              <a:t>A race is defined as a conflict that is not ordered in the causality model, where a conflict is a pair of data accesses to the same location with at least one write.</a:t>
            </a:r>
          </a:p>
          <a:p>
            <a:pPr marL="228600" indent="-228600">
              <a:buAutoNum type="arabicPeriod"/>
            </a:pPr>
            <a:r>
              <a:rPr lang="en-US" baseline="0" dirty="0" smtClean="0"/>
              <a:t>The example we have shown contains a race between the concurrent events B and C.</a:t>
            </a:r>
          </a:p>
          <a:p>
            <a:pPr marL="228600" indent="-228600">
              <a:buAutoNum type="arabicPeriod"/>
            </a:pPr>
            <a:r>
              <a:rPr lang="en-US" baseline="0" dirty="0" smtClean="0"/>
              <a:t>// we used to think race are happen between</a:t>
            </a: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35</a:t>
            </a:fld>
            <a:endParaRPr lang="en-US"/>
          </a:p>
        </p:txBody>
      </p:sp>
    </p:spTree>
    <p:extLst>
      <p:ext uri="{BB962C8B-B14F-4D97-AF65-F5344CB8AC3E}">
        <p14:creationId xmlns:p14="http://schemas.microsoft.com/office/powerpoint/2010/main" val="2815487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implemented a use-free race detection tool called CAFA based on our causality model on Android. We instrumented Android such that we can run an </a:t>
            </a:r>
            <a:r>
              <a:rPr lang="en-US" baseline="0" dirty="0" err="1" smtClean="0"/>
              <a:t>uninstrumented</a:t>
            </a:r>
            <a:r>
              <a:rPr lang="en-US" baseline="0" dirty="0" smtClean="0"/>
              <a:t> app on our system for race detection. Our instrumentation involved several parts. // we are not going to go through the details.</a:t>
            </a:r>
          </a:p>
          <a:p>
            <a:endParaRPr lang="en-US" baseline="0" dirty="0" smtClean="0"/>
          </a:p>
          <a:p>
            <a:pPr marL="228600" indent="-228600">
              <a:buAutoNum type="arabicPeriod"/>
            </a:pPr>
            <a:r>
              <a:rPr lang="en-US" baseline="0" dirty="0" smtClean="0"/>
              <a:t>First, we instrumented the Android Java libraries and the underlying native C++ libraries to log the synchronization operations.</a:t>
            </a:r>
          </a:p>
          <a:p>
            <a:pPr marL="228600" indent="-228600">
              <a:buAutoNum type="arabicPeriod"/>
            </a:pPr>
            <a:endParaRPr lang="en-US" baseline="0" dirty="0" smtClean="0"/>
          </a:p>
          <a:p>
            <a:pPr marL="228600" indent="-228600">
              <a:buAutoNum type="arabicPeriod"/>
            </a:pPr>
            <a:r>
              <a:rPr lang="en-US" baseline="0" dirty="0" smtClean="0"/>
              <a:t>Second, we also instrumented the </a:t>
            </a:r>
            <a:r>
              <a:rPr lang="en-US" baseline="0" dirty="0" err="1" smtClean="0"/>
              <a:t>Dalvik</a:t>
            </a:r>
            <a:r>
              <a:rPr lang="en-US" baseline="0" dirty="0" smtClean="0"/>
              <a:t> VM to log all reads and writes related to uses and frees.</a:t>
            </a:r>
          </a:p>
          <a:p>
            <a:pPr marL="228600" indent="-228600">
              <a:buAutoNum type="arabicPeriod"/>
            </a:pPr>
            <a:endParaRPr lang="en-US" baseline="0" dirty="0" smtClean="0"/>
          </a:p>
          <a:p>
            <a:pPr marL="228600" indent="-228600">
              <a:buAutoNum type="arabicPeriod"/>
            </a:pPr>
            <a:r>
              <a:rPr lang="en-US" baseline="0" dirty="0" smtClean="0"/>
              <a:t>We also instrumented the system service processes to capture the causalities due to the IPCs,</a:t>
            </a:r>
          </a:p>
          <a:p>
            <a:pPr marL="228600" indent="-228600">
              <a:buAutoNum type="arabicPeriod"/>
            </a:pPr>
            <a:endParaRPr lang="en-US" baseline="0" dirty="0" smtClean="0"/>
          </a:p>
          <a:p>
            <a:pPr marL="228600" indent="-228600">
              <a:buAutoNum type="arabicPeriod"/>
            </a:pPr>
            <a:r>
              <a:rPr lang="en-US" baseline="0" dirty="0" smtClean="0"/>
              <a:t>And introduce a logger device in the kernel for trace collection.</a:t>
            </a:r>
          </a:p>
          <a:p>
            <a:pPr marL="228600" indent="-228600">
              <a:buAutoNum type="arabicPeriod"/>
            </a:pPr>
            <a:endParaRPr lang="en-US" baseline="0" dirty="0" smtClean="0"/>
          </a:p>
          <a:p>
            <a:pPr marL="228600" indent="-228600">
              <a:buAutoNum type="arabicPeriod"/>
            </a:pPr>
            <a:r>
              <a:rPr lang="en-US" baseline="0" dirty="0" smtClean="0"/>
              <a:t>Finally, we implemented a offline analyzer based on graph reachability test to detect use-free races.</a:t>
            </a: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a:t>
            </a:r>
            <a:r>
              <a:rPr lang="en-US" baseline="0" dirty="0" smtClean="0"/>
              <a:t> Android as an example.</a:t>
            </a:r>
          </a:p>
          <a:p>
            <a:endParaRPr lang="en-US" baseline="0" dirty="0" smtClean="0"/>
          </a:p>
          <a:p>
            <a:pPr marL="228600" indent="-228600">
              <a:buAutoNum type="arabicPeriod"/>
            </a:pPr>
            <a:r>
              <a:rPr lang="en-US" baseline="0" dirty="0" smtClean="0"/>
              <a:t>In Android, an application consists of </a:t>
            </a:r>
            <a:r>
              <a:rPr lang="en-US" baseline="0" dirty="0" err="1" smtClean="0"/>
              <a:t>mulitple</a:t>
            </a:r>
            <a:r>
              <a:rPr lang="en-US" baseline="0" dirty="0" smtClean="0"/>
              <a:t> threads.</a:t>
            </a:r>
          </a:p>
          <a:p>
            <a:pPr marL="228600" indent="-228600">
              <a:buAutoNum type="arabicPeriod"/>
            </a:pPr>
            <a:endParaRPr lang="en-US" baseline="0" dirty="0" smtClean="0"/>
          </a:p>
          <a:p>
            <a:pPr marL="228600" indent="-228600">
              <a:buAutoNum type="arabicPeriod"/>
            </a:pPr>
            <a:r>
              <a:rPr lang="en-US" baseline="0" dirty="0" smtClean="0"/>
              <a:t>These threads may contain conventional synchronization operations,</a:t>
            </a:r>
          </a:p>
          <a:p>
            <a:pPr marL="228600" indent="-228600">
              <a:buAutoNum type="arabicPeriod"/>
            </a:pPr>
            <a:endParaRPr lang="en-US" baseline="0" dirty="0" smtClean="0"/>
          </a:p>
          <a:p>
            <a:pPr marL="228600" indent="-228600">
              <a:buAutoNum type="arabicPeriod"/>
            </a:pPr>
            <a:r>
              <a:rPr lang="en-US" baseline="0" dirty="0" smtClean="0"/>
              <a:t>As well as memory accesses to shared variables.</a:t>
            </a:r>
          </a:p>
          <a:p>
            <a:pPr marL="228600" indent="-228600">
              <a:buAutoNum type="arabicPeriod"/>
            </a:pPr>
            <a:endParaRPr lang="en-US" baseline="0" dirty="0" smtClean="0"/>
          </a:p>
          <a:p>
            <a:pPr marL="228600" indent="-228600">
              <a:buAutoNum type="arabicPeriod"/>
            </a:pPr>
            <a:r>
              <a:rPr lang="en-US" baseline="0" dirty="0" smtClean="0"/>
              <a:t>We also have events to process asynchronous input. An event can be generated by a sensor input,</a:t>
            </a:r>
          </a:p>
          <a:p>
            <a:pPr marL="228600" indent="-228600">
              <a:buAutoNum type="arabicPeriod"/>
            </a:pPr>
            <a:endParaRPr lang="en-US" baseline="0" dirty="0" smtClean="0"/>
          </a:p>
          <a:p>
            <a:pPr marL="228600" indent="-228600">
              <a:buAutoNum type="arabicPeriod"/>
            </a:pPr>
            <a:r>
              <a:rPr lang="en-US" baseline="0" dirty="0" smtClean="0"/>
              <a:t>And is associated with a code snippet called event handler.</a:t>
            </a:r>
          </a:p>
          <a:p>
            <a:pPr marL="228600" indent="-228600">
              <a:buAutoNum type="arabicPeriod"/>
            </a:pPr>
            <a:endParaRPr lang="en-US" baseline="0" dirty="0" smtClean="0"/>
          </a:p>
          <a:p>
            <a:pPr marL="228600" indent="-228600">
              <a:buAutoNum type="arabicPeriod"/>
            </a:pPr>
            <a:r>
              <a:rPr lang="en-US" baseline="0" dirty="0" smtClean="0"/>
              <a:t>When an event is generated, it would be put into the event queue.</a:t>
            </a:r>
          </a:p>
          <a:p>
            <a:pPr marL="228600" indent="-228600">
              <a:buAutoNum type="arabicPeriod"/>
            </a:pPr>
            <a:endParaRPr lang="en-US" baseline="0" dirty="0" smtClean="0"/>
          </a:p>
          <a:p>
            <a:pPr marL="228600" indent="-228600">
              <a:buAutoNum type="arabicPeriod"/>
            </a:pPr>
            <a:r>
              <a:rPr lang="en-US" baseline="0" dirty="0" smtClean="0"/>
              <a:t>Events can also be generated and by the programmer via an explicit send API call.</a:t>
            </a:r>
          </a:p>
          <a:p>
            <a:pPr marL="228600" indent="-228600">
              <a:buAutoNum type="arabicPeriod"/>
            </a:pPr>
            <a:endParaRPr lang="en-US" baseline="0" dirty="0" smtClean="0"/>
          </a:p>
          <a:p>
            <a:pPr marL="228600" indent="-228600">
              <a:buAutoNum type="arabicPeriod"/>
            </a:pPr>
            <a:r>
              <a:rPr lang="en-US" baseline="0" dirty="0" smtClean="0"/>
              <a:t>Among the threads in an application, there is a special thread called the </a:t>
            </a:r>
            <a:r>
              <a:rPr lang="en-US" baseline="0" dirty="0" err="1" smtClean="0"/>
              <a:t>Looper</a:t>
            </a:r>
            <a:r>
              <a:rPr lang="en-US" baseline="0" dirty="0" smtClean="0"/>
              <a:t> thread</a:t>
            </a:r>
          </a:p>
          <a:p>
            <a:pPr marL="228600" indent="-228600">
              <a:buAutoNum type="arabicPeriod"/>
            </a:pPr>
            <a:endParaRPr lang="en-US" baseline="0" dirty="0" smtClean="0"/>
          </a:p>
          <a:p>
            <a:pPr marL="228600" indent="-228600">
              <a:buAutoNum type="arabicPeriod"/>
            </a:pPr>
            <a:r>
              <a:rPr lang="en-US" baseline="0" dirty="0" smtClean="0"/>
              <a:t>That periodically check the queue to </a:t>
            </a:r>
            <a:r>
              <a:rPr lang="en-US" baseline="0" dirty="0" err="1" smtClean="0"/>
              <a:t>dequeue</a:t>
            </a:r>
            <a:r>
              <a:rPr lang="en-US" baseline="0" dirty="0" smtClean="0"/>
              <a:t> and execute the events in a FIFO order.</a:t>
            </a:r>
          </a:p>
        </p:txBody>
      </p:sp>
      <p:sp>
        <p:nvSpPr>
          <p:cNvPr id="4" name="Slide Number Placeholder 3"/>
          <p:cNvSpPr>
            <a:spLocks noGrp="1"/>
          </p:cNvSpPr>
          <p:nvPr>
            <p:ph type="sldNum" sz="quarter" idx="10"/>
          </p:nvPr>
        </p:nvSpPr>
        <p:spPr/>
        <p:txBody>
          <a:bodyPr/>
          <a:lstStyle/>
          <a:p>
            <a:fld id="{FC31EEEF-34BD-9C4B-8072-81DCA9465C66}" type="slidenum">
              <a:rPr lang="en-US" smtClean="0"/>
              <a:pPr/>
              <a:t>4</a:t>
            </a:fld>
            <a:endParaRPr lang="en-US"/>
          </a:p>
        </p:txBody>
      </p:sp>
    </p:spTree>
    <p:extLst>
      <p:ext uri="{BB962C8B-B14F-4D97-AF65-F5344CB8AC3E}">
        <p14:creationId xmlns:p14="http://schemas.microsoft.com/office/powerpoint/2010/main" val="214201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find</a:t>
            </a:r>
            <a:r>
              <a:rPr lang="en-US" baseline="0" dirty="0" smtClean="0"/>
              <a:t> race bugs in an Android application, a </a:t>
            </a:r>
            <a:r>
              <a:rPr lang="en-US" baseline="0" dirty="0" err="1" smtClean="0"/>
              <a:t>na</a:t>
            </a:r>
            <a:r>
              <a:rPr lang="fr-FR" baseline="0" dirty="0" err="1" smtClean="0"/>
              <a:t>ï</a:t>
            </a:r>
            <a:r>
              <a:rPr lang="en-US" baseline="0" dirty="0" err="1" smtClean="0"/>
              <a:t>ve</a:t>
            </a:r>
            <a:r>
              <a:rPr lang="en-US" baseline="0" dirty="0" smtClean="0"/>
              <a:t> approach is to run a conventional race detector.</a:t>
            </a:r>
          </a:p>
          <a:p>
            <a:endParaRPr lang="en-US" baseline="0" dirty="0" smtClean="0"/>
          </a:p>
          <a:p>
            <a:pPr marL="228600" indent="-228600">
              <a:buAutoNum type="arabicPeriod"/>
            </a:pPr>
            <a:r>
              <a:rPr lang="en-US" baseline="0" dirty="0" smtClean="0"/>
              <a:t>In a conventional race detector, the causal order is defined by the synchronization operations,</a:t>
            </a:r>
          </a:p>
          <a:p>
            <a:pPr marL="228600" indent="-228600">
              <a:buAutoNum type="arabicPeriod"/>
            </a:pPr>
            <a:endParaRPr lang="en-US" baseline="0" dirty="0" smtClean="0"/>
          </a:p>
          <a:p>
            <a:pPr marL="228600" indent="-228600">
              <a:buAutoNum type="arabicPeriod"/>
            </a:pPr>
            <a:r>
              <a:rPr lang="en-US" baseline="0" dirty="0" smtClean="0"/>
              <a:t>And a conflict </a:t>
            </a:r>
            <a:r>
              <a:rPr lang="en-US" baseline="0" dirty="0" smtClean="0"/>
              <a:t>is a pair of accesses to the same memory location with at lease one write.</a:t>
            </a:r>
          </a:p>
          <a:p>
            <a:pPr marL="228600" indent="-228600">
              <a:buAutoNum type="arabicPeriod"/>
            </a:pPr>
            <a:endParaRPr lang="en-US" baseline="0" dirty="0" smtClean="0"/>
          </a:p>
          <a:p>
            <a:pPr marL="228600" indent="-228600">
              <a:buAutoNum type="arabicPeriod"/>
            </a:pPr>
            <a:r>
              <a:rPr lang="en-US" baseline="0" dirty="0" smtClean="0"/>
              <a:t>If there is a conflict whose accesses are not causally ordered, a </a:t>
            </a:r>
            <a:r>
              <a:rPr lang="en-US" baseline="0" dirty="0" smtClean="0"/>
              <a:t>race reported by the conventional </a:t>
            </a:r>
            <a:r>
              <a:rPr lang="en-US" baseline="0" dirty="0" smtClean="0"/>
              <a:t>detector, and that </a:t>
            </a:r>
            <a:r>
              <a:rPr lang="en-US" baseline="0" dirty="0" smtClean="0"/>
              <a:t>would imply a concurrency bug in the application.</a:t>
            </a:r>
          </a:p>
          <a:p>
            <a:pPr marL="0" indent="0">
              <a:buNone/>
            </a:pP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5</a:t>
            </a:fld>
            <a:endParaRPr lang="en-US"/>
          </a:p>
        </p:txBody>
      </p:sp>
    </p:spTree>
    <p:extLst>
      <p:ext uri="{BB962C8B-B14F-4D97-AF65-F5344CB8AC3E}">
        <p14:creationId xmlns:p14="http://schemas.microsoft.com/office/powerpoint/2010/main" val="2129662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a:t>
            </a:r>
          </a:p>
          <a:p>
            <a:endParaRPr lang="en-US" dirty="0" smtClean="0"/>
          </a:p>
          <a:p>
            <a:r>
              <a:rPr lang="en-US" dirty="0" smtClean="0"/>
              <a:t>However</a:t>
            </a:r>
            <a:r>
              <a:rPr lang="en-US" dirty="0" smtClean="0"/>
              <a:t>, this </a:t>
            </a:r>
            <a:r>
              <a:rPr lang="en-US" dirty="0" err="1" smtClean="0"/>
              <a:t>na</a:t>
            </a:r>
            <a:r>
              <a:rPr lang="fr-FR" dirty="0" err="1" smtClean="0"/>
              <a:t>ï</a:t>
            </a:r>
            <a:r>
              <a:rPr lang="en-US" dirty="0" err="1" smtClean="0"/>
              <a:t>ve</a:t>
            </a:r>
            <a:r>
              <a:rPr lang="en-US" dirty="0" smtClean="0"/>
              <a:t> approach has a fundamental problem</a:t>
            </a:r>
            <a:r>
              <a:rPr lang="en-US" baseline="0" dirty="0" smtClean="0"/>
              <a:t> and cannot find </a:t>
            </a:r>
            <a:r>
              <a:rPr lang="en-US" baseline="0" dirty="0" smtClean="0"/>
              <a:t>a certain type of </a:t>
            </a:r>
            <a:r>
              <a:rPr lang="en-US" baseline="0" dirty="0" smtClean="0"/>
              <a:t>concurrency </a:t>
            </a:r>
            <a:r>
              <a:rPr lang="en-US" baseline="0" dirty="0" smtClean="0"/>
              <a:t>bugs that commonly happen in Android apps. Now I’m </a:t>
            </a:r>
            <a:r>
              <a:rPr lang="en-US" baseline="0" dirty="0" smtClean="0"/>
              <a:t>going to </a:t>
            </a:r>
            <a:r>
              <a:rPr lang="en-US" baseline="0" dirty="0" smtClean="0"/>
              <a:t>present one such bug, which is </a:t>
            </a:r>
            <a:r>
              <a:rPr lang="en-US" baseline="0" dirty="0" smtClean="0"/>
              <a:t>adapted from a bug in the Android Music app.</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emphasize that “the causal order need to be revised” // emphasize “extreme”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put it into the slides</a:t>
            </a:r>
          </a:p>
          <a:p>
            <a:endParaRPr lang="en-US" baseline="0" dirty="0" smtClean="0"/>
          </a:p>
          <a:p>
            <a:pPr marL="228600" indent="-228600">
              <a:buAutoNum type="arabicPeriod"/>
            </a:pPr>
            <a:r>
              <a:rPr lang="en-US" dirty="0" smtClean="0"/>
              <a:t>When</a:t>
            </a:r>
            <a:r>
              <a:rPr lang="en-US" baseline="0" dirty="0" smtClean="0"/>
              <a:t> the user click on a song in the music app, the </a:t>
            </a:r>
            <a:r>
              <a:rPr lang="en-US" baseline="0" dirty="0" err="1" smtClean="0"/>
              <a:t>onClick</a:t>
            </a:r>
            <a:r>
              <a:rPr lang="en-US" baseline="0" dirty="0" smtClean="0"/>
              <a:t> event would generate an </a:t>
            </a:r>
            <a:r>
              <a:rPr lang="en-US" baseline="0" dirty="0" err="1" smtClean="0"/>
              <a:t>onReceive</a:t>
            </a:r>
            <a:r>
              <a:rPr lang="en-US" baseline="0" dirty="0" smtClean="0"/>
              <a:t> event to update the UI</a:t>
            </a:r>
          </a:p>
          <a:p>
            <a:pPr marL="228600" indent="-228600">
              <a:buAutoNum type="arabicPeriod"/>
            </a:pPr>
            <a:endParaRPr lang="en-US" baseline="0" dirty="0" smtClean="0"/>
          </a:p>
          <a:p>
            <a:pPr marL="228600" indent="-228600">
              <a:buAutoNum type="arabicPeriod"/>
            </a:pPr>
            <a:r>
              <a:rPr lang="en-US" baseline="0" dirty="0" smtClean="0"/>
              <a:t>The </a:t>
            </a:r>
            <a:r>
              <a:rPr lang="en-US" baseline="0" dirty="0" err="1" smtClean="0"/>
              <a:t>onReceive</a:t>
            </a:r>
            <a:r>
              <a:rPr lang="en-US" baseline="0" dirty="0" smtClean="0"/>
              <a:t> event then dereference an internal pointer</a:t>
            </a:r>
          </a:p>
          <a:p>
            <a:pPr marL="228600" indent="-228600">
              <a:buAutoNum type="arabicPeriod"/>
            </a:pPr>
            <a:endParaRPr lang="en-US" baseline="0" dirty="0" smtClean="0"/>
          </a:p>
          <a:p>
            <a:pPr marL="228600" indent="-228600">
              <a:buAutoNum type="arabicPeriod"/>
            </a:pPr>
            <a:r>
              <a:rPr lang="en-US" baseline="0" dirty="0" smtClean="0"/>
              <a:t>Meanwhile, the user can terminate the app and generate an </a:t>
            </a:r>
            <a:r>
              <a:rPr lang="en-US" baseline="0" dirty="0" err="1" smtClean="0"/>
              <a:t>onDestroy</a:t>
            </a:r>
            <a:r>
              <a:rPr lang="en-US" baseline="0" dirty="0" smtClean="0"/>
              <a:t> event to reset the pointer</a:t>
            </a:r>
          </a:p>
          <a:p>
            <a:pPr marL="228600" indent="-228600">
              <a:buAutoNum type="arabicPeriod"/>
            </a:pPr>
            <a:endParaRPr lang="en-US" baseline="0" dirty="0" smtClean="0"/>
          </a:p>
          <a:p>
            <a:pPr marL="228600" indent="-228600">
              <a:buAutoNum type="arabicPeriod"/>
            </a:pPr>
            <a:r>
              <a:rPr lang="en-US" baseline="0" dirty="0" smtClean="0"/>
              <a:t>However, the order between </a:t>
            </a:r>
            <a:r>
              <a:rPr lang="en-US" baseline="0" dirty="0" err="1" smtClean="0"/>
              <a:t>onReceive</a:t>
            </a:r>
            <a:r>
              <a:rPr lang="en-US" baseline="0" dirty="0" smtClean="0"/>
              <a:t> and </a:t>
            </a:r>
            <a:r>
              <a:rPr lang="en-US" baseline="0" dirty="0" err="1" smtClean="0"/>
              <a:t>onDestroy</a:t>
            </a:r>
            <a:r>
              <a:rPr lang="en-US" baseline="0" dirty="0" smtClean="0"/>
              <a:t> is not enforced by the programmer,</a:t>
            </a:r>
          </a:p>
          <a:p>
            <a:pPr marL="228600" indent="-228600">
              <a:buAutoNum type="arabicPeriod"/>
            </a:pPr>
            <a:endParaRPr lang="en-US" baseline="0" dirty="0" smtClean="0"/>
          </a:p>
          <a:p>
            <a:pPr marL="228600" indent="-228600">
              <a:buAutoNum type="arabicPeriod"/>
            </a:pPr>
            <a:r>
              <a:rPr lang="en-US" baseline="0" dirty="0" smtClean="0"/>
              <a:t>So it is possible that in another execution, </a:t>
            </a:r>
            <a:r>
              <a:rPr lang="en-US" baseline="0" dirty="0" err="1" smtClean="0"/>
              <a:t>onDestroy</a:t>
            </a:r>
            <a:r>
              <a:rPr lang="en-US" baseline="0" dirty="0" smtClean="0"/>
              <a:t> would be executed before </a:t>
            </a:r>
            <a:r>
              <a:rPr lang="en-US" baseline="0" dirty="0" err="1" smtClean="0"/>
              <a:t>onReceive</a:t>
            </a:r>
            <a:r>
              <a:rPr lang="en-US" baseline="0" dirty="0" smtClean="0"/>
              <a:t>,</a:t>
            </a:r>
          </a:p>
          <a:p>
            <a:pPr marL="228600" indent="-228600">
              <a:buAutoNum type="arabicPeriod"/>
            </a:pPr>
            <a:endParaRPr lang="en-US" baseline="0" dirty="0" smtClean="0"/>
          </a:p>
          <a:p>
            <a:pPr marL="228600" indent="-228600">
              <a:buAutoNum type="arabicPeriod"/>
            </a:pPr>
            <a:r>
              <a:rPr lang="en-US" baseline="0" dirty="0" smtClean="0"/>
              <a:t>Resulting in a null pointer execution</a:t>
            </a:r>
          </a:p>
          <a:p>
            <a:pPr marL="228600" indent="-228600">
              <a:buAutoNum type="arabicPeriod"/>
            </a:pPr>
            <a:endParaRPr lang="en-US" baseline="0" dirty="0" smtClean="0"/>
          </a:p>
          <a:p>
            <a:pPr marL="228600" indent="-228600">
              <a:buAutoNum type="arabicPeriod"/>
            </a:pPr>
            <a:r>
              <a:rPr lang="en-US" baseline="0" dirty="0" smtClean="0"/>
              <a:t>There has been some related work to find races between events in a web application, but no existing tool to find such bugs in Android.</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FC31EEEF-34BD-9C4B-8072-81DCA9465C66}" type="slidenum">
              <a:rPr lang="en-US" smtClean="0"/>
              <a:pPr/>
              <a:t>6</a:t>
            </a:fld>
            <a:endParaRPr lang="en-US"/>
          </a:p>
        </p:txBody>
      </p:sp>
    </p:spTree>
    <p:extLst>
      <p:ext uri="{BB962C8B-B14F-4D97-AF65-F5344CB8AC3E}">
        <p14:creationId xmlns:p14="http://schemas.microsoft.com/office/powerpoint/2010/main" val="3917147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go the other</a:t>
            </a:r>
            <a:r>
              <a:rPr lang="en-US" baseline="0" dirty="0" smtClean="0"/>
              <a:t> extreme and …</a:t>
            </a:r>
            <a:endParaRPr lang="en-US" dirty="0" smtClean="0"/>
          </a:p>
          <a:p>
            <a:r>
              <a:rPr lang="en-US" dirty="0" smtClean="0"/>
              <a:t>From the previous example, we can see that</a:t>
            </a:r>
            <a:r>
              <a:rPr lang="en-US" baseline="0" dirty="0" smtClean="0"/>
              <a:t> although events are executed in the same thread, they can be logically concurrent and executed in any order. // emphasize this</a:t>
            </a:r>
          </a:p>
          <a:p>
            <a:r>
              <a:rPr lang="en-US" baseline="0" dirty="0" smtClean="0"/>
              <a:t>// put “android guarantees certain properties”</a:t>
            </a:r>
          </a:p>
          <a:p>
            <a:endParaRPr lang="en-US" baseline="0" dirty="0" smtClean="0"/>
          </a:p>
          <a:p>
            <a:pPr marL="228600" indent="-228600">
              <a:buAutoNum type="arabicPeriod"/>
            </a:pPr>
            <a:r>
              <a:rPr lang="en-US" baseline="0" dirty="0" smtClean="0"/>
              <a:t>So a second </a:t>
            </a:r>
            <a:r>
              <a:rPr lang="en-US" baseline="0" dirty="0" err="1" smtClean="0"/>
              <a:t>na</a:t>
            </a:r>
            <a:r>
              <a:rPr lang="fr-FR" baseline="0" dirty="0" err="1" smtClean="0"/>
              <a:t>ï</a:t>
            </a:r>
            <a:r>
              <a:rPr lang="en-US" baseline="0" dirty="0" err="1" smtClean="0"/>
              <a:t>ve</a:t>
            </a:r>
            <a:r>
              <a:rPr lang="en-US" baseline="0" dirty="0" smtClean="0"/>
              <a:t> approach is to treat these events a short-lived threads then run a race detector.</a:t>
            </a:r>
          </a:p>
          <a:p>
            <a:pPr marL="0" indent="0">
              <a:buNone/>
            </a:pPr>
            <a:endParaRPr lang="en-US" baseline="0" dirty="0" smtClean="0"/>
          </a:p>
          <a:p>
            <a:pPr marL="228600" indent="-228600">
              <a:buAutoNum type="arabicPeriod"/>
            </a:pPr>
            <a:r>
              <a:rPr lang="en-US" baseline="0" dirty="0" smtClean="0"/>
              <a:t>While this approach can find the bug shown earlier, it has it’s own problem: there are still some causal order between events, and they can may be missed in this model.</a:t>
            </a:r>
          </a:p>
          <a:p>
            <a:pPr marL="228600" indent="-228600">
              <a:buAutoNum type="arabicPeriod"/>
            </a:pPr>
            <a:endParaRPr lang="en-US" baseline="0" dirty="0" smtClean="0"/>
          </a:p>
          <a:p>
            <a:pPr marL="0" indent="0">
              <a:buNone/>
            </a:pPr>
            <a:r>
              <a:rPr lang="en-US" baseline="0" dirty="0" smtClean="0"/>
              <a:t>// There are rules that are not enforced by this model. Because Android enforces event orders, we have to account for the event order enforced by the event-based model.</a:t>
            </a:r>
          </a:p>
          <a:p>
            <a:pPr marL="0" indent="0">
              <a:buNone/>
            </a:pPr>
            <a:r>
              <a:rPr lang="en-US" baseline="0" dirty="0" smtClean="0"/>
              <a:t>// provide another send example</a:t>
            </a: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7</a:t>
            </a:fld>
            <a:endParaRPr lang="en-US"/>
          </a:p>
        </p:txBody>
      </p:sp>
    </p:spTree>
    <p:extLst>
      <p:ext uri="{BB962C8B-B14F-4D97-AF65-F5344CB8AC3E}">
        <p14:creationId xmlns:p14="http://schemas.microsoft.com/office/powerpoint/2010/main" val="3095079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go the other</a:t>
            </a:r>
            <a:r>
              <a:rPr lang="en-US" baseline="0" dirty="0" smtClean="0"/>
              <a:t> extreme and …</a:t>
            </a:r>
            <a:endParaRPr lang="en-US" dirty="0" smtClean="0"/>
          </a:p>
          <a:p>
            <a:r>
              <a:rPr lang="en-US" dirty="0" smtClean="0"/>
              <a:t>From the previous example, we can see that</a:t>
            </a:r>
            <a:r>
              <a:rPr lang="en-US" baseline="0" dirty="0" smtClean="0"/>
              <a:t> although events are executed in the same thread, they can be logically concurrent and executed in any order. // emphasize this</a:t>
            </a:r>
          </a:p>
          <a:p>
            <a:r>
              <a:rPr lang="en-US" baseline="0" dirty="0" smtClean="0"/>
              <a:t>// put “android guarantees certain properties”</a:t>
            </a:r>
          </a:p>
          <a:p>
            <a:endParaRPr lang="en-US" baseline="0" dirty="0" smtClean="0"/>
          </a:p>
          <a:p>
            <a:pPr marL="228600" indent="-228600">
              <a:buAutoNum type="arabicPeriod"/>
            </a:pPr>
            <a:r>
              <a:rPr lang="en-US" baseline="0" dirty="0" smtClean="0"/>
              <a:t>So a second </a:t>
            </a:r>
            <a:r>
              <a:rPr lang="en-US" baseline="0" dirty="0" err="1" smtClean="0"/>
              <a:t>na</a:t>
            </a:r>
            <a:r>
              <a:rPr lang="fr-FR" baseline="0" dirty="0" err="1" smtClean="0"/>
              <a:t>ï</a:t>
            </a:r>
            <a:r>
              <a:rPr lang="en-US" baseline="0" dirty="0" err="1" smtClean="0"/>
              <a:t>ve</a:t>
            </a:r>
            <a:r>
              <a:rPr lang="en-US" baseline="0" dirty="0" smtClean="0"/>
              <a:t> approach is to treat these events a short-lived threads then run a race detector.</a:t>
            </a:r>
          </a:p>
          <a:p>
            <a:pPr marL="0" indent="0">
              <a:buNone/>
            </a:pPr>
            <a:endParaRPr lang="en-US" baseline="0" dirty="0" smtClean="0"/>
          </a:p>
          <a:p>
            <a:pPr marL="228600" indent="-228600">
              <a:buAutoNum type="arabicPeriod"/>
            </a:pPr>
            <a:r>
              <a:rPr lang="en-US" baseline="0" dirty="0" smtClean="0"/>
              <a:t>While this approach can find the bug shown earlier, it has it’s own problem: there are still some causal order between events, and they can may be missed in this model.</a:t>
            </a:r>
          </a:p>
          <a:p>
            <a:pPr marL="228600" indent="-228600">
              <a:buAutoNum type="arabicPeriod"/>
            </a:pPr>
            <a:endParaRPr lang="en-US" baseline="0" dirty="0" smtClean="0"/>
          </a:p>
          <a:p>
            <a:pPr marL="0" indent="0">
              <a:buNone/>
            </a:pPr>
            <a:r>
              <a:rPr lang="en-US" baseline="0" dirty="0" smtClean="0"/>
              <a:t>// There are rules that are not enforced by this model. Because Android enforces event orders, we have to account for the event order enforced by the event-based model.</a:t>
            </a:r>
          </a:p>
          <a:p>
            <a:pPr marL="0" indent="0">
              <a:buNone/>
            </a:pPr>
            <a:r>
              <a:rPr lang="en-US" baseline="0" dirty="0" smtClean="0"/>
              <a:t>// provide another send example</a:t>
            </a:r>
            <a:endParaRPr lang="en-US" dirty="0"/>
          </a:p>
        </p:txBody>
      </p:sp>
      <p:sp>
        <p:nvSpPr>
          <p:cNvPr id="4" name="Slide Number Placeholder 3"/>
          <p:cNvSpPr>
            <a:spLocks noGrp="1"/>
          </p:cNvSpPr>
          <p:nvPr>
            <p:ph type="sldNum" sz="quarter" idx="10"/>
          </p:nvPr>
        </p:nvSpPr>
        <p:spPr/>
        <p:txBody>
          <a:bodyPr/>
          <a:lstStyle/>
          <a:p>
            <a:fld id="{FC31EEEF-34BD-9C4B-8072-81DCA9465C66}" type="slidenum">
              <a:rPr lang="en-US" smtClean="0"/>
              <a:pPr/>
              <a:t>8</a:t>
            </a:fld>
            <a:endParaRPr lang="en-US"/>
          </a:p>
        </p:txBody>
      </p:sp>
    </p:spTree>
    <p:extLst>
      <p:ext uri="{BB962C8B-B14F-4D97-AF65-F5344CB8AC3E}">
        <p14:creationId xmlns:p14="http://schemas.microsoft.com/office/powerpoint/2010/main" val="3095079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build a race detector, the</a:t>
            </a:r>
            <a:r>
              <a:rPr lang="en-US" baseline="0" dirty="0" smtClean="0"/>
              <a:t> first challenge is to infer the causal orders between events executed in the same thread. In this example, we need to be able to infer that A happens before B but C is concurrent to B. Since the existing model cannot serve our need, we need to develop a new causality model.</a:t>
            </a:r>
          </a:p>
        </p:txBody>
      </p:sp>
      <p:sp>
        <p:nvSpPr>
          <p:cNvPr id="4" name="Slide Number Placeholder 3"/>
          <p:cNvSpPr>
            <a:spLocks noGrp="1"/>
          </p:cNvSpPr>
          <p:nvPr>
            <p:ph type="sldNum" sz="quarter" idx="10"/>
          </p:nvPr>
        </p:nvSpPr>
        <p:spPr/>
        <p:txBody>
          <a:bodyPr/>
          <a:lstStyle/>
          <a:p>
            <a:fld id="{FC31EEEF-34BD-9C4B-8072-81DCA9465C66}" type="slidenum">
              <a:rPr lang="en-US" smtClean="0"/>
              <a:pPr/>
              <a:t>9</a:t>
            </a:fld>
            <a:endParaRPr lang="en-US"/>
          </a:p>
        </p:txBody>
      </p:sp>
    </p:spTree>
    <p:extLst>
      <p:ext uri="{BB962C8B-B14F-4D97-AF65-F5344CB8AC3E}">
        <p14:creationId xmlns:p14="http://schemas.microsoft.com/office/powerpoint/2010/main" val="2815487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33D833-6910-B841-9F7A-B5018D1D49AE}" type="datetime1">
              <a:rPr lang="en-US" smtClean="0"/>
              <a:t>6/5/14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12155-D8D2-1C46-AD4C-D23A8C0266CF}"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EC5585-08B3-6649-989C-0B737760B519}" type="datetime1">
              <a:rPr lang="en-US" smtClean="0"/>
              <a:t>6/5/14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12155-D8D2-1C46-AD4C-D23A8C0266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D688D9-5A49-214F-90A0-28B700D1A3D8}" type="datetime1">
              <a:rPr lang="en-US" smtClean="0"/>
              <a:t>6/5/14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12155-D8D2-1C46-AD4C-D23A8C0266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F2E82F-C76D-8144-B1F6-0EB61C3C7A8D}" type="datetime1">
              <a:rPr lang="en-US" smtClean="0"/>
              <a:t>6/5/14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12155-D8D2-1C46-AD4C-D23A8C0266CF}"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CEA7C0D-301B-AD4D-A661-67D5901FB72C}" type="datetime1">
              <a:rPr lang="en-US" smtClean="0"/>
              <a:t>6/5/14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12155-D8D2-1C46-AD4C-D23A8C0266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CC7F8E6-F734-1F49-BB31-6FE91329C735}" type="datetime1">
              <a:rPr lang="en-US" smtClean="0"/>
              <a:t>6/5/14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12155-D8D2-1C46-AD4C-D23A8C0266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CBB500E-084F-7E40-8527-5E50DEC508D5}" type="datetime1">
              <a:rPr lang="en-US" smtClean="0"/>
              <a:t>6/5/14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12155-D8D2-1C46-AD4C-D23A8C0266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4F0D6AF-B590-7240-9A4E-AC79FE9C88A0}" type="datetime1">
              <a:rPr lang="en-US" smtClean="0"/>
              <a:t>6/5/14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12155-D8D2-1C46-AD4C-D23A8C0266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1E223E7-1E62-F54D-A6B6-9573C259DD91}" type="datetime1">
              <a:rPr lang="en-US" smtClean="0"/>
              <a:t>6/5/14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12155-D8D2-1C46-AD4C-D23A8C0266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EB31CE6-13E5-C445-ACF4-560B98585018}" type="datetime1">
              <a:rPr lang="en-US" smtClean="0"/>
              <a:t>6/5/14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12155-D8D2-1C46-AD4C-D23A8C0266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5F450A-90B2-4145-A9A6-4C5AE8F58FB1}" type="datetime1">
              <a:rPr lang="en-US" smtClean="0"/>
              <a:t>6/5/14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12155-D8D2-1C46-AD4C-D23A8C0266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microsoft.com/office/2007/relationships/hdphoto" Target="../media/hdphoto1.wdp"/><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80000">
              <a:schemeClr val="bg1"/>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05600" y="6416675"/>
            <a:ext cx="160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12155-D8D2-1C46-AD4C-D23A8C0266CF}" type="slidenum">
              <a:rPr lang="en-US" smtClean="0"/>
              <a:pPr/>
              <a:t>‹#›</a:t>
            </a:fld>
            <a:endParaRPr lang="en-US"/>
          </a:p>
        </p:txBody>
      </p:sp>
      <p:pic>
        <p:nvPicPr>
          <p:cNvPr id="7" name="Picture 2" descr="http://umea.engin.umich.edu/images/CoE_MAIZEBLUE_.jpg"/>
          <p:cNvPicPr>
            <a:picLocks noChangeAspect="1" noChangeArrowheads="1"/>
          </p:cNvPicPr>
          <p:nvPr userDrawn="1"/>
        </p:nvPicPr>
        <p:blipFill>
          <a:blip r:embed="rId13">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5400" y="6475553"/>
            <a:ext cx="1651000" cy="3138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ntel-logo.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458200" y="6363141"/>
            <a:ext cx="622727" cy="4727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000" b="1" i="0" kern="1200">
          <a:solidFill>
            <a:srgbClr val="800000"/>
          </a:solidFill>
          <a:effectLst>
            <a:outerShdw blurRad="50800" dist="38100" dir="5400000" algn="t" rotWithShape="0">
              <a:prstClr val="black">
                <a:alpha val="40000"/>
              </a:prstClr>
            </a:outerShdw>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6" Type="http://schemas.openxmlformats.org/officeDocument/2006/relationships/image" Target="../media/image18.png"/><Relationship Id="rId7" Type="http://schemas.openxmlformats.org/officeDocument/2006/relationships/image" Target="../media/image20.png"/><Relationship Id="rId8" Type="http://schemas.microsoft.com/office/2007/relationships/hdphoto" Target="../media/hdphoto2.wdp"/><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emf"/><Relationship Id="rId6" Type="http://schemas.openxmlformats.org/officeDocument/2006/relationships/image" Target="../media/image47.png"/><Relationship Id="rId7" Type="http://schemas.openxmlformats.org/officeDocument/2006/relationships/image" Target="../media/image48.png"/><Relationship Id="rId1" Type="http://schemas.openxmlformats.org/officeDocument/2006/relationships/slideLayout" Target="../slideLayouts/slideLayout6.xml"/><Relationship Id="rId2" Type="http://schemas.openxmlformats.org/officeDocument/2006/relationships/image" Target="../media/image43.emf"/></Relationships>
</file>

<file path=ppt/slides/_rels/slide22.x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5" Type="http://schemas.openxmlformats.org/officeDocument/2006/relationships/image" Target="../media/image51.emf"/><Relationship Id="rId6" Type="http://schemas.openxmlformats.org/officeDocument/2006/relationships/image" Target="../media/image52.emf"/><Relationship Id="rId7"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emf"/><Relationship Id="rId5" Type="http://schemas.openxmlformats.org/officeDocument/2006/relationships/image" Target="../media/image55.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1" Type="http://schemas.openxmlformats.org/officeDocument/2006/relationships/image" Target="../media/image64.png"/><Relationship Id="rId12" Type="http://schemas.openxmlformats.org/officeDocument/2006/relationships/image" Target="../media/image65.png"/><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61.png"/><Relationship Id="rId9" Type="http://schemas.openxmlformats.org/officeDocument/2006/relationships/image" Target="../media/image62.png"/><Relationship Id="rId10"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pn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17.png"/><Relationship Id="rId7" Type="http://schemas.openxmlformats.org/officeDocument/2006/relationships/image" Target="../media/image68.emf"/><Relationship Id="rId8" Type="http://schemas.openxmlformats.org/officeDocument/2006/relationships/image" Target="../media/image69.emf"/><Relationship Id="rId9" Type="http://schemas.openxmlformats.org/officeDocument/2006/relationships/image" Target="../media/image70.emf"/><Relationship Id="rId10" Type="http://schemas.openxmlformats.org/officeDocument/2006/relationships/image" Target="../media/image71.png"/><Relationship Id="rId11" Type="http://schemas.microsoft.com/office/2007/relationships/hdphoto" Target="../media/hdphoto3.wdp"/><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17.png"/><Relationship Id="rId5" Type="http://schemas.openxmlformats.org/officeDocument/2006/relationships/image" Target="../media/image68.emf"/><Relationship Id="rId6" Type="http://schemas.openxmlformats.org/officeDocument/2006/relationships/image" Target="../media/image70.emf"/><Relationship Id="rId7" Type="http://schemas.openxmlformats.org/officeDocument/2006/relationships/image" Target="../media/image71.png"/><Relationship Id="rId8" Type="http://schemas.microsoft.com/office/2007/relationships/hdphoto" Target="../media/hdphoto3.wdp"/><Relationship Id="rId9" Type="http://schemas.openxmlformats.org/officeDocument/2006/relationships/image" Target="../media/image69.emf"/><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4" Type="http://schemas.microsoft.com/office/2007/relationships/hdphoto" Target="../media/hdphoto2.wdp"/><Relationship Id="rId5" Type="http://schemas.openxmlformats.org/officeDocument/2006/relationships/image" Target="../media/image72.emf"/><Relationship Id="rId6" Type="http://schemas.openxmlformats.org/officeDocument/2006/relationships/image" Target="../media/image26.png"/><Relationship Id="rId7" Type="http://schemas.openxmlformats.org/officeDocument/2006/relationships/image" Target="../media/image73.emf"/><Relationship Id="rId8" Type="http://schemas.openxmlformats.org/officeDocument/2006/relationships/image" Target="../media/image70.emf"/><Relationship Id="rId9"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74.emf"/><Relationship Id="rId5" Type="http://schemas.openxmlformats.org/officeDocument/2006/relationships/image" Target="../media/image75.emf"/><Relationship Id="rId6" Type="http://schemas.openxmlformats.org/officeDocument/2006/relationships/image" Target="../media/image76.emf"/><Relationship Id="rId7" Type="http://schemas.openxmlformats.org/officeDocument/2006/relationships/image" Target="../media/image71.png"/><Relationship Id="rId8" Type="http://schemas.microsoft.com/office/2007/relationships/hdphoto" Target="../media/hdphoto3.wdp"/><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74.emf"/><Relationship Id="rId4" Type="http://schemas.openxmlformats.org/officeDocument/2006/relationships/image" Target="../media/image75.emf"/><Relationship Id="rId5" Type="http://schemas.openxmlformats.org/officeDocument/2006/relationships/image" Target="../media/image76.emf"/><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s>
</file>

<file path=ppt/slides/_rels/slide39.xml.rels><?xml version="1.0" encoding="UTF-8" standalone="yes"?>
<Relationships xmlns="http://schemas.openxmlformats.org/package/2006/relationships"><Relationship Id="rId3" Type="http://schemas.openxmlformats.org/officeDocument/2006/relationships/image" Target="../media/image76.emf"/><Relationship Id="rId4" Type="http://schemas.openxmlformats.org/officeDocument/2006/relationships/image" Target="../media/image78.emf"/><Relationship Id="rId1" Type="http://schemas.openxmlformats.org/officeDocument/2006/relationships/slideLayout" Target="../slideLayouts/slideLayout2.xml"/><Relationship Id="rId2" Type="http://schemas.openxmlformats.org/officeDocument/2006/relationships/image" Target="../media/image74.em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emf"/><Relationship Id="rId6" Type="http://schemas.openxmlformats.org/officeDocument/2006/relationships/image" Target="../media/image20.png"/><Relationship Id="rId7" Type="http://schemas.microsoft.com/office/2007/relationships/hdphoto" Target="../media/hdphoto2.wdp"/><Relationship Id="rId8" Type="http://schemas.openxmlformats.org/officeDocument/2006/relationships/image" Target="../media/image21.emf"/><Relationship Id="rId9"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76.emf"/><Relationship Id="rId4" Type="http://schemas.openxmlformats.org/officeDocument/2006/relationships/image" Target="../media/image79.emf"/><Relationship Id="rId1" Type="http://schemas.openxmlformats.org/officeDocument/2006/relationships/slideLayout" Target="../slideLayouts/slideLayout2.xml"/><Relationship Id="rId2" Type="http://schemas.openxmlformats.org/officeDocument/2006/relationships/image" Target="../media/image7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80.png"/></Relationships>
</file>

<file path=ppt/slides/_rels/slide5.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0.png"/><Relationship Id="rId6" Type="http://schemas.microsoft.com/office/2007/relationships/hdphoto" Target="../media/hdphoto2.wdp"/><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png"/><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image" Target="../media/image20.png"/><Relationship Id="rId8" Type="http://schemas.microsoft.com/office/2007/relationships/hdphoto" Target="../media/hdphoto2.wdp"/><Relationship Id="rId9" Type="http://schemas.openxmlformats.org/officeDocument/2006/relationships/image" Target="../media/image29.png"/><Relationship Id="rId10"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4" Type="http://schemas.microsoft.com/office/2007/relationships/hdphoto" Target="../media/hdphoto2.wdp"/><Relationship Id="rId5" Type="http://schemas.openxmlformats.org/officeDocument/2006/relationships/image" Target="../media/image30.emf"/><Relationship Id="rId6" Type="http://schemas.openxmlformats.org/officeDocument/2006/relationships/image" Target="../media/image26.png"/><Relationship Id="rId7" Type="http://schemas.openxmlformats.org/officeDocument/2006/relationships/image" Target="../media/image31.emf"/><Relationship Id="rId8" Type="http://schemas.openxmlformats.org/officeDocument/2006/relationships/image" Target="../media/image32.emf"/><Relationship Id="rId9"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5" Type="http://schemas.openxmlformats.org/officeDocument/2006/relationships/image" Target="../media/image29.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5" Type="http://schemas.openxmlformats.org/officeDocument/2006/relationships/image" Target="../media/image37.emf"/><Relationship Id="rId6" Type="http://schemas.openxmlformats.org/officeDocument/2006/relationships/image" Target="../media/image38.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3175"/>
            <a:ext cx="9144000" cy="1470025"/>
          </a:xfrm>
        </p:spPr>
        <p:txBody>
          <a:bodyPr>
            <a:noAutofit/>
          </a:bodyPr>
          <a:lstStyle/>
          <a:p>
            <a:r>
              <a:rPr lang="en-US" sz="3800" b="0" dirty="0" smtClean="0">
                <a:latin typeface="Arial Black"/>
                <a:cs typeface="Arial Black"/>
              </a:rPr>
              <a:t>Race Detection for</a:t>
            </a:r>
            <a:br>
              <a:rPr lang="en-US" sz="3800" b="0" dirty="0" smtClean="0">
                <a:latin typeface="Arial Black"/>
                <a:cs typeface="Arial Black"/>
              </a:rPr>
            </a:br>
            <a:r>
              <a:rPr lang="en-US" sz="3800" b="0" dirty="0" smtClean="0">
                <a:latin typeface="Arial Black"/>
                <a:cs typeface="Arial Black"/>
              </a:rPr>
              <a:t>Event-driven Mobile Applications</a:t>
            </a:r>
            <a:endParaRPr lang="en-US" sz="3800" b="0" dirty="0">
              <a:latin typeface="Arial Black"/>
              <a:cs typeface="Arial Black"/>
            </a:endParaRPr>
          </a:p>
        </p:txBody>
      </p:sp>
      <p:graphicFrame>
        <p:nvGraphicFramePr>
          <p:cNvPr id="6" name="Table 5"/>
          <p:cNvGraphicFramePr>
            <a:graphicFrameLocks noGrp="1"/>
          </p:cNvGraphicFramePr>
          <p:nvPr>
            <p:extLst>
              <p:ext uri="{D42A27DB-BD31-4B8C-83A1-F6EECF244321}">
                <p14:modId xmlns:p14="http://schemas.microsoft.com/office/powerpoint/2010/main" val="1203693006"/>
              </p:ext>
            </p:extLst>
          </p:nvPr>
        </p:nvGraphicFramePr>
        <p:xfrm>
          <a:off x="2209800" y="3053080"/>
          <a:ext cx="6781800" cy="2966720"/>
        </p:xfrm>
        <a:graphic>
          <a:graphicData uri="http://schemas.openxmlformats.org/drawingml/2006/table">
            <a:tbl>
              <a:tblPr firstRow="1" bandRow="1">
                <a:tableStyleId>{5C22544A-7EE6-4342-B048-85BDC9FD1C3A}</a:tableStyleId>
              </a:tblPr>
              <a:tblGrid>
                <a:gridCol w="2981011"/>
                <a:gridCol w="3800789"/>
              </a:tblGrid>
              <a:tr h="370840">
                <a:tc>
                  <a:txBody>
                    <a:bodyPr/>
                    <a:lstStyle/>
                    <a:p>
                      <a:pPr algn="r"/>
                      <a:r>
                        <a:rPr lang="en-US" sz="2400" b="0" dirty="0" smtClean="0">
                          <a:solidFill>
                            <a:schemeClr val="accent1"/>
                          </a:solidFill>
                        </a:rPr>
                        <a:t>Chun-Hung Hsiao</a:t>
                      </a:r>
                      <a:endParaRPr lang="en-US" sz="2400" b="0" dirty="0">
                        <a:solidFill>
                          <a:schemeClr val="accent1"/>
                        </a:solidFill>
                      </a:endParaRPr>
                    </a:p>
                  </a:txBody>
                  <a:tcPr marR="1828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200" b="0" dirty="0" smtClean="0">
                          <a:solidFill>
                            <a:srgbClr val="878787"/>
                          </a:solidFill>
                        </a:rPr>
                        <a:t>University of Michigan</a:t>
                      </a:r>
                      <a:endParaRPr lang="en-US" sz="2200" b="0" dirty="0">
                        <a:solidFill>
                          <a:srgbClr val="878787"/>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r"/>
                      <a:r>
                        <a:rPr lang="en-US" sz="2400" b="0" dirty="0" err="1" smtClean="0">
                          <a:solidFill>
                            <a:srgbClr val="878787"/>
                          </a:solidFill>
                        </a:rPr>
                        <a:t>Jie</a:t>
                      </a:r>
                      <a:r>
                        <a:rPr lang="en-US" sz="2400" b="0" dirty="0" smtClean="0">
                          <a:solidFill>
                            <a:srgbClr val="878787"/>
                          </a:solidFill>
                        </a:rPr>
                        <a:t> Yu</a:t>
                      </a:r>
                      <a:endParaRPr lang="en-US" sz="2400" b="0" dirty="0">
                        <a:solidFill>
                          <a:srgbClr val="878787"/>
                        </a:solidFill>
                      </a:endParaRPr>
                    </a:p>
                  </a:txBody>
                  <a:tcPr marR="1828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0" dirty="0" smtClean="0">
                          <a:solidFill>
                            <a:srgbClr val="878787"/>
                          </a:solidFill>
                        </a:rPr>
                        <a:t>University of Michigan /</a:t>
                      </a:r>
                      <a:r>
                        <a:rPr lang="en-US" sz="2200" b="0" baseline="0" dirty="0" smtClean="0">
                          <a:solidFill>
                            <a:srgbClr val="878787"/>
                          </a:solidFill>
                        </a:rPr>
                        <a:t> </a:t>
                      </a:r>
                      <a:r>
                        <a:rPr lang="en-US" sz="2200" b="0" dirty="0" smtClean="0">
                          <a:solidFill>
                            <a:srgbClr val="878787"/>
                          </a:solidFill>
                        </a:rPr>
                        <a:t>Twitter</a:t>
                      </a:r>
                      <a:endParaRPr lang="en-US" sz="2200" b="0" dirty="0">
                        <a:solidFill>
                          <a:srgbClr val="878787"/>
                        </a:solidFill>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algn="r"/>
                      <a:r>
                        <a:rPr lang="en-US" sz="2400" b="0" dirty="0" err="1" smtClean="0">
                          <a:solidFill>
                            <a:srgbClr val="878787"/>
                          </a:solidFill>
                        </a:rPr>
                        <a:t>Satish</a:t>
                      </a:r>
                      <a:r>
                        <a:rPr lang="en-US" sz="2400" b="0" baseline="0" dirty="0" smtClean="0">
                          <a:solidFill>
                            <a:srgbClr val="878787"/>
                          </a:solidFill>
                        </a:rPr>
                        <a:t> </a:t>
                      </a:r>
                      <a:r>
                        <a:rPr lang="en-US" sz="2400" b="0" baseline="0" dirty="0" err="1" smtClean="0">
                          <a:solidFill>
                            <a:srgbClr val="878787"/>
                          </a:solidFill>
                        </a:rPr>
                        <a:t>Narayanasamy</a:t>
                      </a:r>
                      <a:endParaRPr lang="en-US" sz="2400" b="0" dirty="0">
                        <a:solidFill>
                          <a:srgbClr val="878787"/>
                        </a:solidFill>
                      </a:endParaRPr>
                    </a:p>
                  </a:txBody>
                  <a:tcPr marR="1828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200" b="0" dirty="0" smtClean="0">
                          <a:solidFill>
                            <a:srgbClr val="878787"/>
                          </a:solidFill>
                        </a:rPr>
                        <a:t>University of Michigan</a:t>
                      </a:r>
                      <a:endParaRPr lang="en-US" sz="2200" b="0" dirty="0">
                        <a:solidFill>
                          <a:srgbClr val="878787"/>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r"/>
                      <a:r>
                        <a:rPr lang="en-US" sz="2400" b="0" dirty="0" err="1" smtClean="0">
                          <a:solidFill>
                            <a:srgbClr val="878787"/>
                          </a:solidFill>
                        </a:rPr>
                        <a:t>Ziyun</a:t>
                      </a:r>
                      <a:r>
                        <a:rPr lang="en-US" sz="2400" b="0" dirty="0" smtClean="0">
                          <a:solidFill>
                            <a:srgbClr val="878787"/>
                          </a:solidFill>
                        </a:rPr>
                        <a:t> Kong</a:t>
                      </a:r>
                      <a:endParaRPr lang="en-US" sz="2400" b="0" dirty="0">
                        <a:solidFill>
                          <a:srgbClr val="878787"/>
                        </a:solidFill>
                      </a:endParaRPr>
                    </a:p>
                  </a:txBody>
                  <a:tcPr marR="1828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200" b="0" dirty="0" smtClean="0">
                          <a:solidFill>
                            <a:srgbClr val="878787"/>
                          </a:solidFill>
                        </a:rPr>
                        <a:t>University of Michigan</a:t>
                      </a:r>
                      <a:endParaRPr lang="en-US" sz="2200" b="0" dirty="0">
                        <a:solidFill>
                          <a:srgbClr val="878787"/>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r"/>
                      <a:r>
                        <a:rPr lang="en-US" sz="2400" b="0" dirty="0" smtClean="0">
                          <a:solidFill>
                            <a:srgbClr val="878787"/>
                          </a:solidFill>
                        </a:rPr>
                        <a:t>Cristiano Pereira</a:t>
                      </a:r>
                      <a:endParaRPr lang="en-US" sz="2400" b="0" dirty="0">
                        <a:solidFill>
                          <a:srgbClr val="878787"/>
                        </a:solidFill>
                      </a:endParaRPr>
                    </a:p>
                  </a:txBody>
                  <a:tcPr marR="1828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200" b="0" dirty="0" smtClean="0">
                          <a:solidFill>
                            <a:srgbClr val="878787"/>
                          </a:solidFill>
                        </a:rPr>
                        <a:t>Intel</a:t>
                      </a:r>
                      <a:endParaRPr lang="en-US" sz="2200" b="0" dirty="0">
                        <a:solidFill>
                          <a:srgbClr val="878787"/>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r"/>
                      <a:r>
                        <a:rPr lang="en-US" sz="2400" b="0" dirty="0" smtClean="0">
                          <a:solidFill>
                            <a:srgbClr val="878787"/>
                          </a:solidFill>
                        </a:rPr>
                        <a:t>Gilles </a:t>
                      </a:r>
                      <a:r>
                        <a:rPr lang="en-US" sz="2400" b="0" dirty="0" err="1" smtClean="0">
                          <a:solidFill>
                            <a:srgbClr val="878787"/>
                          </a:solidFill>
                        </a:rPr>
                        <a:t>Pokam</a:t>
                      </a:r>
                      <a:endParaRPr lang="en-US" sz="2400" b="0" dirty="0">
                        <a:solidFill>
                          <a:srgbClr val="878787"/>
                        </a:solidFill>
                      </a:endParaRPr>
                    </a:p>
                  </a:txBody>
                  <a:tcPr marR="1828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200" b="0" dirty="0" smtClean="0">
                          <a:solidFill>
                            <a:srgbClr val="878787"/>
                          </a:solidFill>
                        </a:rPr>
                        <a:t>Intel</a:t>
                      </a:r>
                      <a:endParaRPr lang="en-US" sz="2200" b="0" dirty="0">
                        <a:solidFill>
                          <a:srgbClr val="878787"/>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r"/>
                      <a:r>
                        <a:rPr lang="en-US" sz="2400" b="0" dirty="0" smtClean="0">
                          <a:solidFill>
                            <a:srgbClr val="878787"/>
                          </a:solidFill>
                        </a:rPr>
                        <a:t>Peter Chen</a:t>
                      </a:r>
                      <a:endParaRPr lang="en-US" sz="2400" b="0" dirty="0">
                        <a:solidFill>
                          <a:srgbClr val="878787"/>
                        </a:solidFill>
                      </a:endParaRPr>
                    </a:p>
                  </a:txBody>
                  <a:tcPr marR="1828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200" b="0" dirty="0" smtClean="0">
                          <a:solidFill>
                            <a:srgbClr val="878787"/>
                          </a:solidFill>
                        </a:rPr>
                        <a:t>University of Michigan</a:t>
                      </a:r>
                      <a:endParaRPr lang="en-US" sz="2200" b="0" dirty="0">
                        <a:solidFill>
                          <a:srgbClr val="878787"/>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r"/>
                      <a:r>
                        <a:rPr lang="en-US" sz="2400" b="0" dirty="0" smtClean="0">
                          <a:solidFill>
                            <a:srgbClr val="878787"/>
                          </a:solidFill>
                        </a:rPr>
                        <a:t>Jason </a:t>
                      </a:r>
                      <a:r>
                        <a:rPr lang="en-US" sz="2400" b="0" dirty="0" err="1" smtClean="0">
                          <a:solidFill>
                            <a:srgbClr val="878787"/>
                          </a:solidFill>
                        </a:rPr>
                        <a:t>Flinn</a:t>
                      </a:r>
                      <a:endParaRPr lang="en-US" sz="2400" b="0" dirty="0">
                        <a:solidFill>
                          <a:srgbClr val="878787"/>
                        </a:solidFill>
                      </a:endParaRPr>
                    </a:p>
                  </a:txBody>
                  <a:tcPr marR="1828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200" b="0" dirty="0" smtClean="0">
                          <a:solidFill>
                            <a:srgbClr val="878787"/>
                          </a:solidFill>
                        </a:rPr>
                        <a:t>University of Michigan</a:t>
                      </a:r>
                      <a:endParaRPr lang="en-US" sz="2200" b="0" dirty="0">
                        <a:solidFill>
                          <a:srgbClr val="878787"/>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Challenge 2: Not All Races are Bugs</a:t>
            </a:r>
          </a:p>
        </p:txBody>
      </p:sp>
      <p:sp>
        <p:nvSpPr>
          <p:cNvPr id="4" name="Slide Number Placeholder 3"/>
          <p:cNvSpPr>
            <a:spLocks noGrp="1"/>
          </p:cNvSpPr>
          <p:nvPr>
            <p:ph type="sldNum" sz="quarter" idx="12"/>
          </p:nvPr>
        </p:nvSpPr>
        <p:spPr/>
        <p:txBody>
          <a:bodyPr/>
          <a:lstStyle/>
          <a:p>
            <a:fld id="{58112155-D8D2-1C46-AD4C-D23A8C0266CF}" type="slidenum">
              <a:rPr lang="en-US" smtClean="0"/>
              <a:pPr/>
              <a:t>10</a:t>
            </a:fld>
            <a:endParaRPr lang="en-US" dirty="0"/>
          </a:p>
        </p:txBody>
      </p:sp>
      <p:sp>
        <p:nvSpPr>
          <p:cNvPr id="5" name="Rectangle 4"/>
          <p:cNvSpPr/>
          <p:nvPr/>
        </p:nvSpPr>
        <p:spPr>
          <a:xfrm>
            <a:off x="1066800" y="1341438"/>
            <a:ext cx="6781800" cy="4068762"/>
          </a:xfrm>
          <a:prstGeom prst="rect">
            <a:avLst/>
          </a:prstGeom>
          <a:solidFill>
            <a:schemeClr val="bg1">
              <a:lumMod val="95000"/>
            </a:schemeClr>
          </a:solidFill>
          <a:ln w="38100"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1"/>
          <p:cNvSpPr txBox="1">
            <a:spLocks/>
          </p:cNvSpPr>
          <p:nvPr/>
        </p:nvSpPr>
        <p:spPr>
          <a:xfrm>
            <a:off x="1119040" y="1283418"/>
            <a:ext cx="4267200" cy="914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Races between events</a:t>
            </a:r>
          </a:p>
          <a:p>
            <a:pPr marL="0" indent="0">
              <a:buFont typeface="Arial"/>
              <a:buNone/>
            </a:pPr>
            <a:r>
              <a:rPr lang="en-US" sz="2000" dirty="0" smtClean="0"/>
              <a:t>(e.g., ~9000 in </a:t>
            </a:r>
            <a:r>
              <a:rPr lang="en-US" sz="2000" dirty="0" err="1" smtClean="0"/>
              <a:t>ConnectBot</a:t>
            </a:r>
            <a:r>
              <a:rPr lang="en-US" sz="2000" dirty="0" smtClean="0"/>
              <a:t>)</a:t>
            </a:r>
          </a:p>
        </p:txBody>
      </p:sp>
      <p:sp>
        <p:nvSpPr>
          <p:cNvPr id="7" name="Oval 6"/>
          <p:cNvSpPr/>
          <p:nvPr/>
        </p:nvSpPr>
        <p:spPr>
          <a:xfrm>
            <a:off x="1295400" y="2359314"/>
            <a:ext cx="2514600" cy="2517486"/>
          </a:xfrm>
          <a:prstGeom prst="ellipse">
            <a:avLst/>
          </a:prstGeom>
          <a:solidFill>
            <a:srgbClr val="E19E9E"/>
          </a:solidFill>
          <a:ln w="38100"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3000" dirty="0" smtClean="0">
                <a:solidFill>
                  <a:srgbClr val="000000"/>
                </a:solidFill>
              </a:rPr>
              <a:t>Order violations</a:t>
            </a:r>
            <a:endParaRPr lang="en-US" sz="3000" dirty="0">
              <a:solidFill>
                <a:srgbClr val="000000"/>
              </a:solidFill>
            </a:endParaRPr>
          </a:p>
        </p:txBody>
      </p:sp>
      <p:grpSp>
        <p:nvGrpSpPr>
          <p:cNvPr id="9" name="Group 8"/>
          <p:cNvGrpSpPr/>
          <p:nvPr/>
        </p:nvGrpSpPr>
        <p:grpSpPr>
          <a:xfrm>
            <a:off x="1338001" y="3823236"/>
            <a:ext cx="2014799" cy="1434564"/>
            <a:chOff x="118801" y="3923556"/>
            <a:chExt cx="2014799" cy="1434564"/>
          </a:xfrm>
          <a:effectLst>
            <a:glow rad="101600">
              <a:schemeClr val="bg1">
                <a:alpha val="75000"/>
              </a:schemeClr>
            </a:glow>
          </a:effectLst>
        </p:grpSpPr>
        <p:cxnSp>
          <p:nvCxnSpPr>
            <p:cNvPr id="10" name="Straight Arrow Connector 9"/>
            <p:cNvCxnSpPr/>
            <p:nvPr/>
          </p:nvCxnSpPr>
          <p:spPr>
            <a:xfrm>
              <a:off x="1066800" y="4443720"/>
              <a:ext cx="0" cy="914400"/>
            </a:xfrm>
            <a:prstGeom prst="straightConnector1">
              <a:avLst/>
            </a:prstGeom>
            <a:noFill/>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640245" y="4443720"/>
              <a:ext cx="0" cy="914400"/>
            </a:xfrm>
            <a:prstGeom prst="straightConnector1">
              <a:avLst/>
            </a:prstGeom>
            <a:noFill/>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18801" y="4478532"/>
              <a:ext cx="935548" cy="369332"/>
            </a:xfrm>
            <a:prstGeom prst="rect">
              <a:avLst/>
            </a:prstGeom>
            <a:noFill/>
          </p:spPr>
          <p:txBody>
            <a:bodyPr wrap="none" rtlCol="0">
              <a:spAutoFit/>
            </a:bodyPr>
            <a:lstStyle/>
            <a:p>
              <a:r>
                <a:rPr lang="en-US" dirty="0" smtClean="0"/>
                <a:t>p = null;</a:t>
              </a:r>
              <a:endParaRPr lang="en-US" dirty="0"/>
            </a:p>
          </p:txBody>
        </p:sp>
        <p:sp>
          <p:nvSpPr>
            <p:cNvPr id="13" name="TextBox 12"/>
            <p:cNvSpPr txBox="1"/>
            <p:nvPr/>
          </p:nvSpPr>
          <p:spPr>
            <a:xfrm>
              <a:off x="1650926" y="4846296"/>
              <a:ext cx="482674" cy="369332"/>
            </a:xfrm>
            <a:prstGeom prst="rect">
              <a:avLst/>
            </a:prstGeom>
            <a:noFill/>
          </p:spPr>
          <p:txBody>
            <a:bodyPr wrap="none" rtlCol="0">
              <a:spAutoFit/>
            </a:bodyPr>
            <a:lstStyle/>
            <a:p>
              <a:r>
                <a:rPr lang="en-US" dirty="0" smtClean="0"/>
                <a:t>*p;</a:t>
              </a:r>
              <a:endParaRPr lang="en-US" dirty="0"/>
            </a:p>
          </p:txBody>
        </p:sp>
        <p:cxnSp>
          <p:nvCxnSpPr>
            <p:cNvPr id="14" name="Straight Connector 13"/>
            <p:cNvCxnSpPr>
              <a:stCxn id="12" idx="3"/>
              <a:endCxn id="13" idx="1"/>
            </p:cNvCxnSpPr>
            <p:nvPr/>
          </p:nvCxnSpPr>
          <p:spPr>
            <a:xfrm>
              <a:off x="1054349" y="4663198"/>
              <a:ext cx="596577" cy="367764"/>
            </a:xfrm>
            <a:prstGeom prst="line">
              <a:avLst/>
            </a:prstGeom>
            <a:noFill/>
            <a:ln w="38100">
              <a:solidFill>
                <a:schemeClr val="accent2"/>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823573" y="3923556"/>
              <a:ext cx="1096053"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dirty="0" smtClean="0"/>
                <a:t>Events</a:t>
              </a:r>
              <a:endParaRPr lang="en-US" dirty="0"/>
            </a:p>
          </p:txBody>
        </p:sp>
      </p:grpSp>
      <p:sp>
        <p:nvSpPr>
          <p:cNvPr id="16" name="Oval 15"/>
          <p:cNvSpPr/>
          <p:nvPr/>
        </p:nvSpPr>
        <p:spPr>
          <a:xfrm>
            <a:off x="4038600" y="1600200"/>
            <a:ext cx="3581400" cy="3578072"/>
          </a:xfrm>
          <a:prstGeom prst="ellipse">
            <a:avLst/>
          </a:prstGeom>
          <a:solidFill>
            <a:srgbClr val="E19E9E"/>
          </a:solidFill>
          <a:ln w="38100"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3000" dirty="0" smtClean="0">
                <a:solidFill>
                  <a:srgbClr val="000000"/>
                </a:solidFill>
              </a:rPr>
              <a:t>Atomicity violations</a:t>
            </a:r>
            <a:endParaRPr lang="en-US" sz="3000" dirty="0">
              <a:solidFill>
                <a:srgbClr val="000000"/>
              </a:solidFill>
            </a:endParaRPr>
          </a:p>
        </p:txBody>
      </p:sp>
      <p:sp>
        <p:nvSpPr>
          <p:cNvPr id="35" name="Title 1"/>
          <p:cNvSpPr txBox="1">
            <a:spLocks/>
          </p:cNvSpPr>
          <p:nvPr/>
        </p:nvSpPr>
        <p:spPr>
          <a:xfrm>
            <a:off x="4267200" y="2819400"/>
            <a:ext cx="3239496" cy="1752600"/>
          </a:xfrm>
          <a:prstGeom prst="rect">
            <a:avLst/>
          </a:prstGeom>
          <a:effectLst>
            <a:glow rad="101600">
              <a:schemeClr val="bg1">
                <a:alpha val="75000"/>
              </a:schemeClr>
            </a:glo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00B050"/>
                </a:solidFill>
              </a:rPr>
              <a:t>Not a problem in </a:t>
            </a:r>
            <a:r>
              <a:rPr lang="en-US" sz="3000" dirty="0" smtClean="0">
                <a:solidFill>
                  <a:srgbClr val="00B050"/>
                </a:solidFill>
              </a:rPr>
              <a:t>Android events!</a:t>
            </a:r>
            <a:endParaRPr lang="en-US" sz="3000" dirty="0">
              <a:solidFill>
                <a:srgbClr val="00B050"/>
              </a:solidFill>
            </a:endParaRPr>
          </a:p>
        </p:txBody>
      </p:sp>
      <p:sp>
        <p:nvSpPr>
          <p:cNvPr id="38" name="Content Placeholder 5"/>
          <p:cNvSpPr txBox="1">
            <a:spLocks/>
          </p:cNvSpPr>
          <p:nvPr/>
        </p:nvSpPr>
        <p:spPr>
          <a:xfrm>
            <a:off x="912551" y="5486400"/>
            <a:ext cx="7164649" cy="9058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t>Solution: </a:t>
            </a:r>
            <a:r>
              <a:rPr lang="en-US" sz="2800" dirty="0" err="1" smtClean="0">
                <a:solidFill>
                  <a:srgbClr val="C00000"/>
                </a:solidFill>
              </a:rPr>
              <a:t>Commutativity</a:t>
            </a:r>
            <a:r>
              <a:rPr lang="en-US" sz="2800" dirty="0" smtClean="0">
                <a:solidFill>
                  <a:srgbClr val="C00000"/>
                </a:solidFill>
              </a:rPr>
              <a:t> </a:t>
            </a:r>
            <a:r>
              <a:rPr lang="en-US" sz="2800" dirty="0" smtClean="0">
                <a:solidFill>
                  <a:srgbClr val="C00000"/>
                </a:solidFill>
              </a:rPr>
              <a:t>analysis </a:t>
            </a:r>
            <a:r>
              <a:rPr lang="en-US" sz="2800" dirty="0" smtClean="0"/>
              <a:t>identifies races that cause order violations</a:t>
            </a:r>
          </a:p>
        </p:txBody>
      </p:sp>
      <p:grpSp>
        <p:nvGrpSpPr>
          <p:cNvPr id="3" name="Group 2"/>
          <p:cNvGrpSpPr/>
          <p:nvPr/>
        </p:nvGrpSpPr>
        <p:grpSpPr>
          <a:xfrm>
            <a:off x="4562496" y="3276600"/>
            <a:ext cx="2676504" cy="1434564"/>
            <a:chOff x="4562496" y="3594636"/>
            <a:chExt cx="2676504" cy="1434564"/>
          </a:xfrm>
          <a:effectLst>
            <a:glow rad="101600">
              <a:schemeClr val="bg1">
                <a:alpha val="75000"/>
              </a:schemeClr>
            </a:glow>
          </a:effectLst>
        </p:grpSpPr>
        <p:sp>
          <p:nvSpPr>
            <p:cNvPr id="19" name="TextBox 18"/>
            <p:cNvSpPr txBox="1"/>
            <p:nvPr/>
          </p:nvSpPr>
          <p:spPr>
            <a:xfrm>
              <a:off x="6086145" y="4059546"/>
              <a:ext cx="1152855" cy="369332"/>
            </a:xfrm>
            <a:prstGeom prst="rect">
              <a:avLst/>
            </a:prstGeom>
            <a:noFill/>
          </p:spPr>
          <p:txBody>
            <a:bodyPr wrap="none" rtlCol="0">
              <a:spAutoFit/>
            </a:bodyPr>
            <a:lstStyle/>
            <a:p>
              <a:r>
                <a:rPr lang="en-US" dirty="0" smtClean="0"/>
                <a:t>p = new T;</a:t>
              </a:r>
              <a:endParaRPr lang="en-US" dirty="0"/>
            </a:p>
          </p:txBody>
        </p:sp>
        <p:cxnSp>
          <p:nvCxnSpPr>
            <p:cNvPr id="20" name="Straight Arrow Connector 19"/>
            <p:cNvCxnSpPr/>
            <p:nvPr/>
          </p:nvCxnSpPr>
          <p:spPr>
            <a:xfrm>
              <a:off x="5510495" y="4114800"/>
              <a:ext cx="0" cy="914400"/>
            </a:xfrm>
            <a:prstGeom prst="straightConnector1">
              <a:avLst/>
            </a:prstGeom>
            <a:noFill/>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5991755" y="4162848"/>
              <a:ext cx="177652" cy="684595"/>
            </a:xfrm>
            <a:prstGeom prst="rect">
              <a:avLst/>
            </a:prstGeom>
            <a:solidFill>
              <a:srgbClr val="00B050">
                <a:alpha val="33000"/>
              </a:srgbClr>
            </a:solid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6083940" y="4114800"/>
              <a:ext cx="0" cy="914400"/>
            </a:xfrm>
            <a:prstGeom prst="straightConnector1">
              <a:avLst/>
            </a:prstGeom>
            <a:noFill/>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562496" y="4284206"/>
              <a:ext cx="935548" cy="369332"/>
            </a:xfrm>
            <a:prstGeom prst="rect">
              <a:avLst/>
            </a:prstGeom>
            <a:noFill/>
          </p:spPr>
          <p:txBody>
            <a:bodyPr wrap="none" rtlCol="0">
              <a:spAutoFit/>
            </a:bodyPr>
            <a:lstStyle/>
            <a:p>
              <a:r>
                <a:rPr lang="en-US" dirty="0" smtClean="0"/>
                <a:t>p = null;</a:t>
              </a:r>
              <a:endParaRPr lang="en-US" dirty="0"/>
            </a:p>
          </p:txBody>
        </p:sp>
        <p:sp>
          <p:nvSpPr>
            <p:cNvPr id="23" name="TextBox 22"/>
            <p:cNvSpPr txBox="1"/>
            <p:nvPr/>
          </p:nvSpPr>
          <p:spPr>
            <a:xfrm>
              <a:off x="6082170" y="4554732"/>
              <a:ext cx="482674" cy="369332"/>
            </a:xfrm>
            <a:prstGeom prst="rect">
              <a:avLst/>
            </a:prstGeom>
            <a:noFill/>
          </p:spPr>
          <p:txBody>
            <a:bodyPr wrap="none" rtlCol="0">
              <a:spAutoFit/>
            </a:bodyPr>
            <a:lstStyle/>
            <a:p>
              <a:r>
                <a:rPr lang="en-US" dirty="0" smtClean="0"/>
                <a:t>*p;</a:t>
              </a:r>
              <a:endParaRPr lang="en-US" dirty="0"/>
            </a:p>
          </p:txBody>
        </p:sp>
        <p:sp>
          <p:nvSpPr>
            <p:cNvPr id="24" name="TextBox 23"/>
            <p:cNvSpPr txBox="1"/>
            <p:nvPr/>
          </p:nvSpPr>
          <p:spPr>
            <a:xfrm>
              <a:off x="5267268" y="3594636"/>
              <a:ext cx="1096053"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dirty="0" smtClean="0"/>
                <a:t>Events</a:t>
              </a:r>
              <a:endParaRPr lang="en-US" dirty="0"/>
            </a:p>
          </p:txBody>
        </p:sp>
        <p:cxnSp>
          <p:nvCxnSpPr>
            <p:cNvPr id="26" name="Straight Connector 25"/>
            <p:cNvCxnSpPr>
              <a:stCxn id="22" idx="3"/>
              <a:endCxn id="32" idx="1"/>
            </p:cNvCxnSpPr>
            <p:nvPr/>
          </p:nvCxnSpPr>
          <p:spPr>
            <a:xfrm>
              <a:off x="5498044" y="4468872"/>
              <a:ext cx="493711" cy="36274"/>
            </a:xfrm>
            <a:prstGeom prst="line">
              <a:avLst/>
            </a:prstGeom>
            <a:noFill/>
            <a:ln w="38100">
              <a:solidFill>
                <a:schemeClr val="accent2"/>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31" name="Oval 30"/>
            <p:cNvSpPr/>
            <p:nvPr/>
          </p:nvSpPr>
          <p:spPr>
            <a:xfrm>
              <a:off x="6025814" y="4187373"/>
              <a:ext cx="109728" cy="10972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6026935" y="4690872"/>
              <a:ext cx="109728" cy="10972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Rectangle 35"/>
          <p:cNvSpPr/>
          <p:nvPr/>
        </p:nvSpPr>
        <p:spPr>
          <a:xfrm>
            <a:off x="3962400" y="4343400"/>
            <a:ext cx="4729716" cy="954107"/>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r>
              <a:rPr lang="en-US" sz="2800" dirty="0" smtClean="0"/>
              <a:t>One </a:t>
            </a:r>
            <a:r>
              <a:rPr lang="en-US" sz="2800" dirty="0" err="1" smtClean="0"/>
              <a:t>looper</a:t>
            </a:r>
            <a:r>
              <a:rPr lang="en-US" sz="2800" dirty="0" smtClean="0"/>
              <a:t> thread executes all events </a:t>
            </a:r>
            <a:r>
              <a:rPr lang="en-US" sz="2800" dirty="0" smtClean="0">
                <a:solidFill>
                  <a:srgbClr val="B70000"/>
                </a:solidFill>
              </a:rPr>
              <a:t>non-preemptively</a:t>
            </a:r>
            <a:endParaRPr lang="en-US" sz="2800" dirty="0">
              <a:solidFill>
                <a:srgbClr val="B70000"/>
              </a:solidFill>
            </a:endParaRPr>
          </a:p>
        </p:txBody>
      </p:sp>
    </p:spTree>
    <p:extLst>
      <p:ext uri="{BB962C8B-B14F-4D97-AF65-F5344CB8AC3E}">
        <p14:creationId xmlns:p14="http://schemas.microsoft.com/office/powerpoint/2010/main" val="1188642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0" nodeType="afterEffect">
                                  <p:stCondLst>
                                    <p:cond delay="100"/>
                                  </p:stCondLst>
                                  <p:childTnLst>
                                    <p:set>
                                      <p:cBhvr>
                                        <p:cTn id="25" dur="1" fill="hold">
                                          <p:stCondLst>
                                            <p:cond delay="0"/>
                                          </p:stCondLst>
                                        </p:cTn>
                                        <p:tgtEl>
                                          <p:spTgt spid="3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16"/>
                                        </p:tgtEl>
                                        <p:attrNameLst>
                                          <p:attrName>fillcolor</p:attrName>
                                        </p:attrNameLst>
                                      </p:cBhvr>
                                      <p:to>
                                        <a:srgbClr val="B0EAC7"/>
                                      </p:to>
                                    </p:animClr>
                                    <p:set>
                                      <p:cBhvr>
                                        <p:cTn id="30" dur="500" fill="hold"/>
                                        <p:tgtEl>
                                          <p:spTgt spid="16"/>
                                        </p:tgtEl>
                                        <p:attrNameLst>
                                          <p:attrName>fill.type</p:attrName>
                                        </p:attrNameLst>
                                      </p:cBhvr>
                                      <p:to>
                                        <p:strVal val="solid"/>
                                      </p:to>
                                    </p:set>
                                    <p:set>
                                      <p:cBhvr>
                                        <p:cTn id="31" dur="500" fill="hold"/>
                                        <p:tgtEl>
                                          <p:spTgt spid="16"/>
                                        </p:tgtEl>
                                        <p:attrNameLst>
                                          <p:attrName>fill.on</p:attrName>
                                        </p:attrNameLst>
                                      </p:cBhvr>
                                      <p:to>
                                        <p:strVal val="true"/>
                                      </p:to>
                                    </p:set>
                                  </p:childTnLst>
                                </p:cTn>
                              </p:par>
                              <p:par>
                                <p:cTn id="32" presetID="1"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35" grpId="0"/>
      <p:bldP spid="38" grpId="0"/>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646176"/>
            <a:ext cx="7543800" cy="528350"/>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pPr algn="ctr">
              <a:lnSpc>
                <a:spcPct val="150000"/>
              </a:lnSpc>
            </a:pPr>
            <a:endParaRPr lang="en-US" sz="2000" dirty="0"/>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Causality Model </a:t>
            </a:r>
          </a:p>
          <a:p>
            <a:r>
              <a:rPr lang="en-US" dirty="0" err="1" smtClean="0"/>
              <a:t>Commutativity</a:t>
            </a:r>
            <a:r>
              <a:rPr lang="en-US" dirty="0" smtClean="0"/>
              <a:t> Analysis</a:t>
            </a:r>
          </a:p>
          <a:p>
            <a:r>
              <a:rPr lang="en-US" dirty="0" smtClean="0"/>
              <a:t>Implementation &amp; Results</a:t>
            </a:r>
          </a:p>
        </p:txBody>
      </p:sp>
      <p:sp>
        <p:nvSpPr>
          <p:cNvPr id="4" name="Slide Number Placeholder 3"/>
          <p:cNvSpPr>
            <a:spLocks noGrp="1"/>
          </p:cNvSpPr>
          <p:nvPr>
            <p:ph type="sldNum" sz="quarter" idx="12"/>
          </p:nvPr>
        </p:nvSpPr>
        <p:spPr/>
        <p:txBody>
          <a:bodyPr/>
          <a:lstStyle/>
          <a:p>
            <a:fld id="{58112155-D8D2-1C46-AD4C-D23A8C0266CF}" type="slidenum">
              <a:rPr lang="en-US" smtClean="0"/>
              <a:pPr/>
              <a:t>11</a:t>
            </a:fld>
            <a:endParaRPr lang="en-US"/>
          </a:p>
        </p:txBody>
      </p:sp>
    </p:spTree>
    <p:extLst>
      <p:ext uri="{BB962C8B-B14F-4D97-AF65-F5344CB8AC3E}">
        <p14:creationId xmlns:p14="http://schemas.microsoft.com/office/powerpoint/2010/main" val="17704561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Causality Model</a:t>
            </a:r>
            <a:endParaRPr lang="en-US" dirty="0"/>
          </a:p>
        </p:txBody>
      </p:sp>
      <p:sp>
        <p:nvSpPr>
          <p:cNvPr id="4" name="Content Placeholder 3"/>
          <p:cNvSpPr>
            <a:spLocks noGrp="1"/>
          </p:cNvSpPr>
          <p:nvPr>
            <p:ph idx="1"/>
          </p:nvPr>
        </p:nvSpPr>
        <p:spPr/>
        <p:txBody>
          <a:bodyPr>
            <a:normAutofit/>
          </a:bodyPr>
          <a:lstStyle/>
          <a:p>
            <a:r>
              <a:rPr lang="en-US" dirty="0" smtClean="0"/>
              <a:t>Android uses both thread-based and event-based models</a:t>
            </a:r>
          </a:p>
          <a:p>
            <a:r>
              <a:rPr lang="en-US" dirty="0" smtClean="0"/>
              <a:t>Causal order is derived based on following rules:</a:t>
            </a:r>
          </a:p>
          <a:p>
            <a:pPr marL="0" indent="0">
              <a:buNone/>
            </a:pPr>
            <a:endParaRPr lang="en-US" dirty="0" smtClean="0"/>
          </a:p>
          <a:p>
            <a:pPr marL="914400" lvl="1" indent="-514350">
              <a:buFont typeface="+mj-lt"/>
              <a:buAutoNum type="arabicPeriod"/>
            </a:pPr>
            <a:r>
              <a:rPr lang="en-US" sz="2700" dirty="0" smtClean="0"/>
              <a:t>Conventional causal order in thread-based model</a:t>
            </a:r>
          </a:p>
          <a:p>
            <a:pPr marL="914400" lvl="1" indent="-514350">
              <a:buFont typeface="+mj-lt"/>
              <a:buAutoNum type="arabicPeriod"/>
            </a:pPr>
            <a:r>
              <a:rPr lang="en-US" sz="2700" dirty="0" smtClean="0"/>
              <a:t>Event atomicity </a:t>
            </a:r>
          </a:p>
          <a:p>
            <a:pPr marL="914400" lvl="1" indent="-514350">
              <a:buFont typeface="+mj-lt"/>
              <a:buAutoNum type="arabicPeriod"/>
            </a:pPr>
            <a:r>
              <a:rPr lang="en-US" sz="2700" dirty="0" smtClean="0"/>
              <a:t>Event queue order</a:t>
            </a:r>
          </a:p>
          <a:p>
            <a:endParaRPr lang="en-US" dirty="0"/>
          </a:p>
        </p:txBody>
      </p:sp>
      <p:sp>
        <p:nvSpPr>
          <p:cNvPr id="5" name="Slide Number Placeholder 4"/>
          <p:cNvSpPr>
            <a:spLocks noGrp="1"/>
          </p:cNvSpPr>
          <p:nvPr>
            <p:ph type="sldNum" sz="quarter" idx="12"/>
          </p:nvPr>
        </p:nvSpPr>
        <p:spPr/>
        <p:txBody>
          <a:bodyPr/>
          <a:lstStyle/>
          <a:p>
            <a:fld id="{58112155-D8D2-1C46-AD4C-D23A8C0266CF}" type="slidenum">
              <a:rPr lang="en-US" smtClean="0"/>
              <a:pPr/>
              <a:t>12</a:t>
            </a:fld>
            <a:endParaRPr lang="en-US"/>
          </a:p>
        </p:txBody>
      </p:sp>
      <p:sp>
        <p:nvSpPr>
          <p:cNvPr id="6" name="Content Placeholder 3"/>
          <p:cNvSpPr txBox="1">
            <a:spLocks/>
          </p:cNvSpPr>
          <p:nvPr/>
        </p:nvSpPr>
        <p:spPr>
          <a:xfrm>
            <a:off x="0" y="210811"/>
            <a:ext cx="9144000" cy="474989"/>
          </a:xfrm>
          <a:prstGeom prst="rect">
            <a:avLst/>
          </a:prstGeom>
          <a:solidFill>
            <a:schemeClr val="bg1">
              <a:lumMod val="95000"/>
            </a:schemeClr>
          </a:solidFill>
          <a:ln w="38100" cmpd="dbl">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700" dirty="0" smtClean="0">
                <a:solidFill>
                  <a:srgbClr val="F3F3F3"/>
                </a:solidFill>
              </a:rPr>
              <a:t>Conventional causal order;  Event atomicity;  Event queue order</a:t>
            </a:r>
            <a:endParaRPr lang="en-US" sz="2700" dirty="0">
              <a:solidFill>
                <a:srgbClr val="F3F3F3"/>
              </a:solidFill>
            </a:endParaRPr>
          </a:p>
        </p:txBody>
      </p:sp>
      <p:sp>
        <p:nvSpPr>
          <p:cNvPr id="2" name="TextBox 1"/>
          <p:cNvSpPr txBox="1"/>
          <p:nvPr/>
        </p:nvSpPr>
        <p:spPr>
          <a:xfrm>
            <a:off x="1365379" y="4312193"/>
            <a:ext cx="3992800" cy="523220"/>
          </a:xfrm>
          <a:prstGeom prst="rect">
            <a:avLst/>
          </a:prstGeom>
          <a:noFill/>
        </p:spPr>
        <p:txBody>
          <a:bodyPr wrap="none" rtlCol="0">
            <a:spAutoFit/>
          </a:bodyPr>
          <a:lstStyle/>
          <a:p>
            <a:r>
              <a:rPr lang="en-US" sz="2700" dirty="0">
                <a:solidFill>
                  <a:srgbClr val="B70000"/>
                </a:solidFill>
              </a:rPr>
              <a:t>Conventional causal </a:t>
            </a:r>
            <a:r>
              <a:rPr lang="en-US" sz="2700" dirty="0" smtClean="0">
                <a:solidFill>
                  <a:srgbClr val="B70000"/>
                </a:solidFill>
              </a:rPr>
              <a:t>order;</a:t>
            </a:r>
            <a:endParaRPr lang="en-US" sz="2700" dirty="0">
              <a:solidFill>
                <a:srgbClr val="B70000"/>
              </a:solidFill>
            </a:endParaRPr>
          </a:p>
        </p:txBody>
      </p:sp>
      <p:sp>
        <p:nvSpPr>
          <p:cNvPr id="7" name="TextBox 6"/>
          <p:cNvSpPr txBox="1"/>
          <p:nvPr/>
        </p:nvSpPr>
        <p:spPr>
          <a:xfrm>
            <a:off x="1366219" y="4811602"/>
            <a:ext cx="2470279" cy="507831"/>
          </a:xfrm>
          <a:prstGeom prst="rect">
            <a:avLst/>
          </a:prstGeom>
          <a:noFill/>
        </p:spPr>
        <p:txBody>
          <a:bodyPr wrap="none" rtlCol="0">
            <a:spAutoFit/>
          </a:bodyPr>
          <a:lstStyle/>
          <a:p>
            <a:r>
              <a:rPr lang="en-US" sz="2700" dirty="0" smtClean="0">
                <a:solidFill>
                  <a:srgbClr val="B70000"/>
                </a:solidFill>
              </a:rPr>
              <a:t>Event atomicity;</a:t>
            </a:r>
            <a:endParaRPr lang="en-US" sz="2700" dirty="0">
              <a:solidFill>
                <a:srgbClr val="B70000"/>
              </a:solidFill>
            </a:endParaRPr>
          </a:p>
        </p:txBody>
      </p:sp>
      <p:sp>
        <p:nvSpPr>
          <p:cNvPr id="8" name="TextBox 7"/>
          <p:cNvSpPr txBox="1"/>
          <p:nvPr/>
        </p:nvSpPr>
        <p:spPr>
          <a:xfrm>
            <a:off x="1366219" y="5301954"/>
            <a:ext cx="2805369" cy="507831"/>
          </a:xfrm>
          <a:prstGeom prst="rect">
            <a:avLst/>
          </a:prstGeom>
          <a:noFill/>
        </p:spPr>
        <p:txBody>
          <a:bodyPr wrap="none" rtlCol="0">
            <a:spAutoFit/>
          </a:bodyPr>
          <a:lstStyle/>
          <a:p>
            <a:r>
              <a:rPr lang="en-US" sz="2700" dirty="0" smtClean="0">
                <a:solidFill>
                  <a:srgbClr val="B70000"/>
                </a:solidFill>
              </a:rPr>
              <a:t>Event queue order</a:t>
            </a:r>
            <a:endParaRPr lang="en-US" sz="2700" dirty="0">
              <a:solidFill>
                <a:srgbClr val="B7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3"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42" presetClass="path" presetSubtype="0" accel="50000" decel="50000" fill="hold" grpId="0" nodeType="withEffect">
                                  <p:stCondLst>
                                    <p:cond delay="0"/>
                                  </p:stCondLst>
                                  <p:childTnLst>
                                    <p:animMotion origin="layout" path="M -4.72222E-6 1.85185E-6 L -0.14947 -0.59769 " pathEditMode="relative" rAng="0" ptsTypes="AA">
                                      <p:cBhvr>
                                        <p:cTn id="11" dur="1000" fill="hold"/>
                                        <p:tgtEl>
                                          <p:spTgt spid="2"/>
                                        </p:tgtEl>
                                        <p:attrNameLst>
                                          <p:attrName>ppt_x</p:attrName>
                                          <p:attrName>ppt_y</p:attrName>
                                        </p:attrNameLst>
                                      </p:cBhvr>
                                      <p:rCtr x="-7483" y="-29884"/>
                                    </p:animMotion>
                                  </p:childTnLst>
                                </p:cTn>
                              </p:par>
                            </p:childTnLst>
                          </p:cTn>
                        </p:par>
                      </p:childTnLst>
                    </p:cTn>
                  </p:par>
                  <p:par>
                    <p:cTn id="12" fill="hold">
                      <p:stCondLst>
                        <p:cond delay="indefinite"/>
                      </p:stCondLst>
                      <p:childTnLst>
                        <p:par>
                          <p:cTn id="13" fill="hold">
                            <p:stCondLst>
                              <p:cond delay="0"/>
                            </p:stCondLst>
                            <p:childTnLst>
                              <p:par>
                                <p:cTn id="14" presetID="3" presetClass="emph" presetSubtype="2" fill="hold" grpId="2" nodeType="clickEffect">
                                  <p:stCondLst>
                                    <p:cond delay="0"/>
                                  </p:stCondLst>
                                  <p:childTnLst>
                                    <p:animClr clrSpc="rgb" dir="cw">
                                      <p:cBhvr override="childStyle">
                                        <p:cTn id="15" dur="500" fill="hold"/>
                                        <p:tgtEl>
                                          <p:spTgt spid="2"/>
                                        </p:tgtEl>
                                        <p:attrNameLst>
                                          <p:attrName>style.color</p:attrName>
                                        </p:attrNameLst>
                                      </p:cBhvr>
                                      <p:to>
                                        <a:srgbClr val="A6A6A6"/>
                                      </p:to>
                                    </p:animClr>
                                  </p:childTnLst>
                                </p:cTn>
                              </p:par>
                              <p:par>
                                <p:cTn id="16" presetID="1" presetClass="entr" presetSubtype="0" fill="hold" grpId="5"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42" presetClass="path" presetSubtype="0" accel="50000" decel="50000" fill="hold" grpId="0" nodeType="withEffect">
                                  <p:stCondLst>
                                    <p:cond delay="0"/>
                                  </p:stCondLst>
                                  <p:childTnLst>
                                    <p:animMotion origin="layout" path="M 7.81114E-7 3.53853E-6 L 0.27547 -0.67114 " pathEditMode="relative" rAng="0" ptsTypes="AA">
                                      <p:cBhvr>
                                        <p:cTn id="19" dur="1000" fill="hold"/>
                                        <p:tgtEl>
                                          <p:spTgt spid="7"/>
                                        </p:tgtEl>
                                        <p:attrNameLst>
                                          <p:attrName>ppt_x</p:attrName>
                                          <p:attrName>ppt_y</p:attrName>
                                        </p:attrNameLst>
                                      </p:cBhvr>
                                      <p:rCtr x="13765" y="-33557"/>
                                    </p:animMotion>
                                  </p:childTnLst>
                                </p:cTn>
                              </p:par>
                              <p:par>
                                <p:cTn id="20" presetID="1" presetClass="entr" presetSubtype="0" fill="hold" grpId="3"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42" presetClass="path" presetSubtype="0" accel="50000" decel="50000" fill="hold" grpId="0" nodeType="withEffect">
                                  <p:stCondLst>
                                    <p:cond delay="0"/>
                                  </p:stCondLst>
                                  <p:childTnLst>
                                    <p:animMotion origin="layout" path="M 4.77868E-6 2.31428E-6 L 0.53983 -0.74196 " pathEditMode="relative" rAng="0" ptsTypes="AA">
                                      <p:cBhvr>
                                        <p:cTn id="23" dur="1000" fill="hold"/>
                                        <p:tgtEl>
                                          <p:spTgt spid="8"/>
                                        </p:tgtEl>
                                        <p:attrNameLst>
                                          <p:attrName>ppt_x</p:attrName>
                                          <p:attrName>ppt_y</p:attrName>
                                        </p:attrNameLst>
                                      </p:cBhvr>
                                      <p:rCtr x="26992" y="-37098"/>
                                    </p:animMotion>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grpId="3" nodeType="clickEffect">
                                  <p:stCondLst>
                                    <p:cond delay="0"/>
                                  </p:stCondLst>
                                  <p:childTnLst>
                                    <p:animClr clrSpc="rgb" dir="cw">
                                      <p:cBhvr override="childStyle">
                                        <p:cTn id="27" dur="500" fill="hold"/>
                                        <p:tgtEl>
                                          <p:spTgt spid="7"/>
                                        </p:tgtEl>
                                        <p:attrNameLst>
                                          <p:attrName>style.color</p:attrName>
                                        </p:attrNameLst>
                                      </p:cBhvr>
                                      <p:to>
                                        <a:srgbClr val="A6A6A6"/>
                                      </p:to>
                                    </p:animClr>
                                  </p:childTnLst>
                                </p:cTn>
                              </p:par>
                              <p:par>
                                <p:cTn id="28" presetID="3" presetClass="emph" presetSubtype="2" fill="hold" grpId="2" nodeType="withEffect">
                                  <p:stCondLst>
                                    <p:cond delay="0"/>
                                  </p:stCondLst>
                                  <p:childTnLst>
                                    <p:animClr clrSpc="rgb" dir="cw">
                                      <p:cBhvr override="childStyle">
                                        <p:cTn id="29" dur="500" fill="hold"/>
                                        <p:tgtEl>
                                          <p:spTgt spid="8"/>
                                        </p:tgtEl>
                                        <p:attrNameLst>
                                          <p:attrName>style.color</p:attrName>
                                        </p:attrNameLst>
                                      </p:cBhvr>
                                      <p:to>
                                        <a:srgbClr val="A6A6A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2" grpId="2"/>
      <p:bldP spid="2" grpId="3"/>
      <p:bldP spid="7" grpId="0"/>
      <p:bldP spid="7" grpId="3"/>
      <p:bldP spid="7" grpId="5"/>
      <p:bldP spid="8" grpId="0"/>
      <p:bldP spid="8" grpId="2"/>
      <p:bldP spid="8" grpId="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p:cNvCxnSpPr/>
          <p:nvPr/>
        </p:nvCxnSpPr>
        <p:spPr>
          <a:xfrm rot="5400000">
            <a:off x="-479926" y="4289423"/>
            <a:ext cx="3916366" cy="1588"/>
          </a:xfrm>
          <a:prstGeom prst="straightConnector1">
            <a:avLst/>
          </a:prstGeom>
          <a:ln w="25400" cap="flat" cmpd="sng" algn="ctr">
            <a:solidFill>
              <a:schemeClr val="tx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a:off x="798686" y="3240204"/>
            <a:ext cx="1359143" cy="2"/>
          </a:xfrm>
          <a:prstGeom prst="straightConnector1">
            <a:avLst/>
          </a:prstGeom>
          <a:ln w="38100" cap="flat" cmpd="sng" algn="ctr">
            <a:solidFill>
              <a:srgbClr val="000000"/>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52272" y="2831068"/>
            <a:ext cx="1328008" cy="369332"/>
          </a:xfrm>
          <a:prstGeom prst="rect">
            <a:avLst/>
          </a:prstGeom>
          <a:noFill/>
        </p:spPr>
        <p:txBody>
          <a:bodyPr wrap="none" rtlCol="0">
            <a:spAutoFit/>
          </a:bodyPr>
          <a:lstStyle/>
          <a:p>
            <a:r>
              <a:rPr lang="en-US" dirty="0" smtClean="0">
                <a:solidFill>
                  <a:srgbClr val="A6A6A6"/>
                </a:solidFill>
              </a:rPr>
              <a:t>fork(thread)</a:t>
            </a:r>
            <a:endParaRPr lang="en-US" dirty="0">
              <a:solidFill>
                <a:srgbClr val="A6A6A6"/>
              </a:solidFill>
            </a:endParaRPr>
          </a:p>
        </p:txBody>
      </p:sp>
      <p:cxnSp>
        <p:nvCxnSpPr>
          <p:cNvPr id="35" name="Straight Arrow Connector 34"/>
          <p:cNvCxnSpPr/>
          <p:nvPr/>
        </p:nvCxnSpPr>
        <p:spPr>
          <a:xfrm rot="5400000">
            <a:off x="3249468" y="4805286"/>
            <a:ext cx="2884640" cy="1588"/>
          </a:xfrm>
          <a:prstGeom prst="straightConnector1">
            <a:avLst/>
          </a:prstGeom>
          <a:ln w="25400" cap="flat" cmpd="sng" algn="ctr">
            <a:solidFill>
              <a:schemeClr val="tx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4692582" y="4050268"/>
            <a:ext cx="897902" cy="369332"/>
          </a:xfrm>
          <a:prstGeom prst="rect">
            <a:avLst/>
          </a:prstGeom>
          <a:noFill/>
        </p:spPr>
        <p:txBody>
          <a:bodyPr wrap="none" rtlCol="0">
            <a:spAutoFit/>
          </a:bodyPr>
          <a:lstStyle/>
          <a:p>
            <a:r>
              <a:rPr lang="en-US" dirty="0" err="1" smtClean="0">
                <a:solidFill>
                  <a:srgbClr val="A6A6A6"/>
                </a:solidFill>
              </a:rPr>
              <a:t>send(B</a:t>
            </a:r>
            <a:r>
              <a:rPr lang="en-US" dirty="0" smtClean="0">
                <a:solidFill>
                  <a:srgbClr val="A6A6A6"/>
                </a:solidFill>
              </a:rPr>
              <a:t>)</a:t>
            </a:r>
            <a:endParaRPr lang="en-US" dirty="0">
              <a:solidFill>
                <a:srgbClr val="A6A6A6"/>
              </a:solidFill>
            </a:endParaRPr>
          </a:p>
        </p:txBody>
      </p:sp>
      <p:cxnSp>
        <p:nvCxnSpPr>
          <p:cNvPr id="81" name="Straight Arrow Connector 80"/>
          <p:cNvCxnSpPr/>
          <p:nvPr/>
        </p:nvCxnSpPr>
        <p:spPr>
          <a:xfrm rot="5400000">
            <a:off x="905253" y="5198351"/>
            <a:ext cx="1143002" cy="6183"/>
          </a:xfrm>
          <a:prstGeom prst="straightConnector1">
            <a:avLst/>
          </a:prstGeom>
          <a:ln w="38100" cap="flat" cmpd="sng" algn="ctr">
            <a:solidFill>
              <a:srgbClr val="000000"/>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87" name="Slide Number Placeholder 86"/>
          <p:cNvSpPr>
            <a:spLocks noGrp="1"/>
          </p:cNvSpPr>
          <p:nvPr>
            <p:ph type="sldNum" sz="quarter" idx="12"/>
          </p:nvPr>
        </p:nvSpPr>
        <p:spPr/>
        <p:txBody>
          <a:bodyPr/>
          <a:lstStyle/>
          <a:p>
            <a:fld id="{58112155-D8D2-1C46-AD4C-D23A8C0266CF}" type="slidenum">
              <a:rPr lang="en-US" smtClean="0"/>
              <a:pPr/>
              <a:t>13</a:t>
            </a:fld>
            <a:endParaRPr lang="en-US"/>
          </a:p>
        </p:txBody>
      </p:sp>
      <p:sp>
        <p:nvSpPr>
          <p:cNvPr id="47" name="TextBox 46"/>
          <p:cNvSpPr txBox="1"/>
          <p:nvPr/>
        </p:nvSpPr>
        <p:spPr>
          <a:xfrm>
            <a:off x="2249588" y="3581400"/>
            <a:ext cx="1549598" cy="369332"/>
          </a:xfrm>
          <a:prstGeom prst="rect">
            <a:avLst/>
          </a:prstGeom>
          <a:noFill/>
        </p:spPr>
        <p:txBody>
          <a:bodyPr wrap="none" rtlCol="0">
            <a:spAutoFit/>
          </a:bodyPr>
          <a:lstStyle/>
          <a:p>
            <a:r>
              <a:rPr lang="en-US" dirty="0" smtClean="0">
                <a:solidFill>
                  <a:srgbClr val="B70000"/>
                </a:solidFill>
              </a:rPr>
              <a:t>Program order</a:t>
            </a:r>
            <a:endParaRPr lang="en-US" dirty="0">
              <a:solidFill>
                <a:srgbClr val="B70000"/>
              </a:solidFill>
            </a:endParaRPr>
          </a:p>
        </p:txBody>
      </p:sp>
      <p:cxnSp>
        <p:nvCxnSpPr>
          <p:cNvPr id="48" name="Straight Arrow Connector 47"/>
          <p:cNvCxnSpPr>
            <a:stCxn id="34" idx="3"/>
            <a:endCxn id="37" idx="1"/>
          </p:cNvCxnSpPr>
          <p:nvPr/>
        </p:nvCxnSpPr>
        <p:spPr>
          <a:xfrm>
            <a:off x="1480280" y="3015734"/>
            <a:ext cx="3215520" cy="348026"/>
          </a:xfrm>
          <a:prstGeom prst="straightConnector1">
            <a:avLst/>
          </a:prstGeom>
          <a:ln w="38100" cap="flat" cmpd="sng" algn="ctr">
            <a:solidFill>
              <a:srgbClr val="B70000"/>
            </a:solidFill>
            <a:prstDash val="solid"/>
            <a:round/>
            <a:headEnd type="none" w="med" len="med"/>
            <a:tailEnd type="arrow" w="sm" len="sm"/>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545056" y="2636041"/>
            <a:ext cx="1019743" cy="369332"/>
          </a:xfrm>
          <a:prstGeom prst="rect">
            <a:avLst/>
          </a:prstGeom>
          <a:noFill/>
        </p:spPr>
        <p:txBody>
          <a:bodyPr wrap="none" rtlCol="0">
            <a:spAutoFit/>
          </a:bodyPr>
          <a:lstStyle/>
          <a:p>
            <a:r>
              <a:rPr lang="en-US" dirty="0" smtClean="0">
                <a:solidFill>
                  <a:srgbClr val="B70000"/>
                </a:solidFill>
              </a:rPr>
              <a:t>Fork-join</a:t>
            </a:r>
            <a:endParaRPr lang="en-US" dirty="0">
              <a:solidFill>
                <a:srgbClr val="B70000"/>
              </a:solidFill>
            </a:endParaRPr>
          </a:p>
        </p:txBody>
      </p:sp>
      <p:cxnSp>
        <p:nvCxnSpPr>
          <p:cNvPr id="51" name="Straight Arrow Connector 50"/>
          <p:cNvCxnSpPr>
            <a:stCxn id="55" idx="1"/>
            <a:endCxn id="49" idx="3"/>
          </p:cNvCxnSpPr>
          <p:nvPr/>
        </p:nvCxnSpPr>
        <p:spPr>
          <a:xfrm flipH="1">
            <a:off x="1476091" y="4234934"/>
            <a:ext cx="3216491" cy="384096"/>
          </a:xfrm>
          <a:prstGeom prst="straightConnector1">
            <a:avLst/>
          </a:prstGeom>
          <a:ln w="38100" cap="flat" cmpd="sng" algn="ctr">
            <a:solidFill>
              <a:srgbClr val="B70000"/>
            </a:solidFill>
            <a:prstDash val="solid"/>
            <a:round/>
            <a:headEnd type="none" w="med" len="med"/>
            <a:tailEnd type="arrow" w="sm" len="sm"/>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2773656" y="4495800"/>
            <a:ext cx="648134" cy="369332"/>
          </a:xfrm>
          <a:prstGeom prst="rect">
            <a:avLst/>
          </a:prstGeom>
          <a:noFill/>
        </p:spPr>
        <p:txBody>
          <a:bodyPr wrap="none" rtlCol="0">
            <a:spAutoFit/>
          </a:bodyPr>
          <a:lstStyle/>
          <a:p>
            <a:r>
              <a:rPr lang="en-US" dirty="0" smtClean="0">
                <a:solidFill>
                  <a:srgbClr val="B70000"/>
                </a:solidFill>
              </a:rPr>
              <a:t>Send</a:t>
            </a:r>
            <a:endParaRPr lang="en-US" dirty="0">
              <a:solidFill>
                <a:srgbClr val="B70000"/>
              </a:solidFill>
            </a:endParaRPr>
          </a:p>
        </p:txBody>
      </p:sp>
      <p:cxnSp>
        <p:nvCxnSpPr>
          <p:cNvPr id="44" name="Straight Arrow Connector 43"/>
          <p:cNvCxnSpPr>
            <a:stCxn id="37" idx="1"/>
          </p:cNvCxnSpPr>
          <p:nvPr/>
        </p:nvCxnSpPr>
        <p:spPr>
          <a:xfrm flipH="1">
            <a:off x="4690994" y="3363760"/>
            <a:ext cx="4806" cy="2884640"/>
          </a:xfrm>
          <a:prstGeom prst="straightConnector1">
            <a:avLst/>
          </a:prstGeom>
          <a:ln w="38100" cap="flat" cmpd="sng" algn="ctr">
            <a:solidFill>
              <a:srgbClr val="B70000"/>
            </a:solidFill>
            <a:prstDash val="solid"/>
            <a:round/>
            <a:headEnd type="none" w="med" len="med"/>
            <a:tailEnd type="arrow" w="sm" len="sm"/>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97736" y="1872732"/>
            <a:ext cx="155185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err="1" smtClean="0"/>
              <a:t>Looper</a:t>
            </a:r>
            <a:r>
              <a:rPr lang="en-US" dirty="0" smtClean="0"/>
              <a:t> Thread</a:t>
            </a:r>
            <a:endParaRPr lang="en-US" dirty="0"/>
          </a:p>
        </p:txBody>
      </p:sp>
      <p:sp>
        <p:nvSpPr>
          <p:cNvPr id="33" name="TextBox 32"/>
          <p:cNvSpPr txBox="1"/>
          <p:nvPr/>
        </p:nvSpPr>
        <p:spPr>
          <a:xfrm>
            <a:off x="3893019" y="2687632"/>
            <a:ext cx="1611927"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smtClean="0"/>
              <a:t>Regular Thread</a:t>
            </a:r>
            <a:endParaRPr lang="en-US" dirty="0"/>
          </a:p>
        </p:txBody>
      </p:sp>
      <p:sp>
        <p:nvSpPr>
          <p:cNvPr id="37" name="TextBox 36"/>
          <p:cNvSpPr txBox="1"/>
          <p:nvPr/>
        </p:nvSpPr>
        <p:spPr>
          <a:xfrm>
            <a:off x="4695800" y="3179094"/>
            <a:ext cx="1469460" cy="369332"/>
          </a:xfrm>
          <a:prstGeom prst="rect">
            <a:avLst/>
          </a:prstGeom>
          <a:noFill/>
        </p:spPr>
        <p:txBody>
          <a:bodyPr wrap="none" rtlCol="0">
            <a:spAutoFit/>
          </a:bodyPr>
          <a:lstStyle/>
          <a:p>
            <a:r>
              <a:rPr lang="en-US" dirty="0" smtClean="0"/>
              <a:t>begin(thread)</a:t>
            </a:r>
            <a:endParaRPr lang="en-US" dirty="0"/>
          </a:p>
        </p:txBody>
      </p:sp>
      <p:sp>
        <p:nvSpPr>
          <p:cNvPr id="39" name="Rectangle 38"/>
          <p:cNvSpPr/>
          <p:nvPr/>
        </p:nvSpPr>
        <p:spPr>
          <a:xfrm>
            <a:off x="5638800" y="4007584"/>
            <a:ext cx="3276600" cy="1631216"/>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r>
              <a:rPr lang="en-US" sz="2000" dirty="0" smtClean="0"/>
              <a:t>fork(</a:t>
            </a:r>
            <a:r>
              <a:rPr lang="en-US" sz="2000" dirty="0" smtClean="0">
                <a:solidFill>
                  <a:srgbClr val="B20000"/>
                </a:solidFill>
              </a:rPr>
              <a:t>thread</a:t>
            </a:r>
            <a:r>
              <a:rPr lang="en-US" sz="2000" dirty="0" smtClean="0"/>
              <a:t>) </a:t>
            </a:r>
            <a:r>
              <a:rPr lang="en-US" sz="2000" dirty="0"/>
              <a:t>→ </a:t>
            </a:r>
            <a:r>
              <a:rPr lang="en-US" sz="2000" dirty="0" smtClean="0"/>
              <a:t>begin(</a:t>
            </a:r>
            <a:r>
              <a:rPr lang="en-US" sz="2000" dirty="0" smtClean="0">
                <a:solidFill>
                  <a:srgbClr val="B20000"/>
                </a:solidFill>
              </a:rPr>
              <a:t>thread</a:t>
            </a:r>
            <a:r>
              <a:rPr lang="en-US" sz="2000" dirty="0" smtClean="0"/>
              <a:t>)</a:t>
            </a:r>
            <a:endParaRPr lang="en-US" sz="2000" dirty="0" smtClean="0">
              <a:solidFill>
                <a:srgbClr val="B20000"/>
              </a:solidFill>
            </a:endParaRPr>
          </a:p>
          <a:p>
            <a:r>
              <a:rPr lang="en-US" sz="2000" dirty="0" smtClean="0"/>
              <a:t>end</a:t>
            </a:r>
            <a:r>
              <a:rPr lang="en-US" sz="2000" dirty="0"/>
              <a:t>(</a:t>
            </a:r>
            <a:r>
              <a:rPr lang="en-US" sz="2000" dirty="0">
                <a:solidFill>
                  <a:srgbClr val="B20000"/>
                </a:solidFill>
              </a:rPr>
              <a:t>thread</a:t>
            </a:r>
            <a:r>
              <a:rPr lang="en-US" sz="2000" dirty="0"/>
              <a:t>) </a:t>
            </a:r>
            <a:r>
              <a:rPr lang="en-US" sz="2000" dirty="0" smtClean="0"/>
              <a:t>→ join(</a:t>
            </a:r>
            <a:r>
              <a:rPr lang="en-US" sz="2000" dirty="0" smtClean="0">
                <a:solidFill>
                  <a:srgbClr val="B20000"/>
                </a:solidFill>
              </a:rPr>
              <a:t>thread</a:t>
            </a:r>
            <a:r>
              <a:rPr lang="en-US" sz="2000" dirty="0" smtClean="0"/>
              <a:t>)</a:t>
            </a:r>
            <a:endParaRPr lang="en-US" sz="2000" dirty="0"/>
          </a:p>
          <a:p>
            <a:r>
              <a:rPr lang="en-US" sz="2000" dirty="0"/>
              <a:t>signal(</a:t>
            </a:r>
            <a:r>
              <a:rPr lang="en-US" sz="2000" dirty="0">
                <a:solidFill>
                  <a:srgbClr val="B20000"/>
                </a:solidFill>
              </a:rPr>
              <a:t>m</a:t>
            </a:r>
            <a:r>
              <a:rPr lang="en-US" sz="2000" dirty="0"/>
              <a:t>) </a:t>
            </a:r>
            <a:r>
              <a:rPr lang="en-US" sz="2000" dirty="0" smtClean="0"/>
              <a:t>     → </a:t>
            </a:r>
            <a:r>
              <a:rPr lang="en-US" sz="2000" dirty="0"/>
              <a:t>wait(</a:t>
            </a:r>
            <a:r>
              <a:rPr lang="en-US" sz="2000" dirty="0">
                <a:solidFill>
                  <a:srgbClr val="B20000"/>
                </a:solidFill>
              </a:rPr>
              <a:t>m</a:t>
            </a:r>
            <a:r>
              <a:rPr lang="en-US" sz="2000" dirty="0" smtClean="0"/>
              <a:t>)</a:t>
            </a:r>
          </a:p>
          <a:p>
            <a:endParaRPr lang="en-US" sz="2000" dirty="0">
              <a:solidFill>
                <a:srgbClr val="B20000"/>
              </a:solidFill>
            </a:endParaRPr>
          </a:p>
          <a:p>
            <a:r>
              <a:rPr lang="en-US" sz="2000" dirty="0" smtClean="0"/>
              <a:t>send</a:t>
            </a:r>
            <a:r>
              <a:rPr lang="en-US" sz="2000" dirty="0"/>
              <a:t>(</a:t>
            </a:r>
            <a:r>
              <a:rPr lang="en-US" sz="2000" dirty="0">
                <a:solidFill>
                  <a:srgbClr val="B20000"/>
                </a:solidFill>
              </a:rPr>
              <a:t>event</a:t>
            </a:r>
            <a:r>
              <a:rPr lang="en-US" sz="2000" dirty="0"/>
              <a:t>) → begin(</a:t>
            </a:r>
            <a:r>
              <a:rPr lang="en-US" sz="2000" dirty="0">
                <a:solidFill>
                  <a:srgbClr val="B20000"/>
                </a:solidFill>
              </a:rPr>
              <a:t>event</a:t>
            </a:r>
            <a:r>
              <a:rPr lang="en-US" sz="2000" dirty="0" smtClean="0"/>
              <a:t>)</a:t>
            </a:r>
            <a:endParaRPr lang="en-US" sz="2000" dirty="0">
              <a:solidFill>
                <a:srgbClr val="B20000"/>
              </a:solidFill>
            </a:endParaRPr>
          </a:p>
        </p:txBody>
      </p:sp>
      <p:sp>
        <p:nvSpPr>
          <p:cNvPr id="45" name="TextBox 44"/>
          <p:cNvSpPr txBox="1"/>
          <p:nvPr/>
        </p:nvSpPr>
        <p:spPr>
          <a:xfrm>
            <a:off x="494495" y="2375967"/>
            <a:ext cx="977251" cy="369332"/>
          </a:xfrm>
          <a:prstGeom prst="rect">
            <a:avLst/>
          </a:prstGeom>
          <a:noFill/>
        </p:spPr>
        <p:txBody>
          <a:bodyPr wrap="none" rtlCol="0">
            <a:spAutoFit/>
          </a:bodyPr>
          <a:lstStyle/>
          <a:p>
            <a:r>
              <a:rPr lang="en-US" dirty="0" smtClean="0"/>
              <a:t>begin(A)</a:t>
            </a:r>
            <a:endParaRPr lang="en-US" dirty="0"/>
          </a:p>
        </p:txBody>
      </p:sp>
      <p:sp>
        <p:nvSpPr>
          <p:cNvPr id="46" name="TextBox 45"/>
          <p:cNvSpPr txBox="1"/>
          <p:nvPr/>
        </p:nvSpPr>
        <p:spPr>
          <a:xfrm>
            <a:off x="660144" y="3735111"/>
            <a:ext cx="815623" cy="369332"/>
          </a:xfrm>
          <a:prstGeom prst="rect">
            <a:avLst/>
          </a:prstGeom>
          <a:noFill/>
        </p:spPr>
        <p:txBody>
          <a:bodyPr wrap="none" rtlCol="0">
            <a:spAutoFit/>
          </a:bodyPr>
          <a:lstStyle/>
          <a:p>
            <a:r>
              <a:rPr lang="en-US" dirty="0" smtClean="0"/>
              <a:t>end(A)</a:t>
            </a:r>
            <a:endParaRPr lang="en-US" dirty="0"/>
          </a:p>
        </p:txBody>
      </p:sp>
      <p:sp>
        <p:nvSpPr>
          <p:cNvPr id="49" name="TextBox 48"/>
          <p:cNvSpPr txBox="1"/>
          <p:nvPr/>
        </p:nvSpPr>
        <p:spPr>
          <a:xfrm>
            <a:off x="498840" y="4434364"/>
            <a:ext cx="977251" cy="369332"/>
          </a:xfrm>
          <a:prstGeom prst="rect">
            <a:avLst/>
          </a:prstGeom>
          <a:noFill/>
        </p:spPr>
        <p:txBody>
          <a:bodyPr wrap="none" rtlCol="0">
            <a:spAutoFit/>
          </a:bodyPr>
          <a:lstStyle/>
          <a:p>
            <a:r>
              <a:rPr lang="en-US" dirty="0" smtClean="0"/>
              <a:t>begin(B)</a:t>
            </a:r>
            <a:endParaRPr lang="en-US" dirty="0"/>
          </a:p>
        </p:txBody>
      </p:sp>
      <p:sp>
        <p:nvSpPr>
          <p:cNvPr id="53" name="TextBox 52"/>
          <p:cNvSpPr txBox="1"/>
          <p:nvPr/>
        </p:nvSpPr>
        <p:spPr>
          <a:xfrm>
            <a:off x="651240" y="5589032"/>
            <a:ext cx="815623" cy="369332"/>
          </a:xfrm>
          <a:prstGeom prst="rect">
            <a:avLst/>
          </a:prstGeom>
          <a:noFill/>
        </p:spPr>
        <p:txBody>
          <a:bodyPr wrap="none" rtlCol="0">
            <a:spAutoFit/>
          </a:bodyPr>
          <a:lstStyle/>
          <a:p>
            <a:r>
              <a:rPr lang="en-US" dirty="0" smtClean="0"/>
              <a:t>end(B)</a:t>
            </a:r>
            <a:endParaRPr lang="en-US" dirty="0"/>
          </a:p>
        </p:txBody>
      </p:sp>
      <p:cxnSp>
        <p:nvCxnSpPr>
          <p:cNvPr id="54" name="Straight Arrow Connector 53"/>
          <p:cNvCxnSpPr>
            <a:stCxn id="45" idx="3"/>
            <a:endCxn id="46" idx="3"/>
          </p:cNvCxnSpPr>
          <p:nvPr/>
        </p:nvCxnSpPr>
        <p:spPr>
          <a:xfrm>
            <a:off x="1471746" y="2560633"/>
            <a:ext cx="4021" cy="1359144"/>
          </a:xfrm>
          <a:prstGeom prst="straightConnector1">
            <a:avLst/>
          </a:prstGeom>
          <a:ln w="38100" cap="flat" cmpd="sng" algn="ctr">
            <a:solidFill>
              <a:srgbClr val="B70000"/>
            </a:solidFill>
            <a:prstDash val="solid"/>
            <a:round/>
            <a:headEnd type="none" w="med" len="med"/>
            <a:tailEnd type="arrow" w="sm" len="sm"/>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49" idx="3"/>
            <a:endCxn id="53" idx="3"/>
          </p:cNvCxnSpPr>
          <p:nvPr/>
        </p:nvCxnSpPr>
        <p:spPr>
          <a:xfrm flipH="1">
            <a:off x="1466863" y="4619030"/>
            <a:ext cx="9228" cy="1154668"/>
          </a:xfrm>
          <a:prstGeom prst="straightConnector1">
            <a:avLst/>
          </a:prstGeom>
          <a:ln w="38100" cap="flat" cmpd="sng" algn="ctr">
            <a:solidFill>
              <a:srgbClr val="B70000"/>
            </a:solidFill>
            <a:prstDash val="solid"/>
            <a:round/>
            <a:headEnd type="none" w="med" len="med"/>
            <a:tailEnd type="arrow" w="sm" len="sm"/>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pSp>
        <p:nvGrpSpPr>
          <p:cNvPr id="59" name="Group 58"/>
          <p:cNvGrpSpPr/>
          <p:nvPr/>
        </p:nvGrpSpPr>
        <p:grpSpPr>
          <a:xfrm>
            <a:off x="1363956" y="4129564"/>
            <a:ext cx="228600" cy="282576"/>
            <a:chOff x="1450240" y="4473591"/>
            <a:chExt cx="228600" cy="282576"/>
          </a:xfrm>
        </p:grpSpPr>
        <p:cxnSp>
          <p:nvCxnSpPr>
            <p:cNvPr id="60" name="Straight Connector 59"/>
            <p:cNvCxnSpPr/>
            <p:nvPr/>
          </p:nvCxnSpPr>
          <p:spPr>
            <a:xfrm>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38" name="TextBox 37"/>
          <p:cNvSpPr txBox="1"/>
          <p:nvPr/>
        </p:nvSpPr>
        <p:spPr>
          <a:xfrm>
            <a:off x="425610" y="4876800"/>
            <a:ext cx="1045779" cy="369332"/>
          </a:xfrm>
          <a:prstGeom prst="rect">
            <a:avLst/>
          </a:prstGeom>
          <a:noFill/>
        </p:spPr>
        <p:txBody>
          <a:bodyPr wrap="none" rtlCol="0">
            <a:spAutoFit/>
          </a:bodyPr>
          <a:lstStyle/>
          <a:p>
            <a:r>
              <a:rPr lang="en-US" dirty="0" smtClean="0">
                <a:solidFill>
                  <a:srgbClr val="A6A6A6"/>
                </a:solidFill>
              </a:rPr>
              <a:t>signal(m)</a:t>
            </a:r>
            <a:endParaRPr lang="en-US" dirty="0">
              <a:solidFill>
                <a:srgbClr val="A6A6A6"/>
              </a:solidFill>
            </a:endParaRPr>
          </a:p>
        </p:txBody>
      </p:sp>
      <p:sp>
        <p:nvSpPr>
          <p:cNvPr id="40" name="TextBox 39"/>
          <p:cNvSpPr txBox="1"/>
          <p:nvPr/>
        </p:nvSpPr>
        <p:spPr>
          <a:xfrm>
            <a:off x="4693533" y="5410200"/>
            <a:ext cx="914921" cy="369332"/>
          </a:xfrm>
          <a:prstGeom prst="rect">
            <a:avLst/>
          </a:prstGeom>
          <a:noFill/>
        </p:spPr>
        <p:txBody>
          <a:bodyPr wrap="none" rtlCol="0">
            <a:spAutoFit/>
          </a:bodyPr>
          <a:lstStyle/>
          <a:p>
            <a:r>
              <a:rPr lang="en-US" dirty="0" smtClean="0">
                <a:solidFill>
                  <a:srgbClr val="A6A6A6"/>
                </a:solidFill>
              </a:rPr>
              <a:t>wait(m)</a:t>
            </a:r>
            <a:endParaRPr lang="en-US" dirty="0">
              <a:solidFill>
                <a:srgbClr val="A6A6A6"/>
              </a:solidFill>
            </a:endParaRPr>
          </a:p>
        </p:txBody>
      </p:sp>
      <p:cxnSp>
        <p:nvCxnSpPr>
          <p:cNvPr id="41" name="Straight Arrow Connector 40"/>
          <p:cNvCxnSpPr>
            <a:stCxn id="38" idx="3"/>
            <a:endCxn id="40" idx="1"/>
          </p:cNvCxnSpPr>
          <p:nvPr/>
        </p:nvCxnSpPr>
        <p:spPr>
          <a:xfrm>
            <a:off x="1471389" y="5061466"/>
            <a:ext cx="3222144" cy="533400"/>
          </a:xfrm>
          <a:prstGeom prst="straightConnector1">
            <a:avLst/>
          </a:prstGeom>
          <a:ln w="38100" cap="flat" cmpd="sng" algn="ctr">
            <a:solidFill>
              <a:srgbClr val="B70000"/>
            </a:solidFill>
            <a:prstDash val="solid"/>
            <a:round/>
            <a:headEnd type="none" w="med" len="med"/>
            <a:tailEnd type="arrow" w="sm" len="sm"/>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2520081" y="5458786"/>
            <a:ext cx="1213719" cy="369332"/>
          </a:xfrm>
          <a:prstGeom prst="rect">
            <a:avLst/>
          </a:prstGeom>
          <a:noFill/>
        </p:spPr>
        <p:txBody>
          <a:bodyPr wrap="none" rtlCol="0">
            <a:spAutoFit/>
          </a:bodyPr>
          <a:lstStyle/>
          <a:p>
            <a:r>
              <a:rPr lang="en-US" dirty="0" smtClean="0">
                <a:solidFill>
                  <a:srgbClr val="B70000"/>
                </a:solidFill>
              </a:rPr>
              <a:t>Signal-wait</a:t>
            </a:r>
            <a:endParaRPr lang="en-US" dirty="0">
              <a:solidFill>
                <a:srgbClr val="B70000"/>
              </a:solidFill>
            </a:endParaRPr>
          </a:p>
        </p:txBody>
      </p:sp>
      <p:sp>
        <p:nvSpPr>
          <p:cNvPr id="36" name="Content Placeholder 3"/>
          <p:cNvSpPr txBox="1">
            <a:spLocks/>
          </p:cNvSpPr>
          <p:nvPr/>
        </p:nvSpPr>
        <p:spPr>
          <a:xfrm>
            <a:off x="0" y="210811"/>
            <a:ext cx="9144000" cy="474989"/>
          </a:xfrm>
          <a:prstGeom prst="rect">
            <a:avLst/>
          </a:prstGeom>
          <a:solidFill>
            <a:schemeClr val="bg1">
              <a:lumMod val="95000"/>
            </a:schemeClr>
          </a:solidFill>
          <a:ln w="38100" cmpd="dbl">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700" dirty="0" smtClean="0">
                <a:solidFill>
                  <a:srgbClr val="B70000"/>
                </a:solidFill>
              </a:rPr>
              <a:t>Conventional causal order;</a:t>
            </a:r>
            <a:r>
              <a:rPr lang="en-US" sz="2700" dirty="0" smtClean="0">
                <a:solidFill>
                  <a:srgbClr val="B20000"/>
                </a:solidFill>
              </a:rPr>
              <a:t>  </a:t>
            </a:r>
            <a:r>
              <a:rPr lang="en-US" sz="2700" dirty="0" smtClean="0">
                <a:solidFill>
                  <a:srgbClr val="A6A6A6"/>
                </a:solidFill>
              </a:rPr>
              <a:t>Event atomicity;  Event queue order</a:t>
            </a:r>
            <a:endParaRPr lang="en-US" sz="2700" dirty="0">
              <a:solidFill>
                <a:srgbClr val="A6A6A6"/>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7"/>
                                        </p:tgtEl>
                                        <p:attrNameLst>
                                          <p:attrName>style.visibility</p:attrName>
                                        </p:attrNameLst>
                                      </p:cBhvr>
                                      <p:to>
                                        <p:strVal val="hidden"/>
                                      </p:to>
                                    </p:set>
                                  </p:childTnLst>
                                </p:cTn>
                              </p:par>
                            </p:childTnLst>
                          </p:cTn>
                        </p:par>
                        <p:par>
                          <p:cTn id="19" fill="hold">
                            <p:stCondLst>
                              <p:cond delay="0"/>
                            </p:stCondLst>
                            <p:childTnLst>
                              <p:par>
                                <p:cTn id="20" presetID="7" presetClass="emph" presetSubtype="2" fill="hold" nodeType="afterEffect">
                                  <p:stCondLst>
                                    <p:cond delay="0"/>
                                  </p:stCondLst>
                                  <p:childTnLst>
                                    <p:animClr clrSpc="rgb" dir="cw">
                                      <p:cBhvr>
                                        <p:cTn id="21" dur="500" fill="hold"/>
                                        <p:tgtEl>
                                          <p:spTgt spid="44"/>
                                        </p:tgtEl>
                                        <p:attrNameLst>
                                          <p:attrName>stroke.color</p:attrName>
                                        </p:attrNameLst>
                                      </p:cBhvr>
                                      <p:to>
                                        <a:schemeClr val="accent1"/>
                                      </p:to>
                                    </p:animClr>
                                    <p:set>
                                      <p:cBhvr>
                                        <p:cTn id="22" dur="500" fill="hold"/>
                                        <p:tgtEl>
                                          <p:spTgt spid="44"/>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500" fill="hold"/>
                                        <p:tgtEl>
                                          <p:spTgt spid="54"/>
                                        </p:tgtEl>
                                        <p:attrNameLst>
                                          <p:attrName>stroke.color</p:attrName>
                                        </p:attrNameLst>
                                      </p:cBhvr>
                                      <p:to>
                                        <a:schemeClr val="accent1"/>
                                      </p:to>
                                    </p:animClr>
                                    <p:set>
                                      <p:cBhvr>
                                        <p:cTn id="25" dur="500" fill="hold"/>
                                        <p:tgtEl>
                                          <p:spTgt spid="54"/>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500" fill="hold"/>
                                        <p:tgtEl>
                                          <p:spTgt spid="58"/>
                                        </p:tgtEl>
                                        <p:attrNameLst>
                                          <p:attrName>stroke.color</p:attrName>
                                        </p:attrNameLst>
                                      </p:cBhvr>
                                      <p:to>
                                        <a:schemeClr val="accent1"/>
                                      </p:to>
                                    </p:animClr>
                                    <p:set>
                                      <p:cBhvr>
                                        <p:cTn id="28" dur="500" fill="hold"/>
                                        <p:tgtEl>
                                          <p:spTgt spid="58"/>
                                        </p:tgtEl>
                                        <p:attrNameLst>
                                          <p:attrName>stroke.on</p:attrName>
                                        </p:attrNameLst>
                                      </p:cBhvr>
                                      <p:to>
                                        <p:strVal val="true"/>
                                      </p:to>
                                    </p:set>
                                  </p:childTnLst>
                                </p:cTn>
                              </p:par>
                              <p:par>
                                <p:cTn id="29" presetID="1" presetClass="exit" presetSubtype="0" fill="hold" nodeType="withEffect">
                                  <p:stCondLst>
                                    <p:cond delay="0"/>
                                  </p:stCondLst>
                                  <p:childTnLst>
                                    <p:set>
                                      <p:cBhvr>
                                        <p:cTn id="30" dur="1" fill="hold">
                                          <p:stCondLst>
                                            <p:cond delay="0"/>
                                          </p:stCondLst>
                                        </p:cTn>
                                        <p:tgtEl>
                                          <p:spTgt spid="5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xEl>
                                              <p:pRg st="1" end="1"/>
                                            </p:txEl>
                                          </p:spTgt>
                                        </p:tgtEl>
                                        <p:attrNameLst>
                                          <p:attrName>style.visibility</p:attrName>
                                        </p:attrNameLst>
                                      </p:cBhvr>
                                      <p:to>
                                        <p:strVal val="visible"/>
                                      </p:to>
                                    </p:set>
                                  </p:childTnLst>
                                </p:cTn>
                              </p:par>
                              <p:par>
                                <p:cTn id="37" presetID="3" presetClass="emph" presetSubtype="2" fill="hold" grpId="0" nodeType="withEffect">
                                  <p:stCondLst>
                                    <p:cond delay="0"/>
                                  </p:stCondLst>
                                  <p:childTnLst>
                                    <p:animClr clrSpc="rgb" dir="cw">
                                      <p:cBhvr override="childStyle">
                                        <p:cTn id="38" dur="500" fill="hold"/>
                                        <p:tgtEl>
                                          <p:spTgt spid="34"/>
                                        </p:tgtEl>
                                        <p:attrNameLst>
                                          <p:attrName>style.color</p:attrName>
                                        </p:attrNameLst>
                                      </p:cBhvr>
                                      <p:to>
                                        <a:schemeClr val="tx1"/>
                                      </p:to>
                                    </p:animClr>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50"/>
                                        </p:tgtEl>
                                        <p:attrNameLst>
                                          <p:attrName>style.visibility</p:attrName>
                                        </p:attrNameLst>
                                      </p:cBhvr>
                                      <p:to>
                                        <p:strVal val="hidden"/>
                                      </p:to>
                                    </p:set>
                                  </p:childTnLst>
                                </p:cTn>
                              </p:par>
                            </p:childTnLst>
                          </p:cTn>
                        </p:par>
                        <p:par>
                          <p:cTn id="45" fill="hold">
                            <p:stCondLst>
                              <p:cond delay="0"/>
                            </p:stCondLst>
                            <p:childTnLst>
                              <p:par>
                                <p:cTn id="46" presetID="7" presetClass="emph" presetSubtype="2" fill="hold" nodeType="afterEffect">
                                  <p:stCondLst>
                                    <p:cond delay="0"/>
                                  </p:stCondLst>
                                  <p:childTnLst>
                                    <p:animClr clrSpc="rgb" dir="cw">
                                      <p:cBhvr>
                                        <p:cTn id="47" dur="500" fill="hold"/>
                                        <p:tgtEl>
                                          <p:spTgt spid="48"/>
                                        </p:tgtEl>
                                        <p:attrNameLst>
                                          <p:attrName>stroke.color</p:attrName>
                                        </p:attrNameLst>
                                      </p:cBhvr>
                                      <p:to>
                                        <a:schemeClr val="accent1"/>
                                      </p:to>
                                    </p:animClr>
                                    <p:set>
                                      <p:cBhvr>
                                        <p:cTn id="48" dur="500" fill="hold"/>
                                        <p:tgtEl>
                                          <p:spTgt spid="48"/>
                                        </p:tgtEl>
                                        <p:attrNameLst>
                                          <p:attrName>stroke.on</p:attrName>
                                        </p:attrNameLst>
                                      </p:cBhvr>
                                      <p:to>
                                        <p:strVal val="true"/>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9">
                                            <p:txEl>
                                              <p:pRg st="2" end="2"/>
                                            </p:txEl>
                                          </p:spTgt>
                                        </p:tgtEl>
                                        <p:attrNameLst>
                                          <p:attrName>style.visibility</p:attrName>
                                        </p:attrNameLst>
                                      </p:cBhvr>
                                      <p:to>
                                        <p:strVal val="visible"/>
                                      </p:to>
                                    </p:set>
                                  </p:childTnLst>
                                </p:cTn>
                              </p:par>
                              <p:par>
                                <p:cTn id="53" presetID="3" presetClass="emph" presetSubtype="2" fill="hold" grpId="0" nodeType="withEffect">
                                  <p:stCondLst>
                                    <p:cond delay="0"/>
                                  </p:stCondLst>
                                  <p:childTnLst>
                                    <p:animClr clrSpc="rgb" dir="cw">
                                      <p:cBhvr override="childStyle">
                                        <p:cTn id="54" dur="500" fill="hold"/>
                                        <p:tgtEl>
                                          <p:spTgt spid="38"/>
                                        </p:tgtEl>
                                        <p:attrNameLst>
                                          <p:attrName>style.color</p:attrName>
                                        </p:attrNameLst>
                                      </p:cBhvr>
                                      <p:to>
                                        <a:schemeClr val="tx1"/>
                                      </p:to>
                                    </p:animClr>
                                  </p:childTnLst>
                                </p:cTn>
                              </p:par>
                              <p:par>
                                <p:cTn id="55" presetID="3" presetClass="emph" presetSubtype="2" fill="hold" grpId="0" nodeType="withEffect">
                                  <p:stCondLst>
                                    <p:cond delay="0"/>
                                  </p:stCondLst>
                                  <p:childTnLst>
                                    <p:animClr clrSpc="rgb" dir="cw">
                                      <p:cBhvr override="childStyle">
                                        <p:cTn id="56" dur="500" fill="hold"/>
                                        <p:tgtEl>
                                          <p:spTgt spid="40"/>
                                        </p:tgtEl>
                                        <p:attrNameLst>
                                          <p:attrName>style.color</p:attrName>
                                        </p:attrNameLst>
                                      </p:cBhvr>
                                      <p:to>
                                        <a:schemeClr val="tx1"/>
                                      </p:to>
                                    </p:animClr>
                                  </p:childTnLst>
                                </p:cTn>
                              </p:par>
                              <p:par>
                                <p:cTn id="57" presetID="1"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56"/>
                                        </p:tgtEl>
                                        <p:attrNameLst>
                                          <p:attrName>style.visibility</p:attrName>
                                        </p:attrNameLst>
                                      </p:cBhvr>
                                      <p:to>
                                        <p:strVal val="hidden"/>
                                      </p:to>
                                    </p:set>
                                  </p:childTnLst>
                                </p:cTn>
                              </p:par>
                            </p:childTnLst>
                          </p:cTn>
                        </p:par>
                        <p:par>
                          <p:cTn id="63" fill="hold">
                            <p:stCondLst>
                              <p:cond delay="0"/>
                            </p:stCondLst>
                            <p:childTnLst>
                              <p:par>
                                <p:cTn id="64" presetID="7" presetClass="emph" presetSubtype="2" fill="hold" nodeType="afterEffect">
                                  <p:stCondLst>
                                    <p:cond delay="0"/>
                                  </p:stCondLst>
                                  <p:childTnLst>
                                    <p:animClr clrSpc="rgb" dir="cw">
                                      <p:cBhvr>
                                        <p:cTn id="65" dur="500" fill="hold"/>
                                        <p:tgtEl>
                                          <p:spTgt spid="41"/>
                                        </p:tgtEl>
                                        <p:attrNameLst>
                                          <p:attrName>stroke.color</p:attrName>
                                        </p:attrNameLst>
                                      </p:cBhvr>
                                      <p:to>
                                        <a:schemeClr val="accent1"/>
                                      </p:to>
                                    </p:animClr>
                                    <p:set>
                                      <p:cBhvr>
                                        <p:cTn id="66" dur="500" fill="hold"/>
                                        <p:tgtEl>
                                          <p:spTgt spid="41"/>
                                        </p:tgtEl>
                                        <p:attrNameLst>
                                          <p:attrName>stroke.on</p:attrName>
                                        </p:attrNameLst>
                                      </p:cBhvr>
                                      <p:to>
                                        <p:strVal val="true"/>
                                      </p:to>
                                    </p:set>
                                  </p:childTnLst>
                                </p:cTn>
                              </p:par>
                              <p:par>
                                <p:cTn id="67" presetID="1"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9">
                                            <p:txEl>
                                              <p:pRg st="4" end="4"/>
                                            </p:txEl>
                                          </p:spTgt>
                                        </p:tgtEl>
                                        <p:attrNameLst>
                                          <p:attrName>style.visibility</p:attrName>
                                        </p:attrNameLst>
                                      </p:cBhvr>
                                      <p:to>
                                        <p:strVal val="visible"/>
                                      </p:to>
                                    </p:set>
                                  </p:childTnLst>
                                </p:cTn>
                              </p:par>
                              <p:par>
                                <p:cTn id="71" presetID="3" presetClass="emph" presetSubtype="2" fill="hold" grpId="0" nodeType="withEffect">
                                  <p:stCondLst>
                                    <p:cond delay="0"/>
                                  </p:stCondLst>
                                  <p:childTnLst>
                                    <p:animClr clrSpc="rgb" dir="cw">
                                      <p:cBhvr override="childStyle">
                                        <p:cTn id="72" dur="500" fill="hold"/>
                                        <p:tgtEl>
                                          <p:spTgt spid="55"/>
                                        </p:tgtEl>
                                        <p:attrNameLst>
                                          <p:attrName>style.color</p:attrName>
                                        </p:attrNameLst>
                                      </p:cBhvr>
                                      <p:to>
                                        <a:schemeClr val="tx1"/>
                                      </p:to>
                                    </p:animClr>
                                  </p:childTnLst>
                                </p:cTn>
                              </p:par>
                              <p:par>
                                <p:cTn id="73" presetID="1" presetClass="entr" presetSubtype="0" fill="hold" nodeType="with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52"/>
                                        </p:tgtEl>
                                        <p:attrNameLst>
                                          <p:attrName>style.visibility</p:attrName>
                                        </p:attrNameLst>
                                      </p:cBhvr>
                                      <p:to>
                                        <p:strVal val="hidden"/>
                                      </p:to>
                                    </p:set>
                                  </p:childTnLst>
                                </p:cTn>
                              </p:par>
                            </p:childTnLst>
                          </p:cTn>
                        </p:par>
                        <p:par>
                          <p:cTn id="79" fill="hold">
                            <p:stCondLst>
                              <p:cond delay="0"/>
                            </p:stCondLst>
                            <p:childTnLst>
                              <p:par>
                                <p:cTn id="80" presetID="7" presetClass="emph" presetSubtype="2" fill="hold" nodeType="afterEffect">
                                  <p:stCondLst>
                                    <p:cond delay="0"/>
                                  </p:stCondLst>
                                  <p:childTnLst>
                                    <p:animClr clrSpc="rgb" dir="cw">
                                      <p:cBhvr>
                                        <p:cTn id="81" dur="500" fill="hold"/>
                                        <p:tgtEl>
                                          <p:spTgt spid="51"/>
                                        </p:tgtEl>
                                        <p:attrNameLst>
                                          <p:attrName>stroke.color</p:attrName>
                                        </p:attrNameLst>
                                      </p:cBhvr>
                                      <p:to>
                                        <a:schemeClr val="accent1"/>
                                      </p:to>
                                    </p:animClr>
                                    <p:set>
                                      <p:cBhvr>
                                        <p:cTn id="82" dur="500" fill="hold"/>
                                        <p:tgtEl>
                                          <p:spTgt spid="5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5" grpId="0"/>
      <p:bldP spid="47" grpId="0"/>
      <p:bldP spid="47" grpId="1"/>
      <p:bldP spid="50" grpId="0"/>
      <p:bldP spid="50" grpId="1"/>
      <p:bldP spid="52" grpId="0"/>
      <p:bldP spid="52" grpId="1"/>
      <p:bldP spid="38" grpId="0"/>
      <p:bldP spid="40" grpId="0"/>
      <p:bldP spid="56" grpId="0"/>
      <p:bldP spid="5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lide Number Placeholder 86"/>
          <p:cNvSpPr>
            <a:spLocks noGrp="1"/>
          </p:cNvSpPr>
          <p:nvPr>
            <p:ph type="sldNum" sz="quarter" idx="12"/>
          </p:nvPr>
        </p:nvSpPr>
        <p:spPr/>
        <p:txBody>
          <a:bodyPr/>
          <a:lstStyle/>
          <a:p>
            <a:fld id="{58112155-D8D2-1C46-AD4C-D23A8C0266CF}" type="slidenum">
              <a:rPr lang="en-US" smtClean="0"/>
              <a:pPr/>
              <a:t>14</a:t>
            </a:fld>
            <a:endParaRPr lang="en-US"/>
          </a:p>
        </p:txBody>
      </p:sp>
      <p:sp>
        <p:nvSpPr>
          <p:cNvPr id="40" name="Content Placeholder 2"/>
          <p:cNvSpPr>
            <a:spLocks noGrp="1"/>
          </p:cNvSpPr>
          <p:nvPr>
            <p:ph idx="1"/>
          </p:nvPr>
        </p:nvSpPr>
        <p:spPr>
          <a:xfrm>
            <a:off x="215965" y="960437"/>
            <a:ext cx="8470835" cy="5059363"/>
          </a:xfrm>
        </p:spPr>
        <p:txBody>
          <a:bodyPr>
            <a:normAutofit/>
          </a:bodyPr>
          <a:lstStyle/>
          <a:p>
            <a:pPr marL="0" indent="0">
              <a:buNone/>
            </a:pPr>
            <a:r>
              <a:rPr lang="en-US" sz="2400" dirty="0" smtClean="0"/>
              <a:t>One </a:t>
            </a:r>
            <a:r>
              <a:rPr lang="en-US" sz="2400" dirty="0" err="1"/>
              <a:t>looper</a:t>
            </a:r>
            <a:r>
              <a:rPr lang="en-US" sz="2400" dirty="0"/>
              <a:t> thread executes </a:t>
            </a:r>
            <a:r>
              <a:rPr lang="en-US" sz="2400" dirty="0" smtClean="0"/>
              <a:t>all events </a:t>
            </a:r>
            <a:r>
              <a:rPr lang="en-US" sz="2400" dirty="0">
                <a:solidFill>
                  <a:srgbClr val="B70000"/>
                </a:solidFill>
              </a:rPr>
              <a:t>non-preemptively</a:t>
            </a:r>
          </a:p>
          <a:p>
            <a:pPr marL="0" indent="0">
              <a:buNone/>
            </a:pPr>
            <a:r>
              <a:rPr lang="en-US" sz="2400" dirty="0" smtClean="0"/>
              <a:t>        =&gt; events are </a:t>
            </a:r>
            <a:r>
              <a:rPr lang="en-US" sz="2400" dirty="0" smtClean="0">
                <a:solidFill>
                  <a:srgbClr val="B70000"/>
                </a:solidFill>
              </a:rPr>
              <a:t>atomic</a:t>
            </a:r>
            <a:endParaRPr lang="en-US" sz="2400" dirty="0"/>
          </a:p>
        </p:txBody>
      </p:sp>
      <p:sp>
        <p:nvSpPr>
          <p:cNvPr id="41" name="TextBox 40"/>
          <p:cNvSpPr txBox="1"/>
          <p:nvPr/>
        </p:nvSpPr>
        <p:spPr>
          <a:xfrm>
            <a:off x="1852846" y="3808093"/>
            <a:ext cx="1880954" cy="646331"/>
          </a:xfrm>
          <a:prstGeom prst="rect">
            <a:avLst/>
          </a:prstGeom>
          <a:noFill/>
        </p:spPr>
        <p:txBody>
          <a:bodyPr wrap="square" rtlCol="0">
            <a:spAutoFit/>
          </a:bodyPr>
          <a:lstStyle/>
          <a:p>
            <a:r>
              <a:rPr lang="en-US" dirty="0" smtClean="0">
                <a:solidFill>
                  <a:srgbClr val="B70000"/>
                </a:solidFill>
              </a:rPr>
              <a:t>Ordered due to event atomicity</a:t>
            </a:r>
            <a:endParaRPr lang="en-US" dirty="0">
              <a:solidFill>
                <a:srgbClr val="B70000"/>
              </a:solidFill>
            </a:endParaRPr>
          </a:p>
        </p:txBody>
      </p:sp>
      <p:sp>
        <p:nvSpPr>
          <p:cNvPr id="39" name="Rectangle 38"/>
          <p:cNvSpPr/>
          <p:nvPr/>
        </p:nvSpPr>
        <p:spPr>
          <a:xfrm>
            <a:off x="6324600" y="4375668"/>
            <a:ext cx="2133600" cy="1323439"/>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pPr algn="ctr"/>
            <a:r>
              <a:rPr lang="en-US" sz="2000" dirty="0" smtClean="0"/>
              <a:t>begin(</a:t>
            </a:r>
            <a:r>
              <a:rPr lang="en-US" sz="2000" dirty="0" smtClean="0">
                <a:solidFill>
                  <a:srgbClr val="B20000"/>
                </a:solidFill>
              </a:rPr>
              <a:t>A</a:t>
            </a:r>
            <a:r>
              <a:rPr lang="en-US" sz="2000" dirty="0" smtClean="0"/>
              <a:t>) → end(</a:t>
            </a:r>
            <a:r>
              <a:rPr lang="en-US" sz="2000" dirty="0" smtClean="0">
                <a:solidFill>
                  <a:srgbClr val="B20000"/>
                </a:solidFill>
              </a:rPr>
              <a:t>B</a:t>
            </a:r>
            <a:r>
              <a:rPr lang="en-US" sz="2000" dirty="0" smtClean="0"/>
              <a:t>)</a:t>
            </a:r>
          </a:p>
          <a:p>
            <a:pPr algn="ctr"/>
            <a:endParaRPr lang="en-US" sz="2000" dirty="0" smtClean="0"/>
          </a:p>
          <a:p>
            <a:pPr algn="ctr"/>
            <a:endParaRPr lang="en-US" sz="2000" dirty="0" smtClean="0">
              <a:solidFill>
                <a:srgbClr val="B20000"/>
              </a:solidFill>
            </a:endParaRPr>
          </a:p>
          <a:p>
            <a:pPr algn="ctr"/>
            <a:r>
              <a:rPr lang="en-US" sz="2000" dirty="0" smtClean="0"/>
              <a:t>end(</a:t>
            </a:r>
            <a:r>
              <a:rPr lang="en-US" sz="2000" dirty="0" smtClean="0">
                <a:solidFill>
                  <a:srgbClr val="B20000"/>
                </a:solidFill>
              </a:rPr>
              <a:t>A</a:t>
            </a:r>
            <a:r>
              <a:rPr lang="en-US" sz="2000" dirty="0" smtClean="0"/>
              <a:t>) → begin(</a:t>
            </a:r>
            <a:r>
              <a:rPr lang="en-US" sz="2000" dirty="0" smtClean="0">
                <a:solidFill>
                  <a:srgbClr val="B20000"/>
                </a:solidFill>
              </a:rPr>
              <a:t>B</a:t>
            </a:r>
            <a:r>
              <a:rPr lang="en-US" sz="2000" dirty="0" smtClean="0"/>
              <a:t>)</a:t>
            </a:r>
            <a:endParaRPr lang="en-US" sz="2000" dirty="0"/>
          </a:p>
        </p:txBody>
      </p:sp>
      <p:cxnSp>
        <p:nvCxnSpPr>
          <p:cNvPr id="26" name="Straight Arrow Connector 25"/>
          <p:cNvCxnSpPr/>
          <p:nvPr/>
        </p:nvCxnSpPr>
        <p:spPr>
          <a:xfrm rot="5400000">
            <a:off x="-479926" y="4474091"/>
            <a:ext cx="3916366" cy="1588"/>
          </a:xfrm>
          <a:prstGeom prst="straightConnector1">
            <a:avLst/>
          </a:prstGeom>
          <a:ln w="25400" cap="flat" cmpd="sng" algn="ctr">
            <a:solidFill>
              <a:schemeClr val="tx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a:off x="798686" y="3424872"/>
            <a:ext cx="1359143" cy="2"/>
          </a:xfrm>
          <a:prstGeom prst="straightConnector1">
            <a:avLst/>
          </a:prstGeom>
          <a:ln w="38100" cap="flat" cmpd="sng" algn="ctr">
            <a:solidFill>
              <a:srgbClr val="000000"/>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52272" y="3015736"/>
            <a:ext cx="1328008" cy="369332"/>
          </a:xfrm>
          <a:prstGeom prst="rect">
            <a:avLst/>
          </a:prstGeom>
          <a:noFill/>
        </p:spPr>
        <p:txBody>
          <a:bodyPr wrap="none" rtlCol="0">
            <a:spAutoFit/>
          </a:bodyPr>
          <a:lstStyle/>
          <a:p>
            <a:r>
              <a:rPr lang="en-US" dirty="0" smtClean="0">
                <a:solidFill>
                  <a:srgbClr val="A6A6A6"/>
                </a:solidFill>
              </a:rPr>
              <a:t>fork(thread)</a:t>
            </a:r>
            <a:endParaRPr lang="en-US" dirty="0">
              <a:solidFill>
                <a:srgbClr val="A6A6A6"/>
              </a:solidFill>
            </a:endParaRPr>
          </a:p>
        </p:txBody>
      </p:sp>
      <p:cxnSp>
        <p:nvCxnSpPr>
          <p:cNvPr id="34" name="Straight Arrow Connector 33"/>
          <p:cNvCxnSpPr/>
          <p:nvPr/>
        </p:nvCxnSpPr>
        <p:spPr>
          <a:xfrm rot="5400000">
            <a:off x="3249468" y="4989954"/>
            <a:ext cx="2884640" cy="1588"/>
          </a:xfrm>
          <a:prstGeom prst="straightConnector1">
            <a:avLst/>
          </a:prstGeom>
          <a:ln w="25400" cap="flat" cmpd="sng" algn="ctr">
            <a:solidFill>
              <a:schemeClr val="tx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4692582" y="4234936"/>
            <a:ext cx="897902" cy="369332"/>
          </a:xfrm>
          <a:prstGeom prst="rect">
            <a:avLst/>
          </a:prstGeom>
          <a:noFill/>
        </p:spPr>
        <p:txBody>
          <a:bodyPr wrap="none" rtlCol="0">
            <a:spAutoFit/>
          </a:bodyPr>
          <a:lstStyle/>
          <a:p>
            <a:r>
              <a:rPr lang="en-US" dirty="0" err="1" smtClean="0">
                <a:solidFill>
                  <a:srgbClr val="A6A6A6"/>
                </a:solidFill>
              </a:rPr>
              <a:t>send(B</a:t>
            </a:r>
            <a:r>
              <a:rPr lang="en-US" dirty="0" smtClean="0">
                <a:solidFill>
                  <a:srgbClr val="A6A6A6"/>
                </a:solidFill>
              </a:rPr>
              <a:t>)</a:t>
            </a:r>
            <a:endParaRPr lang="en-US" dirty="0">
              <a:solidFill>
                <a:srgbClr val="A6A6A6"/>
              </a:solidFill>
            </a:endParaRPr>
          </a:p>
        </p:txBody>
      </p:sp>
      <p:cxnSp>
        <p:nvCxnSpPr>
          <p:cNvPr id="46" name="Straight Arrow Connector 45"/>
          <p:cNvCxnSpPr/>
          <p:nvPr/>
        </p:nvCxnSpPr>
        <p:spPr>
          <a:xfrm rot="5400000">
            <a:off x="905253" y="5383019"/>
            <a:ext cx="1143002" cy="6183"/>
          </a:xfrm>
          <a:prstGeom prst="straightConnector1">
            <a:avLst/>
          </a:prstGeom>
          <a:ln w="38100" cap="flat" cmpd="sng" algn="ctr">
            <a:solidFill>
              <a:srgbClr val="000000"/>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29" idx="3"/>
            <a:endCxn id="57" idx="1"/>
          </p:cNvCxnSpPr>
          <p:nvPr/>
        </p:nvCxnSpPr>
        <p:spPr>
          <a:xfrm>
            <a:off x="1480280" y="3200402"/>
            <a:ext cx="3215520" cy="348026"/>
          </a:xfrm>
          <a:prstGeom prst="straightConnector1">
            <a:avLst/>
          </a:prstGeom>
          <a:ln w="38100" cap="flat" cmpd="sng" algn="ctr">
            <a:solidFill>
              <a:srgbClr val="B70000"/>
            </a:solidFill>
            <a:prstDash val="solid"/>
            <a:round/>
            <a:headEnd type="none" w="med" len="med"/>
            <a:tailEnd type="arrow" w="sm" len="sm"/>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45" idx="1"/>
            <a:endCxn id="61" idx="3"/>
          </p:cNvCxnSpPr>
          <p:nvPr/>
        </p:nvCxnSpPr>
        <p:spPr>
          <a:xfrm flipH="1">
            <a:off x="1476091" y="4419602"/>
            <a:ext cx="3216491" cy="384096"/>
          </a:xfrm>
          <a:prstGeom prst="straightConnector1">
            <a:avLst/>
          </a:prstGeom>
          <a:ln w="38100" cap="flat" cmpd="sng" algn="ctr">
            <a:solidFill>
              <a:srgbClr val="B70000"/>
            </a:solidFill>
            <a:prstDash val="solid"/>
            <a:round/>
            <a:headEnd type="none" w="med" len="med"/>
            <a:tailEnd type="arrow" w="sm" len="sm"/>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57" idx="1"/>
            <a:endCxn id="45" idx="1"/>
          </p:cNvCxnSpPr>
          <p:nvPr/>
        </p:nvCxnSpPr>
        <p:spPr>
          <a:xfrm flipH="1">
            <a:off x="4692582" y="3548428"/>
            <a:ext cx="3218" cy="871174"/>
          </a:xfrm>
          <a:prstGeom prst="straightConnector1">
            <a:avLst/>
          </a:prstGeom>
          <a:ln w="38100" cap="flat" cmpd="sng" algn="ctr">
            <a:solidFill>
              <a:srgbClr val="B70000"/>
            </a:solidFill>
            <a:prstDash val="solid"/>
            <a:round/>
            <a:headEnd type="none" w="med" len="med"/>
            <a:tailEnd type="arrow" w="sm" len="sm"/>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697736" y="2057400"/>
            <a:ext cx="155185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err="1" smtClean="0"/>
              <a:t>Looper</a:t>
            </a:r>
            <a:r>
              <a:rPr lang="en-US" dirty="0" smtClean="0"/>
              <a:t> Thread</a:t>
            </a:r>
            <a:endParaRPr lang="en-US" dirty="0"/>
          </a:p>
        </p:txBody>
      </p:sp>
      <p:sp>
        <p:nvSpPr>
          <p:cNvPr id="56" name="TextBox 55"/>
          <p:cNvSpPr txBox="1"/>
          <p:nvPr/>
        </p:nvSpPr>
        <p:spPr>
          <a:xfrm>
            <a:off x="3893019" y="2872300"/>
            <a:ext cx="1611927"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smtClean="0"/>
              <a:t>Regular Thread</a:t>
            </a:r>
            <a:endParaRPr lang="en-US" dirty="0"/>
          </a:p>
        </p:txBody>
      </p:sp>
      <p:sp>
        <p:nvSpPr>
          <p:cNvPr id="57" name="TextBox 56"/>
          <p:cNvSpPr txBox="1"/>
          <p:nvPr/>
        </p:nvSpPr>
        <p:spPr>
          <a:xfrm>
            <a:off x="4695800" y="3363762"/>
            <a:ext cx="1469460" cy="369332"/>
          </a:xfrm>
          <a:prstGeom prst="rect">
            <a:avLst/>
          </a:prstGeom>
          <a:noFill/>
        </p:spPr>
        <p:txBody>
          <a:bodyPr wrap="none" rtlCol="0">
            <a:spAutoFit/>
          </a:bodyPr>
          <a:lstStyle/>
          <a:p>
            <a:r>
              <a:rPr lang="en-US" dirty="0" smtClean="0"/>
              <a:t>begin(thread)</a:t>
            </a:r>
            <a:endParaRPr lang="en-US" dirty="0"/>
          </a:p>
        </p:txBody>
      </p:sp>
      <p:sp>
        <p:nvSpPr>
          <p:cNvPr id="59" name="TextBox 58"/>
          <p:cNvSpPr txBox="1"/>
          <p:nvPr/>
        </p:nvSpPr>
        <p:spPr>
          <a:xfrm>
            <a:off x="494495" y="2560635"/>
            <a:ext cx="977251" cy="369332"/>
          </a:xfrm>
          <a:prstGeom prst="rect">
            <a:avLst/>
          </a:prstGeom>
          <a:noFill/>
        </p:spPr>
        <p:txBody>
          <a:bodyPr wrap="none" rtlCol="0">
            <a:spAutoFit/>
          </a:bodyPr>
          <a:lstStyle/>
          <a:p>
            <a:r>
              <a:rPr lang="en-US" dirty="0" smtClean="0"/>
              <a:t>begin(A)</a:t>
            </a:r>
            <a:endParaRPr lang="en-US" dirty="0"/>
          </a:p>
        </p:txBody>
      </p:sp>
      <p:sp>
        <p:nvSpPr>
          <p:cNvPr id="60" name="TextBox 59"/>
          <p:cNvSpPr txBox="1"/>
          <p:nvPr/>
        </p:nvSpPr>
        <p:spPr>
          <a:xfrm>
            <a:off x="660144" y="3919779"/>
            <a:ext cx="815623" cy="369332"/>
          </a:xfrm>
          <a:prstGeom prst="rect">
            <a:avLst/>
          </a:prstGeom>
          <a:noFill/>
        </p:spPr>
        <p:txBody>
          <a:bodyPr wrap="none" rtlCol="0">
            <a:spAutoFit/>
          </a:bodyPr>
          <a:lstStyle/>
          <a:p>
            <a:r>
              <a:rPr lang="en-US" dirty="0" smtClean="0"/>
              <a:t>end(A)</a:t>
            </a:r>
            <a:endParaRPr lang="en-US" dirty="0"/>
          </a:p>
        </p:txBody>
      </p:sp>
      <p:sp>
        <p:nvSpPr>
          <p:cNvPr id="61" name="TextBox 60"/>
          <p:cNvSpPr txBox="1"/>
          <p:nvPr/>
        </p:nvSpPr>
        <p:spPr>
          <a:xfrm>
            <a:off x="498840" y="4619032"/>
            <a:ext cx="977251" cy="369332"/>
          </a:xfrm>
          <a:prstGeom prst="rect">
            <a:avLst/>
          </a:prstGeom>
          <a:noFill/>
        </p:spPr>
        <p:txBody>
          <a:bodyPr wrap="none" rtlCol="0">
            <a:spAutoFit/>
          </a:bodyPr>
          <a:lstStyle/>
          <a:p>
            <a:r>
              <a:rPr lang="en-US" dirty="0" smtClean="0"/>
              <a:t>begin(B)</a:t>
            </a:r>
            <a:endParaRPr lang="en-US" dirty="0"/>
          </a:p>
        </p:txBody>
      </p:sp>
      <p:sp>
        <p:nvSpPr>
          <p:cNvPr id="62" name="TextBox 61"/>
          <p:cNvSpPr txBox="1"/>
          <p:nvPr/>
        </p:nvSpPr>
        <p:spPr>
          <a:xfrm>
            <a:off x="651240" y="5773700"/>
            <a:ext cx="815623" cy="369332"/>
          </a:xfrm>
          <a:prstGeom prst="rect">
            <a:avLst/>
          </a:prstGeom>
          <a:noFill/>
        </p:spPr>
        <p:txBody>
          <a:bodyPr wrap="none" rtlCol="0">
            <a:spAutoFit/>
          </a:bodyPr>
          <a:lstStyle/>
          <a:p>
            <a:r>
              <a:rPr lang="en-US" dirty="0" smtClean="0"/>
              <a:t>end(B)</a:t>
            </a:r>
            <a:endParaRPr lang="en-US" dirty="0"/>
          </a:p>
        </p:txBody>
      </p:sp>
      <p:sp>
        <p:nvSpPr>
          <p:cNvPr id="28" name="Content Placeholder 3"/>
          <p:cNvSpPr txBox="1">
            <a:spLocks/>
          </p:cNvSpPr>
          <p:nvPr/>
        </p:nvSpPr>
        <p:spPr>
          <a:xfrm>
            <a:off x="0" y="210811"/>
            <a:ext cx="9144000" cy="474989"/>
          </a:xfrm>
          <a:prstGeom prst="rect">
            <a:avLst/>
          </a:prstGeom>
          <a:solidFill>
            <a:schemeClr val="bg1">
              <a:lumMod val="95000"/>
            </a:schemeClr>
          </a:solidFill>
          <a:ln w="38100" cmpd="dbl">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700" dirty="0" smtClean="0">
                <a:solidFill>
                  <a:srgbClr val="A6A6A6"/>
                </a:solidFill>
              </a:rPr>
              <a:t>Conventional causal order;  </a:t>
            </a:r>
            <a:r>
              <a:rPr lang="en-US" sz="2700" dirty="0" smtClean="0">
                <a:solidFill>
                  <a:srgbClr val="B70000"/>
                </a:solidFill>
              </a:rPr>
              <a:t>Event atomicity;</a:t>
            </a:r>
            <a:r>
              <a:rPr lang="en-US" sz="2700" dirty="0" smtClean="0">
                <a:solidFill>
                  <a:srgbClr val="A6A6A6"/>
                </a:solidFill>
              </a:rPr>
              <a:t>  Event queue order</a:t>
            </a:r>
            <a:endParaRPr lang="en-US" sz="2700" dirty="0">
              <a:solidFill>
                <a:srgbClr val="A6A6A6"/>
              </a:solidFill>
            </a:endParaRPr>
          </a:p>
        </p:txBody>
      </p:sp>
      <p:pic>
        <p:nvPicPr>
          <p:cNvPr id="5" name="Picture 4"/>
          <p:cNvPicPr>
            <a:picLocks noChangeAspect="1"/>
          </p:cNvPicPr>
          <p:nvPr/>
        </p:nvPicPr>
        <p:blipFill>
          <a:blip r:embed="rId3"/>
          <a:stretch>
            <a:fillRect/>
          </a:stretch>
        </p:blipFill>
        <p:spPr>
          <a:xfrm>
            <a:off x="7277100" y="4872908"/>
            <a:ext cx="266700" cy="419100"/>
          </a:xfrm>
          <a:prstGeom prst="rect">
            <a:avLst/>
          </a:prstGeom>
        </p:spPr>
      </p:pic>
      <p:sp>
        <p:nvSpPr>
          <p:cNvPr id="38" name="Freeform 37"/>
          <p:cNvSpPr/>
          <p:nvPr/>
        </p:nvSpPr>
        <p:spPr>
          <a:xfrm>
            <a:off x="1524000" y="4131259"/>
            <a:ext cx="229891" cy="643125"/>
          </a:xfrm>
          <a:custGeom>
            <a:avLst/>
            <a:gdLst>
              <a:gd name="connsiteX0" fmla="*/ 8467 w 627944"/>
              <a:gd name="connsiteY0" fmla="*/ 0 h 1583267"/>
              <a:gd name="connsiteX1" fmla="*/ 626533 w 627944"/>
              <a:gd name="connsiteY1" fmla="*/ 829734 h 1583267"/>
              <a:gd name="connsiteX2" fmla="*/ 0 w 627944"/>
              <a:gd name="connsiteY2" fmla="*/ 1583267 h 1583267"/>
            </a:gdLst>
            <a:ahLst/>
            <a:cxnLst>
              <a:cxn ang="0">
                <a:pos x="connsiteX0" y="connsiteY0"/>
              </a:cxn>
              <a:cxn ang="0">
                <a:pos x="connsiteX1" y="connsiteY1"/>
              </a:cxn>
              <a:cxn ang="0">
                <a:pos x="connsiteX2" y="connsiteY2"/>
              </a:cxn>
            </a:cxnLst>
            <a:rect l="l" t="t" r="r" b="b"/>
            <a:pathLst>
              <a:path w="627944" h="1583267">
                <a:moveTo>
                  <a:pt x="8467" y="0"/>
                </a:moveTo>
                <a:cubicBezTo>
                  <a:pt x="318205" y="282928"/>
                  <a:pt x="627944" y="565856"/>
                  <a:pt x="626533" y="829734"/>
                </a:cubicBezTo>
                <a:cubicBezTo>
                  <a:pt x="625122" y="1093612"/>
                  <a:pt x="312561" y="1338439"/>
                  <a:pt x="0" y="1583267"/>
                </a:cubicBezTo>
              </a:path>
            </a:pathLst>
          </a:custGeom>
          <a:ln w="50800" cap="flat" cmpd="sng" algn="ctr">
            <a:solidFill>
              <a:srgbClr val="B7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59406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9">
                                            <p:txEl>
                                              <p:pRg st="0" end="0"/>
                                            </p:txEl>
                                          </p:spTgt>
                                        </p:tgtEl>
                                        <p:attrNameLst>
                                          <p:attrName>style.color</p:attrName>
                                        </p:attrNameLst>
                                      </p:cBhvr>
                                      <p:to>
                                        <a:srgbClr val="901919"/>
                                      </p:to>
                                    </p:animClr>
                                  </p:childTnLst>
                                </p:cTn>
                              </p:par>
                              <p:par>
                                <p:cTn id="7" presetID="3" presetClass="emph" presetSubtype="2" fill="hold" nodeType="withEffect">
                                  <p:stCondLst>
                                    <p:cond delay="0"/>
                                  </p:stCondLst>
                                  <p:childTnLst>
                                    <p:animClr clrSpc="rgb" dir="cw">
                                      <p:cBhvr override="childStyle">
                                        <p:cTn id="8" dur="500" fill="hold"/>
                                        <p:tgtEl>
                                          <p:spTgt spid="61">
                                            <p:txEl>
                                              <p:pRg st="0" end="0"/>
                                            </p:txEl>
                                          </p:spTgt>
                                        </p:tgtEl>
                                        <p:attrNameLst>
                                          <p:attrName>style.color</p:attrName>
                                        </p:attrNameLst>
                                      </p:cBhvr>
                                      <p:to>
                                        <a:srgbClr val="901919"/>
                                      </p:to>
                                    </p:animClr>
                                  </p:childTnLst>
                                </p:cTn>
                              </p:par>
                              <p:par>
                                <p:cTn id="9" presetID="3" presetClass="emph" presetSubtype="2" fill="hold" nodeType="withEffect">
                                  <p:stCondLst>
                                    <p:cond delay="0"/>
                                  </p:stCondLst>
                                  <p:childTnLst>
                                    <p:animClr clrSpc="rgb" dir="cw">
                                      <p:cBhvr override="childStyle">
                                        <p:cTn id="10" dur="500" fill="hold"/>
                                        <p:tgtEl>
                                          <p:spTgt spid="45">
                                            <p:txEl>
                                              <p:pRg st="0" end="0"/>
                                            </p:txEl>
                                          </p:spTgt>
                                        </p:tgtEl>
                                        <p:attrNameLst>
                                          <p:attrName>style.color</p:attrName>
                                        </p:attrNameLst>
                                      </p:cBhvr>
                                      <p:to>
                                        <a:schemeClr val="tx1"/>
                                      </p:to>
                                    </p:animClr>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grpId="0" nodeType="clickEffect">
                                  <p:stCondLst>
                                    <p:cond delay="0"/>
                                  </p:stCondLst>
                                  <p:childTnLst>
                                    <p:animClr clrSpc="rgb" dir="cw">
                                      <p:cBhvr override="childStyle">
                                        <p:cTn id="20" dur="500" fill="hold"/>
                                        <p:tgtEl>
                                          <p:spTgt spid="29">
                                            <p:txEl>
                                              <p:pRg st="0" end="0"/>
                                            </p:txEl>
                                          </p:spTgt>
                                        </p:tgtEl>
                                        <p:attrNameLst>
                                          <p:attrName>style.color</p:attrName>
                                        </p:attrNameLst>
                                      </p:cBhvr>
                                      <p:to>
                                        <a:schemeClr val="tx1"/>
                                      </p:to>
                                    </p:animClr>
                                  </p:childTnLst>
                                </p:cTn>
                              </p:par>
                              <p:par>
                                <p:cTn id="21" presetID="3" presetClass="emph" presetSubtype="2" fill="hold" nodeType="withEffect">
                                  <p:stCondLst>
                                    <p:cond delay="0"/>
                                  </p:stCondLst>
                                  <p:childTnLst>
                                    <p:animClr clrSpc="rgb" dir="cw">
                                      <p:cBhvr override="childStyle">
                                        <p:cTn id="22" dur="500" fill="hold"/>
                                        <p:tgtEl>
                                          <p:spTgt spid="61">
                                            <p:txEl>
                                              <p:pRg st="0" end="0"/>
                                            </p:txEl>
                                          </p:spTgt>
                                        </p:tgtEl>
                                        <p:attrNameLst>
                                          <p:attrName>style.color</p:attrName>
                                        </p:attrNameLst>
                                      </p:cBhvr>
                                      <p:to>
                                        <a:schemeClr val="tx1"/>
                                      </p:to>
                                    </p:animClr>
                                  </p:childTnLst>
                                </p:cTn>
                              </p:par>
                              <p:par>
                                <p:cTn id="23" presetID="7" presetClass="emph" presetSubtype="2" fill="hold" nodeType="withEffect">
                                  <p:stCondLst>
                                    <p:cond delay="0"/>
                                  </p:stCondLst>
                                  <p:childTnLst>
                                    <p:animClr clrSpc="rgb" dir="cw">
                                      <p:cBhvr>
                                        <p:cTn id="24" dur="500" fill="hold"/>
                                        <p:tgtEl>
                                          <p:spTgt spid="49"/>
                                        </p:tgtEl>
                                        <p:attrNameLst>
                                          <p:attrName>stroke.color</p:attrName>
                                        </p:attrNameLst>
                                      </p:cBhvr>
                                      <p:to>
                                        <a:schemeClr val="accent1"/>
                                      </p:to>
                                    </p:animClr>
                                    <p:set>
                                      <p:cBhvr>
                                        <p:cTn id="25" dur="500" fill="hold"/>
                                        <p:tgtEl>
                                          <p:spTgt spid="49"/>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500" fill="hold"/>
                                        <p:tgtEl>
                                          <p:spTgt spid="52"/>
                                        </p:tgtEl>
                                        <p:attrNameLst>
                                          <p:attrName>stroke.color</p:attrName>
                                        </p:attrNameLst>
                                      </p:cBhvr>
                                      <p:to>
                                        <a:schemeClr val="accent1"/>
                                      </p:to>
                                    </p:animClr>
                                    <p:set>
                                      <p:cBhvr>
                                        <p:cTn id="28" dur="500" fill="hold"/>
                                        <p:tgtEl>
                                          <p:spTgt spid="52"/>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500" fill="hold"/>
                                        <p:tgtEl>
                                          <p:spTgt spid="50"/>
                                        </p:tgtEl>
                                        <p:attrNameLst>
                                          <p:attrName>stroke.color</p:attrName>
                                        </p:attrNameLst>
                                      </p:cBhvr>
                                      <p:to>
                                        <a:schemeClr val="accent1"/>
                                      </p:to>
                                    </p:animClr>
                                    <p:set>
                                      <p:cBhvr>
                                        <p:cTn id="31" dur="500" fill="hold"/>
                                        <p:tgtEl>
                                          <p:spTgt spid="50"/>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500" fill="hold"/>
                                        <p:tgtEl>
                                          <p:spTgt spid="27"/>
                                        </p:tgtEl>
                                        <p:attrNameLst>
                                          <p:attrName>stroke.color</p:attrName>
                                        </p:attrNameLst>
                                      </p:cBhvr>
                                      <p:to>
                                        <a:srgbClr val="901919"/>
                                      </p:to>
                                    </p:animClr>
                                    <p:set>
                                      <p:cBhvr>
                                        <p:cTn id="34" dur="500" fill="hold"/>
                                        <p:tgtEl>
                                          <p:spTgt spid="27"/>
                                        </p:tgtEl>
                                        <p:attrNameLst>
                                          <p:attrName>stroke.on</p:attrName>
                                        </p:attrNameLst>
                                      </p:cBhvr>
                                      <p:to>
                                        <p:strVal val="true"/>
                                      </p:to>
                                    </p:set>
                                  </p:childTnLst>
                                </p:cTn>
                              </p:par>
                              <p:par>
                                <p:cTn id="35" presetID="7" presetClass="emph" presetSubtype="2" fill="hold" nodeType="withEffect">
                                  <p:stCondLst>
                                    <p:cond delay="0"/>
                                  </p:stCondLst>
                                  <p:childTnLst>
                                    <p:animClr clrSpc="rgb" dir="cw">
                                      <p:cBhvr>
                                        <p:cTn id="36" dur="500" fill="hold"/>
                                        <p:tgtEl>
                                          <p:spTgt spid="46"/>
                                        </p:tgtEl>
                                        <p:attrNameLst>
                                          <p:attrName>stroke.color</p:attrName>
                                        </p:attrNameLst>
                                      </p:cBhvr>
                                      <p:to>
                                        <a:srgbClr val="901919"/>
                                      </p:to>
                                    </p:animClr>
                                    <p:set>
                                      <p:cBhvr>
                                        <p:cTn id="37" dur="500" fill="hold"/>
                                        <p:tgtEl>
                                          <p:spTgt spid="46"/>
                                        </p:tgtEl>
                                        <p:attrNameLst>
                                          <p:attrName>stroke.on</p:attrName>
                                        </p:attrNameLst>
                                      </p:cBhvr>
                                      <p:to>
                                        <p:strVal val="true"/>
                                      </p:to>
                                    </p:se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xEl>
                                              <p:pRg st="3" end="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9" grpId="0" build="allAtOnce"/>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558492" y="2430512"/>
            <a:ext cx="1823508" cy="457383"/>
            <a:chOff x="6710892" y="3264840"/>
            <a:chExt cx="1823508" cy="457383"/>
          </a:xfrm>
        </p:grpSpPr>
        <p:sp>
          <p:nvSpPr>
            <p:cNvPr id="36" name="Rectangle 35"/>
            <p:cNvSpPr/>
            <p:nvPr/>
          </p:nvSpPr>
          <p:spPr>
            <a:xfrm>
              <a:off x="6710892" y="3265023"/>
              <a:ext cx="1569762" cy="457200"/>
            </a:xfrm>
            <a:prstGeom prst="rect">
              <a:avLst/>
            </a:prstGeom>
            <a:gradFill>
              <a:gsLst>
                <a:gs pos="100000">
                  <a:schemeClr val="bg1"/>
                </a:gs>
                <a:gs pos="0">
                  <a:schemeClr val="bg2">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6721872" y="3265023"/>
              <a:ext cx="0" cy="457017"/>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170792" y="3264840"/>
              <a:ext cx="0" cy="457017"/>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7634784" y="3265023"/>
              <a:ext cx="0" cy="457017"/>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8085192" y="3264840"/>
              <a:ext cx="0" cy="457017"/>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6710892" y="3264840"/>
              <a:ext cx="1575054" cy="183"/>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6710892" y="3721857"/>
              <a:ext cx="1581024" cy="183"/>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55" name="Left Arrow 54"/>
            <p:cNvSpPr/>
            <p:nvPr/>
          </p:nvSpPr>
          <p:spPr>
            <a:xfrm>
              <a:off x="8382000" y="3424105"/>
              <a:ext cx="152400" cy="121919"/>
            </a:xfrm>
            <a:prstGeom prst="leftArrow">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7" name="Slide Number Placeholder 86"/>
          <p:cNvSpPr>
            <a:spLocks noGrp="1"/>
          </p:cNvSpPr>
          <p:nvPr>
            <p:ph type="sldNum" sz="quarter" idx="12"/>
          </p:nvPr>
        </p:nvSpPr>
        <p:spPr/>
        <p:txBody>
          <a:bodyPr/>
          <a:lstStyle/>
          <a:p>
            <a:fld id="{58112155-D8D2-1C46-AD4C-D23A8C0266CF}" type="slidenum">
              <a:rPr lang="en-US" smtClean="0"/>
              <a:pPr/>
              <a:t>15</a:t>
            </a:fld>
            <a:endParaRPr lang="en-US"/>
          </a:p>
        </p:txBody>
      </p:sp>
      <p:sp>
        <p:nvSpPr>
          <p:cNvPr id="41" name="TextBox 40"/>
          <p:cNvSpPr txBox="1"/>
          <p:nvPr/>
        </p:nvSpPr>
        <p:spPr>
          <a:xfrm>
            <a:off x="1852846" y="4903642"/>
            <a:ext cx="1880954" cy="646331"/>
          </a:xfrm>
          <a:prstGeom prst="rect">
            <a:avLst/>
          </a:prstGeom>
          <a:noFill/>
        </p:spPr>
        <p:txBody>
          <a:bodyPr wrap="square" rtlCol="0">
            <a:spAutoFit/>
          </a:bodyPr>
          <a:lstStyle/>
          <a:p>
            <a:r>
              <a:rPr lang="en-US" dirty="0">
                <a:solidFill>
                  <a:srgbClr val="B20000"/>
                </a:solidFill>
              </a:rPr>
              <a:t>Ordered due to </a:t>
            </a:r>
          </a:p>
          <a:p>
            <a:r>
              <a:rPr lang="en-US" dirty="0">
                <a:solidFill>
                  <a:srgbClr val="B20000"/>
                </a:solidFill>
              </a:rPr>
              <a:t>FIFO queue order</a:t>
            </a:r>
          </a:p>
        </p:txBody>
      </p:sp>
      <p:sp>
        <p:nvSpPr>
          <p:cNvPr id="39" name="Rectangle 38"/>
          <p:cNvSpPr/>
          <p:nvPr/>
        </p:nvSpPr>
        <p:spPr>
          <a:xfrm>
            <a:off x="6324600" y="4191000"/>
            <a:ext cx="2133600" cy="1323439"/>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pPr algn="ctr"/>
            <a:r>
              <a:rPr lang="en-US" sz="2000" dirty="0" smtClean="0"/>
              <a:t>send(</a:t>
            </a:r>
            <a:r>
              <a:rPr lang="en-US" sz="2000" dirty="0" smtClean="0">
                <a:solidFill>
                  <a:srgbClr val="B20000"/>
                </a:solidFill>
              </a:rPr>
              <a:t>A</a:t>
            </a:r>
            <a:r>
              <a:rPr lang="en-US" sz="2000" dirty="0" smtClean="0"/>
              <a:t>) → send(</a:t>
            </a:r>
            <a:r>
              <a:rPr lang="en-US" sz="2000" dirty="0" smtClean="0">
                <a:solidFill>
                  <a:srgbClr val="B20000"/>
                </a:solidFill>
              </a:rPr>
              <a:t>B</a:t>
            </a:r>
            <a:r>
              <a:rPr lang="en-US" sz="2000" dirty="0" smtClean="0"/>
              <a:t>)</a:t>
            </a:r>
          </a:p>
          <a:p>
            <a:pPr algn="ctr"/>
            <a:endParaRPr lang="en-US" sz="2000" dirty="0" smtClean="0"/>
          </a:p>
          <a:p>
            <a:pPr algn="ctr"/>
            <a:endParaRPr lang="en-US" sz="2000" dirty="0" smtClean="0">
              <a:solidFill>
                <a:srgbClr val="B20000"/>
              </a:solidFill>
            </a:endParaRPr>
          </a:p>
          <a:p>
            <a:pPr algn="ctr"/>
            <a:r>
              <a:rPr lang="en-US" sz="2000" dirty="0" smtClean="0"/>
              <a:t>end(</a:t>
            </a:r>
            <a:r>
              <a:rPr lang="en-US" sz="2000" dirty="0" smtClean="0">
                <a:solidFill>
                  <a:srgbClr val="B20000"/>
                </a:solidFill>
              </a:rPr>
              <a:t>A</a:t>
            </a:r>
            <a:r>
              <a:rPr lang="en-US" sz="2000" dirty="0" smtClean="0"/>
              <a:t>) → begin(</a:t>
            </a:r>
            <a:r>
              <a:rPr lang="en-US" sz="2000" dirty="0" smtClean="0">
                <a:solidFill>
                  <a:srgbClr val="B20000"/>
                </a:solidFill>
              </a:rPr>
              <a:t>B</a:t>
            </a:r>
            <a:r>
              <a:rPr lang="en-US" sz="2000" dirty="0" smtClean="0"/>
              <a:t>)</a:t>
            </a:r>
            <a:endParaRPr lang="en-US" sz="2000" dirty="0"/>
          </a:p>
        </p:txBody>
      </p:sp>
      <p:cxnSp>
        <p:nvCxnSpPr>
          <p:cNvPr id="26" name="Straight Arrow Connector 25"/>
          <p:cNvCxnSpPr/>
          <p:nvPr/>
        </p:nvCxnSpPr>
        <p:spPr>
          <a:xfrm rot="5400000">
            <a:off x="-479926" y="4289423"/>
            <a:ext cx="3916366" cy="1588"/>
          </a:xfrm>
          <a:prstGeom prst="straightConnector1">
            <a:avLst/>
          </a:prstGeom>
          <a:ln w="25400" cap="flat" cmpd="sng" algn="ctr">
            <a:solidFill>
              <a:schemeClr val="tx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59" idx="3"/>
            <a:endCxn id="60" idx="3"/>
          </p:cNvCxnSpPr>
          <p:nvPr/>
        </p:nvCxnSpPr>
        <p:spPr>
          <a:xfrm>
            <a:off x="1471746" y="3775580"/>
            <a:ext cx="4021" cy="676286"/>
          </a:xfrm>
          <a:prstGeom prst="straightConnector1">
            <a:avLst/>
          </a:prstGeom>
          <a:ln w="38100" cap="flat" cmpd="sng" algn="ctr">
            <a:solidFill>
              <a:srgbClr val="000000"/>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4452306" y="2332034"/>
            <a:ext cx="1588" cy="3916366"/>
          </a:xfrm>
          <a:prstGeom prst="straightConnector1">
            <a:avLst/>
          </a:prstGeom>
          <a:ln w="25400" cap="flat" cmpd="sng" algn="ctr">
            <a:solidFill>
              <a:schemeClr val="tx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4456770" y="3124200"/>
            <a:ext cx="897902" cy="369332"/>
          </a:xfrm>
          <a:prstGeom prst="rect">
            <a:avLst/>
          </a:prstGeom>
          <a:noFill/>
        </p:spPr>
        <p:txBody>
          <a:bodyPr wrap="none" rtlCol="0">
            <a:spAutoFit/>
          </a:bodyPr>
          <a:lstStyle/>
          <a:p>
            <a:r>
              <a:rPr lang="en-US" dirty="0" err="1" smtClean="0">
                <a:solidFill>
                  <a:srgbClr val="000000"/>
                </a:solidFill>
              </a:rPr>
              <a:t>send(B</a:t>
            </a:r>
            <a:r>
              <a:rPr lang="en-US" dirty="0" smtClean="0">
                <a:solidFill>
                  <a:srgbClr val="000000"/>
                </a:solidFill>
              </a:rPr>
              <a:t>)</a:t>
            </a:r>
            <a:endParaRPr lang="en-US" dirty="0">
              <a:solidFill>
                <a:srgbClr val="000000"/>
              </a:solidFill>
            </a:endParaRPr>
          </a:p>
        </p:txBody>
      </p:sp>
      <p:cxnSp>
        <p:nvCxnSpPr>
          <p:cNvPr id="46" name="Straight Arrow Connector 45"/>
          <p:cNvCxnSpPr>
            <a:stCxn id="61" idx="3"/>
            <a:endCxn id="62" idx="3"/>
          </p:cNvCxnSpPr>
          <p:nvPr/>
        </p:nvCxnSpPr>
        <p:spPr>
          <a:xfrm flipH="1">
            <a:off x="1466863" y="5073134"/>
            <a:ext cx="9228" cy="700564"/>
          </a:xfrm>
          <a:prstGeom prst="straightConnector1">
            <a:avLst/>
          </a:prstGeom>
          <a:ln w="38100" cap="flat" cmpd="sng" algn="ctr">
            <a:solidFill>
              <a:srgbClr val="000000"/>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45" idx="1"/>
            <a:endCxn id="61" idx="3"/>
          </p:cNvCxnSpPr>
          <p:nvPr/>
        </p:nvCxnSpPr>
        <p:spPr>
          <a:xfrm flipH="1">
            <a:off x="1476091" y="3308866"/>
            <a:ext cx="2980679" cy="1764268"/>
          </a:xfrm>
          <a:prstGeom prst="straightConnector1">
            <a:avLst/>
          </a:prstGeom>
          <a:ln w="38100" cap="flat" cmpd="sng" algn="ctr">
            <a:solidFill>
              <a:schemeClr val="accent1"/>
            </a:solidFill>
            <a:prstDash val="solid"/>
            <a:round/>
            <a:headEnd type="none" w="med" len="med"/>
            <a:tailEnd type="arrow" w="sm" len="sm"/>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63" idx="1"/>
            <a:endCxn id="45" idx="1"/>
          </p:cNvCxnSpPr>
          <p:nvPr/>
        </p:nvCxnSpPr>
        <p:spPr>
          <a:xfrm>
            <a:off x="4455963" y="2699266"/>
            <a:ext cx="807" cy="609600"/>
          </a:xfrm>
          <a:prstGeom prst="straightConnector1">
            <a:avLst/>
          </a:prstGeom>
          <a:ln w="38100" cap="flat" cmpd="sng" algn="ctr">
            <a:solidFill>
              <a:srgbClr val="B70000"/>
            </a:solidFill>
            <a:prstDash val="solid"/>
            <a:round/>
            <a:headEnd type="none" w="med" len="med"/>
            <a:tailEnd type="arrow" w="sm" len="sm"/>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697736" y="1872732"/>
            <a:ext cx="155185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err="1" smtClean="0"/>
              <a:t>Looper</a:t>
            </a:r>
            <a:r>
              <a:rPr lang="en-US" dirty="0" smtClean="0"/>
              <a:t> Thread</a:t>
            </a:r>
            <a:endParaRPr lang="en-US" dirty="0"/>
          </a:p>
        </p:txBody>
      </p:sp>
      <p:sp>
        <p:nvSpPr>
          <p:cNvPr id="56" name="TextBox 55"/>
          <p:cNvSpPr txBox="1"/>
          <p:nvPr/>
        </p:nvSpPr>
        <p:spPr>
          <a:xfrm>
            <a:off x="3644754" y="1872732"/>
            <a:ext cx="1611927"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smtClean="0"/>
              <a:t>Regular Thread</a:t>
            </a:r>
            <a:endParaRPr lang="en-US" dirty="0"/>
          </a:p>
        </p:txBody>
      </p:sp>
      <p:sp>
        <p:nvSpPr>
          <p:cNvPr id="59" name="TextBox 58"/>
          <p:cNvSpPr txBox="1"/>
          <p:nvPr/>
        </p:nvSpPr>
        <p:spPr>
          <a:xfrm>
            <a:off x="494495" y="3590914"/>
            <a:ext cx="977251" cy="369332"/>
          </a:xfrm>
          <a:prstGeom prst="rect">
            <a:avLst/>
          </a:prstGeom>
          <a:noFill/>
        </p:spPr>
        <p:txBody>
          <a:bodyPr wrap="none" rtlCol="0">
            <a:spAutoFit/>
          </a:bodyPr>
          <a:lstStyle/>
          <a:p>
            <a:r>
              <a:rPr lang="en-US" dirty="0" smtClean="0"/>
              <a:t>begin(A)</a:t>
            </a:r>
            <a:endParaRPr lang="en-US" dirty="0"/>
          </a:p>
        </p:txBody>
      </p:sp>
      <p:sp>
        <p:nvSpPr>
          <p:cNvPr id="60" name="TextBox 59"/>
          <p:cNvSpPr txBox="1"/>
          <p:nvPr/>
        </p:nvSpPr>
        <p:spPr>
          <a:xfrm>
            <a:off x="660144" y="4267200"/>
            <a:ext cx="815623" cy="369332"/>
          </a:xfrm>
          <a:prstGeom prst="rect">
            <a:avLst/>
          </a:prstGeom>
          <a:noFill/>
        </p:spPr>
        <p:txBody>
          <a:bodyPr wrap="none" rtlCol="0">
            <a:spAutoFit/>
          </a:bodyPr>
          <a:lstStyle/>
          <a:p>
            <a:r>
              <a:rPr lang="en-US" dirty="0" smtClean="0"/>
              <a:t>end(A)</a:t>
            </a:r>
            <a:endParaRPr lang="en-US" dirty="0"/>
          </a:p>
        </p:txBody>
      </p:sp>
      <p:sp>
        <p:nvSpPr>
          <p:cNvPr id="61" name="TextBox 60"/>
          <p:cNvSpPr txBox="1"/>
          <p:nvPr/>
        </p:nvSpPr>
        <p:spPr>
          <a:xfrm>
            <a:off x="498840" y="4888468"/>
            <a:ext cx="977251" cy="369332"/>
          </a:xfrm>
          <a:prstGeom prst="rect">
            <a:avLst/>
          </a:prstGeom>
          <a:noFill/>
        </p:spPr>
        <p:txBody>
          <a:bodyPr wrap="none" rtlCol="0">
            <a:spAutoFit/>
          </a:bodyPr>
          <a:lstStyle/>
          <a:p>
            <a:r>
              <a:rPr lang="en-US" dirty="0" smtClean="0"/>
              <a:t>begin(B)</a:t>
            </a:r>
            <a:endParaRPr lang="en-US" dirty="0"/>
          </a:p>
        </p:txBody>
      </p:sp>
      <p:sp>
        <p:nvSpPr>
          <p:cNvPr id="62" name="TextBox 61"/>
          <p:cNvSpPr txBox="1"/>
          <p:nvPr/>
        </p:nvSpPr>
        <p:spPr>
          <a:xfrm>
            <a:off x="651240" y="5589032"/>
            <a:ext cx="815623" cy="369332"/>
          </a:xfrm>
          <a:prstGeom prst="rect">
            <a:avLst/>
          </a:prstGeom>
          <a:noFill/>
        </p:spPr>
        <p:txBody>
          <a:bodyPr wrap="none" rtlCol="0">
            <a:spAutoFit/>
          </a:bodyPr>
          <a:lstStyle/>
          <a:p>
            <a:r>
              <a:rPr lang="en-US" dirty="0" smtClean="0"/>
              <a:t>end(B)</a:t>
            </a:r>
            <a:endParaRPr lang="en-US" dirty="0"/>
          </a:p>
        </p:txBody>
      </p:sp>
      <p:sp>
        <p:nvSpPr>
          <p:cNvPr id="28" name="Content Placeholder 3"/>
          <p:cNvSpPr txBox="1">
            <a:spLocks/>
          </p:cNvSpPr>
          <p:nvPr/>
        </p:nvSpPr>
        <p:spPr>
          <a:xfrm>
            <a:off x="0" y="210811"/>
            <a:ext cx="9144000" cy="474989"/>
          </a:xfrm>
          <a:prstGeom prst="rect">
            <a:avLst/>
          </a:prstGeom>
          <a:solidFill>
            <a:schemeClr val="bg1">
              <a:lumMod val="95000"/>
            </a:schemeClr>
          </a:solidFill>
          <a:ln w="38100" cmpd="dbl">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700" dirty="0" smtClean="0">
                <a:solidFill>
                  <a:srgbClr val="A6A6A6"/>
                </a:solidFill>
              </a:rPr>
              <a:t>Conventional causal order;  Event atomicity;  </a:t>
            </a:r>
            <a:r>
              <a:rPr lang="en-US" sz="2700" dirty="0" smtClean="0">
                <a:solidFill>
                  <a:srgbClr val="B70000"/>
                </a:solidFill>
              </a:rPr>
              <a:t>Event queue order</a:t>
            </a:r>
            <a:endParaRPr lang="en-US" sz="2700" dirty="0">
              <a:solidFill>
                <a:srgbClr val="B70000"/>
              </a:solidFill>
            </a:endParaRPr>
          </a:p>
        </p:txBody>
      </p:sp>
      <p:pic>
        <p:nvPicPr>
          <p:cNvPr id="5" name="Picture 4"/>
          <p:cNvPicPr>
            <a:picLocks noChangeAspect="1"/>
          </p:cNvPicPr>
          <p:nvPr/>
        </p:nvPicPr>
        <p:blipFill>
          <a:blip r:embed="rId3"/>
          <a:stretch>
            <a:fillRect/>
          </a:stretch>
        </p:blipFill>
        <p:spPr>
          <a:xfrm>
            <a:off x="7277100" y="4688240"/>
            <a:ext cx="266700" cy="419100"/>
          </a:xfrm>
          <a:prstGeom prst="rect">
            <a:avLst/>
          </a:prstGeom>
        </p:spPr>
      </p:pic>
      <p:sp>
        <p:nvSpPr>
          <p:cNvPr id="38" name="Freeform 37"/>
          <p:cNvSpPr/>
          <p:nvPr/>
        </p:nvSpPr>
        <p:spPr>
          <a:xfrm>
            <a:off x="1477356" y="4480024"/>
            <a:ext cx="229891" cy="600998"/>
          </a:xfrm>
          <a:custGeom>
            <a:avLst/>
            <a:gdLst>
              <a:gd name="connsiteX0" fmla="*/ 8467 w 627944"/>
              <a:gd name="connsiteY0" fmla="*/ 0 h 1583267"/>
              <a:gd name="connsiteX1" fmla="*/ 626533 w 627944"/>
              <a:gd name="connsiteY1" fmla="*/ 829734 h 1583267"/>
              <a:gd name="connsiteX2" fmla="*/ 0 w 627944"/>
              <a:gd name="connsiteY2" fmla="*/ 1583267 h 1583267"/>
            </a:gdLst>
            <a:ahLst/>
            <a:cxnLst>
              <a:cxn ang="0">
                <a:pos x="connsiteX0" y="connsiteY0"/>
              </a:cxn>
              <a:cxn ang="0">
                <a:pos x="connsiteX1" y="connsiteY1"/>
              </a:cxn>
              <a:cxn ang="0">
                <a:pos x="connsiteX2" y="connsiteY2"/>
              </a:cxn>
            </a:cxnLst>
            <a:rect l="l" t="t" r="r" b="b"/>
            <a:pathLst>
              <a:path w="627944" h="1583267">
                <a:moveTo>
                  <a:pt x="8467" y="0"/>
                </a:moveTo>
                <a:cubicBezTo>
                  <a:pt x="318205" y="282928"/>
                  <a:pt x="627944" y="565856"/>
                  <a:pt x="626533" y="829734"/>
                </a:cubicBezTo>
                <a:cubicBezTo>
                  <a:pt x="625122" y="1093612"/>
                  <a:pt x="312561" y="1338439"/>
                  <a:pt x="0" y="1583267"/>
                </a:cubicBezTo>
              </a:path>
            </a:pathLst>
          </a:custGeom>
          <a:ln w="50800" cap="flat" cmpd="sng" algn="ctr">
            <a:solidFill>
              <a:srgbClr val="B7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TextBox 57"/>
          <p:cNvSpPr txBox="1"/>
          <p:nvPr/>
        </p:nvSpPr>
        <p:spPr>
          <a:xfrm>
            <a:off x="6629400" y="1868182"/>
            <a:ext cx="1394845"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smtClean="0"/>
              <a:t>Event Queue</a:t>
            </a:r>
            <a:endParaRPr lang="en-US" dirty="0"/>
          </a:p>
        </p:txBody>
      </p:sp>
      <p:sp>
        <p:nvSpPr>
          <p:cNvPr id="63" name="TextBox 62"/>
          <p:cNvSpPr txBox="1"/>
          <p:nvPr/>
        </p:nvSpPr>
        <p:spPr>
          <a:xfrm>
            <a:off x="4455963" y="2514600"/>
            <a:ext cx="897902" cy="369332"/>
          </a:xfrm>
          <a:prstGeom prst="rect">
            <a:avLst/>
          </a:prstGeom>
          <a:noFill/>
        </p:spPr>
        <p:txBody>
          <a:bodyPr wrap="none" rtlCol="0">
            <a:spAutoFit/>
          </a:bodyPr>
          <a:lstStyle/>
          <a:p>
            <a:r>
              <a:rPr lang="en-US" dirty="0" smtClean="0"/>
              <a:t>send(A)</a:t>
            </a:r>
            <a:endParaRPr lang="en-US" dirty="0"/>
          </a:p>
        </p:txBody>
      </p:sp>
      <p:cxnSp>
        <p:nvCxnSpPr>
          <p:cNvPr id="64" name="Straight Arrow Connector 63"/>
          <p:cNvCxnSpPr>
            <a:stCxn id="63" idx="1"/>
            <a:endCxn id="59" idx="3"/>
          </p:cNvCxnSpPr>
          <p:nvPr/>
        </p:nvCxnSpPr>
        <p:spPr>
          <a:xfrm flipH="1">
            <a:off x="1471746" y="2699266"/>
            <a:ext cx="2984217" cy="1076314"/>
          </a:xfrm>
          <a:prstGeom prst="straightConnector1">
            <a:avLst/>
          </a:prstGeom>
          <a:ln w="38100" cap="flat" cmpd="sng" algn="ctr">
            <a:solidFill>
              <a:schemeClr val="accent1"/>
            </a:solidFill>
            <a:prstDash val="solid"/>
            <a:round/>
            <a:headEnd type="none" w="med" len="med"/>
            <a:tailEnd type="arrow" w="sm" len="sm"/>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969282" y="2515280"/>
            <a:ext cx="318229" cy="369332"/>
          </a:xfrm>
          <a:prstGeom prst="rect">
            <a:avLst/>
          </a:prstGeom>
          <a:noFill/>
        </p:spPr>
        <p:txBody>
          <a:bodyPr wrap="none" rtlCol="0">
            <a:spAutoFit/>
          </a:bodyPr>
          <a:lstStyle/>
          <a:p>
            <a:r>
              <a:rPr lang="en-US" dirty="0" smtClean="0">
                <a:solidFill>
                  <a:srgbClr val="000000"/>
                </a:solidFill>
              </a:rPr>
              <a:t>A</a:t>
            </a:r>
            <a:endParaRPr lang="en-US" dirty="0">
              <a:solidFill>
                <a:srgbClr val="000000"/>
              </a:solidFill>
            </a:endParaRPr>
          </a:p>
        </p:txBody>
      </p:sp>
      <p:sp>
        <p:nvSpPr>
          <p:cNvPr id="66" name="TextBox 65"/>
          <p:cNvSpPr txBox="1"/>
          <p:nvPr/>
        </p:nvSpPr>
        <p:spPr>
          <a:xfrm>
            <a:off x="4967271" y="3126354"/>
            <a:ext cx="318229" cy="369332"/>
          </a:xfrm>
          <a:prstGeom prst="rect">
            <a:avLst/>
          </a:prstGeom>
          <a:noFill/>
        </p:spPr>
        <p:txBody>
          <a:bodyPr wrap="none" rtlCol="0">
            <a:spAutoFit/>
          </a:bodyPr>
          <a:lstStyle/>
          <a:p>
            <a:r>
              <a:rPr lang="en-US" dirty="0" smtClean="0">
                <a:solidFill>
                  <a:srgbClr val="000000"/>
                </a:solidFill>
              </a:rPr>
              <a:t>B</a:t>
            </a:r>
            <a:endParaRPr lang="en-US" dirty="0">
              <a:solidFill>
                <a:srgbClr val="000000"/>
              </a:solidFill>
            </a:endParaRPr>
          </a:p>
        </p:txBody>
      </p:sp>
    </p:spTree>
    <p:extLst>
      <p:ext uri="{BB962C8B-B14F-4D97-AF65-F5344CB8AC3E}">
        <p14:creationId xmlns:p14="http://schemas.microsoft.com/office/powerpoint/2010/main" val="537166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0" presetClass="path" presetSubtype="0" accel="50000" decel="50000" fill="hold" grpId="1" nodeType="withEffect">
                                  <p:stCondLst>
                                    <p:cond delay="0"/>
                                  </p:stCondLst>
                                  <p:childTnLst>
                                    <p:animMotion origin="layout" path="M -1.26064E-6 1.09234E-6 L 0.18267 -0.00926 " pathEditMode="relative" rAng="0" ptsTypes="AA">
                                      <p:cBhvr>
                                        <p:cTn id="18" dur="1000" fill="hold"/>
                                        <p:tgtEl>
                                          <p:spTgt spid="65"/>
                                        </p:tgtEl>
                                        <p:attrNameLst>
                                          <p:attrName>ppt_x</p:attrName>
                                          <p:attrName>ppt_y</p:attrName>
                                        </p:attrNameLst>
                                      </p:cBhvr>
                                      <p:rCtr x="9134" y="-463"/>
                                    </p:animMotion>
                                  </p:childTnLst>
                                </p:cTn>
                              </p:par>
                            </p:childTnLst>
                          </p:cTn>
                        </p:par>
                        <p:par>
                          <p:cTn id="19" fill="hold">
                            <p:stCondLst>
                              <p:cond delay="1000"/>
                            </p:stCondLst>
                            <p:childTnLst>
                              <p:par>
                                <p:cTn id="20" presetID="1" presetClass="entr" presetSubtype="0" fill="hold" grpId="1" nodeType="afterEffect">
                                  <p:stCondLst>
                                    <p:cond delay="0"/>
                                  </p:stCondLst>
                                  <p:childTnLst>
                                    <p:set>
                                      <p:cBhvr>
                                        <p:cTn id="21" dur="1" fill="hold">
                                          <p:stCondLst>
                                            <p:cond delay="0"/>
                                          </p:stCondLst>
                                        </p:cTn>
                                        <p:tgtEl>
                                          <p:spTgt spid="66"/>
                                        </p:tgtEl>
                                        <p:attrNameLst>
                                          <p:attrName>style.visibility</p:attrName>
                                        </p:attrNameLst>
                                      </p:cBhvr>
                                      <p:to>
                                        <p:strVal val="visible"/>
                                      </p:to>
                                    </p:set>
                                  </p:childTnLst>
                                </p:cTn>
                              </p:par>
                              <p:par>
                                <p:cTn id="22" presetID="0" presetClass="path" presetSubtype="0" accel="50000" decel="50000" fill="hold" grpId="0" nodeType="withEffect">
                                  <p:stCondLst>
                                    <p:cond delay="0"/>
                                  </p:stCondLst>
                                  <p:childTnLst>
                                    <p:animMotion origin="layout" path="M 2.38062E-6 1.34691E-6 L 0.2332 -0.09905 " pathEditMode="relative" rAng="0" ptsTypes="AA">
                                      <p:cBhvr>
                                        <p:cTn id="23" dur="1000" fill="hold"/>
                                        <p:tgtEl>
                                          <p:spTgt spid="66"/>
                                        </p:tgtEl>
                                        <p:attrNameLst>
                                          <p:attrName>ppt_x</p:attrName>
                                          <p:attrName>ppt_y</p:attrName>
                                        </p:attrNameLst>
                                      </p:cBhvr>
                                      <p:rCtr x="11651" y="-4953"/>
                                    </p:animMotion>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3" nodeType="clickEffect">
                                  <p:stCondLst>
                                    <p:cond delay="0"/>
                                  </p:stCondLst>
                                  <p:childTnLst>
                                    <p:animMotion origin="layout" path="M 0.18267 -0.00926 L -0.42577 0.15714 " pathEditMode="relative" rAng="0" ptsTypes="AA">
                                      <p:cBhvr>
                                        <p:cTn id="27" dur="1000" fill="hold"/>
                                        <p:tgtEl>
                                          <p:spTgt spid="65"/>
                                        </p:tgtEl>
                                        <p:attrNameLst>
                                          <p:attrName>ppt_x</p:attrName>
                                          <p:attrName>ppt_y</p:attrName>
                                        </p:attrNameLst>
                                      </p:cBhvr>
                                      <p:rCtr x="-30422" y="8308"/>
                                    </p:animMotion>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64"/>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par>
                          <p:cTn id="39" fill="hold">
                            <p:stCondLst>
                              <p:cond delay="1000"/>
                            </p:stCondLst>
                            <p:childTnLst>
                              <p:par>
                                <p:cTn id="40" presetID="0" presetClass="path" presetSubtype="0" accel="50000" decel="50000" fill="hold" grpId="2" nodeType="afterEffect">
                                  <p:stCondLst>
                                    <p:cond delay="0"/>
                                  </p:stCondLst>
                                  <p:childTnLst>
                                    <p:animMotion origin="layout" path="M 0.23312 -0.09905 L -0.42458 0.25665 " pathEditMode="relative" rAng="0" ptsTypes="AA">
                                      <p:cBhvr>
                                        <p:cTn id="41" dur="1000" fill="hold"/>
                                        <p:tgtEl>
                                          <p:spTgt spid="66"/>
                                        </p:tgtEl>
                                        <p:attrNameLst>
                                          <p:attrName>ppt_x</p:attrName>
                                          <p:attrName>ppt_y</p:attrName>
                                        </p:attrNameLst>
                                      </p:cBhvr>
                                      <p:rCtr x="-32894" y="17774"/>
                                    </p:animMotion>
                                  </p:childTnLst>
                                </p:cTn>
                              </p:par>
                            </p:childTnLst>
                          </p:cTn>
                        </p:par>
                        <p:par>
                          <p:cTn id="42" fill="hold">
                            <p:stCondLst>
                              <p:cond delay="2000"/>
                            </p:stCondLst>
                            <p:childTnLst>
                              <p:par>
                                <p:cTn id="43" presetID="1"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0"/>
                                          </p:stCondLst>
                                        </p:cTn>
                                        <p:tgtEl>
                                          <p:spTgt spid="62"/>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7" presetClass="emph" presetSubtype="2" fill="hold" nodeType="clickEffect">
                                  <p:stCondLst>
                                    <p:cond delay="0"/>
                                  </p:stCondLst>
                                  <p:childTnLst>
                                    <p:animClr clrSpc="rgb" dir="cw">
                                      <p:cBhvr>
                                        <p:cTn id="55" dur="500" fill="hold"/>
                                        <p:tgtEl>
                                          <p:spTgt spid="27"/>
                                        </p:tgtEl>
                                        <p:attrNameLst>
                                          <p:attrName>stroke.color</p:attrName>
                                        </p:attrNameLst>
                                      </p:cBhvr>
                                      <p:to>
                                        <a:srgbClr val="B70000"/>
                                      </p:to>
                                    </p:animClr>
                                    <p:set>
                                      <p:cBhvr>
                                        <p:cTn id="56" dur="500" fill="hold"/>
                                        <p:tgtEl>
                                          <p:spTgt spid="27"/>
                                        </p:tgtEl>
                                        <p:attrNameLst>
                                          <p:attrName>stroke.on</p:attrName>
                                        </p:attrNameLst>
                                      </p:cBhvr>
                                      <p:to>
                                        <p:strVal val="true"/>
                                      </p:to>
                                    </p:set>
                                  </p:childTnLst>
                                </p:cTn>
                              </p:par>
                              <p:par>
                                <p:cTn id="57" presetID="7" presetClass="emph" presetSubtype="2" fill="hold" nodeType="withEffect">
                                  <p:stCondLst>
                                    <p:cond delay="0"/>
                                  </p:stCondLst>
                                  <p:childTnLst>
                                    <p:animClr clrSpc="rgb" dir="cw">
                                      <p:cBhvr>
                                        <p:cTn id="58" dur="500" fill="hold"/>
                                        <p:tgtEl>
                                          <p:spTgt spid="46"/>
                                        </p:tgtEl>
                                        <p:attrNameLst>
                                          <p:attrName>stroke.color</p:attrName>
                                        </p:attrNameLst>
                                      </p:cBhvr>
                                      <p:to>
                                        <a:srgbClr val="B70000"/>
                                      </p:to>
                                    </p:animClr>
                                    <p:set>
                                      <p:cBhvr>
                                        <p:cTn id="59" dur="500" fill="hold"/>
                                        <p:tgtEl>
                                          <p:spTgt spid="46"/>
                                        </p:tgtEl>
                                        <p:attrNameLst>
                                          <p:attrName>stroke.on</p:attrName>
                                        </p:attrNameLst>
                                      </p:cBhvr>
                                      <p:to>
                                        <p:strVal val="true"/>
                                      </p:to>
                                    </p:set>
                                  </p:childTnLst>
                                </p:cTn>
                              </p:par>
                            </p:childTnLst>
                          </p:cTn>
                        </p:par>
                        <p:par>
                          <p:cTn id="60" fill="hold">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9">
                                            <p:txEl>
                                              <p:pRg st="0" end="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9">
                                            <p:txEl>
                                              <p:pRg st="3" end="3"/>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59" grpId="0"/>
      <p:bldP spid="60" grpId="0"/>
      <p:bldP spid="61" grpId="0"/>
      <p:bldP spid="62" grpId="0"/>
      <p:bldP spid="38" grpId="0" animBg="1"/>
      <p:bldP spid="63" grpId="0"/>
      <p:bldP spid="65" grpId="1"/>
      <p:bldP spid="65" grpId="2"/>
      <p:bldP spid="65" grpId="3"/>
      <p:bldP spid="66" grpId="0"/>
      <p:bldP spid="66" grpId="1"/>
      <p:bldP spid="66"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It’s Not That Simple…</a:t>
            </a:r>
            <a:endParaRPr lang="en-US" dirty="0"/>
          </a:p>
        </p:txBody>
      </p:sp>
      <p:sp>
        <p:nvSpPr>
          <p:cNvPr id="3" name="Content Placeholder 2"/>
          <p:cNvSpPr>
            <a:spLocks noGrp="1"/>
          </p:cNvSpPr>
          <p:nvPr>
            <p:ph idx="1"/>
          </p:nvPr>
        </p:nvSpPr>
        <p:spPr>
          <a:xfrm>
            <a:off x="457200" y="1874837"/>
            <a:ext cx="8229600" cy="4525963"/>
          </a:xfrm>
        </p:spPr>
        <p:txBody>
          <a:bodyPr/>
          <a:lstStyle/>
          <a:p>
            <a:pPr marL="0" indent="0">
              <a:buNone/>
            </a:pPr>
            <a:r>
              <a:rPr lang="en-US" dirty="0" smtClean="0"/>
              <a:t>Special </a:t>
            </a:r>
            <a:r>
              <a:rPr lang="en-US" dirty="0" smtClean="0">
                <a:latin typeface="Courier New" panose="02070309020205020404" pitchFamily="49" charset="0"/>
                <a:cs typeface="Courier New" panose="02070309020205020404" pitchFamily="49" charset="0"/>
              </a:rPr>
              <a:t>send</a:t>
            </a:r>
            <a:r>
              <a:rPr lang="en-US" dirty="0" smtClean="0"/>
              <a:t> APIs can overrule the FIFO order </a:t>
            </a:r>
          </a:p>
          <a:p>
            <a:pPr lvl="1"/>
            <a:r>
              <a:rPr lang="en-US" dirty="0" smtClean="0"/>
              <a:t>Event with execution delay</a:t>
            </a:r>
          </a:p>
          <a:p>
            <a:pPr lvl="1"/>
            <a:r>
              <a:rPr lang="en-US" dirty="0" smtClean="0"/>
              <a:t>Prioritize an event</a:t>
            </a:r>
          </a:p>
          <a:p>
            <a:pPr lvl="2"/>
            <a:r>
              <a:rPr lang="en-US" dirty="0" err="1" smtClean="0"/>
              <a:t>sendAtFront</a:t>
            </a:r>
            <a:r>
              <a:rPr lang="en-US" dirty="0" smtClean="0"/>
              <a:t>(event): </a:t>
            </a:r>
            <a:r>
              <a:rPr lang="en-US" dirty="0"/>
              <a:t>inserts </a:t>
            </a:r>
            <a:r>
              <a:rPr lang="en-US" dirty="0" smtClean="0"/>
              <a:t>event to queue’s front</a:t>
            </a:r>
          </a:p>
        </p:txBody>
      </p:sp>
      <p:sp>
        <p:nvSpPr>
          <p:cNvPr id="4" name="Slide Number Placeholder 3"/>
          <p:cNvSpPr>
            <a:spLocks noGrp="1"/>
          </p:cNvSpPr>
          <p:nvPr>
            <p:ph type="sldNum" sz="quarter" idx="12"/>
          </p:nvPr>
        </p:nvSpPr>
        <p:spPr/>
        <p:txBody>
          <a:bodyPr/>
          <a:lstStyle/>
          <a:p>
            <a:fld id="{58112155-D8D2-1C46-AD4C-D23A8C0266CF}" type="slidenum">
              <a:rPr lang="en-US" smtClean="0"/>
              <a:pPr/>
              <a:t>16</a:t>
            </a:fld>
            <a:endParaRPr lang="en-US"/>
          </a:p>
        </p:txBody>
      </p:sp>
      <p:sp>
        <p:nvSpPr>
          <p:cNvPr id="8" name="Content Placeholder 3"/>
          <p:cNvSpPr txBox="1">
            <a:spLocks/>
          </p:cNvSpPr>
          <p:nvPr/>
        </p:nvSpPr>
        <p:spPr>
          <a:xfrm>
            <a:off x="0" y="210811"/>
            <a:ext cx="9144000" cy="474989"/>
          </a:xfrm>
          <a:prstGeom prst="rect">
            <a:avLst/>
          </a:prstGeom>
          <a:solidFill>
            <a:schemeClr val="bg1">
              <a:lumMod val="95000"/>
            </a:schemeClr>
          </a:solidFill>
          <a:ln w="38100" cmpd="dbl">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700" dirty="0" smtClean="0">
                <a:solidFill>
                  <a:srgbClr val="A6A6A6"/>
                </a:solidFill>
              </a:rPr>
              <a:t>Conventional causal order;  Event atomicity;  </a:t>
            </a:r>
            <a:r>
              <a:rPr lang="en-US" sz="2700" dirty="0" smtClean="0">
                <a:solidFill>
                  <a:srgbClr val="B70000"/>
                </a:solidFill>
              </a:rPr>
              <a:t>Event queue order</a:t>
            </a:r>
            <a:endParaRPr lang="en-US" sz="2700" dirty="0">
              <a:solidFill>
                <a:srgbClr val="B70000"/>
              </a:solidFill>
            </a:endParaRPr>
          </a:p>
        </p:txBody>
      </p:sp>
      <p:sp>
        <p:nvSpPr>
          <p:cNvPr id="9" name="Rectangle 8"/>
          <p:cNvSpPr/>
          <p:nvPr/>
        </p:nvSpPr>
        <p:spPr>
          <a:xfrm>
            <a:off x="1676400" y="4819472"/>
            <a:ext cx="5791200" cy="1200328"/>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pPr marL="1588" lvl="1"/>
            <a:r>
              <a:rPr lang="en-US" sz="2400" dirty="0" smtClean="0">
                <a:solidFill>
                  <a:srgbClr val="B70000"/>
                </a:solidFill>
              </a:rPr>
              <a:t>Special event queue rules </a:t>
            </a:r>
            <a:r>
              <a:rPr lang="en-US" sz="2400" dirty="0" smtClean="0"/>
              <a:t>handle these APIs. </a:t>
            </a:r>
          </a:p>
          <a:p>
            <a:pPr marL="1588" lvl="1"/>
            <a:endParaRPr lang="en-US" sz="2400" dirty="0"/>
          </a:p>
          <a:p>
            <a:pPr marL="1588" lvl="1"/>
            <a:r>
              <a:rPr lang="en-US" sz="2400" dirty="0" smtClean="0"/>
              <a:t>See paper for details.</a:t>
            </a:r>
            <a:endParaRPr lang="en-US" sz="2400" dirty="0">
              <a:solidFill>
                <a:srgbClr val="B2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Event Orders </a:t>
            </a:r>
            <a:r>
              <a:rPr lang="en-US" dirty="0"/>
              <a:t>due to External Input</a:t>
            </a:r>
          </a:p>
        </p:txBody>
      </p:sp>
      <p:sp>
        <p:nvSpPr>
          <p:cNvPr id="4" name="Slide Number Placeholder 3"/>
          <p:cNvSpPr>
            <a:spLocks noGrp="1"/>
          </p:cNvSpPr>
          <p:nvPr>
            <p:ph type="sldNum" sz="quarter" idx="12"/>
          </p:nvPr>
        </p:nvSpPr>
        <p:spPr/>
        <p:txBody>
          <a:bodyPr/>
          <a:lstStyle/>
          <a:p>
            <a:fld id="{58112155-D8D2-1C46-AD4C-D23A8C0266CF}" type="slidenum">
              <a:rPr lang="en-US" smtClean="0"/>
              <a:pPr/>
              <a:t>17</a:t>
            </a:fld>
            <a:endParaRPr lang="en-US"/>
          </a:p>
        </p:txBody>
      </p:sp>
      <p:cxnSp>
        <p:nvCxnSpPr>
          <p:cNvPr id="40" name="Straight Arrow Connector 39"/>
          <p:cNvCxnSpPr/>
          <p:nvPr/>
        </p:nvCxnSpPr>
        <p:spPr>
          <a:xfrm>
            <a:off x="2571750" y="2070794"/>
            <a:ext cx="0" cy="3796606"/>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013" y="2327310"/>
            <a:ext cx="1828800" cy="1040699"/>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784" y="3457005"/>
            <a:ext cx="1828800" cy="1040699"/>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175" y="4598795"/>
            <a:ext cx="1828800" cy="1040699"/>
          </a:xfrm>
          <a:prstGeom prst="rect">
            <a:avLst/>
          </a:prstGeom>
        </p:spPr>
      </p:pic>
      <p:sp>
        <p:nvSpPr>
          <p:cNvPr id="23" name="Freeform 22"/>
          <p:cNvSpPr/>
          <p:nvPr/>
        </p:nvSpPr>
        <p:spPr>
          <a:xfrm flipH="1">
            <a:off x="1066800" y="3157592"/>
            <a:ext cx="381000" cy="415280"/>
          </a:xfrm>
          <a:custGeom>
            <a:avLst/>
            <a:gdLst>
              <a:gd name="connsiteX0" fmla="*/ 8467 w 627944"/>
              <a:gd name="connsiteY0" fmla="*/ 0 h 1583267"/>
              <a:gd name="connsiteX1" fmla="*/ 626533 w 627944"/>
              <a:gd name="connsiteY1" fmla="*/ 829734 h 1583267"/>
              <a:gd name="connsiteX2" fmla="*/ 0 w 627944"/>
              <a:gd name="connsiteY2" fmla="*/ 1583267 h 1583267"/>
            </a:gdLst>
            <a:ahLst/>
            <a:cxnLst>
              <a:cxn ang="0">
                <a:pos x="connsiteX0" y="connsiteY0"/>
              </a:cxn>
              <a:cxn ang="0">
                <a:pos x="connsiteX1" y="connsiteY1"/>
              </a:cxn>
              <a:cxn ang="0">
                <a:pos x="connsiteX2" y="connsiteY2"/>
              </a:cxn>
            </a:cxnLst>
            <a:rect l="l" t="t" r="r" b="b"/>
            <a:pathLst>
              <a:path w="627944" h="1583267">
                <a:moveTo>
                  <a:pt x="8467" y="0"/>
                </a:moveTo>
                <a:cubicBezTo>
                  <a:pt x="318205" y="282928"/>
                  <a:pt x="627944" y="565856"/>
                  <a:pt x="626533" y="829734"/>
                </a:cubicBezTo>
                <a:cubicBezTo>
                  <a:pt x="625122" y="1093612"/>
                  <a:pt x="312561" y="1338439"/>
                  <a:pt x="0" y="1583267"/>
                </a:cubicBezTo>
              </a:path>
            </a:pathLst>
          </a:custGeom>
          <a:ln w="38100" cap="flat" cmpd="sng" algn="ctr">
            <a:solidFill>
              <a:schemeClr val="accent1"/>
            </a:solidFill>
            <a:prstDash val="solid"/>
            <a:round/>
            <a:headEnd type="none" w="med" len="med"/>
            <a:tailEnd type="arrow"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flipH="1">
            <a:off x="1066800" y="4267200"/>
            <a:ext cx="381000" cy="415280"/>
          </a:xfrm>
          <a:custGeom>
            <a:avLst/>
            <a:gdLst>
              <a:gd name="connsiteX0" fmla="*/ 8467 w 627944"/>
              <a:gd name="connsiteY0" fmla="*/ 0 h 1583267"/>
              <a:gd name="connsiteX1" fmla="*/ 626533 w 627944"/>
              <a:gd name="connsiteY1" fmla="*/ 829734 h 1583267"/>
              <a:gd name="connsiteX2" fmla="*/ 0 w 627944"/>
              <a:gd name="connsiteY2" fmla="*/ 1583267 h 1583267"/>
            </a:gdLst>
            <a:ahLst/>
            <a:cxnLst>
              <a:cxn ang="0">
                <a:pos x="connsiteX0" y="connsiteY0"/>
              </a:cxn>
              <a:cxn ang="0">
                <a:pos x="connsiteX1" y="connsiteY1"/>
              </a:cxn>
              <a:cxn ang="0">
                <a:pos x="connsiteX2" y="connsiteY2"/>
              </a:cxn>
            </a:cxnLst>
            <a:rect l="l" t="t" r="r" b="b"/>
            <a:pathLst>
              <a:path w="627944" h="1583267">
                <a:moveTo>
                  <a:pt x="8467" y="0"/>
                </a:moveTo>
                <a:cubicBezTo>
                  <a:pt x="318205" y="282928"/>
                  <a:pt x="627944" y="565856"/>
                  <a:pt x="626533" y="829734"/>
                </a:cubicBezTo>
                <a:cubicBezTo>
                  <a:pt x="625122" y="1093612"/>
                  <a:pt x="312561" y="1338439"/>
                  <a:pt x="0" y="1583267"/>
                </a:cubicBezTo>
              </a:path>
            </a:pathLst>
          </a:custGeom>
          <a:ln w="38100" cap="flat" cmpd="sng" algn="ctr">
            <a:solidFill>
              <a:schemeClr val="accent1"/>
            </a:solidFill>
            <a:prstDash val="solid"/>
            <a:round/>
            <a:headEnd type="none" w="med" len="med"/>
            <a:tailEnd type="arrow"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8" name="Group 27"/>
          <p:cNvGrpSpPr/>
          <p:nvPr/>
        </p:nvGrpSpPr>
        <p:grpSpPr>
          <a:xfrm>
            <a:off x="1143000" y="4200593"/>
            <a:ext cx="228600" cy="282576"/>
            <a:chOff x="1450240" y="4473591"/>
            <a:chExt cx="228600" cy="282576"/>
          </a:xfrm>
        </p:grpSpPr>
        <p:cxnSp>
          <p:nvCxnSpPr>
            <p:cNvPr id="29" name="Straight Connector 28"/>
            <p:cNvCxnSpPr/>
            <p:nvPr/>
          </p:nvCxnSpPr>
          <p:spPr>
            <a:xfrm>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34" name="TextBox 33"/>
          <p:cNvSpPr txBox="1"/>
          <p:nvPr/>
        </p:nvSpPr>
        <p:spPr>
          <a:xfrm>
            <a:off x="1383073" y="2284968"/>
            <a:ext cx="364202" cy="461665"/>
          </a:xfrm>
          <a:prstGeom prst="rect">
            <a:avLst/>
          </a:prstGeom>
          <a:noFill/>
          <a:ln>
            <a:noFill/>
          </a:ln>
        </p:spPr>
        <p:txBody>
          <a:bodyPr wrap="none" rtlCol="0">
            <a:spAutoFit/>
          </a:bodyPr>
          <a:lstStyle/>
          <a:p>
            <a:r>
              <a:rPr lang="en-US" sz="2400" dirty="0" smtClean="0"/>
              <a:t>A</a:t>
            </a:r>
            <a:endParaRPr lang="en-US" sz="2400" dirty="0"/>
          </a:p>
        </p:txBody>
      </p:sp>
      <p:sp>
        <p:nvSpPr>
          <p:cNvPr id="35" name="TextBox 34"/>
          <p:cNvSpPr txBox="1"/>
          <p:nvPr/>
        </p:nvSpPr>
        <p:spPr>
          <a:xfrm>
            <a:off x="1396502" y="3415268"/>
            <a:ext cx="352080" cy="461665"/>
          </a:xfrm>
          <a:prstGeom prst="rect">
            <a:avLst/>
          </a:prstGeom>
          <a:noFill/>
          <a:ln>
            <a:noFill/>
          </a:ln>
        </p:spPr>
        <p:txBody>
          <a:bodyPr wrap="none" rtlCol="0">
            <a:spAutoFit/>
          </a:bodyPr>
          <a:lstStyle/>
          <a:p>
            <a:r>
              <a:rPr lang="en-US" sz="2400" dirty="0" smtClean="0"/>
              <a:t>B</a:t>
            </a:r>
            <a:endParaRPr lang="en-US" sz="2400" dirty="0"/>
          </a:p>
        </p:txBody>
      </p:sp>
      <p:sp>
        <p:nvSpPr>
          <p:cNvPr id="39" name="TextBox 38"/>
          <p:cNvSpPr txBox="1"/>
          <p:nvPr/>
        </p:nvSpPr>
        <p:spPr>
          <a:xfrm>
            <a:off x="1396502" y="4558268"/>
            <a:ext cx="348773" cy="461665"/>
          </a:xfrm>
          <a:prstGeom prst="rect">
            <a:avLst/>
          </a:prstGeom>
          <a:noFill/>
          <a:ln>
            <a:noFill/>
          </a:ln>
        </p:spPr>
        <p:txBody>
          <a:bodyPr wrap="none" rtlCol="0">
            <a:spAutoFit/>
          </a:bodyPr>
          <a:lstStyle/>
          <a:p>
            <a:r>
              <a:rPr lang="en-US" sz="2400" dirty="0"/>
              <a:t>C</a:t>
            </a:r>
          </a:p>
        </p:txBody>
      </p:sp>
      <p:sp>
        <p:nvSpPr>
          <p:cNvPr id="31" name="TextBox 30"/>
          <p:cNvSpPr txBox="1"/>
          <p:nvPr/>
        </p:nvSpPr>
        <p:spPr>
          <a:xfrm>
            <a:off x="1793039" y="1600200"/>
            <a:ext cx="155185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err="1" smtClean="0"/>
              <a:t>Looper</a:t>
            </a:r>
            <a:r>
              <a:rPr lang="en-US" dirty="0" smtClean="0"/>
              <a:t> Thread</a:t>
            </a:r>
            <a:endParaRPr lang="en-US" dirty="0"/>
          </a:p>
        </p:txBody>
      </p:sp>
      <p:sp>
        <p:nvSpPr>
          <p:cNvPr id="32" name="Rectangle 31"/>
          <p:cNvSpPr/>
          <p:nvPr/>
        </p:nvSpPr>
        <p:spPr>
          <a:xfrm>
            <a:off x="4810520" y="1408979"/>
            <a:ext cx="3889350" cy="1200328"/>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r>
              <a:rPr lang="en-US" sz="2400" dirty="0" smtClean="0"/>
              <a:t>Assume all events </a:t>
            </a:r>
            <a:r>
              <a:rPr lang="en-US" sz="2400" dirty="0"/>
              <a:t>generated by the </a:t>
            </a:r>
            <a:r>
              <a:rPr lang="en-US" sz="2400" dirty="0">
                <a:solidFill>
                  <a:srgbClr val="B70000"/>
                </a:solidFill>
              </a:rPr>
              <a:t>external environment</a:t>
            </a:r>
            <a:r>
              <a:rPr lang="en-US" sz="2400" dirty="0"/>
              <a:t> are ordered</a:t>
            </a:r>
          </a:p>
        </p:txBody>
      </p:sp>
      <p:pic>
        <p:nvPicPr>
          <p:cNvPr id="24" name="Picture 23" descr="music1.png"/>
          <p:cNvPicPr>
            <a:picLocks noChangeAspect="1"/>
          </p:cNvPicPr>
          <p:nvPr/>
        </p:nvPicPr>
        <p:blipFill rotWithShape="1">
          <a:blip r:embed="rId6">
            <a:extLst>
              <a:ext uri="{28A0092B-C50C-407E-A947-70E740481C1C}">
                <a14:useLocalDpi xmlns:a14="http://schemas.microsoft.com/office/drawing/2010/main" val="0"/>
              </a:ext>
            </a:extLst>
          </a:blip>
          <a:srcRect l="9341" t="4167" r="9570" b="4167"/>
          <a:stretch/>
        </p:blipFill>
        <p:spPr>
          <a:xfrm>
            <a:off x="6854850" y="3277890"/>
            <a:ext cx="1577336" cy="2971800"/>
          </a:xfrm>
          <a:prstGeom prst="rect">
            <a:avLst/>
          </a:prstGeom>
        </p:spPr>
      </p:pic>
      <p:cxnSp>
        <p:nvCxnSpPr>
          <p:cNvPr id="22" name="Curved Connector 21"/>
          <p:cNvCxnSpPr/>
          <p:nvPr/>
        </p:nvCxnSpPr>
        <p:spPr>
          <a:xfrm rot="10800000">
            <a:off x="3505200" y="2438402"/>
            <a:ext cx="3581400" cy="1828798"/>
          </a:xfrm>
          <a:prstGeom prst="curvedConnector3">
            <a:avLst>
              <a:gd name="adj1" fmla="val 50000"/>
            </a:avLst>
          </a:prstGeom>
          <a:ln w="38100">
            <a:tailEnd type="arrow"/>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25" name="Curved Connector 24"/>
          <p:cNvCxnSpPr/>
          <p:nvPr/>
        </p:nvCxnSpPr>
        <p:spPr>
          <a:xfrm rot="10800000">
            <a:off x="3475754" y="4648201"/>
            <a:ext cx="3716016" cy="1187789"/>
          </a:xfrm>
          <a:prstGeom prst="curvedConnector3">
            <a:avLst>
              <a:gd name="adj1" fmla="val 50000"/>
            </a:avLst>
          </a:prstGeom>
          <a:ln w="38100">
            <a:tailEnd type="arrow"/>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pic>
        <p:nvPicPr>
          <p:cNvPr id="26" name="Picture 32" descr="http://business-icon.com/highresolution/l_080.pn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400" b="95200" l="10000" r="90000">
                        <a14:foregroundMark x1="43400" y1="27800" x2="47600" y2="88000"/>
                        <a14:foregroundMark x1="28200" y1="61600" x2="42400" y2="70800"/>
                        <a14:foregroundMark x1="55800" y1="84000" x2="71000" y2="65600"/>
                        <a14:foregroundMark x1="52600" y1="43200" x2="56800" y2="72800"/>
                        <a14:foregroundMark x1="62800" y1="46200" x2="62800" y2="65600"/>
                        <a14:foregroundMark x1="72000" y1="49200" x2="69000" y2="87000"/>
                        <a14:foregroundMark x1="43400" y1="23800" x2="43400" y2="27800"/>
                      </a14:backgroundRemoval>
                    </a14:imgEffect>
                  </a14:imgLayer>
                </a14:imgProps>
              </a:ext>
              <a:ext uri="{28A0092B-C50C-407E-A947-70E740481C1C}">
                <a14:useLocalDpi xmlns:a14="http://schemas.microsoft.com/office/drawing/2010/main" val="0"/>
              </a:ext>
            </a:extLst>
          </a:blip>
          <a:srcRect/>
          <a:stretch>
            <a:fillRect/>
          </a:stretch>
        </p:blipFill>
        <p:spPr bwMode="auto">
          <a:xfrm>
            <a:off x="6965812" y="4192290"/>
            <a:ext cx="390064" cy="390064"/>
          </a:xfrm>
          <a:prstGeom prst="rect">
            <a:avLst/>
          </a:prstGeom>
          <a:noFill/>
          <a:extLst>
            <a:ext uri="{909E8E84-426E-40dd-AFC4-6F175D3DCCD1}">
              <a14:hiddenFill xmlns:a14="http://schemas.microsoft.com/office/drawing/2010/main">
                <a:solidFill>
                  <a:srgbClr val="FFFFFF"/>
                </a:solidFill>
              </a14:hiddenFill>
            </a:ext>
          </a:extLst>
        </p:spPr>
      </p:pic>
      <p:sp>
        <p:nvSpPr>
          <p:cNvPr id="33" name="Freeform 32"/>
          <p:cNvSpPr/>
          <p:nvPr/>
        </p:nvSpPr>
        <p:spPr>
          <a:xfrm>
            <a:off x="3505200" y="3157591"/>
            <a:ext cx="762000" cy="1490609"/>
          </a:xfrm>
          <a:custGeom>
            <a:avLst/>
            <a:gdLst>
              <a:gd name="connsiteX0" fmla="*/ 8467 w 627944"/>
              <a:gd name="connsiteY0" fmla="*/ 0 h 1583267"/>
              <a:gd name="connsiteX1" fmla="*/ 626533 w 627944"/>
              <a:gd name="connsiteY1" fmla="*/ 829734 h 1583267"/>
              <a:gd name="connsiteX2" fmla="*/ 0 w 627944"/>
              <a:gd name="connsiteY2" fmla="*/ 1583267 h 1583267"/>
            </a:gdLst>
            <a:ahLst/>
            <a:cxnLst>
              <a:cxn ang="0">
                <a:pos x="connsiteX0" y="connsiteY0"/>
              </a:cxn>
              <a:cxn ang="0">
                <a:pos x="connsiteX1" y="connsiteY1"/>
              </a:cxn>
              <a:cxn ang="0">
                <a:pos x="connsiteX2" y="connsiteY2"/>
              </a:cxn>
            </a:cxnLst>
            <a:rect l="l" t="t" r="r" b="b"/>
            <a:pathLst>
              <a:path w="627944" h="1583267">
                <a:moveTo>
                  <a:pt x="8467" y="0"/>
                </a:moveTo>
                <a:cubicBezTo>
                  <a:pt x="318205" y="282928"/>
                  <a:pt x="627944" y="565856"/>
                  <a:pt x="626533" y="829734"/>
                </a:cubicBezTo>
                <a:cubicBezTo>
                  <a:pt x="625122" y="1093612"/>
                  <a:pt x="312561" y="1338439"/>
                  <a:pt x="0" y="1583267"/>
                </a:cubicBezTo>
              </a:path>
            </a:pathLst>
          </a:custGeom>
          <a:ln w="50800" cap="flat" cmpd="sng" algn="ctr">
            <a:solidFill>
              <a:srgbClr val="B20000"/>
            </a:solidFill>
            <a:prstDash val="solid"/>
            <a:round/>
            <a:headEnd type="none" w="med" len="med"/>
            <a:tailEnd type="arrow"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617196" y="2584403"/>
            <a:ext cx="352080" cy="461665"/>
          </a:xfrm>
          <a:prstGeom prst="rect">
            <a:avLst/>
          </a:prstGeom>
          <a:noFill/>
          <a:ln>
            <a:noFill/>
          </a:ln>
        </p:spPr>
        <p:txBody>
          <a:bodyPr wrap="none" rtlCol="0">
            <a:spAutoFit/>
          </a:bodyPr>
          <a:lstStyle/>
          <a:p>
            <a:r>
              <a:rPr lang="en-US" sz="2400" dirty="0" smtClean="0"/>
              <a:t>B</a:t>
            </a:r>
            <a:endParaRPr lang="en-US" sz="2400" dirty="0"/>
          </a:p>
        </p:txBody>
      </p:sp>
    </p:spTree>
    <p:extLst>
      <p:ext uri="{BB962C8B-B14F-4D97-AF65-F5344CB8AC3E}">
        <p14:creationId xmlns:p14="http://schemas.microsoft.com/office/powerpoint/2010/main" val="1472225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500"/>
                                  </p:stCondLst>
                                  <p:childTnLst>
                                    <p:animMotion origin="layout" path="M 2.16953E-6 1.25868E-6 L 0.00851 0.22675 " pathEditMode="relative" rAng="0" ptsTypes="AA">
                                      <p:cBhvr>
                                        <p:cTn id="9" dur="1000" fill="hold"/>
                                        <p:tgtEl>
                                          <p:spTgt spid="26"/>
                                        </p:tgtEl>
                                        <p:attrNameLst>
                                          <p:attrName>ppt_x</p:attrName>
                                          <p:attrName>ppt_y</p:attrName>
                                        </p:attrNameLst>
                                      </p:cBhvr>
                                      <p:rCtr x="417" y="11337"/>
                                    </p:animMotion>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06231" y="2199167"/>
            <a:ext cx="6063834" cy="3556683"/>
          </a:xfrm>
          <a:prstGeom prst="rect">
            <a:avLst/>
          </a:prstGeom>
          <a:solidFill>
            <a:srgbClr val="F3F3F3"/>
          </a:solidFill>
          <a:ln w="28575"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i="1" dirty="0">
              <a:solidFill>
                <a:schemeClr val="tx1"/>
              </a:solidFill>
              <a:latin typeface="Arial"/>
              <a:cs typeface="Arial"/>
            </a:endParaRPr>
          </a:p>
        </p:txBody>
      </p:sp>
      <p:sp>
        <p:nvSpPr>
          <p:cNvPr id="2" name="Title 1"/>
          <p:cNvSpPr>
            <a:spLocks noGrp="1"/>
          </p:cNvSpPr>
          <p:nvPr>
            <p:ph type="title"/>
          </p:nvPr>
        </p:nvSpPr>
        <p:spPr/>
        <p:txBody>
          <a:bodyPr/>
          <a:lstStyle/>
          <a:p>
            <a:r>
              <a:rPr lang="en-US" dirty="0" smtClean="0"/>
              <a:t>What is External Input?</a:t>
            </a:r>
            <a:endParaRPr lang="en-US" dirty="0"/>
          </a:p>
        </p:txBody>
      </p:sp>
      <p:sp>
        <p:nvSpPr>
          <p:cNvPr id="3" name="Slide Number Placeholder 2"/>
          <p:cNvSpPr>
            <a:spLocks noGrp="1"/>
          </p:cNvSpPr>
          <p:nvPr>
            <p:ph type="sldNum" sz="quarter" idx="12"/>
          </p:nvPr>
        </p:nvSpPr>
        <p:spPr/>
        <p:txBody>
          <a:bodyPr/>
          <a:lstStyle/>
          <a:p>
            <a:fld id="{58112155-D8D2-1C46-AD4C-D23A8C0266CF}" type="slidenum">
              <a:rPr lang="en-US" smtClean="0"/>
              <a:pPr/>
              <a:t>18</a:t>
            </a:fld>
            <a:endParaRPr lang="en-US"/>
          </a:p>
        </p:txBody>
      </p:sp>
      <p:cxnSp>
        <p:nvCxnSpPr>
          <p:cNvPr id="9" name="Straight Arrow Connector 8"/>
          <p:cNvCxnSpPr>
            <a:endCxn id="20" idx="1"/>
          </p:cNvCxnSpPr>
          <p:nvPr/>
        </p:nvCxnSpPr>
        <p:spPr>
          <a:xfrm>
            <a:off x="4033151" y="3571775"/>
            <a:ext cx="803575" cy="0"/>
          </a:xfrm>
          <a:prstGeom prst="straightConnector1">
            <a:avLst/>
          </a:prstGeom>
          <a:ln w="57150" cmpd="sng">
            <a:solidFill>
              <a:srgbClr val="82BB6A"/>
            </a:solidFill>
            <a:headEnd type="triangl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093196" y="3040862"/>
            <a:ext cx="874065" cy="304800"/>
          </a:xfrm>
          <a:prstGeom prst="straightConnector1">
            <a:avLst/>
          </a:prstGeom>
          <a:ln w="57150" cmpd="sng">
            <a:solidFill>
              <a:srgbClr val="D64F53"/>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965698" y="4488662"/>
            <a:ext cx="1008655" cy="304800"/>
          </a:xfrm>
          <a:prstGeom prst="straightConnector1">
            <a:avLst/>
          </a:prstGeom>
          <a:ln w="57150" cmpd="sng">
            <a:solidFill>
              <a:srgbClr val="D64F53"/>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7315200" y="3692202"/>
            <a:ext cx="1030934" cy="193998"/>
          </a:xfrm>
          <a:prstGeom prst="straightConnector1">
            <a:avLst/>
          </a:prstGeom>
          <a:ln w="57150" cmpd="sng">
            <a:solidFill>
              <a:srgbClr val="D64F53"/>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993354" y="1600200"/>
            <a:ext cx="3350046" cy="523220"/>
          </a:xfrm>
          <a:prstGeom prst="rect">
            <a:avLst/>
          </a:prstGeom>
          <a:noFill/>
        </p:spPr>
        <p:txBody>
          <a:bodyPr wrap="none" rtlCol="0">
            <a:spAutoFit/>
          </a:bodyPr>
          <a:lstStyle/>
          <a:p>
            <a:r>
              <a:rPr lang="en-US" sz="2800" dirty="0" smtClean="0">
                <a:solidFill>
                  <a:srgbClr val="D64F53"/>
                </a:solidFill>
                <a:latin typeface="+mj-lt"/>
                <a:cs typeface="Arial"/>
              </a:rPr>
              <a:t>External Environment</a:t>
            </a:r>
            <a:endParaRPr lang="en-US" sz="2800" dirty="0">
              <a:solidFill>
                <a:srgbClr val="D64F53"/>
              </a:solidFill>
              <a:latin typeface="+mj-lt"/>
              <a:cs typeface="Arial"/>
            </a:endParaRPr>
          </a:p>
        </p:txBody>
      </p:sp>
      <p:sp>
        <p:nvSpPr>
          <p:cNvPr id="19" name="TextBox 18"/>
          <p:cNvSpPr txBox="1"/>
          <p:nvPr/>
        </p:nvSpPr>
        <p:spPr>
          <a:xfrm>
            <a:off x="4125757" y="3189767"/>
            <a:ext cx="612217" cy="400110"/>
          </a:xfrm>
          <a:prstGeom prst="rect">
            <a:avLst/>
          </a:prstGeom>
          <a:noFill/>
        </p:spPr>
        <p:txBody>
          <a:bodyPr wrap="none" rtlCol="0">
            <a:spAutoFit/>
          </a:bodyPr>
          <a:lstStyle/>
          <a:p>
            <a:r>
              <a:rPr lang="en-US" sz="2000" dirty="0" smtClean="0">
                <a:latin typeface="Arial"/>
                <a:cs typeface="Arial"/>
              </a:rPr>
              <a:t>IPC</a:t>
            </a:r>
            <a:endParaRPr lang="en-US" sz="2000" dirty="0">
              <a:latin typeface="Arial"/>
              <a:cs typeface="Arial"/>
            </a:endParaRPr>
          </a:p>
        </p:txBody>
      </p:sp>
      <p:sp>
        <p:nvSpPr>
          <p:cNvPr id="20" name="Rectangle 19"/>
          <p:cNvSpPr/>
          <p:nvPr/>
        </p:nvSpPr>
        <p:spPr>
          <a:xfrm>
            <a:off x="4836726" y="2561363"/>
            <a:ext cx="2020824" cy="2020824"/>
          </a:xfrm>
          <a:prstGeom prst="rect">
            <a:avLst/>
          </a:prstGeom>
          <a:solidFill>
            <a:srgbClr val="D1E7C9"/>
          </a:solidFill>
          <a:ln w="285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tIns="0" rtlCol="0" anchor="t"/>
          <a:lstStyle/>
          <a:p>
            <a:r>
              <a:rPr lang="da-DK" sz="1950" b="1" i="1" dirty="0" err="1">
                <a:solidFill>
                  <a:schemeClr val="tx1"/>
                </a:solidFill>
                <a:latin typeface="+mj-lt"/>
                <a:cs typeface="Arial"/>
              </a:rPr>
              <a:t>surfaceflinger</a:t>
            </a:r>
            <a:endParaRPr lang="en-US" sz="1950" b="1" i="1" dirty="0">
              <a:solidFill>
                <a:schemeClr val="tx1"/>
              </a:solidFill>
              <a:latin typeface="+mj-lt"/>
              <a:cs typeface="Arial"/>
            </a:endParaRPr>
          </a:p>
        </p:txBody>
      </p:sp>
      <p:sp>
        <p:nvSpPr>
          <p:cNvPr id="21" name="Rectangle 20"/>
          <p:cNvSpPr/>
          <p:nvPr/>
        </p:nvSpPr>
        <p:spPr>
          <a:xfrm>
            <a:off x="1975751" y="2560564"/>
            <a:ext cx="2057400" cy="2840168"/>
          </a:xfrm>
          <a:prstGeom prst="rect">
            <a:avLst/>
          </a:prstGeom>
          <a:solidFill>
            <a:srgbClr val="C4DBF0"/>
          </a:solidFill>
          <a:ln w="285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50" b="1" i="1" dirty="0" smtClean="0">
                <a:solidFill>
                  <a:schemeClr val="tx1"/>
                </a:solidFill>
                <a:latin typeface="+mj-lt"/>
                <a:cs typeface="Arial"/>
              </a:rPr>
              <a:t>App</a:t>
            </a:r>
            <a:endParaRPr lang="en-US" sz="1950" b="1" i="1" dirty="0">
              <a:solidFill>
                <a:schemeClr val="tx1"/>
              </a:solidFill>
              <a:latin typeface="+mj-lt"/>
              <a:cs typeface="Arial"/>
            </a:endParaRPr>
          </a:p>
        </p:txBody>
      </p:sp>
      <p:sp>
        <p:nvSpPr>
          <p:cNvPr id="23" name="Rectangle 22"/>
          <p:cNvSpPr/>
          <p:nvPr/>
        </p:nvSpPr>
        <p:spPr>
          <a:xfrm>
            <a:off x="5054363" y="2967267"/>
            <a:ext cx="2020824" cy="2020824"/>
          </a:xfrm>
          <a:prstGeom prst="rect">
            <a:avLst/>
          </a:prstGeom>
          <a:solidFill>
            <a:srgbClr val="D1E7C9"/>
          </a:solidFill>
          <a:ln w="285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tIns="0" rtlCol="0" anchor="t"/>
          <a:lstStyle/>
          <a:p>
            <a:r>
              <a:rPr lang="en-US" sz="1950" b="1" i="1" dirty="0" err="1">
                <a:solidFill>
                  <a:schemeClr val="tx1"/>
                </a:solidFill>
                <a:latin typeface="+mj-lt"/>
                <a:cs typeface="Arial"/>
              </a:rPr>
              <a:t>c</a:t>
            </a:r>
            <a:r>
              <a:rPr lang="en-US" sz="1950" b="1" i="1" dirty="0" err="1" smtClean="0">
                <a:solidFill>
                  <a:schemeClr val="tx1"/>
                </a:solidFill>
                <a:latin typeface="+mj-lt"/>
                <a:cs typeface="Arial"/>
              </a:rPr>
              <a:t>ontext_manager</a:t>
            </a:r>
            <a:endParaRPr lang="en-US" sz="1950" b="1" i="1" dirty="0">
              <a:solidFill>
                <a:schemeClr val="tx1"/>
              </a:solidFill>
              <a:latin typeface="+mj-lt"/>
              <a:cs typeface="Arial"/>
            </a:endParaRPr>
          </a:p>
        </p:txBody>
      </p:sp>
      <p:sp>
        <p:nvSpPr>
          <p:cNvPr id="24" name="Rectangle 23"/>
          <p:cNvSpPr/>
          <p:nvPr/>
        </p:nvSpPr>
        <p:spPr>
          <a:xfrm>
            <a:off x="5282963" y="3380771"/>
            <a:ext cx="2020824" cy="2020824"/>
          </a:xfrm>
          <a:prstGeom prst="rect">
            <a:avLst/>
          </a:prstGeom>
          <a:solidFill>
            <a:srgbClr val="D1E7C9"/>
          </a:solidFill>
          <a:ln w="285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tIns="0" rtlCol="0" anchor="t"/>
          <a:lstStyle/>
          <a:p>
            <a:r>
              <a:rPr lang="en-US" sz="1950" b="1" i="1" dirty="0" smtClean="0">
                <a:solidFill>
                  <a:schemeClr val="tx1"/>
                </a:solidFill>
                <a:latin typeface="+mj-lt"/>
                <a:cs typeface="Arial"/>
              </a:rPr>
              <a:t>system_server</a:t>
            </a:r>
            <a:endParaRPr lang="en-US" sz="1950" b="1" i="1" dirty="0">
              <a:solidFill>
                <a:schemeClr val="tx1"/>
              </a:solidFill>
              <a:latin typeface="+mj-lt"/>
              <a:cs typeface="Arial"/>
            </a:endParaRPr>
          </a:p>
        </p:txBody>
      </p:sp>
      <p:cxnSp>
        <p:nvCxnSpPr>
          <p:cNvPr id="16" name="Straight Arrow Connector 15"/>
          <p:cNvCxnSpPr>
            <a:endCxn id="23" idx="1"/>
          </p:cNvCxnSpPr>
          <p:nvPr/>
        </p:nvCxnSpPr>
        <p:spPr>
          <a:xfrm>
            <a:off x="4038600" y="3977679"/>
            <a:ext cx="1015763" cy="0"/>
          </a:xfrm>
          <a:prstGeom prst="straightConnector1">
            <a:avLst/>
          </a:prstGeom>
          <a:ln w="57150" cmpd="sng">
            <a:solidFill>
              <a:srgbClr val="82BB6A"/>
            </a:solidFill>
            <a:headEnd type="triangl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24" idx="1"/>
          </p:cNvCxnSpPr>
          <p:nvPr/>
        </p:nvCxnSpPr>
        <p:spPr>
          <a:xfrm>
            <a:off x="4038600" y="4391183"/>
            <a:ext cx="1244363" cy="0"/>
          </a:xfrm>
          <a:prstGeom prst="straightConnector1">
            <a:avLst/>
          </a:prstGeom>
          <a:ln w="57150" cmpd="sng">
            <a:solidFill>
              <a:srgbClr val="82BB6A"/>
            </a:solidFill>
            <a:headEnd type="triangle" w="med" len="med"/>
            <a:tailEnd type="triangle"/>
          </a:ln>
          <a:effectLst/>
        </p:spPr>
        <p:style>
          <a:lnRef idx="2">
            <a:schemeClr val="accent1"/>
          </a:lnRef>
          <a:fillRef idx="0">
            <a:schemeClr val="accent1"/>
          </a:fillRef>
          <a:effectRef idx="1">
            <a:schemeClr val="accent1"/>
          </a:effectRef>
          <a:fontRef idx="minor">
            <a:schemeClr val="tx1"/>
          </a:fontRef>
        </p:style>
      </p:cxnSp>
      <p:pic>
        <p:nvPicPr>
          <p:cNvPr id="25" name="Picture 8" descr="http://vector-magz.com/wp-content/uploads/2013/06/camera-vec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29" y="2561363"/>
            <a:ext cx="688975" cy="68897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4" descr="http://androidgadgets.co.uk/wp-content/uploads/2013/07/wifi_ic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3262023"/>
            <a:ext cx="914797" cy="6860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http://t1.ftcdn.net/jpg/00/32/03/72/400_F_32037265_EoNyxPGswlYxxhytr6gHLP15s09OPX2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119" y="4408495"/>
            <a:ext cx="815579" cy="815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8751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2220502"/>
            <a:ext cx="7543800" cy="528350"/>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pPr algn="ctr">
              <a:lnSpc>
                <a:spcPct val="150000"/>
              </a:lnSpc>
            </a:pPr>
            <a:endParaRPr lang="en-US" sz="2000" dirty="0"/>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Causality Model </a:t>
            </a:r>
          </a:p>
          <a:p>
            <a:r>
              <a:rPr lang="en-US" dirty="0" err="1" smtClean="0"/>
              <a:t>Commutativity</a:t>
            </a:r>
            <a:r>
              <a:rPr lang="en-US" dirty="0" smtClean="0"/>
              <a:t> Analysis</a:t>
            </a:r>
          </a:p>
          <a:p>
            <a:r>
              <a:rPr lang="en-US" dirty="0" smtClean="0"/>
              <a:t>Implementation &amp; Results</a:t>
            </a:r>
            <a:endParaRPr lang="en-US" dirty="0"/>
          </a:p>
        </p:txBody>
      </p:sp>
      <p:sp>
        <p:nvSpPr>
          <p:cNvPr id="4" name="Slide Number Placeholder 3"/>
          <p:cNvSpPr>
            <a:spLocks noGrp="1"/>
          </p:cNvSpPr>
          <p:nvPr>
            <p:ph type="sldNum" sz="quarter" idx="12"/>
          </p:nvPr>
        </p:nvSpPr>
        <p:spPr/>
        <p:txBody>
          <a:bodyPr/>
          <a:lstStyle/>
          <a:p>
            <a:fld id="{58112155-D8D2-1C46-AD4C-D23A8C0266CF}" type="slidenum">
              <a:rPr lang="en-US" smtClean="0"/>
              <a:pPr/>
              <a:t>19</a:t>
            </a:fld>
            <a:endParaRPr lang="en-US"/>
          </a:p>
        </p:txBody>
      </p:sp>
    </p:spTree>
    <p:extLst>
      <p:ext uri="{BB962C8B-B14F-4D97-AF65-F5344CB8AC3E}">
        <p14:creationId xmlns:p14="http://schemas.microsoft.com/office/powerpoint/2010/main" val="42259541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Event-Driven Systems</a:t>
            </a:r>
            <a:endParaRPr lang="en-US" dirty="0"/>
          </a:p>
        </p:txBody>
      </p:sp>
      <p:sp>
        <p:nvSpPr>
          <p:cNvPr id="3" name="Content Placeholder 2"/>
          <p:cNvSpPr>
            <a:spLocks noGrp="1"/>
          </p:cNvSpPr>
          <p:nvPr>
            <p:ph idx="1"/>
          </p:nvPr>
        </p:nvSpPr>
        <p:spPr>
          <a:xfrm>
            <a:off x="457200" y="1265238"/>
            <a:ext cx="8229600" cy="4983162"/>
          </a:xfrm>
        </p:spPr>
        <p:txBody>
          <a:bodyPr>
            <a:normAutofit/>
          </a:bodyPr>
          <a:lstStyle/>
          <a:p>
            <a:pPr marL="0" indent="0">
              <a:buNone/>
            </a:pPr>
            <a:endParaRPr lang="en-US" dirty="0" smtClean="0"/>
          </a:p>
          <a:p>
            <a:pPr marL="0" indent="0">
              <a:buNone/>
            </a:pPr>
            <a:r>
              <a:rPr lang="en-US" dirty="0" smtClean="0"/>
              <a:t>Mobile apps</a:t>
            </a:r>
          </a:p>
          <a:p>
            <a:pPr lvl="2">
              <a:spcAft>
                <a:spcPts val="3600"/>
              </a:spcAft>
              <a:buNone/>
            </a:pPr>
            <a:endParaRPr lang="en-US" dirty="0" smtClean="0"/>
          </a:p>
          <a:p>
            <a:pPr marL="0" indent="0">
              <a:buNone/>
            </a:pPr>
            <a:r>
              <a:rPr lang="en-US" dirty="0" smtClean="0"/>
              <a:t>Web apps</a:t>
            </a:r>
          </a:p>
          <a:p>
            <a:pPr lvl="2">
              <a:spcAft>
                <a:spcPts val="3600"/>
              </a:spcAft>
            </a:pPr>
            <a:endParaRPr lang="en-US" dirty="0" smtClean="0"/>
          </a:p>
          <a:p>
            <a:pPr marL="0" indent="0">
              <a:buNone/>
            </a:pPr>
            <a:r>
              <a:rPr lang="en-US" dirty="0" smtClean="0"/>
              <a:t>Data-centers</a:t>
            </a:r>
          </a:p>
        </p:txBody>
      </p:sp>
      <p:pic>
        <p:nvPicPr>
          <p:cNvPr id="4" name="Picture 3" descr="android.jpg"/>
          <p:cNvPicPr>
            <a:picLocks noChangeAspect="1"/>
          </p:cNvPicPr>
          <p:nvPr/>
        </p:nvPicPr>
        <p:blipFill>
          <a:blip r:embed="rId3"/>
          <a:stretch>
            <a:fillRect/>
          </a:stretch>
        </p:blipFill>
        <p:spPr>
          <a:xfrm>
            <a:off x="3247390" y="1676400"/>
            <a:ext cx="1320800" cy="990600"/>
          </a:xfrm>
          <a:prstGeom prst="rect">
            <a:avLst/>
          </a:prstGeom>
        </p:spPr>
      </p:pic>
      <p:pic>
        <p:nvPicPr>
          <p:cNvPr id="5" name="Picture 4" descr="ios-logo.jpg"/>
          <p:cNvPicPr>
            <a:picLocks noChangeAspect="1"/>
          </p:cNvPicPr>
          <p:nvPr/>
        </p:nvPicPr>
        <p:blipFill>
          <a:blip r:embed="rId4"/>
          <a:stretch>
            <a:fillRect/>
          </a:stretch>
        </p:blipFill>
        <p:spPr>
          <a:xfrm>
            <a:off x="4568190" y="1600200"/>
            <a:ext cx="1143000" cy="1143000"/>
          </a:xfrm>
          <a:prstGeom prst="rect">
            <a:avLst/>
          </a:prstGeom>
        </p:spPr>
      </p:pic>
      <p:pic>
        <p:nvPicPr>
          <p:cNvPr id="6" name="Picture 5" descr="windows-8-logo.png"/>
          <p:cNvPicPr>
            <a:picLocks noChangeAspect="1"/>
          </p:cNvPicPr>
          <p:nvPr/>
        </p:nvPicPr>
        <p:blipFill>
          <a:blip r:embed="rId5"/>
          <a:stretch>
            <a:fillRect/>
          </a:stretch>
        </p:blipFill>
        <p:spPr>
          <a:xfrm>
            <a:off x="5726280" y="1600201"/>
            <a:ext cx="1508910" cy="1142999"/>
          </a:xfrm>
          <a:prstGeom prst="rect">
            <a:avLst/>
          </a:prstGeom>
        </p:spPr>
      </p:pic>
      <p:pic>
        <p:nvPicPr>
          <p:cNvPr id="8" name="Picture 7" descr="google_apps_logo.jpeg"/>
          <p:cNvPicPr>
            <a:picLocks noChangeAspect="1"/>
          </p:cNvPicPr>
          <p:nvPr/>
        </p:nvPicPr>
        <p:blipFill>
          <a:blip r:embed="rId6"/>
          <a:stretch>
            <a:fillRect/>
          </a:stretch>
        </p:blipFill>
        <p:spPr>
          <a:xfrm>
            <a:off x="3356610" y="3086757"/>
            <a:ext cx="1062990" cy="1143000"/>
          </a:xfrm>
          <a:prstGeom prst="rect">
            <a:avLst/>
          </a:prstGeom>
        </p:spPr>
      </p:pic>
      <p:pic>
        <p:nvPicPr>
          <p:cNvPr id="9" name="Picture 8" descr="HTML5_Logo_512.png"/>
          <p:cNvPicPr>
            <a:picLocks noChangeAspect="1"/>
          </p:cNvPicPr>
          <p:nvPr/>
        </p:nvPicPr>
        <p:blipFill>
          <a:blip r:embed="rId7"/>
          <a:stretch>
            <a:fillRect/>
          </a:stretch>
        </p:blipFill>
        <p:spPr>
          <a:xfrm>
            <a:off x="6756400" y="3074057"/>
            <a:ext cx="1168400" cy="1168400"/>
          </a:xfrm>
          <a:prstGeom prst="rect">
            <a:avLst/>
          </a:prstGeom>
        </p:spPr>
      </p:pic>
      <p:pic>
        <p:nvPicPr>
          <p:cNvPr id="10" name="Picture 9" descr="nodejs.png"/>
          <p:cNvPicPr>
            <a:picLocks noChangeAspect="1"/>
          </p:cNvPicPr>
          <p:nvPr/>
        </p:nvPicPr>
        <p:blipFill>
          <a:blip r:embed="rId8"/>
          <a:stretch>
            <a:fillRect/>
          </a:stretch>
        </p:blipFill>
        <p:spPr>
          <a:xfrm>
            <a:off x="3356610" y="4724400"/>
            <a:ext cx="2129790" cy="572382"/>
          </a:xfrm>
          <a:prstGeom prst="rect">
            <a:avLst/>
          </a:prstGeom>
        </p:spPr>
      </p:pic>
      <p:pic>
        <p:nvPicPr>
          <p:cNvPr id="11" name="Picture 10" descr="officewebapps.png"/>
          <p:cNvPicPr>
            <a:picLocks noChangeAspect="1"/>
          </p:cNvPicPr>
          <p:nvPr/>
        </p:nvPicPr>
        <p:blipFill>
          <a:blip r:embed="rId9"/>
          <a:stretch>
            <a:fillRect/>
          </a:stretch>
        </p:blipFill>
        <p:spPr>
          <a:xfrm>
            <a:off x="4637125" y="3048000"/>
            <a:ext cx="2144675" cy="1220515"/>
          </a:xfrm>
          <a:prstGeom prst="rect">
            <a:avLst/>
          </a:prstGeom>
        </p:spPr>
      </p:pic>
      <p:sp>
        <p:nvSpPr>
          <p:cNvPr id="12" name="Slide Number Placeholder 11"/>
          <p:cNvSpPr>
            <a:spLocks noGrp="1"/>
          </p:cNvSpPr>
          <p:nvPr>
            <p:ph type="sldNum" sz="quarter" idx="12"/>
          </p:nvPr>
        </p:nvSpPr>
        <p:spPr/>
        <p:txBody>
          <a:bodyPr/>
          <a:lstStyle/>
          <a:p>
            <a:fld id="{58112155-D8D2-1C46-AD4C-D23A8C0266CF}" type="slidenum">
              <a:rPr lang="en-US" smtClean="0"/>
              <a:pPr/>
              <a:t>2</a:t>
            </a:fld>
            <a:endParaRPr lang="en-US"/>
          </a:p>
        </p:txBody>
      </p:sp>
      <p:sp>
        <p:nvSpPr>
          <p:cNvPr id="13" name="TextBox 12"/>
          <p:cNvSpPr txBox="1"/>
          <p:nvPr/>
        </p:nvSpPr>
        <p:spPr>
          <a:xfrm>
            <a:off x="296791" y="5684520"/>
            <a:ext cx="8550418" cy="523220"/>
          </a:xfrm>
          <a:prstGeom prst="rect">
            <a:avLst/>
          </a:prstGeom>
          <a:noFill/>
        </p:spPr>
        <p:txBody>
          <a:bodyPr wrap="none" rtlCol="0">
            <a:spAutoFit/>
          </a:bodyPr>
          <a:lstStyle/>
          <a:p>
            <a:pPr algn="ctr"/>
            <a:r>
              <a:rPr lang="en-US" sz="2800" dirty="0" smtClean="0">
                <a:solidFill>
                  <a:srgbClr val="B20000"/>
                </a:solidFill>
              </a:rPr>
              <a:t>Lack tools for finding concurrency errors in these systems</a:t>
            </a:r>
            <a:endParaRPr lang="en-US" sz="2800" dirty="0">
              <a:solidFill>
                <a:srgbClr val="B2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Problem: Not All Races are Bugs</a:t>
            </a:r>
          </a:p>
        </p:txBody>
      </p:sp>
      <p:sp>
        <p:nvSpPr>
          <p:cNvPr id="4" name="Slide Number Placeholder 3"/>
          <p:cNvSpPr>
            <a:spLocks noGrp="1"/>
          </p:cNvSpPr>
          <p:nvPr>
            <p:ph type="sldNum" sz="quarter" idx="12"/>
          </p:nvPr>
        </p:nvSpPr>
        <p:spPr/>
        <p:txBody>
          <a:bodyPr/>
          <a:lstStyle/>
          <a:p>
            <a:fld id="{58112155-D8D2-1C46-AD4C-D23A8C0266CF}" type="slidenum">
              <a:rPr lang="en-US" smtClean="0"/>
              <a:pPr/>
              <a:t>20</a:t>
            </a:fld>
            <a:endParaRPr lang="en-US" dirty="0"/>
          </a:p>
        </p:txBody>
      </p:sp>
      <p:sp>
        <p:nvSpPr>
          <p:cNvPr id="5" name="Rectangle 4"/>
          <p:cNvSpPr/>
          <p:nvPr/>
        </p:nvSpPr>
        <p:spPr>
          <a:xfrm>
            <a:off x="1066800" y="1341438"/>
            <a:ext cx="6781800" cy="4068762"/>
          </a:xfrm>
          <a:prstGeom prst="rect">
            <a:avLst/>
          </a:prstGeom>
          <a:solidFill>
            <a:schemeClr val="bg1">
              <a:lumMod val="95000"/>
            </a:schemeClr>
          </a:solidFill>
          <a:ln w="38100"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1"/>
          <p:cNvSpPr txBox="1">
            <a:spLocks/>
          </p:cNvSpPr>
          <p:nvPr/>
        </p:nvSpPr>
        <p:spPr>
          <a:xfrm>
            <a:off x="1119040" y="1283418"/>
            <a:ext cx="4267200" cy="914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Races between events</a:t>
            </a:r>
          </a:p>
        </p:txBody>
      </p:sp>
      <p:sp>
        <p:nvSpPr>
          <p:cNvPr id="7" name="Oval 6"/>
          <p:cNvSpPr/>
          <p:nvPr/>
        </p:nvSpPr>
        <p:spPr>
          <a:xfrm>
            <a:off x="1295400" y="2359314"/>
            <a:ext cx="2514600" cy="2517486"/>
          </a:xfrm>
          <a:prstGeom prst="ellipse">
            <a:avLst/>
          </a:prstGeom>
          <a:solidFill>
            <a:srgbClr val="E19E9E"/>
          </a:solidFill>
          <a:ln w="38100"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3000" dirty="0" smtClean="0">
                <a:solidFill>
                  <a:srgbClr val="000000"/>
                </a:solidFill>
              </a:rPr>
              <a:t>Order violations</a:t>
            </a:r>
            <a:endParaRPr lang="en-US" sz="3000" dirty="0">
              <a:solidFill>
                <a:srgbClr val="000000"/>
              </a:solidFill>
            </a:endParaRPr>
          </a:p>
        </p:txBody>
      </p:sp>
      <p:sp>
        <p:nvSpPr>
          <p:cNvPr id="16" name="Oval 15"/>
          <p:cNvSpPr/>
          <p:nvPr/>
        </p:nvSpPr>
        <p:spPr>
          <a:xfrm>
            <a:off x="4038600" y="1600200"/>
            <a:ext cx="3581400" cy="3578072"/>
          </a:xfrm>
          <a:prstGeom prst="ellipse">
            <a:avLst/>
          </a:prstGeom>
          <a:solidFill>
            <a:srgbClr val="B0EAC7"/>
          </a:solidFill>
          <a:ln w="38100"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3000" dirty="0" smtClean="0">
                <a:solidFill>
                  <a:srgbClr val="000000"/>
                </a:solidFill>
              </a:rPr>
              <a:t>Atomicity violations</a:t>
            </a:r>
            <a:endParaRPr lang="en-US" sz="3000" dirty="0">
              <a:solidFill>
                <a:srgbClr val="000000"/>
              </a:solidFill>
            </a:endParaRPr>
          </a:p>
        </p:txBody>
      </p:sp>
      <p:sp>
        <p:nvSpPr>
          <p:cNvPr id="35" name="Title 1"/>
          <p:cNvSpPr txBox="1">
            <a:spLocks/>
          </p:cNvSpPr>
          <p:nvPr/>
        </p:nvSpPr>
        <p:spPr>
          <a:xfrm>
            <a:off x="4267200" y="2819400"/>
            <a:ext cx="3239496" cy="1752600"/>
          </a:xfrm>
          <a:prstGeom prst="rect">
            <a:avLst/>
          </a:prstGeom>
          <a:effectLst>
            <a:glow rad="101600">
              <a:schemeClr val="bg1">
                <a:alpha val="75000"/>
              </a:schemeClr>
            </a:glo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00B050"/>
                </a:solidFill>
              </a:rPr>
              <a:t>Not a problem in </a:t>
            </a:r>
            <a:r>
              <a:rPr lang="en-US" sz="3000" dirty="0" smtClean="0">
                <a:solidFill>
                  <a:srgbClr val="00B050"/>
                </a:solidFill>
              </a:rPr>
              <a:t>Android events!</a:t>
            </a:r>
            <a:endParaRPr lang="en-US" sz="3000" dirty="0">
              <a:solidFill>
                <a:srgbClr val="00B050"/>
              </a:solidFill>
            </a:endParaRPr>
          </a:p>
        </p:txBody>
      </p:sp>
    </p:spTree>
    <p:extLst>
      <p:ext uri="{BB962C8B-B14F-4D97-AF65-F5344CB8AC3E}">
        <p14:creationId xmlns:p14="http://schemas.microsoft.com/office/powerpoint/2010/main" val="31063708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Order Violations in Events</a:t>
            </a:r>
            <a:endParaRPr lang="en-US" dirty="0"/>
          </a:p>
        </p:txBody>
      </p:sp>
      <p:sp>
        <p:nvSpPr>
          <p:cNvPr id="3" name="Slide Number Placeholder 2"/>
          <p:cNvSpPr>
            <a:spLocks noGrp="1"/>
          </p:cNvSpPr>
          <p:nvPr>
            <p:ph type="sldNum" sz="quarter" idx="12"/>
          </p:nvPr>
        </p:nvSpPr>
        <p:spPr/>
        <p:txBody>
          <a:bodyPr/>
          <a:lstStyle/>
          <a:p>
            <a:fld id="{58112155-D8D2-1C46-AD4C-D23A8C0266CF}" type="slidenum">
              <a:rPr lang="en-US" smtClean="0"/>
              <a:pPr/>
              <a:t>21</a:t>
            </a:fld>
            <a:endParaRPr lang="en-US"/>
          </a:p>
        </p:txBody>
      </p:sp>
      <p:cxnSp>
        <p:nvCxnSpPr>
          <p:cNvPr id="4" name="Straight Arrow Connector 3"/>
          <p:cNvCxnSpPr/>
          <p:nvPr/>
        </p:nvCxnSpPr>
        <p:spPr>
          <a:xfrm>
            <a:off x="6660702" y="1874837"/>
            <a:ext cx="0" cy="3657600"/>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2585498" y="1874837"/>
            <a:ext cx="0" cy="3657600"/>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754" y="3762411"/>
            <a:ext cx="2798884" cy="159273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938" y="2009472"/>
            <a:ext cx="2806700" cy="1597182"/>
          </a:xfrm>
          <a:prstGeom prst="rect">
            <a:avLst/>
          </a:prstGeom>
        </p:spPr>
      </p:pic>
      <p:sp>
        <p:nvSpPr>
          <p:cNvPr id="10" name="Freeform 9"/>
          <p:cNvSpPr/>
          <p:nvPr/>
        </p:nvSpPr>
        <p:spPr>
          <a:xfrm flipH="1">
            <a:off x="5007795" y="3403885"/>
            <a:ext cx="381000" cy="415280"/>
          </a:xfrm>
          <a:custGeom>
            <a:avLst/>
            <a:gdLst>
              <a:gd name="connsiteX0" fmla="*/ 8467 w 627944"/>
              <a:gd name="connsiteY0" fmla="*/ 0 h 1583267"/>
              <a:gd name="connsiteX1" fmla="*/ 626533 w 627944"/>
              <a:gd name="connsiteY1" fmla="*/ 829734 h 1583267"/>
              <a:gd name="connsiteX2" fmla="*/ 0 w 627944"/>
              <a:gd name="connsiteY2" fmla="*/ 1583267 h 1583267"/>
            </a:gdLst>
            <a:ahLst/>
            <a:cxnLst>
              <a:cxn ang="0">
                <a:pos x="connsiteX0" y="connsiteY0"/>
              </a:cxn>
              <a:cxn ang="0">
                <a:pos x="connsiteX1" y="connsiteY1"/>
              </a:cxn>
              <a:cxn ang="0">
                <a:pos x="connsiteX2" y="connsiteY2"/>
              </a:cxn>
            </a:cxnLst>
            <a:rect l="l" t="t" r="r" b="b"/>
            <a:pathLst>
              <a:path w="627944" h="1583267">
                <a:moveTo>
                  <a:pt x="8467" y="0"/>
                </a:moveTo>
                <a:cubicBezTo>
                  <a:pt x="318205" y="282928"/>
                  <a:pt x="627944" y="565856"/>
                  <a:pt x="626533" y="829734"/>
                </a:cubicBezTo>
                <a:cubicBezTo>
                  <a:pt x="625122" y="1093612"/>
                  <a:pt x="312561" y="1338439"/>
                  <a:pt x="0" y="1583267"/>
                </a:cubicBezTo>
              </a:path>
            </a:pathLst>
          </a:custGeom>
          <a:ln w="38100" cap="flat" cmpd="sng" algn="ctr">
            <a:solidFill>
              <a:schemeClr val="accent1"/>
            </a:solidFill>
            <a:prstDash val="solid"/>
            <a:round/>
            <a:headEnd type="none" w="med" len="med"/>
            <a:tailEnd type="arrow"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 name="Group 10"/>
          <p:cNvGrpSpPr/>
          <p:nvPr/>
        </p:nvGrpSpPr>
        <p:grpSpPr>
          <a:xfrm>
            <a:off x="5083995" y="3330632"/>
            <a:ext cx="228600" cy="282576"/>
            <a:chOff x="1450240" y="4473591"/>
            <a:chExt cx="228600" cy="282576"/>
          </a:xfrm>
        </p:grpSpPr>
        <p:cxnSp>
          <p:nvCxnSpPr>
            <p:cNvPr id="12" name="Straight Connector 11"/>
            <p:cNvCxnSpPr/>
            <p:nvPr/>
          </p:nvCxnSpPr>
          <p:spPr>
            <a:xfrm>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1576889" y="2523765"/>
            <a:ext cx="861511" cy="523725"/>
          </a:xfrm>
          <a:prstGeom prst="ellipse">
            <a:avLst/>
          </a:prstGeom>
          <a:solidFill>
            <a:srgbClr val="C0504C">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8240" y="2007690"/>
            <a:ext cx="2806700" cy="1597182"/>
          </a:xfrm>
          <a:prstGeom prst="rect">
            <a:avLst/>
          </a:prstGeom>
        </p:spPr>
      </p:pic>
      <p:sp>
        <p:nvSpPr>
          <p:cNvPr id="33" name="Oval 32"/>
          <p:cNvSpPr/>
          <p:nvPr/>
        </p:nvSpPr>
        <p:spPr>
          <a:xfrm>
            <a:off x="1538270" y="4276365"/>
            <a:ext cx="1661711" cy="533400"/>
          </a:xfrm>
          <a:prstGeom prst="ellipse">
            <a:avLst/>
          </a:prstGeom>
          <a:solidFill>
            <a:srgbClr val="C0504C">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6358" y="3762583"/>
            <a:ext cx="2798280" cy="1592392"/>
          </a:xfrm>
          <a:prstGeom prst="rect">
            <a:avLst/>
          </a:prstGeom>
        </p:spPr>
      </p:pic>
      <p:sp>
        <p:nvSpPr>
          <p:cNvPr id="16" name="Oval 15"/>
          <p:cNvSpPr/>
          <p:nvPr/>
        </p:nvSpPr>
        <p:spPr>
          <a:xfrm>
            <a:off x="1538689" y="4276366"/>
            <a:ext cx="1661711" cy="533400"/>
          </a:xfrm>
          <a:prstGeom prst="ellipse">
            <a:avLst/>
          </a:prstGeom>
          <a:solidFill>
            <a:srgbClr val="C0504C">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576889" y="2523765"/>
            <a:ext cx="861511" cy="523725"/>
          </a:xfrm>
          <a:prstGeom prst="ellipse">
            <a:avLst/>
          </a:prstGeom>
          <a:solidFill>
            <a:srgbClr val="C0504C">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806787" y="1417637"/>
            <a:ext cx="155185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err="1" smtClean="0"/>
              <a:t>Looper</a:t>
            </a:r>
            <a:r>
              <a:rPr lang="en-US" dirty="0" smtClean="0"/>
              <a:t> Thread</a:t>
            </a:r>
            <a:endParaRPr lang="en-US" dirty="0"/>
          </a:p>
        </p:txBody>
      </p:sp>
      <p:sp>
        <p:nvSpPr>
          <p:cNvPr id="19" name="Freeform 18"/>
          <p:cNvSpPr/>
          <p:nvPr/>
        </p:nvSpPr>
        <p:spPr>
          <a:xfrm flipH="1">
            <a:off x="914400" y="3403885"/>
            <a:ext cx="381000" cy="415280"/>
          </a:xfrm>
          <a:custGeom>
            <a:avLst/>
            <a:gdLst>
              <a:gd name="connsiteX0" fmla="*/ 8467 w 627944"/>
              <a:gd name="connsiteY0" fmla="*/ 0 h 1583267"/>
              <a:gd name="connsiteX1" fmla="*/ 626533 w 627944"/>
              <a:gd name="connsiteY1" fmla="*/ 829734 h 1583267"/>
              <a:gd name="connsiteX2" fmla="*/ 0 w 627944"/>
              <a:gd name="connsiteY2" fmla="*/ 1583267 h 1583267"/>
            </a:gdLst>
            <a:ahLst/>
            <a:cxnLst>
              <a:cxn ang="0">
                <a:pos x="connsiteX0" y="connsiteY0"/>
              </a:cxn>
              <a:cxn ang="0">
                <a:pos x="connsiteX1" y="connsiteY1"/>
              </a:cxn>
              <a:cxn ang="0">
                <a:pos x="connsiteX2" y="connsiteY2"/>
              </a:cxn>
            </a:cxnLst>
            <a:rect l="l" t="t" r="r" b="b"/>
            <a:pathLst>
              <a:path w="627944" h="1583267">
                <a:moveTo>
                  <a:pt x="8467" y="0"/>
                </a:moveTo>
                <a:cubicBezTo>
                  <a:pt x="318205" y="282928"/>
                  <a:pt x="627944" y="565856"/>
                  <a:pt x="626533" y="829734"/>
                </a:cubicBezTo>
                <a:cubicBezTo>
                  <a:pt x="625122" y="1093612"/>
                  <a:pt x="312561" y="1338439"/>
                  <a:pt x="0" y="1583267"/>
                </a:cubicBezTo>
              </a:path>
            </a:pathLst>
          </a:custGeom>
          <a:ln w="38100" cap="flat" cmpd="sng" algn="ctr">
            <a:solidFill>
              <a:schemeClr val="accent1"/>
            </a:solidFill>
            <a:prstDash val="solid"/>
            <a:round/>
            <a:headEnd type="none" w="med" len="med"/>
            <a:tailEnd type="arrow"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0" name="Group 19"/>
          <p:cNvGrpSpPr/>
          <p:nvPr/>
        </p:nvGrpSpPr>
        <p:grpSpPr>
          <a:xfrm>
            <a:off x="990600" y="3330632"/>
            <a:ext cx="228600" cy="282576"/>
            <a:chOff x="1450240" y="4473591"/>
            <a:chExt cx="228600" cy="282576"/>
          </a:xfrm>
        </p:grpSpPr>
        <p:cxnSp>
          <p:nvCxnSpPr>
            <p:cNvPr id="21" name="Straight Connector 20"/>
            <p:cNvCxnSpPr/>
            <p:nvPr/>
          </p:nvCxnSpPr>
          <p:spPr>
            <a:xfrm>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5881991" y="1417637"/>
            <a:ext cx="155185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err="1" smtClean="0"/>
              <a:t>Looper</a:t>
            </a:r>
            <a:r>
              <a:rPr lang="en-US" dirty="0" smtClean="0"/>
              <a:t> Thread</a:t>
            </a:r>
            <a:endParaRPr lang="en-US" dirty="0"/>
          </a:p>
        </p:txBody>
      </p:sp>
      <p:pic>
        <p:nvPicPr>
          <p:cNvPr id="24" name="Picture 23" descr="Ok-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6722" y="3057165"/>
            <a:ext cx="1778000" cy="1778000"/>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37400" y="3209565"/>
            <a:ext cx="1778000" cy="1778000"/>
          </a:xfrm>
          <a:prstGeom prst="rect">
            <a:avLst/>
          </a:prstGeom>
        </p:spPr>
      </p:pic>
      <p:sp>
        <p:nvSpPr>
          <p:cNvPr id="35" name="Rectangle 34"/>
          <p:cNvSpPr/>
          <p:nvPr/>
        </p:nvSpPr>
        <p:spPr>
          <a:xfrm>
            <a:off x="2067933" y="5646003"/>
            <a:ext cx="5171067" cy="830997"/>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pPr marL="1588" lvl="1"/>
            <a:r>
              <a:rPr lang="en-US" sz="2400" dirty="0" smtClean="0"/>
              <a:t>Race between </a:t>
            </a:r>
            <a:r>
              <a:rPr lang="en-US" sz="2400" dirty="0" smtClean="0">
                <a:solidFill>
                  <a:srgbClr val="B70000"/>
                </a:solidFill>
              </a:rPr>
              <a:t>non-commutative</a:t>
            </a:r>
            <a:r>
              <a:rPr lang="en-US" sz="2400" dirty="0" smtClean="0">
                <a:solidFill>
                  <a:srgbClr val="B20000"/>
                </a:solidFill>
              </a:rPr>
              <a:t> </a:t>
            </a:r>
            <a:r>
              <a:rPr lang="en-US" sz="2400" dirty="0"/>
              <a:t>events =&gt; </a:t>
            </a:r>
            <a:r>
              <a:rPr lang="en-US" sz="2400" dirty="0">
                <a:solidFill>
                  <a:srgbClr val="C00000"/>
                </a:solidFill>
              </a:rPr>
              <a:t>order violation</a:t>
            </a:r>
          </a:p>
        </p:txBody>
      </p:sp>
    </p:spTree>
    <p:extLst>
      <p:ext uri="{BB962C8B-B14F-4D97-AF65-F5344CB8AC3E}">
        <p14:creationId xmlns:p14="http://schemas.microsoft.com/office/powerpoint/2010/main" val="2886844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1"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42" presetClass="path" presetSubtype="0" accel="50000" decel="50000" fill="hold" nodeType="withEffect">
                                  <p:stCondLst>
                                    <p:cond delay="0"/>
                                  </p:stCondLst>
                                  <p:childTnLst>
                                    <p:animMotion origin="layout" path="M 3.75282E-6 -4.54987E-6 L 0.4461 0.2555 " pathEditMode="relative" rAng="0" ptsTypes="AA">
                                      <p:cBhvr>
                                        <p:cTn id="19" dur="500" fill="hold"/>
                                        <p:tgtEl>
                                          <p:spTgt spid="14"/>
                                        </p:tgtEl>
                                        <p:attrNameLst>
                                          <p:attrName>ppt_x</p:attrName>
                                          <p:attrName>ppt_y</p:attrName>
                                        </p:attrNameLst>
                                      </p:cBhvr>
                                      <p:rCtr x="22305" y="12775"/>
                                    </p:animMotion>
                                  </p:childTnLst>
                                </p:cTn>
                              </p:par>
                              <p:par>
                                <p:cTn id="20" presetID="42" presetClass="path" presetSubtype="0" accel="50000" decel="50000" fill="hold" grpId="0" nodeType="withEffect">
                                  <p:stCondLst>
                                    <p:cond delay="0"/>
                                  </p:stCondLst>
                                  <p:childTnLst>
                                    <p:animMotion origin="layout" path="M 1.7251E-6 -2.21811E-6 L 0.44585 0.25654 " pathEditMode="relative" rAng="0" ptsTypes="AA">
                                      <p:cBhvr>
                                        <p:cTn id="21" dur="500" fill="hold"/>
                                        <p:tgtEl>
                                          <p:spTgt spid="17"/>
                                        </p:tgtEl>
                                        <p:attrNameLst>
                                          <p:attrName>ppt_x</p:attrName>
                                          <p:attrName>ppt_y</p:attrName>
                                        </p:attrNameLst>
                                      </p:cBhvr>
                                      <p:rCtr x="22284" y="12827"/>
                                    </p:animMotion>
                                  </p:childTnLst>
                                </p:cTn>
                              </p:par>
                              <p:par>
                                <p:cTn id="22" presetID="42" presetClass="path" presetSubtype="0" accel="50000" decel="50000" fill="hold" nodeType="withEffect">
                                  <p:stCondLst>
                                    <p:cond delay="0"/>
                                  </p:stCondLst>
                                  <p:childTnLst>
                                    <p:animMotion origin="layout" path="M -0.00035 -4.61912E-6 L 0.4455 -0.25538 " pathEditMode="relative" rAng="0" ptsTypes="AA">
                                      <p:cBhvr>
                                        <p:cTn id="23" dur="500" fill="hold"/>
                                        <p:tgtEl>
                                          <p:spTgt spid="15"/>
                                        </p:tgtEl>
                                        <p:attrNameLst>
                                          <p:attrName>ppt_x</p:attrName>
                                          <p:attrName>ppt_y</p:attrName>
                                        </p:attrNameLst>
                                      </p:cBhvr>
                                      <p:rCtr x="22284" y="-12781"/>
                                    </p:animMotion>
                                  </p:childTnLst>
                                </p:cTn>
                              </p:par>
                              <p:par>
                                <p:cTn id="24" presetID="42" presetClass="path" presetSubtype="0" accel="50000" decel="50000" fill="hold" grpId="0" nodeType="withEffect">
                                  <p:stCondLst>
                                    <p:cond delay="0"/>
                                  </p:stCondLst>
                                  <p:childTnLst>
                                    <p:animMotion origin="layout" path="M 2.1312E-6 -1.54897E-6 L 0.44585 -0.25631 " pathEditMode="relative" rAng="0" ptsTypes="AA">
                                      <p:cBhvr>
                                        <p:cTn id="25" dur="500" fill="hold"/>
                                        <p:tgtEl>
                                          <p:spTgt spid="16"/>
                                        </p:tgtEl>
                                        <p:attrNameLst>
                                          <p:attrName>ppt_x</p:attrName>
                                          <p:attrName>ppt_y</p:attrName>
                                        </p:attrNameLst>
                                      </p:cBhvr>
                                      <p:rCtr x="22284" y="-12827"/>
                                    </p:animMotion>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6" grpId="1" animBg="1"/>
      <p:bldP spid="17" grpId="0" animBg="1"/>
      <p:bldP spid="17" grpId="1" animBg="1"/>
      <p:bldP spid="23" grpId="0" animBg="1"/>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p:cNvCxnSpPr/>
          <p:nvPr/>
        </p:nvCxnSpPr>
        <p:spPr>
          <a:xfrm>
            <a:off x="6660702" y="1874837"/>
            <a:ext cx="0" cy="3840163"/>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585498" y="1874837"/>
            <a:ext cx="0" cy="3840163"/>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996" y="4161379"/>
            <a:ext cx="2536400" cy="1443366"/>
          </a:xfrm>
          <a:prstGeom prst="rect">
            <a:avLst/>
          </a:prstGeom>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887" y="2007807"/>
            <a:ext cx="2486802" cy="2253234"/>
          </a:xfrm>
          <a:prstGeom prst="rect">
            <a:avLst/>
          </a:prstGeom>
        </p:spPr>
      </p:pic>
      <p:sp>
        <p:nvSpPr>
          <p:cNvPr id="6" name="Title 5"/>
          <p:cNvSpPr>
            <a:spLocks noGrp="1"/>
          </p:cNvSpPr>
          <p:nvPr>
            <p:ph type="title"/>
          </p:nvPr>
        </p:nvSpPr>
        <p:spPr/>
        <p:txBody>
          <a:bodyPr>
            <a:normAutofit/>
          </a:bodyPr>
          <a:lstStyle/>
          <a:p>
            <a:r>
              <a:rPr lang="en-US" dirty="0" smtClean="0"/>
              <a:t>Races in Commutative Events</a:t>
            </a:r>
            <a:endParaRPr lang="en-US" dirty="0"/>
          </a:p>
        </p:txBody>
      </p:sp>
      <p:sp>
        <p:nvSpPr>
          <p:cNvPr id="4" name="Slide Number Placeholder 3"/>
          <p:cNvSpPr>
            <a:spLocks noGrp="1"/>
          </p:cNvSpPr>
          <p:nvPr>
            <p:ph type="sldNum" sz="quarter" idx="12"/>
          </p:nvPr>
        </p:nvSpPr>
        <p:spPr/>
        <p:txBody>
          <a:bodyPr/>
          <a:lstStyle/>
          <a:p>
            <a:fld id="{58112155-D8D2-1C46-AD4C-D23A8C0266CF}" type="slidenum">
              <a:rPr lang="en-US" smtClean="0"/>
              <a:pPr/>
              <a:t>22</a:t>
            </a:fld>
            <a:endParaRPr lang="en-US"/>
          </a:p>
        </p:txBody>
      </p:sp>
      <p:sp>
        <p:nvSpPr>
          <p:cNvPr id="30" name="TextBox 29"/>
          <p:cNvSpPr txBox="1"/>
          <p:nvPr/>
        </p:nvSpPr>
        <p:spPr>
          <a:xfrm>
            <a:off x="1244945" y="5866632"/>
            <a:ext cx="6832255" cy="954107"/>
          </a:xfrm>
          <a:prstGeom prst="rect">
            <a:avLst/>
          </a:prstGeom>
          <a:noFill/>
        </p:spPr>
        <p:txBody>
          <a:bodyPr wrap="none" rtlCol="0">
            <a:spAutoFit/>
          </a:bodyPr>
          <a:lstStyle/>
          <a:p>
            <a:pPr marL="0" lvl="1"/>
            <a:r>
              <a:rPr lang="en-US" sz="2800" dirty="0" smtClean="0">
                <a:solidFill>
                  <a:srgbClr val="B20000"/>
                </a:solidFill>
              </a:rPr>
              <a:t>Hard to </a:t>
            </a:r>
            <a:r>
              <a:rPr lang="en-US" sz="2800" dirty="0">
                <a:solidFill>
                  <a:srgbClr val="B20000"/>
                </a:solidFill>
              </a:rPr>
              <a:t>determine if events are </a:t>
            </a:r>
            <a:r>
              <a:rPr lang="en-US" sz="2800" dirty="0" smtClean="0">
                <a:solidFill>
                  <a:srgbClr val="B20000"/>
                </a:solidFill>
              </a:rPr>
              <a:t>commutative!</a:t>
            </a:r>
            <a:endParaRPr lang="en-US" sz="2800" dirty="0">
              <a:solidFill>
                <a:srgbClr val="B20000"/>
              </a:solidFill>
            </a:endParaRPr>
          </a:p>
          <a:p>
            <a:endParaRPr lang="en-US" sz="2800" dirty="0">
              <a:solidFill>
                <a:srgbClr val="B20000"/>
              </a:solidFill>
            </a:endParaRPr>
          </a:p>
        </p:txBody>
      </p:sp>
      <p:sp>
        <p:nvSpPr>
          <p:cNvPr id="32" name="Freeform 31"/>
          <p:cNvSpPr/>
          <p:nvPr/>
        </p:nvSpPr>
        <p:spPr>
          <a:xfrm flipH="1">
            <a:off x="5029200" y="3166120"/>
            <a:ext cx="381000" cy="415280"/>
          </a:xfrm>
          <a:custGeom>
            <a:avLst/>
            <a:gdLst>
              <a:gd name="connsiteX0" fmla="*/ 8467 w 627944"/>
              <a:gd name="connsiteY0" fmla="*/ 0 h 1583267"/>
              <a:gd name="connsiteX1" fmla="*/ 626533 w 627944"/>
              <a:gd name="connsiteY1" fmla="*/ 829734 h 1583267"/>
              <a:gd name="connsiteX2" fmla="*/ 0 w 627944"/>
              <a:gd name="connsiteY2" fmla="*/ 1583267 h 1583267"/>
            </a:gdLst>
            <a:ahLst/>
            <a:cxnLst>
              <a:cxn ang="0">
                <a:pos x="connsiteX0" y="connsiteY0"/>
              </a:cxn>
              <a:cxn ang="0">
                <a:pos x="connsiteX1" y="connsiteY1"/>
              </a:cxn>
              <a:cxn ang="0">
                <a:pos x="connsiteX2" y="connsiteY2"/>
              </a:cxn>
            </a:cxnLst>
            <a:rect l="l" t="t" r="r" b="b"/>
            <a:pathLst>
              <a:path w="627944" h="1583267">
                <a:moveTo>
                  <a:pt x="8467" y="0"/>
                </a:moveTo>
                <a:cubicBezTo>
                  <a:pt x="318205" y="282928"/>
                  <a:pt x="627944" y="565856"/>
                  <a:pt x="626533" y="829734"/>
                </a:cubicBezTo>
                <a:cubicBezTo>
                  <a:pt x="625122" y="1093612"/>
                  <a:pt x="312561" y="1338439"/>
                  <a:pt x="0" y="1583267"/>
                </a:cubicBezTo>
              </a:path>
            </a:pathLst>
          </a:custGeom>
          <a:ln w="38100" cap="flat" cmpd="sng" algn="ctr">
            <a:solidFill>
              <a:schemeClr val="accent1"/>
            </a:solidFill>
            <a:prstDash val="solid"/>
            <a:round/>
            <a:headEnd type="none" w="med" len="med"/>
            <a:tailEnd type="arrow"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3" name="Group 32"/>
          <p:cNvGrpSpPr/>
          <p:nvPr/>
        </p:nvGrpSpPr>
        <p:grpSpPr>
          <a:xfrm>
            <a:off x="5105400" y="3092867"/>
            <a:ext cx="228600" cy="282576"/>
            <a:chOff x="1450240" y="4473591"/>
            <a:chExt cx="228600" cy="282576"/>
          </a:xfrm>
        </p:grpSpPr>
        <p:cxnSp>
          <p:nvCxnSpPr>
            <p:cNvPr id="34" name="Straight Connector 33"/>
            <p:cNvCxnSpPr/>
            <p:nvPr/>
          </p:nvCxnSpPr>
          <p:spPr>
            <a:xfrm>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49" name="Oval 48"/>
          <p:cNvSpPr/>
          <p:nvPr/>
        </p:nvSpPr>
        <p:spPr>
          <a:xfrm>
            <a:off x="1646015" y="4583472"/>
            <a:ext cx="1863730" cy="522265"/>
          </a:xfrm>
          <a:prstGeom prst="ellipse">
            <a:avLst/>
          </a:prstGeom>
          <a:solidFill>
            <a:srgbClr val="00B050">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1692925" y="2478144"/>
            <a:ext cx="1127534" cy="488748"/>
          </a:xfrm>
          <a:prstGeom prst="ellipse">
            <a:avLst/>
          </a:prstGeom>
          <a:solidFill>
            <a:srgbClr val="00B050">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8793" y="2010830"/>
            <a:ext cx="2485594" cy="2252140"/>
          </a:xfrm>
          <a:prstGeom prst="rect">
            <a:avLst/>
          </a:prstGeom>
        </p:spPr>
      </p:pic>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5112" y="4161786"/>
            <a:ext cx="2550974" cy="1451660"/>
          </a:xfrm>
          <a:prstGeom prst="rect">
            <a:avLst/>
          </a:prstGeom>
        </p:spPr>
      </p:pic>
      <p:sp>
        <p:nvSpPr>
          <p:cNvPr id="27" name="Oval 26"/>
          <p:cNvSpPr/>
          <p:nvPr/>
        </p:nvSpPr>
        <p:spPr>
          <a:xfrm>
            <a:off x="1641470" y="4585873"/>
            <a:ext cx="1863730" cy="522265"/>
          </a:xfrm>
          <a:prstGeom prst="ellipse">
            <a:avLst/>
          </a:prstGeom>
          <a:solidFill>
            <a:srgbClr val="00B050">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1688380" y="2480545"/>
            <a:ext cx="1127534" cy="488748"/>
          </a:xfrm>
          <a:prstGeom prst="ellipse">
            <a:avLst/>
          </a:prstGeom>
          <a:solidFill>
            <a:srgbClr val="00B050">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806787" y="1417637"/>
            <a:ext cx="155185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err="1" smtClean="0"/>
              <a:t>Looper</a:t>
            </a:r>
            <a:r>
              <a:rPr lang="en-US" dirty="0" smtClean="0"/>
              <a:t> Thread</a:t>
            </a:r>
            <a:endParaRPr lang="en-US" dirty="0"/>
          </a:p>
        </p:txBody>
      </p:sp>
      <p:sp>
        <p:nvSpPr>
          <p:cNvPr id="25" name="Freeform 24"/>
          <p:cNvSpPr/>
          <p:nvPr/>
        </p:nvSpPr>
        <p:spPr>
          <a:xfrm flipH="1">
            <a:off x="990600" y="3959453"/>
            <a:ext cx="381000" cy="415280"/>
          </a:xfrm>
          <a:custGeom>
            <a:avLst/>
            <a:gdLst>
              <a:gd name="connsiteX0" fmla="*/ 8467 w 627944"/>
              <a:gd name="connsiteY0" fmla="*/ 0 h 1583267"/>
              <a:gd name="connsiteX1" fmla="*/ 626533 w 627944"/>
              <a:gd name="connsiteY1" fmla="*/ 829734 h 1583267"/>
              <a:gd name="connsiteX2" fmla="*/ 0 w 627944"/>
              <a:gd name="connsiteY2" fmla="*/ 1583267 h 1583267"/>
            </a:gdLst>
            <a:ahLst/>
            <a:cxnLst>
              <a:cxn ang="0">
                <a:pos x="connsiteX0" y="connsiteY0"/>
              </a:cxn>
              <a:cxn ang="0">
                <a:pos x="connsiteX1" y="connsiteY1"/>
              </a:cxn>
              <a:cxn ang="0">
                <a:pos x="connsiteX2" y="connsiteY2"/>
              </a:cxn>
            </a:cxnLst>
            <a:rect l="l" t="t" r="r" b="b"/>
            <a:pathLst>
              <a:path w="627944" h="1583267">
                <a:moveTo>
                  <a:pt x="8467" y="0"/>
                </a:moveTo>
                <a:cubicBezTo>
                  <a:pt x="318205" y="282928"/>
                  <a:pt x="627944" y="565856"/>
                  <a:pt x="626533" y="829734"/>
                </a:cubicBezTo>
                <a:cubicBezTo>
                  <a:pt x="625122" y="1093612"/>
                  <a:pt x="312561" y="1338439"/>
                  <a:pt x="0" y="1583267"/>
                </a:cubicBezTo>
              </a:path>
            </a:pathLst>
          </a:custGeom>
          <a:ln w="38100" cap="flat" cmpd="sng" algn="ctr">
            <a:solidFill>
              <a:schemeClr val="accent1"/>
            </a:solidFill>
            <a:prstDash val="solid"/>
            <a:round/>
            <a:headEnd type="none" w="med" len="med"/>
            <a:tailEnd type="arrow"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6" name="Group 25"/>
          <p:cNvGrpSpPr/>
          <p:nvPr/>
        </p:nvGrpSpPr>
        <p:grpSpPr>
          <a:xfrm>
            <a:off x="1066800" y="3886200"/>
            <a:ext cx="228600" cy="282576"/>
            <a:chOff x="1450240" y="4473591"/>
            <a:chExt cx="228600" cy="282576"/>
          </a:xfrm>
        </p:grpSpPr>
        <p:cxnSp>
          <p:nvCxnSpPr>
            <p:cNvPr id="31" name="Straight Connector 30"/>
            <p:cNvCxnSpPr/>
            <p:nvPr/>
          </p:nvCxnSpPr>
          <p:spPr>
            <a:xfrm>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48" name="TextBox 47"/>
          <p:cNvSpPr txBox="1"/>
          <p:nvPr/>
        </p:nvSpPr>
        <p:spPr>
          <a:xfrm>
            <a:off x="5881991" y="1417637"/>
            <a:ext cx="155185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err="1" smtClean="0"/>
              <a:t>Looper</a:t>
            </a:r>
            <a:r>
              <a:rPr lang="en-US" dirty="0" smtClean="0"/>
              <a:t> Thread</a:t>
            </a:r>
            <a:endParaRPr lang="en-US" dirty="0"/>
          </a:p>
        </p:txBody>
      </p:sp>
      <p:pic>
        <p:nvPicPr>
          <p:cNvPr id="2" name="Picture 1" descr="Ok-ico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0" y="3200400"/>
            <a:ext cx="1778000" cy="1778000"/>
          </a:xfrm>
          <a:prstGeom prst="rect">
            <a:avLst/>
          </a:prstGeom>
        </p:spPr>
      </p:pic>
      <p:pic>
        <p:nvPicPr>
          <p:cNvPr id="53" name="Picture 52" descr="Ok-ico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8678" y="3200400"/>
            <a:ext cx="1778000" cy="1778000"/>
          </a:xfrm>
          <a:prstGeom prst="rect">
            <a:avLst/>
          </a:prstGeom>
        </p:spPr>
      </p:pic>
      <p:sp>
        <p:nvSpPr>
          <p:cNvPr id="29" name="Rectangle 28"/>
          <p:cNvSpPr/>
          <p:nvPr/>
        </p:nvSpPr>
        <p:spPr>
          <a:xfrm>
            <a:off x="4267200" y="5061291"/>
            <a:ext cx="4191000" cy="830997"/>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pPr marL="1588" lvl="1"/>
            <a:r>
              <a:rPr lang="en-US" sz="2400" dirty="0"/>
              <a:t>racy events are </a:t>
            </a:r>
            <a:r>
              <a:rPr lang="en-US" sz="2400" dirty="0" smtClean="0">
                <a:solidFill>
                  <a:srgbClr val="B70000"/>
                </a:solidFill>
              </a:rPr>
              <a:t>commutative</a:t>
            </a:r>
            <a:endParaRPr lang="en-US" sz="2400" dirty="0">
              <a:solidFill>
                <a:srgbClr val="B20000"/>
              </a:solidFill>
            </a:endParaRPr>
          </a:p>
          <a:p>
            <a:pPr marL="1588" lvl="1"/>
            <a:r>
              <a:rPr lang="en-US" sz="2400" dirty="0" smtClean="0"/>
              <a:t>=</a:t>
            </a:r>
            <a:r>
              <a:rPr lang="en-US" sz="2400" dirty="0"/>
              <a:t>&gt; </a:t>
            </a:r>
            <a:r>
              <a:rPr lang="en-US" sz="2400" dirty="0" smtClean="0"/>
              <a:t>not </a:t>
            </a:r>
            <a:r>
              <a:rPr lang="en-US" sz="2400" dirty="0"/>
              <a:t>a race bug</a:t>
            </a:r>
            <a:endParaRPr lang="en-US" sz="2400" dirty="0">
              <a:solidFill>
                <a:srgbClr val="B20000"/>
              </a:solidFill>
            </a:endParaRPr>
          </a:p>
        </p:txBody>
      </p:sp>
    </p:spTree>
    <p:extLst>
      <p:ext uri="{BB962C8B-B14F-4D97-AF65-F5344CB8AC3E}">
        <p14:creationId xmlns:p14="http://schemas.microsoft.com/office/powerpoint/2010/main" val="3808529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1" nodeType="after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par>
                          <p:cTn id="19" fill="hold">
                            <p:stCondLst>
                              <p:cond delay="0"/>
                            </p:stCondLst>
                            <p:childTnLst>
                              <p:par>
                                <p:cTn id="20" presetID="42" presetClass="path" presetSubtype="0" accel="50000" decel="50000" fill="hold" nodeType="afterEffect">
                                  <p:stCondLst>
                                    <p:cond delay="0"/>
                                  </p:stCondLst>
                                  <p:childTnLst>
                                    <p:animMotion origin="layout" path="M -2.6662E-6 -1.55057E-6 L 0.44541 0.1981 " pathEditMode="relative" rAng="0" ptsTypes="AA">
                                      <p:cBhvr>
                                        <p:cTn id="21" dur="500" fill="hold"/>
                                        <p:tgtEl>
                                          <p:spTgt spid="37"/>
                                        </p:tgtEl>
                                        <p:attrNameLst>
                                          <p:attrName>ppt_x</p:attrName>
                                          <p:attrName>ppt_y</p:attrName>
                                        </p:attrNameLst>
                                      </p:cBhvr>
                                      <p:rCtr x="22270" y="9905"/>
                                    </p:animMotion>
                                  </p:childTnLst>
                                </p:cTn>
                              </p:par>
                              <p:par>
                                <p:cTn id="22" presetID="42" presetClass="path" presetSubtype="0" accel="50000" decel="50000" fill="hold" grpId="0" nodeType="withEffect">
                                  <p:stCondLst>
                                    <p:cond delay="0"/>
                                  </p:stCondLst>
                                  <p:childTnLst>
                                    <p:animMotion origin="layout" path="M 3.05609E-6 -4.1931E-6 L 0.44504 0.19727 " pathEditMode="relative" rAng="0" ptsTypes="AA">
                                      <p:cBhvr>
                                        <p:cTn id="23" dur="500" fill="hold"/>
                                        <p:tgtEl>
                                          <p:spTgt spid="28"/>
                                        </p:tgtEl>
                                        <p:attrNameLst>
                                          <p:attrName>ppt_x</p:attrName>
                                          <p:attrName>ppt_y</p:attrName>
                                        </p:attrNameLst>
                                      </p:cBhvr>
                                      <p:rCtr x="22243" y="9863"/>
                                    </p:animMotion>
                                  </p:childTnLst>
                                </p:cTn>
                              </p:par>
                              <p:par>
                                <p:cTn id="24" presetID="42" presetClass="path" presetSubtype="0" accel="50000" decel="50000" fill="hold" nodeType="withEffect">
                                  <p:stCondLst>
                                    <p:cond delay="0"/>
                                  </p:stCondLst>
                                  <p:childTnLst>
                                    <p:animMotion origin="layout" path="M 1.71845E-7 3.46448E-6 L 0.44489 -0.31544 " pathEditMode="relative" rAng="0" ptsTypes="AA">
                                      <p:cBhvr>
                                        <p:cTn id="25" dur="500" fill="hold"/>
                                        <p:tgtEl>
                                          <p:spTgt spid="36"/>
                                        </p:tgtEl>
                                        <p:attrNameLst>
                                          <p:attrName>ppt_x</p:attrName>
                                          <p:attrName>ppt_y</p:attrName>
                                        </p:attrNameLst>
                                      </p:cBhvr>
                                      <p:rCtr x="22236" y="-15783"/>
                                    </p:animMotion>
                                  </p:childTnLst>
                                </p:cTn>
                              </p:par>
                              <p:par>
                                <p:cTn id="26" presetID="42" presetClass="path" presetSubtype="0" accel="50000" decel="50000" fill="hold" grpId="0" nodeType="withEffect">
                                  <p:stCondLst>
                                    <p:cond delay="0"/>
                                  </p:stCondLst>
                                  <p:childTnLst>
                                    <p:animMotion origin="layout" path="M -2.47786E-6 3.4082E-6 L 0.4447 -0.31512 " pathEditMode="relative" rAng="0" ptsTypes="AA">
                                      <p:cBhvr>
                                        <p:cTn id="27" dur="500" fill="hold"/>
                                        <p:tgtEl>
                                          <p:spTgt spid="27"/>
                                        </p:tgtEl>
                                        <p:attrNameLst>
                                          <p:attrName>ppt_x</p:attrName>
                                          <p:attrName>ppt_y</p:attrName>
                                        </p:attrNameLst>
                                      </p:cBhvr>
                                      <p:rCtr x="22226" y="-15768"/>
                                    </p:animMotion>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animBg="1"/>
      <p:bldP spid="27" grpId="0" animBg="1"/>
      <p:bldP spid="27" grpId="1" animBg="1"/>
      <p:bldP spid="28" grpId="0" animBg="1"/>
      <p:bldP spid="28" grpId="1" animBg="1"/>
      <p:bldP spid="48" grpId="0" animBg="1"/>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3999"/>
            <a:ext cx="8360120" cy="5197475"/>
          </a:xfrm>
        </p:spPr>
        <p:txBody>
          <a:bodyPr>
            <a:normAutofit/>
          </a:bodyPr>
          <a:lstStyle/>
          <a:p>
            <a:pPr marL="0" indent="0">
              <a:buNone/>
            </a:pPr>
            <a:r>
              <a:rPr lang="en-US" dirty="0" smtClean="0"/>
              <a:t>Report races between known </a:t>
            </a:r>
            <a:r>
              <a:rPr lang="en-US" dirty="0" smtClean="0">
                <a:solidFill>
                  <a:srgbClr val="C00000"/>
                </a:solidFill>
              </a:rPr>
              <a:t>non</a:t>
            </a:r>
            <a:r>
              <a:rPr lang="en-US" dirty="0">
                <a:solidFill>
                  <a:srgbClr val="C00000"/>
                </a:solidFill>
              </a:rPr>
              <a:t>-</a:t>
            </a:r>
            <a:r>
              <a:rPr lang="en-US" dirty="0" smtClean="0">
                <a:solidFill>
                  <a:srgbClr val="C00000"/>
                </a:solidFill>
              </a:rPr>
              <a:t>commutative </a:t>
            </a:r>
            <a:r>
              <a:rPr lang="en-US" dirty="0" smtClean="0"/>
              <a:t>operations -- </a:t>
            </a:r>
            <a:r>
              <a:rPr lang="en-US" dirty="0" smtClean="0">
                <a:solidFill>
                  <a:srgbClr val="C00000"/>
                </a:solidFill>
              </a:rPr>
              <a:t>uses &amp; frees</a:t>
            </a:r>
          </a:p>
        </p:txBody>
      </p:sp>
      <p:sp>
        <p:nvSpPr>
          <p:cNvPr id="2" name="Title 1"/>
          <p:cNvSpPr>
            <a:spLocks noGrp="1"/>
          </p:cNvSpPr>
          <p:nvPr>
            <p:ph type="title"/>
          </p:nvPr>
        </p:nvSpPr>
        <p:spPr/>
        <p:txBody>
          <a:bodyPr>
            <a:normAutofit fontScale="90000"/>
          </a:bodyPr>
          <a:lstStyle/>
          <a:p>
            <a:r>
              <a:rPr lang="en-US" dirty="0" smtClean="0"/>
              <a:t>Solution: </a:t>
            </a:r>
            <a:r>
              <a:rPr lang="en-US" dirty="0" err="1" smtClean="0"/>
              <a:t>Commutativity</a:t>
            </a:r>
            <a:r>
              <a:rPr lang="en-US" dirty="0" smtClean="0"/>
              <a:t> Analysis</a:t>
            </a:r>
            <a:endParaRPr lang="en-US" dirty="0"/>
          </a:p>
        </p:txBody>
      </p:sp>
      <p:sp>
        <p:nvSpPr>
          <p:cNvPr id="4" name="Slide Number Placeholder 3"/>
          <p:cNvSpPr>
            <a:spLocks noGrp="1"/>
          </p:cNvSpPr>
          <p:nvPr>
            <p:ph type="sldNum" sz="quarter" idx="12"/>
          </p:nvPr>
        </p:nvSpPr>
        <p:spPr/>
        <p:txBody>
          <a:bodyPr/>
          <a:lstStyle/>
          <a:p>
            <a:fld id="{58112155-D8D2-1C46-AD4C-D23A8C0266CF}" type="slidenum">
              <a:rPr lang="en-US" smtClean="0"/>
              <a:pPr/>
              <a:t>23</a:t>
            </a:fld>
            <a:endParaRPr lang="en-US"/>
          </a:p>
        </p:txBody>
      </p:sp>
      <p:sp>
        <p:nvSpPr>
          <p:cNvPr id="20" name="TextBox 19"/>
          <p:cNvSpPr txBox="1"/>
          <p:nvPr/>
        </p:nvSpPr>
        <p:spPr>
          <a:xfrm>
            <a:off x="7168846" y="5396260"/>
            <a:ext cx="832154" cy="523220"/>
          </a:xfrm>
          <a:prstGeom prst="rect">
            <a:avLst/>
          </a:prstGeom>
          <a:noFill/>
        </p:spPr>
        <p:txBody>
          <a:bodyPr wrap="none" rtlCol="0">
            <a:spAutoFit/>
          </a:bodyPr>
          <a:lstStyle/>
          <a:p>
            <a:r>
              <a:rPr lang="en-US" sz="2800" dirty="0" smtClean="0">
                <a:solidFill>
                  <a:schemeClr val="accent2"/>
                </a:solidFill>
              </a:rPr>
              <a:t>Free</a:t>
            </a:r>
            <a:endParaRPr lang="en-US" sz="2800" dirty="0">
              <a:solidFill>
                <a:schemeClr val="accent2"/>
              </a:solidFill>
            </a:endParaRPr>
          </a:p>
        </p:txBody>
      </p:sp>
      <p:cxnSp>
        <p:nvCxnSpPr>
          <p:cNvPr id="21" name="Straight Arrow Connector 20"/>
          <p:cNvCxnSpPr/>
          <p:nvPr/>
        </p:nvCxnSpPr>
        <p:spPr>
          <a:xfrm>
            <a:off x="6306593" y="2908994"/>
            <a:ext cx="0" cy="3568006"/>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856" y="3071356"/>
            <a:ext cx="1828800" cy="1040699"/>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6627" y="4124851"/>
            <a:ext cx="1828800" cy="1040699"/>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3018" y="5190441"/>
            <a:ext cx="1828800" cy="1040699"/>
          </a:xfrm>
          <a:prstGeom prst="rect">
            <a:avLst/>
          </a:prstGeom>
        </p:spPr>
      </p:pic>
      <p:sp>
        <p:nvSpPr>
          <p:cNvPr id="25" name="Freeform 24"/>
          <p:cNvSpPr/>
          <p:nvPr/>
        </p:nvSpPr>
        <p:spPr>
          <a:xfrm flipH="1">
            <a:off x="4776243" y="3851920"/>
            <a:ext cx="381000" cy="415280"/>
          </a:xfrm>
          <a:custGeom>
            <a:avLst/>
            <a:gdLst>
              <a:gd name="connsiteX0" fmla="*/ 8467 w 627944"/>
              <a:gd name="connsiteY0" fmla="*/ 0 h 1583267"/>
              <a:gd name="connsiteX1" fmla="*/ 626533 w 627944"/>
              <a:gd name="connsiteY1" fmla="*/ 829734 h 1583267"/>
              <a:gd name="connsiteX2" fmla="*/ 0 w 627944"/>
              <a:gd name="connsiteY2" fmla="*/ 1583267 h 1583267"/>
            </a:gdLst>
            <a:ahLst/>
            <a:cxnLst>
              <a:cxn ang="0">
                <a:pos x="connsiteX0" y="connsiteY0"/>
              </a:cxn>
              <a:cxn ang="0">
                <a:pos x="connsiteX1" y="connsiteY1"/>
              </a:cxn>
              <a:cxn ang="0">
                <a:pos x="connsiteX2" y="connsiteY2"/>
              </a:cxn>
            </a:cxnLst>
            <a:rect l="l" t="t" r="r" b="b"/>
            <a:pathLst>
              <a:path w="627944" h="1583267">
                <a:moveTo>
                  <a:pt x="8467" y="0"/>
                </a:moveTo>
                <a:cubicBezTo>
                  <a:pt x="318205" y="282928"/>
                  <a:pt x="627944" y="565856"/>
                  <a:pt x="626533" y="829734"/>
                </a:cubicBezTo>
                <a:cubicBezTo>
                  <a:pt x="625122" y="1093612"/>
                  <a:pt x="312561" y="1338439"/>
                  <a:pt x="0" y="1583267"/>
                </a:cubicBezTo>
              </a:path>
            </a:pathLst>
          </a:custGeom>
          <a:ln w="38100" cap="flat" cmpd="sng" algn="ctr">
            <a:solidFill>
              <a:schemeClr val="accent1"/>
            </a:solidFill>
            <a:prstDash val="solid"/>
            <a:round/>
            <a:headEnd type="none" w="med" len="med"/>
            <a:tailEnd type="arrow"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flipH="1">
            <a:off x="4776243" y="4918720"/>
            <a:ext cx="381000" cy="415280"/>
          </a:xfrm>
          <a:custGeom>
            <a:avLst/>
            <a:gdLst>
              <a:gd name="connsiteX0" fmla="*/ 8467 w 627944"/>
              <a:gd name="connsiteY0" fmla="*/ 0 h 1583267"/>
              <a:gd name="connsiteX1" fmla="*/ 626533 w 627944"/>
              <a:gd name="connsiteY1" fmla="*/ 829734 h 1583267"/>
              <a:gd name="connsiteX2" fmla="*/ 0 w 627944"/>
              <a:gd name="connsiteY2" fmla="*/ 1583267 h 1583267"/>
            </a:gdLst>
            <a:ahLst/>
            <a:cxnLst>
              <a:cxn ang="0">
                <a:pos x="connsiteX0" y="connsiteY0"/>
              </a:cxn>
              <a:cxn ang="0">
                <a:pos x="connsiteX1" y="connsiteY1"/>
              </a:cxn>
              <a:cxn ang="0">
                <a:pos x="connsiteX2" y="connsiteY2"/>
              </a:cxn>
            </a:cxnLst>
            <a:rect l="l" t="t" r="r" b="b"/>
            <a:pathLst>
              <a:path w="627944" h="1583267">
                <a:moveTo>
                  <a:pt x="8467" y="0"/>
                </a:moveTo>
                <a:cubicBezTo>
                  <a:pt x="318205" y="282928"/>
                  <a:pt x="627944" y="565856"/>
                  <a:pt x="626533" y="829734"/>
                </a:cubicBezTo>
                <a:cubicBezTo>
                  <a:pt x="625122" y="1093612"/>
                  <a:pt x="312561" y="1338439"/>
                  <a:pt x="0" y="1583267"/>
                </a:cubicBezTo>
              </a:path>
            </a:pathLst>
          </a:custGeom>
          <a:ln w="38100" cap="flat" cmpd="sng" algn="ctr">
            <a:solidFill>
              <a:schemeClr val="accent1"/>
            </a:solidFill>
            <a:prstDash val="solid"/>
            <a:round/>
            <a:headEnd type="none" w="med" len="med"/>
            <a:tailEnd type="arrow"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7" name="Group 26"/>
          <p:cNvGrpSpPr/>
          <p:nvPr/>
        </p:nvGrpSpPr>
        <p:grpSpPr>
          <a:xfrm>
            <a:off x="4852443" y="4852113"/>
            <a:ext cx="228600" cy="282576"/>
            <a:chOff x="1450240" y="4473591"/>
            <a:chExt cx="228600" cy="282576"/>
          </a:xfrm>
        </p:grpSpPr>
        <p:cxnSp>
          <p:nvCxnSpPr>
            <p:cNvPr id="28" name="Straight Connector 27"/>
            <p:cNvCxnSpPr/>
            <p:nvPr/>
          </p:nvCxnSpPr>
          <p:spPr>
            <a:xfrm>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5117916" y="3029014"/>
            <a:ext cx="364202" cy="461665"/>
          </a:xfrm>
          <a:prstGeom prst="rect">
            <a:avLst/>
          </a:prstGeom>
          <a:noFill/>
          <a:ln>
            <a:noFill/>
          </a:ln>
        </p:spPr>
        <p:txBody>
          <a:bodyPr wrap="none" rtlCol="0">
            <a:spAutoFit/>
          </a:bodyPr>
          <a:lstStyle/>
          <a:p>
            <a:r>
              <a:rPr lang="en-US" sz="2400" dirty="0" smtClean="0"/>
              <a:t>A</a:t>
            </a:r>
            <a:endParaRPr lang="en-US" sz="2400" dirty="0"/>
          </a:p>
        </p:txBody>
      </p:sp>
      <p:sp>
        <p:nvSpPr>
          <p:cNvPr id="31" name="TextBox 30"/>
          <p:cNvSpPr txBox="1"/>
          <p:nvPr/>
        </p:nvSpPr>
        <p:spPr>
          <a:xfrm>
            <a:off x="5131345" y="4083114"/>
            <a:ext cx="352080" cy="461665"/>
          </a:xfrm>
          <a:prstGeom prst="rect">
            <a:avLst/>
          </a:prstGeom>
          <a:noFill/>
          <a:ln>
            <a:noFill/>
          </a:ln>
        </p:spPr>
        <p:txBody>
          <a:bodyPr wrap="none" rtlCol="0">
            <a:spAutoFit/>
          </a:bodyPr>
          <a:lstStyle/>
          <a:p>
            <a:r>
              <a:rPr lang="en-US" sz="2400" dirty="0" smtClean="0"/>
              <a:t>B</a:t>
            </a:r>
            <a:endParaRPr lang="en-US" sz="2400" dirty="0"/>
          </a:p>
        </p:txBody>
      </p:sp>
      <p:sp>
        <p:nvSpPr>
          <p:cNvPr id="32" name="TextBox 31"/>
          <p:cNvSpPr txBox="1"/>
          <p:nvPr/>
        </p:nvSpPr>
        <p:spPr>
          <a:xfrm>
            <a:off x="5131345" y="5149914"/>
            <a:ext cx="348773" cy="461665"/>
          </a:xfrm>
          <a:prstGeom prst="rect">
            <a:avLst/>
          </a:prstGeom>
          <a:noFill/>
          <a:ln>
            <a:noFill/>
          </a:ln>
        </p:spPr>
        <p:txBody>
          <a:bodyPr wrap="none" rtlCol="0">
            <a:spAutoFit/>
          </a:bodyPr>
          <a:lstStyle/>
          <a:p>
            <a:r>
              <a:rPr lang="en-US" sz="2400" dirty="0"/>
              <a:t>C</a:t>
            </a:r>
          </a:p>
        </p:txBody>
      </p:sp>
      <p:sp>
        <p:nvSpPr>
          <p:cNvPr id="33" name="TextBox 32"/>
          <p:cNvSpPr txBox="1"/>
          <p:nvPr/>
        </p:nvSpPr>
        <p:spPr>
          <a:xfrm>
            <a:off x="5527882" y="2438400"/>
            <a:ext cx="155185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err="1" smtClean="0"/>
              <a:t>Looper</a:t>
            </a:r>
            <a:r>
              <a:rPr lang="en-US" dirty="0" smtClean="0"/>
              <a:t> Thread</a:t>
            </a:r>
            <a:endParaRPr lang="en-US" dirty="0"/>
          </a:p>
        </p:txBody>
      </p:sp>
      <p:sp>
        <p:nvSpPr>
          <p:cNvPr id="14" name="Oval 13"/>
          <p:cNvSpPr/>
          <p:nvPr/>
        </p:nvSpPr>
        <p:spPr>
          <a:xfrm>
            <a:off x="5592322" y="5500240"/>
            <a:ext cx="1117696" cy="371325"/>
          </a:xfrm>
          <a:prstGeom prst="ellipse">
            <a:avLst/>
          </a:prstGeom>
          <a:solidFill>
            <a:schemeClr val="accent2">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629676" y="4458254"/>
            <a:ext cx="579878" cy="371325"/>
          </a:xfrm>
          <a:prstGeom prst="ellipse">
            <a:avLst/>
          </a:prstGeom>
          <a:solidFill>
            <a:schemeClr val="accent2">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7162800" y="4343400"/>
            <a:ext cx="734145" cy="523220"/>
          </a:xfrm>
          <a:prstGeom prst="rect">
            <a:avLst/>
          </a:prstGeom>
          <a:noFill/>
        </p:spPr>
        <p:txBody>
          <a:bodyPr wrap="none" rtlCol="0">
            <a:spAutoFit/>
          </a:bodyPr>
          <a:lstStyle/>
          <a:p>
            <a:r>
              <a:rPr lang="en-US" sz="2800" dirty="0" smtClean="0">
                <a:solidFill>
                  <a:schemeClr val="accent2"/>
                </a:solidFill>
              </a:rPr>
              <a:t>Use</a:t>
            </a:r>
            <a:endParaRPr lang="en-US" sz="2800" dirty="0">
              <a:solidFill>
                <a:schemeClr val="accent2"/>
              </a:solidFill>
            </a:endParaRPr>
          </a:p>
        </p:txBody>
      </p:sp>
      <p:sp>
        <p:nvSpPr>
          <p:cNvPr id="35" name="Rectangle 34"/>
          <p:cNvSpPr/>
          <p:nvPr/>
        </p:nvSpPr>
        <p:spPr>
          <a:xfrm>
            <a:off x="609600" y="3962400"/>
            <a:ext cx="3505200" cy="1938992"/>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pPr marL="1588" lvl="1"/>
            <a:r>
              <a:rPr lang="en-US" sz="2400" dirty="0" smtClean="0">
                <a:solidFill>
                  <a:srgbClr val="B70000"/>
                </a:solidFill>
              </a:rPr>
              <a:t>Heuristics </a:t>
            </a:r>
            <a:r>
              <a:rPr lang="en-US" sz="2400" dirty="0" smtClean="0"/>
              <a:t>to handle commutative events with uses and frees.</a:t>
            </a:r>
          </a:p>
          <a:p>
            <a:pPr marL="1588" lvl="1"/>
            <a:endParaRPr lang="en-US" sz="2400" dirty="0"/>
          </a:p>
          <a:p>
            <a:pPr marL="1588" lvl="1"/>
            <a:r>
              <a:rPr lang="en-US" sz="2400" dirty="0" smtClean="0"/>
              <a:t>See paper for details.</a:t>
            </a:r>
            <a:endParaRPr lang="en-US" sz="2400" dirty="0">
              <a:solidFill>
                <a:srgbClr val="B20000"/>
              </a:solidFill>
            </a:endParaRPr>
          </a:p>
        </p:txBody>
      </p:sp>
      <p:sp>
        <p:nvSpPr>
          <p:cNvPr id="36" name="TextBox 35"/>
          <p:cNvSpPr txBox="1"/>
          <p:nvPr/>
        </p:nvSpPr>
        <p:spPr>
          <a:xfrm>
            <a:off x="6357938" y="3322106"/>
            <a:ext cx="352080" cy="461665"/>
          </a:xfrm>
          <a:prstGeom prst="rect">
            <a:avLst/>
          </a:prstGeom>
          <a:noFill/>
          <a:ln>
            <a:noFill/>
          </a:ln>
        </p:spPr>
        <p:txBody>
          <a:bodyPr wrap="none" rtlCol="0">
            <a:spAutoFit/>
          </a:bodyPr>
          <a:lstStyle/>
          <a:p>
            <a:r>
              <a:rPr lang="en-US" sz="2400" dirty="0" smtClean="0"/>
              <a:t>B</a:t>
            </a:r>
            <a:endParaRPr lang="en-US" sz="2400" dirty="0"/>
          </a:p>
        </p:txBody>
      </p:sp>
    </p:spTree>
    <p:extLst>
      <p:ext uri="{BB962C8B-B14F-4D97-AF65-F5344CB8AC3E}">
        <p14:creationId xmlns:p14="http://schemas.microsoft.com/office/powerpoint/2010/main" val="4021834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2811750"/>
            <a:ext cx="7543800" cy="528350"/>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pPr algn="ctr">
              <a:lnSpc>
                <a:spcPct val="150000"/>
              </a:lnSpc>
            </a:pPr>
            <a:endParaRPr lang="en-US" sz="2000" dirty="0"/>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Causality Model </a:t>
            </a:r>
          </a:p>
          <a:p>
            <a:r>
              <a:rPr lang="en-US" dirty="0" err="1" smtClean="0"/>
              <a:t>Commutativity</a:t>
            </a:r>
            <a:r>
              <a:rPr lang="en-US" dirty="0" smtClean="0"/>
              <a:t> Analysis</a:t>
            </a:r>
          </a:p>
          <a:p>
            <a:r>
              <a:rPr lang="en-US" dirty="0" smtClean="0"/>
              <a:t>Implementation &amp; Results</a:t>
            </a:r>
            <a:endParaRPr lang="en-US" dirty="0"/>
          </a:p>
        </p:txBody>
      </p:sp>
      <p:sp>
        <p:nvSpPr>
          <p:cNvPr id="4" name="Slide Number Placeholder 3"/>
          <p:cNvSpPr>
            <a:spLocks noGrp="1"/>
          </p:cNvSpPr>
          <p:nvPr>
            <p:ph type="sldNum" sz="quarter" idx="12"/>
          </p:nvPr>
        </p:nvSpPr>
        <p:spPr/>
        <p:txBody>
          <a:bodyPr/>
          <a:lstStyle/>
          <a:p>
            <a:fld id="{58112155-D8D2-1C46-AD4C-D23A8C0266CF}" type="slidenum">
              <a:rPr lang="en-US" smtClean="0"/>
              <a:pPr/>
              <a:t>24</a:t>
            </a:fld>
            <a:endParaRPr lang="en-US"/>
          </a:p>
        </p:txBody>
      </p:sp>
    </p:spTree>
    <p:extLst>
      <p:ext uri="{BB962C8B-B14F-4D97-AF65-F5344CB8AC3E}">
        <p14:creationId xmlns:p14="http://schemas.microsoft.com/office/powerpoint/2010/main" val="28641804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fontScale="90000"/>
          </a:bodyPr>
          <a:lstStyle/>
          <a:p>
            <a:r>
              <a:rPr lang="en-US" dirty="0" smtClean="0"/>
              <a:t>CAFA: Race </a:t>
            </a:r>
            <a:r>
              <a:rPr lang="en-US" dirty="0"/>
              <a:t>Detection Tool for Android</a:t>
            </a:r>
          </a:p>
        </p:txBody>
      </p:sp>
      <p:sp>
        <p:nvSpPr>
          <p:cNvPr id="6" name="Slide Number Placeholder 5"/>
          <p:cNvSpPr>
            <a:spLocks noGrp="1"/>
          </p:cNvSpPr>
          <p:nvPr>
            <p:ph type="sldNum" sz="quarter" idx="12"/>
          </p:nvPr>
        </p:nvSpPr>
        <p:spPr/>
        <p:txBody>
          <a:bodyPr/>
          <a:lstStyle/>
          <a:p>
            <a:fld id="{58112155-D8D2-1C46-AD4C-D23A8C0266CF}" type="slidenum">
              <a:rPr lang="en-US" smtClean="0"/>
              <a:pPr/>
              <a:t>25</a:t>
            </a:fld>
            <a:endParaRPr lang="en-US" dirty="0"/>
          </a:p>
        </p:txBody>
      </p:sp>
      <p:sp>
        <p:nvSpPr>
          <p:cNvPr id="10" name="Rectangle 9"/>
          <p:cNvSpPr/>
          <p:nvPr/>
        </p:nvSpPr>
        <p:spPr>
          <a:xfrm>
            <a:off x="1066800" y="5380047"/>
            <a:ext cx="4495800" cy="830997"/>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r>
              <a:rPr lang="en-US" sz="2400" dirty="0" smtClean="0"/>
              <a:t>Logs </a:t>
            </a:r>
            <a:r>
              <a:rPr lang="en-US" sz="2400" dirty="0" smtClean="0">
                <a:solidFill>
                  <a:srgbClr val="B70000"/>
                </a:solidFill>
              </a:rPr>
              <a:t>synchronization operations</a:t>
            </a:r>
            <a:r>
              <a:rPr lang="en-US" sz="2400" dirty="0" smtClean="0"/>
              <a:t> for causality inference</a:t>
            </a:r>
            <a:endParaRPr lang="en-US" sz="2400" dirty="0"/>
          </a:p>
        </p:txBody>
      </p:sp>
      <p:sp>
        <p:nvSpPr>
          <p:cNvPr id="11" name="Rectangle 10"/>
          <p:cNvSpPr/>
          <p:nvPr/>
        </p:nvSpPr>
        <p:spPr>
          <a:xfrm>
            <a:off x="1066800" y="5379137"/>
            <a:ext cx="4495800" cy="830997"/>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r>
              <a:rPr lang="en-US" sz="2400" dirty="0" smtClean="0"/>
              <a:t>Logs </a:t>
            </a:r>
            <a:r>
              <a:rPr lang="en-US" sz="2400" dirty="0" smtClean="0">
                <a:solidFill>
                  <a:srgbClr val="B70000"/>
                </a:solidFill>
              </a:rPr>
              <a:t>data access operations</a:t>
            </a:r>
            <a:r>
              <a:rPr lang="en-US" sz="2400" dirty="0" smtClean="0"/>
              <a:t> related to uses and frees</a:t>
            </a:r>
            <a:endParaRPr lang="en-US" sz="2400" dirty="0"/>
          </a:p>
        </p:txBody>
      </p:sp>
      <p:sp>
        <p:nvSpPr>
          <p:cNvPr id="14" name="Rectangle 13"/>
          <p:cNvSpPr/>
          <p:nvPr/>
        </p:nvSpPr>
        <p:spPr>
          <a:xfrm>
            <a:off x="1066800" y="5378662"/>
            <a:ext cx="4495800" cy="830997"/>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r>
              <a:rPr lang="en-US" sz="2400" dirty="0" smtClean="0"/>
              <a:t>Also logs the </a:t>
            </a:r>
            <a:r>
              <a:rPr lang="en-US" sz="2400" dirty="0" smtClean="0">
                <a:solidFill>
                  <a:srgbClr val="B70000"/>
                </a:solidFill>
              </a:rPr>
              <a:t>system service processes</a:t>
            </a:r>
            <a:r>
              <a:rPr lang="en-US" sz="2400" dirty="0" smtClean="0"/>
              <a:t> for complete causality</a:t>
            </a:r>
            <a:endParaRPr lang="en-US" sz="2400" dirty="0"/>
          </a:p>
        </p:txBody>
      </p:sp>
      <p:sp>
        <p:nvSpPr>
          <p:cNvPr id="16" name="Rectangle 15"/>
          <p:cNvSpPr/>
          <p:nvPr/>
        </p:nvSpPr>
        <p:spPr>
          <a:xfrm>
            <a:off x="1066800" y="5378662"/>
            <a:ext cx="4495800" cy="830997"/>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r>
              <a:rPr lang="en-US" sz="2400" dirty="0" smtClean="0"/>
              <a:t>Logger device in the kernel for </a:t>
            </a:r>
            <a:r>
              <a:rPr lang="en-US" sz="2400" dirty="0" smtClean="0">
                <a:solidFill>
                  <a:srgbClr val="B70000"/>
                </a:solidFill>
              </a:rPr>
              <a:t>trace collection</a:t>
            </a:r>
            <a:endParaRPr lang="en-US" sz="2400" dirty="0"/>
          </a:p>
        </p:txBody>
      </p:sp>
      <p:sp>
        <p:nvSpPr>
          <p:cNvPr id="20" name="Rectangle 19"/>
          <p:cNvSpPr/>
          <p:nvPr/>
        </p:nvSpPr>
        <p:spPr>
          <a:xfrm>
            <a:off x="1066800" y="5378662"/>
            <a:ext cx="4495800" cy="830997"/>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r>
              <a:rPr lang="en-US" sz="2400" dirty="0" smtClean="0"/>
              <a:t>Offline race detector based on </a:t>
            </a:r>
            <a:r>
              <a:rPr lang="en-US" sz="2400" dirty="0" smtClean="0">
                <a:solidFill>
                  <a:srgbClr val="B70000"/>
                </a:solidFill>
              </a:rPr>
              <a:t>graph reachability </a:t>
            </a:r>
            <a:r>
              <a:rPr lang="en-US" sz="2400" dirty="0" smtClean="0"/>
              <a:t>test</a:t>
            </a:r>
            <a:endParaRPr lang="en-US" sz="2400" dirty="0"/>
          </a:p>
        </p:txBody>
      </p:sp>
      <p:sp>
        <p:nvSpPr>
          <p:cNvPr id="18" name="Rectangle 17"/>
          <p:cNvSpPr/>
          <p:nvPr/>
        </p:nvSpPr>
        <p:spPr>
          <a:xfrm>
            <a:off x="3581400" y="1524000"/>
            <a:ext cx="2020824" cy="2020824"/>
          </a:xfrm>
          <a:prstGeom prst="rect">
            <a:avLst/>
          </a:prstGeom>
          <a:solidFill>
            <a:srgbClr val="D1E7C9"/>
          </a:solidFill>
          <a:ln w="285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tIns="0" rtlCol="0" anchor="t"/>
          <a:lstStyle/>
          <a:p>
            <a:r>
              <a:rPr lang="da-DK" sz="1950" b="1" i="1" dirty="0" err="1">
                <a:solidFill>
                  <a:schemeClr val="tx1"/>
                </a:solidFill>
                <a:latin typeface="+mj-lt"/>
                <a:cs typeface="Arial"/>
              </a:rPr>
              <a:t>surfaceflinger</a:t>
            </a:r>
            <a:endParaRPr lang="en-US" sz="1950" b="1" i="1" dirty="0">
              <a:solidFill>
                <a:schemeClr val="tx1"/>
              </a:solidFill>
              <a:latin typeface="+mj-lt"/>
              <a:cs typeface="Arial"/>
            </a:endParaRPr>
          </a:p>
        </p:txBody>
      </p:sp>
      <p:sp>
        <p:nvSpPr>
          <p:cNvPr id="21" name="Rectangle 20"/>
          <p:cNvSpPr/>
          <p:nvPr/>
        </p:nvSpPr>
        <p:spPr>
          <a:xfrm>
            <a:off x="1066800" y="1524064"/>
            <a:ext cx="2057400" cy="2840168"/>
          </a:xfrm>
          <a:prstGeom prst="rect">
            <a:avLst/>
          </a:prstGeom>
          <a:solidFill>
            <a:srgbClr val="C4DBF0"/>
          </a:solidFill>
          <a:ln w="285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tIns="91440" rtlCol="0" anchor="t"/>
          <a:lstStyle/>
          <a:p>
            <a:pPr algn="ctr"/>
            <a:r>
              <a:rPr lang="en-US" sz="1950" b="1" i="1" dirty="0" smtClean="0">
                <a:solidFill>
                  <a:schemeClr val="tx1"/>
                </a:solidFill>
                <a:latin typeface="+mj-lt"/>
                <a:cs typeface="Arial"/>
              </a:rPr>
              <a:t>App</a:t>
            </a:r>
            <a:endParaRPr lang="en-US" sz="1950" b="1" i="1" dirty="0">
              <a:solidFill>
                <a:schemeClr val="tx1"/>
              </a:solidFill>
              <a:latin typeface="+mj-lt"/>
              <a:cs typeface="Arial"/>
            </a:endParaRPr>
          </a:p>
        </p:txBody>
      </p:sp>
      <p:sp>
        <p:nvSpPr>
          <p:cNvPr id="22" name="Rectangle 21"/>
          <p:cNvSpPr/>
          <p:nvPr/>
        </p:nvSpPr>
        <p:spPr>
          <a:xfrm>
            <a:off x="3799037" y="1929904"/>
            <a:ext cx="2020824" cy="2020824"/>
          </a:xfrm>
          <a:prstGeom prst="rect">
            <a:avLst/>
          </a:prstGeom>
          <a:solidFill>
            <a:srgbClr val="D1E7C9"/>
          </a:solidFill>
          <a:ln w="285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tIns="0" rtlCol="0" anchor="t"/>
          <a:lstStyle/>
          <a:p>
            <a:r>
              <a:rPr lang="en-US" sz="1950" b="1" i="1" dirty="0" err="1">
                <a:solidFill>
                  <a:schemeClr val="tx1"/>
                </a:solidFill>
                <a:latin typeface="+mj-lt"/>
                <a:cs typeface="Arial"/>
              </a:rPr>
              <a:t>c</a:t>
            </a:r>
            <a:r>
              <a:rPr lang="en-US" sz="1950" b="1" i="1" dirty="0" err="1" smtClean="0">
                <a:solidFill>
                  <a:schemeClr val="tx1"/>
                </a:solidFill>
                <a:latin typeface="+mj-lt"/>
                <a:cs typeface="Arial"/>
              </a:rPr>
              <a:t>ontext_manager</a:t>
            </a:r>
            <a:endParaRPr lang="en-US" sz="1950" b="1" i="1" dirty="0">
              <a:solidFill>
                <a:schemeClr val="tx1"/>
              </a:solidFill>
              <a:latin typeface="+mj-lt"/>
              <a:cs typeface="Arial"/>
            </a:endParaRPr>
          </a:p>
        </p:txBody>
      </p:sp>
      <p:sp>
        <p:nvSpPr>
          <p:cNvPr id="23" name="Rectangle 22"/>
          <p:cNvSpPr/>
          <p:nvPr/>
        </p:nvSpPr>
        <p:spPr>
          <a:xfrm>
            <a:off x="4027637" y="2343408"/>
            <a:ext cx="2020824" cy="2020824"/>
          </a:xfrm>
          <a:prstGeom prst="rect">
            <a:avLst/>
          </a:prstGeom>
          <a:solidFill>
            <a:srgbClr val="D1E7C9"/>
          </a:solidFill>
          <a:ln w="285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tIns="0" rtlCol="0" anchor="t"/>
          <a:lstStyle/>
          <a:p>
            <a:r>
              <a:rPr lang="en-US" sz="1950" b="1" i="1" dirty="0" smtClean="0">
                <a:solidFill>
                  <a:schemeClr val="tx1"/>
                </a:solidFill>
                <a:latin typeface="+mj-lt"/>
                <a:cs typeface="Arial"/>
              </a:rPr>
              <a:t>system_server</a:t>
            </a:r>
            <a:endParaRPr lang="en-US" sz="1950" b="1" i="1" dirty="0">
              <a:solidFill>
                <a:schemeClr val="tx1"/>
              </a:solidFill>
              <a:latin typeface="+mj-lt"/>
              <a:cs typeface="Arial"/>
            </a:endParaRPr>
          </a:p>
        </p:txBody>
      </p:sp>
      <p:sp>
        <p:nvSpPr>
          <p:cNvPr id="29" name="Rectangle 28"/>
          <p:cNvSpPr/>
          <p:nvPr/>
        </p:nvSpPr>
        <p:spPr>
          <a:xfrm>
            <a:off x="1070691" y="4516631"/>
            <a:ext cx="4977770" cy="664969"/>
          </a:xfrm>
          <a:prstGeom prst="rect">
            <a:avLst/>
          </a:prstGeom>
          <a:solidFill>
            <a:schemeClr val="bg1">
              <a:lumMod val="95000"/>
            </a:schemeClr>
          </a:solidFill>
          <a:ln w="285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182880" rtlCol="0" anchor="ctr"/>
          <a:lstStyle/>
          <a:p>
            <a:r>
              <a:rPr lang="en-US" sz="1950" dirty="0" smtClean="0">
                <a:solidFill>
                  <a:schemeClr val="tx1"/>
                </a:solidFill>
                <a:latin typeface="+mj-lt"/>
                <a:cs typeface="Arial"/>
              </a:rPr>
              <a:t>Android Kernel</a:t>
            </a:r>
            <a:endParaRPr lang="en-US" sz="1950" dirty="0">
              <a:solidFill>
                <a:schemeClr val="tx1"/>
              </a:solidFill>
              <a:latin typeface="+mj-lt"/>
              <a:cs typeface="Arial"/>
            </a:endParaRPr>
          </a:p>
        </p:txBody>
      </p:sp>
      <p:cxnSp>
        <p:nvCxnSpPr>
          <p:cNvPr id="38" name="Straight Arrow Connector 37"/>
          <p:cNvCxnSpPr/>
          <p:nvPr/>
        </p:nvCxnSpPr>
        <p:spPr>
          <a:xfrm>
            <a:off x="3124200" y="3950728"/>
            <a:ext cx="533400" cy="672568"/>
          </a:xfrm>
          <a:prstGeom prst="straightConnector1">
            <a:avLst/>
          </a:prstGeom>
          <a:ln w="57150" cmpd="sng">
            <a:solidFill>
              <a:srgbClr val="82BB6A"/>
            </a:solidFill>
            <a:headEnd type="triangl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3962400" y="4364232"/>
            <a:ext cx="469653" cy="259064"/>
          </a:xfrm>
          <a:prstGeom prst="straightConnector1">
            <a:avLst/>
          </a:prstGeom>
          <a:ln w="57150" cmpd="sng">
            <a:solidFill>
              <a:srgbClr val="82BB6A"/>
            </a:solidFill>
            <a:headEnd type="triangl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32" idx="3"/>
            <a:endCxn id="33" idx="1"/>
          </p:cNvCxnSpPr>
          <p:nvPr/>
        </p:nvCxnSpPr>
        <p:spPr>
          <a:xfrm>
            <a:off x="5881469" y="4842752"/>
            <a:ext cx="835811" cy="1635"/>
          </a:xfrm>
          <a:prstGeom prst="straightConnector1">
            <a:avLst/>
          </a:prstGeom>
          <a:ln w="57150" cmpd="sng">
            <a:solidFill>
              <a:srgbClr val="D64F53"/>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grpSp>
        <p:nvGrpSpPr>
          <p:cNvPr id="86" name="Group 85"/>
          <p:cNvGrpSpPr/>
          <p:nvPr/>
        </p:nvGrpSpPr>
        <p:grpSpPr>
          <a:xfrm>
            <a:off x="4165769" y="2746383"/>
            <a:ext cx="1752600" cy="1503882"/>
            <a:chOff x="4165769" y="2746383"/>
            <a:chExt cx="1752600" cy="1503882"/>
          </a:xfrm>
        </p:grpSpPr>
        <p:sp>
          <p:nvSpPr>
            <p:cNvPr id="26" name="Rectangle 25"/>
            <p:cNvSpPr/>
            <p:nvPr/>
          </p:nvSpPr>
          <p:spPr>
            <a:xfrm>
              <a:off x="4165769" y="2746383"/>
              <a:ext cx="1752600" cy="438912"/>
            </a:xfrm>
            <a:prstGeom prst="rect">
              <a:avLst/>
            </a:prstGeom>
            <a:solidFill>
              <a:schemeClr val="accent2">
                <a:lumMod val="40000"/>
                <a:lumOff val="60000"/>
              </a:schemeClr>
            </a:solidFill>
            <a:ln w="28575"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algn="ctr"/>
              <a:r>
                <a:rPr lang="en-US" dirty="0" smtClean="0">
                  <a:solidFill>
                    <a:schemeClr val="tx1"/>
                  </a:solidFill>
                </a:rPr>
                <a:t>Java Libs</a:t>
              </a:r>
              <a:endParaRPr lang="en-US" dirty="0">
                <a:solidFill>
                  <a:schemeClr val="tx1"/>
                </a:solidFill>
              </a:endParaRPr>
            </a:p>
          </p:txBody>
        </p:sp>
        <p:sp>
          <p:nvSpPr>
            <p:cNvPr id="27" name="Rectangle 26"/>
            <p:cNvSpPr/>
            <p:nvPr/>
          </p:nvSpPr>
          <p:spPr>
            <a:xfrm>
              <a:off x="4165769" y="3282759"/>
              <a:ext cx="1752600" cy="438912"/>
            </a:xfrm>
            <a:prstGeom prst="rect">
              <a:avLst/>
            </a:prstGeom>
            <a:solidFill>
              <a:schemeClr val="accent2">
                <a:lumMod val="40000"/>
                <a:lumOff val="60000"/>
              </a:schemeClr>
            </a:solidFill>
            <a:ln w="28575"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algn="ctr"/>
              <a:r>
                <a:rPr lang="en-US" dirty="0" err="1" smtClean="0">
                  <a:solidFill>
                    <a:schemeClr val="tx1"/>
                  </a:solidFill>
                </a:rPr>
                <a:t>Dalvik</a:t>
              </a:r>
              <a:r>
                <a:rPr lang="en-US" dirty="0" smtClean="0">
                  <a:solidFill>
                    <a:schemeClr val="tx1"/>
                  </a:solidFill>
                </a:rPr>
                <a:t> VM</a:t>
              </a:r>
              <a:endParaRPr lang="en-US" dirty="0">
                <a:solidFill>
                  <a:schemeClr val="tx1"/>
                </a:solidFill>
              </a:endParaRPr>
            </a:p>
          </p:txBody>
        </p:sp>
        <p:sp>
          <p:nvSpPr>
            <p:cNvPr id="28" name="Rectangle 27"/>
            <p:cNvSpPr/>
            <p:nvPr/>
          </p:nvSpPr>
          <p:spPr>
            <a:xfrm>
              <a:off x="4165769" y="3811353"/>
              <a:ext cx="1752600" cy="438912"/>
            </a:xfrm>
            <a:prstGeom prst="rect">
              <a:avLst/>
            </a:prstGeom>
            <a:solidFill>
              <a:schemeClr val="accent2">
                <a:lumMod val="40000"/>
                <a:lumOff val="60000"/>
              </a:schemeClr>
            </a:solidFill>
            <a:ln w="28575"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algn="ctr"/>
              <a:r>
                <a:rPr lang="en-US" dirty="0" smtClean="0">
                  <a:solidFill>
                    <a:schemeClr val="tx1"/>
                  </a:solidFill>
                </a:rPr>
                <a:t>Native Libs</a:t>
              </a:r>
              <a:endParaRPr lang="en-US" dirty="0">
                <a:solidFill>
                  <a:schemeClr val="tx1"/>
                </a:solidFill>
              </a:endParaRPr>
            </a:p>
          </p:txBody>
        </p:sp>
      </p:grpSp>
      <p:sp>
        <p:nvSpPr>
          <p:cNvPr id="31" name="Rectangle 30"/>
          <p:cNvSpPr/>
          <p:nvPr/>
        </p:nvSpPr>
        <p:spPr>
          <a:xfrm>
            <a:off x="3163788" y="4623296"/>
            <a:ext cx="1268263" cy="438912"/>
          </a:xfrm>
          <a:prstGeom prst="rect">
            <a:avLst/>
          </a:prstGeom>
          <a:solidFill>
            <a:schemeClr val="accent2">
              <a:lumMod val="40000"/>
              <a:lumOff val="60000"/>
            </a:schemeClr>
          </a:solidFill>
          <a:ln w="28575"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tIns="0" bIns="45720" rtlCol="0" anchor="ctr"/>
          <a:lstStyle/>
          <a:p>
            <a:pPr algn="ctr"/>
            <a:r>
              <a:rPr lang="en-US" dirty="0" smtClean="0">
                <a:solidFill>
                  <a:schemeClr val="tx1"/>
                </a:solidFill>
              </a:rPr>
              <a:t>IPC Binder</a:t>
            </a:r>
            <a:endParaRPr lang="en-US" dirty="0">
              <a:solidFill>
                <a:schemeClr val="tx1"/>
              </a:solidFill>
            </a:endParaRPr>
          </a:p>
        </p:txBody>
      </p:sp>
      <p:sp>
        <p:nvSpPr>
          <p:cNvPr id="33" name="Rectangle 32"/>
          <p:cNvSpPr/>
          <p:nvPr/>
        </p:nvSpPr>
        <p:spPr>
          <a:xfrm>
            <a:off x="6717280" y="4468329"/>
            <a:ext cx="1676400" cy="752115"/>
          </a:xfrm>
          <a:prstGeom prst="rect">
            <a:avLst/>
          </a:prstGeom>
          <a:solidFill>
            <a:schemeClr val="accent2">
              <a:lumMod val="40000"/>
              <a:lumOff val="60000"/>
            </a:schemeClr>
          </a:solidFill>
          <a:ln w="285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dirty="0" smtClean="0">
                <a:solidFill>
                  <a:schemeClr val="tx1"/>
                </a:solidFill>
                <a:latin typeface="+mj-lt"/>
                <a:cs typeface="Arial"/>
              </a:rPr>
              <a:t>CAFA</a:t>
            </a:r>
          </a:p>
          <a:p>
            <a:pPr algn="ctr"/>
            <a:r>
              <a:rPr lang="en-US" sz="2000" dirty="0" smtClean="0">
                <a:solidFill>
                  <a:schemeClr val="tx1"/>
                </a:solidFill>
                <a:latin typeface="+mj-lt"/>
                <a:cs typeface="Arial"/>
              </a:rPr>
              <a:t>Analyzer</a:t>
            </a:r>
            <a:endParaRPr lang="en-US" sz="2000" dirty="0">
              <a:solidFill>
                <a:schemeClr val="tx1"/>
              </a:solidFill>
              <a:latin typeface="+mj-lt"/>
              <a:cs typeface="Arial"/>
            </a:endParaRPr>
          </a:p>
        </p:txBody>
      </p:sp>
      <p:sp>
        <p:nvSpPr>
          <p:cNvPr id="78" name="Rectangle 77"/>
          <p:cNvSpPr/>
          <p:nvPr/>
        </p:nvSpPr>
        <p:spPr>
          <a:xfrm>
            <a:off x="1219200" y="2111187"/>
            <a:ext cx="1752600" cy="530352"/>
          </a:xfrm>
          <a:prstGeom prst="rect">
            <a:avLst/>
          </a:prstGeom>
          <a:solidFill>
            <a:schemeClr val="accent2">
              <a:lumMod val="40000"/>
              <a:lumOff val="60000"/>
            </a:schemeClr>
          </a:solidFill>
          <a:ln w="28575"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Java Libs</a:t>
            </a:r>
            <a:endParaRPr lang="en-US" dirty="0">
              <a:solidFill>
                <a:schemeClr val="tx1"/>
              </a:solidFill>
            </a:endParaRPr>
          </a:p>
        </p:txBody>
      </p:sp>
      <p:sp>
        <p:nvSpPr>
          <p:cNvPr id="79" name="Rectangle 78"/>
          <p:cNvSpPr/>
          <p:nvPr/>
        </p:nvSpPr>
        <p:spPr>
          <a:xfrm>
            <a:off x="1219200" y="2848283"/>
            <a:ext cx="1752600" cy="530352"/>
          </a:xfrm>
          <a:prstGeom prst="rect">
            <a:avLst/>
          </a:prstGeom>
          <a:solidFill>
            <a:schemeClr val="accent2">
              <a:lumMod val="40000"/>
              <a:lumOff val="60000"/>
            </a:schemeClr>
          </a:solidFill>
          <a:ln w="28575"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Dalvik</a:t>
            </a:r>
            <a:r>
              <a:rPr lang="en-US" dirty="0" smtClean="0">
                <a:solidFill>
                  <a:schemeClr val="tx1"/>
                </a:solidFill>
              </a:rPr>
              <a:t> VM</a:t>
            </a:r>
            <a:endParaRPr lang="en-US" dirty="0">
              <a:solidFill>
                <a:schemeClr val="tx1"/>
              </a:solidFill>
            </a:endParaRPr>
          </a:p>
        </p:txBody>
      </p:sp>
      <p:sp>
        <p:nvSpPr>
          <p:cNvPr id="80" name="Rectangle 79"/>
          <p:cNvSpPr/>
          <p:nvPr/>
        </p:nvSpPr>
        <p:spPr>
          <a:xfrm>
            <a:off x="1219200" y="3585379"/>
            <a:ext cx="1752600" cy="530352"/>
          </a:xfrm>
          <a:prstGeom prst="rect">
            <a:avLst/>
          </a:prstGeom>
          <a:solidFill>
            <a:schemeClr val="accent2">
              <a:lumMod val="40000"/>
              <a:lumOff val="60000"/>
            </a:schemeClr>
          </a:solidFill>
          <a:ln w="28575"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Native Libs</a:t>
            </a:r>
            <a:endParaRPr lang="en-US" dirty="0">
              <a:solidFill>
                <a:schemeClr val="tx1"/>
              </a:solidFill>
            </a:endParaRPr>
          </a:p>
        </p:txBody>
      </p:sp>
      <p:sp>
        <p:nvSpPr>
          <p:cNvPr id="2" name="Rectangle 1"/>
          <p:cNvSpPr/>
          <p:nvPr/>
        </p:nvSpPr>
        <p:spPr>
          <a:xfrm>
            <a:off x="1219200" y="2107208"/>
            <a:ext cx="1752600" cy="530352"/>
          </a:xfrm>
          <a:prstGeom prst="rect">
            <a:avLst/>
          </a:prstGeom>
          <a:solidFill>
            <a:schemeClr val="accent2">
              <a:lumMod val="40000"/>
              <a:lumOff val="60000"/>
            </a:schemeClr>
          </a:solidFill>
          <a:ln w="28575"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Java Libs</a:t>
            </a:r>
            <a:endParaRPr lang="en-US" dirty="0">
              <a:solidFill>
                <a:schemeClr val="tx1"/>
              </a:solidFill>
            </a:endParaRPr>
          </a:p>
        </p:txBody>
      </p:sp>
      <p:sp>
        <p:nvSpPr>
          <p:cNvPr id="24" name="Rectangle 23"/>
          <p:cNvSpPr/>
          <p:nvPr/>
        </p:nvSpPr>
        <p:spPr>
          <a:xfrm>
            <a:off x="1219200" y="2844304"/>
            <a:ext cx="1752600" cy="530352"/>
          </a:xfrm>
          <a:prstGeom prst="rect">
            <a:avLst/>
          </a:prstGeom>
          <a:solidFill>
            <a:schemeClr val="accent2">
              <a:lumMod val="40000"/>
              <a:lumOff val="60000"/>
            </a:schemeClr>
          </a:solidFill>
          <a:ln w="28575"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Dalvik</a:t>
            </a:r>
            <a:r>
              <a:rPr lang="en-US" dirty="0" smtClean="0">
                <a:solidFill>
                  <a:schemeClr val="tx1"/>
                </a:solidFill>
              </a:rPr>
              <a:t> VM</a:t>
            </a:r>
            <a:endParaRPr lang="en-US" dirty="0">
              <a:solidFill>
                <a:schemeClr val="tx1"/>
              </a:solidFill>
            </a:endParaRPr>
          </a:p>
        </p:txBody>
      </p:sp>
      <p:sp>
        <p:nvSpPr>
          <p:cNvPr id="25" name="Rectangle 24"/>
          <p:cNvSpPr/>
          <p:nvPr/>
        </p:nvSpPr>
        <p:spPr>
          <a:xfrm>
            <a:off x="1219200" y="3581400"/>
            <a:ext cx="1752600" cy="530352"/>
          </a:xfrm>
          <a:prstGeom prst="rect">
            <a:avLst/>
          </a:prstGeom>
          <a:solidFill>
            <a:schemeClr val="accent2">
              <a:lumMod val="40000"/>
              <a:lumOff val="60000"/>
            </a:schemeClr>
          </a:solidFill>
          <a:ln w="28575"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Native Libs</a:t>
            </a:r>
            <a:endParaRPr lang="en-US" dirty="0">
              <a:solidFill>
                <a:schemeClr val="tx1"/>
              </a:solidFill>
            </a:endParaRPr>
          </a:p>
        </p:txBody>
      </p:sp>
      <p:sp>
        <p:nvSpPr>
          <p:cNvPr id="87" name="Rectangle 86"/>
          <p:cNvSpPr/>
          <p:nvPr/>
        </p:nvSpPr>
        <p:spPr>
          <a:xfrm>
            <a:off x="6717280" y="4466694"/>
            <a:ext cx="1676400" cy="752115"/>
          </a:xfrm>
          <a:prstGeom prst="rect">
            <a:avLst/>
          </a:prstGeom>
          <a:solidFill>
            <a:schemeClr val="accent2">
              <a:lumMod val="40000"/>
              <a:lumOff val="60000"/>
            </a:schemeClr>
          </a:solidFill>
          <a:ln w="285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dirty="0" smtClean="0">
                <a:solidFill>
                  <a:schemeClr val="tx1"/>
                </a:solidFill>
                <a:latin typeface="+mj-lt"/>
                <a:cs typeface="Arial"/>
              </a:rPr>
              <a:t>CAFA</a:t>
            </a:r>
          </a:p>
          <a:p>
            <a:pPr algn="ctr"/>
            <a:r>
              <a:rPr lang="en-US" sz="2000" dirty="0" smtClean="0">
                <a:solidFill>
                  <a:schemeClr val="tx1"/>
                </a:solidFill>
                <a:latin typeface="+mj-lt"/>
                <a:cs typeface="Arial"/>
              </a:rPr>
              <a:t>Analyzer</a:t>
            </a:r>
            <a:endParaRPr lang="en-US" sz="2000" dirty="0">
              <a:solidFill>
                <a:schemeClr val="tx1"/>
              </a:solidFill>
              <a:latin typeface="+mj-lt"/>
              <a:cs typeface="Arial"/>
            </a:endParaRPr>
          </a:p>
        </p:txBody>
      </p:sp>
      <p:sp>
        <p:nvSpPr>
          <p:cNvPr id="36" name="Rectangle 35"/>
          <p:cNvSpPr/>
          <p:nvPr/>
        </p:nvSpPr>
        <p:spPr>
          <a:xfrm>
            <a:off x="4614901" y="4624415"/>
            <a:ext cx="1268263" cy="438912"/>
          </a:xfrm>
          <a:prstGeom prst="rect">
            <a:avLst/>
          </a:prstGeom>
          <a:solidFill>
            <a:schemeClr val="accent2">
              <a:lumMod val="40000"/>
              <a:lumOff val="60000"/>
            </a:schemeClr>
          </a:solidFill>
          <a:ln w="28575"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tIns="0" bIns="45720" rtlCol="0" anchor="ctr"/>
          <a:lstStyle/>
          <a:p>
            <a:pPr algn="ctr"/>
            <a:r>
              <a:rPr lang="en-US" dirty="0" smtClean="0">
                <a:solidFill>
                  <a:schemeClr val="tx1"/>
                </a:solidFill>
              </a:rPr>
              <a:t>Logger</a:t>
            </a:r>
            <a:endParaRPr lang="en-US" dirty="0">
              <a:solidFill>
                <a:schemeClr val="tx1"/>
              </a:solidFill>
            </a:endParaRPr>
          </a:p>
        </p:txBody>
      </p:sp>
      <p:sp>
        <p:nvSpPr>
          <p:cNvPr id="32" name="Rectangle 31"/>
          <p:cNvSpPr/>
          <p:nvPr/>
        </p:nvSpPr>
        <p:spPr>
          <a:xfrm>
            <a:off x="4613206" y="4623296"/>
            <a:ext cx="1268263" cy="438912"/>
          </a:xfrm>
          <a:prstGeom prst="rect">
            <a:avLst/>
          </a:prstGeom>
          <a:solidFill>
            <a:schemeClr val="accent2">
              <a:lumMod val="40000"/>
              <a:lumOff val="60000"/>
            </a:schemeClr>
          </a:solidFill>
          <a:ln w="28575"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tIns="0" bIns="45720" rtlCol="0" anchor="ctr"/>
          <a:lstStyle/>
          <a:p>
            <a:pPr algn="ctr"/>
            <a:r>
              <a:rPr lang="en-US" dirty="0" smtClean="0">
                <a:solidFill>
                  <a:schemeClr val="tx1"/>
                </a:solidFill>
              </a:rPr>
              <a:t>Logger</a:t>
            </a:r>
            <a:endParaRPr lang="en-US" dirty="0">
              <a:solidFill>
                <a:schemeClr val="tx1"/>
              </a:solidFill>
            </a:endParaRPr>
          </a:p>
        </p:txBody>
      </p:sp>
      <p:grpSp>
        <p:nvGrpSpPr>
          <p:cNvPr id="85" name="Group 84"/>
          <p:cNvGrpSpPr/>
          <p:nvPr/>
        </p:nvGrpSpPr>
        <p:grpSpPr>
          <a:xfrm>
            <a:off x="4165026" y="2745379"/>
            <a:ext cx="1752600" cy="1503882"/>
            <a:chOff x="4165026" y="2745379"/>
            <a:chExt cx="1752600" cy="1503882"/>
          </a:xfrm>
        </p:grpSpPr>
        <p:sp>
          <p:nvSpPr>
            <p:cNvPr id="81" name="Rectangle 80"/>
            <p:cNvSpPr/>
            <p:nvPr/>
          </p:nvSpPr>
          <p:spPr>
            <a:xfrm>
              <a:off x="4165026" y="2745379"/>
              <a:ext cx="1752600" cy="438912"/>
            </a:xfrm>
            <a:prstGeom prst="rect">
              <a:avLst/>
            </a:prstGeom>
            <a:solidFill>
              <a:schemeClr val="accent2">
                <a:lumMod val="40000"/>
                <a:lumOff val="60000"/>
              </a:schemeClr>
            </a:solidFill>
            <a:ln w="28575"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algn="ctr"/>
              <a:r>
                <a:rPr lang="en-US" dirty="0" smtClean="0">
                  <a:solidFill>
                    <a:schemeClr val="tx1"/>
                  </a:solidFill>
                </a:rPr>
                <a:t>Java Libs</a:t>
              </a:r>
              <a:endParaRPr lang="en-US" dirty="0">
                <a:solidFill>
                  <a:schemeClr val="tx1"/>
                </a:solidFill>
              </a:endParaRPr>
            </a:p>
          </p:txBody>
        </p:sp>
        <p:sp>
          <p:nvSpPr>
            <p:cNvPr id="82" name="Rectangle 81"/>
            <p:cNvSpPr/>
            <p:nvPr/>
          </p:nvSpPr>
          <p:spPr>
            <a:xfrm>
              <a:off x="4165026" y="3281755"/>
              <a:ext cx="1752600" cy="438912"/>
            </a:xfrm>
            <a:prstGeom prst="rect">
              <a:avLst/>
            </a:prstGeom>
            <a:solidFill>
              <a:schemeClr val="accent2">
                <a:lumMod val="40000"/>
                <a:lumOff val="60000"/>
              </a:schemeClr>
            </a:solidFill>
            <a:ln w="28575"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algn="ctr"/>
              <a:r>
                <a:rPr lang="en-US" dirty="0" err="1" smtClean="0">
                  <a:solidFill>
                    <a:schemeClr val="tx1"/>
                  </a:solidFill>
                </a:rPr>
                <a:t>Dalvik</a:t>
              </a:r>
              <a:r>
                <a:rPr lang="en-US" dirty="0" smtClean="0">
                  <a:solidFill>
                    <a:schemeClr val="tx1"/>
                  </a:solidFill>
                </a:rPr>
                <a:t> VM</a:t>
              </a:r>
              <a:endParaRPr lang="en-US" dirty="0">
                <a:solidFill>
                  <a:schemeClr val="tx1"/>
                </a:solidFill>
              </a:endParaRPr>
            </a:p>
          </p:txBody>
        </p:sp>
        <p:sp>
          <p:nvSpPr>
            <p:cNvPr id="83" name="Rectangle 82"/>
            <p:cNvSpPr/>
            <p:nvPr/>
          </p:nvSpPr>
          <p:spPr>
            <a:xfrm>
              <a:off x="4165026" y="3810349"/>
              <a:ext cx="1752600" cy="438912"/>
            </a:xfrm>
            <a:prstGeom prst="rect">
              <a:avLst/>
            </a:prstGeom>
            <a:solidFill>
              <a:schemeClr val="accent2">
                <a:lumMod val="40000"/>
                <a:lumOff val="60000"/>
              </a:schemeClr>
            </a:solidFill>
            <a:ln w="28575"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algn="ctr"/>
              <a:r>
                <a:rPr lang="en-US" dirty="0" smtClean="0">
                  <a:solidFill>
                    <a:schemeClr val="tx1"/>
                  </a:solidFill>
                </a:rPr>
                <a:t>Native Libs</a:t>
              </a:r>
              <a:endParaRPr lang="en-US" dirty="0">
                <a:solidFill>
                  <a:schemeClr val="tx1"/>
                </a:solidFill>
              </a:endParaRPr>
            </a:p>
          </p:txBody>
        </p:sp>
      </p:grpSp>
      <p:sp>
        <p:nvSpPr>
          <p:cNvPr id="84" name="Rectangle 83"/>
          <p:cNvSpPr/>
          <p:nvPr/>
        </p:nvSpPr>
        <p:spPr>
          <a:xfrm>
            <a:off x="3163045" y="4622292"/>
            <a:ext cx="1268263" cy="438912"/>
          </a:xfrm>
          <a:prstGeom prst="rect">
            <a:avLst/>
          </a:prstGeom>
          <a:solidFill>
            <a:schemeClr val="accent2">
              <a:lumMod val="40000"/>
              <a:lumOff val="60000"/>
            </a:schemeClr>
          </a:solidFill>
          <a:ln w="28575"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tIns="0" bIns="45720" rtlCol="0" anchor="ctr"/>
          <a:lstStyle/>
          <a:p>
            <a:pPr algn="ctr"/>
            <a:r>
              <a:rPr lang="en-US" dirty="0" smtClean="0">
                <a:solidFill>
                  <a:schemeClr val="tx1"/>
                </a:solidFill>
              </a:rPr>
              <a:t>IPC Binder</a:t>
            </a:r>
            <a:endParaRPr lang="en-US" dirty="0">
              <a:solidFill>
                <a:schemeClr val="tx1"/>
              </a:solidFill>
            </a:endParaRPr>
          </a:p>
        </p:txBody>
      </p:sp>
    </p:spTree>
    <p:extLst>
      <p:ext uri="{BB962C8B-B14F-4D97-AF65-F5344CB8AC3E}">
        <p14:creationId xmlns:p14="http://schemas.microsoft.com/office/powerpoint/2010/main" val="34596831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2"/>
                                        </p:tgtEl>
                                      </p:cBhvr>
                                      <p:by x="150000" y="150000"/>
                                    </p:animScale>
                                  </p:childTnLst>
                                </p:cTn>
                              </p:par>
                              <p:par>
                                <p:cTn id="7" presetID="6" presetClass="emph" presetSubtype="0" fill="hold" grpId="0" nodeType="withEffect">
                                  <p:stCondLst>
                                    <p:cond delay="0"/>
                                  </p:stCondLst>
                                  <p:childTnLst>
                                    <p:animScale>
                                      <p:cBhvr>
                                        <p:cTn id="8" dur="500" fill="hold"/>
                                        <p:tgtEl>
                                          <p:spTgt spid="25"/>
                                        </p:tgtEl>
                                      </p:cBhvr>
                                      <p:by x="150000" y="150000"/>
                                    </p:animScale>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10"/>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2"/>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25"/>
                                        </p:tgtEl>
                                        <p:attrNameLst>
                                          <p:attrName>style.visibility</p:attrName>
                                        </p:attrNameLst>
                                      </p:cBhvr>
                                      <p:to>
                                        <p:strVal val="hidden"/>
                                      </p:to>
                                    </p:set>
                                  </p:childTnLst>
                                </p:cTn>
                              </p:par>
                            </p:childTnLst>
                          </p:cTn>
                        </p:par>
                        <p:par>
                          <p:cTn id="20" fill="hold">
                            <p:stCondLst>
                              <p:cond delay="0"/>
                            </p:stCondLst>
                            <p:childTnLst>
                              <p:par>
                                <p:cTn id="21" presetID="6" presetClass="emph" presetSubtype="0" fill="hold" grpId="0" nodeType="afterEffect">
                                  <p:stCondLst>
                                    <p:cond delay="0"/>
                                  </p:stCondLst>
                                  <p:childTnLst>
                                    <p:animScale>
                                      <p:cBhvr>
                                        <p:cTn id="22" dur="500" fill="hold"/>
                                        <p:tgtEl>
                                          <p:spTgt spid="24"/>
                                        </p:tgtEl>
                                      </p:cBhvr>
                                      <p:by x="150000" y="150000"/>
                                    </p:animScale>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1"/>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24"/>
                                        </p:tgtEl>
                                        <p:attrNameLst>
                                          <p:attrName>style.visibility</p:attrName>
                                        </p:attrNameLst>
                                      </p:cBhvr>
                                      <p:to>
                                        <p:strVal val="hidden"/>
                                      </p:to>
                                    </p:set>
                                  </p:childTnLst>
                                </p:cTn>
                              </p:par>
                            </p:childTnLst>
                          </p:cTn>
                        </p:par>
                        <p:par>
                          <p:cTn id="32" fill="hold">
                            <p:stCondLst>
                              <p:cond delay="0"/>
                            </p:stCondLst>
                            <p:childTnLst>
                              <p:par>
                                <p:cTn id="33" presetID="6" presetClass="emph" presetSubtype="0" fill="hold" nodeType="afterEffect">
                                  <p:stCondLst>
                                    <p:cond delay="0"/>
                                  </p:stCondLst>
                                  <p:childTnLst>
                                    <p:animScale>
                                      <p:cBhvr>
                                        <p:cTn id="34" dur="500" fill="hold"/>
                                        <p:tgtEl>
                                          <p:spTgt spid="85"/>
                                        </p:tgtEl>
                                      </p:cBhvr>
                                      <p:by x="150000" y="150000"/>
                                    </p:animScale>
                                  </p:childTnLst>
                                </p:cTn>
                              </p:par>
                              <p:par>
                                <p:cTn id="35" presetID="6" presetClass="emph" presetSubtype="0" fill="hold" grpId="0" nodeType="withEffect">
                                  <p:stCondLst>
                                    <p:cond delay="0"/>
                                  </p:stCondLst>
                                  <p:childTnLst>
                                    <p:animScale>
                                      <p:cBhvr>
                                        <p:cTn id="36" dur="500" fill="hold"/>
                                        <p:tgtEl>
                                          <p:spTgt spid="84"/>
                                        </p:tgtEl>
                                      </p:cBhvr>
                                      <p:by x="150000" y="150000"/>
                                    </p:animScale>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4"/>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85"/>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8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86"/>
                                        </p:tgtEl>
                                        <p:attrNameLst>
                                          <p:attrName>style.visibility</p:attrName>
                                        </p:attrNameLst>
                                      </p:cBhvr>
                                      <p:to>
                                        <p:strVal val="visible"/>
                                      </p:to>
                                    </p:set>
                                  </p:childTnLst>
                                </p:cTn>
                              </p:par>
                            </p:childTnLst>
                          </p:cTn>
                        </p:par>
                        <p:par>
                          <p:cTn id="50" fill="hold">
                            <p:stCondLst>
                              <p:cond delay="0"/>
                            </p:stCondLst>
                            <p:childTnLst>
                              <p:par>
                                <p:cTn id="51" presetID="6" presetClass="emph" presetSubtype="0" fill="hold" grpId="0" nodeType="afterEffect">
                                  <p:stCondLst>
                                    <p:cond delay="0"/>
                                  </p:stCondLst>
                                  <p:childTnLst>
                                    <p:animScale>
                                      <p:cBhvr>
                                        <p:cTn id="52" dur="500" fill="hold"/>
                                        <p:tgtEl>
                                          <p:spTgt spid="32"/>
                                        </p:tgtEl>
                                      </p:cBhvr>
                                      <p:by x="150000" y="150000"/>
                                    </p:animScale>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16"/>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32"/>
                                        </p:tgtEl>
                                        <p:attrNameLst>
                                          <p:attrName>style.visibility</p:attrName>
                                        </p:attrNameLst>
                                      </p:cBhvr>
                                      <p:to>
                                        <p:strVal val="hidden"/>
                                      </p:to>
                                    </p:set>
                                  </p:childTnLst>
                                </p:cTn>
                              </p:par>
                            </p:childTnLst>
                          </p:cTn>
                        </p:par>
                        <p:par>
                          <p:cTn id="62" fill="hold">
                            <p:stCondLst>
                              <p:cond delay="0"/>
                            </p:stCondLst>
                            <p:childTnLst>
                              <p:par>
                                <p:cTn id="63" presetID="6" presetClass="emph" presetSubtype="0" fill="hold" grpId="0" nodeType="afterEffect">
                                  <p:stCondLst>
                                    <p:cond delay="0"/>
                                  </p:stCondLst>
                                  <p:childTnLst>
                                    <p:animScale>
                                      <p:cBhvr>
                                        <p:cTn id="64" dur="500" fill="hold"/>
                                        <p:tgtEl>
                                          <p:spTgt spid="87"/>
                                        </p:tgtEl>
                                      </p:cBhvr>
                                      <p:by x="150000" y="150000"/>
                                    </p:animScale>
                                  </p:childTnLst>
                                </p:cTn>
                              </p:par>
                            </p:childTnLst>
                          </p:cTn>
                        </p:par>
                        <p:par>
                          <p:cTn id="65" fill="hold">
                            <p:stCondLst>
                              <p:cond delay="500"/>
                            </p:stCondLst>
                            <p:childTnLst>
                              <p:par>
                                <p:cTn id="66" presetID="1" presetClass="entr" presetSubtype="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20"/>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4" grpId="0" animBg="1"/>
      <p:bldP spid="14" grpId="1" animBg="1"/>
      <p:bldP spid="16" grpId="0" animBg="1"/>
      <p:bldP spid="16" grpId="1" animBg="1"/>
      <p:bldP spid="20" grpId="0" animBg="1"/>
      <p:bldP spid="20" grpId="1" animBg="1"/>
      <p:bldP spid="2" grpId="0" animBg="1"/>
      <p:bldP spid="2" grpId="1" animBg="1"/>
      <p:bldP spid="24" grpId="0" animBg="1"/>
      <p:bldP spid="24" grpId="1" animBg="1"/>
      <p:bldP spid="25" grpId="0" animBg="1"/>
      <p:bldP spid="25" grpId="1" animBg="1"/>
      <p:bldP spid="87" grpId="0" animBg="1"/>
      <p:bldP spid="87" grpId="1" animBg="1"/>
      <p:bldP spid="32" grpId="0" animBg="1"/>
      <p:bldP spid="32" grpId="1" animBg="1"/>
      <p:bldP spid="84" grpId="0" animBg="1"/>
      <p:bldP spid="8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Tested Applications</a:t>
            </a:r>
            <a:endParaRPr lang="en-US" dirty="0"/>
          </a:p>
        </p:txBody>
      </p:sp>
      <p:sp>
        <p:nvSpPr>
          <p:cNvPr id="4" name="Slide Number Placeholder 3"/>
          <p:cNvSpPr>
            <a:spLocks noGrp="1"/>
          </p:cNvSpPr>
          <p:nvPr>
            <p:ph type="sldNum" sz="quarter" idx="12"/>
          </p:nvPr>
        </p:nvSpPr>
        <p:spPr/>
        <p:txBody>
          <a:bodyPr/>
          <a:lstStyle/>
          <a:p>
            <a:fld id="{58112155-D8D2-1C46-AD4C-D23A8C0266CF}" type="slidenum">
              <a:rPr lang="en-US" smtClean="0"/>
              <a:pPr/>
              <a:t>26</a:t>
            </a:fld>
            <a:endParaRPr lang="en-US"/>
          </a:p>
        </p:txBody>
      </p:sp>
      <p:pic>
        <p:nvPicPr>
          <p:cNvPr id="13" name="Picture 12" descr="firefo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038600"/>
            <a:ext cx="1917700" cy="1866900"/>
          </a:xfrm>
          <a:prstGeom prst="rect">
            <a:avLst/>
          </a:prstGeom>
        </p:spPr>
      </p:pic>
      <p:pic>
        <p:nvPicPr>
          <p:cNvPr id="17" name="Picture 16" descr="fbread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4038600"/>
            <a:ext cx="1917700" cy="1866900"/>
          </a:xfrm>
          <a:prstGeom prst="rect">
            <a:avLst/>
          </a:prstGeom>
        </p:spPr>
      </p:pic>
      <p:pic>
        <p:nvPicPr>
          <p:cNvPr id="18" name="Picture 17" descr="brows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9450" y="1676400"/>
            <a:ext cx="1917700" cy="1866900"/>
          </a:xfrm>
          <a:prstGeom prst="rect">
            <a:avLst/>
          </a:prstGeom>
        </p:spPr>
      </p:pic>
      <p:pic>
        <p:nvPicPr>
          <p:cNvPr id="19" name="Picture 18" descr="camer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0" y="4038600"/>
            <a:ext cx="1917700" cy="1866900"/>
          </a:xfrm>
          <a:prstGeom prst="rect">
            <a:avLst/>
          </a:prstGeom>
        </p:spPr>
      </p:pic>
      <p:pic>
        <p:nvPicPr>
          <p:cNvPr id="20" name="Picture 19" descr="music.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9450" y="4051300"/>
            <a:ext cx="1917700" cy="1866900"/>
          </a:xfrm>
          <a:prstGeom prst="rect">
            <a:avLst/>
          </a:prstGeom>
        </p:spPr>
      </p:pic>
      <p:pic>
        <p:nvPicPr>
          <p:cNvPr id="21" name="Picture 20" descr="zxing.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7600" y="1790700"/>
            <a:ext cx="1917700" cy="2019300"/>
          </a:xfrm>
          <a:prstGeom prst="rect">
            <a:avLst/>
          </a:prstGeom>
        </p:spPr>
      </p:pic>
      <p:pic>
        <p:nvPicPr>
          <p:cNvPr id="22" name="Picture 21" descr="mytrack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81200" y="1676400"/>
            <a:ext cx="1917700" cy="1866900"/>
          </a:xfrm>
          <a:prstGeom prst="rect">
            <a:avLst/>
          </a:prstGeom>
        </p:spPr>
      </p:pic>
      <p:pic>
        <p:nvPicPr>
          <p:cNvPr id="3" name="Picture 2" descr="todolis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34000" y="1676400"/>
            <a:ext cx="1917700" cy="1866900"/>
          </a:xfrm>
          <a:prstGeom prst="rect">
            <a:avLst/>
          </a:prstGeom>
        </p:spPr>
      </p:pic>
      <p:pic>
        <p:nvPicPr>
          <p:cNvPr id="5" name="Picture 4" descr="vlc.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81200" y="4038600"/>
            <a:ext cx="1917700" cy="1866900"/>
          </a:xfrm>
          <a:prstGeom prst="rect">
            <a:avLst/>
          </a:prstGeom>
        </p:spPr>
      </p:pic>
      <p:pic>
        <p:nvPicPr>
          <p:cNvPr id="16" name="Picture 15" descr="connectbot.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4800" y="1676400"/>
            <a:ext cx="1917700" cy="1866900"/>
          </a:xfrm>
          <a:prstGeom prst="rect">
            <a:avLst/>
          </a:prstGeom>
        </p:spPr>
      </p:pic>
    </p:spTree>
    <p:extLst>
      <p:ext uri="{BB962C8B-B14F-4D97-AF65-F5344CB8AC3E}">
        <p14:creationId xmlns:p14="http://schemas.microsoft.com/office/powerpoint/2010/main" val="42537703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Use-after-Free Races</a:t>
            </a:r>
            <a:endParaRPr lang="en-US" dirty="0"/>
          </a:p>
        </p:txBody>
      </p:sp>
      <p:sp>
        <p:nvSpPr>
          <p:cNvPr id="5" name="Content Placeholder 4"/>
          <p:cNvSpPr>
            <a:spLocks noGrp="1"/>
          </p:cNvSpPr>
          <p:nvPr>
            <p:ph idx="1"/>
          </p:nvPr>
        </p:nvSpPr>
        <p:spPr>
          <a:xfrm>
            <a:off x="457200" y="1220688"/>
            <a:ext cx="8229600" cy="4525963"/>
          </a:xfrm>
        </p:spPr>
        <p:txBody>
          <a:bodyPr/>
          <a:lstStyle/>
          <a:p>
            <a:pPr marL="0" indent="0">
              <a:buNone/>
            </a:pPr>
            <a:r>
              <a:rPr lang="en-US" sz="2800" dirty="0" smtClean="0"/>
              <a:t>115 races; 69 race bugs (67 </a:t>
            </a:r>
            <a:r>
              <a:rPr lang="en-US" sz="2800" dirty="0" smtClean="0">
                <a:solidFill>
                  <a:srgbClr val="B70000"/>
                </a:solidFill>
              </a:rPr>
              <a:t>unknown bugs</a:t>
            </a:r>
            <a:r>
              <a:rPr lang="en-US" sz="2800" dirty="0" smtClean="0"/>
              <a:t>)</a:t>
            </a:r>
            <a:r>
              <a:rPr lang="en-US" dirty="0" smtClean="0"/>
              <a:t> </a:t>
            </a:r>
            <a:endParaRPr lang="en-US" dirty="0"/>
          </a:p>
        </p:txBody>
      </p:sp>
      <p:sp>
        <p:nvSpPr>
          <p:cNvPr id="4" name="Slide Number Placeholder 3"/>
          <p:cNvSpPr>
            <a:spLocks noGrp="1"/>
          </p:cNvSpPr>
          <p:nvPr>
            <p:ph type="sldNum" sz="quarter" idx="12"/>
          </p:nvPr>
        </p:nvSpPr>
        <p:spPr>
          <a:xfrm>
            <a:off x="6172200" y="6416675"/>
            <a:ext cx="2133600" cy="365125"/>
          </a:xfrm>
        </p:spPr>
        <p:txBody>
          <a:bodyPr/>
          <a:lstStyle/>
          <a:p>
            <a:fld id="{58112155-D8D2-1C46-AD4C-D23A8C0266CF}" type="slidenum">
              <a:rPr lang="en-US" smtClean="0"/>
              <a:pPr/>
              <a:t>27</a:t>
            </a:fld>
            <a:endParaRPr lang="en-US" dirty="0"/>
          </a:p>
        </p:txBody>
      </p:sp>
      <p:graphicFrame>
        <p:nvGraphicFramePr>
          <p:cNvPr id="3" name="Chart 2"/>
          <p:cNvGraphicFramePr/>
          <p:nvPr>
            <p:extLst>
              <p:ext uri="{D42A27DB-BD31-4B8C-83A1-F6EECF244321}">
                <p14:modId xmlns:p14="http://schemas.microsoft.com/office/powerpoint/2010/main" val="104833599"/>
              </p:ext>
            </p:extLst>
          </p:nvPr>
        </p:nvGraphicFramePr>
        <p:xfrm>
          <a:off x="-457200" y="2100032"/>
          <a:ext cx="83820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05200" y="4929584"/>
            <a:ext cx="1357916" cy="369332"/>
          </a:xfrm>
          <a:prstGeom prst="rect">
            <a:avLst/>
          </a:prstGeom>
          <a:noFill/>
        </p:spPr>
        <p:txBody>
          <a:bodyPr wrap="square" rtlCol="0">
            <a:spAutoFit/>
          </a:bodyPr>
          <a:lstStyle/>
          <a:p>
            <a:r>
              <a:rPr lang="en-US" dirty="0" smtClean="0">
                <a:solidFill>
                  <a:schemeClr val="bg1"/>
                </a:solidFill>
              </a:rPr>
              <a:t>38 (33.0%)</a:t>
            </a:r>
            <a:endParaRPr lang="en-US" dirty="0">
              <a:solidFill>
                <a:schemeClr val="bg1"/>
              </a:solidFill>
            </a:endParaRPr>
          </a:p>
        </p:txBody>
      </p:sp>
      <p:sp>
        <p:nvSpPr>
          <p:cNvPr id="8" name="TextBox 7"/>
          <p:cNvSpPr txBox="1"/>
          <p:nvPr/>
        </p:nvSpPr>
        <p:spPr>
          <a:xfrm>
            <a:off x="4052284" y="3049488"/>
            <a:ext cx="1357916" cy="369332"/>
          </a:xfrm>
          <a:prstGeom prst="rect">
            <a:avLst/>
          </a:prstGeom>
          <a:noFill/>
        </p:spPr>
        <p:txBody>
          <a:bodyPr wrap="square" rtlCol="0">
            <a:spAutoFit/>
          </a:bodyPr>
          <a:lstStyle/>
          <a:p>
            <a:r>
              <a:rPr lang="en-US" dirty="0" smtClean="0">
                <a:solidFill>
                  <a:schemeClr val="bg1"/>
                </a:solidFill>
              </a:rPr>
              <a:t>31 (27.0%)</a:t>
            </a:r>
            <a:endParaRPr lang="en-US" dirty="0">
              <a:solidFill>
                <a:schemeClr val="bg1"/>
              </a:solidFill>
            </a:endParaRPr>
          </a:p>
        </p:txBody>
      </p:sp>
      <p:sp>
        <p:nvSpPr>
          <p:cNvPr id="9" name="TextBox 8"/>
          <p:cNvSpPr txBox="1"/>
          <p:nvPr/>
        </p:nvSpPr>
        <p:spPr>
          <a:xfrm>
            <a:off x="2133600" y="3669268"/>
            <a:ext cx="1357916" cy="369332"/>
          </a:xfrm>
          <a:prstGeom prst="rect">
            <a:avLst/>
          </a:prstGeom>
          <a:noFill/>
        </p:spPr>
        <p:txBody>
          <a:bodyPr wrap="square" rtlCol="0">
            <a:spAutoFit/>
          </a:bodyPr>
          <a:lstStyle/>
          <a:p>
            <a:r>
              <a:rPr lang="en-US" dirty="0" smtClean="0">
                <a:solidFill>
                  <a:schemeClr val="bg1"/>
                </a:solidFill>
              </a:rPr>
              <a:t>46 (40.0%)</a:t>
            </a:r>
            <a:endParaRPr lang="en-US" dirty="0">
              <a:solidFill>
                <a:schemeClr val="bg1"/>
              </a:solidFill>
            </a:endParaRPr>
          </a:p>
        </p:txBody>
      </p:sp>
      <p:sp useBgFill="1">
        <p:nvSpPr>
          <p:cNvPr id="12" name="Rectangle 11"/>
          <p:cNvSpPr/>
          <p:nvPr/>
        </p:nvSpPr>
        <p:spPr>
          <a:xfrm>
            <a:off x="5804029" y="2627708"/>
            <a:ext cx="3200400" cy="762001"/>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20040" indent="-365760"/>
            <a:r>
              <a:rPr lang="en-US" sz="2400" dirty="0" smtClean="0">
                <a:solidFill>
                  <a:srgbClr val="4E81BE"/>
                </a:solidFill>
                <a:latin typeface="Wingdings"/>
                <a:ea typeface="Wingdings"/>
                <a:cs typeface="Wingdings"/>
                <a:sym typeface="Wingdings"/>
              </a:rPr>
              <a:t></a:t>
            </a:r>
            <a:r>
              <a:rPr lang="en-US" sz="2400" dirty="0">
                <a:solidFill>
                  <a:srgbClr val="000000"/>
                </a:solidFill>
                <a:sym typeface="Wingdings"/>
              </a:rPr>
              <a:t> </a:t>
            </a:r>
            <a:r>
              <a:rPr lang="en-US" sz="2400" dirty="0" smtClean="0">
                <a:solidFill>
                  <a:srgbClr val="000000"/>
                </a:solidFill>
                <a:sym typeface="Wingdings"/>
              </a:rPr>
              <a:t>Races in conventional causality model</a:t>
            </a:r>
            <a:endParaRPr lang="en-US" sz="2400" dirty="0">
              <a:solidFill>
                <a:srgbClr val="000000"/>
              </a:solidFill>
            </a:endParaRPr>
          </a:p>
        </p:txBody>
      </p:sp>
      <p:sp useBgFill="1">
        <p:nvSpPr>
          <p:cNvPr id="13" name="Rectangle 12"/>
          <p:cNvSpPr/>
          <p:nvPr/>
        </p:nvSpPr>
        <p:spPr>
          <a:xfrm>
            <a:off x="5804029" y="3360404"/>
            <a:ext cx="2895600" cy="87898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20040" indent="-365760"/>
            <a:r>
              <a:rPr lang="en-US" sz="2400" dirty="0">
                <a:solidFill>
                  <a:srgbClr val="C0504C"/>
                </a:solidFill>
                <a:latin typeface="Wingdings"/>
                <a:ea typeface="Wingdings"/>
                <a:cs typeface="Wingdings"/>
                <a:sym typeface="Wingdings"/>
              </a:rPr>
              <a:t></a:t>
            </a:r>
            <a:r>
              <a:rPr lang="en-US" sz="2400" dirty="0">
                <a:solidFill>
                  <a:srgbClr val="000000"/>
                </a:solidFill>
                <a:sym typeface="Wingdings"/>
              </a:rPr>
              <a:t> Races in </a:t>
            </a:r>
            <a:r>
              <a:rPr lang="en-US" sz="2400" dirty="0" smtClean="0">
                <a:solidFill>
                  <a:srgbClr val="000000"/>
                </a:solidFill>
                <a:sym typeface="Wingdings"/>
              </a:rPr>
              <a:t>Android </a:t>
            </a:r>
            <a:r>
              <a:rPr lang="en-US" sz="2400" dirty="0">
                <a:solidFill>
                  <a:srgbClr val="000000"/>
                </a:solidFill>
                <a:sym typeface="Wingdings"/>
              </a:rPr>
              <a:t>causality </a:t>
            </a:r>
            <a:r>
              <a:rPr lang="en-US" sz="2400" dirty="0" smtClean="0">
                <a:solidFill>
                  <a:srgbClr val="000000"/>
                </a:solidFill>
                <a:sym typeface="Wingdings"/>
              </a:rPr>
              <a:t>model</a:t>
            </a:r>
            <a:endParaRPr lang="en-US" sz="2400" dirty="0">
              <a:solidFill>
                <a:srgbClr val="000000"/>
              </a:solidFill>
            </a:endParaRPr>
          </a:p>
        </p:txBody>
      </p:sp>
      <p:sp useBgFill="1">
        <p:nvSpPr>
          <p:cNvPr id="14" name="Rectangle 13"/>
          <p:cNvSpPr/>
          <p:nvPr/>
        </p:nvSpPr>
        <p:spPr>
          <a:xfrm>
            <a:off x="5804029" y="4716859"/>
            <a:ext cx="3251947" cy="9996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20040" indent="-365760"/>
            <a:r>
              <a:rPr lang="en-US" sz="2400" dirty="0">
                <a:solidFill>
                  <a:srgbClr val="675085"/>
                </a:solidFill>
                <a:latin typeface="Wingdings"/>
                <a:ea typeface="Wingdings"/>
                <a:cs typeface="Wingdings"/>
                <a:sym typeface="Wingdings"/>
              </a:rPr>
              <a:t></a:t>
            </a:r>
            <a:r>
              <a:rPr lang="en-US" sz="2400" dirty="0">
                <a:solidFill>
                  <a:srgbClr val="000000"/>
                </a:solidFill>
                <a:sym typeface="Wingdings"/>
              </a:rPr>
              <a:t> </a:t>
            </a:r>
            <a:r>
              <a:rPr lang="en-US" sz="2400" dirty="0" smtClean="0">
                <a:solidFill>
                  <a:srgbClr val="000000"/>
                </a:solidFill>
                <a:sym typeface="Wingdings"/>
              </a:rPr>
              <a:t>False positives</a:t>
            </a:r>
            <a:endParaRPr lang="en-US" sz="2400" dirty="0">
              <a:solidFill>
                <a:srgbClr val="000000"/>
              </a:solidFill>
            </a:endParaRPr>
          </a:p>
        </p:txBody>
      </p:sp>
      <p:sp>
        <p:nvSpPr>
          <p:cNvPr id="11" name="TextBox 10"/>
          <p:cNvSpPr txBox="1"/>
          <p:nvPr/>
        </p:nvSpPr>
        <p:spPr>
          <a:xfrm>
            <a:off x="329453" y="1821539"/>
            <a:ext cx="3124200" cy="923330"/>
          </a:xfrm>
          <a:prstGeom prst="rect">
            <a:avLst/>
          </a:prstGeom>
          <a:noFill/>
        </p:spPr>
        <p:txBody>
          <a:bodyPr wrap="square" rtlCol="0">
            <a:spAutoFit/>
          </a:bodyPr>
          <a:lstStyle/>
          <a:p>
            <a:r>
              <a:rPr lang="en-US" dirty="0" smtClean="0"/>
              <a:t>32 benign races (27.8%):</a:t>
            </a:r>
          </a:p>
          <a:p>
            <a:r>
              <a:rPr lang="en-US" dirty="0" smtClean="0"/>
              <a:t>Imprecise commutative </a:t>
            </a:r>
          </a:p>
          <a:p>
            <a:r>
              <a:rPr lang="en-US" dirty="0" smtClean="0"/>
              <a:t>analysis</a:t>
            </a:r>
            <a:endParaRPr lang="en-US" dirty="0"/>
          </a:p>
        </p:txBody>
      </p:sp>
      <p:sp>
        <p:nvSpPr>
          <p:cNvPr id="16" name="TextBox 15"/>
          <p:cNvSpPr txBox="1"/>
          <p:nvPr/>
        </p:nvSpPr>
        <p:spPr>
          <a:xfrm>
            <a:off x="317629" y="5640288"/>
            <a:ext cx="6412624" cy="923330"/>
          </a:xfrm>
          <a:prstGeom prst="rect">
            <a:avLst/>
          </a:prstGeom>
          <a:noFill/>
        </p:spPr>
        <p:txBody>
          <a:bodyPr wrap="square" rtlCol="0">
            <a:spAutoFit/>
          </a:bodyPr>
          <a:lstStyle/>
          <a:p>
            <a:r>
              <a:rPr lang="en-US" dirty="0" smtClean="0"/>
              <a:t>14 false races (12.2%):</a:t>
            </a:r>
          </a:p>
          <a:p>
            <a:r>
              <a:rPr lang="en-US" dirty="0" smtClean="0"/>
              <a:t>Imprecise causal order:</a:t>
            </a:r>
          </a:p>
          <a:p>
            <a:r>
              <a:rPr lang="en-US" dirty="0" smtClean="0"/>
              <a:t>    -- </a:t>
            </a:r>
            <a:r>
              <a:rPr lang="en-US" dirty="0" smtClean="0"/>
              <a:t>Imperfect implementation</a:t>
            </a:r>
            <a:endParaRPr lang="en-US" dirty="0"/>
          </a:p>
        </p:txBody>
      </p:sp>
      <p:graphicFrame>
        <p:nvGraphicFramePr>
          <p:cNvPr id="20" name="Chart 19"/>
          <p:cNvGraphicFramePr/>
          <p:nvPr>
            <p:extLst>
              <p:ext uri="{D42A27DB-BD31-4B8C-83A1-F6EECF244321}">
                <p14:modId xmlns:p14="http://schemas.microsoft.com/office/powerpoint/2010/main" val="1682909736"/>
              </p:ext>
            </p:extLst>
          </p:nvPr>
        </p:nvGraphicFramePr>
        <p:xfrm>
          <a:off x="710453" y="2115472"/>
          <a:ext cx="6096000" cy="40265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2236270800"/>
              </p:ext>
            </p:extLst>
          </p:nvPr>
        </p:nvGraphicFramePr>
        <p:xfrm>
          <a:off x="1216119" y="1991986"/>
          <a:ext cx="7263904" cy="4209267"/>
        </p:xfrm>
        <a:graphic>
          <a:graphicData uri="http://schemas.openxmlformats.org/drawingml/2006/chart">
            <c:chart xmlns:c="http://schemas.openxmlformats.org/drawingml/2006/chart" xmlns:r="http://schemas.openxmlformats.org/officeDocument/2006/relationships" r:id="rId5"/>
          </a:graphicData>
        </a:graphic>
      </p:graphicFrame>
      <p:sp>
        <p:nvSpPr>
          <p:cNvPr id="17" name="Freeform 16"/>
          <p:cNvSpPr/>
          <p:nvPr/>
        </p:nvSpPr>
        <p:spPr>
          <a:xfrm>
            <a:off x="1353390" y="4873792"/>
            <a:ext cx="793906" cy="842696"/>
          </a:xfrm>
          <a:custGeom>
            <a:avLst/>
            <a:gdLst>
              <a:gd name="connsiteX0" fmla="*/ 0 w 946306"/>
              <a:gd name="connsiteY0" fmla="*/ 610153 h 610153"/>
              <a:gd name="connsiteX1" fmla="*/ 423347 w 946306"/>
              <a:gd name="connsiteY1" fmla="*/ 0 h 610153"/>
              <a:gd name="connsiteX2" fmla="*/ 946306 w 946306"/>
              <a:gd name="connsiteY2" fmla="*/ 0 h 610153"/>
            </a:gdLst>
            <a:ahLst/>
            <a:cxnLst>
              <a:cxn ang="0">
                <a:pos x="connsiteX0" y="connsiteY0"/>
              </a:cxn>
              <a:cxn ang="0">
                <a:pos x="connsiteX1" y="connsiteY1"/>
              </a:cxn>
              <a:cxn ang="0">
                <a:pos x="connsiteX2" y="connsiteY2"/>
              </a:cxn>
            </a:cxnLst>
            <a:rect l="l" t="t" r="r" b="b"/>
            <a:pathLst>
              <a:path w="946306" h="610153">
                <a:moveTo>
                  <a:pt x="0" y="610153"/>
                </a:moveTo>
                <a:lnTo>
                  <a:pt x="423347" y="0"/>
                </a:lnTo>
                <a:lnTo>
                  <a:pt x="946306" y="0"/>
                </a:lnTo>
              </a:path>
            </a:pathLst>
          </a:cu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flipV="1">
            <a:off x="1371353" y="2492396"/>
            <a:ext cx="753115" cy="761721"/>
          </a:xfrm>
          <a:custGeom>
            <a:avLst/>
            <a:gdLst>
              <a:gd name="connsiteX0" fmla="*/ 0 w 946306"/>
              <a:gd name="connsiteY0" fmla="*/ 610153 h 610153"/>
              <a:gd name="connsiteX1" fmla="*/ 423347 w 946306"/>
              <a:gd name="connsiteY1" fmla="*/ 0 h 610153"/>
              <a:gd name="connsiteX2" fmla="*/ 946306 w 946306"/>
              <a:gd name="connsiteY2" fmla="*/ 0 h 610153"/>
            </a:gdLst>
            <a:ahLst/>
            <a:cxnLst>
              <a:cxn ang="0">
                <a:pos x="connsiteX0" y="connsiteY0"/>
              </a:cxn>
              <a:cxn ang="0">
                <a:pos x="connsiteX1" y="connsiteY1"/>
              </a:cxn>
              <a:cxn ang="0">
                <a:pos x="connsiteX2" y="connsiteY2"/>
              </a:cxn>
            </a:cxnLst>
            <a:rect l="l" t="t" r="r" b="b"/>
            <a:pathLst>
              <a:path w="946306" h="610153">
                <a:moveTo>
                  <a:pt x="0" y="610153"/>
                </a:moveTo>
                <a:lnTo>
                  <a:pt x="423347" y="0"/>
                </a:lnTo>
                <a:lnTo>
                  <a:pt x="946306" y="0"/>
                </a:lnTo>
              </a:path>
            </a:pathLst>
          </a:cu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3214084" y="5153204"/>
            <a:ext cx="1357916" cy="369332"/>
          </a:xfrm>
          <a:prstGeom prst="rect">
            <a:avLst/>
          </a:prstGeom>
          <a:noFill/>
        </p:spPr>
        <p:txBody>
          <a:bodyPr wrap="square" rtlCol="0">
            <a:spAutoFit/>
          </a:bodyPr>
          <a:lstStyle/>
          <a:p>
            <a:r>
              <a:rPr lang="en-US" dirty="0" smtClean="0">
                <a:solidFill>
                  <a:schemeClr val="bg1"/>
                </a:solidFill>
              </a:rPr>
              <a:t>25 (21.7%)</a:t>
            </a:r>
            <a:endParaRPr lang="en-US" dirty="0">
              <a:solidFill>
                <a:schemeClr val="bg1"/>
              </a:solidFill>
            </a:endParaRPr>
          </a:p>
        </p:txBody>
      </p:sp>
      <p:sp>
        <p:nvSpPr>
          <p:cNvPr id="22" name="TextBox 21"/>
          <p:cNvSpPr txBox="1"/>
          <p:nvPr/>
        </p:nvSpPr>
        <p:spPr>
          <a:xfrm>
            <a:off x="4282142" y="4421856"/>
            <a:ext cx="1357916" cy="369332"/>
          </a:xfrm>
          <a:prstGeom prst="rect">
            <a:avLst/>
          </a:prstGeom>
          <a:noFill/>
        </p:spPr>
        <p:txBody>
          <a:bodyPr wrap="square" rtlCol="0">
            <a:spAutoFit/>
          </a:bodyPr>
          <a:lstStyle/>
          <a:p>
            <a:r>
              <a:rPr lang="en-US" dirty="0" smtClean="0">
                <a:solidFill>
                  <a:schemeClr val="bg1"/>
                </a:solidFill>
              </a:rPr>
              <a:t>13 (11.3%)</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4" categoryIdx="0" bldStep="category"/>
                                            </p:graphic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chart seriesIdx="-4" categoryIdx="1" bldStep="category"/>
                                            </p:graphic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2" nodeType="clickEffect">
                                  <p:stCondLst>
                                    <p:cond delay="0"/>
                                  </p:stCondLst>
                                  <p:childTnLst>
                                    <p:set>
                                      <p:cBhvr>
                                        <p:cTn id="18" dur="1" fill="hold">
                                          <p:stCondLst>
                                            <p:cond delay="0"/>
                                          </p:stCondLst>
                                        </p:cTn>
                                        <p:tgtEl>
                                          <p:spTgt spid="3">
                                            <p:graphicEl>
                                              <a:chart seriesIdx="-4" categoryIdx="1" bldStep="category"/>
                                            </p:graphicEl>
                                          </p:spTgt>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graphicEl>
                                              <a:chart seriesIdx="-4" categoryIdx="1" bldStep="category"/>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graphicEl>
                                              <a:chart seriesIdx="-4" categoryIdx="2" bldStep="category"/>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graphicEl>
                                              <a:chart seriesIdx="-4" categoryIdx="2" bldStep="category"/>
                                            </p:graphic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
                                            <p:graphicEl>
                                              <a:chart seriesIdx="-4" categoryIdx="2" bldStep="category"/>
                                            </p:graphicEl>
                                          </p:spTgt>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20">
                                            <p:graphicEl>
                                              <a:chart seriesIdx="-4" categoryIdx="1" bldStep="category"/>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graphicEl>
                                              <a:chart seriesIdx="-4" categoryIdx="2"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category" animBg="0"/>
        </p:bldSub>
      </p:bldGraphic>
      <p:bldGraphic spid="3" grpId="1" uiExpand="1">
        <p:bldSub>
          <a:bldChart bld="category"/>
        </p:bldSub>
      </p:bldGraphic>
      <p:bldGraphic spid="3" grpId="2" uiExpand="1">
        <p:bldSub>
          <a:bldChart bld="category"/>
        </p:bldSub>
      </p:bldGraphic>
      <p:bldP spid="12" grpId="1" animBg="1"/>
      <p:bldP spid="13" grpId="1" animBg="1"/>
      <p:bldP spid="14" grpId="1" animBg="1"/>
      <p:bldP spid="11" grpId="0"/>
      <p:bldP spid="16" grpId="0"/>
      <p:bldGraphic spid="20" grpId="0">
        <p:bldSub>
          <a:bldChart bld="category"/>
        </p:bldSub>
      </p:bldGraphic>
      <p:bldGraphic spid="10" grpId="0">
        <p:bldSub>
          <a:bldChart bld="category"/>
        </p:bldSub>
      </p:bldGraphic>
      <p:bldP spid="17" grpId="0" animBg="1"/>
      <p:bldP spid="18" grpId="0" animBg="1"/>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Overhead</a:t>
            </a:r>
            <a:endParaRPr lang="en-US" dirty="0"/>
          </a:p>
        </p:txBody>
      </p:sp>
      <p:sp>
        <p:nvSpPr>
          <p:cNvPr id="4" name="Slide Number Placeholder 3"/>
          <p:cNvSpPr>
            <a:spLocks noGrp="1"/>
          </p:cNvSpPr>
          <p:nvPr>
            <p:ph type="sldNum" sz="quarter" idx="12"/>
          </p:nvPr>
        </p:nvSpPr>
        <p:spPr/>
        <p:txBody>
          <a:bodyPr/>
          <a:lstStyle/>
          <a:p>
            <a:fld id="{58112155-D8D2-1C46-AD4C-D23A8C0266CF}" type="slidenum">
              <a:rPr lang="en-US" smtClean="0"/>
              <a:pPr/>
              <a:t>28</a:t>
            </a:fld>
            <a:endParaRPr lang="en-US"/>
          </a:p>
        </p:txBody>
      </p:sp>
      <p:sp>
        <p:nvSpPr>
          <p:cNvPr id="3" name="Content Placeholder 2"/>
          <p:cNvSpPr>
            <a:spLocks noGrp="1"/>
          </p:cNvSpPr>
          <p:nvPr>
            <p:ph idx="1"/>
          </p:nvPr>
        </p:nvSpPr>
        <p:spPr/>
        <p:txBody>
          <a:bodyPr>
            <a:normAutofit/>
          </a:bodyPr>
          <a:lstStyle/>
          <a:p>
            <a:endParaRPr lang="en-US" dirty="0" smtClean="0"/>
          </a:p>
          <a:p>
            <a:r>
              <a:rPr lang="en-US" dirty="0" smtClean="0"/>
              <a:t>Trace collection</a:t>
            </a:r>
          </a:p>
          <a:p>
            <a:pPr lvl="1"/>
            <a:r>
              <a:rPr lang="en-US" sz="2400" dirty="0" smtClean="0"/>
              <a:t>2x to 6x; </a:t>
            </a:r>
            <a:r>
              <a:rPr lang="en-US" sz="2400" dirty="0" err="1" smtClean="0"/>
              <a:t>avg</a:t>
            </a:r>
            <a:r>
              <a:rPr lang="en-US" sz="2400" dirty="0" smtClean="0"/>
              <a:t>: ~3.2x</a:t>
            </a:r>
          </a:p>
          <a:p>
            <a:pPr lvl="1"/>
            <a:r>
              <a:rPr lang="en-US" sz="2400" dirty="0" smtClean="0"/>
              <a:t>Interactive performance is fair</a:t>
            </a:r>
          </a:p>
          <a:p>
            <a:endParaRPr lang="en-US" dirty="0"/>
          </a:p>
          <a:p>
            <a:r>
              <a:rPr lang="en-US" dirty="0" smtClean="0"/>
              <a:t>Offline analysis </a:t>
            </a:r>
          </a:p>
          <a:p>
            <a:pPr lvl="1"/>
            <a:r>
              <a:rPr lang="en-US" sz="2400" dirty="0" smtClean="0"/>
              <a:t>Depends on number </a:t>
            </a:r>
            <a:r>
              <a:rPr lang="en-US" sz="2400" dirty="0"/>
              <a:t>of </a:t>
            </a:r>
            <a:r>
              <a:rPr lang="en-US" sz="2400" dirty="0" smtClean="0"/>
              <a:t>events</a:t>
            </a:r>
            <a:endParaRPr lang="en-US" sz="2400" dirty="0"/>
          </a:p>
          <a:p>
            <a:pPr lvl="1"/>
            <a:r>
              <a:rPr lang="en-US" sz="2400" dirty="0" smtClean="0"/>
              <a:t>30 min. to 16 hrs. for analyzing ~3000 to ~7000 events</a:t>
            </a:r>
          </a:p>
        </p:txBody>
      </p:sp>
    </p:spTree>
    <p:extLst>
      <p:ext uri="{BB962C8B-B14F-4D97-AF65-F5344CB8AC3E}">
        <p14:creationId xmlns:p14="http://schemas.microsoft.com/office/powerpoint/2010/main" val="336802915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341437"/>
            <a:ext cx="8229600" cy="4525963"/>
          </a:xfrm>
        </p:spPr>
        <p:txBody>
          <a:bodyPr>
            <a:noAutofit/>
          </a:bodyPr>
          <a:lstStyle/>
          <a:p>
            <a:r>
              <a:rPr lang="en-US" sz="3000" dirty="0" smtClean="0"/>
              <a:t>Races due to asynchronous events is wide </a:t>
            </a:r>
            <a:r>
              <a:rPr lang="en-US" sz="3000" dirty="0" smtClean="0"/>
              <a:t>spread</a:t>
            </a:r>
            <a:endParaRPr lang="en-US" sz="3000" dirty="0" smtClean="0"/>
          </a:p>
          <a:p>
            <a:pPr>
              <a:spcBef>
                <a:spcPts val="1824"/>
              </a:spcBef>
            </a:pPr>
            <a:r>
              <a:rPr lang="en-US" sz="3000" dirty="0" smtClean="0"/>
              <a:t>Contributions</a:t>
            </a:r>
          </a:p>
          <a:p>
            <a:pPr lvl="1"/>
            <a:r>
              <a:rPr lang="en-US" sz="2400" dirty="0" smtClean="0">
                <a:solidFill>
                  <a:srgbClr val="B70000"/>
                </a:solidFill>
              </a:rPr>
              <a:t>Causality model</a:t>
            </a:r>
            <a:r>
              <a:rPr lang="en-US" sz="2400" dirty="0" smtClean="0"/>
              <a:t> for Android events</a:t>
            </a:r>
          </a:p>
          <a:p>
            <a:pPr lvl="1"/>
            <a:r>
              <a:rPr lang="en-US" sz="2400" dirty="0" err="1" smtClean="0">
                <a:solidFill>
                  <a:srgbClr val="B70000"/>
                </a:solidFill>
              </a:rPr>
              <a:t>Commutativity</a:t>
            </a:r>
            <a:r>
              <a:rPr lang="en-US" sz="2400" dirty="0" smtClean="0">
                <a:solidFill>
                  <a:srgbClr val="B70000"/>
                </a:solidFill>
              </a:rPr>
              <a:t> analysis</a:t>
            </a:r>
            <a:r>
              <a:rPr lang="en-US" sz="2400" dirty="0"/>
              <a:t> </a:t>
            </a:r>
            <a:r>
              <a:rPr lang="en-US" sz="2400" dirty="0" smtClean="0"/>
              <a:t>identifies races that can cause order violations</a:t>
            </a:r>
          </a:p>
          <a:p>
            <a:pPr lvl="1"/>
            <a:r>
              <a:rPr lang="en-US" sz="2400" dirty="0" smtClean="0"/>
              <a:t>Found 67 </a:t>
            </a:r>
            <a:r>
              <a:rPr lang="en-US" sz="2400" dirty="0" smtClean="0">
                <a:solidFill>
                  <a:srgbClr val="B70000"/>
                </a:solidFill>
              </a:rPr>
              <a:t>unknown</a:t>
            </a:r>
            <a:r>
              <a:rPr lang="en-US" sz="2400" dirty="0" smtClean="0"/>
              <a:t> race bugs with 60% </a:t>
            </a:r>
            <a:r>
              <a:rPr lang="en-US" sz="2400" dirty="0" smtClean="0"/>
              <a:t>precision</a:t>
            </a:r>
            <a:endParaRPr lang="en-US" sz="2400" dirty="0" smtClean="0"/>
          </a:p>
          <a:p>
            <a:pPr>
              <a:spcBef>
                <a:spcPts val="1824"/>
              </a:spcBef>
            </a:pPr>
            <a:r>
              <a:rPr lang="en-US" sz="3000" dirty="0" smtClean="0"/>
              <a:t>Future work</a:t>
            </a:r>
          </a:p>
          <a:p>
            <a:pPr lvl="1"/>
            <a:r>
              <a:rPr lang="en-US" sz="2400" dirty="0" err="1" smtClean="0"/>
              <a:t>Commutativity</a:t>
            </a:r>
            <a:r>
              <a:rPr lang="en-US" sz="2400" dirty="0" smtClean="0"/>
              <a:t> analysis for finding </a:t>
            </a:r>
            <a:r>
              <a:rPr lang="en-US" sz="2400" dirty="0" smtClean="0"/>
              <a:t>a broader </a:t>
            </a:r>
            <a:r>
              <a:rPr lang="en-US" sz="2400" dirty="0" smtClean="0"/>
              <a:t>set of order violations</a:t>
            </a:r>
          </a:p>
          <a:p>
            <a:pPr lvl="1"/>
            <a:r>
              <a:rPr lang="en-US" sz="2400" dirty="0" smtClean="0"/>
              <a:t>Optimize performance</a:t>
            </a:r>
          </a:p>
        </p:txBody>
      </p:sp>
      <p:sp>
        <p:nvSpPr>
          <p:cNvPr id="4" name="Slide Number Placeholder 3"/>
          <p:cNvSpPr>
            <a:spLocks noGrp="1"/>
          </p:cNvSpPr>
          <p:nvPr>
            <p:ph type="sldNum" sz="quarter" idx="12"/>
          </p:nvPr>
        </p:nvSpPr>
        <p:spPr/>
        <p:txBody>
          <a:bodyPr/>
          <a:lstStyle/>
          <a:p>
            <a:fld id="{58112155-D8D2-1C46-AD4C-D23A8C0266CF}" type="slidenum">
              <a:rPr lang="en-US" smtClean="0"/>
              <a:pPr/>
              <a:t>29</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Event-Driven </a:t>
            </a:r>
            <a:br>
              <a:rPr lang="en-US" dirty="0" smtClean="0"/>
            </a:br>
            <a:r>
              <a:rPr lang="en-US" dirty="0" smtClean="0"/>
              <a:t>Programming Model?</a:t>
            </a:r>
            <a:endParaRPr lang="en-US" dirty="0"/>
          </a:p>
        </p:txBody>
      </p:sp>
      <p:sp>
        <p:nvSpPr>
          <p:cNvPr id="4" name="Slide Number Placeholder 3"/>
          <p:cNvSpPr>
            <a:spLocks noGrp="1"/>
          </p:cNvSpPr>
          <p:nvPr>
            <p:ph type="sldNum" sz="quarter" idx="12"/>
          </p:nvPr>
        </p:nvSpPr>
        <p:spPr/>
        <p:txBody>
          <a:bodyPr/>
          <a:lstStyle/>
          <a:p>
            <a:fld id="{58112155-D8D2-1C46-AD4C-D23A8C0266CF}" type="slidenum">
              <a:rPr lang="en-US" smtClean="0"/>
              <a:pPr/>
              <a:t>3</a:t>
            </a:fld>
            <a:endParaRPr lang="en-US"/>
          </a:p>
        </p:txBody>
      </p:sp>
      <p:sp>
        <p:nvSpPr>
          <p:cNvPr id="5" name="AutoShape 4" descr="data:image/jpeg;base64,/9j/4AAQSkZJRgABAQAAAQABAAD/2wCEAAkGBxQHBhUIBxQWFhQXGB8bGBYYEyAgHRcfHBoiHBcdGBYcHCggHyImHhwcIjIhJSorLi4vGCEzODMsNygtLiwBCgoKDgwOFw8QFywcFBwsLDcsLCwsKysrNywrLCwsKzc3KzcrKysrNysrKysrKysrKysrKysrKysrKysrKysrLP/AABEIAOEA4QMBIgACEQEDEQH/xAAcAAEBAAIDAQEAAAAAAAAAAAAABwYIAgQFAQP/xABTEAABAwEDBAsKCgcGBwEAAAABAAIDBAUGEQcSITEIFzVBUVRxc5Oy0RMVIjJhgZGSlNIWNjdSVXJ0obPTFCNCYoKVoiRTY2Wx4SUzg6TB4/A0/8QAFgEBAQEAAAAAAAAAAAAAAAAAAAEC/8QAFhEBAQEAAAAAAAAAAAAAAAAAAAER/9oADAMBAAIRAxEAPwC4qWX5ytts2d1m3Ya2aUHNdKcTG044ZrGg4yOx0aCBjw6QmWq+LrNp23dspxEsrcZHNxzmsJIa1uGnOeQRo04A/OBXo5Mcncd3KNto2owOq3DHSARACPFZvZ2GguHlA0awwmC7FvXu/tNpTSRMOkCWYxjA8EEY0fxNBX77SFS7S+rhx5tx+/FXFEEO2j6jjcPRO95No+o43D0TveVxRDUO2j6jjcPRO95No+o43D0TveVxRDUO2j6jjcPRO95No+o43D0TveVxRDUO2j6jjcPRO95No+o43D0TveVxRDUO2j6jjcPRO95No+o43D0TveVxRDUO2j6jjcPRO95No+o43D0TveVxRDUO2j6jjcPRO95No+o43D0TveVxRDUO2j6jjcPRO95No+o43D0TveVxRDUO2j6jjcPRO95No+o43D0TveVxRDUO2j6jjcPRO95No+o43D0TveVxRDUO2j6gaRVw9E73l+U1xbbu1/aLFqHSAfsw1DvvhkwYeTTyK7IhqPXRyvPiq+9t9GZjgc0zBhaWHgniOlv1hhhj4oGlV+N4ljEkZBBGIIOIIOogrE7/ANxYb3UJeAGVLR+rmw4NTZMPGafuxxHlwXI5eiSzLVdc63MW4FwiDtcb24l8WPzSAS3e0HDHOCC0IiIIRdCH4XZY5rRqvCZE98oB1YRuEUA83gu5Wq7qH7H3wrdq3u19yZ973Y/6K4ICIiAiIgIiICIiAiIgIiICIiAiIgIiICIiAiIgIiICheW6iNh3up7w0GhzwHaP7yAtIJ5Wlo5GK6KS7IQf8LpD/iv6n+yDMfhzTcP3hfVrP+lO4URcU/Y97tVfNR9ZyuKh2x73aq+aj6zlcUSiIiAiIgIiICIiAiIgIiICIiAiIgIiICIiAiIgIiICk2yE3JpOdd1FWVJtkJuTSc67qIIkiIjSq7Hvdqr5qPrOVxUO2Pe7VXzUfWcrijNEREBF5ldeGks+TudfVU8Z4HzsafQ5wWOXyvFS2rdmaz7HtGhbLI3MDn1jAACQH6WknHNxA0aygzZFrX8EXfS9mfzE+6ssyawNutbr6q07Us58T4i0tbXhxzs4FpAcAN5w176KtCLw/hlZ/H6T2qP3k+GVn8fpPao/eRHbvBbMdgWPJalecGRjHDfcdTWt8rjgByrVq8NsSXhtiS1LQ8d51DUwDxWN8gGjy6TrJVRyoS/C6rZBZ9o2Y2mj0hr69oc95GlzgGkaBoAx3yd/Rg/wJP0lZP8AMB+WisUf4LSVcbPyLUVVQR1D56oF7GuID4sMSATh+pU4NyMRgbSsn+Yj8tZ1T3ktKngbBFadhZrQGjGq3gMBjoQeptH0PGKv14vyVBovDjDjvhWn4VWn9KWD7V/ssAZcjNaGi0rJ0f5iPy0HgWZXSWTaMdoUBzZI3BzT5RvEb4IxBG+CVtRdW3o7y2FHatHoDx4Td9jhoe08hx5RgdRWvHwJP0lZP8wH5azbJe74IV8kdfaNmOppBi5rK9pc148VzQWgaR4J0/N+bgQs6Lw/hlZ/H6T2qP3k+GVn8fpPao/eRHTvJf6iu1aAoLVkcJM0OwbE52AJIGJaCBqOheXtvWX/AHsns8nuqY3lu+63bwT2rLadk4yvJANoamjwWDxN5oaPMvN+BH+Z2T/MP/Wi4uV3soNDeK0hZ1lyOMhBIDonNxw14FwAxw04eQrKlrlYF23WNbkNpw2nZOMUjXaLQGkY4Pb/AMv9ppc3zq70t56Ksk7nSVlM93A2oYT6A5EesiIgKTbITcmk513UVZUm2Qm5NJzruogiSIiNKrse92qvmo+s5XFQ7Y97tVfNR9ZyuKM0UAym5RpbYr32XYkhjpmEtLmHB0xGhxLhpzN4AaxpOIIAs18qt1BdGrq4Dg5lPI5p4CGHA+laotGaMAiwDQ3UF9REUREQEREBERAREQERcO6DOzcRjwYoOaLiZAHZpIx4MVyQEREBERAXwtzhg5fUQZlcHKBPdWsbDUudJSE4PiJxLB86LHURrzdR06MTitkIJm1EDZ4CHNcA5rhqIIxBB8oWnq2UyQVRq8nlM6XW3PZ5mSOa30NAHmRKzJSbZCbk0nOu6irKk2yE3JpOdd1EREkREaVXY97tVfNR9ZyuKh2x73aq+aj6zlcUZrHsofxErvs0vUK1aW02UL4iV32aXqFasosEREUREQEREBERAWZXMycVV6WCq0QU51SvaSXj/Dj0Fw/eJA4CVkeSfJyLUY23rwNxh1wxHVJ++8b7OBv7Ws6MMbgBgMAiMKsPJZZ1lMBlh/SH77p/CB/6eGYPVWXU1DFSRiOljYxo1BrAAOQAL9ycBiVjtoX7s6z5DFVVkOcNYa7PI5QzHBEe7PSMqGFlQxrgdYc0EHzFYpbWTKzbVZgKdsLt50H6vD+EDMPnaV26LKBZtbII4ayIE6AHksx5M8BZIx4kYHsIIOkEHQeQoNd75ZLaq7sZq6I/pMA1uY090YP34xjiB85vlJDQsCBxGIW46juVjJuO5PvBd1mBGLp4WjQ4azJGN4jW5o16xpxzi6jaL4DiMQvqKIiIC2MyKfJ3D9eX8Z61zWxmRT5O4fry/jPRKzpSbZCbk0nOu6irKk2yE3JpOdd1EREkREaVXY97tVfNR9ZyuKh2x73aq+aj6zlcUZrz7wUkdfYU9HaL+5xPjc2R+cBmtc0hxznaBgN86FKdrmxfpR3tdP8Alqi5Q/iJXfZpeoVqzgirDtc2L9KO9rp/y02ubF+lHe10/wCWo9gmCCw7XNi/Sjva6f8ALTa5sX6Ud7XT/lqPYJggsG1xYv0ofa6f8tNrixfpQ+10/wCWo/gmCCwbXFi/Sh9rp/y13bKyU2VXVP8AY62SfNwLmNnhcCMdTsyPOAOrQRyqJYK95BrJFJdV9qEeFUSHTh+xGSxo9cSH+JBSo2CNgjjAAAwAAwAA1ABeZea8EN2bIdaVpnBo0Bo8Z7j4rWDfJ9AwJOABK9Va25WbzG8F6nwRu/UU5MbBjoLgcJX8pcMAeBo4SiOlfG/VVeuYtqnGODHwYGHwcN7POt55dHAAsXGjQF9RFF711L31V1Jw6y3/AKvHwoXHGN3D4P7J/ebgeHHUvBRFbU3OvTDeyyRXUGgjRJGfGjdwHhG+DqI84HurV3J9eQ3XvPHWE4ROIZMMdBYT4x+ofC8xG+VtEDiMQjKV3gyV2ZFXOqqyrfTCRxLWGWJrRvuDM9mOAx1Y6MV5W1vY/wBKn2mn9xZflmsgWncaScDw6ciZp4A3RJ/Q53oC1ywRVe2t7H+lT7TT+4m1vY/0qfaaf3FIcEwQV7a2sf6V/wC5p/dVLuPZUFi3cZQ2NN3eJpeRJntdiXPLneEzwdBJGjgWq2C2MyJfJ5D9eX8VyDO1JtkJuTSc67qKsqTbITcmk513URESRERpVdj3u1V81H1nK4qHbHvdqr5qPrOVxRmseyh/ESu+zS9QrVpbS5Q/iJXfZpeoVq0iwRERRERAREQFtDk2hEFwqJrd+BjvO8Zx+8lavLZ7JfUiqyf0b2fsxBnnjJjP3tKJXv2nUfolmy1I/YY53qtJ/wDC1BaS5uc84k6zwnfW4NbTiro30ztT2lp84wWoEkLqaQ084wewlrhwOacHD0goR8RERRERB8IxGBW1lyKt1dc6jqpji51PGXHhOYMT6VqmTgMVtldSzzZV2Kaz5fGjhjY7lawB334olfpeKnFXd+op5BiHwyNI4cWELUhhzmA+RbZ3rqhQ3Xqqt+pkEjvQwrU1ozW4IR9RERRbF5E/k8h+vL+M5a6LYvIn8nkP15fxnIlZ2pNshNyaTnXdRVlSbZCbk0nOu6iIiSIiNKrse92qvmo+s5XFQ7Y97tVfNR9ZyuKM1j2UP4iV32aXqFatLaXKH8RK77NL1CtWkWCIiKIiICIiArhkCtkTWPNYsh8KJ/dGDhZJrw5Hgk/XCh69i6F4H3YvBHasAJDTg9o/bY7x28uojytCI2uUBy03TNk22bcpG/qJzi/AaI5Trx8j/Gx+dncIxutnV0dp0LK6hcHxvaHNcN8H/wC1L7X0Udo0T6KuYHxvGDmuGggojUFFTb4ZIJ7PldU3b/Xxa+5kgSs8gJwDx5dDvIdam9dSyWdL3K0Y3xO4JGFp9DgEV+SLnSQurZe5UTXSO+bG0uPqtBKoN0sktVa0omtsGmh3wcDK76rNIbyu0j5pQdLJNdM3ivE2rnb/AGencHvJGh7xpjYOHTg4+QYHxgtj10rGsmKxLObZ9mMDI2DQB95J1kk6STpK7M8zaeB085DWtBc5xOAaAMSSd4AIifZcbaFn3R73MPh1Dw3DHTmNIfIcODQ1v8a1+WS5Qr0G9l5HVrMe4tGZCCMMGA+MRwuOnkzRvLGkURERRbF5E/k8h+vL+M5a6LYzIn8nkP15fxnIlZ0pNshNyaTnXdRVlSbZCbk0nOu6iIiSIiNKrse92qvmo+s5XFQ7Y97tVfNR9ZyuKM1j2UP4iV32aXqFatLaXKH8RK77NL1CtWkWCIiKIiICIiAiIgzfJtf990qn9ErMX0jzi5o0mInW+Mb44W7+sacc7YWzbQitWibW2c9skbhi1zTiD2HhB0hahr1bvXjqbt1X6RY0pZj4zdbH/XYdB5dBG8QiY2xXxzc4YOUisPLcxzRHb9O5p+fCQ5p8pY4gt5AXLLaTKjZdS3EVIb5HxSN/1ZgiMwa0MGDBhyL6sPqcp1l07M51UHeRkb3H+lhWL23lthiaWWHTvld86UhjeUAYuPIQ3lQVKrqmUVM6prHNYxoxc5xwDQNZJOpQTKflHN4ybKsUltKD4TtIM5GrRrDPIdJ38NSxW817au9Euda8uLQcWxNGbG3kZjpPlcSfKvERcEREUREQFsZkU+TyH68v4zlrmtjMinydw/Xl/GeiVnSk2yE3JpOdd1FWVJtkJuTSc67qIiJIiI0qux73aq+aj6zlcVDtj3u1V81H1nK4ozXj3wonWjdOrooNLnwSNaOElhDfvWqDTnNzgtx1B8pmTWWz699rXfjMkDyXPjYMXRE6XYNGksJ0jDS3VhhpRYmKLiXBri1x0jWN8coTPHCPSiuSLjnjhHpTPHCPSg5IuOeOEelM8cI9KDki4544R6Uzxwj0oOSLjnjhHpTPHCPSg5IuOeOEelM8cI9KDki4544R6Uzxwj0oOSLjnjhHpTPHCPSg5IuOeOEelM8cI9KDki4544R6V8MgGsj0oOa2VyQ0ho8ntM2XW4Pk80kjns/pIUjuFk4nvJVtqLSY6KkBxc5wLXSj5sYOnA779WGrErYqKMQxCKIANaAABqAGgABErmpNshNyaTnXdRVlSbZCbk0nOu6iIiSIiNKrse92qvmo+s5XFQ7Y97tVfNR9ZyuKM0REQdaezoql2fURRuPC5gP3kL8u8tPxeHom9i7yIOj3lp+Lw9E3sTvLT8Xh6JvYu8iDo95afi8PRN7E7y0/F4eib2LvIg6PeWn4vD0TexO8tPxeHom9i7yIOj3lp+Lw9E3sTvLT8Xh6JvYu8iDo95afi8PRN7E7y0/F4eib2LvIg6PeWn4vD0TexO8tPxeHom9i7yIOj3lp+Lw9E3sTvLT8Xh6JvYu8iDo95afi8PRN7E7y0/F4eib2LvIg6PeWn4vD0Texc4rLhhfnwwxNPCI2g+kBdtEBERAUm2Qm5NJzruoqypNshNyaTnXdRBEkREaVbY+aLbqwf7pnXcrgoVk6l+DWVueyKnQJHSxN9bukPpYNH1grqjNEREBERAREQEREBERAREQEREBERAREQEREBERAREQFJdkIf+FUg/xXdRVpRDL3Xmvt2msOj0va0nD9+ZwbG3l8H+sIJV3I8BRbDbWUH7voX1F1jeW27D4all7rKxDmZolLdbCw4xSjkODSfIzeBWZ5PL7R3ussBxDalgHdY/uz2DfYfu1Hy5ZIwSxmOQAgjAgjEEHWCFGr3ZKprLr+/FxnEZpzhCH5r4zv9xeSAW/uEjRiNOOCIs6KGUGV6usOQUV5qYPcNGLgYZOUtLS0+ZrQvZGXGHDwqSbzSNQVpFJtvGDik3rs7U28YOKTeuztQVlFJtvGDik3rs7U28YOKTeuztQVlFJtvGDik3rs7U28YOKTeuztQVlFJtvGDik3rs7U28YOKTeuztQVlFJtvGDik3rs7U28YOKTeuztQVlFJtvGDik3rs7U28YOKTeuztQVlFJtvGDik3rs7U28YOKTeuztQVlFJtvGDik3rs7U28YOKTeuztQVlFJtvGDik3rs7U28YOKTeuztQVlFJtvGDik3rs7U28YOKTeuztQVlFJjlxgw0Uk3rs7V5No5aaivf+iXfpWtedWJMr/4Y2gafTyIKlfC9UN07KNbXnFx0Rxg+FI7gHk4XagPMDKslViS3sva+99taWseXA4aJJcMGho+bGMOQhgxOBSwMm1beu0u+99nyMacMQ4jusgGpoaNETfJgDrwaMcVa6Gjjs6jbR0LAyNgwa1owAA4EH7oiICIiDF8oe4R8/8AotZ6z/8ASURFj8UREUREQEREBERAREQEREBERAREQEREBERByi/5o5VsPkm3J/hCIiVnqIiIIiI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HBhUIBxQWFhQXGB8bGBYYEyAgHRcfHBoiHBcdGBYcHCggHyImHhwcIjIhJSorLi4vGCEzODMsNygtLiwBCgoKDgwOFw8QFywcFBwsLDcsLCwsKysrNywrLCwsKzc3KzcrKysrNysrKysrKysrKysrKysrKysrKysrKysrLP/AABEIAOEA4QMBIgACEQEDEQH/xAAcAAEBAAIDAQEAAAAAAAAAAAAABwYIAgQFAQP/xABTEAABAwEDBAsKCgcGBwEAAAABAAIDBAUGEQcSITEIFzVBUVRxc5Oy0RMVIjJhgZGSlNIWNjdSVXJ0obPTFCNCYoKVoiRTY2Wx4SUzg6TB4/A0/8QAFgEBAQEAAAAAAAAAAAAAAAAAAAEC/8QAFhEBAQEAAAAAAAAAAAAAAAAAAAER/9oADAMBAAIRAxEAPwC4qWX5ytts2d1m3Ya2aUHNdKcTG044ZrGg4yOx0aCBjw6QmWq+LrNp23dspxEsrcZHNxzmsJIa1uGnOeQRo04A/OBXo5Mcncd3KNto2owOq3DHSARACPFZvZ2GguHlA0awwmC7FvXu/tNpTSRMOkCWYxjA8EEY0fxNBX77SFS7S+rhx5tx+/FXFEEO2j6jjcPRO95No+o43D0TveVxRDUO2j6jjcPRO95No+o43D0TveVxRDUO2j6jjcPRO95No+o43D0TveVxRDUO2j6jjcPRO95No+o43D0TveVxRDUO2j6jjcPRO95No+o43D0TveVxRDUO2j6jjcPRO95No+o43D0TveVxRDUO2j6jjcPRO95No+o43D0TveVxRDUO2j6jjcPRO95No+o43D0TveVxRDUO2j6jjcPRO95No+o43D0TveVxRDUO2j6jjcPRO95No+o43D0TveVxRDUO2j6gaRVw9E73l+U1xbbu1/aLFqHSAfsw1DvvhkwYeTTyK7IhqPXRyvPiq+9t9GZjgc0zBhaWHgniOlv1hhhj4oGlV+N4ljEkZBBGIIOIIOogrE7/ANxYb3UJeAGVLR+rmw4NTZMPGafuxxHlwXI5eiSzLVdc63MW4FwiDtcb24l8WPzSAS3e0HDHOCC0IiIIRdCH4XZY5rRqvCZE98oB1YRuEUA83gu5Wq7qH7H3wrdq3u19yZ973Y/6K4ICIiAiIgIiICIiAiIgIiICIiAiIgIiICIiAiIgIiICheW6iNh3up7w0GhzwHaP7yAtIJ5Wlo5GK6KS7IQf8LpD/iv6n+yDMfhzTcP3hfVrP+lO4URcU/Y97tVfNR9ZyuKh2x73aq+aj6zlcUSiIiAiIgIiICIiAiIgIiICIiAiIgIiICIiAiIgIiICk2yE3JpOdd1FWVJtkJuTSc67qIIkiIjSq7Hvdqr5qPrOVxUO2Pe7VXzUfWcrijNEREBF5ldeGks+TudfVU8Z4HzsafQ5wWOXyvFS2rdmaz7HtGhbLI3MDn1jAACQH6WknHNxA0aygzZFrX8EXfS9mfzE+6ssyawNutbr6q07Us58T4i0tbXhxzs4FpAcAN5w176KtCLw/hlZ/H6T2qP3k+GVn8fpPao/eRHbvBbMdgWPJalecGRjHDfcdTWt8rjgByrVq8NsSXhtiS1LQ8d51DUwDxWN8gGjy6TrJVRyoS/C6rZBZ9o2Y2mj0hr69oc95GlzgGkaBoAx3yd/Rg/wJP0lZP8AMB+WisUf4LSVcbPyLUVVQR1D56oF7GuID4sMSATh+pU4NyMRgbSsn+Yj8tZ1T3ktKngbBFadhZrQGjGq3gMBjoQeptH0PGKv14vyVBovDjDjvhWn4VWn9KWD7V/ssAZcjNaGi0rJ0f5iPy0HgWZXSWTaMdoUBzZI3BzT5RvEb4IxBG+CVtRdW3o7y2FHatHoDx4Td9jhoe08hx5RgdRWvHwJP0lZP8wH5azbJe74IV8kdfaNmOppBi5rK9pc148VzQWgaR4J0/N+bgQs6Lw/hlZ/H6T2qP3k+GVn8fpPao/eRHTvJf6iu1aAoLVkcJM0OwbE52AJIGJaCBqOheXtvWX/AHsns8nuqY3lu+63bwT2rLadk4yvJANoamjwWDxN5oaPMvN+BH+Z2T/MP/Wi4uV3soNDeK0hZ1lyOMhBIDonNxw14FwAxw04eQrKlrlYF23WNbkNpw2nZOMUjXaLQGkY4Pb/AMv9ppc3zq70t56Ksk7nSVlM93A2oYT6A5EesiIgKTbITcmk513UVZUm2Qm5NJzruogiSIiNKrse92qvmo+s5XFQ7Y97tVfNR9ZyuKM0UAym5RpbYr32XYkhjpmEtLmHB0xGhxLhpzN4AaxpOIIAs18qt1BdGrq4Dg5lPI5p4CGHA+laotGaMAiwDQ3UF9REUREQEREBERAREQERcO6DOzcRjwYoOaLiZAHZpIx4MVyQEREBERAXwtzhg5fUQZlcHKBPdWsbDUudJSE4PiJxLB86LHURrzdR06MTitkIJm1EDZ4CHNcA5rhqIIxBB8oWnq2UyQVRq8nlM6XW3PZ5mSOa30NAHmRKzJSbZCbk0nOu6irKk2yE3JpOdd1EREkREaVXY97tVfNR9ZyuKh2x73aq+aj6zlcUZrHsofxErvs0vUK1aW02UL4iV32aXqFasosEREUREQEREBERAWZXMycVV6WCq0QU51SvaSXj/Dj0Fw/eJA4CVkeSfJyLUY23rwNxh1wxHVJ++8b7OBv7Ws6MMbgBgMAiMKsPJZZ1lMBlh/SH77p/CB/6eGYPVWXU1DFSRiOljYxo1BrAAOQAL9ycBiVjtoX7s6z5DFVVkOcNYa7PI5QzHBEe7PSMqGFlQxrgdYc0EHzFYpbWTKzbVZgKdsLt50H6vD+EDMPnaV26LKBZtbII4ayIE6AHksx5M8BZIx4kYHsIIOkEHQeQoNd75ZLaq7sZq6I/pMA1uY090YP34xjiB85vlJDQsCBxGIW46juVjJuO5PvBd1mBGLp4WjQ4azJGN4jW5o16xpxzi6jaL4DiMQvqKIiIC2MyKfJ3D9eX8Z61zWxmRT5O4fry/jPRKzpSbZCbk0nOu6irKk2yE3JpOdd1EREkREaVXY97tVfNR9ZyuKh2x73aq+aj6zlcUZrz7wUkdfYU9HaL+5xPjc2R+cBmtc0hxznaBgN86FKdrmxfpR3tdP8Alqi5Q/iJXfZpeoVqzgirDtc2L9KO9rp/y02ubF+lHe10/wCWo9gmCCw7XNi/Sjva6f8ALTa5sX6Ud7XT/lqPYJggsG1xYv0ofa6f8tNrixfpQ+10/wCWo/gmCCwbXFi/Sh9rp/y13bKyU2VXVP8AY62SfNwLmNnhcCMdTsyPOAOrQRyqJYK95BrJFJdV9qEeFUSHTh+xGSxo9cSH+JBSo2CNgjjAAAwAAwAA1ABeZea8EN2bIdaVpnBo0Bo8Z7j4rWDfJ9AwJOABK9Va25WbzG8F6nwRu/UU5MbBjoLgcJX8pcMAeBo4SiOlfG/VVeuYtqnGODHwYGHwcN7POt55dHAAsXGjQF9RFF711L31V1Jw6y3/AKvHwoXHGN3D4P7J/ebgeHHUvBRFbU3OvTDeyyRXUGgjRJGfGjdwHhG+DqI84HurV3J9eQ3XvPHWE4ROIZMMdBYT4x+ofC8xG+VtEDiMQjKV3gyV2ZFXOqqyrfTCRxLWGWJrRvuDM9mOAx1Y6MV5W1vY/wBKn2mn9xZflmsgWncaScDw6ciZp4A3RJ/Q53oC1ywRVe2t7H+lT7TT+4m1vY/0qfaaf3FIcEwQV7a2sf6V/wC5p/dVLuPZUFi3cZQ2NN3eJpeRJntdiXPLneEzwdBJGjgWq2C2MyJfJ5D9eX8VyDO1JtkJuTSc67qKsqTbITcmk513URESRERpVdj3u1V81H1nK4qHbHvdqr5qPrOVxRmseyh/ESu+zS9QrVpbS5Q/iJXfZpeoVq0iwRERRERAREQFtDk2hEFwqJrd+BjvO8Zx+8lavLZ7JfUiqyf0b2fsxBnnjJjP3tKJXv2nUfolmy1I/YY53qtJ/wDC1BaS5uc84k6zwnfW4NbTiro30ztT2lp84wWoEkLqaQ084wewlrhwOacHD0goR8RERRERB8IxGBW1lyKt1dc6jqpji51PGXHhOYMT6VqmTgMVtldSzzZV2Kaz5fGjhjY7lawB334olfpeKnFXd+op5BiHwyNI4cWELUhhzmA+RbZ3rqhQ3Xqqt+pkEjvQwrU1ozW4IR9RERRbF5E/k8h+vL+M5a6LYvIn8nkP15fxnIlZ2pNshNyaTnXdRVlSbZCbk0nOu6iIiSIiNKrse92qvmo+s5XFQ7Y97tVfNR9ZyuKM1j2UP4iV32aXqFatLaXKH8RK77NL1CtWkWCIiKIiICIiArhkCtkTWPNYsh8KJ/dGDhZJrw5Hgk/XCh69i6F4H3YvBHasAJDTg9o/bY7x28uojytCI2uUBy03TNk22bcpG/qJzi/AaI5Trx8j/Gx+dncIxutnV0dp0LK6hcHxvaHNcN8H/wC1L7X0Udo0T6KuYHxvGDmuGggojUFFTb4ZIJ7PldU3b/Xxa+5kgSs8gJwDx5dDvIdam9dSyWdL3K0Y3xO4JGFp9DgEV+SLnSQurZe5UTXSO+bG0uPqtBKoN0sktVa0omtsGmh3wcDK76rNIbyu0j5pQdLJNdM3ivE2rnb/AGencHvJGh7xpjYOHTg4+QYHxgtj10rGsmKxLObZ9mMDI2DQB95J1kk6STpK7M8zaeB085DWtBc5xOAaAMSSd4AIifZcbaFn3R73MPh1Dw3DHTmNIfIcODQ1v8a1+WS5Qr0G9l5HVrMe4tGZCCMMGA+MRwuOnkzRvLGkURERRbF5E/k8h+vL+M5a6LYzIn8nkP15fxnIlZ0pNshNyaTnXdRVlSbZCbk0nOu6iIiSIiNKrse92qvmo+s5XFQ7Y97tVfNR9ZyuKM1j2UP4iV32aXqFatLaXKH8RK77NL1CtWkWCIiKIiICIiAiIgzfJtf990qn9ErMX0jzi5o0mInW+Mb44W7+sacc7YWzbQitWibW2c9skbhi1zTiD2HhB0hahr1bvXjqbt1X6RY0pZj4zdbH/XYdB5dBG8QiY2xXxzc4YOUisPLcxzRHb9O5p+fCQ5p8pY4gt5AXLLaTKjZdS3EVIb5HxSN/1ZgiMwa0MGDBhyL6sPqcp1l07M51UHeRkb3H+lhWL23lthiaWWHTvld86UhjeUAYuPIQ3lQVKrqmUVM6prHNYxoxc5xwDQNZJOpQTKflHN4ybKsUltKD4TtIM5GrRrDPIdJ38NSxW817au9Euda8uLQcWxNGbG3kZjpPlcSfKvERcEREUREQFsZkU+TyH68v4zlrmtjMinydw/Xl/GeiVnSk2yE3JpOdd1FWVJtkJuTSc67qIiJIiI0qux73aq+aj6zlcVDtj3u1V81H1nK4ozXj3wonWjdOrooNLnwSNaOElhDfvWqDTnNzgtx1B8pmTWWz699rXfjMkDyXPjYMXRE6XYNGksJ0jDS3VhhpRYmKLiXBri1x0jWN8coTPHCPSiuSLjnjhHpTPHCPSg5IuOeOEelM8cI9KDki4544R6Uzxwj0oOSLjnjhHpTPHCPSg5IuOeOEelM8cI9KDki4544R6Uzxwj0oOSLjnjhHpTPHCPSg5IuOeOEelM8cI9KDki4544R6V8MgGsj0oOa2VyQ0ho8ntM2XW4Pk80kjns/pIUjuFk4nvJVtqLSY6KkBxc5wLXSj5sYOnA779WGrErYqKMQxCKIANaAABqAGgABErmpNshNyaTnXdRVlSbZCbk0nOu6iIiSIiNKrse92qvmo+s5XFQ7Y97tVfNR9ZyuKM0REQdaezoql2fURRuPC5gP3kL8u8tPxeHom9i7yIOj3lp+Lw9E3sTvLT8Xh6JvYu8iDo95afi8PRN7E7y0/F4eib2LvIg6PeWn4vD0TexO8tPxeHom9i7yIOj3lp+Lw9E3sTvLT8Xh6JvYu8iDo95afi8PRN7E7y0/F4eib2LvIg6PeWn4vD0TexO8tPxeHom9i7yIOj3lp+Lw9E3sTvLT8Xh6JvYu8iDo95afi8PRN7E7y0/F4eib2LvIg6PeWn4vD0Texc4rLhhfnwwxNPCI2g+kBdtEBERAUm2Qm5NJzruoqypNshNyaTnXdRBEkREaVbY+aLbqwf7pnXcrgoVk6l+DWVueyKnQJHSxN9bukPpYNH1grqjNEREBERAREQEREBERAREQEREBERAREQEREBERAREQFJdkIf+FUg/xXdRVpRDL3Xmvt2msOj0va0nD9+ZwbG3l8H+sIJV3I8BRbDbWUH7voX1F1jeW27D4all7rKxDmZolLdbCw4xSjkODSfIzeBWZ5PL7R3ussBxDalgHdY/uz2DfYfu1Hy5ZIwSxmOQAgjAgjEEHWCFGr3ZKprLr+/FxnEZpzhCH5r4zv9xeSAW/uEjRiNOOCIs6KGUGV6usOQUV5qYPcNGLgYZOUtLS0+ZrQvZGXGHDwqSbzSNQVpFJtvGDik3rs7U28YOKTeuztQVlFJtvGDik3rs7U28YOKTeuztQVlFJtvGDik3rs7U28YOKTeuztQVlFJtvGDik3rs7U28YOKTeuztQVlFJtvGDik3rs7U28YOKTeuztQVlFJtvGDik3rs7U28YOKTeuztQVlFJtvGDik3rs7U28YOKTeuztQVlFJtvGDik3rs7U28YOKTeuztQVlFJtvGDik3rs7U28YOKTeuztQVlFJtvGDik3rs7U28YOKTeuztQVlFJjlxgw0Uk3rs7V5No5aaivf+iXfpWtedWJMr/4Y2gafTyIKlfC9UN07KNbXnFx0Rxg+FI7gHk4XagPMDKslViS3sva+99taWseXA4aJJcMGho+bGMOQhgxOBSwMm1beu0u+99nyMacMQ4jusgGpoaNETfJgDrwaMcVa6Gjjs6jbR0LAyNgwa1owAA4EH7oiICIiDF8oe4R8/8AotZ6z/8ASURFj8UREUREQEREBERAREQEREBERAREQEREBERByi/5o5VsPkm3J/hCIiVnqIiIIiI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vector-magz.com/wp-content/uploads/2013/06/camera-vec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801" y="1932880"/>
            <a:ext cx="688975" cy="6889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developer.apple.com/library/ios/documentation/UIKit/Reference/UIAcceleration_Class/Art/device_ax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862361"/>
            <a:ext cx="934576"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massachusettslandusemonitor.com/Celltow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813" y="4103527"/>
            <a:ext cx="742950" cy="9906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2" descr="http://www.prodease.com/admin/Upload/Icons/635056000058089416_wifi-icon-with-text.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8" name="Picture 24" descr="http://androidgadgets.co.uk/wp-content/uploads/2013/07/wifi_ico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5813" y="1934317"/>
            <a:ext cx="914797" cy="68609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t1.ftcdn.net/jpg/00/32/03/72/400_F_32037265_EoNyxPGswlYxxhytr6gHLP15s09OPX2U.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5422" y="2949871"/>
            <a:ext cx="815579" cy="81557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psdgraphics.com/wp-content/uploads/2010/08/microphon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8906" y="3989754"/>
            <a:ext cx="1268610" cy="952498"/>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52400" y="5498852"/>
            <a:ext cx="9448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Need to process </a:t>
            </a:r>
            <a:r>
              <a:rPr lang="en-US" sz="2800" dirty="0" smtClean="0">
                <a:solidFill>
                  <a:srgbClr val="B70000"/>
                </a:solidFill>
              </a:rPr>
              <a:t>asynchronous input</a:t>
            </a:r>
            <a:r>
              <a:rPr lang="en-US" sz="2800" dirty="0" smtClean="0"/>
              <a:t> from a rich set of sources</a:t>
            </a:r>
            <a:endParaRPr lang="en-US" sz="2800" dirty="0"/>
          </a:p>
        </p:txBody>
      </p:sp>
      <p:pic>
        <p:nvPicPr>
          <p:cNvPr id="1056" name="Picture 32" descr="http://business-icon.com/highresolution/l_08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5072511"/>
            <a:ext cx="871089" cy="87108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nexus4.png"/>
          <p:cNvPicPr>
            <a:picLocks noChangeAspect="1"/>
          </p:cNvPicPr>
          <p:nvPr/>
        </p:nvPicPr>
        <p:blipFill rotWithShape="1">
          <a:blip r:embed="rId10">
            <a:extLst>
              <a:ext uri="{28A0092B-C50C-407E-A947-70E740481C1C}">
                <a14:useLocalDpi xmlns:a14="http://schemas.microsoft.com/office/drawing/2010/main" val="0"/>
              </a:ext>
            </a:extLst>
          </a:blip>
          <a:srcRect l="9628" t="4247" r="9628" b="4247"/>
          <a:stretch/>
        </p:blipFill>
        <p:spPr>
          <a:xfrm>
            <a:off x="3768585" y="2009080"/>
            <a:ext cx="1573381" cy="2971800"/>
          </a:xfrm>
          <a:prstGeom prst="rect">
            <a:avLst/>
          </a:prstGeom>
        </p:spPr>
      </p:pic>
    </p:spTree>
    <p:extLst>
      <p:ext uri="{BB962C8B-B14F-4D97-AF65-F5344CB8AC3E}">
        <p14:creationId xmlns:p14="http://schemas.microsoft.com/office/powerpoint/2010/main" val="425874296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2" name="Group 11"/>
          <p:cNvGrpSpPr/>
          <p:nvPr/>
        </p:nvGrpSpPr>
        <p:grpSpPr>
          <a:xfrm>
            <a:off x="3742712" y="2374900"/>
            <a:ext cx="1899877" cy="3407459"/>
            <a:chOff x="3742712" y="2374900"/>
            <a:chExt cx="1899877" cy="3407459"/>
          </a:xfrm>
        </p:grpSpPr>
        <p:sp>
          <p:nvSpPr>
            <p:cNvPr id="24" name="Process 23"/>
            <p:cNvSpPr/>
            <p:nvPr/>
          </p:nvSpPr>
          <p:spPr>
            <a:xfrm>
              <a:off x="3750289" y="2374900"/>
              <a:ext cx="1892300" cy="3022600"/>
            </a:xfrm>
            <a:prstGeom prst="flowChartProcess">
              <a:avLst/>
            </a:prstGeom>
            <a:gradFill flip="none" rotWithShape="1">
              <a:gsLst>
                <a:gs pos="0">
                  <a:schemeClr val="bg1"/>
                </a:gs>
                <a:gs pos="100000">
                  <a:schemeClr val="bg1"/>
                </a:gs>
                <a:gs pos="50000">
                  <a:schemeClr val="bg1">
                    <a:lumMod val="75000"/>
                  </a:schemeClr>
                </a:gs>
              </a:gsLst>
              <a:lin ang="16200000" scaled="0"/>
              <a:tileRect/>
            </a:gra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3750289" y="2374900"/>
              <a:ext cx="0" cy="30226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629889" y="2374900"/>
              <a:ext cx="0" cy="30226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42712" y="2386755"/>
              <a:ext cx="1895803" cy="55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Up Arrow 10"/>
            <p:cNvSpPr/>
            <p:nvPr/>
          </p:nvSpPr>
          <p:spPr>
            <a:xfrm>
              <a:off x="4533900" y="5486400"/>
              <a:ext cx="381000" cy="295959"/>
            </a:xfrm>
            <a:prstGeom prst="upArrow">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TextBox 20"/>
          <p:cNvSpPr txBox="1"/>
          <p:nvPr/>
        </p:nvSpPr>
        <p:spPr>
          <a:xfrm>
            <a:off x="804358" y="1600200"/>
            <a:ext cx="155185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err="1" smtClean="0"/>
              <a:t>Looper</a:t>
            </a:r>
            <a:r>
              <a:rPr lang="en-US" dirty="0" smtClean="0"/>
              <a:t> Thread</a:t>
            </a:r>
            <a:endParaRPr lang="en-US" dirty="0"/>
          </a:p>
        </p:txBody>
      </p:sp>
      <p:sp>
        <p:nvSpPr>
          <p:cNvPr id="22" name="TextBox 21"/>
          <p:cNvSpPr txBox="1"/>
          <p:nvPr/>
        </p:nvSpPr>
        <p:spPr>
          <a:xfrm>
            <a:off x="3990598" y="1752600"/>
            <a:ext cx="1394845"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smtClean="0"/>
              <a:t>Event Queue</a:t>
            </a:r>
            <a:endParaRPr lang="en-US" dirty="0"/>
          </a:p>
        </p:txBody>
      </p:sp>
      <p:pic>
        <p:nvPicPr>
          <p:cNvPr id="36" name="Picture 35" descr="music1.png"/>
          <p:cNvPicPr>
            <a:picLocks noChangeAspect="1"/>
          </p:cNvPicPr>
          <p:nvPr/>
        </p:nvPicPr>
        <p:blipFill rotWithShape="1">
          <a:blip r:embed="rId3">
            <a:extLst>
              <a:ext uri="{28A0092B-C50C-407E-A947-70E740481C1C}">
                <a14:useLocalDpi xmlns:a14="http://schemas.microsoft.com/office/drawing/2010/main" val="0"/>
              </a:ext>
            </a:extLst>
          </a:blip>
          <a:srcRect l="9341" t="4167" r="9570" b="4167"/>
          <a:stretch/>
        </p:blipFill>
        <p:spPr>
          <a:xfrm>
            <a:off x="6183773" y="1850834"/>
            <a:ext cx="2169443" cy="4087368"/>
          </a:xfrm>
          <a:prstGeom prst="rect">
            <a:avLst/>
          </a:prstGeom>
        </p:spPr>
      </p:pic>
      <p:sp>
        <p:nvSpPr>
          <p:cNvPr id="6" name="Title 5"/>
          <p:cNvSpPr>
            <a:spLocks noGrp="1"/>
          </p:cNvSpPr>
          <p:nvPr>
            <p:ph type="title"/>
          </p:nvPr>
        </p:nvSpPr>
        <p:spPr/>
        <p:txBody>
          <a:bodyPr/>
          <a:lstStyle/>
          <a:p>
            <a:r>
              <a:rPr lang="en-US" dirty="0" smtClean="0"/>
              <a:t>Event-Driven Execution Model</a:t>
            </a:r>
            <a:endParaRPr lang="en-US" dirty="0"/>
          </a:p>
        </p:txBody>
      </p:sp>
      <p:sp>
        <p:nvSpPr>
          <p:cNvPr id="4" name="Slide Number Placeholder 3"/>
          <p:cNvSpPr>
            <a:spLocks noGrp="1"/>
          </p:cNvSpPr>
          <p:nvPr>
            <p:ph type="sldNum" sz="quarter" idx="12"/>
          </p:nvPr>
        </p:nvSpPr>
        <p:spPr/>
        <p:txBody>
          <a:bodyPr/>
          <a:lstStyle/>
          <a:p>
            <a:fld id="{58112155-D8D2-1C46-AD4C-D23A8C0266CF}" type="slidenum">
              <a:rPr lang="en-US" smtClean="0"/>
              <a:pPr/>
              <a:t>30</a:t>
            </a:fld>
            <a:endParaRPr lang="en-US"/>
          </a:p>
        </p:txBody>
      </p:sp>
      <p:pic>
        <p:nvPicPr>
          <p:cNvPr id="37" name="Picture 36" descr="music2.png"/>
          <p:cNvPicPr>
            <a:picLocks noChangeAspect="1"/>
          </p:cNvPicPr>
          <p:nvPr/>
        </p:nvPicPr>
        <p:blipFill rotWithShape="1">
          <a:blip r:embed="rId4">
            <a:extLst>
              <a:ext uri="{28A0092B-C50C-407E-A947-70E740481C1C}">
                <a14:useLocalDpi xmlns:a14="http://schemas.microsoft.com/office/drawing/2010/main" val="0"/>
              </a:ext>
            </a:extLst>
          </a:blip>
          <a:srcRect l="9296" t="4276" r="9513" b="4155"/>
          <a:stretch/>
        </p:blipFill>
        <p:spPr>
          <a:xfrm>
            <a:off x="6181634" y="1856232"/>
            <a:ext cx="2174499" cy="4087368"/>
          </a:xfrm>
          <a:prstGeom prst="rect">
            <a:avLst/>
          </a:prstGeom>
        </p:spPr>
      </p:pic>
      <p:cxnSp>
        <p:nvCxnSpPr>
          <p:cNvPr id="40" name="Straight Arrow Connector 39"/>
          <p:cNvCxnSpPr/>
          <p:nvPr/>
        </p:nvCxnSpPr>
        <p:spPr>
          <a:xfrm>
            <a:off x="1580284" y="2070794"/>
            <a:ext cx="0" cy="39867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42" name="Picture 41" descr="music3.png"/>
          <p:cNvPicPr>
            <a:picLocks noChangeAspect="1"/>
          </p:cNvPicPr>
          <p:nvPr/>
        </p:nvPicPr>
        <p:blipFill rotWithShape="1">
          <a:blip r:embed="rId5">
            <a:extLst>
              <a:ext uri="{28A0092B-C50C-407E-A947-70E740481C1C}">
                <a14:useLocalDpi xmlns:a14="http://schemas.microsoft.com/office/drawing/2010/main" val="0"/>
              </a:ext>
            </a:extLst>
          </a:blip>
          <a:srcRect l="9467" t="4026" r="10226" b="4443"/>
          <a:stretch/>
        </p:blipFill>
        <p:spPr>
          <a:xfrm>
            <a:off x="6187570" y="1841197"/>
            <a:ext cx="2151675" cy="4087368"/>
          </a:xfrm>
          <a:prstGeom prst="rect">
            <a:avLst/>
          </a:prstGeom>
        </p:spPr>
      </p:pic>
      <p:pic>
        <p:nvPicPr>
          <p:cNvPr id="43" name="Picture 42" descr="nexus4.png"/>
          <p:cNvPicPr>
            <a:picLocks noChangeAspect="1"/>
          </p:cNvPicPr>
          <p:nvPr/>
        </p:nvPicPr>
        <p:blipFill rotWithShape="1">
          <a:blip r:embed="rId6">
            <a:extLst>
              <a:ext uri="{28A0092B-C50C-407E-A947-70E740481C1C}">
                <a14:useLocalDpi xmlns:a14="http://schemas.microsoft.com/office/drawing/2010/main" val="0"/>
              </a:ext>
            </a:extLst>
          </a:blip>
          <a:srcRect l="9628" t="4247" r="9628" b="4247"/>
          <a:stretch/>
        </p:blipFill>
        <p:spPr>
          <a:xfrm>
            <a:off x="6190131" y="1853712"/>
            <a:ext cx="2164004" cy="4087368"/>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3700" y="2667000"/>
            <a:ext cx="2019300" cy="981759"/>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7800" y="2523441"/>
            <a:ext cx="2019300" cy="981759"/>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28215" y="4876800"/>
            <a:ext cx="2019300" cy="981759"/>
          </a:xfrm>
          <a:prstGeom prst="rect">
            <a:avLst/>
          </a:prstGeom>
        </p:spPr>
      </p:pic>
      <p:pic>
        <p:nvPicPr>
          <p:cNvPr id="33" name="Picture 32" descr="click.jpg"/>
          <p:cNvPicPr>
            <a:picLocks noChangeAspect="1"/>
          </p:cNvPicPr>
          <p:nvPr/>
        </p:nvPicPr>
        <p:blipFill rotWithShape="1">
          <a:blip r:embed="rId10">
            <a:extLst>
              <a:ext uri="{BEBA8EAE-BF5A-486C-A8C5-ECC9F3942E4B}">
                <a14:imgProps xmlns:a14="http://schemas.microsoft.com/office/drawing/2010/main">
                  <a14:imgLayer r:embed="rId11">
                    <a14:imgEffect>
                      <a14:backgroundRemoval t="3927" b="93717" l="31266" r="69873">
                        <a14:foregroundMark x1="36582" y1="13089" x2="51899" y2="81414"/>
                        <a14:foregroundMark x1="46582" y1="70419" x2="38101" y2="55236"/>
                        <a14:foregroundMark x1="35823" y1="54188" x2="38101" y2="54188"/>
                        <a14:foregroundMark x1="51899" y1="83508" x2="64557" y2="70419"/>
                        <a14:foregroundMark x1="54051" y1="74346" x2="60886" y2="34293"/>
                        <a14:foregroundMark x1="61392" y1="70419" x2="61899" y2="36649"/>
                        <a14:foregroundMark x1="52152" y1="61780" x2="46329" y2="28010"/>
                        <a14:foregroundMark x1="54304" y1="34293" x2="52658" y2="24607"/>
                        <a14:foregroundMark x1="59620" y1="31152" x2="57722" y2="26702"/>
                      </a14:backgroundRemoval>
                    </a14:imgEffect>
                  </a14:imgLayer>
                </a14:imgProps>
              </a:ext>
              <a:ext uri="{28A0092B-C50C-407E-A947-70E740481C1C}">
                <a14:useLocalDpi xmlns:a14="http://schemas.microsoft.com/office/drawing/2010/main" val="0"/>
              </a:ext>
            </a:extLst>
          </a:blip>
          <a:srcRect l="29796" r="28896"/>
          <a:stretch/>
        </p:blipFill>
        <p:spPr>
          <a:xfrm>
            <a:off x="7595205" y="3124200"/>
            <a:ext cx="939800" cy="11001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60787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6" presetClass="path" presetSubtype="0" accel="50000" fill="hold" nodeType="clickEffect">
                                  <p:stCondLst>
                                    <p:cond delay="0"/>
                                  </p:stCondLst>
                                  <p:childTnLst>
                                    <p:animMotion origin="layout" path="M -3.05556E-6 -1.85185E-6 L -3.05556E-6 0.20232 C -3.05556E-6 0.29329 -0.09288 0.40602 -0.16823 0.40602 L -0.33559 0.40602 " pathEditMode="relative" rAng="0" ptsTypes="FfFF">
                                      <p:cBhvr>
                                        <p:cTn id="19" dur="1000" fill="hold"/>
                                        <p:tgtEl>
                                          <p:spTgt spid="18"/>
                                        </p:tgtEl>
                                        <p:attrNameLst>
                                          <p:attrName>ppt_x</p:attrName>
                                          <p:attrName>ppt_y</p:attrName>
                                        </p:attrNameLst>
                                      </p:cBhvr>
                                      <p:rCtr x="-16788" y="20301"/>
                                    </p:animMotion>
                                  </p:childTnLst>
                                </p:cTn>
                              </p:par>
                            </p:childTnLst>
                          </p:cTn>
                        </p:par>
                        <p:par>
                          <p:cTn id="20" fill="hold">
                            <p:stCondLst>
                              <p:cond delay="1000"/>
                            </p:stCondLst>
                            <p:childTnLst>
                              <p:par>
                                <p:cTn id="21" presetID="0" presetClass="path" presetSubtype="0" decel="50000" fill="hold" nodeType="afterEffect">
                                  <p:stCondLst>
                                    <p:cond delay="0"/>
                                  </p:stCondLst>
                                  <p:childTnLst>
                                    <p:animMotion origin="layout" path="M -0.33559 0.40602 L -0.33559 -0.0162 " pathEditMode="relative" rAng="0" ptsTypes="AA">
                                      <p:cBhvr>
                                        <p:cTn id="22" dur="1000" fill="hold"/>
                                        <p:tgtEl>
                                          <p:spTgt spid="18"/>
                                        </p:tgtEl>
                                        <p:attrNameLst>
                                          <p:attrName>ppt_x</p:attrName>
                                          <p:attrName>ppt_y</p:attrName>
                                        </p:attrNameLst>
                                      </p:cBhvr>
                                      <p:rCtr x="0" y="-21111"/>
                                    </p:animMotion>
                                  </p:childTnLst>
                                </p:cTn>
                              </p:par>
                            </p:childTnLst>
                          </p:cTn>
                        </p:par>
                      </p:childTnLst>
                    </p:cTn>
                  </p:par>
                  <p:par>
                    <p:cTn id="23" fill="hold">
                      <p:stCondLst>
                        <p:cond delay="indefinite"/>
                      </p:stCondLst>
                      <p:childTnLst>
                        <p:par>
                          <p:cTn id="24" fill="hold">
                            <p:stCondLst>
                              <p:cond delay="0"/>
                            </p:stCondLst>
                            <p:childTnLst>
                              <p:par>
                                <p:cTn id="25" presetID="57" presetClass="path" presetSubtype="0" accel="50000" fill="hold" nodeType="clickEffect">
                                  <p:stCondLst>
                                    <p:cond delay="0"/>
                                  </p:stCondLst>
                                  <p:childTnLst>
                                    <p:animMotion origin="layout" path="M -0.33559 -0.01621 L -0.33559 -0.12176 C -0.33559 -0.16968 -0.37118 -0.22732 -0.39983 -0.22732 L -0.46407 -0.22732 " pathEditMode="relative" rAng="0" ptsTypes="FfFF">
                                      <p:cBhvr>
                                        <p:cTn id="26" dur="1000" fill="hold"/>
                                        <p:tgtEl>
                                          <p:spTgt spid="18"/>
                                        </p:tgtEl>
                                        <p:attrNameLst>
                                          <p:attrName>ppt_x</p:attrName>
                                          <p:attrName>ppt_y</p:attrName>
                                        </p:attrNameLst>
                                      </p:cBhvr>
                                      <p:rCtr x="-6424" y="-10556"/>
                                    </p:animMotion>
                                  </p:childTnLst>
                                </p:cTn>
                              </p:par>
                            </p:childTnLst>
                          </p:cTn>
                        </p:par>
                        <p:par>
                          <p:cTn id="27" fill="hold">
                            <p:stCondLst>
                              <p:cond delay="1000"/>
                            </p:stCondLst>
                            <p:childTnLst>
                              <p:par>
                                <p:cTn id="28" presetID="0" presetClass="path" presetSubtype="0" decel="50000" fill="hold" nodeType="afterEffect">
                                  <p:stCondLst>
                                    <p:cond delay="0"/>
                                  </p:stCondLst>
                                  <p:childTnLst>
                                    <p:animMotion origin="layout" path="M -0.46407 -0.22732 L -0.67205 -0.04954 " pathEditMode="relative" rAng="0" ptsTypes="AA">
                                      <p:cBhvr>
                                        <p:cTn id="29" dur="1000" fill="hold"/>
                                        <p:tgtEl>
                                          <p:spTgt spid="18"/>
                                        </p:tgtEl>
                                        <p:attrNameLst>
                                          <p:attrName>ppt_x</p:attrName>
                                          <p:attrName>ppt_y</p:attrName>
                                        </p:attrNameLst>
                                      </p:cBhvr>
                                      <p:rCtr x="-10399" y="8889"/>
                                    </p:animMotion>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36" presetClass="path" presetSubtype="0" accel="50000" fill="hold" nodeType="afterEffect">
                                  <p:stCondLst>
                                    <p:cond delay="0"/>
                                  </p:stCondLst>
                                  <p:childTnLst>
                                    <p:animMotion origin="layout" path="M -9.89068E-8 3.0616E-6 L -9.89068E-8 0.21283 C -9.89068E-8 0.30847 0.06698 0.42681 0.12112 0.42681 L 0.24276 0.42681 " pathEditMode="relative" rAng="0" ptsTypes="FfFF">
                                      <p:cBhvr>
                                        <p:cTn id="38" dur="1000" fill="hold"/>
                                        <p:tgtEl>
                                          <p:spTgt spid="19"/>
                                        </p:tgtEl>
                                        <p:attrNameLst>
                                          <p:attrName>ppt_x</p:attrName>
                                          <p:attrName>ppt_y</p:attrName>
                                        </p:attrNameLst>
                                      </p:cBhvr>
                                      <p:rCtr x="12129" y="21329"/>
                                    </p:animMotion>
                                  </p:childTnLst>
                                </p:cTn>
                              </p:par>
                            </p:childTnLst>
                          </p:cTn>
                        </p:par>
                        <p:par>
                          <p:cTn id="39" fill="hold">
                            <p:stCondLst>
                              <p:cond delay="1500"/>
                            </p:stCondLst>
                            <p:childTnLst>
                              <p:par>
                                <p:cTn id="40" presetID="0" presetClass="path" presetSubtype="0" decel="50000" fill="hold" nodeType="afterEffect">
                                  <p:stCondLst>
                                    <p:cond delay="0"/>
                                  </p:stCondLst>
                                  <p:childTnLst>
                                    <p:animMotion origin="layout" path="M 0.24276 0.42681 L 0.24276 0.00486 " pathEditMode="relative" rAng="0" ptsTypes="AA">
                                      <p:cBhvr>
                                        <p:cTn id="41" dur="1000" fill="hold"/>
                                        <p:tgtEl>
                                          <p:spTgt spid="19"/>
                                        </p:tgtEl>
                                        <p:attrNameLst>
                                          <p:attrName>ppt_x</p:attrName>
                                          <p:attrName>ppt_y</p:attrName>
                                        </p:attrNameLst>
                                      </p:cBhvr>
                                      <p:rCtr x="0" y="-21098"/>
                                    </p:animMotion>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nodeType="clickEffect">
                                  <p:stCondLst>
                                    <p:cond delay="0"/>
                                  </p:stCondLst>
                                  <p:childTnLst>
                                    <p:animMotion origin="layout" path="M -4.44444E-6 1.85185E-6 L -0.11527 0.30972 " pathEditMode="relative" rAng="0" ptsTypes="AA">
                                      <p:cBhvr>
                                        <p:cTn id="45" dur="1000" fill="hold"/>
                                        <p:tgtEl>
                                          <p:spTgt spid="33"/>
                                        </p:tgtEl>
                                        <p:attrNameLst>
                                          <p:attrName>ppt_x</p:attrName>
                                          <p:attrName>ppt_y</p:attrName>
                                        </p:attrNameLst>
                                      </p:cBhvr>
                                      <p:rCtr x="-5764" y="15486"/>
                                    </p:animMotion>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childTnLst>
                                </p:cTn>
                              </p:par>
                            </p:childTnLst>
                          </p:cTn>
                        </p:par>
                        <p:par>
                          <p:cTn id="52" fill="hold">
                            <p:stCondLst>
                              <p:cond delay="500"/>
                            </p:stCondLst>
                            <p:childTnLst>
                              <p:par>
                                <p:cTn id="53" presetID="36" presetClass="path" presetSubtype="0" accel="50000" fill="hold" nodeType="afterEffect">
                                  <p:stCondLst>
                                    <p:cond delay="0"/>
                                  </p:stCondLst>
                                  <p:childTnLst>
                                    <p:animMotion origin="layout" path="M 0.00052 1.11111E-6 L 0.00052 0.04074 C 0.00052 0.05949 -0.05886 0.0838 -0.10677 0.0838 L -0.21354 0.0838 " pathEditMode="relative" rAng="0" ptsTypes="FfFF">
                                      <p:cBhvr>
                                        <p:cTn id="54" dur="1000" fill="hold"/>
                                        <p:tgtEl>
                                          <p:spTgt spid="20"/>
                                        </p:tgtEl>
                                        <p:attrNameLst>
                                          <p:attrName>ppt_x</p:attrName>
                                          <p:attrName>ppt_y</p:attrName>
                                        </p:attrNameLst>
                                      </p:cBhvr>
                                      <p:rCtr x="-10712" y="4190"/>
                                    </p:animMotion>
                                  </p:childTnLst>
                                </p:cTn>
                              </p:par>
                            </p:childTnLst>
                          </p:cTn>
                        </p:par>
                        <p:par>
                          <p:cTn id="55" fill="hold">
                            <p:stCondLst>
                              <p:cond delay="1500"/>
                            </p:stCondLst>
                            <p:childTnLst>
                              <p:par>
                                <p:cTn id="56" presetID="0" presetClass="path" presetSubtype="0" decel="50000" fill="hold" nodeType="afterEffect">
                                  <p:stCondLst>
                                    <p:cond delay="0"/>
                                  </p:stCondLst>
                                  <p:childTnLst>
                                    <p:animMotion origin="layout" path="M -0.21354 0.0838 L -0.21441 -0.20463 " pathEditMode="relative" rAng="0" ptsTypes="AA">
                                      <p:cBhvr>
                                        <p:cTn id="57" dur="1000" fill="hold"/>
                                        <p:tgtEl>
                                          <p:spTgt spid="20"/>
                                        </p:tgtEl>
                                        <p:attrNameLst>
                                          <p:attrName>ppt_x</p:attrName>
                                          <p:attrName>ppt_y</p:attrName>
                                        </p:attrNameLst>
                                      </p:cBhvr>
                                      <p:rCtr x="-52" y="-14421"/>
                                    </p:animMotion>
                                  </p:childTnLst>
                                </p:cTn>
                              </p:par>
                            </p:childTnLst>
                          </p:cTn>
                        </p:par>
                      </p:childTnLst>
                    </p:cTn>
                  </p:par>
                  <p:par>
                    <p:cTn id="58" fill="hold">
                      <p:stCondLst>
                        <p:cond delay="indefinite"/>
                      </p:stCondLst>
                      <p:childTnLst>
                        <p:par>
                          <p:cTn id="59" fill="hold">
                            <p:stCondLst>
                              <p:cond delay="0"/>
                            </p:stCondLst>
                            <p:childTnLst>
                              <p:par>
                                <p:cTn id="60" presetID="57" presetClass="path" presetSubtype="0" accel="50000" fill="hold" nodeType="clickEffect">
                                  <p:stCondLst>
                                    <p:cond delay="0"/>
                                  </p:stCondLst>
                                  <p:childTnLst>
                                    <p:animMotion origin="layout" path="M 0.24276 0.00486 L 0.24276 -0.10098 C 0.24276 -0.14845 0.20718 -0.20635 0.17855 -0.20635 L 0.11435 -0.20635 " pathEditMode="relative" rAng="0" ptsTypes="FfFF">
                                      <p:cBhvr>
                                        <p:cTn id="61" dur="1000" fill="hold"/>
                                        <p:tgtEl>
                                          <p:spTgt spid="19"/>
                                        </p:tgtEl>
                                        <p:attrNameLst>
                                          <p:attrName>ppt_x</p:attrName>
                                          <p:attrName>ppt_y</p:attrName>
                                        </p:attrNameLst>
                                      </p:cBhvr>
                                      <p:rCtr x="-6420" y="-10560"/>
                                    </p:animMotion>
                                  </p:childTnLst>
                                </p:cTn>
                              </p:par>
                            </p:childTnLst>
                          </p:cTn>
                        </p:par>
                        <p:par>
                          <p:cTn id="62" fill="hold">
                            <p:stCondLst>
                              <p:cond delay="1000"/>
                            </p:stCondLst>
                            <p:childTnLst>
                              <p:par>
                                <p:cTn id="63" presetID="0" presetClass="path" presetSubtype="0" decel="50000" fill="hold" nodeType="afterEffect">
                                  <p:stCondLst>
                                    <p:cond delay="0"/>
                                  </p:stCondLst>
                                  <p:childTnLst>
                                    <p:animMotion origin="layout" path="M 0.11435 -0.20635 L -0.0937 0.13826 " pathEditMode="relative" rAng="0" ptsTypes="AA">
                                      <p:cBhvr>
                                        <p:cTn id="64" dur="1000" fill="hold"/>
                                        <p:tgtEl>
                                          <p:spTgt spid="19"/>
                                        </p:tgtEl>
                                        <p:attrNameLst>
                                          <p:attrName>ppt_x</p:attrName>
                                          <p:attrName>ppt_y</p:attrName>
                                        </p:attrNameLst>
                                      </p:cBhvr>
                                      <p:rCtr x="-10411" y="17230"/>
                                    </p:animMotion>
                                  </p:childTnLst>
                                </p:cTn>
                              </p:par>
                            </p:childTnLst>
                          </p:cTn>
                        </p:par>
                        <p:par>
                          <p:cTn id="65" fill="hold">
                            <p:stCondLst>
                              <p:cond delay="2000"/>
                            </p:stCondLst>
                            <p:childTnLst>
                              <p:par>
                                <p:cTn id="66" presetID="1" presetClass="entr" presetSubtype="0" fill="hold" nodeType="afterEffect">
                                  <p:stCondLst>
                                    <p:cond delay="0"/>
                                  </p:stCondLst>
                                  <p:childTnLst>
                                    <p:set>
                                      <p:cBhvr>
                                        <p:cTn id="67" dur="1" fill="hold">
                                          <p:stCondLst>
                                            <p:cond delay="0"/>
                                          </p:stCondLst>
                                        </p:cTn>
                                        <p:tgtEl>
                                          <p:spTgt spid="4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57" presetClass="path" presetSubtype="0" accel="50000" fill="hold" nodeType="clickEffect">
                                  <p:stCondLst>
                                    <p:cond delay="0"/>
                                  </p:stCondLst>
                                  <p:childTnLst>
                                    <p:animMotion origin="layout" path="M -0.21441 -0.20463 L -0.21441 -0.37685 C -0.21441 -0.45417 -0.25 -0.54908 -0.27864 -0.54908 L -0.34288 -0.54908 " pathEditMode="relative" rAng="0" ptsTypes="FfFF">
                                      <p:cBhvr>
                                        <p:cTn id="71" dur="1000" fill="hold"/>
                                        <p:tgtEl>
                                          <p:spTgt spid="20"/>
                                        </p:tgtEl>
                                        <p:attrNameLst>
                                          <p:attrName>ppt_x</p:attrName>
                                          <p:attrName>ppt_y</p:attrName>
                                        </p:attrNameLst>
                                      </p:cBhvr>
                                      <p:rCtr x="-6424" y="-17222"/>
                                    </p:animMotion>
                                  </p:childTnLst>
                                </p:cTn>
                              </p:par>
                            </p:childTnLst>
                          </p:cTn>
                        </p:par>
                        <p:par>
                          <p:cTn id="72" fill="hold">
                            <p:stCondLst>
                              <p:cond delay="1000"/>
                            </p:stCondLst>
                            <p:childTnLst>
                              <p:par>
                                <p:cTn id="73" presetID="0" presetClass="path" presetSubtype="0" decel="50000" fill="hold" nodeType="afterEffect">
                                  <p:stCondLst>
                                    <p:cond delay="0"/>
                                  </p:stCondLst>
                                  <p:childTnLst>
                                    <p:animMotion origin="layout" path="M -0.34202 -0.54954 L -0.55035 -0.03819 " pathEditMode="relative" rAng="0" ptsTypes="AA">
                                      <p:cBhvr>
                                        <p:cTn id="74" dur="1000" fill="hold"/>
                                        <p:tgtEl>
                                          <p:spTgt spid="20"/>
                                        </p:tgtEl>
                                        <p:attrNameLst>
                                          <p:attrName>ppt_x</p:attrName>
                                          <p:attrName>ppt_y</p:attrName>
                                        </p:attrNameLst>
                                      </p:cBhvr>
                                      <p:rCtr x="-10417" y="25556"/>
                                    </p:animMotion>
                                  </p:childTnLst>
                                </p:cTn>
                              </p:par>
                            </p:childTnLst>
                          </p:cTn>
                        </p:par>
                        <p:par>
                          <p:cTn id="75" fill="hold">
                            <p:stCondLst>
                              <p:cond delay="2000"/>
                            </p:stCondLst>
                            <p:childTnLst>
                              <p:par>
                                <p:cTn id="76" presetID="1" presetClass="entr" presetSubtype="0" fill="hold" nodeType="afterEffect">
                                  <p:stCondLst>
                                    <p:cond delay="0"/>
                                  </p:stCondLst>
                                  <p:childTnLst>
                                    <p:set>
                                      <p:cBhvr>
                                        <p:cTn id="77"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9" name="Group 28"/>
          <p:cNvGrpSpPr/>
          <p:nvPr/>
        </p:nvGrpSpPr>
        <p:grpSpPr>
          <a:xfrm>
            <a:off x="3742712" y="2374900"/>
            <a:ext cx="1899877" cy="3407459"/>
            <a:chOff x="3742712" y="2374900"/>
            <a:chExt cx="1899877" cy="3407459"/>
          </a:xfrm>
        </p:grpSpPr>
        <p:sp>
          <p:nvSpPr>
            <p:cNvPr id="30" name="Process 29"/>
            <p:cNvSpPr/>
            <p:nvPr/>
          </p:nvSpPr>
          <p:spPr>
            <a:xfrm>
              <a:off x="3750289" y="2374900"/>
              <a:ext cx="1892300" cy="3022600"/>
            </a:xfrm>
            <a:prstGeom prst="flowChartProcess">
              <a:avLst/>
            </a:prstGeom>
            <a:gradFill flip="none" rotWithShape="1">
              <a:gsLst>
                <a:gs pos="0">
                  <a:schemeClr val="bg1"/>
                </a:gs>
                <a:gs pos="100000">
                  <a:schemeClr val="bg1"/>
                </a:gs>
                <a:gs pos="50000">
                  <a:schemeClr val="bg1">
                    <a:lumMod val="75000"/>
                  </a:schemeClr>
                </a:gs>
              </a:gsLst>
              <a:lin ang="16200000" scaled="0"/>
              <a:tileRect/>
            </a:gra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3750289" y="2374900"/>
              <a:ext cx="0" cy="30226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629889" y="2374900"/>
              <a:ext cx="0" cy="30226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742712" y="2386755"/>
              <a:ext cx="1895803" cy="55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Up Arrow 35"/>
            <p:cNvSpPr/>
            <p:nvPr/>
          </p:nvSpPr>
          <p:spPr>
            <a:xfrm>
              <a:off x="4533900" y="5486400"/>
              <a:ext cx="381000" cy="295959"/>
            </a:xfrm>
            <a:prstGeom prst="upArrow">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TextBox 20"/>
          <p:cNvSpPr txBox="1"/>
          <p:nvPr/>
        </p:nvSpPr>
        <p:spPr>
          <a:xfrm>
            <a:off x="804358" y="1600200"/>
            <a:ext cx="155185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err="1" smtClean="0"/>
              <a:t>Looper</a:t>
            </a:r>
            <a:r>
              <a:rPr lang="en-US" dirty="0" smtClean="0"/>
              <a:t> Thread</a:t>
            </a:r>
            <a:endParaRPr lang="en-US" dirty="0"/>
          </a:p>
        </p:txBody>
      </p:sp>
      <p:sp>
        <p:nvSpPr>
          <p:cNvPr id="22" name="TextBox 21"/>
          <p:cNvSpPr txBox="1"/>
          <p:nvPr/>
        </p:nvSpPr>
        <p:spPr>
          <a:xfrm>
            <a:off x="3990598" y="1752600"/>
            <a:ext cx="1394845"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smtClean="0"/>
              <a:t>Event Queue</a:t>
            </a:r>
            <a:endParaRPr lang="en-US" dirty="0"/>
          </a:p>
        </p:txBody>
      </p:sp>
      <p:sp>
        <p:nvSpPr>
          <p:cNvPr id="6" name="Title 5"/>
          <p:cNvSpPr>
            <a:spLocks noGrp="1"/>
          </p:cNvSpPr>
          <p:nvPr>
            <p:ph type="title"/>
          </p:nvPr>
        </p:nvSpPr>
        <p:spPr/>
        <p:txBody>
          <a:bodyPr/>
          <a:lstStyle/>
          <a:p>
            <a:r>
              <a:rPr lang="en-US" dirty="0"/>
              <a:t>A Race Bug within a Thread</a:t>
            </a:r>
          </a:p>
        </p:txBody>
      </p:sp>
      <p:sp>
        <p:nvSpPr>
          <p:cNvPr id="4" name="Slide Number Placeholder 3"/>
          <p:cNvSpPr>
            <a:spLocks noGrp="1"/>
          </p:cNvSpPr>
          <p:nvPr>
            <p:ph type="sldNum" sz="quarter" idx="12"/>
          </p:nvPr>
        </p:nvSpPr>
        <p:spPr/>
        <p:txBody>
          <a:bodyPr/>
          <a:lstStyle/>
          <a:p>
            <a:fld id="{58112155-D8D2-1C46-AD4C-D23A8C0266CF}" type="slidenum">
              <a:rPr lang="en-US" smtClean="0"/>
              <a:pPr/>
              <a:t>31</a:t>
            </a:fld>
            <a:endParaRPr lang="en-US"/>
          </a:p>
        </p:txBody>
      </p:sp>
      <p:pic>
        <p:nvPicPr>
          <p:cNvPr id="37" name="Picture 36" descr="music2.png"/>
          <p:cNvPicPr>
            <a:picLocks noChangeAspect="1"/>
          </p:cNvPicPr>
          <p:nvPr/>
        </p:nvPicPr>
        <p:blipFill rotWithShape="1">
          <a:blip r:embed="rId3">
            <a:extLst>
              <a:ext uri="{28A0092B-C50C-407E-A947-70E740481C1C}">
                <a14:useLocalDpi xmlns:a14="http://schemas.microsoft.com/office/drawing/2010/main" val="0"/>
              </a:ext>
            </a:extLst>
          </a:blip>
          <a:srcRect l="9296" t="4276" r="9513" b="4155"/>
          <a:stretch/>
        </p:blipFill>
        <p:spPr>
          <a:xfrm>
            <a:off x="6181634" y="1856232"/>
            <a:ext cx="2174499" cy="4087368"/>
          </a:xfrm>
          <a:prstGeom prst="rect">
            <a:avLst/>
          </a:prstGeom>
        </p:spPr>
      </p:pic>
      <p:cxnSp>
        <p:nvCxnSpPr>
          <p:cNvPr id="40" name="Straight Arrow Connector 39"/>
          <p:cNvCxnSpPr/>
          <p:nvPr/>
        </p:nvCxnSpPr>
        <p:spPr>
          <a:xfrm>
            <a:off x="1580284" y="2070794"/>
            <a:ext cx="0" cy="39867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43" name="Picture 42" descr="nexus4.png"/>
          <p:cNvPicPr>
            <a:picLocks noChangeAspect="1"/>
          </p:cNvPicPr>
          <p:nvPr/>
        </p:nvPicPr>
        <p:blipFill rotWithShape="1">
          <a:blip r:embed="rId4">
            <a:extLst>
              <a:ext uri="{28A0092B-C50C-407E-A947-70E740481C1C}">
                <a14:useLocalDpi xmlns:a14="http://schemas.microsoft.com/office/drawing/2010/main" val="0"/>
              </a:ext>
            </a:extLst>
          </a:blip>
          <a:srcRect l="9628" t="4247" r="9628" b="4247"/>
          <a:stretch/>
        </p:blipFill>
        <p:spPr>
          <a:xfrm>
            <a:off x="6190131" y="1853712"/>
            <a:ext cx="2164004" cy="4087368"/>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699" y="2558223"/>
            <a:ext cx="2019300" cy="981759"/>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8215" y="4876800"/>
            <a:ext cx="2019300" cy="981759"/>
          </a:xfrm>
          <a:prstGeom prst="rect">
            <a:avLst/>
          </a:prstGeom>
        </p:spPr>
      </p:pic>
      <p:pic>
        <p:nvPicPr>
          <p:cNvPr id="33" name="Picture 32" descr="click.jpg"/>
          <p:cNvPicPr>
            <a:picLocks noChangeAspect="1"/>
          </p:cNvPicPr>
          <p:nvPr/>
        </p:nvPicPr>
        <p:blipFill rotWithShape="1">
          <a:blip r:embed="rId7">
            <a:extLst>
              <a:ext uri="{BEBA8EAE-BF5A-486C-A8C5-ECC9F3942E4B}">
                <a14:imgProps xmlns:a14="http://schemas.microsoft.com/office/drawing/2010/main">
                  <a14:imgLayer r:embed="rId8">
                    <a14:imgEffect>
                      <a14:backgroundRemoval t="3927" b="93717" l="31266" r="69873">
                        <a14:foregroundMark x1="36582" y1="13089" x2="51899" y2="81414"/>
                        <a14:foregroundMark x1="46582" y1="70419" x2="38101" y2="55236"/>
                        <a14:foregroundMark x1="35823" y1="54188" x2="38101" y2="54188"/>
                        <a14:foregroundMark x1="51899" y1="83508" x2="64557" y2="70419"/>
                        <a14:foregroundMark x1="54051" y1="74346" x2="60886" y2="34293"/>
                        <a14:foregroundMark x1="61392" y1="70419" x2="61899" y2="36649"/>
                        <a14:foregroundMark x1="52152" y1="61780" x2="46329" y2="28010"/>
                        <a14:foregroundMark x1="54304" y1="34293" x2="52658" y2="24607"/>
                        <a14:foregroundMark x1="59620" y1="31152" x2="57722" y2="26702"/>
                      </a14:backgroundRemoval>
                    </a14:imgEffect>
                  </a14:imgLayer>
                </a14:imgProps>
              </a:ext>
              <a:ext uri="{28A0092B-C50C-407E-A947-70E740481C1C}">
                <a14:useLocalDpi xmlns:a14="http://schemas.microsoft.com/office/drawing/2010/main" val="0"/>
              </a:ext>
            </a:extLst>
          </a:blip>
          <a:srcRect l="29796" r="28896"/>
          <a:stretch/>
        </p:blipFill>
        <p:spPr>
          <a:xfrm>
            <a:off x="7595205" y="3124200"/>
            <a:ext cx="939800" cy="1100119"/>
          </a:xfrm>
          <a:prstGeom prst="rect">
            <a:avLst/>
          </a:prstGeom>
          <a:effectLst>
            <a:outerShdw blurRad="63500" sx="102000" sy="102000" algn="ctr" rotWithShape="0">
              <a:prstClr val="black">
                <a:alpha val="40000"/>
              </a:prstClr>
            </a:outerShdw>
          </a:effectLst>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47800" y="2523441"/>
            <a:ext cx="2019300" cy="981759"/>
          </a:xfrm>
          <a:prstGeom prst="rect">
            <a:avLst/>
          </a:prstGeom>
        </p:spPr>
      </p:pic>
      <p:grpSp>
        <p:nvGrpSpPr>
          <p:cNvPr id="23" name="Group 22"/>
          <p:cNvGrpSpPr/>
          <p:nvPr/>
        </p:nvGrpSpPr>
        <p:grpSpPr>
          <a:xfrm>
            <a:off x="1676400" y="4718388"/>
            <a:ext cx="2639935" cy="1218684"/>
            <a:chOff x="2426312" y="5137666"/>
            <a:chExt cx="2639935" cy="1218684"/>
          </a:xfrm>
        </p:grpSpPr>
        <p:sp>
          <p:nvSpPr>
            <p:cNvPr id="25" name="Explosion 1 24"/>
            <p:cNvSpPr/>
            <p:nvPr/>
          </p:nvSpPr>
          <p:spPr>
            <a:xfrm>
              <a:off x="2426312" y="5137666"/>
              <a:ext cx="2639935" cy="1218684"/>
            </a:xfrm>
            <a:prstGeom prst="irregularSeal1">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 name="TextBox 26"/>
            <p:cNvSpPr txBox="1"/>
            <p:nvPr/>
          </p:nvSpPr>
          <p:spPr>
            <a:xfrm>
              <a:off x="2603500" y="5472668"/>
              <a:ext cx="2227555" cy="369332"/>
            </a:xfrm>
            <a:prstGeom prst="rect">
              <a:avLst/>
            </a:prstGeom>
            <a:noFill/>
          </p:spPr>
          <p:txBody>
            <a:bodyPr wrap="none" rtlCol="0">
              <a:spAutoFit/>
            </a:bodyPr>
            <a:lstStyle/>
            <a:p>
              <a:r>
                <a:rPr lang="en-US" dirty="0" err="1" smtClean="0">
                  <a:solidFill>
                    <a:srgbClr val="FF0000"/>
                  </a:solidFill>
                </a:rPr>
                <a:t>NullPointerException</a:t>
              </a:r>
              <a:r>
                <a:rPr lang="en-US" dirty="0" smtClean="0">
                  <a:solidFill>
                    <a:srgbClr val="FF0000"/>
                  </a:solidFill>
                </a:rPr>
                <a:t>!</a:t>
              </a:r>
              <a:endParaRPr lang="en-US" dirty="0">
                <a:solidFill>
                  <a:srgbClr val="FF0000"/>
                </a:solidFill>
              </a:endParaRPr>
            </a:p>
          </p:txBody>
        </p:sp>
      </p:grpSp>
      <p:sp>
        <p:nvSpPr>
          <p:cNvPr id="28" name="TextBox 27"/>
          <p:cNvSpPr txBox="1"/>
          <p:nvPr/>
        </p:nvSpPr>
        <p:spPr>
          <a:xfrm>
            <a:off x="37468" y="5943600"/>
            <a:ext cx="9050499" cy="769441"/>
          </a:xfrm>
          <a:prstGeom prst="rect">
            <a:avLst/>
          </a:prstGeom>
          <a:noFill/>
        </p:spPr>
        <p:txBody>
          <a:bodyPr wrap="none" rtlCol="0">
            <a:spAutoFit/>
          </a:bodyPr>
          <a:lstStyle/>
          <a:p>
            <a:r>
              <a:rPr lang="en-US" sz="2800" dirty="0" smtClean="0">
                <a:solidFill>
                  <a:srgbClr val="B20000"/>
                </a:solidFill>
              </a:rPr>
              <a:t>No existing concurrency tools can find such errors in Android</a:t>
            </a:r>
          </a:p>
          <a:p>
            <a:pPr algn="r"/>
            <a:r>
              <a:rPr lang="en-US" sz="1600" dirty="0">
                <a:solidFill>
                  <a:srgbClr val="B20000"/>
                </a:solidFill>
              </a:rPr>
              <a:t> </a:t>
            </a:r>
            <a:r>
              <a:rPr lang="en-US" sz="1600" dirty="0" smtClean="0">
                <a:solidFill>
                  <a:srgbClr val="B20000"/>
                </a:solidFill>
              </a:rPr>
              <a:t>                                                                                                                                 [</a:t>
            </a:r>
            <a:r>
              <a:rPr lang="en-US" sz="1600" dirty="0" err="1" smtClean="0">
                <a:solidFill>
                  <a:srgbClr val="B20000"/>
                </a:solidFill>
              </a:rPr>
              <a:t>Petrov</a:t>
            </a:r>
            <a:r>
              <a:rPr lang="en-US" sz="1600" dirty="0" smtClean="0">
                <a:solidFill>
                  <a:srgbClr val="B20000"/>
                </a:solidFill>
              </a:rPr>
              <a:t>, et. al., PLDI’12]</a:t>
            </a:r>
            <a:endParaRPr lang="en-US" sz="1600" dirty="0">
              <a:solidFill>
                <a:srgbClr val="B20000"/>
              </a:solidFill>
            </a:endParaRPr>
          </a:p>
        </p:txBody>
      </p:sp>
    </p:spTree>
    <p:extLst>
      <p:ext uri="{BB962C8B-B14F-4D97-AF65-F5344CB8AC3E}">
        <p14:creationId xmlns:p14="http://schemas.microsoft.com/office/powerpoint/2010/main" val="134744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1.85185E-6 L -0.11527 0.30972 " pathEditMode="relative" rAng="0" ptsTypes="AA">
                                      <p:cBhvr>
                                        <p:cTn id="6" dur="1000" fill="hold"/>
                                        <p:tgtEl>
                                          <p:spTgt spid="33"/>
                                        </p:tgtEl>
                                        <p:attrNameLst>
                                          <p:attrName>ppt_x</p:attrName>
                                          <p:attrName>ppt_y</p:attrName>
                                        </p:attrNameLst>
                                      </p:cBhvr>
                                      <p:rCtr x="-5764" y="15486"/>
                                    </p:animMotion>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36" presetClass="path" presetSubtype="0" accel="50000" fill="hold" nodeType="afterEffect">
                                  <p:stCondLst>
                                    <p:cond delay="0"/>
                                  </p:stCondLst>
                                  <p:childTnLst>
                                    <p:animMotion origin="layout" path="M 0.00052 1.11111E-6 L 0.00052 0.04074 C 0.00052 0.05949 -0.05886 0.0838 -0.10677 0.0838 L -0.21354 0.0838 " pathEditMode="relative" rAng="0" ptsTypes="FfFF">
                                      <p:cBhvr>
                                        <p:cTn id="15" dur="1000" fill="hold"/>
                                        <p:tgtEl>
                                          <p:spTgt spid="20"/>
                                        </p:tgtEl>
                                        <p:attrNameLst>
                                          <p:attrName>ppt_x</p:attrName>
                                          <p:attrName>ppt_y</p:attrName>
                                        </p:attrNameLst>
                                      </p:cBhvr>
                                      <p:rCtr x="-10712" y="4190"/>
                                    </p:animMotion>
                                  </p:childTnLst>
                                </p:cTn>
                              </p:par>
                            </p:childTnLst>
                          </p:cTn>
                        </p:par>
                        <p:par>
                          <p:cTn id="16" fill="hold">
                            <p:stCondLst>
                              <p:cond delay="1500"/>
                            </p:stCondLst>
                            <p:childTnLst>
                              <p:par>
                                <p:cTn id="17" presetID="0" presetClass="path" presetSubtype="0" decel="50000" fill="hold" nodeType="afterEffect">
                                  <p:stCondLst>
                                    <p:cond delay="0"/>
                                  </p:stCondLst>
                                  <p:childTnLst>
                                    <p:animMotion origin="layout" path="M -0.21354 0.0838 L -0.21441 -0.20463 " pathEditMode="relative" rAng="0" ptsTypes="AA">
                                      <p:cBhvr>
                                        <p:cTn id="18" dur="1000" fill="hold"/>
                                        <p:tgtEl>
                                          <p:spTgt spid="20"/>
                                        </p:tgtEl>
                                        <p:attrNameLst>
                                          <p:attrName>ppt_x</p:attrName>
                                          <p:attrName>ppt_y</p:attrName>
                                        </p:attrNameLst>
                                      </p:cBhvr>
                                      <p:rCtr x="-52" y="-14421"/>
                                    </p:animMotion>
                                  </p:childTnLst>
                                </p:cTn>
                              </p:par>
                            </p:childTnLst>
                          </p:cTn>
                        </p:par>
                      </p:childTnLst>
                    </p:cTn>
                  </p:par>
                  <p:par>
                    <p:cTn id="19" fill="hold">
                      <p:stCondLst>
                        <p:cond delay="indefinite"/>
                      </p:stCondLst>
                      <p:childTnLst>
                        <p:par>
                          <p:cTn id="20" fill="hold">
                            <p:stCondLst>
                              <p:cond delay="0"/>
                            </p:stCondLst>
                            <p:childTnLst>
                              <p:par>
                                <p:cTn id="21" presetID="57" presetClass="path" presetSubtype="0" accel="50000" fill="hold" nodeType="clickEffect">
                                  <p:stCondLst>
                                    <p:cond delay="0"/>
                                  </p:stCondLst>
                                  <p:childTnLst>
                                    <p:animMotion origin="layout" path="M 4.65011E-6 -4.19078E-7 L 4.65011E-6 -0.10558 C 4.65011E-6 -0.15351 -0.0356 -0.21116 -0.06425 -0.21116 L -0.1285 -0.21116 " pathEditMode="relative" rAng="0" ptsTypes="FfFF">
                                      <p:cBhvr>
                                        <p:cTn id="22" dur="1000" fill="hold"/>
                                        <p:tgtEl>
                                          <p:spTgt spid="18"/>
                                        </p:tgtEl>
                                        <p:attrNameLst>
                                          <p:attrName>ppt_x</p:attrName>
                                          <p:attrName>ppt_y</p:attrName>
                                        </p:attrNameLst>
                                      </p:cBhvr>
                                      <p:rCtr x="-6425" y="-10558"/>
                                    </p:animMotion>
                                  </p:childTnLst>
                                </p:cTn>
                              </p:par>
                            </p:childTnLst>
                          </p:cTn>
                        </p:par>
                        <p:par>
                          <p:cTn id="23" fill="hold">
                            <p:stCondLst>
                              <p:cond delay="1000"/>
                            </p:stCondLst>
                            <p:childTnLst>
                              <p:par>
                                <p:cTn id="24" presetID="0" presetClass="path" presetSubtype="0" decel="50000" fill="hold" nodeType="afterEffect">
                                  <p:stCondLst>
                                    <p:cond delay="0"/>
                                  </p:stCondLst>
                                  <p:childTnLst>
                                    <p:animMotion origin="layout" path="M -0.1285 -0.21116 L -0.33652 -0.03334 " pathEditMode="relative" rAng="0" ptsTypes="AA">
                                      <p:cBhvr>
                                        <p:cTn id="25" dur="1000" fill="hold"/>
                                        <p:tgtEl>
                                          <p:spTgt spid="18"/>
                                        </p:tgtEl>
                                        <p:attrNameLst>
                                          <p:attrName>ppt_x</p:attrName>
                                          <p:attrName>ppt_y</p:attrName>
                                        </p:attrNameLst>
                                      </p:cBhvr>
                                      <p:rCtr x="-10401" y="8891"/>
                                    </p:animMotion>
                                  </p:childTnLst>
                                </p:cTn>
                              </p:par>
                            </p:childTnLst>
                          </p:cTn>
                        </p:par>
                        <p:par>
                          <p:cTn id="26" fill="hold">
                            <p:stCondLst>
                              <p:cond delay="2000"/>
                            </p:stCondLst>
                            <p:childTnLst>
                              <p:par>
                                <p:cTn id="27" presetID="2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childTnLst>
                                </p:cTn>
                              </p:par>
                            </p:childTnLst>
                          </p:cTn>
                        </p:par>
                        <p:par>
                          <p:cTn id="31" fill="hold">
                            <p:stCondLst>
                              <p:cond delay="2500"/>
                            </p:stCondLst>
                            <p:childTnLst>
                              <p:par>
                                <p:cTn id="32" presetID="36" presetClass="path" presetSubtype="0" accel="50000" fill="hold" nodeType="afterEffect">
                                  <p:stCondLst>
                                    <p:cond delay="0"/>
                                  </p:stCondLst>
                                  <p:childTnLst>
                                    <p:animMotion origin="layout" path="M 0 -3.33333E-6 L 0 0.21297 C 0 0.30834 0.06701 0.42686 0.12101 0.42686 L 0.24288 0.42686 " pathEditMode="relative" rAng="0" ptsTypes="FfFF">
                                      <p:cBhvr>
                                        <p:cTn id="33" dur="1000" fill="hold"/>
                                        <p:tgtEl>
                                          <p:spTgt spid="19"/>
                                        </p:tgtEl>
                                        <p:attrNameLst>
                                          <p:attrName>ppt_x</p:attrName>
                                          <p:attrName>ppt_y</p:attrName>
                                        </p:attrNameLst>
                                      </p:cBhvr>
                                      <p:rCtr x="12135" y="21343"/>
                                    </p:animMotion>
                                  </p:childTnLst>
                                </p:cTn>
                              </p:par>
                            </p:childTnLst>
                          </p:cTn>
                        </p:par>
                        <p:par>
                          <p:cTn id="34" fill="hold">
                            <p:stCondLst>
                              <p:cond delay="3500"/>
                            </p:stCondLst>
                            <p:childTnLst>
                              <p:par>
                                <p:cTn id="35" presetID="0" presetClass="path" presetSubtype="0" decel="50000" fill="hold" nodeType="afterEffect">
                                  <p:stCondLst>
                                    <p:cond delay="0"/>
                                  </p:stCondLst>
                                  <p:childTnLst>
                                    <p:animMotion origin="layout" path="M 0.24288 0.42686 L 0.24253 0.27014 " pathEditMode="relative" rAng="0" ptsTypes="AA">
                                      <p:cBhvr>
                                        <p:cTn id="36" dur="1000" fill="hold"/>
                                        <p:tgtEl>
                                          <p:spTgt spid="19"/>
                                        </p:tgtEl>
                                        <p:attrNameLst>
                                          <p:attrName>ppt_x</p:attrName>
                                          <p:attrName>ppt_y</p:attrName>
                                        </p:attrNameLst>
                                      </p:cBhvr>
                                      <p:rCtr x="-17" y="-7847"/>
                                    </p:animMotion>
                                  </p:childTnLst>
                                </p:cTn>
                              </p:par>
                            </p:childTnLst>
                          </p:cTn>
                        </p:par>
                      </p:childTnLst>
                    </p:cTn>
                  </p:par>
                  <p:par>
                    <p:cTn id="37" fill="hold">
                      <p:stCondLst>
                        <p:cond delay="indefinite"/>
                      </p:stCondLst>
                      <p:childTnLst>
                        <p:par>
                          <p:cTn id="38" fill="hold">
                            <p:stCondLst>
                              <p:cond delay="0"/>
                            </p:stCondLst>
                            <p:childTnLst>
                              <p:par>
                                <p:cTn id="39" presetID="57" presetClass="path" presetSubtype="0" accel="50000" fill="hold" nodeType="clickEffect">
                                  <p:stCondLst>
                                    <p:cond delay="0"/>
                                  </p:stCondLst>
                                  <p:childTnLst>
                                    <p:animMotion origin="layout" path="M -0.21441 -0.20463 L -0.21441 -0.37685 C -0.21441 -0.45417 -0.25 -0.54884 -0.27865 -0.54884 L -0.34288 -0.54884 " pathEditMode="relative" rAng="0" ptsTypes="FfFF">
                                      <p:cBhvr>
                                        <p:cTn id="40" dur="1000" fill="hold"/>
                                        <p:tgtEl>
                                          <p:spTgt spid="20"/>
                                        </p:tgtEl>
                                        <p:attrNameLst>
                                          <p:attrName>ppt_x</p:attrName>
                                          <p:attrName>ppt_y</p:attrName>
                                        </p:attrNameLst>
                                      </p:cBhvr>
                                      <p:rCtr x="-6424" y="-17222"/>
                                    </p:animMotion>
                                  </p:childTnLst>
                                </p:cTn>
                              </p:par>
                            </p:childTnLst>
                          </p:cTn>
                        </p:par>
                        <p:par>
                          <p:cTn id="41" fill="hold">
                            <p:stCondLst>
                              <p:cond delay="1000"/>
                            </p:stCondLst>
                            <p:childTnLst>
                              <p:par>
                                <p:cTn id="42" presetID="0" presetClass="path" presetSubtype="0" decel="50000" fill="hold" nodeType="afterEffect">
                                  <p:stCondLst>
                                    <p:cond delay="0"/>
                                  </p:stCondLst>
                                  <p:childTnLst>
                                    <p:animMotion origin="layout" path="M -0.34306 -0.54931 L -0.55191 -0.2044 " pathEditMode="relative" rAng="0" ptsTypes="AA">
                                      <p:cBhvr>
                                        <p:cTn id="43" dur="1000" fill="hold"/>
                                        <p:tgtEl>
                                          <p:spTgt spid="20"/>
                                        </p:tgtEl>
                                        <p:attrNameLst>
                                          <p:attrName>ppt_x</p:attrName>
                                          <p:attrName>ppt_y</p:attrName>
                                        </p:attrNameLst>
                                      </p:cBhvr>
                                      <p:rCtr x="-10451" y="17245"/>
                                    </p:animMotion>
                                  </p:childTnLst>
                                </p:cTn>
                              </p:par>
                            </p:childTnLst>
                          </p:cTn>
                        </p:par>
                        <p:par>
                          <p:cTn id="44" fill="hold">
                            <p:stCondLst>
                              <p:cond delay="2000"/>
                            </p:stCondLst>
                            <p:childTnLst>
                              <p:par>
                                <p:cTn id="45" presetID="1" presetClass="entr" presetSubtype="0"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7" presetClass="path" presetSubtype="0" accel="50000" fill="hold" nodeType="clickEffect">
                                  <p:stCondLst>
                                    <p:cond delay="0"/>
                                  </p:stCondLst>
                                  <p:childTnLst>
                                    <p:animMotion origin="layout" path="M 0.24254 0.27014 L 0.24254 0.03148 C 0.24254 -0.07569 0.20695 -0.20602 0.1783 -0.20602 L 0.11424 -0.20602 " pathEditMode="relative" rAng="0" ptsTypes="FfFF">
                                      <p:cBhvr>
                                        <p:cTn id="50" dur="1000" fill="hold"/>
                                        <p:tgtEl>
                                          <p:spTgt spid="19"/>
                                        </p:tgtEl>
                                        <p:attrNameLst>
                                          <p:attrName>ppt_x</p:attrName>
                                          <p:attrName>ppt_y</p:attrName>
                                        </p:attrNameLst>
                                      </p:cBhvr>
                                      <p:rCtr x="-6424" y="-23819"/>
                                    </p:animMotion>
                                  </p:childTnLst>
                                </p:cTn>
                              </p:par>
                            </p:childTnLst>
                          </p:cTn>
                        </p:par>
                        <p:par>
                          <p:cTn id="51" fill="hold">
                            <p:stCondLst>
                              <p:cond delay="1000"/>
                            </p:stCondLst>
                            <p:childTnLst>
                              <p:par>
                                <p:cTn id="52" presetID="0" presetClass="path" presetSubtype="0" decel="50000" fill="hold" nodeType="afterEffect">
                                  <p:stCondLst>
                                    <p:cond delay="0"/>
                                  </p:stCondLst>
                                  <p:childTnLst>
                                    <p:animMotion origin="layout" path="M 0.11406 -0.20625 L -0.09427 0.31598 " pathEditMode="relative" rAng="0" ptsTypes="AA">
                                      <p:cBhvr>
                                        <p:cTn id="53" dur="1000" fill="hold"/>
                                        <p:tgtEl>
                                          <p:spTgt spid="19"/>
                                        </p:tgtEl>
                                        <p:attrNameLst>
                                          <p:attrName>ppt_x</p:attrName>
                                          <p:attrName>ppt_y</p:attrName>
                                        </p:attrNameLst>
                                      </p:cBhvr>
                                      <p:rCtr x="-10417" y="26111"/>
                                    </p:animMotion>
                                  </p:childTnLst>
                                </p:cTn>
                              </p:par>
                            </p:childTnLst>
                          </p:cTn>
                        </p:par>
                        <p:par>
                          <p:cTn id="54" fill="hold">
                            <p:stCondLst>
                              <p:cond delay="2000"/>
                            </p:stCondLst>
                            <p:childTnLst>
                              <p:par>
                                <p:cTn id="55" presetID="23" presetClass="entr" presetSubtype="16"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dirty="0" smtClean="0"/>
              <a:t>The Other Extreme: No Event Orders</a:t>
            </a:r>
            <a:endParaRPr lang="en-US" dirty="0"/>
          </a:p>
        </p:txBody>
      </p:sp>
      <p:sp>
        <p:nvSpPr>
          <p:cNvPr id="4" name="Slide Number Placeholder 3"/>
          <p:cNvSpPr>
            <a:spLocks noGrp="1"/>
          </p:cNvSpPr>
          <p:nvPr>
            <p:ph type="sldNum" sz="quarter" idx="12"/>
          </p:nvPr>
        </p:nvSpPr>
        <p:spPr/>
        <p:txBody>
          <a:bodyPr/>
          <a:lstStyle/>
          <a:p>
            <a:fld id="{58112155-D8D2-1C46-AD4C-D23A8C0266CF}" type="slidenum">
              <a:rPr lang="en-US" smtClean="0"/>
              <a:pPr/>
              <a:t>32</a:t>
            </a:fld>
            <a:endParaRPr lang="en-US"/>
          </a:p>
        </p:txBody>
      </p:sp>
      <p:grpSp>
        <p:nvGrpSpPr>
          <p:cNvPr id="5" name="Group 4"/>
          <p:cNvGrpSpPr/>
          <p:nvPr/>
        </p:nvGrpSpPr>
        <p:grpSpPr>
          <a:xfrm>
            <a:off x="6172200" y="2414016"/>
            <a:ext cx="2438400" cy="3834384"/>
            <a:chOff x="3948595" y="2261616"/>
            <a:chExt cx="2438400" cy="3834384"/>
          </a:xfrm>
        </p:grpSpPr>
        <p:cxnSp>
          <p:nvCxnSpPr>
            <p:cNvPr id="7" name="Straight Arrow Connector 6"/>
            <p:cNvCxnSpPr/>
            <p:nvPr/>
          </p:nvCxnSpPr>
          <p:spPr>
            <a:xfrm>
              <a:off x="3948595" y="2261616"/>
              <a:ext cx="0" cy="38343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167795" y="2261616"/>
              <a:ext cx="0" cy="38343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386995" y="2261616"/>
              <a:ext cx="0" cy="38343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641075" y="1879972"/>
            <a:ext cx="1096053"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r>
              <a:rPr lang="en-US" dirty="0" smtClean="0"/>
              <a:t>Event</a:t>
            </a:r>
            <a:endParaRPr lang="en-US" dirty="0"/>
          </a:p>
        </p:txBody>
      </p:sp>
      <p:sp>
        <p:nvSpPr>
          <p:cNvPr id="11" name="TextBox 10"/>
          <p:cNvSpPr txBox="1"/>
          <p:nvPr/>
        </p:nvSpPr>
        <p:spPr>
          <a:xfrm>
            <a:off x="6019799" y="1879972"/>
            <a:ext cx="274320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dirty="0" smtClean="0"/>
              <a:t>Regular Threads</a:t>
            </a:r>
            <a:endParaRPr lang="en-US" dirty="0"/>
          </a:p>
        </p:txBody>
      </p:sp>
      <p:pic>
        <p:nvPicPr>
          <p:cNvPr id="23" name="Picture 32" descr="http://business-icon.com/highresolution/l_080.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400" b="95200" l="10000" r="90000">
                        <a14:foregroundMark x1="43400" y1="27800" x2="47600" y2="88000"/>
                        <a14:foregroundMark x1="28200" y1="61600" x2="42400" y2="70800"/>
                        <a14:foregroundMark x1="55800" y1="84000" x2="71000" y2="65600"/>
                        <a14:foregroundMark x1="52600" y1="43200" x2="56800" y2="72800"/>
                        <a14:foregroundMark x1="62800" y1="46200" x2="62800" y2="65600"/>
                        <a14:foregroundMark x1="72000" y1="49200" x2="69000" y2="87000"/>
                        <a14:foregroundMark x1="43400" y1="23800" x2="43400" y2="27800"/>
                      </a14:backgroundRemoval>
                    </a14:imgEffect>
                  </a14:imgLayer>
                </a14:imgProps>
              </a:ext>
              <a:ext uri="{28A0092B-C50C-407E-A947-70E740481C1C}">
                <a14:useLocalDpi xmlns:a14="http://schemas.microsoft.com/office/drawing/2010/main" val="0"/>
              </a:ext>
            </a:extLst>
          </a:blip>
          <a:srcRect/>
          <a:stretch>
            <a:fillRect/>
          </a:stretch>
        </p:blipFill>
        <p:spPr bwMode="auto">
          <a:xfrm>
            <a:off x="1272695" y="1871692"/>
            <a:ext cx="390064" cy="390064"/>
          </a:xfrm>
          <a:prstGeom prst="rect">
            <a:avLst/>
          </a:prstGeom>
          <a:noFill/>
          <a:extLst>
            <a:ext uri="{909E8E84-426E-40dd-AFC4-6F175D3DCCD1}">
              <a14:hiddenFill xmlns:a14="http://schemas.microsoft.com/office/drawing/2010/main">
                <a:solidFill>
                  <a:srgbClr val="FFFFFF"/>
                </a:solidFill>
              </a14:hiddenFill>
            </a:ext>
          </a:extLst>
        </p:spPr>
      </p:pic>
      <p:sp>
        <p:nvSpPr>
          <p:cNvPr id="41" name="Content Placeholder 19"/>
          <p:cNvSpPr>
            <a:spLocks noGrp="1"/>
          </p:cNvSpPr>
          <p:nvPr>
            <p:ph idx="1"/>
          </p:nvPr>
        </p:nvSpPr>
        <p:spPr>
          <a:xfrm>
            <a:off x="457200" y="1295400"/>
            <a:ext cx="8305800" cy="661415"/>
          </a:xfrm>
        </p:spPr>
        <p:txBody>
          <a:bodyPr>
            <a:noAutofit/>
          </a:bodyPr>
          <a:lstStyle/>
          <a:p>
            <a:pPr marL="0" indent="0">
              <a:buNone/>
            </a:pPr>
            <a:r>
              <a:rPr lang="en-US" sz="2800" dirty="0" smtClean="0"/>
              <a:t>Treat events as threads</a:t>
            </a:r>
            <a:endParaRPr lang="en-US" sz="2800" dirty="0"/>
          </a:p>
        </p:txBody>
      </p:sp>
      <p:cxnSp>
        <p:nvCxnSpPr>
          <p:cNvPr id="42" name="Straight Arrow Connector 41"/>
          <p:cNvCxnSpPr/>
          <p:nvPr/>
        </p:nvCxnSpPr>
        <p:spPr>
          <a:xfrm>
            <a:off x="1240715" y="2385669"/>
            <a:ext cx="0" cy="1171695"/>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448605"/>
            <a:ext cx="2019299" cy="981759"/>
          </a:xfrm>
          <a:prstGeom prst="rect">
            <a:avLst/>
          </a:prstGeom>
        </p:spPr>
      </p:pic>
      <p:pic>
        <p:nvPicPr>
          <p:cNvPr id="32" name="Picture 31" descr="Refresh-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915" y="2723529"/>
            <a:ext cx="384048" cy="384048"/>
          </a:xfrm>
          <a:prstGeom prst="rect">
            <a:avLst/>
          </a:prstGeom>
        </p:spPr>
      </p:pic>
      <p:sp>
        <p:nvSpPr>
          <p:cNvPr id="43" name="TextBox 42"/>
          <p:cNvSpPr txBox="1"/>
          <p:nvPr/>
        </p:nvSpPr>
        <p:spPr>
          <a:xfrm>
            <a:off x="2561547" y="2655549"/>
            <a:ext cx="1096053"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r>
              <a:rPr lang="en-US" dirty="0" smtClean="0"/>
              <a:t>Event</a:t>
            </a:r>
            <a:endParaRPr lang="en-US" dirty="0"/>
          </a:p>
        </p:txBody>
      </p:sp>
      <p:cxnSp>
        <p:nvCxnSpPr>
          <p:cNvPr id="44" name="Straight Arrow Connector 43"/>
          <p:cNvCxnSpPr/>
          <p:nvPr/>
        </p:nvCxnSpPr>
        <p:spPr>
          <a:xfrm>
            <a:off x="3161187" y="3161246"/>
            <a:ext cx="0" cy="1171695"/>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4466547" y="1878540"/>
            <a:ext cx="1096053"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r>
              <a:rPr lang="en-US" dirty="0" smtClean="0"/>
              <a:t>Event</a:t>
            </a:r>
            <a:endParaRPr lang="en-US" dirty="0"/>
          </a:p>
        </p:txBody>
      </p:sp>
      <p:cxnSp>
        <p:nvCxnSpPr>
          <p:cNvPr id="46" name="Straight Arrow Connector 45"/>
          <p:cNvCxnSpPr/>
          <p:nvPr/>
        </p:nvCxnSpPr>
        <p:spPr>
          <a:xfrm>
            <a:off x="5066187" y="2384237"/>
            <a:ext cx="0" cy="1171695"/>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3" name="Picture 2" descr="Refresh-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5046" y="2651192"/>
            <a:ext cx="384048" cy="384048"/>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3600" y="3224837"/>
            <a:ext cx="2019299" cy="981758"/>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38600" y="2469279"/>
            <a:ext cx="2019300" cy="981759"/>
          </a:xfrm>
          <a:prstGeom prst="rect">
            <a:avLst/>
          </a:prstGeom>
        </p:spPr>
      </p:pic>
      <p:pic>
        <p:nvPicPr>
          <p:cNvPr id="31" name="Picture 3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105725" y="1878815"/>
            <a:ext cx="384048" cy="384048"/>
          </a:xfrm>
          <a:prstGeom prst="rect">
            <a:avLst/>
          </a:prstGeom>
          <a:noFill/>
          <a:extLst>
            <a:ext uri="{909E8E84-426E-40dd-AFC4-6F175D3DCCD1}">
              <a14:hiddenFill xmlns:a14="http://schemas.microsoft.com/office/drawing/2010/main">
                <a:solidFill>
                  <a:srgbClr val="FFFFFF"/>
                </a:solidFill>
              </a14:hiddenFill>
            </a:ext>
          </a:extLst>
        </p:spPr>
      </p:pic>
      <p:sp>
        <p:nvSpPr>
          <p:cNvPr id="47" name="Oval 46"/>
          <p:cNvSpPr/>
          <p:nvPr/>
        </p:nvSpPr>
        <p:spPr>
          <a:xfrm>
            <a:off x="4344460" y="2752667"/>
            <a:ext cx="1117309" cy="371325"/>
          </a:xfrm>
          <a:prstGeom prst="ellipse">
            <a:avLst/>
          </a:prstGeom>
          <a:solidFill>
            <a:schemeClr val="accent2">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2469949" y="3505050"/>
            <a:ext cx="1519729" cy="371325"/>
          </a:xfrm>
          <a:prstGeom prst="ellipse">
            <a:avLst/>
          </a:prstGeom>
          <a:solidFill>
            <a:schemeClr val="accent2">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Connector 48"/>
          <p:cNvCxnSpPr>
            <a:stCxn id="48" idx="7"/>
            <a:endCxn id="47" idx="3"/>
          </p:cNvCxnSpPr>
          <p:nvPr/>
        </p:nvCxnSpPr>
        <p:spPr>
          <a:xfrm flipV="1">
            <a:off x="3767119" y="3069613"/>
            <a:ext cx="740967" cy="489816"/>
          </a:xfrm>
          <a:prstGeom prst="line">
            <a:avLst/>
          </a:prstGeom>
          <a:ln w="38100">
            <a:solidFill>
              <a:schemeClr val="accent2"/>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51" name="Title 1"/>
          <p:cNvSpPr txBox="1">
            <a:spLocks/>
          </p:cNvSpPr>
          <p:nvPr/>
        </p:nvSpPr>
        <p:spPr>
          <a:xfrm>
            <a:off x="4051300" y="3352800"/>
            <a:ext cx="1511300" cy="6096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solidFill>
                  <a:schemeClr val="accent2"/>
                </a:solidFill>
              </a:rPr>
              <a:t>Race bug</a:t>
            </a:r>
            <a:endParaRPr lang="en-US" sz="3000" dirty="0">
              <a:solidFill>
                <a:schemeClr val="accent2"/>
              </a:solidFill>
            </a:endParaRPr>
          </a:p>
        </p:txBody>
      </p:sp>
      <p:sp>
        <p:nvSpPr>
          <p:cNvPr id="58" name="TextBox 57"/>
          <p:cNvSpPr txBox="1"/>
          <p:nvPr/>
        </p:nvSpPr>
        <p:spPr>
          <a:xfrm>
            <a:off x="732327" y="4532293"/>
            <a:ext cx="4757446" cy="954107"/>
          </a:xfrm>
          <a:prstGeom prst="rect">
            <a:avLst/>
          </a:prstGeom>
          <a:noFill/>
        </p:spPr>
        <p:txBody>
          <a:bodyPr wrap="square" rtlCol="0">
            <a:spAutoFit/>
          </a:bodyPr>
          <a:lstStyle/>
          <a:p>
            <a:r>
              <a:rPr lang="en-US" sz="2800" dirty="0" smtClean="0">
                <a:solidFill>
                  <a:srgbClr val="B20000"/>
                </a:solidFill>
              </a:rPr>
              <a:t>Problem: Will miss some causal order between events!</a:t>
            </a:r>
          </a:p>
        </p:txBody>
      </p:sp>
      <p:cxnSp>
        <p:nvCxnSpPr>
          <p:cNvPr id="61" name="Straight Arrow Connector 60"/>
          <p:cNvCxnSpPr/>
          <p:nvPr/>
        </p:nvCxnSpPr>
        <p:spPr>
          <a:xfrm>
            <a:off x="1494118" y="2921000"/>
            <a:ext cx="1667069" cy="2402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Freeform 56"/>
          <p:cNvSpPr/>
          <p:nvPr/>
        </p:nvSpPr>
        <p:spPr>
          <a:xfrm>
            <a:off x="1240715" y="2973295"/>
            <a:ext cx="1920472" cy="720876"/>
          </a:xfrm>
          <a:custGeom>
            <a:avLst/>
            <a:gdLst>
              <a:gd name="connsiteX0" fmla="*/ 0 w 1858731"/>
              <a:gd name="connsiteY0" fmla="*/ 736224 h 1112509"/>
              <a:gd name="connsiteX1" fmla="*/ 668085 w 1858731"/>
              <a:gd name="connsiteY1" fmla="*/ 1080199 h 1112509"/>
              <a:gd name="connsiteX2" fmla="*/ 1098041 w 1858731"/>
              <a:gd name="connsiteY2" fmla="*/ 21814 h 1112509"/>
              <a:gd name="connsiteX3" fmla="*/ 1858731 w 1858731"/>
              <a:gd name="connsiteY3" fmla="*/ 339330 h 1112509"/>
              <a:gd name="connsiteX0" fmla="*/ 0 w 1858731"/>
              <a:gd name="connsiteY0" fmla="*/ 611267 h 979549"/>
              <a:gd name="connsiteX1" fmla="*/ 668085 w 1858731"/>
              <a:gd name="connsiteY1" fmla="*/ 955242 h 979549"/>
              <a:gd name="connsiteX2" fmla="*/ 1098041 w 1858731"/>
              <a:gd name="connsiteY2" fmla="*/ 29155 h 979549"/>
              <a:gd name="connsiteX3" fmla="*/ 1858731 w 1858731"/>
              <a:gd name="connsiteY3" fmla="*/ 214373 h 979549"/>
              <a:gd name="connsiteX0" fmla="*/ 0 w 1858731"/>
              <a:gd name="connsiteY0" fmla="*/ 602767 h 839738"/>
              <a:gd name="connsiteX1" fmla="*/ 767306 w 1858731"/>
              <a:gd name="connsiteY1" fmla="*/ 794599 h 839738"/>
              <a:gd name="connsiteX2" fmla="*/ 1098041 w 1858731"/>
              <a:gd name="connsiteY2" fmla="*/ 20655 h 839738"/>
              <a:gd name="connsiteX3" fmla="*/ 1858731 w 1858731"/>
              <a:gd name="connsiteY3" fmla="*/ 205873 h 839738"/>
              <a:gd name="connsiteX0" fmla="*/ 0 w 1858731"/>
              <a:gd name="connsiteY0" fmla="*/ 604920 h 873812"/>
              <a:gd name="connsiteX1" fmla="*/ 687930 w 1858731"/>
              <a:gd name="connsiteY1" fmla="*/ 836442 h 873812"/>
              <a:gd name="connsiteX2" fmla="*/ 1098041 w 1858731"/>
              <a:gd name="connsiteY2" fmla="*/ 22808 h 873812"/>
              <a:gd name="connsiteX3" fmla="*/ 1858731 w 1858731"/>
              <a:gd name="connsiteY3" fmla="*/ 208026 h 873812"/>
              <a:gd name="connsiteX0" fmla="*/ 0 w 1858731"/>
              <a:gd name="connsiteY0" fmla="*/ 604197 h 862196"/>
              <a:gd name="connsiteX1" fmla="*/ 754077 w 1858731"/>
              <a:gd name="connsiteY1" fmla="*/ 822489 h 862196"/>
              <a:gd name="connsiteX2" fmla="*/ 1098041 w 1858731"/>
              <a:gd name="connsiteY2" fmla="*/ 22085 h 862196"/>
              <a:gd name="connsiteX3" fmla="*/ 1858731 w 1858731"/>
              <a:gd name="connsiteY3" fmla="*/ 207303 h 862196"/>
              <a:gd name="connsiteX0" fmla="*/ 0 w 1858731"/>
              <a:gd name="connsiteY0" fmla="*/ 604197 h 822984"/>
              <a:gd name="connsiteX1" fmla="*/ 754077 w 1858731"/>
              <a:gd name="connsiteY1" fmla="*/ 822489 h 822984"/>
              <a:gd name="connsiteX2" fmla="*/ 1098041 w 1858731"/>
              <a:gd name="connsiteY2" fmla="*/ 22085 h 822984"/>
              <a:gd name="connsiteX3" fmla="*/ 1858731 w 1858731"/>
              <a:gd name="connsiteY3" fmla="*/ 207303 h 822984"/>
              <a:gd name="connsiteX0" fmla="*/ 0 w 1858731"/>
              <a:gd name="connsiteY0" fmla="*/ 605648 h 850880"/>
              <a:gd name="connsiteX1" fmla="*/ 635013 w 1858731"/>
              <a:gd name="connsiteY1" fmla="*/ 850399 h 850880"/>
              <a:gd name="connsiteX2" fmla="*/ 1098041 w 1858731"/>
              <a:gd name="connsiteY2" fmla="*/ 23536 h 850880"/>
              <a:gd name="connsiteX3" fmla="*/ 1858731 w 1858731"/>
              <a:gd name="connsiteY3" fmla="*/ 208754 h 850880"/>
              <a:gd name="connsiteX0" fmla="*/ 0 w 1858731"/>
              <a:gd name="connsiteY0" fmla="*/ 605648 h 871978"/>
              <a:gd name="connsiteX1" fmla="*/ 635013 w 1858731"/>
              <a:gd name="connsiteY1" fmla="*/ 850399 h 871978"/>
              <a:gd name="connsiteX2" fmla="*/ 1098041 w 1858731"/>
              <a:gd name="connsiteY2" fmla="*/ 23536 h 871978"/>
              <a:gd name="connsiteX3" fmla="*/ 1858731 w 1858731"/>
              <a:gd name="connsiteY3" fmla="*/ 208754 h 871978"/>
              <a:gd name="connsiteX0" fmla="*/ 0 w 1858731"/>
              <a:gd name="connsiteY0" fmla="*/ 602767 h 825119"/>
              <a:gd name="connsiteX1" fmla="*/ 813610 w 1858731"/>
              <a:gd name="connsiteY1" fmla="*/ 794598 h 825119"/>
              <a:gd name="connsiteX2" fmla="*/ 1098041 w 1858731"/>
              <a:gd name="connsiteY2" fmla="*/ 20655 h 825119"/>
              <a:gd name="connsiteX3" fmla="*/ 1858731 w 1858731"/>
              <a:gd name="connsiteY3" fmla="*/ 205873 h 825119"/>
              <a:gd name="connsiteX0" fmla="*/ 0 w 1858731"/>
              <a:gd name="connsiteY0" fmla="*/ 602767 h 839737"/>
              <a:gd name="connsiteX1" fmla="*/ 813610 w 1858731"/>
              <a:gd name="connsiteY1" fmla="*/ 794598 h 839737"/>
              <a:gd name="connsiteX2" fmla="*/ 1098041 w 1858731"/>
              <a:gd name="connsiteY2" fmla="*/ 20655 h 839737"/>
              <a:gd name="connsiteX3" fmla="*/ 1858731 w 1858731"/>
              <a:gd name="connsiteY3" fmla="*/ 205873 h 839737"/>
              <a:gd name="connsiteX0" fmla="*/ 0 w 1858731"/>
              <a:gd name="connsiteY0" fmla="*/ 602767 h 825119"/>
              <a:gd name="connsiteX1" fmla="*/ 813610 w 1858731"/>
              <a:gd name="connsiteY1" fmla="*/ 794598 h 825119"/>
              <a:gd name="connsiteX2" fmla="*/ 1098041 w 1858731"/>
              <a:gd name="connsiteY2" fmla="*/ 20655 h 825119"/>
              <a:gd name="connsiteX3" fmla="*/ 1858731 w 1858731"/>
              <a:gd name="connsiteY3" fmla="*/ 205873 h 825119"/>
              <a:gd name="connsiteX0" fmla="*/ 0 w 1858731"/>
              <a:gd name="connsiteY0" fmla="*/ 601012 h 798754"/>
              <a:gd name="connsiteX1" fmla="*/ 747463 w 1858731"/>
              <a:gd name="connsiteY1" fmla="*/ 759769 h 798754"/>
              <a:gd name="connsiteX2" fmla="*/ 1098041 w 1858731"/>
              <a:gd name="connsiteY2" fmla="*/ 18900 h 798754"/>
              <a:gd name="connsiteX3" fmla="*/ 1858731 w 1858731"/>
              <a:gd name="connsiteY3" fmla="*/ 204118 h 798754"/>
              <a:gd name="connsiteX0" fmla="*/ 0 w 1858731"/>
              <a:gd name="connsiteY0" fmla="*/ 601012 h 819258"/>
              <a:gd name="connsiteX1" fmla="*/ 747463 w 1858731"/>
              <a:gd name="connsiteY1" fmla="*/ 759769 h 819258"/>
              <a:gd name="connsiteX2" fmla="*/ 1098041 w 1858731"/>
              <a:gd name="connsiteY2" fmla="*/ 18900 h 819258"/>
              <a:gd name="connsiteX3" fmla="*/ 1858731 w 1858731"/>
              <a:gd name="connsiteY3" fmla="*/ 204118 h 819258"/>
              <a:gd name="connsiteX0" fmla="*/ 0 w 1858731"/>
              <a:gd name="connsiteY0" fmla="*/ 599367 h 796008"/>
              <a:gd name="connsiteX1" fmla="*/ 840069 w 1858731"/>
              <a:gd name="connsiteY1" fmla="*/ 726428 h 796008"/>
              <a:gd name="connsiteX2" fmla="*/ 1098041 w 1858731"/>
              <a:gd name="connsiteY2" fmla="*/ 17255 h 796008"/>
              <a:gd name="connsiteX3" fmla="*/ 1858731 w 1858731"/>
              <a:gd name="connsiteY3" fmla="*/ 202473 h 796008"/>
              <a:gd name="connsiteX0" fmla="*/ 0 w 1858731"/>
              <a:gd name="connsiteY0" fmla="*/ 599367 h 777299"/>
              <a:gd name="connsiteX1" fmla="*/ 840069 w 1858731"/>
              <a:gd name="connsiteY1" fmla="*/ 726428 h 777299"/>
              <a:gd name="connsiteX2" fmla="*/ 1098041 w 1858731"/>
              <a:gd name="connsiteY2" fmla="*/ 17255 h 777299"/>
              <a:gd name="connsiteX3" fmla="*/ 1858731 w 1858731"/>
              <a:gd name="connsiteY3" fmla="*/ 202473 h 777299"/>
            </a:gdLst>
            <a:ahLst/>
            <a:cxnLst>
              <a:cxn ang="0">
                <a:pos x="connsiteX0" y="connsiteY0"/>
              </a:cxn>
              <a:cxn ang="0">
                <a:pos x="connsiteX1" y="connsiteY1"/>
              </a:cxn>
              <a:cxn ang="0">
                <a:pos x="connsiteX2" y="connsiteY2"/>
              </a:cxn>
              <a:cxn ang="0">
                <a:pos x="connsiteX3" y="connsiteY3"/>
              </a:cxn>
            </a:cxnLst>
            <a:rect l="l" t="t" r="r" b="b"/>
            <a:pathLst>
              <a:path w="1858731" h="777299">
                <a:moveTo>
                  <a:pt x="0" y="599367"/>
                </a:moveTo>
                <a:cubicBezTo>
                  <a:pt x="467439" y="755609"/>
                  <a:pt x="683521" y="836675"/>
                  <a:pt x="840069" y="726428"/>
                </a:cubicBezTo>
                <a:cubicBezTo>
                  <a:pt x="996617" y="616181"/>
                  <a:pt x="928264" y="104581"/>
                  <a:pt x="1098041" y="17255"/>
                </a:cubicBezTo>
                <a:cubicBezTo>
                  <a:pt x="1267818" y="-70071"/>
                  <a:pt x="1858731" y="202473"/>
                  <a:pt x="1858731" y="202473"/>
                </a:cubicBezTo>
              </a:path>
            </a:pathLst>
          </a:custGeom>
          <a:ln w="76200" cmpd="sng">
            <a:solidFill>
              <a:srgbClr val="B7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04832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1" grpId="0"/>
      <p:bldP spid="58" grpId="0"/>
      <p:bldP spid="5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Challenge </a:t>
            </a:r>
            <a:r>
              <a:rPr lang="en-US" dirty="0" smtClean="0"/>
              <a:t>2: Not All Races are Bugs</a:t>
            </a:r>
            <a:endParaRPr lang="en-US" dirty="0"/>
          </a:p>
        </p:txBody>
      </p:sp>
      <p:sp>
        <p:nvSpPr>
          <p:cNvPr id="2" name="Content Placeholder 1"/>
          <p:cNvSpPr>
            <a:spLocks noGrp="1"/>
          </p:cNvSpPr>
          <p:nvPr>
            <p:ph idx="1"/>
          </p:nvPr>
        </p:nvSpPr>
        <p:spPr>
          <a:xfrm>
            <a:off x="1937684" y="1354594"/>
            <a:ext cx="4267200" cy="914400"/>
          </a:xfrm>
        </p:spPr>
        <p:txBody>
          <a:bodyPr/>
          <a:lstStyle/>
          <a:p>
            <a:pPr marL="0" indent="0">
              <a:buNone/>
            </a:pPr>
            <a:r>
              <a:rPr lang="en-US" dirty="0"/>
              <a:t>8,918 races are found in</a:t>
            </a:r>
          </a:p>
        </p:txBody>
      </p:sp>
      <p:sp>
        <p:nvSpPr>
          <p:cNvPr id="4" name="Slide Number Placeholder 3"/>
          <p:cNvSpPr>
            <a:spLocks noGrp="1"/>
          </p:cNvSpPr>
          <p:nvPr>
            <p:ph type="sldNum" sz="quarter" idx="12"/>
          </p:nvPr>
        </p:nvSpPr>
        <p:spPr/>
        <p:txBody>
          <a:bodyPr/>
          <a:lstStyle/>
          <a:p>
            <a:fld id="{58112155-D8D2-1C46-AD4C-D23A8C0266CF}" type="slidenum">
              <a:rPr lang="en-US" smtClean="0"/>
              <a:pPr/>
              <a:t>33</a:t>
            </a:fld>
            <a:endParaRPr lang="en-US"/>
          </a:p>
        </p:txBody>
      </p:sp>
      <p:sp>
        <p:nvSpPr>
          <p:cNvPr id="7" name="Oval 6"/>
          <p:cNvSpPr/>
          <p:nvPr/>
        </p:nvSpPr>
        <p:spPr>
          <a:xfrm>
            <a:off x="1396502" y="2102653"/>
            <a:ext cx="6477000" cy="3962400"/>
          </a:xfrm>
          <a:prstGeom prst="ellipse">
            <a:avLst/>
          </a:prstGeom>
          <a:noFill/>
          <a:ln w="38100" cmpd="sng">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1389843" y="2097449"/>
            <a:ext cx="4379486" cy="3846392"/>
          </a:xfrm>
          <a:custGeom>
            <a:avLst/>
            <a:gdLst>
              <a:gd name="connsiteX0" fmla="*/ 4138613 w 4138613"/>
              <a:gd name="connsiteY0" fmla="*/ 72987 h 3846392"/>
              <a:gd name="connsiteX1" fmla="*/ 2109452 w 4138613"/>
              <a:gd name="connsiteY1" fmla="*/ 3846392 h 3846392"/>
              <a:gd name="connsiteX2" fmla="*/ 1715298 w 4138613"/>
              <a:gd name="connsiteY2" fmla="*/ 3736912 h 3846392"/>
              <a:gd name="connsiteX3" fmla="*/ 1226256 w 4138613"/>
              <a:gd name="connsiteY3" fmla="*/ 3539849 h 3846392"/>
              <a:gd name="connsiteX4" fmla="*/ 766410 w 4138613"/>
              <a:gd name="connsiteY4" fmla="*/ 3262500 h 3846392"/>
              <a:gd name="connsiteX5" fmla="*/ 554734 w 4138613"/>
              <a:gd name="connsiteY5" fmla="*/ 3094631 h 3846392"/>
              <a:gd name="connsiteX6" fmla="*/ 372256 w 4138613"/>
              <a:gd name="connsiteY6" fmla="*/ 2904866 h 3846392"/>
              <a:gd name="connsiteX7" fmla="*/ 211675 w 4138613"/>
              <a:gd name="connsiteY7" fmla="*/ 2685906 h 3846392"/>
              <a:gd name="connsiteX8" fmla="*/ 94889 w 4138613"/>
              <a:gd name="connsiteY8" fmla="*/ 2459648 h 3846392"/>
              <a:gd name="connsiteX9" fmla="*/ 14598 w 4138613"/>
              <a:gd name="connsiteY9" fmla="*/ 2204195 h 3846392"/>
              <a:gd name="connsiteX10" fmla="*/ 0 w 4138613"/>
              <a:gd name="connsiteY10" fmla="*/ 1839262 h 3846392"/>
              <a:gd name="connsiteX11" fmla="*/ 58393 w 4138613"/>
              <a:gd name="connsiteY11" fmla="*/ 1583809 h 3846392"/>
              <a:gd name="connsiteX12" fmla="*/ 175179 w 4138613"/>
              <a:gd name="connsiteY12" fmla="*/ 1335654 h 3846392"/>
              <a:gd name="connsiteX13" fmla="*/ 306564 w 4138613"/>
              <a:gd name="connsiteY13" fmla="*/ 1123993 h 3846392"/>
              <a:gd name="connsiteX14" fmla="*/ 496341 w 4138613"/>
              <a:gd name="connsiteY14" fmla="*/ 919631 h 3846392"/>
              <a:gd name="connsiteX15" fmla="*/ 700717 w 4138613"/>
              <a:gd name="connsiteY15" fmla="*/ 744463 h 3846392"/>
              <a:gd name="connsiteX16" fmla="*/ 926991 w 4138613"/>
              <a:gd name="connsiteY16" fmla="*/ 591191 h 3846392"/>
              <a:gd name="connsiteX17" fmla="*/ 1145965 w 4138613"/>
              <a:gd name="connsiteY17" fmla="*/ 467114 h 3846392"/>
              <a:gd name="connsiteX18" fmla="*/ 1394136 w 4138613"/>
              <a:gd name="connsiteY18" fmla="*/ 357634 h 3846392"/>
              <a:gd name="connsiteX19" fmla="*/ 1642307 w 4138613"/>
              <a:gd name="connsiteY19" fmla="*/ 255453 h 3846392"/>
              <a:gd name="connsiteX20" fmla="*/ 2160546 w 4138613"/>
              <a:gd name="connsiteY20" fmla="*/ 109480 h 3846392"/>
              <a:gd name="connsiteX21" fmla="*/ 2678785 w 4138613"/>
              <a:gd name="connsiteY21" fmla="*/ 29195 h 3846392"/>
              <a:gd name="connsiteX22" fmla="*/ 3218921 w 4138613"/>
              <a:gd name="connsiteY22" fmla="*/ 0 h 3846392"/>
              <a:gd name="connsiteX23" fmla="*/ 3751759 w 4138613"/>
              <a:gd name="connsiteY23" fmla="*/ 14598 h 3846392"/>
              <a:gd name="connsiteX24" fmla="*/ 4138613 w 4138613"/>
              <a:gd name="connsiteY24" fmla="*/ 72987 h 3846392"/>
              <a:gd name="connsiteX0" fmla="*/ 4364887 w 4364887"/>
              <a:gd name="connsiteY0" fmla="*/ 109480 h 3846392"/>
              <a:gd name="connsiteX1" fmla="*/ 2109452 w 4364887"/>
              <a:gd name="connsiteY1" fmla="*/ 3846392 h 3846392"/>
              <a:gd name="connsiteX2" fmla="*/ 1715298 w 4364887"/>
              <a:gd name="connsiteY2" fmla="*/ 3736912 h 3846392"/>
              <a:gd name="connsiteX3" fmla="*/ 1226256 w 4364887"/>
              <a:gd name="connsiteY3" fmla="*/ 3539849 h 3846392"/>
              <a:gd name="connsiteX4" fmla="*/ 766410 w 4364887"/>
              <a:gd name="connsiteY4" fmla="*/ 3262500 h 3846392"/>
              <a:gd name="connsiteX5" fmla="*/ 554734 w 4364887"/>
              <a:gd name="connsiteY5" fmla="*/ 3094631 h 3846392"/>
              <a:gd name="connsiteX6" fmla="*/ 372256 w 4364887"/>
              <a:gd name="connsiteY6" fmla="*/ 2904866 h 3846392"/>
              <a:gd name="connsiteX7" fmla="*/ 211675 w 4364887"/>
              <a:gd name="connsiteY7" fmla="*/ 2685906 h 3846392"/>
              <a:gd name="connsiteX8" fmla="*/ 94889 w 4364887"/>
              <a:gd name="connsiteY8" fmla="*/ 2459648 h 3846392"/>
              <a:gd name="connsiteX9" fmla="*/ 14598 w 4364887"/>
              <a:gd name="connsiteY9" fmla="*/ 2204195 h 3846392"/>
              <a:gd name="connsiteX10" fmla="*/ 0 w 4364887"/>
              <a:gd name="connsiteY10" fmla="*/ 1839262 h 3846392"/>
              <a:gd name="connsiteX11" fmla="*/ 58393 w 4364887"/>
              <a:gd name="connsiteY11" fmla="*/ 1583809 h 3846392"/>
              <a:gd name="connsiteX12" fmla="*/ 175179 w 4364887"/>
              <a:gd name="connsiteY12" fmla="*/ 1335654 h 3846392"/>
              <a:gd name="connsiteX13" fmla="*/ 306564 w 4364887"/>
              <a:gd name="connsiteY13" fmla="*/ 1123993 h 3846392"/>
              <a:gd name="connsiteX14" fmla="*/ 496341 w 4364887"/>
              <a:gd name="connsiteY14" fmla="*/ 919631 h 3846392"/>
              <a:gd name="connsiteX15" fmla="*/ 700717 w 4364887"/>
              <a:gd name="connsiteY15" fmla="*/ 744463 h 3846392"/>
              <a:gd name="connsiteX16" fmla="*/ 926991 w 4364887"/>
              <a:gd name="connsiteY16" fmla="*/ 591191 h 3846392"/>
              <a:gd name="connsiteX17" fmla="*/ 1145965 w 4364887"/>
              <a:gd name="connsiteY17" fmla="*/ 467114 h 3846392"/>
              <a:gd name="connsiteX18" fmla="*/ 1394136 w 4364887"/>
              <a:gd name="connsiteY18" fmla="*/ 357634 h 3846392"/>
              <a:gd name="connsiteX19" fmla="*/ 1642307 w 4364887"/>
              <a:gd name="connsiteY19" fmla="*/ 255453 h 3846392"/>
              <a:gd name="connsiteX20" fmla="*/ 2160546 w 4364887"/>
              <a:gd name="connsiteY20" fmla="*/ 109480 h 3846392"/>
              <a:gd name="connsiteX21" fmla="*/ 2678785 w 4364887"/>
              <a:gd name="connsiteY21" fmla="*/ 29195 h 3846392"/>
              <a:gd name="connsiteX22" fmla="*/ 3218921 w 4364887"/>
              <a:gd name="connsiteY22" fmla="*/ 0 h 3846392"/>
              <a:gd name="connsiteX23" fmla="*/ 3751759 w 4364887"/>
              <a:gd name="connsiteY23" fmla="*/ 14598 h 3846392"/>
              <a:gd name="connsiteX24" fmla="*/ 4364887 w 4364887"/>
              <a:gd name="connsiteY24" fmla="*/ 109480 h 3846392"/>
              <a:gd name="connsiteX0" fmla="*/ 4547366 w 4547366"/>
              <a:gd name="connsiteY0" fmla="*/ 167869 h 3846392"/>
              <a:gd name="connsiteX1" fmla="*/ 2109452 w 4547366"/>
              <a:gd name="connsiteY1" fmla="*/ 3846392 h 3846392"/>
              <a:gd name="connsiteX2" fmla="*/ 1715298 w 4547366"/>
              <a:gd name="connsiteY2" fmla="*/ 3736912 h 3846392"/>
              <a:gd name="connsiteX3" fmla="*/ 1226256 w 4547366"/>
              <a:gd name="connsiteY3" fmla="*/ 3539849 h 3846392"/>
              <a:gd name="connsiteX4" fmla="*/ 766410 w 4547366"/>
              <a:gd name="connsiteY4" fmla="*/ 3262500 h 3846392"/>
              <a:gd name="connsiteX5" fmla="*/ 554734 w 4547366"/>
              <a:gd name="connsiteY5" fmla="*/ 3094631 h 3846392"/>
              <a:gd name="connsiteX6" fmla="*/ 372256 w 4547366"/>
              <a:gd name="connsiteY6" fmla="*/ 2904866 h 3846392"/>
              <a:gd name="connsiteX7" fmla="*/ 211675 w 4547366"/>
              <a:gd name="connsiteY7" fmla="*/ 2685906 h 3846392"/>
              <a:gd name="connsiteX8" fmla="*/ 94889 w 4547366"/>
              <a:gd name="connsiteY8" fmla="*/ 2459648 h 3846392"/>
              <a:gd name="connsiteX9" fmla="*/ 14598 w 4547366"/>
              <a:gd name="connsiteY9" fmla="*/ 2204195 h 3846392"/>
              <a:gd name="connsiteX10" fmla="*/ 0 w 4547366"/>
              <a:gd name="connsiteY10" fmla="*/ 1839262 h 3846392"/>
              <a:gd name="connsiteX11" fmla="*/ 58393 w 4547366"/>
              <a:gd name="connsiteY11" fmla="*/ 1583809 h 3846392"/>
              <a:gd name="connsiteX12" fmla="*/ 175179 w 4547366"/>
              <a:gd name="connsiteY12" fmla="*/ 1335654 h 3846392"/>
              <a:gd name="connsiteX13" fmla="*/ 306564 w 4547366"/>
              <a:gd name="connsiteY13" fmla="*/ 1123993 h 3846392"/>
              <a:gd name="connsiteX14" fmla="*/ 496341 w 4547366"/>
              <a:gd name="connsiteY14" fmla="*/ 919631 h 3846392"/>
              <a:gd name="connsiteX15" fmla="*/ 700717 w 4547366"/>
              <a:gd name="connsiteY15" fmla="*/ 744463 h 3846392"/>
              <a:gd name="connsiteX16" fmla="*/ 926991 w 4547366"/>
              <a:gd name="connsiteY16" fmla="*/ 591191 h 3846392"/>
              <a:gd name="connsiteX17" fmla="*/ 1145965 w 4547366"/>
              <a:gd name="connsiteY17" fmla="*/ 467114 h 3846392"/>
              <a:gd name="connsiteX18" fmla="*/ 1394136 w 4547366"/>
              <a:gd name="connsiteY18" fmla="*/ 357634 h 3846392"/>
              <a:gd name="connsiteX19" fmla="*/ 1642307 w 4547366"/>
              <a:gd name="connsiteY19" fmla="*/ 255453 h 3846392"/>
              <a:gd name="connsiteX20" fmla="*/ 2160546 w 4547366"/>
              <a:gd name="connsiteY20" fmla="*/ 109480 h 3846392"/>
              <a:gd name="connsiteX21" fmla="*/ 2678785 w 4547366"/>
              <a:gd name="connsiteY21" fmla="*/ 29195 h 3846392"/>
              <a:gd name="connsiteX22" fmla="*/ 3218921 w 4547366"/>
              <a:gd name="connsiteY22" fmla="*/ 0 h 3846392"/>
              <a:gd name="connsiteX23" fmla="*/ 3751759 w 4547366"/>
              <a:gd name="connsiteY23" fmla="*/ 14598 h 3846392"/>
              <a:gd name="connsiteX24" fmla="*/ 4547366 w 4547366"/>
              <a:gd name="connsiteY24" fmla="*/ 167869 h 3846392"/>
              <a:gd name="connsiteX0" fmla="*/ 4547366 w 4547366"/>
              <a:gd name="connsiteY0" fmla="*/ 167869 h 3846392"/>
              <a:gd name="connsiteX1" fmla="*/ 2109452 w 4547366"/>
              <a:gd name="connsiteY1" fmla="*/ 3846392 h 3846392"/>
              <a:gd name="connsiteX2" fmla="*/ 1715298 w 4547366"/>
              <a:gd name="connsiteY2" fmla="*/ 3736912 h 3846392"/>
              <a:gd name="connsiteX3" fmla="*/ 1226256 w 4547366"/>
              <a:gd name="connsiteY3" fmla="*/ 3539849 h 3846392"/>
              <a:gd name="connsiteX4" fmla="*/ 766410 w 4547366"/>
              <a:gd name="connsiteY4" fmla="*/ 3262500 h 3846392"/>
              <a:gd name="connsiteX5" fmla="*/ 554734 w 4547366"/>
              <a:gd name="connsiteY5" fmla="*/ 3094631 h 3846392"/>
              <a:gd name="connsiteX6" fmla="*/ 372256 w 4547366"/>
              <a:gd name="connsiteY6" fmla="*/ 2904866 h 3846392"/>
              <a:gd name="connsiteX7" fmla="*/ 211675 w 4547366"/>
              <a:gd name="connsiteY7" fmla="*/ 2685906 h 3846392"/>
              <a:gd name="connsiteX8" fmla="*/ 94889 w 4547366"/>
              <a:gd name="connsiteY8" fmla="*/ 2459648 h 3846392"/>
              <a:gd name="connsiteX9" fmla="*/ 14598 w 4547366"/>
              <a:gd name="connsiteY9" fmla="*/ 2204195 h 3846392"/>
              <a:gd name="connsiteX10" fmla="*/ 0 w 4547366"/>
              <a:gd name="connsiteY10" fmla="*/ 1839262 h 3846392"/>
              <a:gd name="connsiteX11" fmla="*/ 58393 w 4547366"/>
              <a:gd name="connsiteY11" fmla="*/ 1583809 h 3846392"/>
              <a:gd name="connsiteX12" fmla="*/ 175179 w 4547366"/>
              <a:gd name="connsiteY12" fmla="*/ 1335654 h 3846392"/>
              <a:gd name="connsiteX13" fmla="*/ 306564 w 4547366"/>
              <a:gd name="connsiteY13" fmla="*/ 1123993 h 3846392"/>
              <a:gd name="connsiteX14" fmla="*/ 496341 w 4547366"/>
              <a:gd name="connsiteY14" fmla="*/ 919631 h 3846392"/>
              <a:gd name="connsiteX15" fmla="*/ 700717 w 4547366"/>
              <a:gd name="connsiteY15" fmla="*/ 744463 h 3846392"/>
              <a:gd name="connsiteX16" fmla="*/ 926991 w 4547366"/>
              <a:gd name="connsiteY16" fmla="*/ 591191 h 3846392"/>
              <a:gd name="connsiteX17" fmla="*/ 1145965 w 4547366"/>
              <a:gd name="connsiteY17" fmla="*/ 467114 h 3846392"/>
              <a:gd name="connsiteX18" fmla="*/ 1394136 w 4547366"/>
              <a:gd name="connsiteY18" fmla="*/ 357634 h 3846392"/>
              <a:gd name="connsiteX19" fmla="*/ 1642307 w 4547366"/>
              <a:gd name="connsiteY19" fmla="*/ 255453 h 3846392"/>
              <a:gd name="connsiteX20" fmla="*/ 2160546 w 4547366"/>
              <a:gd name="connsiteY20" fmla="*/ 109480 h 3846392"/>
              <a:gd name="connsiteX21" fmla="*/ 2678785 w 4547366"/>
              <a:gd name="connsiteY21" fmla="*/ 29195 h 3846392"/>
              <a:gd name="connsiteX22" fmla="*/ 3218921 w 4547366"/>
              <a:gd name="connsiteY22" fmla="*/ 0 h 3846392"/>
              <a:gd name="connsiteX23" fmla="*/ 3751759 w 4547366"/>
              <a:gd name="connsiteY23" fmla="*/ 14598 h 3846392"/>
              <a:gd name="connsiteX24" fmla="*/ 4102116 w 4547366"/>
              <a:gd name="connsiteY24" fmla="*/ 87584 h 3846392"/>
              <a:gd name="connsiteX25" fmla="*/ 4547366 w 4547366"/>
              <a:gd name="connsiteY25" fmla="*/ 167869 h 3846392"/>
              <a:gd name="connsiteX0" fmla="*/ 4547366 w 4547366"/>
              <a:gd name="connsiteY0" fmla="*/ 167869 h 3846392"/>
              <a:gd name="connsiteX1" fmla="*/ 2109452 w 4547366"/>
              <a:gd name="connsiteY1" fmla="*/ 3846392 h 3846392"/>
              <a:gd name="connsiteX2" fmla="*/ 1715298 w 4547366"/>
              <a:gd name="connsiteY2" fmla="*/ 3736912 h 3846392"/>
              <a:gd name="connsiteX3" fmla="*/ 1226256 w 4547366"/>
              <a:gd name="connsiteY3" fmla="*/ 3539849 h 3846392"/>
              <a:gd name="connsiteX4" fmla="*/ 766410 w 4547366"/>
              <a:gd name="connsiteY4" fmla="*/ 3262500 h 3846392"/>
              <a:gd name="connsiteX5" fmla="*/ 554734 w 4547366"/>
              <a:gd name="connsiteY5" fmla="*/ 3094631 h 3846392"/>
              <a:gd name="connsiteX6" fmla="*/ 372256 w 4547366"/>
              <a:gd name="connsiteY6" fmla="*/ 2904866 h 3846392"/>
              <a:gd name="connsiteX7" fmla="*/ 211675 w 4547366"/>
              <a:gd name="connsiteY7" fmla="*/ 2685906 h 3846392"/>
              <a:gd name="connsiteX8" fmla="*/ 94889 w 4547366"/>
              <a:gd name="connsiteY8" fmla="*/ 2459648 h 3846392"/>
              <a:gd name="connsiteX9" fmla="*/ 14598 w 4547366"/>
              <a:gd name="connsiteY9" fmla="*/ 2204195 h 3846392"/>
              <a:gd name="connsiteX10" fmla="*/ 0 w 4547366"/>
              <a:gd name="connsiteY10" fmla="*/ 1839262 h 3846392"/>
              <a:gd name="connsiteX11" fmla="*/ 58393 w 4547366"/>
              <a:gd name="connsiteY11" fmla="*/ 1583809 h 3846392"/>
              <a:gd name="connsiteX12" fmla="*/ 175179 w 4547366"/>
              <a:gd name="connsiteY12" fmla="*/ 1335654 h 3846392"/>
              <a:gd name="connsiteX13" fmla="*/ 306564 w 4547366"/>
              <a:gd name="connsiteY13" fmla="*/ 1123993 h 3846392"/>
              <a:gd name="connsiteX14" fmla="*/ 496341 w 4547366"/>
              <a:gd name="connsiteY14" fmla="*/ 919631 h 3846392"/>
              <a:gd name="connsiteX15" fmla="*/ 700717 w 4547366"/>
              <a:gd name="connsiteY15" fmla="*/ 744463 h 3846392"/>
              <a:gd name="connsiteX16" fmla="*/ 926991 w 4547366"/>
              <a:gd name="connsiteY16" fmla="*/ 591191 h 3846392"/>
              <a:gd name="connsiteX17" fmla="*/ 1145965 w 4547366"/>
              <a:gd name="connsiteY17" fmla="*/ 467114 h 3846392"/>
              <a:gd name="connsiteX18" fmla="*/ 1394136 w 4547366"/>
              <a:gd name="connsiteY18" fmla="*/ 357634 h 3846392"/>
              <a:gd name="connsiteX19" fmla="*/ 1642307 w 4547366"/>
              <a:gd name="connsiteY19" fmla="*/ 255453 h 3846392"/>
              <a:gd name="connsiteX20" fmla="*/ 2160546 w 4547366"/>
              <a:gd name="connsiteY20" fmla="*/ 109480 h 3846392"/>
              <a:gd name="connsiteX21" fmla="*/ 2678785 w 4547366"/>
              <a:gd name="connsiteY21" fmla="*/ 29195 h 3846392"/>
              <a:gd name="connsiteX22" fmla="*/ 3218921 w 4547366"/>
              <a:gd name="connsiteY22" fmla="*/ 0 h 3846392"/>
              <a:gd name="connsiteX23" fmla="*/ 3751759 w 4547366"/>
              <a:gd name="connsiteY23" fmla="*/ 14598 h 3846392"/>
              <a:gd name="connsiteX24" fmla="*/ 4160509 w 4547366"/>
              <a:gd name="connsiteY24" fmla="*/ 65688 h 3846392"/>
              <a:gd name="connsiteX25" fmla="*/ 4547366 w 4547366"/>
              <a:gd name="connsiteY25" fmla="*/ 167869 h 3846392"/>
              <a:gd name="connsiteX0" fmla="*/ 4547366 w 4547366"/>
              <a:gd name="connsiteY0" fmla="*/ 167869 h 3846392"/>
              <a:gd name="connsiteX1" fmla="*/ 2109452 w 4547366"/>
              <a:gd name="connsiteY1" fmla="*/ 3846392 h 3846392"/>
              <a:gd name="connsiteX2" fmla="*/ 1715298 w 4547366"/>
              <a:gd name="connsiteY2" fmla="*/ 3736912 h 3846392"/>
              <a:gd name="connsiteX3" fmla="*/ 1226256 w 4547366"/>
              <a:gd name="connsiteY3" fmla="*/ 3539849 h 3846392"/>
              <a:gd name="connsiteX4" fmla="*/ 766410 w 4547366"/>
              <a:gd name="connsiteY4" fmla="*/ 3262500 h 3846392"/>
              <a:gd name="connsiteX5" fmla="*/ 554734 w 4547366"/>
              <a:gd name="connsiteY5" fmla="*/ 3094631 h 3846392"/>
              <a:gd name="connsiteX6" fmla="*/ 372256 w 4547366"/>
              <a:gd name="connsiteY6" fmla="*/ 2904866 h 3846392"/>
              <a:gd name="connsiteX7" fmla="*/ 211675 w 4547366"/>
              <a:gd name="connsiteY7" fmla="*/ 2685906 h 3846392"/>
              <a:gd name="connsiteX8" fmla="*/ 94889 w 4547366"/>
              <a:gd name="connsiteY8" fmla="*/ 2459648 h 3846392"/>
              <a:gd name="connsiteX9" fmla="*/ 14598 w 4547366"/>
              <a:gd name="connsiteY9" fmla="*/ 2204195 h 3846392"/>
              <a:gd name="connsiteX10" fmla="*/ 0 w 4547366"/>
              <a:gd name="connsiteY10" fmla="*/ 1839262 h 3846392"/>
              <a:gd name="connsiteX11" fmla="*/ 58393 w 4547366"/>
              <a:gd name="connsiteY11" fmla="*/ 1583809 h 3846392"/>
              <a:gd name="connsiteX12" fmla="*/ 175179 w 4547366"/>
              <a:gd name="connsiteY12" fmla="*/ 1335654 h 3846392"/>
              <a:gd name="connsiteX13" fmla="*/ 306564 w 4547366"/>
              <a:gd name="connsiteY13" fmla="*/ 1123993 h 3846392"/>
              <a:gd name="connsiteX14" fmla="*/ 496341 w 4547366"/>
              <a:gd name="connsiteY14" fmla="*/ 919631 h 3846392"/>
              <a:gd name="connsiteX15" fmla="*/ 700717 w 4547366"/>
              <a:gd name="connsiteY15" fmla="*/ 744463 h 3846392"/>
              <a:gd name="connsiteX16" fmla="*/ 926991 w 4547366"/>
              <a:gd name="connsiteY16" fmla="*/ 591191 h 3846392"/>
              <a:gd name="connsiteX17" fmla="*/ 1145965 w 4547366"/>
              <a:gd name="connsiteY17" fmla="*/ 467114 h 3846392"/>
              <a:gd name="connsiteX18" fmla="*/ 1394136 w 4547366"/>
              <a:gd name="connsiteY18" fmla="*/ 357634 h 3846392"/>
              <a:gd name="connsiteX19" fmla="*/ 1642307 w 4547366"/>
              <a:gd name="connsiteY19" fmla="*/ 255453 h 3846392"/>
              <a:gd name="connsiteX20" fmla="*/ 2160546 w 4547366"/>
              <a:gd name="connsiteY20" fmla="*/ 109480 h 3846392"/>
              <a:gd name="connsiteX21" fmla="*/ 2678785 w 4547366"/>
              <a:gd name="connsiteY21" fmla="*/ 29195 h 3846392"/>
              <a:gd name="connsiteX22" fmla="*/ 3218921 w 4547366"/>
              <a:gd name="connsiteY22" fmla="*/ 0 h 3846392"/>
              <a:gd name="connsiteX23" fmla="*/ 3751759 w 4547366"/>
              <a:gd name="connsiteY23" fmla="*/ 14598 h 3846392"/>
              <a:gd name="connsiteX24" fmla="*/ 4029125 w 4547366"/>
              <a:gd name="connsiteY24" fmla="*/ 51091 h 3846392"/>
              <a:gd name="connsiteX25" fmla="*/ 4547366 w 4547366"/>
              <a:gd name="connsiteY25" fmla="*/ 167869 h 3846392"/>
              <a:gd name="connsiteX0" fmla="*/ 4357588 w 4357588"/>
              <a:gd name="connsiteY0" fmla="*/ 124077 h 3846392"/>
              <a:gd name="connsiteX1" fmla="*/ 2109452 w 4357588"/>
              <a:gd name="connsiteY1" fmla="*/ 3846392 h 3846392"/>
              <a:gd name="connsiteX2" fmla="*/ 1715298 w 4357588"/>
              <a:gd name="connsiteY2" fmla="*/ 3736912 h 3846392"/>
              <a:gd name="connsiteX3" fmla="*/ 1226256 w 4357588"/>
              <a:gd name="connsiteY3" fmla="*/ 3539849 h 3846392"/>
              <a:gd name="connsiteX4" fmla="*/ 766410 w 4357588"/>
              <a:gd name="connsiteY4" fmla="*/ 3262500 h 3846392"/>
              <a:gd name="connsiteX5" fmla="*/ 554734 w 4357588"/>
              <a:gd name="connsiteY5" fmla="*/ 3094631 h 3846392"/>
              <a:gd name="connsiteX6" fmla="*/ 372256 w 4357588"/>
              <a:gd name="connsiteY6" fmla="*/ 2904866 h 3846392"/>
              <a:gd name="connsiteX7" fmla="*/ 211675 w 4357588"/>
              <a:gd name="connsiteY7" fmla="*/ 2685906 h 3846392"/>
              <a:gd name="connsiteX8" fmla="*/ 94889 w 4357588"/>
              <a:gd name="connsiteY8" fmla="*/ 2459648 h 3846392"/>
              <a:gd name="connsiteX9" fmla="*/ 14598 w 4357588"/>
              <a:gd name="connsiteY9" fmla="*/ 2204195 h 3846392"/>
              <a:gd name="connsiteX10" fmla="*/ 0 w 4357588"/>
              <a:gd name="connsiteY10" fmla="*/ 1839262 h 3846392"/>
              <a:gd name="connsiteX11" fmla="*/ 58393 w 4357588"/>
              <a:gd name="connsiteY11" fmla="*/ 1583809 h 3846392"/>
              <a:gd name="connsiteX12" fmla="*/ 175179 w 4357588"/>
              <a:gd name="connsiteY12" fmla="*/ 1335654 h 3846392"/>
              <a:gd name="connsiteX13" fmla="*/ 306564 w 4357588"/>
              <a:gd name="connsiteY13" fmla="*/ 1123993 h 3846392"/>
              <a:gd name="connsiteX14" fmla="*/ 496341 w 4357588"/>
              <a:gd name="connsiteY14" fmla="*/ 919631 h 3846392"/>
              <a:gd name="connsiteX15" fmla="*/ 700717 w 4357588"/>
              <a:gd name="connsiteY15" fmla="*/ 744463 h 3846392"/>
              <a:gd name="connsiteX16" fmla="*/ 926991 w 4357588"/>
              <a:gd name="connsiteY16" fmla="*/ 591191 h 3846392"/>
              <a:gd name="connsiteX17" fmla="*/ 1145965 w 4357588"/>
              <a:gd name="connsiteY17" fmla="*/ 467114 h 3846392"/>
              <a:gd name="connsiteX18" fmla="*/ 1394136 w 4357588"/>
              <a:gd name="connsiteY18" fmla="*/ 357634 h 3846392"/>
              <a:gd name="connsiteX19" fmla="*/ 1642307 w 4357588"/>
              <a:gd name="connsiteY19" fmla="*/ 255453 h 3846392"/>
              <a:gd name="connsiteX20" fmla="*/ 2160546 w 4357588"/>
              <a:gd name="connsiteY20" fmla="*/ 109480 h 3846392"/>
              <a:gd name="connsiteX21" fmla="*/ 2678785 w 4357588"/>
              <a:gd name="connsiteY21" fmla="*/ 29195 h 3846392"/>
              <a:gd name="connsiteX22" fmla="*/ 3218921 w 4357588"/>
              <a:gd name="connsiteY22" fmla="*/ 0 h 3846392"/>
              <a:gd name="connsiteX23" fmla="*/ 3751759 w 4357588"/>
              <a:gd name="connsiteY23" fmla="*/ 14598 h 3846392"/>
              <a:gd name="connsiteX24" fmla="*/ 4029125 w 4357588"/>
              <a:gd name="connsiteY24" fmla="*/ 51091 h 3846392"/>
              <a:gd name="connsiteX25" fmla="*/ 4357588 w 4357588"/>
              <a:gd name="connsiteY25" fmla="*/ 124077 h 3846392"/>
              <a:gd name="connsiteX0" fmla="*/ 4386785 w 4386785"/>
              <a:gd name="connsiteY0" fmla="*/ 124077 h 3846392"/>
              <a:gd name="connsiteX1" fmla="*/ 2109452 w 4386785"/>
              <a:gd name="connsiteY1" fmla="*/ 3846392 h 3846392"/>
              <a:gd name="connsiteX2" fmla="*/ 1715298 w 4386785"/>
              <a:gd name="connsiteY2" fmla="*/ 3736912 h 3846392"/>
              <a:gd name="connsiteX3" fmla="*/ 1226256 w 4386785"/>
              <a:gd name="connsiteY3" fmla="*/ 3539849 h 3846392"/>
              <a:gd name="connsiteX4" fmla="*/ 766410 w 4386785"/>
              <a:gd name="connsiteY4" fmla="*/ 3262500 h 3846392"/>
              <a:gd name="connsiteX5" fmla="*/ 554734 w 4386785"/>
              <a:gd name="connsiteY5" fmla="*/ 3094631 h 3846392"/>
              <a:gd name="connsiteX6" fmla="*/ 372256 w 4386785"/>
              <a:gd name="connsiteY6" fmla="*/ 2904866 h 3846392"/>
              <a:gd name="connsiteX7" fmla="*/ 211675 w 4386785"/>
              <a:gd name="connsiteY7" fmla="*/ 2685906 h 3846392"/>
              <a:gd name="connsiteX8" fmla="*/ 94889 w 4386785"/>
              <a:gd name="connsiteY8" fmla="*/ 2459648 h 3846392"/>
              <a:gd name="connsiteX9" fmla="*/ 14598 w 4386785"/>
              <a:gd name="connsiteY9" fmla="*/ 2204195 h 3846392"/>
              <a:gd name="connsiteX10" fmla="*/ 0 w 4386785"/>
              <a:gd name="connsiteY10" fmla="*/ 1839262 h 3846392"/>
              <a:gd name="connsiteX11" fmla="*/ 58393 w 4386785"/>
              <a:gd name="connsiteY11" fmla="*/ 1583809 h 3846392"/>
              <a:gd name="connsiteX12" fmla="*/ 175179 w 4386785"/>
              <a:gd name="connsiteY12" fmla="*/ 1335654 h 3846392"/>
              <a:gd name="connsiteX13" fmla="*/ 306564 w 4386785"/>
              <a:gd name="connsiteY13" fmla="*/ 1123993 h 3846392"/>
              <a:gd name="connsiteX14" fmla="*/ 496341 w 4386785"/>
              <a:gd name="connsiteY14" fmla="*/ 919631 h 3846392"/>
              <a:gd name="connsiteX15" fmla="*/ 700717 w 4386785"/>
              <a:gd name="connsiteY15" fmla="*/ 744463 h 3846392"/>
              <a:gd name="connsiteX16" fmla="*/ 926991 w 4386785"/>
              <a:gd name="connsiteY16" fmla="*/ 591191 h 3846392"/>
              <a:gd name="connsiteX17" fmla="*/ 1145965 w 4386785"/>
              <a:gd name="connsiteY17" fmla="*/ 467114 h 3846392"/>
              <a:gd name="connsiteX18" fmla="*/ 1394136 w 4386785"/>
              <a:gd name="connsiteY18" fmla="*/ 357634 h 3846392"/>
              <a:gd name="connsiteX19" fmla="*/ 1642307 w 4386785"/>
              <a:gd name="connsiteY19" fmla="*/ 255453 h 3846392"/>
              <a:gd name="connsiteX20" fmla="*/ 2160546 w 4386785"/>
              <a:gd name="connsiteY20" fmla="*/ 109480 h 3846392"/>
              <a:gd name="connsiteX21" fmla="*/ 2678785 w 4386785"/>
              <a:gd name="connsiteY21" fmla="*/ 29195 h 3846392"/>
              <a:gd name="connsiteX22" fmla="*/ 3218921 w 4386785"/>
              <a:gd name="connsiteY22" fmla="*/ 0 h 3846392"/>
              <a:gd name="connsiteX23" fmla="*/ 3751759 w 4386785"/>
              <a:gd name="connsiteY23" fmla="*/ 14598 h 3846392"/>
              <a:gd name="connsiteX24" fmla="*/ 4029125 w 4386785"/>
              <a:gd name="connsiteY24" fmla="*/ 51091 h 3846392"/>
              <a:gd name="connsiteX25" fmla="*/ 4386785 w 4386785"/>
              <a:gd name="connsiteY25" fmla="*/ 124077 h 3846392"/>
              <a:gd name="connsiteX0" fmla="*/ 4379486 w 4379486"/>
              <a:gd name="connsiteY0" fmla="*/ 124077 h 3846392"/>
              <a:gd name="connsiteX1" fmla="*/ 2109452 w 4379486"/>
              <a:gd name="connsiteY1" fmla="*/ 3846392 h 3846392"/>
              <a:gd name="connsiteX2" fmla="*/ 1715298 w 4379486"/>
              <a:gd name="connsiteY2" fmla="*/ 3736912 h 3846392"/>
              <a:gd name="connsiteX3" fmla="*/ 1226256 w 4379486"/>
              <a:gd name="connsiteY3" fmla="*/ 3539849 h 3846392"/>
              <a:gd name="connsiteX4" fmla="*/ 766410 w 4379486"/>
              <a:gd name="connsiteY4" fmla="*/ 3262500 h 3846392"/>
              <a:gd name="connsiteX5" fmla="*/ 554734 w 4379486"/>
              <a:gd name="connsiteY5" fmla="*/ 3094631 h 3846392"/>
              <a:gd name="connsiteX6" fmla="*/ 372256 w 4379486"/>
              <a:gd name="connsiteY6" fmla="*/ 2904866 h 3846392"/>
              <a:gd name="connsiteX7" fmla="*/ 211675 w 4379486"/>
              <a:gd name="connsiteY7" fmla="*/ 2685906 h 3846392"/>
              <a:gd name="connsiteX8" fmla="*/ 94889 w 4379486"/>
              <a:gd name="connsiteY8" fmla="*/ 2459648 h 3846392"/>
              <a:gd name="connsiteX9" fmla="*/ 14598 w 4379486"/>
              <a:gd name="connsiteY9" fmla="*/ 2204195 h 3846392"/>
              <a:gd name="connsiteX10" fmla="*/ 0 w 4379486"/>
              <a:gd name="connsiteY10" fmla="*/ 1839262 h 3846392"/>
              <a:gd name="connsiteX11" fmla="*/ 58393 w 4379486"/>
              <a:gd name="connsiteY11" fmla="*/ 1583809 h 3846392"/>
              <a:gd name="connsiteX12" fmla="*/ 175179 w 4379486"/>
              <a:gd name="connsiteY12" fmla="*/ 1335654 h 3846392"/>
              <a:gd name="connsiteX13" fmla="*/ 306564 w 4379486"/>
              <a:gd name="connsiteY13" fmla="*/ 1123993 h 3846392"/>
              <a:gd name="connsiteX14" fmla="*/ 496341 w 4379486"/>
              <a:gd name="connsiteY14" fmla="*/ 919631 h 3846392"/>
              <a:gd name="connsiteX15" fmla="*/ 700717 w 4379486"/>
              <a:gd name="connsiteY15" fmla="*/ 744463 h 3846392"/>
              <a:gd name="connsiteX16" fmla="*/ 926991 w 4379486"/>
              <a:gd name="connsiteY16" fmla="*/ 591191 h 3846392"/>
              <a:gd name="connsiteX17" fmla="*/ 1145965 w 4379486"/>
              <a:gd name="connsiteY17" fmla="*/ 467114 h 3846392"/>
              <a:gd name="connsiteX18" fmla="*/ 1394136 w 4379486"/>
              <a:gd name="connsiteY18" fmla="*/ 357634 h 3846392"/>
              <a:gd name="connsiteX19" fmla="*/ 1642307 w 4379486"/>
              <a:gd name="connsiteY19" fmla="*/ 255453 h 3846392"/>
              <a:gd name="connsiteX20" fmla="*/ 2160546 w 4379486"/>
              <a:gd name="connsiteY20" fmla="*/ 109480 h 3846392"/>
              <a:gd name="connsiteX21" fmla="*/ 2678785 w 4379486"/>
              <a:gd name="connsiteY21" fmla="*/ 29195 h 3846392"/>
              <a:gd name="connsiteX22" fmla="*/ 3218921 w 4379486"/>
              <a:gd name="connsiteY22" fmla="*/ 0 h 3846392"/>
              <a:gd name="connsiteX23" fmla="*/ 3751759 w 4379486"/>
              <a:gd name="connsiteY23" fmla="*/ 14598 h 3846392"/>
              <a:gd name="connsiteX24" fmla="*/ 4029125 w 4379486"/>
              <a:gd name="connsiteY24" fmla="*/ 51091 h 3846392"/>
              <a:gd name="connsiteX25" fmla="*/ 4379486 w 4379486"/>
              <a:gd name="connsiteY25" fmla="*/ 124077 h 384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79486" h="3846392">
                <a:moveTo>
                  <a:pt x="4379486" y="124077"/>
                </a:moveTo>
                <a:lnTo>
                  <a:pt x="2109452" y="3846392"/>
                </a:lnTo>
                <a:lnTo>
                  <a:pt x="1715298" y="3736912"/>
                </a:lnTo>
                <a:lnTo>
                  <a:pt x="1226256" y="3539849"/>
                </a:lnTo>
                <a:lnTo>
                  <a:pt x="766410" y="3262500"/>
                </a:lnTo>
                <a:lnTo>
                  <a:pt x="554734" y="3094631"/>
                </a:lnTo>
                <a:lnTo>
                  <a:pt x="372256" y="2904866"/>
                </a:lnTo>
                <a:lnTo>
                  <a:pt x="211675" y="2685906"/>
                </a:lnTo>
                <a:lnTo>
                  <a:pt x="94889" y="2459648"/>
                </a:lnTo>
                <a:lnTo>
                  <a:pt x="14598" y="2204195"/>
                </a:lnTo>
                <a:lnTo>
                  <a:pt x="0" y="1839262"/>
                </a:lnTo>
                <a:lnTo>
                  <a:pt x="58393" y="1583809"/>
                </a:lnTo>
                <a:lnTo>
                  <a:pt x="175179" y="1335654"/>
                </a:lnTo>
                <a:lnTo>
                  <a:pt x="306564" y="1123993"/>
                </a:lnTo>
                <a:lnTo>
                  <a:pt x="496341" y="919631"/>
                </a:lnTo>
                <a:lnTo>
                  <a:pt x="700717" y="744463"/>
                </a:lnTo>
                <a:lnTo>
                  <a:pt x="926991" y="591191"/>
                </a:lnTo>
                <a:lnTo>
                  <a:pt x="1145965" y="467114"/>
                </a:lnTo>
                <a:lnTo>
                  <a:pt x="1394136" y="357634"/>
                </a:lnTo>
                <a:lnTo>
                  <a:pt x="1642307" y="255453"/>
                </a:lnTo>
                <a:lnTo>
                  <a:pt x="2160546" y="109480"/>
                </a:lnTo>
                <a:lnTo>
                  <a:pt x="2678785" y="29195"/>
                </a:lnTo>
                <a:lnTo>
                  <a:pt x="3218921" y="0"/>
                </a:lnTo>
                <a:lnTo>
                  <a:pt x="3751759" y="14598"/>
                </a:lnTo>
                <a:lnTo>
                  <a:pt x="4029125" y="51091"/>
                </a:lnTo>
                <a:lnTo>
                  <a:pt x="4379486" y="124077"/>
                </a:lnTo>
                <a:close/>
              </a:path>
            </a:pathLst>
          </a:custGeom>
          <a:solidFill>
            <a:srgbClr val="B70000">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3495856" y="2228106"/>
            <a:ext cx="4379486" cy="3846392"/>
          </a:xfrm>
          <a:custGeom>
            <a:avLst/>
            <a:gdLst>
              <a:gd name="connsiteX0" fmla="*/ 4138613 w 4138613"/>
              <a:gd name="connsiteY0" fmla="*/ 72987 h 3846392"/>
              <a:gd name="connsiteX1" fmla="*/ 2109452 w 4138613"/>
              <a:gd name="connsiteY1" fmla="*/ 3846392 h 3846392"/>
              <a:gd name="connsiteX2" fmla="*/ 1715298 w 4138613"/>
              <a:gd name="connsiteY2" fmla="*/ 3736912 h 3846392"/>
              <a:gd name="connsiteX3" fmla="*/ 1226256 w 4138613"/>
              <a:gd name="connsiteY3" fmla="*/ 3539849 h 3846392"/>
              <a:gd name="connsiteX4" fmla="*/ 766410 w 4138613"/>
              <a:gd name="connsiteY4" fmla="*/ 3262500 h 3846392"/>
              <a:gd name="connsiteX5" fmla="*/ 554734 w 4138613"/>
              <a:gd name="connsiteY5" fmla="*/ 3094631 h 3846392"/>
              <a:gd name="connsiteX6" fmla="*/ 372256 w 4138613"/>
              <a:gd name="connsiteY6" fmla="*/ 2904866 h 3846392"/>
              <a:gd name="connsiteX7" fmla="*/ 211675 w 4138613"/>
              <a:gd name="connsiteY7" fmla="*/ 2685906 h 3846392"/>
              <a:gd name="connsiteX8" fmla="*/ 94889 w 4138613"/>
              <a:gd name="connsiteY8" fmla="*/ 2459648 h 3846392"/>
              <a:gd name="connsiteX9" fmla="*/ 14598 w 4138613"/>
              <a:gd name="connsiteY9" fmla="*/ 2204195 h 3846392"/>
              <a:gd name="connsiteX10" fmla="*/ 0 w 4138613"/>
              <a:gd name="connsiteY10" fmla="*/ 1839262 h 3846392"/>
              <a:gd name="connsiteX11" fmla="*/ 58393 w 4138613"/>
              <a:gd name="connsiteY11" fmla="*/ 1583809 h 3846392"/>
              <a:gd name="connsiteX12" fmla="*/ 175179 w 4138613"/>
              <a:gd name="connsiteY12" fmla="*/ 1335654 h 3846392"/>
              <a:gd name="connsiteX13" fmla="*/ 306564 w 4138613"/>
              <a:gd name="connsiteY13" fmla="*/ 1123993 h 3846392"/>
              <a:gd name="connsiteX14" fmla="*/ 496341 w 4138613"/>
              <a:gd name="connsiteY14" fmla="*/ 919631 h 3846392"/>
              <a:gd name="connsiteX15" fmla="*/ 700717 w 4138613"/>
              <a:gd name="connsiteY15" fmla="*/ 744463 h 3846392"/>
              <a:gd name="connsiteX16" fmla="*/ 926991 w 4138613"/>
              <a:gd name="connsiteY16" fmla="*/ 591191 h 3846392"/>
              <a:gd name="connsiteX17" fmla="*/ 1145965 w 4138613"/>
              <a:gd name="connsiteY17" fmla="*/ 467114 h 3846392"/>
              <a:gd name="connsiteX18" fmla="*/ 1394136 w 4138613"/>
              <a:gd name="connsiteY18" fmla="*/ 357634 h 3846392"/>
              <a:gd name="connsiteX19" fmla="*/ 1642307 w 4138613"/>
              <a:gd name="connsiteY19" fmla="*/ 255453 h 3846392"/>
              <a:gd name="connsiteX20" fmla="*/ 2160546 w 4138613"/>
              <a:gd name="connsiteY20" fmla="*/ 109480 h 3846392"/>
              <a:gd name="connsiteX21" fmla="*/ 2678785 w 4138613"/>
              <a:gd name="connsiteY21" fmla="*/ 29195 h 3846392"/>
              <a:gd name="connsiteX22" fmla="*/ 3218921 w 4138613"/>
              <a:gd name="connsiteY22" fmla="*/ 0 h 3846392"/>
              <a:gd name="connsiteX23" fmla="*/ 3751759 w 4138613"/>
              <a:gd name="connsiteY23" fmla="*/ 14598 h 3846392"/>
              <a:gd name="connsiteX24" fmla="*/ 4138613 w 4138613"/>
              <a:gd name="connsiteY24" fmla="*/ 72987 h 3846392"/>
              <a:gd name="connsiteX0" fmla="*/ 4364887 w 4364887"/>
              <a:gd name="connsiteY0" fmla="*/ 109480 h 3846392"/>
              <a:gd name="connsiteX1" fmla="*/ 2109452 w 4364887"/>
              <a:gd name="connsiteY1" fmla="*/ 3846392 h 3846392"/>
              <a:gd name="connsiteX2" fmla="*/ 1715298 w 4364887"/>
              <a:gd name="connsiteY2" fmla="*/ 3736912 h 3846392"/>
              <a:gd name="connsiteX3" fmla="*/ 1226256 w 4364887"/>
              <a:gd name="connsiteY3" fmla="*/ 3539849 h 3846392"/>
              <a:gd name="connsiteX4" fmla="*/ 766410 w 4364887"/>
              <a:gd name="connsiteY4" fmla="*/ 3262500 h 3846392"/>
              <a:gd name="connsiteX5" fmla="*/ 554734 w 4364887"/>
              <a:gd name="connsiteY5" fmla="*/ 3094631 h 3846392"/>
              <a:gd name="connsiteX6" fmla="*/ 372256 w 4364887"/>
              <a:gd name="connsiteY6" fmla="*/ 2904866 h 3846392"/>
              <a:gd name="connsiteX7" fmla="*/ 211675 w 4364887"/>
              <a:gd name="connsiteY7" fmla="*/ 2685906 h 3846392"/>
              <a:gd name="connsiteX8" fmla="*/ 94889 w 4364887"/>
              <a:gd name="connsiteY8" fmla="*/ 2459648 h 3846392"/>
              <a:gd name="connsiteX9" fmla="*/ 14598 w 4364887"/>
              <a:gd name="connsiteY9" fmla="*/ 2204195 h 3846392"/>
              <a:gd name="connsiteX10" fmla="*/ 0 w 4364887"/>
              <a:gd name="connsiteY10" fmla="*/ 1839262 h 3846392"/>
              <a:gd name="connsiteX11" fmla="*/ 58393 w 4364887"/>
              <a:gd name="connsiteY11" fmla="*/ 1583809 h 3846392"/>
              <a:gd name="connsiteX12" fmla="*/ 175179 w 4364887"/>
              <a:gd name="connsiteY12" fmla="*/ 1335654 h 3846392"/>
              <a:gd name="connsiteX13" fmla="*/ 306564 w 4364887"/>
              <a:gd name="connsiteY13" fmla="*/ 1123993 h 3846392"/>
              <a:gd name="connsiteX14" fmla="*/ 496341 w 4364887"/>
              <a:gd name="connsiteY14" fmla="*/ 919631 h 3846392"/>
              <a:gd name="connsiteX15" fmla="*/ 700717 w 4364887"/>
              <a:gd name="connsiteY15" fmla="*/ 744463 h 3846392"/>
              <a:gd name="connsiteX16" fmla="*/ 926991 w 4364887"/>
              <a:gd name="connsiteY16" fmla="*/ 591191 h 3846392"/>
              <a:gd name="connsiteX17" fmla="*/ 1145965 w 4364887"/>
              <a:gd name="connsiteY17" fmla="*/ 467114 h 3846392"/>
              <a:gd name="connsiteX18" fmla="*/ 1394136 w 4364887"/>
              <a:gd name="connsiteY18" fmla="*/ 357634 h 3846392"/>
              <a:gd name="connsiteX19" fmla="*/ 1642307 w 4364887"/>
              <a:gd name="connsiteY19" fmla="*/ 255453 h 3846392"/>
              <a:gd name="connsiteX20" fmla="*/ 2160546 w 4364887"/>
              <a:gd name="connsiteY20" fmla="*/ 109480 h 3846392"/>
              <a:gd name="connsiteX21" fmla="*/ 2678785 w 4364887"/>
              <a:gd name="connsiteY21" fmla="*/ 29195 h 3846392"/>
              <a:gd name="connsiteX22" fmla="*/ 3218921 w 4364887"/>
              <a:gd name="connsiteY22" fmla="*/ 0 h 3846392"/>
              <a:gd name="connsiteX23" fmla="*/ 3751759 w 4364887"/>
              <a:gd name="connsiteY23" fmla="*/ 14598 h 3846392"/>
              <a:gd name="connsiteX24" fmla="*/ 4364887 w 4364887"/>
              <a:gd name="connsiteY24" fmla="*/ 109480 h 3846392"/>
              <a:gd name="connsiteX0" fmla="*/ 4547366 w 4547366"/>
              <a:gd name="connsiteY0" fmla="*/ 167869 h 3846392"/>
              <a:gd name="connsiteX1" fmla="*/ 2109452 w 4547366"/>
              <a:gd name="connsiteY1" fmla="*/ 3846392 h 3846392"/>
              <a:gd name="connsiteX2" fmla="*/ 1715298 w 4547366"/>
              <a:gd name="connsiteY2" fmla="*/ 3736912 h 3846392"/>
              <a:gd name="connsiteX3" fmla="*/ 1226256 w 4547366"/>
              <a:gd name="connsiteY3" fmla="*/ 3539849 h 3846392"/>
              <a:gd name="connsiteX4" fmla="*/ 766410 w 4547366"/>
              <a:gd name="connsiteY4" fmla="*/ 3262500 h 3846392"/>
              <a:gd name="connsiteX5" fmla="*/ 554734 w 4547366"/>
              <a:gd name="connsiteY5" fmla="*/ 3094631 h 3846392"/>
              <a:gd name="connsiteX6" fmla="*/ 372256 w 4547366"/>
              <a:gd name="connsiteY6" fmla="*/ 2904866 h 3846392"/>
              <a:gd name="connsiteX7" fmla="*/ 211675 w 4547366"/>
              <a:gd name="connsiteY7" fmla="*/ 2685906 h 3846392"/>
              <a:gd name="connsiteX8" fmla="*/ 94889 w 4547366"/>
              <a:gd name="connsiteY8" fmla="*/ 2459648 h 3846392"/>
              <a:gd name="connsiteX9" fmla="*/ 14598 w 4547366"/>
              <a:gd name="connsiteY9" fmla="*/ 2204195 h 3846392"/>
              <a:gd name="connsiteX10" fmla="*/ 0 w 4547366"/>
              <a:gd name="connsiteY10" fmla="*/ 1839262 h 3846392"/>
              <a:gd name="connsiteX11" fmla="*/ 58393 w 4547366"/>
              <a:gd name="connsiteY11" fmla="*/ 1583809 h 3846392"/>
              <a:gd name="connsiteX12" fmla="*/ 175179 w 4547366"/>
              <a:gd name="connsiteY12" fmla="*/ 1335654 h 3846392"/>
              <a:gd name="connsiteX13" fmla="*/ 306564 w 4547366"/>
              <a:gd name="connsiteY13" fmla="*/ 1123993 h 3846392"/>
              <a:gd name="connsiteX14" fmla="*/ 496341 w 4547366"/>
              <a:gd name="connsiteY14" fmla="*/ 919631 h 3846392"/>
              <a:gd name="connsiteX15" fmla="*/ 700717 w 4547366"/>
              <a:gd name="connsiteY15" fmla="*/ 744463 h 3846392"/>
              <a:gd name="connsiteX16" fmla="*/ 926991 w 4547366"/>
              <a:gd name="connsiteY16" fmla="*/ 591191 h 3846392"/>
              <a:gd name="connsiteX17" fmla="*/ 1145965 w 4547366"/>
              <a:gd name="connsiteY17" fmla="*/ 467114 h 3846392"/>
              <a:gd name="connsiteX18" fmla="*/ 1394136 w 4547366"/>
              <a:gd name="connsiteY18" fmla="*/ 357634 h 3846392"/>
              <a:gd name="connsiteX19" fmla="*/ 1642307 w 4547366"/>
              <a:gd name="connsiteY19" fmla="*/ 255453 h 3846392"/>
              <a:gd name="connsiteX20" fmla="*/ 2160546 w 4547366"/>
              <a:gd name="connsiteY20" fmla="*/ 109480 h 3846392"/>
              <a:gd name="connsiteX21" fmla="*/ 2678785 w 4547366"/>
              <a:gd name="connsiteY21" fmla="*/ 29195 h 3846392"/>
              <a:gd name="connsiteX22" fmla="*/ 3218921 w 4547366"/>
              <a:gd name="connsiteY22" fmla="*/ 0 h 3846392"/>
              <a:gd name="connsiteX23" fmla="*/ 3751759 w 4547366"/>
              <a:gd name="connsiteY23" fmla="*/ 14598 h 3846392"/>
              <a:gd name="connsiteX24" fmla="*/ 4547366 w 4547366"/>
              <a:gd name="connsiteY24" fmla="*/ 167869 h 3846392"/>
              <a:gd name="connsiteX0" fmla="*/ 4547366 w 4547366"/>
              <a:gd name="connsiteY0" fmla="*/ 167869 h 3846392"/>
              <a:gd name="connsiteX1" fmla="*/ 2109452 w 4547366"/>
              <a:gd name="connsiteY1" fmla="*/ 3846392 h 3846392"/>
              <a:gd name="connsiteX2" fmla="*/ 1715298 w 4547366"/>
              <a:gd name="connsiteY2" fmla="*/ 3736912 h 3846392"/>
              <a:gd name="connsiteX3" fmla="*/ 1226256 w 4547366"/>
              <a:gd name="connsiteY3" fmla="*/ 3539849 h 3846392"/>
              <a:gd name="connsiteX4" fmla="*/ 766410 w 4547366"/>
              <a:gd name="connsiteY4" fmla="*/ 3262500 h 3846392"/>
              <a:gd name="connsiteX5" fmla="*/ 554734 w 4547366"/>
              <a:gd name="connsiteY5" fmla="*/ 3094631 h 3846392"/>
              <a:gd name="connsiteX6" fmla="*/ 372256 w 4547366"/>
              <a:gd name="connsiteY6" fmla="*/ 2904866 h 3846392"/>
              <a:gd name="connsiteX7" fmla="*/ 211675 w 4547366"/>
              <a:gd name="connsiteY7" fmla="*/ 2685906 h 3846392"/>
              <a:gd name="connsiteX8" fmla="*/ 94889 w 4547366"/>
              <a:gd name="connsiteY8" fmla="*/ 2459648 h 3846392"/>
              <a:gd name="connsiteX9" fmla="*/ 14598 w 4547366"/>
              <a:gd name="connsiteY9" fmla="*/ 2204195 h 3846392"/>
              <a:gd name="connsiteX10" fmla="*/ 0 w 4547366"/>
              <a:gd name="connsiteY10" fmla="*/ 1839262 h 3846392"/>
              <a:gd name="connsiteX11" fmla="*/ 58393 w 4547366"/>
              <a:gd name="connsiteY11" fmla="*/ 1583809 h 3846392"/>
              <a:gd name="connsiteX12" fmla="*/ 175179 w 4547366"/>
              <a:gd name="connsiteY12" fmla="*/ 1335654 h 3846392"/>
              <a:gd name="connsiteX13" fmla="*/ 306564 w 4547366"/>
              <a:gd name="connsiteY13" fmla="*/ 1123993 h 3846392"/>
              <a:gd name="connsiteX14" fmla="*/ 496341 w 4547366"/>
              <a:gd name="connsiteY14" fmla="*/ 919631 h 3846392"/>
              <a:gd name="connsiteX15" fmla="*/ 700717 w 4547366"/>
              <a:gd name="connsiteY15" fmla="*/ 744463 h 3846392"/>
              <a:gd name="connsiteX16" fmla="*/ 926991 w 4547366"/>
              <a:gd name="connsiteY16" fmla="*/ 591191 h 3846392"/>
              <a:gd name="connsiteX17" fmla="*/ 1145965 w 4547366"/>
              <a:gd name="connsiteY17" fmla="*/ 467114 h 3846392"/>
              <a:gd name="connsiteX18" fmla="*/ 1394136 w 4547366"/>
              <a:gd name="connsiteY18" fmla="*/ 357634 h 3846392"/>
              <a:gd name="connsiteX19" fmla="*/ 1642307 w 4547366"/>
              <a:gd name="connsiteY19" fmla="*/ 255453 h 3846392"/>
              <a:gd name="connsiteX20" fmla="*/ 2160546 w 4547366"/>
              <a:gd name="connsiteY20" fmla="*/ 109480 h 3846392"/>
              <a:gd name="connsiteX21" fmla="*/ 2678785 w 4547366"/>
              <a:gd name="connsiteY21" fmla="*/ 29195 h 3846392"/>
              <a:gd name="connsiteX22" fmla="*/ 3218921 w 4547366"/>
              <a:gd name="connsiteY22" fmla="*/ 0 h 3846392"/>
              <a:gd name="connsiteX23" fmla="*/ 3751759 w 4547366"/>
              <a:gd name="connsiteY23" fmla="*/ 14598 h 3846392"/>
              <a:gd name="connsiteX24" fmla="*/ 4102116 w 4547366"/>
              <a:gd name="connsiteY24" fmla="*/ 87584 h 3846392"/>
              <a:gd name="connsiteX25" fmla="*/ 4547366 w 4547366"/>
              <a:gd name="connsiteY25" fmla="*/ 167869 h 3846392"/>
              <a:gd name="connsiteX0" fmla="*/ 4547366 w 4547366"/>
              <a:gd name="connsiteY0" fmla="*/ 167869 h 3846392"/>
              <a:gd name="connsiteX1" fmla="*/ 2109452 w 4547366"/>
              <a:gd name="connsiteY1" fmla="*/ 3846392 h 3846392"/>
              <a:gd name="connsiteX2" fmla="*/ 1715298 w 4547366"/>
              <a:gd name="connsiteY2" fmla="*/ 3736912 h 3846392"/>
              <a:gd name="connsiteX3" fmla="*/ 1226256 w 4547366"/>
              <a:gd name="connsiteY3" fmla="*/ 3539849 h 3846392"/>
              <a:gd name="connsiteX4" fmla="*/ 766410 w 4547366"/>
              <a:gd name="connsiteY4" fmla="*/ 3262500 h 3846392"/>
              <a:gd name="connsiteX5" fmla="*/ 554734 w 4547366"/>
              <a:gd name="connsiteY5" fmla="*/ 3094631 h 3846392"/>
              <a:gd name="connsiteX6" fmla="*/ 372256 w 4547366"/>
              <a:gd name="connsiteY6" fmla="*/ 2904866 h 3846392"/>
              <a:gd name="connsiteX7" fmla="*/ 211675 w 4547366"/>
              <a:gd name="connsiteY7" fmla="*/ 2685906 h 3846392"/>
              <a:gd name="connsiteX8" fmla="*/ 94889 w 4547366"/>
              <a:gd name="connsiteY8" fmla="*/ 2459648 h 3846392"/>
              <a:gd name="connsiteX9" fmla="*/ 14598 w 4547366"/>
              <a:gd name="connsiteY9" fmla="*/ 2204195 h 3846392"/>
              <a:gd name="connsiteX10" fmla="*/ 0 w 4547366"/>
              <a:gd name="connsiteY10" fmla="*/ 1839262 h 3846392"/>
              <a:gd name="connsiteX11" fmla="*/ 58393 w 4547366"/>
              <a:gd name="connsiteY11" fmla="*/ 1583809 h 3846392"/>
              <a:gd name="connsiteX12" fmla="*/ 175179 w 4547366"/>
              <a:gd name="connsiteY12" fmla="*/ 1335654 h 3846392"/>
              <a:gd name="connsiteX13" fmla="*/ 306564 w 4547366"/>
              <a:gd name="connsiteY13" fmla="*/ 1123993 h 3846392"/>
              <a:gd name="connsiteX14" fmla="*/ 496341 w 4547366"/>
              <a:gd name="connsiteY14" fmla="*/ 919631 h 3846392"/>
              <a:gd name="connsiteX15" fmla="*/ 700717 w 4547366"/>
              <a:gd name="connsiteY15" fmla="*/ 744463 h 3846392"/>
              <a:gd name="connsiteX16" fmla="*/ 926991 w 4547366"/>
              <a:gd name="connsiteY16" fmla="*/ 591191 h 3846392"/>
              <a:gd name="connsiteX17" fmla="*/ 1145965 w 4547366"/>
              <a:gd name="connsiteY17" fmla="*/ 467114 h 3846392"/>
              <a:gd name="connsiteX18" fmla="*/ 1394136 w 4547366"/>
              <a:gd name="connsiteY18" fmla="*/ 357634 h 3846392"/>
              <a:gd name="connsiteX19" fmla="*/ 1642307 w 4547366"/>
              <a:gd name="connsiteY19" fmla="*/ 255453 h 3846392"/>
              <a:gd name="connsiteX20" fmla="*/ 2160546 w 4547366"/>
              <a:gd name="connsiteY20" fmla="*/ 109480 h 3846392"/>
              <a:gd name="connsiteX21" fmla="*/ 2678785 w 4547366"/>
              <a:gd name="connsiteY21" fmla="*/ 29195 h 3846392"/>
              <a:gd name="connsiteX22" fmla="*/ 3218921 w 4547366"/>
              <a:gd name="connsiteY22" fmla="*/ 0 h 3846392"/>
              <a:gd name="connsiteX23" fmla="*/ 3751759 w 4547366"/>
              <a:gd name="connsiteY23" fmla="*/ 14598 h 3846392"/>
              <a:gd name="connsiteX24" fmla="*/ 4160509 w 4547366"/>
              <a:gd name="connsiteY24" fmla="*/ 65688 h 3846392"/>
              <a:gd name="connsiteX25" fmla="*/ 4547366 w 4547366"/>
              <a:gd name="connsiteY25" fmla="*/ 167869 h 3846392"/>
              <a:gd name="connsiteX0" fmla="*/ 4547366 w 4547366"/>
              <a:gd name="connsiteY0" fmla="*/ 167869 h 3846392"/>
              <a:gd name="connsiteX1" fmla="*/ 2109452 w 4547366"/>
              <a:gd name="connsiteY1" fmla="*/ 3846392 h 3846392"/>
              <a:gd name="connsiteX2" fmla="*/ 1715298 w 4547366"/>
              <a:gd name="connsiteY2" fmla="*/ 3736912 h 3846392"/>
              <a:gd name="connsiteX3" fmla="*/ 1226256 w 4547366"/>
              <a:gd name="connsiteY3" fmla="*/ 3539849 h 3846392"/>
              <a:gd name="connsiteX4" fmla="*/ 766410 w 4547366"/>
              <a:gd name="connsiteY4" fmla="*/ 3262500 h 3846392"/>
              <a:gd name="connsiteX5" fmla="*/ 554734 w 4547366"/>
              <a:gd name="connsiteY5" fmla="*/ 3094631 h 3846392"/>
              <a:gd name="connsiteX6" fmla="*/ 372256 w 4547366"/>
              <a:gd name="connsiteY6" fmla="*/ 2904866 h 3846392"/>
              <a:gd name="connsiteX7" fmla="*/ 211675 w 4547366"/>
              <a:gd name="connsiteY7" fmla="*/ 2685906 h 3846392"/>
              <a:gd name="connsiteX8" fmla="*/ 94889 w 4547366"/>
              <a:gd name="connsiteY8" fmla="*/ 2459648 h 3846392"/>
              <a:gd name="connsiteX9" fmla="*/ 14598 w 4547366"/>
              <a:gd name="connsiteY9" fmla="*/ 2204195 h 3846392"/>
              <a:gd name="connsiteX10" fmla="*/ 0 w 4547366"/>
              <a:gd name="connsiteY10" fmla="*/ 1839262 h 3846392"/>
              <a:gd name="connsiteX11" fmla="*/ 58393 w 4547366"/>
              <a:gd name="connsiteY11" fmla="*/ 1583809 h 3846392"/>
              <a:gd name="connsiteX12" fmla="*/ 175179 w 4547366"/>
              <a:gd name="connsiteY12" fmla="*/ 1335654 h 3846392"/>
              <a:gd name="connsiteX13" fmla="*/ 306564 w 4547366"/>
              <a:gd name="connsiteY13" fmla="*/ 1123993 h 3846392"/>
              <a:gd name="connsiteX14" fmla="*/ 496341 w 4547366"/>
              <a:gd name="connsiteY14" fmla="*/ 919631 h 3846392"/>
              <a:gd name="connsiteX15" fmla="*/ 700717 w 4547366"/>
              <a:gd name="connsiteY15" fmla="*/ 744463 h 3846392"/>
              <a:gd name="connsiteX16" fmla="*/ 926991 w 4547366"/>
              <a:gd name="connsiteY16" fmla="*/ 591191 h 3846392"/>
              <a:gd name="connsiteX17" fmla="*/ 1145965 w 4547366"/>
              <a:gd name="connsiteY17" fmla="*/ 467114 h 3846392"/>
              <a:gd name="connsiteX18" fmla="*/ 1394136 w 4547366"/>
              <a:gd name="connsiteY18" fmla="*/ 357634 h 3846392"/>
              <a:gd name="connsiteX19" fmla="*/ 1642307 w 4547366"/>
              <a:gd name="connsiteY19" fmla="*/ 255453 h 3846392"/>
              <a:gd name="connsiteX20" fmla="*/ 2160546 w 4547366"/>
              <a:gd name="connsiteY20" fmla="*/ 109480 h 3846392"/>
              <a:gd name="connsiteX21" fmla="*/ 2678785 w 4547366"/>
              <a:gd name="connsiteY21" fmla="*/ 29195 h 3846392"/>
              <a:gd name="connsiteX22" fmla="*/ 3218921 w 4547366"/>
              <a:gd name="connsiteY22" fmla="*/ 0 h 3846392"/>
              <a:gd name="connsiteX23" fmla="*/ 3751759 w 4547366"/>
              <a:gd name="connsiteY23" fmla="*/ 14598 h 3846392"/>
              <a:gd name="connsiteX24" fmla="*/ 4029125 w 4547366"/>
              <a:gd name="connsiteY24" fmla="*/ 51091 h 3846392"/>
              <a:gd name="connsiteX25" fmla="*/ 4547366 w 4547366"/>
              <a:gd name="connsiteY25" fmla="*/ 167869 h 3846392"/>
              <a:gd name="connsiteX0" fmla="*/ 4357588 w 4357588"/>
              <a:gd name="connsiteY0" fmla="*/ 124077 h 3846392"/>
              <a:gd name="connsiteX1" fmla="*/ 2109452 w 4357588"/>
              <a:gd name="connsiteY1" fmla="*/ 3846392 h 3846392"/>
              <a:gd name="connsiteX2" fmla="*/ 1715298 w 4357588"/>
              <a:gd name="connsiteY2" fmla="*/ 3736912 h 3846392"/>
              <a:gd name="connsiteX3" fmla="*/ 1226256 w 4357588"/>
              <a:gd name="connsiteY3" fmla="*/ 3539849 h 3846392"/>
              <a:gd name="connsiteX4" fmla="*/ 766410 w 4357588"/>
              <a:gd name="connsiteY4" fmla="*/ 3262500 h 3846392"/>
              <a:gd name="connsiteX5" fmla="*/ 554734 w 4357588"/>
              <a:gd name="connsiteY5" fmla="*/ 3094631 h 3846392"/>
              <a:gd name="connsiteX6" fmla="*/ 372256 w 4357588"/>
              <a:gd name="connsiteY6" fmla="*/ 2904866 h 3846392"/>
              <a:gd name="connsiteX7" fmla="*/ 211675 w 4357588"/>
              <a:gd name="connsiteY7" fmla="*/ 2685906 h 3846392"/>
              <a:gd name="connsiteX8" fmla="*/ 94889 w 4357588"/>
              <a:gd name="connsiteY8" fmla="*/ 2459648 h 3846392"/>
              <a:gd name="connsiteX9" fmla="*/ 14598 w 4357588"/>
              <a:gd name="connsiteY9" fmla="*/ 2204195 h 3846392"/>
              <a:gd name="connsiteX10" fmla="*/ 0 w 4357588"/>
              <a:gd name="connsiteY10" fmla="*/ 1839262 h 3846392"/>
              <a:gd name="connsiteX11" fmla="*/ 58393 w 4357588"/>
              <a:gd name="connsiteY11" fmla="*/ 1583809 h 3846392"/>
              <a:gd name="connsiteX12" fmla="*/ 175179 w 4357588"/>
              <a:gd name="connsiteY12" fmla="*/ 1335654 h 3846392"/>
              <a:gd name="connsiteX13" fmla="*/ 306564 w 4357588"/>
              <a:gd name="connsiteY13" fmla="*/ 1123993 h 3846392"/>
              <a:gd name="connsiteX14" fmla="*/ 496341 w 4357588"/>
              <a:gd name="connsiteY14" fmla="*/ 919631 h 3846392"/>
              <a:gd name="connsiteX15" fmla="*/ 700717 w 4357588"/>
              <a:gd name="connsiteY15" fmla="*/ 744463 h 3846392"/>
              <a:gd name="connsiteX16" fmla="*/ 926991 w 4357588"/>
              <a:gd name="connsiteY16" fmla="*/ 591191 h 3846392"/>
              <a:gd name="connsiteX17" fmla="*/ 1145965 w 4357588"/>
              <a:gd name="connsiteY17" fmla="*/ 467114 h 3846392"/>
              <a:gd name="connsiteX18" fmla="*/ 1394136 w 4357588"/>
              <a:gd name="connsiteY18" fmla="*/ 357634 h 3846392"/>
              <a:gd name="connsiteX19" fmla="*/ 1642307 w 4357588"/>
              <a:gd name="connsiteY19" fmla="*/ 255453 h 3846392"/>
              <a:gd name="connsiteX20" fmla="*/ 2160546 w 4357588"/>
              <a:gd name="connsiteY20" fmla="*/ 109480 h 3846392"/>
              <a:gd name="connsiteX21" fmla="*/ 2678785 w 4357588"/>
              <a:gd name="connsiteY21" fmla="*/ 29195 h 3846392"/>
              <a:gd name="connsiteX22" fmla="*/ 3218921 w 4357588"/>
              <a:gd name="connsiteY22" fmla="*/ 0 h 3846392"/>
              <a:gd name="connsiteX23" fmla="*/ 3751759 w 4357588"/>
              <a:gd name="connsiteY23" fmla="*/ 14598 h 3846392"/>
              <a:gd name="connsiteX24" fmla="*/ 4029125 w 4357588"/>
              <a:gd name="connsiteY24" fmla="*/ 51091 h 3846392"/>
              <a:gd name="connsiteX25" fmla="*/ 4357588 w 4357588"/>
              <a:gd name="connsiteY25" fmla="*/ 124077 h 3846392"/>
              <a:gd name="connsiteX0" fmla="*/ 4386785 w 4386785"/>
              <a:gd name="connsiteY0" fmla="*/ 124077 h 3846392"/>
              <a:gd name="connsiteX1" fmla="*/ 2109452 w 4386785"/>
              <a:gd name="connsiteY1" fmla="*/ 3846392 h 3846392"/>
              <a:gd name="connsiteX2" fmla="*/ 1715298 w 4386785"/>
              <a:gd name="connsiteY2" fmla="*/ 3736912 h 3846392"/>
              <a:gd name="connsiteX3" fmla="*/ 1226256 w 4386785"/>
              <a:gd name="connsiteY3" fmla="*/ 3539849 h 3846392"/>
              <a:gd name="connsiteX4" fmla="*/ 766410 w 4386785"/>
              <a:gd name="connsiteY4" fmla="*/ 3262500 h 3846392"/>
              <a:gd name="connsiteX5" fmla="*/ 554734 w 4386785"/>
              <a:gd name="connsiteY5" fmla="*/ 3094631 h 3846392"/>
              <a:gd name="connsiteX6" fmla="*/ 372256 w 4386785"/>
              <a:gd name="connsiteY6" fmla="*/ 2904866 h 3846392"/>
              <a:gd name="connsiteX7" fmla="*/ 211675 w 4386785"/>
              <a:gd name="connsiteY7" fmla="*/ 2685906 h 3846392"/>
              <a:gd name="connsiteX8" fmla="*/ 94889 w 4386785"/>
              <a:gd name="connsiteY8" fmla="*/ 2459648 h 3846392"/>
              <a:gd name="connsiteX9" fmla="*/ 14598 w 4386785"/>
              <a:gd name="connsiteY9" fmla="*/ 2204195 h 3846392"/>
              <a:gd name="connsiteX10" fmla="*/ 0 w 4386785"/>
              <a:gd name="connsiteY10" fmla="*/ 1839262 h 3846392"/>
              <a:gd name="connsiteX11" fmla="*/ 58393 w 4386785"/>
              <a:gd name="connsiteY11" fmla="*/ 1583809 h 3846392"/>
              <a:gd name="connsiteX12" fmla="*/ 175179 w 4386785"/>
              <a:gd name="connsiteY12" fmla="*/ 1335654 h 3846392"/>
              <a:gd name="connsiteX13" fmla="*/ 306564 w 4386785"/>
              <a:gd name="connsiteY13" fmla="*/ 1123993 h 3846392"/>
              <a:gd name="connsiteX14" fmla="*/ 496341 w 4386785"/>
              <a:gd name="connsiteY14" fmla="*/ 919631 h 3846392"/>
              <a:gd name="connsiteX15" fmla="*/ 700717 w 4386785"/>
              <a:gd name="connsiteY15" fmla="*/ 744463 h 3846392"/>
              <a:gd name="connsiteX16" fmla="*/ 926991 w 4386785"/>
              <a:gd name="connsiteY16" fmla="*/ 591191 h 3846392"/>
              <a:gd name="connsiteX17" fmla="*/ 1145965 w 4386785"/>
              <a:gd name="connsiteY17" fmla="*/ 467114 h 3846392"/>
              <a:gd name="connsiteX18" fmla="*/ 1394136 w 4386785"/>
              <a:gd name="connsiteY18" fmla="*/ 357634 h 3846392"/>
              <a:gd name="connsiteX19" fmla="*/ 1642307 w 4386785"/>
              <a:gd name="connsiteY19" fmla="*/ 255453 h 3846392"/>
              <a:gd name="connsiteX20" fmla="*/ 2160546 w 4386785"/>
              <a:gd name="connsiteY20" fmla="*/ 109480 h 3846392"/>
              <a:gd name="connsiteX21" fmla="*/ 2678785 w 4386785"/>
              <a:gd name="connsiteY21" fmla="*/ 29195 h 3846392"/>
              <a:gd name="connsiteX22" fmla="*/ 3218921 w 4386785"/>
              <a:gd name="connsiteY22" fmla="*/ 0 h 3846392"/>
              <a:gd name="connsiteX23" fmla="*/ 3751759 w 4386785"/>
              <a:gd name="connsiteY23" fmla="*/ 14598 h 3846392"/>
              <a:gd name="connsiteX24" fmla="*/ 4029125 w 4386785"/>
              <a:gd name="connsiteY24" fmla="*/ 51091 h 3846392"/>
              <a:gd name="connsiteX25" fmla="*/ 4386785 w 4386785"/>
              <a:gd name="connsiteY25" fmla="*/ 124077 h 3846392"/>
              <a:gd name="connsiteX0" fmla="*/ 4379486 w 4379486"/>
              <a:gd name="connsiteY0" fmla="*/ 124077 h 3846392"/>
              <a:gd name="connsiteX1" fmla="*/ 2109452 w 4379486"/>
              <a:gd name="connsiteY1" fmla="*/ 3846392 h 3846392"/>
              <a:gd name="connsiteX2" fmla="*/ 1715298 w 4379486"/>
              <a:gd name="connsiteY2" fmla="*/ 3736912 h 3846392"/>
              <a:gd name="connsiteX3" fmla="*/ 1226256 w 4379486"/>
              <a:gd name="connsiteY3" fmla="*/ 3539849 h 3846392"/>
              <a:gd name="connsiteX4" fmla="*/ 766410 w 4379486"/>
              <a:gd name="connsiteY4" fmla="*/ 3262500 h 3846392"/>
              <a:gd name="connsiteX5" fmla="*/ 554734 w 4379486"/>
              <a:gd name="connsiteY5" fmla="*/ 3094631 h 3846392"/>
              <a:gd name="connsiteX6" fmla="*/ 372256 w 4379486"/>
              <a:gd name="connsiteY6" fmla="*/ 2904866 h 3846392"/>
              <a:gd name="connsiteX7" fmla="*/ 211675 w 4379486"/>
              <a:gd name="connsiteY7" fmla="*/ 2685906 h 3846392"/>
              <a:gd name="connsiteX8" fmla="*/ 94889 w 4379486"/>
              <a:gd name="connsiteY8" fmla="*/ 2459648 h 3846392"/>
              <a:gd name="connsiteX9" fmla="*/ 14598 w 4379486"/>
              <a:gd name="connsiteY9" fmla="*/ 2204195 h 3846392"/>
              <a:gd name="connsiteX10" fmla="*/ 0 w 4379486"/>
              <a:gd name="connsiteY10" fmla="*/ 1839262 h 3846392"/>
              <a:gd name="connsiteX11" fmla="*/ 58393 w 4379486"/>
              <a:gd name="connsiteY11" fmla="*/ 1583809 h 3846392"/>
              <a:gd name="connsiteX12" fmla="*/ 175179 w 4379486"/>
              <a:gd name="connsiteY12" fmla="*/ 1335654 h 3846392"/>
              <a:gd name="connsiteX13" fmla="*/ 306564 w 4379486"/>
              <a:gd name="connsiteY13" fmla="*/ 1123993 h 3846392"/>
              <a:gd name="connsiteX14" fmla="*/ 496341 w 4379486"/>
              <a:gd name="connsiteY14" fmla="*/ 919631 h 3846392"/>
              <a:gd name="connsiteX15" fmla="*/ 700717 w 4379486"/>
              <a:gd name="connsiteY15" fmla="*/ 744463 h 3846392"/>
              <a:gd name="connsiteX16" fmla="*/ 926991 w 4379486"/>
              <a:gd name="connsiteY16" fmla="*/ 591191 h 3846392"/>
              <a:gd name="connsiteX17" fmla="*/ 1145965 w 4379486"/>
              <a:gd name="connsiteY17" fmla="*/ 467114 h 3846392"/>
              <a:gd name="connsiteX18" fmla="*/ 1394136 w 4379486"/>
              <a:gd name="connsiteY18" fmla="*/ 357634 h 3846392"/>
              <a:gd name="connsiteX19" fmla="*/ 1642307 w 4379486"/>
              <a:gd name="connsiteY19" fmla="*/ 255453 h 3846392"/>
              <a:gd name="connsiteX20" fmla="*/ 2160546 w 4379486"/>
              <a:gd name="connsiteY20" fmla="*/ 109480 h 3846392"/>
              <a:gd name="connsiteX21" fmla="*/ 2678785 w 4379486"/>
              <a:gd name="connsiteY21" fmla="*/ 29195 h 3846392"/>
              <a:gd name="connsiteX22" fmla="*/ 3218921 w 4379486"/>
              <a:gd name="connsiteY22" fmla="*/ 0 h 3846392"/>
              <a:gd name="connsiteX23" fmla="*/ 3751759 w 4379486"/>
              <a:gd name="connsiteY23" fmla="*/ 14598 h 3846392"/>
              <a:gd name="connsiteX24" fmla="*/ 4029125 w 4379486"/>
              <a:gd name="connsiteY24" fmla="*/ 51091 h 3846392"/>
              <a:gd name="connsiteX25" fmla="*/ 4379486 w 4379486"/>
              <a:gd name="connsiteY25" fmla="*/ 124077 h 384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79486" h="3846392">
                <a:moveTo>
                  <a:pt x="4379486" y="124077"/>
                </a:moveTo>
                <a:lnTo>
                  <a:pt x="2109452" y="3846392"/>
                </a:lnTo>
                <a:lnTo>
                  <a:pt x="1715298" y="3736912"/>
                </a:lnTo>
                <a:lnTo>
                  <a:pt x="1226256" y="3539849"/>
                </a:lnTo>
                <a:lnTo>
                  <a:pt x="766410" y="3262500"/>
                </a:lnTo>
                <a:lnTo>
                  <a:pt x="554734" y="3094631"/>
                </a:lnTo>
                <a:lnTo>
                  <a:pt x="372256" y="2904866"/>
                </a:lnTo>
                <a:lnTo>
                  <a:pt x="211675" y="2685906"/>
                </a:lnTo>
                <a:lnTo>
                  <a:pt x="94889" y="2459648"/>
                </a:lnTo>
                <a:lnTo>
                  <a:pt x="14598" y="2204195"/>
                </a:lnTo>
                <a:lnTo>
                  <a:pt x="0" y="1839262"/>
                </a:lnTo>
                <a:lnTo>
                  <a:pt x="58393" y="1583809"/>
                </a:lnTo>
                <a:lnTo>
                  <a:pt x="175179" y="1335654"/>
                </a:lnTo>
                <a:lnTo>
                  <a:pt x="306564" y="1123993"/>
                </a:lnTo>
                <a:lnTo>
                  <a:pt x="496341" y="919631"/>
                </a:lnTo>
                <a:lnTo>
                  <a:pt x="700717" y="744463"/>
                </a:lnTo>
                <a:lnTo>
                  <a:pt x="926991" y="591191"/>
                </a:lnTo>
                <a:lnTo>
                  <a:pt x="1145965" y="467114"/>
                </a:lnTo>
                <a:lnTo>
                  <a:pt x="1394136" y="357634"/>
                </a:lnTo>
                <a:lnTo>
                  <a:pt x="1642307" y="255453"/>
                </a:lnTo>
                <a:lnTo>
                  <a:pt x="2160546" y="109480"/>
                </a:lnTo>
                <a:lnTo>
                  <a:pt x="2678785" y="29195"/>
                </a:lnTo>
                <a:lnTo>
                  <a:pt x="3218921" y="0"/>
                </a:lnTo>
                <a:lnTo>
                  <a:pt x="3751759" y="14598"/>
                </a:lnTo>
                <a:lnTo>
                  <a:pt x="4029125" y="51091"/>
                </a:lnTo>
                <a:lnTo>
                  <a:pt x="4379486" y="124077"/>
                </a:lnTo>
                <a:close/>
              </a:path>
            </a:pathLst>
          </a:custGeom>
          <a:solidFill>
            <a:srgbClr val="00B050">
              <a:alpha val="33000"/>
            </a:srgbClr>
          </a:solidFill>
          <a:ln>
            <a:no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1"/>
          <p:cNvSpPr txBox="1">
            <a:spLocks/>
          </p:cNvSpPr>
          <p:nvPr/>
        </p:nvSpPr>
        <p:spPr>
          <a:xfrm>
            <a:off x="1929902" y="3026498"/>
            <a:ext cx="4267200" cy="914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000" dirty="0" smtClean="0"/>
              <a:t>Order violations</a:t>
            </a:r>
          </a:p>
        </p:txBody>
      </p:sp>
      <p:sp>
        <p:nvSpPr>
          <p:cNvPr id="16" name="Content Placeholder 1"/>
          <p:cNvSpPr txBox="1">
            <a:spLocks/>
          </p:cNvSpPr>
          <p:nvPr/>
        </p:nvSpPr>
        <p:spPr>
          <a:xfrm>
            <a:off x="4646706" y="3760121"/>
            <a:ext cx="4267200" cy="914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000" dirty="0" smtClean="0"/>
              <a:t>Atomicity violations</a:t>
            </a:r>
          </a:p>
        </p:txBody>
      </p:sp>
      <p:grpSp>
        <p:nvGrpSpPr>
          <p:cNvPr id="10" name="Group 9"/>
          <p:cNvGrpSpPr/>
          <p:nvPr/>
        </p:nvGrpSpPr>
        <p:grpSpPr>
          <a:xfrm>
            <a:off x="1929902" y="3774717"/>
            <a:ext cx="2014799" cy="1434564"/>
            <a:chOff x="118801" y="3923556"/>
            <a:chExt cx="2014799" cy="1434564"/>
          </a:xfrm>
          <a:effectLst>
            <a:glow rad="101600">
              <a:schemeClr val="bg1">
                <a:alpha val="75000"/>
              </a:schemeClr>
            </a:glow>
          </a:effectLst>
        </p:grpSpPr>
        <p:cxnSp>
          <p:nvCxnSpPr>
            <p:cNvPr id="12" name="Straight Arrow Connector 11"/>
            <p:cNvCxnSpPr/>
            <p:nvPr/>
          </p:nvCxnSpPr>
          <p:spPr>
            <a:xfrm>
              <a:off x="1066800" y="4443720"/>
              <a:ext cx="0" cy="914400"/>
            </a:xfrm>
            <a:prstGeom prst="straightConnector1">
              <a:avLst/>
            </a:prstGeom>
            <a:noFill/>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640245" y="4443720"/>
              <a:ext cx="0" cy="914400"/>
            </a:xfrm>
            <a:prstGeom prst="straightConnector1">
              <a:avLst/>
            </a:prstGeom>
            <a:noFill/>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18801" y="4478532"/>
              <a:ext cx="935548" cy="369332"/>
            </a:xfrm>
            <a:prstGeom prst="rect">
              <a:avLst/>
            </a:prstGeom>
            <a:noFill/>
          </p:spPr>
          <p:txBody>
            <a:bodyPr wrap="none" rtlCol="0">
              <a:spAutoFit/>
            </a:bodyPr>
            <a:lstStyle/>
            <a:p>
              <a:r>
                <a:rPr lang="en-US" dirty="0" smtClean="0"/>
                <a:t>p = null;</a:t>
              </a:r>
              <a:endParaRPr lang="en-US" dirty="0"/>
            </a:p>
          </p:txBody>
        </p:sp>
        <p:sp>
          <p:nvSpPr>
            <p:cNvPr id="19" name="TextBox 18"/>
            <p:cNvSpPr txBox="1"/>
            <p:nvPr/>
          </p:nvSpPr>
          <p:spPr>
            <a:xfrm>
              <a:off x="1650926" y="4846296"/>
              <a:ext cx="482674" cy="369332"/>
            </a:xfrm>
            <a:prstGeom prst="rect">
              <a:avLst/>
            </a:prstGeom>
            <a:noFill/>
          </p:spPr>
          <p:txBody>
            <a:bodyPr wrap="none" rtlCol="0">
              <a:spAutoFit/>
            </a:bodyPr>
            <a:lstStyle/>
            <a:p>
              <a:r>
                <a:rPr lang="en-US" dirty="0" smtClean="0"/>
                <a:t>*p;</a:t>
              </a:r>
              <a:endParaRPr lang="en-US" dirty="0"/>
            </a:p>
          </p:txBody>
        </p:sp>
        <p:cxnSp>
          <p:nvCxnSpPr>
            <p:cNvPr id="20" name="Straight Connector 19"/>
            <p:cNvCxnSpPr>
              <a:stCxn id="18" idx="3"/>
              <a:endCxn id="19" idx="1"/>
            </p:cNvCxnSpPr>
            <p:nvPr/>
          </p:nvCxnSpPr>
          <p:spPr>
            <a:xfrm>
              <a:off x="1054349" y="4663198"/>
              <a:ext cx="596577" cy="367764"/>
            </a:xfrm>
            <a:prstGeom prst="line">
              <a:avLst/>
            </a:prstGeom>
            <a:noFill/>
            <a:ln w="38100">
              <a:solidFill>
                <a:schemeClr val="accent2"/>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823573" y="3923556"/>
              <a:ext cx="1096053"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dirty="0" smtClean="0"/>
                <a:t>Events</a:t>
              </a:r>
              <a:endParaRPr lang="en-US" dirty="0"/>
            </a:p>
          </p:txBody>
        </p:sp>
      </p:grpSp>
      <p:grpSp>
        <p:nvGrpSpPr>
          <p:cNvPr id="38" name="Group 37"/>
          <p:cNvGrpSpPr/>
          <p:nvPr/>
        </p:nvGrpSpPr>
        <p:grpSpPr>
          <a:xfrm>
            <a:off x="4292102" y="4411334"/>
            <a:ext cx="2676504" cy="1434564"/>
            <a:chOff x="5835641" y="1417638"/>
            <a:chExt cx="2676504" cy="1434564"/>
          </a:xfrm>
          <a:effectLst>
            <a:glow rad="101600">
              <a:schemeClr val="bg1">
                <a:alpha val="75000"/>
              </a:schemeClr>
            </a:glow>
          </a:effectLst>
        </p:grpSpPr>
        <p:sp>
          <p:nvSpPr>
            <p:cNvPr id="27" name="TextBox 26"/>
            <p:cNvSpPr txBox="1"/>
            <p:nvPr/>
          </p:nvSpPr>
          <p:spPr>
            <a:xfrm>
              <a:off x="7359290" y="1882548"/>
              <a:ext cx="1152855" cy="369332"/>
            </a:xfrm>
            <a:prstGeom prst="rect">
              <a:avLst/>
            </a:prstGeom>
            <a:noFill/>
          </p:spPr>
          <p:txBody>
            <a:bodyPr wrap="none" rtlCol="0">
              <a:spAutoFit/>
            </a:bodyPr>
            <a:lstStyle/>
            <a:p>
              <a:r>
                <a:rPr lang="en-US" dirty="0" smtClean="0"/>
                <a:t>p = new T;</a:t>
              </a:r>
              <a:endParaRPr lang="en-US" dirty="0"/>
            </a:p>
          </p:txBody>
        </p:sp>
        <p:cxnSp>
          <p:nvCxnSpPr>
            <p:cNvPr id="30" name="Straight Arrow Connector 29"/>
            <p:cNvCxnSpPr/>
            <p:nvPr/>
          </p:nvCxnSpPr>
          <p:spPr>
            <a:xfrm>
              <a:off x="6783640" y="1937802"/>
              <a:ext cx="0" cy="914400"/>
            </a:xfrm>
            <a:prstGeom prst="straightConnector1">
              <a:avLst/>
            </a:prstGeom>
            <a:noFill/>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7357085" y="1937802"/>
              <a:ext cx="0" cy="914400"/>
            </a:xfrm>
            <a:prstGeom prst="straightConnector1">
              <a:avLst/>
            </a:prstGeom>
            <a:noFill/>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835641" y="2107208"/>
              <a:ext cx="935548" cy="369332"/>
            </a:xfrm>
            <a:prstGeom prst="rect">
              <a:avLst/>
            </a:prstGeom>
            <a:noFill/>
          </p:spPr>
          <p:txBody>
            <a:bodyPr wrap="none" rtlCol="0">
              <a:spAutoFit/>
            </a:bodyPr>
            <a:lstStyle/>
            <a:p>
              <a:r>
                <a:rPr lang="en-US" dirty="0" smtClean="0"/>
                <a:t>p = null;</a:t>
              </a:r>
              <a:endParaRPr lang="en-US" dirty="0"/>
            </a:p>
          </p:txBody>
        </p:sp>
        <p:sp>
          <p:nvSpPr>
            <p:cNvPr id="33" name="TextBox 32"/>
            <p:cNvSpPr txBox="1"/>
            <p:nvPr/>
          </p:nvSpPr>
          <p:spPr>
            <a:xfrm>
              <a:off x="7355315" y="2377734"/>
              <a:ext cx="482674" cy="369332"/>
            </a:xfrm>
            <a:prstGeom prst="rect">
              <a:avLst/>
            </a:prstGeom>
            <a:noFill/>
          </p:spPr>
          <p:txBody>
            <a:bodyPr wrap="none" rtlCol="0">
              <a:spAutoFit/>
            </a:bodyPr>
            <a:lstStyle/>
            <a:p>
              <a:r>
                <a:rPr lang="en-US" dirty="0" smtClean="0"/>
                <a:t>*p;</a:t>
              </a:r>
              <a:endParaRPr lang="en-US" dirty="0"/>
            </a:p>
          </p:txBody>
        </p:sp>
        <p:sp>
          <p:nvSpPr>
            <p:cNvPr id="35" name="TextBox 34"/>
            <p:cNvSpPr txBox="1"/>
            <p:nvPr/>
          </p:nvSpPr>
          <p:spPr>
            <a:xfrm>
              <a:off x="6540413" y="1417638"/>
              <a:ext cx="1096053"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dirty="0" smtClean="0"/>
                <a:t>Events</a:t>
              </a:r>
              <a:endParaRPr lang="en-US" dirty="0"/>
            </a:p>
          </p:txBody>
        </p:sp>
        <p:cxnSp>
          <p:nvCxnSpPr>
            <p:cNvPr id="37" name="Straight Connector 36"/>
            <p:cNvCxnSpPr>
              <a:stCxn id="27" idx="1"/>
              <a:endCxn id="33" idx="1"/>
            </p:cNvCxnSpPr>
            <p:nvPr/>
          </p:nvCxnSpPr>
          <p:spPr>
            <a:xfrm flipH="1">
              <a:off x="7355315" y="2067214"/>
              <a:ext cx="3975" cy="495186"/>
            </a:xfrm>
            <a:prstGeom prst="line">
              <a:avLst/>
            </a:prstGeom>
            <a:ln w="38100" cmpd="sng">
              <a:solidFill>
                <a:srgbClr val="00B050"/>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32" idx="3"/>
              <a:endCxn id="33" idx="1"/>
            </p:cNvCxnSpPr>
            <p:nvPr/>
          </p:nvCxnSpPr>
          <p:spPr>
            <a:xfrm>
              <a:off x="6771189" y="2291874"/>
              <a:ext cx="584126" cy="270526"/>
            </a:xfrm>
            <a:prstGeom prst="line">
              <a:avLst/>
            </a:prstGeom>
            <a:noFill/>
            <a:ln w="38100">
              <a:solidFill>
                <a:schemeClr val="accent2"/>
              </a:solidFill>
              <a:headEnd type="oval"/>
              <a:tailEnd type="oval"/>
            </a:ln>
          </p:spPr>
          <p:style>
            <a:lnRef idx="2">
              <a:schemeClr val="accent1"/>
            </a:lnRef>
            <a:fillRef idx="0">
              <a:schemeClr val="accent1"/>
            </a:fillRef>
            <a:effectRef idx="1">
              <a:schemeClr val="accent1"/>
            </a:effectRef>
            <a:fontRef idx="minor">
              <a:schemeClr val="tx1"/>
            </a:fontRef>
          </p:style>
        </p:cxnSp>
      </p:grpSp>
      <p:sp>
        <p:nvSpPr>
          <p:cNvPr id="11" name="Rectangle 10"/>
          <p:cNvSpPr/>
          <p:nvPr/>
        </p:nvSpPr>
        <p:spPr>
          <a:xfrm>
            <a:off x="2281848" y="5486400"/>
            <a:ext cx="4729716" cy="1015663"/>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pPr marL="1588" lvl="1"/>
            <a:r>
              <a:rPr lang="en-US" sz="3000" dirty="0" smtClean="0"/>
              <a:t>racy events are </a:t>
            </a:r>
            <a:r>
              <a:rPr lang="en-US" sz="3000" dirty="0" smtClean="0">
                <a:solidFill>
                  <a:srgbClr val="B70000"/>
                </a:solidFill>
              </a:rPr>
              <a:t>commutative</a:t>
            </a:r>
            <a:endParaRPr lang="en-US" sz="3000" dirty="0">
              <a:solidFill>
                <a:srgbClr val="B20000"/>
              </a:solidFill>
            </a:endParaRPr>
          </a:p>
          <a:p>
            <a:pPr marL="1588" lvl="1"/>
            <a:r>
              <a:rPr lang="en-US" sz="3000" dirty="0" smtClean="0"/>
              <a:t>=&gt; not a race bug</a:t>
            </a:r>
            <a:endParaRPr lang="en-US" sz="3000" dirty="0">
              <a:solidFill>
                <a:srgbClr val="B20000"/>
              </a:solidFill>
            </a:endParaRPr>
          </a:p>
        </p:txBody>
      </p:sp>
      <p:sp>
        <p:nvSpPr>
          <p:cNvPr id="17" name="Title 1"/>
          <p:cNvSpPr txBox="1">
            <a:spLocks/>
          </p:cNvSpPr>
          <p:nvPr/>
        </p:nvSpPr>
        <p:spPr>
          <a:xfrm>
            <a:off x="5447304" y="4137699"/>
            <a:ext cx="3239496" cy="1752600"/>
          </a:xfrm>
          <a:prstGeom prst="rect">
            <a:avLst/>
          </a:prstGeom>
          <a:effectLst>
            <a:glow rad="101600">
              <a:schemeClr val="bg1">
                <a:alpha val="75000"/>
              </a:schemeClr>
            </a:glo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00B050"/>
                </a:solidFill>
              </a:rPr>
              <a:t>No problem in Android events!</a:t>
            </a:r>
            <a:endParaRPr lang="en-US" sz="3000" dirty="0">
              <a:solidFill>
                <a:srgbClr val="00B050"/>
              </a:solidFill>
            </a:endParaRPr>
          </a:p>
        </p:txBody>
      </p:sp>
      <p:pic>
        <p:nvPicPr>
          <p:cNvPr id="39" name="Picture 38" descr="connectb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7324" y="1206748"/>
            <a:ext cx="1048160" cy="1020394"/>
          </a:xfrm>
          <a:prstGeom prst="rect">
            <a:avLst/>
          </a:prstGeom>
        </p:spPr>
      </p:pic>
    </p:spTree>
    <p:extLst>
      <p:ext uri="{BB962C8B-B14F-4D97-AF65-F5344CB8AC3E}">
        <p14:creationId xmlns:p14="http://schemas.microsoft.com/office/powerpoint/2010/main" val="2157139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38"/>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p:bldP spid="16" grpId="0"/>
      <p:bldP spid="11" grpId="0" animBg="1"/>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Concurrency in a Mobile Application</a:t>
            </a:r>
          </a:p>
        </p:txBody>
      </p:sp>
      <p:sp>
        <p:nvSpPr>
          <p:cNvPr id="4" name="Slide Number Placeholder 3"/>
          <p:cNvSpPr>
            <a:spLocks noGrp="1"/>
          </p:cNvSpPr>
          <p:nvPr>
            <p:ph type="sldNum" sz="quarter" idx="12"/>
          </p:nvPr>
        </p:nvSpPr>
        <p:spPr/>
        <p:txBody>
          <a:bodyPr/>
          <a:lstStyle/>
          <a:p>
            <a:fld id="{58112155-D8D2-1C46-AD4C-D23A8C0266CF}" type="slidenum">
              <a:rPr lang="en-US" smtClean="0"/>
              <a:pPr/>
              <a:t>34</a:t>
            </a:fld>
            <a:endParaRPr lang="en-US"/>
          </a:p>
        </p:txBody>
      </p:sp>
      <p:pic>
        <p:nvPicPr>
          <p:cNvPr id="37" name="Picture 36" descr="music2.png"/>
          <p:cNvPicPr>
            <a:picLocks noChangeAspect="1"/>
          </p:cNvPicPr>
          <p:nvPr/>
        </p:nvPicPr>
        <p:blipFill rotWithShape="1">
          <a:blip r:embed="rId3">
            <a:extLst>
              <a:ext uri="{28A0092B-C50C-407E-A947-70E740481C1C}">
                <a14:useLocalDpi xmlns:a14="http://schemas.microsoft.com/office/drawing/2010/main" val="0"/>
              </a:ext>
            </a:extLst>
          </a:blip>
          <a:srcRect l="9296" t="4276" r="9513" b="4155"/>
          <a:stretch/>
        </p:blipFill>
        <p:spPr>
          <a:xfrm>
            <a:off x="5977829" y="2514600"/>
            <a:ext cx="2175571" cy="4089383"/>
          </a:xfrm>
          <a:prstGeom prst="rect">
            <a:avLst/>
          </a:prstGeom>
        </p:spPr>
      </p:pic>
      <p:cxnSp>
        <p:nvCxnSpPr>
          <p:cNvPr id="40" name="Straight Arrow Connector 39"/>
          <p:cNvCxnSpPr/>
          <p:nvPr/>
        </p:nvCxnSpPr>
        <p:spPr>
          <a:xfrm>
            <a:off x="2571750" y="2070794"/>
            <a:ext cx="0" cy="3796606"/>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329" y="2327310"/>
            <a:ext cx="2019300" cy="981759"/>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2100" y="3457005"/>
            <a:ext cx="2019300" cy="981759"/>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8491" y="4598795"/>
            <a:ext cx="2019300" cy="981759"/>
          </a:xfrm>
          <a:prstGeom prst="rect">
            <a:avLst/>
          </a:prstGeom>
        </p:spPr>
      </p:pic>
      <p:cxnSp>
        <p:nvCxnSpPr>
          <p:cNvPr id="22" name="Curved Connector 21"/>
          <p:cNvCxnSpPr/>
          <p:nvPr/>
        </p:nvCxnSpPr>
        <p:spPr>
          <a:xfrm rot="10800000">
            <a:off x="3505200" y="2438402"/>
            <a:ext cx="4038600" cy="1460498"/>
          </a:xfrm>
          <a:prstGeom prst="curvedConnector3">
            <a:avLst>
              <a:gd name="adj1" fmla="val 50000"/>
            </a:avLst>
          </a:prstGeom>
          <a:ln w="38100">
            <a:tailEnd type="arrow"/>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23" name="Freeform 22"/>
          <p:cNvSpPr/>
          <p:nvPr/>
        </p:nvSpPr>
        <p:spPr>
          <a:xfrm flipH="1">
            <a:off x="1066800" y="3157592"/>
            <a:ext cx="381000" cy="415280"/>
          </a:xfrm>
          <a:custGeom>
            <a:avLst/>
            <a:gdLst>
              <a:gd name="connsiteX0" fmla="*/ 8467 w 627944"/>
              <a:gd name="connsiteY0" fmla="*/ 0 h 1583267"/>
              <a:gd name="connsiteX1" fmla="*/ 626533 w 627944"/>
              <a:gd name="connsiteY1" fmla="*/ 829734 h 1583267"/>
              <a:gd name="connsiteX2" fmla="*/ 0 w 627944"/>
              <a:gd name="connsiteY2" fmla="*/ 1583267 h 1583267"/>
            </a:gdLst>
            <a:ahLst/>
            <a:cxnLst>
              <a:cxn ang="0">
                <a:pos x="connsiteX0" y="connsiteY0"/>
              </a:cxn>
              <a:cxn ang="0">
                <a:pos x="connsiteX1" y="connsiteY1"/>
              </a:cxn>
              <a:cxn ang="0">
                <a:pos x="connsiteX2" y="connsiteY2"/>
              </a:cxn>
            </a:cxnLst>
            <a:rect l="l" t="t" r="r" b="b"/>
            <a:pathLst>
              <a:path w="627944" h="1583267">
                <a:moveTo>
                  <a:pt x="8467" y="0"/>
                </a:moveTo>
                <a:cubicBezTo>
                  <a:pt x="318205" y="282928"/>
                  <a:pt x="627944" y="565856"/>
                  <a:pt x="626533" y="829734"/>
                </a:cubicBezTo>
                <a:cubicBezTo>
                  <a:pt x="625122" y="1093612"/>
                  <a:pt x="312561" y="1338439"/>
                  <a:pt x="0" y="1583267"/>
                </a:cubicBezTo>
              </a:path>
            </a:pathLst>
          </a:custGeom>
          <a:ln w="38100" cap="flat" cmpd="sng" algn="ctr">
            <a:solidFill>
              <a:schemeClr val="accent1"/>
            </a:solidFill>
            <a:prstDash val="solid"/>
            <a:round/>
            <a:headEnd type="none" w="med" len="med"/>
            <a:tailEnd type="arrow"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Curved Connector 24"/>
          <p:cNvCxnSpPr/>
          <p:nvPr/>
        </p:nvCxnSpPr>
        <p:spPr>
          <a:xfrm rot="10800000">
            <a:off x="3475754" y="4648200"/>
            <a:ext cx="2988546" cy="1371600"/>
          </a:xfrm>
          <a:prstGeom prst="curvedConnector3">
            <a:avLst>
              <a:gd name="adj1" fmla="val 50000"/>
            </a:avLst>
          </a:prstGeom>
          <a:ln w="38100">
            <a:tailEnd type="arrow"/>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27" name="Freeform 26"/>
          <p:cNvSpPr/>
          <p:nvPr/>
        </p:nvSpPr>
        <p:spPr>
          <a:xfrm flipH="1">
            <a:off x="1066800" y="4267200"/>
            <a:ext cx="381000" cy="415280"/>
          </a:xfrm>
          <a:custGeom>
            <a:avLst/>
            <a:gdLst>
              <a:gd name="connsiteX0" fmla="*/ 8467 w 627944"/>
              <a:gd name="connsiteY0" fmla="*/ 0 h 1583267"/>
              <a:gd name="connsiteX1" fmla="*/ 626533 w 627944"/>
              <a:gd name="connsiteY1" fmla="*/ 829734 h 1583267"/>
              <a:gd name="connsiteX2" fmla="*/ 0 w 627944"/>
              <a:gd name="connsiteY2" fmla="*/ 1583267 h 1583267"/>
            </a:gdLst>
            <a:ahLst/>
            <a:cxnLst>
              <a:cxn ang="0">
                <a:pos x="connsiteX0" y="connsiteY0"/>
              </a:cxn>
              <a:cxn ang="0">
                <a:pos x="connsiteX1" y="connsiteY1"/>
              </a:cxn>
              <a:cxn ang="0">
                <a:pos x="connsiteX2" y="connsiteY2"/>
              </a:cxn>
            </a:cxnLst>
            <a:rect l="l" t="t" r="r" b="b"/>
            <a:pathLst>
              <a:path w="627944" h="1583267">
                <a:moveTo>
                  <a:pt x="8467" y="0"/>
                </a:moveTo>
                <a:cubicBezTo>
                  <a:pt x="318205" y="282928"/>
                  <a:pt x="627944" y="565856"/>
                  <a:pt x="626533" y="829734"/>
                </a:cubicBezTo>
                <a:cubicBezTo>
                  <a:pt x="625122" y="1093612"/>
                  <a:pt x="312561" y="1338439"/>
                  <a:pt x="0" y="1583267"/>
                </a:cubicBezTo>
              </a:path>
            </a:pathLst>
          </a:custGeom>
          <a:ln w="38100" cap="flat" cmpd="sng" algn="ctr">
            <a:solidFill>
              <a:schemeClr val="accent1"/>
            </a:solidFill>
            <a:prstDash val="solid"/>
            <a:round/>
            <a:headEnd type="none" w="med" len="med"/>
            <a:tailEnd type="arrow"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8" name="Group 27"/>
          <p:cNvGrpSpPr/>
          <p:nvPr/>
        </p:nvGrpSpPr>
        <p:grpSpPr>
          <a:xfrm>
            <a:off x="1143000" y="4200593"/>
            <a:ext cx="228600" cy="282576"/>
            <a:chOff x="1450240" y="4473591"/>
            <a:chExt cx="228600" cy="282576"/>
          </a:xfrm>
        </p:grpSpPr>
        <p:cxnSp>
          <p:nvCxnSpPr>
            <p:cNvPr id="29" name="Straight Connector 28"/>
            <p:cNvCxnSpPr/>
            <p:nvPr/>
          </p:nvCxnSpPr>
          <p:spPr>
            <a:xfrm>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34" name="TextBox 33"/>
          <p:cNvSpPr txBox="1"/>
          <p:nvPr/>
        </p:nvSpPr>
        <p:spPr>
          <a:xfrm>
            <a:off x="1358171" y="2284968"/>
            <a:ext cx="318229" cy="369332"/>
          </a:xfrm>
          <a:prstGeom prst="rect">
            <a:avLst/>
          </a:prstGeom>
          <a:noFill/>
          <a:ln>
            <a:noFill/>
          </a:ln>
        </p:spPr>
        <p:txBody>
          <a:bodyPr wrap="none" rtlCol="0">
            <a:spAutoFit/>
          </a:bodyPr>
          <a:lstStyle/>
          <a:p>
            <a:r>
              <a:rPr lang="en-US" dirty="0" smtClean="0"/>
              <a:t>A</a:t>
            </a:r>
            <a:endParaRPr lang="en-US" dirty="0"/>
          </a:p>
        </p:txBody>
      </p:sp>
      <p:sp>
        <p:nvSpPr>
          <p:cNvPr id="35" name="TextBox 34"/>
          <p:cNvSpPr txBox="1"/>
          <p:nvPr/>
        </p:nvSpPr>
        <p:spPr>
          <a:xfrm>
            <a:off x="1371600" y="3415268"/>
            <a:ext cx="318229" cy="369332"/>
          </a:xfrm>
          <a:prstGeom prst="rect">
            <a:avLst/>
          </a:prstGeom>
          <a:noFill/>
          <a:ln>
            <a:noFill/>
          </a:ln>
        </p:spPr>
        <p:txBody>
          <a:bodyPr wrap="none" rtlCol="0">
            <a:spAutoFit/>
          </a:bodyPr>
          <a:lstStyle/>
          <a:p>
            <a:r>
              <a:rPr lang="en-US" dirty="0" smtClean="0"/>
              <a:t>B</a:t>
            </a:r>
            <a:endParaRPr lang="en-US" dirty="0"/>
          </a:p>
        </p:txBody>
      </p:sp>
      <p:sp>
        <p:nvSpPr>
          <p:cNvPr id="39" name="TextBox 38"/>
          <p:cNvSpPr txBox="1"/>
          <p:nvPr/>
        </p:nvSpPr>
        <p:spPr>
          <a:xfrm>
            <a:off x="1371600" y="4558268"/>
            <a:ext cx="312906" cy="369332"/>
          </a:xfrm>
          <a:prstGeom prst="rect">
            <a:avLst/>
          </a:prstGeom>
          <a:noFill/>
          <a:ln>
            <a:noFill/>
          </a:ln>
        </p:spPr>
        <p:txBody>
          <a:bodyPr wrap="none" rtlCol="0">
            <a:spAutoFit/>
          </a:bodyPr>
          <a:lstStyle/>
          <a:p>
            <a:r>
              <a:rPr lang="en-US" dirty="0"/>
              <a:t>C</a:t>
            </a:r>
          </a:p>
        </p:txBody>
      </p:sp>
      <p:sp>
        <p:nvSpPr>
          <p:cNvPr id="44" name="Title 1"/>
          <p:cNvSpPr txBox="1">
            <a:spLocks/>
          </p:cNvSpPr>
          <p:nvPr/>
        </p:nvSpPr>
        <p:spPr>
          <a:xfrm>
            <a:off x="685800" y="5486400"/>
            <a:ext cx="136929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solidFill>
                  <a:srgbClr val="00B050"/>
                </a:solidFill>
              </a:rPr>
              <a:t>A </a:t>
            </a:r>
            <a:r>
              <a:rPr lang="en-US" sz="3200" dirty="0">
                <a:solidFill>
                  <a:srgbClr val="00B050"/>
                </a:solidFill>
              </a:rPr>
              <a:t>→</a:t>
            </a:r>
            <a:r>
              <a:rPr lang="en-US" sz="3000" dirty="0" smtClean="0">
                <a:solidFill>
                  <a:srgbClr val="00B050"/>
                </a:solidFill>
                <a:sym typeface="Wingdings" panose="05000000000000000000" pitchFamily="2" charset="2"/>
              </a:rPr>
              <a:t> </a:t>
            </a:r>
            <a:r>
              <a:rPr lang="en-US" sz="3000" dirty="0" smtClean="0">
                <a:solidFill>
                  <a:srgbClr val="00B050"/>
                </a:solidFill>
              </a:rPr>
              <a:t>B</a:t>
            </a:r>
          </a:p>
          <a:p>
            <a:pPr algn="l"/>
            <a:r>
              <a:rPr lang="en-US" sz="3000" dirty="0" smtClean="0">
                <a:solidFill>
                  <a:srgbClr val="00B050"/>
                </a:solidFill>
              </a:rPr>
              <a:t>C || B</a:t>
            </a:r>
            <a:endParaRPr lang="en-US" sz="3000" dirty="0">
              <a:solidFill>
                <a:srgbClr val="00B050"/>
              </a:solidFill>
            </a:endParaRPr>
          </a:p>
        </p:txBody>
      </p:sp>
      <p:sp>
        <p:nvSpPr>
          <p:cNvPr id="8" name="Oval 7"/>
          <p:cNvSpPr/>
          <p:nvPr/>
        </p:nvSpPr>
        <p:spPr>
          <a:xfrm>
            <a:off x="1853184" y="4876800"/>
            <a:ext cx="1117309" cy="371325"/>
          </a:xfrm>
          <a:prstGeom prst="ellipse">
            <a:avLst/>
          </a:prstGeom>
          <a:solidFill>
            <a:schemeClr val="accent2">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1853184" y="3722132"/>
            <a:ext cx="1519729" cy="371325"/>
          </a:xfrm>
          <a:prstGeom prst="ellipse">
            <a:avLst/>
          </a:prstGeom>
          <a:solidFill>
            <a:schemeClr val="accent2">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45" idx="5"/>
          </p:cNvCxnSpPr>
          <p:nvPr/>
        </p:nvCxnSpPr>
        <p:spPr>
          <a:xfrm>
            <a:off x="3150354" y="4039078"/>
            <a:ext cx="1345446" cy="1828322"/>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8" idx="5"/>
          </p:cNvCxnSpPr>
          <p:nvPr/>
        </p:nvCxnSpPr>
        <p:spPr>
          <a:xfrm>
            <a:off x="2806867" y="5193746"/>
            <a:ext cx="1688933" cy="673654"/>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7" name="Title 1"/>
          <p:cNvSpPr txBox="1">
            <a:spLocks/>
          </p:cNvSpPr>
          <p:nvPr/>
        </p:nvSpPr>
        <p:spPr>
          <a:xfrm>
            <a:off x="3831562" y="5694232"/>
            <a:ext cx="1633275" cy="78276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solidFill>
                  <a:schemeClr val="accent2"/>
                </a:solidFill>
              </a:rPr>
              <a:t>Race bug</a:t>
            </a:r>
            <a:endParaRPr lang="en-US" sz="3000" dirty="0">
              <a:solidFill>
                <a:schemeClr val="accent2"/>
              </a:solidFill>
            </a:endParaRPr>
          </a:p>
        </p:txBody>
      </p:sp>
      <p:sp>
        <p:nvSpPr>
          <p:cNvPr id="31" name="TextBox 30"/>
          <p:cNvSpPr txBox="1"/>
          <p:nvPr/>
        </p:nvSpPr>
        <p:spPr>
          <a:xfrm>
            <a:off x="1793039" y="1600200"/>
            <a:ext cx="155185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err="1" smtClean="0"/>
              <a:t>Looper</a:t>
            </a:r>
            <a:r>
              <a:rPr lang="en-US" dirty="0" smtClean="0"/>
              <a:t> Thread</a:t>
            </a:r>
            <a:endParaRPr lang="en-US" dirty="0"/>
          </a:p>
        </p:txBody>
      </p:sp>
      <p:sp>
        <p:nvSpPr>
          <p:cNvPr id="32" name="Rectangle 31"/>
          <p:cNvSpPr/>
          <p:nvPr/>
        </p:nvSpPr>
        <p:spPr>
          <a:xfrm>
            <a:off x="4648200" y="1389558"/>
            <a:ext cx="4038600" cy="892552"/>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r>
              <a:rPr lang="en-US" sz="2600" dirty="0"/>
              <a:t>Events </a:t>
            </a:r>
            <a:r>
              <a:rPr lang="en-US" sz="2600" dirty="0" smtClean="0"/>
              <a:t>are </a:t>
            </a:r>
            <a:r>
              <a:rPr lang="en-US" sz="2600" dirty="0"/>
              <a:t>processed </a:t>
            </a:r>
            <a:r>
              <a:rPr lang="en-US" sz="2600" dirty="0">
                <a:solidFill>
                  <a:srgbClr val="B20000"/>
                </a:solidFill>
              </a:rPr>
              <a:t>serially</a:t>
            </a:r>
            <a:r>
              <a:rPr lang="en-US" sz="2600" dirty="0"/>
              <a:t> in a </a:t>
            </a:r>
            <a:r>
              <a:rPr lang="en-US" sz="2600" dirty="0" err="1" smtClean="0"/>
              <a:t>looper</a:t>
            </a:r>
            <a:r>
              <a:rPr lang="en-US" sz="2600" dirty="0" smtClean="0"/>
              <a:t> </a:t>
            </a:r>
            <a:r>
              <a:rPr lang="en-US" sz="2600" dirty="0"/>
              <a:t>thread</a:t>
            </a:r>
          </a:p>
        </p:txBody>
      </p:sp>
      <p:pic>
        <p:nvPicPr>
          <p:cNvPr id="36" name="Picture 35" descr="click.jpg"/>
          <p:cNvPicPr>
            <a:picLocks noChangeAspect="1"/>
          </p:cNvPicPr>
          <p:nvPr/>
        </p:nvPicPr>
        <p:blipFill rotWithShape="1">
          <a:blip r:embed="rId7">
            <a:extLst>
              <a:ext uri="{BEBA8EAE-BF5A-486C-A8C5-ECC9F3942E4B}">
                <a14:imgProps xmlns:a14="http://schemas.microsoft.com/office/drawing/2010/main">
                  <a14:imgLayer r:embed="rId8">
                    <a14:imgEffect>
                      <a14:backgroundRemoval t="3927" b="93717" l="31266" r="69873">
                        <a14:foregroundMark x1="36582" y1="13089" x2="51899" y2="81414"/>
                        <a14:foregroundMark x1="46582" y1="70419" x2="38101" y2="55236"/>
                        <a14:foregroundMark x1="35823" y1="54188" x2="38101" y2="54188"/>
                        <a14:foregroundMark x1="51899" y1="83508" x2="64557" y2="70419"/>
                        <a14:foregroundMark x1="54051" y1="74346" x2="60886" y2="34293"/>
                        <a14:foregroundMark x1="61392" y1="70419" x2="61899" y2="36649"/>
                        <a14:foregroundMark x1="52152" y1="61780" x2="46329" y2="28010"/>
                        <a14:foregroundMark x1="54304" y1="34293" x2="52658" y2="24607"/>
                        <a14:foregroundMark x1="59620" y1="31152" x2="57722" y2="26702"/>
                      </a14:backgroundRemoval>
                    </a14:imgEffect>
                  </a14:imgLayer>
                </a14:imgProps>
              </a:ext>
              <a:ext uri="{28A0092B-C50C-407E-A947-70E740481C1C}">
                <a14:useLocalDpi xmlns:a14="http://schemas.microsoft.com/office/drawing/2010/main" val="0"/>
              </a:ext>
            </a:extLst>
          </a:blip>
          <a:srcRect l="29796" r="28896"/>
          <a:stretch/>
        </p:blipFill>
        <p:spPr>
          <a:xfrm>
            <a:off x="7391400" y="3776681"/>
            <a:ext cx="939800" cy="1100119"/>
          </a:xfrm>
          <a:prstGeom prst="rect">
            <a:avLst/>
          </a:prstGeom>
          <a:effectLst>
            <a:outerShdw blurRad="63500" sx="102000" sy="102000" algn="ctr" rotWithShape="0">
              <a:prstClr val="black">
                <a:alpha val="40000"/>
              </a:prstClr>
            </a:outerShdw>
          </a:effectLst>
        </p:spPr>
      </p:pic>
      <p:sp>
        <p:nvSpPr>
          <p:cNvPr id="38" name="Rectangle 37"/>
          <p:cNvSpPr/>
          <p:nvPr/>
        </p:nvSpPr>
        <p:spPr>
          <a:xfrm>
            <a:off x="4648200" y="1386833"/>
            <a:ext cx="4038600" cy="892552"/>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r>
              <a:rPr lang="en-US" sz="2600" dirty="0" smtClean="0"/>
              <a:t>But events in a thread may be </a:t>
            </a:r>
            <a:r>
              <a:rPr lang="en-US" sz="2600" dirty="0" smtClean="0">
                <a:solidFill>
                  <a:srgbClr val="B20000"/>
                </a:solidFill>
              </a:rPr>
              <a:t>logically concurrent</a:t>
            </a:r>
            <a:endParaRPr lang="en-US" sz="2600" dirty="0"/>
          </a:p>
        </p:txBody>
      </p:sp>
      <p:sp>
        <p:nvSpPr>
          <p:cNvPr id="41" name="Rectangle 40"/>
          <p:cNvSpPr/>
          <p:nvPr/>
        </p:nvSpPr>
        <p:spPr>
          <a:xfrm>
            <a:off x="4648200" y="1388264"/>
            <a:ext cx="4038600" cy="892552"/>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r>
              <a:rPr lang="en-US" sz="2600" dirty="0" smtClean="0">
                <a:solidFill>
                  <a:srgbClr val="B20000"/>
                </a:solidFill>
              </a:rPr>
              <a:t>Races</a:t>
            </a:r>
            <a:r>
              <a:rPr lang="en-US" sz="2600" dirty="0" smtClean="0"/>
              <a:t> in logically concurrent events may lead to bugs</a:t>
            </a:r>
            <a:endParaRPr lang="en-US" sz="2600" dirty="0"/>
          </a:p>
        </p:txBody>
      </p:sp>
    </p:spTree>
    <p:extLst>
      <p:ext uri="{BB962C8B-B14F-4D97-AF65-F5344CB8AC3E}">
        <p14:creationId xmlns:p14="http://schemas.microsoft.com/office/powerpoint/2010/main" val="341412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50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4.44444E-6 1.85185E-6 L -0.11527 0.30972 " pathEditMode="relative" rAng="0" ptsTypes="AA">
                                      <p:cBhvr>
                                        <p:cTn id="43" dur="1000" fill="hold"/>
                                        <p:tgtEl>
                                          <p:spTgt spid="36"/>
                                        </p:tgtEl>
                                        <p:attrNameLst>
                                          <p:attrName>ppt_x</p:attrName>
                                          <p:attrName>ppt_y</p:attrName>
                                        </p:attrNameLst>
                                      </p:cBhvr>
                                      <p:rCtr x="-5764" y="15486"/>
                                    </p:animMotion>
                                  </p:childTnLst>
                                </p:cTn>
                              </p:par>
                            </p:childTnLst>
                          </p:cTn>
                        </p:par>
                        <p:par>
                          <p:cTn id="44" fill="hold">
                            <p:stCondLst>
                              <p:cond delay="1000"/>
                            </p:stCondLst>
                            <p:childTnLst>
                              <p:par>
                                <p:cTn id="45" presetID="1"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grpId="0" nodeType="afterEffect">
                                  <p:stCondLst>
                                    <p:cond delay="500"/>
                                  </p:stCondLst>
                                  <p:childTnLst>
                                    <p:set>
                                      <p:cBhvr>
                                        <p:cTn id="49" dur="1" fill="hold">
                                          <p:stCondLst>
                                            <p:cond delay="0"/>
                                          </p:stCondLst>
                                        </p:cTn>
                                        <p:tgtEl>
                                          <p:spTgt spid="27"/>
                                        </p:tgtEl>
                                        <p:attrNameLst>
                                          <p:attrName>style.visibility</p:attrName>
                                        </p:attrNameLst>
                                      </p:cBhvr>
                                      <p:to>
                                        <p:strVal val="visible"/>
                                      </p:to>
                                    </p:set>
                                  </p:childTnLst>
                                </p:cTn>
                              </p:par>
                            </p:childTnLst>
                          </p:cTn>
                        </p:par>
                        <p:par>
                          <p:cTn id="50" fill="hold">
                            <p:stCondLst>
                              <p:cond delay="1500"/>
                            </p:stCondLst>
                            <p:childTnLst>
                              <p:par>
                                <p:cTn id="51" presetID="1" presetClass="entr" presetSubtype="0"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3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34" grpId="0"/>
      <p:bldP spid="35" grpId="0"/>
      <p:bldP spid="39" grpId="0"/>
      <p:bldP spid="44" grpId="0"/>
      <p:bldP spid="8" grpId="0" animBg="1"/>
      <p:bldP spid="45" grpId="0" animBg="1"/>
      <p:bldP spid="47" grpId="0"/>
      <p:bldP spid="31" grpId="0" animBg="1"/>
      <p:bldP spid="32" grpId="0" animBg="1"/>
      <p:bldP spid="32" grpId="1" animBg="1"/>
      <p:bldP spid="38" grpId="0" animBg="1"/>
      <p:bldP spid="38" grpId="1" animBg="1"/>
      <p:bldP spid="41"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What is a Race?</a:t>
            </a:r>
            <a:endParaRPr lang="en-US" dirty="0"/>
          </a:p>
        </p:txBody>
      </p:sp>
      <p:sp>
        <p:nvSpPr>
          <p:cNvPr id="4" name="Slide Number Placeholder 3"/>
          <p:cNvSpPr>
            <a:spLocks noGrp="1"/>
          </p:cNvSpPr>
          <p:nvPr>
            <p:ph type="sldNum" sz="quarter" idx="12"/>
          </p:nvPr>
        </p:nvSpPr>
        <p:spPr/>
        <p:txBody>
          <a:bodyPr/>
          <a:lstStyle/>
          <a:p>
            <a:fld id="{58112155-D8D2-1C46-AD4C-D23A8C0266CF}" type="slidenum">
              <a:rPr lang="en-US" smtClean="0"/>
              <a:pPr/>
              <a:t>35</a:t>
            </a:fld>
            <a:endParaRPr lang="en-US"/>
          </a:p>
        </p:txBody>
      </p:sp>
      <p:cxnSp>
        <p:nvCxnSpPr>
          <p:cNvPr id="60" name="Straight Arrow Connector 59"/>
          <p:cNvCxnSpPr/>
          <p:nvPr/>
        </p:nvCxnSpPr>
        <p:spPr>
          <a:xfrm>
            <a:off x="3056659" y="2908994"/>
            <a:ext cx="0" cy="3568006"/>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238" y="3071356"/>
            <a:ext cx="2019300" cy="981759"/>
          </a:xfrm>
          <a:prstGeom prst="rect">
            <a:avLst/>
          </a:prstGeom>
        </p:spPr>
      </p:pic>
      <p:pic>
        <p:nvPicPr>
          <p:cNvPr id="62" name="Picture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7009" y="4124851"/>
            <a:ext cx="2019300" cy="981759"/>
          </a:xfrm>
          <a:prstGeom prst="rect">
            <a:avLst/>
          </a:prstGeom>
        </p:spPr>
      </p:pic>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400" y="5190441"/>
            <a:ext cx="2019300" cy="981759"/>
          </a:xfrm>
          <a:prstGeom prst="rect">
            <a:avLst/>
          </a:prstGeom>
        </p:spPr>
      </p:pic>
      <p:sp>
        <p:nvSpPr>
          <p:cNvPr id="69" name="TextBox 68"/>
          <p:cNvSpPr txBox="1"/>
          <p:nvPr/>
        </p:nvSpPr>
        <p:spPr>
          <a:xfrm>
            <a:off x="1843080" y="3029014"/>
            <a:ext cx="318229" cy="369332"/>
          </a:xfrm>
          <a:prstGeom prst="rect">
            <a:avLst/>
          </a:prstGeom>
          <a:noFill/>
          <a:ln>
            <a:noFill/>
          </a:ln>
        </p:spPr>
        <p:txBody>
          <a:bodyPr wrap="none" rtlCol="0">
            <a:spAutoFit/>
          </a:bodyPr>
          <a:lstStyle/>
          <a:p>
            <a:r>
              <a:rPr lang="en-US" dirty="0" smtClean="0"/>
              <a:t>A</a:t>
            </a:r>
            <a:endParaRPr lang="en-US" dirty="0"/>
          </a:p>
        </p:txBody>
      </p:sp>
      <p:sp>
        <p:nvSpPr>
          <p:cNvPr id="70" name="TextBox 69"/>
          <p:cNvSpPr txBox="1"/>
          <p:nvPr/>
        </p:nvSpPr>
        <p:spPr>
          <a:xfrm>
            <a:off x="1856509" y="4083114"/>
            <a:ext cx="318229" cy="369332"/>
          </a:xfrm>
          <a:prstGeom prst="rect">
            <a:avLst/>
          </a:prstGeom>
          <a:noFill/>
          <a:ln>
            <a:noFill/>
          </a:ln>
        </p:spPr>
        <p:txBody>
          <a:bodyPr wrap="none" rtlCol="0">
            <a:spAutoFit/>
          </a:bodyPr>
          <a:lstStyle/>
          <a:p>
            <a:r>
              <a:rPr lang="en-US" dirty="0" smtClean="0"/>
              <a:t>B</a:t>
            </a:r>
            <a:endParaRPr lang="en-US" dirty="0"/>
          </a:p>
        </p:txBody>
      </p:sp>
      <p:sp>
        <p:nvSpPr>
          <p:cNvPr id="71" name="TextBox 70"/>
          <p:cNvSpPr txBox="1"/>
          <p:nvPr/>
        </p:nvSpPr>
        <p:spPr>
          <a:xfrm>
            <a:off x="1856509" y="5149914"/>
            <a:ext cx="312906" cy="369332"/>
          </a:xfrm>
          <a:prstGeom prst="rect">
            <a:avLst/>
          </a:prstGeom>
          <a:noFill/>
          <a:ln>
            <a:noFill/>
          </a:ln>
        </p:spPr>
        <p:txBody>
          <a:bodyPr wrap="none" rtlCol="0">
            <a:spAutoFit/>
          </a:bodyPr>
          <a:lstStyle/>
          <a:p>
            <a:r>
              <a:rPr lang="en-US" dirty="0"/>
              <a:t>C</a:t>
            </a:r>
          </a:p>
        </p:txBody>
      </p:sp>
      <p:sp>
        <p:nvSpPr>
          <p:cNvPr id="72" name="TextBox 71"/>
          <p:cNvSpPr txBox="1"/>
          <p:nvPr/>
        </p:nvSpPr>
        <p:spPr>
          <a:xfrm>
            <a:off x="2277948" y="2438400"/>
            <a:ext cx="155185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err="1" smtClean="0"/>
              <a:t>Looper</a:t>
            </a:r>
            <a:r>
              <a:rPr lang="en-US" dirty="0" smtClean="0"/>
              <a:t> Thread</a:t>
            </a:r>
            <a:endParaRPr lang="en-US" dirty="0"/>
          </a:p>
        </p:txBody>
      </p:sp>
      <p:sp>
        <p:nvSpPr>
          <p:cNvPr id="16" name="Title 1"/>
          <p:cNvSpPr txBox="1">
            <a:spLocks/>
          </p:cNvSpPr>
          <p:nvPr/>
        </p:nvSpPr>
        <p:spPr>
          <a:xfrm>
            <a:off x="5524500" y="5062123"/>
            <a:ext cx="1511300" cy="78276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solidFill>
                  <a:schemeClr val="accent2"/>
                </a:solidFill>
              </a:rPr>
              <a:t>Race</a:t>
            </a:r>
            <a:endParaRPr lang="en-US" sz="3000" dirty="0">
              <a:solidFill>
                <a:schemeClr val="accent2"/>
              </a:solidFill>
            </a:endParaRPr>
          </a:p>
        </p:txBody>
      </p:sp>
      <p:sp>
        <p:nvSpPr>
          <p:cNvPr id="17" name="Rectangle 16"/>
          <p:cNvSpPr/>
          <p:nvPr/>
        </p:nvSpPr>
        <p:spPr>
          <a:xfrm>
            <a:off x="5105400" y="2384673"/>
            <a:ext cx="3581400" cy="2308324"/>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pPr marL="1588" lvl="1"/>
            <a:r>
              <a:rPr lang="en-US" sz="2400" dirty="0" smtClean="0">
                <a:solidFill>
                  <a:srgbClr val="FF0000"/>
                </a:solidFill>
              </a:rPr>
              <a:t>Conflict</a:t>
            </a:r>
            <a:r>
              <a:rPr lang="en-US" sz="2400" dirty="0" smtClean="0"/>
              <a:t>: Read-Write or Write-Write data accesses to same location</a:t>
            </a:r>
          </a:p>
          <a:p>
            <a:pPr marL="1588" lvl="1"/>
            <a:endParaRPr lang="en-US" sz="2400" dirty="0"/>
          </a:p>
          <a:p>
            <a:pPr marL="1588" lvl="1"/>
            <a:r>
              <a:rPr lang="en-US" sz="2400" dirty="0" smtClean="0">
                <a:solidFill>
                  <a:srgbClr val="FF0000"/>
                </a:solidFill>
              </a:rPr>
              <a:t>Race</a:t>
            </a:r>
            <a:r>
              <a:rPr lang="en-US" sz="2400" dirty="0" smtClean="0"/>
              <a:t>: Conflicts that are not causally ordered</a:t>
            </a:r>
            <a:endParaRPr lang="en-US" sz="2400" dirty="0"/>
          </a:p>
        </p:txBody>
      </p:sp>
      <p:sp>
        <p:nvSpPr>
          <p:cNvPr id="18" name="Freeform 17"/>
          <p:cNvSpPr/>
          <p:nvPr/>
        </p:nvSpPr>
        <p:spPr>
          <a:xfrm flipH="1">
            <a:off x="1524000" y="3851920"/>
            <a:ext cx="381000" cy="415280"/>
          </a:xfrm>
          <a:custGeom>
            <a:avLst/>
            <a:gdLst>
              <a:gd name="connsiteX0" fmla="*/ 8467 w 627944"/>
              <a:gd name="connsiteY0" fmla="*/ 0 h 1583267"/>
              <a:gd name="connsiteX1" fmla="*/ 626533 w 627944"/>
              <a:gd name="connsiteY1" fmla="*/ 829734 h 1583267"/>
              <a:gd name="connsiteX2" fmla="*/ 0 w 627944"/>
              <a:gd name="connsiteY2" fmla="*/ 1583267 h 1583267"/>
            </a:gdLst>
            <a:ahLst/>
            <a:cxnLst>
              <a:cxn ang="0">
                <a:pos x="connsiteX0" y="connsiteY0"/>
              </a:cxn>
              <a:cxn ang="0">
                <a:pos x="connsiteX1" y="connsiteY1"/>
              </a:cxn>
              <a:cxn ang="0">
                <a:pos x="connsiteX2" y="connsiteY2"/>
              </a:cxn>
            </a:cxnLst>
            <a:rect l="l" t="t" r="r" b="b"/>
            <a:pathLst>
              <a:path w="627944" h="1583267">
                <a:moveTo>
                  <a:pt x="8467" y="0"/>
                </a:moveTo>
                <a:cubicBezTo>
                  <a:pt x="318205" y="282928"/>
                  <a:pt x="627944" y="565856"/>
                  <a:pt x="626533" y="829734"/>
                </a:cubicBezTo>
                <a:cubicBezTo>
                  <a:pt x="625122" y="1093612"/>
                  <a:pt x="312561" y="1338439"/>
                  <a:pt x="0" y="1583267"/>
                </a:cubicBezTo>
              </a:path>
            </a:pathLst>
          </a:custGeom>
          <a:ln w="38100" cap="flat" cmpd="sng" algn="ctr">
            <a:solidFill>
              <a:schemeClr val="accent1"/>
            </a:solidFill>
            <a:prstDash val="solid"/>
            <a:round/>
            <a:headEnd type="none" w="med" len="med"/>
            <a:tailEnd type="arrow"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flipH="1">
            <a:off x="1524000" y="4918720"/>
            <a:ext cx="381000" cy="415280"/>
          </a:xfrm>
          <a:custGeom>
            <a:avLst/>
            <a:gdLst>
              <a:gd name="connsiteX0" fmla="*/ 8467 w 627944"/>
              <a:gd name="connsiteY0" fmla="*/ 0 h 1583267"/>
              <a:gd name="connsiteX1" fmla="*/ 626533 w 627944"/>
              <a:gd name="connsiteY1" fmla="*/ 829734 h 1583267"/>
              <a:gd name="connsiteX2" fmla="*/ 0 w 627944"/>
              <a:gd name="connsiteY2" fmla="*/ 1583267 h 1583267"/>
            </a:gdLst>
            <a:ahLst/>
            <a:cxnLst>
              <a:cxn ang="0">
                <a:pos x="connsiteX0" y="connsiteY0"/>
              </a:cxn>
              <a:cxn ang="0">
                <a:pos x="connsiteX1" y="connsiteY1"/>
              </a:cxn>
              <a:cxn ang="0">
                <a:pos x="connsiteX2" y="connsiteY2"/>
              </a:cxn>
            </a:cxnLst>
            <a:rect l="l" t="t" r="r" b="b"/>
            <a:pathLst>
              <a:path w="627944" h="1583267">
                <a:moveTo>
                  <a:pt x="8467" y="0"/>
                </a:moveTo>
                <a:cubicBezTo>
                  <a:pt x="318205" y="282928"/>
                  <a:pt x="627944" y="565856"/>
                  <a:pt x="626533" y="829734"/>
                </a:cubicBezTo>
                <a:cubicBezTo>
                  <a:pt x="625122" y="1093612"/>
                  <a:pt x="312561" y="1338439"/>
                  <a:pt x="0" y="1583267"/>
                </a:cubicBezTo>
              </a:path>
            </a:pathLst>
          </a:custGeom>
          <a:ln w="38100" cap="flat" cmpd="sng" algn="ctr">
            <a:solidFill>
              <a:schemeClr val="accent1"/>
            </a:solidFill>
            <a:prstDash val="solid"/>
            <a:round/>
            <a:headEnd type="none" w="med" len="med"/>
            <a:tailEnd type="arrow"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0" name="Group 19"/>
          <p:cNvGrpSpPr/>
          <p:nvPr/>
        </p:nvGrpSpPr>
        <p:grpSpPr>
          <a:xfrm>
            <a:off x="1600200" y="4852113"/>
            <a:ext cx="228600" cy="282576"/>
            <a:chOff x="1450240" y="4473591"/>
            <a:chExt cx="228600" cy="282576"/>
          </a:xfrm>
        </p:grpSpPr>
        <p:cxnSp>
          <p:nvCxnSpPr>
            <p:cNvPr id="21" name="Straight Connector 20"/>
            <p:cNvCxnSpPr/>
            <p:nvPr/>
          </p:nvCxnSpPr>
          <p:spPr>
            <a:xfrm>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a:stCxn id="26" idx="5"/>
            <a:endCxn id="16" idx="1"/>
          </p:cNvCxnSpPr>
          <p:nvPr/>
        </p:nvCxnSpPr>
        <p:spPr>
          <a:xfrm>
            <a:off x="3755217" y="4720821"/>
            <a:ext cx="1769283" cy="732686"/>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25" idx="6"/>
            <a:endCxn id="16" idx="1"/>
          </p:cNvCxnSpPr>
          <p:nvPr/>
        </p:nvCxnSpPr>
        <p:spPr>
          <a:xfrm flipV="1">
            <a:off x="3492501" y="5453507"/>
            <a:ext cx="2031999" cy="205856"/>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2354253" y="5473700"/>
            <a:ext cx="1138248" cy="371325"/>
          </a:xfrm>
          <a:prstGeom prst="ellipse">
            <a:avLst/>
          </a:prstGeom>
          <a:solidFill>
            <a:schemeClr val="accent2">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366953" y="4403875"/>
            <a:ext cx="1626453" cy="371325"/>
          </a:xfrm>
          <a:prstGeom prst="ellipse">
            <a:avLst/>
          </a:prstGeom>
          <a:solidFill>
            <a:schemeClr val="accent2">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14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25" grpId="0" animBg="1"/>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6" name="Straight Connector 65"/>
          <p:cNvCxnSpPr/>
          <p:nvPr/>
        </p:nvCxnSpPr>
        <p:spPr>
          <a:xfrm>
            <a:off x="2042967" y="3537466"/>
            <a:ext cx="4156722" cy="0"/>
          </a:xfrm>
          <a:prstGeom prst="line">
            <a:avLst/>
          </a:prstGeom>
          <a:ln w="25400" cap="flat" cmpd="sng" algn="ctr">
            <a:solidFill>
              <a:schemeClr val="bg1">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2057400" y="3080266"/>
            <a:ext cx="4156722" cy="0"/>
          </a:xfrm>
          <a:prstGeom prst="line">
            <a:avLst/>
          </a:prstGeom>
          <a:ln w="25400" cap="flat" cmpd="sng" algn="ctr">
            <a:solidFill>
              <a:schemeClr val="bg1">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053578" y="3995698"/>
            <a:ext cx="4156722" cy="0"/>
          </a:xfrm>
          <a:prstGeom prst="line">
            <a:avLst/>
          </a:prstGeom>
          <a:ln w="25400" cap="flat" cmpd="sng" algn="ctr">
            <a:solidFill>
              <a:schemeClr val="bg1">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2055667" y="4451866"/>
            <a:ext cx="4156722" cy="0"/>
          </a:xfrm>
          <a:prstGeom prst="line">
            <a:avLst/>
          </a:prstGeom>
          <a:ln w="25400" cap="flat" cmpd="sng" algn="ctr">
            <a:solidFill>
              <a:schemeClr val="bg1">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2053578" y="4909066"/>
            <a:ext cx="4156722" cy="0"/>
          </a:xfrm>
          <a:prstGeom prst="line">
            <a:avLst/>
          </a:prstGeom>
          <a:ln w="25400" cap="flat" cmpd="sng" algn="ctr">
            <a:solidFill>
              <a:schemeClr val="bg1">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2055667" y="5391666"/>
            <a:ext cx="4156722" cy="0"/>
          </a:xfrm>
          <a:prstGeom prst="line">
            <a:avLst/>
          </a:prstGeom>
          <a:ln w="25400" cap="flat" cmpd="sng" algn="ctr">
            <a:solidFill>
              <a:schemeClr val="bg1">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609600"/>
            <a:ext cx="8229600" cy="1143000"/>
          </a:xfrm>
        </p:spPr>
        <p:txBody>
          <a:bodyPr>
            <a:normAutofit/>
          </a:bodyPr>
          <a:lstStyle/>
          <a:p>
            <a:r>
              <a:rPr lang="en-US" dirty="0" smtClean="0"/>
              <a:t>Events with Delays</a:t>
            </a:r>
            <a:endParaRPr lang="en-US" dirty="0"/>
          </a:p>
        </p:txBody>
      </p:sp>
      <p:grpSp>
        <p:nvGrpSpPr>
          <p:cNvPr id="3" name="Group 17"/>
          <p:cNvGrpSpPr/>
          <p:nvPr/>
        </p:nvGrpSpPr>
        <p:grpSpPr>
          <a:xfrm>
            <a:off x="3561026" y="2667397"/>
            <a:ext cx="1219200" cy="381794"/>
            <a:chOff x="2517307" y="3314303"/>
            <a:chExt cx="1219200" cy="381794"/>
          </a:xfrm>
        </p:grpSpPr>
        <p:sp>
          <p:nvSpPr>
            <p:cNvPr id="10" name="Rectangle 9"/>
            <p:cNvSpPr/>
            <p:nvPr/>
          </p:nvSpPr>
          <p:spPr>
            <a:xfrm>
              <a:off x="2517307" y="3314303"/>
              <a:ext cx="1219200" cy="381000"/>
            </a:xfrm>
            <a:prstGeom prst="rect">
              <a:avLst/>
            </a:prstGeom>
            <a:noFill/>
            <a:ln w="254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a:off x="2631607" y="3504803"/>
              <a:ext cx="381000" cy="1588"/>
            </a:xfrm>
            <a:prstGeom prst="line">
              <a:avLst/>
            </a:prstGeom>
            <a:ln w="254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2935613" y="3504009"/>
              <a:ext cx="381000" cy="1588"/>
            </a:xfrm>
            <a:prstGeom prst="line">
              <a:avLst/>
            </a:prstGeom>
            <a:ln w="254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3240413" y="3504009"/>
              <a:ext cx="381000" cy="1588"/>
            </a:xfrm>
            <a:prstGeom prst="line">
              <a:avLst/>
            </a:prstGeom>
            <a:ln w="254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15" name="Straight Arrow Connector 14"/>
          <p:cNvCxnSpPr/>
          <p:nvPr/>
        </p:nvCxnSpPr>
        <p:spPr>
          <a:xfrm rot="5400000">
            <a:off x="908170" y="4299070"/>
            <a:ext cx="4202668" cy="792"/>
          </a:xfrm>
          <a:prstGeom prst="straightConnector1">
            <a:avLst/>
          </a:prstGeom>
          <a:ln w="25400" cap="flat" cmpd="sng" algn="ctr">
            <a:solidFill>
              <a:schemeClr val="tx1"/>
            </a:solidFill>
            <a:prstDash val="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453661" y="2286000"/>
            <a:ext cx="1385040" cy="369332"/>
          </a:xfrm>
          <a:prstGeom prst="rect">
            <a:avLst/>
          </a:prstGeom>
          <a:noFill/>
        </p:spPr>
        <p:txBody>
          <a:bodyPr wrap="none" rtlCol="0">
            <a:spAutoFit/>
          </a:bodyPr>
          <a:lstStyle/>
          <a:p>
            <a:r>
              <a:rPr lang="en-US" dirty="0" smtClean="0"/>
              <a:t>Event Queue</a:t>
            </a:r>
            <a:endParaRPr lang="en-US" dirty="0"/>
          </a:p>
        </p:txBody>
      </p:sp>
      <p:cxnSp>
        <p:nvCxnSpPr>
          <p:cNvPr id="35" name="Straight Arrow Connector 34"/>
          <p:cNvCxnSpPr/>
          <p:nvPr/>
        </p:nvCxnSpPr>
        <p:spPr>
          <a:xfrm rot="5400000">
            <a:off x="4347706" y="4534385"/>
            <a:ext cx="3727422" cy="5408"/>
          </a:xfrm>
          <a:prstGeom prst="straightConnector1">
            <a:avLst/>
          </a:prstGeom>
          <a:ln w="25400" cap="flat" cmpd="sng" algn="ctr">
            <a:solidFill>
              <a:schemeClr val="tx1"/>
            </a:solidFill>
            <a:prstDash val="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214106" y="2819400"/>
            <a:ext cx="1121521" cy="369332"/>
          </a:xfrm>
          <a:prstGeom prst="rect">
            <a:avLst/>
          </a:prstGeom>
          <a:noFill/>
        </p:spPr>
        <p:txBody>
          <a:bodyPr wrap="none" rtlCol="0">
            <a:spAutoFit/>
          </a:bodyPr>
          <a:lstStyle/>
          <a:p>
            <a:r>
              <a:rPr lang="en-US" dirty="0" err="1" smtClean="0"/>
              <a:t>send(B</a:t>
            </a:r>
            <a:r>
              <a:rPr lang="en-US" dirty="0" smtClean="0"/>
              <a:t>, 3)</a:t>
            </a:r>
            <a:endParaRPr lang="en-US" dirty="0"/>
          </a:p>
        </p:txBody>
      </p:sp>
      <p:sp>
        <p:nvSpPr>
          <p:cNvPr id="49" name="TextBox 48"/>
          <p:cNvSpPr txBox="1"/>
          <p:nvPr/>
        </p:nvSpPr>
        <p:spPr>
          <a:xfrm>
            <a:off x="3864094" y="2675165"/>
            <a:ext cx="318229" cy="369332"/>
          </a:xfrm>
          <a:prstGeom prst="rect">
            <a:avLst/>
          </a:prstGeom>
          <a:noFill/>
          <a:ln>
            <a:noFill/>
          </a:ln>
        </p:spPr>
        <p:txBody>
          <a:bodyPr wrap="none" rtlCol="0">
            <a:spAutoFit/>
          </a:bodyPr>
          <a:lstStyle/>
          <a:p>
            <a:r>
              <a:rPr lang="en-US" dirty="0" smtClean="0">
                <a:solidFill>
                  <a:schemeClr val="bg1">
                    <a:lumMod val="75000"/>
                  </a:schemeClr>
                </a:solidFill>
              </a:rPr>
              <a:t>B</a:t>
            </a:r>
            <a:endParaRPr lang="en-US" dirty="0">
              <a:solidFill>
                <a:schemeClr val="bg1">
                  <a:lumMod val="75000"/>
                </a:schemeClr>
              </a:solidFill>
            </a:endParaRPr>
          </a:p>
        </p:txBody>
      </p:sp>
      <p:sp>
        <p:nvSpPr>
          <p:cNvPr id="55" name="TextBox 54"/>
          <p:cNvSpPr txBox="1"/>
          <p:nvPr/>
        </p:nvSpPr>
        <p:spPr>
          <a:xfrm>
            <a:off x="6210301" y="3326368"/>
            <a:ext cx="1121183" cy="369332"/>
          </a:xfrm>
          <a:prstGeom prst="rect">
            <a:avLst/>
          </a:prstGeom>
          <a:noFill/>
        </p:spPr>
        <p:txBody>
          <a:bodyPr wrap="none" rtlCol="0">
            <a:spAutoFit/>
          </a:bodyPr>
          <a:lstStyle/>
          <a:p>
            <a:r>
              <a:rPr lang="en-US" dirty="0" err="1" smtClean="0"/>
              <a:t>send(C</a:t>
            </a:r>
            <a:r>
              <a:rPr lang="en-US" dirty="0" smtClean="0"/>
              <a:t>, 0)</a:t>
            </a:r>
            <a:endParaRPr lang="en-US" dirty="0"/>
          </a:p>
        </p:txBody>
      </p:sp>
      <p:cxnSp>
        <p:nvCxnSpPr>
          <p:cNvPr id="57" name="Straight Arrow Connector 56"/>
          <p:cNvCxnSpPr/>
          <p:nvPr/>
        </p:nvCxnSpPr>
        <p:spPr>
          <a:xfrm rot="10800000" flipV="1">
            <a:off x="3084679" y="3078956"/>
            <a:ext cx="3124039" cy="1372909"/>
          </a:xfrm>
          <a:prstGeom prst="straightConnector1">
            <a:avLst/>
          </a:prstGeom>
          <a:ln w="19050" cap="flat" cmpd="sng" algn="ctr">
            <a:solidFill>
              <a:schemeClr val="tx2">
                <a:lumMod val="60000"/>
                <a:lumOff val="40000"/>
              </a:schemeClr>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169499" y="2673350"/>
            <a:ext cx="312906" cy="369332"/>
          </a:xfrm>
          <a:prstGeom prst="rect">
            <a:avLst/>
          </a:prstGeom>
          <a:noFill/>
          <a:ln>
            <a:noFill/>
          </a:ln>
        </p:spPr>
        <p:txBody>
          <a:bodyPr wrap="none" rtlCol="0">
            <a:spAutoFit/>
          </a:bodyPr>
          <a:lstStyle/>
          <a:p>
            <a:r>
              <a:rPr lang="en-US" dirty="0" smtClean="0">
                <a:solidFill>
                  <a:srgbClr val="0000FF"/>
                </a:solidFill>
              </a:rPr>
              <a:t>C</a:t>
            </a:r>
            <a:endParaRPr lang="en-US" dirty="0">
              <a:solidFill>
                <a:srgbClr val="0000FF"/>
              </a:solidFill>
            </a:endParaRPr>
          </a:p>
        </p:txBody>
      </p:sp>
      <p:cxnSp>
        <p:nvCxnSpPr>
          <p:cNvPr id="65" name="Straight Arrow Connector 64"/>
          <p:cNvCxnSpPr/>
          <p:nvPr/>
        </p:nvCxnSpPr>
        <p:spPr>
          <a:xfrm rot="5400000">
            <a:off x="2778319" y="4685313"/>
            <a:ext cx="466343" cy="0"/>
          </a:xfrm>
          <a:prstGeom prst="straightConnector1">
            <a:avLst/>
          </a:prstGeom>
          <a:ln w="38100" cap="flat" cmpd="sng" algn="ctr">
            <a:solidFill>
              <a:srgbClr val="000000"/>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2691672" y="4483100"/>
            <a:ext cx="312906" cy="369332"/>
          </a:xfrm>
          <a:prstGeom prst="rect">
            <a:avLst/>
          </a:prstGeom>
          <a:noFill/>
          <a:ln>
            <a:noFill/>
          </a:ln>
        </p:spPr>
        <p:txBody>
          <a:bodyPr wrap="none" rtlCol="0">
            <a:spAutoFit/>
          </a:bodyPr>
          <a:lstStyle/>
          <a:p>
            <a:r>
              <a:rPr lang="en-US" dirty="0" smtClean="0"/>
              <a:t>B</a:t>
            </a:r>
            <a:endParaRPr lang="en-US" dirty="0"/>
          </a:p>
        </p:txBody>
      </p:sp>
      <p:cxnSp>
        <p:nvCxnSpPr>
          <p:cNvPr id="81" name="Straight Arrow Connector 80"/>
          <p:cNvCxnSpPr/>
          <p:nvPr/>
        </p:nvCxnSpPr>
        <p:spPr>
          <a:xfrm rot="5400000">
            <a:off x="2778318" y="5628132"/>
            <a:ext cx="466344" cy="0"/>
          </a:xfrm>
          <a:prstGeom prst="straightConnector1">
            <a:avLst/>
          </a:prstGeom>
          <a:ln w="38100" cap="flat" cmpd="sng" algn="ctr">
            <a:solidFill>
              <a:srgbClr val="000000"/>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2692401" y="5439410"/>
            <a:ext cx="312906" cy="369332"/>
          </a:xfrm>
          <a:prstGeom prst="rect">
            <a:avLst/>
          </a:prstGeom>
          <a:noFill/>
          <a:ln>
            <a:noFill/>
          </a:ln>
        </p:spPr>
        <p:txBody>
          <a:bodyPr wrap="none" rtlCol="0">
            <a:spAutoFit/>
          </a:bodyPr>
          <a:lstStyle/>
          <a:p>
            <a:r>
              <a:rPr lang="en-US" dirty="0" smtClean="0"/>
              <a:t>C</a:t>
            </a:r>
            <a:endParaRPr lang="en-US" dirty="0"/>
          </a:p>
        </p:txBody>
      </p:sp>
      <p:sp>
        <p:nvSpPr>
          <p:cNvPr id="87" name="Slide Number Placeholder 86"/>
          <p:cNvSpPr>
            <a:spLocks noGrp="1"/>
          </p:cNvSpPr>
          <p:nvPr>
            <p:ph type="sldNum" sz="quarter" idx="12"/>
          </p:nvPr>
        </p:nvSpPr>
        <p:spPr/>
        <p:txBody>
          <a:bodyPr/>
          <a:lstStyle/>
          <a:p>
            <a:fld id="{58112155-D8D2-1C46-AD4C-D23A8C0266CF}" type="slidenum">
              <a:rPr lang="en-US" smtClean="0"/>
              <a:pPr/>
              <a:t>36</a:t>
            </a:fld>
            <a:endParaRPr lang="en-US" dirty="0"/>
          </a:p>
        </p:txBody>
      </p:sp>
      <p:cxnSp>
        <p:nvCxnSpPr>
          <p:cNvPr id="39" name="Straight Arrow Connector 38"/>
          <p:cNvCxnSpPr>
            <a:stCxn id="55" idx="1"/>
          </p:cNvCxnSpPr>
          <p:nvPr/>
        </p:nvCxnSpPr>
        <p:spPr>
          <a:xfrm rot="10800000" flipV="1">
            <a:off x="3084679" y="3511034"/>
            <a:ext cx="3125623" cy="1880632"/>
          </a:xfrm>
          <a:prstGeom prst="straightConnector1">
            <a:avLst/>
          </a:prstGeom>
          <a:ln w="19050" cap="flat" cmpd="sng" algn="ctr">
            <a:solidFill>
              <a:schemeClr val="tx2">
                <a:lumMod val="60000"/>
                <a:lumOff val="40000"/>
              </a:schemeClr>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endCxn id="55" idx="1"/>
          </p:cNvCxnSpPr>
          <p:nvPr/>
        </p:nvCxnSpPr>
        <p:spPr>
          <a:xfrm rot="5400000">
            <a:off x="6012298" y="3309212"/>
            <a:ext cx="399826" cy="3819"/>
          </a:xfrm>
          <a:prstGeom prst="straightConnector1">
            <a:avLst/>
          </a:prstGeom>
          <a:ln w="19050" cap="flat" cmpd="sng" algn="ctr">
            <a:solidFill>
              <a:schemeClr val="tx2">
                <a:lumMod val="60000"/>
                <a:lumOff val="40000"/>
              </a:schemeClr>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3797300" y="2590800"/>
            <a:ext cx="442049" cy="533400"/>
          </a:xfrm>
          <a:prstGeom prst="ellipse">
            <a:avLst/>
          </a:prstGeom>
          <a:noFill/>
          <a:ln w="57150" cap="flat" cmpd="sng" algn="ctr">
            <a:solidFill>
              <a:srgbClr val="FF0000">
                <a:alpha val="56000"/>
              </a:srgb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4095750" y="2590800"/>
            <a:ext cx="442049" cy="533400"/>
          </a:xfrm>
          <a:prstGeom prst="ellipse">
            <a:avLst/>
          </a:prstGeom>
          <a:noFill/>
          <a:ln w="57150" cap="flat" cmpd="sng" algn="ctr">
            <a:solidFill>
              <a:srgbClr val="FF0000">
                <a:alpha val="56000"/>
              </a:srgb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rot="5400000">
            <a:off x="2232660" y="3215640"/>
            <a:ext cx="1554480" cy="0"/>
          </a:xfrm>
          <a:prstGeom prst="straightConnector1">
            <a:avLst/>
          </a:prstGeom>
          <a:ln w="38100" cap="flat" cmpd="sng" algn="ctr">
            <a:solidFill>
              <a:srgbClr val="000000"/>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692401" y="2971800"/>
            <a:ext cx="318229" cy="369332"/>
          </a:xfrm>
          <a:prstGeom prst="rect">
            <a:avLst/>
          </a:prstGeom>
          <a:noFill/>
          <a:ln>
            <a:noFill/>
          </a:ln>
        </p:spPr>
        <p:txBody>
          <a:bodyPr wrap="none" rtlCol="0">
            <a:spAutoFit/>
          </a:bodyPr>
          <a:lstStyle/>
          <a:p>
            <a:r>
              <a:rPr lang="en-US" dirty="0" smtClean="0"/>
              <a:t>A</a:t>
            </a:r>
            <a:endParaRPr lang="en-US" dirty="0"/>
          </a:p>
        </p:txBody>
      </p:sp>
      <p:sp>
        <p:nvSpPr>
          <p:cNvPr id="52" name="TextBox 51"/>
          <p:cNvSpPr txBox="1"/>
          <p:nvPr/>
        </p:nvSpPr>
        <p:spPr>
          <a:xfrm>
            <a:off x="3555271" y="2678668"/>
            <a:ext cx="318229" cy="369332"/>
          </a:xfrm>
          <a:prstGeom prst="rect">
            <a:avLst/>
          </a:prstGeom>
          <a:noFill/>
          <a:ln>
            <a:noFill/>
          </a:ln>
        </p:spPr>
        <p:txBody>
          <a:bodyPr wrap="none" rtlCol="0">
            <a:spAutoFit/>
          </a:bodyPr>
          <a:lstStyle/>
          <a:p>
            <a:r>
              <a:rPr lang="en-US" dirty="0" smtClean="0"/>
              <a:t>A</a:t>
            </a:r>
            <a:endParaRPr lang="en-US" dirty="0"/>
          </a:p>
        </p:txBody>
      </p:sp>
      <p:sp>
        <p:nvSpPr>
          <p:cNvPr id="58" name="TextBox 57"/>
          <p:cNvSpPr txBox="1"/>
          <p:nvPr/>
        </p:nvSpPr>
        <p:spPr>
          <a:xfrm>
            <a:off x="1106633" y="2869168"/>
            <a:ext cx="785667" cy="369332"/>
          </a:xfrm>
          <a:prstGeom prst="rect">
            <a:avLst/>
          </a:prstGeom>
          <a:noFill/>
        </p:spPr>
        <p:txBody>
          <a:bodyPr wrap="none" rtlCol="0">
            <a:spAutoFit/>
          </a:bodyPr>
          <a:lstStyle/>
          <a:p>
            <a:r>
              <a:rPr lang="en-US" dirty="0" smtClean="0"/>
              <a:t>time </a:t>
            </a:r>
            <a:r>
              <a:rPr lang="en-US" i="1" dirty="0" err="1" smtClean="0"/>
              <a:t>t</a:t>
            </a:r>
            <a:endParaRPr lang="en-US" i="1" dirty="0"/>
          </a:p>
        </p:txBody>
      </p:sp>
      <p:sp>
        <p:nvSpPr>
          <p:cNvPr id="67" name="TextBox 66"/>
          <p:cNvSpPr txBox="1"/>
          <p:nvPr/>
        </p:nvSpPr>
        <p:spPr>
          <a:xfrm>
            <a:off x="1104900" y="3326368"/>
            <a:ext cx="973982" cy="369332"/>
          </a:xfrm>
          <a:prstGeom prst="rect">
            <a:avLst/>
          </a:prstGeom>
          <a:noFill/>
        </p:spPr>
        <p:txBody>
          <a:bodyPr wrap="none" rtlCol="0">
            <a:spAutoFit/>
          </a:bodyPr>
          <a:lstStyle/>
          <a:p>
            <a:r>
              <a:rPr lang="en-US" dirty="0" smtClean="0"/>
              <a:t>time </a:t>
            </a:r>
            <a:r>
              <a:rPr lang="en-US" i="1" dirty="0" smtClean="0"/>
              <a:t>t</a:t>
            </a:r>
            <a:r>
              <a:rPr lang="en-US" dirty="0" smtClean="0"/>
              <a:t>+1</a:t>
            </a:r>
            <a:endParaRPr lang="en-US" dirty="0"/>
          </a:p>
        </p:txBody>
      </p:sp>
      <p:sp>
        <p:nvSpPr>
          <p:cNvPr id="72" name="TextBox 71"/>
          <p:cNvSpPr txBox="1"/>
          <p:nvPr/>
        </p:nvSpPr>
        <p:spPr>
          <a:xfrm>
            <a:off x="1115511" y="3784600"/>
            <a:ext cx="973982" cy="369332"/>
          </a:xfrm>
          <a:prstGeom prst="rect">
            <a:avLst/>
          </a:prstGeom>
          <a:noFill/>
        </p:spPr>
        <p:txBody>
          <a:bodyPr wrap="none" rtlCol="0">
            <a:spAutoFit/>
          </a:bodyPr>
          <a:lstStyle/>
          <a:p>
            <a:r>
              <a:rPr lang="en-US" dirty="0" smtClean="0"/>
              <a:t>time </a:t>
            </a:r>
            <a:r>
              <a:rPr lang="en-US" i="1" dirty="0" smtClean="0"/>
              <a:t>t</a:t>
            </a:r>
            <a:r>
              <a:rPr lang="en-US" dirty="0" smtClean="0"/>
              <a:t>+2</a:t>
            </a:r>
            <a:endParaRPr lang="en-US" dirty="0"/>
          </a:p>
        </p:txBody>
      </p:sp>
      <p:sp>
        <p:nvSpPr>
          <p:cNvPr id="74" name="TextBox 73"/>
          <p:cNvSpPr txBox="1"/>
          <p:nvPr/>
        </p:nvSpPr>
        <p:spPr>
          <a:xfrm>
            <a:off x="1117600" y="4240768"/>
            <a:ext cx="973982" cy="369332"/>
          </a:xfrm>
          <a:prstGeom prst="rect">
            <a:avLst/>
          </a:prstGeom>
          <a:noFill/>
        </p:spPr>
        <p:txBody>
          <a:bodyPr wrap="none" rtlCol="0">
            <a:spAutoFit/>
          </a:bodyPr>
          <a:lstStyle/>
          <a:p>
            <a:r>
              <a:rPr lang="en-US" dirty="0" smtClean="0"/>
              <a:t>time </a:t>
            </a:r>
            <a:r>
              <a:rPr lang="en-US" i="1" dirty="0" smtClean="0"/>
              <a:t>t</a:t>
            </a:r>
            <a:r>
              <a:rPr lang="en-US" dirty="0" smtClean="0"/>
              <a:t>+3</a:t>
            </a:r>
            <a:endParaRPr lang="en-US" dirty="0"/>
          </a:p>
        </p:txBody>
      </p:sp>
      <p:sp>
        <p:nvSpPr>
          <p:cNvPr id="76" name="TextBox 75"/>
          <p:cNvSpPr txBox="1"/>
          <p:nvPr/>
        </p:nvSpPr>
        <p:spPr>
          <a:xfrm>
            <a:off x="1115511" y="4697968"/>
            <a:ext cx="973982" cy="369332"/>
          </a:xfrm>
          <a:prstGeom prst="rect">
            <a:avLst/>
          </a:prstGeom>
          <a:noFill/>
        </p:spPr>
        <p:txBody>
          <a:bodyPr wrap="none" rtlCol="0">
            <a:spAutoFit/>
          </a:bodyPr>
          <a:lstStyle/>
          <a:p>
            <a:r>
              <a:rPr lang="en-US" dirty="0" smtClean="0"/>
              <a:t>time </a:t>
            </a:r>
            <a:r>
              <a:rPr lang="en-US" i="1" dirty="0" smtClean="0"/>
              <a:t>t</a:t>
            </a:r>
            <a:r>
              <a:rPr lang="en-US" dirty="0" smtClean="0"/>
              <a:t>+4</a:t>
            </a:r>
            <a:endParaRPr lang="en-US" dirty="0"/>
          </a:p>
        </p:txBody>
      </p:sp>
      <p:sp>
        <p:nvSpPr>
          <p:cNvPr id="79" name="TextBox 78"/>
          <p:cNvSpPr txBox="1"/>
          <p:nvPr/>
        </p:nvSpPr>
        <p:spPr>
          <a:xfrm>
            <a:off x="1117600" y="5180568"/>
            <a:ext cx="973982" cy="369332"/>
          </a:xfrm>
          <a:prstGeom prst="rect">
            <a:avLst/>
          </a:prstGeom>
          <a:noFill/>
        </p:spPr>
        <p:txBody>
          <a:bodyPr wrap="none" rtlCol="0">
            <a:spAutoFit/>
          </a:bodyPr>
          <a:lstStyle/>
          <a:p>
            <a:r>
              <a:rPr lang="en-US" dirty="0" smtClean="0"/>
              <a:t>time </a:t>
            </a:r>
            <a:r>
              <a:rPr lang="en-US" i="1" dirty="0" smtClean="0"/>
              <a:t>t</a:t>
            </a:r>
            <a:r>
              <a:rPr lang="en-US" dirty="0" smtClean="0"/>
              <a:t>+5</a:t>
            </a:r>
            <a:endParaRPr lang="en-US" dirty="0"/>
          </a:p>
        </p:txBody>
      </p:sp>
      <p:sp>
        <p:nvSpPr>
          <p:cNvPr id="83" name="TextBox 82"/>
          <p:cNvSpPr txBox="1"/>
          <p:nvPr/>
        </p:nvSpPr>
        <p:spPr>
          <a:xfrm>
            <a:off x="3861293" y="3098800"/>
            <a:ext cx="2882407" cy="369332"/>
          </a:xfrm>
          <a:prstGeom prst="rect">
            <a:avLst/>
          </a:prstGeom>
          <a:noFill/>
        </p:spPr>
        <p:txBody>
          <a:bodyPr wrap="none" rtlCol="0">
            <a:spAutoFit/>
          </a:bodyPr>
          <a:lstStyle/>
          <a:p>
            <a:r>
              <a:rPr lang="en-US" dirty="0" smtClean="0">
                <a:solidFill>
                  <a:srgbClr val="B20000"/>
                </a:solidFill>
              </a:rPr>
              <a:t>B is not available till time </a:t>
            </a:r>
            <a:r>
              <a:rPr lang="en-US" i="1" dirty="0" smtClean="0">
                <a:solidFill>
                  <a:srgbClr val="B20000"/>
                </a:solidFill>
              </a:rPr>
              <a:t>t</a:t>
            </a:r>
            <a:r>
              <a:rPr lang="en-US" dirty="0" smtClean="0">
                <a:solidFill>
                  <a:srgbClr val="B20000"/>
                </a:solidFill>
              </a:rPr>
              <a:t>+3</a:t>
            </a:r>
            <a:endParaRPr lang="en-US" dirty="0">
              <a:solidFill>
                <a:srgbClr val="B20000"/>
              </a:solidFill>
            </a:endParaRPr>
          </a:p>
        </p:txBody>
      </p:sp>
      <p:sp>
        <p:nvSpPr>
          <p:cNvPr id="85" name="TextBox 84"/>
          <p:cNvSpPr txBox="1"/>
          <p:nvPr/>
        </p:nvSpPr>
        <p:spPr>
          <a:xfrm>
            <a:off x="4178300" y="3098800"/>
            <a:ext cx="2597811" cy="369332"/>
          </a:xfrm>
          <a:prstGeom prst="rect">
            <a:avLst/>
          </a:prstGeom>
          <a:noFill/>
        </p:spPr>
        <p:txBody>
          <a:bodyPr wrap="none" rtlCol="0">
            <a:spAutoFit/>
          </a:bodyPr>
          <a:lstStyle/>
          <a:p>
            <a:r>
              <a:rPr lang="en-US" dirty="0" smtClean="0">
                <a:solidFill>
                  <a:srgbClr val="B20000"/>
                </a:solidFill>
              </a:rPr>
              <a:t>C is available immediately</a:t>
            </a:r>
            <a:endParaRPr lang="en-US" dirty="0">
              <a:solidFill>
                <a:srgbClr val="B20000"/>
              </a:solidFill>
            </a:endParaRPr>
          </a:p>
        </p:txBody>
      </p:sp>
      <p:sp>
        <p:nvSpPr>
          <p:cNvPr id="86" name="TextBox 85"/>
          <p:cNvSpPr txBox="1"/>
          <p:nvPr/>
        </p:nvSpPr>
        <p:spPr>
          <a:xfrm>
            <a:off x="3860800" y="3098800"/>
            <a:ext cx="2081482" cy="369332"/>
          </a:xfrm>
          <a:prstGeom prst="rect">
            <a:avLst/>
          </a:prstGeom>
          <a:noFill/>
        </p:spPr>
        <p:txBody>
          <a:bodyPr wrap="none" rtlCol="0">
            <a:spAutoFit/>
          </a:bodyPr>
          <a:lstStyle/>
          <a:p>
            <a:r>
              <a:rPr lang="en-US" dirty="0" smtClean="0">
                <a:solidFill>
                  <a:srgbClr val="B20000"/>
                </a:solidFill>
              </a:rPr>
              <a:t>B becomes available</a:t>
            </a:r>
            <a:endParaRPr lang="en-US" dirty="0">
              <a:solidFill>
                <a:srgbClr val="B20000"/>
              </a:solidFill>
            </a:endParaRPr>
          </a:p>
        </p:txBody>
      </p:sp>
      <p:sp>
        <p:nvSpPr>
          <p:cNvPr id="47" name="TextBox 46"/>
          <p:cNvSpPr txBox="1"/>
          <p:nvPr/>
        </p:nvSpPr>
        <p:spPr>
          <a:xfrm>
            <a:off x="2438400" y="1753753"/>
            <a:ext cx="155185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err="1" smtClean="0"/>
              <a:t>Looper</a:t>
            </a:r>
            <a:r>
              <a:rPr lang="en-US" dirty="0" smtClean="0"/>
              <a:t> Thread</a:t>
            </a:r>
            <a:endParaRPr lang="en-US" dirty="0"/>
          </a:p>
        </p:txBody>
      </p:sp>
      <p:sp>
        <p:nvSpPr>
          <p:cNvPr id="48" name="TextBox 47"/>
          <p:cNvSpPr txBox="1"/>
          <p:nvPr/>
        </p:nvSpPr>
        <p:spPr>
          <a:xfrm>
            <a:off x="5835985" y="2286000"/>
            <a:ext cx="1586396"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smtClean="0"/>
              <a:t>Worker Thread</a:t>
            </a:r>
            <a:endParaRPr lang="en-US" dirty="0"/>
          </a:p>
        </p:txBody>
      </p:sp>
      <p:sp>
        <p:nvSpPr>
          <p:cNvPr id="51" name="TextBox 50"/>
          <p:cNvSpPr txBox="1"/>
          <p:nvPr/>
        </p:nvSpPr>
        <p:spPr>
          <a:xfrm>
            <a:off x="-51631" y="5829300"/>
            <a:ext cx="3042243" cy="523220"/>
          </a:xfrm>
          <a:prstGeom prst="rect">
            <a:avLst/>
          </a:prstGeom>
          <a:noFill/>
        </p:spPr>
        <p:txBody>
          <a:bodyPr wrap="none" rtlCol="0">
            <a:spAutoFit/>
          </a:bodyPr>
          <a:lstStyle/>
          <a:p>
            <a:r>
              <a:rPr lang="en-US" sz="2800" dirty="0" smtClean="0">
                <a:solidFill>
                  <a:srgbClr val="B20000"/>
                </a:solidFill>
              </a:rPr>
              <a:t>B executes before C</a:t>
            </a:r>
            <a:endParaRPr lang="en-US" sz="2800" dirty="0">
              <a:solidFill>
                <a:srgbClr val="B20000"/>
              </a:solidFill>
            </a:endParaRPr>
          </a:p>
        </p:txBody>
      </p:sp>
    </p:spTree>
    <p:extLst>
      <p:ext uri="{BB962C8B-B14F-4D97-AF65-F5344CB8AC3E}">
        <p14:creationId xmlns:p14="http://schemas.microsoft.com/office/powerpoint/2010/main" val="1780532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5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88"/>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8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6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67"/>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 presetClass="emph" presetSubtype="2" fill="hold" grpId="2" nodeType="clickEffect">
                                  <p:stCondLst>
                                    <p:cond delay="0"/>
                                  </p:stCondLst>
                                  <p:childTnLst>
                                    <p:animClr clrSpc="rgb" dir="cw">
                                      <p:cBhvr override="childStyle">
                                        <p:cTn id="62" dur="1000" fill="hold"/>
                                        <p:tgtEl>
                                          <p:spTgt spid="49"/>
                                        </p:tgtEl>
                                        <p:attrNameLst>
                                          <p:attrName>style.color</p:attrName>
                                        </p:attrNameLst>
                                      </p:cBhvr>
                                      <p:to>
                                        <a:schemeClr val="hlink"/>
                                      </p:to>
                                    </p:animClr>
                                  </p:childTnLst>
                                </p:cTn>
                              </p:par>
                              <p:par>
                                <p:cTn id="63" presetID="1" presetClass="entr" presetSubtype="0" fill="hold" grpId="0" nodeType="withEffect">
                                  <p:stCondLst>
                                    <p:cond delay="0"/>
                                  </p:stCondLst>
                                  <p:childTnLst>
                                    <p:set>
                                      <p:cBhvr>
                                        <p:cTn id="64" dur="1" fill="hold">
                                          <p:stCondLst>
                                            <p:cond delay="0"/>
                                          </p:stCondLst>
                                        </p:cTn>
                                        <p:tgtEl>
                                          <p:spTgt spid="8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72"/>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71"/>
                                        </p:tgtEl>
                                        <p:attrNameLst>
                                          <p:attrName>style.visibility</p:attrName>
                                        </p:attrNameLst>
                                      </p:cBhvr>
                                      <p:to>
                                        <p:strVal val="hidden"/>
                                      </p:to>
                                    </p:set>
                                  </p:childTnLst>
                                </p:cTn>
                              </p:par>
                              <p:par>
                                <p:cTn id="73" presetID="1" presetClass="entr" presetSubtype="0" fill="hold" grpId="2" nodeType="with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7"/>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86"/>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7"/>
                                        </p:tgtEl>
                                        <p:attrNameLst>
                                          <p:attrName>style.visibility</p:attrName>
                                        </p:attrNameLst>
                                      </p:cBhvr>
                                      <p:to>
                                        <p:strVal val="visible"/>
                                      </p:to>
                                    </p:set>
                                  </p:childTnLst>
                                </p:cTn>
                              </p:par>
                              <p:par>
                                <p:cTn id="85" presetID="3" presetClass="emph" presetSubtype="2" fill="hold" grpId="1" nodeType="withEffect">
                                  <p:stCondLst>
                                    <p:cond delay="0"/>
                                  </p:stCondLst>
                                  <p:childTnLst>
                                    <p:animClr clrSpc="rgb" dir="cw">
                                      <p:cBhvr override="childStyle">
                                        <p:cTn id="86" dur="1000" fill="hold"/>
                                        <p:tgtEl>
                                          <p:spTgt spid="49"/>
                                        </p:tgtEl>
                                        <p:attrNameLst>
                                          <p:attrName>style.color</p:attrName>
                                        </p:attrNameLst>
                                      </p:cBhvr>
                                      <p:to>
                                        <a:schemeClr val="tx1"/>
                                      </p:to>
                                    </p:animClr>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5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73"/>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74"/>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7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8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78"/>
                                        </p:tgtEl>
                                        <p:attrNameLst>
                                          <p:attrName>style.visibility</p:attrName>
                                        </p:attrNameLst>
                                      </p:cBhvr>
                                      <p:to>
                                        <p:strVal val="visible"/>
                                      </p:to>
                                    </p:set>
                                  </p:childTnLst>
                                </p:cTn>
                              </p:par>
                              <p:par>
                                <p:cTn id="109" presetID="1" presetClass="exit" presetSubtype="0" fill="hold" grpId="1" nodeType="withEffect">
                                  <p:stCondLst>
                                    <p:cond delay="0"/>
                                  </p:stCondLst>
                                  <p:childTnLst>
                                    <p:set>
                                      <p:cBhvr>
                                        <p:cTn id="110" dur="1" fill="hold">
                                          <p:stCondLst>
                                            <p:cond delay="0"/>
                                          </p:stCondLst>
                                        </p:cTn>
                                        <p:tgtEl>
                                          <p:spTgt spid="76"/>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75"/>
                                        </p:tgtEl>
                                        <p:attrNameLst>
                                          <p:attrName>style.visibility</p:attrName>
                                        </p:attrNameLst>
                                      </p:cBhvr>
                                      <p:to>
                                        <p:strVal val="hidden"/>
                                      </p:to>
                                    </p:set>
                                  </p:childTnLst>
                                </p:cTn>
                              </p:par>
                              <p:par>
                                <p:cTn id="113" presetID="1" presetClass="entr" presetSubtype="0" fill="hold" nodeType="withEffect">
                                  <p:stCondLst>
                                    <p:cond delay="0"/>
                                  </p:stCondLst>
                                  <p:childTnLst>
                                    <p:set>
                                      <p:cBhvr>
                                        <p:cTn id="114" dur="1" fill="hold">
                                          <p:stCondLst>
                                            <p:cond delay="0"/>
                                          </p:stCondLst>
                                        </p:cTn>
                                        <p:tgtEl>
                                          <p:spTgt spid="8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9"/>
                                        </p:tgtEl>
                                        <p:attrNameLst>
                                          <p:attrName>style.visibility</p:attrName>
                                        </p:attrNameLst>
                                      </p:cBhvr>
                                      <p:to>
                                        <p:strVal val="visible"/>
                                      </p:to>
                                    </p:set>
                                  </p:childTnLst>
                                </p:cTn>
                              </p:par>
                              <p:par>
                                <p:cTn id="117" presetID="3" presetClass="emph" presetSubtype="2" fill="hold" grpId="0" nodeType="withEffect">
                                  <p:stCondLst>
                                    <p:cond delay="0"/>
                                  </p:stCondLst>
                                  <p:childTnLst>
                                    <p:animClr clrSpc="rgb" dir="cw">
                                      <p:cBhvr override="childStyle">
                                        <p:cTn id="118" dur="1000" fill="hold"/>
                                        <p:tgtEl>
                                          <p:spTgt spid="61"/>
                                        </p:tgtEl>
                                        <p:attrNameLst>
                                          <p:attrName>style.color</p:attrName>
                                        </p:attrNameLst>
                                      </p:cBhvr>
                                      <p:to>
                                        <a:schemeClr val="tx1"/>
                                      </p:to>
                                    </p:animClr>
                                  </p:childTnLst>
                                </p:cTn>
                              </p:par>
                              <p:par>
                                <p:cTn id="119" presetID="1" presetClass="entr" presetSubtype="0" fill="hold" grpId="1" nodeType="withEffect">
                                  <p:stCondLst>
                                    <p:cond delay="0"/>
                                  </p:stCondLst>
                                  <p:childTnLst>
                                    <p:set>
                                      <p:cBhvr>
                                        <p:cTn id="120" dur="1" fill="hold">
                                          <p:stCondLst>
                                            <p:cond delay="0"/>
                                          </p:stCondLst>
                                        </p:cTn>
                                        <p:tgtEl>
                                          <p:spTgt spid="88"/>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2" nodeType="clickEffect">
                                  <p:stCondLst>
                                    <p:cond delay="0"/>
                                  </p:stCondLst>
                                  <p:childTnLst>
                                    <p:set>
                                      <p:cBhvr>
                                        <p:cTn id="124" dur="1" fill="hold">
                                          <p:stCondLst>
                                            <p:cond delay="0"/>
                                          </p:stCondLst>
                                        </p:cTn>
                                        <p:tgtEl>
                                          <p:spTgt spid="88"/>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79"/>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78"/>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9" grpId="0"/>
      <p:bldP spid="49" grpId="1"/>
      <p:bldP spid="49" grpId="2"/>
      <p:bldP spid="61" grpId="0"/>
      <p:bldP spid="77" grpId="0"/>
      <p:bldP spid="84" grpId="0"/>
      <p:bldP spid="50" grpId="0" animBg="1"/>
      <p:bldP spid="50" grpId="1" animBg="1"/>
      <p:bldP spid="50" grpId="2" animBg="1"/>
      <p:bldP spid="88" grpId="0" animBg="1"/>
      <p:bldP spid="88" grpId="1" animBg="1"/>
      <p:bldP spid="88" grpId="2" animBg="1"/>
      <p:bldP spid="58" grpId="0"/>
      <p:bldP spid="58" grpId="1"/>
      <p:bldP spid="67" grpId="0"/>
      <p:bldP spid="67" grpId="1"/>
      <p:bldP spid="72" grpId="0"/>
      <p:bldP spid="72" grpId="1"/>
      <p:bldP spid="74" grpId="0"/>
      <p:bldP spid="74" grpId="1"/>
      <p:bldP spid="76" grpId="0"/>
      <p:bldP spid="76" grpId="1"/>
      <p:bldP spid="79" grpId="0"/>
      <p:bldP spid="79" grpId="1"/>
      <p:bldP spid="83" grpId="0"/>
      <p:bldP spid="83" grpId="1"/>
      <p:bldP spid="85" grpId="0"/>
      <p:bldP spid="85" grpId="1"/>
      <p:bldP spid="86" grpId="0"/>
      <p:bldP spid="86" grpId="1"/>
      <p:bldP spid="51"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6" name="Straight Connector 65"/>
          <p:cNvCxnSpPr/>
          <p:nvPr/>
        </p:nvCxnSpPr>
        <p:spPr>
          <a:xfrm>
            <a:off x="2042967" y="3537466"/>
            <a:ext cx="4156722" cy="0"/>
          </a:xfrm>
          <a:prstGeom prst="line">
            <a:avLst/>
          </a:prstGeom>
          <a:ln w="25400" cap="flat" cmpd="sng" algn="ctr">
            <a:solidFill>
              <a:schemeClr val="bg1">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2057400" y="3080266"/>
            <a:ext cx="4156722" cy="0"/>
          </a:xfrm>
          <a:prstGeom prst="line">
            <a:avLst/>
          </a:prstGeom>
          <a:ln w="25400" cap="flat" cmpd="sng" algn="ctr">
            <a:solidFill>
              <a:schemeClr val="bg1">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053578" y="3995698"/>
            <a:ext cx="4156722" cy="0"/>
          </a:xfrm>
          <a:prstGeom prst="line">
            <a:avLst/>
          </a:prstGeom>
          <a:ln w="25400" cap="flat" cmpd="sng" algn="ctr">
            <a:solidFill>
              <a:schemeClr val="bg1">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2055667" y="4451866"/>
            <a:ext cx="4156722" cy="0"/>
          </a:xfrm>
          <a:prstGeom prst="line">
            <a:avLst/>
          </a:prstGeom>
          <a:ln w="25400" cap="flat" cmpd="sng" algn="ctr">
            <a:solidFill>
              <a:schemeClr val="bg1">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2053578" y="4909066"/>
            <a:ext cx="4156722" cy="0"/>
          </a:xfrm>
          <a:prstGeom prst="line">
            <a:avLst/>
          </a:prstGeom>
          <a:ln w="25400" cap="flat" cmpd="sng" algn="ctr">
            <a:solidFill>
              <a:schemeClr val="bg1">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Events with Delays</a:t>
            </a:r>
            <a:endParaRPr lang="en-US" dirty="0"/>
          </a:p>
        </p:txBody>
      </p:sp>
      <p:grpSp>
        <p:nvGrpSpPr>
          <p:cNvPr id="3" name="Group 17"/>
          <p:cNvGrpSpPr/>
          <p:nvPr/>
        </p:nvGrpSpPr>
        <p:grpSpPr>
          <a:xfrm>
            <a:off x="3561026" y="2667397"/>
            <a:ext cx="1219200" cy="381794"/>
            <a:chOff x="2517307" y="3314303"/>
            <a:chExt cx="1219200" cy="381794"/>
          </a:xfrm>
        </p:grpSpPr>
        <p:sp>
          <p:nvSpPr>
            <p:cNvPr id="10" name="Rectangle 9"/>
            <p:cNvSpPr/>
            <p:nvPr/>
          </p:nvSpPr>
          <p:spPr>
            <a:xfrm>
              <a:off x="2517307" y="3314303"/>
              <a:ext cx="1219200" cy="381000"/>
            </a:xfrm>
            <a:prstGeom prst="rect">
              <a:avLst/>
            </a:prstGeom>
            <a:noFill/>
            <a:ln w="254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a:off x="2631607" y="3504803"/>
              <a:ext cx="381000" cy="1588"/>
            </a:xfrm>
            <a:prstGeom prst="line">
              <a:avLst/>
            </a:prstGeom>
            <a:ln w="254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2935613" y="3504009"/>
              <a:ext cx="381000" cy="1588"/>
            </a:xfrm>
            <a:prstGeom prst="line">
              <a:avLst/>
            </a:prstGeom>
            <a:ln w="254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3240413" y="3504009"/>
              <a:ext cx="381000" cy="1588"/>
            </a:xfrm>
            <a:prstGeom prst="line">
              <a:avLst/>
            </a:prstGeom>
            <a:ln w="254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15" name="Straight Arrow Connector 14"/>
          <p:cNvCxnSpPr/>
          <p:nvPr/>
        </p:nvCxnSpPr>
        <p:spPr>
          <a:xfrm>
            <a:off x="3009900" y="2198132"/>
            <a:ext cx="1591" cy="3745468"/>
          </a:xfrm>
          <a:prstGeom prst="straightConnector1">
            <a:avLst/>
          </a:prstGeom>
          <a:ln w="25400" cap="flat" cmpd="sng" algn="ctr">
            <a:solidFill>
              <a:schemeClr val="tx1"/>
            </a:solidFill>
            <a:prstDash val="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453661" y="2286000"/>
            <a:ext cx="1385040" cy="369332"/>
          </a:xfrm>
          <a:prstGeom prst="rect">
            <a:avLst/>
          </a:prstGeom>
          <a:noFill/>
        </p:spPr>
        <p:txBody>
          <a:bodyPr wrap="none" rtlCol="0">
            <a:spAutoFit/>
          </a:bodyPr>
          <a:lstStyle/>
          <a:p>
            <a:r>
              <a:rPr lang="en-US" dirty="0" smtClean="0"/>
              <a:t>Event Queue</a:t>
            </a:r>
            <a:endParaRPr lang="en-US" dirty="0"/>
          </a:p>
        </p:txBody>
      </p:sp>
      <p:cxnSp>
        <p:nvCxnSpPr>
          <p:cNvPr id="35" name="Straight Arrow Connector 34"/>
          <p:cNvCxnSpPr/>
          <p:nvPr/>
        </p:nvCxnSpPr>
        <p:spPr>
          <a:xfrm>
            <a:off x="6214121" y="2673378"/>
            <a:ext cx="1" cy="3155922"/>
          </a:xfrm>
          <a:prstGeom prst="straightConnector1">
            <a:avLst/>
          </a:prstGeom>
          <a:ln w="25400" cap="flat" cmpd="sng" algn="ctr">
            <a:solidFill>
              <a:schemeClr val="tx1"/>
            </a:solidFill>
            <a:prstDash val="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214106" y="2819400"/>
            <a:ext cx="1121521" cy="369332"/>
          </a:xfrm>
          <a:prstGeom prst="rect">
            <a:avLst/>
          </a:prstGeom>
          <a:noFill/>
        </p:spPr>
        <p:txBody>
          <a:bodyPr wrap="none" rtlCol="0">
            <a:spAutoFit/>
          </a:bodyPr>
          <a:lstStyle/>
          <a:p>
            <a:r>
              <a:rPr lang="en-US" dirty="0" err="1" smtClean="0"/>
              <a:t>send(B</a:t>
            </a:r>
            <a:r>
              <a:rPr lang="en-US" dirty="0" smtClean="0"/>
              <a:t>, 3)</a:t>
            </a:r>
            <a:endParaRPr lang="en-US" dirty="0"/>
          </a:p>
        </p:txBody>
      </p:sp>
      <p:sp>
        <p:nvSpPr>
          <p:cNvPr id="49" name="TextBox 48"/>
          <p:cNvSpPr txBox="1"/>
          <p:nvPr/>
        </p:nvSpPr>
        <p:spPr>
          <a:xfrm>
            <a:off x="3864094" y="2675165"/>
            <a:ext cx="318229" cy="369332"/>
          </a:xfrm>
          <a:prstGeom prst="rect">
            <a:avLst/>
          </a:prstGeom>
          <a:noFill/>
          <a:ln>
            <a:noFill/>
          </a:ln>
        </p:spPr>
        <p:txBody>
          <a:bodyPr wrap="none" rtlCol="0">
            <a:spAutoFit/>
          </a:bodyPr>
          <a:lstStyle/>
          <a:p>
            <a:r>
              <a:rPr lang="en-US" dirty="0" smtClean="0">
                <a:solidFill>
                  <a:schemeClr val="bg1">
                    <a:lumMod val="75000"/>
                  </a:schemeClr>
                </a:solidFill>
              </a:rPr>
              <a:t>B</a:t>
            </a:r>
            <a:endParaRPr lang="en-US" dirty="0">
              <a:solidFill>
                <a:schemeClr val="bg1">
                  <a:lumMod val="75000"/>
                </a:schemeClr>
              </a:solidFill>
            </a:endParaRPr>
          </a:p>
        </p:txBody>
      </p:sp>
      <p:sp>
        <p:nvSpPr>
          <p:cNvPr id="55" name="TextBox 54"/>
          <p:cNvSpPr txBox="1"/>
          <p:nvPr/>
        </p:nvSpPr>
        <p:spPr>
          <a:xfrm>
            <a:off x="6210301" y="3326368"/>
            <a:ext cx="1121183" cy="369332"/>
          </a:xfrm>
          <a:prstGeom prst="rect">
            <a:avLst/>
          </a:prstGeom>
          <a:noFill/>
        </p:spPr>
        <p:txBody>
          <a:bodyPr wrap="none" rtlCol="0">
            <a:spAutoFit/>
          </a:bodyPr>
          <a:lstStyle/>
          <a:p>
            <a:r>
              <a:rPr lang="en-US" dirty="0" err="1" smtClean="0"/>
              <a:t>send(C</a:t>
            </a:r>
            <a:r>
              <a:rPr lang="en-US" dirty="0" smtClean="0"/>
              <a:t>, 0)</a:t>
            </a:r>
            <a:endParaRPr lang="en-US" dirty="0"/>
          </a:p>
        </p:txBody>
      </p:sp>
      <p:cxnSp>
        <p:nvCxnSpPr>
          <p:cNvPr id="57" name="Straight Arrow Connector 56"/>
          <p:cNvCxnSpPr>
            <a:stCxn id="55" idx="1"/>
          </p:cNvCxnSpPr>
          <p:nvPr/>
        </p:nvCxnSpPr>
        <p:spPr>
          <a:xfrm rot="10800000" flipV="1">
            <a:off x="3084681" y="3511034"/>
            <a:ext cx="3125620" cy="476766"/>
          </a:xfrm>
          <a:prstGeom prst="straightConnector1">
            <a:avLst/>
          </a:prstGeom>
          <a:ln w="19050" cap="flat" cmpd="sng" algn="ctr">
            <a:solidFill>
              <a:schemeClr val="tx2">
                <a:lumMod val="60000"/>
                <a:lumOff val="40000"/>
              </a:schemeClr>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169499" y="2673350"/>
            <a:ext cx="312906" cy="369332"/>
          </a:xfrm>
          <a:prstGeom prst="rect">
            <a:avLst/>
          </a:prstGeom>
          <a:noFill/>
          <a:ln>
            <a:noFill/>
          </a:ln>
        </p:spPr>
        <p:txBody>
          <a:bodyPr wrap="none" rtlCol="0">
            <a:spAutoFit/>
          </a:bodyPr>
          <a:lstStyle/>
          <a:p>
            <a:r>
              <a:rPr lang="en-US" dirty="0" smtClean="0">
                <a:solidFill>
                  <a:srgbClr val="0000FF"/>
                </a:solidFill>
              </a:rPr>
              <a:t>C</a:t>
            </a:r>
            <a:endParaRPr lang="en-US" dirty="0">
              <a:solidFill>
                <a:srgbClr val="0000FF"/>
              </a:solidFill>
            </a:endParaRPr>
          </a:p>
        </p:txBody>
      </p:sp>
      <p:cxnSp>
        <p:nvCxnSpPr>
          <p:cNvPr id="65" name="Straight Arrow Connector 64"/>
          <p:cNvCxnSpPr/>
          <p:nvPr/>
        </p:nvCxnSpPr>
        <p:spPr>
          <a:xfrm rot="5400000">
            <a:off x="2778319" y="4220972"/>
            <a:ext cx="466343" cy="0"/>
          </a:xfrm>
          <a:prstGeom prst="straightConnector1">
            <a:avLst/>
          </a:prstGeom>
          <a:ln w="38100" cap="flat" cmpd="sng" algn="ctr">
            <a:solidFill>
              <a:srgbClr val="000000"/>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2691672" y="4018759"/>
            <a:ext cx="312906" cy="369332"/>
          </a:xfrm>
          <a:prstGeom prst="rect">
            <a:avLst/>
          </a:prstGeom>
          <a:noFill/>
          <a:ln>
            <a:noFill/>
          </a:ln>
        </p:spPr>
        <p:txBody>
          <a:bodyPr wrap="none" rtlCol="0">
            <a:spAutoFit/>
          </a:bodyPr>
          <a:lstStyle/>
          <a:p>
            <a:r>
              <a:rPr lang="en-US" dirty="0" smtClean="0"/>
              <a:t>C</a:t>
            </a:r>
            <a:endParaRPr lang="en-US" dirty="0"/>
          </a:p>
        </p:txBody>
      </p:sp>
      <p:cxnSp>
        <p:nvCxnSpPr>
          <p:cNvPr id="81" name="Straight Arrow Connector 80"/>
          <p:cNvCxnSpPr/>
          <p:nvPr/>
        </p:nvCxnSpPr>
        <p:spPr>
          <a:xfrm rot="5400000">
            <a:off x="2779334" y="5159756"/>
            <a:ext cx="464312" cy="0"/>
          </a:xfrm>
          <a:prstGeom prst="straightConnector1">
            <a:avLst/>
          </a:prstGeom>
          <a:ln w="38100" cap="flat" cmpd="sng" algn="ctr">
            <a:solidFill>
              <a:srgbClr val="000000"/>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2692401" y="4972050"/>
            <a:ext cx="312906" cy="369332"/>
          </a:xfrm>
          <a:prstGeom prst="rect">
            <a:avLst/>
          </a:prstGeom>
          <a:noFill/>
          <a:ln>
            <a:noFill/>
          </a:ln>
        </p:spPr>
        <p:txBody>
          <a:bodyPr wrap="none" rtlCol="0">
            <a:spAutoFit/>
          </a:bodyPr>
          <a:lstStyle/>
          <a:p>
            <a:r>
              <a:rPr lang="en-US" dirty="0" smtClean="0"/>
              <a:t>B</a:t>
            </a:r>
            <a:endParaRPr lang="en-US" dirty="0"/>
          </a:p>
        </p:txBody>
      </p:sp>
      <p:sp>
        <p:nvSpPr>
          <p:cNvPr id="87" name="Slide Number Placeholder 86"/>
          <p:cNvSpPr>
            <a:spLocks noGrp="1"/>
          </p:cNvSpPr>
          <p:nvPr>
            <p:ph type="sldNum" sz="quarter" idx="12"/>
          </p:nvPr>
        </p:nvSpPr>
        <p:spPr/>
        <p:txBody>
          <a:bodyPr/>
          <a:lstStyle/>
          <a:p>
            <a:fld id="{58112155-D8D2-1C46-AD4C-D23A8C0266CF}" type="slidenum">
              <a:rPr lang="en-US" smtClean="0"/>
              <a:pPr/>
              <a:t>37</a:t>
            </a:fld>
            <a:endParaRPr lang="en-US" dirty="0"/>
          </a:p>
        </p:txBody>
      </p:sp>
      <p:cxnSp>
        <p:nvCxnSpPr>
          <p:cNvPr id="39" name="Straight Arrow Connector 38"/>
          <p:cNvCxnSpPr/>
          <p:nvPr/>
        </p:nvCxnSpPr>
        <p:spPr>
          <a:xfrm rot="10800000" flipV="1">
            <a:off x="3084682" y="3098800"/>
            <a:ext cx="3125619" cy="1810266"/>
          </a:xfrm>
          <a:prstGeom prst="straightConnector1">
            <a:avLst/>
          </a:prstGeom>
          <a:ln w="19050" cap="flat" cmpd="sng" algn="ctr">
            <a:solidFill>
              <a:schemeClr val="tx2">
                <a:lumMod val="60000"/>
                <a:lumOff val="40000"/>
              </a:schemeClr>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endCxn id="55" idx="1"/>
          </p:cNvCxnSpPr>
          <p:nvPr/>
        </p:nvCxnSpPr>
        <p:spPr>
          <a:xfrm rot="5400000">
            <a:off x="6012298" y="3309212"/>
            <a:ext cx="399826" cy="3819"/>
          </a:xfrm>
          <a:prstGeom prst="straightConnector1">
            <a:avLst/>
          </a:prstGeom>
          <a:ln w="19050" cap="flat" cmpd="sng" algn="ctr">
            <a:solidFill>
              <a:schemeClr val="tx2">
                <a:lumMod val="60000"/>
                <a:lumOff val="40000"/>
              </a:schemeClr>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3797300" y="2590800"/>
            <a:ext cx="442049" cy="533400"/>
          </a:xfrm>
          <a:prstGeom prst="ellipse">
            <a:avLst/>
          </a:prstGeom>
          <a:noFill/>
          <a:ln w="57150" cap="flat" cmpd="sng" algn="ctr">
            <a:solidFill>
              <a:srgbClr val="FF0000">
                <a:alpha val="56000"/>
              </a:srgb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4095750" y="2590800"/>
            <a:ext cx="442049" cy="533400"/>
          </a:xfrm>
          <a:prstGeom prst="ellipse">
            <a:avLst/>
          </a:prstGeom>
          <a:noFill/>
          <a:ln w="57150" cap="flat" cmpd="sng" algn="ctr">
            <a:solidFill>
              <a:srgbClr val="FF0000">
                <a:alpha val="56000"/>
              </a:srgb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3555271" y="2678668"/>
            <a:ext cx="318229" cy="369332"/>
          </a:xfrm>
          <a:prstGeom prst="rect">
            <a:avLst/>
          </a:prstGeom>
          <a:noFill/>
          <a:ln>
            <a:noFill/>
          </a:ln>
        </p:spPr>
        <p:txBody>
          <a:bodyPr wrap="none" rtlCol="0">
            <a:spAutoFit/>
          </a:bodyPr>
          <a:lstStyle/>
          <a:p>
            <a:r>
              <a:rPr lang="en-US" dirty="0" smtClean="0"/>
              <a:t>A</a:t>
            </a:r>
            <a:endParaRPr lang="en-US" dirty="0"/>
          </a:p>
        </p:txBody>
      </p:sp>
      <p:sp>
        <p:nvSpPr>
          <p:cNvPr id="58" name="TextBox 57"/>
          <p:cNvSpPr txBox="1"/>
          <p:nvPr/>
        </p:nvSpPr>
        <p:spPr>
          <a:xfrm>
            <a:off x="1106633" y="2869168"/>
            <a:ext cx="785667" cy="369332"/>
          </a:xfrm>
          <a:prstGeom prst="rect">
            <a:avLst/>
          </a:prstGeom>
          <a:noFill/>
        </p:spPr>
        <p:txBody>
          <a:bodyPr wrap="none" rtlCol="0">
            <a:spAutoFit/>
          </a:bodyPr>
          <a:lstStyle/>
          <a:p>
            <a:r>
              <a:rPr lang="en-US" dirty="0" smtClean="0"/>
              <a:t>time </a:t>
            </a:r>
            <a:r>
              <a:rPr lang="en-US" i="1" dirty="0" err="1" smtClean="0"/>
              <a:t>t</a:t>
            </a:r>
            <a:endParaRPr lang="en-US" i="1" dirty="0"/>
          </a:p>
        </p:txBody>
      </p:sp>
      <p:sp>
        <p:nvSpPr>
          <p:cNvPr id="67" name="TextBox 66"/>
          <p:cNvSpPr txBox="1"/>
          <p:nvPr/>
        </p:nvSpPr>
        <p:spPr>
          <a:xfrm>
            <a:off x="1104900" y="3326368"/>
            <a:ext cx="973982" cy="369332"/>
          </a:xfrm>
          <a:prstGeom prst="rect">
            <a:avLst/>
          </a:prstGeom>
          <a:noFill/>
        </p:spPr>
        <p:txBody>
          <a:bodyPr wrap="none" rtlCol="0">
            <a:spAutoFit/>
          </a:bodyPr>
          <a:lstStyle/>
          <a:p>
            <a:r>
              <a:rPr lang="en-US" dirty="0" smtClean="0"/>
              <a:t>time </a:t>
            </a:r>
            <a:r>
              <a:rPr lang="en-US" i="1" dirty="0" smtClean="0"/>
              <a:t>t</a:t>
            </a:r>
            <a:r>
              <a:rPr lang="en-US" dirty="0" smtClean="0"/>
              <a:t>+1</a:t>
            </a:r>
            <a:endParaRPr lang="en-US" dirty="0"/>
          </a:p>
        </p:txBody>
      </p:sp>
      <p:sp>
        <p:nvSpPr>
          <p:cNvPr id="72" name="TextBox 71"/>
          <p:cNvSpPr txBox="1"/>
          <p:nvPr/>
        </p:nvSpPr>
        <p:spPr>
          <a:xfrm>
            <a:off x="1115511" y="3784600"/>
            <a:ext cx="973982" cy="369332"/>
          </a:xfrm>
          <a:prstGeom prst="rect">
            <a:avLst/>
          </a:prstGeom>
          <a:noFill/>
        </p:spPr>
        <p:txBody>
          <a:bodyPr wrap="none" rtlCol="0">
            <a:spAutoFit/>
          </a:bodyPr>
          <a:lstStyle/>
          <a:p>
            <a:r>
              <a:rPr lang="en-US" dirty="0" smtClean="0"/>
              <a:t>time </a:t>
            </a:r>
            <a:r>
              <a:rPr lang="en-US" i="1" dirty="0" smtClean="0"/>
              <a:t>t</a:t>
            </a:r>
            <a:r>
              <a:rPr lang="en-US" dirty="0" smtClean="0"/>
              <a:t>+2</a:t>
            </a:r>
            <a:endParaRPr lang="en-US" dirty="0"/>
          </a:p>
        </p:txBody>
      </p:sp>
      <p:sp>
        <p:nvSpPr>
          <p:cNvPr id="74" name="TextBox 73"/>
          <p:cNvSpPr txBox="1"/>
          <p:nvPr/>
        </p:nvSpPr>
        <p:spPr>
          <a:xfrm>
            <a:off x="1117600" y="4240768"/>
            <a:ext cx="973982" cy="369332"/>
          </a:xfrm>
          <a:prstGeom prst="rect">
            <a:avLst/>
          </a:prstGeom>
          <a:noFill/>
        </p:spPr>
        <p:txBody>
          <a:bodyPr wrap="none" rtlCol="0">
            <a:spAutoFit/>
          </a:bodyPr>
          <a:lstStyle/>
          <a:p>
            <a:r>
              <a:rPr lang="en-US" dirty="0" smtClean="0"/>
              <a:t>time </a:t>
            </a:r>
            <a:r>
              <a:rPr lang="en-US" i="1" dirty="0" smtClean="0"/>
              <a:t>t</a:t>
            </a:r>
            <a:r>
              <a:rPr lang="en-US" dirty="0" smtClean="0"/>
              <a:t>+3</a:t>
            </a:r>
            <a:endParaRPr lang="en-US" dirty="0"/>
          </a:p>
        </p:txBody>
      </p:sp>
      <p:sp>
        <p:nvSpPr>
          <p:cNvPr id="76" name="TextBox 75"/>
          <p:cNvSpPr txBox="1"/>
          <p:nvPr/>
        </p:nvSpPr>
        <p:spPr>
          <a:xfrm>
            <a:off x="1115511" y="4697968"/>
            <a:ext cx="973982" cy="369332"/>
          </a:xfrm>
          <a:prstGeom prst="rect">
            <a:avLst/>
          </a:prstGeom>
          <a:noFill/>
        </p:spPr>
        <p:txBody>
          <a:bodyPr wrap="none" rtlCol="0">
            <a:spAutoFit/>
          </a:bodyPr>
          <a:lstStyle/>
          <a:p>
            <a:r>
              <a:rPr lang="en-US" dirty="0" smtClean="0"/>
              <a:t>time </a:t>
            </a:r>
            <a:r>
              <a:rPr lang="en-US" i="1" dirty="0" smtClean="0"/>
              <a:t>t</a:t>
            </a:r>
            <a:r>
              <a:rPr lang="en-US" dirty="0" smtClean="0"/>
              <a:t>+4</a:t>
            </a:r>
            <a:endParaRPr lang="en-US" dirty="0"/>
          </a:p>
        </p:txBody>
      </p:sp>
      <p:sp>
        <p:nvSpPr>
          <p:cNvPr id="83" name="TextBox 82"/>
          <p:cNvSpPr txBox="1"/>
          <p:nvPr/>
        </p:nvSpPr>
        <p:spPr>
          <a:xfrm>
            <a:off x="3861293" y="3098800"/>
            <a:ext cx="2882407" cy="369332"/>
          </a:xfrm>
          <a:prstGeom prst="rect">
            <a:avLst/>
          </a:prstGeom>
          <a:noFill/>
        </p:spPr>
        <p:txBody>
          <a:bodyPr wrap="none" rtlCol="0">
            <a:spAutoFit/>
          </a:bodyPr>
          <a:lstStyle/>
          <a:p>
            <a:r>
              <a:rPr lang="en-US" dirty="0" smtClean="0">
                <a:solidFill>
                  <a:srgbClr val="B20000"/>
                </a:solidFill>
              </a:rPr>
              <a:t>B is not available till time </a:t>
            </a:r>
            <a:r>
              <a:rPr lang="en-US" i="1" dirty="0" smtClean="0">
                <a:solidFill>
                  <a:srgbClr val="B20000"/>
                </a:solidFill>
              </a:rPr>
              <a:t>t</a:t>
            </a:r>
            <a:r>
              <a:rPr lang="en-US" dirty="0" smtClean="0">
                <a:solidFill>
                  <a:srgbClr val="B20000"/>
                </a:solidFill>
              </a:rPr>
              <a:t>+3</a:t>
            </a:r>
            <a:endParaRPr lang="en-US" dirty="0">
              <a:solidFill>
                <a:srgbClr val="B20000"/>
              </a:solidFill>
            </a:endParaRPr>
          </a:p>
        </p:txBody>
      </p:sp>
      <p:sp>
        <p:nvSpPr>
          <p:cNvPr id="85" name="TextBox 84"/>
          <p:cNvSpPr txBox="1"/>
          <p:nvPr/>
        </p:nvSpPr>
        <p:spPr>
          <a:xfrm>
            <a:off x="4178300" y="3098800"/>
            <a:ext cx="2597811" cy="369332"/>
          </a:xfrm>
          <a:prstGeom prst="rect">
            <a:avLst/>
          </a:prstGeom>
          <a:noFill/>
        </p:spPr>
        <p:txBody>
          <a:bodyPr wrap="none" rtlCol="0">
            <a:spAutoFit/>
          </a:bodyPr>
          <a:lstStyle/>
          <a:p>
            <a:r>
              <a:rPr lang="en-US" dirty="0" smtClean="0">
                <a:solidFill>
                  <a:srgbClr val="B20000"/>
                </a:solidFill>
              </a:rPr>
              <a:t>C is available immediately</a:t>
            </a:r>
            <a:endParaRPr lang="en-US" dirty="0">
              <a:solidFill>
                <a:srgbClr val="B20000"/>
              </a:solidFill>
            </a:endParaRPr>
          </a:p>
        </p:txBody>
      </p:sp>
      <p:sp>
        <p:nvSpPr>
          <p:cNvPr id="86" name="TextBox 85"/>
          <p:cNvSpPr txBox="1"/>
          <p:nvPr/>
        </p:nvSpPr>
        <p:spPr>
          <a:xfrm>
            <a:off x="3860800" y="3098800"/>
            <a:ext cx="2081482" cy="369332"/>
          </a:xfrm>
          <a:prstGeom prst="rect">
            <a:avLst/>
          </a:prstGeom>
          <a:noFill/>
        </p:spPr>
        <p:txBody>
          <a:bodyPr wrap="none" rtlCol="0">
            <a:spAutoFit/>
          </a:bodyPr>
          <a:lstStyle/>
          <a:p>
            <a:r>
              <a:rPr lang="en-US" dirty="0" smtClean="0">
                <a:solidFill>
                  <a:srgbClr val="B20000"/>
                </a:solidFill>
              </a:rPr>
              <a:t>B becomes available</a:t>
            </a:r>
            <a:endParaRPr lang="en-US" dirty="0">
              <a:solidFill>
                <a:srgbClr val="B20000"/>
              </a:solidFill>
            </a:endParaRPr>
          </a:p>
        </p:txBody>
      </p:sp>
      <p:sp>
        <p:nvSpPr>
          <p:cNvPr id="92" name="TextBox 91"/>
          <p:cNvSpPr txBox="1"/>
          <p:nvPr/>
        </p:nvSpPr>
        <p:spPr>
          <a:xfrm>
            <a:off x="159199" y="5829300"/>
            <a:ext cx="7441589" cy="954107"/>
          </a:xfrm>
          <a:prstGeom prst="rect">
            <a:avLst/>
          </a:prstGeom>
          <a:noFill/>
        </p:spPr>
        <p:txBody>
          <a:bodyPr wrap="none" rtlCol="0">
            <a:spAutoFit/>
          </a:bodyPr>
          <a:lstStyle/>
          <a:p>
            <a:r>
              <a:rPr lang="en-US" sz="2800" dirty="0" smtClean="0">
                <a:solidFill>
                  <a:srgbClr val="B20000"/>
                </a:solidFill>
              </a:rPr>
              <a:t>B executes after C</a:t>
            </a:r>
          </a:p>
          <a:p>
            <a:r>
              <a:rPr lang="en-US" sz="2800" dirty="0" smtClean="0">
                <a:solidFill>
                  <a:srgbClr val="B20000"/>
                </a:solidFill>
              </a:rPr>
              <a:t>No causal order between B and C can be assumed</a:t>
            </a:r>
            <a:endParaRPr lang="en-US" sz="2800" dirty="0">
              <a:solidFill>
                <a:srgbClr val="B20000"/>
              </a:solidFill>
            </a:endParaRPr>
          </a:p>
        </p:txBody>
      </p:sp>
      <p:cxnSp>
        <p:nvCxnSpPr>
          <p:cNvPr id="46" name="Straight Arrow Connector 45"/>
          <p:cNvCxnSpPr/>
          <p:nvPr/>
        </p:nvCxnSpPr>
        <p:spPr>
          <a:xfrm rot="5400000">
            <a:off x="2460367" y="2987933"/>
            <a:ext cx="1099066" cy="0"/>
          </a:xfrm>
          <a:prstGeom prst="straightConnector1">
            <a:avLst/>
          </a:prstGeom>
          <a:ln w="38100" cap="flat" cmpd="sng" algn="ctr">
            <a:solidFill>
              <a:srgbClr val="000000"/>
            </a:solidFill>
            <a:prstDash val="solid"/>
            <a:roun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2686349" y="2743200"/>
            <a:ext cx="318229" cy="369332"/>
          </a:xfrm>
          <a:prstGeom prst="rect">
            <a:avLst/>
          </a:prstGeom>
          <a:noFill/>
          <a:ln>
            <a:noFill/>
          </a:ln>
        </p:spPr>
        <p:txBody>
          <a:bodyPr wrap="none" rtlCol="0">
            <a:spAutoFit/>
          </a:bodyPr>
          <a:lstStyle/>
          <a:p>
            <a:r>
              <a:rPr lang="en-US" dirty="0" smtClean="0"/>
              <a:t>A</a:t>
            </a:r>
            <a:endParaRPr lang="en-US" dirty="0"/>
          </a:p>
        </p:txBody>
      </p:sp>
      <p:sp>
        <p:nvSpPr>
          <p:cNvPr id="45" name="TextBox 44"/>
          <p:cNvSpPr txBox="1"/>
          <p:nvPr/>
        </p:nvSpPr>
        <p:spPr>
          <a:xfrm>
            <a:off x="2438400" y="1753753"/>
            <a:ext cx="155185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err="1" smtClean="0"/>
              <a:t>Looper</a:t>
            </a:r>
            <a:r>
              <a:rPr lang="en-US" dirty="0" smtClean="0"/>
              <a:t> Thread</a:t>
            </a:r>
            <a:endParaRPr lang="en-US" dirty="0"/>
          </a:p>
        </p:txBody>
      </p:sp>
      <p:sp>
        <p:nvSpPr>
          <p:cNvPr id="48" name="TextBox 47"/>
          <p:cNvSpPr txBox="1"/>
          <p:nvPr/>
        </p:nvSpPr>
        <p:spPr>
          <a:xfrm>
            <a:off x="5835985" y="2286000"/>
            <a:ext cx="1586396"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smtClean="0"/>
              <a:t>Worker Thread</a:t>
            </a:r>
            <a:endParaRPr lang="en-US" dirty="0"/>
          </a:p>
        </p:txBody>
      </p:sp>
    </p:spTree>
    <p:extLst>
      <p:ext uri="{BB962C8B-B14F-4D97-AF65-F5344CB8AC3E}">
        <p14:creationId xmlns:p14="http://schemas.microsoft.com/office/powerpoint/2010/main" val="1166136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5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88"/>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8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6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67"/>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par>
                                <p:cTn id="59" presetID="3" presetClass="emph" presetSubtype="2" fill="hold" grpId="0" nodeType="withEffect">
                                  <p:stCondLst>
                                    <p:cond delay="0"/>
                                  </p:stCondLst>
                                  <p:childTnLst>
                                    <p:animClr clrSpc="rgb" dir="cw">
                                      <p:cBhvr override="childStyle">
                                        <p:cTn id="60" dur="1000" fill="hold"/>
                                        <p:tgtEl>
                                          <p:spTgt spid="61"/>
                                        </p:tgtEl>
                                        <p:attrNameLst>
                                          <p:attrName>style.color</p:attrName>
                                        </p:attrNameLst>
                                      </p:cBhvr>
                                      <p:to>
                                        <a:schemeClr val="tx1"/>
                                      </p:to>
                                    </p:animClr>
                                  </p:childTnLst>
                                </p:cTn>
                              </p:par>
                              <p:par>
                                <p:cTn id="61" presetID="1" presetClass="entr" presetSubtype="0"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8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2" nodeType="clickEffect">
                                  <p:stCondLst>
                                    <p:cond delay="0"/>
                                  </p:stCondLst>
                                  <p:childTnLst>
                                    <p:set>
                                      <p:cBhvr>
                                        <p:cTn id="72" dur="1" fill="hold">
                                          <p:stCondLst>
                                            <p:cond delay="0"/>
                                          </p:stCondLst>
                                        </p:cTn>
                                        <p:tgtEl>
                                          <p:spTgt spid="8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 presetClass="emph" presetSubtype="2" fill="hold" grpId="2" nodeType="clickEffect">
                                  <p:stCondLst>
                                    <p:cond delay="0"/>
                                  </p:stCondLst>
                                  <p:childTnLst>
                                    <p:animClr clrSpc="rgb" dir="cw">
                                      <p:cBhvr override="childStyle">
                                        <p:cTn id="76" dur="1000" fill="hold"/>
                                        <p:tgtEl>
                                          <p:spTgt spid="49"/>
                                        </p:tgtEl>
                                        <p:attrNameLst>
                                          <p:attrName>style.color</p:attrName>
                                        </p:attrNameLst>
                                      </p:cBhvr>
                                      <p:to>
                                        <a:schemeClr val="hlink"/>
                                      </p:to>
                                    </p:animClr>
                                  </p:childTnLst>
                                </p:cTn>
                              </p:par>
                              <p:par>
                                <p:cTn id="77" presetID="1" presetClass="entr" presetSubtype="0" fill="hold" grpId="0" nodeType="withEffect">
                                  <p:stCondLst>
                                    <p:cond delay="0"/>
                                  </p:stCondLst>
                                  <p:childTnLst>
                                    <p:set>
                                      <p:cBhvr>
                                        <p:cTn id="78" dur="1" fill="hold">
                                          <p:stCondLst>
                                            <p:cond delay="0"/>
                                          </p:stCondLst>
                                        </p:cTn>
                                        <p:tgtEl>
                                          <p:spTgt spid="8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par>
                                <p:cTn id="83" presetID="1" presetClass="exit" presetSubtype="0" fill="hold" grpId="1" nodeType="withEffect">
                                  <p:stCondLst>
                                    <p:cond delay="0"/>
                                  </p:stCondLst>
                                  <p:childTnLst>
                                    <p:set>
                                      <p:cBhvr>
                                        <p:cTn id="84" dur="1" fill="hold">
                                          <p:stCondLst>
                                            <p:cond delay="0"/>
                                          </p:stCondLst>
                                        </p:cTn>
                                        <p:tgtEl>
                                          <p:spTgt spid="72"/>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71"/>
                                        </p:tgtEl>
                                        <p:attrNameLst>
                                          <p:attrName>style.visibility</p:attrName>
                                        </p:attrNameLst>
                                      </p:cBhvr>
                                      <p:to>
                                        <p:strVal val="hidden"/>
                                      </p:to>
                                    </p:set>
                                  </p:childTnLst>
                                </p:cTn>
                              </p:par>
                              <p:par>
                                <p:cTn id="87" presetID="1" presetClass="entr" presetSubtype="0" fill="hold" grpId="2" nodeType="withEffect">
                                  <p:stCondLst>
                                    <p:cond delay="0"/>
                                  </p:stCondLst>
                                  <p:childTnLst>
                                    <p:set>
                                      <p:cBhvr>
                                        <p:cTn id="88" dur="1" fill="hold">
                                          <p:stCondLst>
                                            <p:cond delay="0"/>
                                          </p:stCondLst>
                                        </p:cTn>
                                        <p:tgtEl>
                                          <p:spTgt spid="5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50"/>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86"/>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3" presetClass="emph" presetSubtype="2" fill="hold" grpId="1" nodeType="clickEffect">
                                  <p:stCondLst>
                                    <p:cond delay="0"/>
                                  </p:stCondLst>
                                  <p:childTnLst>
                                    <p:animClr clrSpc="rgb" dir="cw">
                                      <p:cBhvr override="childStyle">
                                        <p:cTn id="98" dur="1000" fill="hold"/>
                                        <p:tgtEl>
                                          <p:spTgt spid="49"/>
                                        </p:tgtEl>
                                        <p:attrNameLst>
                                          <p:attrName>style.color</p:attrName>
                                        </p:attrNameLst>
                                      </p:cBhvr>
                                      <p:to>
                                        <a:schemeClr val="tx1"/>
                                      </p:to>
                                    </p:animClr>
                                  </p:childTnLst>
                                </p:cTn>
                              </p:par>
                              <p:par>
                                <p:cTn id="99" presetID="1" presetClass="exit" presetSubtype="0" fill="hold" nodeType="withEffect">
                                  <p:stCondLst>
                                    <p:cond delay="0"/>
                                  </p:stCondLst>
                                  <p:childTnLst>
                                    <p:set>
                                      <p:cBhvr>
                                        <p:cTn id="100" dur="1" fill="hold">
                                          <p:stCondLst>
                                            <p:cond delay="0"/>
                                          </p:stCondLst>
                                        </p:cTn>
                                        <p:tgtEl>
                                          <p:spTgt spid="73"/>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74"/>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7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8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9"/>
                                        </p:tgtEl>
                                        <p:attrNameLst>
                                          <p:attrName>style.visibility</p:attrName>
                                        </p:attrNameLst>
                                      </p:cBhvr>
                                      <p:to>
                                        <p:strVal val="visible"/>
                                      </p:to>
                                    </p:set>
                                  </p:childTnLst>
                                </p:cTn>
                              </p:par>
                              <p:par>
                                <p:cTn id="113" presetID="1" presetClass="entr" presetSubtype="0" fill="hold" grpId="3" nodeType="withEffect">
                                  <p:stCondLst>
                                    <p:cond delay="0"/>
                                  </p:stCondLst>
                                  <p:childTnLst>
                                    <p:set>
                                      <p:cBhvr>
                                        <p:cTn id="114" dur="1" fill="hold">
                                          <p:stCondLst>
                                            <p:cond delay="0"/>
                                          </p:stCondLst>
                                        </p:cTn>
                                        <p:tgtEl>
                                          <p:spTgt spid="5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4" nodeType="clickEffect">
                                  <p:stCondLst>
                                    <p:cond delay="0"/>
                                  </p:stCondLst>
                                  <p:childTnLst>
                                    <p:set>
                                      <p:cBhvr>
                                        <p:cTn id="118" dur="1" fill="hold">
                                          <p:stCondLst>
                                            <p:cond delay="0"/>
                                          </p:stCondLst>
                                        </p:cTn>
                                        <p:tgtEl>
                                          <p:spTgt spid="50"/>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92"/>
                                        </p:tgtEl>
                                        <p:attrNameLst>
                                          <p:attrName>style.visibility</p:attrName>
                                        </p:attrNameLst>
                                      </p:cBhvr>
                                      <p:to>
                                        <p:strVal val="visible"/>
                                      </p:to>
                                    </p:set>
                                  </p:childTnLst>
                                </p:cTn>
                              </p:par>
                              <p:par>
                                <p:cTn id="123" presetID="1" presetClass="exit" presetSubtype="0" fill="hold" grpId="1" nodeType="withEffect">
                                  <p:stCondLst>
                                    <p:cond delay="0"/>
                                  </p:stCondLst>
                                  <p:childTnLst>
                                    <p:set>
                                      <p:cBhvr>
                                        <p:cTn id="124" dur="1" fill="hold">
                                          <p:stCondLst>
                                            <p:cond delay="0"/>
                                          </p:stCondLst>
                                        </p:cTn>
                                        <p:tgtEl>
                                          <p:spTgt spid="76"/>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9" grpId="0"/>
      <p:bldP spid="49" grpId="1"/>
      <p:bldP spid="49" grpId="2"/>
      <p:bldP spid="61" grpId="0"/>
      <p:bldP spid="77" grpId="0"/>
      <p:bldP spid="84" grpId="0"/>
      <p:bldP spid="50" grpId="0" animBg="1"/>
      <p:bldP spid="50" grpId="1" animBg="1"/>
      <p:bldP spid="50" grpId="2" animBg="1"/>
      <p:bldP spid="50" grpId="3" animBg="1"/>
      <p:bldP spid="50" grpId="4" animBg="1"/>
      <p:bldP spid="88" grpId="0" animBg="1"/>
      <p:bldP spid="88" grpId="1" animBg="1"/>
      <p:bldP spid="88" grpId="2" animBg="1"/>
      <p:bldP spid="58" grpId="0"/>
      <p:bldP spid="58" grpId="1"/>
      <p:bldP spid="67" grpId="0"/>
      <p:bldP spid="67" grpId="1"/>
      <p:bldP spid="72" grpId="0"/>
      <p:bldP spid="72" grpId="1"/>
      <p:bldP spid="74" grpId="0"/>
      <p:bldP spid="74" grpId="1"/>
      <p:bldP spid="76" grpId="0"/>
      <p:bldP spid="76" grpId="1"/>
      <p:bldP spid="83" grpId="0"/>
      <p:bldP spid="83" grpId="1"/>
      <p:bldP spid="85" grpId="0"/>
      <p:bldP spid="85" grpId="1"/>
      <p:bldP spid="86" grpId="0"/>
      <p:bldP spid="86" grpId="1"/>
      <p:bldP spid="92"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112155-D8D2-1C46-AD4C-D23A8C0266CF}" type="slidenum">
              <a:rPr lang="en-US" smtClean="0"/>
              <a:pPr/>
              <a:t>38</a:t>
            </a:fld>
            <a:endParaRPr lang="en-US"/>
          </a:p>
        </p:txBody>
      </p:sp>
      <p:pic>
        <p:nvPicPr>
          <p:cNvPr id="5" name="Picture 4"/>
          <p:cNvPicPr>
            <a:picLocks noChangeAspect="1"/>
          </p:cNvPicPr>
          <p:nvPr/>
        </p:nvPicPr>
        <p:blipFill>
          <a:blip r:embed="rId2"/>
          <a:stretch>
            <a:fillRect/>
          </a:stretch>
        </p:blipFill>
        <p:spPr>
          <a:xfrm>
            <a:off x="4724400" y="1828799"/>
            <a:ext cx="4038600" cy="4272237"/>
          </a:xfrm>
          <a:prstGeom prst="rect">
            <a:avLst/>
          </a:prstGeom>
        </p:spPr>
      </p:pic>
      <p:sp>
        <p:nvSpPr>
          <p:cNvPr id="7" name="Content Placeholder 3"/>
          <p:cNvSpPr txBox="1">
            <a:spLocks/>
          </p:cNvSpPr>
          <p:nvPr/>
        </p:nvSpPr>
        <p:spPr>
          <a:xfrm>
            <a:off x="46852" y="210811"/>
            <a:ext cx="8944748" cy="474989"/>
          </a:xfrm>
          <a:prstGeom prst="rect">
            <a:avLst/>
          </a:prstGeom>
          <a:solidFill>
            <a:schemeClr val="bg1">
              <a:lumMod val="95000"/>
            </a:schemeClr>
          </a:solidFill>
          <a:ln w="38100" cmpd="dbl">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600" dirty="0" smtClean="0">
                <a:solidFill>
                  <a:schemeClr val="bg1">
                    <a:lumMod val="65000"/>
                  </a:schemeClr>
                </a:solidFill>
              </a:rPr>
              <a:t>Traditional causal order;  Event atomicity;  </a:t>
            </a:r>
            <a:r>
              <a:rPr lang="en-US" sz="2600" dirty="0" smtClean="0">
                <a:solidFill>
                  <a:srgbClr val="C00000"/>
                </a:solidFill>
              </a:rPr>
              <a:t>Event queue order</a:t>
            </a:r>
            <a:endParaRPr lang="en-US" sz="2600" dirty="0">
              <a:solidFill>
                <a:srgbClr val="C00000"/>
              </a:solidFill>
            </a:endParaRPr>
          </a:p>
        </p:txBody>
      </p:sp>
      <p:sp>
        <p:nvSpPr>
          <p:cNvPr id="9" name="Rectangle 8"/>
          <p:cNvSpPr/>
          <p:nvPr/>
        </p:nvSpPr>
        <p:spPr>
          <a:xfrm>
            <a:off x="457200" y="2667000"/>
            <a:ext cx="3124200" cy="1200329"/>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pPr lvl="1"/>
            <a:r>
              <a:rPr lang="en-US" dirty="0" smtClean="0"/>
              <a:t>send(A</a:t>
            </a:r>
            <a:r>
              <a:rPr lang="en-US" dirty="0"/>
              <a:t>) → send(B) &amp;&amp;</a:t>
            </a:r>
          </a:p>
          <a:p>
            <a:pPr lvl="1"/>
            <a:r>
              <a:rPr lang="en-US" dirty="0" err="1"/>
              <a:t>A.delay</a:t>
            </a:r>
            <a:r>
              <a:rPr lang="en-US" dirty="0"/>
              <a:t> ≤ </a:t>
            </a:r>
            <a:r>
              <a:rPr lang="en-US" dirty="0" err="1"/>
              <a:t>B.delay</a:t>
            </a:r>
            <a:r>
              <a:rPr lang="en-US" dirty="0"/>
              <a:t> </a:t>
            </a:r>
          </a:p>
          <a:p>
            <a:r>
              <a:rPr lang="en-US" dirty="0" smtClean="0">
                <a:solidFill>
                  <a:srgbClr val="C00000"/>
                </a:solidFill>
              </a:rPr>
              <a:t>=&gt;</a:t>
            </a:r>
            <a:endParaRPr lang="en-US" dirty="0">
              <a:solidFill>
                <a:srgbClr val="C00000"/>
              </a:solidFill>
            </a:endParaRPr>
          </a:p>
          <a:p>
            <a:pPr lvl="1"/>
            <a:r>
              <a:rPr lang="en-US" dirty="0"/>
              <a:t>end(A) → begin(B</a:t>
            </a:r>
          </a:p>
        </p:txBody>
      </p:sp>
      <p:sp>
        <p:nvSpPr>
          <p:cNvPr id="10" name="Title 1"/>
          <p:cNvSpPr>
            <a:spLocks noGrp="1"/>
          </p:cNvSpPr>
          <p:nvPr>
            <p:ph type="title"/>
          </p:nvPr>
        </p:nvSpPr>
        <p:spPr>
          <a:xfrm>
            <a:off x="46852" y="533400"/>
            <a:ext cx="8229600" cy="1143000"/>
          </a:xfrm>
        </p:spPr>
        <p:txBody>
          <a:bodyPr>
            <a:normAutofit/>
          </a:bodyPr>
          <a:lstStyle/>
          <a:p>
            <a:r>
              <a:rPr lang="en-US" dirty="0" smtClean="0"/>
              <a:t>Revised Rule</a:t>
            </a:r>
            <a:endParaRPr lang="en-US" dirty="0"/>
          </a:p>
        </p:txBody>
      </p:sp>
    </p:spTree>
    <p:extLst>
      <p:ext uri="{BB962C8B-B14F-4D97-AF65-F5344CB8AC3E}">
        <p14:creationId xmlns:p14="http://schemas.microsoft.com/office/powerpoint/2010/main" val="855322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 name="Rectangle 37"/>
          <p:cNvSpPr/>
          <p:nvPr/>
        </p:nvSpPr>
        <p:spPr>
          <a:xfrm>
            <a:off x="1243624" y="2603011"/>
            <a:ext cx="3328376" cy="528350"/>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pPr algn="ctr">
              <a:lnSpc>
                <a:spcPct val="150000"/>
              </a:lnSpc>
            </a:pPr>
            <a:endParaRPr lang="en-US" sz="2000" dirty="0"/>
          </a:p>
        </p:txBody>
      </p:sp>
      <p:sp>
        <p:nvSpPr>
          <p:cNvPr id="3" name="Content Placeholder 2"/>
          <p:cNvSpPr>
            <a:spLocks noGrp="1"/>
          </p:cNvSpPr>
          <p:nvPr>
            <p:ph idx="1"/>
          </p:nvPr>
        </p:nvSpPr>
        <p:spPr>
          <a:xfrm>
            <a:off x="457200" y="1523999"/>
            <a:ext cx="8229600" cy="5197475"/>
          </a:xfrm>
        </p:spPr>
        <p:txBody>
          <a:bodyPr>
            <a:normAutofit/>
          </a:bodyPr>
          <a:lstStyle/>
          <a:p>
            <a:r>
              <a:rPr lang="en-US" sz="3150" dirty="0"/>
              <a:t>Use heuristics to detect </a:t>
            </a:r>
            <a:r>
              <a:rPr lang="en-US" sz="3150" dirty="0">
                <a:solidFill>
                  <a:srgbClr val="B20000"/>
                </a:solidFill>
              </a:rPr>
              <a:t>common programming patterns</a:t>
            </a:r>
            <a:r>
              <a:rPr lang="en-US" sz="3150" dirty="0"/>
              <a:t> for commutative </a:t>
            </a:r>
            <a:r>
              <a:rPr lang="en-US" sz="3150" dirty="0" smtClean="0"/>
              <a:t>events</a:t>
            </a:r>
          </a:p>
          <a:p>
            <a:pPr lvl="1"/>
            <a:r>
              <a:rPr lang="en-US" sz="2750" dirty="0" smtClean="0"/>
              <a:t>If-Guard check</a:t>
            </a:r>
          </a:p>
          <a:p>
            <a:pPr lvl="1"/>
            <a:r>
              <a:rPr lang="en-US" sz="2750" dirty="0" smtClean="0"/>
              <a:t>Intra-event-allocation</a:t>
            </a:r>
            <a:endParaRPr lang="en-US" sz="2750" dirty="0"/>
          </a:p>
        </p:txBody>
      </p:sp>
      <p:sp>
        <p:nvSpPr>
          <p:cNvPr id="2" name="Title 1"/>
          <p:cNvSpPr>
            <a:spLocks noGrp="1"/>
          </p:cNvSpPr>
          <p:nvPr>
            <p:ph type="title"/>
          </p:nvPr>
        </p:nvSpPr>
        <p:spPr/>
        <p:txBody>
          <a:bodyPr>
            <a:normAutofit fontScale="90000"/>
          </a:bodyPr>
          <a:lstStyle/>
          <a:p>
            <a:r>
              <a:rPr lang="en-US" dirty="0" smtClean="0"/>
              <a:t>Solution: </a:t>
            </a:r>
            <a:r>
              <a:rPr lang="en-US" dirty="0" err="1" smtClean="0"/>
              <a:t>Commutativity</a:t>
            </a:r>
            <a:r>
              <a:rPr lang="en-US" dirty="0" smtClean="0"/>
              <a:t> Analysis</a:t>
            </a:r>
            <a:endParaRPr lang="en-US" dirty="0"/>
          </a:p>
        </p:txBody>
      </p:sp>
      <p:sp>
        <p:nvSpPr>
          <p:cNvPr id="4" name="Slide Number Placeholder 3"/>
          <p:cNvSpPr>
            <a:spLocks noGrp="1"/>
          </p:cNvSpPr>
          <p:nvPr>
            <p:ph type="sldNum" sz="quarter" idx="12"/>
          </p:nvPr>
        </p:nvSpPr>
        <p:spPr/>
        <p:txBody>
          <a:bodyPr/>
          <a:lstStyle/>
          <a:p>
            <a:fld id="{58112155-D8D2-1C46-AD4C-D23A8C0266CF}" type="slidenum">
              <a:rPr lang="en-US" smtClean="0"/>
              <a:pPr/>
              <a:t>39</a:t>
            </a:fld>
            <a:endParaRPr lang="en-US"/>
          </a:p>
        </p:txBody>
      </p:sp>
      <p:sp>
        <p:nvSpPr>
          <p:cNvPr id="20" name="TextBox 19"/>
          <p:cNvSpPr txBox="1"/>
          <p:nvPr/>
        </p:nvSpPr>
        <p:spPr>
          <a:xfrm>
            <a:off x="7245046" y="5648980"/>
            <a:ext cx="832154" cy="523220"/>
          </a:xfrm>
          <a:prstGeom prst="rect">
            <a:avLst/>
          </a:prstGeom>
          <a:noFill/>
        </p:spPr>
        <p:txBody>
          <a:bodyPr wrap="none" rtlCol="0">
            <a:spAutoFit/>
          </a:bodyPr>
          <a:lstStyle/>
          <a:p>
            <a:r>
              <a:rPr lang="en-US" sz="2800" dirty="0" smtClean="0">
                <a:solidFill>
                  <a:schemeClr val="accent2"/>
                </a:solidFill>
              </a:rPr>
              <a:t>Free</a:t>
            </a:r>
            <a:endParaRPr lang="en-US" sz="2800" dirty="0">
              <a:solidFill>
                <a:schemeClr val="accent2"/>
              </a:solidFill>
            </a:endParaRPr>
          </a:p>
        </p:txBody>
      </p:sp>
      <p:cxnSp>
        <p:nvCxnSpPr>
          <p:cNvPr id="21" name="Straight Arrow Connector 20"/>
          <p:cNvCxnSpPr/>
          <p:nvPr/>
        </p:nvCxnSpPr>
        <p:spPr>
          <a:xfrm>
            <a:off x="6306593" y="3137594"/>
            <a:ext cx="0" cy="3568006"/>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172" y="3299956"/>
            <a:ext cx="2019300" cy="981759"/>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334" y="5419041"/>
            <a:ext cx="2019300" cy="981759"/>
          </a:xfrm>
          <a:prstGeom prst="rect">
            <a:avLst/>
          </a:prstGeom>
        </p:spPr>
      </p:pic>
      <p:sp>
        <p:nvSpPr>
          <p:cNvPr id="25" name="Freeform 24"/>
          <p:cNvSpPr/>
          <p:nvPr/>
        </p:nvSpPr>
        <p:spPr>
          <a:xfrm flipH="1">
            <a:off x="4776243" y="4080520"/>
            <a:ext cx="381000" cy="415280"/>
          </a:xfrm>
          <a:custGeom>
            <a:avLst/>
            <a:gdLst>
              <a:gd name="connsiteX0" fmla="*/ 8467 w 627944"/>
              <a:gd name="connsiteY0" fmla="*/ 0 h 1583267"/>
              <a:gd name="connsiteX1" fmla="*/ 626533 w 627944"/>
              <a:gd name="connsiteY1" fmla="*/ 829734 h 1583267"/>
              <a:gd name="connsiteX2" fmla="*/ 0 w 627944"/>
              <a:gd name="connsiteY2" fmla="*/ 1583267 h 1583267"/>
            </a:gdLst>
            <a:ahLst/>
            <a:cxnLst>
              <a:cxn ang="0">
                <a:pos x="connsiteX0" y="connsiteY0"/>
              </a:cxn>
              <a:cxn ang="0">
                <a:pos x="connsiteX1" y="connsiteY1"/>
              </a:cxn>
              <a:cxn ang="0">
                <a:pos x="connsiteX2" y="connsiteY2"/>
              </a:cxn>
            </a:cxnLst>
            <a:rect l="l" t="t" r="r" b="b"/>
            <a:pathLst>
              <a:path w="627944" h="1583267">
                <a:moveTo>
                  <a:pt x="8467" y="0"/>
                </a:moveTo>
                <a:cubicBezTo>
                  <a:pt x="318205" y="282928"/>
                  <a:pt x="627944" y="565856"/>
                  <a:pt x="626533" y="829734"/>
                </a:cubicBezTo>
                <a:cubicBezTo>
                  <a:pt x="625122" y="1093612"/>
                  <a:pt x="312561" y="1338439"/>
                  <a:pt x="0" y="1583267"/>
                </a:cubicBezTo>
              </a:path>
            </a:pathLst>
          </a:custGeom>
          <a:ln w="38100" cap="flat" cmpd="sng" algn="ctr">
            <a:solidFill>
              <a:schemeClr val="accent1"/>
            </a:solidFill>
            <a:prstDash val="solid"/>
            <a:round/>
            <a:headEnd type="none" w="med" len="med"/>
            <a:tailEnd type="arrow"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flipH="1">
            <a:off x="4776243" y="5147320"/>
            <a:ext cx="381000" cy="415280"/>
          </a:xfrm>
          <a:custGeom>
            <a:avLst/>
            <a:gdLst>
              <a:gd name="connsiteX0" fmla="*/ 8467 w 627944"/>
              <a:gd name="connsiteY0" fmla="*/ 0 h 1583267"/>
              <a:gd name="connsiteX1" fmla="*/ 626533 w 627944"/>
              <a:gd name="connsiteY1" fmla="*/ 829734 h 1583267"/>
              <a:gd name="connsiteX2" fmla="*/ 0 w 627944"/>
              <a:gd name="connsiteY2" fmla="*/ 1583267 h 1583267"/>
            </a:gdLst>
            <a:ahLst/>
            <a:cxnLst>
              <a:cxn ang="0">
                <a:pos x="connsiteX0" y="connsiteY0"/>
              </a:cxn>
              <a:cxn ang="0">
                <a:pos x="connsiteX1" y="connsiteY1"/>
              </a:cxn>
              <a:cxn ang="0">
                <a:pos x="connsiteX2" y="connsiteY2"/>
              </a:cxn>
            </a:cxnLst>
            <a:rect l="l" t="t" r="r" b="b"/>
            <a:pathLst>
              <a:path w="627944" h="1583267">
                <a:moveTo>
                  <a:pt x="8467" y="0"/>
                </a:moveTo>
                <a:cubicBezTo>
                  <a:pt x="318205" y="282928"/>
                  <a:pt x="627944" y="565856"/>
                  <a:pt x="626533" y="829734"/>
                </a:cubicBezTo>
                <a:cubicBezTo>
                  <a:pt x="625122" y="1093612"/>
                  <a:pt x="312561" y="1338439"/>
                  <a:pt x="0" y="1583267"/>
                </a:cubicBezTo>
              </a:path>
            </a:pathLst>
          </a:custGeom>
          <a:ln w="38100" cap="flat" cmpd="sng" algn="ctr">
            <a:solidFill>
              <a:schemeClr val="accent1"/>
            </a:solidFill>
            <a:prstDash val="solid"/>
            <a:round/>
            <a:headEnd type="none" w="med" len="med"/>
            <a:tailEnd type="arrow"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7" name="Group 26"/>
          <p:cNvGrpSpPr/>
          <p:nvPr/>
        </p:nvGrpSpPr>
        <p:grpSpPr>
          <a:xfrm>
            <a:off x="4852443" y="5080713"/>
            <a:ext cx="228600" cy="282576"/>
            <a:chOff x="1450240" y="4473591"/>
            <a:chExt cx="228600" cy="282576"/>
          </a:xfrm>
        </p:grpSpPr>
        <p:cxnSp>
          <p:nvCxnSpPr>
            <p:cNvPr id="28" name="Straight Connector 27"/>
            <p:cNvCxnSpPr/>
            <p:nvPr/>
          </p:nvCxnSpPr>
          <p:spPr>
            <a:xfrm>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5093014" y="3257614"/>
            <a:ext cx="318229" cy="369332"/>
          </a:xfrm>
          <a:prstGeom prst="rect">
            <a:avLst/>
          </a:prstGeom>
          <a:noFill/>
          <a:ln>
            <a:noFill/>
          </a:ln>
        </p:spPr>
        <p:txBody>
          <a:bodyPr wrap="none" rtlCol="0">
            <a:spAutoFit/>
          </a:bodyPr>
          <a:lstStyle/>
          <a:p>
            <a:r>
              <a:rPr lang="en-US" dirty="0" smtClean="0"/>
              <a:t>A</a:t>
            </a:r>
            <a:endParaRPr lang="en-US" dirty="0"/>
          </a:p>
        </p:txBody>
      </p:sp>
      <p:sp>
        <p:nvSpPr>
          <p:cNvPr id="31" name="TextBox 30"/>
          <p:cNvSpPr txBox="1"/>
          <p:nvPr/>
        </p:nvSpPr>
        <p:spPr>
          <a:xfrm>
            <a:off x="5106443" y="4311714"/>
            <a:ext cx="318229" cy="369332"/>
          </a:xfrm>
          <a:prstGeom prst="rect">
            <a:avLst/>
          </a:prstGeom>
          <a:noFill/>
          <a:ln>
            <a:noFill/>
          </a:ln>
        </p:spPr>
        <p:txBody>
          <a:bodyPr wrap="none" rtlCol="0">
            <a:spAutoFit/>
          </a:bodyPr>
          <a:lstStyle/>
          <a:p>
            <a:r>
              <a:rPr lang="en-US" dirty="0" smtClean="0"/>
              <a:t>B</a:t>
            </a:r>
            <a:endParaRPr lang="en-US" dirty="0"/>
          </a:p>
        </p:txBody>
      </p:sp>
      <p:sp>
        <p:nvSpPr>
          <p:cNvPr id="32" name="TextBox 31"/>
          <p:cNvSpPr txBox="1"/>
          <p:nvPr/>
        </p:nvSpPr>
        <p:spPr>
          <a:xfrm>
            <a:off x="5106443" y="5378514"/>
            <a:ext cx="312906" cy="369332"/>
          </a:xfrm>
          <a:prstGeom prst="rect">
            <a:avLst/>
          </a:prstGeom>
          <a:noFill/>
          <a:ln>
            <a:noFill/>
          </a:ln>
        </p:spPr>
        <p:txBody>
          <a:bodyPr wrap="none" rtlCol="0">
            <a:spAutoFit/>
          </a:bodyPr>
          <a:lstStyle/>
          <a:p>
            <a:r>
              <a:rPr lang="en-US" dirty="0"/>
              <a:t>C</a:t>
            </a:r>
          </a:p>
        </p:txBody>
      </p:sp>
      <p:sp>
        <p:nvSpPr>
          <p:cNvPr id="33" name="TextBox 32"/>
          <p:cNvSpPr txBox="1"/>
          <p:nvPr/>
        </p:nvSpPr>
        <p:spPr>
          <a:xfrm>
            <a:off x="5527882" y="2667000"/>
            <a:ext cx="155185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err="1" smtClean="0"/>
              <a:t>Looper</a:t>
            </a:r>
            <a:r>
              <a:rPr lang="en-US" dirty="0" smtClean="0"/>
              <a:t> Thread</a:t>
            </a:r>
            <a:endParaRPr lang="en-US" dirty="0"/>
          </a:p>
        </p:txBody>
      </p:sp>
      <p:sp>
        <p:nvSpPr>
          <p:cNvPr id="14" name="Oval 13"/>
          <p:cNvSpPr/>
          <p:nvPr/>
        </p:nvSpPr>
        <p:spPr>
          <a:xfrm>
            <a:off x="5567420" y="5691484"/>
            <a:ext cx="1138248" cy="371325"/>
          </a:xfrm>
          <a:prstGeom prst="ellipse">
            <a:avLst/>
          </a:prstGeom>
          <a:solidFill>
            <a:schemeClr val="accent2">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4"/>
          <a:stretch>
            <a:fillRect/>
          </a:stretch>
        </p:blipFill>
        <p:spPr>
          <a:xfrm>
            <a:off x="5290593" y="4332454"/>
            <a:ext cx="2032000" cy="1077746"/>
          </a:xfrm>
          <a:prstGeom prst="rect">
            <a:avLst/>
          </a:prstGeom>
        </p:spPr>
      </p:pic>
      <p:sp>
        <p:nvSpPr>
          <p:cNvPr id="35" name="Oval 34"/>
          <p:cNvSpPr/>
          <p:nvPr/>
        </p:nvSpPr>
        <p:spPr>
          <a:xfrm>
            <a:off x="5474072" y="4572000"/>
            <a:ext cx="1682367" cy="575510"/>
          </a:xfrm>
          <a:prstGeom prst="ellipse">
            <a:avLst/>
          </a:prstGeom>
          <a:solidFill>
            <a:srgbClr val="00B050">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7178280" y="4724400"/>
            <a:ext cx="1909259" cy="492443"/>
          </a:xfrm>
          <a:prstGeom prst="rect">
            <a:avLst/>
          </a:prstGeom>
          <a:noFill/>
        </p:spPr>
        <p:txBody>
          <a:bodyPr wrap="none" rtlCol="0">
            <a:spAutoFit/>
          </a:bodyPr>
          <a:lstStyle/>
          <a:p>
            <a:r>
              <a:rPr lang="en-US" sz="2600" dirty="0" smtClean="0">
                <a:solidFill>
                  <a:srgbClr val="00B050"/>
                </a:solidFill>
              </a:rPr>
              <a:t>Guarded use</a:t>
            </a:r>
            <a:endParaRPr lang="en-US" sz="2600" dirty="0">
              <a:solidFill>
                <a:srgbClr val="00B050"/>
              </a:solidFill>
            </a:endParaRPr>
          </a:p>
        </p:txBody>
      </p:sp>
    </p:spTree>
    <p:extLst>
      <p:ext uri="{BB962C8B-B14F-4D97-AF65-F5344CB8AC3E}">
        <p14:creationId xmlns:p14="http://schemas.microsoft.com/office/powerpoint/2010/main" val="583166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nexus4.png"/>
          <p:cNvPicPr>
            <a:picLocks noChangeAspect="1"/>
          </p:cNvPicPr>
          <p:nvPr/>
        </p:nvPicPr>
        <p:blipFill rotWithShape="1">
          <a:blip r:embed="rId3">
            <a:extLst>
              <a:ext uri="{28A0092B-C50C-407E-A947-70E740481C1C}">
                <a14:useLocalDpi xmlns:a14="http://schemas.microsoft.com/office/drawing/2010/main" val="0"/>
              </a:ext>
            </a:extLst>
          </a:blip>
          <a:srcRect l="9628" t="4247" r="9628" b="4247"/>
          <a:stretch/>
        </p:blipFill>
        <p:spPr>
          <a:xfrm>
            <a:off x="3768585" y="2009080"/>
            <a:ext cx="1573381" cy="2971800"/>
          </a:xfrm>
          <a:prstGeom prst="rect">
            <a:avLst/>
          </a:prstGeom>
        </p:spPr>
      </p:pic>
      <p:sp>
        <p:nvSpPr>
          <p:cNvPr id="2" name="Title 1"/>
          <p:cNvSpPr>
            <a:spLocks noGrp="1"/>
          </p:cNvSpPr>
          <p:nvPr>
            <p:ph type="title"/>
          </p:nvPr>
        </p:nvSpPr>
        <p:spPr/>
        <p:txBody>
          <a:bodyPr>
            <a:normAutofit/>
          </a:bodyPr>
          <a:lstStyle/>
          <a:p>
            <a:r>
              <a:rPr lang="en-US" dirty="0" smtClean="0"/>
              <a:t>Events and Threads in Android</a:t>
            </a:r>
            <a:endParaRPr lang="en-US" dirty="0"/>
          </a:p>
        </p:txBody>
      </p:sp>
      <p:sp>
        <p:nvSpPr>
          <p:cNvPr id="4" name="Slide Number Placeholder 3"/>
          <p:cNvSpPr>
            <a:spLocks noGrp="1"/>
          </p:cNvSpPr>
          <p:nvPr>
            <p:ph type="sldNum" sz="quarter" idx="12"/>
          </p:nvPr>
        </p:nvSpPr>
        <p:spPr/>
        <p:txBody>
          <a:bodyPr/>
          <a:lstStyle/>
          <a:p>
            <a:fld id="{58112155-D8D2-1C46-AD4C-D23A8C0266CF}" type="slidenum">
              <a:rPr lang="en-US" smtClean="0"/>
              <a:pPr/>
              <a:t>4</a:t>
            </a:fld>
            <a:endParaRPr lang="en-US" dirty="0"/>
          </a:p>
        </p:txBody>
      </p:sp>
      <p:grpSp>
        <p:nvGrpSpPr>
          <p:cNvPr id="19" name="Group 18"/>
          <p:cNvGrpSpPr/>
          <p:nvPr/>
        </p:nvGrpSpPr>
        <p:grpSpPr>
          <a:xfrm>
            <a:off x="6858000" y="2314987"/>
            <a:ext cx="1823508" cy="457383"/>
            <a:chOff x="6710892" y="3264840"/>
            <a:chExt cx="1823508" cy="457383"/>
          </a:xfrm>
        </p:grpSpPr>
        <p:sp>
          <p:nvSpPr>
            <p:cNvPr id="20" name="Rectangle 19"/>
            <p:cNvSpPr/>
            <p:nvPr/>
          </p:nvSpPr>
          <p:spPr>
            <a:xfrm>
              <a:off x="6710892" y="3265023"/>
              <a:ext cx="1569762" cy="457200"/>
            </a:xfrm>
            <a:prstGeom prst="rect">
              <a:avLst/>
            </a:prstGeom>
            <a:gradFill>
              <a:gsLst>
                <a:gs pos="100000">
                  <a:schemeClr val="bg1"/>
                </a:gs>
                <a:gs pos="0">
                  <a:schemeClr val="bg2">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6721872" y="3265023"/>
              <a:ext cx="0" cy="457017"/>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170792" y="3264840"/>
              <a:ext cx="0" cy="457017"/>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634784" y="3265023"/>
              <a:ext cx="0" cy="457017"/>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085192" y="3264840"/>
              <a:ext cx="0" cy="457017"/>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710892" y="3264840"/>
              <a:ext cx="1575054" cy="183"/>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710892" y="3721857"/>
              <a:ext cx="1581024" cy="183"/>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Left Arrow 26"/>
            <p:cNvSpPr/>
            <p:nvPr/>
          </p:nvSpPr>
          <p:spPr>
            <a:xfrm>
              <a:off x="8382000" y="3424105"/>
              <a:ext cx="152400" cy="121919"/>
            </a:xfrm>
            <a:prstGeom prst="leftArrow">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TextBox 34"/>
          <p:cNvSpPr txBox="1"/>
          <p:nvPr/>
        </p:nvSpPr>
        <p:spPr>
          <a:xfrm>
            <a:off x="6934200" y="1752020"/>
            <a:ext cx="1394845"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smtClean="0"/>
              <a:t>Event Queue</a:t>
            </a:r>
            <a:endParaRPr lang="en-US" dirty="0"/>
          </a:p>
        </p:txBody>
      </p:sp>
      <p:sp>
        <p:nvSpPr>
          <p:cNvPr id="44" name="TextBox 43"/>
          <p:cNvSpPr txBox="1"/>
          <p:nvPr/>
        </p:nvSpPr>
        <p:spPr>
          <a:xfrm>
            <a:off x="5167795" y="4155638"/>
            <a:ext cx="914921" cy="369332"/>
          </a:xfrm>
          <a:prstGeom prst="rect">
            <a:avLst/>
          </a:prstGeom>
          <a:noFill/>
        </p:spPr>
        <p:txBody>
          <a:bodyPr wrap="none" rtlCol="0">
            <a:spAutoFit/>
          </a:bodyPr>
          <a:lstStyle/>
          <a:p>
            <a:r>
              <a:rPr lang="en-US" dirty="0" smtClean="0"/>
              <a:t>wait(m)</a:t>
            </a:r>
            <a:endParaRPr lang="en-US" dirty="0"/>
          </a:p>
        </p:txBody>
      </p:sp>
      <p:grpSp>
        <p:nvGrpSpPr>
          <p:cNvPr id="51" name="Group 50"/>
          <p:cNvGrpSpPr/>
          <p:nvPr/>
        </p:nvGrpSpPr>
        <p:grpSpPr>
          <a:xfrm>
            <a:off x="2729395" y="2290786"/>
            <a:ext cx="3657600" cy="3834384"/>
            <a:chOff x="2729395" y="2261616"/>
            <a:chExt cx="3657600" cy="3834384"/>
          </a:xfrm>
        </p:grpSpPr>
        <p:cxnSp>
          <p:nvCxnSpPr>
            <p:cNvPr id="12" name="Straight Arrow Connector 11"/>
            <p:cNvCxnSpPr/>
            <p:nvPr/>
          </p:nvCxnSpPr>
          <p:spPr>
            <a:xfrm>
              <a:off x="2729395" y="2261616"/>
              <a:ext cx="0" cy="38343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948595" y="2261616"/>
              <a:ext cx="0" cy="38343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167795" y="2261616"/>
              <a:ext cx="0" cy="38343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386995" y="2261616"/>
              <a:ext cx="0" cy="38343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grpSp>
      <p:sp>
        <p:nvSpPr>
          <p:cNvPr id="52" name="TextBox 51"/>
          <p:cNvSpPr txBox="1"/>
          <p:nvPr/>
        </p:nvSpPr>
        <p:spPr>
          <a:xfrm>
            <a:off x="3958998" y="5134570"/>
            <a:ext cx="626381" cy="369332"/>
          </a:xfrm>
          <a:prstGeom prst="rect">
            <a:avLst/>
          </a:prstGeom>
          <a:noFill/>
        </p:spPr>
        <p:txBody>
          <a:bodyPr wrap="none" rtlCol="0">
            <a:spAutoFit/>
          </a:bodyPr>
          <a:lstStyle/>
          <a:p>
            <a:r>
              <a:rPr lang="en-US" dirty="0" err="1" smtClean="0"/>
              <a:t>rd</a:t>
            </a:r>
            <a:r>
              <a:rPr lang="en-US" dirty="0" smtClean="0"/>
              <a:t>(x)</a:t>
            </a:r>
            <a:endParaRPr lang="en-US" dirty="0"/>
          </a:p>
        </p:txBody>
      </p:sp>
      <p:sp>
        <p:nvSpPr>
          <p:cNvPr id="53" name="TextBox 52"/>
          <p:cNvSpPr txBox="1"/>
          <p:nvPr/>
        </p:nvSpPr>
        <p:spPr>
          <a:xfrm>
            <a:off x="5171476" y="3393638"/>
            <a:ext cx="670113" cy="369332"/>
          </a:xfrm>
          <a:prstGeom prst="rect">
            <a:avLst/>
          </a:prstGeom>
          <a:noFill/>
        </p:spPr>
        <p:txBody>
          <a:bodyPr wrap="none" rtlCol="0">
            <a:spAutoFit/>
          </a:bodyPr>
          <a:lstStyle/>
          <a:p>
            <a:r>
              <a:rPr lang="en-US" dirty="0" err="1" smtClean="0"/>
              <a:t>wr</a:t>
            </a:r>
            <a:r>
              <a:rPr lang="en-US" dirty="0" smtClean="0"/>
              <a:t>(x)</a:t>
            </a:r>
            <a:endParaRPr lang="en-US" dirty="0"/>
          </a:p>
        </p:txBody>
      </p:sp>
      <p:sp>
        <p:nvSpPr>
          <p:cNvPr id="43" name="TextBox 42"/>
          <p:cNvSpPr txBox="1"/>
          <p:nvPr/>
        </p:nvSpPr>
        <p:spPr>
          <a:xfrm>
            <a:off x="3948595" y="3012638"/>
            <a:ext cx="1045779" cy="369332"/>
          </a:xfrm>
          <a:prstGeom prst="rect">
            <a:avLst/>
          </a:prstGeom>
          <a:noFill/>
        </p:spPr>
        <p:txBody>
          <a:bodyPr wrap="none" rtlCol="0">
            <a:spAutoFit/>
          </a:bodyPr>
          <a:lstStyle/>
          <a:p>
            <a:r>
              <a:rPr lang="en-US" dirty="0" smtClean="0"/>
              <a:t>signal(m)</a:t>
            </a:r>
            <a:endParaRPr lang="en-US" dirty="0"/>
          </a:p>
        </p:txBody>
      </p:sp>
      <p:pic>
        <p:nvPicPr>
          <p:cNvPr id="42" name="Picture 41" descr="music1.png"/>
          <p:cNvPicPr>
            <a:picLocks noChangeAspect="1"/>
          </p:cNvPicPr>
          <p:nvPr/>
        </p:nvPicPr>
        <p:blipFill rotWithShape="1">
          <a:blip r:embed="rId4">
            <a:extLst>
              <a:ext uri="{28A0092B-C50C-407E-A947-70E740481C1C}">
                <a14:useLocalDpi xmlns:a14="http://schemas.microsoft.com/office/drawing/2010/main" val="0"/>
              </a:ext>
            </a:extLst>
          </a:blip>
          <a:srcRect l="9341" t="4167" r="9570" b="4167"/>
          <a:stretch/>
        </p:blipFill>
        <p:spPr>
          <a:xfrm>
            <a:off x="6854850" y="3153370"/>
            <a:ext cx="1577336" cy="2971800"/>
          </a:xfrm>
          <a:prstGeom prst="rect">
            <a:avLst/>
          </a:prstGeom>
        </p:spPr>
      </p:pic>
      <p:sp>
        <p:nvSpPr>
          <p:cNvPr id="59" name="TextBox 58"/>
          <p:cNvSpPr txBox="1"/>
          <p:nvPr/>
        </p:nvSpPr>
        <p:spPr>
          <a:xfrm>
            <a:off x="1951947" y="1756742"/>
            <a:ext cx="1554895"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err="1" smtClean="0">
                <a:solidFill>
                  <a:srgbClr val="B70000"/>
                </a:solidFill>
              </a:rPr>
              <a:t>Looper</a:t>
            </a:r>
            <a:r>
              <a:rPr lang="en-US" dirty="0" smtClean="0">
                <a:solidFill>
                  <a:srgbClr val="B70000"/>
                </a:solidFill>
              </a:rPr>
              <a:t> Thread</a:t>
            </a:r>
            <a:endParaRPr lang="en-US" dirty="0">
              <a:solidFill>
                <a:srgbClr val="B70000"/>
              </a:solidFill>
            </a:endParaRPr>
          </a:p>
        </p:txBody>
      </p:sp>
      <p:grpSp>
        <p:nvGrpSpPr>
          <p:cNvPr id="72" name="Group 71"/>
          <p:cNvGrpSpPr/>
          <p:nvPr/>
        </p:nvGrpSpPr>
        <p:grpSpPr>
          <a:xfrm>
            <a:off x="2499803" y="2237611"/>
            <a:ext cx="457200" cy="3963759"/>
            <a:chOff x="2499803" y="2208441"/>
            <a:chExt cx="457200" cy="3963759"/>
          </a:xfrm>
        </p:grpSpPr>
        <p:sp useBgFill="1">
          <p:nvSpPr>
            <p:cNvPr id="71" name="Rectangle 70"/>
            <p:cNvSpPr/>
            <p:nvPr/>
          </p:nvSpPr>
          <p:spPr>
            <a:xfrm>
              <a:off x="2499803" y="2208441"/>
              <a:ext cx="457200" cy="396375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Arrow Connector 59"/>
            <p:cNvCxnSpPr/>
            <p:nvPr/>
          </p:nvCxnSpPr>
          <p:spPr>
            <a:xfrm>
              <a:off x="2729395" y="2262975"/>
              <a:ext cx="0" cy="3834384"/>
            </a:xfrm>
            <a:prstGeom prst="straightConnector1">
              <a:avLst/>
            </a:prstGeom>
            <a:ln w="76200" cap="rnd" cmpd="sng">
              <a:solidFill>
                <a:srgbClr val="B70000"/>
              </a:solidFill>
              <a:prstDash val="sysDash"/>
              <a:tailEnd type="arrow"/>
            </a:ln>
            <a:effectLst/>
          </p:spPr>
          <p:style>
            <a:lnRef idx="2">
              <a:schemeClr val="accent1"/>
            </a:lnRef>
            <a:fillRef idx="0">
              <a:schemeClr val="accent1"/>
            </a:fillRef>
            <a:effectRef idx="1">
              <a:schemeClr val="accent1"/>
            </a:effectRef>
            <a:fontRef idx="minor">
              <a:schemeClr val="tx1"/>
            </a:fontRef>
          </p:style>
        </p:cxnSp>
      </p:grpSp>
      <p:sp>
        <p:nvSpPr>
          <p:cNvPr id="62" name="TextBox 61"/>
          <p:cNvSpPr txBox="1"/>
          <p:nvPr/>
        </p:nvSpPr>
        <p:spPr>
          <a:xfrm>
            <a:off x="2563917" y="1756742"/>
            <a:ext cx="3989284"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dirty="0" smtClean="0"/>
              <a:t>Threads</a:t>
            </a:r>
            <a:endParaRPr lang="en-US" dirty="0"/>
          </a:p>
        </p:txBody>
      </p:sp>
      <p:sp>
        <p:nvSpPr>
          <p:cNvPr id="63" name="TextBox 62"/>
          <p:cNvSpPr txBox="1"/>
          <p:nvPr/>
        </p:nvSpPr>
        <p:spPr>
          <a:xfrm>
            <a:off x="3782389" y="1756742"/>
            <a:ext cx="277081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dirty="0" smtClean="0"/>
              <a:t>Regular Threads</a:t>
            </a:r>
            <a:endParaRPr lang="en-US" dirty="0"/>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8500" y="4193487"/>
            <a:ext cx="2019299" cy="981759"/>
          </a:xfrm>
          <a:prstGeom prst="rect">
            <a:avLst/>
          </a:prstGeom>
        </p:spPr>
      </p:pic>
      <p:pic>
        <p:nvPicPr>
          <p:cNvPr id="58" name="Picture 32" descr="http://business-icon.com/highresolution/l_080.pn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400" b="95200" l="10000" r="90000">
                        <a14:foregroundMark x1="43400" y1="27800" x2="47600" y2="88000"/>
                        <a14:foregroundMark x1="28200" y1="61600" x2="42400" y2="70800"/>
                        <a14:foregroundMark x1="55800" y1="84000" x2="71000" y2="65600"/>
                        <a14:foregroundMark x1="52600" y1="43200" x2="56800" y2="72800"/>
                        <a14:foregroundMark x1="62800" y1="46200" x2="62800" y2="65600"/>
                        <a14:foregroundMark x1="72000" y1="49200" x2="69000" y2="87000"/>
                        <a14:foregroundMark x1="43400" y1="23800" x2="43400" y2="27800"/>
                      </a14:backgroundRemoval>
                    </a14:imgEffect>
                  </a14:imgLayer>
                </a14:imgProps>
              </a:ext>
              <a:ext uri="{28A0092B-C50C-407E-A947-70E740481C1C}">
                <a14:useLocalDpi xmlns:a14="http://schemas.microsoft.com/office/drawing/2010/main" val="0"/>
              </a:ext>
            </a:extLst>
          </a:blip>
          <a:srcRect/>
          <a:stretch>
            <a:fillRect/>
          </a:stretch>
        </p:blipFill>
        <p:spPr bwMode="auto">
          <a:xfrm>
            <a:off x="6965812" y="4067770"/>
            <a:ext cx="390064" cy="390064"/>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5171476" y="2772370"/>
            <a:ext cx="1189824" cy="369332"/>
          </a:xfrm>
          <a:prstGeom prst="rect">
            <a:avLst/>
          </a:prstGeom>
          <a:noFill/>
        </p:spPr>
        <p:txBody>
          <a:bodyPr wrap="none" rtlCol="0">
            <a:spAutoFit/>
          </a:bodyPr>
          <a:lstStyle/>
          <a:p>
            <a:r>
              <a:rPr lang="en-US" dirty="0" smtClean="0"/>
              <a:t>send(        )</a:t>
            </a:r>
            <a:endParaRPr lang="en-US" dirty="0"/>
          </a:p>
        </p:txBody>
      </p:sp>
      <p:pic>
        <p:nvPicPr>
          <p:cNvPr id="65" name="Picture 6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7983" y="2920796"/>
            <a:ext cx="2019299" cy="981759"/>
          </a:xfrm>
          <a:prstGeom prst="rect">
            <a:avLst/>
          </a:prstGeom>
        </p:spPr>
      </p:pic>
      <p:pic>
        <p:nvPicPr>
          <p:cNvPr id="64" name="Picture 6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1200" y="2784168"/>
            <a:ext cx="381000" cy="381000"/>
          </a:xfrm>
          <a:prstGeom prst="rect">
            <a:avLst/>
          </a:prstGeom>
        </p:spPr>
      </p:pic>
      <p:pic>
        <p:nvPicPr>
          <p:cNvPr id="75" name="Picture 7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1200" y="2784168"/>
            <a:ext cx="381000" cy="381000"/>
          </a:xfrm>
          <a:prstGeom prst="rect">
            <a:avLst/>
          </a:prstGeom>
        </p:spPr>
      </p:pic>
    </p:spTree>
    <p:extLst>
      <p:ext uri="{BB962C8B-B14F-4D97-AF65-F5344CB8AC3E}">
        <p14:creationId xmlns:p14="http://schemas.microsoft.com/office/powerpoint/2010/main" val="3540976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41"/>
                                        </p:tgtEl>
                                      </p:cBhvr>
                                      <p:by x="400000" y="400000"/>
                                    </p:animScale>
                                  </p:childTnLst>
                                </p:cTn>
                              </p:par>
                              <p:par>
                                <p:cTn id="7" presetID="10" presetClass="exit" presetSubtype="0" fill="hold" nodeType="withEffect">
                                  <p:stCondLst>
                                    <p:cond delay="0"/>
                                  </p:stCondLst>
                                  <p:childTnLst>
                                    <p:animEffect transition="out" filter="fade">
                                      <p:cBhvr>
                                        <p:cTn id="8" dur="500"/>
                                        <p:tgtEl>
                                          <p:spTgt spid="41"/>
                                        </p:tgtEl>
                                      </p:cBhvr>
                                    </p:animEffect>
                                    <p:set>
                                      <p:cBhvr>
                                        <p:cTn id="9" dur="1" fill="hold">
                                          <p:stCondLst>
                                            <p:cond delay="499"/>
                                          </p:stCondLst>
                                        </p:cTn>
                                        <p:tgtEl>
                                          <p:spTgt spid="41"/>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1000"/>
                                  </p:stCondLst>
                                  <p:childTnLst>
                                    <p:set>
                                      <p:cBhvr>
                                        <p:cTn id="27" dur="1" fill="hold">
                                          <p:stCondLst>
                                            <p:cond delay="0"/>
                                          </p:stCondLst>
                                        </p:cTn>
                                        <p:tgtEl>
                                          <p:spTgt spid="44"/>
                                        </p:tgtEl>
                                        <p:attrNameLst>
                                          <p:attrName>style.visibility</p:attrName>
                                        </p:attrNameLst>
                                      </p:cBhvr>
                                      <p:to>
                                        <p:strVal val="visible"/>
                                      </p:to>
                                    </p:set>
                                  </p:childTnLst>
                                </p:cTn>
                              </p:par>
                              <p:par>
                                <p:cTn id="28" presetID="1" presetClass="entr" presetSubtype="0" fill="hold" grpId="0" nodeType="withEffect">
                                  <p:stCondLst>
                                    <p:cond delay="1000"/>
                                  </p:stCondLst>
                                  <p:childTnLst>
                                    <p:set>
                                      <p:cBhvr>
                                        <p:cTn id="29" dur="1" fill="hold">
                                          <p:stCondLst>
                                            <p:cond delay="0"/>
                                          </p:stCondLst>
                                        </p:cTn>
                                        <p:tgtEl>
                                          <p:spTgt spid="4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2"/>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par>
                          <p:cTn id="48" fill="hold">
                            <p:stCondLst>
                              <p:cond delay="0"/>
                            </p:stCondLst>
                            <p:childTnLst>
                              <p:par>
                                <p:cTn id="49" presetID="42" presetClass="path" presetSubtype="0" accel="50000" decel="50000" fill="hold" nodeType="afterEffect">
                                  <p:stCondLst>
                                    <p:cond delay="0"/>
                                  </p:stCondLst>
                                  <p:childTnLst>
                                    <p:animMotion origin="layout" path="M 2.11385E-6 -4.05186E-6 L -0.00816 -0.25075 " pathEditMode="relative" rAng="0" ptsTypes="AA">
                                      <p:cBhvr>
                                        <p:cTn id="50" dur="1000" fill="hold"/>
                                        <p:tgtEl>
                                          <p:spTgt spid="58"/>
                                        </p:tgtEl>
                                        <p:attrNameLst>
                                          <p:attrName>ppt_x</p:attrName>
                                          <p:attrName>ppt_y</p:attrName>
                                        </p:attrNameLst>
                                      </p:cBhvr>
                                      <p:rCtr x="-417" y="-12549"/>
                                    </p:animMotion>
                                  </p:childTnLst>
                                </p:cTn>
                              </p:par>
                              <p:par>
                                <p:cTn id="51" presetID="10" presetClass="exit" presetSubtype="0" fill="hold" nodeType="withEffect">
                                  <p:stCondLst>
                                    <p:cond delay="0"/>
                                  </p:stCondLst>
                                  <p:childTnLst>
                                    <p:animEffect transition="out" filter="fade">
                                      <p:cBhvr>
                                        <p:cTn id="52" dur="1000"/>
                                        <p:tgtEl>
                                          <p:spTgt spid="28"/>
                                        </p:tgtEl>
                                      </p:cBhvr>
                                    </p:animEffect>
                                    <p:set>
                                      <p:cBhvr>
                                        <p:cTn id="53" dur="1" fill="hold">
                                          <p:stCondLst>
                                            <p:cond delay="999"/>
                                          </p:stCondLst>
                                        </p:cTn>
                                        <p:tgtEl>
                                          <p:spTgt spid="28"/>
                                        </p:tgtEl>
                                        <p:attrNameLst>
                                          <p:attrName>style.visibility</p:attrName>
                                        </p:attrNameLst>
                                      </p:cBhvr>
                                      <p:to>
                                        <p:strVal val="hidden"/>
                                      </p:to>
                                    </p:set>
                                  </p:childTnLst>
                                </p:cTn>
                              </p:par>
                              <p:par>
                                <p:cTn id="54" presetID="42" presetClass="path" presetSubtype="0" accel="50000" decel="50000" fill="hold" nodeType="withEffect">
                                  <p:stCondLst>
                                    <p:cond delay="0"/>
                                  </p:stCondLst>
                                  <p:childTnLst>
                                    <p:animMotion origin="layout" path="M 2.96823E-6 3.36728E-6 L -0.00677 -0.24879 " pathEditMode="relative" rAng="0" ptsTypes="AA">
                                      <p:cBhvr>
                                        <p:cTn id="55" dur="1000" fill="hold"/>
                                        <p:tgtEl>
                                          <p:spTgt spid="28"/>
                                        </p:tgtEl>
                                        <p:attrNameLst>
                                          <p:attrName>ppt_x</p:attrName>
                                          <p:attrName>ppt_y</p:attrName>
                                        </p:attrNameLst>
                                      </p:cBhvr>
                                      <p:rCtr x="-347" y="-12451"/>
                                    </p:animMotion>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8"/>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7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64"/>
                                        </p:tgtEl>
                                        <p:attrNameLst>
                                          <p:attrName>style.visibility</p:attrName>
                                        </p:attrNameLst>
                                      </p:cBhvr>
                                      <p:to>
                                        <p:strVal val="visible"/>
                                      </p:to>
                                    </p:set>
                                  </p:childTnLst>
                                </p:cTn>
                              </p:par>
                            </p:childTnLst>
                          </p:cTn>
                        </p:par>
                        <p:par>
                          <p:cTn id="66" fill="hold">
                            <p:stCondLst>
                              <p:cond delay="0"/>
                            </p:stCondLst>
                            <p:childTnLst>
                              <p:par>
                                <p:cTn id="67" presetID="42" presetClass="path" presetSubtype="0" accel="50000" decel="50000" fill="hold" nodeType="afterEffect">
                                  <p:stCondLst>
                                    <p:cond delay="0"/>
                                  </p:stCondLst>
                                  <p:childTnLst>
                                    <p:animMotion origin="layout" path="M 3.86778E-6 0.00023 L 0.17091 -0.06253 " pathEditMode="relative" rAng="0" ptsTypes="AA">
                                      <p:cBhvr>
                                        <p:cTn id="68" dur="1000" fill="hold"/>
                                        <p:tgtEl>
                                          <p:spTgt spid="64"/>
                                        </p:tgtEl>
                                        <p:attrNameLst>
                                          <p:attrName>ppt_x</p:attrName>
                                          <p:attrName>ppt_y</p:attrName>
                                        </p:attrNameLst>
                                      </p:cBhvr>
                                      <p:rCtr x="8537" y="-3150"/>
                                    </p:animMotion>
                                  </p:childTnLst>
                                </p:cTn>
                              </p:par>
                              <p:par>
                                <p:cTn id="69" presetID="42" presetClass="path" presetSubtype="0" accel="50000" decel="50000" fill="hold" nodeType="withEffect">
                                  <p:stCondLst>
                                    <p:cond delay="0"/>
                                  </p:stCondLst>
                                  <p:childTnLst>
                                    <p:animMotion origin="layout" path="M -7.50261E-7 -1.44874E-6 L 0.1702 -0.06318 " pathEditMode="relative" rAng="0" ptsTypes="AA">
                                      <p:cBhvr>
                                        <p:cTn id="70" dur="1000" fill="hold"/>
                                        <p:tgtEl>
                                          <p:spTgt spid="65"/>
                                        </p:tgtEl>
                                        <p:attrNameLst>
                                          <p:attrName>ppt_x</p:attrName>
                                          <p:attrName>ppt_y</p:attrName>
                                        </p:attrNameLst>
                                      </p:cBhvr>
                                      <p:rCtr x="8510" y="-3171"/>
                                    </p:animMotion>
                                  </p:childTnLst>
                                </p:cTn>
                              </p:par>
                              <p:par>
                                <p:cTn id="71" presetID="10" presetClass="exit" presetSubtype="0" fill="hold" nodeType="withEffect">
                                  <p:stCondLst>
                                    <p:cond delay="0"/>
                                  </p:stCondLst>
                                  <p:childTnLst>
                                    <p:animEffect transition="out" filter="fade">
                                      <p:cBhvr>
                                        <p:cTn id="72" dur="1000"/>
                                        <p:tgtEl>
                                          <p:spTgt spid="65"/>
                                        </p:tgtEl>
                                      </p:cBhvr>
                                    </p:animEffect>
                                    <p:set>
                                      <p:cBhvr>
                                        <p:cTn id="73" dur="1" fill="hold">
                                          <p:stCondLst>
                                            <p:cond delay="999"/>
                                          </p:stCondLst>
                                        </p:cTn>
                                        <p:tgtEl>
                                          <p:spTgt spid="6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62"/>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72"/>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0" presetClass="path" presetSubtype="0" accel="50000" decel="50000" fill="hold" nodeType="clickEffect">
                                  <p:stCondLst>
                                    <p:cond delay="0"/>
                                  </p:stCondLst>
                                  <p:childTnLst>
                                    <p:animMotion origin="layout" path="M -0.00817 -0.25064 L -0.58327 -0.25064 " pathEditMode="relative" rAng="0" ptsTypes="AA">
                                      <p:cBhvr>
                                        <p:cTn id="89" dur="1000" fill="hold"/>
                                        <p:tgtEl>
                                          <p:spTgt spid="58"/>
                                        </p:tgtEl>
                                        <p:attrNameLst>
                                          <p:attrName>ppt_x</p:attrName>
                                          <p:attrName>ppt_y</p:attrName>
                                        </p:attrNameLst>
                                      </p:cBhvr>
                                      <p:rCtr x="-28755" y="0"/>
                                    </p:animMotion>
                                  </p:childTnLst>
                                </p:cTn>
                              </p:par>
                              <p:par>
                                <p:cTn id="90" presetID="0" presetClass="path" presetSubtype="0" accel="50000" decel="50000" fill="hold" nodeType="withEffect">
                                  <p:stCondLst>
                                    <p:cond delay="0"/>
                                  </p:stCondLst>
                                  <p:childTnLst>
                                    <p:animMotion origin="layout" path="M -0.00677 -0.24879 L -0.58135 -0.24879 " pathEditMode="relative" rAng="0" ptsTypes="AA">
                                      <p:cBhvr>
                                        <p:cTn id="91" dur="1000" fill="hold"/>
                                        <p:tgtEl>
                                          <p:spTgt spid="28"/>
                                        </p:tgtEl>
                                        <p:attrNameLst>
                                          <p:attrName>ppt_x</p:attrName>
                                          <p:attrName>ppt_y</p:attrName>
                                        </p:attrNameLst>
                                      </p:cBhvr>
                                      <p:rCtr x="-28738" y="0"/>
                                    </p:animMotion>
                                  </p:childTnLst>
                                </p:cTn>
                              </p:par>
                              <p:par>
                                <p:cTn id="92" presetID="10" presetClass="entr" presetSubtype="0" fill="hold"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1000"/>
                                        <p:tgtEl>
                                          <p:spTgt spid="28"/>
                                        </p:tgtEl>
                                      </p:cBhvr>
                                    </p:animEffect>
                                  </p:childTnLst>
                                </p:cTn>
                              </p:par>
                            </p:childTnLst>
                          </p:cTn>
                        </p:par>
                        <p:par>
                          <p:cTn id="95" fill="hold">
                            <p:stCondLst>
                              <p:cond delay="1000"/>
                            </p:stCondLst>
                            <p:childTnLst>
                              <p:par>
                                <p:cTn id="96" presetID="42" presetClass="path" presetSubtype="0" accel="50000" decel="50000" fill="hold" nodeType="afterEffect">
                                  <p:stCondLst>
                                    <p:cond delay="0"/>
                                  </p:stCondLst>
                                  <p:childTnLst>
                                    <p:animMotion origin="layout" path="M 0.17089 -0.06249 L -0.44616 0.09488 " pathEditMode="relative" rAng="0" ptsTypes="AA">
                                      <p:cBhvr>
                                        <p:cTn id="97" dur="1000" fill="hold"/>
                                        <p:tgtEl>
                                          <p:spTgt spid="64"/>
                                        </p:tgtEl>
                                        <p:attrNameLst>
                                          <p:attrName>ppt_x</p:attrName>
                                          <p:attrName>ppt_y</p:attrName>
                                        </p:attrNameLst>
                                      </p:cBhvr>
                                      <p:rCtr x="-30861" y="7869"/>
                                    </p:animMotion>
                                  </p:childTnLst>
                                </p:cTn>
                              </p:par>
                              <p:par>
                                <p:cTn id="98" presetID="0" presetClass="path" presetSubtype="0" accel="50000" decel="50000" fill="hold" nodeType="withEffect">
                                  <p:stCondLst>
                                    <p:cond delay="0"/>
                                  </p:stCondLst>
                                  <p:childTnLst>
                                    <p:animMotion origin="layout" path="M 0.1702 -0.06318 L -0.44703 0.09581 " pathEditMode="relative" rAng="0" ptsTypes="AA">
                                      <p:cBhvr>
                                        <p:cTn id="99" dur="1000" fill="hold"/>
                                        <p:tgtEl>
                                          <p:spTgt spid="65"/>
                                        </p:tgtEl>
                                        <p:attrNameLst>
                                          <p:attrName>ppt_x</p:attrName>
                                          <p:attrName>ppt_y</p:attrName>
                                        </p:attrNameLst>
                                      </p:cBhvr>
                                      <p:rCtr x="-30861" y="7938"/>
                                    </p:animMotion>
                                  </p:childTnLst>
                                </p:cTn>
                              </p:par>
                              <p:par>
                                <p:cTn id="100" presetID="10" presetClass="entr" presetSubtype="0" fill="hold" nodeType="with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4" grpId="0"/>
      <p:bldP spid="52" grpId="0"/>
      <p:bldP spid="53" grpId="0"/>
      <p:bldP spid="43" grpId="0"/>
      <p:bldP spid="59" grpId="0" animBg="1"/>
      <p:bldP spid="62" grpId="0" animBg="1"/>
      <p:bldP spid="62" grpId="1" animBg="1"/>
      <p:bldP spid="63" grpId="0" animBg="1"/>
      <p:bldP spid="68"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 name="Rectangle 37"/>
          <p:cNvSpPr/>
          <p:nvPr/>
        </p:nvSpPr>
        <p:spPr>
          <a:xfrm>
            <a:off x="1243624" y="3117039"/>
            <a:ext cx="3328376" cy="528350"/>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pPr algn="ctr">
              <a:lnSpc>
                <a:spcPct val="150000"/>
              </a:lnSpc>
            </a:pPr>
            <a:endParaRPr lang="en-US" sz="2000" dirty="0"/>
          </a:p>
        </p:txBody>
      </p:sp>
      <p:sp>
        <p:nvSpPr>
          <p:cNvPr id="3" name="Content Placeholder 2"/>
          <p:cNvSpPr>
            <a:spLocks noGrp="1"/>
          </p:cNvSpPr>
          <p:nvPr>
            <p:ph idx="1"/>
          </p:nvPr>
        </p:nvSpPr>
        <p:spPr>
          <a:xfrm>
            <a:off x="457200" y="1523999"/>
            <a:ext cx="8229600" cy="5197475"/>
          </a:xfrm>
        </p:spPr>
        <p:txBody>
          <a:bodyPr>
            <a:normAutofit/>
          </a:bodyPr>
          <a:lstStyle/>
          <a:p>
            <a:r>
              <a:rPr lang="en-US" sz="3150" dirty="0"/>
              <a:t>Use heuristics to detect </a:t>
            </a:r>
            <a:r>
              <a:rPr lang="en-US" sz="3150" dirty="0">
                <a:solidFill>
                  <a:srgbClr val="B20000"/>
                </a:solidFill>
              </a:rPr>
              <a:t>common programming patterns</a:t>
            </a:r>
            <a:r>
              <a:rPr lang="en-US" sz="3150" dirty="0"/>
              <a:t> for commutative </a:t>
            </a:r>
            <a:r>
              <a:rPr lang="en-US" sz="3150" dirty="0" smtClean="0"/>
              <a:t>events</a:t>
            </a:r>
          </a:p>
          <a:p>
            <a:pPr lvl="1"/>
            <a:r>
              <a:rPr lang="en-US" sz="2750" dirty="0" smtClean="0"/>
              <a:t>If-Guard check</a:t>
            </a:r>
          </a:p>
          <a:p>
            <a:pPr lvl="1"/>
            <a:r>
              <a:rPr lang="en-US" sz="2750" dirty="0" smtClean="0"/>
              <a:t>Intra-event-allocation</a:t>
            </a:r>
            <a:endParaRPr lang="en-US" sz="2750" dirty="0"/>
          </a:p>
        </p:txBody>
      </p:sp>
      <p:sp>
        <p:nvSpPr>
          <p:cNvPr id="2" name="Title 1"/>
          <p:cNvSpPr>
            <a:spLocks noGrp="1"/>
          </p:cNvSpPr>
          <p:nvPr>
            <p:ph type="title"/>
          </p:nvPr>
        </p:nvSpPr>
        <p:spPr/>
        <p:txBody>
          <a:bodyPr>
            <a:normAutofit fontScale="90000"/>
          </a:bodyPr>
          <a:lstStyle/>
          <a:p>
            <a:r>
              <a:rPr lang="en-US" dirty="0" smtClean="0"/>
              <a:t>Solution: </a:t>
            </a:r>
            <a:r>
              <a:rPr lang="en-US" dirty="0" err="1" smtClean="0"/>
              <a:t>Commutativity</a:t>
            </a:r>
            <a:r>
              <a:rPr lang="en-US" dirty="0" smtClean="0"/>
              <a:t> Analysis</a:t>
            </a:r>
            <a:endParaRPr lang="en-US" dirty="0"/>
          </a:p>
        </p:txBody>
      </p:sp>
      <p:sp>
        <p:nvSpPr>
          <p:cNvPr id="4" name="Slide Number Placeholder 3"/>
          <p:cNvSpPr>
            <a:spLocks noGrp="1"/>
          </p:cNvSpPr>
          <p:nvPr>
            <p:ph type="sldNum" sz="quarter" idx="12"/>
          </p:nvPr>
        </p:nvSpPr>
        <p:spPr/>
        <p:txBody>
          <a:bodyPr/>
          <a:lstStyle/>
          <a:p>
            <a:fld id="{58112155-D8D2-1C46-AD4C-D23A8C0266CF}" type="slidenum">
              <a:rPr lang="en-US" smtClean="0"/>
              <a:pPr/>
              <a:t>40</a:t>
            </a:fld>
            <a:endParaRPr lang="en-US"/>
          </a:p>
        </p:txBody>
      </p:sp>
      <p:sp>
        <p:nvSpPr>
          <p:cNvPr id="20" name="TextBox 19"/>
          <p:cNvSpPr txBox="1"/>
          <p:nvPr/>
        </p:nvSpPr>
        <p:spPr>
          <a:xfrm>
            <a:off x="7245046" y="5648980"/>
            <a:ext cx="832154" cy="523220"/>
          </a:xfrm>
          <a:prstGeom prst="rect">
            <a:avLst/>
          </a:prstGeom>
          <a:noFill/>
        </p:spPr>
        <p:txBody>
          <a:bodyPr wrap="none" rtlCol="0">
            <a:spAutoFit/>
          </a:bodyPr>
          <a:lstStyle/>
          <a:p>
            <a:r>
              <a:rPr lang="en-US" sz="2800" dirty="0" smtClean="0">
                <a:solidFill>
                  <a:schemeClr val="accent2"/>
                </a:solidFill>
              </a:rPr>
              <a:t>Free</a:t>
            </a:r>
            <a:endParaRPr lang="en-US" sz="2800" dirty="0">
              <a:solidFill>
                <a:schemeClr val="accent2"/>
              </a:solidFill>
            </a:endParaRPr>
          </a:p>
        </p:txBody>
      </p:sp>
      <p:cxnSp>
        <p:nvCxnSpPr>
          <p:cNvPr id="21" name="Straight Arrow Connector 20"/>
          <p:cNvCxnSpPr/>
          <p:nvPr/>
        </p:nvCxnSpPr>
        <p:spPr>
          <a:xfrm>
            <a:off x="6306593" y="3137594"/>
            <a:ext cx="0" cy="3568006"/>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172" y="3299956"/>
            <a:ext cx="2019300" cy="981759"/>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334" y="5419041"/>
            <a:ext cx="2019300" cy="981759"/>
          </a:xfrm>
          <a:prstGeom prst="rect">
            <a:avLst/>
          </a:prstGeom>
        </p:spPr>
      </p:pic>
      <p:sp>
        <p:nvSpPr>
          <p:cNvPr id="25" name="Freeform 24"/>
          <p:cNvSpPr/>
          <p:nvPr/>
        </p:nvSpPr>
        <p:spPr>
          <a:xfrm flipH="1">
            <a:off x="4776243" y="4080520"/>
            <a:ext cx="381000" cy="415280"/>
          </a:xfrm>
          <a:custGeom>
            <a:avLst/>
            <a:gdLst>
              <a:gd name="connsiteX0" fmla="*/ 8467 w 627944"/>
              <a:gd name="connsiteY0" fmla="*/ 0 h 1583267"/>
              <a:gd name="connsiteX1" fmla="*/ 626533 w 627944"/>
              <a:gd name="connsiteY1" fmla="*/ 829734 h 1583267"/>
              <a:gd name="connsiteX2" fmla="*/ 0 w 627944"/>
              <a:gd name="connsiteY2" fmla="*/ 1583267 h 1583267"/>
            </a:gdLst>
            <a:ahLst/>
            <a:cxnLst>
              <a:cxn ang="0">
                <a:pos x="connsiteX0" y="connsiteY0"/>
              </a:cxn>
              <a:cxn ang="0">
                <a:pos x="connsiteX1" y="connsiteY1"/>
              </a:cxn>
              <a:cxn ang="0">
                <a:pos x="connsiteX2" y="connsiteY2"/>
              </a:cxn>
            </a:cxnLst>
            <a:rect l="l" t="t" r="r" b="b"/>
            <a:pathLst>
              <a:path w="627944" h="1583267">
                <a:moveTo>
                  <a:pt x="8467" y="0"/>
                </a:moveTo>
                <a:cubicBezTo>
                  <a:pt x="318205" y="282928"/>
                  <a:pt x="627944" y="565856"/>
                  <a:pt x="626533" y="829734"/>
                </a:cubicBezTo>
                <a:cubicBezTo>
                  <a:pt x="625122" y="1093612"/>
                  <a:pt x="312561" y="1338439"/>
                  <a:pt x="0" y="1583267"/>
                </a:cubicBezTo>
              </a:path>
            </a:pathLst>
          </a:custGeom>
          <a:ln w="38100" cap="flat" cmpd="sng" algn="ctr">
            <a:solidFill>
              <a:schemeClr val="accent1"/>
            </a:solidFill>
            <a:prstDash val="solid"/>
            <a:round/>
            <a:headEnd type="none" w="med" len="med"/>
            <a:tailEnd type="arrow"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flipH="1">
            <a:off x="4776243" y="5147320"/>
            <a:ext cx="381000" cy="415280"/>
          </a:xfrm>
          <a:custGeom>
            <a:avLst/>
            <a:gdLst>
              <a:gd name="connsiteX0" fmla="*/ 8467 w 627944"/>
              <a:gd name="connsiteY0" fmla="*/ 0 h 1583267"/>
              <a:gd name="connsiteX1" fmla="*/ 626533 w 627944"/>
              <a:gd name="connsiteY1" fmla="*/ 829734 h 1583267"/>
              <a:gd name="connsiteX2" fmla="*/ 0 w 627944"/>
              <a:gd name="connsiteY2" fmla="*/ 1583267 h 1583267"/>
            </a:gdLst>
            <a:ahLst/>
            <a:cxnLst>
              <a:cxn ang="0">
                <a:pos x="connsiteX0" y="connsiteY0"/>
              </a:cxn>
              <a:cxn ang="0">
                <a:pos x="connsiteX1" y="connsiteY1"/>
              </a:cxn>
              <a:cxn ang="0">
                <a:pos x="connsiteX2" y="connsiteY2"/>
              </a:cxn>
            </a:cxnLst>
            <a:rect l="l" t="t" r="r" b="b"/>
            <a:pathLst>
              <a:path w="627944" h="1583267">
                <a:moveTo>
                  <a:pt x="8467" y="0"/>
                </a:moveTo>
                <a:cubicBezTo>
                  <a:pt x="318205" y="282928"/>
                  <a:pt x="627944" y="565856"/>
                  <a:pt x="626533" y="829734"/>
                </a:cubicBezTo>
                <a:cubicBezTo>
                  <a:pt x="625122" y="1093612"/>
                  <a:pt x="312561" y="1338439"/>
                  <a:pt x="0" y="1583267"/>
                </a:cubicBezTo>
              </a:path>
            </a:pathLst>
          </a:custGeom>
          <a:ln w="38100" cap="flat" cmpd="sng" algn="ctr">
            <a:solidFill>
              <a:schemeClr val="accent1"/>
            </a:solidFill>
            <a:prstDash val="solid"/>
            <a:round/>
            <a:headEnd type="none" w="med" len="med"/>
            <a:tailEnd type="arrow"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7" name="Group 26"/>
          <p:cNvGrpSpPr/>
          <p:nvPr/>
        </p:nvGrpSpPr>
        <p:grpSpPr>
          <a:xfrm>
            <a:off x="4852443" y="5080713"/>
            <a:ext cx="228600" cy="282576"/>
            <a:chOff x="1450240" y="4473591"/>
            <a:chExt cx="228600" cy="282576"/>
          </a:xfrm>
        </p:grpSpPr>
        <p:cxnSp>
          <p:nvCxnSpPr>
            <p:cNvPr id="28" name="Straight Connector 27"/>
            <p:cNvCxnSpPr/>
            <p:nvPr/>
          </p:nvCxnSpPr>
          <p:spPr>
            <a:xfrm>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5093014" y="3257614"/>
            <a:ext cx="318229" cy="369332"/>
          </a:xfrm>
          <a:prstGeom prst="rect">
            <a:avLst/>
          </a:prstGeom>
          <a:noFill/>
          <a:ln>
            <a:noFill/>
          </a:ln>
        </p:spPr>
        <p:txBody>
          <a:bodyPr wrap="none" rtlCol="0">
            <a:spAutoFit/>
          </a:bodyPr>
          <a:lstStyle/>
          <a:p>
            <a:r>
              <a:rPr lang="en-US" dirty="0" smtClean="0"/>
              <a:t>A</a:t>
            </a:r>
            <a:endParaRPr lang="en-US" dirty="0"/>
          </a:p>
        </p:txBody>
      </p:sp>
      <p:sp>
        <p:nvSpPr>
          <p:cNvPr id="31" name="TextBox 30"/>
          <p:cNvSpPr txBox="1"/>
          <p:nvPr/>
        </p:nvSpPr>
        <p:spPr>
          <a:xfrm>
            <a:off x="5106443" y="4311714"/>
            <a:ext cx="318229" cy="369332"/>
          </a:xfrm>
          <a:prstGeom prst="rect">
            <a:avLst/>
          </a:prstGeom>
          <a:noFill/>
          <a:ln>
            <a:noFill/>
          </a:ln>
        </p:spPr>
        <p:txBody>
          <a:bodyPr wrap="none" rtlCol="0">
            <a:spAutoFit/>
          </a:bodyPr>
          <a:lstStyle/>
          <a:p>
            <a:r>
              <a:rPr lang="en-US" dirty="0" smtClean="0"/>
              <a:t>B</a:t>
            </a:r>
            <a:endParaRPr lang="en-US" dirty="0"/>
          </a:p>
        </p:txBody>
      </p:sp>
      <p:sp>
        <p:nvSpPr>
          <p:cNvPr id="32" name="TextBox 31"/>
          <p:cNvSpPr txBox="1"/>
          <p:nvPr/>
        </p:nvSpPr>
        <p:spPr>
          <a:xfrm>
            <a:off x="5106443" y="5378514"/>
            <a:ext cx="312906" cy="369332"/>
          </a:xfrm>
          <a:prstGeom prst="rect">
            <a:avLst/>
          </a:prstGeom>
          <a:noFill/>
          <a:ln>
            <a:noFill/>
          </a:ln>
        </p:spPr>
        <p:txBody>
          <a:bodyPr wrap="none" rtlCol="0">
            <a:spAutoFit/>
          </a:bodyPr>
          <a:lstStyle/>
          <a:p>
            <a:r>
              <a:rPr lang="en-US" dirty="0"/>
              <a:t>C</a:t>
            </a:r>
          </a:p>
        </p:txBody>
      </p:sp>
      <p:sp>
        <p:nvSpPr>
          <p:cNvPr id="33" name="TextBox 32"/>
          <p:cNvSpPr txBox="1"/>
          <p:nvPr/>
        </p:nvSpPr>
        <p:spPr>
          <a:xfrm>
            <a:off x="5527882" y="2667000"/>
            <a:ext cx="155185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err="1" smtClean="0"/>
              <a:t>Looper</a:t>
            </a:r>
            <a:r>
              <a:rPr lang="en-US" dirty="0" smtClean="0"/>
              <a:t> Thread</a:t>
            </a:r>
            <a:endParaRPr lang="en-US" dirty="0"/>
          </a:p>
        </p:txBody>
      </p:sp>
      <p:sp>
        <p:nvSpPr>
          <p:cNvPr id="14" name="Oval 13"/>
          <p:cNvSpPr/>
          <p:nvPr/>
        </p:nvSpPr>
        <p:spPr>
          <a:xfrm>
            <a:off x="5567420" y="5691484"/>
            <a:ext cx="1138248" cy="371325"/>
          </a:xfrm>
          <a:prstGeom prst="ellipse">
            <a:avLst/>
          </a:prstGeom>
          <a:solidFill>
            <a:schemeClr val="accent2">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593" y="4425623"/>
            <a:ext cx="2032000" cy="866986"/>
          </a:xfrm>
          <a:prstGeom prst="rect">
            <a:avLst/>
          </a:prstGeom>
        </p:spPr>
      </p:pic>
      <p:sp>
        <p:nvSpPr>
          <p:cNvPr id="35" name="Oval 34"/>
          <p:cNvSpPr/>
          <p:nvPr/>
        </p:nvSpPr>
        <p:spPr>
          <a:xfrm>
            <a:off x="5474072" y="4572000"/>
            <a:ext cx="1682367" cy="575510"/>
          </a:xfrm>
          <a:prstGeom prst="ellipse">
            <a:avLst/>
          </a:prstGeom>
          <a:solidFill>
            <a:srgbClr val="00B050">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7178280" y="4724400"/>
            <a:ext cx="2006779" cy="492443"/>
          </a:xfrm>
          <a:prstGeom prst="rect">
            <a:avLst/>
          </a:prstGeom>
          <a:noFill/>
        </p:spPr>
        <p:txBody>
          <a:bodyPr wrap="none" rtlCol="0">
            <a:spAutoFit/>
          </a:bodyPr>
          <a:lstStyle/>
          <a:p>
            <a:r>
              <a:rPr lang="en-US" sz="2600" dirty="0" smtClean="0">
                <a:solidFill>
                  <a:srgbClr val="00B050"/>
                </a:solidFill>
              </a:rPr>
              <a:t>Allocated use</a:t>
            </a:r>
            <a:endParaRPr lang="en-US" sz="2600" dirty="0">
              <a:solidFill>
                <a:srgbClr val="00B050"/>
              </a:solidFill>
            </a:endParaRPr>
          </a:p>
        </p:txBody>
      </p:sp>
    </p:spTree>
    <p:extLst>
      <p:ext uri="{BB962C8B-B14F-4D97-AF65-F5344CB8AC3E}">
        <p14:creationId xmlns:p14="http://schemas.microsoft.com/office/powerpoint/2010/main" val="3012605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fontScale="90000"/>
          </a:bodyPr>
          <a:lstStyle/>
          <a:p>
            <a:r>
              <a:rPr lang="en-US" dirty="0" smtClean="0"/>
              <a:t>CAFA: Race </a:t>
            </a:r>
            <a:r>
              <a:rPr lang="en-US" dirty="0"/>
              <a:t>Detection Tool for Android</a:t>
            </a:r>
          </a:p>
        </p:txBody>
      </p:sp>
      <p:sp>
        <p:nvSpPr>
          <p:cNvPr id="6" name="Slide Number Placeholder 5"/>
          <p:cNvSpPr>
            <a:spLocks noGrp="1"/>
          </p:cNvSpPr>
          <p:nvPr>
            <p:ph type="sldNum" sz="quarter" idx="12"/>
          </p:nvPr>
        </p:nvSpPr>
        <p:spPr/>
        <p:txBody>
          <a:bodyPr/>
          <a:lstStyle/>
          <a:p>
            <a:fld id="{58112155-D8D2-1C46-AD4C-D23A8C0266CF}" type="slidenum">
              <a:rPr lang="en-US" smtClean="0"/>
              <a:pPr/>
              <a:t>41</a:t>
            </a:fld>
            <a:endParaRPr lang="en-US" dirty="0"/>
          </a:p>
        </p:txBody>
      </p:sp>
      <p:pic>
        <p:nvPicPr>
          <p:cNvPr id="7" name="Picture 6"/>
          <p:cNvPicPr>
            <a:picLocks noChangeAspect="1"/>
          </p:cNvPicPr>
          <p:nvPr/>
        </p:nvPicPr>
        <p:blipFill>
          <a:blip r:embed="rId3"/>
          <a:stretch>
            <a:fillRect/>
          </a:stretch>
        </p:blipFill>
        <p:spPr>
          <a:xfrm>
            <a:off x="914400" y="1524000"/>
            <a:ext cx="7315200" cy="3729963"/>
          </a:xfrm>
          <a:prstGeom prst="rect">
            <a:avLst/>
          </a:prstGeom>
        </p:spPr>
      </p:pic>
      <p:sp>
        <p:nvSpPr>
          <p:cNvPr id="10" name="Rectangle 9"/>
          <p:cNvSpPr/>
          <p:nvPr/>
        </p:nvSpPr>
        <p:spPr>
          <a:xfrm>
            <a:off x="990600" y="5417403"/>
            <a:ext cx="4495800" cy="830997"/>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r>
              <a:rPr lang="en-US" sz="2400" dirty="0" smtClean="0"/>
              <a:t>Logs </a:t>
            </a:r>
            <a:r>
              <a:rPr lang="en-US" sz="2400" dirty="0" smtClean="0">
                <a:solidFill>
                  <a:srgbClr val="B70000"/>
                </a:solidFill>
              </a:rPr>
              <a:t>synchronization operations</a:t>
            </a:r>
            <a:r>
              <a:rPr lang="en-US" sz="2400" dirty="0" smtClean="0"/>
              <a:t> for causality inference</a:t>
            </a:r>
            <a:endParaRPr lang="en-US" sz="2400" dirty="0"/>
          </a:p>
        </p:txBody>
      </p:sp>
      <p:sp>
        <p:nvSpPr>
          <p:cNvPr id="11" name="Rectangle 10"/>
          <p:cNvSpPr/>
          <p:nvPr/>
        </p:nvSpPr>
        <p:spPr>
          <a:xfrm>
            <a:off x="990600" y="5416493"/>
            <a:ext cx="4495800" cy="830997"/>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r>
              <a:rPr lang="en-US" sz="2400" dirty="0" smtClean="0"/>
              <a:t>Logs </a:t>
            </a:r>
            <a:r>
              <a:rPr lang="en-US" sz="2400" dirty="0" smtClean="0">
                <a:solidFill>
                  <a:srgbClr val="B70000"/>
                </a:solidFill>
              </a:rPr>
              <a:t>data access operations</a:t>
            </a:r>
            <a:r>
              <a:rPr lang="en-US" sz="2400" dirty="0" smtClean="0"/>
              <a:t> related to uses and frees</a:t>
            </a:r>
            <a:endParaRPr lang="en-US" sz="2400" dirty="0"/>
          </a:p>
        </p:txBody>
      </p:sp>
      <p:sp>
        <p:nvSpPr>
          <p:cNvPr id="14" name="Rectangle 13"/>
          <p:cNvSpPr/>
          <p:nvPr/>
        </p:nvSpPr>
        <p:spPr>
          <a:xfrm>
            <a:off x="990600" y="5416018"/>
            <a:ext cx="4495800" cy="830997"/>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r>
              <a:rPr lang="en-US" sz="2400" dirty="0" smtClean="0"/>
              <a:t>Also logs the </a:t>
            </a:r>
            <a:r>
              <a:rPr lang="en-US" sz="2400" dirty="0" smtClean="0">
                <a:solidFill>
                  <a:srgbClr val="B70000"/>
                </a:solidFill>
              </a:rPr>
              <a:t>system service processes</a:t>
            </a:r>
            <a:r>
              <a:rPr lang="en-US" sz="2400" dirty="0" smtClean="0"/>
              <a:t> for complete causality</a:t>
            </a:r>
            <a:endParaRPr lang="en-US" sz="2400" dirty="0"/>
          </a:p>
        </p:txBody>
      </p:sp>
      <p:pic>
        <p:nvPicPr>
          <p:cNvPr id="15" name="Picture 14"/>
          <p:cNvPicPr>
            <a:picLocks noChangeAspect="1"/>
          </p:cNvPicPr>
          <p:nvPr/>
        </p:nvPicPr>
        <p:blipFill rotWithShape="1">
          <a:blip r:embed="rId3"/>
          <a:srcRect l="47924" t="82769" r="36958" b="3710"/>
          <a:stretch/>
        </p:blipFill>
        <p:spPr>
          <a:xfrm>
            <a:off x="4422259" y="4612004"/>
            <a:ext cx="1105970" cy="504343"/>
          </a:xfrm>
          <a:prstGeom prst="rect">
            <a:avLst/>
          </a:prstGeom>
        </p:spPr>
      </p:pic>
      <p:sp>
        <p:nvSpPr>
          <p:cNvPr id="16" name="Rectangle 15"/>
          <p:cNvSpPr/>
          <p:nvPr/>
        </p:nvSpPr>
        <p:spPr>
          <a:xfrm>
            <a:off x="990600" y="5416018"/>
            <a:ext cx="4495800" cy="830997"/>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r>
              <a:rPr lang="en-US" sz="2400" dirty="0" smtClean="0"/>
              <a:t>Logger device in the kernel for </a:t>
            </a:r>
            <a:r>
              <a:rPr lang="en-US" sz="2400" dirty="0" smtClean="0">
                <a:solidFill>
                  <a:srgbClr val="B70000"/>
                </a:solidFill>
              </a:rPr>
              <a:t>trace collection</a:t>
            </a:r>
            <a:endParaRPr lang="en-US" sz="2400" dirty="0"/>
          </a:p>
        </p:txBody>
      </p:sp>
      <p:pic>
        <p:nvPicPr>
          <p:cNvPr id="13" name="Picture 12"/>
          <p:cNvPicPr>
            <a:picLocks noChangeAspect="1"/>
          </p:cNvPicPr>
          <p:nvPr/>
        </p:nvPicPr>
        <p:blipFill rotWithShape="1">
          <a:blip r:embed="rId3"/>
          <a:srcRect l="34179" t="9303" r="35417" b="27162"/>
          <a:stretch/>
        </p:blipFill>
        <p:spPr>
          <a:xfrm>
            <a:off x="3414707" y="1873300"/>
            <a:ext cx="2224093" cy="2369804"/>
          </a:xfrm>
          <a:prstGeom prst="rect">
            <a:avLst/>
          </a:prstGeom>
        </p:spPr>
      </p:pic>
      <p:pic>
        <p:nvPicPr>
          <p:cNvPr id="12" name="Picture 11"/>
          <p:cNvPicPr>
            <a:picLocks noChangeAspect="1"/>
          </p:cNvPicPr>
          <p:nvPr/>
        </p:nvPicPr>
        <p:blipFill rotWithShape="1">
          <a:blip r:embed="rId3"/>
          <a:srcRect l="2280" t="42049" r="68811" b="44267"/>
          <a:stretch/>
        </p:blipFill>
        <p:spPr>
          <a:xfrm>
            <a:off x="1078954" y="3093665"/>
            <a:ext cx="2114711" cy="510419"/>
          </a:xfrm>
          <a:prstGeom prst="rect">
            <a:avLst/>
          </a:prstGeom>
        </p:spPr>
      </p:pic>
      <p:pic>
        <p:nvPicPr>
          <p:cNvPr id="9" name="Picture 8"/>
          <p:cNvPicPr>
            <a:picLocks noChangeAspect="1"/>
          </p:cNvPicPr>
          <p:nvPr/>
        </p:nvPicPr>
        <p:blipFill rotWithShape="1">
          <a:blip r:embed="rId3"/>
          <a:srcRect l="2346" t="56696" r="68807" b="29583"/>
          <a:stretch/>
        </p:blipFill>
        <p:spPr>
          <a:xfrm>
            <a:off x="1085754" y="3638643"/>
            <a:ext cx="2110277" cy="511803"/>
          </a:xfrm>
          <a:prstGeom prst="rect">
            <a:avLst/>
          </a:prstGeom>
        </p:spPr>
      </p:pic>
      <p:pic>
        <p:nvPicPr>
          <p:cNvPr id="8" name="Picture 7"/>
          <p:cNvPicPr>
            <a:picLocks noChangeAspect="1"/>
          </p:cNvPicPr>
          <p:nvPr/>
        </p:nvPicPr>
        <p:blipFill rotWithShape="1">
          <a:blip r:embed="rId3"/>
          <a:srcRect l="2199" t="26685" r="68586" b="58910"/>
          <a:stretch/>
        </p:blipFill>
        <p:spPr>
          <a:xfrm>
            <a:off x="1073118" y="2520919"/>
            <a:ext cx="2137162" cy="537283"/>
          </a:xfrm>
          <a:prstGeom prst="rect">
            <a:avLst/>
          </a:prstGeom>
        </p:spPr>
      </p:pic>
      <p:pic>
        <p:nvPicPr>
          <p:cNvPr id="17" name="Picture 16"/>
          <p:cNvPicPr>
            <a:picLocks noChangeAspect="1"/>
          </p:cNvPicPr>
          <p:nvPr/>
        </p:nvPicPr>
        <p:blipFill rotWithShape="1">
          <a:blip r:embed="rId3"/>
          <a:srcRect l="26453" t="82645" r="53480" b="3698"/>
          <a:stretch/>
        </p:blipFill>
        <p:spPr>
          <a:xfrm>
            <a:off x="2848932" y="4610134"/>
            <a:ext cx="1467927" cy="509383"/>
          </a:xfrm>
          <a:prstGeom prst="rect">
            <a:avLst/>
          </a:prstGeom>
        </p:spPr>
      </p:pic>
      <p:pic>
        <p:nvPicPr>
          <p:cNvPr id="19" name="Picture 18"/>
          <p:cNvPicPr>
            <a:picLocks noChangeAspect="1"/>
          </p:cNvPicPr>
          <p:nvPr/>
        </p:nvPicPr>
        <p:blipFill rotWithShape="1">
          <a:blip r:embed="rId3"/>
          <a:srcRect l="82977" t="78862" r="140" b="1698"/>
          <a:stretch/>
        </p:blipFill>
        <p:spPr>
          <a:xfrm>
            <a:off x="6985937" y="4465042"/>
            <a:ext cx="1234873" cy="725075"/>
          </a:xfrm>
          <a:prstGeom prst="rect">
            <a:avLst/>
          </a:prstGeom>
        </p:spPr>
      </p:pic>
      <p:sp>
        <p:nvSpPr>
          <p:cNvPr id="20" name="Rectangle 19"/>
          <p:cNvSpPr/>
          <p:nvPr/>
        </p:nvSpPr>
        <p:spPr>
          <a:xfrm>
            <a:off x="990600" y="5416018"/>
            <a:ext cx="4495800" cy="830997"/>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r>
              <a:rPr lang="en-US" sz="2400" dirty="0" smtClean="0"/>
              <a:t>Offline race detector based on </a:t>
            </a:r>
            <a:r>
              <a:rPr lang="en-US" sz="2400" dirty="0" smtClean="0">
                <a:solidFill>
                  <a:srgbClr val="B70000"/>
                </a:solidFill>
              </a:rPr>
              <a:t>graph reachability </a:t>
            </a:r>
            <a:r>
              <a:rPr lang="en-US" sz="2400" dirty="0" smtClean="0"/>
              <a:t>test</a:t>
            </a:r>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500" fill="hold"/>
                                        <p:tgtEl>
                                          <p:spTgt spid="8"/>
                                        </p:tgtEl>
                                      </p:cBhvr>
                                      <p:by x="150000" y="150000"/>
                                    </p:animScale>
                                  </p:childTnLst>
                                </p:cTn>
                              </p:par>
                              <p:par>
                                <p:cTn id="9" presetID="6" presetClass="emph" presetSubtype="0" fill="hold" nodeType="withEffect">
                                  <p:stCondLst>
                                    <p:cond delay="0"/>
                                  </p:stCondLst>
                                  <p:childTnLst>
                                    <p:animScale>
                                      <p:cBhvr>
                                        <p:cTn id="10" dur="500" fill="hold"/>
                                        <p:tgtEl>
                                          <p:spTgt spid="9"/>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6" presetClass="emph" presetSubtype="0" fill="hold" nodeType="withEffect">
                                  <p:stCondLst>
                                    <p:cond delay="0"/>
                                  </p:stCondLst>
                                  <p:childTnLst>
                                    <p:animScale>
                                      <p:cBhvr>
                                        <p:cTn id="25" dur="500" fill="hold"/>
                                        <p:tgtEl>
                                          <p:spTgt spid="12"/>
                                        </p:tgtEl>
                                      </p:cBhvr>
                                      <p:by x="150000" y="150000"/>
                                    </p:animScale>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1"/>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6" presetClass="emph" presetSubtype="0" fill="hold" nodeType="withEffect">
                                  <p:stCondLst>
                                    <p:cond delay="0"/>
                                  </p:stCondLst>
                                  <p:childTnLst>
                                    <p:animScale>
                                      <p:cBhvr>
                                        <p:cTn id="37" dur="500" fill="hold"/>
                                        <p:tgtEl>
                                          <p:spTgt spid="13"/>
                                        </p:tgtEl>
                                      </p:cBhvr>
                                      <p:by x="150000" y="150000"/>
                                    </p:animScale>
                                  </p:childTnLst>
                                </p:cTn>
                              </p:par>
                              <p:par>
                                <p:cTn id="38" presetID="6" presetClass="emph" presetSubtype="0" fill="hold" nodeType="withEffect">
                                  <p:stCondLst>
                                    <p:cond delay="0"/>
                                  </p:stCondLst>
                                  <p:childTnLst>
                                    <p:animScale>
                                      <p:cBhvr>
                                        <p:cTn id="39" dur="500" fill="hold"/>
                                        <p:tgtEl>
                                          <p:spTgt spid="17"/>
                                        </p:tgtEl>
                                      </p:cBhvr>
                                      <p:by x="150000" y="150000"/>
                                    </p:animScale>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6" presetClass="emph" presetSubtype="0" fill="hold" nodeType="withEffect">
                                  <p:stCondLst>
                                    <p:cond delay="0"/>
                                  </p:stCondLst>
                                  <p:childTnLst>
                                    <p:animScale>
                                      <p:cBhvr>
                                        <p:cTn id="54" dur="500" fill="hold"/>
                                        <p:tgtEl>
                                          <p:spTgt spid="15"/>
                                        </p:tgtEl>
                                      </p:cBhvr>
                                      <p:by x="150000" y="150000"/>
                                    </p:animScale>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6" presetClass="emph" presetSubtype="0" fill="hold" nodeType="withEffect">
                                  <p:stCondLst>
                                    <p:cond delay="0"/>
                                  </p:stCondLst>
                                  <p:childTnLst>
                                    <p:animScale>
                                      <p:cBhvr>
                                        <p:cTn id="66" dur="500" fill="hold"/>
                                        <p:tgtEl>
                                          <p:spTgt spid="19"/>
                                        </p:tgtEl>
                                      </p:cBhvr>
                                      <p:by x="150000" y="150000"/>
                                    </p:animScale>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20"/>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4" grpId="0" animBg="1"/>
      <p:bldP spid="14" grpId="1" animBg="1"/>
      <p:bldP spid="16" grpId="0" animBg="1"/>
      <p:bldP spid="16" grpId="1" animBg="1"/>
      <p:bldP spid="20" grpId="0" animBg="1"/>
      <p:bldP spid="2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mtClean="0"/>
              <a:t>Conventional Race Detect</a:t>
            </a:r>
            <a:r>
              <a:rPr lang="en-US" dirty="0" smtClean="0"/>
              <a:t>ion</a:t>
            </a:r>
            <a:endParaRPr lang="en-US" dirty="0"/>
          </a:p>
        </p:txBody>
      </p:sp>
      <p:sp>
        <p:nvSpPr>
          <p:cNvPr id="4" name="Slide Number Placeholder 3"/>
          <p:cNvSpPr>
            <a:spLocks noGrp="1"/>
          </p:cNvSpPr>
          <p:nvPr>
            <p:ph type="sldNum" sz="quarter" idx="12"/>
          </p:nvPr>
        </p:nvSpPr>
        <p:spPr/>
        <p:txBody>
          <a:bodyPr/>
          <a:lstStyle/>
          <a:p>
            <a:fld id="{58112155-D8D2-1C46-AD4C-D23A8C0266CF}" type="slidenum">
              <a:rPr lang="en-US" smtClean="0"/>
              <a:pPr/>
              <a:t>5</a:t>
            </a:fld>
            <a:endParaRPr lang="en-US"/>
          </a:p>
        </p:txBody>
      </p:sp>
      <p:grpSp>
        <p:nvGrpSpPr>
          <p:cNvPr id="5" name="Group 4"/>
          <p:cNvGrpSpPr/>
          <p:nvPr/>
        </p:nvGrpSpPr>
        <p:grpSpPr>
          <a:xfrm>
            <a:off x="1708829" y="2289496"/>
            <a:ext cx="3657600" cy="3834384"/>
            <a:chOff x="2729395" y="2261616"/>
            <a:chExt cx="3657600" cy="3834384"/>
          </a:xfrm>
        </p:grpSpPr>
        <p:cxnSp>
          <p:nvCxnSpPr>
            <p:cNvPr id="6" name="Straight Arrow Connector 5"/>
            <p:cNvCxnSpPr/>
            <p:nvPr/>
          </p:nvCxnSpPr>
          <p:spPr>
            <a:xfrm>
              <a:off x="2729395" y="2261616"/>
              <a:ext cx="0" cy="38343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3948595" y="2261616"/>
              <a:ext cx="0" cy="38343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167795" y="2261616"/>
              <a:ext cx="0" cy="38343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386995" y="2261616"/>
              <a:ext cx="0" cy="38343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931381" y="1755452"/>
            <a:ext cx="1554895"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err="1" smtClean="0"/>
              <a:t>Looper</a:t>
            </a:r>
            <a:r>
              <a:rPr lang="en-US" dirty="0" smtClean="0"/>
              <a:t> Thread</a:t>
            </a:r>
            <a:endParaRPr lang="en-US" dirty="0"/>
          </a:p>
        </p:txBody>
      </p:sp>
      <p:sp>
        <p:nvSpPr>
          <p:cNvPr id="11" name="TextBox 10"/>
          <p:cNvSpPr txBox="1"/>
          <p:nvPr/>
        </p:nvSpPr>
        <p:spPr>
          <a:xfrm>
            <a:off x="2761823" y="1755452"/>
            <a:ext cx="277081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dirty="0" smtClean="0"/>
              <a:t>Regular Threads</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19" y="2483281"/>
            <a:ext cx="2019299" cy="98175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19" y="3575320"/>
            <a:ext cx="2019299" cy="981759"/>
          </a:xfrm>
          <a:prstGeom prst="rect">
            <a:avLst/>
          </a:prstGeom>
        </p:spPr>
      </p:pic>
      <p:sp>
        <p:nvSpPr>
          <p:cNvPr id="15" name="TextBox 14"/>
          <p:cNvSpPr txBox="1"/>
          <p:nvPr/>
        </p:nvSpPr>
        <p:spPr>
          <a:xfrm>
            <a:off x="2938432" y="5133280"/>
            <a:ext cx="626381" cy="369332"/>
          </a:xfrm>
          <a:prstGeom prst="rect">
            <a:avLst/>
          </a:prstGeom>
          <a:noFill/>
        </p:spPr>
        <p:txBody>
          <a:bodyPr wrap="none" rtlCol="0">
            <a:spAutoFit/>
          </a:bodyPr>
          <a:lstStyle/>
          <a:p>
            <a:r>
              <a:rPr lang="en-US" dirty="0" err="1" smtClean="0"/>
              <a:t>rd</a:t>
            </a:r>
            <a:r>
              <a:rPr lang="en-US" dirty="0" smtClean="0"/>
              <a:t>(x)</a:t>
            </a:r>
            <a:endParaRPr lang="en-US" dirty="0"/>
          </a:p>
        </p:txBody>
      </p:sp>
      <p:sp>
        <p:nvSpPr>
          <p:cNvPr id="16" name="TextBox 15"/>
          <p:cNvSpPr txBox="1"/>
          <p:nvPr/>
        </p:nvSpPr>
        <p:spPr>
          <a:xfrm>
            <a:off x="4176310" y="3404722"/>
            <a:ext cx="670113" cy="369332"/>
          </a:xfrm>
          <a:prstGeom prst="rect">
            <a:avLst/>
          </a:prstGeom>
          <a:noFill/>
        </p:spPr>
        <p:txBody>
          <a:bodyPr wrap="none" rtlCol="0">
            <a:spAutoFit/>
          </a:bodyPr>
          <a:lstStyle/>
          <a:p>
            <a:r>
              <a:rPr lang="en-US" dirty="0" err="1" smtClean="0"/>
              <a:t>wr</a:t>
            </a:r>
            <a:r>
              <a:rPr lang="en-US" dirty="0" smtClean="0"/>
              <a:t>(x)</a:t>
            </a:r>
            <a:endParaRPr lang="en-US" dirty="0"/>
          </a:p>
        </p:txBody>
      </p:sp>
      <p:sp>
        <p:nvSpPr>
          <p:cNvPr id="18" name="TextBox 17"/>
          <p:cNvSpPr txBox="1"/>
          <p:nvPr/>
        </p:nvSpPr>
        <p:spPr>
          <a:xfrm>
            <a:off x="2928029" y="3011348"/>
            <a:ext cx="1045779" cy="369332"/>
          </a:xfrm>
          <a:prstGeom prst="rect">
            <a:avLst/>
          </a:prstGeom>
          <a:noFill/>
        </p:spPr>
        <p:txBody>
          <a:bodyPr wrap="none" rtlCol="0">
            <a:spAutoFit/>
          </a:bodyPr>
          <a:lstStyle/>
          <a:p>
            <a:r>
              <a:rPr lang="en-US" dirty="0" smtClean="0"/>
              <a:t>signal(m)</a:t>
            </a:r>
            <a:endParaRPr lang="en-US" dirty="0"/>
          </a:p>
        </p:txBody>
      </p:sp>
      <p:sp>
        <p:nvSpPr>
          <p:cNvPr id="19" name="TextBox 18"/>
          <p:cNvSpPr txBox="1"/>
          <p:nvPr/>
        </p:nvSpPr>
        <p:spPr>
          <a:xfrm>
            <a:off x="4147229" y="4154740"/>
            <a:ext cx="914921" cy="369332"/>
          </a:xfrm>
          <a:prstGeom prst="rect">
            <a:avLst/>
          </a:prstGeom>
          <a:noFill/>
        </p:spPr>
        <p:txBody>
          <a:bodyPr wrap="none" rtlCol="0">
            <a:spAutoFit/>
          </a:bodyPr>
          <a:lstStyle/>
          <a:p>
            <a:r>
              <a:rPr lang="en-US" dirty="0" smtClean="0"/>
              <a:t>wait(m)</a:t>
            </a:r>
            <a:endParaRPr lang="en-US" dirty="0"/>
          </a:p>
        </p:txBody>
      </p:sp>
      <p:pic>
        <p:nvPicPr>
          <p:cNvPr id="23" name="Picture 32" descr="http://business-icon.com/highresolution/l_080.p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400" b="95200" l="10000" r="90000">
                        <a14:foregroundMark x1="43400" y1="27800" x2="47600" y2="88000"/>
                        <a14:foregroundMark x1="28200" y1="61600" x2="42400" y2="70800"/>
                        <a14:foregroundMark x1="55800" y1="84000" x2="71000" y2="65600"/>
                        <a14:foregroundMark x1="52600" y1="43200" x2="56800" y2="72800"/>
                        <a14:foregroundMark x1="62800" y1="46200" x2="62800" y2="65600"/>
                        <a14:foregroundMark x1="72000" y1="49200" x2="69000" y2="87000"/>
                        <a14:foregroundMark x1="43400" y1="23800" x2="43400" y2="27800"/>
                      </a14:backgroundRemoval>
                    </a14:imgEffect>
                  </a14:imgLayer>
                </a14:imgProps>
              </a:ext>
              <a:ext uri="{28A0092B-C50C-407E-A947-70E740481C1C}">
                <a14:useLocalDpi xmlns:a14="http://schemas.microsoft.com/office/drawing/2010/main" val="0"/>
              </a:ext>
            </a:extLst>
          </a:blip>
          <a:srcRect/>
          <a:stretch>
            <a:fillRect/>
          </a:stretch>
        </p:blipFill>
        <p:spPr bwMode="auto">
          <a:xfrm>
            <a:off x="609600" y="2344855"/>
            <a:ext cx="390064" cy="39006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9794" y="3436504"/>
            <a:ext cx="381000" cy="381000"/>
          </a:xfrm>
          <a:prstGeom prst="rect">
            <a:avLst/>
          </a:prstGeom>
        </p:spPr>
      </p:pic>
      <p:sp>
        <p:nvSpPr>
          <p:cNvPr id="25" name="TextBox 24"/>
          <p:cNvSpPr txBox="1"/>
          <p:nvPr/>
        </p:nvSpPr>
        <p:spPr>
          <a:xfrm>
            <a:off x="4150910" y="2771080"/>
            <a:ext cx="1189824" cy="369332"/>
          </a:xfrm>
          <a:prstGeom prst="rect">
            <a:avLst/>
          </a:prstGeom>
          <a:noFill/>
        </p:spPr>
        <p:txBody>
          <a:bodyPr wrap="none" rtlCol="0">
            <a:spAutoFit/>
          </a:bodyPr>
          <a:lstStyle/>
          <a:p>
            <a:r>
              <a:rPr lang="en-US" dirty="0" smtClean="0"/>
              <a:t>send(        )</a:t>
            </a:r>
            <a:endParaRPr lang="en-US" dirty="0"/>
          </a:p>
        </p:txBody>
      </p:sp>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0634" y="2782878"/>
            <a:ext cx="381000" cy="381000"/>
          </a:xfrm>
          <a:prstGeom prst="rect">
            <a:avLst/>
          </a:prstGeom>
        </p:spPr>
      </p:pic>
      <p:cxnSp>
        <p:nvCxnSpPr>
          <p:cNvPr id="27" name="Straight Connector 26"/>
          <p:cNvCxnSpPr>
            <a:stCxn id="36" idx="7"/>
            <a:endCxn id="31" idx="3"/>
          </p:cNvCxnSpPr>
          <p:nvPr/>
        </p:nvCxnSpPr>
        <p:spPr>
          <a:xfrm flipV="1">
            <a:off x="3495790" y="3745946"/>
            <a:ext cx="791194" cy="1478676"/>
          </a:xfrm>
          <a:prstGeom prst="line">
            <a:avLst/>
          </a:prstGeom>
          <a:ln w="38100">
            <a:solidFill>
              <a:schemeClr val="accent2"/>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5" idx="1"/>
          </p:cNvCxnSpPr>
          <p:nvPr/>
        </p:nvCxnSpPr>
        <p:spPr>
          <a:xfrm flipH="1">
            <a:off x="2515633" y="2955746"/>
            <a:ext cx="1635277" cy="692724"/>
          </a:xfrm>
          <a:prstGeom prst="straightConnector1">
            <a:avLst/>
          </a:prstGeom>
          <a:ln w="38100" cap="flat" cmpd="sng" algn="ctr">
            <a:solidFill>
              <a:schemeClr val="accent1"/>
            </a:solidFill>
            <a:prstDash val="solid"/>
            <a:round/>
            <a:headEnd type="none" w="med" len="med"/>
            <a:tailEnd type="arrow" w="sm" len="sm"/>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5867400" y="3712998"/>
            <a:ext cx="3050762" cy="1077218"/>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pPr marL="1588" lvl="1"/>
            <a:r>
              <a:rPr lang="en-US" sz="2400" dirty="0" smtClean="0">
                <a:solidFill>
                  <a:srgbClr val="B70000"/>
                </a:solidFill>
              </a:rPr>
              <a:t>Conflict</a:t>
            </a:r>
            <a:r>
              <a:rPr lang="en-US" sz="2400" dirty="0" smtClean="0"/>
              <a:t>: </a:t>
            </a:r>
            <a:r>
              <a:rPr lang="en-US" sz="2000" dirty="0" smtClean="0"/>
              <a:t>Read-Write or Write-Write data accesses to same location</a:t>
            </a:r>
            <a:endParaRPr lang="en-US" sz="2000" dirty="0"/>
          </a:p>
        </p:txBody>
      </p:sp>
      <p:sp>
        <p:nvSpPr>
          <p:cNvPr id="33" name="Rectangle 32"/>
          <p:cNvSpPr/>
          <p:nvPr/>
        </p:nvSpPr>
        <p:spPr>
          <a:xfrm>
            <a:off x="5867400" y="2275582"/>
            <a:ext cx="3048000" cy="1077218"/>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pPr marL="1588" lvl="1"/>
            <a:r>
              <a:rPr lang="en-US" sz="2400" dirty="0" smtClean="0">
                <a:solidFill>
                  <a:srgbClr val="B70000"/>
                </a:solidFill>
              </a:rPr>
              <a:t>Causal order</a:t>
            </a:r>
            <a:r>
              <a:rPr lang="en-US" sz="2400" dirty="0" smtClean="0"/>
              <a:t>: </a:t>
            </a:r>
            <a:r>
              <a:rPr lang="en-US" sz="2000" dirty="0" smtClean="0"/>
              <a:t>happens-before (         ) defined by synchronization operations</a:t>
            </a:r>
          </a:p>
        </p:txBody>
      </p:sp>
      <p:sp>
        <p:nvSpPr>
          <p:cNvPr id="30" name="Rectangle 29"/>
          <p:cNvSpPr/>
          <p:nvPr/>
        </p:nvSpPr>
        <p:spPr>
          <a:xfrm>
            <a:off x="5867400" y="5169618"/>
            <a:ext cx="3050762" cy="769441"/>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pPr marL="1588" lvl="1"/>
            <a:r>
              <a:rPr lang="en-US" sz="2400" dirty="0" smtClean="0">
                <a:solidFill>
                  <a:srgbClr val="B70000"/>
                </a:solidFill>
              </a:rPr>
              <a:t>Race</a:t>
            </a:r>
            <a:r>
              <a:rPr lang="en-US" sz="2400" dirty="0" smtClean="0"/>
              <a:t> (       ): </a:t>
            </a:r>
            <a:r>
              <a:rPr lang="en-US" sz="2000" dirty="0" smtClean="0"/>
              <a:t>Conflicts that are not causally ordered</a:t>
            </a:r>
            <a:endParaRPr lang="en-US" sz="2000" dirty="0"/>
          </a:p>
        </p:txBody>
      </p:sp>
      <p:sp>
        <p:nvSpPr>
          <p:cNvPr id="14" name="TextBox 13"/>
          <p:cNvSpPr txBox="1"/>
          <p:nvPr/>
        </p:nvSpPr>
        <p:spPr>
          <a:xfrm>
            <a:off x="6705600" y="1219200"/>
            <a:ext cx="2400337" cy="369332"/>
          </a:xfrm>
          <a:prstGeom prst="rect">
            <a:avLst/>
          </a:prstGeom>
          <a:noFill/>
        </p:spPr>
        <p:txBody>
          <a:bodyPr wrap="none" rtlCol="0">
            <a:spAutoFit/>
          </a:bodyPr>
          <a:lstStyle/>
          <a:p>
            <a:r>
              <a:rPr lang="en-US" dirty="0" smtClean="0"/>
              <a:t>e.g., </a:t>
            </a:r>
            <a:r>
              <a:rPr lang="en-US" dirty="0" err="1" smtClean="0"/>
              <a:t>FastTrack</a:t>
            </a:r>
            <a:r>
              <a:rPr lang="en-US" dirty="0" smtClean="0"/>
              <a:t> [PLDI’09]</a:t>
            </a:r>
            <a:endParaRPr lang="en-US" dirty="0"/>
          </a:p>
        </p:txBody>
      </p:sp>
      <p:cxnSp>
        <p:nvCxnSpPr>
          <p:cNvPr id="34" name="Straight Arrow Connector 33"/>
          <p:cNvCxnSpPr/>
          <p:nvPr/>
        </p:nvCxnSpPr>
        <p:spPr>
          <a:xfrm>
            <a:off x="6834611" y="2856876"/>
            <a:ext cx="419877" cy="0"/>
          </a:xfrm>
          <a:prstGeom prst="straightConnector1">
            <a:avLst/>
          </a:prstGeom>
          <a:ln w="38100" cap="flat" cmpd="sng" algn="ctr">
            <a:solidFill>
              <a:schemeClr val="accent1"/>
            </a:solidFill>
            <a:prstDash val="solid"/>
            <a:round/>
            <a:headEnd type="none" w="med" len="med"/>
            <a:tailEnd type="arrow" w="sm" len="sm"/>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779789" y="5442970"/>
            <a:ext cx="340910" cy="8208"/>
          </a:xfrm>
          <a:prstGeom prst="line">
            <a:avLst/>
          </a:prstGeom>
          <a:ln w="38100">
            <a:solidFill>
              <a:schemeClr val="accent2"/>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31" name="Oval 30"/>
          <p:cNvSpPr/>
          <p:nvPr/>
        </p:nvSpPr>
        <p:spPr>
          <a:xfrm>
            <a:off x="4191000" y="3429000"/>
            <a:ext cx="655423" cy="371325"/>
          </a:xfrm>
          <a:prstGeom prst="ellipse">
            <a:avLst/>
          </a:prstGeom>
          <a:solidFill>
            <a:schemeClr val="accent2">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2943695" y="5172464"/>
            <a:ext cx="646819" cy="356157"/>
          </a:xfrm>
          <a:prstGeom prst="ellipse">
            <a:avLst/>
          </a:prstGeom>
          <a:solidFill>
            <a:schemeClr val="accent2">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1"/>
            <a:endCxn id="19" idx="1"/>
          </p:cNvCxnSpPr>
          <p:nvPr/>
        </p:nvCxnSpPr>
        <p:spPr>
          <a:xfrm>
            <a:off x="2928029" y="3196014"/>
            <a:ext cx="1219200" cy="1143392"/>
          </a:xfrm>
          <a:prstGeom prst="straightConnector1">
            <a:avLst/>
          </a:prstGeom>
          <a:ln w="38100" cap="flat" cmpd="sng" algn="ctr">
            <a:solidFill>
              <a:schemeClr val="accent1"/>
            </a:solidFill>
            <a:prstDash val="solid"/>
            <a:round/>
            <a:headEnd type="none" w="med" len="med"/>
            <a:tailEnd type="arrow" w="sm" len="sm"/>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7368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0" grpId="0" animBg="1"/>
      <p:bldP spid="31"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05600" y="6416675"/>
            <a:ext cx="1600200" cy="365125"/>
          </a:xfrm>
        </p:spPr>
        <p:txBody>
          <a:bodyPr/>
          <a:lstStyle/>
          <a:p>
            <a:fld id="{58112155-D8D2-1C46-AD4C-D23A8C0266CF}" type="slidenum">
              <a:rPr lang="en-US" smtClean="0"/>
              <a:pPr/>
              <a:t>6</a:t>
            </a:fld>
            <a:endParaRPr lang="en-US" dirty="0"/>
          </a:p>
        </p:txBody>
      </p:sp>
      <p:grpSp>
        <p:nvGrpSpPr>
          <p:cNvPr id="5" name="Group 4"/>
          <p:cNvGrpSpPr/>
          <p:nvPr/>
        </p:nvGrpSpPr>
        <p:grpSpPr>
          <a:xfrm>
            <a:off x="2729395" y="1679896"/>
            <a:ext cx="3657600" cy="3425504"/>
            <a:chOff x="2729395" y="2261616"/>
            <a:chExt cx="3657600" cy="3834384"/>
          </a:xfrm>
        </p:grpSpPr>
        <p:cxnSp>
          <p:nvCxnSpPr>
            <p:cNvPr id="6" name="Straight Arrow Connector 5"/>
            <p:cNvCxnSpPr/>
            <p:nvPr/>
          </p:nvCxnSpPr>
          <p:spPr>
            <a:xfrm>
              <a:off x="2729395" y="2261616"/>
              <a:ext cx="0" cy="38343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3948595" y="2261616"/>
              <a:ext cx="0" cy="38343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167795" y="2261616"/>
              <a:ext cx="0" cy="38343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386995" y="2261616"/>
              <a:ext cx="0" cy="38343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1951947" y="1145852"/>
            <a:ext cx="1554895"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err="1" smtClean="0"/>
              <a:t>Looper</a:t>
            </a:r>
            <a:r>
              <a:rPr lang="en-US" dirty="0" smtClean="0"/>
              <a:t> Thread</a:t>
            </a:r>
            <a:endParaRPr lang="en-US" dirty="0"/>
          </a:p>
        </p:txBody>
      </p:sp>
      <p:sp>
        <p:nvSpPr>
          <p:cNvPr id="11" name="TextBox 10"/>
          <p:cNvSpPr txBox="1"/>
          <p:nvPr/>
        </p:nvSpPr>
        <p:spPr>
          <a:xfrm>
            <a:off x="3782389" y="1145852"/>
            <a:ext cx="277081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dirty="0" smtClean="0"/>
              <a:t>Regular Threads</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996" y="2896163"/>
            <a:ext cx="1828800" cy="1040698"/>
          </a:xfrm>
          <a:prstGeom prst="rect">
            <a:avLst/>
          </a:prstGeom>
        </p:spPr>
      </p:pic>
      <p:sp>
        <p:nvSpPr>
          <p:cNvPr id="36" name="Oval 35"/>
          <p:cNvSpPr/>
          <p:nvPr/>
        </p:nvSpPr>
        <p:spPr>
          <a:xfrm>
            <a:off x="2039043" y="3210075"/>
            <a:ext cx="551758" cy="371325"/>
          </a:xfrm>
          <a:prstGeom prst="ellipse">
            <a:avLst/>
          </a:prstGeom>
          <a:solidFill>
            <a:schemeClr val="accent2">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Refresh-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9552" y="2771524"/>
            <a:ext cx="384048" cy="384048"/>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4995" y="3963242"/>
            <a:ext cx="1828800" cy="1040698"/>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4995" y="1802282"/>
            <a:ext cx="1828800" cy="1040698"/>
          </a:xfrm>
          <a:prstGeom prst="rect">
            <a:avLst/>
          </a:prstGeom>
        </p:spPr>
      </p:pic>
      <p:pic>
        <p:nvPicPr>
          <p:cNvPr id="23" name="Picture 32" descr="http://business-icon.com/highresolution/l_080.pn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400" b="95200" l="10000" r="90000">
                        <a14:foregroundMark x1="43400" y1="27800" x2="47600" y2="88000"/>
                        <a14:foregroundMark x1="28200" y1="61600" x2="42400" y2="70800"/>
                        <a14:foregroundMark x1="55800" y1="84000" x2="71000" y2="65600"/>
                        <a14:foregroundMark x1="52600" y1="43200" x2="56800" y2="72800"/>
                        <a14:foregroundMark x1="62800" y1="46200" x2="62800" y2="65600"/>
                        <a14:foregroundMark x1="72000" y1="49200" x2="69000" y2="87000"/>
                        <a14:foregroundMark x1="43400" y1="23800" x2="43400" y2="27800"/>
                      </a14:backgroundRemoval>
                    </a14:imgEffect>
                  </a14:imgLayer>
                </a14:imgProps>
              </a:ext>
              <a:ext uri="{28A0092B-C50C-407E-A947-70E740481C1C}">
                <a14:useLocalDpi xmlns:a14="http://schemas.microsoft.com/office/drawing/2010/main" val="0"/>
              </a:ext>
            </a:extLst>
          </a:blip>
          <a:srcRect/>
          <a:stretch>
            <a:fillRect/>
          </a:stretch>
        </p:blipFill>
        <p:spPr bwMode="auto">
          <a:xfrm>
            <a:off x="1715930" y="1652891"/>
            <a:ext cx="390064" cy="39006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749005" y="3844711"/>
            <a:ext cx="384048" cy="38404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Refresh-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1646" y="2118100"/>
            <a:ext cx="384048" cy="384048"/>
          </a:xfrm>
          <a:prstGeom prst="rect">
            <a:avLst/>
          </a:prstGeom>
        </p:spPr>
      </p:pic>
      <p:pic>
        <p:nvPicPr>
          <p:cNvPr id="33" name="Picture 32" descr="music1.png"/>
          <p:cNvPicPr>
            <a:picLocks noChangeAspect="1"/>
          </p:cNvPicPr>
          <p:nvPr/>
        </p:nvPicPr>
        <p:blipFill rotWithShape="1">
          <a:blip r:embed="rId10">
            <a:extLst>
              <a:ext uri="{28A0092B-C50C-407E-A947-70E740481C1C}">
                <a14:useLocalDpi xmlns:a14="http://schemas.microsoft.com/office/drawing/2010/main" val="0"/>
              </a:ext>
            </a:extLst>
          </a:blip>
          <a:srcRect l="9341" t="4167" r="9570" b="4167"/>
          <a:stretch/>
        </p:blipFill>
        <p:spPr>
          <a:xfrm>
            <a:off x="6854850" y="1679896"/>
            <a:ext cx="1577336" cy="2971800"/>
          </a:xfrm>
          <a:prstGeom prst="rect">
            <a:avLst/>
          </a:prstGeom>
        </p:spPr>
      </p:pic>
      <p:pic>
        <p:nvPicPr>
          <p:cNvPr id="34" name="Picture 32" descr="http://business-icon.com/highresolution/l_080.pn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400" b="95200" l="10000" r="90000">
                        <a14:foregroundMark x1="43400" y1="27800" x2="47600" y2="88000"/>
                        <a14:foregroundMark x1="28200" y1="61600" x2="42400" y2="70800"/>
                        <a14:foregroundMark x1="55800" y1="84000" x2="71000" y2="65600"/>
                        <a14:foregroundMark x1="52600" y1="43200" x2="56800" y2="72800"/>
                        <a14:foregroundMark x1="62800" y1="46200" x2="62800" y2="65600"/>
                        <a14:foregroundMark x1="72000" y1="49200" x2="69000" y2="87000"/>
                        <a14:foregroundMark x1="43400" y1="23800" x2="43400" y2="27800"/>
                      </a14:backgroundRemoval>
                    </a14:imgEffect>
                  </a14:imgLayer>
                </a14:imgProps>
              </a:ext>
              <a:ext uri="{28A0092B-C50C-407E-A947-70E740481C1C}">
                <a14:useLocalDpi xmlns:a14="http://schemas.microsoft.com/office/drawing/2010/main" val="0"/>
              </a:ext>
            </a:extLst>
          </a:blip>
          <a:srcRect/>
          <a:stretch>
            <a:fillRect/>
          </a:stretch>
        </p:blipFill>
        <p:spPr bwMode="auto">
          <a:xfrm>
            <a:off x="6965812" y="2594296"/>
            <a:ext cx="390064" cy="390064"/>
          </a:xfrm>
          <a:prstGeom prst="rect">
            <a:avLst/>
          </a:prstGeom>
          <a:noFill/>
          <a:extLst>
            <a:ext uri="{909E8E84-426E-40dd-AFC4-6F175D3DCCD1}">
              <a14:hiddenFill xmlns:a14="http://schemas.microsoft.com/office/drawing/2010/main">
                <a:solidFill>
                  <a:srgbClr val="FFFFFF"/>
                </a:solidFill>
              </a14:hiddenFill>
            </a:ext>
          </a:extLst>
        </p:spPr>
      </p:pic>
      <p:sp>
        <p:nvSpPr>
          <p:cNvPr id="35" name="Oval 34"/>
          <p:cNvSpPr/>
          <p:nvPr/>
        </p:nvSpPr>
        <p:spPr>
          <a:xfrm>
            <a:off x="2046745" y="4291473"/>
            <a:ext cx="1077456" cy="371325"/>
          </a:xfrm>
          <a:prstGeom prst="ellipse">
            <a:avLst/>
          </a:prstGeom>
          <a:solidFill>
            <a:schemeClr val="accent2">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36"/>
          <p:cNvGrpSpPr/>
          <p:nvPr/>
        </p:nvGrpSpPr>
        <p:grpSpPr>
          <a:xfrm>
            <a:off x="3747060" y="3511857"/>
            <a:ext cx="2639935" cy="1218684"/>
            <a:chOff x="2426312" y="5137666"/>
            <a:chExt cx="2639935" cy="1218684"/>
          </a:xfrm>
        </p:grpSpPr>
        <p:sp>
          <p:nvSpPr>
            <p:cNvPr id="38" name="Explosion 1 37"/>
            <p:cNvSpPr/>
            <p:nvPr/>
          </p:nvSpPr>
          <p:spPr>
            <a:xfrm>
              <a:off x="2426312" y="5137666"/>
              <a:ext cx="2639935" cy="1218684"/>
            </a:xfrm>
            <a:prstGeom prst="irregularSeal1">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9" name="TextBox 38"/>
            <p:cNvSpPr txBox="1"/>
            <p:nvPr/>
          </p:nvSpPr>
          <p:spPr>
            <a:xfrm>
              <a:off x="2603500" y="5472668"/>
              <a:ext cx="2227555" cy="369332"/>
            </a:xfrm>
            <a:prstGeom prst="rect">
              <a:avLst/>
            </a:prstGeom>
            <a:noFill/>
          </p:spPr>
          <p:txBody>
            <a:bodyPr wrap="none" rtlCol="0">
              <a:spAutoFit/>
            </a:bodyPr>
            <a:lstStyle/>
            <a:p>
              <a:r>
                <a:rPr lang="en-US" dirty="0" err="1" smtClean="0">
                  <a:solidFill>
                    <a:srgbClr val="FF0000"/>
                  </a:solidFill>
                </a:rPr>
                <a:t>NullPointerException</a:t>
              </a:r>
              <a:r>
                <a:rPr lang="en-US" dirty="0" smtClean="0">
                  <a:solidFill>
                    <a:srgbClr val="FF0000"/>
                  </a:solidFill>
                </a:rPr>
                <a:t>!</a:t>
              </a:r>
              <a:endParaRPr lang="en-US" dirty="0">
                <a:solidFill>
                  <a:srgbClr val="FF0000"/>
                </a:solidFill>
              </a:endParaRPr>
            </a:p>
          </p:txBody>
        </p:sp>
      </p:grpSp>
      <p:sp>
        <p:nvSpPr>
          <p:cNvPr id="40" name="TextBox 39"/>
          <p:cNvSpPr txBox="1"/>
          <p:nvPr/>
        </p:nvSpPr>
        <p:spPr>
          <a:xfrm>
            <a:off x="457200" y="5122783"/>
            <a:ext cx="8315310" cy="1354217"/>
          </a:xfrm>
          <a:prstGeom prst="rect">
            <a:avLst/>
          </a:prstGeom>
          <a:gradFill flip="none" rotWithShape="1">
            <a:gsLst>
              <a:gs pos="0">
                <a:schemeClr val="bg1">
                  <a:alpha val="0"/>
                </a:schemeClr>
              </a:gs>
              <a:gs pos="30000">
                <a:schemeClr val="bg1">
                  <a:alpha val="80000"/>
                </a:schemeClr>
              </a:gs>
              <a:gs pos="70000">
                <a:schemeClr val="bg1">
                  <a:alpha val="0"/>
                </a:schemeClr>
              </a:gs>
              <a:gs pos="60000">
                <a:schemeClr val="bg1">
                  <a:alpha val="80000"/>
                </a:schemeClr>
              </a:gs>
            </a:gsLst>
            <a:lin ang="5400000" scaled="0"/>
            <a:tileRect/>
          </a:gradFill>
        </p:spPr>
        <p:txBody>
          <a:bodyPr wrap="square" rtlCol="0">
            <a:spAutoFit/>
          </a:bodyPr>
          <a:lstStyle/>
          <a:p>
            <a:r>
              <a:rPr lang="en-US" sz="2400" dirty="0" smtClean="0">
                <a:effectLst/>
              </a:rPr>
              <a:t>Conventional race detectors cannot find such errors in Android</a:t>
            </a:r>
            <a:endParaRPr lang="en-US" sz="2400" dirty="0" smtClean="0"/>
          </a:p>
          <a:p>
            <a:pPr>
              <a:spcBef>
                <a:spcPts val="1200"/>
              </a:spcBef>
              <a:tabLst>
                <a:tab pos="1195388" algn="l"/>
              </a:tabLst>
            </a:pPr>
            <a:r>
              <a:rPr lang="en-US" sz="2400" dirty="0" smtClean="0"/>
              <a:t>Problem: </a:t>
            </a:r>
            <a:r>
              <a:rPr lang="en-US" sz="2400" dirty="0" smtClean="0">
                <a:solidFill>
                  <a:srgbClr val="C00000"/>
                </a:solidFill>
              </a:rPr>
              <a:t>Causality model is too strict</a:t>
            </a:r>
            <a:br>
              <a:rPr lang="en-US" sz="2400" dirty="0" smtClean="0">
                <a:solidFill>
                  <a:srgbClr val="C00000"/>
                </a:solidFill>
              </a:rPr>
            </a:br>
            <a:r>
              <a:rPr lang="en-US" sz="2400" dirty="0" smtClean="0">
                <a:solidFill>
                  <a:srgbClr val="C00000"/>
                </a:solidFill>
              </a:rPr>
              <a:t>	</a:t>
            </a:r>
            <a:r>
              <a:rPr lang="en-US" sz="2400" dirty="0" smtClean="0"/>
              <a:t>Should </a:t>
            </a:r>
            <a:r>
              <a:rPr lang="en-US" sz="2400" i="1" dirty="0" smtClean="0"/>
              <a:t>not</a:t>
            </a:r>
            <a:r>
              <a:rPr lang="en-US" sz="2400" dirty="0" smtClean="0"/>
              <a:t> assume program order between events 	</a:t>
            </a:r>
            <a:endParaRPr lang="en-US" sz="2400" dirty="0">
              <a:effectLst/>
            </a:endParaRPr>
          </a:p>
        </p:txBody>
      </p:sp>
      <p:sp>
        <p:nvSpPr>
          <p:cNvPr id="30" name="Title 1"/>
          <p:cNvSpPr>
            <a:spLocks noGrp="1"/>
          </p:cNvSpPr>
          <p:nvPr>
            <p:ph type="title"/>
          </p:nvPr>
        </p:nvSpPr>
        <p:spPr>
          <a:xfrm>
            <a:off x="0" y="274638"/>
            <a:ext cx="9144000" cy="704294"/>
          </a:xfrm>
        </p:spPr>
        <p:txBody>
          <a:bodyPr>
            <a:normAutofit fontScale="90000"/>
          </a:bodyPr>
          <a:lstStyle/>
          <a:p>
            <a:r>
              <a:rPr lang="x-none" dirty="0" smtClean="0"/>
              <a:t>Conventional Race Detect</a:t>
            </a:r>
            <a:r>
              <a:rPr lang="en-US" dirty="0" smtClean="0"/>
              <a:t>ion: Problem</a:t>
            </a:r>
            <a:endParaRPr lang="en-US" dirty="0"/>
          </a:p>
        </p:txBody>
      </p:sp>
      <p:grpSp>
        <p:nvGrpSpPr>
          <p:cNvPr id="2" name="Group 1"/>
          <p:cNvGrpSpPr/>
          <p:nvPr/>
        </p:nvGrpSpPr>
        <p:grpSpPr>
          <a:xfrm>
            <a:off x="1295400" y="2590800"/>
            <a:ext cx="381000" cy="1524888"/>
            <a:chOff x="1219200" y="2590800"/>
            <a:chExt cx="381000" cy="1524888"/>
          </a:xfrm>
        </p:grpSpPr>
        <p:sp>
          <p:nvSpPr>
            <p:cNvPr id="43" name="Freeform 42"/>
            <p:cNvSpPr/>
            <p:nvPr/>
          </p:nvSpPr>
          <p:spPr>
            <a:xfrm flipH="1">
              <a:off x="1219200" y="2590800"/>
              <a:ext cx="381000" cy="415280"/>
            </a:xfrm>
            <a:custGeom>
              <a:avLst/>
              <a:gdLst>
                <a:gd name="connsiteX0" fmla="*/ 8467 w 627944"/>
                <a:gd name="connsiteY0" fmla="*/ 0 h 1583267"/>
                <a:gd name="connsiteX1" fmla="*/ 626533 w 627944"/>
                <a:gd name="connsiteY1" fmla="*/ 829734 h 1583267"/>
                <a:gd name="connsiteX2" fmla="*/ 0 w 627944"/>
                <a:gd name="connsiteY2" fmla="*/ 1583267 h 1583267"/>
              </a:gdLst>
              <a:ahLst/>
              <a:cxnLst>
                <a:cxn ang="0">
                  <a:pos x="connsiteX0" y="connsiteY0"/>
                </a:cxn>
                <a:cxn ang="0">
                  <a:pos x="connsiteX1" y="connsiteY1"/>
                </a:cxn>
                <a:cxn ang="0">
                  <a:pos x="connsiteX2" y="connsiteY2"/>
                </a:cxn>
              </a:cxnLst>
              <a:rect l="l" t="t" r="r" b="b"/>
              <a:pathLst>
                <a:path w="627944" h="1583267">
                  <a:moveTo>
                    <a:pt x="8467" y="0"/>
                  </a:moveTo>
                  <a:cubicBezTo>
                    <a:pt x="318205" y="282928"/>
                    <a:pt x="627944" y="565856"/>
                    <a:pt x="626533" y="829734"/>
                  </a:cubicBezTo>
                  <a:cubicBezTo>
                    <a:pt x="625122" y="1093612"/>
                    <a:pt x="312561" y="1338439"/>
                    <a:pt x="0" y="1583267"/>
                  </a:cubicBezTo>
                </a:path>
              </a:pathLst>
            </a:custGeom>
            <a:ln w="38100" cap="flat" cmpd="sng" algn="ctr">
              <a:solidFill>
                <a:schemeClr val="accent1"/>
              </a:solidFill>
              <a:prstDash val="solid"/>
              <a:round/>
              <a:headEnd type="none" w="med" len="med"/>
              <a:tailEnd type="arrow"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flipH="1">
              <a:off x="1219200" y="3700408"/>
              <a:ext cx="381000" cy="415280"/>
            </a:xfrm>
            <a:custGeom>
              <a:avLst/>
              <a:gdLst>
                <a:gd name="connsiteX0" fmla="*/ 8467 w 627944"/>
                <a:gd name="connsiteY0" fmla="*/ 0 h 1583267"/>
                <a:gd name="connsiteX1" fmla="*/ 626533 w 627944"/>
                <a:gd name="connsiteY1" fmla="*/ 829734 h 1583267"/>
                <a:gd name="connsiteX2" fmla="*/ 0 w 627944"/>
                <a:gd name="connsiteY2" fmla="*/ 1583267 h 1583267"/>
              </a:gdLst>
              <a:ahLst/>
              <a:cxnLst>
                <a:cxn ang="0">
                  <a:pos x="connsiteX0" y="connsiteY0"/>
                </a:cxn>
                <a:cxn ang="0">
                  <a:pos x="connsiteX1" y="connsiteY1"/>
                </a:cxn>
                <a:cxn ang="0">
                  <a:pos x="connsiteX2" y="connsiteY2"/>
                </a:cxn>
              </a:cxnLst>
              <a:rect l="l" t="t" r="r" b="b"/>
              <a:pathLst>
                <a:path w="627944" h="1583267">
                  <a:moveTo>
                    <a:pt x="8467" y="0"/>
                  </a:moveTo>
                  <a:cubicBezTo>
                    <a:pt x="318205" y="282928"/>
                    <a:pt x="627944" y="565856"/>
                    <a:pt x="626533" y="829734"/>
                  </a:cubicBezTo>
                  <a:cubicBezTo>
                    <a:pt x="625122" y="1093612"/>
                    <a:pt x="312561" y="1338439"/>
                    <a:pt x="0" y="1583267"/>
                  </a:cubicBezTo>
                </a:path>
              </a:pathLst>
            </a:custGeom>
            <a:ln w="38100" cap="flat" cmpd="sng" algn="ctr">
              <a:solidFill>
                <a:schemeClr val="accent1"/>
              </a:solidFill>
              <a:prstDash val="solid"/>
              <a:round/>
              <a:headEnd type="none" w="med" len="med"/>
              <a:tailEnd type="arrow"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5" name="Group 44"/>
            <p:cNvGrpSpPr/>
            <p:nvPr/>
          </p:nvGrpSpPr>
          <p:grpSpPr>
            <a:xfrm>
              <a:off x="1295400" y="3633801"/>
              <a:ext cx="228600" cy="282576"/>
              <a:chOff x="1450240" y="4473591"/>
              <a:chExt cx="228600" cy="282576"/>
            </a:xfrm>
          </p:grpSpPr>
          <p:cxnSp>
            <p:nvCxnSpPr>
              <p:cNvPr id="46" name="Straight Connector 45"/>
              <p:cNvCxnSpPr/>
              <p:nvPr/>
            </p:nvCxnSpPr>
            <p:spPr>
              <a:xfrm>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1450240" y="4473591"/>
                <a:ext cx="228600" cy="282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002746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2.16953E-6 1.25868E-6 L 0.00851 0.22675 " pathEditMode="relative" rAng="0" ptsTypes="AA">
                                      <p:cBhvr>
                                        <p:cTn id="26" dur="1000" fill="hold"/>
                                        <p:tgtEl>
                                          <p:spTgt spid="34"/>
                                        </p:tgtEl>
                                        <p:attrNameLst>
                                          <p:attrName>ppt_x</p:attrName>
                                          <p:attrName>ppt_y</p:attrName>
                                        </p:attrNameLst>
                                      </p:cBhvr>
                                      <p:rCtr x="417" y="11337"/>
                                    </p:animMotion>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3.91214E-6 2.99236E-6 L -3.91214E-6 0.15598 " pathEditMode="relative" rAng="0" ptsTypes="AA">
                                      <p:cBhvr>
                                        <p:cTn id="38" dur="1000" fill="hold"/>
                                        <p:tgtEl>
                                          <p:spTgt spid="3"/>
                                        </p:tgtEl>
                                        <p:attrNameLst>
                                          <p:attrName>ppt_x</p:attrName>
                                          <p:attrName>ppt_y</p:attrName>
                                        </p:attrNameLst>
                                      </p:cBhvr>
                                      <p:rCtr x="0" y="7799"/>
                                    </p:animMotion>
                                  </p:childTnLst>
                                </p:cTn>
                              </p:par>
                              <p:par>
                                <p:cTn id="39" presetID="42" presetClass="path" presetSubtype="0" accel="50000" decel="50000" fill="hold" nodeType="withEffect">
                                  <p:stCondLst>
                                    <p:cond delay="0"/>
                                  </p:stCondLst>
                                  <p:childTnLst>
                                    <p:animMotion origin="layout" path="M -0.00017 -0.00023 L -0.00017 0.15552 " pathEditMode="relative" rAng="0" ptsTypes="AA">
                                      <p:cBhvr>
                                        <p:cTn id="40" dur="1000" fill="hold"/>
                                        <p:tgtEl>
                                          <p:spTgt spid="13"/>
                                        </p:tgtEl>
                                        <p:attrNameLst>
                                          <p:attrName>ppt_x</p:attrName>
                                          <p:attrName>ppt_y</p:attrName>
                                        </p:attrNameLst>
                                      </p:cBhvr>
                                      <p:rCtr x="0" y="7776"/>
                                    </p:animMotion>
                                  </p:childTnLst>
                                </p:cTn>
                              </p:par>
                              <p:par>
                                <p:cTn id="41" presetID="42" presetClass="path" presetSubtype="0" accel="50000" decel="50000" fill="hold" nodeType="withEffect">
                                  <p:stCondLst>
                                    <p:cond delay="0"/>
                                  </p:stCondLst>
                                  <p:childTnLst>
                                    <p:animMotion origin="layout" path="M -0.00017 3.33333E-6 L -0.00017 -0.15579 " pathEditMode="relative" rAng="0" ptsTypes="AA">
                                      <p:cBhvr>
                                        <p:cTn id="42" dur="1000" fill="hold"/>
                                        <p:tgtEl>
                                          <p:spTgt spid="28"/>
                                        </p:tgtEl>
                                        <p:attrNameLst>
                                          <p:attrName>ppt_x</p:attrName>
                                          <p:attrName>ppt_y</p:attrName>
                                        </p:attrNameLst>
                                      </p:cBhvr>
                                      <p:rCtr x="0" y="-7801"/>
                                    </p:animMotion>
                                  </p:childTnLst>
                                </p:cTn>
                              </p:par>
                              <p:par>
                                <p:cTn id="43" presetID="64" presetClass="path" presetSubtype="0" accel="50000" decel="50000" fill="hold" nodeType="withEffect">
                                  <p:stCondLst>
                                    <p:cond delay="0"/>
                                  </p:stCondLst>
                                  <p:childTnLst>
                                    <p:animMotion origin="layout" path="M 3.37038E-6 5.80884E-7 L 3.37038E-6 -0.15621 " pathEditMode="relative" rAng="0" ptsTypes="AA">
                                      <p:cBhvr>
                                        <p:cTn id="44" dur="1000" fill="hold"/>
                                        <p:tgtEl>
                                          <p:spTgt spid="31"/>
                                        </p:tgtEl>
                                        <p:attrNameLst>
                                          <p:attrName>ppt_x</p:attrName>
                                          <p:attrName>ppt_y</p:attrName>
                                        </p:attrNameLst>
                                      </p:cBhvr>
                                      <p:rCtr x="0" y="-7822"/>
                                    </p:animMotion>
                                  </p:childTnLst>
                                </p:cTn>
                              </p:par>
                              <p:par>
                                <p:cTn id="45" presetID="42" presetClass="path" presetSubtype="0" accel="50000" decel="50000" fill="hold" grpId="1" nodeType="withEffect">
                                  <p:stCondLst>
                                    <p:cond delay="0"/>
                                  </p:stCondLst>
                                  <p:childTnLst>
                                    <p:animMotion origin="layout" path="M 1.71845E-7 1.08127E-6 L -0.00035 -0.15559 " pathEditMode="relative" rAng="0" ptsTypes="AA">
                                      <p:cBhvr>
                                        <p:cTn id="46" dur="1000" fill="hold"/>
                                        <p:tgtEl>
                                          <p:spTgt spid="35"/>
                                        </p:tgtEl>
                                        <p:attrNameLst>
                                          <p:attrName>ppt_x</p:attrName>
                                          <p:attrName>ppt_y</p:attrName>
                                        </p:attrNameLst>
                                      </p:cBhvr>
                                      <p:rCtr x="-17" y="-7780"/>
                                    </p:animMotion>
                                  </p:childTnLst>
                                </p:cTn>
                              </p:par>
                              <p:par>
                                <p:cTn id="47" presetID="0" presetClass="path" presetSubtype="0" accel="50000" decel="50000" fill="hold" grpId="2" nodeType="withEffect">
                                  <p:stCondLst>
                                    <p:cond delay="0"/>
                                  </p:stCondLst>
                                  <p:childTnLst>
                                    <p:animMotion origin="layout" path="M -1.06232E-6 -3.53091E-6 L -0.00017 0.15374 " pathEditMode="relative" rAng="0" ptsTypes="AA">
                                      <p:cBhvr>
                                        <p:cTn id="48" dur="1000" fill="hold"/>
                                        <p:tgtEl>
                                          <p:spTgt spid="36"/>
                                        </p:tgtEl>
                                        <p:attrNameLst>
                                          <p:attrName>ppt_x</p:attrName>
                                          <p:attrName>ppt_y</p:attrName>
                                        </p:attrNameLst>
                                      </p:cBhvr>
                                      <p:rCtr x="-17" y="7687"/>
                                    </p:animMotion>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0"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2" animBg="1"/>
      <p:bldP spid="35" grpId="0" animBg="1"/>
      <p:bldP spid="35" grpId="1"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 Events as Threads?</a:t>
            </a:r>
            <a:endParaRPr lang="en-US" dirty="0"/>
          </a:p>
        </p:txBody>
      </p:sp>
      <p:sp>
        <p:nvSpPr>
          <p:cNvPr id="4" name="Slide Number Placeholder 3"/>
          <p:cNvSpPr>
            <a:spLocks noGrp="1"/>
          </p:cNvSpPr>
          <p:nvPr>
            <p:ph type="sldNum" sz="quarter" idx="12"/>
          </p:nvPr>
        </p:nvSpPr>
        <p:spPr/>
        <p:txBody>
          <a:bodyPr/>
          <a:lstStyle/>
          <a:p>
            <a:fld id="{58112155-D8D2-1C46-AD4C-D23A8C0266CF}" type="slidenum">
              <a:rPr lang="en-US" smtClean="0"/>
              <a:pPr/>
              <a:t>7</a:t>
            </a:fld>
            <a:endParaRPr lang="en-US"/>
          </a:p>
        </p:txBody>
      </p:sp>
      <p:grpSp>
        <p:nvGrpSpPr>
          <p:cNvPr id="5" name="Group 4"/>
          <p:cNvGrpSpPr/>
          <p:nvPr/>
        </p:nvGrpSpPr>
        <p:grpSpPr>
          <a:xfrm>
            <a:off x="6172200" y="2289496"/>
            <a:ext cx="2438400" cy="3834384"/>
            <a:chOff x="3948595" y="2261616"/>
            <a:chExt cx="2438400" cy="3834384"/>
          </a:xfrm>
        </p:grpSpPr>
        <p:cxnSp>
          <p:nvCxnSpPr>
            <p:cNvPr id="7" name="Straight Arrow Connector 6"/>
            <p:cNvCxnSpPr/>
            <p:nvPr/>
          </p:nvCxnSpPr>
          <p:spPr>
            <a:xfrm>
              <a:off x="3948595" y="2261616"/>
              <a:ext cx="0" cy="38343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167795" y="2261616"/>
              <a:ext cx="0" cy="38343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386995" y="2261616"/>
              <a:ext cx="0" cy="38343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641075" y="1755452"/>
            <a:ext cx="1096053"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r>
              <a:rPr lang="en-US" dirty="0" smtClean="0"/>
              <a:t>Event</a:t>
            </a:r>
            <a:endParaRPr lang="en-US" dirty="0"/>
          </a:p>
        </p:txBody>
      </p:sp>
      <p:sp>
        <p:nvSpPr>
          <p:cNvPr id="11" name="TextBox 10"/>
          <p:cNvSpPr txBox="1"/>
          <p:nvPr/>
        </p:nvSpPr>
        <p:spPr>
          <a:xfrm>
            <a:off x="6019799" y="1755452"/>
            <a:ext cx="274320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dirty="0" smtClean="0"/>
              <a:t>Regular Threads</a:t>
            </a:r>
            <a:endParaRPr lang="en-US" dirty="0"/>
          </a:p>
        </p:txBody>
      </p:sp>
      <p:pic>
        <p:nvPicPr>
          <p:cNvPr id="23" name="Picture 32" descr="http://business-icon.com/highresolution/l_080.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400" b="95200" l="10000" r="90000">
                        <a14:foregroundMark x1="43400" y1="27800" x2="47600" y2="88000"/>
                        <a14:foregroundMark x1="28200" y1="61600" x2="42400" y2="70800"/>
                        <a14:foregroundMark x1="55800" y1="84000" x2="71000" y2="65600"/>
                        <a14:foregroundMark x1="52600" y1="43200" x2="56800" y2="72800"/>
                        <a14:foregroundMark x1="62800" y1="46200" x2="62800" y2="65600"/>
                        <a14:foregroundMark x1="72000" y1="49200" x2="69000" y2="87000"/>
                        <a14:foregroundMark x1="43400" y1="23800" x2="43400" y2="27800"/>
                      </a14:backgroundRemoval>
                    </a14:imgEffect>
                  </a14:imgLayer>
                </a14:imgProps>
              </a:ext>
              <a:ext uri="{28A0092B-C50C-407E-A947-70E740481C1C}">
                <a14:useLocalDpi xmlns:a14="http://schemas.microsoft.com/office/drawing/2010/main" val="0"/>
              </a:ext>
            </a:extLst>
          </a:blip>
          <a:srcRect/>
          <a:stretch>
            <a:fillRect/>
          </a:stretch>
        </p:blipFill>
        <p:spPr bwMode="auto">
          <a:xfrm>
            <a:off x="1272695" y="1747172"/>
            <a:ext cx="390064" cy="390064"/>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p:cNvCxnSpPr/>
          <p:nvPr/>
        </p:nvCxnSpPr>
        <p:spPr>
          <a:xfrm>
            <a:off x="1240715" y="2261149"/>
            <a:ext cx="0" cy="1171695"/>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283" y="2324083"/>
            <a:ext cx="1828800" cy="1040698"/>
          </a:xfrm>
          <a:prstGeom prst="rect">
            <a:avLst/>
          </a:prstGeom>
        </p:spPr>
      </p:pic>
      <p:pic>
        <p:nvPicPr>
          <p:cNvPr id="32" name="Picture 31" descr="Refresh-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901" y="2628156"/>
            <a:ext cx="384048" cy="384048"/>
          </a:xfrm>
          <a:prstGeom prst="rect">
            <a:avLst/>
          </a:prstGeom>
        </p:spPr>
      </p:pic>
      <p:sp>
        <p:nvSpPr>
          <p:cNvPr id="43" name="TextBox 42"/>
          <p:cNvSpPr txBox="1"/>
          <p:nvPr/>
        </p:nvSpPr>
        <p:spPr>
          <a:xfrm>
            <a:off x="2579897" y="1808326"/>
            <a:ext cx="1096053"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r>
              <a:rPr lang="en-US" dirty="0" smtClean="0"/>
              <a:t>Event</a:t>
            </a:r>
            <a:endParaRPr lang="en-US" dirty="0"/>
          </a:p>
        </p:txBody>
      </p:sp>
      <p:cxnSp>
        <p:nvCxnSpPr>
          <p:cNvPr id="44" name="Straight Arrow Connector 43"/>
          <p:cNvCxnSpPr/>
          <p:nvPr/>
        </p:nvCxnSpPr>
        <p:spPr>
          <a:xfrm>
            <a:off x="3179537" y="2314023"/>
            <a:ext cx="0" cy="1171695"/>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4466547" y="1754020"/>
            <a:ext cx="1096053"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r>
              <a:rPr lang="en-US" dirty="0" smtClean="0"/>
              <a:t>Event</a:t>
            </a:r>
            <a:endParaRPr lang="en-US" dirty="0"/>
          </a:p>
        </p:txBody>
      </p:sp>
      <p:cxnSp>
        <p:nvCxnSpPr>
          <p:cNvPr id="46" name="Straight Arrow Connector 45"/>
          <p:cNvCxnSpPr/>
          <p:nvPr/>
        </p:nvCxnSpPr>
        <p:spPr>
          <a:xfrm>
            <a:off x="5066187" y="2259717"/>
            <a:ext cx="0" cy="1171695"/>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3" name="Picture 2" descr="Refresh-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3396" y="1803969"/>
            <a:ext cx="384048" cy="384048"/>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1633" y="2377613"/>
            <a:ext cx="1828800" cy="1040698"/>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48284" y="2344757"/>
            <a:ext cx="1828800" cy="1040698"/>
          </a:xfrm>
          <a:prstGeom prst="rect">
            <a:avLst/>
          </a:prstGeom>
        </p:spPr>
      </p:pic>
      <p:pic>
        <p:nvPicPr>
          <p:cNvPr id="31" name="Picture 3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105725" y="1754295"/>
            <a:ext cx="384048" cy="384048"/>
          </a:xfrm>
          <a:prstGeom prst="rect">
            <a:avLst/>
          </a:prstGeom>
          <a:noFill/>
          <a:extLst>
            <a:ext uri="{909E8E84-426E-40dd-AFC4-6F175D3DCCD1}">
              <a14:hiddenFill xmlns:a14="http://schemas.microsoft.com/office/drawing/2010/main">
                <a:solidFill>
                  <a:srgbClr val="FFFFFF"/>
                </a:solidFill>
              </a14:hiddenFill>
            </a:ext>
          </a:extLst>
        </p:spPr>
      </p:pic>
      <p:sp>
        <p:nvSpPr>
          <p:cNvPr id="47" name="Oval 46"/>
          <p:cNvSpPr/>
          <p:nvPr/>
        </p:nvSpPr>
        <p:spPr>
          <a:xfrm>
            <a:off x="4406716" y="2653051"/>
            <a:ext cx="1015936" cy="371325"/>
          </a:xfrm>
          <a:prstGeom prst="ellipse">
            <a:avLst/>
          </a:prstGeom>
          <a:solidFill>
            <a:schemeClr val="accent2">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2500751" y="2670279"/>
            <a:ext cx="590009" cy="371325"/>
          </a:xfrm>
          <a:prstGeom prst="ellipse">
            <a:avLst/>
          </a:prstGeom>
          <a:solidFill>
            <a:schemeClr val="accent2">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Connector 48"/>
          <p:cNvCxnSpPr>
            <a:stCxn id="48" idx="6"/>
            <a:endCxn id="47" idx="2"/>
          </p:cNvCxnSpPr>
          <p:nvPr/>
        </p:nvCxnSpPr>
        <p:spPr>
          <a:xfrm flipV="1">
            <a:off x="3090760" y="2838714"/>
            <a:ext cx="1315956" cy="17228"/>
          </a:xfrm>
          <a:prstGeom prst="line">
            <a:avLst/>
          </a:prstGeom>
          <a:ln w="38100">
            <a:solidFill>
              <a:schemeClr val="accent2"/>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51" name="Title 1"/>
          <p:cNvSpPr txBox="1">
            <a:spLocks/>
          </p:cNvSpPr>
          <p:nvPr/>
        </p:nvSpPr>
        <p:spPr>
          <a:xfrm>
            <a:off x="3429000" y="3228280"/>
            <a:ext cx="1511300" cy="609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solidFill>
                  <a:schemeClr val="accent2"/>
                </a:solidFill>
              </a:rPr>
              <a:t>Race</a:t>
            </a:r>
            <a:endParaRPr lang="en-US" sz="3000" dirty="0">
              <a:solidFill>
                <a:schemeClr val="accent2"/>
              </a:solidFill>
            </a:endParaRPr>
          </a:p>
        </p:txBody>
      </p:sp>
    </p:spTree>
    <p:extLst>
      <p:ext uri="{BB962C8B-B14F-4D97-AF65-F5344CB8AC3E}">
        <p14:creationId xmlns:p14="http://schemas.microsoft.com/office/powerpoint/2010/main" val="12055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Events as Threads: Problem</a:t>
            </a:r>
            <a:endParaRPr lang="en-US" dirty="0"/>
          </a:p>
        </p:txBody>
      </p:sp>
      <p:sp>
        <p:nvSpPr>
          <p:cNvPr id="4" name="Slide Number Placeholder 3"/>
          <p:cNvSpPr>
            <a:spLocks noGrp="1"/>
          </p:cNvSpPr>
          <p:nvPr>
            <p:ph type="sldNum" sz="quarter" idx="12"/>
          </p:nvPr>
        </p:nvSpPr>
        <p:spPr/>
        <p:txBody>
          <a:bodyPr/>
          <a:lstStyle/>
          <a:p>
            <a:fld id="{58112155-D8D2-1C46-AD4C-D23A8C0266CF}" type="slidenum">
              <a:rPr lang="en-US" smtClean="0"/>
              <a:pPr/>
              <a:t>8</a:t>
            </a:fld>
            <a:endParaRPr lang="en-US"/>
          </a:p>
        </p:txBody>
      </p:sp>
      <p:grpSp>
        <p:nvGrpSpPr>
          <p:cNvPr id="5" name="Group 4"/>
          <p:cNvGrpSpPr/>
          <p:nvPr/>
        </p:nvGrpSpPr>
        <p:grpSpPr>
          <a:xfrm>
            <a:off x="6172200" y="1905644"/>
            <a:ext cx="2438400" cy="2614976"/>
            <a:chOff x="3948595" y="2261616"/>
            <a:chExt cx="2438400" cy="3834384"/>
          </a:xfrm>
        </p:grpSpPr>
        <p:cxnSp>
          <p:nvCxnSpPr>
            <p:cNvPr id="7" name="Straight Arrow Connector 6"/>
            <p:cNvCxnSpPr/>
            <p:nvPr/>
          </p:nvCxnSpPr>
          <p:spPr>
            <a:xfrm>
              <a:off x="3948595" y="2261616"/>
              <a:ext cx="0" cy="38343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167795" y="2261616"/>
              <a:ext cx="0" cy="38343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386995" y="2261616"/>
              <a:ext cx="0" cy="3834384"/>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6019799" y="1371600"/>
            <a:ext cx="274320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dirty="0" smtClean="0"/>
              <a:t>Regular Threads</a:t>
            </a:r>
            <a:endParaRPr lang="en-US" dirty="0"/>
          </a:p>
        </p:txBody>
      </p:sp>
      <p:sp>
        <p:nvSpPr>
          <p:cNvPr id="43" name="TextBox 42"/>
          <p:cNvSpPr txBox="1"/>
          <p:nvPr/>
        </p:nvSpPr>
        <p:spPr>
          <a:xfrm>
            <a:off x="1647147" y="1985557"/>
            <a:ext cx="1096053"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r>
              <a:rPr lang="en-US" dirty="0" smtClean="0"/>
              <a:t>Event</a:t>
            </a:r>
            <a:endParaRPr lang="en-US" dirty="0"/>
          </a:p>
        </p:txBody>
      </p:sp>
      <p:cxnSp>
        <p:nvCxnSpPr>
          <p:cNvPr id="44" name="Straight Arrow Connector 43"/>
          <p:cNvCxnSpPr/>
          <p:nvPr/>
        </p:nvCxnSpPr>
        <p:spPr>
          <a:xfrm>
            <a:off x="2246787" y="2491254"/>
            <a:ext cx="0" cy="1171695"/>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975863" y="2646329"/>
            <a:ext cx="1096053"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r>
              <a:rPr lang="en-US" dirty="0" smtClean="0"/>
              <a:t>Event</a:t>
            </a:r>
            <a:endParaRPr lang="en-US" dirty="0"/>
          </a:p>
        </p:txBody>
      </p:sp>
      <p:cxnSp>
        <p:nvCxnSpPr>
          <p:cNvPr id="46" name="Straight Arrow Connector 45"/>
          <p:cNvCxnSpPr/>
          <p:nvPr/>
        </p:nvCxnSpPr>
        <p:spPr>
          <a:xfrm>
            <a:off x="4575503" y="3152026"/>
            <a:ext cx="0" cy="1171695"/>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053" y="2467290"/>
            <a:ext cx="2188460" cy="1167880"/>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3200400"/>
            <a:ext cx="1828800" cy="1040699"/>
          </a:xfrm>
          <a:prstGeom prst="rect">
            <a:avLst/>
          </a:prstGeom>
        </p:spPr>
      </p:pic>
      <p:pic>
        <p:nvPicPr>
          <p:cNvPr id="31" name="Picture 3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15041" y="2646604"/>
            <a:ext cx="384048" cy="384048"/>
          </a:xfrm>
          <a:prstGeom prst="rect">
            <a:avLst/>
          </a:prstGeom>
          <a:noFill/>
          <a:extLst>
            <a:ext uri="{909E8E84-426E-40dd-AFC4-6F175D3DCCD1}">
              <a14:hiddenFill xmlns:a14="http://schemas.microsoft.com/office/drawing/2010/main">
                <a:solidFill>
                  <a:srgbClr val="FFFFFF"/>
                </a:solidFill>
              </a14:hiddenFill>
            </a:ext>
          </a:extLst>
        </p:spPr>
      </p:pic>
      <p:sp>
        <p:nvSpPr>
          <p:cNvPr id="47" name="Oval 46"/>
          <p:cNvSpPr/>
          <p:nvPr/>
        </p:nvSpPr>
        <p:spPr>
          <a:xfrm>
            <a:off x="3903581" y="3521145"/>
            <a:ext cx="1027640" cy="371325"/>
          </a:xfrm>
          <a:prstGeom prst="ellipse">
            <a:avLst/>
          </a:prstGeom>
          <a:solidFill>
            <a:srgbClr val="00B050">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2BB6A"/>
              </a:solidFill>
            </a:endParaRPr>
          </a:p>
        </p:txBody>
      </p:sp>
      <p:sp>
        <p:nvSpPr>
          <p:cNvPr id="48" name="Oval 47"/>
          <p:cNvSpPr/>
          <p:nvPr/>
        </p:nvSpPr>
        <p:spPr>
          <a:xfrm>
            <a:off x="1435749" y="2859962"/>
            <a:ext cx="578051" cy="371325"/>
          </a:xfrm>
          <a:prstGeom prst="ellipse">
            <a:avLst/>
          </a:prstGeom>
          <a:solidFill>
            <a:srgbClr val="00B050">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2BB6A"/>
              </a:solidFill>
            </a:endParaRPr>
          </a:p>
        </p:txBody>
      </p:sp>
      <p:cxnSp>
        <p:nvCxnSpPr>
          <p:cNvPr id="49" name="Straight Connector 48"/>
          <p:cNvCxnSpPr>
            <a:stCxn id="48" idx="5"/>
            <a:endCxn id="47" idx="2"/>
          </p:cNvCxnSpPr>
          <p:nvPr/>
        </p:nvCxnSpPr>
        <p:spPr>
          <a:xfrm>
            <a:off x="1929146" y="3176908"/>
            <a:ext cx="1974435" cy="529900"/>
          </a:xfrm>
          <a:prstGeom prst="straightConnector1">
            <a:avLst/>
          </a:prstGeom>
          <a:ln w="38100">
            <a:solidFill>
              <a:srgbClr val="00B050"/>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51" name="Title 1"/>
          <p:cNvSpPr txBox="1">
            <a:spLocks/>
          </p:cNvSpPr>
          <p:nvPr/>
        </p:nvSpPr>
        <p:spPr>
          <a:xfrm>
            <a:off x="1828800" y="3581400"/>
            <a:ext cx="1968500" cy="609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solidFill>
                  <a:srgbClr val="00B050"/>
                </a:solidFill>
              </a:rPr>
              <a:t>False race</a:t>
            </a:r>
            <a:endParaRPr lang="en-US" sz="3000" dirty="0">
              <a:solidFill>
                <a:srgbClr val="00B050"/>
              </a:solidFill>
            </a:endParaRPr>
          </a:p>
        </p:txBody>
      </p:sp>
      <p:cxnSp>
        <p:nvCxnSpPr>
          <p:cNvPr id="61" name="Straight Arrow Connector 60"/>
          <p:cNvCxnSpPr>
            <a:stCxn id="30" idx="1"/>
          </p:cNvCxnSpPr>
          <p:nvPr/>
        </p:nvCxnSpPr>
        <p:spPr>
          <a:xfrm flipH="1">
            <a:off x="3210733" y="2170123"/>
            <a:ext cx="2965941" cy="36998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176674" y="1985457"/>
            <a:ext cx="1137639" cy="369332"/>
          </a:xfrm>
          <a:prstGeom prst="rect">
            <a:avLst/>
          </a:prstGeom>
          <a:noFill/>
        </p:spPr>
        <p:txBody>
          <a:bodyPr wrap="none" rtlCol="0">
            <a:spAutoFit/>
          </a:bodyPr>
          <a:lstStyle/>
          <a:p>
            <a:r>
              <a:rPr lang="en-US" dirty="0" smtClean="0"/>
              <a:t>send(       )</a:t>
            </a:r>
            <a:endParaRPr lang="en-US" dirty="0"/>
          </a:p>
        </p:txBody>
      </p:sp>
      <p:sp>
        <p:nvSpPr>
          <p:cNvPr id="34" name="TextBox 33"/>
          <p:cNvSpPr txBox="1"/>
          <p:nvPr/>
        </p:nvSpPr>
        <p:spPr>
          <a:xfrm>
            <a:off x="6176674" y="2702487"/>
            <a:ext cx="1137639" cy="369332"/>
          </a:xfrm>
          <a:prstGeom prst="rect">
            <a:avLst/>
          </a:prstGeom>
          <a:noFill/>
        </p:spPr>
        <p:txBody>
          <a:bodyPr wrap="none" rtlCol="0">
            <a:spAutoFit/>
          </a:bodyPr>
          <a:lstStyle/>
          <a:p>
            <a:r>
              <a:rPr lang="en-US" dirty="0" smtClean="0"/>
              <a:t>send(       )</a:t>
            </a:r>
            <a:endParaRPr lang="en-US" dirty="0"/>
          </a:p>
        </p:txBody>
      </p:sp>
      <p:pic>
        <p:nvPicPr>
          <p:cNvPr id="35" name="Picture 3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769349" y="2720473"/>
            <a:ext cx="384048" cy="384048"/>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p:cNvCxnSpPr>
            <a:stCxn id="30" idx="1"/>
            <a:endCxn id="34" idx="1"/>
          </p:cNvCxnSpPr>
          <p:nvPr/>
        </p:nvCxnSpPr>
        <p:spPr>
          <a:xfrm>
            <a:off x="6176674" y="2170123"/>
            <a:ext cx="0" cy="71703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4" idx="1"/>
          </p:cNvCxnSpPr>
          <p:nvPr/>
        </p:nvCxnSpPr>
        <p:spPr>
          <a:xfrm flipH="1">
            <a:off x="5379176" y="2887153"/>
            <a:ext cx="797498" cy="383839"/>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3048000" y="3237068"/>
            <a:ext cx="842069" cy="320744"/>
          </a:xfrm>
          <a:prstGeom prst="curvedConnector3">
            <a:avLst>
              <a:gd name="adj1" fmla="val 50000"/>
            </a:avLst>
          </a:prstGeom>
          <a:ln w="50800" cmpd="sng">
            <a:solidFill>
              <a:srgbClr val="B7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2" name="Title 1"/>
          <p:cNvSpPr txBox="1">
            <a:spLocks/>
          </p:cNvSpPr>
          <p:nvPr/>
        </p:nvSpPr>
        <p:spPr>
          <a:xfrm>
            <a:off x="1905000" y="4191000"/>
            <a:ext cx="3700172" cy="7354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rgbClr val="B70000"/>
                </a:solidFill>
              </a:rPr>
              <a:t>Missing causal order!</a:t>
            </a:r>
            <a:endParaRPr lang="en-US" sz="2800" dirty="0">
              <a:solidFill>
                <a:srgbClr val="B70000"/>
              </a:solidFill>
            </a:endParaRPr>
          </a:p>
        </p:txBody>
      </p:sp>
      <p:sp>
        <p:nvSpPr>
          <p:cNvPr id="6" name="Content Placeholder 5"/>
          <p:cNvSpPr>
            <a:spLocks noGrp="1"/>
          </p:cNvSpPr>
          <p:nvPr>
            <p:ph idx="1"/>
          </p:nvPr>
        </p:nvSpPr>
        <p:spPr>
          <a:xfrm>
            <a:off x="371726" y="5105400"/>
            <a:ext cx="8619874" cy="1221691"/>
          </a:xfrm>
        </p:spPr>
        <p:txBody>
          <a:bodyPr>
            <a:noAutofit/>
          </a:bodyPr>
          <a:lstStyle/>
          <a:p>
            <a:pPr marL="0" indent="0">
              <a:buNone/>
              <a:tabLst>
                <a:tab pos="1370013" algn="l"/>
              </a:tabLst>
            </a:pPr>
            <a:r>
              <a:rPr lang="en-US" sz="2800" dirty="0"/>
              <a:t>Problem: </a:t>
            </a:r>
            <a:r>
              <a:rPr lang="en-US" sz="2800" dirty="0" smtClean="0">
                <a:solidFill>
                  <a:srgbClr val="C00000"/>
                </a:solidFill>
              </a:rPr>
              <a:t>Causality </a:t>
            </a:r>
            <a:r>
              <a:rPr lang="en-US" sz="2800" dirty="0">
                <a:solidFill>
                  <a:srgbClr val="C00000"/>
                </a:solidFill>
              </a:rPr>
              <a:t>model is too </a:t>
            </a:r>
            <a:r>
              <a:rPr lang="en-US" sz="2800" dirty="0" smtClean="0">
                <a:solidFill>
                  <a:srgbClr val="C00000"/>
                </a:solidFill>
              </a:rPr>
              <a:t>weak</a:t>
            </a:r>
            <a:r>
              <a:rPr lang="en-US" sz="2800" dirty="0"/>
              <a:t/>
            </a:r>
            <a:br>
              <a:rPr lang="en-US" sz="2800" dirty="0"/>
            </a:br>
            <a:r>
              <a:rPr lang="en-US" sz="2800" dirty="0" smtClean="0"/>
              <a:t>	Android </a:t>
            </a:r>
            <a:r>
              <a:rPr lang="en-US" sz="2800" dirty="0"/>
              <a:t>system guarantees </a:t>
            </a:r>
            <a:r>
              <a:rPr lang="en-US" sz="2800" dirty="0" smtClean="0"/>
              <a:t>certain causal</a:t>
            </a:r>
            <a:r>
              <a:rPr lang="en-US" sz="2800" dirty="0"/>
              <a:t> </a:t>
            </a:r>
            <a:r>
              <a:rPr lang="en-US" sz="2800" dirty="0" smtClean="0"/>
              <a:t>orders</a:t>
            </a:r>
            <a:br>
              <a:rPr lang="en-US" sz="2800" dirty="0" smtClean="0"/>
            </a:br>
            <a:r>
              <a:rPr lang="en-US" sz="2800" dirty="0" smtClean="0"/>
              <a:t>	between events</a:t>
            </a:r>
            <a:endParaRPr lang="en-US" sz="2800" dirty="0"/>
          </a:p>
        </p:txBody>
      </p:sp>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2397" y="1986576"/>
            <a:ext cx="381000" cy="381000"/>
          </a:xfrm>
          <a:prstGeom prst="rect">
            <a:avLst/>
          </a:prstGeom>
        </p:spPr>
      </p:pic>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1578" y="1985771"/>
            <a:ext cx="381000" cy="381000"/>
          </a:xfrm>
          <a:prstGeom prst="rect">
            <a:avLst/>
          </a:prstGeom>
        </p:spPr>
      </p:pic>
    </p:spTree>
    <p:extLst>
      <p:ext uri="{BB962C8B-B14F-4D97-AF65-F5344CB8AC3E}">
        <p14:creationId xmlns:p14="http://schemas.microsoft.com/office/powerpoint/2010/main" val="3191834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7" grpId="0" animBg="1"/>
      <p:bldP spid="48" grpId="0" animBg="1"/>
      <p:bldP spid="5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Challenge 1: Modeling Causality</a:t>
            </a:r>
            <a:endParaRPr lang="en-US" dirty="0"/>
          </a:p>
        </p:txBody>
      </p:sp>
      <p:sp>
        <p:nvSpPr>
          <p:cNvPr id="2" name="Content Placeholder 1"/>
          <p:cNvSpPr>
            <a:spLocks noGrp="1"/>
          </p:cNvSpPr>
          <p:nvPr>
            <p:ph idx="1"/>
          </p:nvPr>
        </p:nvSpPr>
        <p:spPr>
          <a:xfrm>
            <a:off x="304800" y="1417638"/>
            <a:ext cx="8534400" cy="4708525"/>
          </a:xfrm>
        </p:spPr>
        <p:txBody>
          <a:bodyPr/>
          <a:lstStyle/>
          <a:p>
            <a:pPr marL="0" indent="0">
              <a:buNone/>
              <a:tabLst>
                <a:tab pos="971550" algn="l"/>
              </a:tabLst>
            </a:pPr>
            <a:r>
              <a:rPr lang="en-US" dirty="0" smtClean="0"/>
              <a:t>Goal: Precisely infer </a:t>
            </a:r>
            <a:r>
              <a:rPr lang="en-US" dirty="0" smtClean="0">
                <a:solidFill>
                  <a:srgbClr val="B70000"/>
                </a:solidFill>
              </a:rPr>
              <a:t>causal </a:t>
            </a:r>
            <a:r>
              <a:rPr lang="en-US" dirty="0">
                <a:solidFill>
                  <a:srgbClr val="B70000"/>
                </a:solidFill>
              </a:rPr>
              <a:t>order</a:t>
            </a:r>
            <a:r>
              <a:rPr lang="en-US" dirty="0">
                <a:solidFill>
                  <a:srgbClr val="C00000"/>
                </a:solidFill>
              </a:rPr>
              <a:t> </a:t>
            </a:r>
            <a:r>
              <a:rPr lang="en-US" dirty="0"/>
              <a:t>between </a:t>
            </a:r>
            <a:r>
              <a:rPr lang="en-US" dirty="0" smtClean="0"/>
              <a:t>events</a:t>
            </a:r>
            <a:br>
              <a:rPr lang="en-US" dirty="0" smtClean="0"/>
            </a:br>
            <a:r>
              <a:rPr lang="en-US" dirty="0" smtClean="0"/>
              <a:t>	that programmers can assume</a:t>
            </a:r>
            <a:endParaRPr lang="en-US" dirty="0"/>
          </a:p>
        </p:txBody>
      </p:sp>
      <p:sp>
        <p:nvSpPr>
          <p:cNvPr id="4" name="Slide Number Placeholder 3"/>
          <p:cNvSpPr>
            <a:spLocks noGrp="1"/>
          </p:cNvSpPr>
          <p:nvPr>
            <p:ph type="sldNum" sz="quarter" idx="12"/>
          </p:nvPr>
        </p:nvSpPr>
        <p:spPr/>
        <p:txBody>
          <a:bodyPr/>
          <a:lstStyle/>
          <a:p>
            <a:fld id="{58112155-D8D2-1C46-AD4C-D23A8C0266CF}" type="slidenum">
              <a:rPr lang="en-US" smtClean="0"/>
              <a:pPr/>
              <a:t>9</a:t>
            </a:fld>
            <a:endParaRPr lang="en-US"/>
          </a:p>
        </p:txBody>
      </p:sp>
      <p:sp>
        <p:nvSpPr>
          <p:cNvPr id="34" name="Title 1"/>
          <p:cNvSpPr txBox="1">
            <a:spLocks/>
          </p:cNvSpPr>
          <p:nvPr/>
        </p:nvSpPr>
        <p:spPr>
          <a:xfrm>
            <a:off x="5869709" y="4001244"/>
            <a:ext cx="136929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solidFill>
                  <a:srgbClr val="B70000"/>
                </a:solidFill>
              </a:rPr>
              <a:t>A </a:t>
            </a:r>
            <a:r>
              <a:rPr lang="en-US" sz="3200" dirty="0">
                <a:solidFill>
                  <a:srgbClr val="B70000"/>
                </a:solidFill>
              </a:rPr>
              <a:t>→</a:t>
            </a:r>
            <a:r>
              <a:rPr lang="en-US" sz="3000" dirty="0" smtClean="0">
                <a:solidFill>
                  <a:srgbClr val="B70000"/>
                </a:solidFill>
                <a:sym typeface="Wingdings" panose="05000000000000000000" pitchFamily="2" charset="2"/>
              </a:rPr>
              <a:t> </a:t>
            </a:r>
            <a:r>
              <a:rPr lang="en-US" sz="3000" dirty="0" smtClean="0">
                <a:solidFill>
                  <a:srgbClr val="B70000"/>
                </a:solidFill>
              </a:rPr>
              <a:t>B</a:t>
            </a:r>
          </a:p>
          <a:p>
            <a:pPr algn="l"/>
            <a:r>
              <a:rPr lang="en-US" sz="3000" dirty="0" smtClean="0">
                <a:solidFill>
                  <a:srgbClr val="B70000"/>
                </a:solidFill>
              </a:rPr>
              <a:t>C || B</a:t>
            </a:r>
            <a:endParaRPr lang="en-US" sz="3000" dirty="0">
              <a:solidFill>
                <a:srgbClr val="B70000"/>
              </a:solidFill>
            </a:endParaRPr>
          </a:p>
        </p:txBody>
      </p:sp>
      <p:cxnSp>
        <p:nvCxnSpPr>
          <p:cNvPr id="60" name="Straight Arrow Connector 59"/>
          <p:cNvCxnSpPr/>
          <p:nvPr/>
        </p:nvCxnSpPr>
        <p:spPr>
          <a:xfrm>
            <a:off x="3513859" y="3061394"/>
            <a:ext cx="0" cy="3339406"/>
          </a:xfrm>
          <a:prstGeom prst="straightConnector1">
            <a:avLst/>
          </a:prstGeom>
          <a:ln cap="rnd">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5122" y="3161496"/>
            <a:ext cx="1828800" cy="1040699"/>
          </a:xfrm>
          <a:prstGeom prst="rect">
            <a:avLst/>
          </a:prstGeom>
        </p:spPr>
      </p:pic>
      <p:pic>
        <p:nvPicPr>
          <p:cNvPr id="62" name="Picture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3893" y="4190087"/>
            <a:ext cx="1828800" cy="1040699"/>
          </a:xfrm>
          <a:prstGeom prst="rect">
            <a:avLst/>
          </a:prstGeom>
        </p:spPr>
      </p:pic>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0284" y="5230773"/>
            <a:ext cx="1828800" cy="1040699"/>
          </a:xfrm>
          <a:prstGeom prst="rect">
            <a:avLst/>
          </a:prstGeom>
        </p:spPr>
      </p:pic>
      <p:sp>
        <p:nvSpPr>
          <p:cNvPr id="69" name="TextBox 68"/>
          <p:cNvSpPr txBox="1"/>
          <p:nvPr/>
        </p:nvSpPr>
        <p:spPr>
          <a:xfrm>
            <a:off x="2300280" y="3119154"/>
            <a:ext cx="364202" cy="461665"/>
          </a:xfrm>
          <a:prstGeom prst="rect">
            <a:avLst/>
          </a:prstGeom>
          <a:noFill/>
          <a:ln>
            <a:noFill/>
          </a:ln>
        </p:spPr>
        <p:txBody>
          <a:bodyPr wrap="none" rtlCol="0">
            <a:spAutoFit/>
          </a:bodyPr>
          <a:lstStyle/>
          <a:p>
            <a:r>
              <a:rPr lang="en-US" sz="2400" dirty="0" smtClean="0"/>
              <a:t>A</a:t>
            </a:r>
            <a:endParaRPr lang="en-US" sz="2400" dirty="0"/>
          </a:p>
        </p:txBody>
      </p:sp>
      <p:sp>
        <p:nvSpPr>
          <p:cNvPr id="70" name="TextBox 69"/>
          <p:cNvSpPr txBox="1"/>
          <p:nvPr/>
        </p:nvSpPr>
        <p:spPr>
          <a:xfrm>
            <a:off x="2313709" y="4148350"/>
            <a:ext cx="352080" cy="461665"/>
          </a:xfrm>
          <a:prstGeom prst="rect">
            <a:avLst/>
          </a:prstGeom>
          <a:noFill/>
          <a:ln>
            <a:noFill/>
          </a:ln>
        </p:spPr>
        <p:txBody>
          <a:bodyPr wrap="none" rtlCol="0">
            <a:spAutoFit/>
          </a:bodyPr>
          <a:lstStyle/>
          <a:p>
            <a:r>
              <a:rPr lang="en-US" sz="2400" dirty="0" smtClean="0"/>
              <a:t>B</a:t>
            </a:r>
            <a:endParaRPr lang="en-US" sz="2400" dirty="0"/>
          </a:p>
        </p:txBody>
      </p:sp>
      <p:sp>
        <p:nvSpPr>
          <p:cNvPr id="71" name="TextBox 70"/>
          <p:cNvSpPr txBox="1"/>
          <p:nvPr/>
        </p:nvSpPr>
        <p:spPr>
          <a:xfrm>
            <a:off x="2313709" y="5190246"/>
            <a:ext cx="348773" cy="461665"/>
          </a:xfrm>
          <a:prstGeom prst="rect">
            <a:avLst/>
          </a:prstGeom>
          <a:noFill/>
          <a:ln>
            <a:noFill/>
          </a:ln>
        </p:spPr>
        <p:txBody>
          <a:bodyPr wrap="none" rtlCol="0">
            <a:spAutoFit/>
          </a:bodyPr>
          <a:lstStyle/>
          <a:p>
            <a:r>
              <a:rPr lang="en-US" sz="2400" dirty="0"/>
              <a:t>C</a:t>
            </a:r>
          </a:p>
        </p:txBody>
      </p:sp>
      <p:sp>
        <p:nvSpPr>
          <p:cNvPr id="72" name="TextBox 71"/>
          <p:cNvSpPr txBox="1"/>
          <p:nvPr/>
        </p:nvSpPr>
        <p:spPr>
          <a:xfrm>
            <a:off x="2735148" y="2590800"/>
            <a:ext cx="1551852"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en-US" dirty="0" err="1" smtClean="0"/>
              <a:t>Looper</a:t>
            </a:r>
            <a:r>
              <a:rPr lang="en-US" dirty="0" smtClean="0"/>
              <a:t> Thread</a:t>
            </a:r>
            <a:endParaRPr lang="en-US" dirty="0"/>
          </a:p>
        </p:txBody>
      </p:sp>
      <p:pic>
        <p:nvPicPr>
          <p:cNvPr id="11" name="Picture 10"/>
          <p:cNvPicPr>
            <a:picLocks noChangeAspect="1"/>
          </p:cNvPicPr>
          <p:nvPr/>
        </p:nvPicPr>
        <p:blipFill>
          <a:blip r:embed="rId6"/>
          <a:stretch>
            <a:fillRect/>
          </a:stretch>
        </p:blipFill>
        <p:spPr>
          <a:xfrm>
            <a:off x="4876800" y="4127500"/>
            <a:ext cx="546100" cy="673100"/>
          </a:xfrm>
          <a:prstGeom prst="rect">
            <a:avLst/>
          </a:prstGeom>
        </p:spPr>
      </p:pic>
      <p:sp>
        <p:nvSpPr>
          <p:cNvPr id="15" name="TextBox 14"/>
          <p:cNvSpPr txBox="1"/>
          <p:nvPr/>
        </p:nvSpPr>
        <p:spPr>
          <a:xfrm>
            <a:off x="3559022" y="3418036"/>
            <a:ext cx="352080" cy="461665"/>
          </a:xfrm>
          <a:prstGeom prst="rect">
            <a:avLst/>
          </a:prstGeom>
          <a:noFill/>
          <a:ln>
            <a:noFill/>
          </a:ln>
        </p:spPr>
        <p:txBody>
          <a:bodyPr wrap="none" rtlCol="0">
            <a:spAutoFit/>
          </a:bodyPr>
          <a:lstStyle/>
          <a:p>
            <a:r>
              <a:rPr lang="en-US" sz="2400" dirty="0" smtClean="0"/>
              <a:t>B</a:t>
            </a:r>
            <a:endParaRPr lang="en-US" sz="2400" dirty="0"/>
          </a:p>
        </p:txBody>
      </p:sp>
    </p:spTree>
    <p:extLst>
      <p:ext uri="{BB962C8B-B14F-4D97-AF65-F5344CB8AC3E}">
        <p14:creationId xmlns:p14="http://schemas.microsoft.com/office/powerpoint/2010/main" val="24407690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24329</TotalTime>
  <Words>5182</Words>
  <Application>Microsoft Macintosh PowerPoint</Application>
  <PresentationFormat>On-screen Show (4:3)</PresentationFormat>
  <Paragraphs>753</Paragraphs>
  <Slides>41</Slides>
  <Notes>35</Notes>
  <HiddenSlides>12</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Race Detection for Event-driven Mobile Applications</vt:lpstr>
      <vt:lpstr>Rise of Event-Driven Systems</vt:lpstr>
      <vt:lpstr>Why Event-Driven  Programming Model?</vt:lpstr>
      <vt:lpstr>Events and Threads in Android</vt:lpstr>
      <vt:lpstr>Conventional Race Detection</vt:lpstr>
      <vt:lpstr>Conventional Race Detection: Problem</vt:lpstr>
      <vt:lpstr>Model Events as Threads?</vt:lpstr>
      <vt:lpstr>Events as Threads: Problem</vt:lpstr>
      <vt:lpstr>Challenge 1: Modeling Causality</vt:lpstr>
      <vt:lpstr>Challenge 2: Not All Races are Bugs</vt:lpstr>
      <vt:lpstr>Outline</vt:lpstr>
      <vt:lpstr>Causality Model</vt:lpstr>
      <vt:lpstr>PowerPoint Presentation</vt:lpstr>
      <vt:lpstr>PowerPoint Presentation</vt:lpstr>
      <vt:lpstr>PowerPoint Presentation</vt:lpstr>
      <vt:lpstr>It’s Not That Simple…</vt:lpstr>
      <vt:lpstr>Event Orders due to External Input</vt:lpstr>
      <vt:lpstr>What is External Input?</vt:lpstr>
      <vt:lpstr>Outline</vt:lpstr>
      <vt:lpstr>Problem: Not All Races are Bugs</vt:lpstr>
      <vt:lpstr>Order Violations in Events</vt:lpstr>
      <vt:lpstr>Races in Commutative Events</vt:lpstr>
      <vt:lpstr>Solution: Commutativity Analysis</vt:lpstr>
      <vt:lpstr>Outline</vt:lpstr>
      <vt:lpstr>CAFA: Race Detection Tool for Android</vt:lpstr>
      <vt:lpstr>Tested Applications</vt:lpstr>
      <vt:lpstr>Use-after-Free Races</vt:lpstr>
      <vt:lpstr>Performance Overhead</vt:lpstr>
      <vt:lpstr>Summary</vt:lpstr>
      <vt:lpstr>Event-Driven Execution Model</vt:lpstr>
      <vt:lpstr>A Race Bug within a Thread</vt:lpstr>
      <vt:lpstr>The Other Extreme: No Event Orders</vt:lpstr>
      <vt:lpstr>Challenge 2: Not All Races are Bugs</vt:lpstr>
      <vt:lpstr>Concurrency in a Mobile Application</vt:lpstr>
      <vt:lpstr>What is a Race?</vt:lpstr>
      <vt:lpstr>Events with Delays</vt:lpstr>
      <vt:lpstr>Events with Delays</vt:lpstr>
      <vt:lpstr>Revised Rule</vt:lpstr>
      <vt:lpstr>Solution: Commutativity Analysis</vt:lpstr>
      <vt:lpstr>Solution: Commutativity Analysis</vt:lpstr>
      <vt:lpstr>CAFA: Race Detection Tool for Android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Concurrency Bug Detection</dc:title>
  <dc:creator>Chun-Hung Hsiao</dc:creator>
  <cp:lastModifiedBy>Hsiao Chun-Hung</cp:lastModifiedBy>
  <cp:revision>733</cp:revision>
  <cp:lastPrinted>2014-05-15T18:58:14Z</cp:lastPrinted>
  <dcterms:created xsi:type="dcterms:W3CDTF">2014-01-29T03:24:41Z</dcterms:created>
  <dcterms:modified xsi:type="dcterms:W3CDTF">2014-06-08T18:26:05Z</dcterms:modified>
</cp:coreProperties>
</file>