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7" r:id="rId1"/>
  </p:sldMasterIdLst>
  <p:notesMasterIdLst>
    <p:notesMasterId r:id="rId43"/>
  </p:notesMasterIdLst>
  <p:handoutMasterIdLst>
    <p:handoutMasterId r:id="rId44"/>
  </p:handoutMasterIdLst>
  <p:sldIdLst>
    <p:sldId id="389" r:id="rId2"/>
    <p:sldId id="506" r:id="rId3"/>
    <p:sldId id="480" r:id="rId4"/>
    <p:sldId id="487" r:id="rId5"/>
    <p:sldId id="476" r:id="rId6"/>
    <p:sldId id="460" r:id="rId7"/>
    <p:sldId id="465" r:id="rId8"/>
    <p:sldId id="466" r:id="rId9"/>
    <p:sldId id="467" r:id="rId10"/>
    <p:sldId id="468" r:id="rId11"/>
    <p:sldId id="469" r:id="rId12"/>
    <p:sldId id="470" r:id="rId13"/>
    <p:sldId id="435" r:id="rId14"/>
    <p:sldId id="479" r:id="rId15"/>
    <p:sldId id="437" r:id="rId16"/>
    <p:sldId id="438" r:id="rId17"/>
    <p:sldId id="475" r:id="rId18"/>
    <p:sldId id="477" r:id="rId19"/>
    <p:sldId id="478" r:id="rId20"/>
    <p:sldId id="481" r:id="rId21"/>
    <p:sldId id="482" r:id="rId22"/>
    <p:sldId id="485" r:id="rId23"/>
    <p:sldId id="439" r:id="rId24"/>
    <p:sldId id="440" r:id="rId25"/>
    <p:sldId id="490" r:id="rId26"/>
    <p:sldId id="491" r:id="rId27"/>
    <p:sldId id="492" r:id="rId28"/>
    <p:sldId id="493" r:id="rId29"/>
    <p:sldId id="484" r:id="rId30"/>
    <p:sldId id="494" r:id="rId31"/>
    <p:sldId id="495" r:id="rId32"/>
    <p:sldId id="496" r:id="rId33"/>
    <p:sldId id="497" r:id="rId34"/>
    <p:sldId id="498" r:id="rId35"/>
    <p:sldId id="499" r:id="rId36"/>
    <p:sldId id="500" r:id="rId37"/>
    <p:sldId id="501" r:id="rId38"/>
    <p:sldId id="502" r:id="rId39"/>
    <p:sldId id="503" r:id="rId40"/>
    <p:sldId id="504" r:id="rId41"/>
    <p:sldId id="505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9FF6E"/>
    <a:srgbClr val="89E37C"/>
    <a:srgbClr val="E378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94" autoAdjust="0"/>
    <p:restoredTop sz="90929"/>
  </p:normalViewPr>
  <p:slideViewPr>
    <p:cSldViewPr>
      <p:cViewPr varScale="1">
        <p:scale>
          <a:sx n="143" d="100"/>
          <a:sy n="143" d="100"/>
        </p:scale>
        <p:origin x="214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E4BB4-4716-8D49-9F73-C87E113DE608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31122-F6FB-E64E-9F53-E35154755A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29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CA04EF-11F5-C040-B457-65FB4E1D92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A04EF-11F5-C040-B457-65FB4E1D92C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38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EA35E766-572A-49B3-B760-FD1B47361A10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Answer:  C.  (But B means there</a:t>
            </a:r>
            <a:r>
              <a:rPr lang="en-US" baseline="0" dirty="0" smtClean="0"/>
              <a:t> is a famous person that everyone knows, who owns a car.)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2131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Understanding this multiply quantified definition</a:t>
            </a:r>
            <a:r>
              <a:rPr lang="en-US" baseline="0" dirty="0" smtClean="0"/>
              <a:t> was one of the real barriers to me (BJK) understanding calculus when I first learned it in high school.  I would be willing to be that lots of students don’t understand it yet, even if they have passed calculus.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A04EF-11F5-C040-B457-65FB4E1D92C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73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 with P(x) = Even(x)</a:t>
            </a:r>
            <a:r>
              <a:rPr lang="en-US" baseline="0" dirty="0" smtClean="0"/>
              <a:t>  and  Q(x) = Odd(x).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A04EF-11F5-C040-B457-65FB4E1D92C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547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Sect.1.5,</a:t>
            </a:r>
            <a:r>
              <a:rPr lang="en-US" baseline="0" dirty="0" smtClean="0"/>
              <a:t> #48  [Rosen, 7e]</a:t>
            </a:r>
          </a:p>
          <a:p>
            <a:r>
              <a:rPr lang="en-US" baseline="0" dirty="0" smtClean="0"/>
              <a:t>Note that we can’t simply distribute the universal quantifier over the 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A04EF-11F5-C040-B457-65FB4E1D92C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695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3A7238FC-4376-46FF-919D-8FF3EA448FFF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  <a:latin typeface="Times" charset="0"/>
                <a:sym typeface="Symbol" charset="2"/>
              </a:rPr>
              <a:t></a:t>
            </a:r>
            <a:r>
              <a:rPr lang="en-US" smtClean="0">
                <a:latin typeface="Times" charset="0"/>
                <a:sym typeface="Symbol" charset="2"/>
              </a:rPr>
              <a:t> (K(x,y) </a:t>
            </a:r>
            <a:r>
              <a:rPr lang="en-US" smtClean="0">
                <a:solidFill>
                  <a:srgbClr val="FF0000"/>
                </a:solidFill>
                <a:latin typeface="Times" charset="0"/>
                <a:sym typeface="Symbol" charset="2"/>
              </a:rPr>
              <a:t></a:t>
            </a:r>
            <a:r>
              <a:rPr lang="en-US" smtClean="0">
                <a:latin typeface="Times" charset="0"/>
                <a:sym typeface="Symbol" charset="2"/>
              </a:rPr>
              <a:t> C(y))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3808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3B0F5C4B-C973-40A2-8B6A-A2702BC4C07A}" type="slidenum">
              <a:rPr lang="en-US" sz="1200"/>
              <a:pPr/>
              <a:t>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106857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3B0F5C4B-C973-40A2-8B6A-A2702BC4C07A}" type="slidenum">
              <a:rPr lang="en-US" sz="1200"/>
              <a:pPr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2698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3B0F5C4B-C973-40A2-8B6A-A2702BC4C07A}" type="slidenum">
              <a:rPr lang="en-US" sz="1200"/>
              <a:pPr/>
              <a:t>26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099004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3B0F5C4B-C973-40A2-8B6A-A2702BC4C07A}" type="slidenum">
              <a:rPr lang="en-US" sz="1200"/>
              <a:pPr/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461764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3B0F5C4B-C973-40A2-8B6A-A2702BC4C07A}" type="slidenum">
              <a:rPr lang="en-US" sz="1200"/>
              <a:pPr/>
              <a:t>28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32275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q  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q</a:t>
            </a:r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!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qp</a:t>
            </a:r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imp</a:t>
            </a:r>
          </a:p>
          <a:p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  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</a:t>
            </a:r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</a:t>
            </a:r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    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</a:t>
            </a:r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    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</a:t>
            </a:r>
            <a:endParaRPr lang="en-US" baseline="0" dirty="0" smtClean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  F    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</a:t>
            </a:r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    T         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</a:t>
            </a:r>
            <a:endParaRPr lang="en-US" baseline="0" dirty="0" smtClean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  T    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</a:t>
            </a:r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    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</a:t>
            </a:r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    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</a:t>
            </a:r>
            <a:endParaRPr lang="en-US" baseline="0" dirty="0" smtClean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  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</a:t>
            </a:r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T         F         </a:t>
            </a:r>
            <a:r>
              <a:rPr lang="en-US" baseline="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</a:t>
            </a:r>
            <a:endParaRPr lang="en-US" baseline="0" dirty="0" smtClean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endParaRPr lang="en-US" baseline="0" dirty="0" smtClean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en-US" baseline="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So lots.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A04EF-11F5-C040-B457-65FB4E1D92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785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CAC89B29-4655-884A-9ADC-677792D2F833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9768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argument could be completely</a:t>
            </a:r>
            <a:r>
              <a:rPr lang="en-US" baseline="0" dirty="0" smtClean="0"/>
              <a:t> incoherent and invalid.</a:t>
            </a:r>
          </a:p>
          <a:p>
            <a:r>
              <a:rPr lang="en-US" baseline="0" dirty="0" smtClean="0"/>
              <a:t>The trick is to ensure that it is valid (sound).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validity criterion</a:t>
            </a:r>
            <a:r>
              <a:rPr lang="en-US" dirty="0" smtClean="0"/>
              <a:t> should</a:t>
            </a:r>
            <a:r>
              <a:rPr lang="en-US" baseline="0" dirty="0" smtClean="0"/>
              <a:t> sound a lot like an implication.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CF45-C8AA-034B-A5AB-E75DB1E57ED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366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69242C94-17C7-7646-85C1-72C3CA23FAE7}" type="slidenum">
              <a:rPr lang="en-US" sz="1200"/>
              <a:pPr/>
              <a:t>33</a:t>
            </a:fld>
            <a:endParaRPr lang="en-US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ea typeface="ヒラギノ角ゴ Pro W3" charset="0"/>
                <a:cs typeface="ヒラギノ角ゴ Pro W3" charset="0"/>
              </a:rPr>
              <a:t>When you have two matching statements in the list, this authorizes</a:t>
            </a:r>
            <a:r>
              <a:rPr lang="en-US" baseline="0" dirty="0" smtClean="0">
                <a:ea typeface="ヒラギノ角ゴ Pro W3" charset="0"/>
                <a:cs typeface="ヒラギノ角ゴ Pro W3" charset="0"/>
              </a:rPr>
              <a:t> you to write down another statement.</a:t>
            </a:r>
          </a:p>
          <a:p>
            <a:pPr eaLnBrk="1" hangingPunct="1"/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5629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3F631EF7-C7B4-0542-9BDF-06C120043B3F}" type="slidenum">
              <a:rPr lang="en-US" sz="1200"/>
              <a:pPr/>
              <a:t>34</a:t>
            </a:fld>
            <a:endParaRPr 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766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6737E80F-385D-A74D-807F-AFAA82098834}" type="slidenum">
              <a:rPr lang="en-US" sz="1200"/>
              <a:pPr/>
              <a:t>35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2403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A04EF-11F5-C040-B457-65FB4E1D92C1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250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argument</a:t>
            </a:r>
            <a:r>
              <a:rPr lang="en-US" baseline="0" dirty="0" smtClean="0"/>
              <a:t> is valid because we can demonstrate a sequence of valid steps, </a:t>
            </a:r>
          </a:p>
          <a:p>
            <a:r>
              <a:rPr lang="en-US" baseline="0" dirty="0" smtClean="0"/>
              <a:t>each justified by a sound inference rule, leading to the desired conclusion.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A04EF-11F5-C040-B457-65FB4E1D92C1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10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think it’s important to clarify the types of objects and relations in each logic, and</a:t>
            </a:r>
            <a:r>
              <a:rPr lang="en-US" baseline="0" dirty="0" smtClean="0"/>
              <a:t> thus its expressive power.</a:t>
            </a:r>
          </a:p>
          <a:p>
            <a:r>
              <a:rPr lang="en-US" baseline="0" dirty="0" smtClean="0"/>
              <a:t>It’s good to make this contrast now, so they know what’s coming up.</a:t>
            </a:r>
          </a:p>
          <a:p>
            <a:r>
              <a:rPr lang="en-US" baseline="0" dirty="0" smtClean="0"/>
              <a:t>	Later, we should make the point that more expressive power costs computational tractability of algorithms.</a:t>
            </a:r>
          </a:p>
          <a:p>
            <a:r>
              <a:rPr lang="en-US" baseline="0" dirty="0" smtClean="0"/>
              <a:t>	If you want efficient algorithms for theorem-proving or model-checking, try to stay with propositional logic.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A04EF-11F5-C040-B457-65FB4E1D92C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68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5B09B-50DE-7E4A-9A76-AC6583280029}" type="slidenum">
              <a:rPr lang="en-US">
                <a:latin typeface="Arial" pitchFamily="-108" charset="0"/>
                <a:ea typeface="ヒラギノ角ゴ Pro W3" pitchFamily="-108" charset="-128"/>
                <a:cs typeface="ヒラギノ角ゴ Pro W3" pitchFamily="-108" charset="-128"/>
              </a:rPr>
              <a:pPr/>
              <a:t>6</a:t>
            </a:fld>
            <a:endParaRPr lang="en-US">
              <a:latin typeface="Arial" pitchFamily="-108" charset="0"/>
              <a:ea typeface="ヒラギノ角ゴ Pro W3" pitchFamily="-108" charset="-128"/>
              <a:cs typeface="ヒラギノ角ゴ Pro W3" pitchFamily="-108" charset="-128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8" charset="0"/>
              <a:ea typeface="ヒラギノ角ゴ Pro W3" pitchFamily="-108" charset="-128"/>
              <a:cs typeface="ヒラギノ角ゴ Pro W3" pitchFamily="-10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8610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32A8F6-BB05-0A47-88EB-431B8FE0165B}" type="slidenum">
              <a:rPr lang="en-US">
                <a:latin typeface="Arial" pitchFamily="-108" charset="0"/>
                <a:ea typeface="ヒラギノ角ゴ Pro W3" pitchFamily="-108" charset="-128"/>
                <a:cs typeface="ヒラギノ角ゴ Pro W3" pitchFamily="-108" charset="-128"/>
              </a:rPr>
              <a:pPr/>
              <a:t>7</a:t>
            </a:fld>
            <a:endParaRPr lang="en-US">
              <a:latin typeface="Arial" pitchFamily="-108" charset="0"/>
              <a:ea typeface="ヒラギノ角ゴ Pro W3" pitchFamily="-108" charset="-128"/>
              <a:cs typeface="ヒラギノ角ゴ Pro W3" pitchFamily="-108" charset="-128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8" charset="0"/>
              <a:ea typeface="ヒラギノ角ゴ Pro W3" pitchFamily="-108" charset="-128"/>
              <a:cs typeface="ヒラギノ角ゴ Pro W3" pitchFamily="-10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5601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BB99C-3EE0-6F41-86A7-2ABDE4C1AF8E}" type="slidenum">
              <a:rPr lang="en-US">
                <a:latin typeface="Arial" pitchFamily="-108" charset="0"/>
                <a:ea typeface="ヒラギノ角ゴ Pro W3" pitchFamily="-108" charset="-128"/>
                <a:cs typeface="ヒラギノ角ゴ Pro W3" pitchFamily="-108" charset="-128"/>
              </a:rPr>
              <a:pPr/>
              <a:t>8</a:t>
            </a:fld>
            <a:endParaRPr lang="en-US">
              <a:latin typeface="Arial" pitchFamily="-108" charset="0"/>
              <a:ea typeface="ヒラギノ角ゴ Pro W3" pitchFamily="-108" charset="-128"/>
              <a:cs typeface="ヒラギノ角ゴ Pro W3" pitchFamily="-108" charset="-128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8" charset="0"/>
              <a:ea typeface="ヒラギノ角ゴ Pro W3" pitchFamily="-108" charset="-128"/>
              <a:cs typeface="ヒラギノ角ゴ Pro W3" pitchFamily="-10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3565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DECF54-F2CF-D248-88CF-598714025017}" type="slidenum">
              <a:rPr lang="en-US">
                <a:latin typeface="Arial" pitchFamily="-108" charset="0"/>
                <a:ea typeface="ヒラギノ角ゴ Pro W3" pitchFamily="-108" charset="-128"/>
                <a:cs typeface="ヒラギノ角ゴ Pro W3" pitchFamily="-108" charset="-128"/>
              </a:rPr>
              <a:pPr/>
              <a:t>9</a:t>
            </a:fld>
            <a:endParaRPr lang="en-US">
              <a:latin typeface="Arial" pitchFamily="-108" charset="0"/>
              <a:ea typeface="ヒラギノ角ゴ Pro W3" pitchFamily="-108" charset="-128"/>
              <a:cs typeface="ヒラギノ角ゴ Pro W3" pitchFamily="-108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108" charset="0"/>
              <a:ea typeface="ヒラギノ角ゴ Pro W3" pitchFamily="-108" charset="-128"/>
              <a:cs typeface="ヒラギノ角ゴ Pro W3" pitchFamily="-10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0779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E0618A-C69B-8544-84EB-E8B7C6FD1CA6}" type="slidenum">
              <a:rPr lang="en-US">
                <a:latin typeface="Arial" pitchFamily="-108" charset="0"/>
                <a:ea typeface="ヒラギノ角ゴ Pro W3" pitchFamily="-108" charset="-128"/>
                <a:cs typeface="ヒラギノ角ゴ Pro W3" pitchFamily="-108" charset="-128"/>
              </a:rPr>
              <a:pPr/>
              <a:t>10</a:t>
            </a:fld>
            <a:endParaRPr lang="en-US">
              <a:latin typeface="Arial" pitchFamily="-108" charset="0"/>
              <a:ea typeface="ヒラギノ角ゴ Pro W3" pitchFamily="-108" charset="-128"/>
              <a:cs typeface="ヒラギノ角ゴ Pro W3" pitchFamily="-108" charset="-128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108" charset="0"/>
              <a:ea typeface="ヒラギノ角ゴ Pro W3" pitchFamily="-108" charset="-128"/>
              <a:cs typeface="ヒラギノ角ゴ Pro W3" pitchFamily="-10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73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884C9C-70BB-BF4B-BE16-C2950D54913B}" type="slidenum">
              <a:rPr lang="en-US">
                <a:latin typeface="Arial" pitchFamily="-108" charset="0"/>
                <a:ea typeface="ヒラギノ角ゴ Pro W3" pitchFamily="-108" charset="-128"/>
                <a:cs typeface="ヒラギノ角ゴ Pro W3" pitchFamily="-108" charset="-128"/>
              </a:rPr>
              <a:pPr/>
              <a:t>11</a:t>
            </a:fld>
            <a:endParaRPr lang="en-US">
              <a:latin typeface="Arial" pitchFamily="-108" charset="0"/>
              <a:ea typeface="ヒラギノ角ゴ Pro W3" pitchFamily="-108" charset="-128"/>
              <a:cs typeface="ヒラギノ角ゴ Pro W3" pitchFamily="-108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8" charset="0"/>
              <a:ea typeface="ヒラギノ角ゴ Pro W3" pitchFamily="-108" charset="-128"/>
              <a:cs typeface="ヒラギノ角ゴ Pro W3" pitchFamily="-10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9509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997AF2-F3B4-1D43-A793-2D43ACE23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66D551-D43C-1E41-AE21-55871B7AD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A7BEF5-9A21-F746-B896-99BCD2076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95B015-AF30-014E-B3F0-FBF7F7A0F1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037B7E-743D-284F-8638-71425FA27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24692D-2F19-8848-BB56-935E3F39C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AA1138-06BD-444E-BE2E-E4A2C88B7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AE1AAF-5FB5-5F47-9078-BD77D376E0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4F2727-78D1-BF47-B197-5EC2EEC45F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8F3A2A-E5F9-5D47-AF17-BEA754CB2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D6976D-CADA-124A-ACF5-13F037649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22899"/>
            <a:ext cx="9144000" cy="7373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11" y="1013914"/>
            <a:ext cx="8870012" cy="5690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Time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Time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Time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Time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Time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Time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0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" pitchFamily="-108" charset="0"/>
                <a:ea typeface="ＭＳ Ｐゴシック" pitchFamily="-108" charset="-128"/>
              </a:rPr>
              <a:t>Predicate Logic &amp; Quantification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5486400"/>
            <a:ext cx="8305800" cy="12192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EECS 203:  Discrete Mathematics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Lecture 3 Spring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(Sections </a:t>
            </a:r>
            <a:r>
              <a:rPr lang="en-US" sz="1800" dirty="0" smtClean="0">
                <a:solidFill>
                  <a:srgbClr val="000000"/>
                </a:solidFill>
              </a:rPr>
              <a:t>1.4 and 1.5)</a:t>
            </a:r>
            <a:endParaRPr lang="en-US" sz="1800" dirty="0">
              <a:solidFill>
                <a:srgbClr val="000000"/>
              </a:solidFill>
            </a:endParaRPr>
          </a:p>
        </p:txBody>
      </p:sp>
      <p:pic>
        <p:nvPicPr>
          <p:cNvPr id="2" name="Picture 1" descr="flow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350" y="2286000"/>
            <a:ext cx="2552700" cy="284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Times" pitchFamily="-108" charset="0"/>
                <a:ea typeface="ＭＳ Ｐゴシック" pitchFamily="-108" charset="-128"/>
              </a:rPr>
              <a:t>Examples: English </a:t>
            </a:r>
            <a:r>
              <a:rPr lang="en-US" smtClean="0">
                <a:latin typeface="Times" pitchFamily="-108" charset="0"/>
                <a:ea typeface="ＭＳ Ｐゴシック" pitchFamily="-108" charset="-128"/>
                <a:sym typeface="Wingdings" pitchFamily="-108" charset="2"/>
              </a:rPr>
              <a:t></a:t>
            </a:r>
            <a:r>
              <a:rPr lang="en-US" smtClean="0">
                <a:latin typeface="Times" pitchFamily="-108" charset="0"/>
                <a:ea typeface="ＭＳ Ｐゴシック" pitchFamily="-108" charset="-128"/>
              </a:rPr>
              <a:t> Quantifications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52401" y="1295400"/>
            <a:ext cx="8840522" cy="540897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	“Everyone will buy an umbrella or a raincoat”</a:t>
            </a:r>
            <a:endParaRPr lang="en-US" dirty="0" smtClean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x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 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(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B(x,umbrella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)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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B(x,raincoat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)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)</a:t>
            </a:r>
          </a:p>
          <a:p>
            <a:pPr eaLnBrk="1" fontAlgn="auto" hangingPunct="1">
              <a:lnSpc>
                <a:spcPct val="18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sz="2800" i="1" dirty="0" smtClean="0">
                <a:ea typeface="+mn-ea"/>
                <a:sym typeface="Symbol" charset="2"/>
              </a:rPr>
              <a:t>	“</a:t>
            </a:r>
            <a:r>
              <a:rPr lang="en-US" sz="2800" i="1" dirty="0">
                <a:ea typeface="+mn-ea"/>
                <a:sym typeface="Symbol" charset="2"/>
              </a:rPr>
              <a:t>Everyone will buy an umbrella or everyone will</a:t>
            </a:r>
          </a:p>
          <a:p>
            <a:pPr eaLnBrk="1" fontAlgn="auto" hangingPunct="1">
              <a:lnSpc>
                <a:spcPct val="5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i="1" dirty="0">
                <a:ea typeface="+mn-ea"/>
                <a:sym typeface="Symbol" charset="2"/>
              </a:rPr>
              <a:t>	buy a raincoat”</a:t>
            </a:r>
            <a:endParaRPr lang="en-US" dirty="0">
              <a:ea typeface="+mn-ea"/>
              <a:sym typeface="Symbol" charset="2"/>
            </a:endParaRP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dirty="0" err="1">
                <a:ea typeface="+mn-ea"/>
                <a:sym typeface="Symbol" charset="2"/>
              </a:rPr>
              <a:t></a:t>
            </a:r>
            <a:r>
              <a:rPr lang="en-US" dirty="0" err="1">
                <a:solidFill>
                  <a:srgbClr val="0000FF"/>
                </a:solidFill>
                <a:ea typeface="+mn-ea"/>
                <a:sym typeface="Symbol" charset="2"/>
              </a:rPr>
              <a:t>x</a:t>
            </a:r>
            <a:r>
              <a:rPr lang="en-US" dirty="0">
                <a:solidFill>
                  <a:srgbClr val="0000FF"/>
                </a:solidFill>
                <a:ea typeface="+mn-ea"/>
                <a:sym typeface="Symbol" charset="2"/>
              </a:rPr>
              <a:t> </a:t>
            </a:r>
            <a:r>
              <a:rPr lang="en-US" dirty="0" err="1">
                <a:ea typeface="+mn-ea"/>
                <a:sym typeface="Symbol" charset="2"/>
              </a:rPr>
              <a:t>B(</a:t>
            </a:r>
            <a:r>
              <a:rPr lang="en-US" dirty="0" err="1">
                <a:solidFill>
                  <a:srgbClr val="0000FF"/>
                </a:solidFill>
                <a:ea typeface="+mn-ea"/>
                <a:sym typeface="Symbol" charset="2"/>
              </a:rPr>
              <a:t>x</a:t>
            </a:r>
            <a:r>
              <a:rPr lang="en-US" dirty="0" err="1">
                <a:ea typeface="+mn-ea"/>
                <a:sym typeface="Symbol" charset="2"/>
              </a:rPr>
              <a:t>,umbrella</a:t>
            </a:r>
            <a:r>
              <a:rPr lang="en-US" dirty="0">
                <a:ea typeface="+mn-ea"/>
                <a:sym typeface="Symbol" charset="2"/>
              </a:rPr>
              <a:t>)</a:t>
            </a:r>
            <a:r>
              <a:rPr lang="en-US" dirty="0">
                <a:solidFill>
                  <a:srgbClr val="0000FF"/>
                </a:solidFill>
                <a:ea typeface="+mn-ea"/>
                <a:sym typeface="Symbol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+mn-ea"/>
                <a:sym typeface="Symbol" charset="2"/>
              </a:rPr>
              <a:t></a:t>
            </a:r>
            <a:r>
              <a:rPr lang="en-US" dirty="0">
                <a:solidFill>
                  <a:srgbClr val="0000FF"/>
                </a:solidFill>
                <a:ea typeface="+mn-ea"/>
                <a:sym typeface="Symbol" charset="2"/>
              </a:rPr>
              <a:t> </a:t>
            </a:r>
            <a:r>
              <a:rPr lang="en-US" dirty="0" err="1">
                <a:ea typeface="+mn-ea"/>
                <a:sym typeface="Symbol" charset="2"/>
              </a:rPr>
              <a:t></a:t>
            </a:r>
            <a:r>
              <a:rPr lang="en-US" dirty="0" err="1">
                <a:solidFill>
                  <a:srgbClr val="0000FF"/>
                </a:solidFill>
                <a:ea typeface="+mn-ea"/>
                <a:sym typeface="Symbol" charset="2"/>
              </a:rPr>
              <a:t>x</a:t>
            </a:r>
            <a:r>
              <a:rPr lang="en-US" dirty="0">
                <a:solidFill>
                  <a:srgbClr val="0000FF"/>
                </a:solidFill>
                <a:ea typeface="+mn-ea"/>
                <a:sym typeface="Symbol" charset="2"/>
              </a:rPr>
              <a:t> </a:t>
            </a:r>
            <a:r>
              <a:rPr lang="en-US" dirty="0" err="1">
                <a:ea typeface="+mn-ea"/>
                <a:sym typeface="Symbol" charset="2"/>
              </a:rPr>
              <a:t>B(</a:t>
            </a:r>
            <a:r>
              <a:rPr lang="en-US" dirty="0" err="1">
                <a:solidFill>
                  <a:srgbClr val="0000FF"/>
                </a:solidFill>
                <a:ea typeface="+mn-ea"/>
                <a:sym typeface="Symbol" charset="2"/>
              </a:rPr>
              <a:t>x</a:t>
            </a:r>
            <a:r>
              <a:rPr lang="en-US" dirty="0" err="1">
                <a:ea typeface="+mn-ea"/>
                <a:sym typeface="Symbol" charset="2"/>
              </a:rPr>
              <a:t>,raincoat</a:t>
            </a:r>
            <a:r>
              <a:rPr lang="en-US" dirty="0">
                <a:ea typeface="+mn-ea"/>
                <a:sym typeface="Symbol" charset="2"/>
              </a:rPr>
              <a:t>)</a:t>
            </a:r>
            <a:endParaRPr lang="en-US" dirty="0" smtClean="0">
              <a:ea typeface="+mn-ea"/>
              <a:sym typeface="Symbol" charset="2"/>
            </a:endParaRPr>
          </a:p>
          <a:p>
            <a:pPr eaLnBrk="1" fontAlgn="auto" hangingPunct="1">
              <a:lnSpc>
                <a:spcPct val="17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sz="2800" i="1" dirty="0" smtClean="0">
                <a:solidFill>
                  <a:srgbClr val="7F7F7F"/>
                </a:solidFill>
                <a:ea typeface="+mn-ea"/>
                <a:sym typeface="Symbol" charset="2"/>
              </a:rPr>
              <a:t>	“No one will buy both a raincoat and umbrella”</a:t>
            </a:r>
          </a:p>
          <a:p>
            <a:pPr lvl="1" eaLnBrk="1" fontAlgn="auto" hangingPunct="1">
              <a:lnSpc>
                <a:spcPct val="5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dirty="0" err="1" smtClean="0">
                <a:solidFill>
                  <a:srgbClr val="7F7F7F"/>
                </a:solidFill>
                <a:ea typeface="+mn-ea"/>
                <a:sym typeface="Symbol" charset="2"/>
              </a:rPr>
              <a:t>x</a:t>
            </a:r>
            <a:r>
              <a:rPr lang="en-US" sz="3600" dirty="0" err="1" smtClean="0">
                <a:solidFill>
                  <a:srgbClr val="7F7F7F"/>
                </a:solidFill>
                <a:ea typeface="+mn-ea"/>
                <a:sym typeface="Symbol" charset="2"/>
              </a:rPr>
              <a:t>(</a:t>
            </a:r>
            <a:r>
              <a:rPr lang="en-US" dirty="0" err="1" smtClean="0">
                <a:solidFill>
                  <a:srgbClr val="7F7F7F"/>
                </a:solidFill>
                <a:ea typeface="+mn-ea"/>
                <a:sym typeface="Symbol" charset="2"/>
              </a:rPr>
              <a:t>B(x,umbrella</a:t>
            </a:r>
            <a:r>
              <a:rPr lang="en-US" dirty="0" smtClean="0">
                <a:solidFill>
                  <a:srgbClr val="7F7F7F"/>
                </a:solidFill>
                <a:ea typeface="+mn-ea"/>
                <a:sym typeface="Symbol" charset="2"/>
              </a:rPr>
              <a:t>) </a:t>
            </a:r>
            <a:r>
              <a:rPr lang="en-US" sz="2400" dirty="0" err="1" smtClean="0">
                <a:solidFill>
                  <a:srgbClr val="7F7F7F"/>
                </a:solidFill>
                <a:ea typeface="+mn-ea"/>
                <a:sym typeface="Symbol" charset="2"/>
              </a:rPr>
              <a:t></a:t>
            </a:r>
            <a:r>
              <a:rPr lang="en-US" dirty="0" smtClean="0">
                <a:solidFill>
                  <a:srgbClr val="7F7F7F"/>
                </a:solidFill>
                <a:ea typeface="+mn-ea"/>
                <a:sym typeface="Symbol" charset="2"/>
              </a:rPr>
              <a:t> </a:t>
            </a:r>
            <a:r>
              <a:rPr lang="en-US" dirty="0" err="1" smtClean="0">
                <a:solidFill>
                  <a:srgbClr val="7F7F7F"/>
                </a:solidFill>
                <a:ea typeface="+mn-ea"/>
                <a:sym typeface="Symbol" charset="2"/>
              </a:rPr>
              <a:t>B(x,raincoat</a:t>
            </a:r>
            <a:r>
              <a:rPr lang="en-US" dirty="0" smtClean="0">
                <a:solidFill>
                  <a:srgbClr val="7F7F7F"/>
                </a:solidFill>
                <a:ea typeface="+mn-ea"/>
                <a:sym typeface="Symbol" charset="2"/>
              </a:rPr>
              <a:t>)</a:t>
            </a:r>
            <a:r>
              <a:rPr lang="en-US" sz="3600" dirty="0" smtClean="0">
                <a:solidFill>
                  <a:srgbClr val="7F7F7F"/>
                </a:solidFill>
                <a:ea typeface="+mn-ea"/>
                <a:sym typeface="Symbol" charset="2"/>
              </a:rPr>
              <a:t>)</a:t>
            </a:r>
            <a:endParaRPr lang="en-US" sz="3600" dirty="0">
              <a:solidFill>
                <a:srgbClr val="7F7F7F"/>
              </a:solidFill>
              <a:ea typeface="+mn-ea"/>
              <a:sym typeface="Symbol" charset="2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09600" y="5649913"/>
            <a:ext cx="1176338" cy="4619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pitchFamily="-108" charset="0"/>
                <a:ea typeface="Times" pitchFamily="-108" charset="0"/>
                <a:cs typeface="Times" pitchFamily="-108" charset="0"/>
              </a:rPr>
              <a:t>variable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105400" y="5638800"/>
            <a:ext cx="885825" cy="4619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pitchFamily="-108" charset="0"/>
                <a:ea typeface="Times" pitchFamily="-108" charset="0"/>
                <a:cs typeface="Times" pitchFamily="-108" charset="0"/>
              </a:rPr>
              <a:t>scope</a:t>
            </a: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V="1">
            <a:off x="990600" y="4114800"/>
            <a:ext cx="7620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H="1" flipV="1">
            <a:off x="4038600" y="4114800"/>
            <a:ext cx="22860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1295400" y="4114800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4343400" y="41148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 flipV="1">
            <a:off x="2286000" y="4114800"/>
            <a:ext cx="15240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 flipV="1">
            <a:off x="5181600" y="4114800"/>
            <a:ext cx="53340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3810000" y="5638800"/>
            <a:ext cx="1176338" cy="4619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pitchFamily="-108" charset="0"/>
                <a:ea typeface="Times" pitchFamily="-108" charset="0"/>
                <a:cs typeface="Times" pitchFamily="-108" charset="0"/>
              </a:rPr>
              <a:t>variable</a:t>
            </a: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1981200" y="5638800"/>
            <a:ext cx="885825" cy="4619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pitchFamily="-108" charset="0"/>
                <a:ea typeface="Times" pitchFamily="-108" charset="0"/>
                <a:cs typeface="Times" pitchFamily="-108" charset="0"/>
              </a:rPr>
              <a:t>scope</a:t>
            </a:r>
          </a:p>
        </p:txBody>
      </p:sp>
      <p:sp>
        <p:nvSpPr>
          <p:cNvPr id="33806" name="Rectangle 5"/>
          <p:cNvSpPr>
            <a:spLocks noChangeArrowheads="1"/>
          </p:cNvSpPr>
          <p:nvPr/>
        </p:nvSpPr>
        <p:spPr bwMode="auto">
          <a:xfrm>
            <a:off x="6129338" y="5334000"/>
            <a:ext cx="3014662" cy="12001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" pitchFamily="-108" charset="0"/>
                <a:ea typeface="Times" pitchFamily="-108" charset="0"/>
                <a:cs typeface="Times" pitchFamily="-108" charset="0"/>
              </a:rPr>
              <a:t>This has the potential</a:t>
            </a:r>
          </a:p>
          <a:p>
            <a:r>
              <a:rPr lang="en-US" b="1">
                <a:solidFill>
                  <a:srgbClr val="FF0000"/>
                </a:solidFill>
                <a:latin typeface="Times" pitchFamily="-108" charset="0"/>
                <a:ea typeface="Times" pitchFamily="-108" charset="0"/>
                <a:cs typeface="Times" pitchFamily="-108" charset="0"/>
              </a:rPr>
              <a:t>to cause confusion so</a:t>
            </a:r>
          </a:p>
          <a:p>
            <a:r>
              <a:rPr lang="en-US" b="1">
                <a:solidFill>
                  <a:srgbClr val="FF0000"/>
                </a:solidFill>
                <a:latin typeface="Times" pitchFamily="-108" charset="0"/>
                <a:ea typeface="Times" pitchFamily="-108" charset="0"/>
                <a:cs typeface="Times" pitchFamily="-108" charset="0"/>
              </a:rPr>
              <a:t>we’ll try to avoid it!</a:t>
            </a:r>
          </a:p>
        </p:txBody>
      </p:sp>
    </p:spTree>
    <p:extLst>
      <p:ext uri="{BB962C8B-B14F-4D97-AF65-F5344CB8AC3E}">
        <p14:creationId xmlns:p14="http://schemas.microsoft.com/office/powerpoint/2010/main" val="35718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Times" pitchFamily="-108" charset="0"/>
                <a:ea typeface="ＭＳ Ｐゴシック" pitchFamily="-108" charset="-128"/>
              </a:rPr>
              <a:t>Examples: English </a:t>
            </a:r>
            <a:r>
              <a:rPr lang="en-US" smtClean="0">
                <a:latin typeface="Times" pitchFamily="-108" charset="0"/>
                <a:ea typeface="ＭＳ Ｐゴシック" pitchFamily="-108" charset="-128"/>
                <a:sym typeface="Wingdings" pitchFamily="-108" charset="2"/>
              </a:rPr>
              <a:t></a:t>
            </a:r>
            <a:r>
              <a:rPr lang="en-US" smtClean="0">
                <a:latin typeface="Times" pitchFamily="-108" charset="0"/>
                <a:ea typeface="ＭＳ Ｐゴシック" pitchFamily="-108" charset="-128"/>
              </a:rPr>
              <a:t> Quantifications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95400"/>
            <a:ext cx="8840522" cy="540897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	“Everyone will buy an umbrella or a raincoat”</a:t>
            </a:r>
            <a:endParaRPr lang="en-US" dirty="0" smtClean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x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 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(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B(x,umbrella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)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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B(x,raincoat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)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)</a:t>
            </a:r>
          </a:p>
          <a:p>
            <a:pPr eaLnBrk="1" fontAlgn="auto" hangingPunct="1">
              <a:lnSpc>
                <a:spcPct val="18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sz="2800" i="1" dirty="0" smtClean="0">
                <a:ea typeface="+mn-ea"/>
                <a:sym typeface="Symbol" charset="2"/>
              </a:rPr>
              <a:t>	“</a:t>
            </a:r>
            <a:r>
              <a:rPr lang="en-US" sz="2800" i="1" dirty="0">
                <a:ea typeface="+mn-ea"/>
                <a:sym typeface="Symbol" charset="2"/>
              </a:rPr>
              <a:t>Everyone will buy an umbrella or everyone will</a:t>
            </a:r>
          </a:p>
          <a:p>
            <a:pPr eaLnBrk="1" fontAlgn="auto" hangingPunct="1">
              <a:lnSpc>
                <a:spcPct val="5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i="1" dirty="0">
                <a:ea typeface="+mn-ea"/>
                <a:sym typeface="Symbol" charset="2"/>
              </a:rPr>
              <a:t>	buy a raincoat”</a:t>
            </a:r>
            <a:endParaRPr lang="en-US" dirty="0">
              <a:ea typeface="+mn-ea"/>
              <a:sym typeface="Symbol" charset="2"/>
            </a:endParaRP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dirty="0" err="1">
                <a:ea typeface="+mn-ea"/>
                <a:sym typeface="Symbol" charset="2"/>
              </a:rPr>
              <a:t></a:t>
            </a:r>
            <a:r>
              <a:rPr lang="en-US" dirty="0" err="1">
                <a:solidFill>
                  <a:srgbClr val="0000FF"/>
                </a:solidFill>
                <a:ea typeface="+mn-ea"/>
                <a:sym typeface="Symbol" charset="2"/>
              </a:rPr>
              <a:t>x</a:t>
            </a:r>
            <a:r>
              <a:rPr lang="en-US" dirty="0">
                <a:solidFill>
                  <a:srgbClr val="0000FF"/>
                </a:solidFill>
                <a:ea typeface="+mn-ea"/>
                <a:sym typeface="Symbol" charset="2"/>
              </a:rPr>
              <a:t> </a:t>
            </a:r>
            <a:r>
              <a:rPr lang="en-US" dirty="0" err="1">
                <a:ea typeface="+mn-ea"/>
                <a:sym typeface="Symbol" charset="2"/>
              </a:rPr>
              <a:t>B(</a:t>
            </a:r>
            <a:r>
              <a:rPr lang="en-US" dirty="0" err="1">
                <a:solidFill>
                  <a:srgbClr val="0000FF"/>
                </a:solidFill>
                <a:ea typeface="+mn-ea"/>
                <a:sym typeface="Symbol" charset="2"/>
              </a:rPr>
              <a:t>x</a:t>
            </a:r>
            <a:r>
              <a:rPr lang="en-US" dirty="0" err="1">
                <a:ea typeface="+mn-ea"/>
                <a:sym typeface="Symbol" charset="2"/>
              </a:rPr>
              <a:t>,umbrella</a:t>
            </a:r>
            <a:r>
              <a:rPr lang="en-US" dirty="0">
                <a:ea typeface="+mn-ea"/>
                <a:sym typeface="Symbol" charset="2"/>
              </a:rPr>
              <a:t>)</a:t>
            </a:r>
            <a:r>
              <a:rPr lang="en-US" dirty="0">
                <a:solidFill>
                  <a:srgbClr val="0000FF"/>
                </a:solidFill>
                <a:ea typeface="+mn-ea"/>
                <a:sym typeface="Symbol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+mn-ea"/>
                <a:sym typeface="Symbol" charset="2"/>
              </a:rPr>
              <a:t></a:t>
            </a:r>
            <a:r>
              <a:rPr lang="en-US" dirty="0">
                <a:solidFill>
                  <a:srgbClr val="0000FF"/>
                </a:solidFill>
                <a:ea typeface="+mn-ea"/>
                <a:sym typeface="Symbol" charset="2"/>
              </a:rPr>
              <a:t> </a:t>
            </a:r>
            <a:r>
              <a:rPr lang="en-US" dirty="0" err="1" smtClean="0">
                <a:ea typeface="+mn-ea"/>
                <a:sym typeface="Symbol" charset="2"/>
              </a:rPr>
              <a:t></a:t>
            </a:r>
            <a:r>
              <a:rPr lang="en-US" b="1" dirty="0" err="1" smtClean="0">
                <a:solidFill>
                  <a:srgbClr val="0000FF"/>
                </a:solidFill>
                <a:ea typeface="+mn-ea"/>
                <a:sym typeface="Symbol" charset="2"/>
              </a:rPr>
              <a:t>y</a:t>
            </a:r>
            <a:r>
              <a:rPr lang="en-US" dirty="0" smtClean="0">
                <a:solidFill>
                  <a:srgbClr val="0000FF"/>
                </a:solidFill>
                <a:ea typeface="+mn-ea"/>
                <a:sym typeface="Symbol" charset="2"/>
              </a:rPr>
              <a:t> </a:t>
            </a:r>
            <a:r>
              <a:rPr lang="en-US" dirty="0" err="1">
                <a:ea typeface="+mn-ea"/>
                <a:sym typeface="Symbol" charset="2"/>
              </a:rPr>
              <a:t>B</a:t>
            </a:r>
            <a:r>
              <a:rPr lang="en-US" dirty="0" err="1" smtClean="0">
                <a:ea typeface="+mn-ea"/>
                <a:sym typeface="Symbol" charset="2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ea typeface="+mn-ea"/>
                <a:sym typeface="Symbol" charset="2"/>
              </a:rPr>
              <a:t>y</a:t>
            </a:r>
            <a:r>
              <a:rPr lang="en-US" dirty="0" err="1" smtClean="0">
                <a:ea typeface="+mn-ea"/>
                <a:sym typeface="Symbol" charset="2"/>
              </a:rPr>
              <a:t>,</a:t>
            </a:r>
            <a:r>
              <a:rPr lang="en-US" dirty="0" err="1">
                <a:ea typeface="+mn-ea"/>
                <a:sym typeface="Symbol" charset="2"/>
              </a:rPr>
              <a:t>raincoat</a:t>
            </a:r>
            <a:r>
              <a:rPr lang="en-US" dirty="0">
                <a:ea typeface="+mn-ea"/>
                <a:sym typeface="Symbol" charset="2"/>
              </a:rPr>
              <a:t>)</a:t>
            </a:r>
            <a:endParaRPr lang="en-US" dirty="0" smtClean="0">
              <a:ea typeface="+mn-ea"/>
              <a:sym typeface="Symbol" charset="2"/>
            </a:endParaRPr>
          </a:p>
          <a:p>
            <a:pPr eaLnBrk="1" fontAlgn="auto" hangingPunct="1">
              <a:lnSpc>
                <a:spcPct val="17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sz="2800" i="1" dirty="0" smtClean="0">
                <a:solidFill>
                  <a:srgbClr val="7F7F7F"/>
                </a:solidFill>
                <a:ea typeface="+mn-ea"/>
                <a:sym typeface="Symbol" charset="2"/>
              </a:rPr>
              <a:t>	“No one will buy both a raincoat and umbrella”</a:t>
            </a:r>
          </a:p>
          <a:p>
            <a:pPr lvl="1" eaLnBrk="1" fontAlgn="auto" hangingPunct="1">
              <a:lnSpc>
                <a:spcPct val="5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dirty="0" err="1" smtClean="0">
                <a:solidFill>
                  <a:srgbClr val="7F7F7F"/>
                </a:solidFill>
                <a:ea typeface="+mn-ea"/>
                <a:sym typeface="Symbol" charset="2"/>
              </a:rPr>
              <a:t>x</a:t>
            </a:r>
            <a:r>
              <a:rPr lang="en-US" sz="3600" dirty="0" err="1" smtClean="0">
                <a:solidFill>
                  <a:srgbClr val="7F7F7F"/>
                </a:solidFill>
                <a:ea typeface="+mn-ea"/>
                <a:sym typeface="Symbol" charset="2"/>
              </a:rPr>
              <a:t>(</a:t>
            </a:r>
            <a:r>
              <a:rPr lang="en-US" dirty="0" err="1" smtClean="0">
                <a:solidFill>
                  <a:srgbClr val="7F7F7F"/>
                </a:solidFill>
                <a:ea typeface="+mn-ea"/>
                <a:sym typeface="Symbol" charset="2"/>
              </a:rPr>
              <a:t>B(x,umbrella</a:t>
            </a:r>
            <a:r>
              <a:rPr lang="en-US" dirty="0" smtClean="0">
                <a:solidFill>
                  <a:srgbClr val="7F7F7F"/>
                </a:solidFill>
                <a:ea typeface="+mn-ea"/>
                <a:sym typeface="Symbol" charset="2"/>
              </a:rPr>
              <a:t>) </a:t>
            </a:r>
            <a:r>
              <a:rPr lang="en-US" sz="2400" dirty="0" err="1" smtClean="0">
                <a:solidFill>
                  <a:srgbClr val="7F7F7F"/>
                </a:solidFill>
                <a:ea typeface="+mn-ea"/>
                <a:sym typeface="Symbol" charset="2"/>
              </a:rPr>
              <a:t></a:t>
            </a:r>
            <a:r>
              <a:rPr lang="en-US" dirty="0" smtClean="0">
                <a:solidFill>
                  <a:srgbClr val="7F7F7F"/>
                </a:solidFill>
                <a:ea typeface="+mn-ea"/>
                <a:sym typeface="Symbol" charset="2"/>
              </a:rPr>
              <a:t> </a:t>
            </a:r>
            <a:r>
              <a:rPr lang="en-US" dirty="0" err="1" smtClean="0">
                <a:solidFill>
                  <a:srgbClr val="7F7F7F"/>
                </a:solidFill>
                <a:ea typeface="+mn-ea"/>
                <a:sym typeface="Symbol" charset="2"/>
              </a:rPr>
              <a:t>B(x,raincoat</a:t>
            </a:r>
            <a:r>
              <a:rPr lang="en-US" dirty="0" smtClean="0">
                <a:solidFill>
                  <a:srgbClr val="7F7F7F"/>
                </a:solidFill>
                <a:ea typeface="+mn-ea"/>
                <a:sym typeface="Symbol" charset="2"/>
              </a:rPr>
              <a:t>)</a:t>
            </a:r>
            <a:r>
              <a:rPr lang="en-US" sz="3600" dirty="0" smtClean="0">
                <a:solidFill>
                  <a:srgbClr val="7F7F7F"/>
                </a:solidFill>
                <a:ea typeface="+mn-ea"/>
                <a:sym typeface="Symbol" charset="2"/>
              </a:rPr>
              <a:t>)</a:t>
            </a:r>
            <a:endParaRPr lang="en-US" sz="3600" dirty="0">
              <a:solidFill>
                <a:srgbClr val="7F7F7F"/>
              </a:solidFill>
              <a:ea typeface="+mn-ea"/>
              <a:sym typeface="Symbol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09600" y="5649913"/>
            <a:ext cx="1176338" cy="4619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pitchFamily="-108" charset="0"/>
                <a:ea typeface="Times" pitchFamily="-108" charset="0"/>
                <a:cs typeface="Times" pitchFamily="-108" charset="0"/>
              </a:rPr>
              <a:t>variable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5105400" y="5638800"/>
            <a:ext cx="885825" cy="4619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pitchFamily="-108" charset="0"/>
                <a:ea typeface="Times" pitchFamily="-108" charset="0"/>
                <a:cs typeface="Times" pitchFamily="-108" charset="0"/>
              </a:rPr>
              <a:t>scope</a:t>
            </a: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990600" y="4114800"/>
            <a:ext cx="7620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H="1" flipV="1">
            <a:off x="4038600" y="4114800"/>
            <a:ext cx="22860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1295400" y="4114800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4267200" y="41148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 flipV="1">
            <a:off x="2286000" y="4114800"/>
            <a:ext cx="15240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 flipV="1">
            <a:off x="5181600" y="4114800"/>
            <a:ext cx="53340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810000" y="5638800"/>
            <a:ext cx="1176338" cy="4619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pitchFamily="-108" charset="0"/>
                <a:ea typeface="Times" pitchFamily="-108" charset="0"/>
                <a:cs typeface="Times" pitchFamily="-108" charset="0"/>
              </a:rPr>
              <a:t>variable</a:t>
            </a: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1981200" y="5638800"/>
            <a:ext cx="885825" cy="4619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pitchFamily="-108" charset="0"/>
                <a:ea typeface="Times" pitchFamily="-108" charset="0"/>
                <a:cs typeface="Times" pitchFamily="-108" charset="0"/>
              </a:rPr>
              <a:t>scope</a:t>
            </a:r>
          </a:p>
        </p:txBody>
      </p:sp>
      <p:sp>
        <p:nvSpPr>
          <p:cNvPr id="35854" name="Rectangle 5"/>
          <p:cNvSpPr>
            <a:spLocks noChangeArrowheads="1"/>
          </p:cNvSpPr>
          <p:nvPr/>
        </p:nvSpPr>
        <p:spPr bwMode="auto">
          <a:xfrm>
            <a:off x="6519863" y="5226050"/>
            <a:ext cx="2624137" cy="1631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" pitchFamily="-108" charset="0"/>
                <a:ea typeface="Times" pitchFamily="-108" charset="0"/>
                <a:cs typeface="Times" pitchFamily="-108" charset="0"/>
              </a:rPr>
              <a:t>We’ll use distinct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" pitchFamily="-108" charset="0"/>
                <a:ea typeface="Times" pitchFamily="-108" charset="0"/>
                <a:cs typeface="Times" pitchFamily="-108" charset="0"/>
              </a:rPr>
              <a:t>variable names 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" pitchFamily="-108" charset="0"/>
                <a:ea typeface="Times" pitchFamily="-108" charset="0"/>
                <a:cs typeface="Times" pitchFamily="-108" charset="0"/>
              </a:rPr>
              <a:t>(though it’s </a:t>
            </a:r>
            <a:r>
              <a:rPr lang="en-US" sz="2000" b="1" dirty="0" smtClean="0">
                <a:solidFill>
                  <a:srgbClr val="FF0000"/>
                </a:solidFill>
                <a:latin typeface="Times" pitchFamily="-108" charset="0"/>
                <a:ea typeface="Times" pitchFamily="-108" charset="0"/>
                <a:cs typeface="Times" pitchFamily="-108" charset="0"/>
              </a:rPr>
              <a:t>legal to</a:t>
            </a:r>
            <a:endParaRPr lang="en-US" sz="2000" b="1" dirty="0">
              <a:solidFill>
                <a:srgbClr val="FF0000"/>
              </a:solidFill>
              <a:latin typeface="Times" pitchFamily="-108" charset="0"/>
              <a:ea typeface="Times" pitchFamily="-108" charset="0"/>
              <a:cs typeface="Times" pitchFamily="-10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Times" pitchFamily="-108" charset="0"/>
                <a:ea typeface="Times" pitchFamily="-108" charset="0"/>
                <a:cs typeface="Times" pitchFamily="-108" charset="0"/>
              </a:rPr>
              <a:t>‘reuse’ them if they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" pitchFamily="-108" charset="0"/>
                <a:ea typeface="Times" pitchFamily="-108" charset="0"/>
                <a:cs typeface="Times" pitchFamily="-108" charset="0"/>
              </a:rPr>
              <a:t>have different scopes.)</a:t>
            </a:r>
          </a:p>
        </p:txBody>
      </p:sp>
    </p:spTree>
    <p:extLst>
      <p:ext uri="{BB962C8B-B14F-4D97-AF65-F5344CB8AC3E}">
        <p14:creationId xmlns:p14="http://schemas.microsoft.com/office/powerpoint/2010/main" val="37604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Times" charset="0"/>
              </a:rPr>
              <a:t>Examples: English </a:t>
            </a:r>
            <a:r>
              <a:rPr lang="en-US" smtClean="0">
                <a:latin typeface="Times" charset="0"/>
                <a:sym typeface="Wingdings" charset="2"/>
              </a:rPr>
              <a:t></a:t>
            </a:r>
            <a:r>
              <a:rPr lang="en-US" smtClean="0">
                <a:latin typeface="Times" charset="0"/>
              </a:rPr>
              <a:t> Quantifications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Times" charset="0"/>
                <a:sym typeface="Symbol" charset="2"/>
              </a:rPr>
              <a:t>“</a:t>
            </a:r>
            <a:r>
              <a:rPr lang="en-US" sz="2800" i="1" dirty="0" smtClean="0">
                <a:latin typeface="Times" charset="0"/>
                <a:sym typeface="Symbol" charset="2"/>
              </a:rPr>
              <a:t>Everyone has a car or knows someone with a car.</a:t>
            </a:r>
            <a:r>
              <a:rPr lang="en-US" sz="2800" dirty="0" smtClean="0">
                <a:latin typeface="Times" charset="0"/>
                <a:sym typeface="Symbol" charset="2"/>
              </a:rPr>
              <a:t>”</a:t>
            </a:r>
          </a:p>
          <a:p>
            <a:pPr lvl="1" eaLnBrk="1" hangingPunct="1"/>
            <a:r>
              <a:rPr lang="en-US" dirty="0" smtClean="0">
                <a:latin typeface="Times" charset="0"/>
                <a:sym typeface="Symbol" charset="2"/>
              </a:rPr>
              <a:t>Let C(x) be “x has a car”</a:t>
            </a:r>
          </a:p>
          <a:p>
            <a:pPr lvl="1" eaLnBrk="1" hangingPunct="1"/>
            <a:r>
              <a:rPr lang="en-US" dirty="0" smtClean="0">
                <a:latin typeface="Times" charset="0"/>
                <a:sym typeface="Symbol" charset="2"/>
              </a:rPr>
              <a:t>Let K(</a:t>
            </a:r>
            <a:r>
              <a:rPr lang="en-US" dirty="0" err="1" smtClean="0">
                <a:latin typeface="Times" charset="0"/>
                <a:sym typeface="Symbol" charset="2"/>
              </a:rPr>
              <a:t>x,y</a:t>
            </a:r>
            <a:r>
              <a:rPr lang="en-US" dirty="0" smtClean="0">
                <a:latin typeface="Times" charset="0"/>
                <a:sym typeface="Symbol" charset="2"/>
              </a:rPr>
              <a:t>) be “x knows y”</a:t>
            </a:r>
          </a:p>
          <a:p>
            <a:pPr lvl="1" eaLnBrk="1" hangingPunct="1"/>
            <a:endParaRPr lang="en-US" dirty="0" smtClean="0">
              <a:latin typeface="Times" charset="0"/>
              <a:sym typeface="Symbol" charset="2"/>
            </a:endParaRPr>
          </a:p>
          <a:p>
            <a:pPr lvl="1" eaLnBrk="1" hangingPunct="1">
              <a:buFont typeface="Arial" charset="0"/>
              <a:buNone/>
            </a:pPr>
            <a:r>
              <a:rPr lang="en-US" dirty="0" smtClean="0">
                <a:latin typeface="Times" charset="0"/>
                <a:sym typeface="Symbol" charset="2"/>
              </a:rPr>
              <a:t>	(A) </a:t>
            </a:r>
            <a:r>
              <a:rPr lang="en-US" dirty="0" err="1" smtClean="0">
                <a:latin typeface="Times" charset="0"/>
                <a:sym typeface="Symbol" charset="2"/>
              </a:rPr>
              <a:t>xy</a:t>
            </a:r>
            <a:r>
              <a:rPr lang="en-US" dirty="0" smtClean="0">
                <a:latin typeface="Times" charset="0"/>
                <a:sym typeface="Symbol" charset="2"/>
              </a:rPr>
              <a:t> </a:t>
            </a:r>
            <a:r>
              <a:rPr lang="en-US" b="1" dirty="0" smtClean="0">
                <a:latin typeface="Times" charset="0"/>
                <a:sym typeface="Symbol" charset="2"/>
              </a:rPr>
              <a:t>[</a:t>
            </a:r>
            <a:r>
              <a:rPr lang="en-US" dirty="0" smtClean="0">
                <a:latin typeface="Times" charset="0"/>
                <a:sym typeface="Symbol" charset="2"/>
              </a:rPr>
              <a:t>C(x) </a:t>
            </a:r>
            <a:r>
              <a:rPr lang="en-US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</a:t>
            </a:r>
            <a:r>
              <a:rPr lang="en-US" dirty="0" smtClean="0">
                <a:latin typeface="Times" charset="0"/>
                <a:sym typeface="Symbol" charset="2"/>
              </a:rPr>
              <a:t> (K(</a:t>
            </a:r>
            <a:r>
              <a:rPr lang="en-US" dirty="0" err="1" smtClean="0">
                <a:latin typeface="Times" charset="0"/>
                <a:sym typeface="Symbol" charset="2"/>
              </a:rPr>
              <a:t>x,y</a:t>
            </a:r>
            <a:r>
              <a:rPr lang="en-US" dirty="0" smtClean="0">
                <a:latin typeface="Times" charset="0"/>
                <a:sym typeface="Symbol" charset="2"/>
              </a:rPr>
              <a:t>) </a:t>
            </a:r>
            <a:r>
              <a:rPr lang="en-US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</a:t>
            </a:r>
            <a:r>
              <a:rPr lang="en-US" dirty="0" smtClean="0">
                <a:latin typeface="Times" charset="0"/>
                <a:sym typeface="Symbol" charset="2"/>
              </a:rPr>
              <a:t> C(y))</a:t>
            </a:r>
            <a:r>
              <a:rPr lang="en-US" b="1" dirty="0" smtClean="0">
                <a:latin typeface="Times" charset="0"/>
                <a:sym typeface="Symbol" charset="2"/>
              </a:rPr>
              <a:t>]</a:t>
            </a:r>
          </a:p>
          <a:p>
            <a:pPr lvl="1" eaLnBrk="1" hangingPunct="1">
              <a:buFont typeface="Arial" charset="0"/>
              <a:buNone/>
            </a:pPr>
            <a:r>
              <a:rPr lang="en-US" dirty="0" smtClean="0">
                <a:latin typeface="Times" charset="0"/>
                <a:sym typeface="Symbol" charset="2"/>
              </a:rPr>
              <a:t>	(B) </a:t>
            </a:r>
            <a:r>
              <a:rPr lang="en-US" dirty="0" err="1" smtClean="0">
                <a:latin typeface="Times" charset="0"/>
                <a:sym typeface="Symbol" charset="2"/>
              </a:rPr>
              <a:t>yx</a:t>
            </a:r>
            <a:r>
              <a:rPr lang="en-US" dirty="0" smtClean="0">
                <a:latin typeface="Times" charset="0"/>
                <a:sym typeface="Symbol" charset="2"/>
              </a:rPr>
              <a:t> </a:t>
            </a:r>
            <a:r>
              <a:rPr lang="en-US" b="1" dirty="0" smtClean="0">
                <a:latin typeface="Times" charset="0"/>
                <a:sym typeface="Symbol" charset="2"/>
              </a:rPr>
              <a:t>[</a:t>
            </a:r>
            <a:r>
              <a:rPr lang="en-US" dirty="0" smtClean="0">
                <a:latin typeface="Times" charset="0"/>
                <a:sym typeface="Symbol" charset="2"/>
              </a:rPr>
              <a:t>C(x) </a:t>
            </a:r>
            <a:r>
              <a:rPr lang="en-US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</a:t>
            </a:r>
            <a:r>
              <a:rPr lang="en-US" dirty="0" smtClean="0">
                <a:latin typeface="Times" charset="0"/>
                <a:sym typeface="Symbol" charset="2"/>
              </a:rPr>
              <a:t> (K(</a:t>
            </a:r>
            <a:r>
              <a:rPr lang="en-US" dirty="0" err="1" smtClean="0">
                <a:latin typeface="Times" charset="0"/>
                <a:sym typeface="Symbol" charset="2"/>
              </a:rPr>
              <a:t>x,y</a:t>
            </a:r>
            <a:r>
              <a:rPr lang="en-US" dirty="0" smtClean="0">
                <a:latin typeface="Times" charset="0"/>
                <a:sym typeface="Symbol" charset="2"/>
              </a:rPr>
              <a:t>) </a:t>
            </a:r>
            <a:r>
              <a:rPr lang="en-US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</a:t>
            </a:r>
            <a:r>
              <a:rPr lang="en-US" dirty="0" smtClean="0">
                <a:latin typeface="Times" charset="0"/>
                <a:sym typeface="Symbol" charset="2"/>
              </a:rPr>
              <a:t> C(y))</a:t>
            </a:r>
            <a:r>
              <a:rPr lang="en-US" b="1" dirty="0" smtClean="0">
                <a:latin typeface="Times" charset="0"/>
                <a:sym typeface="Symbol" charset="2"/>
              </a:rPr>
              <a:t>]</a:t>
            </a:r>
            <a:endParaRPr lang="en-US" dirty="0" smtClean="0">
              <a:latin typeface="Times" charset="0"/>
              <a:sym typeface="Symbol" charset="2"/>
            </a:endParaRPr>
          </a:p>
          <a:p>
            <a:pPr lvl="1" eaLnBrk="1" hangingPunct="1">
              <a:buFont typeface="Arial" charset="0"/>
              <a:buNone/>
            </a:pPr>
            <a:r>
              <a:rPr lang="en-US" dirty="0" smtClean="0">
                <a:latin typeface="Times" charset="0"/>
                <a:sym typeface="Symbol" charset="2"/>
              </a:rPr>
              <a:t>	(C) </a:t>
            </a:r>
            <a:r>
              <a:rPr lang="en-US" dirty="0" err="1" smtClean="0">
                <a:latin typeface="Times" charset="0"/>
                <a:sym typeface="Symbol" charset="2"/>
              </a:rPr>
              <a:t>xy</a:t>
            </a:r>
            <a:r>
              <a:rPr lang="en-US" dirty="0" smtClean="0">
                <a:latin typeface="Times" charset="0"/>
                <a:sym typeface="Symbol" charset="2"/>
              </a:rPr>
              <a:t> </a:t>
            </a:r>
            <a:r>
              <a:rPr lang="en-US" b="1" dirty="0" smtClean="0">
                <a:latin typeface="Times" charset="0"/>
                <a:sym typeface="Symbol" charset="2"/>
              </a:rPr>
              <a:t>[</a:t>
            </a:r>
            <a:r>
              <a:rPr lang="en-US" dirty="0" smtClean="0">
                <a:latin typeface="Times" charset="0"/>
                <a:sym typeface="Symbol" charset="2"/>
              </a:rPr>
              <a:t>C(x) </a:t>
            </a:r>
            <a:r>
              <a:rPr lang="en-US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</a:t>
            </a:r>
            <a:r>
              <a:rPr lang="en-US" dirty="0" smtClean="0">
                <a:latin typeface="Times" charset="0"/>
                <a:sym typeface="Symbol" charset="2"/>
              </a:rPr>
              <a:t> (K(</a:t>
            </a:r>
            <a:r>
              <a:rPr lang="en-US" dirty="0" err="1" smtClean="0">
                <a:latin typeface="Times" charset="0"/>
                <a:sym typeface="Symbol" charset="2"/>
              </a:rPr>
              <a:t>x,y</a:t>
            </a:r>
            <a:r>
              <a:rPr lang="en-US" dirty="0" smtClean="0">
                <a:latin typeface="Times" charset="0"/>
                <a:sym typeface="Symbol" charset="2"/>
              </a:rPr>
              <a:t>) </a:t>
            </a:r>
            <a:r>
              <a:rPr lang="en-US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</a:t>
            </a:r>
            <a:r>
              <a:rPr lang="en-US" dirty="0" smtClean="0">
                <a:latin typeface="Times" charset="0"/>
                <a:sym typeface="Symbol" charset="2"/>
              </a:rPr>
              <a:t> C(y))</a:t>
            </a:r>
            <a:r>
              <a:rPr lang="en-US" b="1" dirty="0" smtClean="0">
                <a:latin typeface="Times" charset="0"/>
                <a:sym typeface="Symbol" charset="2"/>
              </a:rPr>
              <a:t>]</a:t>
            </a:r>
          </a:p>
          <a:p>
            <a:pPr lvl="1" eaLnBrk="1" hangingPunct="1">
              <a:buFont typeface="Arial" charset="0"/>
              <a:buNone/>
            </a:pPr>
            <a:r>
              <a:rPr lang="en-US" dirty="0" smtClean="0">
                <a:latin typeface="Times" charset="0"/>
                <a:sym typeface="Symbol" charset="2"/>
              </a:rPr>
              <a:t>	(D) </a:t>
            </a:r>
            <a:r>
              <a:rPr lang="en-US" dirty="0" err="1" smtClean="0">
                <a:latin typeface="Times" charset="0"/>
                <a:sym typeface="Symbol" charset="2"/>
              </a:rPr>
              <a:t>xy</a:t>
            </a:r>
            <a:r>
              <a:rPr lang="en-US" dirty="0" smtClean="0">
                <a:latin typeface="Times" charset="0"/>
                <a:sym typeface="Symbol" charset="2"/>
              </a:rPr>
              <a:t> </a:t>
            </a:r>
            <a:r>
              <a:rPr lang="en-US" b="1" dirty="0" smtClean="0">
                <a:latin typeface="Times" charset="0"/>
                <a:sym typeface="Symbol" charset="2"/>
              </a:rPr>
              <a:t>[</a:t>
            </a:r>
            <a:r>
              <a:rPr lang="en-US" dirty="0" smtClean="0">
                <a:latin typeface="Times" charset="0"/>
                <a:sym typeface="Symbol" charset="2"/>
              </a:rPr>
              <a:t>C(x) </a:t>
            </a:r>
            <a:r>
              <a:rPr lang="en-US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</a:t>
            </a:r>
            <a:r>
              <a:rPr lang="en-US" dirty="0" smtClean="0">
                <a:latin typeface="Times" charset="0"/>
                <a:sym typeface="Symbol" charset="2"/>
              </a:rPr>
              <a:t> (K(</a:t>
            </a:r>
            <a:r>
              <a:rPr lang="en-US" dirty="0" err="1" smtClean="0">
                <a:latin typeface="Times" charset="0"/>
                <a:sym typeface="Symbol" charset="2"/>
              </a:rPr>
              <a:t>x,y</a:t>
            </a:r>
            <a:r>
              <a:rPr lang="en-US" dirty="0" smtClean="0">
                <a:latin typeface="Times" charset="0"/>
                <a:sym typeface="Symbol" charset="2"/>
              </a:rPr>
              <a:t>) </a:t>
            </a:r>
            <a:r>
              <a:rPr lang="en-US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</a:t>
            </a:r>
            <a:r>
              <a:rPr lang="en-US" dirty="0" smtClean="0">
                <a:latin typeface="Times" charset="0"/>
                <a:sym typeface="Symbol" charset="2"/>
              </a:rPr>
              <a:t> C(y))</a:t>
            </a:r>
            <a:r>
              <a:rPr lang="en-US" b="1" dirty="0" smtClean="0">
                <a:latin typeface="Times" charset="0"/>
                <a:sym typeface="Symbol" charset="2"/>
              </a:rPr>
              <a:t>]</a:t>
            </a:r>
            <a:endParaRPr lang="en-US" dirty="0" smtClean="0">
              <a:latin typeface="Times" charset="0"/>
              <a:sym typeface="Symbol" charset="2"/>
            </a:endParaRPr>
          </a:p>
          <a:p>
            <a:pPr eaLnBrk="1" hangingPunct="1"/>
            <a:endParaRPr lang="en-US" dirty="0" smtClean="0">
              <a:latin typeface="Times" charset="0"/>
              <a:sym typeface="Symbol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19800" y="4114800"/>
            <a:ext cx="2716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&lt;= Correct answer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21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0" y="-51591"/>
            <a:ext cx="9144000" cy="73739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Times" charset="0"/>
              </a:rPr>
              <a:t>Nested Quantifiers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763000" cy="5943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>
                <a:latin typeface="Times" charset="0"/>
                <a:sym typeface="Symbol" charset="2"/>
              </a:rPr>
              <a:t>P(</a:t>
            </a:r>
            <a:r>
              <a:rPr lang="en-US" dirty="0" err="1">
                <a:solidFill>
                  <a:srgbClr val="0000FF"/>
                </a:solidFill>
                <a:latin typeface="Times" charset="0"/>
                <a:sym typeface="Symbol" charset="2"/>
              </a:rPr>
              <a:t>x</a:t>
            </a:r>
            <a:r>
              <a:rPr lang="en-US" dirty="0" err="1">
                <a:latin typeface="Times" charset="0"/>
                <a:sym typeface="Symbol" charset="2"/>
              </a:rPr>
              <a:t>,</a:t>
            </a:r>
            <a:r>
              <a:rPr lang="en-US" dirty="0" err="1">
                <a:solidFill>
                  <a:srgbClr val="008000"/>
                </a:solidFill>
                <a:latin typeface="Times" charset="0"/>
                <a:sym typeface="Symbol" charset="2"/>
              </a:rPr>
              <a:t>y</a:t>
            </a:r>
            <a:r>
              <a:rPr lang="en-US" dirty="0" smtClean="0">
                <a:latin typeface="Times" charset="0"/>
                <a:sym typeface="Symbol" charset="2"/>
              </a:rPr>
              <a:t>) : “person </a:t>
            </a:r>
            <a:r>
              <a:rPr lang="en-US" dirty="0">
                <a:solidFill>
                  <a:srgbClr val="0000FF"/>
                </a:solidFill>
                <a:latin typeface="Times" charset="0"/>
                <a:sym typeface="Symbol" charset="2"/>
              </a:rPr>
              <a:t>x</a:t>
            </a:r>
            <a:r>
              <a:rPr lang="en-US" dirty="0" smtClean="0">
                <a:latin typeface="Times" charset="0"/>
                <a:sym typeface="Symbol" charset="2"/>
              </a:rPr>
              <a:t> loves person </a:t>
            </a:r>
            <a:r>
              <a:rPr lang="en-US" dirty="0">
                <a:solidFill>
                  <a:srgbClr val="008000"/>
                </a:solidFill>
                <a:latin typeface="Times" charset="0"/>
                <a:sym typeface="Symbol" charset="2"/>
              </a:rPr>
              <a:t>y</a:t>
            </a:r>
            <a:r>
              <a:rPr lang="en-US" dirty="0" smtClean="0">
                <a:latin typeface="Times" charset="0"/>
                <a:sym typeface="Symbol" charset="2"/>
              </a:rPr>
              <a:t>”</a:t>
            </a:r>
          </a:p>
          <a:p>
            <a:pPr>
              <a:buNone/>
            </a:pPr>
            <a:endParaRPr lang="en-US" dirty="0" smtClean="0">
              <a:latin typeface="Times" charset="0"/>
              <a:sym typeface="Symbol" charset="2"/>
            </a:endParaRP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" charset="0"/>
                <a:sym typeface="Symbol" charset="2"/>
              </a:rPr>
              <a:t></a:t>
            </a:r>
            <a:r>
              <a:rPr lang="en-US" b="1" dirty="0" err="1" smtClean="0">
                <a:solidFill>
                  <a:srgbClr val="0000FF"/>
                </a:solidFill>
                <a:latin typeface="Times" charset="0"/>
                <a:sym typeface="Symbol" charset="2"/>
              </a:rPr>
              <a:t>x</a:t>
            </a:r>
            <a:r>
              <a:rPr lang="en-US" dirty="0" err="1" smtClean="0">
                <a:latin typeface="Times" charset="0"/>
                <a:sym typeface="Symbol" charset="2"/>
              </a:rPr>
              <a:t></a:t>
            </a:r>
            <a:r>
              <a:rPr lang="en-US" dirty="0" err="1" smtClean="0">
                <a:solidFill>
                  <a:srgbClr val="008000"/>
                </a:solidFill>
                <a:latin typeface="Times" charset="0"/>
                <a:sym typeface="Symbol" charset="2"/>
              </a:rPr>
              <a:t>y</a:t>
            </a:r>
            <a:r>
              <a:rPr lang="en-US" dirty="0" smtClean="0">
                <a:latin typeface="Times" charset="0"/>
                <a:sym typeface="Symbol" charset="2"/>
              </a:rPr>
              <a:t> P(</a:t>
            </a:r>
            <a:r>
              <a:rPr lang="en-US" dirty="0" err="1" smtClean="0">
                <a:solidFill>
                  <a:srgbClr val="0000FF"/>
                </a:solidFill>
                <a:latin typeface="Times" charset="0"/>
                <a:sym typeface="Symbol" charset="2"/>
              </a:rPr>
              <a:t>x</a:t>
            </a:r>
            <a:r>
              <a:rPr lang="en-US" dirty="0" err="1" smtClean="0">
                <a:latin typeface="Times" charset="0"/>
                <a:sym typeface="Symbol" charset="2"/>
              </a:rPr>
              <a:t>,</a:t>
            </a:r>
            <a:r>
              <a:rPr lang="en-US" dirty="0" err="1" smtClean="0">
                <a:solidFill>
                  <a:srgbClr val="008000"/>
                </a:solidFill>
                <a:latin typeface="Times" charset="0"/>
                <a:sym typeface="Symbol" charset="2"/>
              </a:rPr>
              <a:t>y</a:t>
            </a:r>
            <a:r>
              <a:rPr lang="en-US" dirty="0" smtClean="0">
                <a:latin typeface="Times" charset="0"/>
                <a:sym typeface="Symbol" charset="2"/>
              </a:rPr>
              <a:t>) means: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" charset="0"/>
                <a:sym typeface="Symbol" charset="2"/>
              </a:rPr>
              <a:t>“For </a:t>
            </a:r>
            <a:r>
              <a:rPr lang="en-US" i="1" dirty="0" smtClean="0">
                <a:latin typeface="Times" charset="0"/>
                <a:sym typeface="Symbol" charset="2"/>
              </a:rPr>
              <a:t>every</a:t>
            </a:r>
            <a:r>
              <a:rPr lang="en-US" dirty="0" smtClean="0">
                <a:latin typeface="Times" charset="0"/>
                <a:sym typeface="Symbol" charset="2"/>
              </a:rPr>
              <a:t> x</a:t>
            </a:r>
            <a:r>
              <a:rPr lang="en-US" sz="2800" dirty="0" smtClean="0">
                <a:latin typeface="Times" charset="0"/>
                <a:sym typeface="Symbol" charset="2"/>
              </a:rPr>
              <a:t> </a:t>
            </a:r>
            <a:r>
              <a:rPr lang="en-US" sz="1600" dirty="0" smtClean="0">
                <a:latin typeface="Times" charset="0"/>
                <a:sym typeface="Symbol" charset="2"/>
              </a:rPr>
              <a:t>(in the domain) </a:t>
            </a:r>
            <a:r>
              <a:rPr lang="en-US" dirty="0" smtClean="0">
                <a:latin typeface="Times" charset="0"/>
                <a:sym typeface="Symbol" charset="2"/>
              </a:rPr>
              <a:t>there is </a:t>
            </a:r>
            <a:r>
              <a:rPr lang="en-US" i="1" dirty="0" smtClean="0">
                <a:latin typeface="Times" charset="0"/>
                <a:sym typeface="Symbol" charset="2"/>
              </a:rPr>
              <a:t>at least one</a:t>
            </a:r>
            <a:r>
              <a:rPr lang="en-US" dirty="0" smtClean="0">
                <a:latin typeface="Times" charset="0"/>
                <a:sym typeface="Symbol" charset="2"/>
              </a:rPr>
              <a:t> y </a:t>
            </a:r>
            <a:r>
              <a:rPr lang="en-US" sz="1600" dirty="0" smtClean="0">
                <a:latin typeface="Times" charset="0"/>
                <a:sym typeface="Symbol" charset="2"/>
              </a:rPr>
              <a:t>(in the domain)</a:t>
            </a:r>
            <a:r>
              <a:rPr lang="en-US" dirty="0" smtClean="0">
                <a:latin typeface="Times" charset="0"/>
                <a:sym typeface="Symbol" charset="2"/>
              </a:rPr>
              <a:t>, </a:t>
            </a:r>
            <a:r>
              <a:rPr lang="en-US" i="1" u="sng" dirty="0" smtClean="0">
                <a:latin typeface="Times" charset="0"/>
                <a:sym typeface="Symbol" charset="2"/>
              </a:rPr>
              <a:t>that can depend on x and may be equal to x</a:t>
            </a:r>
            <a:r>
              <a:rPr lang="en-US" dirty="0" smtClean="0">
                <a:latin typeface="Times" charset="0"/>
                <a:sym typeface="Symbol" charset="2"/>
              </a:rPr>
              <a:t>, such that P(</a:t>
            </a:r>
            <a:r>
              <a:rPr lang="en-US" dirty="0" err="1" smtClean="0">
                <a:latin typeface="Times" charset="0"/>
                <a:sym typeface="Symbol" charset="2"/>
              </a:rPr>
              <a:t>x,y</a:t>
            </a:r>
            <a:r>
              <a:rPr lang="en-US" dirty="0" smtClean="0">
                <a:latin typeface="Times" charset="0"/>
                <a:sym typeface="Symbol" charset="2"/>
              </a:rPr>
              <a:t>) is true.”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latin typeface="Times" charset="0"/>
                <a:sym typeface="Symbol" charset="2"/>
              </a:rPr>
              <a:t>	</a:t>
            </a:r>
            <a:r>
              <a:rPr lang="en-US" dirty="0" smtClean="0">
                <a:latin typeface="Times" charset="0"/>
                <a:sym typeface="Symbol" charset="2"/>
              </a:rPr>
              <a:t>		</a:t>
            </a:r>
            <a:r>
              <a:rPr lang="en-US" sz="2800" dirty="0" smtClean="0">
                <a:solidFill>
                  <a:srgbClr val="0000FF"/>
                </a:solidFill>
                <a:latin typeface="Times" charset="0"/>
                <a:sym typeface="Symbol" charset="2"/>
              </a:rPr>
              <a:t>“Everyone loves someone (e.g. his/her mother)”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Times" charset="0"/>
              <a:sym typeface="Symbol" charset="2"/>
            </a:endParaRP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" charset="0"/>
                <a:sym typeface="Symbol" charset="2"/>
              </a:rPr>
              <a:t></a:t>
            </a:r>
            <a:r>
              <a:rPr lang="en-US" dirty="0" err="1" smtClean="0">
                <a:solidFill>
                  <a:srgbClr val="008000"/>
                </a:solidFill>
                <a:latin typeface="Times" charset="0"/>
                <a:sym typeface="Symbol" charset="2"/>
              </a:rPr>
              <a:t>y</a:t>
            </a:r>
            <a:r>
              <a:rPr lang="en-US" dirty="0" err="1" smtClean="0">
                <a:latin typeface="Times" charset="0"/>
                <a:sym typeface="Symbol" charset="2"/>
              </a:rPr>
              <a:t></a:t>
            </a:r>
            <a:r>
              <a:rPr lang="en-US" b="1" dirty="0" err="1" smtClean="0">
                <a:solidFill>
                  <a:srgbClr val="0000FF"/>
                </a:solidFill>
                <a:latin typeface="Times" charset="0"/>
                <a:sym typeface="Symbol" charset="2"/>
              </a:rPr>
              <a:t>x</a:t>
            </a:r>
            <a:r>
              <a:rPr lang="en-US" dirty="0" smtClean="0">
                <a:latin typeface="Times" charset="0"/>
                <a:sym typeface="Symbol" charset="2"/>
              </a:rPr>
              <a:t> P(</a:t>
            </a:r>
            <a:r>
              <a:rPr lang="en-US" dirty="0" err="1" smtClean="0">
                <a:solidFill>
                  <a:srgbClr val="0000FF"/>
                </a:solidFill>
                <a:latin typeface="Times" charset="0"/>
                <a:sym typeface="Symbol" charset="2"/>
              </a:rPr>
              <a:t>x</a:t>
            </a:r>
            <a:r>
              <a:rPr lang="en-US" dirty="0" err="1" smtClean="0">
                <a:latin typeface="Times" charset="0"/>
                <a:sym typeface="Symbol" charset="2"/>
              </a:rPr>
              <a:t>,</a:t>
            </a:r>
            <a:r>
              <a:rPr lang="en-US" dirty="0" err="1" smtClean="0">
                <a:solidFill>
                  <a:srgbClr val="008000"/>
                </a:solidFill>
                <a:latin typeface="Times" charset="0"/>
                <a:sym typeface="Symbol" charset="2"/>
              </a:rPr>
              <a:t>y</a:t>
            </a:r>
            <a:r>
              <a:rPr lang="en-US" dirty="0" smtClean="0">
                <a:latin typeface="Times" charset="0"/>
                <a:sym typeface="Symbol" charset="2"/>
              </a:rPr>
              <a:t>) means: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" charset="0"/>
                <a:sym typeface="Symbol" charset="2"/>
              </a:rPr>
              <a:t>“There is </a:t>
            </a:r>
            <a:r>
              <a:rPr lang="en-US" i="1" dirty="0" smtClean="0">
                <a:latin typeface="Times" charset="0"/>
                <a:sym typeface="Symbol" charset="2"/>
              </a:rPr>
              <a:t>at least one</a:t>
            </a:r>
            <a:r>
              <a:rPr lang="en-US" dirty="0" smtClean="0">
                <a:latin typeface="Times" charset="0"/>
                <a:sym typeface="Symbol" charset="2"/>
              </a:rPr>
              <a:t> y such that for </a:t>
            </a:r>
            <a:r>
              <a:rPr lang="en-US" i="1" dirty="0" smtClean="0">
                <a:latin typeface="Times" charset="0"/>
                <a:sym typeface="Symbol" charset="2"/>
              </a:rPr>
              <a:t>every</a:t>
            </a:r>
            <a:r>
              <a:rPr lang="en-US" dirty="0" smtClean="0">
                <a:latin typeface="Times" charset="0"/>
                <a:sym typeface="Symbol" charset="2"/>
              </a:rPr>
              <a:t> x (including the case y=x), P(</a:t>
            </a:r>
            <a:r>
              <a:rPr lang="en-US" dirty="0" err="1" smtClean="0">
                <a:latin typeface="Times" charset="0"/>
                <a:sym typeface="Symbol" charset="2"/>
              </a:rPr>
              <a:t>x,y</a:t>
            </a:r>
            <a:r>
              <a:rPr lang="en-US" dirty="0" smtClean="0">
                <a:latin typeface="Times" charset="0"/>
                <a:sym typeface="Symbol" charset="2"/>
              </a:rPr>
              <a:t>) is true.” 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latin typeface="Times" charset="0"/>
                <a:sym typeface="Symbol" charset="2"/>
              </a:rPr>
              <a:t>	</a:t>
            </a:r>
            <a:r>
              <a:rPr lang="en-US" dirty="0" smtClean="0">
                <a:latin typeface="Times" charset="0"/>
                <a:sym typeface="Symbol" charset="2"/>
              </a:rPr>
              <a:t>	</a:t>
            </a:r>
            <a:r>
              <a:rPr lang="en-US" dirty="0">
                <a:latin typeface="Times" charset="0"/>
                <a:sym typeface="Symbol" charset="2"/>
              </a:rPr>
              <a:t>	</a:t>
            </a:r>
            <a:r>
              <a:rPr lang="en-US" sz="2800" dirty="0" smtClean="0">
                <a:solidFill>
                  <a:srgbClr val="0000FF"/>
                </a:solidFill>
                <a:latin typeface="Times" charset="0"/>
                <a:sym typeface="Symbol" charset="2"/>
              </a:rPr>
              <a:t>“There’s one guy/gal that everyone loves (e.g. Santa)”</a:t>
            </a:r>
            <a:endParaRPr lang="en-US" sz="2800" dirty="0" smtClean="0">
              <a:solidFill>
                <a:srgbClr val="0000FF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70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7373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Defining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calculus, the limit </a:t>
            </a:r>
          </a:p>
          <a:p>
            <a:pPr lvl="1"/>
            <a:r>
              <a:rPr lang="en-US" dirty="0" smtClean="0"/>
              <a:t>Is defined to mean: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 close as you want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to be to </a:t>
            </a:r>
            <a:r>
              <a:rPr lang="en-US" i="1" dirty="0" smtClean="0"/>
              <a:t>L</a:t>
            </a:r>
            <a:r>
              <a:rPr lang="en-US" dirty="0" smtClean="0"/>
              <a:t>   (</a:t>
            </a:r>
            <a:r>
              <a:rPr lang="en-US" dirty="0">
                <a:latin typeface="Times" charset="0"/>
                <a:sym typeface="Symbol" charset="2"/>
              </a:rPr>
              <a:t></a:t>
            </a:r>
            <a:r>
              <a:rPr lang="en-US" i="1" dirty="0" err="1" smtClean="0"/>
              <a:t>ε</a:t>
            </a:r>
            <a:r>
              <a:rPr lang="en-US" dirty="0" smtClean="0"/>
              <a:t> </a:t>
            </a:r>
            <a:r>
              <a:rPr lang="en-US" dirty="0" smtClean="0">
                <a:latin typeface="Times" charset="0"/>
              </a:rPr>
              <a:t>&gt; 0),</a:t>
            </a:r>
          </a:p>
          <a:p>
            <a:pPr lvl="1"/>
            <a:r>
              <a:rPr lang="en-US" dirty="0">
                <a:latin typeface="Times" charset="0"/>
              </a:rPr>
              <a:t>t</a:t>
            </a:r>
            <a:r>
              <a:rPr lang="en-US" dirty="0" smtClean="0">
                <a:latin typeface="Times" charset="0"/>
              </a:rPr>
              <a:t>here is a margin for </a:t>
            </a:r>
            <a:r>
              <a:rPr lang="en-US" i="1" dirty="0" smtClean="0">
                <a:latin typeface="Times" charset="0"/>
              </a:rPr>
              <a:t>x</a:t>
            </a:r>
            <a:r>
              <a:rPr lang="en-US" dirty="0" smtClean="0">
                <a:latin typeface="Times" charset="0"/>
              </a:rPr>
              <a:t> around </a:t>
            </a:r>
            <a:r>
              <a:rPr lang="en-US" i="1" dirty="0" smtClean="0">
                <a:latin typeface="Times" charset="0"/>
              </a:rPr>
              <a:t>a</a:t>
            </a:r>
            <a:r>
              <a:rPr lang="en-US" dirty="0" smtClean="0">
                <a:latin typeface="Times" charset="0"/>
              </a:rPr>
              <a:t>   (</a:t>
            </a:r>
            <a:r>
              <a:rPr lang="en-US" dirty="0">
                <a:latin typeface="Times" charset="0"/>
                <a:sym typeface="Symbol" charset="2"/>
              </a:rPr>
              <a:t></a:t>
            </a:r>
            <a:r>
              <a:rPr lang="en-US" i="1" dirty="0" err="1" smtClean="0"/>
              <a:t>δ</a:t>
            </a:r>
            <a:r>
              <a:rPr lang="en-US" dirty="0" smtClean="0"/>
              <a:t> </a:t>
            </a:r>
            <a:r>
              <a:rPr lang="en-US" dirty="0">
                <a:latin typeface="Times" charset="0"/>
              </a:rPr>
              <a:t>&gt; </a:t>
            </a:r>
            <a:r>
              <a:rPr lang="en-US" dirty="0" smtClean="0">
                <a:latin typeface="Times" charset="0"/>
              </a:rPr>
              <a:t>0),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 that for any </a:t>
            </a:r>
            <a:r>
              <a:rPr lang="en-US" i="1" dirty="0" smtClean="0"/>
              <a:t>x</a:t>
            </a:r>
            <a:r>
              <a:rPr lang="en-US" dirty="0" smtClean="0"/>
              <a:t> within that margin around </a:t>
            </a:r>
            <a:r>
              <a:rPr lang="en-US" i="1" dirty="0" smtClean="0"/>
              <a:t>a</a:t>
            </a:r>
            <a:r>
              <a:rPr lang="en-US" dirty="0" smtClean="0"/>
              <a:t>,</a:t>
            </a:r>
          </a:p>
          <a:p>
            <a:pPr lvl="1"/>
            <a:r>
              <a:rPr lang="en-US" i="1" dirty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will be as close as you wanted to </a:t>
            </a:r>
            <a:r>
              <a:rPr lang="en-US" i="1" dirty="0" smtClean="0"/>
              <a:t>L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0000FF"/>
                </a:solidFill>
              </a:rPr>
              <a:t>limit</a:t>
            </a:r>
            <a:r>
              <a:rPr lang="en-US" dirty="0" smtClean="0"/>
              <a:t> is an essential concept for calculus.</a:t>
            </a:r>
            <a:endParaRPr lang="en-US" dirty="0"/>
          </a:p>
        </p:txBody>
      </p:sp>
      <p:pic>
        <p:nvPicPr>
          <p:cNvPr id="4" name="Picture 3" descr="latex_1ygwB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09801"/>
            <a:ext cx="8686800" cy="384858"/>
          </a:xfrm>
          <a:prstGeom prst="rect">
            <a:avLst/>
          </a:prstGeom>
        </p:spPr>
      </p:pic>
      <p:pic>
        <p:nvPicPr>
          <p:cNvPr id="5" name="Picture 4" descr="latex_UpGkEh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143000"/>
            <a:ext cx="2209800" cy="52923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228600" y="2667000"/>
            <a:ext cx="1066800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24000" y="2667000"/>
            <a:ext cx="1066800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743200" y="2667000"/>
            <a:ext cx="533400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05200" y="2667000"/>
            <a:ext cx="2438400" cy="0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629400" y="2667000"/>
            <a:ext cx="2209800" cy="0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05200" y="2743200"/>
            <a:ext cx="2438400" cy="0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629400" y="2743200"/>
            <a:ext cx="2209800" cy="0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53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122911" y="1013914"/>
            <a:ext cx="8259089" cy="56904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" charset="0"/>
              </a:rPr>
              <a:t>Two statements involving quantifiers and predicates are </a:t>
            </a:r>
            <a:r>
              <a:rPr lang="en-US" b="1" i="1" dirty="0" smtClean="0">
                <a:latin typeface="Times" charset="0"/>
              </a:rPr>
              <a:t>logically equivalent </a:t>
            </a:r>
            <a:r>
              <a:rPr lang="en-US" dirty="0" smtClean="0">
                <a:latin typeface="Times" charset="0"/>
              </a:rPr>
              <a:t>if they have the same truth value, regardless of the domain of discourse or the meaning of the predicates.  		≡  denotes logical equivalence.</a:t>
            </a:r>
          </a:p>
          <a:p>
            <a:pPr eaLnBrk="1" hangingPunct="1"/>
            <a:endParaRPr lang="en-US" dirty="0" smtClean="0">
              <a:latin typeface="Times" charset="0"/>
            </a:endParaRPr>
          </a:p>
          <a:p>
            <a:pPr eaLnBrk="1" hangingPunct="1"/>
            <a:r>
              <a:rPr lang="en-US" dirty="0" smtClean="0">
                <a:latin typeface="Times" charset="0"/>
              </a:rPr>
              <a:t>Need new equivalences involving quantifiers.</a:t>
            </a:r>
          </a:p>
          <a:p>
            <a:pPr eaLnBrk="1" hangingPunct="1">
              <a:buFontTx/>
              <a:buNone/>
            </a:pPr>
            <a:endParaRPr lang="en-US" dirty="0" smtClean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76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Times" charset="0"/>
              </a:rPr>
              <a:t>Negating Quantifiers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dirty="0" smtClean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</a:t>
            </a:r>
            <a:r>
              <a:rPr lang="en-US" dirty="0" smtClean="0">
                <a:sym typeface="Symbol" charset="2"/>
              </a:rPr>
              <a:t></a:t>
            </a:r>
            <a:r>
              <a:rPr lang="en-US" dirty="0">
                <a:sym typeface="Symbol" charset="2"/>
              </a:rPr>
              <a:t>x</a:t>
            </a:r>
            <a:r>
              <a:rPr lang="en-US" dirty="0" smtClean="0">
                <a:solidFill>
                  <a:srgbClr val="0000FF"/>
                </a:solidFill>
                <a:sym typeface="Symbol" charset="2"/>
              </a:rPr>
              <a:t> </a:t>
            </a:r>
            <a:r>
              <a:rPr lang="en-US" dirty="0" smtClean="0">
                <a:sym typeface="Symbol" charset="2"/>
              </a:rPr>
              <a:t>P(x)</a:t>
            </a:r>
            <a:r>
              <a:rPr lang="en-US" dirty="0" smtClean="0">
                <a:solidFill>
                  <a:srgbClr val="0000FF"/>
                </a:solidFill>
                <a:sym typeface="Symbol" charset="2"/>
              </a:rPr>
              <a:t>  </a:t>
            </a:r>
            <a:r>
              <a:rPr lang="en-US" dirty="0" smtClean="0"/>
              <a:t>≡</a:t>
            </a:r>
            <a:r>
              <a:rPr lang="en-US" dirty="0" smtClean="0">
                <a:sym typeface="Symbol" charset="2"/>
              </a:rPr>
              <a:t>  </a:t>
            </a:r>
            <a:r>
              <a:rPr lang="en-US" dirty="0" smtClean="0">
                <a:latin typeface="Times" charset="0"/>
                <a:sym typeface="Symbol" charset="2"/>
              </a:rPr>
              <a:t>x </a:t>
            </a:r>
            <a:r>
              <a:rPr lang="en-US" dirty="0" smtClean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</a:t>
            </a:r>
            <a:r>
              <a:rPr lang="en-US" dirty="0" smtClean="0">
                <a:sym typeface="Symbol" charset="2"/>
              </a:rPr>
              <a:t>P(x)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dirty="0" smtClean="0">
                <a:sym typeface="Symbol" charset="2"/>
              </a:rPr>
              <a:t>There is an x for which P(x) is false.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dirty="0" smtClean="0">
                <a:sym typeface="Symbol" charset="2"/>
              </a:rPr>
              <a:t>If P(x) is true for every x then </a:t>
            </a:r>
            <a:r>
              <a:rPr lang="en-US" dirty="0" smtClean="0">
                <a:latin typeface="Times" charset="0"/>
                <a:sym typeface="Symbol" charset="2"/>
              </a:rPr>
              <a:t>x </a:t>
            </a:r>
            <a:r>
              <a:rPr lang="en-US" dirty="0" smtClean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</a:t>
            </a:r>
            <a:r>
              <a:rPr lang="en-US" dirty="0" smtClean="0">
                <a:sym typeface="Symbol" charset="2"/>
              </a:rPr>
              <a:t>P(x) is false.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defRPr/>
            </a:pPr>
            <a:endParaRPr lang="en-US" dirty="0" smtClean="0">
              <a:sym typeface="Symbol" charset="2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dirty="0" smtClean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</a:t>
            </a:r>
            <a:r>
              <a:rPr lang="en-US" dirty="0" smtClean="0">
                <a:latin typeface="Times" charset="0"/>
                <a:sym typeface="Symbol" charset="2"/>
              </a:rPr>
              <a:t></a:t>
            </a:r>
            <a:r>
              <a:rPr lang="en-US" dirty="0" smtClean="0">
                <a:sym typeface="Symbol" charset="2"/>
              </a:rPr>
              <a:t>x</a:t>
            </a:r>
            <a:r>
              <a:rPr lang="en-US" dirty="0" smtClean="0">
                <a:solidFill>
                  <a:srgbClr val="0000FF"/>
                </a:solidFill>
                <a:sym typeface="Symbol" charset="2"/>
              </a:rPr>
              <a:t> </a:t>
            </a:r>
            <a:r>
              <a:rPr lang="en-US" dirty="0" smtClean="0">
                <a:sym typeface="Symbol" charset="2"/>
              </a:rPr>
              <a:t>P(x)</a:t>
            </a:r>
            <a:r>
              <a:rPr lang="en-US" dirty="0" smtClean="0">
                <a:solidFill>
                  <a:srgbClr val="0000FF"/>
                </a:solidFill>
                <a:sym typeface="Symbol" charset="2"/>
              </a:rPr>
              <a:t>  </a:t>
            </a:r>
            <a:r>
              <a:rPr lang="en-US" dirty="0" smtClean="0"/>
              <a:t>≡ </a:t>
            </a:r>
            <a:r>
              <a:rPr lang="en-US" dirty="0" smtClean="0">
                <a:sym typeface="Symbol" charset="2"/>
              </a:rPr>
              <a:t> </a:t>
            </a:r>
            <a:r>
              <a:rPr lang="en-US" dirty="0" smtClean="0">
                <a:latin typeface="Times" charset="0"/>
                <a:sym typeface="Symbol" charset="2"/>
              </a:rPr>
              <a:t>x </a:t>
            </a:r>
            <a:r>
              <a:rPr lang="en-US" dirty="0" smtClean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</a:t>
            </a:r>
            <a:r>
              <a:rPr lang="en-US" dirty="0" smtClean="0">
                <a:sym typeface="Symbol" charset="2"/>
              </a:rPr>
              <a:t>P(x)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dirty="0" smtClean="0">
                <a:sym typeface="Symbol" charset="2"/>
              </a:rPr>
              <a:t>For every x, P(x) is false.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dirty="0" smtClean="0">
                <a:sym typeface="Symbol" charset="2"/>
              </a:rPr>
              <a:t>If there is an x for which P(x) is true then  </a:t>
            </a:r>
            <a:r>
              <a:rPr lang="en-US" dirty="0" smtClean="0">
                <a:latin typeface="Times" charset="0"/>
                <a:sym typeface="Symbol" charset="2"/>
              </a:rPr>
              <a:t>x </a:t>
            </a:r>
            <a:r>
              <a:rPr lang="en-US" dirty="0" smtClean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</a:t>
            </a:r>
            <a:r>
              <a:rPr lang="en-US" dirty="0" smtClean="0">
                <a:sym typeface="Symbol" charset="2"/>
              </a:rPr>
              <a:t>P(x) is false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defRPr/>
            </a:pPr>
            <a:endParaRPr lang="en-US" dirty="0" smtClean="0">
              <a:sym typeface="Symbol" charset="2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dirty="0" smtClean="0">
                <a:sym typeface="Symbol" charset="2"/>
              </a:rPr>
              <a:t>This is really just </a:t>
            </a:r>
            <a:r>
              <a:rPr lang="en-US" dirty="0" err="1" smtClean="0">
                <a:sym typeface="Symbol" charset="2"/>
              </a:rPr>
              <a:t>DeMorgan’s</a:t>
            </a:r>
            <a:r>
              <a:rPr lang="en-US" dirty="0" smtClean="0">
                <a:sym typeface="Symbol" charset="2"/>
              </a:rPr>
              <a:t> Laws, extended.</a:t>
            </a:r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>
                <a:solidFill>
                  <a:srgbClr val="00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(</a:t>
            </a:r>
            <a:r>
              <a:rPr lang="en-US" dirty="0">
                <a:solidFill>
                  <a:srgbClr val="0000FF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p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 </a:t>
            </a:r>
            <a:r>
              <a:rPr lang="en-US" dirty="0">
                <a:solidFill>
                  <a:srgbClr val="0000FF"/>
                </a:solidFill>
                <a:latin typeface="Optima" charset="0"/>
                <a:ea typeface="Osaka" charset="-128"/>
                <a:cs typeface="Osaka" charset="-128"/>
              </a:rPr>
              <a:t>q</a:t>
            </a:r>
            <a:r>
              <a:rPr lang="en-US" dirty="0">
                <a:latin typeface="Optima" charset="0"/>
                <a:ea typeface="Osaka" charset="-128"/>
                <a:cs typeface="Osaka" charset="-128"/>
              </a:rPr>
              <a:t>) </a:t>
            </a:r>
            <a:r>
              <a:rPr lang="en-US" dirty="0" smtClean="0">
                <a:latin typeface="Optima" charset="0"/>
                <a:ea typeface="Osaka" charset="-128"/>
                <a:cs typeface="Osaka" charset="-128"/>
              </a:rPr>
              <a:t> </a:t>
            </a:r>
            <a:r>
              <a:rPr lang="en-US" dirty="0" smtClean="0"/>
              <a:t>≡ 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>
                <a:solidFill>
                  <a:srgbClr val="0000FF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p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 </a:t>
            </a:r>
            <a:r>
              <a:rPr lang="en-US" dirty="0">
                <a:solidFill>
                  <a:srgbClr val="0000FF"/>
                </a:solidFill>
                <a:latin typeface="Optima" charset="0"/>
                <a:ea typeface="Osaka" charset="-128"/>
                <a:cs typeface="Osaka" charset="-128"/>
              </a:rPr>
              <a:t>q</a:t>
            </a:r>
            <a:endParaRPr lang="en-US" dirty="0"/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>
                <a:solidFill>
                  <a:srgbClr val="00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(</a:t>
            </a:r>
            <a:r>
              <a:rPr lang="en-US" dirty="0">
                <a:solidFill>
                  <a:srgbClr val="0000FF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p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 </a:t>
            </a:r>
            <a:r>
              <a:rPr lang="en-US" dirty="0">
                <a:solidFill>
                  <a:srgbClr val="0000FF"/>
                </a:solidFill>
                <a:latin typeface="Optima" charset="0"/>
                <a:ea typeface="Osaka" charset="-128"/>
                <a:cs typeface="Osaka" charset="-128"/>
              </a:rPr>
              <a:t>q</a:t>
            </a:r>
            <a:r>
              <a:rPr lang="en-US" dirty="0">
                <a:latin typeface="Optima" charset="0"/>
                <a:ea typeface="Osaka" charset="-128"/>
                <a:cs typeface="Osaka" charset="-128"/>
              </a:rPr>
              <a:t>) </a:t>
            </a:r>
            <a:r>
              <a:rPr lang="en-US" dirty="0" smtClean="0">
                <a:latin typeface="Optima" charset="0"/>
                <a:ea typeface="Osaka" charset="-128"/>
                <a:cs typeface="Osaka" charset="-128"/>
              </a:rPr>
              <a:t> </a:t>
            </a:r>
            <a:r>
              <a:rPr lang="en-US" dirty="0" smtClean="0"/>
              <a:t>≡ 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>
                <a:solidFill>
                  <a:srgbClr val="0000FF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p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 </a:t>
            </a:r>
            <a:r>
              <a:rPr lang="en-US" dirty="0">
                <a:solidFill>
                  <a:srgbClr val="0000FF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q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defRPr/>
            </a:pPr>
            <a:endParaRPr lang="en-US" dirty="0" smtClean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004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 Careful with Equivalences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</a:t>
            </a:r>
            <a:r>
              <a:rPr lang="en-US" dirty="0" smtClean="0">
                <a:solidFill>
                  <a:srgbClr val="0000FF"/>
                </a:solidFill>
              </a:rPr>
              <a:t>true</a:t>
            </a:r>
            <a:r>
              <a:rPr lang="en-US" dirty="0" smtClean="0"/>
              <a:t> that: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>
                <a:sym typeface="Symbol" charset="2"/>
              </a:rPr>
              <a:t>x</a:t>
            </a:r>
            <a:r>
              <a:rPr lang="en-US" dirty="0">
                <a:solidFill>
                  <a:srgbClr val="000000"/>
                </a:solidFill>
                <a:sym typeface="Symbol" charset="2"/>
              </a:rPr>
              <a:t> [</a:t>
            </a:r>
            <a:r>
              <a:rPr lang="en-US" dirty="0" smtClean="0">
                <a:sym typeface="Symbol" charset="2"/>
              </a:rPr>
              <a:t>P</a:t>
            </a:r>
            <a:r>
              <a:rPr lang="en-US" dirty="0">
                <a:sym typeface="Symbol" charset="2"/>
              </a:rPr>
              <a:t>(x</a:t>
            </a:r>
            <a:r>
              <a:rPr lang="en-US" dirty="0" smtClean="0">
                <a:sym typeface="Symbol" charset="2"/>
              </a:rPr>
              <a:t>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</a:t>
            </a:r>
            <a:r>
              <a:rPr lang="en-US" dirty="0" smtClean="0">
                <a:sym typeface="Symbol" charset="2"/>
              </a:rPr>
              <a:t> Q(x)]</a:t>
            </a:r>
            <a:r>
              <a:rPr lang="en-US" dirty="0" smtClean="0">
                <a:solidFill>
                  <a:srgbClr val="0000FF"/>
                </a:solidFill>
                <a:sym typeface="Symbol" charset="2"/>
              </a:rPr>
              <a:t>  </a:t>
            </a:r>
            <a:r>
              <a:rPr lang="en-US" dirty="0" smtClean="0"/>
              <a:t>≡</a:t>
            </a:r>
            <a:r>
              <a:rPr lang="en-US" dirty="0" smtClean="0">
                <a:sym typeface="Symbol" charset="2"/>
              </a:rPr>
              <a:t>  [</a:t>
            </a:r>
            <a:r>
              <a:rPr lang="en-US" dirty="0" smtClean="0">
                <a:latin typeface="Times" charset="0"/>
                <a:sym typeface="Symbol" charset="2"/>
              </a:rPr>
              <a:t>x </a:t>
            </a:r>
            <a:r>
              <a:rPr lang="en-US" dirty="0" smtClean="0">
                <a:sym typeface="Symbol" charset="2"/>
              </a:rPr>
              <a:t>P</a:t>
            </a:r>
            <a:r>
              <a:rPr lang="en-US" dirty="0">
                <a:sym typeface="Symbol" charset="2"/>
              </a:rPr>
              <a:t>(x</a:t>
            </a:r>
            <a:r>
              <a:rPr lang="en-US" dirty="0" smtClean="0">
                <a:sym typeface="Symbol" charset="2"/>
              </a:rPr>
              <a:t>)]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</a:t>
            </a:r>
            <a:r>
              <a:rPr lang="en-US" dirty="0" smtClean="0">
                <a:sym typeface="Symbol" charset="2"/>
              </a:rPr>
              <a:t> [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 smtClean="0">
                <a:sym typeface="Symbol" charset="2"/>
              </a:rPr>
              <a:t>Q(</a:t>
            </a:r>
            <a:r>
              <a:rPr lang="en-US" dirty="0">
                <a:sym typeface="Symbol" charset="2"/>
              </a:rPr>
              <a:t>x</a:t>
            </a:r>
            <a:r>
              <a:rPr lang="en-US" dirty="0" smtClean="0">
                <a:sym typeface="Symbol" charset="2"/>
              </a:rPr>
              <a:t>)] </a:t>
            </a:r>
            <a:endParaRPr lang="en-US" dirty="0" smtClean="0"/>
          </a:p>
          <a:p>
            <a:r>
              <a:rPr lang="en-US" dirty="0" smtClean="0"/>
              <a:t>But it’s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 that: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>
                <a:sym typeface="Symbol" charset="2"/>
              </a:rPr>
              <a:t>x</a:t>
            </a:r>
            <a:r>
              <a:rPr lang="en-US" dirty="0">
                <a:solidFill>
                  <a:srgbClr val="000000"/>
                </a:solidFill>
                <a:sym typeface="Symbol" charset="2"/>
              </a:rPr>
              <a:t> [</a:t>
            </a:r>
            <a:r>
              <a:rPr lang="en-US" dirty="0">
                <a:sym typeface="Symbol" charset="2"/>
              </a:rPr>
              <a:t>P(x)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>
                <a:sym typeface="Symbol" charset="2"/>
              </a:rPr>
              <a:t>Q(x)]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  </a:t>
            </a:r>
            <a:r>
              <a:rPr lang="en-US" dirty="0"/>
              <a:t>≡</a:t>
            </a:r>
            <a:r>
              <a:rPr lang="en-US" dirty="0">
                <a:sym typeface="Symbol" charset="2"/>
              </a:rPr>
              <a:t>  [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P(x)]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>
                <a:sym typeface="Symbol" charset="2"/>
              </a:rPr>
              <a:t>[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Q(x)] </a:t>
            </a:r>
            <a:endParaRPr lang="en-US" dirty="0" smtClean="0"/>
          </a:p>
          <a:p>
            <a:r>
              <a:rPr lang="en-US" dirty="0" smtClean="0"/>
              <a:t>Why not?</a:t>
            </a:r>
          </a:p>
          <a:p>
            <a:endParaRPr lang="en-US" dirty="0"/>
          </a:p>
          <a:p>
            <a:r>
              <a:rPr lang="en-US" dirty="0" smtClean="0"/>
              <a:t>Likewise, it’s </a:t>
            </a:r>
            <a:r>
              <a:rPr lang="en-US" dirty="0" smtClean="0">
                <a:solidFill>
                  <a:srgbClr val="0000FF"/>
                </a:solidFill>
              </a:rPr>
              <a:t>true</a:t>
            </a:r>
            <a:r>
              <a:rPr lang="en-US" dirty="0" smtClean="0"/>
              <a:t> that:</a:t>
            </a:r>
          </a:p>
          <a:p>
            <a:pPr lvl="1"/>
            <a:r>
              <a:rPr lang="en-US" dirty="0" smtClean="0">
                <a:sym typeface="Symbol" charset="2"/>
              </a:rPr>
              <a:t>    </a:t>
            </a:r>
            <a:r>
              <a:rPr lang="en-US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</a:t>
            </a:r>
            <a:r>
              <a:rPr lang="en-US" dirty="0" smtClean="0">
                <a:sym typeface="Symbol" charset="2"/>
              </a:rPr>
              <a:t>x</a:t>
            </a:r>
            <a:r>
              <a:rPr lang="en-US" dirty="0" smtClean="0">
                <a:solidFill>
                  <a:srgbClr val="000000"/>
                </a:solidFill>
                <a:sym typeface="Symbol" charset="2"/>
              </a:rPr>
              <a:t> </a:t>
            </a:r>
            <a:r>
              <a:rPr lang="en-US" dirty="0">
                <a:solidFill>
                  <a:srgbClr val="000000"/>
                </a:solidFill>
                <a:sym typeface="Symbol" charset="2"/>
              </a:rPr>
              <a:t>[</a:t>
            </a:r>
            <a:r>
              <a:rPr lang="en-US" dirty="0">
                <a:sym typeface="Symbol" charset="2"/>
              </a:rPr>
              <a:t>P(x)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>
                <a:sym typeface="Symbol" charset="2"/>
              </a:rPr>
              <a:t> Q(x)]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  </a:t>
            </a:r>
            <a:r>
              <a:rPr lang="en-US" dirty="0"/>
              <a:t>≡</a:t>
            </a:r>
            <a:r>
              <a:rPr lang="en-US" dirty="0">
                <a:sym typeface="Symbol" charset="2"/>
              </a:rPr>
              <a:t>  </a:t>
            </a:r>
            <a:r>
              <a:rPr lang="en-US" dirty="0" smtClean="0">
                <a:sym typeface="Symbol" charset="2"/>
              </a:rPr>
              <a:t>[</a:t>
            </a:r>
            <a:r>
              <a:rPr lang="en-US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</a:t>
            </a:r>
            <a:r>
              <a:rPr lang="en-US" dirty="0" smtClean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P(x)]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>
                <a:sym typeface="Symbol" charset="2"/>
              </a:rPr>
              <a:t> </a:t>
            </a:r>
            <a:r>
              <a:rPr lang="en-US" dirty="0" smtClean="0">
                <a:sym typeface="Symbol" charset="2"/>
              </a:rPr>
              <a:t>[</a:t>
            </a:r>
            <a:r>
              <a:rPr lang="en-US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</a:t>
            </a:r>
            <a:r>
              <a:rPr lang="en-US" dirty="0" smtClean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Q(x)</a:t>
            </a:r>
            <a:r>
              <a:rPr lang="en-US" dirty="0" smtClean="0">
                <a:sym typeface="Symbol" charset="2"/>
              </a:rPr>
              <a:t>]</a:t>
            </a:r>
          </a:p>
          <a:p>
            <a:r>
              <a:rPr lang="en-US" dirty="0" smtClean="0">
                <a:sym typeface="Symbol" charset="2"/>
              </a:rPr>
              <a:t>But it’s </a:t>
            </a:r>
            <a:r>
              <a:rPr lang="en-US" dirty="0" smtClean="0">
                <a:solidFill>
                  <a:srgbClr val="FF0000"/>
                </a:solidFill>
                <a:sym typeface="Symbol" charset="2"/>
              </a:rPr>
              <a:t>not true </a:t>
            </a:r>
            <a:r>
              <a:rPr lang="en-US" dirty="0" smtClean="0">
                <a:sym typeface="Symbol" charset="2"/>
              </a:rPr>
              <a:t>that:</a:t>
            </a:r>
          </a:p>
          <a:p>
            <a:pPr lvl="1"/>
            <a:r>
              <a:rPr lang="en-US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    </a:t>
            </a:r>
            <a:r>
              <a:rPr lang="en-US" dirty="0">
                <a:sym typeface="Symbol" charset="2"/>
              </a:rPr>
              <a:t>x</a:t>
            </a:r>
            <a:r>
              <a:rPr lang="en-US" dirty="0">
                <a:solidFill>
                  <a:srgbClr val="000000"/>
                </a:solidFill>
                <a:sym typeface="Symbol" charset="2"/>
              </a:rPr>
              <a:t> [</a:t>
            </a:r>
            <a:r>
              <a:rPr lang="en-US" dirty="0">
                <a:sym typeface="Symbol" charset="2"/>
              </a:rPr>
              <a:t>P(x)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>
                <a:sym typeface="Symbol" charset="2"/>
              </a:rPr>
              <a:t>Q(x)]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  </a:t>
            </a:r>
            <a:r>
              <a:rPr lang="en-US" dirty="0"/>
              <a:t>≡</a:t>
            </a:r>
            <a:r>
              <a:rPr lang="en-US" dirty="0">
                <a:sym typeface="Symbol" charset="2"/>
              </a:rPr>
              <a:t>  [</a:t>
            </a:r>
            <a:r>
              <a:rPr lang="en-US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P(x)]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>
                <a:sym typeface="Symbol" charset="2"/>
              </a:rPr>
              <a:t>[</a:t>
            </a:r>
            <a:r>
              <a:rPr lang="en-US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Q(x)</a:t>
            </a:r>
            <a:r>
              <a:rPr lang="en-US" dirty="0" smtClean="0">
                <a:sym typeface="Symbol" charset="2"/>
              </a:rPr>
              <a:t>]</a:t>
            </a:r>
            <a:endParaRPr lang="en-US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7992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 Careful With Translation to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i="1" dirty="0" smtClean="0"/>
              <a:t>Every student in this class has studied calculus</a:t>
            </a:r>
            <a:r>
              <a:rPr lang="en-US" dirty="0" smtClean="0"/>
              <a:t>.”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S(x) means  “x is a student in this class”.</a:t>
            </a:r>
          </a:p>
          <a:p>
            <a:pPr lvl="1"/>
            <a:r>
              <a:rPr lang="en-US" dirty="0" smtClean="0"/>
              <a:t>  C(x) means  “x has studied calculus”.</a:t>
            </a:r>
          </a:p>
          <a:p>
            <a:r>
              <a:rPr lang="en-US" dirty="0" smtClean="0"/>
              <a:t>Is this correct?    </a:t>
            </a:r>
            <a:r>
              <a:rPr lang="en-US" dirty="0" smtClean="0">
                <a:latin typeface="Times" charset="0"/>
                <a:sym typeface="Symbol" charset="2"/>
              </a:rPr>
              <a:t>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 smtClean="0">
                <a:latin typeface="Times" charset="0"/>
                <a:sym typeface="Symbol" charset="2"/>
              </a:rPr>
              <a:t>[ S(x</a:t>
            </a:r>
            <a:r>
              <a:rPr lang="en-US" dirty="0">
                <a:latin typeface="Times" charset="0"/>
                <a:sym typeface="Symbol" charset="2"/>
              </a:rPr>
              <a:t>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 C(x) ]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imes" charset="0"/>
              </a:rPr>
              <a:t>   (A)  Yes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Times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" charset="0"/>
              </a:rPr>
              <a:t>  (B)  No</a:t>
            </a:r>
          </a:p>
          <a:p>
            <a:pPr lvl="1"/>
            <a:endParaRPr lang="en-US" dirty="0">
              <a:solidFill>
                <a:srgbClr val="000000"/>
              </a:solidFill>
              <a:latin typeface="Times" charset="0"/>
            </a:endParaRPr>
          </a:p>
          <a:p>
            <a:r>
              <a:rPr lang="en-US" dirty="0" smtClean="0"/>
              <a:t>How about this?    </a:t>
            </a:r>
            <a:r>
              <a:rPr lang="en-US" dirty="0">
                <a:latin typeface="Times" charset="0"/>
                <a:sym typeface="Symbol" charset="2"/>
              </a:rPr>
              <a:t>x [ S(x) </a:t>
            </a:r>
            <a:r>
              <a:rPr lang="en-US" dirty="0">
                <a:solidFill>
                  <a:srgbClr val="FF0000"/>
                </a:solidFill>
                <a:latin typeface="Times" charset="0"/>
                <a:sym typeface="Symbol" charset="2"/>
              </a:rPr>
              <a:t></a:t>
            </a:r>
            <a:r>
              <a:rPr lang="en-US" dirty="0">
                <a:solidFill>
                  <a:srgbClr val="000000"/>
                </a:solidFill>
                <a:latin typeface="Times" charset="0"/>
                <a:sym typeface="Symbol" charset="2"/>
              </a:rPr>
              <a:t> C(x) ]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Times" charset="0"/>
              </a:rPr>
              <a:t>   (A)  Yes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Times" charset="0"/>
              </a:rPr>
              <a:t>   (B)  No</a:t>
            </a:r>
          </a:p>
          <a:p>
            <a:endParaRPr lang="en-US" dirty="0">
              <a:solidFill>
                <a:srgbClr val="000000"/>
              </a:solidFill>
              <a:latin typeface="Times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3810000"/>
            <a:ext cx="55910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&lt;=  This means everyone is a student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and everyone has studied calculus.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3200" y="5334000"/>
            <a:ext cx="1724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&lt;=  Correct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99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 Careful With Translation to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i="1" dirty="0" smtClean="0"/>
              <a:t>Some student in this class is a math genius</a:t>
            </a:r>
            <a:r>
              <a:rPr lang="en-US" dirty="0" smtClean="0"/>
              <a:t>.”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S(x) means  “x is a student in this class”.</a:t>
            </a:r>
          </a:p>
          <a:p>
            <a:pPr lvl="1"/>
            <a:r>
              <a:rPr lang="en-US" dirty="0" smtClean="0"/>
              <a:t>  G(x) means  “x is a math genius”.</a:t>
            </a:r>
          </a:p>
          <a:p>
            <a:r>
              <a:rPr lang="en-US" dirty="0" smtClean="0"/>
              <a:t>Is this correct?      </a:t>
            </a:r>
            <a:r>
              <a:rPr lang="en-US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</a:t>
            </a:r>
            <a:r>
              <a:rPr lang="en-US" dirty="0" smtClean="0">
                <a:latin typeface="Times" charset="0"/>
                <a:sym typeface="Symbol" charset="2"/>
              </a:rPr>
              <a:t>x </a:t>
            </a:r>
            <a:r>
              <a:rPr lang="en-US" dirty="0">
                <a:latin typeface="Times" charset="0"/>
                <a:sym typeface="Symbol" charset="2"/>
              </a:rPr>
              <a:t>[ S(x) </a:t>
            </a:r>
            <a:r>
              <a:rPr lang="en-US" dirty="0">
                <a:solidFill>
                  <a:srgbClr val="FF0000"/>
                </a:solidFill>
                <a:latin typeface="Times" charset="0"/>
                <a:sym typeface="Symbol" charset="2"/>
              </a:rPr>
              <a:t></a:t>
            </a:r>
            <a:r>
              <a:rPr lang="en-US" dirty="0">
                <a:solidFill>
                  <a:srgbClr val="000000"/>
                </a:solidFill>
                <a:latin typeface="Times" charset="0"/>
                <a:sym typeface="Symbol" charset="2"/>
              </a:rPr>
              <a:t> G(x)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]</a:t>
            </a:r>
            <a:endParaRPr lang="en-US" dirty="0" smtClean="0"/>
          </a:p>
          <a:p>
            <a:pPr lvl="1"/>
            <a:r>
              <a:rPr lang="en-US" dirty="0">
                <a:solidFill>
                  <a:srgbClr val="000000"/>
                </a:solidFill>
                <a:latin typeface="Times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" charset="0"/>
              </a:rPr>
              <a:t>  (A)  Yes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Times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" charset="0"/>
              </a:rPr>
              <a:t>  (B)  No</a:t>
            </a:r>
          </a:p>
          <a:p>
            <a:pPr lvl="1"/>
            <a:endParaRPr lang="en-US" dirty="0">
              <a:solidFill>
                <a:srgbClr val="000000"/>
              </a:solidFill>
              <a:latin typeface="Times" charset="0"/>
            </a:endParaRPr>
          </a:p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How about this?   </a:t>
            </a:r>
            <a:r>
              <a:rPr lang="en-US" sz="3200" dirty="0" smtClean="0">
                <a:solidFill>
                  <a:srgbClr val="00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</a:t>
            </a:r>
            <a:r>
              <a:rPr lang="en-US" sz="3200" dirty="0" smtClean="0">
                <a:latin typeface="Times" charset="0"/>
                <a:sym typeface="Symbol" charset="2"/>
              </a:rPr>
              <a:t>x </a:t>
            </a:r>
            <a:r>
              <a:rPr lang="en-US" sz="3200" dirty="0">
                <a:latin typeface="Times" charset="0"/>
                <a:sym typeface="Symbol" charset="2"/>
              </a:rPr>
              <a:t>[ S(x) </a:t>
            </a:r>
            <a:r>
              <a:rPr lang="en-US" sz="3200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</a:t>
            </a:r>
            <a:r>
              <a:rPr lang="en-US" sz="3200" dirty="0">
                <a:solidFill>
                  <a:srgbClr val="000000"/>
                </a:solidFill>
                <a:latin typeface="Times" charset="0"/>
                <a:sym typeface="Symbol" charset="2"/>
              </a:rPr>
              <a:t> G(x) </a:t>
            </a:r>
            <a:r>
              <a:rPr lang="en-US" sz="32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]</a:t>
            </a:r>
            <a:endParaRPr lang="en-US" sz="3200" dirty="0" smtClean="0"/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imes" charset="0"/>
              </a:rPr>
              <a:t>   (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A)  Yes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Times" charset="0"/>
              </a:rPr>
              <a:t>   (B)  </a:t>
            </a:r>
            <a:r>
              <a:rPr lang="en-US" dirty="0" smtClean="0">
                <a:solidFill>
                  <a:srgbClr val="000000"/>
                </a:solidFill>
                <a:latin typeface="Times" charset="0"/>
              </a:rPr>
              <a:t> No</a:t>
            </a:r>
            <a:endParaRPr lang="en-US" dirty="0">
              <a:solidFill>
                <a:srgbClr val="000000"/>
              </a:solidFill>
              <a:latin typeface="Times" charset="0"/>
            </a:endParaRPr>
          </a:p>
          <a:p>
            <a:endParaRPr lang="en-US" dirty="0">
              <a:solidFill>
                <a:srgbClr val="000000"/>
              </a:solidFill>
              <a:latin typeface="Times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3810000"/>
            <a:ext cx="44165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&lt;=  If there is a non-student,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then the implication is true.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3200" y="5334000"/>
            <a:ext cx="1724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&lt;=  Correct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23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you should 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Homework </a:t>
            </a:r>
            <a:r>
              <a:rPr lang="en-US" dirty="0" smtClean="0"/>
              <a:t>1 due today at 3pm</a:t>
            </a:r>
          </a:p>
          <a:p>
            <a:pPr lvl="1"/>
            <a:r>
              <a:rPr lang="en-US" dirty="0" smtClean="0"/>
              <a:t>Via </a:t>
            </a:r>
            <a:r>
              <a:rPr lang="en-US" dirty="0" err="1" smtClean="0"/>
              <a:t>gradescope</a:t>
            </a:r>
            <a:r>
              <a:rPr lang="en-US" dirty="0" smtClean="0"/>
              <a:t>.  Directions posted on the website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Group </a:t>
            </a:r>
            <a:r>
              <a:rPr lang="en-US" dirty="0" smtClean="0"/>
              <a:t>homework 1 posted</a:t>
            </a:r>
          </a:p>
          <a:p>
            <a:pPr lvl="1"/>
            <a:r>
              <a:rPr lang="en-US" dirty="0" smtClean="0"/>
              <a:t>Groups </a:t>
            </a:r>
            <a:r>
              <a:rPr lang="en-US" dirty="0" smtClean="0"/>
              <a:t>of 1-3.  We suggest 3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981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Hard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Prove:  </a:t>
            </a:r>
            <a:r>
              <a:rPr lang="en-US" sz="3200" dirty="0" smtClean="0">
                <a:sym typeface="Symbol" charset="2"/>
              </a:rPr>
              <a:t></a:t>
            </a:r>
            <a:r>
              <a:rPr lang="en-US" sz="3200" dirty="0">
                <a:latin typeface="Times" charset="0"/>
                <a:sym typeface="Symbol" charset="2"/>
              </a:rPr>
              <a:t>x </a:t>
            </a:r>
            <a:r>
              <a:rPr lang="en-US" sz="3200" dirty="0">
                <a:sym typeface="Symbol" charset="2"/>
              </a:rPr>
              <a:t>P(x) </a:t>
            </a:r>
            <a:r>
              <a:rPr lang="en-US" sz="3200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sz="3200" dirty="0" smtClean="0">
                <a:sym typeface="Symbol" charset="2"/>
              </a:rPr>
              <a:t> </a:t>
            </a:r>
            <a:r>
              <a:rPr lang="en-US" sz="3200" dirty="0">
                <a:sym typeface="Symbol" charset="2"/>
              </a:rPr>
              <a:t></a:t>
            </a:r>
            <a:r>
              <a:rPr lang="en-US" sz="3200" dirty="0">
                <a:latin typeface="Times" charset="0"/>
                <a:sym typeface="Symbol" charset="2"/>
              </a:rPr>
              <a:t>x </a:t>
            </a:r>
            <a:r>
              <a:rPr lang="en-US" sz="3200" dirty="0">
                <a:sym typeface="Symbol" charset="2"/>
              </a:rPr>
              <a:t>Q(x) </a:t>
            </a:r>
            <a:r>
              <a:rPr lang="en-US" sz="3200" dirty="0" smtClean="0"/>
              <a:t>≡ </a:t>
            </a:r>
            <a:r>
              <a:rPr lang="en-US" sz="3200" dirty="0" smtClean="0">
                <a:sym typeface="Symbol" charset="2"/>
              </a:rPr>
              <a:t></a:t>
            </a:r>
            <a:r>
              <a:rPr lang="en-US" sz="3200" dirty="0" err="1" smtClean="0">
                <a:sym typeface="Symbol" charset="2"/>
              </a:rPr>
              <a:t>xy</a:t>
            </a:r>
            <a:r>
              <a:rPr lang="en-US" sz="3200" dirty="0" smtClean="0">
                <a:solidFill>
                  <a:srgbClr val="000000"/>
                </a:solidFill>
                <a:sym typeface="Symbol" charset="2"/>
              </a:rPr>
              <a:t> </a:t>
            </a:r>
            <a:r>
              <a:rPr lang="en-US" sz="3200" dirty="0">
                <a:solidFill>
                  <a:srgbClr val="000000"/>
                </a:solidFill>
                <a:sym typeface="Symbol" charset="2"/>
              </a:rPr>
              <a:t>[</a:t>
            </a:r>
            <a:r>
              <a:rPr lang="en-US" sz="3200" dirty="0">
                <a:sym typeface="Symbol" charset="2"/>
              </a:rPr>
              <a:t>P(x) </a:t>
            </a:r>
            <a:r>
              <a:rPr lang="en-US" sz="3200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sz="3200" dirty="0" smtClean="0">
                <a:sym typeface="Symbol" charset="2"/>
              </a:rPr>
              <a:t> </a:t>
            </a:r>
            <a:r>
              <a:rPr lang="en-US" sz="3200" dirty="0">
                <a:sym typeface="Symbol" charset="2"/>
              </a:rPr>
              <a:t>Q</a:t>
            </a:r>
            <a:r>
              <a:rPr lang="en-US" sz="3200" dirty="0" smtClean="0">
                <a:sym typeface="Symbol" charset="2"/>
              </a:rPr>
              <a:t>(y)]</a:t>
            </a:r>
          </a:p>
          <a:p>
            <a:pPr marL="742950" lvl="2" indent="-342900"/>
            <a:r>
              <a:rPr lang="en-US" sz="2800" dirty="0" smtClean="0">
                <a:sym typeface="Symbol" charset="2"/>
              </a:rPr>
              <a:t>We can rename a bound variable:  </a:t>
            </a:r>
            <a:r>
              <a:rPr lang="en-US" sz="2800" dirty="0">
                <a:sym typeface="Symbol" charset="2"/>
              </a:rPr>
              <a:t></a:t>
            </a:r>
            <a:r>
              <a:rPr lang="en-US" sz="2800" dirty="0">
                <a:latin typeface="Times" charset="0"/>
                <a:sym typeface="Symbol" charset="2"/>
              </a:rPr>
              <a:t>x </a:t>
            </a:r>
            <a:r>
              <a:rPr lang="en-US" sz="2800" dirty="0">
                <a:sym typeface="Symbol" charset="2"/>
              </a:rPr>
              <a:t>Q(x) </a:t>
            </a:r>
            <a:r>
              <a:rPr lang="en-US" sz="2800" dirty="0"/>
              <a:t>≡ </a:t>
            </a:r>
            <a:r>
              <a:rPr lang="en-US" sz="2800" dirty="0" smtClean="0">
                <a:sym typeface="Symbol" charset="2"/>
              </a:rPr>
              <a:t></a:t>
            </a:r>
            <a:r>
              <a:rPr lang="en-US" sz="2800" dirty="0" smtClean="0">
                <a:latin typeface="Times" charset="0"/>
                <a:sym typeface="Symbol" charset="2"/>
              </a:rPr>
              <a:t>y </a:t>
            </a:r>
            <a:r>
              <a:rPr lang="en-US" sz="2800" dirty="0">
                <a:sym typeface="Symbol" charset="2"/>
              </a:rPr>
              <a:t>Q</a:t>
            </a:r>
            <a:r>
              <a:rPr lang="en-US" sz="2800" dirty="0" smtClean="0">
                <a:sym typeface="Symbol" charset="2"/>
              </a:rPr>
              <a:t>(y)</a:t>
            </a:r>
          </a:p>
          <a:p>
            <a:pPr marL="742950" lvl="2" indent="-342900"/>
            <a:endParaRPr lang="en-US" sz="2800" dirty="0">
              <a:sym typeface="Symbol" charset="2"/>
            </a:endParaRPr>
          </a:p>
          <a:p>
            <a:pPr marL="342900" lvl="1" indent="-342900"/>
            <a:r>
              <a:rPr lang="en-US" sz="3200" dirty="0" smtClean="0">
                <a:sym typeface="Symbol" charset="2"/>
              </a:rPr>
              <a:t>Method:  to prove A </a:t>
            </a:r>
            <a:r>
              <a:rPr lang="en-US" sz="3200" dirty="0"/>
              <a:t>≡</a:t>
            </a:r>
            <a:r>
              <a:rPr lang="en-US" sz="3200" dirty="0" smtClean="0">
                <a:sym typeface="Symbol" charset="2"/>
              </a:rPr>
              <a:t> B</a:t>
            </a:r>
          </a:p>
          <a:p>
            <a:pPr marL="742950" lvl="2" indent="-342900"/>
            <a:r>
              <a:rPr lang="en-US" sz="2800" dirty="0" smtClean="0">
                <a:sym typeface="Symbol" charset="2"/>
              </a:rPr>
              <a:t>We might prove  A </a:t>
            </a:r>
            <a:r>
              <a:rPr lang="en-US" sz="2800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</a:t>
            </a:r>
            <a:r>
              <a:rPr lang="en-US" sz="2800" dirty="0" smtClean="0">
                <a:sym typeface="Symbol" charset="2"/>
              </a:rPr>
              <a:t> B  and  B </a:t>
            </a:r>
            <a:r>
              <a:rPr lang="en-US" sz="2800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</a:t>
            </a:r>
            <a:r>
              <a:rPr lang="en-US" sz="2800" dirty="0" smtClean="0">
                <a:sym typeface="Symbol" charset="2"/>
              </a:rPr>
              <a:t> A.</a:t>
            </a:r>
          </a:p>
          <a:p>
            <a:pPr marL="1200150" lvl="3" indent="-342900"/>
            <a:r>
              <a:rPr lang="en-US" sz="2400" dirty="0" smtClean="0">
                <a:sym typeface="Symbol" charset="2"/>
              </a:rPr>
              <a:t>But that will turn out to be too hard.</a:t>
            </a:r>
          </a:p>
          <a:p>
            <a:pPr marL="1200150" lvl="3" indent="-342900"/>
            <a:endParaRPr lang="en-US" sz="2400" dirty="0">
              <a:sym typeface="Symbol" charset="2"/>
            </a:endParaRPr>
          </a:p>
          <a:p>
            <a:pPr marL="742950" lvl="2" indent="-342900"/>
            <a:r>
              <a:rPr lang="en-US" sz="2800" dirty="0" smtClean="0">
                <a:sym typeface="Symbol" charset="2"/>
              </a:rPr>
              <a:t>Instead we will prove  </a:t>
            </a:r>
            <a:r>
              <a:rPr lang="en-US" sz="2800" dirty="0">
                <a:sym typeface="Symbol" charset="2"/>
              </a:rPr>
              <a:t>A </a:t>
            </a:r>
            <a:r>
              <a:rPr lang="en-US" sz="2800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</a:t>
            </a:r>
            <a:r>
              <a:rPr lang="en-US" sz="2800" dirty="0">
                <a:sym typeface="Symbol" charset="2"/>
              </a:rPr>
              <a:t> B  and </a:t>
            </a:r>
            <a:r>
              <a:rPr lang="en-US" sz="2800" dirty="0" smtClean="0">
                <a:sym typeface="Symbol" charset="2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sz="2800" dirty="0" smtClean="0">
                <a:sym typeface="Symbol" charset="2"/>
              </a:rPr>
              <a:t>A </a:t>
            </a:r>
            <a:r>
              <a:rPr lang="en-US" sz="2800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</a:t>
            </a:r>
            <a:r>
              <a:rPr lang="en-US" sz="2800" dirty="0">
                <a:sym typeface="Symbol" charset="2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sz="2800" dirty="0" smtClean="0">
                <a:sym typeface="Symbol" charset="2"/>
              </a:rPr>
              <a:t>B.</a:t>
            </a:r>
          </a:p>
          <a:p>
            <a:pPr marL="1200150" lvl="3" indent="-342900"/>
            <a:r>
              <a:rPr lang="en-US" sz="2400" dirty="0" smtClean="0">
                <a:sym typeface="Symbol" charset="2"/>
              </a:rPr>
              <a:t>That will do the trick just as well.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5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ym typeface="Symbol" charset="2"/>
              </a:rPr>
              <a:t>Prove the  </a:t>
            </a:r>
            <a:r>
              <a:rPr lang="en-US" dirty="0">
                <a:sym typeface="Symbol" charset="2"/>
              </a:rPr>
              <a:t>A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</a:t>
            </a:r>
            <a:r>
              <a:rPr lang="en-US" dirty="0">
                <a:sym typeface="Symbol" charset="2"/>
              </a:rPr>
              <a:t> B  </a:t>
            </a:r>
            <a:r>
              <a:rPr lang="en-US" dirty="0" smtClean="0">
                <a:sym typeface="Symbol" charset="2"/>
              </a:rPr>
              <a:t>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that </a:t>
            </a:r>
            <a:r>
              <a:rPr lang="en-US" dirty="0">
                <a:sym typeface="Symbol" charset="2"/>
              </a:rPr>
              <a:t>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P(x)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>
                <a:sym typeface="Symbol" charset="2"/>
              </a:rPr>
              <a:t> 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Q(x) </a:t>
            </a:r>
            <a:r>
              <a:rPr lang="en-US" dirty="0" smtClean="0">
                <a:sym typeface="Symbol" charset="2"/>
              </a:rPr>
              <a:t>is true.</a:t>
            </a:r>
          </a:p>
          <a:p>
            <a:pPr lvl="1"/>
            <a:r>
              <a:rPr lang="en-US" dirty="0" smtClean="0"/>
              <a:t>Consider the case where the </a:t>
            </a:r>
            <a:r>
              <a:rPr lang="en-US" dirty="0" err="1" smtClean="0"/>
              <a:t>disjunct</a:t>
            </a:r>
            <a:r>
              <a:rPr lang="en-US" dirty="0" smtClean="0"/>
              <a:t> </a:t>
            </a:r>
            <a:r>
              <a:rPr lang="en-US" dirty="0">
                <a:sym typeface="Symbol" charset="2"/>
              </a:rPr>
              <a:t>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P(x) </a:t>
            </a:r>
            <a:r>
              <a:rPr lang="en-US" dirty="0" smtClean="0">
                <a:sym typeface="Symbol" charset="2"/>
              </a:rPr>
              <a:t>is true.</a:t>
            </a:r>
          </a:p>
          <a:p>
            <a:pPr lvl="2"/>
            <a:r>
              <a:rPr lang="en-US" dirty="0" smtClean="0">
                <a:sym typeface="Symbol" charset="2"/>
              </a:rPr>
              <a:t>The other case, </a:t>
            </a:r>
            <a:r>
              <a:rPr lang="en-US" dirty="0">
                <a:sym typeface="Symbol" charset="2"/>
              </a:rPr>
              <a:t>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 smtClean="0">
                <a:sym typeface="Symbol" charset="2"/>
              </a:rPr>
              <a:t>Q(</a:t>
            </a:r>
            <a:r>
              <a:rPr lang="en-US" dirty="0">
                <a:sym typeface="Symbol" charset="2"/>
              </a:rPr>
              <a:t>x</a:t>
            </a:r>
            <a:r>
              <a:rPr lang="en-US" dirty="0" smtClean="0">
                <a:sym typeface="Symbol" charset="2"/>
              </a:rPr>
              <a:t>), is the same.</a:t>
            </a:r>
          </a:p>
          <a:p>
            <a:pPr lvl="2"/>
            <a:endParaRPr lang="en-US" dirty="0">
              <a:sym typeface="Symbol" charset="2"/>
            </a:endParaRPr>
          </a:p>
          <a:p>
            <a:pPr lvl="1"/>
            <a:r>
              <a:rPr lang="en-US" dirty="0" smtClean="0">
                <a:sym typeface="Symbol" charset="2"/>
              </a:rPr>
              <a:t>Then for any value of y, </a:t>
            </a:r>
            <a:r>
              <a:rPr lang="en-US" dirty="0">
                <a:sym typeface="Symbol" charset="2"/>
              </a:rPr>
              <a:t>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 smtClean="0">
                <a:latin typeface="Times" charset="0"/>
                <a:sym typeface="Symbol" charset="2"/>
              </a:rPr>
              <a:t>(P(x)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 smtClean="0">
                <a:latin typeface="Times" charset="0"/>
                <a:sym typeface="Symbol" charset="2"/>
              </a:rPr>
              <a:t> Q(y)</a:t>
            </a:r>
            <a:r>
              <a:rPr lang="en-US" dirty="0" smtClean="0">
                <a:sym typeface="Symbol" charset="2"/>
              </a:rPr>
              <a:t>) is true.</a:t>
            </a:r>
          </a:p>
          <a:p>
            <a:pPr lvl="2"/>
            <a:r>
              <a:rPr lang="en-US" dirty="0">
                <a:sym typeface="Symbol" charset="2"/>
              </a:rPr>
              <a:t>b</a:t>
            </a:r>
            <a:r>
              <a:rPr lang="en-US" dirty="0" smtClean="0">
                <a:sym typeface="Symbol" charset="2"/>
              </a:rPr>
              <a:t>y the Identity Law, since P(x) is true.</a:t>
            </a:r>
          </a:p>
          <a:p>
            <a:pPr lvl="1"/>
            <a:r>
              <a:rPr lang="en-US" dirty="0" smtClean="0">
                <a:sym typeface="Symbol" charset="2"/>
              </a:rPr>
              <a:t>This is the definition of  </a:t>
            </a:r>
            <a:r>
              <a:rPr lang="en-US" dirty="0" smtClean="0">
                <a:latin typeface="Times" charset="0"/>
                <a:sym typeface="Symbol" charset="2"/>
              </a:rPr>
              <a:t>y </a:t>
            </a:r>
            <a:r>
              <a:rPr lang="en-US" dirty="0" smtClean="0">
                <a:sym typeface="Symbol" charset="2"/>
              </a:rPr>
              <a:t></a:t>
            </a:r>
            <a:r>
              <a:rPr lang="en-US" dirty="0">
                <a:latin typeface="Times" charset="0"/>
                <a:sym typeface="Symbol" charset="2"/>
              </a:rPr>
              <a:t>x (P(x)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>
                <a:latin typeface="Times" charset="0"/>
                <a:sym typeface="Symbol" charset="2"/>
              </a:rPr>
              <a:t> Q(y)</a:t>
            </a:r>
            <a:r>
              <a:rPr lang="en-US" dirty="0" smtClean="0">
                <a:sym typeface="Symbol" charset="2"/>
              </a:rPr>
              <a:t>).</a:t>
            </a:r>
          </a:p>
          <a:p>
            <a:pPr lvl="2"/>
            <a:r>
              <a:rPr lang="en-US" dirty="0">
                <a:sym typeface="Symbol" charset="2"/>
              </a:rPr>
              <a:t>b</a:t>
            </a:r>
            <a:r>
              <a:rPr lang="en-US" dirty="0" smtClean="0">
                <a:sym typeface="Symbol" charset="2"/>
              </a:rPr>
              <a:t>y definition of the universal quantifier.</a:t>
            </a:r>
          </a:p>
          <a:p>
            <a:pPr lvl="1"/>
            <a:r>
              <a:rPr lang="en-US" dirty="0" smtClean="0">
                <a:sym typeface="Symbol" charset="2"/>
              </a:rPr>
              <a:t>And this is equivalent to  </a:t>
            </a:r>
            <a:r>
              <a:rPr lang="en-US" dirty="0" smtClean="0">
                <a:latin typeface="Times" charset="0"/>
                <a:sym typeface="Symbol" charset="2"/>
              </a:rPr>
              <a:t>x </a:t>
            </a:r>
            <a:r>
              <a:rPr lang="en-US" dirty="0" smtClean="0">
                <a:sym typeface="Symbol" charset="2"/>
              </a:rPr>
              <a:t></a:t>
            </a:r>
            <a:r>
              <a:rPr lang="en-US" dirty="0" smtClean="0">
                <a:latin typeface="Times" charset="0"/>
                <a:sym typeface="Symbol" charset="2"/>
              </a:rPr>
              <a:t>y </a:t>
            </a:r>
            <a:r>
              <a:rPr lang="en-US" dirty="0">
                <a:latin typeface="Times" charset="0"/>
                <a:sym typeface="Symbol" charset="2"/>
              </a:rPr>
              <a:t>(P(x)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>
                <a:latin typeface="Times" charset="0"/>
                <a:sym typeface="Symbol" charset="2"/>
              </a:rPr>
              <a:t> Q(y)</a:t>
            </a:r>
            <a:r>
              <a:rPr lang="en-US" dirty="0">
                <a:sym typeface="Symbol" charset="2"/>
              </a:rPr>
              <a:t>)</a:t>
            </a:r>
            <a:r>
              <a:rPr lang="en-US" dirty="0" smtClean="0">
                <a:sym typeface="Symbol" charset="2"/>
              </a:rPr>
              <a:t>.</a:t>
            </a:r>
          </a:p>
          <a:p>
            <a:pPr lvl="2"/>
            <a:r>
              <a:rPr lang="en-US" dirty="0">
                <a:sym typeface="Symbol" charset="2"/>
              </a:rPr>
              <a:t>s</a:t>
            </a:r>
            <a:r>
              <a:rPr lang="en-US" dirty="0" smtClean="0">
                <a:sym typeface="Symbol" charset="2"/>
              </a:rPr>
              <a:t>ection 1.5, example 3 (pp.58-59).</a:t>
            </a:r>
            <a:endParaRPr lang="en-US" dirty="0">
              <a:sym typeface="Symbol" charset="2"/>
            </a:endParaRPr>
          </a:p>
          <a:p>
            <a:pPr lvl="1"/>
            <a:r>
              <a:rPr lang="en-US" dirty="0" smtClean="0"/>
              <a:t>Thus:  </a:t>
            </a:r>
            <a:r>
              <a:rPr lang="en-US" dirty="0">
                <a:sym typeface="Symbol" charset="2"/>
              </a:rPr>
              <a:t>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P(x)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>
                <a:sym typeface="Symbol" charset="2"/>
              </a:rPr>
              <a:t> 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Q(x) 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 </a:t>
            </a:r>
            <a:r>
              <a:rPr lang="en-US" dirty="0">
                <a:sym typeface="Symbol" charset="2"/>
              </a:rPr>
              <a:t>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</a:t>
            </a:r>
            <a:r>
              <a:rPr lang="en-US" dirty="0">
                <a:latin typeface="Times" charset="0"/>
                <a:sym typeface="Symbol" charset="2"/>
              </a:rPr>
              <a:t>y (P(x)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>
                <a:latin typeface="Times" charset="0"/>
                <a:sym typeface="Symbol" charset="2"/>
              </a:rPr>
              <a:t> Q(y)</a:t>
            </a:r>
            <a:r>
              <a:rPr lang="en-US" dirty="0">
                <a:sym typeface="Symbol" charset="2"/>
              </a:rPr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99569"/>
            <a:ext cx="3722494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600" dirty="0">
                <a:sym typeface="Symbol" charset="2"/>
              </a:rPr>
              <a:t></a:t>
            </a:r>
            <a:r>
              <a:rPr lang="en-US" sz="1600" dirty="0">
                <a:latin typeface="Times" charset="0"/>
                <a:sym typeface="Symbol" charset="2"/>
              </a:rPr>
              <a:t>x </a:t>
            </a:r>
            <a:r>
              <a:rPr lang="en-US" sz="1600" dirty="0">
                <a:sym typeface="Symbol" charset="2"/>
              </a:rPr>
              <a:t>P(x) </a:t>
            </a:r>
            <a:r>
              <a:rPr lang="en-US" sz="1600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sz="1600" dirty="0">
                <a:sym typeface="Symbol" charset="2"/>
              </a:rPr>
              <a:t> </a:t>
            </a:r>
            <a:r>
              <a:rPr lang="en-US" sz="1600" dirty="0">
                <a:latin typeface="Times" charset="0"/>
                <a:sym typeface="Symbol" charset="2"/>
              </a:rPr>
              <a:t>x </a:t>
            </a:r>
            <a:r>
              <a:rPr lang="en-US" sz="1600" dirty="0">
                <a:sym typeface="Symbol" charset="2"/>
              </a:rPr>
              <a:t>Q(x) </a:t>
            </a:r>
            <a:r>
              <a:rPr lang="en-US" sz="1600" dirty="0"/>
              <a:t>≡ </a:t>
            </a:r>
            <a:r>
              <a:rPr lang="en-US" sz="1600" dirty="0">
                <a:sym typeface="Symbol" charset="2"/>
              </a:rPr>
              <a:t></a:t>
            </a:r>
            <a:r>
              <a:rPr lang="en-US" sz="1600" dirty="0" err="1">
                <a:sym typeface="Symbol" charset="2"/>
              </a:rPr>
              <a:t>xy</a:t>
            </a:r>
            <a:r>
              <a:rPr lang="en-US" sz="1600" dirty="0">
                <a:solidFill>
                  <a:srgbClr val="000000"/>
                </a:solidFill>
                <a:sym typeface="Symbol" charset="2"/>
              </a:rPr>
              <a:t> [</a:t>
            </a:r>
            <a:r>
              <a:rPr lang="en-US" sz="1600" dirty="0">
                <a:sym typeface="Symbol" charset="2"/>
              </a:rPr>
              <a:t>P(x) </a:t>
            </a:r>
            <a:r>
              <a:rPr lang="en-US" sz="1600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sz="1600" dirty="0">
                <a:sym typeface="Symbol" charset="2"/>
              </a:rPr>
              <a:t> Q(y</a:t>
            </a:r>
            <a:r>
              <a:rPr lang="en-US" sz="1600" dirty="0" smtClean="0">
                <a:sym typeface="Symbol" charset="2"/>
              </a:rPr>
              <a:t>)]</a:t>
            </a:r>
            <a:endParaRPr lang="en-US" sz="16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2616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ym typeface="Symbol" charset="2"/>
              </a:rPr>
              <a:t>Prove the 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>
                <a:sym typeface="Symbol" charset="2"/>
              </a:rPr>
              <a:t>A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</a:t>
            </a:r>
            <a:r>
              <a:rPr lang="en-US" dirty="0">
                <a:sym typeface="Symbol" charset="2"/>
              </a:rPr>
              <a:t>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>
                <a:sym typeface="Symbol" charset="2"/>
              </a:rPr>
              <a:t>B  </a:t>
            </a:r>
            <a:r>
              <a:rPr lang="en-US" dirty="0">
                <a:sym typeface="Symbol" charset="2"/>
              </a:rPr>
              <a:t>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11" y="914400"/>
            <a:ext cx="8870012" cy="5789977"/>
          </a:xfrm>
        </p:spPr>
        <p:txBody>
          <a:bodyPr>
            <a:normAutofit/>
          </a:bodyPr>
          <a:lstStyle/>
          <a:p>
            <a:r>
              <a:rPr lang="en-US" dirty="0" smtClean="0"/>
              <a:t>Assume that </a:t>
            </a:r>
            <a:r>
              <a:rPr lang="en-US" dirty="0">
                <a:sym typeface="Symbol" charset="2"/>
              </a:rPr>
              <a:t>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P(x)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>
                <a:sym typeface="Symbol" charset="2"/>
              </a:rPr>
              <a:t> 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Q(x) is </a:t>
            </a:r>
            <a:r>
              <a:rPr lang="en-US" dirty="0" smtClean="0">
                <a:sym typeface="Symbol" charset="2"/>
              </a:rPr>
              <a:t>false.</a:t>
            </a:r>
          </a:p>
          <a:p>
            <a:pPr lvl="1"/>
            <a:r>
              <a:rPr lang="en-US" dirty="0" smtClean="0">
                <a:sym typeface="Symbol" charset="2"/>
              </a:rPr>
              <a:t>Then:   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>
                <a:sym typeface="Symbol" charset="2"/>
              </a:rPr>
              <a:t>[ 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P(x)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>
                <a:sym typeface="Symbol" charset="2"/>
              </a:rPr>
              <a:t> 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Q(x</a:t>
            </a:r>
            <a:r>
              <a:rPr lang="en-US" dirty="0" smtClean="0">
                <a:sym typeface="Symbol" charset="2"/>
              </a:rPr>
              <a:t>) ]</a:t>
            </a:r>
          </a:p>
          <a:p>
            <a:pPr marL="457200" lvl="1" indent="0">
              <a:buNone/>
            </a:pPr>
            <a:r>
              <a:rPr lang="en-US" dirty="0" smtClean="0">
                <a:sym typeface="Symbol" charset="2"/>
              </a:rPr>
              <a:t>        </a:t>
            </a:r>
            <a:r>
              <a:rPr lang="en-US" dirty="0"/>
              <a:t>≡</a:t>
            </a:r>
            <a:r>
              <a:rPr lang="en-US" dirty="0" smtClean="0">
                <a:sym typeface="Symbol" charset="2"/>
              </a:rPr>
              <a:t>     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>
                <a:sym typeface="Symbol" charset="2"/>
              </a:rPr>
              <a:t>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P(x)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>
                <a:sym typeface="Symbol" charset="2"/>
              </a:rPr>
              <a:t>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ym typeface="Symbol" charset="2"/>
              </a:rPr>
              <a:t>Q(x) </a:t>
            </a:r>
            <a:endParaRPr lang="en-US" dirty="0" smtClean="0">
              <a:sym typeface="Symbol" charset="2"/>
            </a:endParaRPr>
          </a:p>
          <a:p>
            <a:pPr marL="457200" lvl="1" indent="0">
              <a:buNone/>
            </a:pPr>
            <a:r>
              <a:rPr lang="en-US" dirty="0" smtClean="0">
                <a:sym typeface="Symbol" charset="2"/>
              </a:rPr>
              <a:t>        </a:t>
            </a:r>
            <a:r>
              <a:rPr lang="en-US" dirty="0" smtClean="0"/>
              <a:t>≡</a:t>
            </a:r>
            <a:r>
              <a:rPr lang="en-US" dirty="0" smtClean="0">
                <a:sym typeface="Symbol" charset="2"/>
              </a:rPr>
              <a:t>      </a:t>
            </a:r>
            <a:r>
              <a:rPr lang="en-US" dirty="0" smtClean="0">
                <a:solidFill>
                  <a:srgbClr val="00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</a:t>
            </a:r>
            <a:r>
              <a:rPr lang="en-US" dirty="0" smtClean="0">
                <a:latin typeface="Times" charset="0"/>
                <a:sym typeface="Symbol" charset="2"/>
              </a:rPr>
              <a:t>x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>
                <a:sym typeface="Symbol" charset="2"/>
              </a:rPr>
              <a:t>P</a:t>
            </a:r>
            <a:r>
              <a:rPr lang="en-US" dirty="0">
                <a:sym typeface="Symbol" charset="2"/>
              </a:rPr>
              <a:t>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</a:t>
            </a:r>
            <a:r>
              <a:rPr lang="en-US" dirty="0">
                <a:sym typeface="Symbol" charset="2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</a:t>
            </a:r>
            <a:r>
              <a:rPr lang="en-US" dirty="0" smtClean="0">
                <a:latin typeface="Times" charset="0"/>
                <a:sym typeface="Symbol" charset="2"/>
              </a:rPr>
              <a:t>x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>
                <a:sym typeface="Symbol" charset="2"/>
              </a:rPr>
              <a:t>Q</a:t>
            </a:r>
            <a:r>
              <a:rPr lang="en-US" dirty="0">
                <a:sym typeface="Symbol" charset="2"/>
              </a:rPr>
              <a:t>(x) </a:t>
            </a:r>
          </a:p>
          <a:p>
            <a:pPr lvl="1"/>
            <a:r>
              <a:rPr lang="en-US" dirty="0" smtClean="0"/>
              <a:t>Then let (</a:t>
            </a:r>
            <a:r>
              <a:rPr lang="en-US" dirty="0" err="1" smtClean="0"/>
              <a:t>a,b</a:t>
            </a:r>
            <a:r>
              <a:rPr lang="en-US" dirty="0" smtClean="0"/>
              <a:t>) be such that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>
                <a:sym typeface="Symbol" charset="2"/>
              </a:rPr>
              <a:t>P</a:t>
            </a:r>
            <a:r>
              <a:rPr lang="en-US" dirty="0" smtClean="0">
                <a:sym typeface="Symbol" charset="2"/>
              </a:rPr>
              <a:t>(a) and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>
                <a:sym typeface="Symbol" charset="2"/>
              </a:rPr>
              <a:t>Q</a:t>
            </a:r>
            <a:r>
              <a:rPr lang="en-US" dirty="0" smtClean="0">
                <a:sym typeface="Symbol" charset="2"/>
              </a:rPr>
              <a:t>(b).</a:t>
            </a:r>
          </a:p>
          <a:p>
            <a:pPr lvl="1"/>
            <a:r>
              <a:rPr lang="en-US" dirty="0" smtClean="0">
                <a:sym typeface="Symbol" charset="2"/>
              </a:rPr>
              <a:t>Therefore:          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>
                <a:sym typeface="Symbol" charset="2"/>
              </a:rPr>
              <a:t>P(a)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>
                <a:sym typeface="Symbol" charset="2"/>
              </a:rPr>
              <a:t>Q(b</a:t>
            </a:r>
            <a:r>
              <a:rPr lang="en-US" dirty="0" smtClean="0">
                <a:sym typeface="Symbol" charset="2"/>
              </a:rPr>
              <a:t>)</a:t>
            </a:r>
          </a:p>
          <a:p>
            <a:pPr marL="457200" lvl="1" indent="0">
              <a:buNone/>
            </a:pPr>
            <a:r>
              <a:rPr lang="en-US" dirty="0" smtClean="0">
                <a:sym typeface="Symbol" charset="2"/>
              </a:rPr>
              <a:t>        </a:t>
            </a:r>
            <a:r>
              <a:rPr lang="en-US" dirty="0" smtClean="0"/>
              <a:t>≡</a:t>
            </a:r>
            <a:r>
              <a:rPr lang="en-US" dirty="0" smtClean="0">
                <a:sym typeface="Symbol" charset="2"/>
              </a:rPr>
              <a:t>      </a:t>
            </a:r>
            <a:r>
              <a:rPr lang="en-US" dirty="0">
                <a:solidFill>
                  <a:srgbClr val="00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 smtClean="0">
                <a:solidFill>
                  <a:srgbClr val="00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</a:t>
            </a:r>
            <a:r>
              <a:rPr lang="en-US" dirty="0" smtClean="0">
                <a:latin typeface="Times" charset="0"/>
                <a:sym typeface="Symbol" charset="2"/>
              </a:rPr>
              <a:t>y [ 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>
                <a:sym typeface="Symbol" charset="2"/>
              </a:rPr>
              <a:t>P(x) 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</a:t>
            </a:r>
            <a:r>
              <a:rPr lang="en-US" dirty="0" smtClean="0">
                <a:latin typeface="Times" charset="0"/>
                <a:sym typeface="Symbol" charset="2"/>
              </a:rPr>
              <a:t>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>
                <a:sym typeface="Symbol" charset="2"/>
              </a:rPr>
              <a:t>Q</a:t>
            </a:r>
            <a:r>
              <a:rPr lang="en-US" dirty="0" smtClean="0">
                <a:sym typeface="Symbol" charset="2"/>
              </a:rPr>
              <a:t>(y) ]</a:t>
            </a:r>
          </a:p>
          <a:p>
            <a:pPr marL="457200" lvl="1" indent="0">
              <a:buNone/>
            </a:pPr>
            <a:r>
              <a:rPr lang="en-US" dirty="0" smtClean="0">
                <a:sym typeface="Symbol" charset="2"/>
              </a:rPr>
              <a:t>        </a:t>
            </a:r>
            <a:r>
              <a:rPr lang="en-US" dirty="0" smtClean="0"/>
              <a:t>≡</a:t>
            </a:r>
            <a:r>
              <a:rPr lang="en-US" dirty="0" smtClean="0">
                <a:sym typeface="Symbol" charset="2"/>
              </a:rPr>
              <a:t>      </a:t>
            </a:r>
            <a:r>
              <a:rPr lang="en-US" dirty="0">
                <a:solidFill>
                  <a:srgbClr val="00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</a:t>
            </a:r>
            <a:r>
              <a:rPr lang="en-US" dirty="0">
                <a:latin typeface="Times" charset="0"/>
                <a:sym typeface="Symbol" charset="2"/>
              </a:rPr>
              <a:t>x </a:t>
            </a:r>
            <a:r>
              <a:rPr lang="en-US" dirty="0">
                <a:solidFill>
                  <a:srgbClr val="00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</a:t>
            </a:r>
            <a:r>
              <a:rPr lang="en-US" dirty="0" smtClean="0">
                <a:latin typeface="Times" charset="0"/>
                <a:sym typeface="Symbol" charset="2"/>
              </a:rPr>
              <a:t>y  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>
                <a:latin typeface="Times" charset="0"/>
                <a:sym typeface="Symbol" charset="2"/>
              </a:rPr>
              <a:t>[</a:t>
            </a:r>
            <a:r>
              <a:rPr lang="en-US" dirty="0" smtClean="0">
                <a:sym typeface="Symbol" charset="2"/>
              </a:rPr>
              <a:t>P</a:t>
            </a:r>
            <a:r>
              <a:rPr lang="en-US" dirty="0">
                <a:sym typeface="Symbol" charset="2"/>
              </a:rPr>
              <a:t>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 smtClean="0">
                <a:latin typeface="Times" charset="0"/>
                <a:sym typeface="Symbol" charset="2"/>
              </a:rPr>
              <a:t> </a:t>
            </a:r>
            <a:r>
              <a:rPr lang="en-US" dirty="0" smtClean="0">
                <a:sym typeface="Symbol" charset="2"/>
              </a:rPr>
              <a:t>Q</a:t>
            </a:r>
            <a:r>
              <a:rPr lang="en-US" dirty="0">
                <a:sym typeface="Symbol" charset="2"/>
              </a:rPr>
              <a:t>(y</a:t>
            </a:r>
            <a:r>
              <a:rPr lang="en-US" dirty="0" smtClean="0">
                <a:sym typeface="Symbol" charset="2"/>
              </a:rPr>
              <a:t>)]</a:t>
            </a:r>
          </a:p>
          <a:p>
            <a:pPr marL="457200" lvl="1" indent="0">
              <a:buNone/>
            </a:pPr>
            <a:r>
              <a:rPr lang="en-US" dirty="0" smtClean="0"/>
              <a:t>        ≡     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>
                <a:sym typeface="Symbol" charset="2"/>
              </a:rPr>
              <a:t>x </a:t>
            </a:r>
            <a:r>
              <a:rPr lang="en-US" dirty="0">
                <a:sym typeface="Symbol" charset="2"/>
              </a:rPr>
              <a:t>y</a:t>
            </a:r>
            <a:r>
              <a:rPr lang="en-US" dirty="0">
                <a:solidFill>
                  <a:srgbClr val="000000"/>
                </a:solidFill>
                <a:sym typeface="Symbol" charset="2"/>
              </a:rPr>
              <a:t> [</a:t>
            </a:r>
            <a:r>
              <a:rPr lang="en-US" dirty="0">
                <a:sym typeface="Symbol" charset="2"/>
              </a:rPr>
              <a:t>P(x)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>
                <a:sym typeface="Symbol" charset="2"/>
              </a:rPr>
              <a:t> Q(y)</a:t>
            </a:r>
            <a:r>
              <a:rPr lang="en-US" dirty="0" smtClean="0">
                <a:sym typeface="Symbol" charset="2"/>
              </a:rPr>
              <a:t>]</a:t>
            </a:r>
          </a:p>
          <a:p>
            <a:pPr lvl="1"/>
            <a:r>
              <a:rPr lang="en-US" dirty="0">
                <a:sym typeface="Symbol" charset="2"/>
              </a:rPr>
              <a:t>W</a:t>
            </a:r>
            <a:r>
              <a:rPr lang="en-US" dirty="0" smtClean="0">
                <a:sym typeface="Symbol" charset="2"/>
              </a:rPr>
              <a:t>hich is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>
                <a:sym typeface="Symbol" charset="2"/>
              </a:rPr>
              <a:t>B </a:t>
            </a:r>
          </a:p>
          <a:p>
            <a:r>
              <a:rPr lang="en-US" dirty="0" smtClean="0">
                <a:sym typeface="Symbol" charset="2"/>
              </a:rPr>
              <a:t>QED.  The whole statement is proved.</a:t>
            </a: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38071" y="5791200"/>
            <a:ext cx="3722494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600" dirty="0">
                <a:sym typeface="Symbol" charset="2"/>
              </a:rPr>
              <a:t></a:t>
            </a:r>
            <a:r>
              <a:rPr lang="en-US" sz="1600" dirty="0">
                <a:latin typeface="Times" charset="0"/>
                <a:sym typeface="Symbol" charset="2"/>
              </a:rPr>
              <a:t>x </a:t>
            </a:r>
            <a:r>
              <a:rPr lang="en-US" sz="1600" dirty="0">
                <a:sym typeface="Symbol" charset="2"/>
              </a:rPr>
              <a:t>P(x) </a:t>
            </a:r>
            <a:r>
              <a:rPr lang="en-US" sz="1600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sz="1600" dirty="0">
                <a:sym typeface="Symbol" charset="2"/>
              </a:rPr>
              <a:t> </a:t>
            </a:r>
            <a:r>
              <a:rPr lang="en-US" sz="1600" dirty="0">
                <a:latin typeface="Times" charset="0"/>
                <a:sym typeface="Symbol" charset="2"/>
              </a:rPr>
              <a:t>x </a:t>
            </a:r>
            <a:r>
              <a:rPr lang="en-US" sz="1600" dirty="0">
                <a:sym typeface="Symbol" charset="2"/>
              </a:rPr>
              <a:t>Q(x) </a:t>
            </a:r>
            <a:r>
              <a:rPr lang="en-US" sz="1600" dirty="0"/>
              <a:t>≡ </a:t>
            </a:r>
            <a:r>
              <a:rPr lang="en-US" sz="1600" dirty="0">
                <a:sym typeface="Symbol" charset="2"/>
              </a:rPr>
              <a:t></a:t>
            </a:r>
            <a:r>
              <a:rPr lang="en-US" sz="1600" dirty="0" err="1">
                <a:sym typeface="Symbol" charset="2"/>
              </a:rPr>
              <a:t>xy</a:t>
            </a:r>
            <a:r>
              <a:rPr lang="en-US" sz="1600" dirty="0">
                <a:solidFill>
                  <a:srgbClr val="000000"/>
                </a:solidFill>
                <a:sym typeface="Symbol" charset="2"/>
              </a:rPr>
              <a:t> [</a:t>
            </a:r>
            <a:r>
              <a:rPr lang="en-US" sz="1600" dirty="0">
                <a:sym typeface="Symbol" charset="2"/>
              </a:rPr>
              <a:t>P(x) </a:t>
            </a:r>
            <a:r>
              <a:rPr lang="en-US" sz="1600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sz="1600" dirty="0">
                <a:sym typeface="Symbol" charset="2"/>
              </a:rPr>
              <a:t> Q(y</a:t>
            </a:r>
            <a:r>
              <a:rPr lang="en-US" sz="1600" dirty="0" smtClean="0">
                <a:sym typeface="Symbol" charset="2"/>
              </a:rPr>
              <a:t>)]</a:t>
            </a:r>
            <a:endParaRPr lang="en-US" sz="16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50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Times" charset="0"/>
              </a:rPr>
              <a:t>Exercises.</a:t>
            </a:r>
            <a:br>
              <a:rPr lang="en-US" smtClean="0">
                <a:latin typeface="Times" charset="0"/>
              </a:rPr>
            </a:br>
            <a:r>
              <a:rPr lang="en-US" i="1" smtClean="0">
                <a:latin typeface="Times" charset="0"/>
              </a:rPr>
              <a:t>Start by defining your predicates!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763000" cy="5334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imes" charset="0"/>
              </a:rPr>
              <a:t>Every two people</a:t>
            </a:r>
            <a:r>
              <a:rPr lang="en-US" sz="2800" baseline="30000" dirty="0" smtClean="0">
                <a:latin typeface="Times" charset="0"/>
              </a:rPr>
              <a:t> </a:t>
            </a:r>
            <a:r>
              <a:rPr lang="en-US" sz="2800" dirty="0" smtClean="0">
                <a:latin typeface="Times" charset="0"/>
              </a:rPr>
              <a:t>have a friend in common.</a:t>
            </a:r>
          </a:p>
          <a:p>
            <a:pPr eaLnBrk="1" hangingPunct="1">
              <a:buFont typeface="Arial" charset="0"/>
              <a:buNone/>
            </a:pPr>
            <a:r>
              <a:rPr lang="en-US" sz="2000" dirty="0" smtClean="0">
                <a:latin typeface="Times" charset="0"/>
              </a:rPr>
              <a:t>	(Life isn’t </a:t>
            </a:r>
            <a:r>
              <a:rPr lang="en-US" sz="2000" dirty="0" err="1" smtClean="0">
                <a:latin typeface="Times" charset="0"/>
              </a:rPr>
              <a:t>facebook</a:t>
            </a:r>
            <a:r>
              <a:rPr lang="en-US" sz="2000" dirty="0" smtClean="0">
                <a:latin typeface="Times" charset="0"/>
              </a:rPr>
              <a:t>!  If A is a friend of B, B is not necessarily a friend of A.)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 smtClean="0">
                <a:latin typeface="Times" charset="0"/>
                <a:sym typeface="Symbol" charset="2"/>
              </a:rPr>
              <a:t>	</a:t>
            </a:r>
            <a:r>
              <a:rPr lang="en-US" sz="2800" dirty="0" err="1" smtClean="0">
                <a:latin typeface="Times" charset="0"/>
                <a:sym typeface="Symbol" charset="2"/>
              </a:rPr>
              <a:t>xyz</a:t>
            </a:r>
            <a:r>
              <a:rPr lang="en-US" sz="2800" dirty="0" smtClean="0">
                <a:latin typeface="Times" charset="0"/>
                <a:sym typeface="Symbol" charset="2"/>
              </a:rPr>
              <a:t> </a:t>
            </a:r>
            <a:r>
              <a:rPr lang="en-US" sz="2800" b="1" dirty="0" smtClean="0">
                <a:latin typeface="Times" charset="0"/>
                <a:sym typeface="Symbol" charset="2"/>
              </a:rPr>
              <a:t>[</a:t>
            </a:r>
            <a:r>
              <a:rPr lang="en-US" sz="2800" dirty="0" err="1" smtClean="0">
                <a:latin typeface="Times" charset="0"/>
                <a:sym typeface="Symbol" charset="2"/>
              </a:rPr>
              <a:t>x≠y</a:t>
            </a:r>
            <a:r>
              <a:rPr lang="en-US" sz="2800" dirty="0" smtClean="0">
                <a:latin typeface="Times" charset="0"/>
                <a:sym typeface="Symbol" charset="2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 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(F(</a:t>
            </a:r>
            <a:r>
              <a:rPr lang="en-US" sz="2800" dirty="0" err="1" smtClean="0">
                <a:solidFill>
                  <a:srgbClr val="000000"/>
                </a:solidFill>
                <a:latin typeface="Times" charset="0"/>
                <a:sym typeface="Symbol" charset="2"/>
              </a:rPr>
              <a:t>x,z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) </a:t>
            </a:r>
            <a:r>
              <a:rPr lang="en-US" sz="2800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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 F(</a:t>
            </a:r>
            <a:r>
              <a:rPr lang="en-US" sz="2800" dirty="0" err="1" smtClean="0">
                <a:solidFill>
                  <a:srgbClr val="000000"/>
                </a:solidFill>
                <a:latin typeface="Times" charset="0"/>
                <a:sym typeface="Symbol" charset="2"/>
              </a:rPr>
              <a:t>y,z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))</a:t>
            </a:r>
            <a:r>
              <a:rPr lang="en-US" sz="2800" b="1" dirty="0" smtClean="0">
                <a:latin typeface="Times" charset="0"/>
                <a:sym typeface="Symbol" charset="2"/>
              </a:rPr>
              <a:t>]</a:t>
            </a:r>
            <a:endParaRPr lang="en-US" sz="2800" dirty="0" smtClean="0">
              <a:latin typeface="Times" charset="0"/>
            </a:endParaRPr>
          </a:p>
          <a:p>
            <a:pPr eaLnBrk="1" hangingPunct="1"/>
            <a:r>
              <a:rPr lang="en-US" sz="2800" dirty="0" smtClean="0">
                <a:latin typeface="Times" charset="0"/>
              </a:rPr>
              <a:t>All my friends think I’m their friend too.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 smtClean="0">
                <a:latin typeface="Times" charset="0"/>
                <a:sym typeface="Symbol" charset="2"/>
              </a:rPr>
              <a:t>	x [ F(</a:t>
            </a:r>
            <a:r>
              <a:rPr lang="en-US" sz="2800" dirty="0" err="1" smtClean="0">
                <a:latin typeface="Times" charset="0"/>
                <a:sym typeface="Symbol" charset="2"/>
              </a:rPr>
              <a:t>I,x</a:t>
            </a:r>
            <a:r>
              <a:rPr lang="en-US" sz="2800" dirty="0" smtClean="0">
                <a:latin typeface="Times" charset="0"/>
                <a:sym typeface="Symbol" charset="2"/>
              </a:rPr>
              <a:t>) </a:t>
            </a:r>
            <a:r>
              <a:rPr lang="en-US" sz="2800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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 F(</a:t>
            </a:r>
            <a:r>
              <a:rPr lang="en-US" sz="2800" dirty="0" err="1" smtClean="0">
                <a:solidFill>
                  <a:srgbClr val="000000"/>
                </a:solidFill>
                <a:latin typeface="Times" charset="0"/>
                <a:sym typeface="Symbol" charset="2"/>
              </a:rPr>
              <a:t>x,I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) ]</a:t>
            </a:r>
            <a:endParaRPr lang="en-US" sz="2800" dirty="0" smtClean="0">
              <a:solidFill>
                <a:srgbClr val="000000"/>
              </a:solidFill>
              <a:latin typeface="Times" charset="0"/>
            </a:endParaRPr>
          </a:p>
          <a:p>
            <a:pPr eaLnBrk="1" hangingPunct="1"/>
            <a:r>
              <a:rPr lang="en-US" sz="2800" dirty="0" smtClean="0">
                <a:latin typeface="Times" charset="0"/>
              </a:rPr>
              <a:t>There are two people who have the exact same group of friends.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 smtClean="0">
                <a:latin typeface="Times" charset="0"/>
                <a:sym typeface="Symbol" charset="2"/>
              </a:rPr>
              <a:t>	</a:t>
            </a:r>
            <a:r>
              <a:rPr lang="en-US" sz="2800" dirty="0" err="1" smtClean="0">
                <a:latin typeface="Times" charset="0"/>
                <a:sym typeface="Symbol" charset="2"/>
              </a:rPr>
              <a:t>xyz</a:t>
            </a:r>
            <a:r>
              <a:rPr lang="en-US" sz="2800" dirty="0" smtClean="0">
                <a:latin typeface="Times" charset="0"/>
                <a:sym typeface="Symbol" charset="2"/>
              </a:rPr>
              <a:t> </a:t>
            </a:r>
            <a:r>
              <a:rPr lang="en-US" sz="2800" b="1" dirty="0" smtClean="0">
                <a:latin typeface="Times" charset="0"/>
                <a:sym typeface="Symbol" charset="2"/>
              </a:rPr>
              <a:t>[</a:t>
            </a:r>
            <a:r>
              <a:rPr lang="en-US" sz="2800" dirty="0" err="1" smtClean="0">
                <a:latin typeface="Times" charset="0"/>
                <a:sym typeface="Symbol" charset="2"/>
              </a:rPr>
              <a:t>x≠y</a:t>
            </a:r>
            <a:r>
              <a:rPr lang="en-US" sz="2800" dirty="0" smtClean="0">
                <a:latin typeface="Times" charset="0"/>
                <a:sym typeface="Symbol" charset="2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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 (F(</a:t>
            </a:r>
            <a:r>
              <a:rPr lang="en-US" sz="2800" dirty="0" err="1" smtClean="0">
                <a:solidFill>
                  <a:srgbClr val="000000"/>
                </a:solidFill>
                <a:latin typeface="Times" charset="0"/>
                <a:sym typeface="Symbol" charset="2"/>
              </a:rPr>
              <a:t>x,z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) </a:t>
            </a:r>
            <a:r>
              <a:rPr lang="en-US" sz="2800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⟷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 F(</a:t>
            </a:r>
            <a:r>
              <a:rPr lang="en-US" sz="2800" dirty="0" err="1" smtClean="0">
                <a:solidFill>
                  <a:srgbClr val="000000"/>
                </a:solidFill>
                <a:latin typeface="Times" charset="0"/>
                <a:sym typeface="Symbol" charset="2"/>
              </a:rPr>
              <a:t>y,z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))</a:t>
            </a:r>
            <a:r>
              <a:rPr lang="en-US" sz="2800" b="1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]</a:t>
            </a:r>
            <a:endParaRPr lang="en-US" sz="2800" b="1" dirty="0" smtClean="0">
              <a:latin typeface="Times" charset="0"/>
            </a:endParaRPr>
          </a:p>
          <a:p>
            <a:pPr eaLnBrk="1" hangingPunct="1"/>
            <a:r>
              <a:rPr lang="en-US" sz="2800" dirty="0" smtClean="0">
                <a:solidFill>
                  <a:srgbClr val="000000"/>
                </a:solidFill>
                <a:latin typeface="Times" charset="0"/>
              </a:rPr>
              <a:t>Everyone has two friends, neither of whom are friends with each other.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 smtClean="0">
                <a:latin typeface="Times" charset="0"/>
                <a:sym typeface="Symbol" charset="2"/>
              </a:rPr>
              <a:t>	</a:t>
            </a:r>
            <a:r>
              <a:rPr lang="en-US" sz="2800" dirty="0" err="1" smtClean="0">
                <a:latin typeface="Times" charset="0"/>
                <a:sym typeface="Symbol" charset="2"/>
              </a:rPr>
              <a:t>xyz</a:t>
            </a:r>
            <a:r>
              <a:rPr lang="en-US" sz="2800" dirty="0" smtClean="0">
                <a:latin typeface="Times" charset="0"/>
                <a:sym typeface="Symbol" charset="2"/>
              </a:rPr>
              <a:t> [</a:t>
            </a:r>
            <a:r>
              <a:rPr lang="en-US" sz="2800" dirty="0" err="1" smtClean="0">
                <a:latin typeface="Times" charset="0"/>
                <a:sym typeface="Symbol" charset="2"/>
              </a:rPr>
              <a:t>y≠z</a:t>
            </a:r>
            <a:r>
              <a:rPr lang="en-US" sz="2800" dirty="0" smtClean="0">
                <a:latin typeface="Times" charset="0"/>
                <a:sym typeface="Symbol" charset="2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 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F(</a:t>
            </a:r>
            <a:r>
              <a:rPr lang="en-US" sz="2800" dirty="0" err="1" smtClean="0">
                <a:solidFill>
                  <a:srgbClr val="000000"/>
                </a:solidFill>
                <a:latin typeface="Times" charset="0"/>
                <a:sym typeface="Symbol" charset="2"/>
              </a:rPr>
              <a:t>x,y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)</a:t>
            </a:r>
            <a:r>
              <a:rPr lang="en-US" sz="2800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  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F(</a:t>
            </a:r>
            <a:r>
              <a:rPr lang="en-US" sz="2800" dirty="0" err="1" smtClean="0">
                <a:solidFill>
                  <a:srgbClr val="000000"/>
                </a:solidFill>
                <a:latin typeface="Times" charset="0"/>
                <a:sym typeface="Symbol" charset="2"/>
              </a:rPr>
              <a:t>x,z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)</a:t>
            </a:r>
            <a:r>
              <a:rPr lang="en-US" sz="2800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  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F(</a:t>
            </a:r>
            <a:r>
              <a:rPr lang="en-US" sz="2800" dirty="0" err="1" smtClean="0">
                <a:solidFill>
                  <a:srgbClr val="000000"/>
                </a:solidFill>
                <a:latin typeface="Times" charset="0"/>
                <a:sym typeface="Symbol" charset="2"/>
              </a:rPr>
              <a:t>y,z</a:t>
            </a:r>
            <a:r>
              <a:rPr lang="en-US" sz="2800" dirty="0" smtClean="0">
                <a:solidFill>
                  <a:srgbClr val="000000"/>
                </a:solidFill>
                <a:latin typeface="Times" charset="0"/>
                <a:sym typeface="Symbol" charset="2"/>
              </a:rPr>
              <a:t>)</a:t>
            </a:r>
            <a:r>
              <a:rPr lang="en-US" sz="2800" dirty="0" smtClean="0">
                <a:solidFill>
                  <a:srgbClr val="FF0000"/>
                </a:solidFill>
                <a:latin typeface="Times" charset="0"/>
                <a:sym typeface="Symbol" charset="2"/>
              </a:rPr>
              <a:t>  </a:t>
            </a:r>
            <a:r>
              <a:rPr lang="en-US" sz="2800" dirty="0" smtClean="0">
                <a:latin typeface="Times" charset="0"/>
                <a:sym typeface="Symbol" charset="2"/>
              </a:rPr>
              <a:t>F(</a:t>
            </a:r>
            <a:r>
              <a:rPr lang="en-US" sz="2800" dirty="0" err="1" smtClean="0">
                <a:latin typeface="Times" charset="0"/>
                <a:sym typeface="Symbol" charset="2"/>
              </a:rPr>
              <a:t>z,y</a:t>
            </a:r>
            <a:r>
              <a:rPr lang="en-US" sz="2800" dirty="0" smtClean="0">
                <a:latin typeface="Times" charset="0"/>
                <a:sym typeface="Symbol" charset="2"/>
              </a:rPr>
              <a:t>)]</a:t>
            </a:r>
            <a:endParaRPr lang="en-US" sz="2800" dirty="0" smtClean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63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Times" charset="0"/>
              </a:rPr>
              <a:t>Additional Exercises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latin typeface="Times" charset="0"/>
              </a:rPr>
              <a:t>M(x</a:t>
            </a:r>
            <a:r>
              <a:rPr lang="en-US" dirty="0" smtClean="0">
                <a:latin typeface="Times" charset="0"/>
              </a:rPr>
              <a:t>) : “</a:t>
            </a:r>
            <a:r>
              <a:rPr lang="en-US" dirty="0" err="1" smtClean="0">
                <a:latin typeface="Times" charset="0"/>
              </a:rPr>
              <a:t>x</a:t>
            </a:r>
            <a:r>
              <a:rPr lang="en-US" dirty="0" smtClean="0">
                <a:latin typeface="Times" charset="0"/>
              </a:rPr>
              <a:t> is male”</a:t>
            </a:r>
          </a:p>
          <a:p>
            <a:pPr eaLnBrk="1" hangingPunct="1"/>
            <a:r>
              <a:rPr lang="en-US" dirty="0" smtClean="0">
                <a:latin typeface="Times" charset="0"/>
              </a:rPr>
              <a:t>F(x) : “x is female”</a:t>
            </a:r>
          </a:p>
          <a:p>
            <a:pPr eaLnBrk="1" hangingPunct="1"/>
            <a:r>
              <a:rPr lang="en-US" dirty="0" smtClean="0">
                <a:latin typeface="Times" charset="0"/>
              </a:rPr>
              <a:t>P(</a:t>
            </a:r>
            <a:r>
              <a:rPr lang="en-US" dirty="0" err="1" smtClean="0">
                <a:latin typeface="Times" charset="0"/>
              </a:rPr>
              <a:t>x,y</a:t>
            </a:r>
            <a:r>
              <a:rPr lang="en-US" dirty="0" smtClean="0">
                <a:latin typeface="Times" charset="0"/>
              </a:rPr>
              <a:t>) : “x is the parent of y”</a:t>
            </a:r>
          </a:p>
          <a:p>
            <a:pPr lvl="1" eaLnBrk="1" hangingPunct="1"/>
            <a:r>
              <a:rPr lang="en-US" dirty="0" smtClean="0">
                <a:latin typeface="Times" charset="0"/>
              </a:rPr>
              <a:t>“Everyone has at least one parent”</a:t>
            </a:r>
          </a:p>
        </p:txBody>
      </p:sp>
    </p:spTree>
    <p:extLst>
      <p:ext uri="{BB962C8B-B14F-4D97-AF65-F5344CB8AC3E}">
        <p14:creationId xmlns:p14="http://schemas.microsoft.com/office/powerpoint/2010/main" val="403393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Times" charset="0"/>
              </a:rPr>
              <a:t>Additional Exercises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latin typeface="Times" charset="0"/>
              </a:rPr>
              <a:t>M(x</a:t>
            </a:r>
            <a:r>
              <a:rPr lang="en-US" dirty="0" smtClean="0">
                <a:latin typeface="Times" charset="0"/>
              </a:rPr>
              <a:t>) : “</a:t>
            </a:r>
            <a:r>
              <a:rPr lang="en-US" dirty="0" err="1" smtClean="0">
                <a:latin typeface="Times" charset="0"/>
              </a:rPr>
              <a:t>x</a:t>
            </a:r>
            <a:r>
              <a:rPr lang="en-US" dirty="0" smtClean="0">
                <a:latin typeface="Times" charset="0"/>
              </a:rPr>
              <a:t> is male”</a:t>
            </a:r>
          </a:p>
          <a:p>
            <a:pPr eaLnBrk="1" hangingPunct="1"/>
            <a:r>
              <a:rPr lang="en-US" dirty="0" smtClean="0">
                <a:latin typeface="Times" charset="0"/>
              </a:rPr>
              <a:t>F(x) : “x is female”</a:t>
            </a:r>
          </a:p>
          <a:p>
            <a:pPr eaLnBrk="1" hangingPunct="1"/>
            <a:r>
              <a:rPr lang="en-US" dirty="0" smtClean="0">
                <a:latin typeface="Times" charset="0"/>
              </a:rPr>
              <a:t>P(</a:t>
            </a:r>
            <a:r>
              <a:rPr lang="en-US" dirty="0" err="1" smtClean="0">
                <a:latin typeface="Times" charset="0"/>
              </a:rPr>
              <a:t>x,y</a:t>
            </a:r>
            <a:r>
              <a:rPr lang="en-US" dirty="0" smtClean="0">
                <a:latin typeface="Times" charset="0"/>
              </a:rPr>
              <a:t>) : “x is the parent of y”</a:t>
            </a:r>
          </a:p>
          <a:p>
            <a:pPr lvl="1" eaLnBrk="1" hangingPunct="1"/>
            <a:r>
              <a:rPr lang="en-US" dirty="0" smtClean="0">
                <a:latin typeface="Times" charset="0"/>
              </a:rPr>
              <a:t>“Someone is an only child”</a:t>
            </a:r>
          </a:p>
        </p:txBody>
      </p:sp>
    </p:spTree>
    <p:extLst>
      <p:ext uri="{BB962C8B-B14F-4D97-AF65-F5344CB8AC3E}">
        <p14:creationId xmlns:p14="http://schemas.microsoft.com/office/powerpoint/2010/main" val="19419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Times" charset="0"/>
              </a:rPr>
              <a:t>Additional Exercises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latin typeface="Times" charset="0"/>
              </a:rPr>
              <a:t>M(x</a:t>
            </a:r>
            <a:r>
              <a:rPr lang="en-US" dirty="0" smtClean="0">
                <a:latin typeface="Times" charset="0"/>
              </a:rPr>
              <a:t>) : “</a:t>
            </a:r>
            <a:r>
              <a:rPr lang="en-US" dirty="0" err="1" smtClean="0">
                <a:latin typeface="Times" charset="0"/>
              </a:rPr>
              <a:t>x</a:t>
            </a:r>
            <a:r>
              <a:rPr lang="en-US" dirty="0" smtClean="0">
                <a:latin typeface="Times" charset="0"/>
              </a:rPr>
              <a:t> is male”</a:t>
            </a:r>
          </a:p>
          <a:p>
            <a:pPr eaLnBrk="1" hangingPunct="1"/>
            <a:r>
              <a:rPr lang="en-US" dirty="0" smtClean="0">
                <a:latin typeface="Times" charset="0"/>
              </a:rPr>
              <a:t>F(x) : “x is female”</a:t>
            </a:r>
          </a:p>
          <a:p>
            <a:pPr eaLnBrk="1" hangingPunct="1"/>
            <a:r>
              <a:rPr lang="en-US" dirty="0" smtClean="0">
                <a:latin typeface="Times" charset="0"/>
              </a:rPr>
              <a:t>P(</a:t>
            </a:r>
            <a:r>
              <a:rPr lang="en-US" dirty="0" err="1" smtClean="0">
                <a:latin typeface="Times" charset="0"/>
              </a:rPr>
              <a:t>x,y</a:t>
            </a:r>
            <a:r>
              <a:rPr lang="en-US" dirty="0" smtClean="0">
                <a:latin typeface="Times" charset="0"/>
              </a:rPr>
              <a:t>) : “x is the parent of y”</a:t>
            </a:r>
          </a:p>
          <a:p>
            <a:pPr lvl="1" eaLnBrk="1" hangingPunct="1"/>
            <a:r>
              <a:rPr lang="en-US" dirty="0" smtClean="0">
                <a:latin typeface="Times" charset="0"/>
              </a:rPr>
              <a:t>“Bob has a niece”</a:t>
            </a:r>
          </a:p>
        </p:txBody>
      </p:sp>
    </p:spTree>
    <p:extLst>
      <p:ext uri="{BB962C8B-B14F-4D97-AF65-F5344CB8AC3E}">
        <p14:creationId xmlns:p14="http://schemas.microsoft.com/office/powerpoint/2010/main" val="19419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Times" charset="0"/>
              </a:rPr>
              <a:t>Additional Exercises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latin typeface="Times" charset="0"/>
              </a:rPr>
              <a:t>M(x</a:t>
            </a:r>
            <a:r>
              <a:rPr lang="en-US" dirty="0" smtClean="0">
                <a:latin typeface="Times" charset="0"/>
              </a:rPr>
              <a:t>) : “</a:t>
            </a:r>
            <a:r>
              <a:rPr lang="en-US" dirty="0" err="1" smtClean="0">
                <a:latin typeface="Times" charset="0"/>
              </a:rPr>
              <a:t>x</a:t>
            </a:r>
            <a:r>
              <a:rPr lang="en-US" dirty="0" smtClean="0">
                <a:latin typeface="Times" charset="0"/>
              </a:rPr>
              <a:t> is male”</a:t>
            </a:r>
          </a:p>
          <a:p>
            <a:pPr eaLnBrk="1" hangingPunct="1"/>
            <a:r>
              <a:rPr lang="en-US" dirty="0" smtClean="0">
                <a:latin typeface="Times" charset="0"/>
              </a:rPr>
              <a:t>F(x) : “x is female”</a:t>
            </a:r>
          </a:p>
          <a:p>
            <a:pPr eaLnBrk="1" hangingPunct="1"/>
            <a:r>
              <a:rPr lang="en-US" dirty="0" smtClean="0">
                <a:latin typeface="Times" charset="0"/>
              </a:rPr>
              <a:t>P(</a:t>
            </a:r>
            <a:r>
              <a:rPr lang="en-US" dirty="0" err="1" smtClean="0">
                <a:latin typeface="Times" charset="0"/>
              </a:rPr>
              <a:t>x,y</a:t>
            </a:r>
            <a:r>
              <a:rPr lang="en-US" dirty="0" smtClean="0">
                <a:latin typeface="Times" charset="0"/>
              </a:rPr>
              <a:t>) : “x is the parent of y”</a:t>
            </a:r>
          </a:p>
          <a:p>
            <a:pPr lvl="1" eaLnBrk="1" hangingPunct="1"/>
            <a:r>
              <a:rPr lang="en-US" dirty="0" smtClean="0">
                <a:latin typeface="Times" charset="0"/>
              </a:rPr>
              <a:t>“I do not have any uncles” </a:t>
            </a:r>
            <a:r>
              <a:rPr lang="en-US" sz="1400" dirty="0" smtClean="0">
                <a:latin typeface="Times" charset="0"/>
              </a:rPr>
              <a:t>(rephrased: “any sibling of my parent is female”)</a:t>
            </a:r>
            <a:endParaRPr lang="en-US" dirty="0" smtClean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Times" charset="0"/>
              </a:rPr>
              <a:t>Additional Exercises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latin typeface="Times" charset="0"/>
              </a:rPr>
              <a:t>M(x</a:t>
            </a:r>
            <a:r>
              <a:rPr lang="en-US" dirty="0" smtClean="0">
                <a:latin typeface="Times" charset="0"/>
              </a:rPr>
              <a:t>) : “</a:t>
            </a:r>
            <a:r>
              <a:rPr lang="en-US" dirty="0" err="1" smtClean="0">
                <a:latin typeface="Times" charset="0"/>
              </a:rPr>
              <a:t>x</a:t>
            </a:r>
            <a:r>
              <a:rPr lang="en-US" dirty="0" smtClean="0">
                <a:latin typeface="Times" charset="0"/>
              </a:rPr>
              <a:t> is male”</a:t>
            </a:r>
          </a:p>
          <a:p>
            <a:pPr eaLnBrk="1" hangingPunct="1"/>
            <a:r>
              <a:rPr lang="en-US" dirty="0" smtClean="0">
                <a:latin typeface="Times" charset="0"/>
              </a:rPr>
              <a:t>F(x) : “x is female”</a:t>
            </a:r>
          </a:p>
          <a:p>
            <a:pPr eaLnBrk="1" hangingPunct="1"/>
            <a:r>
              <a:rPr lang="en-US" dirty="0" smtClean="0">
                <a:latin typeface="Times" charset="0"/>
              </a:rPr>
              <a:t>P(</a:t>
            </a:r>
            <a:r>
              <a:rPr lang="en-US" dirty="0" err="1" smtClean="0">
                <a:latin typeface="Times" charset="0"/>
              </a:rPr>
              <a:t>x,y</a:t>
            </a:r>
            <a:r>
              <a:rPr lang="en-US" dirty="0" smtClean="0">
                <a:latin typeface="Times" charset="0"/>
              </a:rPr>
              <a:t>) : “x is the parent of y”</a:t>
            </a:r>
          </a:p>
          <a:p>
            <a:pPr lvl="1" eaLnBrk="1" hangingPunct="1"/>
            <a:r>
              <a:rPr lang="en-US" dirty="0" smtClean="0">
                <a:latin typeface="Times" charset="0"/>
              </a:rPr>
              <a:t>“Bob has a niece”</a:t>
            </a:r>
          </a:p>
          <a:p>
            <a:pPr lvl="1" eaLnBrk="1" hangingPunct="1"/>
            <a:r>
              <a:rPr lang="en-US" dirty="0" smtClean="0">
                <a:latin typeface="Times" charset="0"/>
              </a:rPr>
              <a:t>“Not everyone has two parents of opposite sexes”</a:t>
            </a:r>
          </a:p>
          <a:p>
            <a:pPr lvl="1" eaLnBrk="1" hangingPunct="1"/>
            <a:r>
              <a:rPr lang="en-US" dirty="0" smtClean="0">
                <a:latin typeface="Times" charset="0"/>
              </a:rPr>
              <a:t>“I have a half-brother” </a:t>
            </a:r>
            <a:r>
              <a:rPr lang="en-US" sz="3200" dirty="0" smtClean="0">
                <a:latin typeface="Times" charset="0"/>
              </a:rPr>
              <a:t> </a:t>
            </a:r>
            <a:r>
              <a:rPr lang="en-US" sz="1200" dirty="0" smtClean="0">
                <a:latin typeface="Times" charset="0"/>
              </a:rPr>
              <a:t>(rephrased: “I and my half-brother share one but not two parents”)</a:t>
            </a:r>
            <a:endParaRPr lang="en-US" dirty="0" smtClean="0">
              <a:latin typeface="Times" charset="0"/>
            </a:endParaRPr>
          </a:p>
          <a:p>
            <a:pPr lvl="1" eaLnBrk="1" hangingPunct="1"/>
            <a:r>
              <a:rPr lang="en-US" dirty="0" smtClean="0">
                <a:latin typeface="Times" charset="0"/>
              </a:rPr>
              <a:t>“I do not have any uncles” </a:t>
            </a:r>
            <a:r>
              <a:rPr lang="en-US" sz="1400" dirty="0" smtClean="0">
                <a:latin typeface="Times" charset="0"/>
              </a:rPr>
              <a:t>(rephrased: “any sibling of my parent is female”)</a:t>
            </a:r>
            <a:endParaRPr lang="en-US" dirty="0" smtClean="0">
              <a:latin typeface="Times" charset="0"/>
            </a:endParaRPr>
          </a:p>
          <a:p>
            <a:pPr lvl="1" eaLnBrk="1" hangingPunct="1"/>
            <a:r>
              <a:rPr lang="en-US" dirty="0" smtClean="0">
                <a:latin typeface="Times" charset="0"/>
              </a:rPr>
              <a:t>“No one’s parents are cousins”  </a:t>
            </a:r>
            <a:r>
              <a:rPr lang="en-US" sz="1800" dirty="0" smtClean="0">
                <a:latin typeface="Times" charset="0"/>
              </a:rPr>
              <a:t> (this is one is rather long...)</a:t>
            </a:r>
            <a:endParaRPr lang="en-US" dirty="0" smtClean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</a:rPr>
              <a:t>So far…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" charset="0"/>
                <a:ea typeface="ＭＳ Ｐゴシック" charset="0"/>
              </a:rPr>
              <a:t>You can </a:t>
            </a:r>
          </a:p>
          <a:p>
            <a:pPr lvl="1" eaLnBrk="1" hangingPunct="1"/>
            <a:r>
              <a:rPr lang="en-US" dirty="0">
                <a:latin typeface="Times" charset="0"/>
                <a:ea typeface="ＭＳ Ｐゴシック" charset="0"/>
              </a:rPr>
              <a:t>Express statements as compound propositions</a:t>
            </a:r>
          </a:p>
          <a:p>
            <a:pPr lvl="1" eaLnBrk="1" hangingPunct="1"/>
            <a:r>
              <a:rPr lang="en-US" dirty="0">
                <a:latin typeface="Times" charset="0"/>
                <a:ea typeface="ＭＳ Ｐゴシック" charset="0"/>
              </a:rPr>
              <a:t>Prove that two compound propositions are equivalent</a:t>
            </a:r>
          </a:p>
          <a:p>
            <a:pPr lvl="1" eaLnBrk="1" hangingPunct="1"/>
            <a:r>
              <a:rPr lang="en-US" dirty="0">
                <a:latin typeface="Times" charset="0"/>
                <a:ea typeface="ＭＳ Ｐゴシック" charset="0"/>
              </a:rPr>
              <a:t>Express statements as quantified formulae (with predicates and universal &amp; existential quantifiers</a:t>
            </a:r>
            <a:r>
              <a:rPr lang="en-US" dirty="0" smtClean="0">
                <a:latin typeface="Times" charset="0"/>
                <a:ea typeface="ＭＳ Ｐゴシック" charset="0"/>
              </a:rPr>
              <a:t>)</a:t>
            </a:r>
          </a:p>
          <a:p>
            <a:pPr lvl="1" eaLnBrk="1" hangingPunct="1"/>
            <a:endParaRPr lang="en-US" dirty="0">
              <a:latin typeface="Times" charset="0"/>
              <a:ea typeface="ＭＳ Ｐゴシック" charset="0"/>
            </a:endParaRPr>
          </a:p>
          <a:p>
            <a:r>
              <a:rPr lang="en-US" dirty="0" smtClean="0">
                <a:latin typeface="Times" charset="0"/>
                <a:ea typeface="ＭＳ Ｐゴシック" charset="0"/>
              </a:rPr>
              <a:t>Next: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Formal proofs, rules of inference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Proof methods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Strategies for designing </a:t>
            </a:r>
            <a:r>
              <a:rPr lang="en-US" dirty="0" smtClean="0">
                <a:latin typeface="Times" charset="0"/>
                <a:ea typeface="ＭＳ Ｐゴシック" charset="0"/>
              </a:rPr>
              <a:t>proofs</a:t>
            </a:r>
            <a:endParaRPr lang="en-US" dirty="0">
              <a:latin typeface="Time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49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Warmup</a:t>
            </a:r>
            <a:r>
              <a:rPr lang="en-US" dirty="0" smtClean="0"/>
              <a:t>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“Neither the fox nor the lynx can catch the hare if the hare is alert and quick.”</a:t>
            </a:r>
          </a:p>
          <a:p>
            <a:pPr lvl="2"/>
            <a:r>
              <a:rPr lang="en-US" dirty="0" smtClean="0"/>
              <a:t>F:  the fox can catch the hare</a:t>
            </a:r>
          </a:p>
          <a:p>
            <a:pPr lvl="2"/>
            <a:r>
              <a:rPr lang="en-US" dirty="0" smtClean="0"/>
              <a:t>L:  the lynx can catch the hare</a:t>
            </a:r>
          </a:p>
          <a:p>
            <a:pPr lvl="2"/>
            <a:r>
              <a:rPr lang="en-US" dirty="0" smtClean="0"/>
              <a:t>A:  the hare is alert</a:t>
            </a:r>
          </a:p>
          <a:p>
            <a:pPr lvl="2"/>
            <a:r>
              <a:rPr lang="en-US" dirty="0" smtClean="0"/>
              <a:t>Q:  the hare is quick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(A)   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/>
              <a:t>(F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 smtClean="0"/>
              <a:t> L) 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 </a:t>
            </a:r>
            <a:r>
              <a:rPr lang="en-US" dirty="0" smtClean="0"/>
              <a:t>(A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</a:t>
            </a:r>
            <a:r>
              <a:rPr lang="en-US" dirty="0" smtClean="0"/>
              <a:t> Q)</a:t>
            </a:r>
          </a:p>
          <a:p>
            <a:pPr lvl="1"/>
            <a:r>
              <a:rPr lang="en-US" dirty="0" smtClean="0"/>
              <a:t>(B)    (A 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 </a:t>
            </a:r>
            <a:r>
              <a:rPr lang="en-US" dirty="0" smtClean="0"/>
              <a:t>Q) 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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/>
              <a:t>F 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/>
              <a:t>L</a:t>
            </a:r>
          </a:p>
          <a:p>
            <a:pPr lvl="1"/>
            <a:r>
              <a:rPr lang="en-US" dirty="0" smtClean="0"/>
              <a:t>(C)   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/>
              <a:t>F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 </a:t>
            </a:r>
            <a:r>
              <a:rPr lang="en-US" dirty="0" smtClean="0"/>
              <a:t>L 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</a:t>
            </a:r>
            <a:r>
              <a:rPr lang="en-US" dirty="0" smtClean="0"/>
              <a:t> A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</a:t>
            </a:r>
            <a:r>
              <a:rPr lang="en-US" dirty="0" smtClean="0"/>
              <a:t> Q</a:t>
            </a:r>
          </a:p>
          <a:p>
            <a:pPr lvl="1"/>
            <a:r>
              <a:rPr lang="en-US" dirty="0" smtClean="0"/>
              <a:t>(D)   (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/>
              <a:t>A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</a:t>
            </a:r>
            <a:r>
              <a:rPr lang="en-US" dirty="0" smtClean="0"/>
              <a:t>Q</a:t>
            </a:r>
            <a:r>
              <a:rPr lang="en-US" dirty="0"/>
              <a:t>)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  </a:t>
            </a:r>
            <a:r>
              <a:rPr lang="en-US" dirty="0" smtClean="0"/>
              <a:t>(F </a:t>
            </a:r>
            <a:r>
              <a:rPr lang="en-US" dirty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</a:t>
            </a:r>
            <a:r>
              <a:rPr lang="en-US" dirty="0" smtClean="0">
                <a:solidFill>
                  <a:srgbClr val="FF0000"/>
                </a:solidFill>
                <a:latin typeface="Optima" charset="0"/>
                <a:ea typeface="Osaka" charset="-128"/>
                <a:cs typeface="Osaka" charset="-128"/>
                <a:sym typeface="Symbol" charset="2"/>
              </a:rPr>
              <a:t> </a:t>
            </a:r>
            <a:r>
              <a:rPr lang="en-US" dirty="0" smtClean="0"/>
              <a:t>L)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81600" y="4876800"/>
            <a:ext cx="2647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&lt;= correct answer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21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7526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" pitchFamily="-108" charset="0"/>
                <a:ea typeface="ＭＳ Ｐゴシック" pitchFamily="-108" charset="-128"/>
              </a:rPr>
              <a:t>Start on </a:t>
            </a:r>
            <a:br>
              <a:rPr lang="en-US" dirty="0" smtClean="0">
                <a:latin typeface="Times" pitchFamily="-108" charset="0"/>
                <a:ea typeface="ＭＳ Ｐゴシック" pitchFamily="-108" charset="-128"/>
              </a:rPr>
            </a:br>
            <a:r>
              <a:rPr lang="en-US" dirty="0" smtClean="0">
                <a:latin typeface="Times" pitchFamily="-108" charset="0"/>
                <a:ea typeface="ＭＳ Ｐゴシック" pitchFamily="-108" charset="-128"/>
              </a:rPr>
              <a:t>Inference and Proofs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0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</a:rPr>
              <a:t>Definition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</a:rPr>
              <a:t>An </a:t>
            </a:r>
            <a:r>
              <a:rPr lang="en-US" b="1">
                <a:solidFill>
                  <a:srgbClr val="0000FF"/>
                </a:solidFill>
                <a:latin typeface="Times" charset="0"/>
                <a:ea typeface="ＭＳ Ｐゴシック" charset="0"/>
              </a:rPr>
              <a:t>argument</a:t>
            </a:r>
            <a:r>
              <a:rPr lang="en-US">
                <a:solidFill>
                  <a:srgbClr val="0000FF"/>
                </a:solidFill>
                <a:latin typeface="Times" charset="0"/>
                <a:ea typeface="ＭＳ Ｐゴシック" charset="0"/>
              </a:rPr>
              <a:t> </a:t>
            </a:r>
            <a:r>
              <a:rPr lang="en-US">
                <a:latin typeface="Times" charset="0"/>
                <a:ea typeface="ＭＳ Ｐゴシック" charset="0"/>
              </a:rPr>
              <a:t>for a statement S is a sequence of statements ending with S.</a:t>
            </a:r>
          </a:p>
          <a:p>
            <a:pPr eaLnBrk="1" hangingPunct="1"/>
            <a:r>
              <a:rPr lang="en-US">
                <a:latin typeface="Times" charset="0"/>
                <a:ea typeface="ＭＳ Ｐゴシック" charset="0"/>
              </a:rPr>
              <a:t>We call S the </a:t>
            </a:r>
            <a:r>
              <a:rPr lang="en-US" b="1">
                <a:solidFill>
                  <a:srgbClr val="0000FF"/>
                </a:solidFill>
                <a:latin typeface="Times" charset="0"/>
                <a:ea typeface="ＭＳ Ｐゴシック" charset="0"/>
              </a:rPr>
              <a:t>conclusion</a:t>
            </a:r>
            <a:r>
              <a:rPr lang="en-US">
                <a:solidFill>
                  <a:srgbClr val="0000FF"/>
                </a:solidFill>
                <a:latin typeface="Times" charset="0"/>
                <a:ea typeface="ＭＳ Ｐゴシック" charset="0"/>
              </a:rPr>
              <a:t> </a:t>
            </a:r>
            <a:r>
              <a:rPr lang="en-US">
                <a:latin typeface="Times" charset="0"/>
                <a:ea typeface="ＭＳ Ｐゴシック" charset="0"/>
              </a:rPr>
              <a:t>and all the other statements the </a:t>
            </a:r>
            <a:r>
              <a:rPr lang="en-US" b="1">
                <a:solidFill>
                  <a:srgbClr val="0000FF"/>
                </a:solidFill>
                <a:latin typeface="Times" charset="0"/>
                <a:ea typeface="ＭＳ Ｐゴシック" charset="0"/>
              </a:rPr>
              <a:t>premises</a:t>
            </a:r>
            <a:r>
              <a:rPr lang="en-US">
                <a:latin typeface="Times" charset="0"/>
                <a:ea typeface="ＭＳ Ｐゴシック" charset="0"/>
              </a:rPr>
              <a:t>.</a:t>
            </a:r>
          </a:p>
          <a:p>
            <a:pPr eaLnBrk="1" hangingPunct="1"/>
            <a:r>
              <a:rPr lang="en-US">
                <a:latin typeface="Times" charset="0"/>
                <a:ea typeface="ＭＳ Ｐゴシック" charset="0"/>
              </a:rPr>
              <a:t>The argument is </a:t>
            </a:r>
            <a:r>
              <a:rPr lang="en-US" b="1">
                <a:solidFill>
                  <a:srgbClr val="0000FF"/>
                </a:solidFill>
                <a:latin typeface="Times" charset="0"/>
                <a:ea typeface="ＭＳ Ｐゴシック" charset="0"/>
              </a:rPr>
              <a:t>valid</a:t>
            </a:r>
            <a:r>
              <a:rPr lang="en-US">
                <a:solidFill>
                  <a:srgbClr val="0000FF"/>
                </a:solidFill>
                <a:latin typeface="Times" charset="0"/>
                <a:ea typeface="ＭＳ Ｐゴシック" charset="0"/>
              </a:rPr>
              <a:t> </a:t>
            </a:r>
            <a:r>
              <a:rPr lang="en-US">
                <a:latin typeface="Times" charset="0"/>
                <a:ea typeface="ＭＳ Ｐゴシック" charset="0"/>
              </a:rPr>
              <a:t>if, whenever all the premises are true, the conclusion is also true.</a:t>
            </a:r>
          </a:p>
          <a:p>
            <a:pPr lvl="1" eaLnBrk="1" hangingPunct="1"/>
            <a:r>
              <a:rPr lang="en-US">
                <a:latin typeface="Times" charset="0"/>
                <a:ea typeface="ＭＳ Ｐゴシック" charset="0"/>
              </a:rPr>
              <a:t>Note: A </a:t>
            </a:r>
            <a:r>
              <a:rPr lang="en-US" u="sng">
                <a:latin typeface="Times" charset="0"/>
                <a:ea typeface="ＭＳ Ｐゴシック" charset="0"/>
              </a:rPr>
              <a:t>valid argument with false premises</a:t>
            </a:r>
            <a:r>
              <a:rPr lang="en-US">
                <a:latin typeface="Times" charset="0"/>
                <a:ea typeface="ＭＳ Ｐゴシック" charset="0"/>
              </a:rPr>
              <a:t> could lead to a </a:t>
            </a:r>
            <a:r>
              <a:rPr lang="en-US" u="sng">
                <a:latin typeface="Times" charset="0"/>
                <a:ea typeface="ＭＳ Ｐゴシック" charset="0"/>
              </a:rPr>
              <a:t>false conclusion</a:t>
            </a:r>
            <a:r>
              <a:rPr lang="en-US">
                <a:latin typeface="Times" charset="0"/>
                <a:ea typeface="ＭＳ Ｐゴシック" charset="0"/>
              </a:rPr>
              <a:t>.</a:t>
            </a:r>
          </a:p>
          <a:p>
            <a:pPr eaLnBrk="1" hangingPunct="1"/>
            <a:r>
              <a:rPr lang="en-US" b="1">
                <a:solidFill>
                  <a:srgbClr val="0000FF"/>
                </a:solidFill>
                <a:latin typeface="Times" charset="0"/>
                <a:ea typeface="ＭＳ Ｐゴシック" charset="0"/>
              </a:rPr>
              <a:t>Proofs</a:t>
            </a:r>
            <a:r>
              <a:rPr lang="en-US">
                <a:solidFill>
                  <a:srgbClr val="0000FF"/>
                </a:solidFill>
                <a:latin typeface="Times" charset="0"/>
                <a:ea typeface="ＭＳ Ｐゴシック" charset="0"/>
              </a:rPr>
              <a:t> </a:t>
            </a:r>
            <a:r>
              <a:rPr lang="en-US">
                <a:latin typeface="Times" charset="0"/>
                <a:ea typeface="ＭＳ Ｐゴシック" charset="0"/>
              </a:rPr>
              <a:t>are </a:t>
            </a:r>
            <a:r>
              <a:rPr lang="en-US" b="1">
                <a:solidFill>
                  <a:srgbClr val="0000FF"/>
                </a:solidFill>
                <a:latin typeface="Times" charset="0"/>
                <a:ea typeface="ＭＳ Ｐゴシック" charset="0"/>
              </a:rPr>
              <a:t>valid arguments </a:t>
            </a:r>
            <a:r>
              <a:rPr lang="en-US">
                <a:latin typeface="Times" charset="0"/>
                <a:ea typeface="ＭＳ Ｐゴシック" charset="0"/>
              </a:rPr>
              <a:t>that establish the truth of mathematical statements.</a:t>
            </a:r>
          </a:p>
        </p:txBody>
      </p:sp>
    </p:spTree>
    <p:extLst>
      <p:ext uri="{BB962C8B-B14F-4D97-AF65-F5344CB8AC3E}">
        <p14:creationId xmlns:p14="http://schemas.microsoft.com/office/powerpoint/2010/main" val="354112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</a:rPr>
              <a:t>Simple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638800"/>
          </a:xfrm>
        </p:spPr>
        <p:txBody>
          <a:bodyPr/>
          <a:lstStyle/>
          <a:p>
            <a:pPr eaLnBrk="1" hangingPunct="1"/>
            <a:r>
              <a:rPr lang="en-US" dirty="0">
                <a:latin typeface="Times" charset="0"/>
                <a:ea typeface="ＭＳ Ｐゴシック" charset="0"/>
              </a:rPr>
              <a:t>Premises:</a:t>
            </a:r>
          </a:p>
          <a:p>
            <a:pPr lvl="1" eaLnBrk="1" hangingPunct="1"/>
            <a:r>
              <a:rPr lang="en-US" dirty="0" smtClean="0">
                <a:latin typeface="Times" charset="0"/>
                <a:ea typeface="ＭＳ Ｐゴシック" charset="0"/>
              </a:rPr>
              <a:t>“If you’re </a:t>
            </a:r>
            <a:r>
              <a:rPr lang="en-US" dirty="0">
                <a:latin typeface="Times" charset="0"/>
                <a:ea typeface="ＭＳ Ｐゴシック" charset="0"/>
              </a:rPr>
              <a:t>a CS major then you must take EECS 203 before graduating</a:t>
            </a:r>
            <a:r>
              <a:rPr lang="en-US" dirty="0" smtClean="0">
                <a:latin typeface="Times" charset="0"/>
                <a:ea typeface="ＭＳ Ｐゴシック" charset="0"/>
              </a:rPr>
              <a:t>.”</a:t>
            </a:r>
            <a:endParaRPr lang="en-US" dirty="0">
              <a:latin typeface="Times" charset="0"/>
              <a:ea typeface="ＭＳ Ｐゴシック" charset="0"/>
            </a:endParaRPr>
          </a:p>
          <a:p>
            <a:pPr lvl="1" eaLnBrk="1" hangingPunct="1"/>
            <a:r>
              <a:rPr lang="en-US" dirty="0" smtClean="0">
                <a:latin typeface="Times" charset="0"/>
                <a:ea typeface="ＭＳ Ｐゴシック" charset="0"/>
              </a:rPr>
              <a:t>“You’re </a:t>
            </a:r>
            <a:r>
              <a:rPr lang="en-US" dirty="0">
                <a:latin typeface="Times" charset="0"/>
                <a:ea typeface="ＭＳ Ｐゴシック" charset="0"/>
              </a:rPr>
              <a:t>a CS major</a:t>
            </a:r>
            <a:r>
              <a:rPr lang="en-US" dirty="0" smtClean="0">
                <a:latin typeface="Times" charset="0"/>
                <a:ea typeface="ＭＳ Ｐゴシック" charset="0"/>
              </a:rPr>
              <a:t>.”</a:t>
            </a:r>
            <a:endParaRPr lang="en-US" dirty="0">
              <a:latin typeface="Times" charset="0"/>
              <a:ea typeface="ＭＳ Ｐゴシック" charset="0"/>
            </a:endParaRPr>
          </a:p>
          <a:p>
            <a:pPr eaLnBrk="1" hangingPunct="1"/>
            <a:r>
              <a:rPr lang="en-US" dirty="0">
                <a:latin typeface="Times" charset="0"/>
                <a:ea typeface="ＭＳ Ｐゴシック" charset="0"/>
              </a:rPr>
              <a:t>Conclusion:</a:t>
            </a:r>
          </a:p>
          <a:p>
            <a:pPr lvl="1" eaLnBrk="1" hangingPunct="1"/>
            <a:r>
              <a:rPr lang="en-US" dirty="0">
                <a:latin typeface="Times" charset="0"/>
                <a:ea typeface="ＭＳ Ｐゴシック" charset="0"/>
              </a:rPr>
              <a:t>(Therefore,) </a:t>
            </a:r>
            <a:r>
              <a:rPr lang="en-US" dirty="0" smtClean="0">
                <a:latin typeface="Times" charset="0"/>
                <a:ea typeface="ＭＳ Ｐゴシック" charset="0"/>
              </a:rPr>
              <a:t>“You </a:t>
            </a:r>
            <a:r>
              <a:rPr lang="en-US" dirty="0">
                <a:latin typeface="Times" charset="0"/>
                <a:ea typeface="ＭＳ Ｐゴシック" charset="0"/>
              </a:rPr>
              <a:t>must take EECS 203 before graduating</a:t>
            </a:r>
            <a:r>
              <a:rPr lang="en-US" dirty="0" smtClean="0">
                <a:latin typeface="Times" charset="0"/>
                <a:ea typeface="ＭＳ Ｐゴシック" charset="0"/>
              </a:rPr>
              <a:t>.”</a:t>
            </a:r>
            <a:endParaRPr lang="en-US" dirty="0">
              <a:latin typeface="Times" charset="0"/>
              <a:ea typeface="ＭＳ Ｐゴシック" charset="0"/>
            </a:endParaRPr>
          </a:p>
          <a:p>
            <a:pPr eaLnBrk="1" hangingPunct="1"/>
            <a:endParaRPr lang="en-US" dirty="0">
              <a:latin typeface="Times" charset="0"/>
              <a:ea typeface="ＭＳ Ｐゴシック" charset="0"/>
            </a:endParaRPr>
          </a:p>
          <a:p>
            <a:pPr eaLnBrk="1" hangingPunct="1"/>
            <a:r>
              <a:rPr lang="en-US" dirty="0">
                <a:latin typeface="Times" charset="0"/>
                <a:ea typeface="ＭＳ Ｐゴシック" charset="0"/>
              </a:rPr>
              <a:t>This is a valid argument (why?).</a:t>
            </a:r>
          </a:p>
        </p:txBody>
      </p:sp>
    </p:spTree>
    <p:extLst>
      <p:ext uri="{BB962C8B-B14F-4D97-AF65-F5344CB8AC3E}">
        <p14:creationId xmlns:p14="http://schemas.microsoft.com/office/powerpoint/2010/main" val="257504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</a:rPr>
              <a:t>Inferences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35611" y="963114"/>
            <a:ext cx="8870012" cy="56904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>
                <a:latin typeface="Times" charset="0"/>
                <a:ea typeface="ＭＳ Ｐゴシック" charset="0"/>
              </a:rPr>
              <a:t>Basic building block of logical proofs is an </a:t>
            </a:r>
            <a:r>
              <a:rPr lang="en-US" sz="2800" b="1" i="1">
                <a:solidFill>
                  <a:srgbClr val="0000FF"/>
                </a:solidFill>
                <a:latin typeface="Times" charset="0"/>
                <a:ea typeface="ＭＳ Ｐゴシック" charset="0"/>
              </a:rPr>
              <a:t>inference</a:t>
            </a:r>
          </a:p>
          <a:p>
            <a:pPr lvl="1" eaLnBrk="1" hangingPunct="1"/>
            <a:r>
              <a:rPr lang="en-US" sz="2400">
                <a:latin typeface="Times" charset="0"/>
                <a:ea typeface="ＭＳ Ｐゴシック" charset="0"/>
              </a:rPr>
              <a:t>Combine two </a:t>
            </a:r>
            <a:r>
              <a:rPr lang="en-US" sz="2400">
                <a:solidFill>
                  <a:srgbClr val="7F7F7F"/>
                </a:solidFill>
                <a:latin typeface="Times" charset="0"/>
                <a:ea typeface="ＭＳ Ｐゴシック" charset="0"/>
              </a:rPr>
              <a:t>(or one or more) </a:t>
            </a:r>
            <a:r>
              <a:rPr lang="en-US" sz="2400">
                <a:latin typeface="Times" charset="0"/>
                <a:ea typeface="ＭＳ Ｐゴシック" charset="0"/>
              </a:rPr>
              <a:t>known facts to yield another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195388" y="3581400"/>
            <a:ext cx="8556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p</a:t>
            </a:r>
            <a:r>
              <a:rPr lang="en-US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q</a:t>
            </a:r>
            <a:endParaRPr lang="en-US"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p</a:t>
            </a:r>
            <a:r>
              <a:rPr lang="en-US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q</a:t>
            </a:r>
            <a:r>
              <a:rPr lang="en-US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890588" y="438785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890588" y="4387850"/>
            <a:ext cx="403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>
                <a:ea typeface="ＭＳ Ｐゴシック" charset="0"/>
                <a:cs typeface="ＭＳ Ｐゴシック" charset="0"/>
                <a:sym typeface="Symbol" charset="0"/>
              </a:rPr>
              <a:t></a:t>
            </a:r>
            <a:endParaRPr lang="en-US" sz="2000">
              <a:ea typeface="ＭＳ Ｐゴシック" charset="0"/>
              <a:cs typeface="ＭＳ Ｐゴシック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947988" y="3625850"/>
            <a:ext cx="162401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premises</a:t>
            </a:r>
          </a:p>
          <a:p>
            <a:endParaRPr lang="en-US">
              <a:latin typeface="Optima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conclusion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 flipV="1">
            <a:off x="2414588" y="377825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H="1">
            <a:off x="2438400" y="3930650"/>
            <a:ext cx="509588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 flipH="1" flipV="1">
            <a:off x="2438400" y="45720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3"/>
          <p:cNvSpPr>
            <a:spLocks noChangeArrowheads="1"/>
          </p:cNvSpPr>
          <p:nvPr/>
        </p:nvSpPr>
        <p:spPr bwMode="auto">
          <a:xfrm>
            <a:off x="5181600" y="3702050"/>
            <a:ext cx="3124200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Based on the tautology:</a:t>
            </a:r>
          </a:p>
          <a:p>
            <a:r>
              <a:rPr lang="en-US" sz="2800">
                <a:latin typeface="Optima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(p</a:t>
            </a:r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q)</a:t>
            </a:r>
            <a:r>
              <a:rPr lang="en-US" sz="2000"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000"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r)</a:t>
            </a:r>
            <a:r>
              <a:rPr lang="en-US" sz="2800">
                <a:latin typeface="Optima" charset="0"/>
                <a:ea typeface="ＭＳ Ｐゴシック" charset="0"/>
                <a:cs typeface="ＭＳ Ｐゴシック" charset="0"/>
              </a:rPr>
              <a:t>)</a:t>
            </a:r>
            <a:r>
              <a:rPr lang="en-US" sz="2000"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000"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(q</a:t>
            </a:r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r)</a:t>
            </a:r>
          </a:p>
        </p:txBody>
      </p:sp>
      <p:sp>
        <p:nvSpPr>
          <p:cNvPr id="7180" name="Rectangle 14"/>
          <p:cNvSpPr>
            <a:spLocks noChangeArrowheads="1"/>
          </p:cNvSpPr>
          <p:nvPr/>
        </p:nvSpPr>
        <p:spPr bwMode="auto">
          <a:xfrm>
            <a:off x="1271588" y="5089525"/>
            <a:ext cx="9937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p </a:t>
            </a:r>
            <a:r>
              <a:rPr lang="en-US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 </a:t>
            </a:r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q</a:t>
            </a:r>
            <a:endParaRPr lang="en-US"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q</a:t>
            </a:r>
            <a:endParaRPr lang="en-US"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p</a:t>
            </a:r>
          </a:p>
        </p:txBody>
      </p:sp>
      <p:sp>
        <p:nvSpPr>
          <p:cNvPr id="7181" name="Line 15"/>
          <p:cNvSpPr>
            <a:spLocks noChangeShapeType="1"/>
          </p:cNvSpPr>
          <p:nvPr/>
        </p:nvSpPr>
        <p:spPr bwMode="auto">
          <a:xfrm>
            <a:off x="966788" y="592772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Rectangle 16"/>
          <p:cNvSpPr>
            <a:spLocks noChangeArrowheads="1"/>
          </p:cNvSpPr>
          <p:nvPr/>
        </p:nvSpPr>
        <p:spPr bwMode="auto">
          <a:xfrm>
            <a:off x="966788" y="5927725"/>
            <a:ext cx="403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>
                <a:ea typeface="ＭＳ Ｐゴシック" charset="0"/>
                <a:cs typeface="ＭＳ Ｐゴシック" charset="0"/>
                <a:sym typeface="Symbol" charset="0"/>
              </a:rPr>
              <a:t></a:t>
            </a:r>
            <a:endParaRPr lang="en-US" sz="2000">
              <a:ea typeface="ＭＳ Ｐゴシック" charset="0"/>
              <a:cs typeface="ＭＳ Ｐゴシック" charset="0"/>
            </a:endParaRPr>
          </a:p>
        </p:txBody>
      </p:sp>
      <p:sp>
        <p:nvSpPr>
          <p:cNvPr id="7183" name="Rectangle 17"/>
          <p:cNvSpPr>
            <a:spLocks noChangeArrowheads="1"/>
          </p:cNvSpPr>
          <p:nvPr/>
        </p:nvSpPr>
        <p:spPr bwMode="auto">
          <a:xfrm>
            <a:off x="4114800" y="5241925"/>
            <a:ext cx="44196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This is </a:t>
            </a:r>
            <a:r>
              <a:rPr lang="en-US" sz="2000" b="1" u="sng">
                <a:latin typeface="Optima" charset="0"/>
                <a:ea typeface="ＭＳ Ｐゴシック" charset="0"/>
                <a:cs typeface="ＭＳ Ｐゴシック" charset="0"/>
              </a:rPr>
              <a:t>not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 a valid inference because</a:t>
            </a:r>
            <a:endParaRPr lang="en-US" sz="2000">
              <a:solidFill>
                <a:srgbClr val="FF8000"/>
              </a:solidFill>
              <a:latin typeface="Optima" charset="0"/>
              <a:ea typeface="ＭＳ Ｐゴシック" charset="0"/>
              <a:cs typeface="ＭＳ Ｐゴシック" charset="0"/>
            </a:endParaRPr>
          </a:p>
          <a:p>
            <a:pPr algn="ctr"/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((p</a:t>
            </a:r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q)</a:t>
            </a:r>
            <a:r>
              <a:rPr lang="en-US" sz="2000"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000"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q) </a:t>
            </a:r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000"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p</a:t>
            </a:r>
          </a:p>
          <a:p>
            <a:pPr algn="ctr"/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is </a:t>
            </a:r>
            <a:r>
              <a:rPr lang="en-US" sz="2000" b="1" i="1" u="sng">
                <a:latin typeface="Optima" charset="0"/>
                <a:ea typeface="ＭＳ Ｐゴシック" charset="0"/>
                <a:cs typeface="ＭＳ Ｐゴシック" charset="0"/>
              </a:rPr>
              <a:t>not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 a tautology!</a:t>
            </a:r>
            <a:endParaRPr lang="en-US" sz="2000">
              <a:solidFill>
                <a:srgbClr val="FF8000"/>
              </a:solidFill>
              <a:latin typeface="Opti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68" name="Rectangle 4"/>
          <p:cNvSpPr>
            <a:spLocks noChangeArrowheads="1"/>
          </p:cNvSpPr>
          <p:nvPr/>
        </p:nvSpPr>
        <p:spPr bwMode="auto">
          <a:xfrm>
            <a:off x="1182688" y="2108200"/>
            <a:ext cx="1000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p</a:t>
            </a:r>
            <a:r>
              <a:rPr lang="en-US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  </a:t>
            </a:r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q</a:t>
            </a:r>
            <a:endParaRPr lang="en-US"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p</a:t>
            </a:r>
            <a:endParaRPr lang="en-US"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q</a:t>
            </a:r>
            <a:endParaRPr lang="en-US"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23569" name="Line 5"/>
          <p:cNvSpPr>
            <a:spLocks noChangeShapeType="1"/>
          </p:cNvSpPr>
          <p:nvPr/>
        </p:nvSpPr>
        <p:spPr bwMode="auto">
          <a:xfrm>
            <a:off x="877888" y="291465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6"/>
          <p:cNvSpPr>
            <a:spLocks noChangeArrowheads="1"/>
          </p:cNvSpPr>
          <p:nvPr/>
        </p:nvSpPr>
        <p:spPr bwMode="auto">
          <a:xfrm>
            <a:off x="877888" y="2914650"/>
            <a:ext cx="403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>
                <a:ea typeface="ＭＳ Ｐゴシック" charset="0"/>
                <a:cs typeface="ＭＳ Ｐゴシック" charset="0"/>
                <a:sym typeface="Symbol" charset="0"/>
              </a:rPr>
              <a:t></a:t>
            </a:r>
            <a:endParaRPr lang="en-US" sz="2000">
              <a:ea typeface="ＭＳ Ｐゴシック" charset="0"/>
              <a:cs typeface="ＭＳ Ｐゴシック" charset="0"/>
            </a:endParaRPr>
          </a:p>
        </p:txBody>
      </p:sp>
      <p:sp>
        <p:nvSpPr>
          <p:cNvPr id="23571" name="Rectangle 7"/>
          <p:cNvSpPr>
            <a:spLocks noChangeArrowheads="1"/>
          </p:cNvSpPr>
          <p:nvPr/>
        </p:nvSpPr>
        <p:spPr bwMode="auto">
          <a:xfrm>
            <a:off x="2935288" y="2152650"/>
            <a:ext cx="162401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premises</a:t>
            </a:r>
          </a:p>
          <a:p>
            <a:endParaRPr lang="en-US">
              <a:latin typeface="Optima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Optima" charset="0"/>
                <a:ea typeface="ＭＳ Ｐゴシック" charset="0"/>
                <a:cs typeface="ＭＳ Ｐゴシック" charset="0"/>
              </a:rPr>
              <a:t>conclusion</a:t>
            </a:r>
          </a:p>
        </p:txBody>
      </p:sp>
      <p:sp>
        <p:nvSpPr>
          <p:cNvPr id="23572" name="Line 8"/>
          <p:cNvSpPr>
            <a:spLocks noChangeShapeType="1"/>
          </p:cNvSpPr>
          <p:nvPr/>
        </p:nvSpPr>
        <p:spPr bwMode="auto">
          <a:xfrm flipH="1" flipV="1">
            <a:off x="2401888" y="230505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Line 9"/>
          <p:cNvSpPr>
            <a:spLocks noChangeShapeType="1"/>
          </p:cNvSpPr>
          <p:nvPr/>
        </p:nvSpPr>
        <p:spPr bwMode="auto">
          <a:xfrm flipH="1">
            <a:off x="2425700" y="2457450"/>
            <a:ext cx="509588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Line 10"/>
          <p:cNvSpPr>
            <a:spLocks noChangeShapeType="1"/>
          </p:cNvSpPr>
          <p:nvPr/>
        </p:nvSpPr>
        <p:spPr bwMode="auto">
          <a:xfrm flipH="1" flipV="1">
            <a:off x="2401888" y="3067050"/>
            <a:ext cx="481012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Rectangle 13"/>
          <p:cNvSpPr>
            <a:spLocks noChangeArrowheads="1"/>
          </p:cNvSpPr>
          <p:nvPr/>
        </p:nvSpPr>
        <p:spPr bwMode="auto">
          <a:xfrm>
            <a:off x="5168900" y="2228850"/>
            <a:ext cx="3124200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Based on the tautology:</a:t>
            </a:r>
          </a:p>
          <a:p>
            <a:r>
              <a:rPr lang="en-US" sz="2800">
                <a:latin typeface="Optima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(p</a:t>
            </a:r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  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q)</a:t>
            </a:r>
            <a:r>
              <a:rPr lang="en-US" sz="2000"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000"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800">
                <a:latin typeface="Optima" charset="0"/>
                <a:ea typeface="ＭＳ Ｐゴシック" charset="0"/>
                <a:cs typeface="ＭＳ Ｐゴシック" charset="0"/>
              </a:rPr>
              <a:t>)</a:t>
            </a:r>
            <a:r>
              <a:rPr lang="en-US" sz="2000"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  <a:sym typeface="Symbol" charset="0"/>
              </a:rPr>
              <a:t> </a:t>
            </a:r>
            <a:r>
              <a:rPr lang="en-US" sz="2000">
                <a:latin typeface="Optima" charset="0"/>
                <a:ea typeface="ＭＳ Ｐゴシック" charset="0"/>
                <a:cs typeface="ＭＳ Ｐゴシック" charset="0"/>
              </a:rPr>
              <a:t>q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5029200"/>
            <a:ext cx="92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u="sng">
                <a:latin typeface="Optima" charset="0"/>
                <a:ea typeface="ＭＳ Ｐゴシック" charset="0"/>
                <a:cs typeface="ＭＳ Ｐゴシック" charset="0"/>
              </a:rPr>
              <a:t>Note:</a:t>
            </a:r>
            <a:endParaRPr lang="en-US" u="sng"/>
          </a:p>
        </p:txBody>
      </p:sp>
      <p:grpSp>
        <p:nvGrpSpPr>
          <p:cNvPr id="25" name="Group 24"/>
          <p:cNvGrpSpPr/>
          <p:nvPr/>
        </p:nvGrpSpPr>
        <p:grpSpPr>
          <a:xfrm>
            <a:off x="914400" y="5080000"/>
            <a:ext cx="1511300" cy="1270000"/>
            <a:chOff x="381000" y="1341437"/>
            <a:chExt cx="8382000" cy="1555874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381000" y="1341437"/>
              <a:ext cx="8382000" cy="15558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381000" y="1341437"/>
              <a:ext cx="8382000" cy="15558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4273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 animBg="1"/>
      <p:bldP spid="7174" grpId="0"/>
      <p:bldP spid="7175" grpId="0"/>
      <p:bldP spid="7176" grpId="0" animBg="1"/>
      <p:bldP spid="7177" grpId="0" animBg="1"/>
      <p:bldP spid="7178" grpId="0" animBg="1"/>
      <p:bldP spid="7179" grpId="0" animBg="1"/>
      <p:bldP spid="7180" grpId="0"/>
      <p:bldP spid="7181" grpId="0" animBg="1"/>
      <p:bldP spid="7182" grpId="0"/>
      <p:bldP spid="7183" grpId="0" animBg="1"/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8382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</a:rPr>
              <a:t>The Basic Rules of Inference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09600" y="762000"/>
            <a:ext cx="8382000" cy="1235075"/>
            <a:chOff x="609600" y="2286000"/>
            <a:chExt cx="8382000" cy="1235075"/>
          </a:xfrm>
        </p:grpSpPr>
        <p:sp>
          <p:nvSpPr>
            <p:cNvPr id="25622" name="Rectangle 19"/>
            <p:cNvSpPr>
              <a:spLocks noChangeArrowheads="1"/>
            </p:cNvSpPr>
            <p:nvPr/>
          </p:nvSpPr>
          <p:spPr bwMode="auto">
            <a:xfrm>
              <a:off x="914400" y="2286000"/>
              <a:ext cx="823913" cy="118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err="1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dirty="0" err="1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dirty="0" err="1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  <a:endParaRPr lang="en-US" dirty="0">
                <a:ea typeface="ＭＳ Ｐゴシック" charset="0"/>
                <a:cs typeface="ＭＳ Ｐゴシック" charset="0"/>
                <a:sym typeface="Symbol" charset="0"/>
              </a:endParaRPr>
            </a:p>
            <a:p>
              <a:r>
                <a:rPr lang="en-US" dirty="0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endParaRPr lang="en-US" dirty="0">
                <a:ea typeface="ＭＳ Ｐゴシック" charset="0"/>
                <a:cs typeface="ＭＳ Ｐゴシック" charset="0"/>
                <a:sym typeface="Symbol" charset="0"/>
              </a:endParaRPr>
            </a:p>
            <a:p>
              <a:r>
                <a:rPr lang="en-US" dirty="0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</a:p>
          </p:txBody>
        </p:sp>
        <p:sp>
          <p:nvSpPr>
            <p:cNvPr id="25623" name="Line 20"/>
            <p:cNvSpPr>
              <a:spLocks noChangeShapeType="1"/>
            </p:cNvSpPr>
            <p:nvPr/>
          </p:nvSpPr>
          <p:spPr bwMode="auto">
            <a:xfrm>
              <a:off x="609600" y="3124200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Rectangle 21"/>
            <p:cNvSpPr>
              <a:spLocks noChangeArrowheads="1"/>
            </p:cNvSpPr>
            <p:nvPr/>
          </p:nvSpPr>
          <p:spPr bwMode="auto">
            <a:xfrm>
              <a:off x="609600" y="3124200"/>
              <a:ext cx="4032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</a:t>
              </a:r>
              <a:endParaRPr lang="en-US" sz="2000"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625" name="Rectangle 22"/>
            <p:cNvSpPr>
              <a:spLocks noChangeArrowheads="1"/>
            </p:cNvSpPr>
            <p:nvPr/>
          </p:nvSpPr>
          <p:spPr bwMode="auto">
            <a:xfrm>
              <a:off x="2819400" y="2362200"/>
              <a:ext cx="3124200" cy="823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Based on the tautology:</a:t>
              </a:r>
            </a:p>
            <a:p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(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(p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q)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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)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</a:p>
          </p:txBody>
        </p:sp>
        <p:sp>
          <p:nvSpPr>
            <p:cNvPr id="25626" name="Rectangle 23"/>
            <p:cNvSpPr>
              <a:spLocks noChangeArrowheads="1"/>
            </p:cNvSpPr>
            <p:nvPr/>
          </p:nvSpPr>
          <p:spPr bwMode="auto">
            <a:xfrm>
              <a:off x="6324600" y="2438400"/>
              <a:ext cx="2667000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ja-JP" altLang="en-US" sz="2000">
                  <a:latin typeface="Optima" charset="0"/>
                  <a:ea typeface="ＭＳ Ｐゴシック" charset="0"/>
                  <a:cs typeface="ＭＳ Ｐゴシック" charset="0"/>
                </a:rPr>
                <a:t>“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modus ponens</a:t>
              </a:r>
              <a:r>
                <a:rPr lang="ja-JP" altLang="en-US" sz="2000">
                  <a:latin typeface="Optima" charset="0"/>
                  <a:ea typeface="ＭＳ Ｐゴシック" charset="0"/>
                  <a:cs typeface="ＭＳ Ｐゴシック" charset="0"/>
                </a:rPr>
                <a:t>”</a:t>
              </a:r>
              <a:endParaRPr lang="en-US" sz="2000">
                <a:latin typeface="Optima" charset="0"/>
                <a:ea typeface="ＭＳ Ｐゴシック" charset="0"/>
                <a:cs typeface="ＭＳ Ｐゴシック" charset="0"/>
              </a:endParaRPr>
            </a:p>
            <a:p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lit.: mode that affirms</a:t>
              </a:r>
            </a:p>
          </p:txBody>
        </p:sp>
      </p:grp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609600" y="2209800"/>
            <a:ext cx="8382000" cy="1235075"/>
            <a:chOff x="609600" y="3733800"/>
            <a:chExt cx="8382000" cy="1235075"/>
          </a:xfrm>
        </p:grpSpPr>
        <p:sp>
          <p:nvSpPr>
            <p:cNvPr id="25617" name="Rectangle 24"/>
            <p:cNvSpPr>
              <a:spLocks noChangeArrowheads="1"/>
            </p:cNvSpPr>
            <p:nvPr/>
          </p:nvSpPr>
          <p:spPr bwMode="auto">
            <a:xfrm>
              <a:off x="914400" y="3733800"/>
              <a:ext cx="823913" cy="118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  <a:endParaRPr lang="en-US">
                <a:ea typeface="ＭＳ Ｐゴシック" charset="0"/>
                <a:cs typeface="ＭＳ Ｐゴシック" charset="0"/>
                <a:sym typeface="Symbol" charset="0"/>
              </a:endParaRPr>
            </a:p>
            <a:p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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  <a:endParaRPr lang="en-US">
                <a:ea typeface="ＭＳ Ｐゴシック" charset="0"/>
                <a:cs typeface="ＭＳ Ｐゴシック" charset="0"/>
                <a:sym typeface="Symbol" charset="0"/>
              </a:endParaRPr>
            </a:p>
            <a:p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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</a:p>
          </p:txBody>
        </p:sp>
        <p:sp>
          <p:nvSpPr>
            <p:cNvPr id="25618" name="Line 25"/>
            <p:cNvSpPr>
              <a:spLocks noChangeShapeType="1"/>
            </p:cNvSpPr>
            <p:nvPr/>
          </p:nvSpPr>
          <p:spPr bwMode="auto">
            <a:xfrm>
              <a:off x="609600" y="4572000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9" name="Rectangle 26"/>
            <p:cNvSpPr>
              <a:spLocks noChangeArrowheads="1"/>
            </p:cNvSpPr>
            <p:nvPr/>
          </p:nvSpPr>
          <p:spPr bwMode="auto">
            <a:xfrm>
              <a:off x="609600" y="4572000"/>
              <a:ext cx="4032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</a:t>
              </a:r>
              <a:endParaRPr lang="en-US" sz="2000"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620" name="Rectangle 27"/>
            <p:cNvSpPr>
              <a:spLocks noChangeArrowheads="1"/>
            </p:cNvSpPr>
            <p:nvPr/>
          </p:nvSpPr>
          <p:spPr bwMode="auto">
            <a:xfrm>
              <a:off x="2819400" y="3810000"/>
              <a:ext cx="3124200" cy="823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>
                  <a:latin typeface="Optima" charset="0"/>
                  <a:ea typeface="ＭＳ Ｐゴシック" charset="0"/>
                  <a:cs typeface="ＭＳ Ｐゴシック" charset="0"/>
                </a:rPr>
                <a:t>Based on the tautology:</a:t>
              </a:r>
            </a:p>
            <a:p>
              <a:r>
                <a:rPr lang="en-US" sz="2800" dirty="0">
                  <a:latin typeface="Optima" charset="0"/>
                  <a:ea typeface="ＭＳ Ｐゴシック" charset="0"/>
                  <a:cs typeface="ＭＳ Ｐゴシック" charset="0"/>
                </a:rPr>
                <a:t>(</a:t>
              </a:r>
              <a:r>
                <a:rPr lang="en-US" sz="2000" dirty="0">
                  <a:latin typeface="Optima" charset="0"/>
                  <a:ea typeface="ＭＳ Ｐゴシック" charset="0"/>
                  <a:cs typeface="ＭＳ Ｐゴシック" charset="0"/>
                </a:rPr>
                <a:t>(</a:t>
              </a:r>
              <a:r>
                <a:rPr lang="en-US" sz="2000" dirty="0" err="1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000" dirty="0" err="1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sz="2000" dirty="0" err="1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  <a:r>
                <a:rPr lang="en-US" sz="2000" dirty="0">
                  <a:latin typeface="Optima" charset="0"/>
                  <a:ea typeface="ＭＳ Ｐゴシック" charset="0"/>
                  <a:cs typeface="ＭＳ Ｐゴシック" charset="0"/>
                </a:rPr>
                <a:t>)</a:t>
              </a:r>
              <a:r>
                <a:rPr lang="en-US" sz="2000" dirty="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 dirty="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</a:t>
              </a:r>
              <a:r>
                <a:rPr lang="en-US" sz="2000" dirty="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 dirty="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</a:t>
              </a:r>
              <a:r>
                <a:rPr lang="en-US" sz="2000" dirty="0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  <a:r>
                <a:rPr lang="en-US" sz="2800" dirty="0">
                  <a:latin typeface="Optima" charset="0"/>
                  <a:ea typeface="ＭＳ Ｐゴシック" charset="0"/>
                  <a:cs typeface="ＭＳ Ｐゴシック" charset="0"/>
                </a:rPr>
                <a:t>)</a:t>
              </a:r>
              <a:r>
                <a:rPr lang="en-US" sz="2000" dirty="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 dirty="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sz="2000" dirty="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 dirty="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</a:t>
              </a:r>
              <a:r>
                <a:rPr lang="en-US" sz="2000" dirty="0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</a:p>
          </p:txBody>
        </p:sp>
        <p:sp>
          <p:nvSpPr>
            <p:cNvPr id="25621" name="Rectangle 28"/>
            <p:cNvSpPr>
              <a:spLocks noChangeArrowheads="1"/>
            </p:cNvSpPr>
            <p:nvPr/>
          </p:nvSpPr>
          <p:spPr bwMode="auto">
            <a:xfrm>
              <a:off x="6324600" y="3886200"/>
              <a:ext cx="2667000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ja-JP" alt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“</a:t>
              </a:r>
              <a:r>
                <a:rPr 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modus tollens</a:t>
              </a:r>
              <a:r>
                <a:rPr lang="ja-JP" alt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”</a:t>
              </a:r>
              <a:endParaRPr lang="en-US" sz="2000">
                <a:solidFill>
                  <a:srgbClr val="000000"/>
                </a:solidFill>
                <a:latin typeface="Optima" charset="0"/>
                <a:ea typeface="ＭＳ Ｐゴシック" charset="0"/>
                <a:cs typeface="ＭＳ Ｐゴシック" charset="0"/>
              </a:endParaRPr>
            </a:p>
            <a:p>
              <a:r>
                <a:rPr 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lit.: mode that denies</a:t>
              </a:r>
            </a:p>
          </p:txBody>
        </p:sp>
      </p:grp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09600" y="3717925"/>
            <a:ext cx="8534400" cy="1235075"/>
            <a:chOff x="609600" y="5334000"/>
            <a:chExt cx="8534400" cy="1235075"/>
          </a:xfrm>
        </p:grpSpPr>
        <p:sp>
          <p:nvSpPr>
            <p:cNvPr id="25612" name="Rectangle 29"/>
            <p:cNvSpPr>
              <a:spLocks noChangeArrowheads="1"/>
            </p:cNvSpPr>
            <p:nvPr/>
          </p:nvSpPr>
          <p:spPr bwMode="auto">
            <a:xfrm>
              <a:off x="914400" y="5334000"/>
              <a:ext cx="823913" cy="118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  <a:endParaRPr lang="en-US">
                <a:ea typeface="ＭＳ Ｐゴシック" charset="0"/>
                <a:cs typeface="ＭＳ Ｐゴシック" charset="0"/>
                <a:sym typeface="Symbol" charset="0"/>
              </a:endParaRPr>
            </a:p>
            <a:p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r</a:t>
              </a:r>
            </a:p>
            <a:p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r</a:t>
              </a:r>
            </a:p>
          </p:txBody>
        </p:sp>
        <p:sp>
          <p:nvSpPr>
            <p:cNvPr id="25613" name="Line 30"/>
            <p:cNvSpPr>
              <a:spLocks noChangeShapeType="1"/>
            </p:cNvSpPr>
            <p:nvPr/>
          </p:nvSpPr>
          <p:spPr bwMode="auto">
            <a:xfrm>
              <a:off x="609600" y="6172200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Rectangle 31"/>
            <p:cNvSpPr>
              <a:spLocks noChangeArrowheads="1"/>
            </p:cNvSpPr>
            <p:nvPr/>
          </p:nvSpPr>
          <p:spPr bwMode="auto">
            <a:xfrm>
              <a:off x="609600" y="6172200"/>
              <a:ext cx="4032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</a:t>
              </a:r>
              <a:endParaRPr lang="en-US" sz="2000"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615" name="Rectangle 32"/>
            <p:cNvSpPr>
              <a:spLocks noChangeArrowheads="1"/>
            </p:cNvSpPr>
            <p:nvPr/>
          </p:nvSpPr>
          <p:spPr bwMode="auto">
            <a:xfrm>
              <a:off x="2819400" y="5410200"/>
              <a:ext cx="3124200" cy="823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Based on the tautology:</a:t>
              </a:r>
            </a:p>
            <a:p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(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(p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q)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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(q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r)</a:t>
              </a:r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)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(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r</a:t>
              </a:r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)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</a:p>
          </p:txBody>
        </p:sp>
        <p:sp>
          <p:nvSpPr>
            <p:cNvPr id="25616" name="Rectangle 33"/>
            <p:cNvSpPr>
              <a:spLocks noChangeArrowheads="1"/>
            </p:cNvSpPr>
            <p:nvPr/>
          </p:nvSpPr>
          <p:spPr bwMode="auto">
            <a:xfrm>
              <a:off x="6248400" y="5486400"/>
              <a:ext cx="28956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ja-JP" altLang="en-US" sz="2000" dirty="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“</a:t>
              </a:r>
              <a:r>
                <a:rPr lang="en-US" sz="2000" dirty="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hypothetical syllogism</a:t>
              </a:r>
              <a:r>
                <a:rPr lang="ja-JP" altLang="en-US" sz="2000" dirty="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”</a:t>
              </a:r>
              <a:endParaRPr lang="en-US" sz="2000" dirty="0">
                <a:solidFill>
                  <a:srgbClr val="000000"/>
                </a:solidFill>
                <a:latin typeface="Optima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609600" y="5181600"/>
            <a:ext cx="8534400" cy="1235075"/>
            <a:chOff x="609600" y="5334000"/>
            <a:chExt cx="8534400" cy="1235075"/>
          </a:xfrm>
        </p:grpSpPr>
        <p:sp>
          <p:nvSpPr>
            <p:cNvPr id="25607" name="Rectangle 29"/>
            <p:cNvSpPr>
              <a:spLocks noChangeArrowheads="1"/>
            </p:cNvSpPr>
            <p:nvPr/>
          </p:nvSpPr>
          <p:spPr bwMode="auto">
            <a:xfrm>
              <a:off x="914400" y="5334000"/>
              <a:ext cx="883575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p </a:t>
              </a:r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 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  <a:endParaRPr lang="en-US">
                <a:ea typeface="ＭＳ Ｐゴシック" charset="0"/>
                <a:cs typeface="ＭＳ Ｐゴシック" charset="0"/>
                <a:sym typeface="Symbol" charset="0"/>
              </a:endParaRPr>
            </a:p>
            <a:p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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</a:p>
            <a:p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</a:p>
          </p:txBody>
        </p:sp>
        <p:sp>
          <p:nvSpPr>
            <p:cNvPr id="25608" name="Line 30"/>
            <p:cNvSpPr>
              <a:spLocks noChangeShapeType="1"/>
            </p:cNvSpPr>
            <p:nvPr/>
          </p:nvSpPr>
          <p:spPr bwMode="auto">
            <a:xfrm>
              <a:off x="609600" y="6172200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Rectangle 31"/>
            <p:cNvSpPr>
              <a:spLocks noChangeArrowheads="1"/>
            </p:cNvSpPr>
            <p:nvPr/>
          </p:nvSpPr>
          <p:spPr bwMode="auto">
            <a:xfrm>
              <a:off x="609600" y="6172200"/>
              <a:ext cx="4032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</a:t>
              </a:r>
              <a:endParaRPr lang="en-US" sz="2000"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610" name="Rectangle 32"/>
            <p:cNvSpPr>
              <a:spLocks noChangeArrowheads="1"/>
            </p:cNvSpPr>
            <p:nvPr/>
          </p:nvSpPr>
          <p:spPr bwMode="auto">
            <a:xfrm>
              <a:off x="2819400" y="5410200"/>
              <a:ext cx="31242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Based on the tautology:</a:t>
              </a:r>
            </a:p>
            <a:p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(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(p 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 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q)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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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)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q</a:t>
              </a:r>
            </a:p>
          </p:txBody>
        </p:sp>
        <p:sp>
          <p:nvSpPr>
            <p:cNvPr id="25611" name="Rectangle 33"/>
            <p:cNvSpPr>
              <a:spLocks noChangeArrowheads="1"/>
            </p:cNvSpPr>
            <p:nvPr/>
          </p:nvSpPr>
          <p:spPr bwMode="auto">
            <a:xfrm>
              <a:off x="6324600" y="5486400"/>
              <a:ext cx="28194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ja-JP" alt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“</a:t>
              </a:r>
              <a:r>
                <a:rPr 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disjunctive syllogism</a:t>
              </a:r>
              <a:r>
                <a:rPr lang="ja-JP" alt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”</a:t>
              </a:r>
              <a:endParaRPr lang="en-US" sz="2000">
                <a:solidFill>
                  <a:srgbClr val="000000"/>
                </a:solidFill>
                <a:latin typeface="Optima" charset="0"/>
                <a:ea typeface="ＭＳ Ｐゴシック" charset="0"/>
                <a:cs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489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Times" charset="0"/>
                <a:ea typeface="ＭＳ Ｐゴシック" charset="0"/>
              </a:rPr>
              <a:t>The Basic Rules of Inference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09600" y="441325"/>
            <a:ext cx="8382000" cy="1235075"/>
            <a:chOff x="609600" y="1965325"/>
            <a:chExt cx="8382000" cy="1235075"/>
          </a:xfrm>
        </p:grpSpPr>
        <p:sp>
          <p:nvSpPr>
            <p:cNvPr id="27670" name="Rectangle 19"/>
            <p:cNvSpPr>
              <a:spLocks noChangeArrowheads="1"/>
            </p:cNvSpPr>
            <p:nvPr/>
          </p:nvSpPr>
          <p:spPr bwMode="auto">
            <a:xfrm>
              <a:off x="914400" y="1965325"/>
              <a:ext cx="883575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en-US" dirty="0">
                <a:ea typeface="ＭＳ Ｐゴシック" charset="0"/>
                <a:cs typeface="ＭＳ Ｐゴシック" charset="0"/>
                <a:sym typeface="Symbol" charset="0"/>
              </a:endParaRPr>
            </a:p>
            <a:p>
              <a:r>
                <a:rPr lang="en-US" dirty="0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endParaRPr lang="en-US" dirty="0">
                <a:ea typeface="ＭＳ Ｐゴシック" charset="0"/>
                <a:cs typeface="ＭＳ Ｐゴシック" charset="0"/>
                <a:sym typeface="Symbol" charset="0"/>
              </a:endParaRPr>
            </a:p>
            <a:p>
              <a:r>
                <a:rPr lang="en-US" dirty="0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dirty="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  </a:t>
              </a:r>
              <a:r>
                <a:rPr lang="en-US" dirty="0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</a:p>
          </p:txBody>
        </p:sp>
        <p:sp>
          <p:nvSpPr>
            <p:cNvPr id="27671" name="Line 20"/>
            <p:cNvSpPr>
              <a:spLocks noChangeShapeType="1"/>
            </p:cNvSpPr>
            <p:nvPr/>
          </p:nvSpPr>
          <p:spPr bwMode="auto">
            <a:xfrm>
              <a:off x="609600" y="2803525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Rectangle 21"/>
            <p:cNvSpPr>
              <a:spLocks noChangeArrowheads="1"/>
            </p:cNvSpPr>
            <p:nvPr/>
          </p:nvSpPr>
          <p:spPr bwMode="auto">
            <a:xfrm>
              <a:off x="609600" y="2803525"/>
              <a:ext cx="4032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>
                  <a:ea typeface="ＭＳ Ｐゴシック" charset="0"/>
                  <a:cs typeface="ＭＳ Ｐゴシック" charset="0"/>
                  <a:sym typeface="Symbol" charset="0"/>
                </a:rPr>
                <a:t></a:t>
              </a:r>
              <a:endParaRPr lang="en-US" sz="2000" dirty="0"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673" name="Rectangle 22"/>
            <p:cNvSpPr>
              <a:spLocks noChangeArrowheads="1"/>
            </p:cNvSpPr>
            <p:nvPr/>
          </p:nvSpPr>
          <p:spPr bwMode="auto">
            <a:xfrm>
              <a:off x="2819400" y="2362200"/>
              <a:ext cx="31242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>
                  <a:latin typeface="Optima" charset="0"/>
                  <a:ea typeface="ＭＳ Ｐゴシック" charset="0"/>
                  <a:cs typeface="ＭＳ Ｐゴシック" charset="0"/>
                </a:rPr>
                <a:t>Based on the tautology:</a:t>
              </a:r>
            </a:p>
            <a:p>
              <a:r>
                <a:rPr lang="en-US" sz="2000" dirty="0">
                  <a:ea typeface="ＭＳ Ｐゴシック" charset="0"/>
                  <a:cs typeface="ＭＳ Ｐゴシック" charset="0"/>
                  <a:sym typeface="Symbol" charset="0"/>
                </a:rPr>
                <a:t>p </a:t>
              </a:r>
              <a:r>
                <a:rPr lang="en-US" sz="2000" dirty="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sz="2000" dirty="0">
                  <a:ea typeface="ＭＳ Ｐゴシック" charset="0"/>
                  <a:cs typeface="ＭＳ Ｐゴシック" charset="0"/>
                  <a:sym typeface="Symbol" charset="0"/>
                </a:rPr>
                <a:t> p </a:t>
              </a:r>
              <a:r>
                <a:rPr lang="en-US" sz="2000" dirty="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  </a:t>
              </a:r>
              <a:r>
                <a:rPr lang="en-US" sz="2000" dirty="0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</a:p>
          </p:txBody>
        </p:sp>
        <p:sp>
          <p:nvSpPr>
            <p:cNvPr id="27674" name="Rectangle 23"/>
            <p:cNvSpPr>
              <a:spLocks noChangeArrowheads="1"/>
            </p:cNvSpPr>
            <p:nvPr/>
          </p:nvSpPr>
          <p:spPr bwMode="auto">
            <a:xfrm>
              <a:off x="6324600" y="2438400"/>
              <a:ext cx="2667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ja-JP" alt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“</a:t>
              </a:r>
              <a:r>
                <a:rPr 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Addition</a:t>
              </a:r>
              <a:r>
                <a:rPr lang="ja-JP" alt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”</a:t>
              </a:r>
              <a:endParaRPr lang="en-US" sz="2000">
                <a:solidFill>
                  <a:srgbClr val="000000"/>
                </a:solidFill>
                <a:latin typeface="Optima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609600" y="1905000"/>
            <a:ext cx="8382000" cy="1235075"/>
            <a:chOff x="609600" y="3429000"/>
            <a:chExt cx="8382000" cy="1235075"/>
          </a:xfrm>
        </p:grpSpPr>
        <p:sp>
          <p:nvSpPr>
            <p:cNvPr id="27665" name="Rectangle 24"/>
            <p:cNvSpPr>
              <a:spLocks noChangeArrowheads="1"/>
            </p:cNvSpPr>
            <p:nvPr/>
          </p:nvSpPr>
          <p:spPr bwMode="auto">
            <a:xfrm>
              <a:off x="914400" y="3429000"/>
              <a:ext cx="883575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en-US">
                <a:ea typeface="ＭＳ Ｐゴシック" charset="0"/>
                <a:cs typeface="ＭＳ Ｐゴシック" charset="0"/>
                <a:sym typeface="Symbol" charset="0"/>
              </a:endParaRPr>
            </a:p>
            <a:p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  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  <a:endParaRPr lang="en-US">
                <a:ea typeface="ＭＳ Ｐゴシック" charset="0"/>
                <a:cs typeface="ＭＳ Ｐゴシック" charset="0"/>
                <a:sym typeface="Symbol" charset="0"/>
              </a:endParaRPr>
            </a:p>
            <a:p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</a:p>
          </p:txBody>
        </p:sp>
        <p:sp>
          <p:nvSpPr>
            <p:cNvPr id="27666" name="Line 25"/>
            <p:cNvSpPr>
              <a:spLocks noChangeShapeType="1"/>
            </p:cNvSpPr>
            <p:nvPr/>
          </p:nvSpPr>
          <p:spPr bwMode="auto">
            <a:xfrm>
              <a:off x="609600" y="4267200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7" name="Rectangle 26"/>
            <p:cNvSpPr>
              <a:spLocks noChangeArrowheads="1"/>
            </p:cNvSpPr>
            <p:nvPr/>
          </p:nvSpPr>
          <p:spPr bwMode="auto">
            <a:xfrm>
              <a:off x="609600" y="4267200"/>
              <a:ext cx="4032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</a:t>
              </a:r>
              <a:endParaRPr lang="en-US" sz="2000"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668" name="Rectangle 27"/>
            <p:cNvSpPr>
              <a:spLocks noChangeArrowheads="1"/>
            </p:cNvSpPr>
            <p:nvPr/>
          </p:nvSpPr>
          <p:spPr bwMode="auto">
            <a:xfrm>
              <a:off x="2819400" y="3810000"/>
              <a:ext cx="3124200" cy="823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Based on the tautology:</a:t>
              </a:r>
            </a:p>
            <a:p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(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  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)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</a:p>
          </p:txBody>
        </p:sp>
        <p:sp>
          <p:nvSpPr>
            <p:cNvPr id="27669" name="Rectangle 28"/>
            <p:cNvSpPr>
              <a:spLocks noChangeArrowheads="1"/>
            </p:cNvSpPr>
            <p:nvPr/>
          </p:nvSpPr>
          <p:spPr bwMode="auto">
            <a:xfrm>
              <a:off x="6324600" y="3886200"/>
              <a:ext cx="2667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ja-JP" altLang="en-US" sz="2000" dirty="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“</a:t>
              </a:r>
              <a:r>
                <a:rPr lang="en-US" sz="2000" dirty="0" smtClean="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Simplification</a:t>
              </a:r>
              <a:r>
                <a:rPr lang="ja-JP" altLang="en-US" sz="2000" dirty="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”</a:t>
              </a:r>
              <a:endParaRPr lang="en-US" sz="2000" dirty="0">
                <a:solidFill>
                  <a:srgbClr val="000000"/>
                </a:solidFill>
                <a:latin typeface="Optima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09600" y="3717925"/>
            <a:ext cx="8382000" cy="1235075"/>
            <a:chOff x="609600" y="5334000"/>
            <a:chExt cx="8382000" cy="1235075"/>
          </a:xfrm>
        </p:grpSpPr>
        <p:sp>
          <p:nvSpPr>
            <p:cNvPr id="27660" name="Rectangle 29"/>
            <p:cNvSpPr>
              <a:spLocks noChangeArrowheads="1"/>
            </p:cNvSpPr>
            <p:nvPr/>
          </p:nvSpPr>
          <p:spPr bwMode="auto">
            <a:xfrm>
              <a:off x="914400" y="5334000"/>
              <a:ext cx="883575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endParaRPr lang="en-US">
                <a:ea typeface="ＭＳ Ｐゴシック" charset="0"/>
                <a:cs typeface="ＭＳ Ｐゴシック" charset="0"/>
                <a:sym typeface="Symbol" charset="0"/>
              </a:endParaRPr>
            </a:p>
            <a:p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</a:p>
            <a:p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  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</a:p>
          </p:txBody>
        </p:sp>
        <p:sp>
          <p:nvSpPr>
            <p:cNvPr id="27661" name="Line 30"/>
            <p:cNvSpPr>
              <a:spLocks noChangeShapeType="1"/>
            </p:cNvSpPr>
            <p:nvPr/>
          </p:nvSpPr>
          <p:spPr bwMode="auto">
            <a:xfrm>
              <a:off x="609600" y="6172200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Rectangle 31"/>
            <p:cNvSpPr>
              <a:spLocks noChangeArrowheads="1"/>
            </p:cNvSpPr>
            <p:nvPr/>
          </p:nvSpPr>
          <p:spPr bwMode="auto">
            <a:xfrm>
              <a:off x="609600" y="6172200"/>
              <a:ext cx="4032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</a:t>
              </a:r>
              <a:endParaRPr lang="en-US" sz="2000"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663" name="Rectangle 32"/>
            <p:cNvSpPr>
              <a:spLocks noChangeArrowheads="1"/>
            </p:cNvSpPr>
            <p:nvPr/>
          </p:nvSpPr>
          <p:spPr bwMode="auto">
            <a:xfrm>
              <a:off x="2819400" y="5410200"/>
              <a:ext cx="3124200" cy="823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Based on the tautology:</a:t>
              </a:r>
            </a:p>
            <a:p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(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 (p)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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(q)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 </a:t>
              </a:r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)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(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  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)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</a:p>
          </p:txBody>
        </p:sp>
        <p:sp>
          <p:nvSpPr>
            <p:cNvPr id="27664" name="Rectangle 33"/>
            <p:cNvSpPr>
              <a:spLocks noChangeArrowheads="1"/>
            </p:cNvSpPr>
            <p:nvPr/>
          </p:nvSpPr>
          <p:spPr bwMode="auto">
            <a:xfrm>
              <a:off x="6324600" y="5486400"/>
              <a:ext cx="2667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ja-JP" alt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“</a:t>
              </a:r>
              <a:r>
                <a:rPr 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Conjunction</a:t>
              </a:r>
              <a:r>
                <a:rPr lang="ja-JP" alt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”</a:t>
              </a:r>
              <a:endParaRPr lang="en-US" sz="2000">
                <a:solidFill>
                  <a:srgbClr val="000000"/>
                </a:solidFill>
                <a:latin typeface="Optima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609600" y="5257800"/>
            <a:ext cx="8382000" cy="1235075"/>
            <a:chOff x="609600" y="838200"/>
            <a:chExt cx="8382000" cy="1235075"/>
          </a:xfrm>
        </p:grpSpPr>
        <p:sp>
          <p:nvSpPr>
            <p:cNvPr id="27655" name="Rectangle 4"/>
            <p:cNvSpPr>
              <a:spLocks noChangeArrowheads="1"/>
            </p:cNvSpPr>
            <p:nvPr/>
          </p:nvSpPr>
          <p:spPr bwMode="auto">
            <a:xfrm>
              <a:off x="914400" y="838200"/>
              <a:ext cx="855663" cy="118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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  <a:endParaRPr lang="en-US">
                <a:ea typeface="ＭＳ Ｐゴシック" charset="0"/>
                <a:cs typeface="ＭＳ Ｐゴシック" charset="0"/>
                <a:sym typeface="Symbol" charset="0"/>
              </a:endParaRPr>
            </a:p>
            <a:p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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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r</a:t>
              </a:r>
              <a:endParaRPr lang="en-US">
                <a:ea typeface="ＭＳ Ｐゴシック" charset="0"/>
                <a:cs typeface="ＭＳ Ｐゴシック" charset="0"/>
                <a:sym typeface="Symbol" charset="0"/>
              </a:endParaRPr>
            </a:p>
            <a:p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q</a:t>
              </a:r>
              <a:r>
                <a:rPr lang="en-US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</a:t>
              </a:r>
              <a:r>
                <a:rPr lang="en-US">
                  <a:latin typeface="Optima" charset="0"/>
                  <a:ea typeface="ＭＳ Ｐゴシック" charset="0"/>
                  <a:cs typeface="ＭＳ Ｐゴシック" charset="0"/>
                </a:rPr>
                <a:t>r</a:t>
              </a:r>
              <a:endParaRPr lang="en-US">
                <a:ea typeface="ＭＳ Ｐゴシック" charset="0"/>
                <a:cs typeface="ＭＳ Ｐゴシック" charset="0"/>
                <a:sym typeface="Symbol" charset="0"/>
              </a:endParaRPr>
            </a:p>
          </p:txBody>
        </p:sp>
        <p:sp>
          <p:nvSpPr>
            <p:cNvPr id="27656" name="Line 5"/>
            <p:cNvSpPr>
              <a:spLocks noChangeShapeType="1"/>
            </p:cNvSpPr>
            <p:nvPr/>
          </p:nvSpPr>
          <p:spPr bwMode="auto">
            <a:xfrm>
              <a:off x="609600" y="1676400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Rectangle 6"/>
            <p:cNvSpPr>
              <a:spLocks noChangeArrowheads="1"/>
            </p:cNvSpPr>
            <p:nvPr/>
          </p:nvSpPr>
          <p:spPr bwMode="auto">
            <a:xfrm>
              <a:off x="609600" y="1676400"/>
              <a:ext cx="4032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</a:t>
              </a:r>
              <a:endParaRPr lang="en-US" sz="2000"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658" name="Rectangle 11"/>
            <p:cNvSpPr>
              <a:spLocks noChangeArrowheads="1"/>
            </p:cNvSpPr>
            <p:nvPr/>
          </p:nvSpPr>
          <p:spPr bwMode="auto">
            <a:xfrm>
              <a:off x="2819400" y="914400"/>
              <a:ext cx="3124200" cy="823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Based on the tautology:</a:t>
              </a:r>
            </a:p>
            <a:p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(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(p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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q)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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(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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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r)</a:t>
              </a:r>
              <a:r>
                <a:rPr lang="en-US" sz="2800">
                  <a:latin typeface="Optima" charset="0"/>
                  <a:ea typeface="ＭＳ Ｐゴシック" charset="0"/>
                  <a:cs typeface="ＭＳ Ｐゴシック" charset="0"/>
                </a:rPr>
                <a:t>)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</a:t>
              </a:r>
              <a:r>
                <a:rPr lang="en-US" sz="2000">
                  <a:ea typeface="ＭＳ Ｐゴシック" charset="0"/>
                  <a:cs typeface="ＭＳ Ｐゴシック" charset="0"/>
                  <a:sym typeface="Symbol" charset="0"/>
                </a:rPr>
                <a:t> 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(q</a:t>
              </a:r>
              <a:r>
                <a:rPr lang="en-US" sz="2000">
                  <a:solidFill>
                    <a:srgbClr val="FF0000"/>
                  </a:solidFill>
                  <a:ea typeface="ＭＳ Ｐゴシック" charset="0"/>
                  <a:cs typeface="ＭＳ Ｐゴシック" charset="0"/>
                  <a:sym typeface="Symbol" charset="0"/>
                </a:rPr>
                <a:t></a:t>
              </a:r>
              <a:r>
                <a:rPr lang="en-US" sz="2000">
                  <a:latin typeface="Optima" charset="0"/>
                  <a:ea typeface="ＭＳ Ｐゴシック" charset="0"/>
                  <a:cs typeface="ＭＳ Ｐゴシック" charset="0"/>
                </a:rPr>
                <a:t>r)</a:t>
              </a:r>
            </a:p>
          </p:txBody>
        </p:sp>
        <p:sp>
          <p:nvSpPr>
            <p:cNvPr id="27659" name="Rectangle 17"/>
            <p:cNvSpPr>
              <a:spLocks noChangeArrowheads="1"/>
            </p:cNvSpPr>
            <p:nvPr/>
          </p:nvSpPr>
          <p:spPr bwMode="auto">
            <a:xfrm>
              <a:off x="6324600" y="990600"/>
              <a:ext cx="26670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ja-JP" alt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“</a:t>
              </a:r>
              <a:r>
                <a:rPr 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Resolution</a:t>
              </a:r>
              <a:r>
                <a:rPr lang="ja-JP" altLang="en-US" sz="2000">
                  <a:solidFill>
                    <a:srgbClr val="000000"/>
                  </a:solidFill>
                  <a:latin typeface="Optima" charset="0"/>
                  <a:ea typeface="ＭＳ Ｐゴシック" charset="0"/>
                  <a:cs typeface="ＭＳ Ｐゴシック" charset="0"/>
                </a:rPr>
                <a:t>”</a:t>
              </a:r>
              <a:endParaRPr lang="en-US" sz="2000">
                <a:solidFill>
                  <a:srgbClr val="000000"/>
                </a:solidFill>
                <a:latin typeface="Optima" charset="0"/>
                <a:ea typeface="ＭＳ Ｐゴシック" charset="0"/>
                <a:cs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109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705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b="1" dirty="0">
                <a:latin typeface="Times" charset="0"/>
                <a:ea typeface="ＭＳ Ｐゴシック" charset="0"/>
              </a:rPr>
              <a:t>Modus ponens</a:t>
            </a:r>
          </a:p>
          <a:p>
            <a:pPr lvl="1" eaLnBrk="1" hangingPunct="1"/>
            <a:r>
              <a:rPr lang="ja-JP" altLang="en-US" sz="2000" dirty="0">
                <a:latin typeface="Times" charset="0"/>
                <a:ea typeface="ＭＳ Ｐゴシック" charset="0"/>
              </a:rPr>
              <a:t>“</a:t>
            </a:r>
            <a:r>
              <a:rPr lang="en-US" sz="2000" dirty="0">
                <a:latin typeface="Times" charset="0"/>
                <a:ea typeface="ＭＳ Ｐゴシック" charset="0"/>
              </a:rPr>
              <a:t>If you have access to </a:t>
            </a:r>
            <a:r>
              <a:rPr lang="en-US" sz="2000" dirty="0" err="1">
                <a:latin typeface="Times" charset="0"/>
                <a:ea typeface="ＭＳ Ｐゴシック" charset="0"/>
              </a:rPr>
              <a:t>ctools</a:t>
            </a:r>
            <a:r>
              <a:rPr lang="en-US" sz="2000" dirty="0">
                <a:latin typeface="Times" charset="0"/>
                <a:ea typeface="ＭＳ Ｐゴシック" charset="0"/>
              </a:rPr>
              <a:t>, you can download the homework.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”</a:t>
            </a:r>
            <a:endParaRPr lang="en-US" sz="2000" dirty="0">
              <a:latin typeface="Times" charset="0"/>
              <a:ea typeface="ＭＳ Ｐゴシック" charset="0"/>
            </a:endParaRPr>
          </a:p>
          <a:p>
            <a:pPr lvl="1" eaLnBrk="1" hangingPunct="1"/>
            <a:r>
              <a:rPr lang="ja-JP" altLang="en-US" sz="2000" dirty="0">
                <a:latin typeface="Times" charset="0"/>
                <a:ea typeface="ＭＳ Ｐゴシック" charset="0"/>
              </a:rPr>
              <a:t>“</a:t>
            </a:r>
            <a:r>
              <a:rPr lang="en-US" sz="2000" dirty="0">
                <a:latin typeface="Times" charset="0"/>
                <a:ea typeface="ＭＳ Ｐゴシック" charset="0"/>
              </a:rPr>
              <a:t>You have access to </a:t>
            </a:r>
            <a:r>
              <a:rPr lang="en-US" sz="2000" dirty="0" err="1">
                <a:latin typeface="Times" charset="0"/>
                <a:ea typeface="ＭＳ Ｐゴシック" charset="0"/>
              </a:rPr>
              <a:t>ctools</a:t>
            </a:r>
            <a:r>
              <a:rPr lang="en-US" sz="2000" dirty="0">
                <a:latin typeface="Times" charset="0"/>
                <a:ea typeface="ＭＳ Ｐゴシック" charset="0"/>
              </a:rPr>
              <a:t>.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”</a:t>
            </a:r>
            <a:endParaRPr lang="en-US" sz="2000" dirty="0">
              <a:latin typeface="Times" charset="0"/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latin typeface="Times" charset="0"/>
                <a:ea typeface="ＭＳ Ｐゴシック" charset="0"/>
              </a:rPr>
              <a:t>(Therefore,) 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“</a:t>
            </a:r>
            <a:r>
              <a:rPr lang="en-US" sz="2000" dirty="0">
                <a:latin typeface="Times" charset="0"/>
                <a:ea typeface="ＭＳ Ｐゴシック" charset="0"/>
              </a:rPr>
              <a:t>you can download the homework.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”</a:t>
            </a:r>
            <a:endParaRPr lang="en-US" sz="2400" dirty="0">
              <a:latin typeface="Times" charset="0"/>
              <a:ea typeface="ＭＳ Ｐゴシック" charset="0"/>
            </a:endParaRPr>
          </a:p>
          <a:p>
            <a:pPr eaLnBrk="1" hangingPunct="1"/>
            <a:r>
              <a:rPr lang="en-US" sz="2400" b="1" dirty="0">
                <a:latin typeface="Times" charset="0"/>
                <a:ea typeface="ＭＳ Ｐゴシック" charset="0"/>
              </a:rPr>
              <a:t>Modus </a:t>
            </a:r>
            <a:r>
              <a:rPr lang="en-US" sz="2400" b="1" dirty="0" err="1">
                <a:latin typeface="Times" charset="0"/>
                <a:ea typeface="ＭＳ Ｐゴシック" charset="0"/>
              </a:rPr>
              <a:t>tollens</a:t>
            </a:r>
            <a:endParaRPr lang="en-US" sz="2400" b="1" dirty="0">
              <a:latin typeface="Times" charset="0"/>
              <a:ea typeface="ＭＳ Ｐゴシック" charset="0"/>
            </a:endParaRPr>
          </a:p>
          <a:p>
            <a:pPr lvl="1" eaLnBrk="1" hangingPunct="1"/>
            <a:r>
              <a:rPr lang="ja-JP" altLang="en-US" sz="2000" dirty="0">
                <a:latin typeface="Times" charset="0"/>
                <a:ea typeface="ＭＳ Ｐゴシック" charset="0"/>
              </a:rPr>
              <a:t>“</a:t>
            </a:r>
            <a:r>
              <a:rPr lang="en-US" sz="2000" dirty="0">
                <a:latin typeface="Times" charset="0"/>
                <a:ea typeface="ＭＳ Ｐゴシック" charset="0"/>
              </a:rPr>
              <a:t>If you have access to </a:t>
            </a:r>
            <a:r>
              <a:rPr lang="en-US" sz="2000" dirty="0" err="1">
                <a:latin typeface="Times" charset="0"/>
                <a:ea typeface="ＭＳ Ｐゴシック" charset="0"/>
              </a:rPr>
              <a:t>ctools</a:t>
            </a:r>
            <a:r>
              <a:rPr lang="en-US" sz="2000" dirty="0">
                <a:latin typeface="Times" charset="0"/>
                <a:ea typeface="ＭＳ Ｐゴシック" charset="0"/>
              </a:rPr>
              <a:t>, you can download the homework.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”</a:t>
            </a:r>
            <a:endParaRPr lang="en-US" sz="2000" dirty="0">
              <a:latin typeface="Times" charset="0"/>
              <a:ea typeface="ＭＳ Ｐゴシック" charset="0"/>
            </a:endParaRPr>
          </a:p>
          <a:p>
            <a:pPr lvl="1" eaLnBrk="1" hangingPunct="1"/>
            <a:r>
              <a:rPr lang="ja-JP" altLang="en-US" sz="2000" dirty="0">
                <a:latin typeface="Times" charset="0"/>
                <a:ea typeface="ＭＳ Ｐゴシック" charset="0"/>
              </a:rPr>
              <a:t>“</a:t>
            </a:r>
            <a:r>
              <a:rPr lang="en-US" sz="2000" dirty="0">
                <a:latin typeface="Times" charset="0"/>
                <a:ea typeface="ＭＳ Ｐゴシック" charset="0"/>
              </a:rPr>
              <a:t>You cannot download the homework.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”</a:t>
            </a:r>
            <a:endParaRPr lang="en-US" sz="2000" dirty="0">
              <a:latin typeface="Times" charset="0"/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latin typeface="Times" charset="0"/>
                <a:ea typeface="ＭＳ Ｐゴシック" charset="0"/>
              </a:rPr>
              <a:t>(Therefore,) 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“</a:t>
            </a:r>
            <a:r>
              <a:rPr lang="en-US" sz="2000" dirty="0">
                <a:latin typeface="Times" charset="0"/>
                <a:ea typeface="ＭＳ Ｐゴシック" charset="0"/>
              </a:rPr>
              <a:t>you do not have access to </a:t>
            </a:r>
            <a:r>
              <a:rPr lang="en-US" sz="2000" dirty="0" err="1">
                <a:latin typeface="Times" charset="0"/>
                <a:ea typeface="ＭＳ Ｐゴシック" charset="0"/>
              </a:rPr>
              <a:t>ctools</a:t>
            </a:r>
            <a:r>
              <a:rPr lang="en-US" sz="2000" dirty="0">
                <a:latin typeface="Times" charset="0"/>
                <a:ea typeface="ＭＳ Ｐゴシック" charset="0"/>
              </a:rPr>
              <a:t>.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”</a:t>
            </a:r>
            <a:endParaRPr lang="en-US" sz="2400" dirty="0">
              <a:latin typeface="Times" charset="0"/>
              <a:ea typeface="ＭＳ Ｐゴシック" charset="0"/>
            </a:endParaRPr>
          </a:p>
          <a:p>
            <a:pPr eaLnBrk="1" hangingPunct="1"/>
            <a:r>
              <a:rPr lang="en-US" sz="2400" b="1" dirty="0">
                <a:latin typeface="Times" charset="0"/>
                <a:ea typeface="ＭＳ Ｐゴシック" charset="0"/>
              </a:rPr>
              <a:t>Hypothetical syllogism</a:t>
            </a:r>
          </a:p>
          <a:p>
            <a:pPr lvl="1" eaLnBrk="1" hangingPunct="1"/>
            <a:r>
              <a:rPr lang="ja-JP" altLang="en-US" sz="2000" dirty="0">
                <a:latin typeface="Times" charset="0"/>
                <a:ea typeface="ＭＳ Ｐゴシック" charset="0"/>
              </a:rPr>
              <a:t>“</a:t>
            </a:r>
            <a:r>
              <a:rPr lang="en-US" sz="2000" dirty="0">
                <a:latin typeface="Times" charset="0"/>
                <a:ea typeface="ＭＳ Ｐゴシック" charset="0"/>
              </a:rPr>
              <a:t>If you are registered for this course, you have access to </a:t>
            </a:r>
            <a:r>
              <a:rPr lang="en-US" sz="2000" dirty="0" err="1">
                <a:latin typeface="Times" charset="0"/>
                <a:ea typeface="ＭＳ Ｐゴシック" charset="0"/>
              </a:rPr>
              <a:t>ctools</a:t>
            </a:r>
            <a:r>
              <a:rPr lang="en-US" sz="2000" dirty="0">
                <a:latin typeface="Times" charset="0"/>
                <a:ea typeface="ＭＳ Ｐゴシック" charset="0"/>
              </a:rPr>
              <a:t>.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”</a:t>
            </a:r>
            <a:endParaRPr lang="en-US" sz="2000" dirty="0">
              <a:latin typeface="Times" charset="0"/>
              <a:ea typeface="ＭＳ Ｐゴシック" charset="0"/>
            </a:endParaRPr>
          </a:p>
          <a:p>
            <a:pPr lvl="1" eaLnBrk="1" hangingPunct="1"/>
            <a:r>
              <a:rPr lang="ja-JP" altLang="en-US" sz="2000" dirty="0">
                <a:latin typeface="Times" charset="0"/>
                <a:ea typeface="ＭＳ Ｐゴシック" charset="0"/>
              </a:rPr>
              <a:t>“</a:t>
            </a:r>
            <a:r>
              <a:rPr lang="en-US" sz="2000" dirty="0">
                <a:latin typeface="Times" charset="0"/>
                <a:ea typeface="ＭＳ Ｐゴシック" charset="0"/>
              </a:rPr>
              <a:t>If you have access to </a:t>
            </a:r>
            <a:r>
              <a:rPr lang="en-US" sz="2000" dirty="0" err="1">
                <a:latin typeface="Times" charset="0"/>
                <a:ea typeface="ＭＳ Ｐゴシック" charset="0"/>
              </a:rPr>
              <a:t>ctools</a:t>
            </a:r>
            <a:r>
              <a:rPr lang="en-US" sz="2000" dirty="0">
                <a:latin typeface="Times" charset="0"/>
                <a:ea typeface="ＭＳ Ｐゴシック" charset="0"/>
              </a:rPr>
              <a:t>, you can download the homework.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”</a:t>
            </a:r>
            <a:endParaRPr lang="en-US" sz="2000" dirty="0">
              <a:latin typeface="Times" charset="0"/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latin typeface="Times" charset="0"/>
                <a:ea typeface="ＭＳ Ｐゴシック" charset="0"/>
              </a:rPr>
              <a:t>(Therefore,) 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“</a:t>
            </a:r>
            <a:r>
              <a:rPr lang="en-US" sz="2000" dirty="0">
                <a:latin typeface="Times" charset="0"/>
                <a:ea typeface="ＭＳ Ｐゴシック" charset="0"/>
              </a:rPr>
              <a:t>if you are registered for this course, you can download the HW.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”</a:t>
            </a:r>
            <a:endParaRPr lang="en-US" sz="2000" dirty="0">
              <a:latin typeface="Times" charset="0"/>
              <a:ea typeface="ＭＳ Ｐゴシック" charset="0"/>
            </a:endParaRPr>
          </a:p>
          <a:p>
            <a:pPr eaLnBrk="1" hangingPunct="1"/>
            <a:r>
              <a:rPr lang="en-US" sz="2400" b="1" dirty="0">
                <a:latin typeface="Times" charset="0"/>
                <a:ea typeface="ＭＳ Ｐゴシック" charset="0"/>
              </a:rPr>
              <a:t>Resolution</a:t>
            </a:r>
          </a:p>
          <a:p>
            <a:pPr lvl="1" eaLnBrk="1" hangingPunct="1"/>
            <a:r>
              <a:rPr lang="ja-JP" altLang="en-US" sz="2000" dirty="0">
                <a:latin typeface="Times" charset="0"/>
                <a:ea typeface="ＭＳ Ｐゴシック" charset="0"/>
              </a:rPr>
              <a:t>“</a:t>
            </a:r>
            <a:r>
              <a:rPr lang="en-US" sz="2000" dirty="0">
                <a:latin typeface="Times" charset="0"/>
                <a:ea typeface="ＭＳ Ｐゴシック" charset="0"/>
              </a:rPr>
              <a:t>If it does not rain today, we will have a picnic.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”</a:t>
            </a:r>
            <a:endParaRPr lang="en-US" sz="2000" dirty="0">
              <a:latin typeface="Times" charset="0"/>
              <a:ea typeface="ＭＳ Ｐゴシック" charset="0"/>
            </a:endParaRPr>
          </a:p>
          <a:p>
            <a:pPr lvl="1" eaLnBrk="1" hangingPunct="1"/>
            <a:r>
              <a:rPr lang="ja-JP" altLang="en-US" sz="2000" dirty="0">
                <a:latin typeface="Times" charset="0"/>
                <a:ea typeface="ＭＳ Ｐゴシック" charset="0"/>
              </a:rPr>
              <a:t>“</a:t>
            </a:r>
            <a:r>
              <a:rPr lang="en-US" sz="2000" dirty="0">
                <a:latin typeface="Times" charset="0"/>
                <a:ea typeface="ＭＳ Ｐゴシック" charset="0"/>
              </a:rPr>
              <a:t>If </a:t>
            </a:r>
            <a:r>
              <a:rPr lang="en-US" sz="2000" dirty="0" smtClean="0">
                <a:latin typeface="Times" charset="0"/>
                <a:ea typeface="ＭＳ Ｐゴシック" charset="0"/>
              </a:rPr>
              <a:t>it does rain </a:t>
            </a:r>
            <a:r>
              <a:rPr lang="en-US" sz="2000" dirty="0">
                <a:latin typeface="Times" charset="0"/>
                <a:ea typeface="ＭＳ Ｐゴシック" charset="0"/>
              </a:rPr>
              <a:t>today, we will go to the movies.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”</a:t>
            </a:r>
            <a:endParaRPr lang="en-US" sz="2000" dirty="0">
              <a:latin typeface="Times" charset="0"/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latin typeface="Times" charset="0"/>
                <a:ea typeface="ＭＳ Ｐゴシック" charset="0"/>
              </a:rPr>
              <a:t>(Therefore,) 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“</a:t>
            </a:r>
            <a:r>
              <a:rPr lang="en-US" sz="2000" dirty="0" smtClean="0">
                <a:latin typeface="Times" charset="0"/>
                <a:ea typeface="ＭＳ Ｐゴシック" charset="0"/>
              </a:rPr>
              <a:t>today, </a:t>
            </a:r>
            <a:r>
              <a:rPr lang="en-US" sz="2000" dirty="0">
                <a:latin typeface="Times" charset="0"/>
                <a:ea typeface="ＭＳ Ｐゴシック" charset="0"/>
              </a:rPr>
              <a:t>we will have a picnic or go to the movies.</a:t>
            </a:r>
            <a:r>
              <a:rPr lang="ja-JP" altLang="en-US" sz="2000" dirty="0">
                <a:latin typeface="Times" charset="0"/>
                <a:ea typeface="ＭＳ Ｐゴシック" charset="0"/>
              </a:rPr>
              <a:t>”</a:t>
            </a:r>
            <a:endParaRPr lang="en-US" sz="2000" dirty="0">
              <a:latin typeface="Times" charset="0"/>
              <a:ea typeface="ＭＳ Ｐゴシック" charset="0"/>
            </a:endParaRPr>
          </a:p>
          <a:p>
            <a:pPr lvl="1" eaLnBrk="1" hangingPunct="1"/>
            <a:endParaRPr lang="en-US" sz="2000" dirty="0">
              <a:latin typeface="Times" charset="0"/>
              <a:ea typeface="ＭＳ Ｐゴシック" charset="0"/>
            </a:endParaRPr>
          </a:p>
          <a:p>
            <a:pPr lvl="1" eaLnBrk="1" hangingPunct="1"/>
            <a:endParaRPr lang="en-US" sz="1600" dirty="0">
              <a:latin typeface="Times" charset="0"/>
              <a:ea typeface="ＭＳ Ｐゴシック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76200"/>
            <a:ext cx="785061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43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fallacies</a:t>
            </a:r>
            <a:endParaRPr lang="en-US" dirty="0"/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685800" y="1074737"/>
            <a:ext cx="6687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 err="1">
                <a:latin typeface="Optima" charset="0"/>
                <a:ea typeface="ＭＳ Ｐゴシック" charset="-128"/>
              </a:rPr>
              <a:t>p</a:t>
            </a:r>
            <a:r>
              <a:rPr lang="en-US" dirty="0" err="1">
                <a:solidFill>
                  <a:srgbClr val="FF0000"/>
                </a:solidFill>
                <a:ea typeface="ＭＳ Ｐゴシック" charset="-128"/>
                <a:sym typeface="Symbol" charset="2"/>
              </a:rPr>
              <a:t></a:t>
            </a:r>
            <a:r>
              <a:rPr lang="en-US" dirty="0" err="1">
                <a:latin typeface="Optima" charset="0"/>
                <a:ea typeface="ＭＳ Ｐゴシック" charset="-128"/>
              </a:rPr>
              <a:t>q</a:t>
            </a:r>
            <a:endParaRPr lang="en-US" dirty="0">
              <a:ea typeface="ＭＳ Ｐゴシック" charset="-128"/>
              <a:sym typeface="Symbol" charset="2"/>
            </a:endParaRPr>
          </a:p>
          <a:p>
            <a:r>
              <a:rPr lang="en-US" dirty="0" smtClean="0">
                <a:latin typeface="Optima" charset="0"/>
                <a:ea typeface="ＭＳ Ｐゴシック" charset="-128"/>
              </a:rPr>
              <a:t>q</a:t>
            </a:r>
            <a:endParaRPr lang="en-US" dirty="0">
              <a:ea typeface="ＭＳ Ｐゴシック" charset="-128"/>
              <a:sym typeface="Symbol" charset="2"/>
            </a:endParaRPr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>
            <a:off x="381000" y="19431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457200" y="1584186"/>
            <a:ext cx="1371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sz="2000" dirty="0" smtClean="0">
              <a:ea typeface="ＭＳ Ｐゴシック" charset="-128"/>
              <a:sym typeface="Symbol" charset="2"/>
            </a:endParaRPr>
          </a:p>
          <a:p>
            <a:r>
              <a:rPr lang="en-US" sz="2000" dirty="0" smtClean="0">
                <a:ea typeface="ＭＳ Ｐゴシック" charset="-128"/>
                <a:sym typeface="Symbol" charset="2"/>
              </a:rPr>
              <a:t></a:t>
            </a:r>
            <a:r>
              <a:rPr lang="en-US" dirty="0" smtClean="0">
                <a:latin typeface="Optima" charset="0"/>
                <a:ea typeface="ＭＳ Ｐゴシック" charset="-128"/>
              </a:rPr>
              <a:t>p</a:t>
            </a:r>
          </a:p>
          <a:p>
            <a:endParaRPr lang="en-US" sz="2000" dirty="0">
              <a:ea typeface="ＭＳ Ｐゴシック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2"/>
              <p:cNvSpPr>
                <a:spLocks noChangeArrowheads="1"/>
              </p:cNvSpPr>
              <p:nvPr/>
            </p:nvSpPr>
            <p:spPr bwMode="auto">
              <a:xfrm>
                <a:off x="2590800" y="1150937"/>
                <a:ext cx="3124200" cy="18158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 dirty="0" smtClean="0">
                    <a:latin typeface="Optima" charset="0"/>
                    <a:ea typeface="ＭＳ Ｐゴシック" charset="-128"/>
                  </a:rPr>
                  <a:t>Not a tautology:</a:t>
                </a:r>
                <a:endParaRPr lang="en-US" sz="2000" dirty="0">
                  <a:latin typeface="Optima" charset="0"/>
                  <a:ea typeface="ＭＳ Ｐゴシック" charset="-128"/>
                </a:endParaRPr>
              </a:p>
              <a:p>
                <a:r>
                  <a:rPr lang="en-US" sz="2800" dirty="0">
                    <a:latin typeface="Optima" charset="0"/>
                    <a:ea typeface="ＭＳ Ｐゴシック" charset="-128"/>
                  </a:rPr>
                  <a:t>(</a:t>
                </a:r>
                <a:r>
                  <a:rPr lang="en-US" sz="2000" dirty="0">
                    <a:latin typeface="Optima" charset="0"/>
                    <a:ea typeface="ＭＳ Ｐゴシック" charset="-128"/>
                  </a:rPr>
                  <a:t>(</a:t>
                </a:r>
                <a:r>
                  <a:rPr lang="en-US" sz="2000" dirty="0" err="1">
                    <a:latin typeface="Optima" charset="0"/>
                    <a:ea typeface="ＭＳ Ｐゴシック" charset="-128"/>
                  </a:rPr>
                  <a:t>p</a:t>
                </a:r>
                <a:r>
                  <a:rPr lang="en-US" sz="2000" dirty="0" err="1">
                    <a:solidFill>
                      <a:srgbClr val="FF0000"/>
                    </a:solidFill>
                    <a:ea typeface="ＭＳ Ｐゴシック" charset="-128"/>
                    <a:sym typeface="Symbol" charset="2"/>
                  </a:rPr>
                  <a:t></a:t>
                </a:r>
                <a:r>
                  <a:rPr lang="en-US" sz="2000" dirty="0" err="1">
                    <a:latin typeface="Optima" charset="0"/>
                    <a:ea typeface="ＭＳ Ｐゴシック" charset="-128"/>
                  </a:rPr>
                  <a:t>q</a:t>
                </a:r>
                <a:r>
                  <a:rPr lang="en-US" sz="2000" dirty="0">
                    <a:latin typeface="Optima" charset="0"/>
                    <a:ea typeface="ＭＳ Ｐゴシック" charset="-128"/>
                  </a:rPr>
                  <a:t>)</a:t>
                </a:r>
                <a:r>
                  <a:rPr lang="en-US" sz="2000" dirty="0">
                    <a:ea typeface="ＭＳ Ｐゴシック" charset="-128"/>
                    <a:sym typeface="Symbol" charset="2"/>
                  </a:rPr>
                  <a:t> </a:t>
                </a:r>
                <a:r>
                  <a:rPr lang="en-US" sz="2000" dirty="0">
                    <a:solidFill>
                      <a:srgbClr val="FF0000"/>
                    </a:solidFill>
                    <a:ea typeface="ＭＳ Ｐゴシック" charset="-128"/>
                    <a:sym typeface="Symbol" charset="2"/>
                  </a:rPr>
                  <a:t></a:t>
                </a:r>
                <a:r>
                  <a:rPr lang="en-US" sz="2000" dirty="0">
                    <a:ea typeface="ＭＳ Ｐゴシック" charset="-128"/>
                    <a:sym typeface="Symbol" charset="2"/>
                  </a:rPr>
                  <a:t> </a:t>
                </a:r>
                <a:r>
                  <a:rPr lang="en-US" sz="2000" dirty="0" smtClean="0">
                    <a:latin typeface="Optima" charset="0"/>
                    <a:ea typeface="ＭＳ Ｐゴシック" charset="-128"/>
                  </a:rPr>
                  <a:t>q</a:t>
                </a:r>
                <a:r>
                  <a:rPr lang="en-US" sz="2800" dirty="0" smtClean="0">
                    <a:latin typeface="Optima" charset="0"/>
                    <a:ea typeface="ＭＳ Ｐゴシック" charset="-128"/>
                  </a:rPr>
                  <a:t>)</a:t>
                </a:r>
                <a:r>
                  <a:rPr lang="en-US" sz="2000" dirty="0" smtClean="0">
                    <a:ea typeface="ＭＳ Ｐゴシック" charset="-128"/>
                    <a:sym typeface="Symbol" charset="2"/>
                  </a:rPr>
                  <a:t> </a:t>
                </a:r>
                <a:r>
                  <a:rPr lang="en-US" sz="2000" dirty="0">
                    <a:solidFill>
                      <a:srgbClr val="FF0000"/>
                    </a:solidFill>
                    <a:ea typeface="ＭＳ Ｐゴシック" charset="-128"/>
                    <a:sym typeface="Symbol" charset="2"/>
                  </a:rPr>
                  <a:t></a:t>
                </a:r>
                <a:r>
                  <a:rPr lang="en-US" sz="2000" dirty="0">
                    <a:ea typeface="ＭＳ Ｐゴシック" charset="-128"/>
                    <a:sym typeface="Symbol" charset="2"/>
                  </a:rPr>
                  <a:t> </a:t>
                </a:r>
                <a:r>
                  <a:rPr lang="en-US" sz="2000" dirty="0" smtClean="0">
                    <a:latin typeface="Optima" charset="0"/>
                    <a:ea typeface="ＭＳ Ｐゴシック" charset="-128"/>
                  </a:rPr>
                  <a:t>p</a:t>
                </a:r>
              </a:p>
              <a:p>
                <a:r>
                  <a:rPr lang="en-US" sz="1600" dirty="0" smtClean="0">
                    <a:latin typeface="Optima" charset="0"/>
                    <a:ea typeface="ＭＳ Ｐゴシック" charset="-128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𝑝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𝐹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,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𝑞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𝑇</m:t>
                    </m:r>
                  </m:oMath>
                </a14:m>
                <a:r>
                  <a:rPr lang="en-US" sz="1600" dirty="0" smtClean="0">
                    <a:latin typeface="Optima" charset="0"/>
                    <a:ea typeface="ＭＳ Ｐゴシック" charset="-128"/>
                  </a:rPr>
                  <a:t>:</a:t>
                </a:r>
              </a:p>
              <a:p>
                <a:pPr>
                  <a:tabLst>
                    <a:tab pos="228600" algn="l"/>
                    <a:tab pos="1143000" algn="l"/>
                  </a:tabLst>
                </a:pPr>
                <a:r>
                  <a:rPr lang="en-US" sz="1600" dirty="0">
                    <a:latin typeface="Optima" charset="0"/>
                    <a:ea typeface="ＭＳ Ｐゴシック" charset="-128"/>
                  </a:rPr>
                  <a:t>	</a:t>
                </a:r>
                <a:r>
                  <a:rPr lang="en-US" sz="1600" dirty="0" smtClean="0">
                    <a:latin typeface="Optima" charset="0"/>
                    <a:ea typeface="ＭＳ Ｐゴシック" charset="-128"/>
                  </a:rPr>
                  <a:t>LHS: 	(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𝐹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→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𝑇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)∧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𝑇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≡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𝑇</m:t>
                    </m:r>
                  </m:oMath>
                </a14:m>
                <a:endParaRPr lang="en-US" sz="1600" dirty="0" smtClean="0">
                  <a:latin typeface="Optima" charset="0"/>
                  <a:ea typeface="ＭＳ Ｐゴシック" charset="-128"/>
                </a:endParaRPr>
              </a:p>
              <a:p>
                <a:pPr>
                  <a:tabLst>
                    <a:tab pos="228600" algn="l"/>
                    <a:tab pos="1143000" algn="l"/>
                  </a:tabLst>
                </a:pPr>
                <a:r>
                  <a:rPr lang="en-US" sz="1600" dirty="0">
                    <a:latin typeface="Optima" charset="0"/>
                    <a:ea typeface="ＭＳ Ｐゴシック" charset="-128"/>
                  </a:rPr>
                  <a:t>	</a:t>
                </a:r>
                <a:r>
                  <a:rPr lang="en-US" sz="1600" dirty="0" smtClean="0">
                    <a:latin typeface="Optima" charset="0"/>
                    <a:ea typeface="ＭＳ Ｐゴシック" charset="-128"/>
                  </a:rPr>
                  <a:t>RHS: 	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𝑝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𝐹</m:t>
                    </m:r>
                  </m:oMath>
                </a14:m>
                <a:endParaRPr lang="en-US" sz="1600" dirty="0" smtClean="0">
                  <a:latin typeface="Optima" charset="0"/>
                  <a:ea typeface="ＭＳ Ｐゴシック" charset="-128"/>
                </a:endParaRPr>
              </a:p>
              <a:p>
                <a:pPr>
                  <a:tabLst>
                    <a:tab pos="228600" algn="l"/>
                    <a:tab pos="1143000" algn="l"/>
                  </a:tabLst>
                </a:pPr>
                <a:r>
                  <a:rPr lang="en-US" sz="1600" dirty="0">
                    <a:latin typeface="Optima" charset="0"/>
                    <a:ea typeface="ＭＳ Ｐゴシック" charset="-128"/>
                  </a:rPr>
                  <a:t>	</a:t>
                </a:r>
                <a:r>
                  <a:rPr lang="en-US" sz="1600" dirty="0" smtClean="0">
                    <a:latin typeface="Optima" charset="0"/>
                    <a:ea typeface="ＭＳ Ｐゴシック" charset="-128"/>
                  </a:rPr>
                  <a:t>Together:	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𝑇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→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𝐹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≡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𝐹</m:t>
                    </m:r>
                  </m:oMath>
                </a14:m>
                <a:endParaRPr lang="en-US" sz="1600" dirty="0" smtClean="0">
                  <a:latin typeface="Optima" charset="0"/>
                  <a:ea typeface="ＭＳ Ｐゴシック" charset="-128"/>
                </a:endParaRPr>
              </a:p>
            </p:txBody>
          </p:sp>
        </mc:Choice>
        <mc:Fallback xmlns="">
          <p:sp>
            <p:nvSpPr>
              <p:cNvPr id="1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90800" y="1150937"/>
                <a:ext cx="3124200" cy="1815882"/>
              </a:xfrm>
              <a:prstGeom prst="rect">
                <a:avLst/>
              </a:prstGeom>
              <a:blipFill rotWithShape="1">
                <a:blip r:embed="rId2"/>
                <a:stretch>
                  <a:fillRect b="-2474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6096000" y="1227137"/>
            <a:ext cx="2667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dirty="0" smtClean="0">
                <a:latin typeface="Optima" charset="0"/>
                <a:ea typeface="ＭＳ Ｐゴシック" charset="-128"/>
              </a:rPr>
              <a:t>“Fallacy of affirming the conclusion”</a:t>
            </a:r>
          </a:p>
          <a:p>
            <a:pPr algn="ctr"/>
            <a:endParaRPr lang="en-US" sz="2000" dirty="0">
              <a:latin typeface="Optima" charset="0"/>
              <a:ea typeface="ＭＳ Ｐゴシック" charset="-128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92100" y="1200026"/>
            <a:ext cx="8382000" cy="1555874"/>
            <a:chOff x="381000" y="1341437"/>
            <a:chExt cx="8382000" cy="1555874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381000" y="1341437"/>
              <a:ext cx="8382000" cy="15558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381000" y="1341437"/>
              <a:ext cx="8382000" cy="15558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19"/>
              <p:cNvSpPr>
                <a:spLocks noChangeArrowheads="1"/>
              </p:cNvSpPr>
              <p:nvPr/>
            </p:nvSpPr>
            <p:spPr bwMode="auto">
              <a:xfrm>
                <a:off x="685800" y="3886200"/>
                <a:ext cx="668773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Optima" charset="0"/>
                    <a:ea typeface="ＭＳ Ｐゴシック" charset="-128"/>
                  </a:rPr>
                  <a:t>p</a:t>
                </a:r>
                <a:r>
                  <a:rPr lang="en-US" dirty="0" err="1">
                    <a:solidFill>
                      <a:srgbClr val="FF0000"/>
                    </a:solidFill>
                    <a:ea typeface="ＭＳ Ｐゴシック" charset="-128"/>
                    <a:sym typeface="Symbol" charset="2"/>
                  </a:rPr>
                  <a:t></a:t>
                </a:r>
                <a:r>
                  <a:rPr lang="en-US" dirty="0" err="1">
                    <a:latin typeface="Optima" charset="0"/>
                    <a:ea typeface="ＭＳ Ｐゴシック" charset="-128"/>
                  </a:rPr>
                  <a:t>q</a:t>
                </a:r>
                <a:endParaRPr lang="en-US" dirty="0">
                  <a:ea typeface="ＭＳ Ｐゴシック" charset="-128"/>
                  <a:sym typeface="Symbol" charset="2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ＭＳ Ｐゴシック" charset="-128"/>
                      </a:rPr>
                      <m:t>¬</m:t>
                    </m:r>
                  </m:oMath>
                </a14:m>
                <a:r>
                  <a:rPr lang="en-US" dirty="0" smtClean="0">
                    <a:latin typeface="Optima" charset="0"/>
                    <a:ea typeface="ＭＳ Ｐゴシック" charset="-128"/>
                  </a:rPr>
                  <a:t>p</a:t>
                </a:r>
                <a:endParaRPr lang="en-US" dirty="0">
                  <a:ea typeface="ＭＳ Ｐゴシック" charset="-128"/>
                  <a:sym typeface="Symbol" charset="2"/>
                </a:endParaRPr>
              </a:p>
            </p:txBody>
          </p:sp>
        </mc:Choice>
        <mc:Fallback xmlns="">
          <p:sp>
            <p:nvSpPr>
              <p:cNvPr id="33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3886200"/>
                <a:ext cx="668773" cy="646331"/>
              </a:xfrm>
              <a:prstGeom prst="rect">
                <a:avLst/>
              </a:prstGeom>
              <a:blipFill rotWithShape="1">
                <a:blip r:embed="rId3"/>
                <a:stretch>
                  <a:fillRect r="-11712" b="-271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Line 20"/>
          <p:cNvSpPr>
            <a:spLocks noChangeShapeType="1"/>
          </p:cNvSpPr>
          <p:nvPr/>
        </p:nvSpPr>
        <p:spPr bwMode="auto">
          <a:xfrm>
            <a:off x="381000" y="4703763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21"/>
              <p:cNvSpPr>
                <a:spLocks noChangeArrowheads="1"/>
              </p:cNvSpPr>
              <p:nvPr/>
            </p:nvSpPr>
            <p:spPr bwMode="auto">
              <a:xfrm>
                <a:off x="457200" y="4395649"/>
                <a:ext cx="1371600" cy="1077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endParaRPr lang="en-US" sz="2000" dirty="0" smtClean="0">
                  <a:ea typeface="ＭＳ Ｐゴシック" charset="-128"/>
                  <a:sym typeface="Symbol" charset="2"/>
                </a:endParaRPr>
              </a:p>
              <a:p>
                <a:r>
                  <a:rPr lang="en-US" sz="2000" dirty="0" smtClean="0">
                    <a:ea typeface="ＭＳ Ｐゴシック" charset="-128"/>
                    <a:sym typeface="Symbol" charset="2"/>
                  </a:rPr>
                  <a:t>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ea typeface="ＭＳ Ｐゴシック" charset="-128"/>
                        <a:sym typeface="Symbol" charset="2"/>
                      </a:rPr>
                      <m:t>¬</m:t>
                    </m:r>
                  </m:oMath>
                </a14:m>
                <a:r>
                  <a:rPr lang="en-US" dirty="0" smtClean="0">
                    <a:latin typeface="Optima" charset="0"/>
                    <a:ea typeface="ＭＳ Ｐゴシック" charset="-128"/>
                  </a:rPr>
                  <a:t>q</a:t>
                </a:r>
              </a:p>
              <a:p>
                <a:endParaRPr lang="en-US" sz="2000" dirty="0">
                  <a:ea typeface="ＭＳ Ｐゴシック" charset="-128"/>
                </a:endParaRPr>
              </a:p>
            </p:txBody>
          </p:sp>
        </mc:Choice>
        <mc:Fallback xmlns="">
          <p:sp>
            <p:nvSpPr>
              <p:cNvPr id="35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4395649"/>
                <a:ext cx="1371600" cy="107721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22"/>
              <p:cNvSpPr>
                <a:spLocks noChangeArrowheads="1"/>
              </p:cNvSpPr>
              <p:nvPr/>
            </p:nvSpPr>
            <p:spPr bwMode="auto">
              <a:xfrm>
                <a:off x="2590800" y="3962400"/>
                <a:ext cx="3124200" cy="18158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 dirty="0" smtClean="0">
                    <a:latin typeface="Optima" charset="0"/>
                    <a:ea typeface="ＭＳ Ｐゴシック" charset="-128"/>
                  </a:rPr>
                  <a:t>Not a tautology:</a:t>
                </a:r>
                <a:endParaRPr lang="en-US" sz="2000" dirty="0">
                  <a:latin typeface="Optima" charset="0"/>
                  <a:ea typeface="ＭＳ Ｐゴシック" charset="-128"/>
                </a:endParaRPr>
              </a:p>
              <a:p>
                <a:r>
                  <a:rPr lang="en-US" sz="2800" dirty="0">
                    <a:latin typeface="Optima" charset="0"/>
                    <a:ea typeface="ＭＳ Ｐゴシック" charset="-128"/>
                  </a:rPr>
                  <a:t>(</a:t>
                </a:r>
                <a:r>
                  <a:rPr lang="en-US" sz="2000" dirty="0">
                    <a:latin typeface="Optima" charset="0"/>
                    <a:ea typeface="ＭＳ Ｐゴシック" charset="-128"/>
                  </a:rPr>
                  <a:t>(</a:t>
                </a:r>
                <a:r>
                  <a:rPr lang="en-US" sz="2000" dirty="0" err="1">
                    <a:latin typeface="Optima" charset="0"/>
                    <a:ea typeface="ＭＳ Ｐゴシック" charset="-128"/>
                  </a:rPr>
                  <a:t>p</a:t>
                </a:r>
                <a:r>
                  <a:rPr lang="en-US" sz="2000" dirty="0" err="1">
                    <a:solidFill>
                      <a:srgbClr val="FF0000"/>
                    </a:solidFill>
                    <a:ea typeface="ＭＳ Ｐゴシック" charset="-128"/>
                    <a:sym typeface="Symbol" charset="2"/>
                  </a:rPr>
                  <a:t></a:t>
                </a:r>
                <a:r>
                  <a:rPr lang="en-US" sz="2000" dirty="0" err="1">
                    <a:latin typeface="Optima" charset="0"/>
                    <a:ea typeface="ＭＳ Ｐゴシック" charset="-128"/>
                  </a:rPr>
                  <a:t>q</a:t>
                </a:r>
                <a:r>
                  <a:rPr lang="en-US" sz="2000" dirty="0">
                    <a:latin typeface="Optima" charset="0"/>
                    <a:ea typeface="ＭＳ Ｐゴシック" charset="-128"/>
                  </a:rPr>
                  <a:t>)</a:t>
                </a:r>
                <a:r>
                  <a:rPr lang="en-US" sz="2000" dirty="0">
                    <a:ea typeface="ＭＳ Ｐゴシック" charset="-128"/>
                    <a:sym typeface="Symbol" charset="2"/>
                  </a:rPr>
                  <a:t> </a:t>
                </a:r>
                <a:r>
                  <a:rPr lang="en-US" sz="2000" dirty="0">
                    <a:solidFill>
                      <a:srgbClr val="FF0000"/>
                    </a:solidFill>
                    <a:ea typeface="ＭＳ Ｐゴシック" charset="-128"/>
                    <a:sym typeface="Symbol" charset="2"/>
                  </a:rPr>
                  <a:t></a:t>
                </a:r>
                <a:r>
                  <a:rPr lang="en-US" sz="2000" dirty="0">
                    <a:ea typeface="ＭＳ Ｐゴシック" charset="-128"/>
                    <a:sym typeface="Symbol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ea typeface="ＭＳ Ｐゴシック" charset="-128"/>
                        <a:sym typeface="Symbol" charset="2"/>
                      </a:rPr>
                      <m:t>¬</m:t>
                    </m:r>
                  </m:oMath>
                </a14:m>
                <a:r>
                  <a:rPr lang="en-US" sz="2000" dirty="0" smtClean="0">
                    <a:latin typeface="Optima" charset="0"/>
                    <a:ea typeface="ＭＳ Ｐゴシック" charset="-128"/>
                  </a:rPr>
                  <a:t>p</a:t>
                </a:r>
                <a:r>
                  <a:rPr lang="en-US" sz="2800" dirty="0" smtClean="0">
                    <a:latin typeface="Optima" charset="0"/>
                    <a:ea typeface="ＭＳ Ｐゴシック" charset="-128"/>
                  </a:rPr>
                  <a:t>)</a:t>
                </a:r>
                <a:r>
                  <a:rPr lang="en-US" sz="2000" dirty="0" smtClean="0">
                    <a:ea typeface="ＭＳ Ｐゴシック" charset="-128"/>
                    <a:sym typeface="Symbol" charset="2"/>
                  </a:rPr>
                  <a:t> </a:t>
                </a:r>
                <a:r>
                  <a:rPr lang="en-US" sz="2000" dirty="0">
                    <a:solidFill>
                      <a:srgbClr val="FF0000"/>
                    </a:solidFill>
                    <a:ea typeface="ＭＳ Ｐゴシック" charset="-128"/>
                    <a:sym typeface="Symbol" charset="2"/>
                  </a:rPr>
                  <a:t></a:t>
                </a:r>
                <a:r>
                  <a:rPr lang="en-US" sz="2000" dirty="0">
                    <a:ea typeface="ＭＳ Ｐゴシック" charset="-128"/>
                    <a:sym typeface="Symbol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ea typeface="ＭＳ Ｐゴシック" charset="-128"/>
                        <a:sym typeface="Symbol" charset="2"/>
                      </a:rPr>
                      <m:t>¬</m:t>
                    </m:r>
                  </m:oMath>
                </a14:m>
                <a:r>
                  <a:rPr lang="en-US" sz="2000" dirty="0" smtClean="0">
                    <a:latin typeface="Optima" charset="0"/>
                    <a:ea typeface="ＭＳ Ｐゴシック" charset="-128"/>
                  </a:rPr>
                  <a:t>q</a:t>
                </a:r>
              </a:p>
              <a:p>
                <a:r>
                  <a:rPr lang="en-US" sz="1600" dirty="0" smtClean="0">
                    <a:latin typeface="Optima" charset="0"/>
                    <a:ea typeface="ＭＳ Ｐゴシック" charset="-128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𝑝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𝐹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,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𝑞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𝑇</m:t>
                    </m:r>
                  </m:oMath>
                </a14:m>
                <a:r>
                  <a:rPr lang="en-US" sz="1600" dirty="0" smtClean="0">
                    <a:latin typeface="Optima" charset="0"/>
                    <a:ea typeface="ＭＳ Ｐゴシック" charset="-128"/>
                  </a:rPr>
                  <a:t>:</a:t>
                </a:r>
              </a:p>
              <a:p>
                <a:pPr>
                  <a:tabLst>
                    <a:tab pos="228600" algn="l"/>
                    <a:tab pos="1143000" algn="l"/>
                  </a:tabLst>
                </a:pPr>
                <a:r>
                  <a:rPr lang="en-US" sz="1600" dirty="0">
                    <a:latin typeface="Optima" charset="0"/>
                    <a:ea typeface="ＭＳ Ｐゴシック" charset="-128"/>
                  </a:rPr>
                  <a:t>	</a:t>
                </a:r>
                <a:r>
                  <a:rPr lang="en-US" sz="1600" dirty="0" smtClean="0">
                    <a:latin typeface="Optima" charset="0"/>
                    <a:ea typeface="ＭＳ Ｐゴシック" charset="-128"/>
                  </a:rPr>
                  <a:t>LHS: 	(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𝐹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→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𝑇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)∧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𝑇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≡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𝑇</m:t>
                    </m:r>
                  </m:oMath>
                </a14:m>
                <a:endParaRPr lang="en-US" sz="1600" dirty="0" smtClean="0">
                  <a:latin typeface="Optima" charset="0"/>
                  <a:ea typeface="ＭＳ Ｐゴシック" charset="-128"/>
                </a:endParaRPr>
              </a:p>
              <a:p>
                <a:pPr>
                  <a:tabLst>
                    <a:tab pos="228600" algn="l"/>
                    <a:tab pos="1143000" algn="l"/>
                  </a:tabLst>
                </a:pPr>
                <a:r>
                  <a:rPr lang="en-US" sz="1600" dirty="0">
                    <a:latin typeface="Optima" charset="0"/>
                    <a:ea typeface="ＭＳ Ｐゴシック" charset="-128"/>
                  </a:rPr>
                  <a:t>	</a:t>
                </a:r>
                <a:r>
                  <a:rPr lang="en-US" sz="1600" dirty="0" smtClean="0">
                    <a:latin typeface="Optima" charset="0"/>
                    <a:ea typeface="ＭＳ Ｐゴシック" charset="-128"/>
                  </a:rPr>
                  <a:t>RHS: 	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¬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𝑞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𝐹</m:t>
                    </m:r>
                  </m:oMath>
                </a14:m>
                <a:endParaRPr lang="en-US" sz="1600" dirty="0" smtClean="0">
                  <a:latin typeface="Optima" charset="0"/>
                  <a:ea typeface="ＭＳ Ｐゴシック" charset="-128"/>
                </a:endParaRPr>
              </a:p>
              <a:p>
                <a:pPr>
                  <a:tabLst>
                    <a:tab pos="228600" algn="l"/>
                    <a:tab pos="1143000" algn="l"/>
                  </a:tabLst>
                </a:pPr>
                <a:r>
                  <a:rPr lang="en-US" sz="1600" dirty="0">
                    <a:latin typeface="Optima" charset="0"/>
                    <a:ea typeface="ＭＳ Ｐゴシック" charset="-128"/>
                  </a:rPr>
                  <a:t>	</a:t>
                </a:r>
                <a:r>
                  <a:rPr lang="en-US" sz="1600" dirty="0" smtClean="0">
                    <a:latin typeface="Optima" charset="0"/>
                    <a:ea typeface="ＭＳ Ｐゴシック" charset="-128"/>
                  </a:rPr>
                  <a:t>Together:	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𝑇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→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𝐹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≡</m:t>
                    </m:r>
                    <m:r>
                      <a:rPr lang="en-US" sz="1600" b="0" i="1" smtClean="0">
                        <a:latin typeface="Cambria Math"/>
                        <a:ea typeface="ＭＳ Ｐゴシック" charset="-128"/>
                      </a:rPr>
                      <m:t>𝐹</m:t>
                    </m:r>
                  </m:oMath>
                </a14:m>
                <a:endParaRPr lang="en-US" sz="1600" dirty="0" smtClean="0">
                  <a:latin typeface="Optima" charset="0"/>
                  <a:ea typeface="ＭＳ Ｐゴシック" charset="-128"/>
                </a:endParaRPr>
              </a:p>
            </p:txBody>
          </p:sp>
        </mc:Choice>
        <mc:Fallback xmlns="">
          <p:sp>
            <p:nvSpPr>
              <p:cNvPr id="36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90800" y="3962400"/>
                <a:ext cx="3124200" cy="1815882"/>
              </a:xfrm>
              <a:prstGeom prst="rect">
                <a:avLst/>
              </a:prstGeom>
              <a:blipFill rotWithShape="1">
                <a:blip r:embed="rId5"/>
                <a:stretch>
                  <a:fillRect b="-2516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23"/>
          <p:cNvSpPr>
            <a:spLocks noChangeArrowheads="1"/>
          </p:cNvSpPr>
          <p:nvPr/>
        </p:nvSpPr>
        <p:spPr bwMode="auto">
          <a:xfrm>
            <a:off x="6096000" y="4038600"/>
            <a:ext cx="2667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dirty="0" smtClean="0">
                <a:latin typeface="Optima" charset="0"/>
                <a:ea typeface="ＭＳ Ｐゴシック" charset="-128"/>
              </a:rPr>
              <a:t>“Fallacy of denying the hypothesis”</a:t>
            </a:r>
            <a:endParaRPr lang="en-US" sz="2000" dirty="0">
              <a:latin typeface="Optima" charset="0"/>
              <a:ea typeface="ＭＳ Ｐゴシック" charset="-128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228600" y="4038600"/>
            <a:ext cx="8382000" cy="1555874"/>
            <a:chOff x="381000" y="1341437"/>
            <a:chExt cx="8382000" cy="1555874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381000" y="1341437"/>
              <a:ext cx="8382000" cy="15558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381000" y="1341437"/>
              <a:ext cx="8382000" cy="15558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6058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 animBg="1"/>
      <p:bldP spid="35" grpId="0"/>
      <p:bldP spid="3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Times" charset="0"/>
              </a:rPr>
              <a:t>Showing that an argument is valid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0" y="1104900"/>
            <a:ext cx="9144000" cy="5334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imes" charset="0"/>
              </a:rPr>
              <a:t>Is this argument valid?  </a:t>
            </a:r>
            <a:r>
              <a:rPr lang="en-US" sz="2800" dirty="0">
                <a:latin typeface="Times" charset="0"/>
              </a:rPr>
              <a:t>H</a:t>
            </a:r>
            <a:r>
              <a:rPr lang="en-US" sz="2800" dirty="0" smtClean="0">
                <a:latin typeface="Times" charset="0"/>
              </a:rPr>
              <a:t>ow would we show its validity?</a:t>
            </a:r>
          </a:p>
          <a:p>
            <a:pPr eaLnBrk="1" hangingPunct="1"/>
            <a:endParaRPr lang="en-US" sz="2800" dirty="0" smtClean="0">
              <a:latin typeface="Times" charset="0"/>
            </a:endParaRPr>
          </a:p>
          <a:p>
            <a:pPr eaLnBrk="1" hangingPunct="1"/>
            <a:r>
              <a:rPr lang="en-US" sz="2800" dirty="0" smtClean="0">
                <a:latin typeface="Times" charset="0"/>
              </a:rPr>
              <a:t>Premises :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dirty="0" err="1" smtClean="0">
                <a:latin typeface="Times" charset="0"/>
              </a:rPr>
              <a:t>i</a:t>
            </a:r>
            <a:r>
              <a:rPr lang="en-US" sz="2400" dirty="0" smtClean="0">
                <a:latin typeface="Times" charset="0"/>
              </a:rPr>
              <a:t>. “If Jo has a bacterial infection, she will take antibiotics.”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dirty="0" smtClean="0">
                <a:latin typeface="Times" charset="0"/>
              </a:rPr>
              <a:t>ii. “Jo gets a stomach ache when and only when she takes antibiotics and doesn’t eat yogurt.”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dirty="0" smtClean="0">
                <a:latin typeface="Times" charset="0"/>
              </a:rPr>
              <a:t>iii. “Jo has a bacterial infection.”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dirty="0" smtClean="0">
                <a:latin typeface="Times" charset="0"/>
              </a:rPr>
              <a:t>iv. “Jo doesn’t eat yogurt.”</a:t>
            </a:r>
          </a:p>
          <a:p>
            <a:pPr eaLnBrk="1" hangingPunct="1"/>
            <a:r>
              <a:rPr lang="en-US" sz="2800" dirty="0" smtClean="0">
                <a:latin typeface="Times" charset="0"/>
              </a:rPr>
              <a:t>Conclusion:</a:t>
            </a:r>
          </a:p>
          <a:p>
            <a:pPr lvl="1" eaLnBrk="1" hangingPunct="1"/>
            <a:r>
              <a:rPr lang="en-US" sz="2400" dirty="0" smtClean="0">
                <a:latin typeface="Times" charset="0"/>
              </a:rPr>
              <a:t>“Jo gets a stomach ache.”</a:t>
            </a:r>
          </a:p>
        </p:txBody>
      </p:sp>
    </p:spTree>
    <p:extLst>
      <p:ext uri="{BB962C8B-B14F-4D97-AF65-F5344CB8AC3E}">
        <p14:creationId xmlns:p14="http://schemas.microsoft.com/office/powerpoint/2010/main" val="308454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Times" charset="0"/>
              </a:rPr>
              <a:t>Step 1: Convert to propositions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6477000" cy="5638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imes" charset="0"/>
              </a:rPr>
              <a:t>Premises :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dirty="0" err="1" smtClean="0">
                <a:latin typeface="Times" charset="0"/>
              </a:rPr>
              <a:t>i</a:t>
            </a:r>
            <a:r>
              <a:rPr lang="en-US" sz="2400" dirty="0" smtClean="0">
                <a:latin typeface="Times" charset="0"/>
              </a:rPr>
              <a:t>.	“If Jo has a bacterial infection, she will take antibiotics.”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dirty="0" smtClean="0">
                <a:latin typeface="Times" charset="0"/>
              </a:rPr>
              <a:t>ii.	“Jo gets a stomach ache when and only when she takes antibiotics and doesn’t eat yogurt.”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dirty="0" smtClean="0">
                <a:latin typeface="Times" charset="0"/>
              </a:rPr>
              <a:t>iii.	“Jo has a bacterial infection.”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dirty="0" smtClean="0">
                <a:latin typeface="Times" charset="0"/>
              </a:rPr>
              <a:t>iv.	“Jo doesn’t eat yogurt.”</a:t>
            </a:r>
          </a:p>
          <a:p>
            <a:pPr eaLnBrk="1" hangingPunct="1"/>
            <a:r>
              <a:rPr lang="en-US" sz="2800" dirty="0" smtClean="0">
                <a:latin typeface="Times" charset="0"/>
              </a:rPr>
              <a:t>Conclusion:</a:t>
            </a:r>
          </a:p>
          <a:p>
            <a:pPr lvl="1" eaLnBrk="1" hangingPunct="1"/>
            <a:r>
              <a:rPr lang="en-US" sz="2400" dirty="0" smtClean="0">
                <a:latin typeface="Times" charset="0"/>
              </a:rPr>
              <a:t>“Jo gets a stomach ache.”</a:t>
            </a: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88900" y="5120218"/>
            <a:ext cx="5562600" cy="1570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lvl="1"/>
            <a:r>
              <a:rPr lang="en-US" dirty="0">
                <a:latin typeface="Times" charset="0"/>
                <a:cs typeface="Times" charset="0"/>
              </a:rPr>
              <a:t>B: “Jo has a bacterial infection.”</a:t>
            </a:r>
          </a:p>
          <a:p>
            <a:pPr lvl="1"/>
            <a:r>
              <a:rPr lang="en-US" dirty="0">
                <a:latin typeface="Times" charset="0"/>
                <a:cs typeface="Times" charset="0"/>
              </a:rPr>
              <a:t>A: “Jo takes antibiotics.”</a:t>
            </a:r>
          </a:p>
          <a:p>
            <a:pPr lvl="1"/>
            <a:r>
              <a:rPr lang="en-US" dirty="0">
                <a:latin typeface="Times" charset="0"/>
                <a:cs typeface="Times" charset="0"/>
              </a:rPr>
              <a:t>S: “Jo gets a stomach ache.”</a:t>
            </a:r>
          </a:p>
          <a:p>
            <a:pPr lvl="1"/>
            <a:r>
              <a:rPr lang="en-US" dirty="0">
                <a:latin typeface="Times" charset="0"/>
                <a:cs typeface="Times" charset="0"/>
              </a:rPr>
              <a:t>Y: “Jo eats yogurt.”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6172200" y="1360488"/>
            <a:ext cx="29718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/>
            <a:r>
              <a:rPr lang="en-US" dirty="0" err="1">
                <a:latin typeface="Times" charset="0"/>
                <a:cs typeface="Times" charset="0"/>
              </a:rPr>
              <a:t>i</a:t>
            </a:r>
            <a:r>
              <a:rPr lang="en-US" dirty="0">
                <a:latin typeface="Times" charset="0"/>
                <a:cs typeface="Times" charset="0"/>
              </a:rPr>
              <a:t>.   B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 </a:t>
            </a:r>
            <a:r>
              <a:rPr lang="en-US" dirty="0">
                <a:latin typeface="Times" charset="0"/>
                <a:cs typeface="Times" charset="0"/>
              </a:rPr>
              <a:t>A</a:t>
            </a:r>
          </a:p>
          <a:p>
            <a:pPr lvl="1">
              <a:buFontTx/>
              <a:buAutoNum type="romanLcPeriod"/>
            </a:pPr>
            <a:endParaRPr lang="en-US" dirty="0">
              <a:latin typeface="Times" charset="0"/>
              <a:cs typeface="Times" charset="0"/>
            </a:endParaRPr>
          </a:p>
          <a:p>
            <a:pPr marL="971550" lvl="1" indent="-514350">
              <a:buAutoNum type="romanLcPeriod" startAt="2"/>
            </a:pPr>
            <a:r>
              <a:rPr lang="en-US" dirty="0" smtClean="0">
                <a:latin typeface="Times" charset="0"/>
                <a:cs typeface="Times" charset="0"/>
              </a:rPr>
              <a:t>S </a:t>
            </a:r>
            <a:r>
              <a:rPr lang="en-US" dirty="0">
                <a:solidFill>
                  <a:srgbClr val="FF0000"/>
                </a:solidFill>
                <a:latin typeface="Times" charset="0"/>
                <a:cs typeface="Times" charset="0"/>
              </a:rPr>
              <a:t>↔</a:t>
            </a:r>
            <a:r>
              <a:rPr lang="en-US" dirty="0">
                <a:latin typeface="Times" charset="0"/>
                <a:cs typeface="Times" charset="0"/>
              </a:rPr>
              <a:t> (A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 </a:t>
            </a:r>
            <a:r>
              <a:rPr lang="en-US" dirty="0">
                <a:latin typeface="Times" charset="0"/>
                <a:ea typeface="ＭＳ Ｐゴシック" charset="-128"/>
              </a:rPr>
              <a:t>Y)</a:t>
            </a:r>
          </a:p>
          <a:p>
            <a:pPr marL="971550" lvl="1" indent="-514350">
              <a:buAutoNum type="romanLcPeriod" startAt="2"/>
            </a:pPr>
            <a:endParaRPr lang="en-US" dirty="0">
              <a:latin typeface="Times" charset="0"/>
              <a:cs typeface="Times" charset="0"/>
            </a:endParaRPr>
          </a:p>
          <a:p>
            <a:pPr lvl="1"/>
            <a:r>
              <a:rPr lang="en-US" dirty="0">
                <a:latin typeface="Times" charset="0"/>
                <a:cs typeface="Times" charset="0"/>
              </a:rPr>
              <a:t>iii. </a:t>
            </a:r>
            <a:r>
              <a:rPr lang="en-US" dirty="0" smtClean="0">
                <a:latin typeface="Times" charset="0"/>
                <a:ea typeface="ＭＳ Ｐゴシック" charset="-128"/>
              </a:rPr>
              <a:t>B</a:t>
            </a:r>
          </a:p>
          <a:p>
            <a:pPr lvl="1"/>
            <a:endParaRPr lang="en-US" dirty="0">
              <a:latin typeface="Times" charset="0"/>
              <a:ea typeface="ＭＳ Ｐゴシック" charset="-128"/>
            </a:endParaRPr>
          </a:p>
          <a:p>
            <a:pPr lvl="1"/>
            <a:r>
              <a:rPr lang="en-US" dirty="0">
                <a:latin typeface="Times" charset="0"/>
                <a:cs typeface="Times" charset="0"/>
              </a:rPr>
              <a:t>iv. 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</a:t>
            </a:r>
            <a:r>
              <a:rPr lang="en-US" dirty="0">
                <a:latin typeface="Times" charset="0"/>
                <a:ea typeface="ＭＳ Ｐゴシック" charset="-128"/>
              </a:rPr>
              <a:t>Y</a:t>
            </a:r>
          </a:p>
          <a:p>
            <a:pPr lvl="1"/>
            <a:endParaRPr lang="en-US" dirty="0">
              <a:latin typeface="Times" charset="0"/>
              <a:cs typeface="Times" charset="0"/>
            </a:endParaRPr>
          </a:p>
          <a:p>
            <a:pPr lvl="1"/>
            <a:r>
              <a:rPr lang="en-US" dirty="0">
                <a:latin typeface="Times" charset="0"/>
                <a:cs typeface="Times" charset="0"/>
              </a:rPr>
              <a:t>S</a:t>
            </a:r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6553200" y="838200"/>
            <a:ext cx="0" cy="426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9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Warmup</a:t>
            </a:r>
            <a:r>
              <a:rPr lang="en-US" dirty="0" smtClean="0"/>
              <a:t>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The expression (p</a:t>
            </a:r>
            <a:r>
              <a:rPr lang="en-US" dirty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 </a:t>
            </a:r>
            <a:r>
              <a:rPr lang="en-US" dirty="0">
                <a:solidFill>
                  <a:srgbClr val="00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US" dirty="0" smtClean="0"/>
              <a:t>q) </a:t>
            </a:r>
            <a:r>
              <a:rPr lang="en-US" dirty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</a:t>
            </a:r>
            <a:r>
              <a:rPr lang="en-US" dirty="0" smtClean="0"/>
              <a:t> (</a:t>
            </a:r>
            <a:r>
              <a:rPr lang="en-US" dirty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 </a:t>
            </a:r>
            <a:r>
              <a:rPr lang="en-US" dirty="0" smtClean="0"/>
              <a:t>q</a:t>
            </a:r>
            <a:r>
              <a:rPr lang="en-US" dirty="0" smtClean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</a:t>
            </a:r>
            <a:r>
              <a:rPr lang="en-US" dirty="0">
                <a:solidFill>
                  <a:srgbClr val="00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US" dirty="0" smtClean="0"/>
              <a:t>p)</a:t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i="1" dirty="0" smtClean="0"/>
              <a:t>only</a:t>
            </a:r>
            <a:r>
              <a:rPr lang="en-US" dirty="0" smtClean="0"/>
              <a:t> be satisfied by the truth assignment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p= T, q = F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p= </a:t>
            </a:r>
            <a:r>
              <a:rPr lang="en-US" dirty="0" smtClean="0"/>
              <a:t>F, </a:t>
            </a:r>
            <a:r>
              <a:rPr lang="en-US" dirty="0"/>
              <a:t>q = </a:t>
            </a:r>
            <a:r>
              <a:rPr lang="en-US" dirty="0" smtClean="0"/>
              <a:t>T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This is not 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None of the above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0" y="3886200"/>
            <a:ext cx="2647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&lt;= correct answer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63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Times" charset="0"/>
              </a:rPr>
              <a:t>Step 2: Start with premises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1103313"/>
            <a:ext cx="757130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14350" indent="-51435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buFontTx/>
              <a:buAutoNum type="romanLcPeriod"/>
            </a:pPr>
            <a:r>
              <a:rPr lang="en-US" dirty="0">
                <a:latin typeface="Times" charset="0"/>
                <a:cs typeface="Times" charset="0"/>
              </a:rPr>
              <a:t>B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  </a:t>
            </a:r>
            <a:r>
              <a:rPr lang="en-US" dirty="0">
                <a:latin typeface="Times" charset="0"/>
                <a:cs typeface="Times" charset="0"/>
              </a:rPr>
              <a:t>A					premise	</a:t>
            </a:r>
          </a:p>
          <a:p>
            <a:pPr>
              <a:buFontTx/>
              <a:buAutoNum type="romanLcPeriod"/>
            </a:pPr>
            <a:r>
              <a:rPr lang="en-US" dirty="0">
                <a:latin typeface="Times" charset="0"/>
                <a:cs typeface="Times" charset="0"/>
              </a:rPr>
              <a:t>S </a:t>
            </a:r>
            <a:r>
              <a:rPr lang="en-US" dirty="0">
                <a:solidFill>
                  <a:srgbClr val="FF0000"/>
                </a:solidFill>
                <a:latin typeface="Times" charset="0"/>
                <a:cs typeface="Times" charset="0"/>
              </a:rPr>
              <a:t>↔</a:t>
            </a:r>
            <a:r>
              <a:rPr lang="en-US" dirty="0">
                <a:latin typeface="Times" charset="0"/>
                <a:cs typeface="Times" charset="0"/>
              </a:rPr>
              <a:t> (A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 </a:t>
            </a:r>
            <a:r>
              <a:rPr lang="en-US" dirty="0">
                <a:latin typeface="Times" charset="0"/>
                <a:ea typeface="ＭＳ Ｐゴシック" charset="-128"/>
              </a:rPr>
              <a:t>Y)				premise</a:t>
            </a:r>
          </a:p>
          <a:p>
            <a:pPr>
              <a:buFontTx/>
              <a:buAutoNum type="romanLcPeriod"/>
            </a:pPr>
            <a:r>
              <a:rPr lang="en-US" dirty="0">
                <a:latin typeface="Times" charset="0"/>
                <a:ea typeface="ＭＳ Ｐゴシック" charset="-128"/>
              </a:rPr>
              <a:t>B						premise</a:t>
            </a:r>
          </a:p>
          <a:p>
            <a:pPr>
              <a:buFontTx/>
              <a:buAutoNum type="romanLcPeriod"/>
            </a:pPr>
            <a:r>
              <a:rPr lang="en-US" dirty="0">
                <a:latin typeface="Times" charset="0"/>
                <a:cs typeface="Times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</a:t>
            </a:r>
            <a:r>
              <a:rPr lang="en-US" dirty="0">
                <a:latin typeface="Times" charset="0"/>
                <a:ea typeface="ＭＳ Ｐゴシック" charset="-128"/>
              </a:rPr>
              <a:t>Y					premise</a:t>
            </a:r>
            <a:endParaRPr lang="en-US" dirty="0">
              <a:latin typeface="Times" charset="0"/>
              <a:cs typeface="Times" charset="0"/>
            </a:endParaRPr>
          </a:p>
          <a:p>
            <a:endParaRPr lang="en-US" dirty="0">
              <a:latin typeface="Times" charset="0"/>
              <a:cs typeface="Times" charset="0"/>
            </a:endParaRPr>
          </a:p>
          <a:p>
            <a:endParaRPr lang="en-US" dirty="0">
              <a:latin typeface="Times" charset="0"/>
              <a:cs typeface="Times" charset="0"/>
            </a:endParaRPr>
          </a:p>
        </p:txBody>
      </p:sp>
      <p:sp>
        <p:nvSpPr>
          <p:cNvPr id="32773" name="Rectangle 10"/>
          <p:cNvSpPr>
            <a:spLocks noChangeArrowheads="1"/>
          </p:cNvSpPr>
          <p:nvPr/>
        </p:nvSpPr>
        <p:spPr bwMode="auto">
          <a:xfrm>
            <a:off x="88900" y="5096934"/>
            <a:ext cx="5562600" cy="1570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lvl="1"/>
            <a:r>
              <a:rPr lang="en-US">
                <a:latin typeface="Times" charset="0"/>
                <a:cs typeface="Times" charset="0"/>
              </a:rPr>
              <a:t>B: “Jo has a bacterial infection.”</a:t>
            </a:r>
          </a:p>
          <a:p>
            <a:pPr lvl="1"/>
            <a:r>
              <a:rPr lang="en-US">
                <a:latin typeface="Times" charset="0"/>
                <a:cs typeface="Times" charset="0"/>
              </a:rPr>
              <a:t>A: “Jo takes antibiotics.”</a:t>
            </a:r>
          </a:p>
          <a:p>
            <a:pPr lvl="1"/>
            <a:r>
              <a:rPr lang="en-US">
                <a:latin typeface="Times" charset="0"/>
                <a:cs typeface="Times" charset="0"/>
              </a:rPr>
              <a:t>S: “Jo gets a stomach ache.”</a:t>
            </a:r>
          </a:p>
          <a:p>
            <a:pPr lvl="1"/>
            <a:r>
              <a:rPr lang="en-US">
                <a:latin typeface="Times" charset="0"/>
                <a:cs typeface="Times" charset="0"/>
              </a:rPr>
              <a:t>Y: “Jo eats yogurt.”</a:t>
            </a:r>
          </a:p>
        </p:txBody>
      </p:sp>
    </p:spTree>
    <p:extLst>
      <p:ext uri="{BB962C8B-B14F-4D97-AF65-F5344CB8AC3E}">
        <p14:creationId xmlns:p14="http://schemas.microsoft.com/office/powerpoint/2010/main" val="195349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Times" charset="0"/>
              </a:rPr>
              <a:t>Step 3: Use inferences to make conclusion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1103313"/>
            <a:ext cx="814387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14350" indent="-51435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buFontTx/>
              <a:buAutoNum type="romanLcPeriod"/>
            </a:pPr>
            <a:r>
              <a:rPr lang="en-US" dirty="0">
                <a:latin typeface="Times" charset="0"/>
                <a:cs typeface="Times" charset="0"/>
              </a:rPr>
              <a:t>B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  </a:t>
            </a:r>
            <a:r>
              <a:rPr lang="en-US" dirty="0">
                <a:latin typeface="Times" charset="0"/>
                <a:cs typeface="Times" charset="0"/>
              </a:rPr>
              <a:t>A					premise	</a:t>
            </a:r>
          </a:p>
          <a:p>
            <a:pPr>
              <a:buFontTx/>
              <a:buAutoNum type="romanLcPeriod"/>
            </a:pPr>
            <a:r>
              <a:rPr lang="en-US" dirty="0">
                <a:latin typeface="Times" charset="0"/>
                <a:cs typeface="Times" charset="0"/>
              </a:rPr>
              <a:t>S </a:t>
            </a:r>
            <a:r>
              <a:rPr lang="en-US" dirty="0">
                <a:solidFill>
                  <a:srgbClr val="FF0000"/>
                </a:solidFill>
                <a:latin typeface="Times" charset="0"/>
                <a:cs typeface="Times" charset="0"/>
              </a:rPr>
              <a:t>↔</a:t>
            </a:r>
            <a:r>
              <a:rPr lang="en-US" dirty="0">
                <a:latin typeface="Times" charset="0"/>
                <a:cs typeface="Times" charset="0"/>
              </a:rPr>
              <a:t> (A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 </a:t>
            </a:r>
            <a:r>
              <a:rPr lang="en-US" dirty="0">
                <a:latin typeface="Times" charset="0"/>
                <a:ea typeface="ＭＳ Ｐゴシック" charset="-128"/>
              </a:rPr>
              <a:t>Y)				premise</a:t>
            </a:r>
          </a:p>
          <a:p>
            <a:pPr>
              <a:buFontTx/>
              <a:buAutoNum type="romanLcPeriod"/>
            </a:pPr>
            <a:r>
              <a:rPr lang="en-US" dirty="0">
                <a:latin typeface="Times" charset="0"/>
                <a:ea typeface="ＭＳ Ｐゴシック" charset="-128"/>
              </a:rPr>
              <a:t>B						premise</a:t>
            </a:r>
          </a:p>
          <a:p>
            <a:pPr>
              <a:buFontTx/>
              <a:buAutoNum type="romanLcPeriod"/>
            </a:pPr>
            <a:r>
              <a:rPr lang="en-US" dirty="0">
                <a:latin typeface="Times" charset="0"/>
                <a:cs typeface="Times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</a:t>
            </a:r>
            <a:r>
              <a:rPr lang="en-US" dirty="0">
                <a:latin typeface="Times" charset="0"/>
                <a:ea typeface="ＭＳ Ｐゴシック" charset="-128"/>
              </a:rPr>
              <a:t>Y					premise</a:t>
            </a:r>
            <a:endParaRPr lang="en-US" dirty="0">
              <a:latin typeface="Times" charset="0"/>
              <a:cs typeface="Times" charset="0"/>
            </a:endParaRPr>
          </a:p>
          <a:p>
            <a:endParaRPr lang="en-US" dirty="0">
              <a:latin typeface="Times" charset="0"/>
              <a:cs typeface="Times" charset="0"/>
            </a:endParaRPr>
          </a:p>
          <a:p>
            <a:r>
              <a:rPr lang="en-US" dirty="0">
                <a:latin typeface="Times" charset="0"/>
                <a:cs typeface="Times" charset="0"/>
              </a:rPr>
              <a:t>1.   A						modus ponens, </a:t>
            </a:r>
            <a:r>
              <a:rPr lang="en-US" dirty="0" err="1">
                <a:latin typeface="Times" charset="0"/>
                <a:cs typeface="Times" charset="0"/>
              </a:rPr>
              <a:t>i</a:t>
            </a:r>
            <a:r>
              <a:rPr lang="en-US" dirty="0">
                <a:latin typeface="Times" charset="0"/>
                <a:cs typeface="Times" charset="0"/>
              </a:rPr>
              <a:t>, iii</a:t>
            </a:r>
          </a:p>
          <a:p>
            <a:r>
              <a:rPr lang="en-US" dirty="0">
                <a:latin typeface="Times" charset="0"/>
                <a:cs typeface="Times" charset="0"/>
              </a:rPr>
              <a:t>2.   (A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 </a:t>
            </a:r>
            <a:r>
              <a:rPr lang="en-US" dirty="0">
                <a:latin typeface="Times" charset="0"/>
                <a:ea typeface="ＭＳ Ｐゴシック" charset="-128"/>
              </a:rPr>
              <a:t>Y</a:t>
            </a:r>
            <a:r>
              <a:rPr lang="en-US" dirty="0">
                <a:latin typeface="Times" charset="0"/>
                <a:cs typeface="Times" charset="0"/>
              </a:rPr>
              <a:t>)					conjunction, iv, 1</a:t>
            </a:r>
          </a:p>
          <a:p>
            <a:r>
              <a:rPr lang="en-US" dirty="0">
                <a:latin typeface="Times" charset="0"/>
                <a:cs typeface="Times" charset="0"/>
              </a:rPr>
              <a:t>3.   ((A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 </a:t>
            </a:r>
            <a:r>
              <a:rPr lang="en-US" dirty="0">
                <a:latin typeface="Times" charset="0"/>
                <a:cs typeface="Times" charset="0"/>
              </a:rPr>
              <a:t>Y)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</a:t>
            </a:r>
            <a:r>
              <a:rPr lang="en-US" dirty="0">
                <a:latin typeface="Times" charset="0"/>
                <a:cs typeface="Times" charset="0"/>
              </a:rPr>
              <a:t> S)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</a:t>
            </a:r>
            <a:r>
              <a:rPr lang="en-US" dirty="0">
                <a:latin typeface="Times" charset="0"/>
                <a:cs typeface="Times" charset="0"/>
              </a:rPr>
              <a:t> (S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</a:t>
            </a:r>
            <a:r>
              <a:rPr lang="en-US" dirty="0">
                <a:latin typeface="Times" charset="0"/>
                <a:cs typeface="Times" charset="0"/>
              </a:rPr>
              <a:t> (A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 </a:t>
            </a:r>
            <a:r>
              <a:rPr lang="en-US" dirty="0">
                <a:latin typeface="Times" charset="0"/>
                <a:cs typeface="Times" charset="0"/>
              </a:rPr>
              <a:t>Y))	definition of </a:t>
            </a:r>
            <a:r>
              <a:rPr lang="en-US" dirty="0">
                <a:solidFill>
                  <a:srgbClr val="FF0000"/>
                </a:solidFill>
                <a:latin typeface="Times" charset="0"/>
                <a:cs typeface="Times" charset="0"/>
              </a:rPr>
              <a:t>↔</a:t>
            </a:r>
            <a:r>
              <a:rPr lang="en-US" dirty="0">
                <a:latin typeface="Times" charset="0"/>
                <a:cs typeface="Times" charset="0"/>
              </a:rPr>
              <a:t>, ii</a:t>
            </a:r>
          </a:p>
          <a:p>
            <a:r>
              <a:rPr lang="en-US" dirty="0">
                <a:latin typeface="Times" charset="0"/>
                <a:cs typeface="Times" charset="0"/>
              </a:rPr>
              <a:t>4.   (A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 </a:t>
            </a:r>
            <a:r>
              <a:rPr lang="en-US" dirty="0">
                <a:latin typeface="Times" charset="0"/>
                <a:cs typeface="Times" charset="0"/>
              </a:rPr>
              <a:t>Y) </a:t>
            </a:r>
            <a:r>
              <a:rPr lang="en-US" dirty="0">
                <a:solidFill>
                  <a:srgbClr val="FF0000"/>
                </a:solidFill>
                <a:latin typeface="Times" charset="0"/>
                <a:ea typeface="ＭＳ Ｐゴシック" charset="-128"/>
                <a:sym typeface="Symbol" charset="2"/>
              </a:rPr>
              <a:t></a:t>
            </a:r>
            <a:r>
              <a:rPr lang="en-US" dirty="0">
                <a:latin typeface="Times" charset="0"/>
                <a:cs typeface="Times" charset="0"/>
              </a:rPr>
              <a:t> S				simplification, 3</a:t>
            </a:r>
          </a:p>
          <a:p>
            <a:r>
              <a:rPr lang="en-US" dirty="0">
                <a:latin typeface="Times" charset="0"/>
                <a:cs typeface="Times" charset="0"/>
              </a:rPr>
              <a:t>5.   S						modus ponens, 2,4</a:t>
            </a:r>
          </a:p>
        </p:txBody>
      </p:sp>
      <p:sp>
        <p:nvSpPr>
          <p:cNvPr id="32773" name="Rectangle 10"/>
          <p:cNvSpPr>
            <a:spLocks noChangeArrowheads="1"/>
          </p:cNvSpPr>
          <p:nvPr/>
        </p:nvSpPr>
        <p:spPr bwMode="auto">
          <a:xfrm>
            <a:off x="88900" y="5122334"/>
            <a:ext cx="5562600" cy="1570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lvl="1"/>
            <a:r>
              <a:rPr lang="en-US" dirty="0">
                <a:latin typeface="Times" charset="0"/>
                <a:cs typeface="Times" charset="0"/>
              </a:rPr>
              <a:t>B: “Jo has a bacterial infection.”</a:t>
            </a:r>
          </a:p>
          <a:p>
            <a:pPr lvl="1"/>
            <a:r>
              <a:rPr lang="en-US" dirty="0">
                <a:latin typeface="Times" charset="0"/>
                <a:cs typeface="Times" charset="0"/>
              </a:rPr>
              <a:t>A: “Jo takes antibiotics.”</a:t>
            </a:r>
          </a:p>
          <a:p>
            <a:pPr lvl="1"/>
            <a:r>
              <a:rPr lang="en-US" dirty="0">
                <a:latin typeface="Times" charset="0"/>
                <a:cs typeface="Times" charset="0"/>
              </a:rPr>
              <a:t>S: “Jo gets a stomach ache.”</a:t>
            </a:r>
          </a:p>
          <a:p>
            <a:pPr lvl="1"/>
            <a:r>
              <a:rPr lang="en-US" dirty="0">
                <a:latin typeface="Times" charset="0"/>
                <a:cs typeface="Times" charset="0"/>
              </a:rPr>
              <a:t>Y: “Jo eats yogurt.”</a:t>
            </a:r>
          </a:p>
        </p:txBody>
      </p:sp>
      <p:sp>
        <p:nvSpPr>
          <p:cNvPr id="5" name="Rectangle 4"/>
          <p:cNvSpPr/>
          <p:nvPr/>
        </p:nvSpPr>
        <p:spPr>
          <a:xfrm>
            <a:off x="210317" y="4450080"/>
            <a:ext cx="8332839" cy="359601"/>
          </a:xfrm>
          <a:prstGeom prst="rect">
            <a:avLst/>
          </a:prstGeom>
          <a:solidFill>
            <a:schemeClr val="tx2">
              <a:alpha val="18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400800" y="5486400"/>
            <a:ext cx="2370667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desired conclusion!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5994400" y="4931833"/>
            <a:ext cx="406400" cy="423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09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Relational (First-Order)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7543801" cy="5690463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b="1" i="1" dirty="0" smtClean="0">
                <a:solidFill>
                  <a:srgbClr val="0000FF"/>
                </a:solidFill>
              </a:rPr>
              <a:t>propositional logic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All we have are propositions and connectives, making compound propositions.</a:t>
            </a:r>
          </a:p>
          <a:p>
            <a:pPr lvl="1"/>
            <a:r>
              <a:rPr lang="en-US" dirty="0" smtClean="0"/>
              <a:t>We learn about deductions and proofs based on the structure of the propositions.</a:t>
            </a:r>
          </a:p>
          <a:p>
            <a:pPr lvl="1"/>
            <a:endParaRPr lang="en-US" dirty="0"/>
          </a:p>
          <a:p>
            <a:r>
              <a:rPr lang="en-US" dirty="0" smtClean="0"/>
              <a:t>In </a:t>
            </a:r>
            <a:r>
              <a:rPr lang="en-US" b="1" i="1" dirty="0" smtClean="0">
                <a:solidFill>
                  <a:srgbClr val="0000FF"/>
                </a:solidFill>
              </a:rPr>
              <a:t>first-order logic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We will add objects, properties, and relations.</a:t>
            </a:r>
          </a:p>
          <a:p>
            <a:pPr lvl="1"/>
            <a:r>
              <a:rPr lang="en-US" dirty="0" smtClean="0"/>
              <a:t>We will be able to make statements about what is true for some, all, or no objects.</a:t>
            </a:r>
          </a:p>
          <a:p>
            <a:r>
              <a:rPr lang="en-US" dirty="0" smtClean="0"/>
              <a:t>And that comes now.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30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Times" pitchFamily="-108" charset="0"/>
                <a:ea typeface="ＭＳ Ｐゴシック" pitchFamily="-108" charset="-128"/>
              </a:rPr>
              <a:t>Propositions &amp; Predicates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</a:rPr>
              <a:t>Proposition:</a:t>
            </a:r>
            <a:endParaRPr lang="en-US" dirty="0" smtClean="0">
              <a:latin typeface="Times" pitchFamily="-108" charset="0"/>
              <a:ea typeface="ＭＳ Ｐゴシック" pitchFamily="-108" charset="-128"/>
            </a:endParaRPr>
          </a:p>
          <a:p>
            <a:pPr lvl="1" eaLnBrk="1" hangingPunct="1"/>
            <a:r>
              <a:rPr lang="en-US" dirty="0" smtClean="0">
                <a:latin typeface="Times" pitchFamily="-108" charset="0"/>
                <a:ea typeface="ＭＳ Ｐゴシック" pitchFamily="-108" charset="-128"/>
              </a:rPr>
              <a:t>A declarative </a:t>
            </a:r>
            <a:r>
              <a:rPr lang="en-US" dirty="0">
                <a:latin typeface="Times" pitchFamily="-108" charset="0"/>
                <a:ea typeface="ＭＳ Ｐゴシック" pitchFamily="-108" charset="-128"/>
              </a:rPr>
              <a:t>statement that is either true or 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</a:rPr>
              <a:t>false.</a:t>
            </a:r>
            <a:endParaRPr lang="en-US" dirty="0">
              <a:latin typeface="Times" pitchFamily="-108" charset="0"/>
              <a:ea typeface="ＭＳ Ｐゴシック" pitchFamily="-108" charset="-128"/>
            </a:endParaRPr>
          </a:p>
          <a:p>
            <a:pPr lvl="1" eaLnBrk="1" hangingPunct="1"/>
            <a:r>
              <a:rPr lang="en-US" dirty="0">
                <a:latin typeface="Times" pitchFamily="-108" charset="0"/>
                <a:ea typeface="ＭＳ Ｐゴシック" pitchFamily="-108" charset="-128"/>
              </a:rPr>
              <a:t>E.g. 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</a:rPr>
              <a:t>“A nickel is worth 5 cents.”</a:t>
            </a:r>
          </a:p>
          <a:p>
            <a:pPr lvl="1" eaLnBrk="1" hangingPunct="1"/>
            <a:r>
              <a:rPr lang="en-US" dirty="0" smtClean="0">
                <a:latin typeface="Times" pitchFamily="-108" charset="0"/>
                <a:ea typeface="ＭＳ Ｐゴシック" pitchFamily="-108" charset="-128"/>
              </a:rPr>
              <a:t>“Water freezes at 0 degrees Celsius at sea level.”</a:t>
            </a:r>
          </a:p>
          <a:p>
            <a:pPr eaLnBrk="1" hangingPunct="1">
              <a:buFontTx/>
              <a:buNone/>
            </a:pPr>
            <a:endParaRPr lang="en-US" dirty="0">
              <a:latin typeface="Times" pitchFamily="-108" charset="0"/>
              <a:ea typeface="ＭＳ Ｐゴシック" pitchFamily="-108" charset="-128"/>
            </a:endParaRPr>
          </a:p>
          <a:p>
            <a:pPr eaLnBrk="1" hangingPunct="1"/>
            <a:r>
              <a:rPr lang="en-US" dirty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</a:rPr>
              <a:t>Predicate:</a:t>
            </a:r>
            <a:r>
              <a:rPr lang="en-US" dirty="0">
                <a:latin typeface="Times" pitchFamily="-108" charset="0"/>
                <a:ea typeface="ＭＳ Ｐゴシック" pitchFamily="-108" charset="-128"/>
              </a:rPr>
              <a:t> </a:t>
            </a:r>
            <a:endParaRPr lang="en-US" dirty="0" smtClean="0">
              <a:latin typeface="Times" pitchFamily="-108" charset="0"/>
              <a:ea typeface="ＭＳ Ｐゴシック" pitchFamily="-108" charset="-128"/>
            </a:endParaRPr>
          </a:p>
          <a:p>
            <a:pPr lvl="1" eaLnBrk="1" hangingPunct="1"/>
            <a:r>
              <a:rPr lang="en-US" dirty="0" smtClean="0">
                <a:latin typeface="Times" pitchFamily="-108" charset="0"/>
                <a:ea typeface="ＭＳ Ｐゴシック" pitchFamily="-108" charset="-128"/>
              </a:rPr>
              <a:t>A declarative </a:t>
            </a:r>
            <a:r>
              <a:rPr lang="en-US" dirty="0">
                <a:latin typeface="Times" pitchFamily="-108" charset="0"/>
                <a:ea typeface="ＭＳ Ｐゴシック" pitchFamily="-108" charset="-128"/>
              </a:rPr>
              <a:t>statement with </a:t>
            </a:r>
            <a:r>
              <a:rPr lang="en-US" i="1" dirty="0">
                <a:latin typeface="Times" pitchFamily="-108" charset="0"/>
                <a:ea typeface="ＭＳ Ｐゴシック" pitchFamily="-108" charset="-128"/>
              </a:rPr>
              <a:t>some terms </a:t>
            </a:r>
            <a:r>
              <a:rPr lang="en-US" i="1" dirty="0" smtClean="0">
                <a:latin typeface="Times" pitchFamily="-108" charset="0"/>
                <a:ea typeface="ＭＳ Ｐゴシック" pitchFamily="-108" charset="-128"/>
              </a:rPr>
              <a:t>unspecified.</a:t>
            </a:r>
          </a:p>
          <a:p>
            <a:pPr lvl="1" eaLnBrk="1" hangingPunct="1"/>
            <a:r>
              <a:rPr lang="en-US" dirty="0" smtClean="0">
                <a:latin typeface="Times" pitchFamily="-108" charset="0"/>
                <a:ea typeface="ＭＳ Ｐゴシック" pitchFamily="-108" charset="-128"/>
              </a:rPr>
              <a:t>It </a:t>
            </a:r>
            <a:r>
              <a:rPr lang="en-US" i="1" dirty="0" smtClean="0">
                <a:latin typeface="Times" pitchFamily="-108" charset="0"/>
                <a:ea typeface="ＭＳ Ｐゴシック" pitchFamily="-108" charset="-128"/>
              </a:rPr>
              <a:t>becomes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</a:rPr>
              <a:t> </a:t>
            </a:r>
            <a:r>
              <a:rPr lang="en-US" dirty="0">
                <a:latin typeface="Times" pitchFamily="-108" charset="0"/>
                <a:ea typeface="ＭＳ Ｐゴシック" pitchFamily="-108" charset="-128"/>
              </a:rPr>
              <a:t>a proposition when terms are 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</a:rPr>
              <a:t>specified.  </a:t>
            </a:r>
          </a:p>
          <a:p>
            <a:pPr lvl="1" eaLnBrk="1" hangingPunct="1"/>
            <a:r>
              <a:rPr lang="en-US" dirty="0" smtClean="0">
                <a:latin typeface="Times" pitchFamily="-108" charset="0"/>
                <a:ea typeface="ＭＳ Ｐゴシック" pitchFamily="-108" charset="-128"/>
              </a:rPr>
              <a:t>These terms refer to </a:t>
            </a:r>
            <a:r>
              <a:rPr lang="en-US" i="1" dirty="0" smtClean="0">
                <a:latin typeface="Times" pitchFamily="-108" charset="0"/>
                <a:ea typeface="ＭＳ Ｐゴシック" pitchFamily="-108" charset="-128"/>
              </a:rPr>
              <a:t>objects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</a:rPr>
              <a:t>.</a:t>
            </a:r>
            <a:endParaRPr lang="en-US" dirty="0">
              <a:latin typeface="Times" pitchFamily="-108" charset="0"/>
              <a:ea typeface="ＭＳ Ｐゴシック" pitchFamily="-10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299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Times" pitchFamily="-108" charset="0"/>
                <a:ea typeface="ＭＳ Ｐゴシック" pitchFamily="-108" charset="-128"/>
              </a:rPr>
              <a:t>A “truth table” for quantifiers</a:t>
            </a:r>
          </a:p>
        </p:txBody>
      </p:sp>
      <p:graphicFrame>
        <p:nvGraphicFramePr>
          <p:cNvPr id="22594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216412"/>
              </p:ext>
            </p:extLst>
          </p:nvPr>
        </p:nvGraphicFramePr>
        <p:xfrm>
          <a:off x="228600" y="1524000"/>
          <a:ext cx="8763000" cy="3327400"/>
        </p:xfrm>
        <a:graphic>
          <a:graphicData uri="http://schemas.openxmlformats.org/drawingml/2006/table">
            <a:tbl>
              <a:tblPr/>
              <a:tblGrid>
                <a:gridCol w="1095375"/>
                <a:gridCol w="3945289"/>
                <a:gridCol w="3722336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tima" charset="0"/>
                        <a:ea typeface="Osaka" charset="-128"/>
                        <a:cs typeface="Osaka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  <a:sym typeface="Symbol" charset="2"/>
                        </a:rPr>
                        <a:t>x P(x)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  <a:sym typeface="Symbol" charset="2"/>
                        </a:rPr>
                        <a:t>x P(x)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True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 when: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P(x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)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true for every 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tima" charset="0"/>
                        <a:ea typeface="Osaka" charset="-128"/>
                        <a:cs typeface="Osaka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in the domain of discourse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tima" charset="0"/>
                        <a:ea typeface="Osaka" charset="-128"/>
                        <a:cs typeface="Osaka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P(x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)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true for at least </a:t>
                      </a:r>
                      <a:r>
                        <a:rPr kumimoji="0" lang="en-US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one 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tima" charset="0"/>
                        <a:ea typeface="Osaka" charset="-128"/>
                        <a:cs typeface="Osaka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in the domain of discourse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tima" charset="0"/>
                        <a:ea typeface="Osaka" charset="-128"/>
                        <a:cs typeface="Osaka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5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False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 when: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P(x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)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false for at least one 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in the domain of discourse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tima" charset="0"/>
                        <a:ea typeface="Osaka" charset="-128"/>
                        <a:cs typeface="Osaka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P(x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)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false for every 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tima" charset="0"/>
                        <a:ea typeface="Osaka" charset="-128"/>
                        <a:cs typeface="Osaka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ima" charset="0"/>
                          <a:ea typeface="Osaka" charset="-128"/>
                          <a:cs typeface="Osaka" charset="-128"/>
                        </a:rPr>
                        <a:t>in the domain of discourse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tima" charset="0"/>
                        <a:ea typeface="Osaka" charset="-128"/>
                        <a:cs typeface="Osaka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64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Times" pitchFamily="-108" charset="0"/>
                <a:ea typeface="ＭＳ Ｐゴシック" pitchFamily="-108" charset="-128"/>
              </a:rPr>
              <a:t>Examples: English </a:t>
            </a:r>
            <a:r>
              <a:rPr lang="en-US" smtClean="0">
                <a:latin typeface="Times" pitchFamily="-108" charset="0"/>
                <a:ea typeface="ＭＳ Ｐゴシック" pitchFamily="-108" charset="-128"/>
                <a:sym typeface="Wingdings" pitchFamily="-108" charset="2"/>
              </a:rPr>
              <a:t></a:t>
            </a:r>
            <a:r>
              <a:rPr lang="en-US" smtClean="0">
                <a:latin typeface="Times" pitchFamily="-108" charset="0"/>
                <a:ea typeface="ＭＳ Ｐゴシック" pitchFamily="-108" charset="-128"/>
              </a:rPr>
              <a:t> Quantifications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52401" y="1295400"/>
            <a:ext cx="8840522" cy="5408977"/>
          </a:xfrm>
        </p:spPr>
        <p:txBody>
          <a:bodyPr/>
          <a:lstStyle/>
          <a:p>
            <a:pPr eaLnBrk="1" hangingPunct="1">
              <a:buFont typeface="Arial" pitchFamily="-108" charset="0"/>
              <a:buNone/>
            </a:pPr>
            <a:r>
              <a:rPr lang="en-US" sz="2800" i="1" dirty="0" smtClean="0">
                <a:latin typeface="Times" pitchFamily="-108" charset="0"/>
                <a:ea typeface="ＭＳ Ｐゴシック" pitchFamily="-108" charset="-128"/>
              </a:rPr>
              <a:t>	“Everyone will buy an umbrella or a raincoat”</a:t>
            </a:r>
            <a:endParaRPr lang="en-US" dirty="0" smtClean="0">
              <a:latin typeface="Times" pitchFamily="-108" charset="0"/>
              <a:ea typeface="ＭＳ Ｐゴシック" pitchFamily="-108" charset="-128"/>
            </a:endParaRPr>
          </a:p>
          <a:p>
            <a:pPr lvl="1" eaLnBrk="1" hangingPunct="1">
              <a:lnSpc>
                <a:spcPct val="80000"/>
              </a:lnSpc>
              <a:buFont typeface="Arial" pitchFamily="-108" charset="0"/>
              <a:buNone/>
            </a:pPr>
            <a:r>
              <a:rPr lang="en-US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x</a:t>
            </a:r>
            <a:r>
              <a:rPr lang="en-US" dirty="0" smtClean="0">
                <a:solidFill>
                  <a:srgbClr val="0000FF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US" sz="3600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(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B(</a:t>
            </a:r>
            <a:r>
              <a:rPr lang="en-US" dirty="0" err="1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x,umbrella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)</a:t>
            </a:r>
            <a:r>
              <a:rPr lang="en-US" dirty="0" smtClean="0">
                <a:solidFill>
                  <a:srgbClr val="0000FF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</a:t>
            </a:r>
            <a:r>
              <a:rPr lang="en-US" dirty="0" smtClean="0">
                <a:solidFill>
                  <a:srgbClr val="0000FF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B(</a:t>
            </a:r>
            <a:r>
              <a:rPr lang="en-US" dirty="0" err="1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x,raincoat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)</a:t>
            </a:r>
            <a:r>
              <a:rPr lang="en-US" sz="3600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)</a:t>
            </a:r>
          </a:p>
          <a:p>
            <a:pPr eaLnBrk="1" hangingPunct="1">
              <a:lnSpc>
                <a:spcPct val="180000"/>
              </a:lnSpc>
              <a:buFont typeface="Arial" pitchFamily="-108" charset="0"/>
              <a:buNone/>
            </a:pPr>
            <a:r>
              <a:rPr lang="en-US" sz="2800" i="1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	“</a:t>
            </a:r>
            <a:r>
              <a:rPr lang="en-US" sz="2800" i="1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Everyone will buy an umbrella or everyone will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sz="2800" i="1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	buy a raincoat”</a:t>
            </a:r>
            <a:endParaRPr lang="en-US" dirty="0">
              <a:latin typeface="Times" pitchFamily="-108" charset="0"/>
              <a:ea typeface="ＭＳ Ｐゴシック" pitchFamily="-108" charset="-128"/>
              <a:sym typeface="Symbol" pitchFamily="-108" charset="2"/>
            </a:endParaRPr>
          </a:p>
          <a:p>
            <a:pPr lvl="1" eaLnBrk="1" hangingPunct="1">
              <a:lnSpc>
                <a:spcPct val="120000"/>
              </a:lnSpc>
              <a:buFont typeface="Arial" pitchFamily="-108" charset="0"/>
              <a:buNone/>
            </a:pPr>
            <a:r>
              <a:rPr lang="en-US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x</a:t>
            </a:r>
            <a:r>
              <a:rPr lang="en-US" dirty="0">
                <a:solidFill>
                  <a:srgbClr val="0000FF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US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B(</a:t>
            </a:r>
            <a:r>
              <a:rPr lang="en-US" dirty="0" err="1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x,umbrella</a:t>
            </a:r>
            <a:r>
              <a:rPr lang="en-US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)</a:t>
            </a:r>
            <a:r>
              <a:rPr lang="en-US" dirty="0">
                <a:solidFill>
                  <a:srgbClr val="0000FF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</a:t>
            </a:r>
            <a:r>
              <a:rPr lang="en-US" dirty="0">
                <a:solidFill>
                  <a:srgbClr val="0000FF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US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x</a:t>
            </a:r>
            <a:r>
              <a:rPr lang="en-US" dirty="0">
                <a:solidFill>
                  <a:srgbClr val="0000FF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US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B(</a:t>
            </a:r>
            <a:r>
              <a:rPr lang="en-US" dirty="0" err="1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x,raincoat</a:t>
            </a:r>
            <a:r>
              <a:rPr lang="en-US" dirty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)</a:t>
            </a:r>
            <a:endParaRPr lang="en-US" dirty="0" smtClean="0">
              <a:latin typeface="Times" pitchFamily="-108" charset="0"/>
              <a:ea typeface="ＭＳ Ｐゴシック" pitchFamily="-108" charset="-128"/>
              <a:sym typeface="Symbol" pitchFamily="-108" charset="2"/>
            </a:endParaRPr>
          </a:p>
          <a:p>
            <a:pPr eaLnBrk="1" hangingPunct="1">
              <a:lnSpc>
                <a:spcPct val="170000"/>
              </a:lnSpc>
              <a:buFont typeface="Arial" pitchFamily="-108" charset="0"/>
              <a:buNone/>
            </a:pPr>
            <a:r>
              <a:rPr lang="en-US" sz="2800" i="1" dirty="0" smtClean="0">
                <a:solidFill>
                  <a:schemeClr val="bg1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	</a:t>
            </a:r>
            <a:r>
              <a:rPr lang="en-US" sz="2800" i="1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“No one will buy both a raincoat and umbrella”</a:t>
            </a:r>
          </a:p>
          <a:p>
            <a:pPr lvl="1" eaLnBrk="1" hangingPunct="1">
              <a:lnSpc>
                <a:spcPct val="50000"/>
              </a:lnSpc>
              <a:buFont typeface="Arial" pitchFamily="-108" charset="0"/>
              <a:buNone/>
            </a:pPr>
            <a:r>
              <a:rPr lang="en-US" dirty="0" smtClean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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x</a:t>
            </a:r>
            <a:r>
              <a:rPr lang="en-US" sz="3600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(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B(</a:t>
            </a:r>
            <a:r>
              <a:rPr lang="en-US" dirty="0" err="1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x,umbrella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) </a:t>
            </a:r>
            <a:r>
              <a:rPr lang="en-US" sz="2400" dirty="0" smtClean="0">
                <a:solidFill>
                  <a:srgbClr val="FF0000"/>
                </a:solidFill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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 B(</a:t>
            </a:r>
            <a:r>
              <a:rPr lang="en-US" dirty="0" err="1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x,raincoat</a:t>
            </a:r>
            <a:r>
              <a:rPr lang="en-US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)</a:t>
            </a:r>
            <a:r>
              <a:rPr lang="en-US" sz="3600" dirty="0" smtClean="0">
                <a:latin typeface="Times" pitchFamily="-108" charset="0"/>
                <a:ea typeface="ＭＳ Ｐゴシック" pitchFamily="-108" charset="-128"/>
                <a:sym typeface="Symbol" pitchFamily="-108" charset="2"/>
              </a:rPr>
              <a:t>)</a:t>
            </a:r>
            <a:endParaRPr lang="en-US" sz="3600" dirty="0">
              <a:latin typeface="Times" pitchFamily="-108" charset="0"/>
              <a:ea typeface="ＭＳ Ｐゴシック" pitchFamily="-108" charset="-128"/>
              <a:sym typeface="Symbol" pitchFamily="-10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556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Times" pitchFamily="-108" charset="0"/>
                <a:ea typeface="ＭＳ Ｐゴシック" pitchFamily="-108" charset="-128"/>
              </a:rPr>
              <a:t>Examples: English </a:t>
            </a:r>
            <a:r>
              <a:rPr lang="en-US" smtClean="0">
                <a:latin typeface="Times" pitchFamily="-108" charset="0"/>
                <a:ea typeface="ＭＳ Ｐゴシック" pitchFamily="-108" charset="-128"/>
                <a:sym typeface="Wingdings" pitchFamily="-108" charset="2"/>
              </a:rPr>
              <a:t></a:t>
            </a:r>
            <a:r>
              <a:rPr lang="en-US" smtClean="0">
                <a:latin typeface="Times" pitchFamily="-108" charset="0"/>
                <a:ea typeface="ＭＳ Ｐゴシック" pitchFamily="-108" charset="-128"/>
              </a:rPr>
              <a:t> Quantifications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52401" y="1295400"/>
            <a:ext cx="8840522" cy="540897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i="1" dirty="0" smtClean="0">
                <a:ea typeface="+mn-ea"/>
              </a:rPr>
              <a:t>	“Everyone will buy an umbrella or a raincoat”</a:t>
            </a:r>
            <a:endParaRPr lang="en-US" dirty="0" smtClean="0">
              <a:ea typeface="+mn-ea"/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dirty="0" err="1" smtClean="0">
                <a:ea typeface="+mn-ea"/>
                <a:sym typeface="Symbol" charset="2"/>
              </a:rPr>
              <a:t>x</a:t>
            </a:r>
            <a:r>
              <a:rPr lang="en-US" dirty="0" smtClean="0">
                <a:solidFill>
                  <a:srgbClr val="0000FF"/>
                </a:solidFill>
                <a:ea typeface="+mn-ea"/>
                <a:sym typeface="Symbol" charset="2"/>
              </a:rPr>
              <a:t> </a:t>
            </a:r>
            <a:r>
              <a:rPr lang="en-US" sz="3600" dirty="0" smtClean="0">
                <a:ea typeface="+mn-ea"/>
                <a:sym typeface="Symbol" charset="2"/>
              </a:rPr>
              <a:t>(</a:t>
            </a:r>
            <a:r>
              <a:rPr lang="en-US" dirty="0" err="1" smtClean="0">
                <a:ea typeface="+mn-ea"/>
                <a:sym typeface="Symbol" charset="2"/>
              </a:rPr>
              <a:t>B(x,umbrella</a:t>
            </a:r>
            <a:r>
              <a:rPr lang="en-US" dirty="0" smtClean="0">
                <a:ea typeface="+mn-ea"/>
                <a:sym typeface="Symbol" charset="2"/>
              </a:rPr>
              <a:t>)</a:t>
            </a:r>
            <a:r>
              <a:rPr lang="en-US" dirty="0" smtClean="0">
                <a:solidFill>
                  <a:srgbClr val="0000FF"/>
                </a:solidFill>
                <a:ea typeface="+mn-ea"/>
                <a:sym typeface="Symbol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ea typeface="+mn-ea"/>
                <a:sym typeface="Symbol" charset="2"/>
              </a:rPr>
              <a:t></a:t>
            </a:r>
            <a:r>
              <a:rPr lang="en-US" dirty="0" smtClean="0">
                <a:solidFill>
                  <a:srgbClr val="0000FF"/>
                </a:solidFill>
                <a:ea typeface="+mn-ea"/>
                <a:sym typeface="Symbol" charset="2"/>
              </a:rPr>
              <a:t> </a:t>
            </a:r>
            <a:r>
              <a:rPr lang="en-US" dirty="0" err="1" smtClean="0">
                <a:ea typeface="+mn-ea"/>
                <a:sym typeface="Symbol" charset="2"/>
              </a:rPr>
              <a:t>B(x,raincoat</a:t>
            </a:r>
            <a:r>
              <a:rPr lang="en-US" dirty="0" smtClean="0">
                <a:ea typeface="+mn-ea"/>
                <a:sym typeface="Symbol" charset="2"/>
              </a:rPr>
              <a:t>)</a:t>
            </a:r>
            <a:r>
              <a:rPr lang="en-US" sz="3600" dirty="0" smtClean="0">
                <a:ea typeface="+mn-ea"/>
                <a:sym typeface="Symbol" charset="2"/>
              </a:rPr>
              <a:t>)</a:t>
            </a:r>
          </a:p>
          <a:p>
            <a:pPr eaLnBrk="1" fontAlgn="auto" hangingPunct="1">
              <a:lnSpc>
                <a:spcPct val="18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	“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Everyone will buy an umbrella or everyone will</a:t>
            </a:r>
          </a:p>
          <a:p>
            <a:pPr eaLnBrk="1" fontAlgn="auto" hangingPunct="1">
              <a:lnSpc>
                <a:spcPct val="5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	buy a raincoat”</a:t>
            </a:r>
            <a:endParaRPr lang="en-US" dirty="0">
              <a:solidFill>
                <a:schemeClr val="bg1">
                  <a:lumMod val="50000"/>
                </a:schemeClr>
              </a:solidFill>
              <a:ea typeface="+mn-ea"/>
              <a:sym typeface="Symbol" charset="2"/>
            </a:endParaRP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x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B(x,umbrella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)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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x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B(x,raincoat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)</a:t>
            </a:r>
            <a:endParaRPr lang="en-US" dirty="0" smtClean="0">
              <a:solidFill>
                <a:schemeClr val="bg1">
                  <a:lumMod val="50000"/>
                </a:schemeClr>
              </a:solidFill>
              <a:ea typeface="+mn-ea"/>
              <a:sym typeface="Symbol" charset="2"/>
            </a:endParaRPr>
          </a:p>
          <a:p>
            <a:pPr eaLnBrk="1" fontAlgn="auto" hangingPunct="1">
              <a:lnSpc>
                <a:spcPct val="17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	“No one will buy both a raincoat and umbrella”</a:t>
            </a:r>
          </a:p>
          <a:p>
            <a:pPr lvl="1" eaLnBrk="1" fontAlgn="auto" hangingPunct="1">
              <a:lnSpc>
                <a:spcPct val="5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x</a:t>
            </a:r>
            <a:r>
              <a:rPr lang="en-US" sz="3600" dirty="0" err="1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(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B(x,umbrella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)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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B(x,raincoat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)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ea typeface="+mn-ea"/>
                <a:sym typeface="Symbol" charset="2"/>
              </a:rPr>
              <a:t>)</a:t>
            </a:r>
            <a:endParaRPr lang="en-US" sz="3600" dirty="0">
              <a:solidFill>
                <a:schemeClr val="bg1">
                  <a:lumMod val="50000"/>
                </a:schemeClr>
              </a:solidFill>
              <a:ea typeface="+mn-ea"/>
              <a:sym typeface="Symbol" charset="2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066800" y="5689600"/>
            <a:ext cx="2484438" cy="4619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pitchFamily="-108" charset="0"/>
                <a:ea typeface="Times" pitchFamily="-108" charset="0"/>
                <a:cs typeface="Times" pitchFamily="-108" charset="0"/>
              </a:rPr>
              <a:t>quantified variable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419600" y="5689600"/>
            <a:ext cx="3192463" cy="4619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pitchFamily="-108" charset="0"/>
                <a:ea typeface="Times" pitchFamily="-108" charset="0"/>
                <a:cs typeface="Times" pitchFamily="-108" charset="0"/>
              </a:rPr>
              <a:t>the scope of the variable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flipH="1" flipV="1">
            <a:off x="1066800" y="2325688"/>
            <a:ext cx="381000" cy="3352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H="1" flipV="1">
            <a:off x="3657600" y="2401888"/>
            <a:ext cx="175260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1371600" y="240188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8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203.potx</Template>
  <TotalTime>45063</TotalTime>
  <Words>3062</Words>
  <Application>Microsoft Office PowerPoint</Application>
  <PresentationFormat>On-screen Show (4:3)</PresentationFormat>
  <Paragraphs>533</Paragraphs>
  <Slides>41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3" baseType="lpstr">
      <vt:lpstr>ＭＳ Ｐゴシック</vt:lpstr>
      <vt:lpstr>Arial</vt:lpstr>
      <vt:lpstr>Calibri</vt:lpstr>
      <vt:lpstr>Cambria Math</vt:lpstr>
      <vt:lpstr>Courier New</vt:lpstr>
      <vt:lpstr>Optima</vt:lpstr>
      <vt:lpstr>Osaka</vt:lpstr>
      <vt:lpstr>Symbol</vt:lpstr>
      <vt:lpstr>Times</vt:lpstr>
      <vt:lpstr>Wingdings</vt:lpstr>
      <vt:lpstr>ヒラギノ角ゴ Pro W3</vt:lpstr>
      <vt:lpstr>203</vt:lpstr>
      <vt:lpstr>Predicate Logic &amp; Quantification</vt:lpstr>
      <vt:lpstr>Things you should do…</vt:lpstr>
      <vt:lpstr>Warmup Question</vt:lpstr>
      <vt:lpstr>Warmup Question</vt:lpstr>
      <vt:lpstr>Relational (First-Order) Logic</vt:lpstr>
      <vt:lpstr>Propositions &amp; Predicates</vt:lpstr>
      <vt:lpstr>A “truth table” for quantifiers</vt:lpstr>
      <vt:lpstr>Examples: English  Quantifications</vt:lpstr>
      <vt:lpstr>Examples: English  Quantifications</vt:lpstr>
      <vt:lpstr>Examples: English  Quantifications</vt:lpstr>
      <vt:lpstr>Examples: English  Quantifications</vt:lpstr>
      <vt:lpstr>Examples: English  Quantifications</vt:lpstr>
      <vt:lpstr>Nested Quantifiers</vt:lpstr>
      <vt:lpstr>Defining Limits</vt:lpstr>
      <vt:lpstr>PowerPoint Presentation</vt:lpstr>
      <vt:lpstr>Negating Quantifiers</vt:lpstr>
      <vt:lpstr>Be Careful with Equivalences</vt:lpstr>
      <vt:lpstr>Be Careful With Translation to Logic</vt:lpstr>
      <vt:lpstr>Be Careful With Translation to Logic</vt:lpstr>
      <vt:lpstr>Hard Problem</vt:lpstr>
      <vt:lpstr>Prove the  A  B  Direction</vt:lpstr>
      <vt:lpstr>Prove the  A  B  Direction</vt:lpstr>
      <vt:lpstr>Exercises. Start by defining your predicates!</vt:lpstr>
      <vt:lpstr>Additional Exercises</vt:lpstr>
      <vt:lpstr>Additional Exercises</vt:lpstr>
      <vt:lpstr>Additional Exercises</vt:lpstr>
      <vt:lpstr>Additional Exercises</vt:lpstr>
      <vt:lpstr>Additional Exercises</vt:lpstr>
      <vt:lpstr>So far…</vt:lpstr>
      <vt:lpstr>Start on  Inference and Proofs</vt:lpstr>
      <vt:lpstr>Definition</vt:lpstr>
      <vt:lpstr>Simple Example</vt:lpstr>
      <vt:lpstr>Inferences</vt:lpstr>
      <vt:lpstr>The Basic Rules of Inference</vt:lpstr>
      <vt:lpstr>The Basic Rules of Inference</vt:lpstr>
      <vt:lpstr>PowerPoint Presentation</vt:lpstr>
      <vt:lpstr>Common fallacies</vt:lpstr>
      <vt:lpstr>Showing that an argument is valid</vt:lpstr>
      <vt:lpstr>Step 1: Convert to propositions</vt:lpstr>
      <vt:lpstr>Step 2: Start with premises</vt:lpstr>
      <vt:lpstr>Step 3: Use inferences to make conclusion</vt:lpstr>
    </vt:vector>
  </TitlesOfParts>
  <Company>utcs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Sudoku examples</dc:title>
  <dc:creator>utcs</dc:creator>
  <cp:lastModifiedBy>Mark Brehob</cp:lastModifiedBy>
  <cp:revision>337</cp:revision>
  <cp:lastPrinted>2013-09-09T21:43:40Z</cp:lastPrinted>
  <dcterms:created xsi:type="dcterms:W3CDTF">2013-01-17T13:08:49Z</dcterms:created>
  <dcterms:modified xsi:type="dcterms:W3CDTF">2016-05-05T13:21:09Z</dcterms:modified>
</cp:coreProperties>
</file>