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32"/>
  </p:notesMasterIdLst>
  <p:handoutMasterIdLst>
    <p:handoutMasterId r:id="rId33"/>
  </p:handoutMasterIdLst>
  <p:sldIdLst>
    <p:sldId id="294" r:id="rId3"/>
    <p:sldId id="257" r:id="rId4"/>
    <p:sldId id="258" r:id="rId5"/>
    <p:sldId id="260" r:id="rId6"/>
    <p:sldId id="313" r:id="rId7"/>
    <p:sldId id="261" r:id="rId8"/>
    <p:sldId id="262" r:id="rId9"/>
    <p:sldId id="263" r:id="rId10"/>
    <p:sldId id="264" r:id="rId11"/>
    <p:sldId id="265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272" r:id="rId24"/>
    <p:sldId id="276" r:id="rId25"/>
    <p:sldId id="277" r:id="rId26"/>
    <p:sldId id="273" r:id="rId27"/>
    <p:sldId id="279" r:id="rId28"/>
    <p:sldId id="280" r:id="rId29"/>
    <p:sldId id="296" r:id="rId30"/>
    <p:sldId id="314" r:id="rId3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F9FF6E"/>
    <a:srgbClr val="89E37C"/>
    <a:srgbClr val="E37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25" autoAdjust="0"/>
    <p:restoredTop sz="84040" autoAdjust="0"/>
  </p:normalViewPr>
  <p:slideViewPr>
    <p:cSldViewPr>
      <p:cViewPr varScale="1">
        <p:scale>
          <a:sx n="132" d="100"/>
          <a:sy n="132" d="100"/>
        </p:scale>
        <p:origin x="174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2" d="100"/>
          <a:sy n="122" d="100"/>
        </p:scale>
        <p:origin x="499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38E4BB4-4716-8D49-9F73-C87E113DE608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C731122-F6FB-E64E-9F53-E35154755A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29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8CA04EF-11F5-C040-B457-65FB4E1D92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Clip out formulas for student notes.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94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05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step</a:t>
                </a:r>
                <a:r>
                  <a:rPr lang="en-US" baseline="0" dirty="0" smtClean="0"/>
                  <a:t> is definition</a:t>
                </a:r>
              </a:p>
              <a:p>
                <a:r>
                  <a:rPr lang="en-US" baseline="0" dirty="0" smtClean="0"/>
                  <a:t>2</a:t>
                </a:r>
                <a:r>
                  <a:rPr lang="en-US" baseline="30000" dirty="0" smtClean="0"/>
                  <a:t>nd</a:t>
                </a:r>
                <a:r>
                  <a:rPr lang="en-US" baseline="0" dirty="0" smtClean="0"/>
                  <a:t> step is grouping terms in order to use inductive hypothesis</a:t>
                </a:r>
              </a:p>
              <a:p>
                <a:r>
                  <a:rPr lang="en-US" baseline="0" dirty="0" smtClean="0"/>
                  <a:t>3</a:t>
                </a:r>
                <a:r>
                  <a:rPr lang="en-US" baseline="30000" dirty="0" smtClean="0"/>
                  <a:t>rd</a:t>
                </a:r>
                <a:r>
                  <a:rPr lang="en-US" baseline="0" dirty="0" smtClean="0"/>
                  <a:t> step is by inductive hypothesis</a:t>
                </a:r>
              </a:p>
              <a:p>
                <a:r>
                  <a:rPr lang="en-US" baseline="0" dirty="0" smtClean="0"/>
                  <a:t>4</a:t>
                </a:r>
                <a:r>
                  <a:rPr lang="en-US" baseline="30000" dirty="0" smtClean="0"/>
                  <a:t>th</a:t>
                </a:r>
                <a:r>
                  <a:rPr lang="en-US" baseline="0" dirty="0" smtClean="0"/>
                  <a:t> step says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+⋯+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≥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pPr marL="181240" indent="-181240">
                  <a:buFont typeface="Arial" pitchFamily="34" charset="0"/>
                  <a:buChar char="•"/>
                </a:pPr>
                <a:r>
                  <a:rPr lang="en-US" dirty="0" smtClean="0"/>
                  <a:t>This</a:t>
                </a:r>
                <a:r>
                  <a:rPr lang="en-US" baseline="0" dirty="0" smtClean="0"/>
                  <a:t> follows because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baseline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baseline="0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 terms</a:t>
                </a:r>
                <a:r>
                  <a:rPr lang="en-US" baseline="0" dirty="0" smtClean="0"/>
                  <a:t> in this summation</a:t>
                </a:r>
              </a:p>
              <a:p>
                <a:pPr marL="181240" indent="-181240">
                  <a:buFont typeface="Arial" pitchFamily="34" charset="0"/>
                  <a:buChar char="•"/>
                </a:pPr>
                <a:r>
                  <a:rPr lang="en-US" baseline="0" dirty="0" smtClean="0"/>
                  <a:t>The smallest one is the last (with value </a:t>
                </a:r>
                <a14:m>
                  <m:oMath xmlns:m="http://schemas.openxmlformats.org/officeDocument/2006/math">
                    <m:r>
                      <a:rPr lang="en-US" b="0" i="1" baseline="0" smtClean="0">
                        <a:latin typeface="Cambria Math"/>
                      </a:rPr>
                      <m:t>1/</m:t>
                    </m:r>
                    <m:sSup>
                      <m:sSup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baseline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baseline="0" smtClean="0">
                            <a:latin typeface="Cambria Math"/>
                          </a:rPr>
                          <m:t>𝑘</m:t>
                        </m:r>
                        <m:r>
                          <a:rPr lang="en-US" b="0" i="1" baseline="0" smtClean="0"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 smtClean="0"/>
                  <a:t>).</a:t>
                </a:r>
              </a:p>
              <a:p>
                <a:pPr marL="181240" indent="-181240">
                  <a:buFont typeface="Arial" pitchFamily="34" charset="0"/>
                  <a:buChar char="•"/>
                </a:pPr>
                <a:r>
                  <a:rPr lang="en-US" dirty="0" smtClean="0"/>
                  <a:t>Therefore the sum is smaller than or equal to summing</a:t>
                </a:r>
                <a:r>
                  <a:rPr lang="en-US" baseline="0" dirty="0" smtClean="0"/>
                  <a:t> the smallest one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baseline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baseline="0" smtClean="0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 times.</a:t>
                </a:r>
              </a:p>
              <a:p>
                <a:r>
                  <a:rPr lang="en-US" dirty="0" smtClean="0"/>
                  <a:t>5</a:t>
                </a:r>
                <a:r>
                  <a:rPr lang="en-US" baseline="30000" dirty="0" smtClean="0"/>
                  <a:t>th</a:t>
                </a:r>
                <a:r>
                  <a:rPr lang="en-US" baseline="0" dirty="0" smtClean="0"/>
                  <a:t> step is because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baseline="0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baseline="0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baseline="0" smtClean="0">
                                <a:latin typeface="Cambria Math"/>
                              </a:rPr>
                              <m:t>+1</m:t>
                            </m:r>
                          </m:sup>
                        </m:sSup>
                      </m:den>
                    </m:f>
                    <m:r>
                      <a:rPr lang="en-US" b="0" i="1" baseline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step</a:t>
                </a:r>
                <a:r>
                  <a:rPr lang="en-US" baseline="0" dirty="0" smtClean="0"/>
                  <a:t> is definition</a:t>
                </a:r>
              </a:p>
              <a:p>
                <a:r>
                  <a:rPr lang="en-US" baseline="0" dirty="0" smtClean="0"/>
                  <a:t>2</a:t>
                </a:r>
                <a:r>
                  <a:rPr lang="en-US" baseline="30000" dirty="0" smtClean="0"/>
                  <a:t>nd</a:t>
                </a:r>
                <a:r>
                  <a:rPr lang="en-US" baseline="0" dirty="0" smtClean="0"/>
                  <a:t> step is grouping terms in order to use inductive hypothesis</a:t>
                </a:r>
              </a:p>
              <a:p>
                <a:r>
                  <a:rPr lang="en-US" baseline="0" dirty="0" smtClean="0"/>
                  <a:t>3</a:t>
                </a:r>
                <a:r>
                  <a:rPr lang="en-US" baseline="30000" dirty="0" smtClean="0"/>
                  <a:t>rd</a:t>
                </a:r>
                <a:r>
                  <a:rPr lang="en-US" baseline="0" dirty="0" smtClean="0"/>
                  <a:t> step is by inductive hypothesis</a:t>
                </a:r>
              </a:p>
              <a:p>
                <a:r>
                  <a:rPr lang="en-US" baseline="0" dirty="0" smtClean="0"/>
                  <a:t>4</a:t>
                </a:r>
                <a:r>
                  <a:rPr lang="en-US" baseline="30000" dirty="0" smtClean="0"/>
                  <a:t>th</a:t>
                </a:r>
                <a:r>
                  <a:rPr lang="en-US" baseline="0" dirty="0" smtClean="0"/>
                  <a:t> step says </a:t>
                </a:r>
                <a:r>
                  <a:rPr lang="en-US" b="0" i="0" smtClean="0">
                    <a:latin typeface="Cambria Math"/>
                  </a:rPr>
                  <a:t>1/(2^𝑘+1)+1/(2^𝑘+2)+⋯+1/2^(𝑘+1) ≥2^𝑘/2^(𝑘+1) </a:t>
                </a: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dirty="0" smtClean="0"/>
                  <a:t>This</a:t>
                </a:r>
                <a:r>
                  <a:rPr lang="en-US" baseline="0" dirty="0" smtClean="0"/>
                  <a:t> follows because there are </a:t>
                </a:r>
                <a:r>
                  <a:rPr lang="en-US" b="0" i="0" baseline="0" smtClean="0">
                    <a:latin typeface="Cambria Math"/>
                  </a:rPr>
                  <a:t>2^𝑘</a:t>
                </a:r>
                <a:r>
                  <a:rPr lang="en-US" dirty="0" smtClean="0"/>
                  <a:t> terms</a:t>
                </a:r>
                <a:r>
                  <a:rPr lang="en-US" baseline="0" dirty="0" smtClean="0"/>
                  <a:t> in this summation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baseline="0" dirty="0" smtClean="0"/>
                  <a:t>The smallest one is the last (with value </a:t>
                </a:r>
                <a:r>
                  <a:rPr lang="en-US" b="0" i="0" baseline="0" smtClean="0">
                    <a:latin typeface="Cambria Math"/>
                  </a:rPr>
                  <a:t>1/2^(𝑘+1)</a:t>
                </a:r>
                <a:r>
                  <a:rPr lang="en-US" dirty="0" smtClean="0"/>
                  <a:t>).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dirty="0" smtClean="0"/>
                  <a:t>Therefore the sum is smaller than or equal to summing</a:t>
                </a:r>
                <a:r>
                  <a:rPr lang="en-US" baseline="0" dirty="0" smtClean="0"/>
                  <a:t> the smallest one </a:t>
                </a:r>
                <a:r>
                  <a:rPr lang="en-US" b="0" i="0" baseline="0" smtClean="0">
                    <a:latin typeface="Cambria Math"/>
                  </a:rPr>
                  <a:t>2^𝑘</a:t>
                </a:r>
                <a:r>
                  <a:rPr lang="en-US" dirty="0" smtClean="0"/>
                  <a:t> times.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en-US" dirty="0" smtClean="0"/>
                  <a:t>5</a:t>
                </a:r>
                <a:r>
                  <a:rPr lang="en-US" baseline="30000" dirty="0" smtClean="0"/>
                  <a:t>th</a:t>
                </a:r>
                <a:r>
                  <a:rPr lang="en-US" baseline="0" dirty="0" smtClean="0"/>
                  <a:t> step is because </a:t>
                </a:r>
                <a:r>
                  <a:rPr lang="en-US" b="0" i="0" baseline="0" smtClean="0">
                    <a:latin typeface="Cambria Math"/>
                  </a:rPr>
                  <a:t>2^𝑘/2^(𝑘+1) =1/2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A04EF-11F5-C040-B457-65FB4E1D92C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9EFC6-B4D9-274C-B9C1-F27DA29014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0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6D551-D43C-1E41-AE21-55871B7AD4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8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BEF5-9A21-F746-B896-99BCD20764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6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9EFC6-B4D9-274C-B9C1-F27DA29014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68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5B015-AF30-014E-B3F0-FBF7F7A0F1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57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37B7E-743D-284F-8638-71425FA275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425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4692D-2F19-8848-BB56-935E3F39C8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51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A1138-06BD-444E-BE2E-E4A2C88B7D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58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E1AAF-5FB5-5F47-9078-BD77D376E06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85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F2727-78D1-BF47-B197-5EC2EEC45F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83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F3A2A-E5F9-5D47-AF17-BEA754CB2D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09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5B015-AF30-014E-B3F0-FBF7F7A0F1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13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6976D-CADA-124A-ACF5-13F0376493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81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6D551-D43C-1E41-AE21-55871B7AD4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87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BEF5-9A21-F746-B896-99BCD20764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5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37B7E-743D-284F-8638-71425FA275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0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4692D-2F19-8848-BB56-935E3F39C8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6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A1138-06BD-444E-BE2E-E4A2C88B7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E1AAF-5FB5-5F47-9078-BD77D376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6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F2727-78D1-BF47-B197-5EC2EEC45F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1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F3A2A-E5F9-5D47-AF17-BEA754CB2D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6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6976D-CADA-124A-ACF5-13F0376493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8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CDD6E01-BC77-F74D-8F75-2509671E9F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CDD6E01-BC77-F74D-8F75-2509671E9F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84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217"/>
            <a:ext cx="7772400" cy="990600"/>
          </a:xfrm>
        </p:spPr>
        <p:txBody>
          <a:bodyPr/>
          <a:lstStyle/>
          <a:p>
            <a:r>
              <a:rPr lang="en-US" dirty="0" smtClean="0"/>
              <a:t>Mathematical Induction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2667000"/>
          </a:xfrm>
        </p:spPr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EECS </a:t>
            </a:r>
            <a:r>
              <a:rPr lang="en-US" sz="2400" dirty="0"/>
              <a:t>203</a:t>
            </a:r>
            <a:r>
              <a:rPr lang="en-US" sz="2400" dirty="0" smtClean="0"/>
              <a:t>: Discrete Mathematics</a:t>
            </a:r>
          </a:p>
          <a:p>
            <a:r>
              <a:rPr lang="en-US" sz="2400" dirty="0" smtClean="0"/>
              <a:t>Lecture 11 </a:t>
            </a:r>
          </a:p>
          <a:p>
            <a:r>
              <a:rPr lang="en-US" sz="2400" dirty="0" smtClean="0"/>
              <a:t>Spring </a:t>
            </a:r>
            <a:r>
              <a:rPr lang="en-US" sz="2400" dirty="0" smtClean="0"/>
              <a:t>2016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9EFC6-B4D9-274C-B9C1-F27DA290144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 descr="http://www.qwantz.com/fanart/dino-comic-proo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629" y="914400"/>
            <a:ext cx="5936742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3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A Clear Divisibility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077200" cy="6019800"/>
          </a:xfrm>
        </p:spPr>
        <p:txBody>
          <a:bodyPr/>
          <a:lstStyle/>
          <a:p>
            <a:r>
              <a:rPr lang="en-US" sz="2800" b="1" dirty="0" smtClean="0"/>
              <a:t>Theorem</a:t>
            </a:r>
            <a:r>
              <a:rPr lang="en-US" sz="2800" dirty="0" smtClean="0"/>
              <a:t>:  </a:t>
            </a:r>
            <a:r>
              <a:rPr lang="en-US" sz="2800" dirty="0"/>
              <a:t>∀</a:t>
            </a:r>
            <a:r>
              <a:rPr lang="en-US" sz="2800" i="1" dirty="0" err="1"/>
              <a:t>n</a:t>
            </a:r>
            <a:r>
              <a:rPr lang="en-US" sz="2800" dirty="0" err="1"/>
              <a:t>∈</a:t>
            </a:r>
            <a:r>
              <a:rPr lang="en-US" sz="2800" b="1" dirty="0" err="1"/>
              <a:t>N</a:t>
            </a:r>
            <a:r>
              <a:rPr lang="en-US" sz="2800" dirty="0"/>
              <a:t>  3 </a:t>
            </a:r>
            <a:r>
              <a:rPr lang="en-US" sz="2800" dirty="0" smtClean="0"/>
              <a:t>| (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3</a:t>
            </a:r>
            <a:r>
              <a:rPr lang="en-US" sz="2800" dirty="0"/>
              <a:t>−</a:t>
            </a:r>
            <a:r>
              <a:rPr lang="en-US" sz="2800" i="1" dirty="0" smtClean="0"/>
              <a:t>n</a:t>
            </a:r>
            <a:r>
              <a:rPr lang="en-US" sz="2800" dirty="0" smtClean="0"/>
              <a:t>)</a:t>
            </a:r>
            <a:r>
              <a:rPr lang="en-US" sz="2800" i="1" dirty="0" smtClean="0"/>
              <a:t> </a:t>
            </a:r>
            <a:endParaRPr lang="en-US" sz="2800" dirty="0" smtClean="0"/>
          </a:p>
          <a:p>
            <a:r>
              <a:rPr lang="en-US" sz="2800" b="1" dirty="0" smtClean="0"/>
              <a:t>Proof</a:t>
            </a:r>
            <a:r>
              <a:rPr lang="en-US" sz="2800" dirty="0" smtClean="0"/>
              <a:t>:  Use induction on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):   3  </a:t>
            </a:r>
            <a:r>
              <a:rPr lang="en-US" sz="2800" dirty="0"/>
              <a:t>| (</a:t>
            </a:r>
            <a:r>
              <a:rPr lang="en-US" sz="2800" i="1" dirty="0"/>
              <a:t>n</a:t>
            </a:r>
            <a:r>
              <a:rPr lang="en-US" sz="2800" baseline="30000" dirty="0"/>
              <a:t>3</a:t>
            </a:r>
            <a:r>
              <a:rPr lang="en-US" sz="2800" dirty="0"/>
              <a:t>−</a:t>
            </a:r>
            <a:r>
              <a:rPr lang="en-US" sz="2800" i="1" dirty="0"/>
              <a:t>n</a:t>
            </a:r>
            <a:r>
              <a:rPr lang="en-US" sz="2800" dirty="0" smtClean="0"/>
              <a:t>)</a:t>
            </a:r>
            <a:r>
              <a:rPr lang="en-US" sz="2800" i="1" dirty="0" smtClean="0"/>
              <a:t>.</a:t>
            </a:r>
          </a:p>
          <a:p>
            <a:r>
              <a:rPr lang="en-US" sz="2800" b="1" dirty="0" smtClean="0"/>
              <a:t>Base case</a:t>
            </a:r>
            <a:r>
              <a:rPr lang="en-US" sz="2800" dirty="0" smtClean="0"/>
              <a:t>:  </a:t>
            </a:r>
            <a:r>
              <a:rPr lang="en-US" sz="2800" i="1" dirty="0"/>
              <a:t>P</a:t>
            </a:r>
            <a:r>
              <a:rPr lang="en-US" sz="2800" dirty="0"/>
              <a:t>(0) is </a:t>
            </a:r>
            <a:r>
              <a:rPr lang="en-US" sz="2800" dirty="0" smtClean="0"/>
              <a:t>true because  </a:t>
            </a:r>
            <a:r>
              <a:rPr lang="en-US" sz="2800" dirty="0"/>
              <a:t>3 | (0</a:t>
            </a:r>
            <a:r>
              <a:rPr lang="en-US" sz="2800" baseline="30000" dirty="0"/>
              <a:t>3</a:t>
            </a:r>
            <a:r>
              <a:rPr lang="en-US" sz="2800" dirty="0"/>
              <a:t>−0</a:t>
            </a:r>
            <a:r>
              <a:rPr lang="en-US" sz="2800" dirty="0" smtClean="0"/>
              <a:t>).</a:t>
            </a:r>
            <a:endParaRPr lang="en-US" sz="2800" dirty="0"/>
          </a:p>
          <a:p>
            <a:r>
              <a:rPr lang="en-US" sz="2800" b="1" dirty="0" smtClean="0"/>
              <a:t>Inductive step</a:t>
            </a:r>
            <a:r>
              <a:rPr lang="en-US" sz="2800" dirty="0" smtClean="0"/>
              <a:t>:  Assume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), for arbitrary natural number </a:t>
            </a:r>
            <a:r>
              <a:rPr lang="en-US" sz="2800" i="1" dirty="0" smtClean="0"/>
              <a:t>k</a:t>
            </a:r>
            <a:r>
              <a:rPr lang="en-US" sz="2800" dirty="0" smtClean="0"/>
              <a:t>.  Then: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342900" lvl="1" indent="-342900">
              <a:buFontTx/>
              <a:buChar char="•"/>
            </a:pPr>
            <a:r>
              <a:rPr lang="en-US" sz="2800" dirty="0" smtClean="0"/>
              <a:t>The final statement is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+1), so we have proved that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→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+1</a:t>
            </a:r>
            <a:r>
              <a:rPr lang="en-US" dirty="0" smtClean="0"/>
              <a:t>) for all natural numbers 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sz="2800" dirty="0" smtClean="0"/>
              <a:t>By mathematical induction, P(n) is true for all </a:t>
            </a:r>
            <a:r>
              <a:rPr lang="en-US" sz="2800" i="1" dirty="0" err="1" smtClean="0"/>
              <a:t>n∈</a:t>
            </a:r>
            <a:r>
              <a:rPr lang="en-US" sz="2800" b="1" dirty="0" err="1" smtClean="0"/>
              <a:t>N</a:t>
            </a:r>
            <a:r>
              <a:rPr lang="en-US" sz="2800" dirty="0" smtClean="0"/>
              <a:t>.</a:t>
            </a:r>
          </a:p>
          <a:p>
            <a:r>
              <a:rPr lang="en-US" sz="2800" b="1" dirty="0" smtClean="0"/>
              <a:t>QED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 descr="latex_mx23T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3352800"/>
            <a:ext cx="7162801" cy="146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9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33800"/>
            <a:ext cx="7772400" cy="2362200"/>
          </a:xfrm>
        </p:spPr>
        <p:txBody>
          <a:bodyPr/>
          <a:lstStyle/>
          <a:p>
            <a:r>
              <a:rPr lang="en-US" dirty="0" smtClean="0"/>
              <a:t>Notice: we had to go back and start by assuming P(k) and then showing it implied P(k+1).  </a:t>
            </a:r>
          </a:p>
          <a:p>
            <a:pPr lvl="1"/>
            <a:r>
              <a:rPr lang="en-US" dirty="0" smtClean="0"/>
              <a:t>That first step isn’t at all clear unless you’ve done the math first!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161"/>
            <a:ext cx="4572638" cy="342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0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85800" y="152400"/>
                <a:ext cx="7772400" cy="1143000"/>
              </a:xfrm>
            </p:spPr>
            <p:txBody>
              <a:bodyPr/>
              <a:lstStyle/>
              <a:p>
                <a:r>
                  <a:rPr lang="en-US" dirty="0" smtClean="0"/>
                  <a:t>Use induction to show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800" y="152400"/>
                <a:ext cx="7772400" cy="1143000"/>
              </a:xfrm>
              <a:blipFill rotWithShape="0">
                <a:blip r:embed="rId2"/>
                <a:stretch>
                  <a:fillRect t="-23404" b="-9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20" y="1524000"/>
            <a:ext cx="7772400" cy="4800600"/>
          </a:xfrm>
        </p:spPr>
        <p:txBody>
          <a:bodyPr/>
          <a:lstStyle/>
          <a:p>
            <a:r>
              <a:rPr lang="en-US" dirty="0" smtClean="0"/>
              <a:t>Theorem:</a:t>
            </a:r>
          </a:p>
          <a:p>
            <a:r>
              <a:rPr lang="en-US" dirty="0" smtClean="0"/>
              <a:t>Proof:</a:t>
            </a:r>
          </a:p>
          <a:p>
            <a:r>
              <a:rPr lang="en-US" dirty="0" smtClean="0"/>
              <a:t>Base case:</a:t>
            </a:r>
          </a:p>
          <a:p>
            <a:r>
              <a:rPr lang="en-US" dirty="0" smtClean="0"/>
              <a:t>Inductive step: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3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A False “Proof”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914400"/>
                <a:ext cx="7772400" cy="5715000"/>
              </a:xfrm>
            </p:spPr>
            <p:txBody>
              <a:bodyPr/>
              <a:lstStyle/>
              <a:p>
                <a:r>
                  <a:rPr lang="en-US" dirty="0" smtClean="0"/>
                  <a:t>“</a:t>
                </a:r>
                <a:r>
                  <a:rPr lang="en-US" b="1" dirty="0" smtClean="0"/>
                  <a:t>Theorem</a:t>
                </a:r>
                <a:r>
                  <a:rPr lang="en-US" dirty="0" smtClean="0"/>
                  <a:t>”:  All horses are the same color.</a:t>
                </a:r>
              </a:p>
              <a:p>
                <a:r>
                  <a:rPr lang="en-US" b="1" dirty="0" smtClean="0"/>
                  <a:t>Proof</a:t>
                </a:r>
                <a:r>
                  <a:rPr lang="en-US" dirty="0" smtClean="0"/>
                  <a:t>:  By induction, where </a:t>
                </a:r>
                <a:r>
                  <a:rPr lang="en-US" i="1" dirty="0" smtClean="0"/>
                  <a:t>P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) is the proposition that in every set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horses, all horses are the same color.</a:t>
                </a:r>
              </a:p>
              <a:p>
                <a:r>
                  <a:rPr lang="en-US" b="1" dirty="0" smtClean="0"/>
                  <a:t>Base case</a:t>
                </a:r>
                <a:r>
                  <a:rPr lang="en-US" dirty="0" smtClean="0"/>
                  <a:t>:  </a:t>
                </a:r>
                <a:r>
                  <a:rPr lang="en-US" i="1" dirty="0" smtClean="0"/>
                  <a:t>P</a:t>
                </a:r>
                <a:r>
                  <a:rPr lang="en-US" dirty="0" smtClean="0"/>
                  <a:t>(1) is true, because in every set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dirty="0" smtClean="0"/>
                  <a:t> horse, all horses are the same color.</a:t>
                </a:r>
              </a:p>
              <a:p>
                <a:r>
                  <a:rPr lang="en-US" b="1" dirty="0" smtClean="0"/>
                  <a:t>Inductive step</a:t>
                </a:r>
                <a:r>
                  <a:rPr lang="en-US" dirty="0" smtClean="0"/>
                  <a:t>:  Assume </a:t>
                </a:r>
                <a:r>
                  <a:rPr lang="en-US" i="1" dirty="0" smtClean="0"/>
                  <a:t>P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k</a:t>
                </a:r>
                <a:r>
                  <a:rPr lang="en-US" dirty="0" smtClean="0"/>
                  <a:t>) is true, for arbitrary positive integer </a:t>
                </a:r>
                <a:r>
                  <a:rPr lang="en-US" i="1" dirty="0" smtClean="0"/>
                  <a:t>k</a:t>
                </a:r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In any set of </a:t>
                </a:r>
                <a:r>
                  <a:rPr lang="en-US" i="1" dirty="0" smtClean="0"/>
                  <a:t>k</a:t>
                </a:r>
                <a:r>
                  <a:rPr lang="en-US" dirty="0" smtClean="0"/>
                  <a:t> horses, all have the same color.</a:t>
                </a:r>
              </a:p>
              <a:p>
                <a:pPr lvl="1"/>
                <a:r>
                  <a:rPr lang="en-US" dirty="0" smtClean="0"/>
                  <a:t>This is called the “</a:t>
                </a:r>
                <a:r>
                  <a:rPr lang="en-US" i="1" dirty="0" smtClean="0"/>
                  <a:t>inductive hypothesis</a:t>
                </a:r>
                <a:r>
                  <a:rPr lang="en-US" dirty="0" smtClean="0"/>
                  <a:t>”.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914400"/>
                <a:ext cx="7772400" cy="5715000"/>
              </a:xfrm>
              <a:blipFill rotWithShape="1">
                <a:blip r:embed="rId2"/>
                <a:stretch>
                  <a:fillRect l="-1804" t="-1493" r="-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0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 smtClean="0"/>
              <a:t>False “Proof”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001000" cy="5791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i="1" dirty="0" smtClean="0"/>
              <a:t>Inductive hypothesis 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): </a:t>
            </a:r>
            <a:r>
              <a:rPr lang="en-US" dirty="0"/>
              <a:t>In any set of </a:t>
            </a:r>
            <a:r>
              <a:rPr lang="en-US" i="1" dirty="0"/>
              <a:t>k</a:t>
            </a:r>
            <a:r>
              <a:rPr lang="en-US" dirty="0"/>
              <a:t> horses, all have the same color.</a:t>
            </a:r>
          </a:p>
          <a:p>
            <a:r>
              <a:rPr lang="en-US" sz="2800" dirty="0" smtClean="0"/>
              <a:t>Now consider a set of </a:t>
            </a:r>
            <a:r>
              <a:rPr lang="en-US" sz="2800" i="1" dirty="0" smtClean="0"/>
              <a:t>k</a:t>
            </a:r>
            <a:r>
              <a:rPr lang="en-US" sz="2800" dirty="0" smtClean="0"/>
              <a:t>+1 horses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i="1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,  . . .  </a:t>
            </a:r>
            <a:r>
              <a:rPr lang="en-US" i="1" dirty="0" err="1"/>
              <a:t>h</a:t>
            </a:r>
            <a:r>
              <a:rPr lang="en-US" i="1" baseline="-25000" dirty="0" err="1" smtClean="0"/>
              <a:t>k</a:t>
            </a:r>
            <a:r>
              <a:rPr lang="en-US" dirty="0" smtClean="0"/>
              <a:t>,  </a:t>
            </a:r>
            <a:r>
              <a:rPr lang="en-US" i="1" dirty="0" smtClean="0"/>
              <a:t>h</a:t>
            </a:r>
            <a:r>
              <a:rPr lang="en-US" i="1" baseline="-25000" dirty="0" smtClean="0"/>
              <a:t>k</a:t>
            </a:r>
            <a:r>
              <a:rPr lang="en-US" baseline="-25000" dirty="0" smtClean="0"/>
              <a:t>+1</a:t>
            </a:r>
          </a:p>
          <a:p>
            <a:r>
              <a:rPr lang="en-US" sz="2800" dirty="0" smtClean="0"/>
              <a:t>By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), the first </a:t>
            </a:r>
            <a:r>
              <a:rPr lang="en-US" sz="2800" i="1" dirty="0" smtClean="0"/>
              <a:t>k</a:t>
            </a:r>
            <a:r>
              <a:rPr lang="en-US" sz="2800" dirty="0" smtClean="0"/>
              <a:t> horses are all the same color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i="1" dirty="0"/>
              <a:t>h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h</a:t>
            </a:r>
            <a:r>
              <a:rPr lang="en-US" baseline="-25000" dirty="0"/>
              <a:t>2</a:t>
            </a:r>
            <a:r>
              <a:rPr lang="en-US" dirty="0"/>
              <a:t>,  . . .  </a:t>
            </a:r>
            <a:r>
              <a:rPr lang="en-US" i="1" dirty="0" err="1"/>
              <a:t>h</a:t>
            </a:r>
            <a:r>
              <a:rPr lang="en-US" i="1" baseline="-25000" dirty="0" err="1" smtClean="0"/>
              <a:t>k</a:t>
            </a:r>
            <a:r>
              <a:rPr lang="en-US" dirty="0" smtClean="0"/>
              <a:t>,</a:t>
            </a:r>
            <a:endParaRPr lang="en-US" baseline="-25000" dirty="0"/>
          </a:p>
          <a:p>
            <a:r>
              <a:rPr lang="en-US" sz="2800" dirty="0" smtClean="0"/>
              <a:t>Likewise, the last k horses are also the same color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i="1" dirty="0" smtClean="0"/>
              <a:t>h</a:t>
            </a:r>
            <a:r>
              <a:rPr lang="en-US" baseline="-25000" dirty="0" smtClean="0"/>
              <a:t>2</a:t>
            </a:r>
            <a:r>
              <a:rPr lang="en-US" dirty="0"/>
              <a:t>,  . . .  </a:t>
            </a:r>
            <a:r>
              <a:rPr lang="en-US" i="1" dirty="0" err="1"/>
              <a:t>h</a:t>
            </a:r>
            <a:r>
              <a:rPr lang="en-US" i="1" baseline="-25000" dirty="0" err="1"/>
              <a:t>k</a:t>
            </a:r>
            <a:r>
              <a:rPr lang="en-US" dirty="0"/>
              <a:t>,  </a:t>
            </a:r>
            <a:r>
              <a:rPr lang="en-US" i="1" dirty="0"/>
              <a:t>h</a:t>
            </a:r>
            <a:r>
              <a:rPr lang="en-US" i="1" baseline="-25000" dirty="0"/>
              <a:t>k</a:t>
            </a:r>
            <a:r>
              <a:rPr lang="en-US" baseline="-25000" dirty="0"/>
              <a:t>+1</a:t>
            </a:r>
          </a:p>
          <a:p>
            <a:r>
              <a:rPr lang="en-US" sz="2800" dirty="0" smtClean="0"/>
              <a:t>Therefore, all </a:t>
            </a:r>
            <a:r>
              <a:rPr lang="en-US" sz="2800" i="1" dirty="0" smtClean="0"/>
              <a:t>k</a:t>
            </a:r>
            <a:r>
              <a:rPr lang="en-US" sz="2800" dirty="0" smtClean="0"/>
              <a:t>+1 horses must have the same color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Thus, </a:t>
            </a:r>
            <a:r>
              <a:rPr lang="en-US" sz="2800" dirty="0"/>
              <a:t>∀</a:t>
            </a:r>
            <a:r>
              <a:rPr lang="en-US" sz="2800" i="1" dirty="0" err="1"/>
              <a:t>k</a:t>
            </a:r>
            <a:r>
              <a:rPr lang="en-US" sz="2800" dirty="0" err="1"/>
              <a:t>∈</a:t>
            </a:r>
            <a:r>
              <a:rPr lang="en-US" sz="2800" b="1" dirty="0" err="1"/>
              <a:t>N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i="1" dirty="0"/>
              <a:t>P</a:t>
            </a:r>
            <a:r>
              <a:rPr lang="en-US" sz="2800" dirty="0"/>
              <a:t>(</a:t>
            </a:r>
            <a:r>
              <a:rPr lang="en-US" sz="2800" i="1" dirty="0"/>
              <a:t>k</a:t>
            </a:r>
            <a:r>
              <a:rPr lang="en-US" sz="2800" dirty="0"/>
              <a:t>) → </a:t>
            </a:r>
            <a:r>
              <a:rPr lang="en-US" sz="2800" i="1" dirty="0"/>
              <a:t>P</a:t>
            </a:r>
            <a:r>
              <a:rPr lang="en-US" sz="2800" dirty="0"/>
              <a:t>(</a:t>
            </a:r>
            <a:r>
              <a:rPr lang="en-US" sz="2800" i="1" dirty="0"/>
              <a:t>k</a:t>
            </a:r>
            <a:r>
              <a:rPr lang="en-US" sz="2800" dirty="0"/>
              <a:t>+1) </a:t>
            </a:r>
            <a:endParaRPr lang="en-US" sz="2800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     So, </a:t>
            </a:r>
            <a:r>
              <a:rPr lang="en-US" dirty="0"/>
              <a:t>∀</a:t>
            </a:r>
            <a:r>
              <a:rPr lang="en-US" i="1" dirty="0" err="1" smtClean="0"/>
              <a:t>n</a:t>
            </a:r>
            <a:r>
              <a:rPr lang="en-US" dirty="0" err="1"/>
              <a:t>∈</a:t>
            </a:r>
            <a:r>
              <a:rPr lang="en-US" b="1" dirty="0" err="1"/>
              <a:t>N</a:t>
            </a:r>
            <a:r>
              <a:rPr lang="en-US" dirty="0"/>
              <a:t> </a:t>
            </a:r>
            <a:r>
              <a:rPr lang="en-US" i="1" dirty="0" smtClean="0"/>
              <a:t>P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 smtClean="0"/>
              <a:t>).        </a:t>
            </a:r>
            <a:r>
              <a:rPr lang="en-US" dirty="0" smtClean="0">
                <a:solidFill>
                  <a:srgbClr val="FF0000"/>
                </a:solidFill>
              </a:rPr>
              <a:t>What’s wrong?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12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r>
              <a:rPr lang="en-US" dirty="0" smtClean="0"/>
              <a:t>What’s wrong with that proof by induction?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(A)  Mathematical induction doesn’t apply to horses.</a:t>
            </a:r>
          </a:p>
          <a:p>
            <a:pPr lvl="1"/>
            <a:r>
              <a:rPr lang="en-US" dirty="0" smtClean="0"/>
              <a:t>(B)  The Base Case is incorrect.</a:t>
            </a:r>
          </a:p>
          <a:p>
            <a:pPr lvl="1"/>
            <a:r>
              <a:rPr lang="en-US" dirty="0" smtClean="0"/>
              <a:t>(C)  The Inductive Step is incorrect.</a:t>
            </a:r>
          </a:p>
          <a:p>
            <a:pPr lvl="1"/>
            <a:r>
              <a:rPr lang="en-US" dirty="0" smtClean="0"/>
              <a:t>(D)  The Base Case and Inductive Step are correct, but you’ve put them together wrong.</a:t>
            </a:r>
          </a:p>
          <a:p>
            <a:pPr lvl="1"/>
            <a:r>
              <a:rPr lang="en-US" dirty="0" smtClean="0"/>
              <a:t>(E)  It’s completely correct:  all horses </a:t>
            </a:r>
            <a:r>
              <a:rPr lang="en-US" i="1" dirty="0" smtClean="0"/>
              <a:t>are</a:t>
            </a:r>
            <a:r>
              <a:rPr lang="en-US" dirty="0" smtClean="0"/>
              <a:t> the same color!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1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The Problem with the Horses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2743200"/>
          </a:xfrm>
        </p:spPr>
        <p:txBody>
          <a:bodyPr/>
          <a:lstStyle/>
          <a:p>
            <a:r>
              <a:rPr lang="en-US" sz="2400" dirty="0" smtClean="0"/>
              <a:t>Inductive step:  </a:t>
            </a:r>
            <a:r>
              <a:rPr lang="en-US" sz="2400" dirty="0"/>
              <a:t>∀</a:t>
            </a:r>
            <a:r>
              <a:rPr lang="en-US" sz="2400" i="1" dirty="0" err="1"/>
              <a:t>k</a:t>
            </a:r>
            <a:r>
              <a:rPr lang="en-US" sz="2400" dirty="0" err="1"/>
              <a:t>∈</a:t>
            </a:r>
            <a:r>
              <a:rPr lang="en-US" sz="2400" b="1" dirty="0" err="1"/>
              <a:t>N</a:t>
            </a:r>
            <a:r>
              <a:rPr lang="en-US" sz="2400" dirty="0"/>
              <a:t> 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) →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+1) </a:t>
            </a:r>
            <a:endParaRPr lang="en-US" sz="2400" dirty="0" smtClean="0"/>
          </a:p>
          <a:p>
            <a:pPr lvl="1"/>
            <a:r>
              <a:rPr lang="en-US" sz="1800" dirty="0"/>
              <a:t>Now consider a set of </a:t>
            </a:r>
            <a:r>
              <a:rPr lang="en-US" sz="1800" i="1" dirty="0"/>
              <a:t>k</a:t>
            </a:r>
            <a:r>
              <a:rPr lang="en-US" sz="1800" dirty="0"/>
              <a:t>+1 horses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By </a:t>
            </a:r>
            <a:r>
              <a:rPr lang="en-US" sz="1800" i="1" dirty="0"/>
              <a:t>P</a:t>
            </a:r>
            <a:r>
              <a:rPr lang="en-US" sz="1800" dirty="0"/>
              <a:t>(</a:t>
            </a:r>
            <a:r>
              <a:rPr lang="en-US" sz="1800" i="1" dirty="0"/>
              <a:t>k</a:t>
            </a:r>
            <a:r>
              <a:rPr lang="en-US" sz="1800" dirty="0"/>
              <a:t>), the first </a:t>
            </a:r>
            <a:r>
              <a:rPr lang="en-US" sz="1800" i="1" dirty="0"/>
              <a:t>k</a:t>
            </a:r>
            <a:r>
              <a:rPr lang="en-US" sz="1800" dirty="0"/>
              <a:t> horses are all the same color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</a:t>
            </a:r>
            <a:endParaRPr lang="en-US" sz="1800" baseline="-25000" dirty="0"/>
          </a:p>
          <a:p>
            <a:pPr lvl="1"/>
            <a:r>
              <a:rPr lang="en-US" sz="1800" dirty="0"/>
              <a:t>Likewise, the last k horses are also the same color</a:t>
            </a:r>
          </a:p>
          <a:p>
            <a:pPr lvl="2"/>
            <a:r>
              <a:rPr lang="en-US" sz="1800" dirty="0"/>
              <a:t>                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Therefore, all </a:t>
            </a:r>
            <a:r>
              <a:rPr lang="en-US" sz="1800" i="1" dirty="0"/>
              <a:t>k</a:t>
            </a:r>
            <a:r>
              <a:rPr lang="en-US" sz="1800" dirty="0"/>
              <a:t>+1 horses must have the same </a:t>
            </a:r>
            <a:r>
              <a:rPr lang="en-US" sz="1800" dirty="0" smtClean="0"/>
              <a:t>color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844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Start with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=1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33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Then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=2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035" y="4550742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/>
          <p:cNvCxnSpPr/>
          <p:nvPr/>
        </p:nvCxnSpPr>
        <p:spPr bwMode="auto">
          <a:xfrm>
            <a:off x="304800" y="3962400"/>
            <a:ext cx="8458200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 flipV="1">
            <a:off x="4343400" y="5181600"/>
            <a:ext cx="916733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99527" y="54980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A set of one horse with the same color</a:t>
            </a:r>
            <a:endParaRPr lang="en-US" sz="1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74133" y="6019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Another set of one horse with the same color</a:t>
            </a:r>
            <a:endParaRPr lang="en-US" sz="1800" dirty="0">
              <a:latin typeface="+mj-lt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6858000" y="5419130"/>
            <a:ext cx="383333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0024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The Problem with the Horses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066800"/>
                <a:ext cx="8001000" cy="5562600"/>
              </a:xfrm>
            </p:spPr>
            <p:txBody>
              <a:bodyPr/>
              <a:lstStyle/>
              <a:p>
                <a:r>
                  <a:rPr lang="en-US" sz="2400" dirty="0" smtClean="0"/>
                  <a:t>Inductive step:  </a:t>
                </a:r>
                <a:r>
                  <a:rPr lang="en-US" sz="2400" dirty="0"/>
                  <a:t>∀</a:t>
                </a:r>
                <a:r>
                  <a:rPr lang="en-US" sz="2400" i="1" dirty="0" err="1"/>
                  <a:t>k</a:t>
                </a:r>
                <a:r>
                  <a:rPr lang="en-US" sz="2400" dirty="0" err="1"/>
                  <a:t>∈</a:t>
                </a:r>
                <a:r>
                  <a:rPr lang="en-US" sz="2400" b="1" dirty="0" err="1"/>
                  <a:t>N</a:t>
                </a:r>
                <a:r>
                  <a:rPr lang="en-US" sz="2400" dirty="0"/>
                  <a:t>  </a:t>
                </a:r>
                <a:r>
                  <a:rPr lang="en-US" sz="2400" i="1" dirty="0"/>
                  <a:t>P</a:t>
                </a:r>
                <a:r>
                  <a:rPr lang="en-US" sz="2400" dirty="0"/>
                  <a:t>(</a:t>
                </a:r>
                <a:r>
                  <a:rPr lang="en-US" sz="2400" i="1" dirty="0"/>
                  <a:t>k</a:t>
                </a:r>
                <a:r>
                  <a:rPr lang="en-US" sz="2400" dirty="0"/>
                  <a:t>) → </a:t>
                </a:r>
                <a:r>
                  <a:rPr lang="en-US" sz="2400" i="1" dirty="0"/>
                  <a:t>P</a:t>
                </a:r>
                <a:r>
                  <a:rPr lang="en-US" sz="2400" dirty="0"/>
                  <a:t>(</a:t>
                </a:r>
                <a:r>
                  <a:rPr lang="en-US" sz="2400" i="1" dirty="0"/>
                  <a:t>k</a:t>
                </a:r>
                <a:r>
                  <a:rPr lang="en-US" sz="2400" dirty="0"/>
                  <a:t>+1) </a:t>
                </a:r>
                <a:endParaRPr lang="en-US" sz="2400" dirty="0" smtClean="0"/>
              </a:p>
              <a:p>
                <a:pPr lvl="1"/>
                <a:r>
                  <a:rPr lang="en-US" sz="1800" dirty="0"/>
                  <a:t>Now consider a set of </a:t>
                </a:r>
                <a:r>
                  <a:rPr lang="en-US" sz="1800" i="1" dirty="0"/>
                  <a:t>k</a:t>
                </a:r>
                <a:r>
                  <a:rPr lang="en-US" sz="1800" dirty="0"/>
                  <a:t>+1 horses</a:t>
                </a:r>
              </a:p>
              <a:p>
                <a:pPr lvl="2"/>
                <a:r>
                  <a:rPr lang="en-US" sz="1800" dirty="0"/>
                  <a:t>           </a:t>
                </a:r>
                <a:r>
                  <a:rPr lang="en-US" sz="1800" i="1" dirty="0"/>
                  <a:t>h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 </a:t>
                </a:r>
                <a:r>
                  <a:rPr lang="en-US" sz="1800" i="1" dirty="0"/>
                  <a:t>h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,  . . .  </a:t>
                </a:r>
                <a:r>
                  <a:rPr lang="en-US" sz="1800" i="1" dirty="0" err="1"/>
                  <a:t>h</a:t>
                </a:r>
                <a:r>
                  <a:rPr lang="en-US" sz="1800" i="1" baseline="-25000" dirty="0" err="1"/>
                  <a:t>k</a:t>
                </a:r>
                <a:r>
                  <a:rPr lang="en-US" sz="1800" dirty="0"/>
                  <a:t>,  </a:t>
                </a:r>
                <a:r>
                  <a:rPr lang="en-US" sz="1800" i="1" dirty="0"/>
                  <a:t>h</a:t>
                </a:r>
                <a:r>
                  <a:rPr lang="en-US" sz="1800" i="1" baseline="-25000" dirty="0"/>
                  <a:t>k</a:t>
                </a:r>
                <a:r>
                  <a:rPr lang="en-US" sz="1800" baseline="-25000" dirty="0"/>
                  <a:t>+1</a:t>
                </a:r>
              </a:p>
              <a:p>
                <a:pPr lvl="1"/>
                <a:r>
                  <a:rPr lang="en-US" sz="1800" dirty="0"/>
                  <a:t>By </a:t>
                </a:r>
                <a:r>
                  <a:rPr lang="en-US" sz="1800" i="1" dirty="0"/>
                  <a:t>P</a:t>
                </a:r>
                <a:r>
                  <a:rPr lang="en-US" sz="1800" dirty="0"/>
                  <a:t>(</a:t>
                </a:r>
                <a:r>
                  <a:rPr lang="en-US" sz="1800" i="1" dirty="0"/>
                  <a:t>k</a:t>
                </a:r>
                <a:r>
                  <a:rPr lang="en-US" sz="1800" dirty="0"/>
                  <a:t>), the first </a:t>
                </a:r>
                <a:r>
                  <a:rPr lang="en-US" sz="1800" i="1" dirty="0"/>
                  <a:t>k</a:t>
                </a:r>
                <a:r>
                  <a:rPr lang="en-US" sz="1800" dirty="0"/>
                  <a:t> horses are all the same color</a:t>
                </a:r>
              </a:p>
              <a:p>
                <a:pPr lvl="2"/>
                <a:r>
                  <a:rPr lang="en-US" sz="1800" dirty="0"/>
                  <a:t>           </a:t>
                </a:r>
                <a:r>
                  <a:rPr lang="en-US" sz="1800" i="1" dirty="0"/>
                  <a:t>h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 </a:t>
                </a:r>
                <a:r>
                  <a:rPr lang="en-US" sz="1800" i="1" dirty="0"/>
                  <a:t>h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,  . . .  </a:t>
                </a:r>
                <a:r>
                  <a:rPr lang="en-US" sz="1800" i="1" dirty="0" err="1"/>
                  <a:t>h</a:t>
                </a:r>
                <a:r>
                  <a:rPr lang="en-US" sz="1800" i="1" baseline="-25000" dirty="0" err="1"/>
                  <a:t>k</a:t>
                </a:r>
                <a:r>
                  <a:rPr lang="en-US" sz="1800" dirty="0"/>
                  <a:t>,</a:t>
                </a:r>
                <a:endParaRPr lang="en-US" sz="1800" baseline="-25000" dirty="0"/>
              </a:p>
              <a:p>
                <a:pPr lvl="1"/>
                <a:r>
                  <a:rPr lang="en-US" sz="1800" dirty="0"/>
                  <a:t>Likewise, the last k horses are also the same color</a:t>
                </a:r>
              </a:p>
              <a:p>
                <a:pPr lvl="2"/>
                <a:r>
                  <a:rPr lang="en-US" sz="1800" dirty="0"/>
                  <a:t>                 </a:t>
                </a:r>
                <a:r>
                  <a:rPr lang="en-US" sz="1800" i="1" dirty="0"/>
                  <a:t>h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,  . . .  </a:t>
                </a:r>
                <a:r>
                  <a:rPr lang="en-US" sz="1800" i="1" dirty="0" err="1"/>
                  <a:t>h</a:t>
                </a:r>
                <a:r>
                  <a:rPr lang="en-US" sz="1800" i="1" baseline="-25000" dirty="0" err="1"/>
                  <a:t>k</a:t>
                </a:r>
                <a:r>
                  <a:rPr lang="en-US" sz="1800" dirty="0"/>
                  <a:t>,  </a:t>
                </a:r>
                <a:r>
                  <a:rPr lang="en-US" sz="1800" i="1" dirty="0"/>
                  <a:t>h</a:t>
                </a:r>
                <a:r>
                  <a:rPr lang="en-US" sz="1800" i="1" baseline="-25000" dirty="0"/>
                  <a:t>k</a:t>
                </a:r>
                <a:r>
                  <a:rPr lang="en-US" sz="1800" baseline="-25000" dirty="0"/>
                  <a:t>+1</a:t>
                </a:r>
              </a:p>
              <a:p>
                <a:pPr lvl="1"/>
                <a:r>
                  <a:rPr lang="en-US" sz="1800" dirty="0"/>
                  <a:t>Therefore, all </a:t>
                </a:r>
                <a:r>
                  <a:rPr lang="en-US" sz="1800" i="1" dirty="0"/>
                  <a:t>k</a:t>
                </a:r>
                <a:r>
                  <a:rPr lang="en-US" sz="1800" dirty="0"/>
                  <a:t>+1 horses must have the same color</a:t>
                </a:r>
                <a:endParaRPr lang="en-US" sz="2400" dirty="0"/>
              </a:p>
              <a:p>
                <a:r>
                  <a:rPr lang="en-US" sz="2400" dirty="0" smtClean="0"/>
                  <a:t>The link </a:t>
                </a:r>
                <a:r>
                  <a:rPr lang="en-US" sz="2400" i="1" dirty="0" smtClean="0"/>
                  <a:t>P</a:t>
                </a:r>
                <a:r>
                  <a:rPr lang="en-US" sz="2400" dirty="0" smtClean="0"/>
                  <a:t>(1) </a:t>
                </a:r>
                <a:r>
                  <a:rPr lang="en-US" sz="2400" dirty="0"/>
                  <a:t>→</a:t>
                </a:r>
                <a:r>
                  <a:rPr lang="en-US" sz="2400" dirty="0" smtClean="0"/>
                  <a:t> </a:t>
                </a:r>
                <a:r>
                  <a:rPr lang="en-US" sz="2400" i="1" dirty="0" smtClean="0"/>
                  <a:t>P</a:t>
                </a:r>
                <a:r>
                  <a:rPr lang="en-US" sz="2400" dirty="0" smtClean="0"/>
                  <a:t>(2) is </a:t>
                </a:r>
                <a:r>
                  <a:rPr lang="en-US" sz="2400" b="1" dirty="0" smtClean="0"/>
                  <a:t>false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dirty="0" smtClean="0"/>
                  <a:t>So, this proof by mathematical induction is invalid.</a:t>
                </a:r>
              </a:p>
              <a:p>
                <a:endParaRPr lang="en-US" sz="2400" dirty="0"/>
              </a:p>
              <a:p>
                <a:r>
                  <a:rPr lang="en-US" sz="2400" dirty="0" smtClean="0"/>
                  <a:t>However, the inductive step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𝑘</m:t>
                    </m:r>
                    <m:r>
                      <a:rPr lang="en-US" sz="2400" b="0" i="1" smtClean="0">
                        <a:latin typeface="Cambria Math"/>
                      </a:rPr>
                      <m:t>≥2</m:t>
                    </m:r>
                  </m:oMath>
                </a14:m>
                <a:r>
                  <a:rPr lang="en-US" sz="2800" dirty="0" smtClean="0"/>
                  <a:t> is actually correct!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066800"/>
                <a:ext cx="8001000" cy="5562600"/>
              </a:xfrm>
              <a:blipFill rotWithShape="1">
                <a:blip r:embed="rId2"/>
                <a:stretch>
                  <a:fillRect l="-1067" t="-986" r="-3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8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2" y="5410200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035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The Problem with the Horses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2743200"/>
          </a:xfrm>
        </p:spPr>
        <p:txBody>
          <a:bodyPr/>
          <a:lstStyle/>
          <a:p>
            <a:r>
              <a:rPr lang="en-US" sz="2400" dirty="0" smtClean="0"/>
              <a:t>Inductive step:  </a:t>
            </a:r>
            <a:r>
              <a:rPr lang="en-US" sz="2400" dirty="0"/>
              <a:t>∀</a:t>
            </a:r>
            <a:r>
              <a:rPr lang="en-US" sz="2400" i="1" dirty="0" err="1"/>
              <a:t>k</a:t>
            </a:r>
            <a:r>
              <a:rPr lang="en-US" sz="2400" dirty="0" err="1"/>
              <a:t>∈</a:t>
            </a:r>
            <a:r>
              <a:rPr lang="en-US" sz="2400" b="1" dirty="0" err="1"/>
              <a:t>N</a:t>
            </a:r>
            <a:r>
              <a:rPr lang="en-US" sz="2400" dirty="0"/>
              <a:t> 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) →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+1) </a:t>
            </a:r>
            <a:endParaRPr lang="en-US" sz="2400" dirty="0" smtClean="0"/>
          </a:p>
          <a:p>
            <a:pPr lvl="1"/>
            <a:r>
              <a:rPr lang="en-US" sz="1800" dirty="0"/>
              <a:t>Now consider a set of </a:t>
            </a:r>
            <a:r>
              <a:rPr lang="en-US" sz="1800" i="1" dirty="0"/>
              <a:t>k</a:t>
            </a:r>
            <a:r>
              <a:rPr lang="en-US" sz="1800" dirty="0"/>
              <a:t>+1 horses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By </a:t>
            </a:r>
            <a:r>
              <a:rPr lang="en-US" sz="1800" i="1" dirty="0"/>
              <a:t>P</a:t>
            </a:r>
            <a:r>
              <a:rPr lang="en-US" sz="1800" dirty="0"/>
              <a:t>(</a:t>
            </a:r>
            <a:r>
              <a:rPr lang="en-US" sz="1800" i="1" dirty="0"/>
              <a:t>k</a:t>
            </a:r>
            <a:r>
              <a:rPr lang="en-US" sz="1800" dirty="0"/>
              <a:t>), the first </a:t>
            </a:r>
            <a:r>
              <a:rPr lang="en-US" sz="1800" i="1" dirty="0"/>
              <a:t>k</a:t>
            </a:r>
            <a:r>
              <a:rPr lang="en-US" sz="1800" dirty="0"/>
              <a:t> horses are all the same color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</a:t>
            </a:r>
            <a:endParaRPr lang="en-US" sz="1800" baseline="-25000" dirty="0"/>
          </a:p>
          <a:p>
            <a:pPr lvl="1"/>
            <a:r>
              <a:rPr lang="en-US" sz="1800" dirty="0"/>
              <a:t>Likewise, the last k horses are also the same color</a:t>
            </a:r>
          </a:p>
          <a:p>
            <a:pPr lvl="2"/>
            <a:r>
              <a:rPr lang="en-US" sz="1800" dirty="0"/>
              <a:t>                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Therefore, all </a:t>
            </a:r>
            <a:r>
              <a:rPr lang="en-US" sz="1800" i="1" dirty="0"/>
              <a:t>k</a:t>
            </a:r>
            <a:r>
              <a:rPr lang="en-US" sz="1800" dirty="0"/>
              <a:t>+1 horses must have the same </a:t>
            </a:r>
            <a:r>
              <a:rPr lang="en-US" sz="1800" dirty="0" smtClean="0"/>
              <a:t>color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026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55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357" y="4564223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Assume true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=2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33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Then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=3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 bwMode="auto">
          <a:xfrm>
            <a:off x="304800" y="3962400"/>
            <a:ext cx="8458200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09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The Problem with the Horses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2743200"/>
          </a:xfrm>
        </p:spPr>
        <p:txBody>
          <a:bodyPr/>
          <a:lstStyle/>
          <a:p>
            <a:r>
              <a:rPr lang="en-US" sz="2400" dirty="0" smtClean="0"/>
              <a:t>Inductive step:  </a:t>
            </a:r>
            <a:r>
              <a:rPr lang="en-US" sz="2400" dirty="0"/>
              <a:t>∀</a:t>
            </a:r>
            <a:r>
              <a:rPr lang="en-US" sz="2400" i="1" dirty="0" err="1"/>
              <a:t>k</a:t>
            </a:r>
            <a:r>
              <a:rPr lang="en-US" sz="2400" dirty="0" err="1"/>
              <a:t>∈</a:t>
            </a:r>
            <a:r>
              <a:rPr lang="en-US" sz="2400" b="1" dirty="0" err="1"/>
              <a:t>N</a:t>
            </a:r>
            <a:r>
              <a:rPr lang="en-US" sz="2400" dirty="0"/>
              <a:t> 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) →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+1) </a:t>
            </a:r>
            <a:endParaRPr lang="en-US" sz="2400" dirty="0" smtClean="0"/>
          </a:p>
          <a:p>
            <a:pPr lvl="1"/>
            <a:r>
              <a:rPr lang="en-US" sz="1800" dirty="0"/>
              <a:t>Now consider a set of </a:t>
            </a:r>
            <a:r>
              <a:rPr lang="en-US" sz="1800" i="1" dirty="0"/>
              <a:t>k</a:t>
            </a:r>
            <a:r>
              <a:rPr lang="en-US" sz="1800" dirty="0"/>
              <a:t>+1 horses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By </a:t>
            </a:r>
            <a:r>
              <a:rPr lang="en-US" sz="1800" i="1" dirty="0"/>
              <a:t>P</a:t>
            </a:r>
            <a:r>
              <a:rPr lang="en-US" sz="1800" dirty="0"/>
              <a:t>(</a:t>
            </a:r>
            <a:r>
              <a:rPr lang="en-US" sz="1800" i="1" dirty="0"/>
              <a:t>k</a:t>
            </a:r>
            <a:r>
              <a:rPr lang="en-US" sz="1800" dirty="0"/>
              <a:t>), the first </a:t>
            </a:r>
            <a:r>
              <a:rPr lang="en-US" sz="1800" i="1" dirty="0"/>
              <a:t>k</a:t>
            </a:r>
            <a:r>
              <a:rPr lang="en-US" sz="1800" dirty="0"/>
              <a:t> horses are all the same color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</a:t>
            </a:r>
            <a:endParaRPr lang="en-US" sz="1800" baseline="-25000" dirty="0"/>
          </a:p>
          <a:p>
            <a:pPr lvl="1"/>
            <a:r>
              <a:rPr lang="en-US" sz="1800" dirty="0"/>
              <a:t>Likewise, the last k horses are also the same color</a:t>
            </a:r>
          </a:p>
          <a:p>
            <a:pPr lvl="2"/>
            <a:r>
              <a:rPr lang="en-US" sz="1800" dirty="0"/>
              <a:t>                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Therefore, all </a:t>
            </a:r>
            <a:r>
              <a:rPr lang="en-US" sz="1800" i="1" dirty="0"/>
              <a:t>k</a:t>
            </a:r>
            <a:r>
              <a:rPr lang="en-US" sz="1800" dirty="0"/>
              <a:t>+1 horses must have the same </a:t>
            </a:r>
            <a:r>
              <a:rPr lang="en-US" sz="1800" dirty="0" smtClean="0"/>
              <a:t>color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6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55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357" y="4564223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Assume true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=2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33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035" y="4564223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Then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=3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2" y="5410200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2" y="5410200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4953000" y="4419600"/>
            <a:ext cx="3276600" cy="9906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4762500" y="5402277"/>
            <a:ext cx="381000" cy="5844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3657600" y="5994624"/>
            <a:ext cx="1433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A group of two</a:t>
            </a:r>
            <a:endParaRPr lang="en-US" sz="1600" dirty="0">
              <a:latin typeface="+mj-lt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304800" y="3962400"/>
            <a:ext cx="8458200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96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 smtClean="0"/>
              <a:t>Climbing the 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5105400" cy="5562600"/>
          </a:xfrm>
        </p:spPr>
        <p:txBody>
          <a:bodyPr/>
          <a:lstStyle/>
          <a:p>
            <a:r>
              <a:rPr lang="en-US" sz="2400" dirty="0" smtClean="0"/>
              <a:t>We want to show that ∀</a:t>
            </a:r>
            <a:r>
              <a:rPr lang="en-US" sz="2400" i="1" dirty="0" smtClean="0"/>
              <a:t>n</a:t>
            </a:r>
            <a:r>
              <a:rPr lang="en-US" sz="2400" dirty="0" smtClean="0"/>
              <a:t>≥1 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) is true.</a:t>
            </a:r>
          </a:p>
          <a:p>
            <a:pPr lvl="1"/>
            <a:r>
              <a:rPr lang="en-US" sz="2000" dirty="0" smtClean="0"/>
              <a:t>Think of the positive integers as a ladder.</a:t>
            </a:r>
          </a:p>
          <a:p>
            <a:pPr lvl="1"/>
            <a:r>
              <a:rPr lang="en-US" sz="2000" dirty="0" smtClean="0"/>
              <a:t>            1,  2,  3,  4,  5,  6,  . . .</a:t>
            </a:r>
          </a:p>
          <a:p>
            <a:r>
              <a:rPr lang="en-US" sz="2400" dirty="0" smtClean="0"/>
              <a:t>You can reach the </a:t>
            </a:r>
            <a:r>
              <a:rPr lang="en-US" sz="2400" i="1" dirty="0" smtClean="0"/>
              <a:t>bottom</a:t>
            </a:r>
            <a:r>
              <a:rPr lang="en-US" sz="2400" dirty="0" smtClean="0"/>
              <a:t> of the ladder: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                           </a:t>
            </a:r>
            <a:r>
              <a:rPr lang="en-US" sz="2000" i="1" dirty="0" smtClean="0"/>
              <a:t>P</a:t>
            </a:r>
            <a:r>
              <a:rPr lang="en-US" sz="2000" dirty="0" smtClean="0"/>
              <a:t>(1)</a:t>
            </a:r>
          </a:p>
          <a:p>
            <a:r>
              <a:rPr lang="en-US" sz="2400" dirty="0" smtClean="0"/>
              <a:t>From </a:t>
            </a:r>
            <a:r>
              <a:rPr lang="en-US" sz="2400" i="1" dirty="0" smtClean="0"/>
              <a:t>each</a:t>
            </a:r>
            <a:r>
              <a:rPr lang="en-US" sz="2400" dirty="0" smtClean="0"/>
              <a:t> ladder step, you can reach the </a:t>
            </a:r>
            <a:r>
              <a:rPr lang="en-US" sz="2400" i="1" dirty="0" smtClean="0"/>
              <a:t>next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 smtClean="0"/>
              <a:t>      </a:t>
            </a:r>
            <a:r>
              <a:rPr lang="en-US" sz="2000" i="1" dirty="0" smtClean="0"/>
              <a:t>P</a:t>
            </a:r>
            <a:r>
              <a:rPr lang="en-US" sz="2000" dirty="0" smtClean="0"/>
              <a:t>(1)  →  </a:t>
            </a:r>
            <a:r>
              <a:rPr lang="en-US" sz="2000" i="1" dirty="0" smtClean="0"/>
              <a:t>P</a:t>
            </a:r>
            <a:r>
              <a:rPr lang="en-US" sz="2000" dirty="0" smtClean="0"/>
              <a:t>(2),   </a:t>
            </a:r>
            <a:r>
              <a:rPr lang="en-US" sz="2000" i="1" dirty="0" smtClean="0"/>
              <a:t>P</a:t>
            </a:r>
            <a:r>
              <a:rPr lang="en-US" sz="2000" dirty="0" smtClean="0"/>
              <a:t>(2)  →  </a:t>
            </a:r>
            <a:r>
              <a:rPr lang="en-US" sz="2000" i="1" dirty="0" smtClean="0"/>
              <a:t>P</a:t>
            </a:r>
            <a:r>
              <a:rPr lang="en-US" sz="2000" dirty="0" smtClean="0"/>
              <a:t>(3),   . . .  </a:t>
            </a:r>
          </a:p>
          <a:p>
            <a:pPr lvl="1"/>
            <a:r>
              <a:rPr lang="en-US" sz="2000" dirty="0" smtClean="0"/>
              <a:t>            ∀</a:t>
            </a:r>
            <a:r>
              <a:rPr lang="en-US" sz="2000" i="1" dirty="0" smtClean="0"/>
              <a:t>k</a:t>
            </a:r>
            <a:r>
              <a:rPr lang="en-US" sz="2000" dirty="0" smtClean="0"/>
              <a:t>≥</a:t>
            </a:r>
            <a:r>
              <a:rPr lang="en-US" sz="2000" dirty="0"/>
              <a:t>1 </a:t>
            </a:r>
            <a:r>
              <a:rPr lang="en-US" sz="2000" i="1" dirty="0"/>
              <a:t>P</a:t>
            </a:r>
            <a:r>
              <a:rPr lang="en-US" sz="2000" dirty="0" smtClean="0"/>
              <a:t>(</a:t>
            </a:r>
            <a:r>
              <a:rPr lang="en-US" sz="2000" i="1" dirty="0" smtClean="0"/>
              <a:t>k</a:t>
            </a:r>
            <a:r>
              <a:rPr lang="en-US" sz="2000" dirty="0" smtClean="0"/>
              <a:t>) → </a:t>
            </a:r>
            <a:r>
              <a:rPr lang="en-US" sz="2000" i="1" dirty="0" smtClean="0"/>
              <a:t>P</a:t>
            </a:r>
            <a:r>
              <a:rPr lang="en-US" sz="2000" dirty="0" smtClean="0"/>
              <a:t>(</a:t>
            </a:r>
            <a:r>
              <a:rPr lang="en-US" sz="2000" i="1" dirty="0" smtClean="0"/>
              <a:t>k</a:t>
            </a:r>
            <a:r>
              <a:rPr lang="en-US" sz="2000" dirty="0" smtClean="0"/>
              <a:t>+1)</a:t>
            </a:r>
          </a:p>
          <a:p>
            <a:r>
              <a:rPr lang="en-US" sz="2400" dirty="0" smtClean="0"/>
              <a:t>Then, by mathematical induction: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                    </a:t>
            </a:r>
            <a:r>
              <a:rPr lang="en-US" sz="2000" dirty="0"/>
              <a:t>∀</a:t>
            </a:r>
            <a:r>
              <a:rPr lang="en-US" sz="2000" i="1" dirty="0"/>
              <a:t>n</a:t>
            </a:r>
            <a:r>
              <a:rPr lang="en-US" sz="2000" dirty="0"/>
              <a:t>≥1 </a:t>
            </a:r>
            <a:r>
              <a:rPr lang="en-US" sz="2000" i="1" dirty="0"/>
              <a:t>P</a:t>
            </a:r>
            <a:r>
              <a:rPr lang="en-US" sz="2000" dirty="0"/>
              <a:t>(</a:t>
            </a:r>
            <a:r>
              <a:rPr lang="en-US" sz="2000" i="1" dirty="0"/>
              <a:t>n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2554" y="940676"/>
            <a:ext cx="3206292" cy="511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22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The Problem with the Horses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2743200"/>
          </a:xfrm>
        </p:spPr>
        <p:txBody>
          <a:bodyPr/>
          <a:lstStyle/>
          <a:p>
            <a:r>
              <a:rPr lang="en-US" sz="2400" dirty="0" smtClean="0"/>
              <a:t>Inductive step:  </a:t>
            </a:r>
            <a:r>
              <a:rPr lang="en-US" sz="2400" dirty="0"/>
              <a:t>∀</a:t>
            </a:r>
            <a:r>
              <a:rPr lang="en-US" sz="2400" i="1" dirty="0" err="1"/>
              <a:t>k</a:t>
            </a:r>
            <a:r>
              <a:rPr lang="en-US" sz="2400" dirty="0" err="1"/>
              <a:t>∈</a:t>
            </a:r>
            <a:r>
              <a:rPr lang="en-US" sz="2400" b="1" dirty="0" err="1"/>
              <a:t>N</a:t>
            </a:r>
            <a:r>
              <a:rPr lang="en-US" sz="2400" dirty="0"/>
              <a:t> 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) →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+1) </a:t>
            </a:r>
            <a:endParaRPr lang="en-US" sz="2400" dirty="0" smtClean="0"/>
          </a:p>
          <a:p>
            <a:pPr lvl="1"/>
            <a:r>
              <a:rPr lang="en-US" sz="1800" dirty="0"/>
              <a:t>Now consider a set of </a:t>
            </a:r>
            <a:r>
              <a:rPr lang="en-US" sz="1800" i="1" dirty="0"/>
              <a:t>k</a:t>
            </a:r>
            <a:r>
              <a:rPr lang="en-US" sz="1800" dirty="0"/>
              <a:t>+1 horses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By </a:t>
            </a:r>
            <a:r>
              <a:rPr lang="en-US" sz="1800" i="1" dirty="0"/>
              <a:t>P</a:t>
            </a:r>
            <a:r>
              <a:rPr lang="en-US" sz="1800" dirty="0"/>
              <a:t>(</a:t>
            </a:r>
            <a:r>
              <a:rPr lang="en-US" sz="1800" i="1" dirty="0"/>
              <a:t>k</a:t>
            </a:r>
            <a:r>
              <a:rPr lang="en-US" sz="1800" dirty="0"/>
              <a:t>), the first </a:t>
            </a:r>
            <a:r>
              <a:rPr lang="en-US" sz="1800" i="1" dirty="0"/>
              <a:t>k</a:t>
            </a:r>
            <a:r>
              <a:rPr lang="en-US" sz="1800" dirty="0"/>
              <a:t> horses are all the same color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</a:t>
            </a:r>
            <a:endParaRPr lang="en-US" sz="1800" baseline="-25000" dirty="0"/>
          </a:p>
          <a:p>
            <a:pPr lvl="1"/>
            <a:r>
              <a:rPr lang="en-US" sz="1800" dirty="0"/>
              <a:t>Likewise, the last k horses are also the same color</a:t>
            </a:r>
          </a:p>
          <a:p>
            <a:pPr lvl="2"/>
            <a:r>
              <a:rPr lang="en-US" sz="1800" dirty="0"/>
              <a:t>                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Therefore, all </a:t>
            </a:r>
            <a:r>
              <a:rPr lang="en-US" sz="1800" i="1" dirty="0"/>
              <a:t>k</a:t>
            </a:r>
            <a:r>
              <a:rPr lang="en-US" sz="1800" dirty="0"/>
              <a:t>+1 horses must have the same </a:t>
            </a:r>
            <a:r>
              <a:rPr lang="en-US" sz="1800" dirty="0" smtClean="0"/>
              <a:t>color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55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357" y="4564223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Assume true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=2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33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035" y="4564223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Then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=3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2" y="5410200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 bwMode="auto">
          <a:xfrm rot="18494264">
            <a:off x="5403519" y="4822624"/>
            <a:ext cx="3276600" cy="9906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5251001" y="6163901"/>
            <a:ext cx="46399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3201764" y="5994624"/>
            <a:ext cx="19704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Another group of two</a:t>
            </a:r>
            <a:endParaRPr lang="en-US" sz="1600" dirty="0">
              <a:latin typeface="+mj-lt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04800" y="3962400"/>
            <a:ext cx="8458200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70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The Problem with the Horses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2743200"/>
          </a:xfrm>
        </p:spPr>
        <p:txBody>
          <a:bodyPr/>
          <a:lstStyle/>
          <a:p>
            <a:r>
              <a:rPr lang="en-US" sz="2400" dirty="0" smtClean="0"/>
              <a:t>Inductive step:  </a:t>
            </a:r>
            <a:r>
              <a:rPr lang="en-US" sz="2400" dirty="0"/>
              <a:t>∀</a:t>
            </a:r>
            <a:r>
              <a:rPr lang="en-US" sz="2400" i="1" dirty="0" err="1"/>
              <a:t>k</a:t>
            </a:r>
            <a:r>
              <a:rPr lang="en-US" sz="2400" dirty="0" err="1"/>
              <a:t>∈</a:t>
            </a:r>
            <a:r>
              <a:rPr lang="en-US" sz="2400" b="1" dirty="0" err="1"/>
              <a:t>N</a:t>
            </a:r>
            <a:r>
              <a:rPr lang="en-US" sz="2400" dirty="0"/>
              <a:t> 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) →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+1) </a:t>
            </a:r>
            <a:endParaRPr lang="en-US" sz="2400" dirty="0" smtClean="0"/>
          </a:p>
          <a:p>
            <a:pPr lvl="1"/>
            <a:r>
              <a:rPr lang="en-US" sz="1800" dirty="0"/>
              <a:t>Now consider a set of </a:t>
            </a:r>
            <a:r>
              <a:rPr lang="en-US" sz="1800" i="1" dirty="0"/>
              <a:t>k</a:t>
            </a:r>
            <a:r>
              <a:rPr lang="en-US" sz="1800" dirty="0"/>
              <a:t>+1 horses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By </a:t>
            </a:r>
            <a:r>
              <a:rPr lang="en-US" sz="1800" i="1" dirty="0"/>
              <a:t>P</a:t>
            </a:r>
            <a:r>
              <a:rPr lang="en-US" sz="1800" dirty="0"/>
              <a:t>(</a:t>
            </a:r>
            <a:r>
              <a:rPr lang="en-US" sz="1800" i="1" dirty="0"/>
              <a:t>k</a:t>
            </a:r>
            <a:r>
              <a:rPr lang="en-US" sz="1800" dirty="0"/>
              <a:t>), the first </a:t>
            </a:r>
            <a:r>
              <a:rPr lang="en-US" sz="1800" i="1" dirty="0"/>
              <a:t>k</a:t>
            </a:r>
            <a:r>
              <a:rPr lang="en-US" sz="1800" dirty="0"/>
              <a:t> horses are all the same color</a:t>
            </a:r>
          </a:p>
          <a:p>
            <a:pPr lvl="2"/>
            <a:r>
              <a:rPr lang="en-US" sz="1800" dirty="0"/>
              <a:t>           </a:t>
            </a:r>
            <a:r>
              <a:rPr lang="en-US" sz="1800" i="1" dirty="0"/>
              <a:t>h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</a:t>
            </a:r>
            <a:endParaRPr lang="en-US" sz="1800" baseline="-25000" dirty="0"/>
          </a:p>
          <a:p>
            <a:pPr lvl="1"/>
            <a:r>
              <a:rPr lang="en-US" sz="1800" dirty="0"/>
              <a:t>Likewise, the last k horses are also the same color</a:t>
            </a:r>
          </a:p>
          <a:p>
            <a:pPr lvl="2"/>
            <a:r>
              <a:rPr lang="en-US" sz="1800" dirty="0"/>
              <a:t>                 </a:t>
            </a:r>
            <a:r>
              <a:rPr lang="en-US" sz="1800" i="1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,  . . .  </a:t>
            </a:r>
            <a:r>
              <a:rPr lang="en-US" sz="1800" i="1" dirty="0" err="1"/>
              <a:t>h</a:t>
            </a:r>
            <a:r>
              <a:rPr lang="en-US" sz="1800" i="1" baseline="-25000" dirty="0" err="1"/>
              <a:t>k</a:t>
            </a:r>
            <a:r>
              <a:rPr lang="en-US" sz="1800" dirty="0"/>
              <a:t>,  </a:t>
            </a:r>
            <a:r>
              <a:rPr lang="en-US" sz="1800" i="1" dirty="0"/>
              <a:t>h</a:t>
            </a:r>
            <a:r>
              <a:rPr lang="en-US" sz="1800" i="1" baseline="-25000" dirty="0"/>
              <a:t>k</a:t>
            </a:r>
            <a:r>
              <a:rPr lang="en-US" sz="1800" baseline="-25000" dirty="0"/>
              <a:t>+1</a:t>
            </a:r>
          </a:p>
          <a:p>
            <a:pPr lvl="1"/>
            <a:r>
              <a:rPr lang="en-US" sz="1800" dirty="0"/>
              <a:t>Therefore, all </a:t>
            </a:r>
            <a:r>
              <a:rPr lang="en-US" sz="1800" i="1" dirty="0"/>
              <a:t>k</a:t>
            </a:r>
            <a:r>
              <a:rPr lang="en-US" sz="1800" dirty="0"/>
              <a:t>+1 horses must have the same </a:t>
            </a:r>
            <a:r>
              <a:rPr lang="en-US" sz="1800" dirty="0" smtClean="0"/>
              <a:t>color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6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55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357" y="4564223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Assume true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=2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14800"/>
                <a:ext cx="4191000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133" y="4556447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035" y="4564223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0" dirty="0" smtClean="0">
                    <a:latin typeface="+mj-lt"/>
                  </a:rPr>
                  <a:t>Then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𝑘</m:t>
                    </m:r>
                    <m:r>
                      <a:rPr lang="en-US" sz="1800" b="0" i="1" smtClean="0">
                        <a:latin typeface="Cambria Math"/>
                      </a:rPr>
                      <m:t>=3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878" y="4114800"/>
                <a:ext cx="419100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 descr="C:\Users\Greg\AppData\Local\Microsoft\Windows\Temporary Internet Files\Content.IE5\AAOEOS7D\MC900330235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2" y="5410200"/>
            <a:ext cx="1201712" cy="7537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" y="592026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But base step wasn’t true!</a:t>
            </a:r>
            <a:endParaRPr lang="en-US" sz="1800" dirty="0"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3186213" y="5410200"/>
            <a:ext cx="0" cy="3768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304800" y="3962400"/>
            <a:ext cx="8458200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93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 smtClean="0"/>
              <a:t>Tiling a Checkerboard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077200" cy="5486400"/>
          </a:xfrm>
        </p:spPr>
        <p:txBody>
          <a:bodyPr/>
          <a:lstStyle/>
          <a:p>
            <a:r>
              <a:rPr lang="en-US" sz="2800" dirty="0" smtClean="0"/>
              <a:t>For </a:t>
            </a:r>
            <a:r>
              <a:rPr lang="en-US" sz="2800" i="1" dirty="0" smtClean="0"/>
              <a:t>n</a:t>
            </a:r>
            <a:r>
              <a:rPr lang="en-US" sz="2800" dirty="0" smtClean="0"/>
              <a:t>≥1, consider a 2</a:t>
            </a:r>
            <a:r>
              <a:rPr lang="en-US" sz="2800" i="1" baseline="30000" dirty="0" smtClean="0"/>
              <a:t>n</a:t>
            </a:r>
            <a:r>
              <a:rPr lang="en-US" sz="2800" dirty="0" smtClean="0"/>
              <a:t>×2</a:t>
            </a:r>
            <a:r>
              <a:rPr lang="en-US" sz="2800" i="1" baseline="30000" dirty="0" smtClean="0"/>
              <a:t>n</a:t>
            </a:r>
            <a:r>
              <a:rPr lang="en-US" sz="2800" dirty="0" smtClean="0"/>
              <a:t> checkerboard.</a:t>
            </a:r>
          </a:p>
          <a:p>
            <a:r>
              <a:rPr lang="en-US" sz="2800" dirty="0" smtClean="0"/>
              <a:t>Can we cover it with 3-square L-shaped tiles?  No.</a:t>
            </a:r>
          </a:p>
          <a:p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Remove </a:t>
            </a:r>
            <a:r>
              <a:rPr lang="en-US" sz="2800" b="1" i="1" u="sng" dirty="0" smtClean="0"/>
              <a:t>any</a:t>
            </a:r>
            <a:r>
              <a:rPr lang="en-US" sz="2800" dirty="0" smtClean="0"/>
              <a:t> one of the squares.  Can we tile it now?</a:t>
            </a:r>
          </a:p>
          <a:p>
            <a:r>
              <a:rPr lang="en-US" sz="2800" dirty="0" smtClean="0"/>
              <a:t>Prove by induction:  Let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be the proposition: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2</a:t>
            </a:r>
            <a:r>
              <a:rPr lang="en-US" sz="2400" i="1" baseline="30000" dirty="0"/>
              <a:t>n</a:t>
            </a:r>
            <a:r>
              <a:rPr lang="en-US" sz="2400" dirty="0"/>
              <a:t>×2</a:t>
            </a:r>
            <a:r>
              <a:rPr lang="en-US" sz="2400" i="1" baseline="30000" dirty="0"/>
              <a:t>n</a:t>
            </a:r>
            <a:r>
              <a:rPr lang="en-US" sz="2400" dirty="0"/>
              <a:t> </a:t>
            </a:r>
            <a:r>
              <a:rPr lang="en-US" sz="2400" dirty="0" smtClean="0"/>
              <a:t>checkerboard, minus any one of the squares, can be tiled with these L-shaped tiles.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 descr="L-tile-grid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981200"/>
            <a:ext cx="19304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 smtClean="0"/>
              <a:t>Tiling a Checkerboard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791200"/>
          </a:xfrm>
        </p:spPr>
        <p:txBody>
          <a:bodyPr/>
          <a:lstStyle/>
          <a:p>
            <a:r>
              <a:rPr lang="en-US" sz="2800" dirty="0"/>
              <a:t>Consider a 2</a:t>
            </a:r>
            <a:r>
              <a:rPr lang="en-US" sz="2800" i="1" baseline="30000" dirty="0"/>
              <a:t>k</a:t>
            </a:r>
            <a:r>
              <a:rPr lang="en-US" sz="2800" baseline="30000" dirty="0"/>
              <a:t>+1</a:t>
            </a:r>
            <a:r>
              <a:rPr lang="en-US" sz="2800" dirty="0"/>
              <a:t>×2</a:t>
            </a:r>
            <a:r>
              <a:rPr lang="en-US" sz="2800" i="1" baseline="30000" dirty="0"/>
              <a:t>k</a:t>
            </a:r>
            <a:r>
              <a:rPr lang="en-US" sz="2800" baseline="30000" dirty="0"/>
              <a:t>+1</a:t>
            </a:r>
            <a:r>
              <a:rPr lang="en-US" sz="2800" dirty="0"/>
              <a:t> checkerboard, minus </a:t>
            </a:r>
            <a:r>
              <a:rPr lang="en-US" sz="2800" dirty="0" smtClean="0"/>
              <a:t>any one </a:t>
            </a:r>
            <a:r>
              <a:rPr lang="en-US" sz="2800" dirty="0"/>
              <a:t>square.</a:t>
            </a:r>
          </a:p>
          <a:p>
            <a:pPr lvl="1"/>
            <a:r>
              <a:rPr lang="en-US" dirty="0"/>
              <a:t>Divide the checkerboard into four  2</a:t>
            </a:r>
            <a:r>
              <a:rPr lang="en-US" i="1" baseline="30000" dirty="0"/>
              <a:t>k</a:t>
            </a:r>
            <a:r>
              <a:rPr lang="en-US" dirty="0"/>
              <a:t>×2</a:t>
            </a:r>
            <a:r>
              <a:rPr lang="en-US" i="1" baseline="30000" dirty="0"/>
              <a:t>k</a:t>
            </a:r>
            <a:r>
              <a:rPr lang="en-US" dirty="0"/>
              <a:t> quadrants</a:t>
            </a:r>
            <a:r>
              <a:rPr lang="en-US" dirty="0" smtClean="0"/>
              <a:t>.</a:t>
            </a:r>
          </a:p>
          <a:p>
            <a:r>
              <a:rPr lang="en-US" sz="2800" dirty="0" smtClean="0"/>
              <a:t>The missing square is in one quadrant.</a:t>
            </a:r>
          </a:p>
          <a:p>
            <a:pPr lvl="1"/>
            <a:r>
              <a:rPr lang="en-US" dirty="0" smtClean="0"/>
              <a:t>From the other three quadrants, remove the square closest to the center of the checkerboard.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5" name="Picture 4" descr="L-tile-grid-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9" y="4191000"/>
            <a:ext cx="214878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2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 smtClean="0"/>
              <a:t>Tiling a Checkerboard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82000" cy="5791200"/>
          </a:xfrm>
        </p:spPr>
        <p:txBody>
          <a:bodyPr/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endParaRPr lang="en-US" sz="2800" dirty="0" smtClean="0"/>
          </a:p>
          <a:p>
            <a:r>
              <a:rPr lang="en-US" sz="2800" i="1" dirty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 says that each quadrant (minus one square) can be tiled.  One tile covers the three central squares.</a:t>
            </a:r>
          </a:p>
          <a:p>
            <a:r>
              <a:rPr lang="en-US" sz="2800" dirty="0" smtClean="0"/>
              <a:t>Thus, </a:t>
            </a:r>
            <a:r>
              <a:rPr lang="en-US" sz="2800" i="1" dirty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/>
              <a:t>) → </a:t>
            </a:r>
            <a:r>
              <a:rPr lang="en-US" sz="2800" i="1" dirty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+1), for arbitrary </a:t>
            </a:r>
            <a:r>
              <a:rPr lang="en-US" sz="2800" i="1" dirty="0" smtClean="0"/>
              <a:t>k≥</a:t>
            </a:r>
            <a:r>
              <a:rPr lang="en-US" sz="2800" dirty="0" smtClean="0"/>
              <a:t>1.</a:t>
            </a:r>
            <a:endParaRPr lang="en-US" sz="2400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By mathematical induction, </a:t>
            </a:r>
            <a:r>
              <a:rPr lang="en-US" dirty="0"/>
              <a:t>∀</a:t>
            </a:r>
            <a:r>
              <a:rPr lang="en-US" i="1" dirty="0"/>
              <a:t>n</a:t>
            </a:r>
            <a:r>
              <a:rPr lang="en-US" dirty="0"/>
              <a:t>≥1 </a:t>
            </a:r>
            <a:r>
              <a:rPr lang="en-US" i="1" dirty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 descr="L-tile-grid-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990600"/>
            <a:ext cx="214878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9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The Harmonic Series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562600"/>
          </a:xfrm>
        </p:spPr>
        <p:txBody>
          <a:bodyPr/>
          <a:lstStyle/>
          <a:p>
            <a:r>
              <a:rPr lang="en-US" sz="2800" dirty="0" smtClean="0"/>
              <a:t>The Harmonic Numbers are the partial sums of the Harmonic Series: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We want to prove that: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This implies an important property of the Harmonic Series: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 descr="latex_6XivTq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828800"/>
            <a:ext cx="5826432" cy="990600"/>
          </a:xfrm>
          <a:prstGeom prst="rect">
            <a:avLst/>
          </a:prstGeom>
        </p:spPr>
      </p:pic>
      <p:pic>
        <p:nvPicPr>
          <p:cNvPr id="6" name="Picture 5" descr="latex_JAJXS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562600"/>
            <a:ext cx="2971800" cy="596315"/>
          </a:xfrm>
          <a:prstGeom prst="rect">
            <a:avLst/>
          </a:prstGeom>
        </p:spPr>
      </p:pic>
      <p:pic>
        <p:nvPicPr>
          <p:cNvPr id="7" name="Picture 6" descr="latex_QfgeP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429000"/>
            <a:ext cx="2374900" cy="77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8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The Harmonic Series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562600"/>
          </a:xfrm>
        </p:spPr>
        <p:txBody>
          <a:bodyPr/>
          <a:lstStyle/>
          <a:p>
            <a:r>
              <a:rPr lang="en-US" sz="2800" b="1" dirty="0" smtClean="0"/>
              <a:t>Theorem</a:t>
            </a:r>
            <a:r>
              <a:rPr lang="en-US" sz="2800" dirty="0" smtClean="0"/>
              <a:t>:</a:t>
            </a:r>
          </a:p>
          <a:p>
            <a:pPr lvl="2"/>
            <a:endParaRPr lang="en-US" sz="2000" dirty="0"/>
          </a:p>
          <a:p>
            <a:pPr lvl="2"/>
            <a:endParaRPr lang="en-US" sz="2000" dirty="0" smtClean="0"/>
          </a:p>
          <a:p>
            <a:r>
              <a:rPr lang="en-US" sz="2800" b="1" dirty="0" smtClean="0"/>
              <a:t>Proof</a:t>
            </a:r>
            <a:r>
              <a:rPr lang="en-US" sz="2800" dirty="0" smtClean="0"/>
              <a:t>:  By induction, with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being</a:t>
            </a:r>
          </a:p>
          <a:p>
            <a:pPr lvl="2"/>
            <a:endParaRPr lang="en-US" sz="2000" dirty="0"/>
          </a:p>
          <a:p>
            <a:pPr lvl="2"/>
            <a:endParaRPr lang="en-US" sz="2000" dirty="0" smtClean="0"/>
          </a:p>
          <a:p>
            <a:r>
              <a:rPr lang="en-US" sz="2800" b="1" dirty="0" smtClean="0"/>
              <a:t>Base case</a:t>
            </a:r>
            <a:r>
              <a:rPr lang="en-US" sz="2800" dirty="0" smtClean="0"/>
              <a:t>:  </a:t>
            </a:r>
            <a:r>
              <a:rPr lang="en-US" sz="2800" i="1" dirty="0" smtClean="0"/>
              <a:t>P</a:t>
            </a:r>
            <a:r>
              <a:rPr lang="en-US" sz="2800" dirty="0" smtClean="0"/>
              <a:t>(0) is true because</a:t>
            </a:r>
          </a:p>
          <a:p>
            <a:endParaRPr lang="en-US" sz="2800" dirty="0"/>
          </a:p>
          <a:p>
            <a:r>
              <a:rPr lang="en-US" sz="2800" b="1" dirty="0" smtClean="0"/>
              <a:t>Inductive step</a:t>
            </a:r>
            <a:r>
              <a:rPr lang="en-US" sz="2800" dirty="0" smtClean="0"/>
              <a:t>:  The inductive hypothesis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 is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From that assumption, we want to prove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+1).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Picture 6" descr="latex_QfgeP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50" y="2667000"/>
            <a:ext cx="2070100" cy="677981"/>
          </a:xfrm>
          <a:prstGeom prst="rect">
            <a:avLst/>
          </a:prstGeom>
        </p:spPr>
      </p:pic>
      <p:pic>
        <p:nvPicPr>
          <p:cNvPr id="8" name="Picture 7" descr="latex_anYZ6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219200"/>
            <a:ext cx="4876800" cy="762000"/>
          </a:xfrm>
          <a:prstGeom prst="rect">
            <a:avLst/>
          </a:prstGeom>
        </p:spPr>
      </p:pic>
      <p:pic>
        <p:nvPicPr>
          <p:cNvPr id="9" name="Picture 8" descr="latex_n23V4W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352800"/>
            <a:ext cx="2794000" cy="578069"/>
          </a:xfrm>
          <a:prstGeom prst="rect">
            <a:avLst/>
          </a:prstGeom>
        </p:spPr>
      </p:pic>
      <p:pic>
        <p:nvPicPr>
          <p:cNvPr id="10" name="Picture 9" descr="latex_4AOaE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5003800"/>
            <a:ext cx="2060058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3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The Harmonic Series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562600"/>
          </a:xfrm>
        </p:spPr>
        <p:txBody>
          <a:bodyPr/>
          <a:lstStyle/>
          <a:p>
            <a:r>
              <a:rPr lang="en-US" sz="2800" dirty="0" smtClean="0"/>
              <a:t>The inductive hypothesis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 is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This demonstrates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+1).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0" name="Picture 9" descr="latex_4AOaE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85800"/>
            <a:ext cx="2060058" cy="787400"/>
          </a:xfrm>
          <a:prstGeom prst="rect">
            <a:avLst/>
          </a:prstGeom>
        </p:spPr>
      </p:pic>
      <p:pic>
        <p:nvPicPr>
          <p:cNvPr id="5" name="Picture 4" descr="latex_6tTmzJ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1447800"/>
            <a:ext cx="663298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53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dirty="0" smtClean="0"/>
              <a:t>The Harmonic Series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486400"/>
          </a:xfrm>
        </p:spPr>
        <p:txBody>
          <a:bodyPr/>
          <a:lstStyle/>
          <a:p>
            <a:r>
              <a:rPr lang="en-US" dirty="0" smtClean="0"/>
              <a:t>This proves that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</a:t>
            </a:r>
            <a:r>
              <a:rPr lang="en-US" dirty="0">
                <a:solidFill>
                  <a:srgbClr val="000000"/>
                </a:solidFill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  <a:sym typeface="Symbol" pitchFamily="-108" charset="2"/>
              </a:rPr>
              <a:t>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+1) for arbitrary 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Therefore, by mathematical induction, P(n) is true for all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 smtClean="0"/>
              <a:t> </a:t>
            </a:r>
            <a:r>
              <a:rPr lang="en-US" b="1" dirty="0" smtClean="0"/>
              <a:t>N</a:t>
            </a:r>
            <a:r>
              <a:rPr lang="en-US" dirty="0" smtClean="0"/>
              <a:t>.  QED.</a:t>
            </a:r>
          </a:p>
          <a:p>
            <a:pPr lvl="1"/>
            <a:r>
              <a:rPr lang="en-US" b="1" dirty="0" smtClean="0"/>
              <a:t>Theorem</a:t>
            </a:r>
            <a:r>
              <a:rPr lang="en-US" dirty="0" smtClean="0"/>
              <a:t>:  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j</a:t>
            </a:r>
            <a:r>
              <a:rPr lang="en-US" dirty="0" smtClean="0"/>
              <a:t> = 2</a:t>
            </a:r>
            <a:r>
              <a:rPr lang="en-US" i="1" baseline="30000" dirty="0" smtClean="0"/>
              <a:t>n</a:t>
            </a:r>
            <a:r>
              <a:rPr lang="en-US" dirty="0" smtClean="0"/>
              <a:t> be some integer.  Then </a:t>
            </a:r>
            <a:r>
              <a:rPr lang="en-US" i="1" dirty="0" smtClean="0"/>
              <a:t>n</a:t>
            </a:r>
            <a:r>
              <a:rPr lang="en-US" dirty="0" smtClean="0"/>
              <a:t> = log </a:t>
            </a:r>
            <a:r>
              <a:rPr lang="en-US" i="1" dirty="0" smtClean="0"/>
              <a:t>j</a:t>
            </a:r>
            <a:r>
              <a:rPr lang="en-US" dirty="0" smtClean="0"/>
              <a:t>.</a:t>
            </a:r>
          </a:p>
          <a:p>
            <a:pPr lvl="3"/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Therefore, the Harmonic series diverges, because</a:t>
            </a:r>
          </a:p>
          <a:p>
            <a:pPr lvl="4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But it diverges </a:t>
            </a:r>
            <a:r>
              <a:rPr lang="en-US" i="1" dirty="0" smtClean="0"/>
              <a:t>very</a:t>
            </a:r>
            <a:r>
              <a:rPr lang="en-US" dirty="0" smtClean="0"/>
              <a:t> slowly.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 descr="latex_anYZ6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707481"/>
            <a:ext cx="3962400" cy="619125"/>
          </a:xfrm>
          <a:prstGeom prst="rect">
            <a:avLst/>
          </a:prstGeom>
        </p:spPr>
      </p:pic>
      <p:pic>
        <p:nvPicPr>
          <p:cNvPr id="6" name="Picture 5" descr="latex_yMYGk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810000"/>
            <a:ext cx="5130800" cy="730487"/>
          </a:xfrm>
          <a:prstGeom prst="rect">
            <a:avLst/>
          </a:prstGeom>
        </p:spPr>
      </p:pic>
      <p:pic>
        <p:nvPicPr>
          <p:cNvPr id="7" name="Picture 6" descr="latex_Fafx5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5181600"/>
            <a:ext cx="5486400" cy="68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4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Prove that 6 divides </a:t>
            </a:r>
            <a:r>
              <a:rPr lang="en-US" sz="3600" i="1" dirty="0"/>
              <a:t>n</a:t>
            </a:r>
            <a:r>
              <a:rPr lang="en-US" sz="3600" baseline="30000" dirty="0"/>
              <a:t>3</a:t>
            </a:r>
            <a:r>
              <a:rPr lang="en-US" sz="3600" dirty="0"/>
              <a:t> − </a:t>
            </a:r>
            <a:r>
              <a:rPr lang="en-US" sz="3600" i="1" dirty="0"/>
              <a:t>n </a:t>
            </a:r>
            <a:r>
              <a:rPr lang="en-US" sz="3600" dirty="0"/>
              <a:t>whenever </a:t>
            </a:r>
            <a:r>
              <a:rPr lang="en-US" sz="3600" i="1" dirty="0"/>
              <a:t>n </a:t>
            </a:r>
            <a:r>
              <a:rPr lang="en-US" sz="3600" dirty="0"/>
              <a:t>is a </a:t>
            </a:r>
            <a:r>
              <a:rPr lang="en-US" sz="3600" dirty="0" smtClean="0"/>
              <a:t>nonnegative integer</a:t>
            </a:r>
            <a:r>
              <a:rPr lang="en-US" sz="36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7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Mathematical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077200" cy="5638800"/>
          </a:xfrm>
        </p:spPr>
        <p:txBody>
          <a:bodyPr/>
          <a:lstStyle/>
          <a:p>
            <a:r>
              <a:rPr lang="en-US" dirty="0" smtClean="0"/>
              <a:t>How do we prove a universal statement about the positive integers:</a:t>
            </a:r>
          </a:p>
          <a:p>
            <a:pPr marL="0" lvl="1" indent="0">
              <a:buNone/>
            </a:pPr>
            <a:r>
              <a:rPr lang="en-US" sz="3200" dirty="0" smtClean="0"/>
              <a:t>                            </a:t>
            </a:r>
            <a:r>
              <a:rPr lang="en-US" sz="3200" dirty="0"/>
              <a:t>∀</a:t>
            </a:r>
            <a:r>
              <a:rPr lang="en-US" sz="3200" i="1" dirty="0"/>
              <a:t>n</a:t>
            </a:r>
            <a:r>
              <a:rPr lang="en-US" sz="3200" dirty="0"/>
              <a:t>≥1 </a:t>
            </a:r>
            <a:r>
              <a:rPr lang="en-US" sz="3200" i="1" dirty="0"/>
              <a:t>P</a:t>
            </a:r>
            <a:r>
              <a:rPr lang="en-US" sz="3200" dirty="0"/>
              <a:t>(</a:t>
            </a:r>
            <a:r>
              <a:rPr lang="en-US" sz="3200" i="1" dirty="0"/>
              <a:t>n</a:t>
            </a:r>
            <a:r>
              <a:rPr lang="en-US" sz="3200" dirty="0" smtClean="0"/>
              <a:t>)</a:t>
            </a:r>
            <a:endParaRPr lang="en-US" sz="3200" dirty="0"/>
          </a:p>
          <a:p>
            <a:r>
              <a:rPr lang="en-US" dirty="0" smtClean="0"/>
              <a:t>Mathematical induction is an inference rule</a:t>
            </a:r>
          </a:p>
          <a:p>
            <a:pPr lvl="1"/>
            <a:r>
              <a:rPr lang="en-US" dirty="0" smtClean="0"/>
              <a:t>Base case:            P(1)</a:t>
            </a:r>
          </a:p>
          <a:p>
            <a:pPr lvl="1"/>
            <a:r>
              <a:rPr lang="en-US" dirty="0" smtClean="0"/>
              <a:t>Inductive step:     </a:t>
            </a:r>
            <a:r>
              <a:rPr lang="en-US" dirty="0"/>
              <a:t>∀</a:t>
            </a:r>
            <a:r>
              <a:rPr lang="en-US" i="1" dirty="0"/>
              <a:t>k</a:t>
            </a:r>
            <a:r>
              <a:rPr lang="en-US" dirty="0"/>
              <a:t>≥1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→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+1</a:t>
            </a:r>
            <a:r>
              <a:rPr lang="en-US" dirty="0" smtClean="0"/>
              <a:t>)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Conclusion:         </a:t>
            </a:r>
            <a:r>
              <a:rPr lang="en-US" dirty="0"/>
              <a:t>∀</a:t>
            </a:r>
            <a:r>
              <a:rPr lang="en-US" i="1" dirty="0"/>
              <a:t>n</a:t>
            </a:r>
            <a:r>
              <a:rPr lang="en-US" dirty="0"/>
              <a:t>≥1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inductive step requires proving an implication.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86200" y="4267200"/>
            <a:ext cx="3505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4253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 smtClean="0"/>
              <a:t>Simple Math Induction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 smtClean="0"/>
              <a:t>Prove, for all </a:t>
            </a:r>
            <a:r>
              <a:rPr lang="en-US" i="1" dirty="0" smtClean="0"/>
              <a:t>n </a:t>
            </a:r>
            <a:r>
              <a:rPr lang="en-US" dirty="0" smtClean="0"/>
              <a:t>∈ </a:t>
            </a:r>
            <a:r>
              <a:rPr lang="en-US" b="1" dirty="0" smtClean="0"/>
              <a:t>N,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Proof</a:t>
            </a:r>
            <a:r>
              <a:rPr lang="en-US" dirty="0" smtClean="0"/>
              <a:t>:  We use induction.  Let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be: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Base case</a:t>
            </a:r>
            <a:r>
              <a:rPr lang="en-US" dirty="0" smtClean="0"/>
              <a:t>:  </a:t>
            </a:r>
            <a:r>
              <a:rPr lang="en-US" i="1" dirty="0" smtClean="0"/>
              <a:t>P</a:t>
            </a:r>
            <a:r>
              <a:rPr lang="en-US" dirty="0" smtClean="0"/>
              <a:t>(0),  because 0 = 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latex_7IUBA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52600"/>
            <a:ext cx="5562600" cy="835339"/>
          </a:xfrm>
          <a:prstGeom prst="rect">
            <a:avLst/>
          </a:prstGeom>
        </p:spPr>
      </p:pic>
      <p:pic>
        <p:nvPicPr>
          <p:cNvPr id="6" name="Picture 5" descr="latex_7IUBA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733800"/>
            <a:ext cx="5562600" cy="8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88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 smtClean="0"/>
              <a:t>Simple Math Induction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8153400" cy="5638800"/>
          </a:xfrm>
        </p:spPr>
        <p:txBody>
          <a:bodyPr/>
          <a:lstStyle/>
          <a:p>
            <a:r>
              <a:rPr lang="en-US" sz="2800" b="1" dirty="0" smtClean="0"/>
              <a:t>Inductive step</a:t>
            </a:r>
            <a:r>
              <a:rPr lang="en-US" sz="2800" dirty="0" smtClean="0"/>
              <a:t>:  Assume that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 is true, where </a:t>
            </a:r>
            <a:r>
              <a:rPr lang="en-US" sz="2800" i="1" dirty="0" smtClean="0"/>
              <a:t>k</a:t>
            </a:r>
            <a:r>
              <a:rPr lang="en-US" sz="2800" dirty="0" smtClean="0"/>
              <a:t> is an arbitrary natural number.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 descr="latex_GD213X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42" b="59434"/>
          <a:stretch/>
        </p:blipFill>
        <p:spPr>
          <a:xfrm>
            <a:off x="1143000" y="2057401"/>
            <a:ext cx="4572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2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 smtClean="0"/>
              <a:t>Simple Math Induction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8153400" cy="5638800"/>
          </a:xfrm>
        </p:spPr>
        <p:txBody>
          <a:bodyPr/>
          <a:lstStyle/>
          <a:p>
            <a:r>
              <a:rPr lang="en-US" sz="2800" b="1" dirty="0" smtClean="0"/>
              <a:t>Inductive step</a:t>
            </a:r>
            <a:r>
              <a:rPr lang="en-US" sz="2800" dirty="0" smtClean="0"/>
              <a:t>:  Assume that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 is true, where </a:t>
            </a:r>
            <a:r>
              <a:rPr lang="en-US" sz="2800" i="1" dirty="0" smtClean="0"/>
              <a:t>k</a:t>
            </a:r>
            <a:r>
              <a:rPr lang="en-US" sz="2800" dirty="0" smtClean="0"/>
              <a:t> is an arbitrary natural number.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The first equality follows from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), and the second by simplification.  Thus, </a:t>
            </a:r>
            <a:r>
              <a:rPr lang="en-US" sz="2800" i="1" dirty="0"/>
              <a:t>P</a:t>
            </a:r>
            <a:r>
              <a:rPr lang="en-US" sz="2800" dirty="0"/>
              <a:t>(</a:t>
            </a:r>
            <a:r>
              <a:rPr lang="en-US" sz="2800" i="1" dirty="0" smtClean="0"/>
              <a:t>k+</a:t>
            </a:r>
            <a:r>
              <a:rPr lang="en-US" sz="2800" dirty="0" smtClean="0"/>
              <a:t>1) is true.</a:t>
            </a:r>
          </a:p>
          <a:p>
            <a:r>
              <a:rPr lang="en-US" sz="2800" dirty="0" smtClean="0"/>
              <a:t>By induction, </a:t>
            </a:r>
            <a:r>
              <a:rPr lang="en-US" sz="2800" i="1" dirty="0" smtClean="0"/>
              <a:t>P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is true for all natural numbers </a:t>
            </a:r>
            <a:r>
              <a:rPr lang="en-US" sz="2800" i="1" dirty="0" smtClean="0"/>
              <a:t>n</a:t>
            </a:r>
            <a:r>
              <a:rPr lang="en-US" sz="2800" dirty="0" smtClean="0"/>
              <a:t>.  QED</a:t>
            </a:r>
          </a:p>
          <a:p>
            <a:pPr lvl="1"/>
            <a:r>
              <a:rPr lang="en-US" i="1" dirty="0" smtClean="0">
                <a:solidFill>
                  <a:srgbClr val="008000"/>
                </a:solidFill>
              </a:rPr>
              <a:t>This shows how to write a clear inductive proof.</a:t>
            </a:r>
            <a:endParaRPr lang="en-US" i="1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 descr="latex_GD213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057400"/>
            <a:ext cx="7239000" cy="169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36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53000"/>
          </a:xfrm>
        </p:spPr>
        <p:txBody>
          <a:bodyPr/>
          <a:lstStyle/>
          <a:p>
            <a:r>
              <a:rPr lang="en-US" dirty="0" smtClean="0"/>
              <a:t>Did you understand the proof by induction?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(A)  Yes, that’s really clever!</a:t>
            </a:r>
          </a:p>
          <a:p>
            <a:pPr lvl="1"/>
            <a:r>
              <a:rPr lang="en-US" dirty="0" smtClean="0"/>
              <a:t>(B)  How can you start with </a:t>
            </a:r>
            <a:r>
              <a:rPr lang="en-US" i="1" dirty="0" smtClean="0"/>
              <a:t>P</a:t>
            </a:r>
            <a:r>
              <a:rPr lang="en-US" dirty="0" smtClean="0"/>
              <a:t>(0) instead of </a:t>
            </a:r>
            <a:r>
              <a:rPr lang="en-US" i="1" dirty="0" smtClean="0"/>
              <a:t>P</a:t>
            </a:r>
            <a:r>
              <a:rPr lang="en-US" dirty="0" smtClean="0"/>
              <a:t>(1)?</a:t>
            </a:r>
          </a:p>
          <a:p>
            <a:pPr lvl="1"/>
            <a:r>
              <a:rPr lang="en-US" dirty="0" smtClean="0"/>
              <a:t>(C)  When do you use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 and when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(D)  Isn’t it circular to assume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), when you are trying to prove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(E)  I just don’t get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4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dirty="0" smtClean="0"/>
              <a:t>Divisibility Example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153400" cy="4953000"/>
          </a:xfrm>
        </p:spPr>
        <p:txBody>
          <a:bodyPr/>
          <a:lstStyle/>
          <a:p>
            <a:r>
              <a:rPr lang="en-US" dirty="0" smtClean="0"/>
              <a:t>Let’s try to prove  ∀</a:t>
            </a:r>
            <a:r>
              <a:rPr lang="en-US" i="1" dirty="0" err="1" smtClean="0"/>
              <a:t>n</a:t>
            </a:r>
            <a:r>
              <a:rPr lang="en-US" dirty="0" err="1" smtClean="0"/>
              <a:t>∈</a:t>
            </a:r>
            <a:r>
              <a:rPr lang="en-US" b="1" dirty="0" err="1" smtClean="0"/>
              <a:t>N</a:t>
            </a:r>
            <a:r>
              <a:rPr lang="en-US" dirty="0" smtClean="0"/>
              <a:t>  3 | </a:t>
            </a:r>
            <a:r>
              <a:rPr lang="en-US" i="1" dirty="0" smtClean="0"/>
              <a:t>n</a:t>
            </a:r>
            <a:r>
              <a:rPr lang="en-US" baseline="30000" dirty="0" smtClean="0"/>
              <a:t>3</a:t>
            </a:r>
            <a:r>
              <a:rPr lang="en-US" dirty="0" smtClean="0"/>
              <a:t>−</a:t>
            </a:r>
            <a:r>
              <a:rPr lang="en-US" i="1" dirty="0" smtClean="0"/>
              <a:t>n 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i="1" dirty="0" smtClean="0">
                <a:solidFill>
                  <a:srgbClr val="008000"/>
                </a:solidFill>
              </a:rPr>
              <a:t>First, we’ll work through the mathematics.</a:t>
            </a:r>
          </a:p>
          <a:p>
            <a:pPr lvl="1"/>
            <a:r>
              <a:rPr lang="en-US" i="1" dirty="0" smtClean="0">
                <a:solidFill>
                  <a:srgbClr val="008000"/>
                </a:solidFill>
              </a:rPr>
              <a:t>Then we’ll structure a clear proof.</a:t>
            </a:r>
          </a:p>
          <a:p>
            <a:pPr lvl="1"/>
            <a:endParaRPr lang="en-US" dirty="0"/>
          </a:p>
          <a:p>
            <a:r>
              <a:rPr lang="en-US" b="1" dirty="0" smtClean="0"/>
              <a:t>Base case</a:t>
            </a:r>
            <a:r>
              <a:rPr lang="en-US" dirty="0" smtClean="0"/>
              <a:t>:  </a:t>
            </a:r>
            <a:r>
              <a:rPr lang="en-US" i="1" dirty="0" smtClean="0"/>
              <a:t>P</a:t>
            </a:r>
            <a:r>
              <a:rPr lang="en-US" dirty="0" smtClean="0"/>
              <a:t>(0) is easy:    3 | (0</a:t>
            </a:r>
            <a:r>
              <a:rPr lang="en-US" baseline="30000" dirty="0" smtClean="0"/>
              <a:t>3</a:t>
            </a:r>
            <a:r>
              <a:rPr lang="en-US" dirty="0" smtClean="0"/>
              <a:t>−0)</a:t>
            </a:r>
          </a:p>
          <a:p>
            <a:pPr lvl="1"/>
            <a:r>
              <a:rPr lang="en-US" dirty="0" smtClean="0"/>
              <a:t>Everything divides zero, so it’s true.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2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en-US" dirty="0" smtClean="0"/>
              <a:t>Divisibility Example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5486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 smtClean="0"/>
              <a:t>Inductive step</a:t>
            </a:r>
            <a:r>
              <a:rPr lang="en-US" dirty="0" smtClean="0"/>
              <a:t>:  </a:t>
            </a:r>
            <a:r>
              <a:rPr lang="en-US" dirty="0"/>
              <a:t>∀</a:t>
            </a:r>
            <a:r>
              <a:rPr lang="en-US" i="1" dirty="0" err="1" smtClean="0"/>
              <a:t>k</a:t>
            </a:r>
            <a:r>
              <a:rPr lang="en-US" dirty="0" err="1" smtClean="0"/>
              <a:t>∈</a:t>
            </a:r>
            <a:r>
              <a:rPr lang="en-US" b="1" dirty="0" err="1" smtClean="0"/>
              <a:t>N</a:t>
            </a:r>
            <a:r>
              <a:rPr lang="en-US" dirty="0" smtClean="0"/>
              <a:t>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→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+1)</a:t>
            </a:r>
          </a:p>
          <a:p>
            <a:pPr lvl="1"/>
            <a:r>
              <a:rPr lang="en-US" dirty="0" smtClean="0"/>
              <a:t>Assume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):   3 | (</a:t>
            </a:r>
            <a:r>
              <a:rPr lang="en-US" i="1" dirty="0" smtClean="0"/>
              <a:t>k</a:t>
            </a:r>
            <a:r>
              <a:rPr lang="en-US" baseline="30000" dirty="0" smtClean="0"/>
              <a:t>3</a:t>
            </a:r>
            <a:r>
              <a:rPr lang="en-US" dirty="0" smtClean="0"/>
              <a:t>−</a:t>
            </a:r>
            <a:r>
              <a:rPr lang="en-US" i="1" dirty="0" smtClean="0"/>
              <a:t>k</a:t>
            </a:r>
            <a:r>
              <a:rPr lang="en-US" dirty="0" smtClean="0"/>
              <a:t>)       (for arbitrary 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we prove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+1):  3 | ((</a:t>
            </a:r>
            <a:r>
              <a:rPr lang="en-US" i="1" dirty="0" smtClean="0"/>
              <a:t>k</a:t>
            </a:r>
            <a:r>
              <a:rPr lang="en-US" dirty="0" smtClean="0"/>
              <a:t>+1)</a:t>
            </a:r>
            <a:r>
              <a:rPr lang="en-US" baseline="30000" dirty="0" smtClean="0"/>
              <a:t>3</a:t>
            </a:r>
            <a:r>
              <a:rPr lang="en-US" dirty="0" smtClean="0"/>
              <a:t> – (</a:t>
            </a:r>
            <a:r>
              <a:rPr lang="en-US" i="1" dirty="0" smtClean="0"/>
              <a:t>k</a:t>
            </a:r>
            <a:r>
              <a:rPr lang="en-US" dirty="0" smtClean="0"/>
              <a:t>+1))  ?</a:t>
            </a:r>
          </a:p>
          <a:p>
            <a:r>
              <a:rPr lang="en-US" dirty="0" smtClean="0"/>
              <a:t>Try multiplying it out: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We know that </a:t>
            </a:r>
            <a:r>
              <a:rPr lang="en-US" dirty="0"/>
              <a:t>3 | (</a:t>
            </a:r>
            <a:r>
              <a:rPr lang="en-US" i="1" dirty="0"/>
              <a:t>k</a:t>
            </a:r>
            <a:r>
              <a:rPr lang="en-US" baseline="30000" dirty="0"/>
              <a:t>3</a:t>
            </a:r>
            <a:r>
              <a:rPr lang="en-US" dirty="0"/>
              <a:t>−</a:t>
            </a:r>
            <a:r>
              <a:rPr lang="en-US" i="1" dirty="0"/>
              <a:t>k</a:t>
            </a:r>
            <a:r>
              <a:rPr lang="en-US" dirty="0" smtClean="0"/>
              <a:t>) and 3 </a:t>
            </a:r>
            <a:r>
              <a:rPr lang="en-US" dirty="0"/>
              <a:t>| </a:t>
            </a:r>
            <a:r>
              <a:rPr lang="en-US" dirty="0" smtClean="0"/>
              <a:t>(3</a:t>
            </a:r>
            <a:r>
              <a:rPr lang="en-US" i="1" dirty="0" smtClean="0"/>
              <a:t>k</a:t>
            </a:r>
            <a:r>
              <a:rPr lang="en-US" baseline="30000" dirty="0" smtClean="0"/>
              <a:t>2</a:t>
            </a:r>
            <a:r>
              <a:rPr lang="en-US" dirty="0" smtClean="0"/>
              <a:t>+3</a:t>
            </a:r>
            <a:r>
              <a:rPr lang="en-US" i="1" dirty="0" smtClean="0"/>
              <a:t>k</a:t>
            </a:r>
            <a:r>
              <a:rPr lang="en-US" dirty="0" smtClean="0"/>
              <a:t>).  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Conclude that </a:t>
            </a:r>
            <a:r>
              <a:rPr lang="en-US" dirty="0"/>
              <a:t>3 | ((</a:t>
            </a:r>
            <a:r>
              <a:rPr lang="en-US" i="1" dirty="0"/>
              <a:t>k</a:t>
            </a:r>
            <a:r>
              <a:rPr lang="en-US" dirty="0"/>
              <a:t>+1)</a:t>
            </a:r>
            <a:r>
              <a:rPr lang="en-US" baseline="30000" dirty="0"/>
              <a:t>3</a:t>
            </a:r>
            <a:r>
              <a:rPr lang="en-US" dirty="0"/>
              <a:t> – (</a:t>
            </a:r>
            <a:r>
              <a:rPr lang="en-US" i="1" dirty="0"/>
              <a:t>k</a:t>
            </a:r>
            <a:r>
              <a:rPr lang="en-US" dirty="0"/>
              <a:t>+1)</a:t>
            </a:r>
            <a:r>
              <a:rPr lang="en-US" dirty="0" smtClean="0"/>
              <a:t>), so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 →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+1</a:t>
            </a:r>
            <a:r>
              <a:rPr lang="en-US" dirty="0" smtClean="0"/>
              <a:t>).</a:t>
            </a:r>
            <a:endParaRPr lang="en-US" dirty="0"/>
          </a:p>
          <a:p>
            <a:pPr marL="342900" lvl="1" indent="-342900">
              <a:buFontTx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B015-AF30-014E-B3F0-FBF7F7A0F13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latex_Dnk04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352801"/>
            <a:ext cx="8229600" cy="128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5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ＭＳ Ｐゴシック"/>
      </a:majorFont>
      <a:minorFont>
        <a:latin typeface="Time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ＭＳ Ｐゴシック"/>
      </a:majorFont>
      <a:minorFont>
        <a:latin typeface="Time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28362</TotalTime>
  <Words>1989</Words>
  <Application>Microsoft Office PowerPoint</Application>
  <PresentationFormat>On-screen Show (4:3)</PresentationFormat>
  <Paragraphs>304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ＭＳ Ｐゴシック</vt:lpstr>
      <vt:lpstr>Arial</vt:lpstr>
      <vt:lpstr>Cambria Math</vt:lpstr>
      <vt:lpstr>Symbol</vt:lpstr>
      <vt:lpstr>Times</vt:lpstr>
      <vt:lpstr>ヒラギノ角ゴ Pro W3</vt:lpstr>
      <vt:lpstr>Blank Presentation</vt:lpstr>
      <vt:lpstr>1_Blank Presentation</vt:lpstr>
      <vt:lpstr>Mathematical Induction</vt:lpstr>
      <vt:lpstr>Climbing the Ladder</vt:lpstr>
      <vt:lpstr>Mathematical Induction</vt:lpstr>
      <vt:lpstr>Simple Math Induction Example</vt:lpstr>
      <vt:lpstr>Simple Math Induction Example</vt:lpstr>
      <vt:lpstr>Simple Math Induction Example</vt:lpstr>
      <vt:lpstr>Question</vt:lpstr>
      <vt:lpstr>Divisibility Example (1)</vt:lpstr>
      <vt:lpstr>Divisibility Example (2)</vt:lpstr>
      <vt:lpstr>A Clear Divisibility Proof</vt:lpstr>
      <vt:lpstr>PowerPoint Presentation</vt:lpstr>
      <vt:lpstr>Use induction to show that ∑_(k=1)^n▒〖(2n-1)=n^2 〗</vt:lpstr>
      <vt:lpstr>A False “Proof”</vt:lpstr>
      <vt:lpstr>False “Proof” (2)</vt:lpstr>
      <vt:lpstr>Question </vt:lpstr>
      <vt:lpstr>The Problem with the Horses</vt:lpstr>
      <vt:lpstr>The Problem with the Horses</vt:lpstr>
      <vt:lpstr>The Problem with the Horses</vt:lpstr>
      <vt:lpstr>The Problem with the Horses</vt:lpstr>
      <vt:lpstr>The Problem with the Horses</vt:lpstr>
      <vt:lpstr>The Problem with the Horses</vt:lpstr>
      <vt:lpstr>Tiling a Checkerboard (1)</vt:lpstr>
      <vt:lpstr>Tiling a Checkerboard (2)</vt:lpstr>
      <vt:lpstr>Tiling a Checkerboard (3)</vt:lpstr>
      <vt:lpstr>The Harmonic Series (1)</vt:lpstr>
      <vt:lpstr>The Harmonic Series (2)</vt:lpstr>
      <vt:lpstr>The Harmonic Series (3)</vt:lpstr>
      <vt:lpstr>The Harmonic Series (4)</vt:lpstr>
      <vt:lpstr>Prove that 6 divides n3 − n whenever n is a nonnegative integer.</vt:lpstr>
    </vt:vector>
  </TitlesOfParts>
  <Company>utcs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Sudoku examples</dc:title>
  <dc:creator>utcs</dc:creator>
  <cp:lastModifiedBy>Mark Brehob</cp:lastModifiedBy>
  <cp:revision>414</cp:revision>
  <cp:lastPrinted>2016-05-25T13:42:47Z</cp:lastPrinted>
  <dcterms:created xsi:type="dcterms:W3CDTF">2012-09-19T14:16:03Z</dcterms:created>
  <dcterms:modified xsi:type="dcterms:W3CDTF">2016-05-25T13:43:26Z</dcterms:modified>
</cp:coreProperties>
</file>