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329" r:id="rId3"/>
    <p:sldId id="330" r:id="rId4"/>
    <p:sldId id="331" r:id="rId5"/>
    <p:sldId id="332" r:id="rId6"/>
    <p:sldId id="280" r:id="rId7"/>
    <p:sldId id="281" r:id="rId8"/>
    <p:sldId id="282" r:id="rId9"/>
    <p:sldId id="283" r:id="rId10"/>
    <p:sldId id="284" r:id="rId11"/>
    <p:sldId id="285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33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328" r:id="rId31"/>
    <p:sldId id="274" r:id="rId32"/>
    <p:sldId id="275" r:id="rId33"/>
    <p:sldId id="276" r:id="rId34"/>
    <p:sldId id="277" r:id="rId35"/>
    <p:sldId id="278" r:id="rId36"/>
    <p:sldId id="279" r:id="rId37"/>
    <p:sldId id="325" r:id="rId38"/>
    <p:sldId id="288" r:id="rId39"/>
    <p:sldId id="289" r:id="rId40"/>
    <p:sldId id="292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1" r:id="rId50"/>
    <p:sldId id="334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</p:sldIdLst>
  <p:sldSz cx="9144000" cy="6858000" type="screen4x3"/>
  <p:notesSz cx="7315200" cy="9601200"/>
  <p:custDataLst>
    <p:tags r:id="rId6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20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57E15-55A8-4149-A946-A540CD11F7D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CAC3F6C-DA6B-42CB-9122-6B4449795D84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sz="3600" dirty="0" smtClean="0">
              <a:solidFill>
                <a:srgbClr val="0000FF"/>
              </a:solidFill>
            </a:rPr>
            <a:t>x</a:t>
          </a:r>
          <a:r>
            <a:rPr lang="en-US" sz="3600" baseline="-25000" dirty="0" smtClean="0">
              <a:solidFill>
                <a:srgbClr val="0000FF"/>
              </a:solidFill>
            </a:rPr>
            <a:t>1 </a:t>
          </a:r>
          <a:r>
            <a:rPr lang="en-US" sz="3600" baseline="0" dirty="0" smtClean="0">
              <a:solidFill>
                <a:srgbClr val="0000FF"/>
              </a:solidFill>
            </a:rPr>
            <a:t>&gt;</a:t>
          </a:r>
          <a:r>
            <a:rPr lang="en-US" sz="3600" dirty="0" smtClean="0">
              <a:solidFill>
                <a:srgbClr val="0000FF"/>
              </a:solidFill>
            </a:rPr>
            <a:t> 4</a:t>
          </a:r>
          <a:endParaRPr lang="en-US" sz="3600" dirty="0"/>
        </a:p>
      </dgm:t>
    </dgm:pt>
    <dgm:pt modelId="{C0E66DAC-6BB6-4FD1-B56F-28A94723125A}" type="parTrans" cxnId="{8DE8E529-9539-4991-B83A-16B9157D3545}">
      <dgm:prSet/>
      <dgm:spPr/>
      <dgm:t>
        <a:bodyPr/>
        <a:lstStyle/>
        <a:p>
          <a:endParaRPr lang="en-US"/>
        </a:p>
      </dgm:t>
    </dgm:pt>
    <dgm:pt modelId="{C8F9E191-1BBD-4573-B0EB-2C8A5F1A953A}" type="sibTrans" cxnId="{8DE8E529-9539-4991-B83A-16B9157D3545}">
      <dgm:prSet/>
      <dgm:spPr/>
      <dgm:t>
        <a:bodyPr/>
        <a:lstStyle/>
        <a:p>
          <a:endParaRPr lang="en-US"/>
        </a:p>
      </dgm:t>
    </dgm:pt>
    <dgm:pt modelId="{801BBF85-F378-42CA-A697-2D0E7FAC7B0B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3600" dirty="0" smtClean="0">
              <a:solidFill>
                <a:srgbClr val="0000FF"/>
              </a:solidFill>
            </a:rPr>
            <a:t>x</a:t>
          </a:r>
          <a:r>
            <a:rPr lang="en-US" sz="3600" baseline="-25000" dirty="0" smtClean="0">
              <a:solidFill>
                <a:srgbClr val="0000FF"/>
              </a:solidFill>
            </a:rPr>
            <a:t>2 </a:t>
          </a:r>
          <a:r>
            <a:rPr lang="en-US" sz="3600" baseline="0" dirty="0" smtClean="0">
              <a:solidFill>
                <a:srgbClr val="0000FF"/>
              </a:solidFill>
            </a:rPr>
            <a:t>&gt;</a:t>
          </a:r>
          <a:r>
            <a:rPr lang="en-US" sz="3600" dirty="0" smtClean="0">
              <a:solidFill>
                <a:srgbClr val="0000FF"/>
              </a:solidFill>
            </a:rPr>
            <a:t> 2</a:t>
          </a:r>
          <a:endParaRPr lang="en-US" sz="3600" dirty="0"/>
        </a:p>
      </dgm:t>
    </dgm:pt>
    <dgm:pt modelId="{C1ACE739-F406-41BB-992F-2465F52E1040}" type="parTrans" cxnId="{A5837098-E972-4F24-A86D-9FEE867093F3}">
      <dgm:prSet/>
      <dgm:spPr/>
      <dgm:t>
        <a:bodyPr/>
        <a:lstStyle/>
        <a:p>
          <a:endParaRPr lang="en-US"/>
        </a:p>
      </dgm:t>
    </dgm:pt>
    <dgm:pt modelId="{6625E8C3-847E-4B44-93F7-8D7855F5BC59}" type="sibTrans" cxnId="{A5837098-E972-4F24-A86D-9FEE867093F3}">
      <dgm:prSet/>
      <dgm:spPr/>
      <dgm:t>
        <a:bodyPr/>
        <a:lstStyle/>
        <a:p>
          <a:endParaRPr lang="en-US"/>
        </a:p>
      </dgm:t>
    </dgm:pt>
    <dgm:pt modelId="{554F9874-57FE-4000-A4F5-4C2A8BA653D7}" type="pres">
      <dgm:prSet presAssocID="{5AF57E15-55A8-4149-A946-A540CD11F7DA}" presName="compositeShape" presStyleCnt="0">
        <dgm:presLayoutVars>
          <dgm:chMax val="7"/>
          <dgm:dir/>
          <dgm:resizeHandles val="exact"/>
        </dgm:presLayoutVars>
      </dgm:prSet>
      <dgm:spPr/>
    </dgm:pt>
    <dgm:pt modelId="{E4A354E0-8E96-4056-8747-2044753BDCDC}" type="pres">
      <dgm:prSet presAssocID="{BCAC3F6C-DA6B-42CB-9122-6B4449795D84}" presName="circ1" presStyleLbl="vennNode1" presStyleIdx="0" presStyleCnt="2"/>
      <dgm:spPr/>
      <dgm:t>
        <a:bodyPr/>
        <a:lstStyle/>
        <a:p>
          <a:endParaRPr lang="en-US"/>
        </a:p>
      </dgm:t>
    </dgm:pt>
    <dgm:pt modelId="{7C01DD03-27B9-4786-B3CA-000A78FD9BDC}" type="pres">
      <dgm:prSet presAssocID="{BCAC3F6C-DA6B-42CB-9122-6B4449795D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DFF01-EC3B-4870-9FD5-6352C5A9225F}" type="pres">
      <dgm:prSet presAssocID="{801BBF85-F378-42CA-A697-2D0E7FAC7B0B}" presName="circ2" presStyleLbl="vennNode1" presStyleIdx="1" presStyleCnt="2"/>
      <dgm:spPr/>
      <dgm:t>
        <a:bodyPr/>
        <a:lstStyle/>
        <a:p>
          <a:endParaRPr lang="en-US"/>
        </a:p>
      </dgm:t>
    </dgm:pt>
    <dgm:pt modelId="{47EC8CE4-3D7C-439F-A5EE-653BCF722C7E}" type="pres">
      <dgm:prSet presAssocID="{801BBF85-F378-42CA-A697-2D0E7FAC7B0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BD6DF5-8F13-467B-95E5-2B0C99488747}" type="presOf" srcId="{BCAC3F6C-DA6B-42CB-9122-6B4449795D84}" destId="{E4A354E0-8E96-4056-8747-2044753BDCDC}" srcOrd="0" destOrd="0" presId="urn:microsoft.com/office/officeart/2005/8/layout/venn1"/>
    <dgm:cxn modelId="{5DB40773-C9B4-4E58-97B3-A8345152B8AE}" type="presOf" srcId="{801BBF85-F378-42CA-A697-2D0E7FAC7B0B}" destId="{FC2DFF01-EC3B-4870-9FD5-6352C5A9225F}" srcOrd="0" destOrd="0" presId="urn:microsoft.com/office/officeart/2005/8/layout/venn1"/>
    <dgm:cxn modelId="{8DE8E529-9539-4991-B83A-16B9157D3545}" srcId="{5AF57E15-55A8-4149-A946-A540CD11F7DA}" destId="{BCAC3F6C-DA6B-42CB-9122-6B4449795D84}" srcOrd="0" destOrd="0" parTransId="{C0E66DAC-6BB6-4FD1-B56F-28A94723125A}" sibTransId="{C8F9E191-1BBD-4573-B0EB-2C8A5F1A953A}"/>
    <dgm:cxn modelId="{37F7DE88-A9D9-4F68-8F7F-348BACDC5F2D}" type="presOf" srcId="{BCAC3F6C-DA6B-42CB-9122-6B4449795D84}" destId="{7C01DD03-27B9-4786-B3CA-000A78FD9BDC}" srcOrd="1" destOrd="0" presId="urn:microsoft.com/office/officeart/2005/8/layout/venn1"/>
    <dgm:cxn modelId="{2AC4C95D-5784-4D97-83FB-F09642F8B39C}" type="presOf" srcId="{5AF57E15-55A8-4149-A946-A540CD11F7DA}" destId="{554F9874-57FE-4000-A4F5-4C2A8BA653D7}" srcOrd="0" destOrd="0" presId="urn:microsoft.com/office/officeart/2005/8/layout/venn1"/>
    <dgm:cxn modelId="{A60A5EF9-7B3A-42AA-BB55-CE18C4293883}" type="presOf" srcId="{801BBF85-F378-42CA-A697-2D0E7FAC7B0B}" destId="{47EC8CE4-3D7C-439F-A5EE-653BCF722C7E}" srcOrd="1" destOrd="0" presId="urn:microsoft.com/office/officeart/2005/8/layout/venn1"/>
    <dgm:cxn modelId="{A5837098-E972-4F24-A86D-9FEE867093F3}" srcId="{5AF57E15-55A8-4149-A946-A540CD11F7DA}" destId="{801BBF85-F378-42CA-A697-2D0E7FAC7B0B}" srcOrd="1" destOrd="0" parTransId="{C1ACE739-F406-41BB-992F-2465F52E1040}" sibTransId="{6625E8C3-847E-4B44-93F7-8D7855F5BC59}"/>
    <dgm:cxn modelId="{1E7B5A16-8747-436F-ACC4-7D1789A49322}" type="presParOf" srcId="{554F9874-57FE-4000-A4F5-4C2A8BA653D7}" destId="{E4A354E0-8E96-4056-8747-2044753BDCDC}" srcOrd="0" destOrd="0" presId="urn:microsoft.com/office/officeart/2005/8/layout/venn1"/>
    <dgm:cxn modelId="{27EEE734-896C-4428-993A-583363F0FA45}" type="presParOf" srcId="{554F9874-57FE-4000-A4F5-4C2A8BA653D7}" destId="{7C01DD03-27B9-4786-B3CA-000A78FD9BDC}" srcOrd="1" destOrd="0" presId="urn:microsoft.com/office/officeart/2005/8/layout/venn1"/>
    <dgm:cxn modelId="{AE0D2225-BCBB-4135-A258-7516B5A28F76}" type="presParOf" srcId="{554F9874-57FE-4000-A4F5-4C2A8BA653D7}" destId="{FC2DFF01-EC3B-4870-9FD5-6352C5A9225F}" srcOrd="2" destOrd="0" presId="urn:microsoft.com/office/officeart/2005/8/layout/venn1"/>
    <dgm:cxn modelId="{CF4FA346-E20C-42E7-B0DB-DCDFB0730D03}" type="presParOf" srcId="{554F9874-57FE-4000-A4F5-4C2A8BA653D7}" destId="{47EC8CE4-3D7C-439F-A5EE-653BCF722C7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354E0-8E96-4056-8747-2044753BDCDC}">
      <dsp:nvSpPr>
        <dsp:cNvPr id="0" name=""/>
        <dsp:cNvSpPr/>
      </dsp:nvSpPr>
      <dsp:spPr>
        <a:xfrm>
          <a:off x="194398" y="6527"/>
          <a:ext cx="2386792" cy="2386792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00FF"/>
              </a:solidFill>
            </a:rPr>
            <a:t>x</a:t>
          </a:r>
          <a:r>
            <a:rPr lang="en-US" sz="3600" kern="1200" baseline="-25000" dirty="0" smtClean="0">
              <a:solidFill>
                <a:srgbClr val="0000FF"/>
              </a:solidFill>
            </a:rPr>
            <a:t>1 </a:t>
          </a:r>
          <a:r>
            <a:rPr lang="en-US" sz="3600" kern="1200" baseline="0" dirty="0" smtClean="0">
              <a:solidFill>
                <a:srgbClr val="0000FF"/>
              </a:solidFill>
            </a:rPr>
            <a:t>&gt;</a:t>
          </a:r>
          <a:r>
            <a:rPr lang="en-US" sz="3600" kern="1200" dirty="0" smtClean="0">
              <a:solidFill>
                <a:srgbClr val="0000FF"/>
              </a:solidFill>
            </a:rPr>
            <a:t> 4</a:t>
          </a:r>
          <a:endParaRPr lang="en-US" sz="3600" kern="1200" dirty="0"/>
        </a:p>
      </dsp:txBody>
      <dsp:txXfrm>
        <a:off x="527688" y="287981"/>
        <a:ext cx="1376168" cy="1823884"/>
      </dsp:txXfrm>
    </dsp:sp>
    <dsp:sp modelId="{FC2DFF01-EC3B-4870-9FD5-6352C5A9225F}">
      <dsp:nvSpPr>
        <dsp:cNvPr id="0" name=""/>
        <dsp:cNvSpPr/>
      </dsp:nvSpPr>
      <dsp:spPr>
        <a:xfrm>
          <a:off x="1914609" y="6527"/>
          <a:ext cx="2386792" cy="2386792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00FF"/>
              </a:solidFill>
            </a:rPr>
            <a:t>x</a:t>
          </a:r>
          <a:r>
            <a:rPr lang="en-US" sz="3600" kern="1200" baseline="-25000" dirty="0" smtClean="0">
              <a:solidFill>
                <a:srgbClr val="0000FF"/>
              </a:solidFill>
            </a:rPr>
            <a:t>2 </a:t>
          </a:r>
          <a:r>
            <a:rPr lang="en-US" sz="3600" kern="1200" baseline="0" dirty="0" smtClean="0">
              <a:solidFill>
                <a:srgbClr val="0000FF"/>
              </a:solidFill>
            </a:rPr>
            <a:t>&gt;</a:t>
          </a:r>
          <a:r>
            <a:rPr lang="en-US" sz="3600" kern="1200" dirty="0" smtClean="0">
              <a:solidFill>
                <a:srgbClr val="0000FF"/>
              </a:solidFill>
            </a:rPr>
            <a:t> 2</a:t>
          </a:r>
          <a:endParaRPr lang="en-US" sz="3600" kern="1200" dirty="0"/>
        </a:p>
      </dsp:txBody>
      <dsp:txXfrm>
        <a:off x="2591942" y="287981"/>
        <a:ext cx="1376168" cy="1823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F6AD89-1C39-1B4B-B172-8F445FD18F26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E3164DA-AB63-A146-9E4E-DDE31D484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8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B0C93-4B24-D144-88F3-185AF51208C4}" type="slidenum">
              <a:rPr lang="en-US">
                <a:latin typeface="Arial" pitchFamily="8" charset="0"/>
                <a:ea typeface="ヒラギノ角ゴ Pro W3" pitchFamily="8" charset="-128"/>
                <a:cs typeface="ヒラギノ角ゴ Pro W3" pitchFamily="8" charset="-128"/>
              </a:rPr>
              <a:pPr/>
              <a:t>6</a:t>
            </a:fld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53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33AD7-008E-D34B-9910-E5B81C7D48B6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15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32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EBDE1-9C07-454C-9E9F-40C42E3EB05A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16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91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E0618-C300-9847-A686-B4D4E3500777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17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067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AFD10-7A9B-FD45-96C1-1A1A02E868A6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18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2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9E262-AF7C-614F-A43D-B14C7A42EDDD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20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94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6B4C5-FBF0-A14B-8488-177F14CAD34F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21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414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BF081-B4B8-F240-8AD6-3CC3503B0FBE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22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854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D75BE-7F29-F949-B3D3-A7BA00E4845E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23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455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8C0DA-4E34-344F-8024-5E796161C663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24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696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3AE98-13CD-C24B-B42F-07409C6A420D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25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14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B902A-C795-6A42-B14A-51630F60BE2A}" type="slidenum">
              <a:rPr lang="en-US">
                <a:latin typeface="Arial" pitchFamily="8" charset="0"/>
                <a:ea typeface="ヒラギノ角ゴ Pro W3" pitchFamily="8" charset="-128"/>
                <a:cs typeface="ヒラギノ角ゴ Pro W3" pitchFamily="8" charset="-128"/>
              </a:rPr>
              <a:pPr/>
              <a:t>7</a:t>
            </a:fld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174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38B21-0D3F-C646-AB0C-11E3F162A5B8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26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808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94037-685D-A14E-B82B-3726ECA76020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27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00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75F02-81E8-4446-BA48-96DB094271FA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28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429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5F55C-B3E8-B44D-9D56-484DAC9430D4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29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8286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5F55C-B3E8-B44D-9D56-484DAC9430D4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30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5274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93109-B78B-2249-9638-986FBD85F326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31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482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F7A73-B111-A542-865F-DFC9A9C2C61A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32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645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C9DD9-2155-0044-92F9-C30CE06BF586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33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155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6779A-8644-1E4D-86D0-AA82B501092C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34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994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B6C93-C56B-1541-8C0F-01AE54195CF1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35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489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A2DEE-2496-C342-8D2D-AEB65A17B49A}" type="slidenum">
              <a:rPr lang="en-US">
                <a:latin typeface="Arial" pitchFamily="8" charset="0"/>
                <a:ea typeface="ヒラギノ角ゴ Pro W3" pitchFamily="8" charset="-128"/>
                <a:cs typeface="ヒラギノ角ゴ Pro W3" pitchFamily="8" charset="-128"/>
              </a:rPr>
              <a:pPr/>
              <a:t>8</a:t>
            </a:fld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34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7ED23-B93D-0C4F-B89F-A538A348B7AD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36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1940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is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64DA-AB63-A146-9E4E-DDE31D484A0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986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81E73FF4-706A-4C34-87D3-B687BB8174B2}" type="slidenum">
              <a:rPr lang="en-US" sz="1300"/>
              <a:pPr/>
              <a:t>38</a:t>
            </a:fld>
            <a:endParaRPr 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9623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C09947A0-365E-4421-86DD-3A59FE028F6C}" type="slidenum">
              <a:rPr lang="en-US" sz="1300"/>
              <a:pPr/>
              <a:t>39</a:t>
            </a:fld>
            <a:endParaRPr 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5830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F4601F40-7656-43ED-B8BC-90D6238F2795}" type="slidenum">
              <a:rPr lang="en-US" sz="1300"/>
              <a:pPr/>
              <a:t>41</a:t>
            </a:fld>
            <a:endParaRPr lang="en-US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760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F4601F40-7656-43ED-B8BC-90D6238F2795}" type="slidenum">
              <a:rPr lang="en-US" sz="1300"/>
              <a:pPr/>
              <a:t>42</a:t>
            </a:fld>
            <a:endParaRPr lang="en-US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84720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C82ADCEF-23CF-43B3-9580-223DBC2A60CE}" type="slidenum">
              <a:rPr lang="en-US" sz="1300"/>
              <a:pPr/>
              <a:t>43</a:t>
            </a:fld>
            <a:endParaRPr lang="en-US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59773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C2921EA8-81EA-4725-8811-3FDFBC0EB337}" type="slidenum">
              <a:rPr lang="en-US" sz="1300"/>
              <a:pPr/>
              <a:t>44</a:t>
            </a:fld>
            <a:endParaRPr lang="en-US" sz="13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In</a:t>
            </a:r>
            <a:r>
              <a:rPr lang="en-US" baseline="0" dirty="0" smtClean="0"/>
              <a:t> other words, for a set of size n, the size of the power set is 2^n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33632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1E08BFEB-3758-44B0-82B2-7E1662579950}" type="slidenum">
              <a:rPr lang="en-US" sz="1300"/>
              <a:pPr/>
              <a:t>45</a:t>
            </a:fld>
            <a:endParaRPr lang="en-US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In</a:t>
            </a:r>
            <a:r>
              <a:rPr lang="en-US" baseline="0" dirty="0" smtClean="0"/>
              <a:t> other words,  the number of subsets of even size (0 is an even size) – number of subsets of odd size. These are equal.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78724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r>
              <a:rPr lang="en-US" baseline="0" dirty="0" smtClean="0"/>
              <a:t> is (C)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64DA-AB63-A146-9E4E-DDE31D484A0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2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9D6E5-213A-CF4D-9B7E-EE19AB6EE54A}" type="slidenum">
              <a:rPr lang="en-US">
                <a:latin typeface="Arial" pitchFamily="8" charset="0"/>
                <a:ea typeface="ヒラギノ角ゴ Pro W3" pitchFamily="8" charset="-128"/>
                <a:cs typeface="ヒラギノ角ゴ Pro W3" pitchFamily="8" charset="-128"/>
              </a:rPr>
              <a:pPr/>
              <a:t>9</a:t>
            </a:fld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112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E081BBA1-121C-4041-B17E-298DBCD8586A}" type="slidenum">
              <a:rPr lang="en-US" sz="1300"/>
              <a:pPr/>
              <a:t>51</a:t>
            </a:fld>
            <a:endParaRPr 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61874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1FB092C0-2769-44A5-A35C-F84D46D185D0}" type="slidenum">
              <a:rPr lang="en-US" sz="1300"/>
              <a:pPr/>
              <a:t>52</a:t>
            </a:fld>
            <a:endParaRPr lang="en-US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56769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8D7C6A0D-4188-4170-BF75-5A1834AA5401}" type="slidenum">
              <a:rPr lang="en-US" sz="1300"/>
              <a:pPr/>
              <a:t>53</a:t>
            </a:fld>
            <a:endParaRPr 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25520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D833DF4D-A3E9-4C5E-8B0E-4975978750AD}" type="slidenum">
              <a:rPr lang="en-US" sz="1300"/>
              <a:pPr/>
              <a:t>54</a:t>
            </a:fld>
            <a:endParaRPr 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N types of bagels</a:t>
            </a:r>
          </a:p>
          <a:p>
            <a:pPr eaLnBrk="1" hangingPunct="1"/>
            <a:r>
              <a:rPr lang="en-US" dirty="0" smtClean="0"/>
              <a:t>Make</a:t>
            </a:r>
            <a:r>
              <a:rPr lang="en-US" baseline="0" dirty="0" smtClean="0"/>
              <a:t> a bag with k bagels</a:t>
            </a:r>
          </a:p>
          <a:p>
            <a:pPr eaLnBrk="1" hangingPunct="1"/>
            <a:r>
              <a:rPr lang="en-US" baseline="0" dirty="0" smtClean="0"/>
              <a:t> OR k zeros and n-1  ones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5199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C8C99ECC-00F7-4D7F-A422-AA8FB7509882}" type="slidenum">
              <a:rPr lang="en-US" sz="1300"/>
              <a:pPr/>
              <a:t>55</a:t>
            </a:fld>
            <a:endParaRPr 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70721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FE81E6D3-820F-4BED-904D-6263F79A35AC}" type="slidenum">
              <a:rPr lang="en-US" sz="1300"/>
              <a:pPr/>
              <a:t>56</a:t>
            </a:fld>
            <a:endParaRPr lang="en-US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444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73AB3121-6622-400F-9E78-CC642664FBE4}" type="slidenum">
              <a:rPr lang="en-US" sz="1300"/>
              <a:pPr/>
              <a:t>57</a:t>
            </a:fld>
            <a:endParaRPr 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9596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fld id="{9DA9288B-C2FE-46F9-BDA4-7CF1AF43EB06}" type="slidenum">
              <a:rPr lang="en-US" sz="1300"/>
              <a:pPr/>
              <a:t>58</a:t>
            </a:fld>
            <a:endParaRPr 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794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A9C3A-317F-E64B-82E8-190F7816C661}" type="slidenum">
              <a:rPr lang="en-US">
                <a:latin typeface="Arial" pitchFamily="8" charset="0"/>
                <a:ea typeface="ヒラギノ角ゴ Pro W3" pitchFamily="8" charset="-128"/>
                <a:cs typeface="ヒラギノ角ゴ Pro W3" pitchFamily="8" charset="-128"/>
              </a:rPr>
              <a:pPr/>
              <a:t>10</a:t>
            </a:fld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15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08523-5CB6-EF4A-B507-D387A72AE872}" type="slidenum">
              <a:rPr lang="en-US">
                <a:latin typeface="Arial" pitchFamily="8" charset="0"/>
                <a:ea typeface="ヒラギノ角ゴ Pro W3" pitchFamily="8" charset="-128"/>
                <a:cs typeface="ヒラギノ角ゴ Pro W3" pitchFamily="8" charset="-128"/>
              </a:rPr>
              <a:pPr/>
              <a:t>11</a:t>
            </a:fld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" charset="0"/>
              <a:ea typeface="ヒラギノ角ゴ Pro W3" pitchFamily="8" charset="-128"/>
              <a:cs typeface="ヒラギノ角ゴ Pro W3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75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950FA-DDE4-C04A-8B3A-0995CA55E153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12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7246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A8FD0-9A75-1B42-8EFA-6A0DD8F86E16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13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20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F797-6CB9-7A40-BC51-9A62492EA972}" type="slidenum">
              <a:rPr lang="en-US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rPr>
              <a:pPr/>
              <a:t>14</a:t>
            </a:fld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ヒラギノ角ゴ Pro W3" pitchFamily="-107" charset="-128"/>
              <a:cs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23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1051-F4E2-7346-BD9D-6D6992CB025D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09A9-6B76-DF43-B41A-483EF278A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9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7.png"/><Relationship Id="rId5" Type="http://schemas.openxmlformats.org/officeDocument/2006/relationships/tags" Target="../tags/tag7.xml"/><Relationship Id="rId10" Type="http://schemas.openxmlformats.org/officeDocument/2006/relationships/image" Target="../media/image26.png"/><Relationship Id="rId4" Type="http://schemas.openxmlformats.org/officeDocument/2006/relationships/tags" Target="../tags/tag6.xml"/><Relationship Id="rId9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4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8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8635"/>
            <a:ext cx="7772400" cy="1470025"/>
          </a:xfrm>
        </p:spPr>
        <p:txBody>
          <a:bodyPr/>
          <a:lstStyle/>
          <a:p>
            <a:r>
              <a:rPr lang="en-US" dirty="0" smtClean="0"/>
              <a:t>L14: Permutations, Combinations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93288"/>
          </a:xfrm>
        </p:spPr>
        <p:txBody>
          <a:bodyPr>
            <a:normAutofit/>
          </a:bodyPr>
          <a:lstStyle/>
          <a:p>
            <a:r>
              <a:rPr lang="en-US" dirty="0" smtClean="0"/>
              <a:t>EECS 203: Discrete Mathematics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821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Permutations &amp; Combinations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5230"/>
            <a:ext cx="8229600" cy="51547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err="1"/>
              <a:t>n</a:t>
            </a:r>
            <a:r>
              <a:rPr lang="en-US" sz="2800" dirty="0"/>
              <a:t>! = n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(n-1)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(n-2)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…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3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2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1</a:t>
            </a:r>
          </a:p>
          <a:p>
            <a:pPr eaLnBrk="1" hangingPunct="1"/>
            <a:r>
              <a:rPr lang="en-US" sz="2800" dirty="0"/>
              <a:t>Permutations</a:t>
            </a:r>
          </a:p>
          <a:p>
            <a:pPr lvl="1" eaLnBrk="1" hangingPunct="1"/>
            <a:r>
              <a:rPr lang="en-US" sz="1600" dirty="0" err="1"/>
              <a:t>P(n,k</a:t>
            </a:r>
            <a:r>
              <a:rPr lang="en-US" sz="1600" dirty="0"/>
              <a:t>) = Number of ways to choose </a:t>
            </a:r>
            <a:r>
              <a:rPr lang="en-US" sz="1600" dirty="0" err="1"/>
              <a:t>k</a:t>
            </a:r>
            <a:r>
              <a:rPr lang="en-US" sz="1600" dirty="0"/>
              <a:t> things </a:t>
            </a:r>
            <a:r>
              <a:rPr lang="en-US" sz="1600" i="1" dirty="0">
                <a:solidFill>
                  <a:srgbClr val="0000FF"/>
                </a:solidFill>
              </a:rPr>
              <a:t>(order counts!)</a:t>
            </a:r>
            <a:r>
              <a:rPr lang="en-US" sz="1600" dirty="0"/>
              <a:t> out of </a:t>
            </a:r>
            <a:r>
              <a:rPr lang="en-US" sz="1600" dirty="0" err="1"/>
              <a:t>n</a:t>
            </a:r>
            <a:r>
              <a:rPr lang="en-US" sz="1600" dirty="0"/>
              <a:t> things</a:t>
            </a:r>
            <a:endParaRPr lang="en-US" sz="2400" dirty="0"/>
          </a:p>
          <a:p>
            <a:pPr eaLnBrk="1" hangingPunct="1"/>
            <a:r>
              <a:rPr lang="en-US" sz="2800" dirty="0"/>
              <a:t>Combinations</a:t>
            </a:r>
          </a:p>
          <a:p>
            <a:pPr lvl="1" eaLnBrk="1" hangingPunct="1"/>
            <a:r>
              <a:rPr lang="en-US" sz="2400" dirty="0" err="1"/>
              <a:t>C(n,k</a:t>
            </a:r>
            <a:r>
              <a:rPr lang="en-US" sz="2400" dirty="0"/>
              <a:t>) = Number of ways to</a:t>
            </a:r>
            <a:r>
              <a:rPr lang="en-US" sz="2400" dirty="0" smtClean="0"/>
              <a:t> choose a set of 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things </a:t>
            </a:r>
            <a:r>
              <a:rPr lang="en-US" sz="2400" dirty="0">
                <a:solidFill>
                  <a:srgbClr val="FF0000"/>
                </a:solidFill>
              </a:rPr>
              <a:t>(order doesn’t matter)</a:t>
            </a:r>
            <a:r>
              <a:rPr lang="en-US" sz="2400" dirty="0"/>
              <a:t> out of </a:t>
            </a:r>
            <a:r>
              <a:rPr lang="en-US" sz="2400" dirty="0" err="1"/>
              <a:t>n</a:t>
            </a:r>
            <a:r>
              <a:rPr lang="en-US" sz="2400" dirty="0"/>
              <a:t> things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z="2400" dirty="0"/>
              <a:t>Example</a:t>
            </a:r>
            <a:r>
              <a:rPr lang="en-US" sz="2000" dirty="0"/>
              <a:t>: </a:t>
            </a:r>
            <a:r>
              <a:rPr lang="en-US" sz="2000" dirty="0" err="1"/>
              <a:t>n</a:t>
            </a:r>
            <a:r>
              <a:rPr lang="en-US" sz="2000" dirty="0"/>
              <a:t>=3.  Three things: </a:t>
            </a:r>
            <a:r>
              <a:rPr lang="en-US" sz="2000" dirty="0">
                <a:solidFill>
                  <a:srgbClr val="FF0080"/>
                </a:solidFill>
              </a:rPr>
              <a:t>{brush, floss, gargle}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/>
              <a:t>	C(n,1) = #ways to choose one thing: 3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0080"/>
                </a:solidFill>
              </a:rPr>
              <a:t>	</a:t>
            </a:r>
            <a:r>
              <a:rPr lang="en-US" sz="2000" dirty="0">
                <a:solidFill>
                  <a:srgbClr val="FF0080"/>
                </a:solidFill>
              </a:rPr>
              <a:t>{brush}, {floss}, {gargle}</a:t>
            </a:r>
            <a:endParaRPr lang="en-US" sz="1800" dirty="0">
              <a:solidFill>
                <a:srgbClr val="FF008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/>
              <a:t>	C(n,2) = #ways to choose two things: 3</a:t>
            </a:r>
          </a:p>
          <a:p>
            <a:pPr lvl="1" eaLnBrk="1" hangingPunct="1">
              <a:lnSpc>
                <a:spcPct val="50000"/>
              </a:lnSpc>
              <a:buFontTx/>
              <a:buNone/>
            </a:pPr>
            <a:r>
              <a:rPr lang="en-US" sz="3600" dirty="0"/>
              <a:t>	</a:t>
            </a:r>
            <a:r>
              <a:rPr lang="en-US" sz="2000" dirty="0">
                <a:solidFill>
                  <a:srgbClr val="FF0080"/>
                </a:solidFill>
              </a:rPr>
              <a:t>{brush, floss}, {brush, gargle}, {floss, gargle}</a:t>
            </a:r>
            <a:endParaRPr lang="en-US" sz="1400" dirty="0">
              <a:solidFill>
                <a:srgbClr val="FF0080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sz="2400" dirty="0"/>
              <a:t>	C(n,3) = #ways to choose three things: 1</a:t>
            </a:r>
          </a:p>
          <a:p>
            <a:pPr lvl="1" eaLnBrk="1" hangingPunct="1">
              <a:buFontTx/>
              <a:buNone/>
            </a:pPr>
            <a:r>
              <a:rPr lang="en-US" sz="1200" dirty="0">
                <a:solidFill>
                  <a:srgbClr val="FF0080"/>
                </a:solidFill>
              </a:rPr>
              <a:t>	</a:t>
            </a:r>
            <a:r>
              <a:rPr lang="en-US" sz="2000" dirty="0">
                <a:solidFill>
                  <a:srgbClr val="FF0080"/>
                </a:solidFill>
              </a:rPr>
              <a:t>{brush, floss, gargle}</a:t>
            </a:r>
            <a:endParaRPr lang="en-US" sz="2400" dirty="0">
              <a:solidFill>
                <a:srgbClr val="FF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470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Permutations &amp; Combinations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984" y="84364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err="1"/>
              <a:t>n</a:t>
            </a:r>
            <a:r>
              <a:rPr lang="en-US" sz="2800" dirty="0"/>
              <a:t>! = n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(n-1)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(n-2)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…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3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2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1</a:t>
            </a:r>
          </a:p>
          <a:p>
            <a:pPr eaLnBrk="1" hangingPunct="1"/>
            <a:r>
              <a:rPr lang="en-US" sz="2800" dirty="0"/>
              <a:t>Permutations</a:t>
            </a:r>
          </a:p>
          <a:p>
            <a:pPr lvl="1" eaLnBrk="1" hangingPunct="1"/>
            <a:r>
              <a:rPr lang="en-US" sz="1600" dirty="0" err="1"/>
              <a:t>P(n,k</a:t>
            </a:r>
            <a:r>
              <a:rPr lang="en-US" sz="1600" dirty="0"/>
              <a:t>) = Number of ways to choose </a:t>
            </a:r>
            <a:r>
              <a:rPr lang="en-US" sz="1600" dirty="0" err="1"/>
              <a:t>k</a:t>
            </a:r>
            <a:r>
              <a:rPr lang="en-US" sz="1600" dirty="0"/>
              <a:t> things </a:t>
            </a:r>
            <a:r>
              <a:rPr lang="en-US" sz="1600" i="1" dirty="0">
                <a:solidFill>
                  <a:srgbClr val="0000FF"/>
                </a:solidFill>
              </a:rPr>
              <a:t>(order counts!)</a:t>
            </a:r>
            <a:r>
              <a:rPr lang="en-US" sz="1600" dirty="0"/>
              <a:t> out of </a:t>
            </a:r>
            <a:r>
              <a:rPr lang="en-US" sz="1600" dirty="0" err="1"/>
              <a:t>n</a:t>
            </a:r>
            <a:r>
              <a:rPr lang="en-US" sz="1600" dirty="0"/>
              <a:t> things</a:t>
            </a:r>
            <a:endParaRPr lang="en-US" sz="2400" dirty="0"/>
          </a:p>
          <a:p>
            <a:pPr eaLnBrk="1" hangingPunct="1"/>
            <a:r>
              <a:rPr lang="en-US" sz="2800" dirty="0"/>
              <a:t>Combinations</a:t>
            </a:r>
          </a:p>
          <a:p>
            <a:pPr lvl="1" eaLnBrk="1" hangingPunct="1"/>
            <a:r>
              <a:rPr lang="en-US" sz="2400" dirty="0" err="1"/>
              <a:t>C(n,k</a:t>
            </a:r>
            <a:r>
              <a:rPr lang="en-US" sz="2400" dirty="0"/>
              <a:t>) = Number of ways to</a:t>
            </a:r>
            <a:r>
              <a:rPr lang="en-US" sz="2400" dirty="0" smtClean="0"/>
              <a:t> choose a set of 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things </a:t>
            </a:r>
            <a:r>
              <a:rPr lang="en-US" sz="2400" dirty="0">
                <a:solidFill>
                  <a:srgbClr val="FF0000"/>
                </a:solidFill>
              </a:rPr>
              <a:t>(order doesn’t matter)</a:t>
            </a:r>
            <a:r>
              <a:rPr lang="en-US" sz="2400" dirty="0"/>
              <a:t> out of </a:t>
            </a:r>
            <a:r>
              <a:rPr lang="en-US" sz="2400" dirty="0" err="1"/>
              <a:t>n</a:t>
            </a:r>
            <a:r>
              <a:rPr lang="en-US" sz="2400" dirty="0"/>
              <a:t> things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z="2400" dirty="0" err="1"/>
              <a:t>C(n,k</a:t>
            </a:r>
            <a:r>
              <a:rPr lang="en-US" sz="2400" dirty="0" smtClean="0"/>
              <a:t>) =</a:t>
            </a:r>
            <a:endParaRPr lang="en-US" sz="2400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132013" y="3429000"/>
          <a:ext cx="37655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name="Equation" r:id="rId4" imgW="1841500" imgH="419100" progId="Equation.3">
                  <p:embed/>
                </p:oleObj>
              </mc:Choice>
              <mc:Fallback>
                <p:oleObj name="Equation" r:id="rId4" imgW="18415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3429000"/>
                        <a:ext cx="37655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6551613" y="3581400"/>
            <a:ext cx="2592387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Optima" pitchFamily="8" charset="0"/>
              </a:rPr>
              <a:t>read </a:t>
            </a:r>
            <a:r>
              <a:rPr lang="en-US" i="1">
                <a:latin typeface="Optima" pitchFamily="8" charset="0"/>
              </a:rPr>
              <a:t>“n choose k”</a:t>
            </a:r>
          </a:p>
        </p:txBody>
      </p:sp>
      <p:sp>
        <p:nvSpPr>
          <p:cNvPr id="46086" name="Line 8"/>
          <p:cNvSpPr>
            <a:spLocks noChangeShapeType="1"/>
          </p:cNvSpPr>
          <p:nvPr/>
        </p:nvSpPr>
        <p:spPr bwMode="auto">
          <a:xfrm flipH="1" flipV="1">
            <a:off x="6019800" y="3810000"/>
            <a:ext cx="531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Poker Hands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>
                <a:solidFill>
                  <a:srgbClr val="0000FF"/>
                </a:solidFill>
              </a:rPr>
              <a:t>How many ways to make a pair?</a:t>
            </a:r>
          </a:p>
          <a:p>
            <a:pPr eaLnBrk="1" hangingPunct="1">
              <a:buFontTx/>
              <a:buNone/>
            </a:pPr>
            <a:endParaRPr lang="en-US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r>
              <a:rPr lang="en-US" sz="2800"/>
              <a:t>Number of different hands:</a:t>
            </a:r>
            <a:endParaRPr lang="en-US"/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35113"/>
            <a:ext cx="828040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7870825" y="4191000"/>
            <a:ext cx="11176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Optima" pitchFamily="-107" charset="0"/>
              </a:rPr>
              <a:t>Lowest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7940675" y="1077913"/>
            <a:ext cx="120332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Optima" pitchFamily="-107" charset="0"/>
              </a:rPr>
              <a:t>Highest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 flipV="1">
            <a:off x="4114800" y="4506913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7315200" y="1458913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4495800" y="5257800"/>
          <a:ext cx="43434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5" imgW="2311400" imgH="431800" progId="Equation.3">
                  <p:embed/>
                </p:oleObj>
              </mc:Choice>
              <mc:Fallback>
                <p:oleObj name="Equation" r:id="rId5" imgW="23114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257800"/>
                        <a:ext cx="43434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Problem 2:</a:t>
            </a:r>
            <a:r>
              <a:rPr lang="en-US"/>
              <a:t> </a:t>
            </a:r>
            <a:r>
              <a:rPr lang="en-US" sz="3200"/>
              <a:t>How many ways to make a pair?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Select a hand with one pair in stages:</a:t>
            </a:r>
          </a:p>
          <a:p>
            <a:pPr lvl="1" eaLnBrk="1" hangingPunct="1"/>
            <a:r>
              <a:rPr lang="en-US" sz="2400" dirty="0"/>
              <a:t>Stage 1: Pair of what? Choose a number or face card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</a:t>
            </a:r>
          </a:p>
          <a:p>
            <a:pPr lvl="1"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Stage </a:t>
            </a:r>
            <a:r>
              <a:rPr lang="en-US" sz="2400" dirty="0">
                <a:solidFill>
                  <a:schemeClr val="bg1"/>
                </a:solidFill>
              </a:rPr>
              <a:t>2: Choose which suits </a:t>
            </a:r>
            <a:r>
              <a:rPr lang="en-US" sz="2000" dirty="0">
                <a:solidFill>
                  <a:schemeClr val="bg1"/>
                </a:solidFill>
              </a:rPr>
              <a:t>(from stage 1)</a:t>
            </a:r>
          </a:p>
          <a:p>
            <a:pPr lvl="1" eaLnBrk="1" hangingPunct="1">
              <a:lnSpc>
                <a:spcPct val="14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		      = 6 choices</a:t>
            </a:r>
          </a:p>
          <a:p>
            <a:pPr lvl="1" eaLnBrk="1" hangingPunct="1">
              <a:lnSpc>
                <a:spcPct val="17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Stage 3: Choose third card </a:t>
            </a:r>
            <a:r>
              <a:rPr lang="en-US" sz="2000" dirty="0">
                <a:solidFill>
                  <a:schemeClr val="bg1"/>
                </a:solidFill>
              </a:rPr>
              <a:t>(different than stage 1)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	(52-4) = 48 choices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Stage 4: Choose fourth card </a:t>
            </a:r>
            <a:r>
              <a:rPr lang="en-US" sz="2000" dirty="0">
                <a:solidFill>
                  <a:schemeClr val="bg1"/>
                </a:solidFill>
              </a:rPr>
              <a:t>(different than stages 1&amp;3)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	(52-8) = 44 choices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Stage 5: Choose fifth card </a:t>
            </a:r>
            <a:r>
              <a:rPr lang="en-US" sz="2000" dirty="0">
                <a:solidFill>
                  <a:schemeClr val="bg1"/>
                </a:solidFill>
              </a:rPr>
              <a:t>(different than stages 1,3,4)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	(52-12) = 40 choices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752600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Line 6"/>
          <p:cNvSpPr>
            <a:spLocks noChangeShapeType="1"/>
          </p:cNvSpPr>
          <p:nvPr/>
        </p:nvSpPr>
        <p:spPr bwMode="auto">
          <a:xfrm>
            <a:off x="7924800" y="1752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Problem 2:</a:t>
            </a:r>
            <a:r>
              <a:rPr lang="en-US"/>
              <a:t> </a:t>
            </a:r>
            <a:r>
              <a:rPr lang="en-US" sz="3200"/>
              <a:t>How many ways to make a pair?</a:t>
            </a: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Select a hand with one pair in stages:</a:t>
            </a:r>
          </a:p>
          <a:p>
            <a:pPr lvl="1" eaLnBrk="1" hangingPunct="1"/>
            <a:r>
              <a:rPr lang="en-US" sz="2400" dirty="0"/>
              <a:t>Stage 1: Pair of what? Choose a number or face card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		13 choices</a:t>
            </a:r>
          </a:p>
          <a:p>
            <a:pPr lvl="1" eaLnBrk="1" hangingPunct="1"/>
            <a:r>
              <a:rPr lang="en-US" sz="2400" dirty="0"/>
              <a:t>Stage 2: Choose which suits </a:t>
            </a:r>
            <a:r>
              <a:rPr lang="en-US" sz="2000" dirty="0">
                <a:solidFill>
                  <a:srgbClr val="FAC090"/>
                </a:solidFill>
              </a:rPr>
              <a:t>(from stage 1)</a:t>
            </a:r>
          </a:p>
          <a:p>
            <a:pPr lvl="1" eaLnBrk="1" hangingPunct="1">
              <a:lnSpc>
                <a:spcPct val="140000"/>
              </a:lnSpc>
              <a:buFontTx/>
              <a:buNone/>
            </a:pPr>
            <a:r>
              <a:rPr lang="en-US" sz="2400" dirty="0" smtClean="0"/>
              <a:t>		</a:t>
            </a:r>
          </a:p>
          <a:p>
            <a:pPr lvl="1" eaLnBrk="1" hangingPunct="1">
              <a:lnSpc>
                <a:spcPct val="17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Stage 3: Choose third card </a:t>
            </a:r>
            <a:r>
              <a:rPr lang="en-US" sz="2000" dirty="0">
                <a:solidFill>
                  <a:schemeClr val="bg1"/>
                </a:solidFill>
              </a:rPr>
              <a:t>(different than stage 1)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	(52-4) = 48 choices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Stage 4: Choose fourth card </a:t>
            </a:r>
            <a:r>
              <a:rPr lang="en-US" sz="2000" dirty="0">
                <a:solidFill>
                  <a:schemeClr val="bg1"/>
                </a:solidFill>
              </a:rPr>
              <a:t>(different than stages 1&amp;3)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	(52-8) = 44 choices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Stage 5: Choose fifth card </a:t>
            </a:r>
            <a:r>
              <a:rPr lang="en-US" sz="2000" dirty="0">
                <a:solidFill>
                  <a:schemeClr val="bg1"/>
                </a:solidFill>
              </a:rPr>
              <a:t>(different than stages 1,3,4)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	(52-12) = 40 choices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752600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667000"/>
            <a:ext cx="9271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924800" y="1752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Problem 2:</a:t>
            </a:r>
            <a:r>
              <a:rPr lang="en-US"/>
              <a:t> </a:t>
            </a:r>
            <a:r>
              <a:rPr lang="en-US" sz="3200"/>
              <a:t>How many ways to make a pair?</a:t>
            </a: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Select a hand with one pair in stages:</a:t>
            </a:r>
          </a:p>
          <a:p>
            <a:pPr lvl="1" eaLnBrk="1" hangingPunct="1"/>
            <a:r>
              <a:rPr lang="en-US" sz="2400" dirty="0"/>
              <a:t>Stage 1: Pair of what? Choose a number or face card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		13 choices</a:t>
            </a:r>
          </a:p>
          <a:p>
            <a:pPr lvl="1" eaLnBrk="1" hangingPunct="1"/>
            <a:r>
              <a:rPr lang="en-US" sz="2400" dirty="0"/>
              <a:t>Stage 2: Choose which suits </a:t>
            </a:r>
            <a:r>
              <a:rPr lang="en-US" sz="2000" dirty="0">
                <a:solidFill>
                  <a:srgbClr val="FAC090"/>
                </a:solidFill>
              </a:rPr>
              <a:t>(from stage 1)</a:t>
            </a:r>
          </a:p>
          <a:p>
            <a:pPr lvl="1" eaLnBrk="1" hangingPunct="1">
              <a:lnSpc>
                <a:spcPct val="14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6 </a:t>
            </a:r>
            <a:r>
              <a:rPr lang="en-US" sz="2400" dirty="0">
                <a:solidFill>
                  <a:srgbClr val="0000FF"/>
                </a:solidFill>
              </a:rPr>
              <a:t>choices</a:t>
            </a:r>
            <a:endParaRPr lang="en-US" sz="2400" dirty="0"/>
          </a:p>
          <a:p>
            <a:pPr lvl="1" eaLnBrk="1" hangingPunct="1">
              <a:lnSpc>
                <a:spcPct val="170000"/>
              </a:lnSpc>
            </a:pPr>
            <a:r>
              <a:rPr lang="en-US" sz="2400" dirty="0"/>
              <a:t>Stage 3: Choose third card </a:t>
            </a:r>
            <a:r>
              <a:rPr lang="en-US" sz="2000" dirty="0">
                <a:solidFill>
                  <a:srgbClr val="FAC090"/>
                </a:solidFill>
              </a:rPr>
              <a:t>(different than stage 1)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Stage 4: Choose fourth card </a:t>
            </a:r>
            <a:r>
              <a:rPr lang="en-US" sz="2000" dirty="0">
                <a:solidFill>
                  <a:schemeClr val="bg1"/>
                </a:solidFill>
              </a:rPr>
              <a:t>(different than stages 1&amp;3)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	(52-8) = 44 choices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Stage 5: Choose fifth card </a:t>
            </a:r>
            <a:r>
              <a:rPr lang="en-US" sz="2000" dirty="0">
                <a:solidFill>
                  <a:schemeClr val="bg1"/>
                </a:solidFill>
              </a:rPr>
              <a:t>(different than stages 1,3,4)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	(52-12) = 40 choices</a:t>
            </a: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752600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667000"/>
            <a:ext cx="9271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3657600"/>
            <a:ext cx="64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924800" y="1752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Problem 2:</a:t>
            </a:r>
            <a:r>
              <a:rPr lang="en-US"/>
              <a:t> </a:t>
            </a:r>
            <a:r>
              <a:rPr lang="en-US" sz="3200"/>
              <a:t>How many ways to make a pair?</a:t>
            </a: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Select a hand with one pair in stages:</a:t>
            </a:r>
          </a:p>
          <a:p>
            <a:pPr lvl="1" eaLnBrk="1" hangingPunct="1"/>
            <a:r>
              <a:rPr lang="en-US" sz="2400" dirty="0"/>
              <a:t>Stage 1: Pair of what? Choose a number or face card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		13 choices</a:t>
            </a:r>
          </a:p>
          <a:p>
            <a:pPr lvl="1" eaLnBrk="1" hangingPunct="1"/>
            <a:r>
              <a:rPr lang="en-US" sz="2400" dirty="0"/>
              <a:t>Stage 2: Choose which suits </a:t>
            </a:r>
            <a:r>
              <a:rPr lang="en-US" sz="2000" dirty="0">
                <a:solidFill>
                  <a:srgbClr val="FAC090"/>
                </a:solidFill>
              </a:rPr>
              <a:t>(from stage 1)</a:t>
            </a:r>
          </a:p>
          <a:p>
            <a:pPr lvl="1" eaLnBrk="1" hangingPunct="1">
              <a:lnSpc>
                <a:spcPct val="14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6 </a:t>
            </a:r>
            <a:r>
              <a:rPr lang="en-US" sz="2400" dirty="0">
                <a:solidFill>
                  <a:srgbClr val="0000FF"/>
                </a:solidFill>
              </a:rPr>
              <a:t>choices</a:t>
            </a:r>
            <a:endParaRPr lang="en-US" sz="2400" dirty="0"/>
          </a:p>
          <a:p>
            <a:pPr lvl="1" eaLnBrk="1" hangingPunct="1">
              <a:lnSpc>
                <a:spcPct val="170000"/>
              </a:lnSpc>
            </a:pPr>
            <a:r>
              <a:rPr lang="en-US" sz="2400" dirty="0"/>
              <a:t>Stage 3: Choose third card </a:t>
            </a:r>
            <a:r>
              <a:rPr lang="en-US" sz="2000" dirty="0">
                <a:solidFill>
                  <a:srgbClr val="FAC090"/>
                </a:solidFill>
              </a:rPr>
              <a:t>(different than stage 1)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		(52-4) = </a:t>
            </a:r>
            <a:r>
              <a:rPr lang="en-US" sz="2400" dirty="0">
                <a:solidFill>
                  <a:srgbClr val="0000FF"/>
                </a:solidFill>
              </a:rPr>
              <a:t>48 choices</a:t>
            </a:r>
          </a:p>
          <a:p>
            <a:pPr lvl="1" eaLnBrk="1" hangingPunct="1"/>
            <a:r>
              <a:rPr lang="en-US" sz="2400" dirty="0"/>
              <a:t>Stage 4: Choose fourth card </a:t>
            </a:r>
            <a:r>
              <a:rPr lang="en-US" sz="2000" dirty="0">
                <a:solidFill>
                  <a:srgbClr val="FAC090"/>
                </a:solidFill>
              </a:rPr>
              <a:t>(different than stages 1&amp;3)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400" dirty="0"/>
              <a:t>Stage 5: Choose fifth card </a:t>
            </a:r>
            <a:r>
              <a:rPr lang="en-US" sz="2000" dirty="0">
                <a:solidFill>
                  <a:srgbClr val="FAC090"/>
                </a:solidFill>
              </a:rPr>
              <a:t>(different than stages 1,3,4)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752600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667000"/>
            <a:ext cx="9271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3657600"/>
            <a:ext cx="64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5486400"/>
            <a:ext cx="641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4572000"/>
            <a:ext cx="650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7924800" y="1752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Problem 2:</a:t>
            </a:r>
            <a:r>
              <a:rPr lang="en-US"/>
              <a:t> </a:t>
            </a:r>
            <a:r>
              <a:rPr lang="en-US" sz="3200"/>
              <a:t>How many ways to make a pair?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Select a hand with one pair in stages:</a:t>
            </a:r>
          </a:p>
          <a:p>
            <a:pPr lvl="1" eaLnBrk="1" hangingPunct="1"/>
            <a:r>
              <a:rPr lang="en-US" sz="2400" dirty="0"/>
              <a:t>Stage 1: Pair of what? Choose a number or face card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		13 choices</a:t>
            </a:r>
          </a:p>
          <a:p>
            <a:pPr lvl="1" eaLnBrk="1" hangingPunct="1"/>
            <a:r>
              <a:rPr lang="en-US" sz="2400" dirty="0"/>
              <a:t>Stage 2: Choose which suits </a:t>
            </a:r>
            <a:r>
              <a:rPr lang="en-US" sz="2000" dirty="0">
                <a:solidFill>
                  <a:srgbClr val="FAC090"/>
                </a:solidFill>
              </a:rPr>
              <a:t>(from stage 1)</a:t>
            </a:r>
          </a:p>
          <a:p>
            <a:pPr lvl="1" eaLnBrk="1" hangingPunct="1">
              <a:lnSpc>
                <a:spcPct val="14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6 </a:t>
            </a:r>
            <a:r>
              <a:rPr lang="en-US" sz="2400" dirty="0">
                <a:solidFill>
                  <a:srgbClr val="0000FF"/>
                </a:solidFill>
              </a:rPr>
              <a:t>choices</a:t>
            </a:r>
            <a:endParaRPr lang="en-US" sz="2400" dirty="0"/>
          </a:p>
          <a:p>
            <a:pPr lvl="1" eaLnBrk="1" hangingPunct="1">
              <a:lnSpc>
                <a:spcPct val="170000"/>
              </a:lnSpc>
            </a:pPr>
            <a:r>
              <a:rPr lang="en-US" sz="2400" dirty="0"/>
              <a:t>Stage 3: Choose third card </a:t>
            </a:r>
            <a:r>
              <a:rPr lang="en-US" sz="2000" dirty="0">
                <a:solidFill>
                  <a:srgbClr val="FAC090"/>
                </a:solidFill>
              </a:rPr>
              <a:t>(different than stage 1)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		(52-4) = </a:t>
            </a:r>
            <a:r>
              <a:rPr lang="en-US" sz="2400" dirty="0">
                <a:solidFill>
                  <a:srgbClr val="0000FF"/>
                </a:solidFill>
              </a:rPr>
              <a:t>48 choices</a:t>
            </a:r>
          </a:p>
          <a:p>
            <a:pPr lvl="1" eaLnBrk="1" hangingPunct="1"/>
            <a:r>
              <a:rPr lang="en-US" sz="2400" dirty="0"/>
              <a:t>Stage 4: Choose fourth card </a:t>
            </a:r>
            <a:r>
              <a:rPr lang="en-US" sz="2000" dirty="0">
                <a:solidFill>
                  <a:srgbClr val="FAC090"/>
                </a:solidFill>
              </a:rPr>
              <a:t>(different than stages 1&amp;3)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		(52-8) = </a:t>
            </a:r>
            <a:r>
              <a:rPr lang="en-US" sz="2400" dirty="0">
                <a:solidFill>
                  <a:srgbClr val="0000FF"/>
                </a:solidFill>
              </a:rPr>
              <a:t>44 choices</a:t>
            </a:r>
          </a:p>
          <a:p>
            <a:pPr lvl="1" eaLnBrk="1" hangingPunct="1"/>
            <a:r>
              <a:rPr lang="en-US" sz="2400" dirty="0"/>
              <a:t>Stage 5: Choose fifth card </a:t>
            </a:r>
            <a:r>
              <a:rPr lang="en-US" sz="2000" dirty="0">
                <a:solidFill>
                  <a:srgbClr val="FAC090"/>
                </a:solidFill>
              </a:rPr>
              <a:t>(different than stages 1,3,4)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		(52-12) = </a:t>
            </a:r>
            <a:r>
              <a:rPr lang="en-US" sz="2400" dirty="0">
                <a:solidFill>
                  <a:srgbClr val="0000FF"/>
                </a:solidFill>
              </a:rPr>
              <a:t>40 choices</a:t>
            </a: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752600"/>
            <a:ext cx="546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667000"/>
            <a:ext cx="9271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3657600"/>
            <a:ext cx="64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5486400"/>
            <a:ext cx="641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4572000"/>
            <a:ext cx="650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Rectangle 11"/>
          <p:cNvSpPr>
            <a:spLocks noChangeArrowheads="1"/>
          </p:cNvSpPr>
          <p:nvPr/>
        </p:nvSpPr>
        <p:spPr bwMode="auto">
          <a:xfrm>
            <a:off x="4267200" y="6259513"/>
            <a:ext cx="3394075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Optima" pitchFamily="-107" charset="0"/>
              </a:rPr>
              <a:t>3! ways to arrange these</a:t>
            </a:r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 flipV="1">
            <a:off x="7315200" y="44196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 flipV="1">
            <a:off x="7467600" y="53340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1" name="Line 14"/>
          <p:cNvSpPr>
            <a:spLocks noChangeShapeType="1"/>
          </p:cNvSpPr>
          <p:nvPr/>
        </p:nvSpPr>
        <p:spPr bwMode="auto">
          <a:xfrm flipV="1">
            <a:off x="7620000" y="6019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7924800" y="1752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Problem 2:</a:t>
            </a:r>
            <a:r>
              <a:rPr lang="en-US" dirty="0"/>
              <a:t> </a:t>
            </a:r>
            <a:r>
              <a:rPr lang="en-US" sz="3200" dirty="0"/>
              <a:t>How many ways to make a pair?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Select a hand with one pair in stages:</a:t>
            </a:r>
          </a:p>
          <a:p>
            <a:pPr lvl="1" eaLnBrk="1" hangingPunct="1"/>
            <a:r>
              <a:rPr lang="en-US" sz="1800" dirty="0"/>
              <a:t>Stage 1: Pair of what? Choose a number or face card</a:t>
            </a:r>
          </a:p>
          <a:p>
            <a:pPr lvl="1" eaLnBrk="1" hangingPunct="1"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		13 choices</a:t>
            </a:r>
          </a:p>
          <a:p>
            <a:pPr lvl="1" eaLnBrk="1" hangingPunct="1"/>
            <a:r>
              <a:rPr lang="en-US" sz="1800" dirty="0"/>
              <a:t>Stage 2: Choose which suits </a:t>
            </a:r>
            <a:r>
              <a:rPr lang="en-US" sz="1600" dirty="0">
                <a:solidFill>
                  <a:srgbClr val="FAC090"/>
                </a:solidFill>
              </a:rPr>
              <a:t>(from stage 1)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1800" dirty="0"/>
              <a:t>		</a:t>
            </a:r>
            <a:r>
              <a:rPr lang="en-US" sz="1800" dirty="0">
                <a:solidFill>
                  <a:srgbClr val="0000FF"/>
                </a:solidFill>
              </a:rPr>
              <a:t>6 choices</a:t>
            </a:r>
            <a:endParaRPr lang="en-US" sz="1800" dirty="0"/>
          </a:p>
          <a:p>
            <a:pPr lvl="1" eaLnBrk="1" hangingPunct="1">
              <a:lnSpc>
                <a:spcPct val="110000"/>
              </a:lnSpc>
            </a:pPr>
            <a:r>
              <a:rPr lang="en-US" sz="1800" dirty="0"/>
              <a:t>Stage 3: Choose third card </a:t>
            </a:r>
            <a:r>
              <a:rPr lang="en-US" sz="1600" dirty="0">
                <a:solidFill>
                  <a:srgbClr val="FAC090"/>
                </a:solidFill>
              </a:rPr>
              <a:t>(different than stage 1)</a:t>
            </a:r>
          </a:p>
          <a:p>
            <a:pPr lvl="1" eaLnBrk="1" hangingPunct="1">
              <a:buFontTx/>
              <a:buNone/>
            </a:pPr>
            <a:r>
              <a:rPr lang="en-US" sz="1800" dirty="0"/>
              <a:t>		(52-4) = </a:t>
            </a:r>
            <a:r>
              <a:rPr lang="en-US" sz="1800" dirty="0">
                <a:solidFill>
                  <a:srgbClr val="0000FF"/>
                </a:solidFill>
              </a:rPr>
              <a:t>48 choices</a:t>
            </a:r>
          </a:p>
          <a:p>
            <a:pPr lvl="1" eaLnBrk="1" hangingPunct="1"/>
            <a:r>
              <a:rPr lang="en-US" sz="1800" dirty="0"/>
              <a:t>Stage 4: Choose fourth card </a:t>
            </a:r>
            <a:r>
              <a:rPr lang="en-US" sz="1600" dirty="0">
                <a:solidFill>
                  <a:srgbClr val="FAC090"/>
                </a:solidFill>
              </a:rPr>
              <a:t>(different than stages 1&amp;3)</a:t>
            </a:r>
          </a:p>
          <a:p>
            <a:pPr lvl="1" eaLnBrk="1" hangingPunct="1">
              <a:buFontTx/>
              <a:buNone/>
            </a:pPr>
            <a:r>
              <a:rPr lang="en-US" sz="1800" dirty="0"/>
              <a:t>		(52-8) = </a:t>
            </a:r>
            <a:r>
              <a:rPr lang="en-US" sz="1800" dirty="0">
                <a:solidFill>
                  <a:srgbClr val="0000FF"/>
                </a:solidFill>
              </a:rPr>
              <a:t>44 choices</a:t>
            </a:r>
          </a:p>
          <a:p>
            <a:pPr lvl="1" eaLnBrk="1" hangingPunct="1"/>
            <a:r>
              <a:rPr lang="en-US" sz="1800" dirty="0"/>
              <a:t>Stage 5: Choose fifth card </a:t>
            </a:r>
            <a:r>
              <a:rPr lang="en-US" sz="1600" dirty="0">
                <a:solidFill>
                  <a:srgbClr val="FAC090"/>
                </a:solidFill>
              </a:rPr>
              <a:t>(different than stages 1,3,4)</a:t>
            </a:r>
          </a:p>
          <a:p>
            <a:pPr lvl="1" eaLnBrk="1" hangingPunct="1">
              <a:buFontTx/>
              <a:buNone/>
            </a:pPr>
            <a:r>
              <a:rPr lang="en-US" sz="1800" dirty="0"/>
              <a:t>		(52-12) = </a:t>
            </a:r>
            <a:r>
              <a:rPr lang="en-US" sz="1800" dirty="0">
                <a:solidFill>
                  <a:srgbClr val="0000FF"/>
                </a:solidFill>
              </a:rPr>
              <a:t>40 choices</a:t>
            </a:r>
            <a:endParaRPr lang="en-US" sz="2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/>
              <a:t>Number of ways:</a:t>
            </a:r>
            <a:r>
              <a:rPr lang="en-US" sz="2800" dirty="0">
                <a:solidFill>
                  <a:srgbClr val="0000FF"/>
                </a:solidFill>
              </a:rPr>
              <a:t> (13</a:t>
            </a:r>
            <a:r>
              <a:rPr lang="en-US" sz="2800" dirty="0">
                <a:solidFill>
                  <a:srgbClr val="0000FF"/>
                </a:solidFill>
                <a:sym typeface="Symbol" pitchFamily="-107" charset="2"/>
              </a:rPr>
              <a:t>6484440)/3! = 1,098,240</a:t>
            </a: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rgbClr val="0000FF"/>
                </a:solidFill>
                <a:sym typeface="Symbol" pitchFamily="-107" charset="2"/>
              </a:rPr>
              <a:t>	</a:t>
            </a:r>
            <a:r>
              <a:rPr lang="en-US" sz="2400" dirty="0" err="1">
                <a:solidFill>
                  <a:srgbClr val="FF0000"/>
                </a:solidFill>
                <a:sym typeface="Symbol" pitchFamily="-107" charset="2"/>
              </a:rPr>
              <a:t></a:t>
            </a:r>
            <a:r>
              <a:rPr lang="en-US" sz="2400" dirty="0">
                <a:solidFill>
                  <a:schemeClr val="bg2"/>
                </a:solidFill>
                <a:sym typeface="Symbol" pitchFamily="-107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sym typeface="Symbol" pitchFamily="-107" charset="2"/>
              </a:rPr>
              <a:t>40% chance of getting a pair </a:t>
            </a:r>
            <a:r>
              <a:rPr lang="en-US" sz="2000" dirty="0">
                <a:solidFill>
                  <a:schemeClr val="accent2"/>
                </a:solidFill>
                <a:sym typeface="Symbol" pitchFamily="-107" charset="2"/>
              </a:rPr>
              <a:t>(and nothing better)</a:t>
            </a:r>
            <a:endParaRPr lang="en-US" sz="2400" dirty="0">
              <a:solidFill>
                <a:schemeClr val="accent2"/>
              </a:solidFill>
              <a:sym typeface="Symbol" pitchFamily="-107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Problem 2:</a:t>
            </a:r>
            <a:r>
              <a:rPr lang="en-US" sz="3200" dirty="0"/>
              <a:t> How many ways to make a pair?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 has:</a:t>
            </a:r>
          </a:p>
          <a:p>
            <a:pPr lvl="1"/>
            <a:r>
              <a:rPr lang="en-US" dirty="0" smtClean="0"/>
              <a:t>C(13,1)*C(2,4)*C(3,12)*4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Same number.</a:t>
            </a:r>
          </a:p>
          <a:p>
            <a:pPr lvl="2"/>
            <a:r>
              <a:rPr lang="en-US" dirty="0" smtClean="0"/>
              <a:t>Can you justify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time we did a number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Looked at the sum, product, subtraction and division rules.</a:t>
            </a:r>
          </a:p>
          <a:p>
            <a:pPr lvl="1"/>
            <a:r>
              <a:rPr lang="en-US" dirty="0" smtClean="0"/>
              <a:t>Don’t need to know by name.</a:t>
            </a:r>
          </a:p>
          <a:p>
            <a:r>
              <a:rPr lang="en-US" dirty="0" smtClean="0"/>
              <a:t>Spent a while on the Pigeonhole Principle</a:t>
            </a:r>
          </a:p>
          <a:p>
            <a:pPr lvl="1"/>
            <a:r>
              <a:rPr lang="en-US" dirty="0" smtClean="0"/>
              <a:t>Including the generalized version.</a:t>
            </a:r>
          </a:p>
          <a:p>
            <a:pPr lvl="1"/>
            <a:r>
              <a:rPr lang="en-US" dirty="0" smtClean="0"/>
              <a:t>Worked a few complex examples.</a:t>
            </a:r>
          </a:p>
          <a:p>
            <a:pPr lvl="2"/>
            <a:r>
              <a:rPr lang="en-US" dirty="0" smtClean="0"/>
              <a:t>They were tricky!</a:t>
            </a:r>
          </a:p>
          <a:p>
            <a:r>
              <a:rPr lang="en-US" dirty="0" smtClean="0"/>
              <a:t>Started on Combinations and Permutations.</a:t>
            </a:r>
          </a:p>
        </p:txBody>
      </p:sp>
    </p:spTree>
    <p:extLst>
      <p:ext uri="{BB962C8B-B14F-4D97-AF65-F5344CB8AC3E}">
        <p14:creationId xmlns:p14="http://schemas.microsoft.com/office/powerpoint/2010/main" val="31413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69088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384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What are the odds of making nothing? 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2057400" y="3810000"/>
            <a:ext cx="3429000" cy="10668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828800"/>
            <a:ext cx="69088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0576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What are the odds of making nothing? </a:t>
            </a:r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2057400" y="3810000"/>
            <a:ext cx="3429000" cy="10668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1524000" y="2362200"/>
            <a:ext cx="7162800" cy="1616075"/>
          </a:xfrm>
          <a:custGeom>
            <a:avLst/>
            <a:gdLst>
              <a:gd name="T0" fmla="*/ 0 w 4512"/>
              <a:gd name="T1" fmla="*/ 0 h 1018"/>
              <a:gd name="T2" fmla="*/ 2147483647 w 4512"/>
              <a:gd name="T3" fmla="*/ 0 h 1018"/>
              <a:gd name="T4" fmla="*/ 2147483647 w 4512"/>
              <a:gd name="T5" fmla="*/ 241935000 h 1018"/>
              <a:gd name="T6" fmla="*/ 2147483647 w 4512"/>
              <a:gd name="T7" fmla="*/ 725805000 h 1018"/>
              <a:gd name="T8" fmla="*/ 2147483647 w 4512"/>
              <a:gd name="T9" fmla="*/ 1451610000 h 1018"/>
              <a:gd name="T10" fmla="*/ 2147483647 w 4512"/>
              <a:gd name="T11" fmla="*/ 1693545000 h 1018"/>
              <a:gd name="T12" fmla="*/ 2147483647 w 4512"/>
              <a:gd name="T13" fmla="*/ 1693545000 h 1018"/>
              <a:gd name="T14" fmla="*/ 2147483647 w 4512"/>
              <a:gd name="T15" fmla="*/ 2147483647 h 1018"/>
              <a:gd name="T16" fmla="*/ 1403727825 w 4512"/>
              <a:gd name="T17" fmla="*/ 2147483647 h 1018"/>
              <a:gd name="T18" fmla="*/ 0 w 4512"/>
              <a:gd name="T19" fmla="*/ 0 h 10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12"/>
              <a:gd name="T31" fmla="*/ 0 h 1018"/>
              <a:gd name="T32" fmla="*/ 4512 w 4512"/>
              <a:gd name="T33" fmla="*/ 1018 h 10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12" h="1018">
                <a:moveTo>
                  <a:pt x="0" y="0"/>
                </a:moveTo>
                <a:lnTo>
                  <a:pt x="3984" y="0"/>
                </a:lnTo>
                <a:lnTo>
                  <a:pt x="4416" y="96"/>
                </a:lnTo>
                <a:lnTo>
                  <a:pt x="4512" y="288"/>
                </a:lnTo>
                <a:lnTo>
                  <a:pt x="4512" y="576"/>
                </a:lnTo>
                <a:lnTo>
                  <a:pt x="4416" y="672"/>
                </a:lnTo>
                <a:lnTo>
                  <a:pt x="2352" y="672"/>
                </a:lnTo>
                <a:lnTo>
                  <a:pt x="2256" y="1008"/>
                </a:lnTo>
                <a:cubicBezTo>
                  <a:pt x="1689" y="1011"/>
                  <a:pt x="1123" y="1014"/>
                  <a:pt x="557" y="1018"/>
                </a:cubicBez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2225" y="3124200"/>
            <a:ext cx="207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>
                <a:latin typeface="Optima" pitchFamily="-107" charset="0"/>
              </a:rPr>
              <a:t>All contain a pair</a:t>
            </a:r>
          </a:p>
          <a:p>
            <a:pPr algn="r"/>
            <a:r>
              <a:rPr lang="en-US" sz="2000">
                <a:latin typeface="Optima" pitchFamily="-107" charset="0"/>
              </a:rPr>
              <a:t>(or more)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582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Problem 3: How many ways to make nothing?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384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We’re counting hands:</a:t>
            </a:r>
          </a:p>
          <a:p>
            <a:pPr lvl="1" eaLnBrk="1" hangingPunct="1">
              <a:buFontTx/>
              <a:buNone/>
            </a:pPr>
            <a:r>
              <a:rPr lang="en-US" dirty="0"/>
              <a:t>(1) without pairs</a:t>
            </a:r>
          </a:p>
          <a:p>
            <a:pPr lvl="1" eaLnBrk="1" hangingPunct="1">
              <a:buFontTx/>
              <a:buNone/>
            </a:pPr>
            <a:r>
              <a:rPr lang="en-US" dirty="0"/>
              <a:t>(2) that also do not contain straights or flushes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95600"/>
            <a:ext cx="556260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876010"/>
            <a:ext cx="2438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715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Counting hands without pairs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/>
              <a:t>Pick a hand without a pair</a:t>
            </a:r>
          </a:p>
          <a:p>
            <a:pPr lvl="1" eaLnBrk="1" hangingPunct="1"/>
            <a:r>
              <a:rPr lang="en-US"/>
              <a:t>Stage 1: ??</a:t>
            </a:r>
            <a:endParaRPr lang="en-US">
              <a:solidFill>
                <a:srgbClr val="0000FF"/>
              </a:solidFill>
            </a:endParaRPr>
          </a:p>
          <a:p>
            <a:pPr lvl="1" eaLnBrk="1" hangingPunct="1">
              <a:buFontTx/>
              <a:buNone/>
            </a:pPr>
            <a:r>
              <a:rPr lang="en-US">
                <a:solidFill>
                  <a:schemeClr val="bg1"/>
                </a:solidFill>
              </a:rPr>
              <a:t>	2nd card: 48 choices </a:t>
            </a:r>
            <a:r>
              <a:rPr lang="en-US" sz="2400">
                <a:solidFill>
                  <a:schemeClr val="bg1"/>
                </a:solidFill>
              </a:rPr>
              <a:t>(not same number/face as 1st card)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chemeClr val="bg1"/>
                </a:solidFill>
              </a:rPr>
              <a:t>	3rd card: 44 choices </a:t>
            </a:r>
            <a:r>
              <a:rPr lang="en-US" sz="2400">
                <a:solidFill>
                  <a:schemeClr val="bg1"/>
                </a:solidFill>
              </a:rPr>
              <a:t>(different from 1st &amp; 2nd)</a:t>
            </a:r>
            <a:endParaRPr lang="en-US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en-US">
                <a:solidFill>
                  <a:schemeClr val="bg1"/>
                </a:solidFill>
              </a:rPr>
              <a:t>	4th card: 40 choices </a:t>
            </a:r>
            <a:r>
              <a:rPr lang="en-US" sz="2400">
                <a:solidFill>
                  <a:schemeClr val="bg1"/>
                </a:solidFill>
              </a:rPr>
              <a:t>(different from 1st,2nd,3rd)</a:t>
            </a:r>
            <a:endParaRPr lang="en-US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en-US">
                <a:solidFill>
                  <a:schemeClr val="bg1"/>
                </a:solidFill>
              </a:rPr>
              <a:t>	5th card: 36 choices </a:t>
            </a:r>
            <a:r>
              <a:rPr lang="en-US" sz="2400">
                <a:solidFill>
                  <a:schemeClr val="bg1"/>
                </a:solidFill>
              </a:rPr>
              <a:t>(different from 1st,2nd,3rd,4th)</a:t>
            </a:r>
            <a:endParaRPr lang="en-US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Division rule: Each hand could have been chosen in exactly 5! different ways.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chemeClr val="bg1"/>
                </a:solidFill>
              </a:rPr>
              <a:t>	Total = (52</a:t>
            </a:r>
            <a:r>
              <a:rPr lang="en-US" sz="2800">
                <a:solidFill>
                  <a:schemeClr val="bg1"/>
                </a:solidFill>
                <a:sym typeface="Symbol" pitchFamily="-107" charset="2"/>
              </a:rPr>
              <a:t>48444036)/5! = 1,317,888</a:t>
            </a:r>
            <a:endParaRPr lang="en-US" sz="2800">
              <a:sym typeface="Symbol" pitchFamily="-107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862500"/>
            <a:ext cx="2438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3066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Counting hands without pairs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Pick a hand without a pair</a:t>
            </a:r>
          </a:p>
          <a:p>
            <a:pPr lvl="1" eaLnBrk="1" hangingPunct="1"/>
            <a:r>
              <a:rPr lang="en-US" dirty="0"/>
              <a:t>1st card</a:t>
            </a:r>
            <a:r>
              <a:rPr lang="en-US" dirty="0" smtClean="0"/>
              <a:t>:</a:t>
            </a:r>
            <a:endParaRPr lang="en-US" dirty="0" smtClean="0">
              <a:solidFill>
                <a:srgbClr val="0000FF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2nd card: 48 choices </a:t>
            </a:r>
            <a:r>
              <a:rPr lang="en-US" sz="2400" dirty="0">
                <a:solidFill>
                  <a:schemeClr val="bg1"/>
                </a:solidFill>
              </a:rPr>
              <a:t>(not same number/face as 1st card)</a:t>
            </a:r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3rd card: 44 choices </a:t>
            </a:r>
            <a:r>
              <a:rPr lang="en-US" sz="2400" dirty="0">
                <a:solidFill>
                  <a:schemeClr val="bg1"/>
                </a:solidFill>
              </a:rPr>
              <a:t>(different from 1st &amp; 2nd)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4th card: 40 choices </a:t>
            </a:r>
            <a:r>
              <a:rPr lang="en-US" sz="2400" dirty="0">
                <a:solidFill>
                  <a:schemeClr val="bg1"/>
                </a:solidFill>
              </a:rPr>
              <a:t>(different from 1st,2nd,3rd)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5th card: 36 choices </a:t>
            </a:r>
            <a:r>
              <a:rPr lang="en-US" sz="2400" dirty="0">
                <a:solidFill>
                  <a:schemeClr val="bg1"/>
                </a:solidFill>
              </a:rPr>
              <a:t>(different from 1st,2nd,3rd,4th)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Division rule: Each hand could have been chosen in exactly 5! different ways.</a:t>
            </a: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Total = (52</a:t>
            </a:r>
            <a:r>
              <a:rPr lang="en-US" sz="2800" dirty="0">
                <a:solidFill>
                  <a:schemeClr val="bg1"/>
                </a:solidFill>
                <a:sym typeface="Symbol" pitchFamily="-107" charset="2"/>
              </a:rPr>
              <a:t>48444036)/5! = 1,317,888</a:t>
            </a:r>
            <a:endParaRPr lang="en-US" sz="2800" dirty="0">
              <a:sym typeface="Symbol" pitchFamily="-107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848990"/>
            <a:ext cx="2438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25225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Counting hands without pairs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Pick a hand without a pair</a:t>
            </a:r>
          </a:p>
          <a:p>
            <a:pPr lvl="1" eaLnBrk="1" hangingPunct="1"/>
            <a:r>
              <a:rPr lang="en-US" dirty="0"/>
              <a:t>1st card: </a:t>
            </a:r>
            <a:r>
              <a:rPr lang="en-US" dirty="0">
                <a:solidFill>
                  <a:srgbClr val="0000FF"/>
                </a:solidFill>
              </a:rPr>
              <a:t>52 choices</a:t>
            </a:r>
          </a:p>
          <a:p>
            <a:pPr lvl="1" eaLnBrk="1" hangingPunct="1"/>
            <a:r>
              <a:rPr lang="en-US" dirty="0"/>
              <a:t>2nd card: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FAC090"/>
                </a:solidFill>
              </a:rPr>
              <a:t>(</a:t>
            </a:r>
            <a:r>
              <a:rPr lang="en-US" sz="2400" dirty="0">
                <a:solidFill>
                  <a:srgbClr val="FAC090"/>
                </a:solidFill>
              </a:rPr>
              <a:t>not same number/face as 1st card)</a:t>
            </a:r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3rd card: 44 choices </a:t>
            </a:r>
            <a:r>
              <a:rPr lang="en-US" sz="2400" dirty="0">
                <a:solidFill>
                  <a:schemeClr val="bg1"/>
                </a:solidFill>
              </a:rPr>
              <a:t>(different from 1st &amp; 2nd)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4th card: 40 choices </a:t>
            </a:r>
            <a:r>
              <a:rPr lang="en-US" sz="2400" dirty="0">
                <a:solidFill>
                  <a:schemeClr val="bg1"/>
                </a:solidFill>
              </a:rPr>
              <a:t>(different from 1st,2nd,3rd)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5th card: 36 choices </a:t>
            </a:r>
            <a:r>
              <a:rPr lang="en-US" sz="2400" dirty="0">
                <a:solidFill>
                  <a:schemeClr val="bg1"/>
                </a:solidFill>
              </a:rPr>
              <a:t>(different from 1st,2nd,3rd,4th)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Division rule: Each hand could have been chosen in exactly 5! different ways.</a:t>
            </a: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Total = (52</a:t>
            </a:r>
            <a:r>
              <a:rPr lang="en-US" sz="2800" dirty="0">
                <a:solidFill>
                  <a:schemeClr val="bg1"/>
                </a:solidFill>
                <a:sym typeface="Symbol" pitchFamily="-107" charset="2"/>
              </a:rPr>
              <a:t>48444036)/5! = 1,317,888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903030"/>
            <a:ext cx="2438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768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Counting hands without pairs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Pick a hand without a pair</a:t>
            </a:r>
          </a:p>
          <a:p>
            <a:pPr lvl="1" eaLnBrk="1" hangingPunct="1"/>
            <a:r>
              <a:rPr lang="en-US" dirty="0"/>
              <a:t>1st card: </a:t>
            </a:r>
            <a:r>
              <a:rPr lang="en-US" dirty="0">
                <a:solidFill>
                  <a:srgbClr val="0000FF"/>
                </a:solidFill>
              </a:rPr>
              <a:t>52 choices</a:t>
            </a:r>
          </a:p>
          <a:p>
            <a:pPr lvl="1" eaLnBrk="1" hangingPunct="1"/>
            <a:r>
              <a:rPr lang="en-US" dirty="0"/>
              <a:t>2nd card: </a:t>
            </a:r>
            <a:r>
              <a:rPr lang="en-US" dirty="0">
                <a:solidFill>
                  <a:srgbClr val="0000FF"/>
                </a:solidFill>
              </a:rPr>
              <a:t>48 choices</a:t>
            </a:r>
            <a:r>
              <a:rPr lang="en-US" dirty="0"/>
              <a:t>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(not same number/face as 1st card)</a:t>
            </a:r>
          </a:p>
          <a:p>
            <a:pPr lvl="1" eaLnBrk="1" hangingPunct="1"/>
            <a:r>
              <a:rPr lang="en-US" dirty="0"/>
              <a:t>3rd card: </a:t>
            </a:r>
            <a:r>
              <a:rPr lang="en-US" dirty="0">
                <a:solidFill>
                  <a:srgbClr val="0000FF"/>
                </a:solidFill>
              </a:rPr>
              <a:t>44 choices</a:t>
            </a:r>
            <a:r>
              <a:rPr lang="en-US" dirty="0"/>
              <a:t> </a:t>
            </a:r>
            <a:r>
              <a:rPr lang="en-US" sz="2400" dirty="0">
                <a:solidFill>
                  <a:srgbClr val="FAC090"/>
                </a:solidFill>
              </a:rPr>
              <a:t>(different from 1st &amp; 2nd)</a:t>
            </a:r>
            <a:endParaRPr lang="en-US" dirty="0">
              <a:solidFill>
                <a:srgbClr val="FAC090"/>
              </a:solidFill>
            </a:endParaRPr>
          </a:p>
          <a:p>
            <a:pPr lvl="1" eaLnBrk="1" hangingPunct="1"/>
            <a:r>
              <a:rPr lang="en-US" dirty="0"/>
              <a:t>4th card: </a:t>
            </a:r>
            <a:r>
              <a:rPr lang="en-US" dirty="0">
                <a:solidFill>
                  <a:srgbClr val="0000FF"/>
                </a:solidFill>
              </a:rPr>
              <a:t>40 choices</a:t>
            </a:r>
            <a:r>
              <a:rPr lang="en-US" dirty="0"/>
              <a:t>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(different from 1st,2nd,3rd)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 eaLnBrk="1" hangingPunct="1"/>
            <a:r>
              <a:rPr lang="en-US" dirty="0"/>
              <a:t>5th card: </a:t>
            </a:r>
            <a:r>
              <a:rPr lang="en-US" dirty="0">
                <a:solidFill>
                  <a:srgbClr val="0000FF"/>
                </a:solidFill>
              </a:rPr>
              <a:t>36 choices</a:t>
            </a:r>
            <a:r>
              <a:rPr lang="en-US" dirty="0"/>
              <a:t> </a:t>
            </a:r>
            <a:r>
              <a:rPr lang="en-US" sz="2400" dirty="0">
                <a:solidFill>
                  <a:srgbClr val="FAC090"/>
                </a:solidFill>
              </a:rPr>
              <a:t>(different from 1st,2nd,3rd,4th)</a:t>
            </a:r>
            <a:endParaRPr lang="en-US" dirty="0">
              <a:solidFill>
                <a:srgbClr val="FAC09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Division rule: Each hand could have been chosen in exactly 5! different ways.</a:t>
            </a: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Total = (52</a:t>
            </a:r>
            <a:r>
              <a:rPr lang="en-US" sz="2800" dirty="0">
                <a:solidFill>
                  <a:schemeClr val="bg1"/>
                </a:solidFill>
                <a:sym typeface="Symbol" pitchFamily="-107" charset="2"/>
              </a:rPr>
              <a:t>48444036)/5! = 1,317,888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713890"/>
            <a:ext cx="2438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0629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Counting hands without pairs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Pick a hand without a pair</a:t>
            </a:r>
          </a:p>
          <a:p>
            <a:pPr lvl="1" eaLnBrk="1" hangingPunct="1"/>
            <a:r>
              <a:rPr lang="en-US" dirty="0"/>
              <a:t>1st card: </a:t>
            </a:r>
            <a:r>
              <a:rPr lang="en-US" dirty="0">
                <a:solidFill>
                  <a:srgbClr val="0000FF"/>
                </a:solidFill>
              </a:rPr>
              <a:t>52 choices</a:t>
            </a:r>
          </a:p>
          <a:p>
            <a:pPr lvl="1" eaLnBrk="1" hangingPunct="1"/>
            <a:r>
              <a:rPr lang="en-US" dirty="0"/>
              <a:t>2nd card: </a:t>
            </a:r>
            <a:r>
              <a:rPr lang="en-US" dirty="0">
                <a:solidFill>
                  <a:srgbClr val="0000FF"/>
                </a:solidFill>
              </a:rPr>
              <a:t>48 choices</a:t>
            </a:r>
            <a:r>
              <a:rPr lang="en-US" dirty="0"/>
              <a:t>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(not same number/face as 1st card)</a:t>
            </a:r>
          </a:p>
          <a:p>
            <a:pPr lvl="1" eaLnBrk="1" hangingPunct="1"/>
            <a:r>
              <a:rPr lang="en-US" dirty="0"/>
              <a:t>3rd card: </a:t>
            </a:r>
            <a:r>
              <a:rPr lang="en-US" dirty="0">
                <a:solidFill>
                  <a:srgbClr val="0000FF"/>
                </a:solidFill>
              </a:rPr>
              <a:t>44 choices</a:t>
            </a:r>
            <a:r>
              <a:rPr lang="en-US" dirty="0"/>
              <a:t> </a:t>
            </a:r>
            <a:r>
              <a:rPr lang="en-US" sz="2400" dirty="0">
                <a:solidFill>
                  <a:srgbClr val="FAC090"/>
                </a:solidFill>
              </a:rPr>
              <a:t>(different from 1st &amp; 2nd)</a:t>
            </a:r>
            <a:endParaRPr lang="en-US" dirty="0">
              <a:solidFill>
                <a:srgbClr val="FAC090"/>
              </a:solidFill>
            </a:endParaRPr>
          </a:p>
          <a:p>
            <a:pPr lvl="1" eaLnBrk="1" hangingPunct="1"/>
            <a:r>
              <a:rPr lang="en-US" dirty="0"/>
              <a:t>4th card: </a:t>
            </a:r>
            <a:r>
              <a:rPr lang="en-US" dirty="0">
                <a:solidFill>
                  <a:srgbClr val="0000FF"/>
                </a:solidFill>
              </a:rPr>
              <a:t>40 choices</a:t>
            </a:r>
            <a:r>
              <a:rPr lang="en-US" dirty="0"/>
              <a:t> </a:t>
            </a:r>
            <a:r>
              <a:rPr lang="en-US" sz="2400" dirty="0">
                <a:solidFill>
                  <a:srgbClr val="FAC090"/>
                </a:solidFill>
              </a:rPr>
              <a:t>(different from 1st,2nd,3rd)</a:t>
            </a:r>
            <a:endParaRPr lang="en-US" dirty="0">
              <a:solidFill>
                <a:srgbClr val="FAC090"/>
              </a:solidFill>
            </a:endParaRPr>
          </a:p>
          <a:p>
            <a:pPr lvl="1" eaLnBrk="1" hangingPunct="1"/>
            <a:r>
              <a:rPr lang="en-US" dirty="0"/>
              <a:t>5th card: </a:t>
            </a:r>
            <a:r>
              <a:rPr lang="en-US" dirty="0">
                <a:solidFill>
                  <a:srgbClr val="0000FF"/>
                </a:solidFill>
              </a:rPr>
              <a:t>36 choices</a:t>
            </a:r>
            <a:r>
              <a:rPr lang="en-US" dirty="0"/>
              <a:t> </a:t>
            </a:r>
            <a:r>
              <a:rPr lang="en-US" sz="2400" dirty="0">
                <a:solidFill>
                  <a:srgbClr val="FAC090"/>
                </a:solidFill>
              </a:rPr>
              <a:t>(different from 1st,2nd,3rd,4th)</a:t>
            </a:r>
            <a:endParaRPr lang="en-US" dirty="0">
              <a:solidFill>
                <a:srgbClr val="FAC090"/>
              </a:solidFill>
            </a:endParaRPr>
          </a:p>
          <a:p>
            <a:pPr eaLnBrk="1" hangingPunct="1"/>
            <a:r>
              <a:rPr lang="en-US" sz="2800" dirty="0"/>
              <a:t>Division rule: Each hand could have been chosen in exactly 5! different ways.</a:t>
            </a:r>
          </a:p>
          <a:p>
            <a:pPr eaLnBrk="1" hangingPunct="1"/>
            <a:r>
              <a:rPr lang="en-US" sz="2800" dirty="0"/>
              <a:t>Total = </a:t>
            </a:r>
            <a:r>
              <a:rPr lang="en-US" sz="2800" dirty="0">
                <a:solidFill>
                  <a:srgbClr val="0000FF"/>
                </a:solidFill>
              </a:rPr>
              <a:t>(52</a:t>
            </a:r>
            <a:r>
              <a:rPr lang="en-US" sz="2800" dirty="0">
                <a:solidFill>
                  <a:srgbClr val="0000FF"/>
                </a:solidFill>
                <a:sym typeface="Symbol" pitchFamily="-107" charset="2"/>
              </a:rPr>
              <a:t>48444036)/5! = </a:t>
            </a:r>
            <a:r>
              <a:rPr lang="en-US" sz="2800" dirty="0" smtClean="0">
                <a:solidFill>
                  <a:srgbClr val="0000FF"/>
                </a:solidFill>
                <a:sym typeface="Symbol" pitchFamily="-107" charset="2"/>
              </a:rPr>
              <a:t>1,317,888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sym typeface="Symbol" pitchFamily="-107" charset="2"/>
              </a:rPr>
              <a:t>Also C(13,5)*4</a:t>
            </a:r>
            <a:r>
              <a:rPr lang="en-US" sz="2400" baseline="30000" dirty="0" smtClean="0">
                <a:solidFill>
                  <a:srgbClr val="0000FF"/>
                </a:solidFill>
                <a:sym typeface="Symbol" pitchFamily="-107" charset="2"/>
              </a:rPr>
              <a:t>5</a:t>
            </a:r>
            <a:endParaRPr lang="en-US" sz="2400" dirty="0">
              <a:solidFill>
                <a:srgbClr val="0000FF"/>
              </a:solidFill>
              <a:sym typeface="Symbol" pitchFamily="-107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46340"/>
            <a:ext cx="24384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9278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Counting flushes </a:t>
            </a:r>
            <a:r>
              <a:rPr lang="en-US" sz="3200" dirty="0"/>
              <a:t>(that may be straights too)</a:t>
            </a:r>
            <a:endParaRPr lang="en-US" dirty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Stage 1</a:t>
            </a:r>
            <a:r>
              <a:rPr lang="en-US" sz="2800" dirty="0" smtClean="0"/>
              <a:t>: ?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4 choices</a:t>
            </a:r>
            <a:endParaRPr lang="en-US" sz="24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/>
              <a:t>Stage 2</a:t>
            </a:r>
            <a:r>
              <a:rPr lang="en-US" sz="2800" dirty="0" smtClean="0"/>
              <a:t>: ?</a:t>
            </a:r>
          </a:p>
          <a:p>
            <a:pPr lvl="1" eaLnBrk="1" hangingPunct="1">
              <a:lnSpc>
                <a:spcPct val="190000"/>
              </a:lnSpc>
              <a:buFontTx/>
              <a:buNone/>
            </a:pPr>
            <a:r>
              <a:rPr lang="en-US" sz="2400" dirty="0"/>
              <a:t>	 </a:t>
            </a:r>
            <a:r>
              <a:rPr lang="en-US" sz="2400" dirty="0">
                <a:solidFill>
                  <a:schemeClr val="bg1"/>
                </a:solidFill>
              </a:rPr>
              <a:t>					  = 1,287 choices</a:t>
            </a:r>
          </a:p>
          <a:p>
            <a:pPr eaLnBrk="1" hangingPunct="1">
              <a:lnSpc>
                <a:spcPct val="22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Total = 5,148</a:t>
            </a:r>
            <a:endParaRPr lang="en-US" sz="2800" dirty="0">
              <a:solidFill>
                <a:srgbClr val="0000FF"/>
              </a:solidFill>
              <a:sym typeface="Symbol" pitchFamily="-107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05810"/>
            <a:ext cx="24384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0629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Counting flushes </a:t>
            </a:r>
            <a:r>
              <a:rPr lang="en-US" sz="3200" dirty="0"/>
              <a:t>(that may be straights too)</a:t>
            </a:r>
            <a:endParaRPr lang="en-US" dirty="0"/>
          </a:p>
        </p:txBody>
      </p:sp>
      <p:sp>
        <p:nvSpPr>
          <p:cNvPr id="809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7991" y="70854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Stage 1: Pick a suit</a:t>
            </a:r>
            <a:endParaRPr lang="en-US" sz="2800" dirty="0" smtClean="0"/>
          </a:p>
          <a:p>
            <a:pPr lvl="1" eaLnBrk="1" hangingPunct="1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800" dirty="0"/>
              <a:t>Stage 2: Pick which 5 cards in the suit</a:t>
            </a:r>
          </a:p>
          <a:p>
            <a:pPr marL="457200" lvl="1" indent="0" eaLnBrk="1" hangingPunct="1">
              <a:lnSpc>
                <a:spcPct val="190000"/>
              </a:lnSpc>
              <a:buNone/>
            </a:pPr>
            <a:endParaRPr 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220000"/>
              </a:lnSpc>
            </a:pPr>
            <a:r>
              <a:rPr lang="en-US" sz="2800" dirty="0"/>
              <a:t>Total =</a:t>
            </a:r>
            <a:r>
              <a:rPr lang="en-US" sz="2800" dirty="0" smtClean="0"/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Pigeonhole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0750"/>
            <a:ext cx="8229600" cy="3935413"/>
          </a:xfrm>
        </p:spPr>
        <p:txBody>
          <a:bodyPr/>
          <a:lstStyle/>
          <a:p>
            <a:r>
              <a:rPr lang="en-US" dirty="0" smtClean="0"/>
              <a:t>“Simple” problem:</a:t>
            </a:r>
          </a:p>
          <a:p>
            <a:pPr lvl="1"/>
            <a:r>
              <a:rPr lang="en-US" dirty="0" smtClean="0"/>
              <a:t>Prove that if you have 51 unique numbers 1 to 100 there exists a pair in that 51 which sum to 100.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9687"/>
            <a:ext cx="847553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upload.wikimedia.org/wikipedia/commons/5/5c/TooManyPigeon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35" y="5601970"/>
            <a:ext cx="1548765" cy="1256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4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05810"/>
            <a:ext cx="24384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0629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Counting flushes </a:t>
            </a:r>
            <a:r>
              <a:rPr lang="en-US" sz="3200" dirty="0"/>
              <a:t>(that may be straights too)</a:t>
            </a:r>
            <a:endParaRPr lang="en-US" dirty="0"/>
          </a:p>
        </p:txBody>
      </p:sp>
      <p:sp>
        <p:nvSpPr>
          <p:cNvPr id="809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7991" y="70854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Stage 1: Pick a suit</a:t>
            </a:r>
          </a:p>
          <a:p>
            <a:pPr lvl="1" eaLnBrk="1" hangingPunct="1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4 choices</a:t>
            </a:r>
          </a:p>
          <a:p>
            <a:pPr eaLnBrk="1" hangingPunct="1"/>
            <a:r>
              <a:rPr lang="en-US" sz="2800" dirty="0"/>
              <a:t>Stage 2: Pick which 5 cards in the suit</a:t>
            </a:r>
          </a:p>
          <a:p>
            <a:pPr lvl="1" eaLnBrk="1" hangingPunct="1">
              <a:lnSpc>
                <a:spcPct val="190000"/>
              </a:lnSpc>
              <a:buFont typeface="Arial"/>
              <a:buChar char="•"/>
            </a:pPr>
            <a:r>
              <a:rPr lang="en-US" sz="2400" dirty="0"/>
              <a:t> 					 </a:t>
            </a:r>
            <a:r>
              <a:rPr lang="en-US" sz="2400" dirty="0" smtClean="0"/>
              <a:t>                                 = </a:t>
            </a:r>
            <a:r>
              <a:rPr lang="en-US" sz="2400" dirty="0">
                <a:solidFill>
                  <a:srgbClr val="0000FF"/>
                </a:solidFill>
              </a:rPr>
              <a:t>1,287 choices</a:t>
            </a:r>
          </a:p>
          <a:p>
            <a:pPr eaLnBrk="1" hangingPunct="1">
              <a:lnSpc>
                <a:spcPct val="220000"/>
              </a:lnSpc>
            </a:pPr>
            <a:r>
              <a:rPr lang="en-US" sz="2800" dirty="0"/>
              <a:t>Total = 4</a:t>
            </a:r>
            <a:r>
              <a:rPr lang="en-US" sz="2800" dirty="0" smtClean="0"/>
              <a:t> </a:t>
            </a:r>
            <a:r>
              <a:rPr lang="en-US" sz="2800" dirty="0" err="1" smtClean="0">
                <a:sym typeface="Symbol" pitchFamily="-107" charset="2"/>
              </a:rPr>
              <a:t>x</a:t>
            </a:r>
            <a:r>
              <a:rPr lang="en-US" sz="2800" dirty="0" smtClean="0">
                <a:sym typeface="Symbol" pitchFamily="-107" charset="2"/>
              </a:rPr>
              <a:t> </a:t>
            </a:r>
            <a:r>
              <a:rPr lang="en-US" sz="2800" dirty="0"/>
              <a:t>1,287 = </a:t>
            </a:r>
            <a:r>
              <a:rPr lang="en-US" sz="2800" dirty="0">
                <a:solidFill>
                  <a:srgbClr val="0000FF"/>
                </a:solidFill>
              </a:rPr>
              <a:t>5,148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430735" y="2208673"/>
          <a:ext cx="40132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6" name="Equation" r:id="rId5" imgW="1778000" imgH="431800" progId="Equation.3">
                  <p:embed/>
                </p:oleObj>
              </mc:Choice>
              <mc:Fallback>
                <p:oleObj name="Equation" r:id="rId5" imgW="17780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735" y="2208673"/>
                        <a:ext cx="40132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794950"/>
            <a:ext cx="2438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Counting straights </a:t>
            </a:r>
            <a:r>
              <a:rPr lang="en-US" sz="3200" dirty="0"/>
              <a:t>(that may be flushes too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2200" dirty="0"/>
              <a:t>Note: A2345 is a straight!</a:t>
            </a:r>
            <a:endParaRPr lang="en-US" sz="2200" dirty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7408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Stage 1: ??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10 choices (A,2,3,4,5,6,7,8,9,10)</a:t>
            </a:r>
          </a:p>
          <a:p>
            <a:pPr eaLnBrk="1" hangingPunct="1"/>
            <a:r>
              <a:rPr lang="en-US" sz="2800" dirty="0"/>
              <a:t>Stage 2: ??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/>
              <a:t>	.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/>
              <a:t>	.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/>
              <a:t>	.</a:t>
            </a: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Stage 6: Pick the 5th card: 4 choices</a:t>
            </a:r>
          </a:p>
          <a:p>
            <a:pPr eaLnBrk="1" hangingPunct="1">
              <a:lnSpc>
                <a:spcPct val="220000"/>
              </a:lnSpc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Total = 10</a:t>
            </a:r>
            <a:r>
              <a:rPr lang="en-US" sz="2800" dirty="0">
                <a:solidFill>
                  <a:schemeClr val="bg1"/>
                </a:solidFill>
                <a:sym typeface="Symbol" pitchFamily="-107" charset="2"/>
              </a:rPr>
              <a:t>4</a:t>
            </a:r>
            <a:r>
              <a:rPr lang="en-US" sz="2800" baseline="30000" dirty="0">
                <a:solidFill>
                  <a:schemeClr val="bg1"/>
                </a:solidFill>
                <a:sym typeface="Symbol" pitchFamily="-107" charset="2"/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 = 10,240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92300"/>
            <a:ext cx="2438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603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Counting straights </a:t>
            </a:r>
            <a:r>
              <a:rPr lang="en-US" sz="3200" dirty="0"/>
              <a:t>(that may be flushes too)</a:t>
            </a:r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2800"/>
          </a:p>
          <a:p>
            <a:pPr eaLnBrk="1" hangingPunct="1"/>
            <a:r>
              <a:rPr lang="en-US" sz="2800"/>
              <a:t>Stage 1: Pick the lowest card number</a:t>
            </a:r>
          </a:p>
          <a:p>
            <a:pPr lvl="1" eaLnBrk="1" hangingPunct="1"/>
            <a:r>
              <a:rPr lang="en-US" sz="2400">
                <a:solidFill>
                  <a:srgbClr val="0000FF"/>
                </a:solidFill>
              </a:rPr>
              <a:t>10 choices </a:t>
            </a:r>
            <a:r>
              <a:rPr lang="en-US" sz="2400"/>
              <a:t>(A,2,3,4,5,6,7,8,9,10)</a:t>
            </a:r>
            <a:endParaRPr lang="en-US" sz="2400">
              <a:solidFill>
                <a:srgbClr val="0000FF"/>
              </a:solidFill>
            </a:endParaRPr>
          </a:p>
          <a:p>
            <a:pPr eaLnBrk="1" hangingPunct="1"/>
            <a:r>
              <a:rPr lang="en-US" sz="2800"/>
              <a:t>Stage 2: Pick the 1st card: </a:t>
            </a:r>
            <a:r>
              <a:rPr lang="en-US" sz="2800">
                <a:solidFill>
                  <a:srgbClr val="0000FF"/>
                </a:solidFill>
              </a:rPr>
              <a:t>4 choices</a:t>
            </a:r>
          </a:p>
          <a:p>
            <a:pPr eaLnBrk="1" hangingPunct="1"/>
            <a:r>
              <a:rPr lang="en-US" sz="2800"/>
              <a:t>Stage 3: Pick the 2nd card: </a:t>
            </a:r>
            <a:r>
              <a:rPr lang="en-US" sz="2800">
                <a:solidFill>
                  <a:srgbClr val="0000FF"/>
                </a:solidFill>
              </a:rPr>
              <a:t>4 choices</a:t>
            </a:r>
          </a:p>
          <a:p>
            <a:pPr eaLnBrk="1" hangingPunct="1"/>
            <a:r>
              <a:rPr lang="en-US" sz="2800"/>
              <a:t>Stage 4: Pick the 3rd card: </a:t>
            </a:r>
            <a:r>
              <a:rPr lang="en-US" sz="2800">
                <a:solidFill>
                  <a:srgbClr val="0000FF"/>
                </a:solidFill>
              </a:rPr>
              <a:t>4 choices</a:t>
            </a:r>
          </a:p>
          <a:p>
            <a:pPr eaLnBrk="1" hangingPunct="1"/>
            <a:r>
              <a:rPr lang="en-US" sz="2800"/>
              <a:t>Stage 5: Pick the 4th card: </a:t>
            </a:r>
            <a:r>
              <a:rPr lang="en-US" sz="2800">
                <a:solidFill>
                  <a:srgbClr val="0000FF"/>
                </a:solidFill>
              </a:rPr>
              <a:t>4 choices</a:t>
            </a:r>
          </a:p>
          <a:p>
            <a:pPr eaLnBrk="1" hangingPunct="1"/>
            <a:r>
              <a:rPr lang="en-US" sz="2800"/>
              <a:t>Stage 6: Pick the 5th card: </a:t>
            </a:r>
            <a:r>
              <a:rPr lang="en-US" sz="2800">
                <a:solidFill>
                  <a:srgbClr val="0000FF"/>
                </a:solidFill>
              </a:rPr>
              <a:t>4 choices</a:t>
            </a:r>
          </a:p>
          <a:p>
            <a:pPr eaLnBrk="1" hangingPunct="1">
              <a:lnSpc>
                <a:spcPct val="220000"/>
              </a:lnSpc>
            </a:pPr>
            <a:r>
              <a:rPr lang="en-US" sz="2800"/>
              <a:t>Total = 10</a:t>
            </a:r>
            <a:r>
              <a:rPr lang="en-US" sz="2800">
                <a:sym typeface="Symbol" pitchFamily="-107" charset="2"/>
              </a:rPr>
              <a:t>4</a:t>
            </a:r>
            <a:r>
              <a:rPr lang="en-US" sz="2800" baseline="30000">
                <a:sym typeface="Symbol" pitchFamily="-107" charset="2"/>
              </a:rPr>
              <a:t>5</a:t>
            </a:r>
            <a:r>
              <a:rPr lang="en-US" sz="2800"/>
              <a:t> = 10,240</a:t>
            </a:r>
            <a:endParaRPr 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609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Back to the Venn diagram</a:t>
            </a: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2192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Ways to make “nothing”</a:t>
            </a:r>
          </a:p>
          <a:p>
            <a:pPr eaLnBrk="1" hangingPunct="1">
              <a:buFontTx/>
              <a:buNone/>
            </a:pPr>
            <a:r>
              <a:rPr lang="en-US" sz="2400" dirty="0"/>
              <a:t>= (#without pairs) - (#flushes) - (#straights)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8000FF"/>
                </a:solidFill>
              </a:rPr>
              <a:t>+ (#</a:t>
            </a:r>
            <a:r>
              <a:rPr lang="en-US" sz="2400" b="1" dirty="0" err="1">
                <a:solidFill>
                  <a:srgbClr val="8000FF"/>
                </a:solidFill>
              </a:rPr>
              <a:t>straightflushes</a:t>
            </a:r>
            <a:r>
              <a:rPr lang="en-US" sz="2400" b="1" dirty="0">
                <a:solidFill>
                  <a:srgbClr val="8000FF"/>
                </a:solidFill>
              </a:rPr>
              <a:t>)</a:t>
            </a:r>
            <a:endParaRPr lang="en-US" sz="2800" b="1" dirty="0">
              <a:solidFill>
                <a:srgbClr val="8000FF"/>
              </a:solidFill>
            </a:endParaRPr>
          </a:p>
        </p:txBody>
      </p:sp>
      <p:pic>
        <p:nvPicPr>
          <p:cNvPr id="870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55630"/>
            <a:ext cx="556260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Rectangle 8"/>
          <p:cNvSpPr>
            <a:spLocks noChangeArrowheads="1"/>
          </p:cNvSpPr>
          <p:nvPr/>
        </p:nvSpPr>
        <p:spPr bwMode="auto">
          <a:xfrm>
            <a:off x="5492376" y="6206543"/>
            <a:ext cx="243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Optima" pitchFamily="-107" charset="0"/>
              </a:rPr>
              <a:t>subtracted twice!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 flipV="1">
            <a:off x="2895600" y="4305010"/>
            <a:ext cx="251460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84702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Counting straight flushes</a:t>
            </a:r>
          </a:p>
        </p:txBody>
      </p:sp>
      <p:sp>
        <p:nvSpPr>
          <p:cNvPr id="8909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r>
              <a:rPr lang="en-US" sz="2800"/>
              <a:t>Stage 1: ??</a:t>
            </a:r>
          </a:p>
          <a:p>
            <a:pPr lvl="1" eaLnBrk="1" hangingPunct="1"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	4 choices</a:t>
            </a:r>
            <a:endParaRPr lang="en-US" sz="2000">
              <a:solidFill>
                <a:srgbClr val="0000FF"/>
              </a:solidFill>
            </a:endParaRPr>
          </a:p>
          <a:p>
            <a:pPr eaLnBrk="1" hangingPunct="1"/>
            <a:r>
              <a:rPr lang="en-US" sz="2800"/>
              <a:t>Stage 2: ??</a:t>
            </a:r>
            <a:r>
              <a:rPr lang="en-US" sz="2800">
                <a:solidFill>
                  <a:schemeClr val="bg1"/>
                </a:solidFill>
                <a:sym typeface="Symbol" pitchFamily="-107" charset="2"/>
              </a:rPr>
              <a:t>	10 choices</a:t>
            </a:r>
          </a:p>
          <a:p>
            <a:pPr lvl="1" eaLnBrk="1" hangingPunct="1">
              <a:buFontTx/>
              <a:buNone/>
            </a:pPr>
            <a:r>
              <a:rPr lang="en-US" sz="2400">
                <a:sym typeface="Symbol" pitchFamily="-107" charset="2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400">
                <a:sym typeface="Symbol" pitchFamily="-107" charset="2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n-US" sz="2400">
                <a:sym typeface="Symbol" pitchFamily="-107" charset="2"/>
              </a:rPr>
              <a:t>.</a:t>
            </a:r>
            <a:endParaRPr lang="en-US" sz="2400">
              <a:solidFill>
                <a:srgbClr val="0000FF"/>
              </a:solidFill>
              <a:sym typeface="Symbol" pitchFamily="-107" charset="2"/>
            </a:endParaRPr>
          </a:p>
          <a:p>
            <a:pPr eaLnBrk="1" hangingPunct="1"/>
            <a:endParaRPr lang="en-US" sz="2800">
              <a:solidFill>
                <a:srgbClr val="0000FF"/>
              </a:solidFill>
              <a:sym typeface="Symbol" pitchFamily="-107" charset="2"/>
            </a:endParaRPr>
          </a:p>
        </p:txBody>
      </p:sp>
      <p:pic>
        <p:nvPicPr>
          <p:cNvPr id="890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944630"/>
            <a:ext cx="30480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19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Counting straight flushes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r>
              <a:rPr lang="en-US" sz="2800"/>
              <a:t>Stage 1: Pick a suit</a:t>
            </a:r>
          </a:p>
          <a:p>
            <a:pPr lvl="1" eaLnBrk="1" hangingPunct="1"/>
            <a:r>
              <a:rPr lang="en-US" sz="2400">
                <a:solidFill>
                  <a:srgbClr val="0000FF"/>
                </a:solidFill>
              </a:rPr>
              <a:t>4 choices</a:t>
            </a:r>
            <a:endParaRPr lang="en-US" sz="2000">
              <a:solidFill>
                <a:srgbClr val="0000FF"/>
              </a:solidFill>
            </a:endParaRPr>
          </a:p>
          <a:p>
            <a:pPr eaLnBrk="1" hangingPunct="1"/>
            <a:r>
              <a:rPr lang="en-US" sz="2800"/>
              <a:t>Stage 2: Pick the lowest numbered card </a:t>
            </a:r>
            <a:r>
              <a:rPr lang="en-US" sz="2800">
                <a:solidFill>
                  <a:schemeClr val="bg2"/>
                </a:solidFill>
              </a:rPr>
              <a:t>(A,2,…,9,10)</a:t>
            </a:r>
          </a:p>
          <a:p>
            <a:pPr lvl="1" eaLnBrk="1" hangingPunct="1"/>
            <a:r>
              <a:rPr lang="en-US" sz="2400">
                <a:solidFill>
                  <a:srgbClr val="0000FF"/>
                </a:solidFill>
                <a:sym typeface="Symbol" pitchFamily="-107" charset="2"/>
              </a:rPr>
              <a:t>10 choices</a:t>
            </a:r>
          </a:p>
          <a:p>
            <a:pPr lvl="1" eaLnBrk="1" hangingPunct="1"/>
            <a:endParaRPr lang="en-US" sz="2400">
              <a:solidFill>
                <a:srgbClr val="0000FF"/>
              </a:solidFill>
              <a:sym typeface="Symbol" pitchFamily="-107" charset="2"/>
            </a:endParaRPr>
          </a:p>
          <a:p>
            <a:pPr eaLnBrk="1" hangingPunct="1"/>
            <a:r>
              <a:rPr lang="en-US" sz="2800">
                <a:sym typeface="Symbol" pitchFamily="-107" charset="2"/>
              </a:rPr>
              <a:t>Total = 40</a:t>
            </a:r>
            <a:endParaRPr lang="en-US" sz="2800">
              <a:solidFill>
                <a:srgbClr val="0000FF"/>
              </a:solidFill>
              <a:sym typeface="Symbol" pitchFamily="-107" charset="2"/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877080"/>
            <a:ext cx="30480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311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Summing up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0860"/>
            <a:ext cx="8229600" cy="520882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/>
              <a:t>Ways to make “nothing”</a:t>
            </a:r>
          </a:p>
          <a:p>
            <a:pPr eaLnBrk="1" hangingPunct="1">
              <a:buFontTx/>
              <a:buNone/>
            </a:pPr>
            <a:r>
              <a:rPr lang="en-US" sz="2400" dirty="0"/>
              <a:t>= (#without pairs) - (#flushes) - (#straights) + (#</a:t>
            </a:r>
            <a:r>
              <a:rPr lang="en-US" sz="2400" dirty="0" err="1"/>
              <a:t>straightflushes</a:t>
            </a:r>
            <a:r>
              <a:rPr lang="en-US" sz="2400" dirty="0"/>
              <a:t>)</a:t>
            </a:r>
          </a:p>
          <a:p>
            <a:pPr eaLnBrk="1" hangingPunct="1">
              <a:buFontTx/>
              <a:buNone/>
            </a:pPr>
            <a:r>
              <a:rPr lang="en-US" sz="2800" dirty="0">
                <a:sym typeface="Symbol" pitchFamily="-107" charset="2"/>
              </a:rPr>
              <a:t>= 1,317,888     - </a:t>
            </a:r>
            <a:r>
              <a:rPr lang="en-US" sz="2800" dirty="0"/>
              <a:t>5,148    - 10,240   + 40</a:t>
            </a:r>
          </a:p>
          <a:p>
            <a:pPr eaLnBrk="1" hangingPunct="1">
              <a:buFontTx/>
              <a:buNone/>
            </a:pPr>
            <a:r>
              <a:rPr lang="en-US" sz="2800" dirty="0"/>
              <a:t>= 1,302,540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 smtClean="0">
              <a:sym typeface="Symbol" pitchFamily="-107" charset="2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sym typeface="Symbol" pitchFamily="-107" charset="2"/>
              </a:rPr>
              <a:t>You </a:t>
            </a:r>
            <a:r>
              <a:rPr lang="en-US" sz="2800" dirty="0">
                <a:sym typeface="Symbol" pitchFamily="-107" charset="2"/>
              </a:rPr>
              <a:t>get nothing </a:t>
            </a:r>
            <a:r>
              <a:rPr lang="en-US" sz="2800" dirty="0" err="1">
                <a:sym typeface="Symbol" pitchFamily="-107" charset="2"/>
              </a:rPr>
              <a:t></a:t>
            </a:r>
            <a:r>
              <a:rPr lang="en-US" sz="2800" dirty="0">
                <a:sym typeface="Symbol" pitchFamily="-107" charset="2"/>
              </a:rPr>
              <a:t> 52% of the time</a:t>
            </a:r>
            <a:endParaRPr lang="en-US" sz="2800" dirty="0">
              <a:solidFill>
                <a:srgbClr val="0000FF"/>
              </a:solidFill>
              <a:sym typeface="Symbol" pitchFamily="-107" charset="2"/>
            </a:endParaRPr>
          </a:p>
          <a:p>
            <a:pPr eaLnBrk="1" hangingPunct="1">
              <a:buFontTx/>
              <a:buNone/>
            </a:pPr>
            <a:endParaRPr lang="en-US" sz="2800" dirty="0">
              <a:solidFill>
                <a:srgbClr val="0000FF"/>
              </a:solidFill>
              <a:sym typeface="Symbol" pitchFamily="-107" charset="2"/>
            </a:endParaRPr>
          </a:p>
        </p:txBody>
      </p:sp>
      <p:pic>
        <p:nvPicPr>
          <p:cNvPr id="9318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57210"/>
            <a:ext cx="4038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152"/>
            <a:ext cx="8229600" cy="1143000"/>
          </a:xfrm>
        </p:spPr>
        <p:txBody>
          <a:bodyPr/>
          <a:lstStyle/>
          <a:p>
            <a:r>
              <a:rPr lang="en-US" dirty="0" smtClean="0"/>
              <a:t>Quiz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290"/>
            <a:ext cx="8229600" cy="4525963"/>
          </a:xfrm>
        </p:spPr>
        <p:txBody>
          <a:bodyPr/>
          <a:lstStyle/>
          <a:p>
            <a:r>
              <a:rPr lang="en-US" dirty="0" smtClean="0"/>
              <a:t>How many cards must be selected from a standard deck of 52 cards to guarantee that at least 3 hearts are selected?</a:t>
            </a:r>
          </a:p>
          <a:p>
            <a:pPr marL="514350" indent="-514350">
              <a:buAutoNum type="alphaUcParenR"/>
            </a:pPr>
            <a:r>
              <a:rPr lang="en-US" dirty="0" smtClean="0"/>
              <a:t>9 </a:t>
            </a:r>
          </a:p>
          <a:p>
            <a:pPr marL="514350" indent="-514350">
              <a:buAutoNum type="alphaUcParenR"/>
            </a:pPr>
            <a:r>
              <a:rPr lang="en-US" dirty="0" smtClean="0"/>
              <a:t>52</a:t>
            </a:r>
          </a:p>
          <a:p>
            <a:pPr marL="514350" indent="-514350">
              <a:buAutoNum type="alphaUcParenR"/>
            </a:pPr>
            <a:r>
              <a:rPr lang="en-US" dirty="0" smtClean="0"/>
              <a:t>3</a:t>
            </a:r>
          </a:p>
          <a:p>
            <a:pPr marL="514350" indent="-514350">
              <a:buAutoNum type="alphaUcParenR"/>
            </a:pPr>
            <a:r>
              <a:rPr lang="en-US" dirty="0" smtClean="0"/>
              <a:t>42</a:t>
            </a:r>
          </a:p>
          <a:p>
            <a:pPr marL="514350" indent="-514350">
              <a:buAutoNum type="alphaUcParenR"/>
            </a:pPr>
            <a:r>
              <a:rPr lang="en-US" dirty="0" smtClean="0"/>
              <a:t>I have no idea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64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Counting Recap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104" y="1302980"/>
            <a:ext cx="8229600" cy="4525963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0000FF"/>
                </a:solidFill>
              </a:rPr>
              <a:t>k-permutation</a:t>
            </a:r>
            <a:r>
              <a:rPr lang="en-US" dirty="0" smtClean="0"/>
              <a:t>: a </a:t>
            </a:r>
            <a:r>
              <a:rPr lang="en-US" i="1" dirty="0" smtClean="0">
                <a:solidFill>
                  <a:srgbClr val="FF0000"/>
                </a:solidFill>
              </a:rPr>
              <a:t>sequence</a:t>
            </a:r>
            <a:r>
              <a:rPr lang="en-US" dirty="0" smtClean="0"/>
              <a:t> of k things (selected from n things)</a:t>
            </a:r>
          </a:p>
          <a:p>
            <a:pPr eaLnBrk="1" hangingPunct="1"/>
            <a:r>
              <a:rPr lang="en-US" b="1" i="1" dirty="0" smtClean="0">
                <a:solidFill>
                  <a:srgbClr val="0000FF"/>
                </a:solidFill>
              </a:rPr>
              <a:t>k-combination</a:t>
            </a:r>
            <a:r>
              <a:rPr lang="en-US" dirty="0" smtClean="0"/>
              <a:t>: a </a:t>
            </a:r>
            <a:r>
              <a:rPr lang="en-US" i="1" dirty="0" smtClean="0">
                <a:solidFill>
                  <a:srgbClr val="FF0000"/>
                </a:solidFill>
              </a:rPr>
              <a:t>set</a:t>
            </a:r>
            <a:r>
              <a:rPr lang="en-US" dirty="0" smtClean="0"/>
              <a:t> of k things (selected from n things)</a:t>
            </a:r>
          </a:p>
          <a:p>
            <a:pPr eaLnBrk="1" hangingPunct="1">
              <a:lnSpc>
                <a:spcPct val="180000"/>
              </a:lnSpc>
              <a:buFontTx/>
              <a:buNone/>
            </a:pPr>
            <a:endParaRPr lang="en-US" dirty="0" smtClean="0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598224" y="3463990"/>
            <a:ext cx="350678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Optima" pitchFamily="48" charset="0"/>
              </a:rPr>
              <a:t>Repetitions </a:t>
            </a:r>
            <a:r>
              <a:rPr lang="en-US" b="1" i="1" dirty="0">
                <a:latin typeface="Optima" pitchFamily="48" charset="0"/>
              </a:rPr>
              <a:t>not</a:t>
            </a:r>
            <a:r>
              <a:rPr lang="en-US" dirty="0">
                <a:latin typeface="Optima" pitchFamily="48" charset="0"/>
              </a:rPr>
              <a:t> allowed! </a:t>
            </a: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 flipH="1" flipV="1">
            <a:off x="3979224" y="285439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 flipH="1" flipV="1">
            <a:off x="4131624" y="1863790"/>
            <a:ext cx="304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172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Counting Recap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960" y="101927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i="1" dirty="0" smtClean="0">
                <a:solidFill>
                  <a:srgbClr val="0000FF"/>
                </a:solidFill>
              </a:rPr>
              <a:t>k-permutation</a:t>
            </a:r>
            <a:r>
              <a:rPr lang="en-US" dirty="0" smtClean="0"/>
              <a:t>: a </a:t>
            </a:r>
            <a:r>
              <a:rPr lang="en-US" i="1" dirty="0" smtClean="0">
                <a:solidFill>
                  <a:srgbClr val="FF0000"/>
                </a:solidFill>
              </a:rPr>
              <a:t>sequence</a:t>
            </a:r>
            <a:r>
              <a:rPr lang="en-US" dirty="0" smtClean="0"/>
              <a:t> of k things (selected from n things)</a:t>
            </a:r>
          </a:p>
          <a:p>
            <a:pPr eaLnBrk="1" hangingPunct="1"/>
            <a:r>
              <a:rPr lang="en-US" b="1" i="1" dirty="0" smtClean="0">
                <a:solidFill>
                  <a:srgbClr val="0000FF"/>
                </a:solidFill>
              </a:rPr>
              <a:t>k-combination</a:t>
            </a:r>
            <a:r>
              <a:rPr lang="en-US" dirty="0" smtClean="0"/>
              <a:t>: a </a:t>
            </a:r>
            <a:r>
              <a:rPr lang="en-US" i="1" dirty="0" smtClean="0">
                <a:solidFill>
                  <a:srgbClr val="FF0000"/>
                </a:solidFill>
              </a:rPr>
              <a:t>set</a:t>
            </a:r>
            <a:r>
              <a:rPr lang="en-US" dirty="0" smtClean="0"/>
              <a:t> of k things (selected from n things)</a:t>
            </a:r>
          </a:p>
          <a:p>
            <a:pPr eaLnBrk="1" hangingPunct="1">
              <a:lnSpc>
                <a:spcPct val="180000"/>
              </a:lnSpc>
            </a:pPr>
            <a:r>
              <a:rPr lang="en-US" dirty="0" smtClean="0"/>
              <a:t>P(</a:t>
            </a:r>
            <a:r>
              <a:rPr lang="en-US" dirty="0" err="1" smtClean="0"/>
              <a:t>n,k</a:t>
            </a:r>
            <a:r>
              <a:rPr lang="en-US" dirty="0" smtClean="0"/>
              <a:t>) = number of k-permutations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C(</a:t>
            </a:r>
            <a:r>
              <a:rPr lang="en-US" dirty="0" err="1" smtClean="0"/>
              <a:t>n,k</a:t>
            </a:r>
            <a:r>
              <a:rPr lang="en-US" dirty="0" smtClean="0"/>
              <a:t>) = number of k-combinations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821146"/>
              </p:ext>
            </p:extLst>
          </p:nvPr>
        </p:nvGraphicFramePr>
        <p:xfrm>
          <a:off x="682625" y="3781425"/>
          <a:ext cx="56864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8" name="Equation" r:id="rId4" imgW="2463800" imgH="419100" progId="Equation.3">
                  <p:embed/>
                </p:oleObj>
              </mc:Choice>
              <mc:Fallback>
                <p:oleObj name="Equation" r:id="rId4" imgW="24638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781425"/>
                        <a:ext cx="568642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33400" y="5257800"/>
          <a:ext cx="39274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9" name="Equation" r:id="rId6" imgW="1701800" imgH="431800" progId="Equation.3">
                  <p:embed/>
                </p:oleObj>
              </mc:Choice>
              <mc:Fallback>
                <p:oleObj name="Equation" r:id="rId6" imgW="17018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57800"/>
                        <a:ext cx="392747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4114800" y="5739939"/>
            <a:ext cx="3810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Pigeonhole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0725"/>
            <a:ext cx="8229600" cy="4135438"/>
          </a:xfrm>
        </p:spPr>
        <p:txBody>
          <a:bodyPr/>
          <a:lstStyle/>
          <a:p>
            <a:r>
              <a:rPr lang="en-US" dirty="0" smtClean="0"/>
              <a:t>“Old” problem</a:t>
            </a:r>
          </a:p>
          <a:p>
            <a:pPr lvl="1"/>
            <a:r>
              <a:rPr lang="en-US" dirty="0"/>
              <a:t>Say we have five distinct points (x</a:t>
            </a:r>
            <a:r>
              <a:rPr lang="en-US" baseline="-25000" dirty="0"/>
              <a:t>i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) for </a:t>
            </a:r>
            <a:r>
              <a:rPr lang="en-US" dirty="0" err="1"/>
              <a:t>i</a:t>
            </a:r>
            <a:r>
              <a:rPr lang="en-US" dirty="0"/>
              <a:t>= 1 to 5.  And say all x and y values are integers.  Now draw lines connecting each pair of points.  Prove that the midpoint of at least one of those lines has an </a:t>
            </a:r>
            <a:r>
              <a:rPr lang="en-US" dirty="0" err="1"/>
              <a:t>x,y</a:t>
            </a:r>
            <a:r>
              <a:rPr lang="en-US" dirty="0"/>
              <a:t> location where both x and y are integers.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9687"/>
            <a:ext cx="847553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upload.wikimedia.org/wikipedia/commons/5/5c/TooManyPigeon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35" y="5601970"/>
            <a:ext cx="1548765" cy="1256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5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Permutations and Combinations with repetitions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/>
          <a:lstStyle/>
          <a:p>
            <a:r>
              <a:rPr lang="en-US" dirty="0" smtClean="0"/>
              <a:t>So far </a:t>
            </a:r>
            <a:r>
              <a:rPr lang="en-US" i="1" dirty="0" smtClean="0"/>
              <a:t>today</a:t>
            </a:r>
            <a:r>
              <a:rPr lang="en-US" dirty="0" smtClean="0"/>
              <a:t>, we have assumed that we can select items </a:t>
            </a:r>
            <a:r>
              <a:rPr lang="en-US" b="1" dirty="0" smtClean="0">
                <a:solidFill>
                  <a:srgbClr val="0000FF"/>
                </a:solidFill>
              </a:rPr>
              <a:t>without repetitions.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did look at selecting permutations with repetitions last time (dice)</a:t>
            </a:r>
          </a:p>
          <a:p>
            <a:pPr lvl="1"/>
            <a:r>
              <a:rPr lang="en-US" dirty="0" smtClean="0"/>
              <a:t>We’ve not looked at combinations with repetitions in any formal way. </a:t>
            </a:r>
          </a:p>
          <a:p>
            <a:r>
              <a:rPr lang="en-US" dirty="0" smtClean="0"/>
              <a:t>But first, we turn to Binomial Coefficients and Pascal’s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768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Binomial Theorem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       often called a </a:t>
            </a:r>
            <a:r>
              <a:rPr lang="en-US" i="1" dirty="0" smtClean="0">
                <a:solidFill>
                  <a:srgbClr val="0000FF"/>
                </a:solidFill>
              </a:rPr>
              <a:t>binomial coefficient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(</a:t>
            </a:r>
            <a:r>
              <a:rPr lang="en-US" dirty="0" err="1" smtClean="0"/>
              <a:t>x+y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= x</a:t>
            </a:r>
            <a:r>
              <a:rPr lang="en-US" baseline="30000" dirty="0" smtClean="0"/>
              <a:t>2</a:t>
            </a:r>
            <a:r>
              <a:rPr lang="en-US" dirty="0" smtClean="0"/>
              <a:t> + 2xy + y</a:t>
            </a:r>
            <a:r>
              <a:rPr lang="en-US" baseline="30000" dirty="0" smtClean="0"/>
              <a:t>2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   (</a:t>
            </a:r>
            <a:r>
              <a:rPr lang="en-US" dirty="0" err="1" smtClean="0"/>
              <a:t>x+y</a:t>
            </a:r>
            <a:r>
              <a:rPr lang="en-US" dirty="0" smtClean="0"/>
              <a:t>)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x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3x</a:t>
            </a:r>
            <a:r>
              <a:rPr lang="en-US" baseline="30000" dirty="0" smtClean="0"/>
              <a:t>2</a:t>
            </a:r>
            <a:r>
              <a:rPr lang="en-US" dirty="0" smtClean="0"/>
              <a:t>y </a:t>
            </a:r>
            <a:r>
              <a:rPr lang="en-US" dirty="0"/>
              <a:t>+ </a:t>
            </a:r>
            <a:r>
              <a:rPr lang="en-US" dirty="0" smtClean="0"/>
              <a:t>3xy</a:t>
            </a:r>
            <a:r>
              <a:rPr lang="en-US" baseline="30000" dirty="0" smtClean="0"/>
              <a:t>2</a:t>
            </a:r>
            <a:r>
              <a:rPr lang="en-US" dirty="0" smtClean="0"/>
              <a:t> + y</a:t>
            </a:r>
            <a:r>
              <a:rPr lang="en-US" baseline="30000" dirty="0" smtClean="0"/>
              <a:t>3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(</a:t>
            </a:r>
            <a:r>
              <a:rPr lang="en-US" dirty="0" err="1" smtClean="0"/>
              <a:t>x+y</a:t>
            </a:r>
            <a:r>
              <a:rPr lang="en-US" dirty="0" smtClean="0"/>
              <a:t>)</a:t>
            </a:r>
            <a:r>
              <a:rPr lang="en-US" baseline="30000" dirty="0" smtClean="0"/>
              <a:t>5</a:t>
            </a:r>
            <a:r>
              <a:rPr lang="en-US" dirty="0" smtClean="0"/>
              <a:t> = (</a:t>
            </a:r>
            <a:r>
              <a:rPr lang="en-US" dirty="0" err="1" smtClean="0"/>
              <a:t>x+y</a:t>
            </a:r>
            <a:r>
              <a:rPr lang="en-US" dirty="0" smtClean="0"/>
              <a:t>)(</a:t>
            </a:r>
            <a:r>
              <a:rPr lang="en-US" dirty="0" err="1" smtClean="0"/>
              <a:t>x+y</a:t>
            </a:r>
            <a:r>
              <a:rPr lang="en-US" dirty="0" smtClean="0"/>
              <a:t>)(</a:t>
            </a:r>
            <a:r>
              <a:rPr lang="en-US" dirty="0" err="1" smtClean="0"/>
              <a:t>x+y</a:t>
            </a:r>
            <a:r>
              <a:rPr lang="en-US" dirty="0" smtClean="0"/>
              <a:t>)(</a:t>
            </a:r>
            <a:r>
              <a:rPr lang="en-US" dirty="0" err="1" smtClean="0"/>
              <a:t>x+y</a:t>
            </a:r>
            <a:r>
              <a:rPr lang="en-US" dirty="0" smtClean="0"/>
              <a:t>)(</a:t>
            </a:r>
            <a:r>
              <a:rPr lang="en-US" dirty="0" err="1" smtClean="0"/>
              <a:t>x+y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     = 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  <a:endParaRPr lang="en-US" baseline="30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785256" y="1298610"/>
          <a:ext cx="5572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8" name="Equation" r:id="rId4" imgW="228600" imgH="431800" progId="Equation.3">
                  <p:embed/>
                </p:oleObj>
              </mc:Choice>
              <mc:Fallback>
                <p:oleObj name="Equation" r:id="rId4" imgW="2286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256" y="1298610"/>
                        <a:ext cx="55721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19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Binomial Theorem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       often called a </a:t>
            </a:r>
            <a:r>
              <a:rPr lang="en-US" i="1" dirty="0" smtClean="0">
                <a:solidFill>
                  <a:srgbClr val="0000FF"/>
                </a:solidFill>
              </a:rPr>
              <a:t>binomial coefficient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(</a:t>
            </a:r>
            <a:r>
              <a:rPr lang="en-US" dirty="0" err="1" smtClean="0"/>
              <a:t>x+y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= x</a:t>
            </a:r>
            <a:r>
              <a:rPr lang="en-US" baseline="30000" dirty="0" smtClean="0"/>
              <a:t>2</a:t>
            </a:r>
            <a:r>
              <a:rPr lang="en-US" dirty="0" smtClean="0"/>
              <a:t> + 2xy + y</a:t>
            </a:r>
            <a:r>
              <a:rPr lang="en-US" baseline="30000" dirty="0" smtClean="0"/>
              <a:t>2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   (</a:t>
            </a:r>
            <a:r>
              <a:rPr lang="en-US" dirty="0" err="1" smtClean="0"/>
              <a:t>x+y</a:t>
            </a:r>
            <a:r>
              <a:rPr lang="en-US" dirty="0" smtClean="0"/>
              <a:t>)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x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3x</a:t>
            </a:r>
            <a:r>
              <a:rPr lang="en-US" baseline="30000" dirty="0" smtClean="0"/>
              <a:t>2</a:t>
            </a:r>
            <a:r>
              <a:rPr lang="en-US" dirty="0" smtClean="0"/>
              <a:t>y </a:t>
            </a:r>
            <a:r>
              <a:rPr lang="en-US" dirty="0"/>
              <a:t>+ </a:t>
            </a:r>
            <a:r>
              <a:rPr lang="en-US" dirty="0" smtClean="0"/>
              <a:t>3xy</a:t>
            </a:r>
            <a:r>
              <a:rPr lang="en-US" baseline="30000" dirty="0" smtClean="0"/>
              <a:t>2</a:t>
            </a:r>
            <a:r>
              <a:rPr lang="en-US" dirty="0" smtClean="0"/>
              <a:t> + y</a:t>
            </a:r>
            <a:r>
              <a:rPr lang="en-US" baseline="30000" dirty="0" smtClean="0"/>
              <a:t>3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(</a:t>
            </a:r>
            <a:r>
              <a:rPr lang="en-US" dirty="0" err="1" smtClean="0"/>
              <a:t>x+y</a:t>
            </a:r>
            <a:r>
              <a:rPr lang="en-US" dirty="0" smtClean="0"/>
              <a:t>)</a:t>
            </a:r>
            <a:r>
              <a:rPr lang="en-US" baseline="30000" dirty="0" smtClean="0"/>
              <a:t>5</a:t>
            </a:r>
            <a:r>
              <a:rPr lang="en-US" dirty="0" smtClean="0"/>
              <a:t> = (</a:t>
            </a:r>
            <a:r>
              <a:rPr lang="en-US" dirty="0" err="1" smtClean="0"/>
              <a:t>x+y</a:t>
            </a:r>
            <a:r>
              <a:rPr lang="en-US" dirty="0" smtClean="0"/>
              <a:t>)(</a:t>
            </a:r>
            <a:r>
              <a:rPr lang="en-US" dirty="0" err="1" smtClean="0"/>
              <a:t>x+y</a:t>
            </a:r>
            <a:r>
              <a:rPr lang="en-US" dirty="0" smtClean="0"/>
              <a:t>)(</a:t>
            </a:r>
            <a:r>
              <a:rPr lang="en-US" dirty="0" err="1" smtClean="0"/>
              <a:t>x+y</a:t>
            </a:r>
            <a:r>
              <a:rPr lang="en-US" dirty="0" smtClean="0"/>
              <a:t>)(</a:t>
            </a:r>
            <a:r>
              <a:rPr lang="en-US" dirty="0" err="1" smtClean="0"/>
              <a:t>x+y</a:t>
            </a:r>
            <a:r>
              <a:rPr lang="en-US" dirty="0" smtClean="0"/>
              <a:t>)(</a:t>
            </a:r>
            <a:r>
              <a:rPr lang="en-US" dirty="0" err="1" smtClean="0"/>
              <a:t>x+y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     = 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  <a:r>
              <a:rPr lang="en-US" dirty="0"/>
              <a:t>x</a:t>
            </a:r>
            <a:r>
              <a:rPr lang="en-US" baseline="30000" dirty="0"/>
              <a:t>5</a:t>
            </a:r>
            <a:r>
              <a:rPr lang="en-US" dirty="0"/>
              <a:t> + </a:t>
            </a:r>
            <a:r>
              <a:rPr lang="en-US" b="1" dirty="0">
                <a:solidFill>
                  <a:srgbClr val="0000FF"/>
                </a:solidFill>
              </a:rPr>
              <a:t>?</a:t>
            </a:r>
            <a:r>
              <a:rPr lang="en-US" dirty="0"/>
              <a:t>x</a:t>
            </a:r>
            <a:r>
              <a:rPr lang="en-US" baseline="30000" dirty="0"/>
              <a:t>4</a:t>
            </a:r>
            <a:r>
              <a:rPr lang="en-US" dirty="0"/>
              <a:t>y + </a:t>
            </a:r>
            <a:r>
              <a:rPr lang="en-US" b="1" dirty="0">
                <a:solidFill>
                  <a:srgbClr val="0000FF"/>
                </a:solidFill>
              </a:rPr>
              <a:t>?</a:t>
            </a:r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y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b="1" dirty="0">
                <a:solidFill>
                  <a:srgbClr val="0000FF"/>
                </a:solidFill>
              </a:rPr>
              <a:t>?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y</a:t>
            </a:r>
            <a:r>
              <a:rPr lang="en-US" baseline="30000" dirty="0"/>
              <a:t>3</a:t>
            </a:r>
            <a:r>
              <a:rPr lang="en-US" dirty="0"/>
              <a:t> + </a:t>
            </a:r>
            <a:r>
              <a:rPr lang="en-US" b="1" dirty="0">
                <a:solidFill>
                  <a:srgbClr val="0000FF"/>
                </a:solidFill>
              </a:rPr>
              <a:t>?</a:t>
            </a:r>
            <a:r>
              <a:rPr lang="en-US" dirty="0"/>
              <a:t>xy</a:t>
            </a:r>
            <a:r>
              <a:rPr lang="en-US" baseline="30000" dirty="0"/>
              <a:t>4</a:t>
            </a:r>
            <a:r>
              <a:rPr lang="en-US" dirty="0"/>
              <a:t> + </a:t>
            </a:r>
            <a:r>
              <a:rPr lang="en-US" b="1" dirty="0">
                <a:solidFill>
                  <a:srgbClr val="0000FF"/>
                </a:solidFill>
              </a:rPr>
              <a:t>?</a:t>
            </a:r>
            <a:r>
              <a:rPr lang="en-US" dirty="0"/>
              <a:t>y</a:t>
            </a:r>
            <a:r>
              <a:rPr lang="en-US" baseline="30000" dirty="0"/>
              <a:t>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731208" y="1285100"/>
          <a:ext cx="5572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6" name="Equation" r:id="rId4" imgW="228600" imgH="431800" progId="Equation.3">
                  <p:embed/>
                </p:oleObj>
              </mc:Choice>
              <mc:Fallback>
                <p:oleObj name="Equation" r:id="rId4" imgW="2286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8" y="1285100"/>
                        <a:ext cx="55721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199744" y="4069195"/>
            <a:ext cx="3810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37568" y="4930625"/>
            <a:ext cx="295567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Optima" pitchFamily="48" charset="0"/>
              </a:rPr>
              <a:t>number of ways to pick</a:t>
            </a:r>
          </a:p>
          <a:p>
            <a:r>
              <a:rPr lang="en-US" sz="2000" dirty="0">
                <a:latin typeface="Optima" pitchFamily="48" charset="0"/>
              </a:rPr>
              <a:t>3 </a:t>
            </a:r>
            <a:r>
              <a:rPr lang="en-US" sz="2000" b="1" i="1" dirty="0" smtClean="0">
                <a:latin typeface="Optima" pitchFamily="48" charset="0"/>
              </a:rPr>
              <a:t>y</a:t>
            </a:r>
            <a:r>
              <a:rPr lang="en-US" sz="2000" dirty="0" smtClean="0">
                <a:latin typeface="Optima" pitchFamily="48" charset="0"/>
              </a:rPr>
              <a:t>’s </a:t>
            </a:r>
            <a:r>
              <a:rPr lang="en-US" sz="2000" dirty="0">
                <a:latin typeface="Optima" pitchFamily="48" charset="0"/>
              </a:rPr>
              <a:t>out of 5 </a:t>
            </a:r>
            <a:r>
              <a:rPr lang="en-US" sz="2000" dirty="0" smtClean="0">
                <a:latin typeface="Optima" pitchFamily="48" charset="0"/>
              </a:rPr>
              <a:t>possibilities</a:t>
            </a:r>
          </a:p>
          <a:p>
            <a:r>
              <a:rPr lang="en-US" sz="2000" dirty="0" smtClean="0">
                <a:latin typeface="Optima" pitchFamily="48" charset="0"/>
              </a:rPr>
              <a:t>Or equivalently, number </a:t>
            </a:r>
          </a:p>
          <a:p>
            <a:r>
              <a:rPr lang="en-US" sz="2000" dirty="0">
                <a:latin typeface="Optima" pitchFamily="48" charset="0"/>
              </a:rPr>
              <a:t>o</a:t>
            </a:r>
            <a:r>
              <a:rPr lang="en-US" sz="2000" dirty="0" smtClean="0">
                <a:latin typeface="Optima" pitchFamily="48" charset="0"/>
              </a:rPr>
              <a:t>f ways to pick 2 </a:t>
            </a:r>
            <a:r>
              <a:rPr lang="en-US" sz="2000" b="1" dirty="0" smtClean="0">
                <a:latin typeface="Optima" pitchFamily="48" charset="0"/>
              </a:rPr>
              <a:t>x</a:t>
            </a:r>
            <a:r>
              <a:rPr lang="en-US" sz="2000" dirty="0" smtClean="0">
                <a:latin typeface="Optima" pitchFamily="48" charset="0"/>
              </a:rPr>
              <a:t>’s out</a:t>
            </a:r>
          </a:p>
          <a:p>
            <a:r>
              <a:rPr lang="en-US" sz="2000" dirty="0">
                <a:latin typeface="Optima" pitchFamily="48" charset="0"/>
              </a:rPr>
              <a:t>o</a:t>
            </a:r>
            <a:r>
              <a:rPr lang="en-US" sz="2000" dirty="0" smtClean="0">
                <a:latin typeface="Optima" pitchFamily="48" charset="0"/>
              </a:rPr>
              <a:t>f 5 possibilities</a:t>
            </a:r>
            <a:endParaRPr lang="en-US" sz="2000" dirty="0">
              <a:latin typeface="Optima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19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Binomial Theorem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       often called a </a:t>
            </a:r>
            <a:r>
              <a:rPr lang="en-US" i="1" dirty="0" smtClean="0">
                <a:solidFill>
                  <a:srgbClr val="0000FF"/>
                </a:solidFill>
              </a:rPr>
              <a:t>binomial coefficient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Binomial Theorem:  for any x and 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baseline="30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839304" y="1366160"/>
          <a:ext cx="5572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2" name="Equation" r:id="rId4" imgW="228600" imgH="431800" progId="Equation.3">
                  <p:embed/>
                </p:oleObj>
              </mc:Choice>
              <mc:Fallback>
                <p:oleObj name="Equation" r:id="rId4" imgW="2286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304" y="1366160"/>
                        <a:ext cx="55721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/>
          <p:cNvGraphicFramePr>
            <a:graphicFrameLocks noChangeAspect="1"/>
          </p:cNvGraphicFramePr>
          <p:nvPr/>
        </p:nvGraphicFramePr>
        <p:xfrm>
          <a:off x="825792" y="3438140"/>
          <a:ext cx="42672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3" name="Equation" r:id="rId6" imgW="1536700" imgH="431800" progId="Equation.3">
                  <p:embed/>
                </p:oleObj>
              </mc:Choice>
              <mc:Fallback>
                <p:oleObj name="Equation" r:id="rId6" imgW="15367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92" y="3438140"/>
                        <a:ext cx="42672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4178592" y="5038340"/>
            <a:ext cx="4246563" cy="84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Optima" pitchFamily="48" charset="0"/>
              </a:rPr>
              <a:t>number of ways to choose k </a:t>
            </a:r>
            <a:r>
              <a:rPr lang="en-US" b="1" i="1">
                <a:latin typeface="Optima" pitchFamily="48" charset="0"/>
              </a:rPr>
              <a:t>x</a:t>
            </a:r>
            <a:r>
              <a:rPr lang="en-US">
                <a:latin typeface="Optima" pitchFamily="48" charset="0"/>
              </a:rPr>
              <a:t>s</a:t>
            </a:r>
            <a:br>
              <a:rPr lang="en-US">
                <a:latin typeface="Optima" pitchFamily="48" charset="0"/>
              </a:rPr>
            </a:br>
            <a:r>
              <a:rPr lang="en-US">
                <a:latin typeface="Optima" pitchFamily="48" charset="0"/>
              </a:rPr>
              <a:t>out of the n factors (x+y)</a:t>
            </a:r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 flipH="1" flipV="1">
            <a:off x="3949992" y="450494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98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Proving things with the binomial theorem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8572"/>
            <a:ext cx="8229600" cy="50375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Binomial Theorem:  for any x and 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Theorem: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In other words</a:t>
            </a:r>
            <a:r>
              <a:rPr lang="en-US" dirty="0"/>
              <a:t> 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Proof: Set x = 1, y=1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220536"/>
              </p:ext>
            </p:extLst>
          </p:nvPr>
        </p:nvGraphicFramePr>
        <p:xfrm>
          <a:off x="2051966" y="1580255"/>
          <a:ext cx="42672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0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966" y="1580255"/>
                        <a:ext cx="42672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183181"/>
              </p:ext>
            </p:extLst>
          </p:nvPr>
        </p:nvGraphicFramePr>
        <p:xfrm>
          <a:off x="2422214" y="2903973"/>
          <a:ext cx="6183325" cy="100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1" name="Equation" r:id="rId6" imgW="3060700" imgH="495300" progId="Equation.3">
                  <p:embed/>
                </p:oleObj>
              </mc:Choice>
              <mc:Fallback>
                <p:oleObj name="Equation" r:id="rId6" imgW="30607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214" y="2903973"/>
                        <a:ext cx="6183325" cy="1002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7152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Proving things with the binomial theorem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Binomial Theorem:  for any x and 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Theorem: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/>
              <a:t>In other words</a:t>
            </a:r>
            <a:r>
              <a:rPr lang="en-US" dirty="0"/>
              <a:t>?</a:t>
            </a:r>
            <a:endParaRPr lang="en-US" dirty="0" smtClean="0"/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Proof: Set x = -1, y=1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978526" y="2037507"/>
          <a:ext cx="42672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8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526" y="2037507"/>
                        <a:ext cx="42672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289304"/>
              </p:ext>
            </p:extLst>
          </p:nvPr>
        </p:nvGraphicFramePr>
        <p:xfrm>
          <a:off x="2563662" y="3724956"/>
          <a:ext cx="6338433" cy="995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9" name="Equation" r:id="rId6" imgW="3162300" imgH="495300" progId="Equation.3">
                  <p:embed/>
                </p:oleObj>
              </mc:Choice>
              <mc:Fallback>
                <p:oleObj name="Equation" r:id="rId6" imgW="31623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662" y="3724956"/>
                        <a:ext cx="6338433" cy="995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7152"/>
            <a:ext cx="8229600" cy="1143000"/>
          </a:xfrm>
        </p:spPr>
        <p:txBody>
          <a:bodyPr/>
          <a:lstStyle/>
          <a:p>
            <a:r>
              <a:rPr lang="en-US" dirty="0" smtClean="0"/>
              <a:t>Quick Exercise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711458"/>
              </p:ext>
            </p:extLst>
          </p:nvPr>
        </p:nvGraphicFramePr>
        <p:xfrm>
          <a:off x="3490743" y="1186629"/>
          <a:ext cx="3649036" cy="112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8" name="Equation" r:id="rId4" imgW="1600200" imgH="495300" progId="Equation.3">
                  <p:embed/>
                </p:oleObj>
              </mc:Choice>
              <mc:Fallback>
                <p:oleObj name="Equation" r:id="rId4" imgW="16002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0743" y="1186629"/>
                        <a:ext cx="3649036" cy="1129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19848" y="1419540"/>
            <a:ext cx="6306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is                                           ?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31911" y="2677204"/>
            <a:ext cx="16594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Both"/>
            </a:pPr>
            <a:r>
              <a:rPr lang="en-US" sz="3600" dirty="0" smtClean="0"/>
              <a:t>2</a:t>
            </a:r>
            <a:r>
              <a:rPr lang="en-US" sz="3600" baseline="30000" dirty="0" smtClean="0"/>
              <a:t>n</a:t>
            </a:r>
            <a:endParaRPr lang="en-US" sz="3600" dirty="0" smtClean="0"/>
          </a:p>
          <a:p>
            <a:pPr marL="742950" indent="-742950">
              <a:buAutoNum type="alphaLcParenBoth"/>
            </a:pPr>
            <a:r>
              <a:rPr lang="en-US" sz="3600" dirty="0" smtClean="0"/>
              <a:t>1.5</a:t>
            </a:r>
            <a:r>
              <a:rPr lang="en-US" sz="3600" baseline="30000" dirty="0" smtClean="0"/>
              <a:t>n</a:t>
            </a:r>
            <a:endParaRPr lang="en-US" sz="3600" dirty="0" smtClean="0"/>
          </a:p>
          <a:p>
            <a:pPr marL="742950" indent="-742950">
              <a:buAutoNum type="alphaLcParenBoth"/>
            </a:pPr>
            <a:r>
              <a:rPr lang="en-US" sz="3600" dirty="0" smtClean="0"/>
              <a:t>1</a:t>
            </a:r>
          </a:p>
          <a:p>
            <a:pPr marL="742950" indent="-742950">
              <a:buAutoNum type="alphaLcParenBoth"/>
            </a:pPr>
            <a:r>
              <a:rPr lang="en-US" sz="3600" dirty="0" smtClean="0"/>
              <a:t>2.5</a:t>
            </a:r>
            <a:r>
              <a:rPr lang="en-US" sz="3600" baseline="30000" dirty="0" smtClean="0"/>
              <a:t>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15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Identity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Pascal’s Identity</a:t>
            </a:r>
            <a:r>
              <a:rPr lang="en-US" dirty="0" smtClean="0"/>
              <a:t>: If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 are integers with </a:t>
            </a:r>
            <a:br>
              <a:rPr lang="en-US" dirty="0" smtClean="0"/>
            </a:b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≥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≥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then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0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4548" y="0"/>
            <a:ext cx="900684" cy="1043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5658" y="0"/>
            <a:ext cx="243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Blaise</a:t>
            </a:r>
            <a:r>
              <a:rPr lang="en-US" dirty="0" smtClean="0"/>
              <a:t> Pascal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1623-1662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19200" y="2922040"/>
            <a:ext cx="630269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523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Pascal’s Identity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854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  Pascal’s Identity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If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are integers with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mbria Math"/>
                <a:cs typeface="Calibri" pitchFamily="34" charset="0"/>
              </a:rPr>
              <a:t>≥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mbria Math"/>
                <a:cs typeface="Calibri" pitchFamily="34" charset="0"/>
              </a:rPr>
              <a:t>≥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0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then  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  Proof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combinatorial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): Let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be a set where |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| =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1,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mbria Math"/>
                <a:cs typeface="Calibri" pitchFamily="34" charset="0"/>
              </a:rPr>
              <a:t>∊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and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mbria Math"/>
                <a:cs typeface="Calibri" pitchFamily="34" charset="0"/>
              </a:rPr>
              <a:t>−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{a}.  There are            subsets of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containing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elements. Each of these subsets either: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contains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with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2000" dirty="0" smtClean="0">
                <a:latin typeface="Calibri" pitchFamily="34" charset="0"/>
                <a:ea typeface="Cambria Math"/>
                <a:cs typeface="Calibri" pitchFamily="34" charset="0"/>
              </a:rPr>
              <a:t> −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other elements, or 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contains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elements of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and not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There are 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20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subsets of </a:t>
            </a:r>
            <a:r>
              <a:rPr lang="en-US" sz="2000" i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k</a:t>
            </a:r>
            <a:r>
              <a:rPr lang="en-US" sz="20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elements that contain </a:t>
            </a:r>
            <a:r>
              <a:rPr lang="en-US" sz="2000" i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a</a:t>
            </a:r>
            <a:r>
              <a:rPr lang="en-US" sz="20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, since there are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  subsets of  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2000" dirty="0" smtClean="0">
                <a:latin typeface="Calibri" pitchFamily="34" charset="0"/>
                <a:ea typeface="Cambria Math"/>
                <a:cs typeface="Calibri" pitchFamily="34" charset="0"/>
              </a:rPr>
              <a:t> −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1 elements of </a:t>
            </a:r>
            <a:r>
              <a:rPr lang="en-US" sz="2000" i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S</a:t>
            </a:r>
            <a:r>
              <a:rPr lang="en-US" sz="20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, </a:t>
            </a:r>
          </a:p>
          <a:p>
            <a:pPr lvl="1"/>
            <a:r>
              <a:rPr lang="en-US" sz="20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     subsets of </a:t>
            </a:r>
            <a:r>
              <a:rPr lang="en-US" sz="2000" i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k</a:t>
            </a:r>
            <a:r>
              <a:rPr lang="en-US" sz="20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elements of </a:t>
            </a:r>
            <a:r>
              <a:rPr lang="en-US" sz="2000" i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T</a:t>
            </a:r>
            <a:r>
              <a:rPr lang="en-US" sz="20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that do not contain </a:t>
            </a:r>
            <a:r>
              <a:rPr lang="en-US" sz="2000" i="1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a</a:t>
            </a:r>
            <a:r>
              <a:rPr lang="en-US" sz="20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, because there are       subsets of k elements of S.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   Hence,  </a:t>
            </a:r>
          </a:p>
          <a:p>
            <a:pPr>
              <a:buNone/>
            </a:pPr>
            <a:endParaRPr lang="en-US" sz="2400" dirty="0"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pPr>
              <a:buNone/>
            </a:pPr>
            <a:endParaRPr lang="en-US" sz="2400" dirty="0" smtClean="0">
              <a:latin typeface="Calibri" pitchFamily="34" charset="0"/>
              <a:ea typeface="Cambria Math" pitchFamily="18" charset="0"/>
              <a:cs typeface="Calibri" pitchFamily="34" charset="0"/>
            </a:endParaRPr>
          </a:p>
          <a:p>
            <a:pPr>
              <a:buNone/>
            </a:pPr>
            <a:endParaRPr lang="en-US" sz="2400" dirty="0">
              <a:latin typeface="Calibri" pitchFamily="34" charset="0"/>
              <a:ea typeface="Cambria Math" pitchFamily="18" charset="0"/>
              <a:cs typeface="Calibri" pitchFamily="34" charset="0"/>
            </a:endParaRPr>
          </a:p>
        </p:txBody>
      </p:sp>
      <p:pic>
        <p:nvPicPr>
          <p:cNvPr id="4" name="Picture 3" descr="05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94548" y="0"/>
            <a:ext cx="900684" cy="1043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6880" y="0"/>
            <a:ext cx="243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Blaise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Pascal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1623-1662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085975" y="1214340"/>
            <a:ext cx="4848225" cy="7620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104414" y="2447159"/>
            <a:ext cx="685800" cy="376425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202436" y="4400550"/>
            <a:ext cx="576072" cy="32004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297865" y="4432934"/>
            <a:ext cx="517780" cy="287656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269996" y="5074483"/>
            <a:ext cx="354044" cy="320040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8608762" y="5104185"/>
            <a:ext cx="318219" cy="287656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676400" y="5981700"/>
            <a:ext cx="339375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3312"/>
            <a:ext cx="8229600" cy="1143000"/>
          </a:xfrm>
        </p:spPr>
        <p:txBody>
          <a:bodyPr/>
          <a:lstStyle/>
          <a:p>
            <a:r>
              <a:rPr lang="en-US" dirty="0" smtClean="0"/>
              <a:t>Pascal’s Triangle</a:t>
            </a:r>
            <a:endParaRPr lang="en-US" dirty="0"/>
          </a:p>
        </p:txBody>
      </p:sp>
      <p:pic>
        <p:nvPicPr>
          <p:cNvPr id="4" name="Content Placeholder 3" descr="05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7848600" cy="4896684"/>
          </a:xfrm>
        </p:spPr>
      </p:pic>
      <p:sp>
        <p:nvSpPr>
          <p:cNvPr id="7" name="TextBox 6"/>
          <p:cNvSpPr txBox="1"/>
          <p:nvPr/>
        </p:nvSpPr>
        <p:spPr>
          <a:xfrm>
            <a:off x="533400" y="5486400"/>
            <a:ext cx="81534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By Pascal’s identity, adding two adjacent </a:t>
            </a:r>
            <a:r>
              <a:rPr lang="en-US" sz="2000" dirty="0" err="1" smtClean="0"/>
              <a:t>bionomial</a:t>
            </a:r>
            <a:r>
              <a:rPr lang="en-US" sz="2000" dirty="0" smtClean="0"/>
              <a:t> coefficients results is the  binomial coefficient in the next row between these two coefficients.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36190" y="772033"/>
            <a:ext cx="861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row in the triangle consists of the binomial coefficients of C(</a:t>
            </a:r>
            <a:r>
              <a:rPr lang="en-US" sz="2000" dirty="0" err="1" smtClean="0"/>
              <a:t>n,k</a:t>
            </a:r>
            <a:r>
              <a:rPr lang="en-US" sz="2000" dirty="0" smtClean="0"/>
              <a:t>), k = 0,..,n 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12494"/>
              </p:ext>
            </p:extLst>
          </p:nvPr>
        </p:nvGraphicFramePr>
        <p:xfrm>
          <a:off x="3434228" y="1288629"/>
          <a:ext cx="2710355" cy="76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2" name="Equation" r:id="rId4" imgW="1752600" imgH="495300" progId="Equation.3">
                  <p:embed/>
                </p:oleObj>
              </mc:Choice>
              <mc:Fallback>
                <p:oleObj name="Equation" r:id="rId4" imgW="17526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4228" y="1288629"/>
                        <a:ext cx="2710355" cy="765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1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a tricky 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Claim: Every sequence of n</a:t>
            </a:r>
            <a:r>
              <a:rPr lang="en-US" sz="2800" baseline="30000" dirty="0"/>
              <a:t>2</a:t>
            </a:r>
            <a:r>
              <a:rPr lang="en-US" sz="2800" dirty="0"/>
              <a:t>+1 distinct real numbers contains a subsequence of length n+1 that is either strictly increasing or strictly decreasing</a:t>
            </a:r>
          </a:p>
          <a:p>
            <a:r>
              <a:rPr lang="en-US" sz="2800" dirty="0"/>
              <a:t>Example: </a:t>
            </a:r>
            <a:r>
              <a:rPr lang="en-US" sz="2800" dirty="0" err="1"/>
              <a:t>Seq</a:t>
            </a:r>
            <a:r>
              <a:rPr lang="en-US" sz="2800" dirty="0"/>
              <a:t> of 3</a:t>
            </a:r>
            <a:r>
              <a:rPr lang="en-US" sz="2800" baseline="30000" dirty="0"/>
              <a:t>2</a:t>
            </a:r>
            <a:r>
              <a:rPr lang="en-US" sz="2800" dirty="0"/>
              <a:t>+1 numbers (3,1,0,2,6,5,4,9,8,7) has increasing subsequence of length 3+1 (0,2,6,9)</a:t>
            </a:r>
          </a:p>
          <a:p>
            <a:r>
              <a:rPr lang="en-US" sz="2800" dirty="0"/>
              <a:t>Proof using PP</a:t>
            </a:r>
          </a:p>
          <a:p>
            <a:pPr lvl="1"/>
            <a:r>
              <a:rPr lang="en-US" dirty="0"/>
              <a:t>What are the pigeons?</a:t>
            </a:r>
          </a:p>
          <a:p>
            <a:pPr lvl="1"/>
            <a:r>
              <a:rPr lang="en-US" dirty="0"/>
              <a:t>What are the holes?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have 9 books and plan on taking 4 on the plane with me, how many different sets of books could I bring?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62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Problem: Counting Bagels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1927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 bagel shop has 8 kinds of bagels.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How many ways to buy a dozen bagels?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= Number of solutions to:</a:t>
            </a:r>
            <a:r>
              <a:rPr lang="en-US" sz="2000" dirty="0" smtClean="0">
                <a:solidFill>
                  <a:schemeClr val="bg1"/>
                </a:solidFill>
              </a:rPr>
              <a:t>  (natural numbers only)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x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+ x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+ x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+ x</a:t>
            </a:r>
            <a:r>
              <a:rPr lang="en-US" baseline="-250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+ x</a:t>
            </a:r>
            <a:r>
              <a:rPr lang="en-US" baseline="-25000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 + x</a:t>
            </a:r>
            <a:r>
              <a:rPr lang="en-US" baseline="-25000" dirty="0" smtClean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 + x</a:t>
            </a:r>
            <a:r>
              <a:rPr lang="en-US" baseline="-25000" dirty="0" smtClean="0">
                <a:solidFill>
                  <a:schemeClr val="bg1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 + x</a:t>
            </a:r>
            <a:r>
              <a:rPr lang="en-US" baseline="-25000" dirty="0" smtClean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= 12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768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Problem: Counting Bagels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47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 bagel shop has 8 kinds of bagels.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How many ways to buy a dozen bagels?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= Number of solutions to: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rgbClr val="595959"/>
                </a:solidFill>
              </a:rPr>
              <a:t> (natural numbers only)</a:t>
            </a:r>
            <a:endParaRPr lang="en-US" dirty="0" smtClean="0">
              <a:solidFill>
                <a:srgbClr val="595959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/>
              <a:t>	x</a:t>
            </a:r>
            <a:r>
              <a:rPr lang="en-US" baseline="-25000" dirty="0" smtClean="0"/>
              <a:t>1</a:t>
            </a:r>
            <a:r>
              <a:rPr lang="en-US" dirty="0" smtClean="0"/>
              <a:t> + x</a:t>
            </a:r>
            <a:r>
              <a:rPr lang="en-US" baseline="-25000" dirty="0" smtClean="0"/>
              <a:t>2</a:t>
            </a:r>
            <a:r>
              <a:rPr lang="en-US" dirty="0" smtClean="0"/>
              <a:t> + x</a:t>
            </a:r>
            <a:r>
              <a:rPr lang="en-US" baseline="-25000" dirty="0" smtClean="0"/>
              <a:t>3</a:t>
            </a:r>
            <a:r>
              <a:rPr lang="en-US" dirty="0" smtClean="0"/>
              <a:t> + x</a:t>
            </a:r>
            <a:r>
              <a:rPr lang="en-US" baseline="-25000" dirty="0" smtClean="0"/>
              <a:t>4</a:t>
            </a:r>
            <a:r>
              <a:rPr lang="en-US" dirty="0" smtClean="0"/>
              <a:t> + x</a:t>
            </a:r>
            <a:r>
              <a:rPr lang="en-US" baseline="-25000" dirty="0" smtClean="0"/>
              <a:t>5</a:t>
            </a:r>
            <a:r>
              <a:rPr lang="en-US" dirty="0" smtClean="0"/>
              <a:t> + x</a:t>
            </a:r>
            <a:r>
              <a:rPr lang="en-US" baseline="-25000" dirty="0" smtClean="0"/>
              <a:t>6</a:t>
            </a:r>
            <a:r>
              <a:rPr lang="en-US" dirty="0" smtClean="0"/>
              <a:t> + x</a:t>
            </a:r>
            <a:r>
              <a:rPr lang="en-US" baseline="-25000" dirty="0" smtClean="0"/>
              <a:t>7</a:t>
            </a:r>
            <a:r>
              <a:rPr lang="en-US" dirty="0" smtClean="0"/>
              <a:t> + x</a:t>
            </a:r>
            <a:r>
              <a:rPr lang="en-US" baseline="-25000" dirty="0" smtClean="0"/>
              <a:t>8</a:t>
            </a:r>
            <a:r>
              <a:rPr lang="en-US" dirty="0" smtClean="0"/>
              <a:t> = 12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8196" name="Picture 4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67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470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Problem: Counting Bagels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056" y="96523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 bagel shop has 8 kinds of bagels.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How many ways to buy a dozen bagels?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= Number of solutions to:</a:t>
            </a:r>
            <a:r>
              <a:rPr lang="en-US" sz="2000" dirty="0" smtClean="0">
                <a:solidFill>
                  <a:schemeClr val="bg2"/>
                </a:solidFill>
              </a:rPr>
              <a:t>  </a:t>
            </a:r>
            <a:r>
              <a:rPr lang="en-US" sz="2000" dirty="0" smtClean="0">
                <a:solidFill>
                  <a:srgbClr val="595959"/>
                </a:solidFill>
              </a:rPr>
              <a:t>(natural numbers only)</a:t>
            </a:r>
            <a:endParaRPr lang="en-US" dirty="0" smtClean="0">
              <a:solidFill>
                <a:srgbClr val="595959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 smtClean="0"/>
              <a:t>	x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+ x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+ x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+ x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+ x</a:t>
            </a:r>
            <a:r>
              <a:rPr lang="en-US" sz="3600" baseline="-25000" dirty="0" smtClean="0"/>
              <a:t>5</a:t>
            </a:r>
            <a:r>
              <a:rPr lang="en-US" sz="3600" dirty="0" smtClean="0"/>
              <a:t> + x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 + x</a:t>
            </a:r>
            <a:r>
              <a:rPr lang="en-US" sz="3600" baseline="-25000" dirty="0" smtClean="0"/>
              <a:t>7</a:t>
            </a:r>
            <a:r>
              <a:rPr lang="en-US" sz="3600" dirty="0" smtClean="0"/>
              <a:t> + x</a:t>
            </a:r>
            <a:r>
              <a:rPr lang="en-US" sz="3600" baseline="-25000" dirty="0" smtClean="0"/>
              <a:t>8</a:t>
            </a:r>
            <a:r>
              <a:rPr lang="en-US" sz="3600" dirty="0" smtClean="0"/>
              <a:t> = 12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9220" name="Picture 4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1752600" y="45720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24"/>
          <p:cNvSpPr>
            <a:spLocks noChangeShapeType="1"/>
          </p:cNvSpPr>
          <p:nvPr/>
        </p:nvSpPr>
        <p:spPr bwMode="auto">
          <a:xfrm>
            <a:off x="802640" y="38862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25"/>
          <p:cNvSpPr>
            <a:spLocks noChangeShapeType="1"/>
          </p:cNvSpPr>
          <p:nvPr/>
        </p:nvSpPr>
        <p:spPr bwMode="auto">
          <a:xfrm>
            <a:off x="1793240" y="39624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26"/>
          <p:cNvSpPr>
            <a:spLocks noChangeShapeType="1"/>
          </p:cNvSpPr>
          <p:nvPr/>
        </p:nvSpPr>
        <p:spPr bwMode="auto">
          <a:xfrm>
            <a:off x="2438400" y="3886200"/>
            <a:ext cx="87884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7"/>
          <p:cNvSpPr>
            <a:spLocks noChangeShapeType="1"/>
          </p:cNvSpPr>
          <p:nvPr/>
        </p:nvSpPr>
        <p:spPr bwMode="auto">
          <a:xfrm>
            <a:off x="3124200" y="3886200"/>
            <a:ext cx="164084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28"/>
          <p:cNvSpPr>
            <a:spLocks noChangeShapeType="1"/>
          </p:cNvSpPr>
          <p:nvPr/>
        </p:nvSpPr>
        <p:spPr bwMode="auto">
          <a:xfrm>
            <a:off x="4107536" y="3962400"/>
            <a:ext cx="141950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9"/>
          <p:cNvSpPr>
            <a:spLocks noChangeShapeType="1"/>
          </p:cNvSpPr>
          <p:nvPr/>
        </p:nvSpPr>
        <p:spPr bwMode="auto">
          <a:xfrm>
            <a:off x="4999306" y="3962400"/>
            <a:ext cx="908734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Line 30"/>
          <p:cNvSpPr>
            <a:spLocks noChangeShapeType="1"/>
          </p:cNvSpPr>
          <p:nvPr/>
        </p:nvSpPr>
        <p:spPr bwMode="auto">
          <a:xfrm>
            <a:off x="5527038" y="3962400"/>
            <a:ext cx="1295401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31"/>
          <p:cNvSpPr>
            <a:spLocks noChangeShapeType="1"/>
          </p:cNvSpPr>
          <p:nvPr/>
        </p:nvSpPr>
        <p:spPr bwMode="auto">
          <a:xfrm>
            <a:off x="6553200" y="3962400"/>
            <a:ext cx="164084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Line 32"/>
          <p:cNvSpPr>
            <a:spLocks noChangeShapeType="1"/>
          </p:cNvSpPr>
          <p:nvPr/>
        </p:nvSpPr>
        <p:spPr bwMode="auto">
          <a:xfrm flipV="1">
            <a:off x="2438400" y="45720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33"/>
          <p:cNvSpPr>
            <a:spLocks noChangeShapeType="1"/>
          </p:cNvSpPr>
          <p:nvPr/>
        </p:nvSpPr>
        <p:spPr bwMode="auto">
          <a:xfrm flipV="1">
            <a:off x="4495800" y="46482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34"/>
          <p:cNvSpPr>
            <a:spLocks noChangeShapeType="1"/>
          </p:cNvSpPr>
          <p:nvPr/>
        </p:nvSpPr>
        <p:spPr bwMode="auto">
          <a:xfrm flipV="1">
            <a:off x="5181600" y="46482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35"/>
          <p:cNvSpPr>
            <a:spLocks noChangeShapeType="1"/>
          </p:cNvSpPr>
          <p:nvPr/>
        </p:nvSpPr>
        <p:spPr bwMode="auto">
          <a:xfrm flipV="1">
            <a:off x="5867400" y="46482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36"/>
          <p:cNvSpPr>
            <a:spLocks noChangeShapeType="1"/>
          </p:cNvSpPr>
          <p:nvPr/>
        </p:nvSpPr>
        <p:spPr bwMode="auto">
          <a:xfrm flipV="1">
            <a:off x="5943600" y="46482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Line 37"/>
          <p:cNvSpPr>
            <a:spLocks noChangeShapeType="1"/>
          </p:cNvSpPr>
          <p:nvPr/>
        </p:nvSpPr>
        <p:spPr bwMode="auto">
          <a:xfrm flipV="1">
            <a:off x="7924800" y="46482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9"/>
          <p:cNvSpPr>
            <a:spLocks noChangeArrowheads="1"/>
          </p:cNvSpPr>
          <p:nvPr/>
        </p:nvSpPr>
        <p:spPr bwMode="auto">
          <a:xfrm>
            <a:off x="838200" y="5791200"/>
            <a:ext cx="6304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Optima" pitchFamily="48" charset="0"/>
              </a:rPr>
              <a:t>bit string with 12+7 bits.  bagel = ‘0’, bar = ‘1’</a:t>
            </a:r>
          </a:p>
        </p:txBody>
      </p:sp>
    </p:spTree>
    <p:extLst>
      <p:ext uri="{BB962C8B-B14F-4D97-AF65-F5344CB8AC3E}">
        <p14:creationId xmlns:p14="http://schemas.microsoft.com/office/powerpoint/2010/main" val="31366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688" y="-19821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Stars ‘n’ Bars Theorem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496" y="115437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The number of ways to choose </a:t>
            </a:r>
            <a:r>
              <a:rPr lang="en-US" sz="2800" b="1" dirty="0" smtClean="0">
                <a:solidFill>
                  <a:srgbClr val="FF0000"/>
                </a:solidFill>
              </a:rPr>
              <a:t>k objects</a:t>
            </a:r>
            <a:r>
              <a:rPr lang="en-US" sz="2800" dirty="0" smtClean="0"/>
              <a:t> each of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	n different types</a:t>
            </a: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rgbClr val="0000FF"/>
                </a:solidFill>
              </a:rPr>
              <a:t>(with repetition) </a:t>
            </a:r>
            <a:r>
              <a:rPr lang="en-US" sz="2800" dirty="0" smtClean="0"/>
              <a:t>is</a:t>
            </a:r>
          </a:p>
          <a:p>
            <a:pPr lvl="1" eaLnBrk="1" hangingPunct="1">
              <a:lnSpc>
                <a:spcPct val="120000"/>
              </a:lnSpc>
            </a:pPr>
            <a:endParaRPr lang="en-US" sz="24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Example. k=2, types = {</a:t>
            </a:r>
            <a:r>
              <a:rPr lang="en-US" sz="2400" dirty="0" err="1" smtClean="0"/>
              <a:t>apple,orange,pear</a:t>
            </a:r>
            <a:r>
              <a:rPr lang="en-US" sz="2400" dirty="0" smtClean="0"/>
              <a:t>}</a:t>
            </a:r>
          </a:p>
          <a:p>
            <a:pPr lvl="1" eaLnBrk="1" hangingPunct="1"/>
            <a:r>
              <a:rPr lang="en-US" sz="2400" dirty="0" smtClean="0">
                <a:sym typeface="Wingdings 2" pitchFamily="48" charset="2"/>
              </a:rPr>
              <a:t>||		2 apples</a:t>
            </a:r>
          </a:p>
          <a:p>
            <a:pPr lvl="1" eaLnBrk="1" hangingPunct="1"/>
            <a:r>
              <a:rPr lang="en-US" sz="2400" dirty="0" smtClean="0">
                <a:sym typeface="Wingdings 2" pitchFamily="48" charset="2"/>
              </a:rPr>
              <a:t>||		1 apple, 1 orange</a:t>
            </a:r>
          </a:p>
          <a:p>
            <a:pPr lvl="1" eaLnBrk="1" hangingPunct="1"/>
            <a:r>
              <a:rPr lang="en-US" sz="2400" dirty="0" smtClean="0">
                <a:sym typeface="Wingdings 2" pitchFamily="48" charset="2"/>
              </a:rPr>
              <a:t>||		1 apple, 1 pear</a:t>
            </a:r>
          </a:p>
          <a:p>
            <a:pPr lvl="1" eaLnBrk="1" hangingPunct="1"/>
            <a:r>
              <a:rPr lang="en-US" sz="2400" dirty="0" smtClean="0">
                <a:sym typeface="Wingdings 2" pitchFamily="48" charset="2"/>
              </a:rPr>
              <a:t>||		2 oranges</a:t>
            </a:r>
          </a:p>
          <a:p>
            <a:pPr lvl="1" eaLnBrk="1" hangingPunct="1"/>
            <a:r>
              <a:rPr lang="en-US" sz="2400" dirty="0" smtClean="0">
                <a:sym typeface="Wingdings 2" pitchFamily="48" charset="2"/>
              </a:rPr>
              <a:t>||		1 orange, 1 pear</a:t>
            </a:r>
          </a:p>
          <a:p>
            <a:pPr lvl="1" eaLnBrk="1" hangingPunct="1"/>
            <a:r>
              <a:rPr lang="en-US" sz="2400" dirty="0" smtClean="0">
                <a:sym typeface="Wingdings 2" pitchFamily="48" charset="2"/>
              </a:rPr>
              <a:t>||		2 pears</a:t>
            </a:r>
            <a:endParaRPr lang="en-US" sz="2400" dirty="0" smtClean="0"/>
          </a:p>
          <a:p>
            <a:pPr lvl="1" eaLnBrk="1" hangingPunct="1">
              <a:lnSpc>
                <a:spcPct val="120000"/>
              </a:lnSpc>
            </a:pPr>
            <a:endParaRPr lang="en-US" sz="2400" dirty="0" smtClean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710472" y="1772040"/>
          <a:ext cx="15240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1" name="Equation" r:id="rId4" imgW="635000" imgH="431800" progId="Equation.3">
                  <p:embed/>
                </p:oleObj>
              </mc:Choice>
              <mc:Fallback>
                <p:oleObj name="Equation" r:id="rId4" imgW="63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472" y="1772040"/>
                        <a:ext cx="15240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67159" y="6038958"/>
            <a:ext cx="57412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Stars  = #Objects; Bars = #Types-1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888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139" y="-63112"/>
            <a:ext cx="8809587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Problem: Counting Bagels </a:t>
            </a:r>
            <a:r>
              <a:rPr lang="en-US" sz="2000" dirty="0" smtClean="0"/>
              <a:t>(with </a:t>
            </a:r>
            <a:r>
              <a:rPr lang="en-US" sz="2000" i="1" u="sng" dirty="0" smtClean="0"/>
              <a:t>lower bounds</a:t>
            </a:r>
            <a:r>
              <a:rPr lang="en-US" sz="2000" dirty="0" smtClean="0"/>
              <a:t>)</a:t>
            </a:r>
            <a:endParaRPr lang="en-US" dirty="0" smtClean="0"/>
          </a:p>
        </p:txBody>
      </p:sp>
      <p:pic>
        <p:nvPicPr>
          <p:cNvPr id="11267" name="Picture 7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3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4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5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6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7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8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0211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978740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A bagel shop has 8 kinds of bagels.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How many ways to buy a dozen bagels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FF0000"/>
                </a:solidFill>
              </a:rPr>
              <a:t>with at least 1 of each kind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	= Number of solutions to:</a:t>
            </a:r>
            <a:r>
              <a:rPr lang="en-US" sz="2000" dirty="0" smtClean="0">
                <a:solidFill>
                  <a:schemeClr val="bg2"/>
                </a:solidFill>
              </a:rPr>
              <a:t>  </a:t>
            </a:r>
            <a:r>
              <a:rPr lang="en-US" sz="2000" dirty="0" smtClean="0">
                <a:solidFill>
                  <a:srgbClr val="595959"/>
                </a:solidFill>
              </a:rPr>
              <a:t>(natural numbers only)</a:t>
            </a:r>
            <a:endParaRPr lang="en-US" dirty="0" smtClean="0">
              <a:solidFill>
                <a:srgbClr val="595959"/>
              </a:solidFill>
            </a:endParaRP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en-US" dirty="0" smtClean="0"/>
              <a:t>	x</a:t>
            </a:r>
            <a:r>
              <a:rPr lang="en-US" baseline="-25000" dirty="0" smtClean="0"/>
              <a:t>1</a:t>
            </a:r>
            <a:r>
              <a:rPr lang="en-US" dirty="0" smtClean="0"/>
              <a:t> + x</a:t>
            </a:r>
            <a:r>
              <a:rPr lang="en-US" baseline="-25000" dirty="0" smtClean="0"/>
              <a:t>2</a:t>
            </a:r>
            <a:r>
              <a:rPr lang="en-US" dirty="0" smtClean="0"/>
              <a:t> + x</a:t>
            </a:r>
            <a:r>
              <a:rPr lang="en-US" baseline="-25000" dirty="0" smtClean="0"/>
              <a:t>3</a:t>
            </a:r>
            <a:r>
              <a:rPr lang="en-US" dirty="0" smtClean="0"/>
              <a:t> + x</a:t>
            </a:r>
            <a:r>
              <a:rPr lang="en-US" baseline="-25000" dirty="0" smtClean="0"/>
              <a:t>4</a:t>
            </a:r>
            <a:r>
              <a:rPr lang="en-US" dirty="0" smtClean="0"/>
              <a:t> + x</a:t>
            </a:r>
            <a:r>
              <a:rPr lang="en-US" baseline="-25000" dirty="0" smtClean="0"/>
              <a:t>5</a:t>
            </a:r>
            <a:r>
              <a:rPr lang="en-US" dirty="0" smtClean="0"/>
              <a:t> + x</a:t>
            </a:r>
            <a:r>
              <a:rPr lang="en-US" baseline="-25000" dirty="0" smtClean="0"/>
              <a:t>6</a:t>
            </a:r>
            <a:r>
              <a:rPr lang="en-US" dirty="0" smtClean="0"/>
              <a:t> + x</a:t>
            </a:r>
            <a:r>
              <a:rPr lang="en-US" baseline="-25000" dirty="0" smtClean="0"/>
              <a:t>7</a:t>
            </a:r>
            <a:r>
              <a:rPr lang="en-US" dirty="0" smtClean="0"/>
              <a:t> + x</a:t>
            </a:r>
            <a:r>
              <a:rPr lang="en-US" baseline="-25000" dirty="0" smtClean="0"/>
              <a:t>8</a:t>
            </a:r>
            <a:r>
              <a:rPr lang="en-US" dirty="0" smtClean="0"/>
              <a:t> = 12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		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≥ 1</a:t>
            </a:r>
            <a:r>
              <a:rPr lang="en-US" dirty="0" smtClean="0"/>
              <a:t> for 1≤i≤8</a:t>
            </a:r>
          </a:p>
        </p:txBody>
      </p:sp>
    </p:spTree>
    <p:extLst>
      <p:ext uri="{BB962C8B-B14F-4D97-AF65-F5344CB8AC3E}">
        <p14:creationId xmlns:p14="http://schemas.microsoft.com/office/powerpoint/2010/main" val="5262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163" y="-90132"/>
            <a:ext cx="876905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Problem: Counting Bagels </a:t>
            </a:r>
            <a:r>
              <a:rPr lang="en-US" sz="2000" dirty="0" smtClean="0"/>
              <a:t>(with </a:t>
            </a:r>
            <a:r>
              <a:rPr lang="en-US" sz="2000" i="1" u="sng" dirty="0" smtClean="0"/>
              <a:t>lower bounds</a:t>
            </a:r>
            <a:r>
              <a:rPr lang="en-US" sz="2000" dirty="0" smtClean="0"/>
              <a:t>)</a:t>
            </a:r>
          </a:p>
        </p:txBody>
      </p:sp>
      <p:pic>
        <p:nvPicPr>
          <p:cNvPr id="12291" name="Picture 3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180px-Ba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48200"/>
            <a:ext cx="7318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911190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A bagel shop has 8 kinds of bagels.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How many ways to buy a dozen bagels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FF0000"/>
                </a:solidFill>
              </a:rPr>
              <a:t>with at least 1 of each kind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	= Number of solutions to:</a:t>
            </a:r>
            <a:r>
              <a:rPr lang="en-US" sz="2000" dirty="0" smtClean="0">
                <a:solidFill>
                  <a:schemeClr val="bg2"/>
                </a:solidFill>
              </a:rPr>
              <a:t>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(natural numbers only)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en-US" dirty="0" smtClean="0"/>
              <a:t>	x</a:t>
            </a:r>
            <a:r>
              <a:rPr lang="en-US" baseline="-25000" dirty="0" smtClean="0"/>
              <a:t>1</a:t>
            </a:r>
            <a:r>
              <a:rPr lang="en-US" dirty="0" smtClean="0"/>
              <a:t> + x</a:t>
            </a:r>
            <a:r>
              <a:rPr lang="en-US" baseline="-25000" dirty="0" smtClean="0"/>
              <a:t>2</a:t>
            </a:r>
            <a:r>
              <a:rPr lang="en-US" dirty="0" smtClean="0"/>
              <a:t> + x</a:t>
            </a:r>
            <a:r>
              <a:rPr lang="en-US" baseline="-25000" dirty="0" smtClean="0"/>
              <a:t>3</a:t>
            </a:r>
            <a:r>
              <a:rPr lang="en-US" dirty="0" smtClean="0"/>
              <a:t> + x</a:t>
            </a:r>
            <a:r>
              <a:rPr lang="en-US" baseline="-25000" dirty="0" smtClean="0"/>
              <a:t>4</a:t>
            </a:r>
            <a:r>
              <a:rPr lang="en-US" dirty="0" smtClean="0"/>
              <a:t> + x</a:t>
            </a:r>
            <a:r>
              <a:rPr lang="en-US" baseline="-25000" dirty="0" smtClean="0"/>
              <a:t>5</a:t>
            </a:r>
            <a:r>
              <a:rPr lang="en-US" dirty="0" smtClean="0"/>
              <a:t> + x</a:t>
            </a:r>
            <a:r>
              <a:rPr lang="en-US" baseline="-25000" dirty="0" smtClean="0"/>
              <a:t>6</a:t>
            </a:r>
            <a:r>
              <a:rPr lang="en-US" dirty="0" smtClean="0"/>
              <a:t> + x</a:t>
            </a:r>
            <a:r>
              <a:rPr lang="en-US" baseline="-25000" dirty="0" smtClean="0"/>
              <a:t>7</a:t>
            </a:r>
            <a:r>
              <a:rPr lang="en-US" dirty="0" smtClean="0"/>
              <a:t> + x</a:t>
            </a:r>
            <a:r>
              <a:rPr lang="en-US" baseline="-25000" dirty="0" smtClean="0"/>
              <a:t>8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			         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≥ 1 for 1≤i≤8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81000" y="4724400"/>
            <a:ext cx="5486400" cy="609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762000" y="5469100"/>
            <a:ext cx="3698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Optima" pitchFamily="48" charset="0"/>
              </a:rPr>
              <a:t>eight bagels already determined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3017664" y="4034810"/>
            <a:ext cx="2971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39771" y="6065978"/>
            <a:ext cx="1760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 = 4; </a:t>
            </a:r>
            <a:r>
              <a:rPr lang="en-US" sz="2800" dirty="0" err="1" smtClean="0"/>
              <a:t>n</a:t>
            </a:r>
            <a:r>
              <a:rPr lang="en-US" sz="2800" dirty="0" smtClean="0"/>
              <a:t> = 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64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04800" y="4098570"/>
            <a:ext cx="5029200" cy="2743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62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Problem: Counting Bagels </a:t>
            </a:r>
            <a:r>
              <a:rPr lang="en-US" sz="2000" dirty="0" smtClean="0"/>
              <a:t>(with </a:t>
            </a:r>
            <a:r>
              <a:rPr lang="en-US" sz="2000" i="1" u="sng" dirty="0" smtClean="0"/>
              <a:t>upper bounds</a:t>
            </a:r>
            <a:r>
              <a:rPr lang="en-US" sz="2000" dirty="0" smtClean="0"/>
              <a:t>)</a:t>
            </a:r>
          </a:p>
        </p:txBody>
      </p:sp>
      <p:sp>
        <p:nvSpPr>
          <p:cNvPr id="133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04800" y="857150"/>
            <a:ext cx="8382000" cy="4525963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A bagel shop has 8 kinds of bagels.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How many ways to buy a dozen bagels with at most 4 onion and at most 2 poppy seed?</a:t>
            </a:r>
            <a:endParaRPr lang="en-US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= Number of solutions to:</a:t>
            </a:r>
            <a:r>
              <a:rPr lang="en-US" sz="1800" dirty="0" smtClean="0">
                <a:solidFill>
                  <a:schemeClr val="bg2"/>
                </a:solidFill>
              </a:rPr>
              <a:t>  </a:t>
            </a:r>
            <a:r>
              <a:rPr lang="en-US" sz="1800" dirty="0" smtClean="0">
                <a:solidFill>
                  <a:srgbClr val="595959"/>
                </a:solidFill>
              </a:rPr>
              <a:t>(natural numbers only)</a:t>
            </a:r>
            <a:endParaRPr lang="en-US" sz="2800" dirty="0" smtClean="0">
              <a:solidFill>
                <a:srgbClr val="595959"/>
              </a:solidFill>
            </a:endParaRP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en-US" sz="2800" dirty="0" smtClean="0"/>
              <a:t>	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 = 12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					  	    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smtClean="0">
                <a:solidFill>
                  <a:srgbClr val="0000FF"/>
                </a:solidFill>
              </a:rPr>
              <a:t>1 </a:t>
            </a:r>
            <a:r>
              <a:rPr lang="en-US" sz="2800" dirty="0" smtClean="0">
                <a:solidFill>
                  <a:srgbClr val="0000FF"/>
                </a:solidFill>
              </a:rPr>
              <a:t>≤ 4, x</a:t>
            </a:r>
            <a:r>
              <a:rPr lang="en-US" sz="2800" baseline="-25000" dirty="0" smtClean="0">
                <a:solidFill>
                  <a:srgbClr val="0000FF"/>
                </a:solidFill>
              </a:rPr>
              <a:t>2 </a:t>
            </a:r>
            <a:r>
              <a:rPr lang="en-US" sz="2800" dirty="0" smtClean="0">
                <a:solidFill>
                  <a:srgbClr val="0000FF"/>
                </a:solidFill>
              </a:rPr>
              <a:t>≤ 2</a:t>
            </a:r>
            <a:endParaRPr lang="en-US" dirty="0" smtClean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533400" y="4271290"/>
          <a:ext cx="4495800" cy="239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3966490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966490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5850526" y="5722203"/>
            <a:ext cx="283627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aka: inclusion-exclusion </a:t>
            </a:r>
            <a:r>
              <a:rPr lang="en-US" dirty="0" err="1"/>
              <a:t>princple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5238" y="43300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5718241" y="4408815"/>
          <a:ext cx="2941536" cy="74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5" name="Equation" r:id="rId9" imgW="1701800" imgH="431800" progId="Equation.3">
                  <p:embed/>
                </p:oleObj>
              </mc:Choice>
              <mc:Fallback>
                <p:oleObj name="Equation" r:id="rId9" imgW="1701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8241" y="4408815"/>
                        <a:ext cx="2941536" cy="746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4514" y="4084292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62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>
        <p:bldAsOne/>
      </p:bldGraphic>
      <p:bldP spid="4" grpId="0"/>
      <p:bldP spid="7" grpId="0"/>
      <p:bldP spid="6" grpId="0" animBg="1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821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Problem: Counting Bagels </a:t>
            </a:r>
            <a:r>
              <a:rPr lang="en-US" sz="2000" dirty="0" smtClean="0"/>
              <a:t>(with </a:t>
            </a:r>
            <a:r>
              <a:rPr lang="en-US" sz="2000" i="1" u="sng" dirty="0" smtClean="0"/>
              <a:t>upper bounds</a:t>
            </a:r>
            <a:r>
              <a:rPr lang="en-US" sz="2000" dirty="0" smtClean="0"/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8740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</a:t>
            </a:r>
            <a:r>
              <a:rPr lang="en-US" sz="2800" dirty="0" smtClean="0"/>
              <a:t>= Number of solutions to:</a:t>
            </a:r>
            <a:r>
              <a:rPr lang="en-US" sz="1800" dirty="0" smtClean="0">
                <a:solidFill>
                  <a:schemeClr val="bg2"/>
                </a:solidFill>
              </a:rPr>
              <a:t>  </a:t>
            </a:r>
            <a:r>
              <a:rPr lang="en-US" sz="1800" dirty="0" smtClean="0">
                <a:solidFill>
                  <a:srgbClr val="7F7F7F"/>
                </a:solidFill>
              </a:rPr>
              <a:t>(natural numbers only)</a:t>
            </a:r>
            <a:endParaRPr lang="en-US" sz="2800" dirty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en-US" sz="2800" dirty="0" smtClean="0"/>
              <a:t>	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 = 12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			</a:t>
            </a:r>
            <a:r>
              <a:rPr lang="en-US" sz="2800" dirty="0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smtClean="0">
                <a:solidFill>
                  <a:srgbClr val="0000FF"/>
                </a:solidFill>
              </a:rPr>
              <a:t>1 </a:t>
            </a:r>
            <a:r>
              <a:rPr lang="en-US" sz="2800" dirty="0" smtClean="0">
                <a:solidFill>
                  <a:srgbClr val="0000FF"/>
                </a:solidFill>
              </a:rPr>
              <a:t>≤ 4, x</a:t>
            </a:r>
            <a:r>
              <a:rPr lang="en-US" sz="2800" baseline="-25000" dirty="0" smtClean="0">
                <a:solidFill>
                  <a:srgbClr val="0000FF"/>
                </a:solidFill>
              </a:rPr>
              <a:t>2 </a:t>
            </a:r>
            <a:r>
              <a:rPr lang="en-US" sz="2800" dirty="0" smtClean="0">
                <a:solidFill>
                  <a:srgbClr val="0000FF"/>
                </a:solidFill>
              </a:rPr>
              <a:t>≤ 2</a:t>
            </a:r>
          </a:p>
          <a:p>
            <a:pPr eaLnBrk="1" hangingPunct="1"/>
            <a:r>
              <a:rPr lang="en-US" sz="2800" dirty="0" smtClean="0"/>
              <a:t>All Solutions: 12 stars,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 bars        </a:t>
            </a:r>
            <a:r>
              <a:rPr lang="en-US" sz="2800" dirty="0" smtClean="0"/>
              <a:t>=</a:t>
            </a:r>
            <a:endParaRPr lang="en-US" dirty="0" smtClean="0"/>
          </a:p>
          <a:p>
            <a:pPr eaLnBrk="1" hangingPunct="1"/>
            <a:r>
              <a:rPr lang="en-US" sz="2800" dirty="0" smtClean="0"/>
              <a:t>Solutions with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&gt; 4: 7 stars, </a:t>
            </a:r>
            <a:r>
              <a:rPr lang="en-US" sz="2800" dirty="0" smtClean="0">
                <a:solidFill>
                  <a:srgbClr val="7F7F7F"/>
                </a:solidFill>
              </a:rPr>
              <a:t>7 bars</a:t>
            </a:r>
            <a:r>
              <a:rPr lang="en-US" dirty="0">
                <a:solidFill>
                  <a:srgbClr val="7F7F7F"/>
                </a:solidFill>
              </a:rPr>
              <a:t> </a:t>
            </a:r>
            <a:r>
              <a:rPr lang="en-US" dirty="0" smtClean="0">
                <a:solidFill>
                  <a:srgbClr val="7F7F7F"/>
                </a:solidFill>
              </a:rPr>
              <a:t>  </a:t>
            </a:r>
            <a:r>
              <a:rPr lang="en-US" dirty="0" smtClean="0"/>
              <a:t>=</a:t>
            </a:r>
          </a:p>
          <a:p>
            <a:pPr eaLnBrk="1" hangingPunct="1"/>
            <a:r>
              <a:rPr lang="en-US" sz="2800" dirty="0" smtClean="0"/>
              <a:t>Solutions with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&gt; 2: 9 stars, </a:t>
            </a:r>
            <a:r>
              <a:rPr lang="en-US" sz="2800" dirty="0" smtClean="0">
                <a:solidFill>
                  <a:srgbClr val="7F7F7F"/>
                </a:solidFill>
              </a:rPr>
              <a:t>7 </a:t>
            </a:r>
            <a:r>
              <a:rPr lang="en-US" sz="2800" dirty="0">
                <a:solidFill>
                  <a:srgbClr val="7F7F7F"/>
                </a:solidFill>
              </a:rPr>
              <a:t>bars </a:t>
            </a:r>
            <a:r>
              <a:rPr lang="en-US" sz="2800" dirty="0" smtClean="0">
                <a:solidFill>
                  <a:srgbClr val="7F7F7F"/>
                </a:solidFill>
              </a:rPr>
              <a:t>       </a:t>
            </a:r>
            <a:r>
              <a:rPr lang="en-US" sz="2800" dirty="0" smtClean="0"/>
              <a:t>=</a:t>
            </a:r>
          </a:p>
          <a:p>
            <a:pPr eaLnBrk="1" hangingPunct="1"/>
            <a:r>
              <a:rPr lang="en-US" sz="2800" dirty="0" smtClean="0"/>
              <a:t>Solutions with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&gt;4 and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&gt;2: 4 stars, </a:t>
            </a:r>
            <a:r>
              <a:rPr lang="en-US" sz="2800" dirty="0" smtClean="0">
                <a:solidFill>
                  <a:srgbClr val="7F7F7F"/>
                </a:solidFill>
              </a:rPr>
              <a:t>7 </a:t>
            </a:r>
            <a:r>
              <a:rPr lang="en-US" sz="2800" dirty="0">
                <a:solidFill>
                  <a:srgbClr val="7F7F7F"/>
                </a:solidFill>
              </a:rPr>
              <a:t>bars </a:t>
            </a:r>
            <a:r>
              <a:rPr lang="en-US" sz="2800" dirty="0"/>
              <a:t>=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Solutions with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≤4 and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≤2: </a:t>
            </a:r>
            <a:r>
              <a:rPr lang="en-US" sz="2000" dirty="0" smtClean="0">
                <a:solidFill>
                  <a:srgbClr val="7F7F7F"/>
                </a:solidFill>
              </a:rPr>
              <a:t>(inclusion-exclusion principle)</a:t>
            </a:r>
            <a:endParaRPr lang="en-US" sz="2800" dirty="0" smtClean="0">
              <a:solidFill>
                <a:srgbClr val="7F7F7F"/>
              </a:solidFill>
            </a:endParaRPr>
          </a:p>
          <a:p>
            <a:pPr eaLnBrk="1" hangingPunct="1"/>
            <a:endParaRPr lang="en-US" sz="2800" dirty="0" smtClean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/>
          </p:nvPr>
        </p:nvGraphicFramePr>
        <p:xfrm>
          <a:off x="6633168" y="2187640"/>
          <a:ext cx="493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9" name="Equation" r:id="rId4" imgW="279400" imgH="431800" progId="Equation.3">
                  <p:embed/>
                </p:oleObj>
              </mc:Choice>
              <mc:Fallback>
                <p:oleObj name="Equation" r:id="rId4" imgW="279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3168" y="2187640"/>
                        <a:ext cx="493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/>
          </p:nvPr>
        </p:nvGraphicFramePr>
        <p:xfrm>
          <a:off x="7283304" y="2721040"/>
          <a:ext cx="517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0" name="Equation" r:id="rId6" imgW="292100" imgH="431800" progId="Equation.3">
                  <p:embed/>
                </p:oleObj>
              </mc:Choice>
              <mc:Fallback>
                <p:oleObj name="Equation" r:id="rId6" imgW="29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304" y="2721040"/>
                        <a:ext cx="5175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>
            <p:extLst/>
          </p:nvPr>
        </p:nvGraphicFramePr>
        <p:xfrm>
          <a:off x="7776168" y="3254440"/>
          <a:ext cx="493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1" name="Equation" r:id="rId8" imgW="279400" imgH="431800" progId="Equation.3">
                  <p:embed/>
                </p:oleObj>
              </mc:Choice>
              <mc:Fallback>
                <p:oleObj name="Equation" r:id="rId8" imgW="279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168" y="3254440"/>
                        <a:ext cx="493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>
            <p:extLst/>
          </p:nvPr>
        </p:nvGraphicFramePr>
        <p:xfrm>
          <a:off x="8305545" y="3787840"/>
          <a:ext cx="4714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2" name="Equation" r:id="rId10" imgW="266700" imgH="431800" progId="Equation.3">
                  <p:embed/>
                </p:oleObj>
              </mc:Choice>
              <mc:Fallback>
                <p:oleObj name="Equation" r:id="rId10" imgW="266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545" y="3787840"/>
                        <a:ext cx="4714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extLst/>
          </p:nvPr>
        </p:nvGraphicFramePr>
        <p:xfrm>
          <a:off x="2057400" y="5635010"/>
          <a:ext cx="25352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3" name="Equation" r:id="rId12" imgW="1435100" imgH="431800" progId="Equation.3">
                  <p:embed/>
                </p:oleObj>
              </mc:Choice>
              <mc:Fallback>
                <p:oleObj name="Equation" r:id="rId12" imgW="1435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635010"/>
                        <a:ext cx="25352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01899" y="6241608"/>
            <a:ext cx="322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Stars = #Objects; Bars = #Types-1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470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Permutations &amp; Combinations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874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n</a:t>
            </a:r>
            <a:r>
              <a:rPr lang="en-US" dirty="0"/>
              <a:t>! = n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(n-1)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(n-2)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…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3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2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1</a:t>
            </a:r>
          </a:p>
          <a:p>
            <a:pPr eaLnBrk="1" hangingPunct="1"/>
            <a:r>
              <a:rPr lang="en-US" dirty="0"/>
              <a:t>Permutations</a:t>
            </a:r>
          </a:p>
          <a:p>
            <a:pPr lvl="1" eaLnBrk="1" hangingPunct="1"/>
            <a:r>
              <a:rPr lang="en-US" dirty="0"/>
              <a:t>P(</a:t>
            </a:r>
            <a:r>
              <a:rPr lang="en-US" dirty="0" err="1"/>
              <a:t>n,k</a:t>
            </a:r>
            <a:r>
              <a:rPr lang="en-US" dirty="0"/>
              <a:t>) = Number of ways to choose k things </a:t>
            </a:r>
            <a:r>
              <a:rPr lang="en-US" i="1" dirty="0">
                <a:solidFill>
                  <a:srgbClr val="0000FF"/>
                </a:solidFill>
              </a:rPr>
              <a:t>(order counts!)</a:t>
            </a:r>
            <a:r>
              <a:rPr lang="en-US" dirty="0"/>
              <a:t> out of n </a:t>
            </a:r>
            <a:r>
              <a:rPr lang="en-US" dirty="0" err="1" smtClean="0"/>
              <a:t>things</a:t>
            </a:r>
            <a:r>
              <a:rPr lang="en-US" dirty="0" err="1" smtClean="0">
                <a:solidFill>
                  <a:schemeClr val="bg1"/>
                </a:solidFill>
              </a:rPr>
              <a:t>ngs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order: 6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1600" dirty="0">
                <a:solidFill>
                  <a:schemeClr val="bg1"/>
                </a:solidFill>
              </a:rPr>
              <a:t>(brush, floss), (brush, gargle), (floss, brush), (floss, gargle), (gargle, brush), (gargle, floss)</a:t>
            </a:r>
            <a:endParaRPr lang="en-US" sz="2000" dirty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	P(n,3) = #ways to do three things in order: 6</a:t>
            </a:r>
          </a:p>
          <a:p>
            <a:pPr lvl="1" eaLnBrk="1" hangingPunct="1"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US" sz="1000" dirty="0">
                <a:solidFill>
                  <a:schemeClr val="bg1"/>
                </a:solidFill>
              </a:rPr>
              <a:t>(brush, floss, gargle), (brush, gargle, floss), (floss, brush, gargle), (floss, gargle, brush), (gargle, brush, floss), (gargle, floss, brush)</a:t>
            </a:r>
            <a:endParaRPr lang="en-US" sz="1600" dirty="0">
              <a:solidFill>
                <a:srgbClr val="FF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1172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Permutations &amp; Combinations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4700"/>
            <a:ext cx="8229600" cy="52223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/>
              <a:t>n</a:t>
            </a:r>
            <a:r>
              <a:rPr lang="en-US" dirty="0"/>
              <a:t>! = n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(n-1)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(n-2)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…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3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2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1</a:t>
            </a:r>
          </a:p>
          <a:p>
            <a:pPr eaLnBrk="1" hangingPunct="1"/>
            <a:r>
              <a:rPr lang="en-US" dirty="0"/>
              <a:t>Permutations</a:t>
            </a:r>
          </a:p>
          <a:p>
            <a:pPr lvl="1" eaLnBrk="1" hangingPunct="1"/>
            <a:r>
              <a:rPr lang="en-US" dirty="0" err="1"/>
              <a:t>P(n,k</a:t>
            </a:r>
            <a:r>
              <a:rPr lang="en-US" dirty="0"/>
              <a:t>) = Number of ways to choose </a:t>
            </a:r>
            <a:r>
              <a:rPr lang="en-US" dirty="0" err="1"/>
              <a:t>k</a:t>
            </a:r>
            <a:r>
              <a:rPr lang="en-US" dirty="0"/>
              <a:t> things </a:t>
            </a:r>
            <a:r>
              <a:rPr lang="en-US" i="1" dirty="0">
                <a:solidFill>
                  <a:srgbClr val="0000FF"/>
                </a:solidFill>
              </a:rPr>
              <a:t>(order counts!)</a:t>
            </a:r>
            <a:r>
              <a:rPr lang="en-US" dirty="0"/>
              <a:t> out of </a:t>
            </a:r>
            <a:r>
              <a:rPr lang="en-US" dirty="0" err="1"/>
              <a:t>n</a:t>
            </a:r>
            <a:r>
              <a:rPr lang="en-US" dirty="0"/>
              <a:t> things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/>
              <a:t>Example. </a:t>
            </a:r>
            <a:r>
              <a:rPr lang="en-US" dirty="0" err="1"/>
              <a:t>n</a:t>
            </a:r>
            <a:r>
              <a:rPr lang="en-US" dirty="0"/>
              <a:t>=3.  Three things: </a:t>
            </a:r>
            <a:r>
              <a:rPr lang="en-US" sz="2400" dirty="0">
                <a:solidFill>
                  <a:srgbClr val="FF0080"/>
                </a:solidFill>
              </a:rPr>
              <a:t>{brush teeth, floss, gargle}</a:t>
            </a:r>
            <a:endParaRPr lang="en-US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/>
              <a:t>	P(n,1) = #ways to do one thing: 3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0080"/>
                </a:solidFill>
              </a:rPr>
              <a:t>	(brush), (floss), (gargle)</a:t>
            </a:r>
            <a:endParaRPr lang="en-US" sz="2400" dirty="0">
              <a:solidFill>
                <a:srgbClr val="FF008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dirty="0"/>
              <a:t>	P(n,2) = #ways to do two things in order: 6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dirty="0"/>
              <a:t>	</a:t>
            </a:r>
            <a:r>
              <a:rPr lang="en-US" sz="1600" dirty="0">
                <a:solidFill>
                  <a:srgbClr val="FF0080"/>
                </a:solidFill>
              </a:rPr>
              <a:t>(brush, floss), (brush, gargle), (floss, brush), (floss, gargle), (gargle, brush), (gargle, floss)</a:t>
            </a:r>
            <a:endParaRPr lang="en-US" sz="2000" dirty="0">
              <a:solidFill>
                <a:srgbClr val="FF0080"/>
              </a:solidFill>
            </a:endParaRPr>
          </a:p>
          <a:p>
            <a:pPr lvl="1" eaLnBrk="1" hangingPunct="1">
              <a:buFontTx/>
              <a:buNone/>
            </a:pPr>
            <a:r>
              <a:rPr lang="en-US" dirty="0"/>
              <a:t>	P(n,3) = #ways to do three things in order: 6</a:t>
            </a:r>
          </a:p>
          <a:p>
            <a:pPr lvl="1" eaLnBrk="1" hangingPunct="1">
              <a:buFontTx/>
              <a:buNone/>
            </a:pPr>
            <a:r>
              <a:rPr lang="en-US" sz="1600" dirty="0">
                <a:solidFill>
                  <a:srgbClr val="FF0080"/>
                </a:solidFill>
              </a:rPr>
              <a:t>	</a:t>
            </a:r>
            <a:r>
              <a:rPr lang="en-US" sz="1100" dirty="0">
                <a:solidFill>
                  <a:srgbClr val="FF0080"/>
                </a:solidFill>
              </a:rPr>
              <a:t>(brush, floss, gargle), (brush, gargle, floss), (floss, brush, gargle), (floss, gargle, brush), (gargle, brush, floss), (gargle, floss, brush)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523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Permutations &amp; Combinations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209" y="938210"/>
            <a:ext cx="8443591" cy="4525963"/>
          </a:xfrm>
        </p:spPr>
        <p:txBody>
          <a:bodyPr/>
          <a:lstStyle/>
          <a:p>
            <a:pPr eaLnBrk="1" hangingPunct="1"/>
            <a:r>
              <a:rPr lang="en-US" dirty="0" err="1"/>
              <a:t>n</a:t>
            </a:r>
            <a:r>
              <a:rPr lang="en-US" dirty="0"/>
              <a:t>! = n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(n-1)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(n-2)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…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3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2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1</a:t>
            </a:r>
          </a:p>
          <a:p>
            <a:pPr eaLnBrk="1" hangingPunct="1"/>
            <a:r>
              <a:rPr lang="en-US" dirty="0"/>
              <a:t>Permutations</a:t>
            </a:r>
          </a:p>
          <a:p>
            <a:pPr lvl="1" eaLnBrk="1" hangingPunct="1"/>
            <a:r>
              <a:rPr lang="en-US" dirty="0" err="1"/>
              <a:t>P(n,k</a:t>
            </a:r>
            <a:r>
              <a:rPr lang="en-US" dirty="0"/>
              <a:t>) = Number of ways to choose </a:t>
            </a:r>
            <a:r>
              <a:rPr lang="en-US" dirty="0" err="1"/>
              <a:t>k</a:t>
            </a:r>
            <a:r>
              <a:rPr lang="en-US" dirty="0"/>
              <a:t> things </a:t>
            </a:r>
            <a:r>
              <a:rPr lang="en-US" i="1" dirty="0">
                <a:solidFill>
                  <a:srgbClr val="0000FF"/>
                </a:solidFill>
              </a:rPr>
              <a:t>(order counts!)</a:t>
            </a:r>
            <a:r>
              <a:rPr lang="en-US" dirty="0"/>
              <a:t> out of </a:t>
            </a:r>
            <a:r>
              <a:rPr lang="en-US" dirty="0" err="1"/>
              <a:t>n</a:t>
            </a:r>
            <a:r>
              <a:rPr lang="en-US" dirty="0"/>
              <a:t> things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 err="1"/>
              <a:t>P(n,k</a:t>
            </a:r>
            <a:r>
              <a:rPr lang="en-US" dirty="0"/>
              <a:t>) = n</a:t>
            </a:r>
            <a:r>
              <a:rPr lang="en-US" dirty="0">
                <a:sym typeface="Symbol" pitchFamily="8" charset="2"/>
              </a:rPr>
              <a:t></a:t>
            </a:r>
            <a:r>
              <a:rPr lang="en-US" dirty="0"/>
              <a:t>(n-1)</a:t>
            </a:r>
            <a:r>
              <a:rPr lang="en-US" dirty="0">
                <a:sym typeface="Symbol" pitchFamily="8" charset="2"/>
              </a:rPr>
              <a:t>…(n-k+1) = 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685800" y="4419600"/>
            <a:ext cx="1897063" cy="84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Optima" pitchFamily="8" charset="0"/>
              </a:rPr>
              <a:t>n choices for</a:t>
            </a:r>
          </a:p>
          <a:p>
            <a:r>
              <a:rPr lang="en-US">
                <a:latin typeface="Optima" pitchFamily="8" charset="0"/>
              </a:rPr>
              <a:t>first thing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2819400" y="4648200"/>
            <a:ext cx="2168525" cy="84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Optima" pitchFamily="8" charset="0"/>
              </a:rPr>
              <a:t>n-1 choices for</a:t>
            </a:r>
          </a:p>
          <a:p>
            <a:r>
              <a:rPr lang="en-US">
                <a:latin typeface="Optima" pitchFamily="8" charset="0"/>
              </a:rPr>
              <a:t>second thing</a:t>
            </a: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105400" y="4419600"/>
            <a:ext cx="2065338" cy="841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Optima" pitchFamily="8" charset="0"/>
              </a:rPr>
              <a:t>n-k+1 choices</a:t>
            </a:r>
          </a:p>
          <a:p>
            <a:r>
              <a:rPr lang="en-US">
                <a:latin typeface="Optima" pitchFamily="8" charset="0"/>
              </a:rPr>
              <a:t>for k</a:t>
            </a:r>
            <a:r>
              <a:rPr lang="en-US" baseline="30000">
                <a:latin typeface="Optima" pitchFamily="8" charset="0"/>
              </a:rPr>
              <a:t>th</a:t>
            </a:r>
            <a:r>
              <a:rPr lang="en-US">
                <a:latin typeface="Optima" pitchFamily="8" charset="0"/>
              </a:rPr>
              <a:t> thing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1905000" y="33528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 flipH="1" flipV="1">
            <a:off x="2895600" y="3352800"/>
            <a:ext cx="152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 flipH="1" flipV="1">
            <a:off x="4343400" y="33528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334000" y="2667000"/>
          <a:ext cx="10858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Equation" r:id="rId4" imgW="495300" imgH="393700" progId="Equation.3">
                  <p:embed/>
                </p:oleObj>
              </mc:Choice>
              <mc:Fallback>
                <p:oleObj name="Equation" r:id="rId4" imgW="4953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0858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470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Permutations &amp; Combinations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5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err="1"/>
              <a:t>n</a:t>
            </a:r>
            <a:r>
              <a:rPr lang="en-US" sz="2800" dirty="0"/>
              <a:t>! = n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(n-1)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(n-2)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…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3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2</a:t>
            </a:r>
            <a:r>
              <a:rPr lang="en-US" sz="2800" dirty="0">
                <a:sym typeface="Symbol" pitchFamily="8" charset="2"/>
              </a:rPr>
              <a:t></a:t>
            </a:r>
            <a:r>
              <a:rPr lang="en-US" sz="2800" dirty="0"/>
              <a:t>1</a:t>
            </a:r>
          </a:p>
          <a:p>
            <a:pPr eaLnBrk="1" hangingPunct="1"/>
            <a:r>
              <a:rPr lang="en-US" sz="2800" dirty="0"/>
              <a:t>Permutations</a:t>
            </a:r>
          </a:p>
          <a:p>
            <a:pPr lvl="1" eaLnBrk="1" hangingPunct="1"/>
            <a:r>
              <a:rPr lang="en-US" sz="1600" dirty="0" err="1"/>
              <a:t>P(n,k</a:t>
            </a:r>
            <a:r>
              <a:rPr lang="en-US" sz="1600" dirty="0"/>
              <a:t>) = Number of ways to choose </a:t>
            </a:r>
            <a:r>
              <a:rPr lang="en-US" sz="1600" dirty="0" err="1"/>
              <a:t>k</a:t>
            </a:r>
            <a:r>
              <a:rPr lang="en-US" sz="1600" dirty="0"/>
              <a:t> things </a:t>
            </a:r>
            <a:r>
              <a:rPr lang="en-US" sz="1600" i="1" dirty="0">
                <a:solidFill>
                  <a:srgbClr val="0000FF"/>
                </a:solidFill>
              </a:rPr>
              <a:t>(order counts!)</a:t>
            </a:r>
            <a:r>
              <a:rPr lang="en-US" sz="1600" dirty="0"/>
              <a:t> out of </a:t>
            </a:r>
            <a:r>
              <a:rPr lang="en-US" sz="1600" dirty="0" err="1"/>
              <a:t>n</a:t>
            </a:r>
            <a:r>
              <a:rPr lang="en-US" sz="1600" dirty="0"/>
              <a:t> things</a:t>
            </a:r>
            <a:endParaRPr lang="en-US" sz="2400" dirty="0"/>
          </a:p>
          <a:p>
            <a:pPr eaLnBrk="1" hangingPunct="1"/>
            <a:r>
              <a:rPr lang="en-US" sz="2800" dirty="0"/>
              <a:t>Combinations</a:t>
            </a:r>
          </a:p>
          <a:p>
            <a:pPr lvl="1" eaLnBrk="1" hangingPunct="1"/>
            <a:r>
              <a:rPr lang="en-US" sz="2400" dirty="0" err="1"/>
              <a:t>C(n,k</a:t>
            </a:r>
            <a:r>
              <a:rPr lang="en-US" sz="2400" dirty="0"/>
              <a:t>) = Number of ways to choose</a:t>
            </a:r>
            <a:r>
              <a:rPr lang="en-US" sz="2400" dirty="0" smtClean="0"/>
              <a:t> a set of 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things </a:t>
            </a:r>
            <a:r>
              <a:rPr lang="en-US" sz="2400" dirty="0">
                <a:solidFill>
                  <a:srgbClr val="FF0000"/>
                </a:solidFill>
              </a:rPr>
              <a:t>(order doesn’t matter)</a:t>
            </a:r>
            <a:r>
              <a:rPr lang="en-US" sz="2400" dirty="0"/>
              <a:t> out of </a:t>
            </a:r>
            <a:r>
              <a:rPr lang="en-US" sz="2400" dirty="0" err="1"/>
              <a:t>n</a:t>
            </a:r>
            <a:r>
              <a:rPr lang="en-US" sz="2400" dirty="0"/>
              <a:t> things</a:t>
            </a:r>
          </a:p>
          <a:p>
            <a:pPr lvl="1" eaLnBrk="1" hangingPunct="1">
              <a:lnSpc>
                <a:spcPct val="14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Example</a:t>
            </a:r>
            <a:r>
              <a:rPr lang="en-US" sz="2000" dirty="0">
                <a:solidFill>
                  <a:schemeClr val="bg1"/>
                </a:solidFill>
              </a:rPr>
              <a:t>: {brush, floss, gargle}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C(n,1) = #ways to choose one thing: 3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{brush}, {floss}, {gargle}</a:t>
            </a:r>
            <a:endParaRPr lang="en-US" sz="18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C(n,2) = #ways to do choose two things: 3</a:t>
            </a:r>
          </a:p>
          <a:p>
            <a:pPr lvl="1" eaLnBrk="1" hangingPunct="1">
              <a:lnSpc>
                <a:spcPct val="50000"/>
              </a:lnSpc>
              <a:buFontTx/>
              <a:buNone/>
            </a:pPr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{brush, floss}, {brush, gargle}, {floss, gargle}</a:t>
            </a:r>
            <a:endParaRPr lang="en-US" sz="14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	C(n,3) = #ways to choose three things: 1</a:t>
            </a:r>
          </a:p>
          <a:p>
            <a:pPr lvl="1" eaLnBrk="1" hangingPunct="1">
              <a:buFontTx/>
              <a:buNone/>
            </a:pPr>
            <a:r>
              <a:rPr lang="en-US" sz="12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{brush, floss, gargle}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AVEJA@C02JN11NDKQT3PP7" val="48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\left(\begin{array}{c} n + 1 \\k\end{array}\right) =\left(\begin{array}{c}n\\k - 1\end{array}\right) + \left(\begin{array}{c}n\\k\end{array}\right) .&#10;$$&#10;&#10;&#10;\end{document}"/>
  <p:tag name="IGUANATEXSIZ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\left(\begin{array}{c} n + 1 \\k\end{array}\right) =\left(\begin{array}{c}n\\k - 1\end{array}\right) + \left(\begin{array}{c}n\\k\end{array}\right) .&#10;$$&#10;&#10;&#10;\end{document}"/>
  <p:tag name="IGUANATEXSIZ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+ 1\\k\end{array}\right)}$&#10;&#10;&#10;\end{document}"/>
  <p:tag name="IGUANATEXSIZE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\\k-1\end{array}\right)}$&#10;&#10;&#10;\end{document}"/>
  <p:tag name="IGUANATEXSIZE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\\k-1\end{array}\right)}$&#10;&#10;&#10;\end{document}"/>
  <p:tag name="IGUANATEXSIZE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\\k\end{array}\right)}$&#10;&#10;&#10;\end{document}"/>
  <p:tag name="IGUANATEXSIZE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\\k\end{array}\right)}$&#10;&#10;&#10;\end{document}"/>
  <p:tag name="IGUANATEXSIZE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\left(\begin{array}{c} n + 1 \\k\end{array}\right) =\left(\begin{array}{c}n\\k - 1\end{array}\right) + \left(\begin{array}{c}n\\k\end{array}\right) .&#10;$$&#10;&#10;&#10;\end{document}"/>
  <p:tag name="IGUANATEXSIZ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2181</Words>
  <Application>Microsoft Office PowerPoint</Application>
  <PresentationFormat>On-screen Show (4:3)</PresentationFormat>
  <Paragraphs>535</Paragraphs>
  <Slides>58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Cambria Math</vt:lpstr>
      <vt:lpstr>Optima</vt:lpstr>
      <vt:lpstr>Symbol</vt:lpstr>
      <vt:lpstr>Wingdings 2</vt:lpstr>
      <vt:lpstr>ヒラギノ角ゴ Pro W3</vt:lpstr>
      <vt:lpstr>Office Theme</vt:lpstr>
      <vt:lpstr>Equation</vt:lpstr>
      <vt:lpstr>L14: Permutations, Combinations and Some Review</vt:lpstr>
      <vt:lpstr>Last time we did a number of things</vt:lpstr>
      <vt:lpstr>Review: Pigeonhole Principle</vt:lpstr>
      <vt:lpstr>Review: Pigeonhole Principle</vt:lpstr>
      <vt:lpstr>And a tricky one </vt:lpstr>
      <vt:lpstr>Permutations &amp; Combinations</vt:lpstr>
      <vt:lpstr>Permutations &amp; Combinations</vt:lpstr>
      <vt:lpstr>Permutations &amp; Combinations</vt:lpstr>
      <vt:lpstr>Permutations &amp; Combinations</vt:lpstr>
      <vt:lpstr>Permutations &amp; Combinations</vt:lpstr>
      <vt:lpstr>Permutations &amp; Combinations</vt:lpstr>
      <vt:lpstr>Poker Hands</vt:lpstr>
      <vt:lpstr>Problem 2: How many ways to make a pair?</vt:lpstr>
      <vt:lpstr>Problem 2: How many ways to make a pair?</vt:lpstr>
      <vt:lpstr>Problem 2: How many ways to make a pair?</vt:lpstr>
      <vt:lpstr>Problem 2: How many ways to make a pair?</vt:lpstr>
      <vt:lpstr>Problem 2: How many ways to make a pair?</vt:lpstr>
      <vt:lpstr>Problem 2: How many ways to make a pair?</vt:lpstr>
      <vt:lpstr>Problem 2: How many ways to make a pair?</vt:lpstr>
      <vt:lpstr>PowerPoint Presentation</vt:lpstr>
      <vt:lpstr>PowerPoint Presentation</vt:lpstr>
      <vt:lpstr>Problem 3: How many ways to make nothing?</vt:lpstr>
      <vt:lpstr>Counting hands without pairs</vt:lpstr>
      <vt:lpstr>Counting hands without pairs</vt:lpstr>
      <vt:lpstr>Counting hands without pairs</vt:lpstr>
      <vt:lpstr>Counting hands without pairs</vt:lpstr>
      <vt:lpstr>Counting hands without pairs</vt:lpstr>
      <vt:lpstr>Counting flushes (that may be straights too)</vt:lpstr>
      <vt:lpstr>Counting flushes (that may be straights too)</vt:lpstr>
      <vt:lpstr>Counting flushes (that may be straights too)</vt:lpstr>
      <vt:lpstr>Counting straights (that may be flushes too) Note: A2345 is a straight!</vt:lpstr>
      <vt:lpstr>Counting straights (that may be flushes too)</vt:lpstr>
      <vt:lpstr>Back to the Venn diagram</vt:lpstr>
      <vt:lpstr>Counting straight flushes</vt:lpstr>
      <vt:lpstr>Counting straight flushes</vt:lpstr>
      <vt:lpstr>Summing up</vt:lpstr>
      <vt:lpstr>Quiz </vt:lpstr>
      <vt:lpstr>Counting Recap</vt:lpstr>
      <vt:lpstr>Counting Recap</vt:lpstr>
      <vt:lpstr>Permutations and Combinations with repetitions</vt:lpstr>
      <vt:lpstr>The Binomial Theorem</vt:lpstr>
      <vt:lpstr>The Binomial Theorem</vt:lpstr>
      <vt:lpstr>The Binomial Theorem</vt:lpstr>
      <vt:lpstr>Proving things with the binomial theorem</vt:lpstr>
      <vt:lpstr>Proving things with the binomial theorem</vt:lpstr>
      <vt:lpstr>Quick Exercise</vt:lpstr>
      <vt:lpstr>Pascal’s Identity </vt:lpstr>
      <vt:lpstr>Pascal’s Identity </vt:lpstr>
      <vt:lpstr>Pascal’s Triangle</vt:lpstr>
      <vt:lpstr>Review problem</vt:lpstr>
      <vt:lpstr>Problem: Counting Bagels</vt:lpstr>
      <vt:lpstr>Problem: Counting Bagels</vt:lpstr>
      <vt:lpstr>Problem: Counting Bagels</vt:lpstr>
      <vt:lpstr>The Stars ‘n’ Bars Theorem</vt:lpstr>
      <vt:lpstr>Problem: Counting Bagels (with lower bounds)</vt:lpstr>
      <vt:lpstr>Problem: Counting Bagels (with lower bounds)</vt:lpstr>
      <vt:lpstr>Problem: Counting Bagels (with upper bounds)</vt:lpstr>
      <vt:lpstr>Problem: Counting Bagels (with upper bounds)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Satinder Baveja</dc:creator>
  <cp:lastModifiedBy>Mark Brehob</cp:lastModifiedBy>
  <cp:revision>52</cp:revision>
  <cp:lastPrinted>2015-06-04T13:29:00Z</cp:lastPrinted>
  <dcterms:created xsi:type="dcterms:W3CDTF">2012-10-11T14:53:15Z</dcterms:created>
  <dcterms:modified xsi:type="dcterms:W3CDTF">2016-06-02T13:49:16Z</dcterms:modified>
</cp:coreProperties>
</file>