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8"/>
  </p:notesMasterIdLst>
  <p:handoutMasterIdLst>
    <p:handoutMasterId r:id="rId49"/>
  </p:handoutMasterIdLst>
  <p:sldIdLst>
    <p:sldId id="256" r:id="rId2"/>
    <p:sldId id="457" r:id="rId3"/>
    <p:sldId id="471" r:id="rId4"/>
    <p:sldId id="459" r:id="rId5"/>
    <p:sldId id="460" r:id="rId6"/>
    <p:sldId id="458" r:id="rId7"/>
    <p:sldId id="461" r:id="rId8"/>
    <p:sldId id="462" r:id="rId9"/>
    <p:sldId id="463" r:id="rId10"/>
    <p:sldId id="464" r:id="rId11"/>
    <p:sldId id="465" r:id="rId12"/>
    <p:sldId id="466" r:id="rId13"/>
    <p:sldId id="470" r:id="rId14"/>
    <p:sldId id="467" r:id="rId15"/>
    <p:sldId id="468" r:id="rId16"/>
    <p:sldId id="475" r:id="rId17"/>
    <p:sldId id="469" r:id="rId18"/>
    <p:sldId id="472" r:id="rId19"/>
    <p:sldId id="473" r:id="rId20"/>
    <p:sldId id="474" r:id="rId21"/>
    <p:sldId id="476" r:id="rId22"/>
    <p:sldId id="477" r:id="rId23"/>
    <p:sldId id="478" r:id="rId24"/>
    <p:sldId id="479" r:id="rId25"/>
    <p:sldId id="480" r:id="rId26"/>
    <p:sldId id="435" r:id="rId27"/>
    <p:sldId id="482" r:id="rId28"/>
    <p:sldId id="349" r:id="rId29"/>
    <p:sldId id="481" r:id="rId30"/>
    <p:sldId id="483" r:id="rId31"/>
    <p:sldId id="356" r:id="rId32"/>
    <p:sldId id="357" r:id="rId33"/>
    <p:sldId id="358" r:id="rId34"/>
    <p:sldId id="360" r:id="rId35"/>
    <p:sldId id="361" r:id="rId36"/>
    <p:sldId id="362" r:id="rId37"/>
    <p:sldId id="363" r:id="rId38"/>
    <p:sldId id="369" r:id="rId39"/>
    <p:sldId id="399" r:id="rId40"/>
    <p:sldId id="416" r:id="rId41"/>
    <p:sldId id="368" r:id="rId42"/>
    <p:sldId id="417" r:id="rId43"/>
    <p:sldId id="397" r:id="rId44"/>
    <p:sldId id="418" r:id="rId45"/>
    <p:sldId id="398" r:id="rId46"/>
    <p:sldId id="370"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CCCC"/>
    <a:srgbClr val="808080"/>
    <a:srgbClr val="0000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2" autoAdjust="0"/>
    <p:restoredTop sz="83221" autoAdjust="0"/>
  </p:normalViewPr>
  <p:slideViewPr>
    <p:cSldViewPr>
      <p:cViewPr varScale="1">
        <p:scale>
          <a:sx n="130" d="100"/>
          <a:sy n="130" d="100"/>
        </p:scale>
        <p:origin x="195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4C3CDBB7-ED61-AD41-ACD8-399DA7E94779}" type="datetimeFigureOut">
              <a:rPr lang="en-US" smtClean="0"/>
              <a:pPr/>
              <a:t>6/15/2016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A24F66A0-EB4B-D944-941F-36CE136C1015}" type="slidenum">
              <a:rPr lang="en-US" smtClean="0"/>
              <a:pPr/>
              <a:t>‹#›</a:t>
            </a:fld>
            <a:endParaRPr lang="en-US"/>
          </a:p>
        </p:txBody>
      </p:sp>
    </p:spTree>
    <p:extLst>
      <p:ext uri="{BB962C8B-B14F-4D97-AF65-F5344CB8AC3E}">
        <p14:creationId xmlns:p14="http://schemas.microsoft.com/office/powerpoint/2010/main" val="241599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3169920" cy="480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6656" tIns="48328" rIns="96656" bIns="48328" numCol="1" anchor="t" anchorCtr="0" compatLnSpc="1">
            <a:prstTxWarp prst="textNoShape">
              <a:avLst/>
            </a:prstTxWarp>
          </a:bodyPr>
          <a:lstStyle>
            <a:lvl1pPr>
              <a:defRPr sz="1200" smtClean="0"/>
            </a:lvl1pPr>
          </a:lstStyle>
          <a:p>
            <a:pPr>
              <a:defRPr/>
            </a:pPr>
            <a:endParaRPr lang="en-US"/>
          </a:p>
        </p:txBody>
      </p:sp>
      <p:sp>
        <p:nvSpPr>
          <p:cNvPr id="54275" name="Rectangle 3"/>
          <p:cNvSpPr>
            <a:spLocks noGrp="1" noChangeArrowheads="1"/>
          </p:cNvSpPr>
          <p:nvPr>
            <p:ph type="dt" idx="1"/>
          </p:nvPr>
        </p:nvSpPr>
        <p:spPr bwMode="auto">
          <a:xfrm>
            <a:off x="4145281" y="1"/>
            <a:ext cx="3169920" cy="480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6656" tIns="48328" rIns="96656" bIns="48328" numCol="1" anchor="t" anchorCtr="0" compatLnSpc="1">
            <a:prstTxWarp prst="textNoShape">
              <a:avLst/>
            </a:prstTxWarp>
          </a:bodyPr>
          <a:lstStyle>
            <a:lvl1pPr algn="r">
              <a:defRPr sz="1200" smtClean="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4277" name="Rectangle 5"/>
          <p:cNvSpPr>
            <a:spLocks noGrp="1" noChangeArrowheads="1"/>
          </p:cNvSpPr>
          <p:nvPr>
            <p:ph type="body" sz="quarter" idx="3"/>
          </p:nvPr>
        </p:nvSpPr>
        <p:spPr bwMode="auto">
          <a:xfrm>
            <a:off x="975361" y="4560571"/>
            <a:ext cx="5364480" cy="4320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121141"/>
            <a:ext cx="3169920" cy="480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6656" tIns="48328" rIns="96656" bIns="48328" numCol="1" anchor="b" anchorCtr="0" compatLnSpc="1">
            <a:prstTxWarp prst="textNoShape">
              <a:avLst/>
            </a:prstTxWarp>
          </a:bodyPr>
          <a:lstStyle>
            <a:lvl1pPr>
              <a:defRPr sz="1200" smtClean="0"/>
            </a:lvl1pPr>
          </a:lstStyle>
          <a:p>
            <a:pPr>
              <a:defRPr/>
            </a:pPr>
            <a:endParaRPr lang="en-US"/>
          </a:p>
        </p:txBody>
      </p:sp>
      <p:sp>
        <p:nvSpPr>
          <p:cNvPr id="54279" name="Rectangle 7"/>
          <p:cNvSpPr>
            <a:spLocks noGrp="1" noChangeArrowheads="1"/>
          </p:cNvSpPr>
          <p:nvPr>
            <p:ph type="sldNum" sz="quarter" idx="5"/>
          </p:nvPr>
        </p:nvSpPr>
        <p:spPr bwMode="auto">
          <a:xfrm>
            <a:off x="4145281" y="9121141"/>
            <a:ext cx="3169920" cy="480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6656" tIns="48328" rIns="96656" bIns="48328" numCol="1" anchor="b" anchorCtr="0" compatLnSpc="1">
            <a:prstTxWarp prst="textNoShape">
              <a:avLst/>
            </a:prstTxWarp>
          </a:bodyPr>
          <a:lstStyle>
            <a:lvl1pPr algn="r">
              <a:defRPr sz="1200" smtClean="0"/>
            </a:lvl1pPr>
          </a:lstStyle>
          <a:p>
            <a:pPr>
              <a:defRPr/>
            </a:pPr>
            <a:fld id="{735C4272-EE74-4C57-AF61-4098F52BA374}" type="slidenum">
              <a:rPr lang="en-US"/>
              <a:pPr>
                <a:defRPr/>
              </a:pPr>
              <a:t>‹#›</a:t>
            </a:fld>
            <a:endParaRPr lang="en-US"/>
          </a:p>
        </p:txBody>
      </p:sp>
    </p:spTree>
    <p:extLst>
      <p:ext uri="{BB962C8B-B14F-4D97-AF65-F5344CB8AC3E}">
        <p14:creationId xmlns:p14="http://schemas.microsoft.com/office/powerpoint/2010/main" val="2061404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500">
                <a:solidFill>
                  <a:schemeClr val="tx1"/>
                </a:solidFill>
                <a:latin typeface="Arial" charset="0"/>
                <a:ea typeface="ヒラギノ角ゴ Pro W3" pitchFamily="48" charset="-128"/>
              </a:defRPr>
            </a:lvl1pPr>
            <a:lvl2pPr marL="785325" indent="-302047">
              <a:defRPr sz="2500">
                <a:solidFill>
                  <a:schemeClr val="tx1"/>
                </a:solidFill>
                <a:latin typeface="Arial" charset="0"/>
                <a:ea typeface="ヒラギノ角ゴ Pro W3" pitchFamily="48" charset="-128"/>
              </a:defRPr>
            </a:lvl2pPr>
            <a:lvl3pPr marL="1208192" indent="-241638">
              <a:defRPr sz="2500">
                <a:solidFill>
                  <a:schemeClr val="tx1"/>
                </a:solidFill>
                <a:latin typeface="Arial" charset="0"/>
                <a:ea typeface="ヒラギノ角ゴ Pro W3" pitchFamily="48" charset="-128"/>
              </a:defRPr>
            </a:lvl3pPr>
            <a:lvl4pPr marL="1691468" indent="-241638">
              <a:defRPr sz="2500">
                <a:solidFill>
                  <a:schemeClr val="tx1"/>
                </a:solidFill>
                <a:latin typeface="Arial" charset="0"/>
                <a:ea typeface="ヒラギノ角ゴ Pro W3" pitchFamily="48" charset="-128"/>
              </a:defRPr>
            </a:lvl4pPr>
            <a:lvl5pPr marL="2174744" indent="-241638">
              <a:defRPr sz="2500">
                <a:solidFill>
                  <a:schemeClr val="tx1"/>
                </a:solidFill>
                <a:latin typeface="Arial" charset="0"/>
                <a:ea typeface="ヒラギノ角ゴ Pro W3" pitchFamily="48" charset="-128"/>
              </a:defRPr>
            </a:lvl5pPr>
            <a:lvl6pPr marL="2658022" indent="-241638" eaLnBrk="0" fontAlgn="base" hangingPunct="0">
              <a:spcBef>
                <a:spcPct val="0"/>
              </a:spcBef>
              <a:spcAft>
                <a:spcPct val="0"/>
              </a:spcAft>
              <a:defRPr sz="2500">
                <a:solidFill>
                  <a:schemeClr val="tx1"/>
                </a:solidFill>
                <a:latin typeface="Arial" charset="0"/>
                <a:ea typeface="ヒラギノ角ゴ Pro W3" pitchFamily="48" charset="-128"/>
              </a:defRPr>
            </a:lvl6pPr>
            <a:lvl7pPr marL="3141298" indent="-241638" eaLnBrk="0" fontAlgn="base" hangingPunct="0">
              <a:spcBef>
                <a:spcPct val="0"/>
              </a:spcBef>
              <a:spcAft>
                <a:spcPct val="0"/>
              </a:spcAft>
              <a:defRPr sz="2500">
                <a:solidFill>
                  <a:schemeClr val="tx1"/>
                </a:solidFill>
                <a:latin typeface="Arial" charset="0"/>
                <a:ea typeface="ヒラギノ角ゴ Pro W3" pitchFamily="48" charset="-128"/>
              </a:defRPr>
            </a:lvl7pPr>
            <a:lvl8pPr marL="3624574" indent="-241638" eaLnBrk="0" fontAlgn="base" hangingPunct="0">
              <a:spcBef>
                <a:spcPct val="0"/>
              </a:spcBef>
              <a:spcAft>
                <a:spcPct val="0"/>
              </a:spcAft>
              <a:defRPr sz="2500">
                <a:solidFill>
                  <a:schemeClr val="tx1"/>
                </a:solidFill>
                <a:latin typeface="Arial" charset="0"/>
                <a:ea typeface="ヒラギノ角ゴ Pro W3" pitchFamily="48" charset="-128"/>
              </a:defRPr>
            </a:lvl8pPr>
            <a:lvl9pPr marL="4107851" indent="-241638" eaLnBrk="0" fontAlgn="base" hangingPunct="0">
              <a:spcBef>
                <a:spcPct val="0"/>
              </a:spcBef>
              <a:spcAft>
                <a:spcPct val="0"/>
              </a:spcAft>
              <a:defRPr sz="2500">
                <a:solidFill>
                  <a:schemeClr val="tx1"/>
                </a:solidFill>
                <a:latin typeface="Arial" charset="0"/>
                <a:ea typeface="ヒラギノ角ゴ Pro W3" pitchFamily="48" charset="-128"/>
              </a:defRPr>
            </a:lvl9pPr>
          </a:lstStyle>
          <a:p>
            <a:fld id="{9A439FE5-13A7-4951-BF7E-360A32EAF3A5}" type="slidenum">
              <a:rPr lang="en-US" sz="1200"/>
              <a:pPr/>
              <a:t>1</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1376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vertex of odd degree must be</a:t>
            </a:r>
            <a:r>
              <a:rPr lang="en-US" baseline="0" dirty="0" smtClean="0"/>
              <a:t> the start or end of a path.</a:t>
            </a:r>
          </a:p>
          <a:p>
            <a:r>
              <a:rPr lang="en-US" baseline="0" dirty="0" smtClean="0"/>
              <a:t>The sum of degrees is always even, so this can’t happen.</a:t>
            </a:r>
          </a:p>
          <a:p>
            <a:r>
              <a:rPr lang="en-US" baseline="0" dirty="0" smtClean="0"/>
              <a:t>If there are zero vertices of odd degree.</a:t>
            </a:r>
          </a:p>
          <a:p>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35</a:t>
            </a:fld>
            <a:endParaRPr lang="en-US"/>
          </a:p>
        </p:txBody>
      </p:sp>
    </p:spTree>
    <p:extLst>
      <p:ext uri="{BB962C8B-B14F-4D97-AF65-F5344CB8AC3E}">
        <p14:creationId xmlns:p14="http://schemas.microsoft.com/office/powerpoint/2010/main" val="361673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quick </a:t>
            </a:r>
            <a:r>
              <a:rPr lang="en-US" dirty="0" err="1" smtClean="0"/>
              <a:t>iClicker</a:t>
            </a:r>
            <a:r>
              <a:rPr lang="en-US" dirty="0" smtClean="0"/>
              <a:t> questions, one for each graph.</a:t>
            </a:r>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36</a:t>
            </a:fld>
            <a:endParaRPr lang="en-US"/>
          </a:p>
        </p:txBody>
      </p:sp>
    </p:spTree>
    <p:extLst>
      <p:ext uri="{BB962C8B-B14F-4D97-AF65-F5344CB8AC3E}">
        <p14:creationId xmlns:p14="http://schemas.microsoft.com/office/powerpoint/2010/main" val="147643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baseline="0" dirty="0" smtClean="0"/>
              <a:t> has odd degree and E has odd degree</a:t>
            </a:r>
          </a:p>
          <a:p>
            <a:r>
              <a:rPr lang="en-US" baseline="0" dirty="0" smtClean="0"/>
              <a:t>So it should have an Euler Path</a:t>
            </a:r>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37</a:t>
            </a:fld>
            <a:endParaRPr lang="en-US"/>
          </a:p>
        </p:txBody>
      </p:sp>
    </p:spTree>
    <p:extLst>
      <p:ext uri="{BB962C8B-B14F-4D97-AF65-F5344CB8AC3E}">
        <p14:creationId xmlns:p14="http://schemas.microsoft.com/office/powerpoint/2010/main" val="221406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C.  (G has</a:t>
            </a:r>
            <a:r>
              <a:rPr lang="en-US" baseline="0" dirty="0" smtClean="0"/>
              <a:t> no Hamilton circuit because there is no way to reach all vertices without passing through the middle vertex twice.)</a:t>
            </a:r>
          </a:p>
          <a:p>
            <a:endParaRPr lang="en-US" baseline="0" dirty="0" smtClean="0"/>
          </a:p>
          <a:p>
            <a:r>
              <a:rPr lang="en-US" baseline="0" dirty="0" smtClean="0"/>
              <a:t>1 -&gt; 3 -&gt; 4 -&gt; 5 -&gt; 6 -&gt; 2 -&gt; 1</a:t>
            </a:r>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40</a:t>
            </a:fld>
            <a:endParaRPr lang="en-US"/>
          </a:p>
        </p:txBody>
      </p:sp>
    </p:spTree>
    <p:extLst>
      <p:ext uri="{BB962C8B-B14F-4D97-AF65-F5344CB8AC3E}">
        <p14:creationId xmlns:p14="http://schemas.microsoft.com/office/powerpoint/2010/main" val="226120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 17.  (Simply</a:t>
            </a:r>
            <a:r>
              <a:rPr lang="en-US" baseline="0" dirty="0" smtClean="0"/>
              <a:t> exclude the top and bottom edges.)</a:t>
            </a:r>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44</a:t>
            </a:fld>
            <a:endParaRPr lang="en-US"/>
          </a:p>
        </p:txBody>
      </p:sp>
    </p:spTree>
    <p:extLst>
      <p:ext uri="{BB962C8B-B14F-4D97-AF65-F5344CB8AC3E}">
        <p14:creationId xmlns:p14="http://schemas.microsoft.com/office/powerpoint/2010/main" val="31773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done at Rice University.  The route visits every US city of population</a:t>
            </a:r>
            <a:r>
              <a:rPr lang="en-US" baseline="0" dirty="0" smtClean="0"/>
              <a:t> &gt; 500.</a:t>
            </a:r>
          </a:p>
          <a:p>
            <a:r>
              <a:rPr lang="en-US" baseline="0" dirty="0" smtClean="0"/>
              <a:t>(I don’t know how they verified that it was correct.)</a:t>
            </a:r>
          </a:p>
          <a:p>
            <a:endParaRPr lang="en-US" dirty="0"/>
          </a:p>
        </p:txBody>
      </p:sp>
      <p:sp>
        <p:nvSpPr>
          <p:cNvPr id="4" name="Slide Number Placeholder 3"/>
          <p:cNvSpPr>
            <a:spLocks noGrp="1"/>
          </p:cNvSpPr>
          <p:nvPr>
            <p:ph type="sldNum" sz="quarter" idx="10"/>
          </p:nvPr>
        </p:nvSpPr>
        <p:spPr/>
        <p:txBody>
          <a:bodyPr/>
          <a:lstStyle/>
          <a:p>
            <a:pPr>
              <a:defRPr/>
            </a:pPr>
            <a:fld id="{735C4272-EE74-4C57-AF61-4098F52BA374}" type="slidenum">
              <a:rPr lang="en-US" smtClean="0"/>
              <a:pPr>
                <a:defRPr/>
              </a:pPr>
              <a:t>45</a:t>
            </a:fld>
            <a:endParaRPr lang="en-US"/>
          </a:p>
        </p:txBody>
      </p:sp>
    </p:spTree>
    <p:extLst>
      <p:ext uri="{BB962C8B-B14F-4D97-AF65-F5344CB8AC3E}">
        <p14:creationId xmlns:p14="http://schemas.microsoft.com/office/powerpoint/2010/main" val="172717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1143000"/>
            <a:ext cx="8229600" cy="1600200"/>
          </a:xfrm>
        </p:spPr>
        <p:txBody>
          <a:bodyPr/>
          <a:lstStyle>
            <a:lvl1pPr>
              <a:defRPr>
                <a:solidFill>
                  <a:srgbClr val="0000FF"/>
                </a:solidFill>
              </a:defRPr>
            </a:lvl1pPr>
          </a:lstStyle>
          <a:p>
            <a:pPr lvl="0"/>
            <a:r>
              <a:rPr lang="en-US" noProof="0" smtClean="0"/>
              <a:t>Click to edit Master title style</a:t>
            </a:r>
          </a:p>
        </p:txBody>
      </p:sp>
      <p:sp>
        <p:nvSpPr>
          <p:cNvPr id="12291" name="Rectangle 3"/>
          <p:cNvSpPr>
            <a:spLocks noGrp="1" noChangeArrowheads="1"/>
          </p:cNvSpPr>
          <p:nvPr>
            <p:ph type="subTitle" idx="1"/>
          </p:nvPr>
        </p:nvSpPr>
        <p:spPr>
          <a:xfrm>
            <a:off x="838200" y="3352800"/>
            <a:ext cx="8001000" cy="3276600"/>
          </a:xfrm>
        </p:spPr>
        <p:txBody>
          <a:bodyPr/>
          <a:lstStyle>
            <a:lvl1pPr marL="0" indent="0">
              <a:buFontTx/>
              <a:buNone/>
              <a:defRPr>
                <a:solidFill>
                  <a:srgbClr val="FF8000"/>
                </a:solidFill>
              </a:defRPr>
            </a:lvl1pPr>
          </a:lstStyle>
          <a:p>
            <a:pPr lvl="0"/>
            <a:r>
              <a:rPr lang="en-US" noProof="0" smtClean="0"/>
              <a:t>Click to edit Master subtitle style</a:t>
            </a:r>
          </a:p>
        </p:txBody>
      </p:sp>
    </p:spTree>
    <p:extLst>
      <p:ext uri="{BB962C8B-B14F-4D97-AF65-F5344CB8AC3E}">
        <p14:creationId xmlns:p14="http://schemas.microsoft.com/office/powerpoint/2010/main" val="20173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58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633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826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362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8382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6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7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31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70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470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700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8763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838200"/>
            <a:ext cx="88392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000">
          <a:solidFill>
            <a:srgbClr val="808080"/>
          </a:solidFill>
          <a:latin typeface="+mj-lt"/>
          <a:ea typeface="+mj-ea"/>
          <a:cs typeface="+mj-cs"/>
        </a:defRPr>
      </a:lvl1pPr>
      <a:lvl2pPr algn="l" rtl="0" eaLnBrk="0" fontAlgn="base" hangingPunct="0">
        <a:spcBef>
          <a:spcPct val="0"/>
        </a:spcBef>
        <a:spcAft>
          <a:spcPct val="0"/>
        </a:spcAft>
        <a:defRPr sz="4000">
          <a:solidFill>
            <a:srgbClr val="808080"/>
          </a:solidFill>
          <a:latin typeface="Optima" pitchFamily="48" charset="0"/>
          <a:ea typeface="Osaka" pitchFamily="48" charset="-128"/>
        </a:defRPr>
      </a:lvl2pPr>
      <a:lvl3pPr algn="l" rtl="0" eaLnBrk="0" fontAlgn="base" hangingPunct="0">
        <a:spcBef>
          <a:spcPct val="0"/>
        </a:spcBef>
        <a:spcAft>
          <a:spcPct val="0"/>
        </a:spcAft>
        <a:defRPr sz="4000">
          <a:solidFill>
            <a:srgbClr val="808080"/>
          </a:solidFill>
          <a:latin typeface="Optima" pitchFamily="48" charset="0"/>
          <a:ea typeface="Osaka" pitchFamily="48" charset="-128"/>
        </a:defRPr>
      </a:lvl3pPr>
      <a:lvl4pPr algn="l" rtl="0" eaLnBrk="0" fontAlgn="base" hangingPunct="0">
        <a:spcBef>
          <a:spcPct val="0"/>
        </a:spcBef>
        <a:spcAft>
          <a:spcPct val="0"/>
        </a:spcAft>
        <a:defRPr sz="4000">
          <a:solidFill>
            <a:srgbClr val="808080"/>
          </a:solidFill>
          <a:latin typeface="Optima" pitchFamily="48" charset="0"/>
          <a:ea typeface="Osaka" pitchFamily="48" charset="-128"/>
        </a:defRPr>
      </a:lvl4pPr>
      <a:lvl5pPr algn="l" rtl="0" eaLnBrk="0" fontAlgn="base" hangingPunct="0">
        <a:spcBef>
          <a:spcPct val="0"/>
        </a:spcBef>
        <a:spcAft>
          <a:spcPct val="0"/>
        </a:spcAft>
        <a:defRPr sz="4000">
          <a:solidFill>
            <a:srgbClr val="808080"/>
          </a:solidFill>
          <a:latin typeface="Optima" pitchFamily="48" charset="0"/>
          <a:ea typeface="Osaka" pitchFamily="48" charset="-128"/>
        </a:defRPr>
      </a:lvl5pPr>
      <a:lvl6pPr marL="457200" algn="l" rtl="0" fontAlgn="base">
        <a:spcBef>
          <a:spcPct val="0"/>
        </a:spcBef>
        <a:spcAft>
          <a:spcPct val="0"/>
        </a:spcAft>
        <a:defRPr sz="4000">
          <a:solidFill>
            <a:srgbClr val="808080"/>
          </a:solidFill>
          <a:latin typeface="Optima" pitchFamily="48" charset="0"/>
          <a:ea typeface="Osaka" pitchFamily="48" charset="-128"/>
        </a:defRPr>
      </a:lvl6pPr>
      <a:lvl7pPr marL="914400" algn="l" rtl="0" fontAlgn="base">
        <a:spcBef>
          <a:spcPct val="0"/>
        </a:spcBef>
        <a:spcAft>
          <a:spcPct val="0"/>
        </a:spcAft>
        <a:defRPr sz="4000">
          <a:solidFill>
            <a:srgbClr val="808080"/>
          </a:solidFill>
          <a:latin typeface="Optima" pitchFamily="48" charset="0"/>
          <a:ea typeface="Osaka" pitchFamily="48" charset="-128"/>
        </a:defRPr>
      </a:lvl7pPr>
      <a:lvl8pPr marL="1371600" algn="l" rtl="0" fontAlgn="base">
        <a:spcBef>
          <a:spcPct val="0"/>
        </a:spcBef>
        <a:spcAft>
          <a:spcPct val="0"/>
        </a:spcAft>
        <a:defRPr sz="4000">
          <a:solidFill>
            <a:srgbClr val="808080"/>
          </a:solidFill>
          <a:latin typeface="Optima" pitchFamily="48" charset="0"/>
          <a:ea typeface="Osaka" pitchFamily="48" charset="-128"/>
        </a:defRPr>
      </a:lvl8pPr>
      <a:lvl9pPr marL="1828800" algn="l" rtl="0" fontAlgn="base">
        <a:spcBef>
          <a:spcPct val="0"/>
        </a:spcBef>
        <a:spcAft>
          <a:spcPct val="0"/>
        </a:spcAft>
        <a:defRPr sz="4000">
          <a:solidFill>
            <a:srgbClr val="808080"/>
          </a:solidFill>
          <a:latin typeface="Optima" pitchFamily="48" charset="0"/>
          <a:ea typeface="Osaka" pitchFamily="48" charset="-128"/>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5"/>
        </a:buBlip>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4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fu.ca/~mdevos/notes/graph/induction.pdf" TargetMode="External"/><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an_Chung" TargetMode="External"/><Relationship Id="rId2" Type="http://schemas.openxmlformats.org/officeDocument/2006/relationships/hyperlink" Target="http://math.ucsd.edu/~fan/teach/20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772400" cy="1676400"/>
          </a:xfrm>
        </p:spPr>
        <p:txBody>
          <a:bodyPr/>
          <a:lstStyle/>
          <a:p>
            <a:pPr eaLnBrk="1" hangingPunct="1"/>
            <a:r>
              <a:rPr lang="en-US" sz="6000" dirty="0" smtClean="0"/>
              <a:t>EECS </a:t>
            </a:r>
            <a:r>
              <a:rPr lang="en-US" sz="6000" dirty="0" smtClean="0"/>
              <a:t>203</a:t>
            </a:r>
            <a:r>
              <a:rPr lang="en-US" sz="6000" dirty="0"/>
              <a:t> </a:t>
            </a:r>
            <a:r>
              <a:rPr lang="en-US" sz="6000" dirty="0" smtClean="0"/>
              <a:t>Lecture 19</a:t>
            </a:r>
            <a:r>
              <a:rPr lang="en-US" sz="6000" dirty="0" smtClean="0"/>
              <a:t/>
            </a:r>
            <a:br>
              <a:rPr lang="en-US" sz="6000" dirty="0" smtClean="0"/>
            </a:br>
            <a:endParaRPr lang="en-US" dirty="0" smtClean="0"/>
          </a:p>
        </p:txBody>
      </p:sp>
      <p:sp>
        <p:nvSpPr>
          <p:cNvPr id="3075" name="Rectangle 3"/>
          <p:cNvSpPr>
            <a:spLocks noGrp="1" noChangeArrowheads="1"/>
          </p:cNvSpPr>
          <p:nvPr>
            <p:ph type="subTitle" idx="1"/>
          </p:nvPr>
        </p:nvSpPr>
        <p:spPr>
          <a:xfrm>
            <a:off x="381000" y="3810000"/>
            <a:ext cx="8458200" cy="2667000"/>
          </a:xfrm>
        </p:spPr>
        <p:txBody>
          <a:bodyPr/>
          <a:lstStyle/>
          <a:p>
            <a:r>
              <a:rPr lang="en-US" dirty="0" smtClean="0"/>
              <a:t>Graphs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3" y="0"/>
            <a:ext cx="9171446" cy="6858000"/>
          </a:xfrm>
          <a:prstGeom prst="rect">
            <a:avLst/>
          </a:prstGeom>
        </p:spPr>
      </p:pic>
    </p:spTree>
    <p:extLst>
      <p:ext uri="{BB962C8B-B14F-4D97-AF65-F5344CB8AC3E}">
        <p14:creationId xmlns:p14="http://schemas.microsoft.com/office/powerpoint/2010/main" val="401431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111794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428857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3" y="0"/>
            <a:ext cx="9171446" cy="6858000"/>
          </a:xfrm>
          <a:prstGeom prst="rect">
            <a:avLst/>
          </a:prstGeom>
        </p:spPr>
      </p:pic>
    </p:spTree>
    <p:extLst>
      <p:ext uri="{BB962C8B-B14F-4D97-AF65-F5344CB8AC3E}">
        <p14:creationId xmlns:p14="http://schemas.microsoft.com/office/powerpoint/2010/main" val="73356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229497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274948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2" y="0"/>
            <a:ext cx="9171444" cy="6858000"/>
          </a:xfrm>
          <a:prstGeom prst="rect">
            <a:avLst/>
          </a:prstGeom>
        </p:spPr>
      </p:pic>
    </p:spTree>
    <p:extLst>
      <p:ext uri="{BB962C8B-B14F-4D97-AF65-F5344CB8AC3E}">
        <p14:creationId xmlns:p14="http://schemas.microsoft.com/office/powerpoint/2010/main" val="258386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3477953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1896034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92380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stuffs</a:t>
            </a:r>
            <a:endParaRPr lang="en-US" dirty="0"/>
          </a:p>
        </p:txBody>
      </p:sp>
      <p:sp>
        <p:nvSpPr>
          <p:cNvPr id="3" name="Content Placeholder 2"/>
          <p:cNvSpPr>
            <a:spLocks noGrp="1"/>
          </p:cNvSpPr>
          <p:nvPr>
            <p:ph idx="1"/>
          </p:nvPr>
        </p:nvSpPr>
        <p:spPr>
          <a:xfrm>
            <a:off x="76200" y="838200"/>
            <a:ext cx="8991600" cy="5638800"/>
          </a:xfrm>
        </p:spPr>
        <p:txBody>
          <a:bodyPr/>
          <a:lstStyle/>
          <a:p>
            <a:r>
              <a:rPr lang="en-US" sz="2800" dirty="0" smtClean="0"/>
              <a:t>Last homework due </a:t>
            </a:r>
            <a:r>
              <a:rPr lang="en-US" sz="2800" dirty="0" smtClean="0"/>
              <a:t>tomorrow</a:t>
            </a:r>
            <a:endParaRPr lang="en-US" sz="2800" dirty="0" smtClean="0"/>
          </a:p>
          <a:p>
            <a:endParaRPr lang="en-US" sz="2800" dirty="0" smtClean="0"/>
          </a:p>
          <a:p>
            <a:r>
              <a:rPr lang="en-US" sz="2800" dirty="0" smtClean="0"/>
              <a:t>Office hour changes starting Friday (also in Piazza)</a:t>
            </a:r>
            <a:endParaRPr lang="en-US" sz="2800" dirty="0" smtClean="0"/>
          </a:p>
          <a:p>
            <a:pPr lvl="1"/>
            <a:r>
              <a:rPr lang="en-US" sz="1800" dirty="0"/>
              <a:t>Friday 6/17: </a:t>
            </a:r>
            <a:r>
              <a:rPr lang="en-US" sz="1800" dirty="0" smtClean="0"/>
              <a:t>	2-5 </a:t>
            </a:r>
            <a:r>
              <a:rPr lang="en-US" sz="1800" dirty="0"/>
              <a:t>Mark </a:t>
            </a:r>
            <a:r>
              <a:rPr lang="en-US" sz="1800" dirty="0" smtClean="0"/>
              <a:t>in </a:t>
            </a:r>
            <a:r>
              <a:rPr lang="en-US" sz="1800" dirty="0"/>
              <a:t>his </a:t>
            </a:r>
            <a:r>
              <a:rPr lang="en-US" sz="1800" dirty="0" smtClean="0"/>
              <a:t>office.</a:t>
            </a:r>
            <a:endParaRPr lang="en-US" sz="1800" dirty="0"/>
          </a:p>
          <a:p>
            <a:pPr lvl="1"/>
            <a:r>
              <a:rPr lang="en-US" sz="1800" dirty="0"/>
              <a:t>Sunday 6/19: </a:t>
            </a:r>
            <a:r>
              <a:rPr lang="en-US" sz="1800" dirty="0" smtClean="0"/>
              <a:t>	2-5 </a:t>
            </a:r>
            <a:r>
              <a:rPr lang="en-US" sz="1800" dirty="0"/>
              <a:t>will be Jasmine </a:t>
            </a:r>
            <a:r>
              <a:rPr lang="en-US" sz="1800" dirty="0" smtClean="0"/>
              <a:t>in </a:t>
            </a:r>
            <a:r>
              <a:rPr lang="en-US" sz="1800" dirty="0"/>
              <a:t>the UGLI </a:t>
            </a:r>
          </a:p>
          <a:p>
            <a:pPr lvl="1"/>
            <a:r>
              <a:rPr lang="en-US" sz="1800" dirty="0"/>
              <a:t>Monday 6/20: </a:t>
            </a:r>
            <a:r>
              <a:rPr lang="en-US" sz="1800" dirty="0" smtClean="0"/>
              <a:t>	10-12</a:t>
            </a:r>
            <a:r>
              <a:rPr lang="en-US" sz="1800" dirty="0"/>
              <a:t>: </a:t>
            </a:r>
            <a:r>
              <a:rPr lang="en-US" sz="1800" dirty="0" smtClean="0"/>
              <a:t>Mark in </a:t>
            </a:r>
            <a:r>
              <a:rPr lang="en-US" sz="1800" dirty="0"/>
              <a:t>his office.</a:t>
            </a:r>
          </a:p>
          <a:p>
            <a:pPr lvl="1"/>
            <a:r>
              <a:rPr lang="en-US" sz="1800" dirty="0"/>
              <a:t>Monday 6/20: </a:t>
            </a:r>
            <a:r>
              <a:rPr lang="en-US" sz="1800" dirty="0" smtClean="0"/>
              <a:t>	5-7 </a:t>
            </a:r>
            <a:r>
              <a:rPr lang="en-US" sz="1800" dirty="0"/>
              <a:t>Emily </a:t>
            </a:r>
            <a:r>
              <a:rPr lang="en-US" sz="1800" dirty="0" smtClean="0"/>
              <a:t>in </a:t>
            </a:r>
            <a:r>
              <a:rPr lang="en-US" sz="1800" dirty="0"/>
              <a:t>the UGLI.</a:t>
            </a:r>
          </a:p>
          <a:p>
            <a:pPr lvl="1"/>
            <a:r>
              <a:rPr lang="en-US" sz="1800" dirty="0"/>
              <a:t>Tuesday 6/21: </a:t>
            </a:r>
            <a:r>
              <a:rPr lang="en-US" sz="1800" dirty="0" smtClean="0"/>
              <a:t>	10-12</a:t>
            </a:r>
            <a:r>
              <a:rPr lang="en-US" sz="1800" dirty="0"/>
              <a:t>: Emily </a:t>
            </a:r>
            <a:r>
              <a:rPr lang="en-US" sz="1800" dirty="0" smtClean="0"/>
              <a:t>in the </a:t>
            </a:r>
            <a:r>
              <a:rPr lang="en-US" sz="1800" dirty="0" err="1" smtClean="0"/>
              <a:t>Beyster</a:t>
            </a:r>
            <a:r>
              <a:rPr lang="en-US" sz="1800" dirty="0" smtClean="0"/>
              <a:t> </a:t>
            </a:r>
            <a:r>
              <a:rPr lang="en-US" sz="1800" dirty="0"/>
              <a:t>Learning Center.</a:t>
            </a:r>
          </a:p>
          <a:p>
            <a:pPr lvl="1"/>
            <a:r>
              <a:rPr lang="en-US" sz="1800" dirty="0"/>
              <a:t>Tuesday 6/21: </a:t>
            </a:r>
            <a:r>
              <a:rPr lang="en-US" sz="1800" dirty="0" smtClean="0"/>
              <a:t>	1-3 Mark in </a:t>
            </a:r>
            <a:r>
              <a:rPr lang="en-US" sz="1800" dirty="0"/>
              <a:t>his office. </a:t>
            </a:r>
          </a:p>
          <a:p>
            <a:pPr lvl="1"/>
            <a:r>
              <a:rPr lang="en-US" sz="1800" dirty="0"/>
              <a:t>Wednesday 6/22: </a:t>
            </a:r>
            <a:r>
              <a:rPr lang="en-US" sz="1800" dirty="0" smtClean="0"/>
              <a:t>	10-12 </a:t>
            </a:r>
            <a:r>
              <a:rPr lang="en-US" sz="1800" dirty="0"/>
              <a:t>Emily </a:t>
            </a:r>
            <a:r>
              <a:rPr lang="en-US" sz="1800" dirty="0" smtClean="0"/>
              <a:t>in the </a:t>
            </a:r>
            <a:r>
              <a:rPr lang="en-US" sz="1800" dirty="0" err="1" smtClean="0"/>
              <a:t>Beyster</a:t>
            </a:r>
            <a:r>
              <a:rPr lang="en-US" sz="1800" dirty="0" smtClean="0"/>
              <a:t> </a:t>
            </a:r>
            <a:r>
              <a:rPr lang="en-US" sz="1800" dirty="0"/>
              <a:t>Learning Center.</a:t>
            </a:r>
          </a:p>
          <a:p>
            <a:pPr lvl="1"/>
            <a:r>
              <a:rPr lang="en-US" sz="1800" dirty="0"/>
              <a:t>Wednesday 6/22: </a:t>
            </a:r>
            <a:r>
              <a:rPr lang="en-US" sz="1800" dirty="0" smtClean="0"/>
              <a:t>	1:30-3:00 </a:t>
            </a:r>
            <a:r>
              <a:rPr lang="en-US" sz="1800" dirty="0"/>
              <a:t>Mark </a:t>
            </a:r>
            <a:r>
              <a:rPr lang="en-US" sz="1800" dirty="0" smtClean="0"/>
              <a:t>in </a:t>
            </a:r>
            <a:r>
              <a:rPr lang="en-US" sz="1800" dirty="0"/>
              <a:t>his office.</a:t>
            </a:r>
          </a:p>
          <a:p>
            <a:pPr lvl="1"/>
            <a:r>
              <a:rPr lang="en-US" sz="1800" dirty="0"/>
              <a:t>Thursday: 6/23: </a:t>
            </a:r>
            <a:r>
              <a:rPr lang="en-US" sz="1800" dirty="0" smtClean="0"/>
              <a:t>	10-12 </a:t>
            </a:r>
            <a:r>
              <a:rPr lang="en-US" sz="1800" dirty="0"/>
              <a:t>Emily </a:t>
            </a:r>
            <a:r>
              <a:rPr lang="en-US" sz="1800" dirty="0" smtClean="0"/>
              <a:t>in the </a:t>
            </a:r>
            <a:r>
              <a:rPr lang="en-US" sz="1800" dirty="0" err="1"/>
              <a:t>Beyster</a:t>
            </a:r>
            <a:r>
              <a:rPr lang="en-US" sz="1800" dirty="0"/>
              <a:t> Learning Center.</a:t>
            </a:r>
          </a:p>
          <a:p>
            <a:pPr lvl="1"/>
            <a:r>
              <a:rPr lang="en-US" sz="1800" dirty="0"/>
              <a:t>Thursday 6/23: </a:t>
            </a:r>
            <a:r>
              <a:rPr lang="en-US" sz="1800" dirty="0" smtClean="0"/>
              <a:t>	1:30-3:00 Jasmine </a:t>
            </a:r>
            <a:r>
              <a:rPr lang="en-US" sz="1800" dirty="0"/>
              <a:t>in the </a:t>
            </a:r>
            <a:r>
              <a:rPr lang="en-US" sz="1800" dirty="0" err="1"/>
              <a:t>Beyster</a:t>
            </a:r>
            <a:r>
              <a:rPr lang="en-US" sz="1800" dirty="0"/>
              <a:t> Learning Center.</a:t>
            </a:r>
          </a:p>
          <a:p>
            <a:r>
              <a:rPr lang="en-US" sz="2800" dirty="0" smtClean="0"/>
              <a:t>Discussion </a:t>
            </a:r>
            <a:r>
              <a:rPr lang="en-US" sz="2800" dirty="0" smtClean="0"/>
              <a:t>is still on for </a:t>
            </a:r>
            <a:r>
              <a:rPr lang="en-US" sz="2800" dirty="0" smtClean="0"/>
              <a:t>Thursda</a:t>
            </a:r>
            <a:r>
              <a:rPr lang="en-US" sz="2800" dirty="0" smtClean="0"/>
              <a:t>y and </a:t>
            </a:r>
            <a:r>
              <a:rPr lang="en-US" sz="2800" dirty="0" smtClean="0"/>
              <a:t>Friday.</a:t>
            </a:r>
            <a:endParaRPr lang="en-US" sz="2800" dirty="0" smtClean="0"/>
          </a:p>
        </p:txBody>
      </p:sp>
    </p:spTree>
    <p:extLst>
      <p:ext uri="{BB962C8B-B14F-4D97-AF65-F5344CB8AC3E}">
        <p14:creationId xmlns:p14="http://schemas.microsoft.com/office/powerpoint/2010/main" val="18498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down)">
                                      <p:cBhvr>
                                        <p:cTn id="39" dur="500"/>
                                        <p:tgtEl>
                                          <p:spTgt spid="3">
                                            <p:txEl>
                                              <p:pRg st="11" end="1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down)">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wipe(down)">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124230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87818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3591696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2085505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94508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5" y="0"/>
            <a:ext cx="9171450" cy="6858000"/>
          </a:xfrm>
          <a:prstGeom prst="rect">
            <a:avLst/>
          </a:prstGeom>
        </p:spPr>
      </p:pic>
    </p:spTree>
    <p:extLst>
      <p:ext uri="{BB962C8B-B14F-4D97-AF65-F5344CB8AC3E}">
        <p14:creationId xmlns:p14="http://schemas.microsoft.com/office/powerpoint/2010/main" val="3142728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Dijkstra’s</a:t>
            </a:r>
            <a:r>
              <a:rPr lang="en-US" dirty="0" smtClean="0"/>
              <a:t> Algorithm animated</a:t>
            </a:r>
            <a:endParaRPr lang="en-US" dirty="0"/>
          </a:p>
        </p:txBody>
      </p:sp>
      <p:pic>
        <p:nvPicPr>
          <p:cNvPr id="6" name="Picture 5" descr="dijkstr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5800"/>
            <a:ext cx="6096000" cy="6096000"/>
          </a:xfrm>
          <a:prstGeom prst="rect">
            <a:avLst/>
          </a:prstGeom>
        </p:spPr>
      </p:pic>
    </p:spTree>
    <p:extLst>
      <p:ext uri="{BB962C8B-B14F-4D97-AF65-F5344CB8AC3E}">
        <p14:creationId xmlns:p14="http://schemas.microsoft.com/office/powerpoint/2010/main" val="429374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try an induction proof on a graph</a:t>
            </a:r>
            <a:endParaRPr lang="en-US" dirty="0"/>
          </a:p>
        </p:txBody>
      </p:sp>
      <p:sp>
        <p:nvSpPr>
          <p:cNvPr id="5" name="Content Placeholder 4"/>
          <p:cNvSpPr>
            <a:spLocks noGrp="1"/>
          </p:cNvSpPr>
          <p:nvPr>
            <p:ph idx="1"/>
          </p:nvPr>
        </p:nvSpPr>
        <p:spPr/>
        <p:txBody>
          <a:bodyPr/>
          <a:lstStyle/>
          <a:p>
            <a:r>
              <a:rPr lang="en-US" dirty="0" smtClean="0"/>
              <a:t>First we’ll define what it means for a graph to be connected.</a:t>
            </a:r>
          </a:p>
          <a:p>
            <a:pPr lvl="1"/>
            <a:r>
              <a:rPr lang="en-US" dirty="0" smtClean="0"/>
              <a:t>Then we’ll show that in any connected graph there are at least two vertices you can remove from the graph (along with its incident edges) that leave the graph still connected.</a:t>
            </a:r>
          </a:p>
          <a:p>
            <a:r>
              <a:rPr lang="en-US" dirty="0" smtClean="0"/>
              <a:t>We’ll use strong induction.</a:t>
            </a:r>
          </a:p>
          <a:p>
            <a:r>
              <a:rPr lang="en-US" dirty="0" smtClean="0"/>
              <a:t>First let’s (re)define some terms</a:t>
            </a:r>
          </a:p>
        </p:txBody>
      </p:sp>
    </p:spTree>
    <p:extLst>
      <p:ext uri="{BB962C8B-B14F-4D97-AF65-F5344CB8AC3E}">
        <p14:creationId xmlns:p14="http://schemas.microsoft.com/office/powerpoint/2010/main" val="661726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a:xfrm>
            <a:off x="152400" y="762000"/>
            <a:ext cx="8839200" cy="5791200"/>
          </a:xfrm>
        </p:spPr>
        <p:txBody>
          <a:bodyPr/>
          <a:lstStyle/>
          <a:p>
            <a:pPr>
              <a:buNone/>
            </a:pPr>
            <a:r>
              <a:rPr lang="en-US" sz="2800" dirty="0" smtClean="0"/>
              <a:t>A </a:t>
            </a:r>
            <a:r>
              <a:rPr lang="en-US" sz="2800" b="1" dirty="0" smtClean="0"/>
              <a:t>graph</a:t>
            </a:r>
            <a:r>
              <a:rPr lang="en-US" sz="2800" dirty="0" smtClean="0"/>
              <a:t> G = (V,E) consists of </a:t>
            </a:r>
          </a:p>
          <a:p>
            <a:pPr lvl="1">
              <a:buNone/>
            </a:pPr>
            <a:r>
              <a:rPr lang="en-US" sz="2400" dirty="0"/>
              <a:t>a</a:t>
            </a:r>
            <a:r>
              <a:rPr lang="en-US" sz="2400" dirty="0" smtClean="0"/>
              <a:t> non-empty set V of </a:t>
            </a:r>
            <a:r>
              <a:rPr lang="en-US" sz="2400" b="1" dirty="0" smtClean="0"/>
              <a:t>vertices</a:t>
            </a:r>
            <a:r>
              <a:rPr lang="en-US" sz="2400" dirty="0" smtClean="0"/>
              <a:t> (or nodes),</a:t>
            </a:r>
          </a:p>
          <a:p>
            <a:pPr lvl="1">
              <a:buNone/>
            </a:pPr>
            <a:r>
              <a:rPr lang="en-US" sz="2400" dirty="0"/>
              <a:t>a</a:t>
            </a:r>
            <a:r>
              <a:rPr lang="en-US" sz="2400" dirty="0" smtClean="0"/>
              <a:t>nd a set E of </a:t>
            </a:r>
            <a:r>
              <a:rPr lang="en-US" sz="2400" b="1" dirty="0" smtClean="0"/>
              <a:t>edges</a:t>
            </a:r>
            <a:r>
              <a:rPr lang="en-US" sz="2400" dirty="0" smtClean="0"/>
              <a:t>.</a:t>
            </a:r>
          </a:p>
          <a:p>
            <a:pPr lvl="1">
              <a:buNone/>
            </a:pPr>
            <a:r>
              <a:rPr lang="en-US" sz="2400" dirty="0" smtClean="0"/>
              <a:t>Each edge is associated with two vertices (possibly equal), which are its endpoints.</a:t>
            </a:r>
          </a:p>
          <a:p>
            <a:pPr lvl="1">
              <a:buNone/>
            </a:pPr>
            <a:endParaRPr lang="en-US" sz="2400" dirty="0" smtClean="0"/>
          </a:p>
          <a:p>
            <a:pPr>
              <a:buNone/>
            </a:pPr>
            <a:r>
              <a:rPr lang="en-US" sz="2800" dirty="0" smtClean="0"/>
              <a:t>A </a:t>
            </a:r>
            <a:r>
              <a:rPr lang="en-US" sz="2800" b="1" dirty="0" smtClean="0"/>
              <a:t>path</a:t>
            </a:r>
            <a:r>
              <a:rPr lang="en-US" sz="2800" dirty="0" smtClean="0"/>
              <a:t> from </a:t>
            </a:r>
            <a:r>
              <a:rPr lang="en-US" sz="2800" i="1" dirty="0" smtClean="0"/>
              <a:t>u</a:t>
            </a:r>
            <a:r>
              <a:rPr lang="en-US" sz="2800" dirty="0" smtClean="0"/>
              <a:t> to </a:t>
            </a:r>
            <a:r>
              <a:rPr lang="en-US" sz="2800" i="1" dirty="0" smtClean="0"/>
              <a:t>v</a:t>
            </a:r>
            <a:r>
              <a:rPr lang="en-US" sz="2800" dirty="0" smtClean="0"/>
              <a:t> of length </a:t>
            </a:r>
            <a:r>
              <a:rPr lang="en-US" sz="2800" i="1" dirty="0" smtClean="0"/>
              <a:t>n</a:t>
            </a:r>
            <a:r>
              <a:rPr lang="en-US" sz="2800" dirty="0" smtClean="0"/>
              <a:t> is:</a:t>
            </a:r>
          </a:p>
          <a:p>
            <a:pPr lvl="1">
              <a:buNone/>
            </a:pPr>
            <a:r>
              <a:rPr lang="en-US" sz="2400" dirty="0" smtClean="0"/>
              <a:t>a sequence of edges </a:t>
            </a:r>
            <a:r>
              <a:rPr lang="en-US" sz="2400" i="1" dirty="0" smtClean="0"/>
              <a:t>e</a:t>
            </a:r>
            <a:r>
              <a:rPr lang="en-US" sz="2400" baseline="-25000" dirty="0" smtClean="0"/>
              <a:t>1</a:t>
            </a:r>
            <a:r>
              <a:rPr lang="en-US" sz="2400" dirty="0" smtClean="0"/>
              <a:t>, </a:t>
            </a:r>
            <a:r>
              <a:rPr lang="en-US" sz="2400" i="1" dirty="0" smtClean="0"/>
              <a:t>e</a:t>
            </a:r>
            <a:r>
              <a:rPr lang="en-US" sz="2400" baseline="-25000" dirty="0" smtClean="0"/>
              <a:t>2</a:t>
            </a:r>
            <a:r>
              <a:rPr lang="en-US" sz="2400" dirty="0" smtClean="0"/>
              <a:t>, . . . </a:t>
            </a:r>
            <a:r>
              <a:rPr lang="en-US" sz="2400" i="1" dirty="0"/>
              <a:t>e</a:t>
            </a:r>
            <a:r>
              <a:rPr lang="en-US" sz="2400" i="1" baseline="-25000" dirty="0" smtClean="0"/>
              <a:t>n</a:t>
            </a:r>
            <a:r>
              <a:rPr lang="en-US" sz="2400" dirty="0" smtClean="0"/>
              <a:t> in E, such that</a:t>
            </a:r>
          </a:p>
          <a:p>
            <a:pPr lvl="1">
              <a:buNone/>
            </a:pPr>
            <a:r>
              <a:rPr lang="en-US" sz="2400" dirty="0"/>
              <a:t>t</a:t>
            </a:r>
            <a:r>
              <a:rPr lang="en-US" sz="2400" dirty="0" smtClean="0"/>
              <a:t>here is a sequence of vertices </a:t>
            </a:r>
            <a:r>
              <a:rPr lang="en-US" sz="2400" i="1" dirty="0" smtClean="0"/>
              <a:t>u</a:t>
            </a:r>
            <a:r>
              <a:rPr lang="en-US" sz="2400" dirty="0" smtClean="0"/>
              <a:t>=</a:t>
            </a:r>
            <a:r>
              <a:rPr lang="en-US" sz="2400" i="1" dirty="0" smtClean="0"/>
              <a:t>v</a:t>
            </a:r>
            <a:r>
              <a:rPr lang="en-US" sz="2400" baseline="-25000" dirty="0" smtClean="0"/>
              <a:t>0</a:t>
            </a:r>
            <a:r>
              <a:rPr lang="en-US" sz="2400" dirty="0" smtClean="0"/>
              <a:t>, </a:t>
            </a:r>
            <a:r>
              <a:rPr lang="en-US" sz="2400" i="1" dirty="0" smtClean="0"/>
              <a:t>v</a:t>
            </a:r>
            <a:r>
              <a:rPr lang="en-US" sz="2400" baseline="-25000" dirty="0" smtClean="0"/>
              <a:t>1</a:t>
            </a:r>
            <a:r>
              <a:rPr lang="en-US" sz="2400" dirty="0" smtClean="0"/>
              <a:t>, . . . </a:t>
            </a:r>
            <a:r>
              <a:rPr lang="en-US" sz="2400" i="1" dirty="0" err="1"/>
              <a:t>v</a:t>
            </a:r>
            <a:r>
              <a:rPr lang="en-US" sz="2400" i="1" baseline="-25000" dirty="0" err="1" smtClean="0"/>
              <a:t>n</a:t>
            </a:r>
            <a:r>
              <a:rPr lang="en-US" sz="2400" dirty="0" smtClean="0"/>
              <a:t>=</a:t>
            </a:r>
            <a:r>
              <a:rPr lang="en-US" sz="2400" i="1" dirty="0" smtClean="0"/>
              <a:t>v</a:t>
            </a:r>
            <a:endParaRPr lang="en-US" sz="2400" dirty="0" smtClean="0"/>
          </a:p>
          <a:p>
            <a:pPr lvl="1">
              <a:buNone/>
            </a:pPr>
            <a:r>
              <a:rPr lang="en-US" sz="2400" dirty="0"/>
              <a:t>s</a:t>
            </a:r>
            <a:r>
              <a:rPr lang="en-US" sz="2400" dirty="0" smtClean="0"/>
              <a:t>uch that each </a:t>
            </a:r>
            <a:r>
              <a:rPr lang="en-US" sz="2400" i="1" dirty="0" err="1" smtClean="0"/>
              <a:t>e</a:t>
            </a:r>
            <a:r>
              <a:rPr lang="en-US" sz="2400" i="1" baseline="-25000" dirty="0" err="1" smtClean="0"/>
              <a:t>i</a:t>
            </a:r>
            <a:r>
              <a:rPr lang="en-US" sz="2400" dirty="0" smtClean="0"/>
              <a:t> has endpoints </a:t>
            </a:r>
            <a:r>
              <a:rPr lang="en-US" sz="2400" i="1" dirty="0" smtClean="0"/>
              <a:t>v</a:t>
            </a:r>
            <a:r>
              <a:rPr lang="en-US" sz="2400" i="1" baseline="-25000" dirty="0" smtClean="0"/>
              <a:t>i</a:t>
            </a:r>
            <a:r>
              <a:rPr lang="en-US" sz="2400" baseline="-25000" dirty="0" smtClean="0"/>
              <a:t>-1 </a:t>
            </a:r>
            <a:r>
              <a:rPr lang="en-US" sz="2400" dirty="0" smtClean="0"/>
              <a:t>and </a:t>
            </a:r>
            <a:r>
              <a:rPr lang="en-US" sz="2400" i="1" dirty="0" smtClean="0"/>
              <a:t>v</a:t>
            </a:r>
            <a:r>
              <a:rPr lang="en-US" sz="2400" i="1" baseline="-25000" dirty="0" smtClean="0"/>
              <a:t>i</a:t>
            </a:r>
            <a:r>
              <a:rPr lang="en-US" sz="2400" dirty="0" smtClean="0"/>
              <a:t>.</a:t>
            </a:r>
          </a:p>
          <a:p>
            <a:pPr>
              <a:buNone/>
            </a:pPr>
            <a:r>
              <a:rPr lang="en-US" sz="2800" dirty="0" smtClean="0"/>
              <a:t>A path is a </a:t>
            </a:r>
            <a:r>
              <a:rPr lang="en-US" sz="2800" b="1" dirty="0" smtClean="0"/>
              <a:t>circuit</a:t>
            </a:r>
            <a:r>
              <a:rPr lang="en-US" sz="2800" dirty="0" smtClean="0"/>
              <a:t> when </a:t>
            </a:r>
            <a:r>
              <a:rPr lang="en-US" sz="2800" i="1" dirty="0" smtClean="0"/>
              <a:t>u</a:t>
            </a:r>
            <a:r>
              <a:rPr lang="en-US" sz="2800" dirty="0" smtClean="0"/>
              <a:t>=</a:t>
            </a:r>
            <a:r>
              <a:rPr lang="en-US" sz="2800" i="1" dirty="0" smtClean="0"/>
              <a:t>v</a:t>
            </a:r>
            <a:r>
              <a:rPr lang="en-US" sz="2800" dirty="0" smtClean="0"/>
              <a:t>.</a:t>
            </a:r>
          </a:p>
          <a:p>
            <a:pPr>
              <a:buNone/>
            </a:pPr>
            <a:r>
              <a:rPr lang="en-US" sz="2800" dirty="0" smtClean="0"/>
              <a:t>A graph is </a:t>
            </a:r>
            <a:r>
              <a:rPr lang="en-US" sz="2800" b="1" dirty="0" smtClean="0"/>
              <a:t>connected</a:t>
            </a:r>
            <a:r>
              <a:rPr lang="en-US" sz="2800" dirty="0" smtClean="0"/>
              <a:t> when there exists a path from every vertex to every </a:t>
            </a:r>
            <a:r>
              <a:rPr lang="en-US" sz="2800" i="1" dirty="0" smtClean="0"/>
              <a:t>other</a:t>
            </a:r>
            <a:r>
              <a:rPr lang="en-US" sz="2800" dirty="0" smtClean="0"/>
              <a:t> vertex.</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83804"/>
            <a:ext cx="9143998" cy="4773996"/>
          </a:xfrm>
          <a:prstGeom prst="rect">
            <a:avLst/>
          </a:prstGeom>
        </p:spPr>
      </p:pic>
      <p:sp>
        <p:nvSpPr>
          <p:cNvPr id="3" name="TextBox 2"/>
          <p:cNvSpPr txBox="1"/>
          <p:nvPr/>
        </p:nvSpPr>
        <p:spPr>
          <a:xfrm>
            <a:off x="429359" y="5410200"/>
            <a:ext cx="8285281" cy="1200329"/>
          </a:xfrm>
          <a:prstGeom prst="rect">
            <a:avLst/>
          </a:prstGeom>
          <a:noFill/>
        </p:spPr>
        <p:txBody>
          <a:bodyPr wrap="none" rtlCol="0">
            <a:spAutoFit/>
          </a:bodyPr>
          <a:lstStyle/>
          <a:p>
            <a:r>
              <a:rPr lang="en-US" dirty="0"/>
              <a:t>From: </a:t>
            </a:r>
            <a:r>
              <a:rPr lang="en-US" dirty="0">
                <a:hlinkClick r:id="rId3"/>
              </a:rPr>
              <a:t>http://www.sfu.ca/~</a:t>
            </a:r>
            <a:r>
              <a:rPr lang="en-US" dirty="0" smtClean="0">
                <a:hlinkClick r:id="rId3"/>
              </a:rPr>
              <a:t>mdevos/notes/graph/induction.pdf</a:t>
            </a:r>
            <a:r>
              <a:rPr lang="en-US" dirty="0" smtClean="0"/>
              <a:t/>
            </a:r>
            <a:br>
              <a:rPr lang="en-US" dirty="0" smtClean="0"/>
            </a:br>
            <a:r>
              <a:rPr lang="en-US" dirty="0" smtClean="0"/>
              <a:t>There are a few nice observations about the proof there as</a:t>
            </a:r>
            <a:br>
              <a:rPr lang="en-US" dirty="0" smtClean="0"/>
            </a:br>
            <a:r>
              <a:rPr lang="en-US" dirty="0" smtClean="0"/>
              <a:t>well as a few nice induction examples. </a:t>
            </a:r>
            <a:endParaRPr lang="en-US" dirty="0"/>
          </a:p>
        </p:txBody>
      </p:sp>
    </p:spTree>
    <p:extLst>
      <p:ext uri="{BB962C8B-B14F-4D97-AF65-F5344CB8AC3E}">
        <p14:creationId xmlns:p14="http://schemas.microsoft.com/office/powerpoint/2010/main" val="1664858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endParaRPr lang="en-US" dirty="0"/>
          </a:p>
        </p:txBody>
      </p:sp>
      <p:sp>
        <p:nvSpPr>
          <p:cNvPr id="3" name="Content Placeholder 2"/>
          <p:cNvSpPr>
            <a:spLocks noGrp="1"/>
          </p:cNvSpPr>
          <p:nvPr>
            <p:ph idx="1"/>
          </p:nvPr>
        </p:nvSpPr>
        <p:spPr/>
        <p:txBody>
          <a:bodyPr/>
          <a:lstStyle/>
          <a:p>
            <a:r>
              <a:rPr lang="en-US" dirty="0" err="1" smtClean="0"/>
              <a:t>Dijkstra’s</a:t>
            </a:r>
            <a:r>
              <a:rPr lang="en-US" dirty="0" smtClean="0"/>
              <a:t> algorithm</a:t>
            </a:r>
          </a:p>
          <a:p>
            <a:pPr lvl="1"/>
            <a:r>
              <a:rPr lang="en-US" dirty="0" smtClean="0"/>
              <a:t>Using </a:t>
            </a:r>
            <a:r>
              <a:rPr lang="en-US" dirty="0"/>
              <a:t>slides from </a:t>
            </a:r>
            <a:r>
              <a:rPr lang="en-US" dirty="0">
                <a:hlinkClick r:id="rId2"/>
              </a:rPr>
              <a:t>http://math.ucsd.edu/~fan/teach/202</a:t>
            </a:r>
            <a:r>
              <a:rPr lang="en-US" dirty="0" smtClean="0">
                <a:hlinkClick r:id="rId2"/>
              </a:rPr>
              <a:t>/</a:t>
            </a:r>
            <a:endParaRPr lang="en-US" dirty="0" smtClean="0"/>
          </a:p>
          <a:p>
            <a:pPr lvl="2"/>
            <a:r>
              <a:rPr lang="en-US" dirty="0">
                <a:hlinkClick r:id="rId3"/>
              </a:rPr>
              <a:t>https://</a:t>
            </a:r>
            <a:r>
              <a:rPr lang="en-US" dirty="0" smtClean="0">
                <a:hlinkClick r:id="rId3"/>
              </a:rPr>
              <a:t>en.wikipedia.org/wiki/Fan_Chung</a:t>
            </a:r>
            <a:r>
              <a:rPr lang="en-US" dirty="0" smtClean="0"/>
              <a:t> </a:t>
            </a:r>
          </a:p>
          <a:p>
            <a:endParaRPr lang="en-US" dirty="0"/>
          </a:p>
          <a:p>
            <a:pPr lvl="1"/>
            <a:endParaRPr lang="en-US" dirty="0"/>
          </a:p>
        </p:txBody>
      </p:sp>
    </p:spTree>
    <p:extLst>
      <p:ext uri="{BB962C8B-B14F-4D97-AF65-F5344CB8AC3E}">
        <p14:creationId xmlns:p14="http://schemas.microsoft.com/office/powerpoint/2010/main" val="164623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a:xfrm>
            <a:off x="152400" y="762000"/>
            <a:ext cx="8839200" cy="5791200"/>
          </a:xfrm>
        </p:spPr>
        <p:txBody>
          <a:bodyPr/>
          <a:lstStyle/>
          <a:p>
            <a:pPr>
              <a:buNone/>
            </a:pPr>
            <a:r>
              <a:rPr lang="en-US" sz="2800" dirty="0" smtClean="0">
                <a:solidFill>
                  <a:schemeClr val="tx1">
                    <a:lumMod val="65000"/>
                    <a:lumOff val="35000"/>
                  </a:schemeClr>
                </a:solidFill>
              </a:rPr>
              <a:t>A </a:t>
            </a:r>
            <a:r>
              <a:rPr lang="en-US" sz="2800" b="1" dirty="0" smtClean="0">
                <a:solidFill>
                  <a:schemeClr val="tx1">
                    <a:lumMod val="65000"/>
                    <a:lumOff val="35000"/>
                  </a:schemeClr>
                </a:solidFill>
              </a:rPr>
              <a:t>graph</a:t>
            </a:r>
            <a:r>
              <a:rPr lang="en-US" sz="2800" dirty="0" smtClean="0">
                <a:solidFill>
                  <a:schemeClr val="tx1">
                    <a:lumMod val="65000"/>
                    <a:lumOff val="35000"/>
                  </a:schemeClr>
                </a:solidFill>
              </a:rPr>
              <a:t> G = (V,E) consists of </a:t>
            </a:r>
          </a:p>
          <a:p>
            <a:pPr lvl="1">
              <a:buNone/>
            </a:pPr>
            <a:r>
              <a:rPr lang="en-US" sz="2400" dirty="0">
                <a:solidFill>
                  <a:schemeClr val="tx1">
                    <a:lumMod val="65000"/>
                    <a:lumOff val="35000"/>
                  </a:schemeClr>
                </a:solidFill>
              </a:rPr>
              <a:t>a</a:t>
            </a:r>
            <a:r>
              <a:rPr lang="en-US" sz="2400" dirty="0" smtClean="0">
                <a:solidFill>
                  <a:schemeClr val="tx1">
                    <a:lumMod val="65000"/>
                    <a:lumOff val="35000"/>
                  </a:schemeClr>
                </a:solidFill>
              </a:rPr>
              <a:t> non-empty set V of </a:t>
            </a:r>
            <a:r>
              <a:rPr lang="en-US" sz="2400" b="1" dirty="0" smtClean="0">
                <a:solidFill>
                  <a:schemeClr val="tx1">
                    <a:lumMod val="65000"/>
                    <a:lumOff val="35000"/>
                  </a:schemeClr>
                </a:solidFill>
              </a:rPr>
              <a:t>vertices</a:t>
            </a:r>
            <a:r>
              <a:rPr lang="en-US" sz="2400" dirty="0" smtClean="0">
                <a:solidFill>
                  <a:schemeClr val="tx1">
                    <a:lumMod val="65000"/>
                    <a:lumOff val="35000"/>
                  </a:schemeClr>
                </a:solidFill>
              </a:rPr>
              <a:t> (or nodes),</a:t>
            </a:r>
          </a:p>
          <a:p>
            <a:pPr lvl="1">
              <a:buNone/>
            </a:pPr>
            <a:r>
              <a:rPr lang="en-US" sz="2400" dirty="0">
                <a:solidFill>
                  <a:schemeClr val="tx1">
                    <a:lumMod val="65000"/>
                    <a:lumOff val="35000"/>
                  </a:schemeClr>
                </a:solidFill>
              </a:rPr>
              <a:t>a</a:t>
            </a:r>
            <a:r>
              <a:rPr lang="en-US" sz="2400" dirty="0" smtClean="0">
                <a:solidFill>
                  <a:schemeClr val="tx1">
                    <a:lumMod val="65000"/>
                    <a:lumOff val="35000"/>
                  </a:schemeClr>
                </a:solidFill>
              </a:rPr>
              <a:t>nd a set E of </a:t>
            </a:r>
            <a:r>
              <a:rPr lang="en-US" sz="2400" b="1" dirty="0" smtClean="0">
                <a:solidFill>
                  <a:schemeClr val="tx1">
                    <a:lumMod val="65000"/>
                    <a:lumOff val="35000"/>
                  </a:schemeClr>
                </a:solidFill>
              </a:rPr>
              <a:t>edges</a:t>
            </a:r>
            <a:r>
              <a:rPr lang="en-US" sz="2400" dirty="0" smtClean="0">
                <a:solidFill>
                  <a:schemeClr val="tx1">
                    <a:lumMod val="65000"/>
                    <a:lumOff val="35000"/>
                  </a:schemeClr>
                </a:solidFill>
              </a:rPr>
              <a:t>.</a:t>
            </a:r>
          </a:p>
          <a:p>
            <a:pPr lvl="1">
              <a:buNone/>
            </a:pPr>
            <a:r>
              <a:rPr lang="en-US" sz="2400" dirty="0" smtClean="0">
                <a:solidFill>
                  <a:schemeClr val="tx1">
                    <a:lumMod val="65000"/>
                    <a:lumOff val="35000"/>
                  </a:schemeClr>
                </a:solidFill>
              </a:rPr>
              <a:t>Each edge is associated with two vertices (possibly equal), which are its endpoints.</a:t>
            </a:r>
          </a:p>
          <a:p>
            <a:pPr lvl="1">
              <a:buNone/>
            </a:pPr>
            <a:endParaRPr lang="en-US" sz="2400" dirty="0" smtClean="0"/>
          </a:p>
          <a:p>
            <a:pPr>
              <a:buNone/>
            </a:pPr>
            <a:r>
              <a:rPr lang="en-US" sz="2800" dirty="0" smtClean="0"/>
              <a:t>A </a:t>
            </a:r>
            <a:r>
              <a:rPr lang="en-US" sz="2800" b="1" dirty="0" smtClean="0"/>
              <a:t>path</a:t>
            </a:r>
            <a:r>
              <a:rPr lang="en-US" sz="2800" dirty="0" smtClean="0"/>
              <a:t> from </a:t>
            </a:r>
            <a:r>
              <a:rPr lang="en-US" sz="2800" i="1" dirty="0" smtClean="0"/>
              <a:t>u</a:t>
            </a:r>
            <a:r>
              <a:rPr lang="en-US" sz="2800" dirty="0" smtClean="0"/>
              <a:t> to </a:t>
            </a:r>
            <a:r>
              <a:rPr lang="en-US" sz="2800" i="1" dirty="0" smtClean="0"/>
              <a:t>v</a:t>
            </a:r>
            <a:r>
              <a:rPr lang="en-US" sz="2800" dirty="0" smtClean="0"/>
              <a:t> of length </a:t>
            </a:r>
            <a:r>
              <a:rPr lang="en-US" sz="2800" i="1" dirty="0" smtClean="0"/>
              <a:t>n</a:t>
            </a:r>
            <a:r>
              <a:rPr lang="en-US" sz="2800" dirty="0" smtClean="0"/>
              <a:t> is:</a:t>
            </a:r>
          </a:p>
          <a:p>
            <a:pPr lvl="1">
              <a:buNone/>
            </a:pPr>
            <a:r>
              <a:rPr lang="en-US" sz="2400" dirty="0" smtClean="0"/>
              <a:t>a sequence of edges </a:t>
            </a:r>
            <a:r>
              <a:rPr lang="en-US" sz="2400" i="1" dirty="0" smtClean="0"/>
              <a:t>e</a:t>
            </a:r>
            <a:r>
              <a:rPr lang="en-US" sz="2400" baseline="-25000" dirty="0" smtClean="0"/>
              <a:t>1</a:t>
            </a:r>
            <a:r>
              <a:rPr lang="en-US" sz="2400" dirty="0" smtClean="0"/>
              <a:t>, </a:t>
            </a:r>
            <a:r>
              <a:rPr lang="en-US" sz="2400" i="1" dirty="0" smtClean="0"/>
              <a:t>e</a:t>
            </a:r>
            <a:r>
              <a:rPr lang="en-US" sz="2400" baseline="-25000" dirty="0" smtClean="0"/>
              <a:t>2</a:t>
            </a:r>
            <a:r>
              <a:rPr lang="en-US" sz="2400" dirty="0" smtClean="0"/>
              <a:t>, . . . </a:t>
            </a:r>
            <a:r>
              <a:rPr lang="en-US" sz="2400" i="1" dirty="0"/>
              <a:t>e</a:t>
            </a:r>
            <a:r>
              <a:rPr lang="en-US" sz="2400" i="1" baseline="-25000" dirty="0" smtClean="0"/>
              <a:t>n</a:t>
            </a:r>
            <a:r>
              <a:rPr lang="en-US" sz="2400" dirty="0" smtClean="0"/>
              <a:t> in E, such that</a:t>
            </a:r>
          </a:p>
          <a:p>
            <a:pPr lvl="1">
              <a:buNone/>
            </a:pPr>
            <a:r>
              <a:rPr lang="en-US" sz="2400" dirty="0"/>
              <a:t>t</a:t>
            </a:r>
            <a:r>
              <a:rPr lang="en-US" sz="2400" dirty="0" smtClean="0"/>
              <a:t>here is a sequence of vertices </a:t>
            </a:r>
            <a:r>
              <a:rPr lang="en-US" sz="2400" i="1" dirty="0" smtClean="0"/>
              <a:t>u</a:t>
            </a:r>
            <a:r>
              <a:rPr lang="en-US" sz="2400" dirty="0" smtClean="0"/>
              <a:t>=</a:t>
            </a:r>
            <a:r>
              <a:rPr lang="en-US" sz="2400" i="1" dirty="0" smtClean="0"/>
              <a:t>v</a:t>
            </a:r>
            <a:r>
              <a:rPr lang="en-US" sz="2400" baseline="-25000" dirty="0" smtClean="0"/>
              <a:t>0</a:t>
            </a:r>
            <a:r>
              <a:rPr lang="en-US" sz="2400" dirty="0" smtClean="0"/>
              <a:t>, </a:t>
            </a:r>
            <a:r>
              <a:rPr lang="en-US" sz="2400" i="1" dirty="0" smtClean="0"/>
              <a:t>v</a:t>
            </a:r>
            <a:r>
              <a:rPr lang="en-US" sz="2400" baseline="-25000" dirty="0" smtClean="0"/>
              <a:t>1</a:t>
            </a:r>
            <a:r>
              <a:rPr lang="en-US" sz="2400" dirty="0" smtClean="0"/>
              <a:t>, . . . </a:t>
            </a:r>
            <a:r>
              <a:rPr lang="en-US" sz="2400" i="1" dirty="0" err="1"/>
              <a:t>v</a:t>
            </a:r>
            <a:r>
              <a:rPr lang="en-US" sz="2400" i="1" baseline="-25000" dirty="0" err="1" smtClean="0"/>
              <a:t>n</a:t>
            </a:r>
            <a:r>
              <a:rPr lang="en-US" sz="2400" dirty="0" smtClean="0"/>
              <a:t>=</a:t>
            </a:r>
            <a:r>
              <a:rPr lang="en-US" sz="2400" i="1" dirty="0" smtClean="0"/>
              <a:t>v</a:t>
            </a:r>
            <a:endParaRPr lang="en-US" sz="2400" dirty="0" smtClean="0"/>
          </a:p>
          <a:p>
            <a:pPr lvl="1">
              <a:buNone/>
            </a:pPr>
            <a:r>
              <a:rPr lang="en-US" sz="2400" dirty="0"/>
              <a:t>s</a:t>
            </a:r>
            <a:r>
              <a:rPr lang="en-US" sz="2400" dirty="0" smtClean="0"/>
              <a:t>uch that each </a:t>
            </a:r>
            <a:r>
              <a:rPr lang="en-US" sz="2400" i="1" dirty="0" err="1" smtClean="0"/>
              <a:t>e</a:t>
            </a:r>
            <a:r>
              <a:rPr lang="en-US" sz="2400" i="1" baseline="-25000" dirty="0" err="1" smtClean="0"/>
              <a:t>i</a:t>
            </a:r>
            <a:r>
              <a:rPr lang="en-US" sz="2400" dirty="0" smtClean="0"/>
              <a:t> has endpoints </a:t>
            </a:r>
            <a:r>
              <a:rPr lang="en-US" sz="2400" i="1" dirty="0" smtClean="0"/>
              <a:t>v</a:t>
            </a:r>
            <a:r>
              <a:rPr lang="en-US" sz="2400" i="1" baseline="-25000" dirty="0" smtClean="0"/>
              <a:t>i</a:t>
            </a:r>
            <a:r>
              <a:rPr lang="en-US" sz="2400" baseline="-25000" dirty="0" smtClean="0"/>
              <a:t>-1 </a:t>
            </a:r>
            <a:r>
              <a:rPr lang="en-US" sz="2400" dirty="0" smtClean="0"/>
              <a:t>and </a:t>
            </a:r>
            <a:r>
              <a:rPr lang="en-US" sz="2400" i="1" dirty="0" smtClean="0"/>
              <a:t>v</a:t>
            </a:r>
            <a:r>
              <a:rPr lang="en-US" sz="2400" i="1" baseline="-25000" dirty="0" smtClean="0"/>
              <a:t>i</a:t>
            </a:r>
            <a:r>
              <a:rPr lang="en-US" sz="2400" dirty="0" smtClean="0"/>
              <a:t>.</a:t>
            </a:r>
          </a:p>
          <a:p>
            <a:pPr>
              <a:buNone/>
            </a:pPr>
            <a:r>
              <a:rPr lang="en-US" sz="2800" dirty="0" smtClean="0">
                <a:solidFill>
                  <a:srgbClr val="FF0000"/>
                </a:solidFill>
              </a:rPr>
              <a:t>A path is a </a:t>
            </a:r>
            <a:r>
              <a:rPr lang="en-US" sz="2800" b="1" dirty="0" smtClean="0">
                <a:solidFill>
                  <a:srgbClr val="FF0000"/>
                </a:solidFill>
              </a:rPr>
              <a:t>circuit</a:t>
            </a:r>
            <a:r>
              <a:rPr lang="en-US" sz="2800" dirty="0" smtClean="0">
                <a:solidFill>
                  <a:srgbClr val="FF0000"/>
                </a:solidFill>
              </a:rPr>
              <a:t> when </a:t>
            </a:r>
            <a:r>
              <a:rPr lang="en-US" sz="2800" i="1" dirty="0" smtClean="0">
                <a:solidFill>
                  <a:srgbClr val="FF0000"/>
                </a:solidFill>
              </a:rPr>
              <a:t>u</a:t>
            </a:r>
            <a:r>
              <a:rPr lang="en-US" sz="2800" dirty="0" smtClean="0">
                <a:solidFill>
                  <a:srgbClr val="FF0000"/>
                </a:solidFill>
              </a:rPr>
              <a:t>=</a:t>
            </a:r>
            <a:r>
              <a:rPr lang="en-US" sz="2800" i="1" dirty="0" smtClean="0">
                <a:solidFill>
                  <a:srgbClr val="FF0000"/>
                </a:solidFill>
              </a:rPr>
              <a:t>v</a:t>
            </a:r>
            <a:r>
              <a:rPr lang="en-US" sz="2800" dirty="0" smtClean="0">
                <a:solidFill>
                  <a:srgbClr val="FF0000"/>
                </a:solidFill>
              </a:rPr>
              <a:t>.</a:t>
            </a:r>
          </a:p>
          <a:p>
            <a:pPr>
              <a:buNone/>
            </a:pPr>
            <a:r>
              <a:rPr lang="en-US" sz="2800" dirty="0" smtClean="0"/>
              <a:t>A graph is </a:t>
            </a:r>
            <a:r>
              <a:rPr lang="en-US" sz="2800" b="1" dirty="0" smtClean="0"/>
              <a:t>connected</a:t>
            </a:r>
            <a:r>
              <a:rPr lang="en-US" sz="2800" dirty="0" smtClean="0"/>
              <a:t> when there exists a path from every vertex to every </a:t>
            </a:r>
            <a:r>
              <a:rPr lang="en-US" sz="2800" i="1" dirty="0" smtClean="0"/>
              <a:t>other</a:t>
            </a:r>
            <a:r>
              <a:rPr lang="en-US" sz="2800" dirty="0" smtClean="0"/>
              <a:t> vertex.</a:t>
            </a:r>
            <a:endParaRPr lang="en-US" sz="2800" dirty="0"/>
          </a:p>
        </p:txBody>
      </p:sp>
    </p:spTree>
    <p:extLst>
      <p:ext uri="{BB962C8B-B14F-4D97-AF65-F5344CB8AC3E}">
        <p14:creationId xmlns:p14="http://schemas.microsoft.com/office/powerpoint/2010/main" val="336823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and Circuits</a:t>
            </a:r>
            <a:endParaRPr lang="en-US" dirty="0"/>
          </a:p>
        </p:txBody>
      </p:sp>
      <p:sp>
        <p:nvSpPr>
          <p:cNvPr id="3" name="Content Placeholder 2"/>
          <p:cNvSpPr>
            <a:spLocks noGrp="1"/>
          </p:cNvSpPr>
          <p:nvPr>
            <p:ph idx="1"/>
          </p:nvPr>
        </p:nvSpPr>
        <p:spPr/>
        <p:txBody>
          <a:bodyPr/>
          <a:lstStyle/>
          <a:p>
            <a:pPr marL="0" indent="0">
              <a:buNone/>
            </a:pPr>
            <a:r>
              <a:rPr lang="en-US" dirty="0" smtClean="0"/>
              <a:t>Given a graph G = (V,E):</a:t>
            </a:r>
          </a:p>
          <a:p>
            <a:pPr marL="400050" lvl="1" indent="0">
              <a:buNone/>
            </a:pPr>
            <a:endParaRPr lang="en-US" dirty="0" smtClean="0"/>
          </a:p>
          <a:p>
            <a:pPr marL="400050" lvl="1" indent="0">
              <a:buNone/>
            </a:pPr>
            <a:r>
              <a:rPr lang="en-US" dirty="0" smtClean="0"/>
              <a:t>Is there a path/circuit that </a:t>
            </a:r>
            <a:r>
              <a:rPr lang="en-US" b="1" dirty="0" smtClean="0"/>
              <a:t>crosses each edge </a:t>
            </a:r>
            <a:r>
              <a:rPr lang="en-US" dirty="0" smtClean="0"/>
              <a:t>in E </a:t>
            </a:r>
            <a:r>
              <a:rPr lang="en-US" b="1" dirty="0" smtClean="0"/>
              <a:t>exactly once</a:t>
            </a:r>
            <a:r>
              <a:rPr lang="en-US" dirty="0" smtClean="0"/>
              <a:t>?</a:t>
            </a:r>
          </a:p>
          <a:p>
            <a:pPr marL="800100" lvl="2" indent="0">
              <a:buNone/>
            </a:pPr>
            <a:r>
              <a:rPr lang="en-US" dirty="0" smtClean="0"/>
              <a:t>If so, G is an </a:t>
            </a:r>
            <a:r>
              <a:rPr lang="en-US" b="1" dirty="0" err="1" smtClean="0"/>
              <a:t>Eulerian</a:t>
            </a:r>
            <a:r>
              <a:rPr lang="en-US" dirty="0" smtClean="0"/>
              <a:t> graph,</a:t>
            </a:r>
          </a:p>
          <a:p>
            <a:pPr marL="800100" lvl="2" indent="0">
              <a:buNone/>
            </a:pPr>
            <a:r>
              <a:rPr lang="en-US" dirty="0"/>
              <a:t>a</a:t>
            </a:r>
            <a:r>
              <a:rPr lang="en-US" dirty="0" smtClean="0"/>
              <a:t>nd you have an </a:t>
            </a:r>
            <a:r>
              <a:rPr lang="en-US" dirty="0" err="1" smtClean="0"/>
              <a:t>Eulerian</a:t>
            </a:r>
            <a:r>
              <a:rPr lang="en-US" dirty="0" smtClean="0"/>
              <a:t> path, or an </a:t>
            </a:r>
            <a:r>
              <a:rPr lang="en-US" dirty="0" err="1" smtClean="0"/>
              <a:t>Eulerian</a:t>
            </a:r>
            <a:r>
              <a:rPr lang="en-US" dirty="0" smtClean="0"/>
              <a:t> circuit.</a:t>
            </a:r>
          </a:p>
          <a:p>
            <a:pPr marL="800100" lvl="2" indent="0">
              <a:buNone/>
            </a:pPr>
            <a:endParaRPr lang="en-US" dirty="0"/>
          </a:p>
          <a:p>
            <a:pPr marL="400050" lvl="1" indent="0">
              <a:buNone/>
            </a:pPr>
            <a:r>
              <a:rPr lang="en-US" dirty="0" smtClean="0"/>
              <a:t>Is there a path/circuit that </a:t>
            </a:r>
            <a:r>
              <a:rPr lang="en-US" b="1" dirty="0" smtClean="0"/>
              <a:t>visits each vertex </a:t>
            </a:r>
            <a:r>
              <a:rPr lang="en-US" dirty="0" smtClean="0"/>
              <a:t>in V </a:t>
            </a:r>
            <a:r>
              <a:rPr lang="en-US" b="1" dirty="0" smtClean="0"/>
              <a:t>exactly once</a:t>
            </a:r>
            <a:r>
              <a:rPr lang="en-US" dirty="0" smtClean="0"/>
              <a:t>?</a:t>
            </a:r>
          </a:p>
          <a:p>
            <a:pPr marL="800100" lvl="2" indent="0">
              <a:buNone/>
            </a:pPr>
            <a:r>
              <a:rPr lang="en-US" dirty="0" smtClean="0"/>
              <a:t>If so, G is a </a:t>
            </a:r>
            <a:r>
              <a:rPr lang="en-US" b="1" dirty="0" smtClean="0"/>
              <a:t>Hamiltonian</a:t>
            </a:r>
            <a:r>
              <a:rPr lang="en-US" dirty="0" smtClean="0"/>
              <a:t> graph,</a:t>
            </a:r>
          </a:p>
          <a:p>
            <a:pPr marL="800100" lvl="2" indent="0">
              <a:buNone/>
            </a:pPr>
            <a:r>
              <a:rPr lang="en-US" dirty="0"/>
              <a:t>a</a:t>
            </a:r>
            <a:r>
              <a:rPr lang="en-US" dirty="0" smtClean="0"/>
              <a:t>nd you have a Hamiltonian path or circuit.</a:t>
            </a:r>
          </a:p>
        </p:txBody>
      </p:sp>
    </p:spTree>
    <p:extLst>
      <p:ext uri="{BB962C8B-B14F-4D97-AF65-F5344CB8AC3E}">
        <p14:creationId xmlns:p14="http://schemas.microsoft.com/office/powerpoint/2010/main" val="1193499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Leonhard Euler lived in </a:t>
            </a:r>
            <a:r>
              <a:rPr lang="en-US" dirty="0" err="1" smtClean="0"/>
              <a:t>Königsberg</a:t>
            </a:r>
            <a:endParaRPr lang="en-US" dirty="0"/>
          </a:p>
        </p:txBody>
      </p:sp>
      <p:sp>
        <p:nvSpPr>
          <p:cNvPr id="3" name="Content Placeholder 2"/>
          <p:cNvSpPr>
            <a:spLocks noGrp="1"/>
          </p:cNvSpPr>
          <p:nvPr>
            <p:ph idx="1"/>
          </p:nvPr>
        </p:nvSpPr>
        <p:spPr/>
        <p:txBody>
          <a:bodyPr/>
          <a:lstStyle/>
          <a:p>
            <a:pPr marL="0" indent="0">
              <a:buNone/>
            </a:pPr>
            <a:r>
              <a:rPr lang="en-US" dirty="0" smtClean="0"/>
              <a:t>He liked to take walks.  A famous local puzzle was whether you could take a walk that would cross each bridge exactly once.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Euler solved this problem (in 1736) and thus founded graph theory.</a:t>
            </a:r>
            <a:endParaRPr lang="en-US" dirty="0"/>
          </a:p>
        </p:txBody>
      </p:sp>
      <p:pic>
        <p:nvPicPr>
          <p:cNvPr id="4" name="Picture 9" descr="brid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029200" cy="2891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9621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Graph Abstraction</a:t>
            </a:r>
            <a:endParaRPr lang="en-US" dirty="0"/>
          </a:p>
        </p:txBody>
      </p:sp>
      <p:sp>
        <p:nvSpPr>
          <p:cNvPr id="3" name="Content Placeholder 2"/>
          <p:cNvSpPr>
            <a:spLocks noGrp="1"/>
          </p:cNvSpPr>
          <p:nvPr>
            <p:ph idx="1"/>
          </p:nvPr>
        </p:nvSpPr>
        <p:spPr>
          <a:xfrm>
            <a:off x="152400" y="838200"/>
            <a:ext cx="8839200" cy="5638800"/>
          </a:xfrm>
        </p:spPr>
        <p:txBody>
          <a:bodyPr/>
          <a:lstStyle/>
          <a:p>
            <a:pPr marL="0" indent="0">
              <a:buNone/>
            </a:pPr>
            <a:r>
              <a:rPr lang="en-US" dirty="0" smtClean="0"/>
              <a:t>In the physical world:</a:t>
            </a:r>
          </a:p>
          <a:p>
            <a:pPr marL="400050" lvl="1" indent="0">
              <a:buNone/>
            </a:pPr>
            <a:r>
              <a:rPr lang="en-US" dirty="0" smtClean="0"/>
              <a:t>Each bridge connects exactly two land-masses.</a:t>
            </a:r>
          </a:p>
          <a:p>
            <a:pPr marL="400050" lvl="1" indent="0">
              <a:buNone/>
            </a:pPr>
            <a:r>
              <a:rPr lang="en-US" dirty="0" smtClean="0"/>
              <a:t>Each land-mass may have any number of bridges.</a:t>
            </a:r>
          </a:p>
          <a:p>
            <a:pPr marL="0" indent="0">
              <a:buNone/>
            </a:pPr>
            <a:r>
              <a:rPr lang="en-US" dirty="0" smtClean="0"/>
              <a:t>Suggests a graph abstraction:</a:t>
            </a:r>
          </a:p>
          <a:p>
            <a:pPr marL="400050" lvl="1" indent="0">
              <a:buNone/>
            </a:pPr>
            <a:r>
              <a:rPr lang="en-US" dirty="0" smtClean="0"/>
              <a:t>Represent a bridge by an </a:t>
            </a:r>
            <a:r>
              <a:rPr lang="en-US" i="1" dirty="0" smtClean="0"/>
              <a:t>edge</a:t>
            </a:r>
            <a:r>
              <a:rPr lang="en-US" dirty="0" smtClean="0"/>
              <a:t> in the graph.</a:t>
            </a:r>
          </a:p>
          <a:p>
            <a:pPr marL="400050" lvl="1" indent="0">
              <a:buNone/>
            </a:pPr>
            <a:r>
              <a:rPr lang="en-US" dirty="0" smtClean="0"/>
              <a:t>Represent a land-mass by a </a:t>
            </a:r>
            <a:r>
              <a:rPr lang="en-US" i="1" dirty="0" smtClean="0"/>
              <a:t>vertex</a:t>
            </a:r>
            <a:r>
              <a:rPr lang="en-US" dirty="0" smtClean="0"/>
              <a:t>.</a:t>
            </a:r>
          </a:p>
          <a:p>
            <a:pPr marL="400050" lvl="1"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81400"/>
            <a:ext cx="2133600" cy="323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9" descr="bri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114800"/>
            <a:ext cx="4506819"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93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956"/>
            <a:ext cx="8763000" cy="609600"/>
          </a:xfrm>
        </p:spPr>
        <p:txBody>
          <a:bodyPr/>
          <a:lstStyle/>
          <a:p>
            <a:r>
              <a:rPr lang="en-US" dirty="0" smtClean="0"/>
              <a:t>Is there an Euler circuit/path?</a:t>
            </a:r>
            <a:endParaRPr lang="en-US" dirty="0"/>
          </a:p>
        </p:txBody>
      </p:sp>
      <p:sp>
        <p:nvSpPr>
          <p:cNvPr id="3" name="Content Placeholder 2"/>
          <p:cNvSpPr>
            <a:spLocks noGrp="1"/>
          </p:cNvSpPr>
          <p:nvPr>
            <p:ph idx="1"/>
          </p:nvPr>
        </p:nvSpPr>
        <p:spPr>
          <a:xfrm>
            <a:off x="152400" y="4343400"/>
            <a:ext cx="8839200" cy="2133600"/>
          </a:xfrm>
        </p:spPr>
        <p:txBody>
          <a:bodyPr/>
          <a:lstStyle/>
          <a:p>
            <a:pPr marL="0" indent="0">
              <a:buNone/>
            </a:pPr>
            <a:r>
              <a:rPr lang="en-US" dirty="0" smtClean="0"/>
              <a:t>      Circuit</a:t>
            </a:r>
          </a:p>
          <a:p>
            <a:pPr marL="0" indent="0">
              <a:buNone/>
            </a:pPr>
            <a:r>
              <a:rPr lang="en-US" dirty="0"/>
              <a:t>	</a:t>
            </a:r>
            <a:r>
              <a:rPr lang="en-US" dirty="0" smtClean="0"/>
              <a:t>			Path</a:t>
            </a:r>
          </a:p>
          <a:p>
            <a:pPr marL="0" indent="0">
              <a:buNone/>
            </a:pPr>
            <a:r>
              <a:rPr lang="en-US" dirty="0"/>
              <a:t>	</a:t>
            </a:r>
            <a:r>
              <a:rPr lang="en-US" dirty="0" smtClean="0"/>
              <a:t>					Not Traversable</a:t>
            </a:r>
            <a:endParaRPr lang="en-US" dirty="0"/>
          </a:p>
        </p:txBody>
      </p:sp>
      <p:sp>
        <p:nvSpPr>
          <p:cNvPr id="4" name="Line 15"/>
          <p:cNvSpPr>
            <a:spLocks noChangeShapeType="1"/>
          </p:cNvSpPr>
          <p:nvPr/>
        </p:nvSpPr>
        <p:spPr bwMode="auto">
          <a:xfrm flipH="1" flipV="1">
            <a:off x="1641475" y="1501775"/>
            <a:ext cx="22225" cy="938213"/>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 name="Line 16"/>
          <p:cNvSpPr>
            <a:spLocks noChangeShapeType="1"/>
          </p:cNvSpPr>
          <p:nvPr/>
        </p:nvSpPr>
        <p:spPr bwMode="auto">
          <a:xfrm flipH="1">
            <a:off x="1722437" y="2181225"/>
            <a:ext cx="893763" cy="2857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 name="Line 17"/>
          <p:cNvSpPr>
            <a:spLocks noChangeShapeType="1"/>
          </p:cNvSpPr>
          <p:nvPr/>
        </p:nvSpPr>
        <p:spPr bwMode="auto">
          <a:xfrm flipH="1">
            <a:off x="709612" y="1531938"/>
            <a:ext cx="928688" cy="735012"/>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 name="Line 18"/>
          <p:cNvSpPr>
            <a:spLocks noChangeShapeType="1"/>
          </p:cNvSpPr>
          <p:nvPr/>
        </p:nvSpPr>
        <p:spPr bwMode="auto">
          <a:xfrm>
            <a:off x="1676400" y="1524000"/>
            <a:ext cx="952500" cy="676275"/>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24"/>
          <p:cNvSpPr txBox="1">
            <a:spLocks noChangeArrowheads="1"/>
          </p:cNvSpPr>
          <p:nvPr/>
        </p:nvSpPr>
        <p:spPr bwMode="auto">
          <a:xfrm>
            <a:off x="1916112" y="2524125"/>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C</a:t>
            </a:r>
          </a:p>
        </p:txBody>
      </p:sp>
      <p:sp>
        <p:nvSpPr>
          <p:cNvPr id="11" name="Line 26"/>
          <p:cNvSpPr>
            <a:spLocks noChangeShapeType="1"/>
          </p:cNvSpPr>
          <p:nvPr/>
        </p:nvSpPr>
        <p:spPr bwMode="auto">
          <a:xfrm>
            <a:off x="765175" y="2266950"/>
            <a:ext cx="876300" cy="11620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 name="Arc 42"/>
          <p:cNvSpPr>
            <a:spLocks/>
          </p:cNvSpPr>
          <p:nvPr/>
        </p:nvSpPr>
        <p:spPr bwMode="auto">
          <a:xfrm rot="17652697">
            <a:off x="674687" y="1589088"/>
            <a:ext cx="996950" cy="527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71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n-US" sz="1800">
              <a:solidFill>
                <a:schemeClr val="bg1"/>
              </a:solidFill>
              <a:latin typeface="Arial" charset="0"/>
            </a:endParaRPr>
          </a:p>
        </p:txBody>
      </p:sp>
      <p:sp>
        <p:nvSpPr>
          <p:cNvPr id="14" name="Line 43"/>
          <p:cNvSpPr>
            <a:spLocks noChangeShapeType="1"/>
          </p:cNvSpPr>
          <p:nvPr/>
        </p:nvSpPr>
        <p:spPr bwMode="auto">
          <a:xfrm flipH="1" flipV="1">
            <a:off x="658812" y="2209800"/>
            <a:ext cx="1019175" cy="2603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44"/>
          <p:cNvSpPr>
            <a:spLocks noChangeShapeType="1"/>
          </p:cNvSpPr>
          <p:nvPr/>
        </p:nvSpPr>
        <p:spPr bwMode="auto">
          <a:xfrm flipV="1">
            <a:off x="1649412" y="2447925"/>
            <a:ext cx="19050" cy="102870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 name="Oval 11"/>
          <p:cNvSpPr>
            <a:spLocks noChangeArrowheads="1"/>
          </p:cNvSpPr>
          <p:nvPr/>
        </p:nvSpPr>
        <p:spPr bwMode="auto">
          <a:xfrm>
            <a:off x="1584325" y="1447800"/>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2"/>
          <p:cNvSpPr>
            <a:spLocks noChangeArrowheads="1"/>
          </p:cNvSpPr>
          <p:nvPr/>
        </p:nvSpPr>
        <p:spPr bwMode="auto">
          <a:xfrm>
            <a:off x="630237" y="2144713"/>
            <a:ext cx="152400" cy="122237"/>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3"/>
          <p:cNvSpPr>
            <a:spLocks noChangeArrowheads="1"/>
          </p:cNvSpPr>
          <p:nvPr/>
        </p:nvSpPr>
        <p:spPr bwMode="auto">
          <a:xfrm>
            <a:off x="2530475" y="214312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4"/>
          <p:cNvSpPr>
            <a:spLocks noChangeArrowheads="1"/>
          </p:cNvSpPr>
          <p:nvPr/>
        </p:nvSpPr>
        <p:spPr bwMode="auto">
          <a:xfrm>
            <a:off x="1601787" y="2397125"/>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5"/>
          <p:cNvSpPr>
            <a:spLocks noChangeArrowheads="1"/>
          </p:cNvSpPr>
          <p:nvPr/>
        </p:nvSpPr>
        <p:spPr bwMode="auto">
          <a:xfrm>
            <a:off x="1584325" y="341947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15"/>
          <p:cNvSpPr>
            <a:spLocks noChangeShapeType="1"/>
          </p:cNvSpPr>
          <p:nvPr/>
        </p:nvSpPr>
        <p:spPr bwMode="auto">
          <a:xfrm flipH="1" flipV="1">
            <a:off x="4460875" y="1501775"/>
            <a:ext cx="22225" cy="938213"/>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16"/>
          <p:cNvSpPr>
            <a:spLocks noChangeShapeType="1"/>
          </p:cNvSpPr>
          <p:nvPr/>
        </p:nvSpPr>
        <p:spPr bwMode="auto">
          <a:xfrm flipH="1">
            <a:off x="4541837" y="2181225"/>
            <a:ext cx="893763" cy="2857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 name="Line 17"/>
          <p:cNvSpPr>
            <a:spLocks noChangeShapeType="1"/>
          </p:cNvSpPr>
          <p:nvPr/>
        </p:nvSpPr>
        <p:spPr bwMode="auto">
          <a:xfrm flipH="1">
            <a:off x="3529012" y="1531938"/>
            <a:ext cx="928688" cy="735012"/>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18"/>
          <p:cNvSpPr>
            <a:spLocks noChangeShapeType="1"/>
          </p:cNvSpPr>
          <p:nvPr/>
        </p:nvSpPr>
        <p:spPr bwMode="auto">
          <a:xfrm>
            <a:off x="4495800" y="1524000"/>
            <a:ext cx="952500" cy="676275"/>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 name="Text Box 21"/>
          <p:cNvSpPr txBox="1">
            <a:spLocks noChangeArrowheads="1"/>
          </p:cNvSpPr>
          <p:nvPr/>
        </p:nvSpPr>
        <p:spPr bwMode="auto">
          <a:xfrm>
            <a:off x="4403725" y="1008063"/>
            <a:ext cx="473075"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A</a:t>
            </a:r>
          </a:p>
        </p:txBody>
      </p:sp>
      <p:sp>
        <p:nvSpPr>
          <p:cNvPr id="26" name="Text Box 23"/>
          <p:cNvSpPr txBox="1">
            <a:spLocks noChangeArrowheads="1"/>
          </p:cNvSpPr>
          <p:nvPr/>
        </p:nvSpPr>
        <p:spPr bwMode="auto">
          <a:xfrm>
            <a:off x="4789487" y="3325813"/>
            <a:ext cx="4937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dirty="0">
                <a:solidFill>
                  <a:schemeClr val="bg1"/>
                </a:solidFill>
              </a:rPr>
              <a:t>E</a:t>
            </a:r>
          </a:p>
        </p:txBody>
      </p:sp>
      <p:sp>
        <p:nvSpPr>
          <p:cNvPr id="27" name="Text Box 24"/>
          <p:cNvSpPr txBox="1">
            <a:spLocks noChangeArrowheads="1"/>
          </p:cNvSpPr>
          <p:nvPr/>
        </p:nvSpPr>
        <p:spPr bwMode="auto">
          <a:xfrm>
            <a:off x="4735512" y="2524125"/>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C</a:t>
            </a:r>
          </a:p>
        </p:txBody>
      </p:sp>
      <p:sp>
        <p:nvSpPr>
          <p:cNvPr id="28" name="Line 26"/>
          <p:cNvSpPr>
            <a:spLocks noChangeShapeType="1"/>
          </p:cNvSpPr>
          <p:nvPr/>
        </p:nvSpPr>
        <p:spPr bwMode="auto">
          <a:xfrm>
            <a:off x="3584575" y="2266950"/>
            <a:ext cx="876300" cy="11620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 name="Text Box 27"/>
          <p:cNvSpPr txBox="1">
            <a:spLocks noChangeArrowheads="1"/>
          </p:cNvSpPr>
          <p:nvPr/>
        </p:nvSpPr>
        <p:spPr bwMode="auto">
          <a:xfrm>
            <a:off x="3249612" y="1728788"/>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B</a:t>
            </a:r>
          </a:p>
        </p:txBody>
      </p:sp>
      <p:sp>
        <p:nvSpPr>
          <p:cNvPr id="31" name="Line 43"/>
          <p:cNvSpPr>
            <a:spLocks noChangeShapeType="1"/>
          </p:cNvSpPr>
          <p:nvPr/>
        </p:nvSpPr>
        <p:spPr bwMode="auto">
          <a:xfrm flipH="1" flipV="1">
            <a:off x="3478212" y="2209800"/>
            <a:ext cx="1019175" cy="2603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44"/>
          <p:cNvSpPr>
            <a:spLocks noChangeShapeType="1"/>
          </p:cNvSpPr>
          <p:nvPr/>
        </p:nvSpPr>
        <p:spPr bwMode="auto">
          <a:xfrm flipV="1">
            <a:off x="4468812" y="2447925"/>
            <a:ext cx="19050" cy="102870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3" name="Oval 11"/>
          <p:cNvSpPr>
            <a:spLocks noChangeArrowheads="1"/>
          </p:cNvSpPr>
          <p:nvPr/>
        </p:nvSpPr>
        <p:spPr bwMode="auto">
          <a:xfrm>
            <a:off x="4403725" y="1447800"/>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12"/>
          <p:cNvSpPr>
            <a:spLocks noChangeArrowheads="1"/>
          </p:cNvSpPr>
          <p:nvPr/>
        </p:nvSpPr>
        <p:spPr bwMode="auto">
          <a:xfrm>
            <a:off x="3449637" y="2144713"/>
            <a:ext cx="152400" cy="122237"/>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13"/>
          <p:cNvSpPr>
            <a:spLocks noChangeArrowheads="1"/>
          </p:cNvSpPr>
          <p:nvPr/>
        </p:nvSpPr>
        <p:spPr bwMode="auto">
          <a:xfrm>
            <a:off x="5349875" y="214312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14"/>
          <p:cNvSpPr>
            <a:spLocks noChangeArrowheads="1"/>
          </p:cNvSpPr>
          <p:nvPr/>
        </p:nvSpPr>
        <p:spPr bwMode="auto">
          <a:xfrm>
            <a:off x="4421187" y="2397125"/>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Oval 25"/>
          <p:cNvSpPr>
            <a:spLocks noChangeArrowheads="1"/>
          </p:cNvSpPr>
          <p:nvPr/>
        </p:nvSpPr>
        <p:spPr bwMode="auto">
          <a:xfrm>
            <a:off x="4403725" y="341947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15"/>
          <p:cNvSpPr>
            <a:spLocks noChangeShapeType="1"/>
          </p:cNvSpPr>
          <p:nvPr/>
        </p:nvSpPr>
        <p:spPr bwMode="auto">
          <a:xfrm flipH="1" flipV="1">
            <a:off x="7508875" y="1501775"/>
            <a:ext cx="22225" cy="938213"/>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16"/>
          <p:cNvSpPr>
            <a:spLocks noChangeShapeType="1"/>
          </p:cNvSpPr>
          <p:nvPr/>
        </p:nvSpPr>
        <p:spPr bwMode="auto">
          <a:xfrm flipH="1">
            <a:off x="7589837" y="2181225"/>
            <a:ext cx="893763" cy="2857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 name="Line 17"/>
          <p:cNvSpPr>
            <a:spLocks noChangeShapeType="1"/>
          </p:cNvSpPr>
          <p:nvPr/>
        </p:nvSpPr>
        <p:spPr bwMode="auto">
          <a:xfrm flipH="1">
            <a:off x="6577012" y="1531938"/>
            <a:ext cx="928688" cy="735012"/>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18"/>
          <p:cNvSpPr>
            <a:spLocks noChangeShapeType="1"/>
          </p:cNvSpPr>
          <p:nvPr/>
        </p:nvSpPr>
        <p:spPr bwMode="auto">
          <a:xfrm>
            <a:off x="7543800" y="1524000"/>
            <a:ext cx="952500" cy="676275"/>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2" name="Text Box 21"/>
          <p:cNvSpPr txBox="1">
            <a:spLocks noChangeArrowheads="1"/>
          </p:cNvSpPr>
          <p:nvPr/>
        </p:nvSpPr>
        <p:spPr bwMode="auto">
          <a:xfrm>
            <a:off x="7451725" y="1008063"/>
            <a:ext cx="473075"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A</a:t>
            </a:r>
          </a:p>
        </p:txBody>
      </p:sp>
      <p:sp>
        <p:nvSpPr>
          <p:cNvPr id="43" name="Text Box 23"/>
          <p:cNvSpPr txBox="1">
            <a:spLocks noChangeArrowheads="1"/>
          </p:cNvSpPr>
          <p:nvPr/>
        </p:nvSpPr>
        <p:spPr bwMode="auto">
          <a:xfrm>
            <a:off x="7837487" y="3325813"/>
            <a:ext cx="4937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dirty="0">
                <a:solidFill>
                  <a:schemeClr val="bg1"/>
                </a:solidFill>
              </a:rPr>
              <a:t>E</a:t>
            </a:r>
          </a:p>
        </p:txBody>
      </p:sp>
      <p:sp>
        <p:nvSpPr>
          <p:cNvPr id="44" name="Text Box 24"/>
          <p:cNvSpPr txBox="1">
            <a:spLocks noChangeArrowheads="1"/>
          </p:cNvSpPr>
          <p:nvPr/>
        </p:nvSpPr>
        <p:spPr bwMode="auto">
          <a:xfrm>
            <a:off x="7783512" y="2524125"/>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C</a:t>
            </a:r>
          </a:p>
        </p:txBody>
      </p:sp>
      <p:sp>
        <p:nvSpPr>
          <p:cNvPr id="45" name="Line 26"/>
          <p:cNvSpPr>
            <a:spLocks noChangeShapeType="1"/>
          </p:cNvSpPr>
          <p:nvPr/>
        </p:nvSpPr>
        <p:spPr bwMode="auto">
          <a:xfrm>
            <a:off x="6632575" y="2266950"/>
            <a:ext cx="876300" cy="11620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6" name="Text Box 27"/>
          <p:cNvSpPr txBox="1">
            <a:spLocks noChangeArrowheads="1"/>
          </p:cNvSpPr>
          <p:nvPr/>
        </p:nvSpPr>
        <p:spPr bwMode="auto">
          <a:xfrm>
            <a:off x="6297612" y="1728788"/>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B</a:t>
            </a:r>
          </a:p>
        </p:txBody>
      </p:sp>
      <p:sp>
        <p:nvSpPr>
          <p:cNvPr id="48" name="Line 43"/>
          <p:cNvSpPr>
            <a:spLocks noChangeShapeType="1"/>
          </p:cNvSpPr>
          <p:nvPr/>
        </p:nvSpPr>
        <p:spPr bwMode="auto">
          <a:xfrm flipH="1" flipV="1">
            <a:off x="6526212" y="2209800"/>
            <a:ext cx="1019175" cy="26035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44"/>
          <p:cNvSpPr>
            <a:spLocks noChangeShapeType="1"/>
          </p:cNvSpPr>
          <p:nvPr/>
        </p:nvSpPr>
        <p:spPr bwMode="auto">
          <a:xfrm flipV="1">
            <a:off x="7516812" y="2447925"/>
            <a:ext cx="19050" cy="102870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0" name="Oval 11"/>
          <p:cNvSpPr>
            <a:spLocks noChangeArrowheads="1"/>
          </p:cNvSpPr>
          <p:nvPr/>
        </p:nvSpPr>
        <p:spPr bwMode="auto">
          <a:xfrm>
            <a:off x="7451725" y="1447800"/>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12"/>
          <p:cNvSpPr>
            <a:spLocks noChangeArrowheads="1"/>
          </p:cNvSpPr>
          <p:nvPr/>
        </p:nvSpPr>
        <p:spPr bwMode="auto">
          <a:xfrm>
            <a:off x="6497637" y="2144713"/>
            <a:ext cx="152400" cy="122237"/>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13"/>
          <p:cNvSpPr>
            <a:spLocks noChangeArrowheads="1"/>
          </p:cNvSpPr>
          <p:nvPr/>
        </p:nvSpPr>
        <p:spPr bwMode="auto">
          <a:xfrm>
            <a:off x="8397875" y="214312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14"/>
          <p:cNvSpPr>
            <a:spLocks noChangeArrowheads="1"/>
          </p:cNvSpPr>
          <p:nvPr/>
        </p:nvSpPr>
        <p:spPr bwMode="auto">
          <a:xfrm>
            <a:off x="7469187" y="2397125"/>
            <a:ext cx="152400" cy="122238"/>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Oval 25"/>
          <p:cNvSpPr>
            <a:spLocks noChangeArrowheads="1"/>
          </p:cNvSpPr>
          <p:nvPr/>
        </p:nvSpPr>
        <p:spPr bwMode="auto">
          <a:xfrm>
            <a:off x="7451725" y="3419475"/>
            <a:ext cx="152400" cy="123825"/>
          </a:xfrm>
          <a:prstGeom prst="ellipse">
            <a:avLst/>
          </a:prstGeom>
          <a:solidFill>
            <a:schemeClr val="bg1"/>
          </a:solidFill>
          <a:ln w="5715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Line 18"/>
          <p:cNvSpPr>
            <a:spLocks noChangeShapeType="1"/>
          </p:cNvSpPr>
          <p:nvPr/>
        </p:nvSpPr>
        <p:spPr bwMode="auto">
          <a:xfrm flipH="1">
            <a:off x="7620000" y="2286000"/>
            <a:ext cx="838200" cy="114300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9" name="TextBox 88"/>
          <p:cNvSpPr txBox="1"/>
          <p:nvPr/>
        </p:nvSpPr>
        <p:spPr>
          <a:xfrm>
            <a:off x="1524000" y="1066800"/>
            <a:ext cx="312906" cy="338554"/>
          </a:xfrm>
          <a:prstGeom prst="rect">
            <a:avLst/>
          </a:prstGeom>
          <a:noFill/>
        </p:spPr>
        <p:txBody>
          <a:bodyPr wrap="none" rtlCol="0">
            <a:spAutoFit/>
          </a:bodyPr>
          <a:lstStyle/>
          <a:p>
            <a:r>
              <a:rPr lang="en-US" sz="1600" dirty="0" smtClean="0"/>
              <a:t>A</a:t>
            </a:r>
            <a:endParaRPr lang="en-US" sz="1600" dirty="0"/>
          </a:p>
        </p:txBody>
      </p:sp>
      <p:sp>
        <p:nvSpPr>
          <p:cNvPr id="90" name="TextBox 89"/>
          <p:cNvSpPr txBox="1"/>
          <p:nvPr/>
        </p:nvSpPr>
        <p:spPr>
          <a:xfrm>
            <a:off x="4343400" y="1066800"/>
            <a:ext cx="312906" cy="338554"/>
          </a:xfrm>
          <a:prstGeom prst="rect">
            <a:avLst/>
          </a:prstGeom>
          <a:noFill/>
        </p:spPr>
        <p:txBody>
          <a:bodyPr wrap="none" rtlCol="0">
            <a:spAutoFit/>
          </a:bodyPr>
          <a:lstStyle/>
          <a:p>
            <a:r>
              <a:rPr lang="en-US" sz="1600" dirty="0" smtClean="0"/>
              <a:t>A</a:t>
            </a:r>
            <a:endParaRPr lang="en-US" sz="1600" dirty="0"/>
          </a:p>
        </p:txBody>
      </p:sp>
      <p:sp>
        <p:nvSpPr>
          <p:cNvPr id="91" name="TextBox 90"/>
          <p:cNvSpPr txBox="1"/>
          <p:nvPr/>
        </p:nvSpPr>
        <p:spPr>
          <a:xfrm>
            <a:off x="7391400" y="1066800"/>
            <a:ext cx="312906" cy="338554"/>
          </a:xfrm>
          <a:prstGeom prst="rect">
            <a:avLst/>
          </a:prstGeom>
          <a:noFill/>
        </p:spPr>
        <p:txBody>
          <a:bodyPr wrap="none" rtlCol="0">
            <a:spAutoFit/>
          </a:bodyPr>
          <a:lstStyle/>
          <a:p>
            <a:r>
              <a:rPr lang="en-US" sz="1600" dirty="0" smtClean="0"/>
              <a:t>A</a:t>
            </a:r>
            <a:endParaRPr lang="en-US" sz="1600" dirty="0"/>
          </a:p>
        </p:txBody>
      </p:sp>
      <p:sp>
        <p:nvSpPr>
          <p:cNvPr id="92" name="TextBox 91"/>
          <p:cNvSpPr txBox="1"/>
          <p:nvPr/>
        </p:nvSpPr>
        <p:spPr>
          <a:xfrm>
            <a:off x="6400800" y="1828800"/>
            <a:ext cx="321522" cy="338554"/>
          </a:xfrm>
          <a:prstGeom prst="rect">
            <a:avLst/>
          </a:prstGeom>
          <a:noFill/>
        </p:spPr>
        <p:txBody>
          <a:bodyPr wrap="none" rtlCol="0">
            <a:spAutoFit/>
          </a:bodyPr>
          <a:lstStyle/>
          <a:p>
            <a:r>
              <a:rPr lang="en-US" sz="1600" dirty="0"/>
              <a:t>B</a:t>
            </a:r>
          </a:p>
        </p:txBody>
      </p:sp>
      <p:sp>
        <p:nvSpPr>
          <p:cNvPr id="94" name="TextBox 93"/>
          <p:cNvSpPr txBox="1"/>
          <p:nvPr/>
        </p:nvSpPr>
        <p:spPr>
          <a:xfrm>
            <a:off x="3352800" y="1828800"/>
            <a:ext cx="321522" cy="338554"/>
          </a:xfrm>
          <a:prstGeom prst="rect">
            <a:avLst/>
          </a:prstGeom>
          <a:noFill/>
        </p:spPr>
        <p:txBody>
          <a:bodyPr wrap="none" rtlCol="0">
            <a:spAutoFit/>
          </a:bodyPr>
          <a:lstStyle/>
          <a:p>
            <a:r>
              <a:rPr lang="en-US" sz="1600" dirty="0"/>
              <a:t>B</a:t>
            </a:r>
          </a:p>
        </p:txBody>
      </p:sp>
      <p:sp>
        <p:nvSpPr>
          <p:cNvPr id="95" name="TextBox 94"/>
          <p:cNvSpPr txBox="1"/>
          <p:nvPr/>
        </p:nvSpPr>
        <p:spPr>
          <a:xfrm>
            <a:off x="304800" y="1828800"/>
            <a:ext cx="321522" cy="338554"/>
          </a:xfrm>
          <a:prstGeom prst="rect">
            <a:avLst/>
          </a:prstGeom>
          <a:noFill/>
        </p:spPr>
        <p:txBody>
          <a:bodyPr wrap="none" rtlCol="0">
            <a:spAutoFit/>
          </a:bodyPr>
          <a:lstStyle/>
          <a:p>
            <a:r>
              <a:rPr lang="en-US" sz="1600" dirty="0"/>
              <a:t>B</a:t>
            </a:r>
          </a:p>
        </p:txBody>
      </p:sp>
      <p:sp>
        <p:nvSpPr>
          <p:cNvPr id="96" name="TextBox 95"/>
          <p:cNvSpPr txBox="1"/>
          <p:nvPr/>
        </p:nvSpPr>
        <p:spPr>
          <a:xfrm>
            <a:off x="7543800" y="2057400"/>
            <a:ext cx="332844" cy="338554"/>
          </a:xfrm>
          <a:prstGeom prst="rect">
            <a:avLst/>
          </a:prstGeom>
          <a:noFill/>
        </p:spPr>
        <p:txBody>
          <a:bodyPr wrap="none" rtlCol="0">
            <a:spAutoFit/>
          </a:bodyPr>
          <a:lstStyle/>
          <a:p>
            <a:r>
              <a:rPr lang="en-US" sz="1600" dirty="0" smtClean="0"/>
              <a:t>C</a:t>
            </a:r>
            <a:endParaRPr lang="en-US" sz="1600" dirty="0"/>
          </a:p>
        </p:txBody>
      </p:sp>
      <p:sp>
        <p:nvSpPr>
          <p:cNvPr id="97" name="TextBox 96"/>
          <p:cNvSpPr txBox="1"/>
          <p:nvPr/>
        </p:nvSpPr>
        <p:spPr>
          <a:xfrm>
            <a:off x="4495800" y="2057400"/>
            <a:ext cx="332844" cy="338554"/>
          </a:xfrm>
          <a:prstGeom prst="rect">
            <a:avLst/>
          </a:prstGeom>
          <a:noFill/>
        </p:spPr>
        <p:txBody>
          <a:bodyPr wrap="none" rtlCol="0">
            <a:spAutoFit/>
          </a:bodyPr>
          <a:lstStyle/>
          <a:p>
            <a:r>
              <a:rPr lang="en-US" sz="1600" dirty="0" smtClean="0"/>
              <a:t>C</a:t>
            </a:r>
            <a:endParaRPr lang="en-US" sz="1600" dirty="0"/>
          </a:p>
        </p:txBody>
      </p:sp>
      <p:sp>
        <p:nvSpPr>
          <p:cNvPr id="98" name="TextBox 97"/>
          <p:cNvSpPr txBox="1"/>
          <p:nvPr/>
        </p:nvSpPr>
        <p:spPr>
          <a:xfrm>
            <a:off x="1676400" y="2057400"/>
            <a:ext cx="332844" cy="338554"/>
          </a:xfrm>
          <a:prstGeom prst="rect">
            <a:avLst/>
          </a:prstGeom>
          <a:noFill/>
        </p:spPr>
        <p:txBody>
          <a:bodyPr wrap="none" rtlCol="0">
            <a:spAutoFit/>
          </a:bodyPr>
          <a:lstStyle/>
          <a:p>
            <a:r>
              <a:rPr lang="en-US" sz="1600" dirty="0" smtClean="0"/>
              <a:t>C</a:t>
            </a:r>
            <a:endParaRPr lang="en-US" sz="1600" dirty="0"/>
          </a:p>
        </p:txBody>
      </p:sp>
      <p:sp>
        <p:nvSpPr>
          <p:cNvPr id="99" name="TextBox 98"/>
          <p:cNvSpPr txBox="1"/>
          <p:nvPr/>
        </p:nvSpPr>
        <p:spPr>
          <a:xfrm>
            <a:off x="5334000" y="1828800"/>
            <a:ext cx="332844" cy="338554"/>
          </a:xfrm>
          <a:prstGeom prst="rect">
            <a:avLst/>
          </a:prstGeom>
          <a:noFill/>
        </p:spPr>
        <p:txBody>
          <a:bodyPr wrap="none" rtlCol="0">
            <a:spAutoFit/>
          </a:bodyPr>
          <a:lstStyle/>
          <a:p>
            <a:r>
              <a:rPr lang="en-US" sz="1600" dirty="0"/>
              <a:t>D</a:t>
            </a:r>
          </a:p>
        </p:txBody>
      </p:sp>
      <p:sp>
        <p:nvSpPr>
          <p:cNvPr id="100" name="TextBox 99"/>
          <p:cNvSpPr txBox="1"/>
          <p:nvPr/>
        </p:nvSpPr>
        <p:spPr>
          <a:xfrm>
            <a:off x="8458200" y="1828800"/>
            <a:ext cx="332844" cy="338554"/>
          </a:xfrm>
          <a:prstGeom prst="rect">
            <a:avLst/>
          </a:prstGeom>
          <a:noFill/>
        </p:spPr>
        <p:txBody>
          <a:bodyPr wrap="none" rtlCol="0">
            <a:spAutoFit/>
          </a:bodyPr>
          <a:lstStyle/>
          <a:p>
            <a:r>
              <a:rPr lang="en-US" sz="1600" dirty="0"/>
              <a:t>D</a:t>
            </a:r>
          </a:p>
        </p:txBody>
      </p:sp>
      <p:sp>
        <p:nvSpPr>
          <p:cNvPr id="101" name="TextBox 100"/>
          <p:cNvSpPr txBox="1"/>
          <p:nvPr/>
        </p:nvSpPr>
        <p:spPr>
          <a:xfrm>
            <a:off x="2590800" y="1828800"/>
            <a:ext cx="332844" cy="338554"/>
          </a:xfrm>
          <a:prstGeom prst="rect">
            <a:avLst/>
          </a:prstGeom>
          <a:noFill/>
        </p:spPr>
        <p:txBody>
          <a:bodyPr wrap="none" rtlCol="0">
            <a:spAutoFit/>
          </a:bodyPr>
          <a:lstStyle/>
          <a:p>
            <a:r>
              <a:rPr lang="en-US" sz="1600" dirty="0"/>
              <a:t>D</a:t>
            </a:r>
          </a:p>
        </p:txBody>
      </p:sp>
      <p:sp>
        <p:nvSpPr>
          <p:cNvPr id="102" name="TextBox 101"/>
          <p:cNvSpPr txBox="1"/>
          <p:nvPr/>
        </p:nvSpPr>
        <p:spPr>
          <a:xfrm>
            <a:off x="4572000" y="3276600"/>
            <a:ext cx="321522" cy="338554"/>
          </a:xfrm>
          <a:prstGeom prst="rect">
            <a:avLst/>
          </a:prstGeom>
          <a:noFill/>
        </p:spPr>
        <p:txBody>
          <a:bodyPr wrap="none" rtlCol="0">
            <a:spAutoFit/>
          </a:bodyPr>
          <a:lstStyle/>
          <a:p>
            <a:r>
              <a:rPr lang="en-US" sz="1600" dirty="0" smtClean="0"/>
              <a:t>E</a:t>
            </a:r>
            <a:endParaRPr lang="en-US" sz="1600" dirty="0"/>
          </a:p>
        </p:txBody>
      </p:sp>
      <p:sp>
        <p:nvSpPr>
          <p:cNvPr id="103" name="TextBox 102"/>
          <p:cNvSpPr txBox="1"/>
          <p:nvPr/>
        </p:nvSpPr>
        <p:spPr>
          <a:xfrm>
            <a:off x="7696200" y="3352800"/>
            <a:ext cx="321522" cy="338554"/>
          </a:xfrm>
          <a:prstGeom prst="rect">
            <a:avLst/>
          </a:prstGeom>
          <a:noFill/>
        </p:spPr>
        <p:txBody>
          <a:bodyPr wrap="none" rtlCol="0">
            <a:spAutoFit/>
          </a:bodyPr>
          <a:lstStyle/>
          <a:p>
            <a:r>
              <a:rPr lang="en-US" sz="1600" dirty="0" smtClean="0"/>
              <a:t>E</a:t>
            </a:r>
            <a:endParaRPr lang="en-US" sz="1600" dirty="0"/>
          </a:p>
        </p:txBody>
      </p:sp>
      <p:sp>
        <p:nvSpPr>
          <p:cNvPr id="104" name="TextBox 103"/>
          <p:cNvSpPr txBox="1"/>
          <p:nvPr/>
        </p:nvSpPr>
        <p:spPr>
          <a:xfrm>
            <a:off x="1752600" y="3276600"/>
            <a:ext cx="321522" cy="338554"/>
          </a:xfrm>
          <a:prstGeom prst="rect">
            <a:avLst/>
          </a:prstGeom>
          <a:noFill/>
        </p:spPr>
        <p:txBody>
          <a:bodyPr wrap="none" rtlCol="0">
            <a:spAutoFit/>
          </a:bodyPr>
          <a:lstStyle/>
          <a:p>
            <a:r>
              <a:rPr lang="en-US" sz="1600" dirty="0" smtClean="0"/>
              <a:t>E</a:t>
            </a:r>
            <a:endParaRPr lang="en-US" sz="1600" dirty="0"/>
          </a:p>
        </p:txBody>
      </p:sp>
    </p:spTree>
    <p:extLst>
      <p:ext uri="{BB962C8B-B14F-4D97-AF65-F5344CB8AC3E}">
        <p14:creationId xmlns:p14="http://schemas.microsoft.com/office/powerpoint/2010/main" val="193712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p:bldP spid="27" grpId="0"/>
      <p:bldP spid="28" grpId="0" animBg="1"/>
      <p:bldP spid="29"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animBg="1"/>
      <p:bldP spid="46" grpId="0"/>
      <p:bldP spid="48" grpId="0" animBg="1"/>
      <p:bldP spid="49" grpId="0" animBg="1"/>
      <p:bldP spid="50" grpId="0" animBg="1"/>
      <p:bldP spid="51" grpId="0" animBg="1"/>
      <p:bldP spid="52" grpId="0" animBg="1"/>
      <p:bldP spid="53" grpId="0" animBg="1"/>
      <p:bldP spid="54" grpId="0" animBg="1"/>
      <p:bldP spid="88" grpId="0" animBg="1"/>
      <p:bldP spid="89" grpId="0"/>
      <p:bldP spid="90" grpId="0"/>
      <p:bldP spid="91" grpId="0"/>
      <p:bldP spid="92"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G have an Euler Path/Circuit?</a:t>
            </a:r>
            <a:endParaRPr lang="en-US" dirty="0"/>
          </a:p>
        </p:txBody>
      </p:sp>
      <p:sp>
        <p:nvSpPr>
          <p:cNvPr id="3" name="Content Placeholder 2"/>
          <p:cNvSpPr>
            <a:spLocks noGrp="1"/>
          </p:cNvSpPr>
          <p:nvPr>
            <p:ph idx="1"/>
          </p:nvPr>
        </p:nvSpPr>
        <p:spPr/>
        <p:txBody>
          <a:bodyPr/>
          <a:lstStyle/>
          <a:p>
            <a:pPr marL="0" indent="0">
              <a:buNone/>
            </a:pPr>
            <a:r>
              <a:rPr lang="en-US" dirty="0"/>
              <a:t>Theorem: A connected </a:t>
            </a:r>
            <a:r>
              <a:rPr lang="en-US" dirty="0" err="1"/>
              <a:t>multigraph</a:t>
            </a:r>
            <a:r>
              <a:rPr lang="en-US" dirty="0"/>
              <a:t> has an Euler path </a:t>
            </a:r>
            <a:r>
              <a:rPr lang="en-US" b="1" dirty="0" err="1"/>
              <a:t>iff</a:t>
            </a:r>
            <a:r>
              <a:rPr lang="en-US" dirty="0"/>
              <a:t> it has exactly </a:t>
            </a:r>
            <a:r>
              <a:rPr lang="en-US" b="1" dirty="0"/>
              <a:t>zero or two vertices </a:t>
            </a:r>
            <a:r>
              <a:rPr lang="en-US" dirty="0"/>
              <a:t>of odd degree.</a:t>
            </a:r>
          </a:p>
          <a:p>
            <a:pPr marL="400050" lvl="1" indent="0">
              <a:buNone/>
            </a:pPr>
            <a:endParaRPr lang="en-US" dirty="0" smtClean="0"/>
          </a:p>
          <a:p>
            <a:pPr marL="400050" lvl="1" indent="0">
              <a:buNone/>
            </a:pPr>
            <a:r>
              <a:rPr lang="en-US" dirty="0" smtClean="0"/>
              <a:t>Why?</a:t>
            </a:r>
          </a:p>
          <a:p>
            <a:pPr marL="400050" lvl="1" indent="0">
              <a:buNone/>
            </a:pPr>
            <a:endParaRPr lang="en-US" dirty="0"/>
          </a:p>
          <a:p>
            <a:pPr marL="400050" lvl="1" indent="0">
              <a:buNone/>
            </a:pPr>
            <a:r>
              <a:rPr lang="en-US" dirty="0" smtClean="0"/>
              <a:t>What if it has only one?</a:t>
            </a:r>
          </a:p>
          <a:p>
            <a:pPr marL="400050" lvl="1" indent="0">
              <a:buNone/>
            </a:pPr>
            <a:endParaRPr lang="en-US" dirty="0"/>
          </a:p>
          <a:p>
            <a:pPr marL="400050" lvl="1" indent="0">
              <a:buNone/>
            </a:pPr>
            <a:r>
              <a:rPr lang="en-US" dirty="0" smtClean="0"/>
              <a:t>When does it have an Euler circuit?</a:t>
            </a:r>
            <a:endParaRPr lang="en-US" dirty="0"/>
          </a:p>
        </p:txBody>
      </p:sp>
    </p:spTree>
    <p:extLst>
      <p:ext uri="{BB962C8B-B14F-4D97-AF65-F5344CB8AC3E}">
        <p14:creationId xmlns:p14="http://schemas.microsoft.com/office/powerpoint/2010/main" val="21587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smtClean="0"/>
              <a:t>Do these graphs have Euler paths/circuits?</a:t>
            </a:r>
          </a:p>
          <a:p>
            <a:pPr marL="400050" lvl="1" indent="0">
              <a:buNone/>
            </a:pPr>
            <a:endParaRPr lang="en-US" dirty="0"/>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a:p>
          <a:p>
            <a:pPr marL="914400" lvl="1" indent="-514350">
              <a:buAutoNum type="alphaUcParenBoth"/>
            </a:pPr>
            <a:r>
              <a:rPr lang="en-US" dirty="0" smtClean="0"/>
              <a:t>Yes, it has a circuit.</a:t>
            </a:r>
          </a:p>
          <a:p>
            <a:pPr marL="914400" lvl="1" indent="-514350">
              <a:buAutoNum type="alphaUcParenBoth"/>
            </a:pPr>
            <a:r>
              <a:rPr lang="en-US" dirty="0" smtClean="0"/>
              <a:t>Yes, it has a path (but no circuit).</a:t>
            </a:r>
          </a:p>
          <a:p>
            <a:pPr marL="914400" lvl="1" indent="-514350">
              <a:buAutoNum type="alphaUcParenBoth"/>
            </a:pPr>
            <a:r>
              <a:rPr lang="en-US" dirty="0" smtClean="0"/>
              <a:t>No, it has neither path nor circuit.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09" y="1905000"/>
            <a:ext cx="7716691"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231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have an Euler path?</a:t>
            </a:r>
            <a:endParaRPr lang="en-US" dirty="0"/>
          </a:p>
        </p:txBody>
      </p:sp>
      <p:sp>
        <p:nvSpPr>
          <p:cNvPr id="24" name="Text Box 45"/>
          <p:cNvSpPr txBox="1">
            <a:spLocks noChangeArrowheads="1"/>
          </p:cNvSpPr>
          <p:nvPr/>
        </p:nvSpPr>
        <p:spPr bwMode="auto">
          <a:xfrm>
            <a:off x="5635625" y="5070475"/>
            <a:ext cx="4937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O</a:t>
            </a:r>
          </a:p>
        </p:txBody>
      </p:sp>
      <p:sp>
        <p:nvSpPr>
          <p:cNvPr id="34" name="Line 56"/>
          <p:cNvSpPr>
            <a:spLocks noChangeShapeType="1"/>
          </p:cNvSpPr>
          <p:nvPr/>
        </p:nvSpPr>
        <p:spPr bwMode="auto">
          <a:xfrm flipH="1" flipV="1">
            <a:off x="4537075" y="4468813"/>
            <a:ext cx="14288" cy="938212"/>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57"/>
          <p:cNvSpPr>
            <a:spLocks noChangeShapeType="1"/>
          </p:cNvSpPr>
          <p:nvPr/>
        </p:nvSpPr>
        <p:spPr bwMode="auto">
          <a:xfrm flipH="1">
            <a:off x="4581525" y="5176838"/>
            <a:ext cx="890588" cy="238125"/>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9" name="Text Box 61"/>
          <p:cNvSpPr txBox="1">
            <a:spLocks noChangeArrowheads="1"/>
          </p:cNvSpPr>
          <p:nvPr/>
        </p:nvSpPr>
        <p:spPr bwMode="auto">
          <a:xfrm>
            <a:off x="5341938" y="5910263"/>
            <a:ext cx="493712"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P</a:t>
            </a:r>
          </a:p>
        </p:txBody>
      </p:sp>
      <p:sp>
        <p:nvSpPr>
          <p:cNvPr id="40" name="Text Box 62"/>
          <p:cNvSpPr txBox="1">
            <a:spLocks noChangeArrowheads="1"/>
          </p:cNvSpPr>
          <p:nvPr/>
        </p:nvSpPr>
        <p:spPr bwMode="auto">
          <a:xfrm>
            <a:off x="4845050" y="5380038"/>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N</a:t>
            </a:r>
          </a:p>
        </p:txBody>
      </p:sp>
      <p:sp>
        <p:nvSpPr>
          <p:cNvPr id="41" name="Line 63"/>
          <p:cNvSpPr>
            <a:spLocks noChangeShapeType="1"/>
          </p:cNvSpPr>
          <p:nvPr/>
        </p:nvSpPr>
        <p:spPr bwMode="auto">
          <a:xfrm>
            <a:off x="3573463" y="5176838"/>
            <a:ext cx="1419225" cy="963612"/>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3" name="Line 65"/>
          <p:cNvSpPr>
            <a:spLocks noChangeShapeType="1"/>
          </p:cNvSpPr>
          <p:nvPr/>
        </p:nvSpPr>
        <p:spPr bwMode="auto">
          <a:xfrm flipH="1" flipV="1">
            <a:off x="3533775" y="5164138"/>
            <a:ext cx="1003300" cy="257175"/>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66"/>
          <p:cNvSpPr>
            <a:spLocks noChangeShapeType="1"/>
          </p:cNvSpPr>
          <p:nvPr/>
        </p:nvSpPr>
        <p:spPr bwMode="auto">
          <a:xfrm flipH="1" flipV="1">
            <a:off x="4565650" y="5491163"/>
            <a:ext cx="468313" cy="695325"/>
          </a:xfrm>
          <a:prstGeom prst="line">
            <a:avLst/>
          </a:prstGeom>
          <a:noFill/>
          <a:ln w="571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8" name="Oval 70"/>
          <p:cNvSpPr>
            <a:spLocks noChangeArrowheads="1"/>
          </p:cNvSpPr>
          <p:nvPr/>
        </p:nvSpPr>
        <p:spPr bwMode="auto">
          <a:xfrm>
            <a:off x="4460875" y="5364163"/>
            <a:ext cx="152400" cy="122237"/>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Oval 71"/>
          <p:cNvSpPr>
            <a:spLocks noChangeArrowheads="1"/>
          </p:cNvSpPr>
          <p:nvPr/>
        </p:nvSpPr>
        <p:spPr bwMode="auto">
          <a:xfrm>
            <a:off x="4946650" y="6111875"/>
            <a:ext cx="152400" cy="123825"/>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Text Box 77"/>
          <p:cNvSpPr txBox="1">
            <a:spLocks noChangeArrowheads="1"/>
          </p:cNvSpPr>
          <p:nvPr/>
        </p:nvSpPr>
        <p:spPr bwMode="auto">
          <a:xfrm>
            <a:off x="3152775" y="5141913"/>
            <a:ext cx="21431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l"/>
            <a:r>
              <a:rPr lang="en-US" sz="2800">
                <a:solidFill>
                  <a:schemeClr val="bg1"/>
                </a:solidFill>
              </a:rPr>
              <a:t>M</a:t>
            </a:r>
          </a:p>
        </p:txBody>
      </p:sp>
      <p:pic>
        <p:nvPicPr>
          <p:cNvPr id="71" name="Picture 70" descr="konigsber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85799"/>
            <a:ext cx="7086600" cy="5433895"/>
          </a:xfrm>
          <a:prstGeom prst="rect">
            <a:avLst/>
          </a:prstGeom>
        </p:spPr>
      </p:pic>
      <p:sp>
        <p:nvSpPr>
          <p:cNvPr id="72" name="TextBox 71"/>
          <p:cNvSpPr txBox="1"/>
          <p:nvPr/>
        </p:nvSpPr>
        <p:spPr>
          <a:xfrm>
            <a:off x="2590800" y="6096000"/>
            <a:ext cx="3348844" cy="461665"/>
          </a:xfrm>
          <a:prstGeom prst="rect">
            <a:avLst/>
          </a:prstGeom>
          <a:noFill/>
        </p:spPr>
        <p:txBody>
          <a:bodyPr wrap="none" rtlCol="0">
            <a:spAutoFit/>
          </a:bodyPr>
          <a:lstStyle/>
          <a:p>
            <a:r>
              <a:rPr lang="en-US" dirty="0" smtClean="0"/>
              <a:t>(A)  Yes              (B) No</a:t>
            </a:r>
            <a:endParaRPr lang="en-US" dirty="0"/>
          </a:p>
        </p:txBody>
      </p:sp>
    </p:spTree>
    <p:extLst>
      <p:ext uri="{BB962C8B-B14F-4D97-AF65-F5344CB8AC3E}">
        <p14:creationId xmlns:p14="http://schemas.microsoft.com/office/powerpoint/2010/main" val="27277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0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0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0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20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2000"/>
                                        <p:tgtEl>
                                          <p:spTgt spid="44"/>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000"/>
                                        <p:tgtEl>
                                          <p:spTgt spid="44"/>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000"/>
                                        <p:tgtEl>
                                          <p:spTgt spid="41"/>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2000"/>
                                        <p:tgtEl>
                                          <p:spTgt spid="43"/>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2000"/>
                                        <p:tgtEl>
                                          <p:spTgt spid="43"/>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childTnLst>
                                </p:cTn>
                              </p:par>
                              <p:par>
                                <p:cTn id="62" presetID="10" presetClass="entr" presetSubtype="0" fill="hold" grpId="2"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20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animBg="1"/>
      <p:bldP spid="34" grpId="1" animBg="1"/>
      <p:bldP spid="34" grpId="2" animBg="1"/>
      <p:bldP spid="35" grpId="0" animBg="1"/>
      <p:bldP spid="35" grpId="1" animBg="1"/>
      <p:bldP spid="35" grpId="2" animBg="1"/>
      <p:bldP spid="39" grpId="0"/>
      <p:bldP spid="40" grpId="0"/>
      <p:bldP spid="41" grpId="0" animBg="1"/>
      <p:bldP spid="41" grpId="1" animBg="1"/>
      <p:bldP spid="41" grpId="2" animBg="1"/>
      <p:bldP spid="43" grpId="0" animBg="1"/>
      <p:bldP spid="43" grpId="1" animBg="1"/>
      <p:bldP spid="43" grpId="2" animBg="1"/>
      <p:bldP spid="44" grpId="0" animBg="1"/>
      <p:bldP spid="44" grpId="1" animBg="1"/>
      <p:bldP spid="44" grpId="2" animBg="1"/>
      <p:bldP spid="48" grpId="0" animBg="1"/>
      <p:bldP spid="49" grpId="0" animBg="1"/>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Euler Paths</a:t>
            </a:r>
            <a:endParaRPr lang="en-US" dirty="0"/>
          </a:p>
        </p:txBody>
      </p:sp>
      <p:sp>
        <p:nvSpPr>
          <p:cNvPr id="3" name="Content Placeholder 2"/>
          <p:cNvSpPr>
            <a:spLocks noGrp="1"/>
          </p:cNvSpPr>
          <p:nvPr>
            <p:ph idx="1"/>
          </p:nvPr>
        </p:nvSpPr>
        <p:spPr/>
        <p:txBody>
          <a:bodyPr/>
          <a:lstStyle/>
          <a:p>
            <a:pPr marL="0" indent="0">
              <a:buNone/>
            </a:pPr>
            <a:r>
              <a:rPr lang="en-US" dirty="0" smtClean="0"/>
              <a:t>Planning routes through graphs that provide efficient coverage of the edges in the graph, without multiple traversals.</a:t>
            </a:r>
          </a:p>
          <a:p>
            <a:pPr marL="400050" lvl="1" indent="0">
              <a:buNone/>
            </a:pPr>
            <a:r>
              <a:rPr lang="en-US" dirty="0" smtClean="0"/>
              <a:t>Postal delivery routes</a:t>
            </a:r>
          </a:p>
          <a:p>
            <a:pPr marL="400050" lvl="1" indent="0">
              <a:buNone/>
            </a:pPr>
            <a:r>
              <a:rPr lang="en-US" dirty="0" smtClean="0"/>
              <a:t>Snowplowing routes</a:t>
            </a:r>
          </a:p>
          <a:p>
            <a:pPr marL="400050" lvl="1" indent="0">
              <a:buNone/>
            </a:pPr>
            <a:r>
              <a:rPr lang="en-US" dirty="0" smtClean="0"/>
              <a:t>Testing network connections</a:t>
            </a:r>
          </a:p>
          <a:p>
            <a:pPr marL="800100" lvl="2" indent="0">
              <a:buNone/>
            </a:pPr>
            <a:r>
              <a:rPr lang="en-US" dirty="0" smtClean="0"/>
              <a:t>Utility transmission network</a:t>
            </a:r>
          </a:p>
          <a:p>
            <a:pPr marL="800100" lvl="2" indent="0">
              <a:buNone/>
            </a:pPr>
            <a:r>
              <a:rPr lang="en-US" dirty="0" smtClean="0"/>
              <a:t>Communication network</a:t>
            </a:r>
          </a:p>
          <a:p>
            <a:pPr marL="800100" lvl="2" indent="0">
              <a:buNone/>
            </a:pPr>
            <a:endParaRPr lang="en-US" dirty="0"/>
          </a:p>
        </p:txBody>
      </p:sp>
    </p:spTree>
    <p:extLst>
      <p:ext uri="{BB962C8B-B14F-4D97-AF65-F5344CB8AC3E}">
        <p14:creationId xmlns:p14="http://schemas.microsoft.com/office/powerpoint/2010/main" val="170060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Hamiltonian Paths and Circuits</a:t>
            </a:r>
            <a:endParaRPr lang="en-US" dirty="0"/>
          </a:p>
        </p:txBody>
      </p:sp>
      <p:sp>
        <p:nvSpPr>
          <p:cNvPr id="6" name="Content Placeholder 5"/>
          <p:cNvSpPr>
            <a:spLocks noGrp="1"/>
          </p:cNvSpPr>
          <p:nvPr>
            <p:ph idx="1"/>
          </p:nvPr>
        </p:nvSpPr>
        <p:spPr>
          <a:xfrm>
            <a:off x="0" y="685800"/>
            <a:ext cx="9220200" cy="5638800"/>
          </a:xfrm>
        </p:spPr>
        <p:txBody>
          <a:bodyPr/>
          <a:lstStyle/>
          <a:p>
            <a:pPr marL="0" indent="0">
              <a:buNone/>
            </a:pPr>
            <a:r>
              <a:rPr lang="en-US" dirty="0" smtClean="0"/>
              <a:t>Given a graph, is there a path that passes through each </a:t>
            </a:r>
            <a:r>
              <a:rPr lang="en-US" b="1" dirty="0" smtClean="0"/>
              <a:t>vertex </a:t>
            </a:r>
            <a:r>
              <a:rPr lang="en-US" dirty="0" smtClean="0"/>
              <a:t>in the graph </a:t>
            </a:r>
            <a:r>
              <a:rPr lang="en-US" b="1" dirty="0" smtClean="0"/>
              <a:t>exactly once? (</a:t>
            </a:r>
            <a:r>
              <a:rPr lang="en-US" dirty="0" smtClean="0"/>
              <a:t>aka a</a:t>
            </a:r>
            <a:r>
              <a:rPr lang="en-US" b="1" dirty="0" smtClean="0"/>
              <a:t> Hamiltonian path)</a:t>
            </a:r>
          </a:p>
          <a:p>
            <a:endParaRPr lang="en-US" b="1" dirty="0"/>
          </a:p>
          <a:p>
            <a:endParaRPr lang="en-US" b="1" dirty="0" smtClean="0"/>
          </a:p>
          <a:p>
            <a:endParaRPr lang="en-US" b="1" dirty="0"/>
          </a:p>
          <a:p>
            <a:endParaRPr lang="en-US" b="1" dirty="0" smtClean="0"/>
          </a:p>
          <a:p>
            <a:pPr marL="0" indent="0">
              <a:buNone/>
            </a:pPr>
            <a:endParaRPr lang="en-US" b="1" dirty="0" smtClean="0"/>
          </a:p>
          <a:p>
            <a:pPr marL="0" indent="0">
              <a:buNone/>
            </a:pP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519684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230" y="2819400"/>
            <a:ext cx="2217420" cy="2160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04850" y="5181600"/>
            <a:ext cx="2156360" cy="461665"/>
          </a:xfrm>
          <a:prstGeom prst="rect">
            <a:avLst/>
          </a:prstGeom>
        </p:spPr>
        <p:txBody>
          <a:bodyPr wrap="none">
            <a:spAutoFit/>
          </a:bodyPr>
          <a:lstStyle/>
          <a:p>
            <a:r>
              <a:rPr lang="en-US"/>
              <a:t>dodecahedron</a:t>
            </a:r>
          </a:p>
        </p:txBody>
      </p:sp>
      <p:sp>
        <p:nvSpPr>
          <p:cNvPr id="7" name="Rectangle 6"/>
          <p:cNvSpPr/>
          <p:nvPr/>
        </p:nvSpPr>
        <p:spPr>
          <a:xfrm>
            <a:off x="3219450" y="5181600"/>
            <a:ext cx="2565126" cy="461665"/>
          </a:xfrm>
          <a:prstGeom prst="rect">
            <a:avLst/>
          </a:prstGeom>
        </p:spPr>
        <p:txBody>
          <a:bodyPr wrap="none">
            <a:spAutoFit/>
          </a:bodyPr>
          <a:lstStyle/>
          <a:p>
            <a:r>
              <a:rPr lang="en-US" dirty="0" smtClean="0"/>
              <a:t>Isomorphic graph</a:t>
            </a:r>
            <a:endParaRPr lang="en-US" dirty="0"/>
          </a:p>
        </p:txBody>
      </p:sp>
      <p:sp>
        <p:nvSpPr>
          <p:cNvPr id="8" name="Rectangle 7"/>
          <p:cNvSpPr/>
          <p:nvPr/>
        </p:nvSpPr>
        <p:spPr>
          <a:xfrm>
            <a:off x="6953250" y="5177135"/>
            <a:ext cx="1247457" cy="461665"/>
          </a:xfrm>
          <a:prstGeom prst="rect">
            <a:avLst/>
          </a:prstGeom>
        </p:spPr>
        <p:txBody>
          <a:bodyPr wrap="none">
            <a:spAutoFit/>
          </a:bodyPr>
          <a:lstStyle/>
          <a:p>
            <a:r>
              <a:rPr lang="en-US" dirty="0" smtClean="0"/>
              <a:t>solution</a:t>
            </a:r>
            <a:endParaRPr lang="en-US" dirty="0"/>
          </a:p>
        </p:txBody>
      </p:sp>
    </p:spTree>
    <p:extLst>
      <p:ext uri="{BB962C8B-B14F-4D97-AF65-F5344CB8AC3E}">
        <p14:creationId xmlns:p14="http://schemas.microsoft.com/office/powerpoint/2010/main" val="32306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3" y="0"/>
            <a:ext cx="9171446" cy="6858000"/>
          </a:xfrm>
          <a:prstGeom prst="rect">
            <a:avLst/>
          </a:prstGeom>
        </p:spPr>
      </p:pic>
    </p:spTree>
    <p:extLst>
      <p:ext uri="{BB962C8B-B14F-4D97-AF65-F5344CB8AC3E}">
        <p14:creationId xmlns:p14="http://schemas.microsoft.com/office/powerpoint/2010/main" val="3194705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circuit</a:t>
            </a:r>
            <a:endParaRPr lang="en-US" dirty="0"/>
          </a:p>
        </p:txBody>
      </p:sp>
      <p:sp>
        <p:nvSpPr>
          <p:cNvPr id="3" name="Content Placeholder 2"/>
          <p:cNvSpPr>
            <a:spLocks noGrp="1"/>
          </p:cNvSpPr>
          <p:nvPr>
            <p:ph idx="1"/>
          </p:nvPr>
        </p:nvSpPr>
        <p:spPr/>
        <p:txBody>
          <a:bodyPr/>
          <a:lstStyle/>
          <a:p>
            <a:pPr marL="0" indent="0">
              <a:buNone/>
            </a:pPr>
            <a:r>
              <a:rPr lang="en-US" dirty="0" smtClean="0"/>
              <a:t>Do these graphs have Hamilton circuits?</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G                                     H</a:t>
            </a:r>
          </a:p>
          <a:p>
            <a:pPr marL="0" indent="0">
              <a:buNone/>
            </a:pPr>
            <a:endParaRPr lang="en-US" dirty="0"/>
          </a:p>
          <a:p>
            <a:pPr marL="514350" indent="-514350">
              <a:buAutoNum type="alphaUcParenBoth"/>
            </a:pPr>
            <a:r>
              <a:rPr lang="en-US" sz="2800" dirty="0" smtClean="0"/>
              <a:t> Yes, both.                     (C ) G doesn’t, H does.</a:t>
            </a:r>
          </a:p>
          <a:p>
            <a:pPr marL="514350" indent="-514350">
              <a:buAutoNum type="alphaUcParenBoth"/>
            </a:pPr>
            <a:r>
              <a:rPr lang="en-US" sz="2800" dirty="0" smtClean="0"/>
              <a:t> G does, H doesn’t.        (D)  No, neither.</a:t>
            </a:r>
          </a:p>
        </p:txBody>
      </p:sp>
      <p:sp>
        <p:nvSpPr>
          <p:cNvPr id="14" name="Oval 13"/>
          <p:cNvSpPr/>
          <p:nvPr>
            <p:custDataLst>
              <p:tags r:id="rId1"/>
            </p:custDataLst>
          </p:nvPr>
        </p:nvSpPr>
        <p:spPr>
          <a:xfrm>
            <a:off x="2819400" y="1918374"/>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Oval 14"/>
          <p:cNvSpPr/>
          <p:nvPr>
            <p:custDataLst>
              <p:tags r:id="rId2"/>
            </p:custDataLst>
          </p:nvPr>
        </p:nvSpPr>
        <p:spPr>
          <a:xfrm>
            <a:off x="1295401" y="190500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6" name="Straight Connector 15"/>
          <p:cNvCxnSpPr/>
          <p:nvPr>
            <p:custDataLst>
              <p:tags r:id="rId3"/>
            </p:custDataLst>
          </p:nvPr>
        </p:nvCxnSpPr>
        <p:spPr>
          <a:xfrm rot="5400000" flipH="1" flipV="1">
            <a:off x="247652" y="2576513"/>
            <a:ext cx="1557337" cy="60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5"/>
          </p:cNvCxnSpPr>
          <p:nvPr>
            <p:custDataLst>
              <p:tags r:id="rId4"/>
            </p:custDataLst>
          </p:nvPr>
        </p:nvCxnSpPr>
        <p:spPr>
          <a:xfrm>
            <a:off x="1490523" y="2100122"/>
            <a:ext cx="452577" cy="1557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
            </p:custDataLst>
          </p:nvPr>
        </p:nvCxnSpPr>
        <p:spPr>
          <a:xfrm flipH="1">
            <a:off x="2033297" y="2146974"/>
            <a:ext cx="862303" cy="1510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custDataLst>
              <p:tags r:id="rId6"/>
            </p:custDataLst>
          </p:nvPr>
        </p:nvSpPr>
        <p:spPr>
          <a:xfrm>
            <a:off x="557364" y="363385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 name="Oval 30"/>
          <p:cNvSpPr/>
          <p:nvPr>
            <p:custDataLst>
              <p:tags r:id="rId7"/>
            </p:custDataLst>
          </p:nvPr>
        </p:nvSpPr>
        <p:spPr>
          <a:xfrm>
            <a:off x="1838175" y="3624122"/>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0" name="Oval 39"/>
          <p:cNvSpPr/>
          <p:nvPr>
            <p:custDataLst>
              <p:tags r:id="rId8"/>
            </p:custDataLst>
          </p:nvPr>
        </p:nvSpPr>
        <p:spPr>
          <a:xfrm>
            <a:off x="3539138" y="350767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41" name="Straight Connector 40"/>
          <p:cNvCxnSpPr/>
          <p:nvPr>
            <p:custDataLst>
              <p:tags r:id="rId9"/>
            </p:custDataLst>
          </p:nvPr>
        </p:nvCxnSpPr>
        <p:spPr>
          <a:xfrm flipH="1" flipV="1">
            <a:off x="789886" y="3736270"/>
            <a:ext cx="1048289" cy="2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1"/>
          </p:cNvCxnSpPr>
          <p:nvPr>
            <p:custDataLst>
              <p:tags r:id="rId10"/>
            </p:custDataLst>
          </p:nvPr>
        </p:nvCxnSpPr>
        <p:spPr>
          <a:xfrm flipH="1" flipV="1">
            <a:off x="2942244" y="2132358"/>
            <a:ext cx="630372" cy="14087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0" idx="2"/>
          </p:cNvCxnSpPr>
          <p:nvPr>
            <p:custDataLst>
              <p:tags r:id="rId11"/>
            </p:custDataLst>
          </p:nvPr>
        </p:nvCxnSpPr>
        <p:spPr>
          <a:xfrm flipH="1">
            <a:off x="2065724" y="3621970"/>
            <a:ext cx="1473414" cy="93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12"/>
            </p:custDataLst>
          </p:nvPr>
        </p:nvSpPr>
        <p:spPr>
          <a:xfrm>
            <a:off x="5391645" y="2087088"/>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51" name="Straight Connector 50"/>
          <p:cNvCxnSpPr>
            <a:stCxn id="52" idx="0"/>
            <a:endCxn id="50" idx="4"/>
          </p:cNvCxnSpPr>
          <p:nvPr>
            <p:custDataLst>
              <p:tags r:id="rId13"/>
            </p:custDataLst>
          </p:nvPr>
        </p:nvCxnSpPr>
        <p:spPr>
          <a:xfrm flipH="1" flipV="1">
            <a:off x="5505945" y="2315688"/>
            <a:ext cx="23115" cy="1533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custDataLst>
              <p:tags r:id="rId14"/>
            </p:custDataLst>
          </p:nvPr>
        </p:nvSpPr>
        <p:spPr>
          <a:xfrm>
            <a:off x="5414760" y="3849275"/>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 name="Oval 54"/>
          <p:cNvSpPr/>
          <p:nvPr>
            <p:custDataLst>
              <p:tags r:id="rId15"/>
            </p:custDataLst>
          </p:nvPr>
        </p:nvSpPr>
        <p:spPr>
          <a:xfrm>
            <a:off x="6648194" y="205740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56" name="Straight Connector 55"/>
          <p:cNvCxnSpPr>
            <a:endCxn id="55" idx="4"/>
          </p:cNvCxnSpPr>
          <p:nvPr>
            <p:custDataLst>
              <p:tags r:id="rId16"/>
            </p:custDataLst>
          </p:nvPr>
        </p:nvCxnSpPr>
        <p:spPr>
          <a:xfrm flipH="1" flipV="1">
            <a:off x="6762494" y="2286000"/>
            <a:ext cx="23115" cy="1533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custDataLst>
              <p:tags r:id="rId17"/>
            </p:custDataLst>
          </p:nvPr>
        </p:nvSpPr>
        <p:spPr>
          <a:xfrm>
            <a:off x="6671309" y="3779011"/>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8" name="Oval 57"/>
          <p:cNvSpPr/>
          <p:nvPr>
            <p:custDataLst>
              <p:tags r:id="rId18"/>
            </p:custDataLst>
          </p:nvPr>
        </p:nvSpPr>
        <p:spPr>
          <a:xfrm>
            <a:off x="7943364" y="2046512"/>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59" name="Straight Connector 58"/>
          <p:cNvCxnSpPr>
            <a:stCxn id="60" idx="0"/>
            <a:endCxn id="58" idx="4"/>
          </p:cNvCxnSpPr>
          <p:nvPr>
            <p:custDataLst>
              <p:tags r:id="rId19"/>
            </p:custDataLst>
          </p:nvPr>
        </p:nvCxnSpPr>
        <p:spPr>
          <a:xfrm flipH="1" flipV="1">
            <a:off x="8057664" y="2275112"/>
            <a:ext cx="23115" cy="1533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custDataLst>
              <p:tags r:id="rId20"/>
            </p:custDataLst>
          </p:nvPr>
        </p:nvSpPr>
        <p:spPr>
          <a:xfrm>
            <a:off x="7966479" y="3808699"/>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61" name="Straight Connector 60"/>
          <p:cNvCxnSpPr>
            <a:stCxn id="52" idx="7"/>
          </p:cNvCxnSpPr>
          <p:nvPr>
            <p:custDataLst>
              <p:tags r:id="rId21"/>
            </p:custDataLst>
          </p:nvPr>
        </p:nvCxnSpPr>
        <p:spPr>
          <a:xfrm flipV="1">
            <a:off x="5609882" y="2286000"/>
            <a:ext cx="1038312" cy="1596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2"/>
            </p:custDataLst>
          </p:nvPr>
        </p:nvCxnSpPr>
        <p:spPr>
          <a:xfrm>
            <a:off x="5604739" y="2292516"/>
            <a:ext cx="1100048" cy="15605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23"/>
            </p:custDataLst>
          </p:nvPr>
        </p:nvCxnSpPr>
        <p:spPr>
          <a:xfrm>
            <a:off x="6860055" y="2231943"/>
            <a:ext cx="1120327" cy="1603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4"/>
            </p:custDataLst>
          </p:nvPr>
        </p:nvCxnSpPr>
        <p:spPr>
          <a:xfrm flipV="1">
            <a:off x="6905909" y="2225427"/>
            <a:ext cx="1038312" cy="1596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25"/>
            </p:custDataLst>
          </p:nvPr>
        </p:nvCxnSpPr>
        <p:spPr>
          <a:xfrm flipV="1">
            <a:off x="5634026" y="3933887"/>
            <a:ext cx="1037283" cy="39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26"/>
            </p:custDataLst>
          </p:nvPr>
        </p:nvCxnSpPr>
        <p:spPr>
          <a:xfrm flipV="1">
            <a:off x="6919274" y="3879967"/>
            <a:ext cx="1037283" cy="39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7"/>
            </p:custDataLst>
          </p:nvPr>
        </p:nvCxnSpPr>
        <p:spPr>
          <a:xfrm flipV="1">
            <a:off x="5596268" y="2166754"/>
            <a:ext cx="1037283" cy="39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05400" y="3962400"/>
            <a:ext cx="355837" cy="461665"/>
          </a:xfrm>
          <a:prstGeom prst="rect">
            <a:avLst/>
          </a:prstGeom>
          <a:noFill/>
        </p:spPr>
        <p:txBody>
          <a:bodyPr wrap="none" rtlCol="0">
            <a:spAutoFit/>
          </a:bodyPr>
          <a:lstStyle/>
          <a:p>
            <a:r>
              <a:rPr lang="en-US" dirty="0" smtClean="0"/>
              <a:t>1</a:t>
            </a:r>
            <a:endParaRPr lang="en-US" dirty="0"/>
          </a:p>
        </p:txBody>
      </p:sp>
      <p:sp>
        <p:nvSpPr>
          <p:cNvPr id="32" name="TextBox 31"/>
          <p:cNvSpPr txBox="1"/>
          <p:nvPr/>
        </p:nvSpPr>
        <p:spPr>
          <a:xfrm>
            <a:off x="6553200" y="3962400"/>
            <a:ext cx="355837" cy="461665"/>
          </a:xfrm>
          <a:prstGeom prst="rect">
            <a:avLst/>
          </a:prstGeom>
          <a:noFill/>
        </p:spPr>
        <p:txBody>
          <a:bodyPr wrap="none" rtlCol="0">
            <a:spAutoFit/>
          </a:bodyPr>
          <a:lstStyle/>
          <a:p>
            <a:r>
              <a:rPr lang="en-US" dirty="0"/>
              <a:t>2</a:t>
            </a:r>
          </a:p>
        </p:txBody>
      </p:sp>
      <p:sp>
        <p:nvSpPr>
          <p:cNvPr id="33" name="TextBox 32"/>
          <p:cNvSpPr txBox="1"/>
          <p:nvPr/>
        </p:nvSpPr>
        <p:spPr>
          <a:xfrm>
            <a:off x="5105400" y="1676400"/>
            <a:ext cx="355837" cy="461665"/>
          </a:xfrm>
          <a:prstGeom prst="rect">
            <a:avLst/>
          </a:prstGeom>
          <a:noFill/>
        </p:spPr>
        <p:txBody>
          <a:bodyPr wrap="none" rtlCol="0">
            <a:spAutoFit/>
          </a:bodyPr>
          <a:lstStyle/>
          <a:p>
            <a:r>
              <a:rPr lang="en-US" dirty="0"/>
              <a:t>3</a:t>
            </a:r>
          </a:p>
        </p:txBody>
      </p:sp>
      <p:sp>
        <p:nvSpPr>
          <p:cNvPr id="34" name="TextBox 33"/>
          <p:cNvSpPr txBox="1"/>
          <p:nvPr/>
        </p:nvSpPr>
        <p:spPr>
          <a:xfrm>
            <a:off x="6553200" y="1600200"/>
            <a:ext cx="355837" cy="461665"/>
          </a:xfrm>
          <a:prstGeom prst="rect">
            <a:avLst/>
          </a:prstGeom>
          <a:noFill/>
        </p:spPr>
        <p:txBody>
          <a:bodyPr wrap="none" rtlCol="0">
            <a:spAutoFit/>
          </a:bodyPr>
          <a:lstStyle/>
          <a:p>
            <a:r>
              <a:rPr lang="en-US" dirty="0"/>
              <a:t>4</a:t>
            </a:r>
          </a:p>
        </p:txBody>
      </p:sp>
      <p:sp>
        <p:nvSpPr>
          <p:cNvPr id="35" name="TextBox 34"/>
          <p:cNvSpPr txBox="1"/>
          <p:nvPr/>
        </p:nvSpPr>
        <p:spPr>
          <a:xfrm>
            <a:off x="7924800" y="4114800"/>
            <a:ext cx="355837" cy="461665"/>
          </a:xfrm>
          <a:prstGeom prst="rect">
            <a:avLst/>
          </a:prstGeom>
          <a:noFill/>
        </p:spPr>
        <p:txBody>
          <a:bodyPr wrap="none" rtlCol="0">
            <a:spAutoFit/>
          </a:bodyPr>
          <a:lstStyle/>
          <a:p>
            <a:r>
              <a:rPr lang="en-US" dirty="0"/>
              <a:t>5</a:t>
            </a:r>
          </a:p>
        </p:txBody>
      </p:sp>
      <p:sp>
        <p:nvSpPr>
          <p:cNvPr id="36" name="TextBox 35"/>
          <p:cNvSpPr txBox="1"/>
          <p:nvPr/>
        </p:nvSpPr>
        <p:spPr>
          <a:xfrm>
            <a:off x="8077200" y="1600200"/>
            <a:ext cx="355837" cy="461665"/>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212785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Complexity</a:t>
            </a:r>
            <a:endParaRPr lang="en-US" dirty="0"/>
          </a:p>
        </p:txBody>
      </p:sp>
      <p:sp>
        <p:nvSpPr>
          <p:cNvPr id="3" name="Content Placeholder 2"/>
          <p:cNvSpPr>
            <a:spLocks noGrp="1"/>
          </p:cNvSpPr>
          <p:nvPr>
            <p:ph idx="1"/>
          </p:nvPr>
        </p:nvSpPr>
        <p:spPr/>
        <p:txBody>
          <a:bodyPr/>
          <a:lstStyle/>
          <a:p>
            <a:pPr marL="0" indent="0">
              <a:buNone/>
            </a:pPr>
            <a:r>
              <a:rPr lang="en-US" dirty="0" smtClean="0"/>
              <a:t>Deciding whether a graph is </a:t>
            </a:r>
            <a:r>
              <a:rPr lang="en-US" b="1" dirty="0" err="1" smtClean="0"/>
              <a:t>Eulerian</a:t>
            </a:r>
            <a:r>
              <a:rPr lang="en-US" dirty="0" smtClean="0"/>
              <a:t> is a simple examination of the degrees of the vertices.</a:t>
            </a:r>
          </a:p>
          <a:p>
            <a:pPr marL="400050" lvl="1" indent="0">
              <a:buNone/>
            </a:pPr>
            <a:r>
              <a:rPr lang="en-US" dirty="0" smtClean="0"/>
              <a:t>Simple linear-time algorithms exist for finding the path or circuit.</a:t>
            </a:r>
          </a:p>
          <a:p>
            <a:pPr marL="0" indent="0">
              <a:buNone/>
            </a:pPr>
            <a:endParaRPr lang="en-US" dirty="0" smtClean="0"/>
          </a:p>
          <a:p>
            <a:pPr marL="0" indent="0">
              <a:buNone/>
            </a:pPr>
            <a:r>
              <a:rPr lang="en-US" dirty="0" smtClean="0"/>
              <a:t>Deciding whether a graph is </a:t>
            </a:r>
            <a:r>
              <a:rPr lang="en-US" b="1" dirty="0" smtClean="0"/>
              <a:t>Hamiltonian</a:t>
            </a:r>
            <a:r>
              <a:rPr lang="en-US" dirty="0" smtClean="0"/>
              <a:t> is, in general, much more difficult (“NP complete”).</a:t>
            </a:r>
            <a:endParaRPr lang="en-US" dirty="0"/>
          </a:p>
          <a:p>
            <a:pPr marL="400050" lvl="1" indent="0">
              <a:buNone/>
            </a:pPr>
            <a:r>
              <a:rPr lang="en-US" dirty="0" smtClean="0"/>
              <a:t>Finding a Hamiltonian path or circuit is equally hard.</a:t>
            </a:r>
            <a:endParaRPr lang="en-US" dirty="0"/>
          </a:p>
        </p:txBody>
      </p:sp>
    </p:spTree>
    <p:extLst>
      <p:ext uri="{BB962C8B-B14F-4D97-AF65-F5344CB8AC3E}">
        <p14:creationId xmlns:p14="http://schemas.microsoft.com/office/powerpoint/2010/main" val="3567231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graphs</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b="1" dirty="0" smtClean="0"/>
              <a:t>weighted graph </a:t>
            </a:r>
            <a:r>
              <a:rPr lang="en-US" dirty="0" smtClean="0"/>
              <a:t>has numbers (weights) assigned to each edge.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 </a:t>
            </a:r>
            <a:r>
              <a:rPr lang="en-US" b="1" dirty="0" smtClean="0"/>
              <a:t>length</a:t>
            </a:r>
            <a:r>
              <a:rPr lang="en-US" dirty="0" smtClean="0"/>
              <a:t> of a path is the sum of the weights in the path.</a:t>
            </a:r>
          </a:p>
        </p:txBody>
      </p:sp>
      <p:sp>
        <p:nvSpPr>
          <p:cNvPr id="4" name="Oval 3"/>
          <p:cNvSpPr/>
          <p:nvPr>
            <p:custDataLst>
              <p:tags r:id="rId1"/>
            </p:custDataLst>
          </p:nvPr>
        </p:nvSpPr>
        <p:spPr>
          <a:xfrm>
            <a:off x="4834076" y="2561452"/>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 name="Oval 4"/>
          <p:cNvSpPr/>
          <p:nvPr>
            <p:custDataLst>
              <p:tags r:id="rId2"/>
            </p:custDataLst>
          </p:nvPr>
        </p:nvSpPr>
        <p:spPr>
          <a:xfrm>
            <a:off x="3310078" y="2548078"/>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6" name="Straight Connector 5"/>
          <p:cNvCxnSpPr/>
          <p:nvPr>
            <p:custDataLst>
              <p:tags r:id="rId3"/>
            </p:custDataLst>
          </p:nvPr>
        </p:nvCxnSpPr>
        <p:spPr>
          <a:xfrm rot="5400000" flipH="1" flipV="1">
            <a:off x="2262330" y="3219591"/>
            <a:ext cx="1557337" cy="60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5"/>
          </p:cNvCxnSpPr>
          <p:nvPr>
            <p:custDataLst>
              <p:tags r:id="rId4"/>
            </p:custDataLst>
          </p:nvPr>
        </p:nvCxnSpPr>
        <p:spPr>
          <a:xfrm>
            <a:off x="3505200" y="2743200"/>
            <a:ext cx="452577" cy="1557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5"/>
            </p:custDataLst>
          </p:nvPr>
        </p:nvCxnSpPr>
        <p:spPr>
          <a:xfrm flipH="1">
            <a:off x="4047973" y="2790052"/>
            <a:ext cx="862303" cy="1510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custDataLst>
              <p:tags r:id="rId6"/>
            </p:custDataLst>
          </p:nvPr>
        </p:nvSpPr>
        <p:spPr>
          <a:xfrm>
            <a:off x="2572040" y="4276928"/>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Oval 9"/>
          <p:cNvSpPr/>
          <p:nvPr>
            <p:custDataLst>
              <p:tags r:id="rId7"/>
            </p:custDataLst>
          </p:nvPr>
        </p:nvSpPr>
        <p:spPr>
          <a:xfrm>
            <a:off x="3852851" y="426720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Oval 10"/>
          <p:cNvSpPr/>
          <p:nvPr>
            <p:custDataLst>
              <p:tags r:id="rId8"/>
            </p:custDataLst>
          </p:nvPr>
        </p:nvSpPr>
        <p:spPr>
          <a:xfrm>
            <a:off x="5553814" y="4150748"/>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2" name="Straight Connector 11"/>
          <p:cNvCxnSpPr/>
          <p:nvPr>
            <p:custDataLst>
              <p:tags r:id="rId9"/>
            </p:custDataLst>
          </p:nvPr>
        </p:nvCxnSpPr>
        <p:spPr>
          <a:xfrm flipH="1" flipV="1">
            <a:off x="2804562" y="4379348"/>
            <a:ext cx="1048289" cy="2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p:cNvCxnSpPr>
          <p:nvPr>
            <p:custDataLst>
              <p:tags r:id="rId10"/>
            </p:custDataLst>
          </p:nvPr>
        </p:nvCxnSpPr>
        <p:spPr>
          <a:xfrm flipH="1" flipV="1">
            <a:off x="4956920" y="2775436"/>
            <a:ext cx="630372" cy="14087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2"/>
          </p:cNvCxnSpPr>
          <p:nvPr>
            <p:custDataLst>
              <p:tags r:id="rId11"/>
            </p:custDataLst>
          </p:nvPr>
        </p:nvCxnSpPr>
        <p:spPr>
          <a:xfrm flipH="1">
            <a:off x="4080400" y="4265048"/>
            <a:ext cx="1473414" cy="932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59350" y="3152607"/>
            <a:ext cx="152400" cy="369332"/>
          </a:xfrm>
          <a:prstGeom prst="rect">
            <a:avLst/>
          </a:prstGeom>
          <a:noFill/>
        </p:spPr>
        <p:txBody>
          <a:bodyPr wrap="square" rtlCol="0">
            <a:spAutoFit/>
          </a:bodyPr>
          <a:lstStyle/>
          <a:p>
            <a:r>
              <a:rPr lang="en-US" sz="1800" dirty="0"/>
              <a:t>5</a:t>
            </a:r>
          </a:p>
        </p:txBody>
      </p:sp>
      <p:sp>
        <p:nvSpPr>
          <p:cNvPr id="27" name="TextBox 26"/>
          <p:cNvSpPr txBox="1"/>
          <p:nvPr/>
        </p:nvSpPr>
        <p:spPr>
          <a:xfrm>
            <a:off x="3655288" y="3220791"/>
            <a:ext cx="152400" cy="369332"/>
          </a:xfrm>
          <a:prstGeom prst="rect">
            <a:avLst/>
          </a:prstGeom>
          <a:noFill/>
        </p:spPr>
        <p:txBody>
          <a:bodyPr wrap="square" rtlCol="0">
            <a:spAutoFit/>
          </a:bodyPr>
          <a:lstStyle/>
          <a:p>
            <a:r>
              <a:rPr lang="en-US" sz="1800" dirty="0" smtClean="0"/>
              <a:t>3</a:t>
            </a:r>
            <a:endParaRPr lang="en-US" sz="1800" dirty="0"/>
          </a:p>
        </p:txBody>
      </p:sp>
      <p:sp>
        <p:nvSpPr>
          <p:cNvPr id="28" name="TextBox 27"/>
          <p:cNvSpPr txBox="1"/>
          <p:nvPr/>
        </p:nvSpPr>
        <p:spPr>
          <a:xfrm>
            <a:off x="3148291" y="4344613"/>
            <a:ext cx="152400" cy="369332"/>
          </a:xfrm>
          <a:prstGeom prst="rect">
            <a:avLst/>
          </a:prstGeom>
          <a:noFill/>
        </p:spPr>
        <p:txBody>
          <a:bodyPr wrap="square" rtlCol="0">
            <a:spAutoFit/>
          </a:bodyPr>
          <a:lstStyle/>
          <a:p>
            <a:r>
              <a:rPr lang="en-US" sz="1800" dirty="0"/>
              <a:t>3</a:t>
            </a:r>
          </a:p>
        </p:txBody>
      </p:sp>
      <p:sp>
        <p:nvSpPr>
          <p:cNvPr id="29" name="TextBox 28"/>
          <p:cNvSpPr txBox="1"/>
          <p:nvPr/>
        </p:nvSpPr>
        <p:spPr>
          <a:xfrm>
            <a:off x="4829084" y="4263890"/>
            <a:ext cx="152400" cy="369332"/>
          </a:xfrm>
          <a:prstGeom prst="rect">
            <a:avLst/>
          </a:prstGeom>
          <a:noFill/>
        </p:spPr>
        <p:txBody>
          <a:bodyPr wrap="square" rtlCol="0">
            <a:spAutoFit/>
          </a:bodyPr>
          <a:lstStyle/>
          <a:p>
            <a:r>
              <a:rPr lang="en-US" sz="1800" dirty="0" smtClean="0"/>
              <a:t>4</a:t>
            </a:r>
          </a:p>
        </p:txBody>
      </p:sp>
      <p:sp>
        <p:nvSpPr>
          <p:cNvPr id="30" name="TextBox 29"/>
          <p:cNvSpPr txBox="1"/>
          <p:nvPr/>
        </p:nvSpPr>
        <p:spPr>
          <a:xfrm>
            <a:off x="5269044" y="3295165"/>
            <a:ext cx="160532" cy="369332"/>
          </a:xfrm>
          <a:prstGeom prst="rect">
            <a:avLst/>
          </a:prstGeom>
          <a:noFill/>
        </p:spPr>
        <p:txBody>
          <a:bodyPr wrap="square" rtlCol="0">
            <a:spAutoFit/>
          </a:bodyPr>
          <a:lstStyle/>
          <a:p>
            <a:r>
              <a:rPr lang="en-US" sz="1800" dirty="0"/>
              <a:t>6</a:t>
            </a:r>
            <a:endParaRPr lang="en-US" sz="1800" dirty="0" smtClean="0"/>
          </a:p>
        </p:txBody>
      </p:sp>
      <p:sp>
        <p:nvSpPr>
          <p:cNvPr id="31" name="TextBox 30"/>
          <p:cNvSpPr txBox="1"/>
          <p:nvPr/>
        </p:nvSpPr>
        <p:spPr>
          <a:xfrm>
            <a:off x="4419600" y="3394725"/>
            <a:ext cx="152400" cy="369332"/>
          </a:xfrm>
          <a:prstGeom prst="rect">
            <a:avLst/>
          </a:prstGeom>
          <a:noFill/>
        </p:spPr>
        <p:txBody>
          <a:bodyPr wrap="square" rtlCol="0">
            <a:spAutoFit/>
          </a:bodyPr>
          <a:lstStyle/>
          <a:p>
            <a:r>
              <a:rPr lang="en-US" sz="1800" dirty="0" smtClean="0"/>
              <a:t>4</a:t>
            </a:r>
          </a:p>
        </p:txBody>
      </p:sp>
    </p:spTree>
    <p:extLst>
      <p:ext uri="{BB962C8B-B14F-4D97-AF65-F5344CB8AC3E}">
        <p14:creationId xmlns:p14="http://schemas.microsoft.com/office/powerpoint/2010/main" val="3120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Salesperson’s Problem</a:t>
            </a:r>
            <a:endParaRPr lang="en-US" dirty="0"/>
          </a:p>
        </p:txBody>
      </p:sp>
      <p:sp>
        <p:nvSpPr>
          <p:cNvPr id="3" name="Content Placeholder 2"/>
          <p:cNvSpPr>
            <a:spLocks noGrp="1"/>
          </p:cNvSpPr>
          <p:nvPr>
            <p:ph idx="1"/>
          </p:nvPr>
        </p:nvSpPr>
        <p:spPr>
          <a:xfrm>
            <a:off x="152400" y="838200"/>
            <a:ext cx="8839200" cy="5791200"/>
          </a:xfrm>
        </p:spPr>
        <p:txBody>
          <a:bodyPr/>
          <a:lstStyle/>
          <a:p>
            <a:pPr marL="0" indent="0">
              <a:buNone/>
            </a:pPr>
            <a:r>
              <a:rPr lang="en-US" dirty="0" smtClean="0"/>
              <a:t>What is the shortest route in a given map</a:t>
            </a:r>
          </a:p>
          <a:p>
            <a:pPr marL="400050" lvl="1" indent="0">
              <a:buNone/>
            </a:pPr>
            <a:r>
              <a:rPr lang="en-US" dirty="0"/>
              <a:t>f</a:t>
            </a:r>
            <a:r>
              <a:rPr lang="en-US" dirty="0" smtClean="0"/>
              <a:t>or a salesperson to visit every city exactly once</a:t>
            </a:r>
          </a:p>
          <a:p>
            <a:pPr marL="400050" lvl="1" indent="0">
              <a:buNone/>
            </a:pPr>
            <a:r>
              <a:rPr lang="en-US" dirty="0"/>
              <a:t>a</a:t>
            </a:r>
            <a:r>
              <a:rPr lang="en-US" dirty="0" smtClean="0"/>
              <a:t>nd return home at the end?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Mathematically:</a:t>
            </a:r>
            <a:endParaRPr lang="en-US" dirty="0"/>
          </a:p>
          <a:p>
            <a:pPr marL="400050" lvl="1" indent="0">
              <a:buNone/>
            </a:pPr>
            <a:r>
              <a:rPr lang="en-US" dirty="0" smtClean="0"/>
              <a:t>Given </a:t>
            </a:r>
            <a:r>
              <a:rPr lang="en-US" dirty="0"/>
              <a:t>an </a:t>
            </a:r>
            <a:r>
              <a:rPr lang="en-US" dirty="0" smtClean="0"/>
              <a:t>graph </a:t>
            </a:r>
            <a:r>
              <a:rPr lang="en-US" dirty="0"/>
              <a:t>with weighted edges, what is the Hamiltonian circuit of least weight</a:t>
            </a:r>
            <a:r>
              <a:rPr lang="en-US" dirty="0" smtClean="0"/>
              <a:t>?</a:t>
            </a:r>
          </a:p>
          <a:p>
            <a:pPr marL="800100" lvl="2" indent="0">
              <a:buNone/>
            </a:pPr>
            <a:r>
              <a:rPr lang="en-US" dirty="0" smtClean="0"/>
              <a:t>Applies to both directed and undirected graphs.</a:t>
            </a:r>
            <a:endParaRPr lang="en-US" dirty="0"/>
          </a:p>
          <a:p>
            <a:pPr marL="0" indent="0">
              <a:buNone/>
            </a:pPr>
            <a:endParaRPr lang="en-US" dirty="0"/>
          </a:p>
        </p:txBody>
      </p:sp>
      <p:pic>
        <p:nvPicPr>
          <p:cNvPr id="4" name="Picture 3" descr="ts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81200"/>
            <a:ext cx="3429000" cy="3441700"/>
          </a:xfrm>
          <a:prstGeom prst="rect">
            <a:avLst/>
          </a:prstGeom>
        </p:spPr>
      </p:pic>
    </p:spTree>
    <p:extLst>
      <p:ext uri="{BB962C8B-B14F-4D97-AF65-F5344CB8AC3E}">
        <p14:creationId xmlns:p14="http://schemas.microsoft.com/office/powerpoint/2010/main" val="938326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Traveling Salesman Problem</a:t>
            </a:r>
            <a:endParaRPr lang="en-US" dirty="0"/>
          </a:p>
        </p:txBody>
      </p:sp>
      <p:sp>
        <p:nvSpPr>
          <p:cNvPr id="3" name="Content Placeholder 2"/>
          <p:cNvSpPr>
            <a:spLocks noGrp="1"/>
          </p:cNvSpPr>
          <p:nvPr>
            <p:ph idx="1"/>
          </p:nvPr>
        </p:nvSpPr>
        <p:spPr/>
        <p:txBody>
          <a:bodyPr/>
          <a:lstStyle/>
          <a:p>
            <a:pPr marL="0" indent="0">
              <a:buNone/>
            </a:pPr>
            <a:r>
              <a:rPr lang="en-US" b="1" dirty="0" smtClean="0"/>
              <a:t>Problem: </a:t>
            </a:r>
            <a:r>
              <a:rPr lang="en-US" dirty="0" smtClean="0"/>
              <a:t>Given a graph G, find the shortest possible length for a Hamilton circuit.</a:t>
            </a:r>
          </a:p>
          <a:p>
            <a:pPr marL="0" indent="0">
              <a:buNone/>
            </a:pPr>
            <a:endParaRPr lang="en-US" sz="2800" b="1" dirty="0"/>
          </a:p>
          <a:p>
            <a:pPr marL="0" indent="0">
              <a:buNone/>
            </a:pPr>
            <a:r>
              <a:rPr lang="en-US" sz="2800" dirty="0" smtClean="0"/>
              <a:t>What is the solution to TSP for the following graph?</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(A) 16          (B) 17        (C ) 18       (D) 19         (E) 20</a:t>
            </a:r>
          </a:p>
          <a:p>
            <a:pPr marL="0" indent="0">
              <a:buNone/>
            </a:pPr>
            <a:endParaRPr lang="en-US" sz="2800" dirty="0"/>
          </a:p>
          <a:p>
            <a:pPr marL="0" indent="0">
              <a:buNone/>
            </a:pPr>
            <a:endParaRPr lang="en-US" dirty="0"/>
          </a:p>
        </p:txBody>
      </p:sp>
      <p:cxnSp>
        <p:nvCxnSpPr>
          <p:cNvPr id="39" name="Straight Connector 38"/>
          <p:cNvCxnSpPr/>
          <p:nvPr>
            <p:custDataLst>
              <p:tags r:id="rId1"/>
            </p:custDataLst>
          </p:nvPr>
        </p:nvCxnSpPr>
        <p:spPr>
          <a:xfrm>
            <a:off x="2362200" y="3505200"/>
            <a:ext cx="2209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custDataLst>
              <p:tags r:id="rId2"/>
            </p:custDataLst>
          </p:nvPr>
        </p:nvSpPr>
        <p:spPr>
          <a:xfrm>
            <a:off x="2133600" y="342900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43" name="Straight Connector 42"/>
          <p:cNvCxnSpPr/>
          <p:nvPr>
            <p:custDataLst>
              <p:tags r:id="rId3"/>
            </p:custDataLst>
          </p:nvPr>
        </p:nvCxnSpPr>
        <p:spPr>
          <a:xfrm flipV="1">
            <a:off x="4724400" y="3657600"/>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
            </p:custDataLst>
          </p:nvPr>
        </p:nvCxnSpPr>
        <p:spPr>
          <a:xfrm flipV="1">
            <a:off x="2286000" y="3657600"/>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5"/>
            </p:custDataLst>
          </p:nvPr>
        </p:nvCxnSpPr>
        <p:spPr>
          <a:xfrm flipV="1">
            <a:off x="2362200" y="3581400"/>
            <a:ext cx="228600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6"/>
            </p:custDataLst>
          </p:nvPr>
        </p:nvCxnSpPr>
        <p:spPr>
          <a:xfrm>
            <a:off x="2362200" y="3581400"/>
            <a:ext cx="2286000" cy="12953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7"/>
            </p:custDataLst>
          </p:nvPr>
        </p:nvCxnSpPr>
        <p:spPr>
          <a:xfrm>
            <a:off x="2362200" y="4953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custDataLst>
              <p:tags r:id="rId8"/>
            </p:custDataLst>
          </p:nvPr>
        </p:nvSpPr>
        <p:spPr>
          <a:xfrm>
            <a:off x="2133600" y="4805547"/>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4" name="Oval 53"/>
          <p:cNvSpPr/>
          <p:nvPr>
            <p:custDataLst>
              <p:tags r:id="rId9"/>
            </p:custDataLst>
          </p:nvPr>
        </p:nvSpPr>
        <p:spPr>
          <a:xfrm>
            <a:off x="4585360" y="3429000"/>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 name="Oval 54"/>
          <p:cNvSpPr/>
          <p:nvPr>
            <p:custDataLst>
              <p:tags r:id="rId10"/>
            </p:custDataLst>
          </p:nvPr>
        </p:nvSpPr>
        <p:spPr>
          <a:xfrm>
            <a:off x="4654138" y="4805547"/>
            <a:ext cx="228600" cy="2286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6" name="TextBox 55"/>
          <p:cNvSpPr txBox="1"/>
          <p:nvPr/>
        </p:nvSpPr>
        <p:spPr>
          <a:xfrm>
            <a:off x="1905000" y="3886200"/>
            <a:ext cx="291440" cy="369332"/>
          </a:xfrm>
          <a:prstGeom prst="rect">
            <a:avLst/>
          </a:prstGeom>
          <a:noFill/>
        </p:spPr>
        <p:txBody>
          <a:bodyPr wrap="square" rtlCol="0">
            <a:spAutoFit/>
          </a:bodyPr>
          <a:lstStyle/>
          <a:p>
            <a:r>
              <a:rPr lang="en-US" sz="1800" dirty="0"/>
              <a:t>2</a:t>
            </a:r>
          </a:p>
        </p:txBody>
      </p:sp>
      <p:sp>
        <p:nvSpPr>
          <p:cNvPr id="57" name="TextBox 56"/>
          <p:cNvSpPr txBox="1"/>
          <p:nvPr/>
        </p:nvSpPr>
        <p:spPr>
          <a:xfrm>
            <a:off x="3359480" y="3204542"/>
            <a:ext cx="291440" cy="369332"/>
          </a:xfrm>
          <a:prstGeom prst="rect">
            <a:avLst/>
          </a:prstGeom>
          <a:noFill/>
        </p:spPr>
        <p:txBody>
          <a:bodyPr wrap="square" rtlCol="0">
            <a:spAutoFit/>
          </a:bodyPr>
          <a:lstStyle/>
          <a:p>
            <a:r>
              <a:rPr lang="en-US" sz="1800" dirty="0"/>
              <a:t>3</a:t>
            </a:r>
          </a:p>
        </p:txBody>
      </p:sp>
      <p:sp>
        <p:nvSpPr>
          <p:cNvPr id="58" name="TextBox 57"/>
          <p:cNvSpPr txBox="1"/>
          <p:nvPr/>
        </p:nvSpPr>
        <p:spPr>
          <a:xfrm>
            <a:off x="2667000" y="3761900"/>
            <a:ext cx="291440" cy="369332"/>
          </a:xfrm>
          <a:prstGeom prst="rect">
            <a:avLst/>
          </a:prstGeom>
          <a:noFill/>
        </p:spPr>
        <p:txBody>
          <a:bodyPr wrap="square" rtlCol="0">
            <a:spAutoFit/>
          </a:bodyPr>
          <a:lstStyle/>
          <a:p>
            <a:r>
              <a:rPr lang="en-US" sz="1800" dirty="0" smtClean="0"/>
              <a:t>5</a:t>
            </a:r>
            <a:endParaRPr lang="en-US" sz="1800" dirty="0"/>
          </a:p>
        </p:txBody>
      </p:sp>
      <p:sp>
        <p:nvSpPr>
          <p:cNvPr id="59" name="TextBox 58"/>
          <p:cNvSpPr txBox="1"/>
          <p:nvPr/>
        </p:nvSpPr>
        <p:spPr>
          <a:xfrm>
            <a:off x="2935184" y="4357541"/>
            <a:ext cx="291440" cy="369332"/>
          </a:xfrm>
          <a:prstGeom prst="rect">
            <a:avLst/>
          </a:prstGeom>
          <a:noFill/>
        </p:spPr>
        <p:txBody>
          <a:bodyPr wrap="square" rtlCol="0">
            <a:spAutoFit/>
          </a:bodyPr>
          <a:lstStyle/>
          <a:p>
            <a:r>
              <a:rPr lang="en-US" sz="1800" dirty="0"/>
              <a:t>4</a:t>
            </a:r>
          </a:p>
        </p:txBody>
      </p:sp>
      <p:sp>
        <p:nvSpPr>
          <p:cNvPr id="61" name="TextBox 60"/>
          <p:cNvSpPr txBox="1"/>
          <p:nvPr/>
        </p:nvSpPr>
        <p:spPr>
          <a:xfrm>
            <a:off x="3213760" y="4902033"/>
            <a:ext cx="291440" cy="369332"/>
          </a:xfrm>
          <a:prstGeom prst="rect">
            <a:avLst/>
          </a:prstGeom>
          <a:noFill/>
        </p:spPr>
        <p:txBody>
          <a:bodyPr wrap="square" rtlCol="0">
            <a:spAutoFit/>
          </a:bodyPr>
          <a:lstStyle/>
          <a:p>
            <a:r>
              <a:rPr lang="en-US" sz="1800" dirty="0" smtClean="0"/>
              <a:t>7</a:t>
            </a:r>
            <a:endParaRPr lang="en-US" sz="1800" dirty="0"/>
          </a:p>
        </p:txBody>
      </p:sp>
      <p:sp>
        <p:nvSpPr>
          <p:cNvPr id="62" name="TextBox 61"/>
          <p:cNvSpPr txBox="1"/>
          <p:nvPr/>
        </p:nvSpPr>
        <p:spPr>
          <a:xfrm>
            <a:off x="4699660" y="4006334"/>
            <a:ext cx="291440" cy="369332"/>
          </a:xfrm>
          <a:prstGeom prst="rect">
            <a:avLst/>
          </a:prstGeom>
          <a:noFill/>
        </p:spPr>
        <p:txBody>
          <a:bodyPr wrap="square" rtlCol="0">
            <a:spAutoFit/>
          </a:bodyPr>
          <a:lstStyle/>
          <a:p>
            <a:r>
              <a:rPr lang="en-US" sz="1800" dirty="0"/>
              <a:t>6</a:t>
            </a:r>
          </a:p>
        </p:txBody>
      </p:sp>
    </p:spTree>
    <p:extLst>
      <p:ext uri="{BB962C8B-B14F-4D97-AF65-F5344CB8AC3E}">
        <p14:creationId xmlns:p14="http://schemas.microsoft.com/office/powerpoint/2010/main" val="7468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 grpId="0" animBg="1"/>
      <p:bldP spid="53" grpId="0" animBg="1"/>
      <p:bldP spid="54" grpId="0" animBg="1"/>
      <p:bldP spid="55" grpId="0" animBg="1"/>
      <p:bldP spid="56" grpId="0"/>
      <p:bldP spid="57" grpId="0"/>
      <p:bldP spid="58" grpId="0"/>
      <p:bldP spid="59" grpId="0"/>
      <p:bldP spid="61" grpId="0"/>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Salesperson’s Problem</a:t>
            </a:r>
            <a:endParaRPr lang="en-US" dirty="0"/>
          </a:p>
        </p:txBody>
      </p:sp>
      <p:sp>
        <p:nvSpPr>
          <p:cNvPr id="3" name="Content Placeholder 2"/>
          <p:cNvSpPr>
            <a:spLocks noGrp="1"/>
          </p:cNvSpPr>
          <p:nvPr>
            <p:ph idx="1"/>
          </p:nvPr>
        </p:nvSpPr>
        <p:spPr/>
        <p:txBody>
          <a:bodyPr/>
          <a:lstStyle/>
          <a:p>
            <a:pPr marL="0" indent="0">
              <a:buNone/>
            </a:pPr>
            <a:r>
              <a:rPr lang="en-US" sz="2800" dirty="0" smtClean="0"/>
              <a:t>The TSP is NP Complete:  intractable in general.</a:t>
            </a:r>
          </a:p>
          <a:p>
            <a:pPr marL="400050" lvl="1" indent="0">
              <a:buNone/>
            </a:pPr>
            <a:r>
              <a:rPr lang="en-US" sz="2400" dirty="0"/>
              <a:t>V</a:t>
            </a:r>
            <a:r>
              <a:rPr lang="en-US" sz="2400" dirty="0" smtClean="0"/>
              <a:t>ery large instances have been solved with heuristics.</a:t>
            </a:r>
          </a:p>
          <a:p>
            <a:pPr marL="400050" lvl="1" indent="0">
              <a:buNone/>
            </a:pPr>
            <a:r>
              <a:rPr lang="en-US" sz="2400" dirty="0" smtClean="0"/>
              <a:t>An instance with 13,509 cities, solved in 2003.</a:t>
            </a:r>
          </a:p>
          <a:p>
            <a:pPr marL="400050" lvl="1" indent="0">
              <a:buNone/>
            </a:pPr>
            <a:endParaRPr lang="en-US" sz="2400" dirty="0"/>
          </a:p>
        </p:txBody>
      </p:sp>
      <p:pic>
        <p:nvPicPr>
          <p:cNvPr id="4" name="Picture 3" descr="tsp_us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91295"/>
            <a:ext cx="6096000" cy="4466705"/>
          </a:xfrm>
          <a:prstGeom prst="rect">
            <a:avLst/>
          </a:prstGeom>
        </p:spPr>
      </p:pic>
    </p:spTree>
    <p:extLst>
      <p:ext uri="{BB962C8B-B14F-4D97-AF65-F5344CB8AC3E}">
        <p14:creationId xmlns:p14="http://schemas.microsoft.com/office/powerpoint/2010/main" val="2074893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pPr marL="0" indent="0">
              <a:buNone/>
            </a:pPr>
            <a:r>
              <a:rPr lang="en-US" dirty="0" smtClean="0"/>
              <a:t>The Traveling Salesperson’s Problem and the Hamilton Path/Circuit Problem have many applications.</a:t>
            </a:r>
          </a:p>
          <a:p>
            <a:pPr marL="400050" lvl="1" indent="0">
              <a:buNone/>
            </a:pPr>
            <a:r>
              <a:rPr lang="en-US" dirty="0" smtClean="0"/>
              <a:t>Planning and logistics  (of course!)</a:t>
            </a:r>
          </a:p>
          <a:p>
            <a:pPr marL="400050" lvl="1" indent="0">
              <a:buNone/>
            </a:pPr>
            <a:r>
              <a:rPr lang="en-US" dirty="0" smtClean="0"/>
              <a:t>Manufacture of microchips</a:t>
            </a:r>
          </a:p>
          <a:p>
            <a:pPr marL="400050" lvl="1" indent="0">
              <a:buNone/>
            </a:pPr>
            <a:r>
              <a:rPr lang="en-US" dirty="0" smtClean="0"/>
              <a:t>DNA sequencing</a:t>
            </a:r>
          </a:p>
          <a:p>
            <a:pPr marL="400050" lvl="1" indent="0">
              <a:buNone/>
            </a:pPr>
            <a:endParaRPr lang="en-US" dirty="0"/>
          </a:p>
        </p:txBody>
      </p:sp>
    </p:spTree>
    <p:extLst>
      <p:ext uri="{BB962C8B-B14F-4D97-AF65-F5344CB8AC3E}">
        <p14:creationId xmlns:p14="http://schemas.microsoft.com/office/powerpoint/2010/main" val="600319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142933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22" y="0"/>
            <a:ext cx="9171444" cy="6858000"/>
          </a:xfrm>
          <a:prstGeom prst="rect">
            <a:avLst/>
          </a:prstGeom>
        </p:spPr>
      </p:pic>
    </p:spTree>
    <p:extLst>
      <p:ext uri="{BB962C8B-B14F-4D97-AF65-F5344CB8AC3E}">
        <p14:creationId xmlns:p14="http://schemas.microsoft.com/office/powerpoint/2010/main" val="259588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5" y="0"/>
            <a:ext cx="9171450" cy="6858000"/>
          </a:xfrm>
          <a:prstGeom prst="rect">
            <a:avLst/>
          </a:prstGeom>
        </p:spPr>
      </p:pic>
    </p:spTree>
    <p:extLst>
      <p:ext uri="{BB962C8B-B14F-4D97-AF65-F5344CB8AC3E}">
        <p14:creationId xmlns:p14="http://schemas.microsoft.com/office/powerpoint/2010/main" val="24032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3" y="0"/>
            <a:ext cx="9171446" cy="6858000"/>
          </a:xfrm>
          <a:prstGeom prst="rect">
            <a:avLst/>
          </a:prstGeom>
        </p:spPr>
      </p:pic>
    </p:spTree>
    <p:extLst>
      <p:ext uri="{BB962C8B-B14F-4D97-AF65-F5344CB8AC3E}">
        <p14:creationId xmlns:p14="http://schemas.microsoft.com/office/powerpoint/2010/main" val="41528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4" y="0"/>
            <a:ext cx="9171448" cy="6858000"/>
          </a:xfrm>
          <a:prstGeom prst="rect">
            <a:avLst/>
          </a:prstGeom>
        </p:spPr>
      </p:pic>
    </p:spTree>
    <p:extLst>
      <p:ext uri="{BB962C8B-B14F-4D97-AF65-F5344CB8AC3E}">
        <p14:creationId xmlns:p14="http://schemas.microsoft.com/office/powerpoint/2010/main" val="373134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Optima">
  <a:themeElements>
    <a:clrScheme name="Simple-Opti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mple-Optima">
      <a:majorFont>
        <a:latin typeface="Optima"/>
        <a:ea typeface="Osaka"/>
        <a:cs typeface=""/>
      </a:majorFont>
      <a:minorFont>
        <a:latin typeface="Opti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Simple-Opti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ple-Opti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ple-Opti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ple-Opti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ple-Opti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ple-Opti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ple-Opti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ple-Opti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ple-Opti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ple-Opti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ple-Opti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ple-Opti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Templates:Simple-Optima.pot</Template>
  <TotalTime>43205</TotalTime>
  <Words>1190</Words>
  <Application>Microsoft Office PowerPoint</Application>
  <PresentationFormat>On-screen Show (4:3)</PresentationFormat>
  <Paragraphs>239</Paragraphs>
  <Slides>46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Optima</vt:lpstr>
      <vt:lpstr>Osaka</vt:lpstr>
      <vt:lpstr>Wingdings</vt:lpstr>
      <vt:lpstr>ヒラギノ角ゴ Pro W3</vt:lpstr>
      <vt:lpstr>Simple-Optima</vt:lpstr>
      <vt:lpstr>EECS 203 Lecture 19 </vt:lpstr>
      <vt:lpstr>Admin stuffs</vt:lpstr>
      <vt:lpstr>Today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Dijkstra’s Algorithm animated</vt:lpstr>
      <vt:lpstr>Let’s try an induction proof on a graph</vt:lpstr>
      <vt:lpstr>Graphs</vt:lpstr>
      <vt:lpstr>PowerPoint Presentation</vt:lpstr>
      <vt:lpstr>Graphs</vt:lpstr>
      <vt:lpstr>Paths and Circuits</vt:lpstr>
      <vt:lpstr>Leonhard Euler lived in Königsberg</vt:lpstr>
      <vt:lpstr>The Graph Abstraction</vt:lpstr>
      <vt:lpstr>Is there an Euler circuit/path?</vt:lpstr>
      <vt:lpstr>Does G have an Euler Path/Circuit?</vt:lpstr>
      <vt:lpstr>Examples</vt:lpstr>
      <vt:lpstr>Does this have an Euler path?</vt:lpstr>
      <vt:lpstr>Applications of Euler Paths</vt:lpstr>
      <vt:lpstr>Hamiltonian Paths and Circuits</vt:lpstr>
      <vt:lpstr>Hamilton circuit</vt:lpstr>
      <vt:lpstr>Computational Complexity</vt:lpstr>
      <vt:lpstr>Weighted graphs</vt:lpstr>
      <vt:lpstr>Traveling Salesperson’s Problem</vt:lpstr>
      <vt:lpstr>The Traveling Salesman Problem</vt:lpstr>
      <vt:lpstr>Traveling Salesperson’s Problem</vt:lpstr>
      <vt:lpstr>Applications</vt:lpstr>
    </vt:vector>
  </TitlesOfParts>
  <Company>The University of Michigan–Ann Arbor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more things  EECS 203</dc:title>
  <dc:creator>Seth Pettie</dc:creator>
  <cp:lastModifiedBy>Mark Brehob</cp:lastModifiedBy>
  <cp:revision>217</cp:revision>
  <cp:lastPrinted>2016-06-15T13:43:22Z</cp:lastPrinted>
  <dcterms:created xsi:type="dcterms:W3CDTF">2012-10-22T23:25:10Z</dcterms:created>
  <dcterms:modified xsi:type="dcterms:W3CDTF">2016-06-15T13:51:36Z</dcterms:modified>
</cp:coreProperties>
</file>