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6"/>
  </p:notesMasterIdLst>
  <p:sldIdLst>
    <p:sldId id="256" r:id="rId3"/>
    <p:sldId id="257" r:id="rId4"/>
    <p:sldId id="258" r:id="rId5"/>
    <p:sldId id="259" r:id="rId6"/>
    <p:sldId id="263" r:id="rId7"/>
    <p:sldId id="264" r:id="rId8"/>
    <p:sldId id="260" r:id="rId9"/>
    <p:sldId id="261" r:id="rId10"/>
    <p:sldId id="262" r:id="rId11"/>
    <p:sldId id="266" r:id="rId12"/>
    <p:sldId id="267" r:id="rId13"/>
    <p:sldId id="270" r:id="rId14"/>
    <p:sldId id="268" r:id="rId15"/>
    <p:sldId id="269" r:id="rId16"/>
    <p:sldId id="28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87531" autoAdjust="0"/>
  </p:normalViewPr>
  <p:slideViewPr>
    <p:cSldViewPr snapToGrid="0">
      <p:cViewPr varScale="1">
        <p:scale>
          <a:sx n="137" d="100"/>
          <a:sy n="137" d="100"/>
        </p:scale>
        <p:origin x="232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46F1817-618A-4367-B5F2-395E4ACB485A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3C5DAA7-ABEE-4C07-A5A0-1E273F5D2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6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1pPr>
            <a:lvl2pPr marL="801444" indent="-308246"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2pPr>
            <a:lvl3pPr marL="1232990" indent="-246597"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3pPr>
            <a:lvl4pPr marL="1726184" indent="-246597"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4pPr>
            <a:lvl5pPr marL="2219379" indent="-246597"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5pPr>
            <a:lvl6pPr marL="2712576" indent="-24659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6pPr>
            <a:lvl7pPr marL="3205771" indent="-24659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7pPr>
            <a:lvl8pPr marL="3698966" indent="-24659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8pPr>
            <a:lvl9pPr marL="4192162" indent="-24659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9pPr>
          </a:lstStyle>
          <a:p>
            <a:fld id="{9A439FE5-13A7-4951-BF7E-360A32EAF3A5}" type="slidenum">
              <a:rPr lang="en-US" sz="1300">
                <a:solidFill>
                  <a:srgbClr val="000000"/>
                </a:solidFill>
              </a:rPr>
              <a:pPr/>
              <a:t>1</a:t>
            </a:fld>
            <a:endParaRPr lang="en-US" sz="130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9845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941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3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70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vertex of odd degree must be</a:t>
            </a:r>
            <a:r>
              <a:rPr lang="en-US" baseline="0" dirty="0" smtClean="0"/>
              <a:t> the start or end of a path.</a:t>
            </a:r>
          </a:p>
          <a:p>
            <a:r>
              <a:rPr lang="en-US" baseline="0" dirty="0" smtClean="0"/>
              <a:t>The sum of degrees is always even, so this can’t happen.</a:t>
            </a:r>
          </a:p>
          <a:p>
            <a:r>
              <a:rPr lang="en-US" baseline="0" dirty="0" smtClean="0"/>
              <a:t>If there are zero vertices of odd degree.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Three quick </a:t>
            </a:r>
            <a:r>
              <a:rPr lang="en-US" dirty="0" err="1" smtClean="0"/>
              <a:t>iClicker</a:t>
            </a:r>
            <a:r>
              <a:rPr lang="en-US" dirty="0" smtClean="0"/>
              <a:t> questions, one for each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015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baseline="0" dirty="0" smtClean="0"/>
              <a:t> has odd degree and E has odd degree</a:t>
            </a:r>
          </a:p>
          <a:p>
            <a:r>
              <a:rPr lang="en-US" baseline="0" dirty="0" smtClean="0"/>
              <a:t>So it should have an Euler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4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0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892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correct answer is C.  (G has</a:t>
            </a:r>
            <a:r>
              <a:rPr lang="en-US" baseline="0" dirty="0" smtClean="0"/>
              <a:t> no Hamilton circuit because there is no way to reach all vertices without passing through the middle vertex twice.)</a:t>
            </a:r>
          </a:p>
          <a:p>
            <a:endParaRPr lang="en-US" baseline="0" dirty="0" smtClean="0"/>
          </a:p>
          <a:p>
            <a:r>
              <a:rPr lang="en-US" baseline="0" dirty="0" smtClean="0"/>
              <a:t>1 -&gt; 3 -&gt; 4 -&gt; 5 -&gt; 6 -&gt; 2 -&gt;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570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835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0265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6968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18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answer is (B) 17.  (Simply</a:t>
            </a:r>
            <a:r>
              <a:rPr lang="en-US" baseline="0" dirty="0" smtClean="0"/>
              <a:t> exclude the top and bottom edges.)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490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was done at Rice University.  The route visits every US city of population</a:t>
            </a:r>
            <a:r>
              <a:rPr lang="en-US" baseline="0" dirty="0" smtClean="0"/>
              <a:t> &gt; 500.</a:t>
            </a:r>
          </a:p>
          <a:p>
            <a:r>
              <a:rPr lang="en-US" baseline="0" dirty="0" smtClean="0"/>
              <a:t>(I don’t know how they verified that it was correct.)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3255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60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16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96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84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43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01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852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5C4272-EE74-4C57-AF61-4098F52BA374}" type="slidenum">
              <a:rPr lang="en-US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367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8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8229600" cy="1600200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352800"/>
            <a:ext cx="8001000" cy="3276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80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0926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04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7821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43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07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92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6822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723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3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813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33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9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5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8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1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0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1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5D846-3CD4-40AA-A24E-D80B31848E08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555AF-8718-4730-8E02-12CBDF256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5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76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29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808080"/>
          </a:solidFill>
          <a:latin typeface="Optima" pitchFamily="48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48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sfu.ca/~mdevos/notes/graph/induction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notesSlide" Target="../notesSlides/notesSlide1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slideLayout" Target="../slideLayouts/slideLayout1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notesSlide" Target="../notesSlides/notesSlide20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slideLayout" Target="../slideLayouts/slideLayout13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0" Type="http://schemas.openxmlformats.org/officeDocument/2006/relationships/tags" Target="../tags/tag37.xml"/><Relationship Id="rId4" Type="http://schemas.openxmlformats.org/officeDocument/2006/relationships/tags" Target="../tags/tag31.xml"/><Relationship Id="rId9" Type="http://schemas.openxmlformats.org/officeDocument/2006/relationships/tags" Target="../tags/tag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12" Type="http://schemas.openxmlformats.org/officeDocument/2006/relationships/notesSlide" Target="../notesSlides/notesSlide22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slideLayout" Target="../slideLayouts/slideLayout13.xml"/><Relationship Id="rId5" Type="http://schemas.openxmlformats.org/officeDocument/2006/relationships/tags" Target="../tags/tag43.xml"/><Relationship Id="rId10" Type="http://schemas.openxmlformats.org/officeDocument/2006/relationships/tags" Target="../tags/tag48.xml"/><Relationship Id="rId4" Type="http://schemas.openxmlformats.org/officeDocument/2006/relationships/tags" Target="../tags/tag42.xml"/><Relationship Id="rId9" Type="http://schemas.openxmlformats.org/officeDocument/2006/relationships/tags" Target="../tags/tag4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676400"/>
          </a:xfrm>
        </p:spPr>
        <p:txBody>
          <a:bodyPr/>
          <a:lstStyle/>
          <a:p>
            <a:pPr eaLnBrk="1" hangingPunct="1"/>
            <a:r>
              <a:rPr lang="en-US" sz="6000" dirty="0"/>
              <a:t>EECS 203</a:t>
            </a:r>
            <a:r>
              <a:rPr lang="en-US" sz="6000" dirty="0"/>
              <a:t> </a:t>
            </a:r>
            <a:r>
              <a:rPr lang="en-US" sz="6000" dirty="0"/>
              <a:t>Lecture 20</a:t>
            </a:r>
            <a:br>
              <a:rPr lang="en-US" sz="6000" dirty="0"/>
            </a:b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0"/>
            <a:ext cx="8458200" cy="2667000"/>
          </a:xfrm>
        </p:spPr>
        <p:txBody>
          <a:bodyPr/>
          <a:lstStyle/>
          <a:p>
            <a:r>
              <a:rPr lang="en-US" dirty="0" smtClean="0"/>
              <a:t>More Graphs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65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39" y="704976"/>
            <a:ext cx="8236329" cy="5638800"/>
          </a:xfrm>
        </p:spPr>
        <p:txBody>
          <a:bodyPr/>
          <a:lstStyle/>
          <a:p>
            <a:r>
              <a:rPr lang="en-US" sz="2400" dirty="0"/>
              <a:t>Analyze Dijkstra’s Algorithm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Deal with induction proof we started on last time.</a:t>
            </a:r>
          </a:p>
          <a:p>
            <a:endParaRPr lang="en-US" sz="2400" dirty="0"/>
          </a:p>
          <a:p>
            <a:r>
              <a:rPr lang="en-US" sz="2400" dirty="0"/>
              <a:t>Look at a way of finding all-pairs shortest path distances</a:t>
            </a:r>
          </a:p>
          <a:p>
            <a:pPr lvl="1"/>
            <a:r>
              <a:rPr lang="en-US" sz="2000" dirty="0"/>
              <a:t>Floyd-</a:t>
            </a:r>
            <a:r>
              <a:rPr lang="en-US" sz="2000" dirty="0" err="1"/>
              <a:t>Warshall</a:t>
            </a:r>
            <a:r>
              <a:rPr lang="en-US" sz="2000" dirty="0"/>
              <a:t> Algorithm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More terminology</a:t>
            </a:r>
          </a:p>
          <a:p>
            <a:pPr lvl="1"/>
            <a:r>
              <a:rPr lang="en-US" sz="2000" dirty="0"/>
              <a:t>Path, cycle, Eulerian path, Eulerian cycle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More terminology</a:t>
            </a:r>
          </a:p>
          <a:p>
            <a:pPr lvl="1"/>
            <a:r>
              <a:rPr lang="en-US" sz="2000" dirty="0"/>
              <a:t>Trees, minimum-spanning trees (MST), planar graphs</a:t>
            </a:r>
          </a:p>
          <a:p>
            <a:pPr lvl="1"/>
            <a:r>
              <a:rPr lang="en-US" sz="2000" dirty="0"/>
              <a:t>Brief overview of ideas associated with these things.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2937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83804"/>
            <a:ext cx="9143998" cy="47739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9359" y="5410200"/>
            <a:ext cx="8285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</a:t>
            </a:r>
            <a:r>
              <a:rPr lang="en-US" dirty="0">
                <a:hlinkClick r:id="rId4"/>
              </a:rPr>
              <a:t>http://www.sfu.ca/~</a:t>
            </a:r>
            <a:r>
              <a:rPr lang="en-US" dirty="0" smtClean="0">
                <a:hlinkClick r:id="rId4"/>
              </a:rPr>
              <a:t>mdevos/notes/graph/induction.pdf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are a few nice observations about the proof there as</a:t>
            </a:r>
            <a:br>
              <a:rPr lang="en-US" dirty="0" smtClean="0"/>
            </a:br>
            <a:r>
              <a:rPr lang="en-US" dirty="0" smtClean="0"/>
              <a:t>well as a few nice induction examples.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39" y="704976"/>
            <a:ext cx="8236329" cy="5638800"/>
          </a:xfrm>
        </p:spPr>
        <p:txBody>
          <a:bodyPr/>
          <a:lstStyle/>
          <a:p>
            <a:r>
              <a:rPr lang="en-US" sz="2400" dirty="0"/>
              <a:t>Analyze Dijkstra’s Algorithm</a:t>
            </a:r>
          </a:p>
          <a:p>
            <a:endParaRPr lang="en-US" sz="2400" dirty="0"/>
          </a:p>
          <a:p>
            <a:r>
              <a:rPr lang="en-US" sz="2400" dirty="0"/>
              <a:t>Deal with induction proof we started on last time.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Look at a way of finding all-pairs shortest path distances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Floyd-</a:t>
            </a:r>
            <a:r>
              <a:rPr lang="en-US" sz="2000" dirty="0" err="1">
                <a:solidFill>
                  <a:srgbClr val="FF0000"/>
                </a:solidFill>
              </a:rPr>
              <a:t>Warshall</a:t>
            </a:r>
            <a:r>
              <a:rPr lang="en-US" sz="2000" dirty="0">
                <a:solidFill>
                  <a:srgbClr val="FF0000"/>
                </a:solidFill>
              </a:rPr>
              <a:t> Algorithm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More terminology</a:t>
            </a:r>
          </a:p>
          <a:p>
            <a:pPr lvl="1"/>
            <a:r>
              <a:rPr lang="en-US" sz="2000" dirty="0"/>
              <a:t>Path, </a:t>
            </a:r>
            <a:r>
              <a:rPr lang="en-US" sz="2000" dirty="0" smtClean="0"/>
              <a:t>Cycle</a:t>
            </a:r>
            <a:r>
              <a:rPr lang="en-US" sz="2000" dirty="0"/>
              <a:t>, Eulerian path, Eulerian cycle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More terminology</a:t>
            </a:r>
          </a:p>
          <a:p>
            <a:pPr lvl="1"/>
            <a:r>
              <a:rPr lang="en-US" sz="2000" dirty="0"/>
              <a:t>Trees, minimum-spanning trees (MST), planar graphs</a:t>
            </a:r>
          </a:p>
          <a:p>
            <a:pPr lvl="1"/>
            <a:r>
              <a:rPr lang="en-US" sz="2000" dirty="0"/>
              <a:t>Brief overview of ideas associated with these things.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5014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7" y="1690689"/>
            <a:ext cx="8720585" cy="238412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Floyd-</a:t>
            </a:r>
            <a:r>
              <a:rPr lang="en-US" dirty="0" err="1" smtClean="0">
                <a:solidFill>
                  <a:srgbClr val="FF0000"/>
                </a:solidFill>
              </a:rPr>
              <a:t>Warshall</a:t>
            </a:r>
            <a:r>
              <a:rPr lang="en-US" dirty="0" smtClean="0">
                <a:solidFill>
                  <a:srgbClr val="FF0000"/>
                </a:solidFill>
              </a:rPr>
              <a:t>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4257107"/>
            <a:ext cx="7886700" cy="2325362"/>
          </a:xfrm>
        </p:spPr>
        <p:txBody>
          <a:bodyPr/>
          <a:lstStyle/>
          <a:p>
            <a:r>
              <a:rPr lang="en-US" dirty="0" smtClean="0"/>
              <a:t>What is it doing?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Why does it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44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[DIrected Graph on Four Vertices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31" y="895865"/>
            <a:ext cx="24384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700512"/>
              </p:ext>
            </p:extLst>
          </p:nvPr>
        </p:nvGraphicFramePr>
        <p:xfrm>
          <a:off x="2654531" y="1070732"/>
          <a:ext cx="6096000" cy="2286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Dist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∞</a:t>
                      </a:r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20" y="4324888"/>
            <a:ext cx="8720585" cy="2384121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98372" y="102576"/>
            <a:ext cx="7886700" cy="74224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Floyd-</a:t>
            </a:r>
            <a:r>
              <a:rPr lang="en-US" dirty="0" err="1" smtClean="0">
                <a:solidFill>
                  <a:srgbClr val="FF0000"/>
                </a:solidFill>
              </a:rPr>
              <a:t>Warshall</a:t>
            </a:r>
            <a:r>
              <a:rPr lang="en-US" dirty="0" smtClean="0">
                <a:solidFill>
                  <a:srgbClr val="FF0000"/>
                </a:solidFill>
              </a:rPr>
              <a:t>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97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39" y="704976"/>
            <a:ext cx="8236329" cy="5638800"/>
          </a:xfrm>
        </p:spPr>
        <p:txBody>
          <a:bodyPr/>
          <a:lstStyle/>
          <a:p>
            <a:r>
              <a:rPr lang="en-US" sz="2400" dirty="0"/>
              <a:t>Analyze Dijkstra’s Algorithm</a:t>
            </a:r>
          </a:p>
          <a:p>
            <a:endParaRPr lang="en-US" sz="2400" dirty="0"/>
          </a:p>
          <a:p>
            <a:r>
              <a:rPr lang="en-US" sz="2400" dirty="0"/>
              <a:t>Deal with induction proof we started on last time.</a:t>
            </a:r>
          </a:p>
          <a:p>
            <a:endParaRPr lang="en-US" sz="2400" dirty="0"/>
          </a:p>
          <a:p>
            <a:r>
              <a:rPr lang="en-US" sz="2400" dirty="0"/>
              <a:t>Look at a way of finding all-pairs shortest path distances</a:t>
            </a:r>
          </a:p>
          <a:p>
            <a:pPr lvl="1"/>
            <a:r>
              <a:rPr lang="en-US" sz="2000" dirty="0"/>
              <a:t>Floyd-</a:t>
            </a:r>
            <a:r>
              <a:rPr lang="en-US" sz="2000" dirty="0" err="1"/>
              <a:t>Warshall</a:t>
            </a:r>
            <a:r>
              <a:rPr lang="en-US" sz="2000" dirty="0"/>
              <a:t> Algorithm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>
                <a:solidFill>
                  <a:srgbClr val="FF0000"/>
                </a:solidFill>
              </a:rPr>
              <a:t>More terminology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Path, </a:t>
            </a:r>
            <a:r>
              <a:rPr lang="en-US" sz="2000" dirty="0" smtClean="0">
                <a:solidFill>
                  <a:srgbClr val="FF0000"/>
                </a:solidFill>
              </a:rPr>
              <a:t>Cycle</a:t>
            </a:r>
            <a:r>
              <a:rPr lang="en-US" sz="2000" dirty="0">
                <a:solidFill>
                  <a:srgbClr val="FF0000"/>
                </a:solidFill>
              </a:rPr>
              <a:t>, Eulerian path, Eulerian cycle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More terminology</a:t>
            </a:r>
          </a:p>
          <a:p>
            <a:pPr lvl="1"/>
            <a:r>
              <a:rPr lang="en-US" sz="2000" dirty="0"/>
              <a:t>Trees, minimum-spanning trees (MST), planar graphs</a:t>
            </a:r>
          </a:p>
          <a:p>
            <a:pPr lvl="1"/>
            <a:r>
              <a:rPr lang="en-US" sz="2000" dirty="0"/>
              <a:t>Brief overview of ideas associated with these things.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1084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graph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 = (V,E) consists of </a:t>
            </a:r>
          </a:p>
          <a:p>
            <a:pPr lvl="1"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non-empty set V of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vertices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(or nodes),</a:t>
            </a:r>
          </a:p>
          <a:p>
            <a:pPr lvl="1"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nd a set E of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edges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Each edge is associated with two vertices (possibly equal), which are its endpoints.</a:t>
            </a:r>
          </a:p>
          <a:p>
            <a:pPr lvl="1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A </a:t>
            </a:r>
            <a:r>
              <a:rPr lang="en-US" sz="2800" b="1" dirty="0" smtClean="0"/>
              <a:t>path</a:t>
            </a:r>
            <a:r>
              <a:rPr lang="en-US" sz="2800" dirty="0" smtClean="0"/>
              <a:t> from </a:t>
            </a:r>
            <a:r>
              <a:rPr lang="en-US" sz="2800" i="1" dirty="0" smtClean="0"/>
              <a:t>u</a:t>
            </a:r>
            <a:r>
              <a:rPr lang="en-US" sz="2800" dirty="0" smtClean="0"/>
              <a:t> to </a:t>
            </a:r>
            <a:r>
              <a:rPr lang="en-US" sz="2800" i="1" dirty="0" smtClean="0"/>
              <a:t>v</a:t>
            </a:r>
            <a:r>
              <a:rPr lang="en-US" sz="2800" dirty="0" smtClean="0"/>
              <a:t> of length </a:t>
            </a:r>
            <a:r>
              <a:rPr lang="en-US" sz="2800" i="1" dirty="0" smtClean="0"/>
              <a:t>n</a:t>
            </a:r>
            <a:r>
              <a:rPr lang="en-US" sz="2800" dirty="0" smtClean="0"/>
              <a:t> is:</a:t>
            </a:r>
          </a:p>
          <a:p>
            <a:pPr lvl="1">
              <a:buNone/>
            </a:pPr>
            <a:r>
              <a:rPr lang="en-US" sz="2400" dirty="0" smtClean="0"/>
              <a:t>a sequence of edges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. . . </a:t>
            </a:r>
            <a:r>
              <a:rPr lang="en-US" sz="2400" i="1" dirty="0"/>
              <a:t>e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 in E, such that</a:t>
            </a:r>
          </a:p>
          <a:p>
            <a:pPr lvl="1">
              <a:buNone/>
            </a:pPr>
            <a:r>
              <a:rPr lang="en-US" sz="2400" dirty="0"/>
              <a:t>t</a:t>
            </a:r>
            <a:r>
              <a:rPr lang="en-US" sz="2400" dirty="0" smtClean="0"/>
              <a:t>here is a sequence of vertices </a:t>
            </a:r>
            <a:r>
              <a:rPr lang="en-US" sz="2400" i="1" dirty="0" smtClean="0"/>
              <a:t>u</a:t>
            </a:r>
            <a:r>
              <a:rPr lang="en-US" sz="2400" dirty="0" smtClean="0"/>
              <a:t>=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. . . </a:t>
            </a:r>
            <a:r>
              <a:rPr lang="en-US" sz="2400" i="1" dirty="0" err="1"/>
              <a:t>v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=</a:t>
            </a:r>
            <a:r>
              <a:rPr lang="en-US" sz="2400" i="1" dirty="0" smtClean="0"/>
              <a:t>v</a:t>
            </a:r>
            <a:endParaRPr lang="en-US" sz="2400" dirty="0" smtClean="0"/>
          </a:p>
          <a:p>
            <a:pPr lvl="1">
              <a:buNone/>
            </a:pPr>
            <a:r>
              <a:rPr lang="en-US" sz="2400" dirty="0"/>
              <a:t>s</a:t>
            </a:r>
            <a:r>
              <a:rPr lang="en-US" sz="2400" dirty="0" smtClean="0"/>
              <a:t>uch that each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has endpoints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</a:t>
            </a:r>
            <a:r>
              <a:rPr lang="en-US" sz="2400" baseline="-25000" dirty="0" smtClean="0"/>
              <a:t>-1 </a:t>
            </a:r>
            <a:r>
              <a:rPr lang="en-US" sz="2400" dirty="0" smtClean="0"/>
              <a:t>and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 path is a </a:t>
            </a:r>
            <a:r>
              <a:rPr lang="en-US" sz="2800" b="1" dirty="0" smtClean="0">
                <a:solidFill>
                  <a:srgbClr val="FF0000"/>
                </a:solidFill>
              </a:rPr>
              <a:t>circuit</a:t>
            </a:r>
            <a:r>
              <a:rPr lang="en-US" sz="2800" dirty="0" smtClean="0">
                <a:solidFill>
                  <a:srgbClr val="FF0000"/>
                </a:solidFill>
              </a:rPr>
              <a:t> when </a:t>
            </a:r>
            <a:r>
              <a:rPr lang="en-US" sz="2800" i="1" dirty="0" smtClean="0">
                <a:solidFill>
                  <a:srgbClr val="FF0000"/>
                </a:solidFill>
              </a:rPr>
              <a:t>u</a:t>
            </a:r>
            <a:r>
              <a:rPr lang="en-US" sz="2800" dirty="0" smtClean="0">
                <a:solidFill>
                  <a:srgbClr val="FF0000"/>
                </a:solidFill>
              </a:rPr>
              <a:t>=</a:t>
            </a:r>
            <a:r>
              <a:rPr lang="en-US" sz="2800" i="1" dirty="0" smtClean="0">
                <a:solidFill>
                  <a:srgbClr val="FF0000"/>
                </a:solidFill>
              </a:rPr>
              <a:t>v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sz="2800" dirty="0" smtClean="0"/>
              <a:t>A graph is </a:t>
            </a:r>
            <a:r>
              <a:rPr lang="en-US" sz="2800" b="1" dirty="0" smtClean="0"/>
              <a:t>connected</a:t>
            </a:r>
            <a:r>
              <a:rPr lang="en-US" sz="2800" dirty="0" smtClean="0"/>
              <a:t> when there exists a path from every vertex to every </a:t>
            </a:r>
            <a:r>
              <a:rPr lang="en-US" sz="2800" i="1" dirty="0" smtClean="0"/>
              <a:t>other</a:t>
            </a:r>
            <a:r>
              <a:rPr lang="en-US" sz="2800" dirty="0" smtClean="0"/>
              <a:t> vertex.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531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and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graph G = (V,E):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Is there a path/circuit that </a:t>
            </a:r>
            <a:r>
              <a:rPr lang="en-US" b="1" dirty="0" smtClean="0"/>
              <a:t>crosses each edge </a:t>
            </a:r>
            <a:r>
              <a:rPr lang="en-US" dirty="0" smtClean="0"/>
              <a:t>in E </a:t>
            </a:r>
            <a:r>
              <a:rPr lang="en-US" b="1" dirty="0" smtClean="0"/>
              <a:t>exactly once</a:t>
            </a:r>
            <a:r>
              <a:rPr lang="en-US" dirty="0" smtClean="0"/>
              <a:t>?</a:t>
            </a:r>
          </a:p>
          <a:p>
            <a:pPr marL="800100" lvl="2" indent="0">
              <a:buNone/>
            </a:pPr>
            <a:r>
              <a:rPr lang="en-US" dirty="0" smtClean="0"/>
              <a:t>If so, G is an </a:t>
            </a:r>
            <a:r>
              <a:rPr lang="en-US" b="1" dirty="0" err="1" smtClean="0"/>
              <a:t>Eulerian</a:t>
            </a:r>
            <a:r>
              <a:rPr lang="en-US" dirty="0" smtClean="0"/>
              <a:t> graph,</a:t>
            </a:r>
          </a:p>
          <a:p>
            <a:pPr marL="800100" lvl="2" indent="0">
              <a:buNone/>
            </a:pPr>
            <a:r>
              <a:rPr lang="en-US" dirty="0"/>
              <a:t>a</a:t>
            </a:r>
            <a:r>
              <a:rPr lang="en-US" dirty="0" smtClean="0"/>
              <a:t>nd you have an </a:t>
            </a:r>
            <a:r>
              <a:rPr lang="en-US" dirty="0" err="1" smtClean="0"/>
              <a:t>Eulerian</a:t>
            </a:r>
            <a:r>
              <a:rPr lang="en-US" dirty="0" smtClean="0"/>
              <a:t> path, or an </a:t>
            </a:r>
            <a:r>
              <a:rPr lang="en-US" dirty="0" err="1" smtClean="0"/>
              <a:t>Eulerian</a:t>
            </a:r>
            <a:r>
              <a:rPr lang="en-US" dirty="0" smtClean="0"/>
              <a:t> circuit.</a:t>
            </a:r>
          </a:p>
          <a:p>
            <a:pPr marL="800100" lvl="2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Is there a path/circuit that </a:t>
            </a:r>
            <a:r>
              <a:rPr lang="en-US" b="1" dirty="0" smtClean="0"/>
              <a:t>visits each vertex </a:t>
            </a:r>
            <a:r>
              <a:rPr lang="en-US" dirty="0" smtClean="0"/>
              <a:t>in V </a:t>
            </a:r>
            <a:r>
              <a:rPr lang="en-US" b="1" dirty="0" smtClean="0"/>
              <a:t>exactly once</a:t>
            </a:r>
            <a:r>
              <a:rPr lang="en-US" dirty="0" smtClean="0"/>
              <a:t>?</a:t>
            </a:r>
          </a:p>
          <a:p>
            <a:pPr marL="800100" lvl="2" indent="0">
              <a:buNone/>
            </a:pPr>
            <a:r>
              <a:rPr lang="en-US" dirty="0" smtClean="0"/>
              <a:t>If so, G is a </a:t>
            </a:r>
            <a:r>
              <a:rPr lang="en-US" b="1" dirty="0" smtClean="0"/>
              <a:t>Hamiltonian</a:t>
            </a:r>
            <a:r>
              <a:rPr lang="en-US" dirty="0" smtClean="0"/>
              <a:t> graph,</a:t>
            </a:r>
          </a:p>
          <a:p>
            <a:pPr marL="800100" lvl="2" indent="0">
              <a:buNone/>
            </a:pPr>
            <a:r>
              <a:rPr lang="en-US" dirty="0"/>
              <a:t>a</a:t>
            </a:r>
            <a:r>
              <a:rPr lang="en-US" dirty="0" smtClean="0"/>
              <a:t>nd you have a Hamiltonian path or circuit.</a:t>
            </a:r>
          </a:p>
        </p:txBody>
      </p:sp>
    </p:spTree>
    <p:extLst>
      <p:ext uri="{BB962C8B-B14F-4D97-AF65-F5344CB8AC3E}">
        <p14:creationId xmlns:p14="http://schemas.microsoft.com/office/powerpoint/2010/main" val="140178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Leonhard Euler lived in </a:t>
            </a:r>
            <a:r>
              <a:rPr lang="en-US" dirty="0" err="1" smtClean="0"/>
              <a:t>Königsberg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 liked to take walks.  A famous local puzzle was whether you could take a walk that would cross each bridge exactly once.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Euler solved this problem (in 1736) and thus founded graph theory.</a:t>
            </a:r>
            <a:endParaRPr lang="en-US" dirty="0"/>
          </a:p>
        </p:txBody>
      </p:sp>
      <p:pic>
        <p:nvPicPr>
          <p:cNvPr id="4" name="Picture 9" descr="brid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5029200" cy="289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4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Graph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the physical world:</a:t>
            </a:r>
          </a:p>
          <a:p>
            <a:pPr marL="400050" lvl="1" indent="0">
              <a:buNone/>
            </a:pPr>
            <a:r>
              <a:rPr lang="en-US" dirty="0" smtClean="0"/>
              <a:t>Each bridge connects exactly two land-masses.</a:t>
            </a:r>
          </a:p>
          <a:p>
            <a:pPr marL="400050" lvl="1" indent="0">
              <a:buNone/>
            </a:pPr>
            <a:r>
              <a:rPr lang="en-US" dirty="0" smtClean="0"/>
              <a:t>Each land-mass may have any number of bridges.</a:t>
            </a:r>
          </a:p>
          <a:p>
            <a:pPr marL="0" indent="0">
              <a:buNone/>
            </a:pPr>
            <a:r>
              <a:rPr lang="en-US" dirty="0" smtClean="0"/>
              <a:t>Suggests a graph abstraction:</a:t>
            </a:r>
          </a:p>
          <a:p>
            <a:pPr marL="400050" lvl="1" indent="0">
              <a:buNone/>
            </a:pPr>
            <a:r>
              <a:rPr lang="en-US" dirty="0" smtClean="0"/>
              <a:t>Represent a bridge by an </a:t>
            </a:r>
            <a:r>
              <a:rPr lang="en-US" i="1" dirty="0" smtClean="0"/>
              <a:t>edge</a:t>
            </a:r>
            <a:r>
              <a:rPr lang="en-US" dirty="0" smtClean="0"/>
              <a:t> in the graph.</a:t>
            </a:r>
          </a:p>
          <a:p>
            <a:pPr marL="400050" lvl="1" indent="0">
              <a:buNone/>
            </a:pPr>
            <a:r>
              <a:rPr lang="en-US" dirty="0" smtClean="0"/>
              <a:t>Represent a land-mass by a </a:t>
            </a:r>
            <a:r>
              <a:rPr lang="en-US" i="1" dirty="0" smtClean="0"/>
              <a:t>vertex</a:t>
            </a:r>
            <a:r>
              <a:rPr lang="en-US" dirty="0" smtClean="0"/>
              <a:t>.</a:t>
            </a:r>
          </a:p>
          <a:p>
            <a:pPr marL="40005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81400"/>
            <a:ext cx="2133600" cy="323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9" descr="brid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4114800"/>
            <a:ext cx="450681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19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 stuffs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638800"/>
          </a:xfrm>
        </p:spPr>
        <p:txBody>
          <a:bodyPr/>
          <a:lstStyle/>
          <a:p>
            <a:r>
              <a:rPr lang="en-US" sz="2800" dirty="0"/>
              <a:t>Last homework due today</a:t>
            </a:r>
          </a:p>
          <a:p>
            <a:r>
              <a:rPr lang="en-US" sz="2800" dirty="0"/>
              <a:t>Office hour changes starting Friday (also in Piazza)</a:t>
            </a:r>
          </a:p>
          <a:p>
            <a:pPr lvl="1"/>
            <a:r>
              <a:rPr lang="en-US" sz="1800" dirty="0"/>
              <a:t>Friday 6/17: </a:t>
            </a:r>
            <a:r>
              <a:rPr lang="en-US" sz="1800" dirty="0"/>
              <a:t>	2-5 	Mark in </a:t>
            </a:r>
            <a:r>
              <a:rPr lang="en-US" sz="1800" dirty="0"/>
              <a:t>his </a:t>
            </a:r>
            <a:r>
              <a:rPr lang="en-US" sz="1800" dirty="0"/>
              <a:t>office.</a:t>
            </a:r>
            <a:endParaRPr lang="en-US" sz="1800" dirty="0"/>
          </a:p>
          <a:p>
            <a:pPr lvl="1"/>
            <a:r>
              <a:rPr lang="en-US" sz="1800" dirty="0"/>
              <a:t>Sunday 6/19: </a:t>
            </a:r>
            <a:r>
              <a:rPr lang="en-US" sz="1800" dirty="0"/>
              <a:t>	2-5 	Jasmine in </a:t>
            </a:r>
            <a:r>
              <a:rPr lang="en-US" sz="1800" dirty="0"/>
              <a:t>the </a:t>
            </a:r>
            <a:r>
              <a:rPr lang="en-US" sz="1800" dirty="0"/>
              <a:t>UGLI.</a:t>
            </a:r>
            <a:r>
              <a:rPr lang="en-US" sz="1800" dirty="0"/>
              <a:t> </a:t>
            </a:r>
          </a:p>
          <a:p>
            <a:pPr lvl="1"/>
            <a:r>
              <a:rPr lang="en-US" sz="1800" dirty="0"/>
              <a:t>Monday 6/20: </a:t>
            </a:r>
            <a:r>
              <a:rPr lang="en-US" sz="1800" dirty="0"/>
              <a:t>	10-12 	Mark in </a:t>
            </a:r>
            <a:r>
              <a:rPr lang="en-US" sz="1800" dirty="0"/>
              <a:t>his office.</a:t>
            </a:r>
          </a:p>
          <a:p>
            <a:pPr lvl="1"/>
            <a:r>
              <a:rPr lang="en-US" sz="1800" dirty="0"/>
              <a:t>Monday 6/20: </a:t>
            </a:r>
            <a:r>
              <a:rPr lang="en-US" sz="1800" dirty="0"/>
              <a:t>	5-7 	Emily in </a:t>
            </a:r>
            <a:r>
              <a:rPr lang="en-US" sz="1800" dirty="0"/>
              <a:t>the UGLI.</a:t>
            </a:r>
          </a:p>
          <a:p>
            <a:pPr lvl="1"/>
            <a:r>
              <a:rPr lang="en-US" sz="1800" dirty="0"/>
              <a:t>Tuesday 6/21: </a:t>
            </a:r>
            <a:r>
              <a:rPr lang="en-US" sz="1800" dirty="0"/>
              <a:t>	10-12</a:t>
            </a:r>
            <a:r>
              <a:rPr lang="en-US" sz="1800" dirty="0"/>
              <a:t> </a:t>
            </a:r>
            <a:r>
              <a:rPr lang="en-US" sz="1800" dirty="0"/>
              <a:t>	Emily in the </a:t>
            </a:r>
            <a:r>
              <a:rPr lang="en-US" sz="1800" dirty="0" err="1"/>
              <a:t>Beyster</a:t>
            </a:r>
            <a:r>
              <a:rPr lang="en-US" sz="1800" dirty="0"/>
              <a:t> </a:t>
            </a:r>
            <a:r>
              <a:rPr lang="en-US" sz="1800" dirty="0"/>
              <a:t>Learning Center.</a:t>
            </a:r>
          </a:p>
          <a:p>
            <a:pPr lvl="1"/>
            <a:r>
              <a:rPr lang="en-US" sz="1800" dirty="0"/>
              <a:t>Tuesday 6/21: </a:t>
            </a:r>
            <a:r>
              <a:rPr lang="en-US" sz="1800" dirty="0"/>
              <a:t>	1-3 	Mark in </a:t>
            </a:r>
            <a:r>
              <a:rPr lang="en-US" sz="1800" dirty="0"/>
              <a:t>his office. </a:t>
            </a:r>
          </a:p>
          <a:p>
            <a:pPr lvl="1"/>
            <a:r>
              <a:rPr lang="en-US" sz="1800" dirty="0"/>
              <a:t>Wednesday 6/22: </a:t>
            </a:r>
            <a:r>
              <a:rPr lang="en-US" sz="1800" dirty="0"/>
              <a:t>	10-12 	Emily in the </a:t>
            </a:r>
            <a:r>
              <a:rPr lang="en-US" sz="1800" dirty="0" err="1"/>
              <a:t>Beyster</a:t>
            </a:r>
            <a:r>
              <a:rPr lang="en-US" sz="1800" dirty="0"/>
              <a:t> </a:t>
            </a:r>
            <a:r>
              <a:rPr lang="en-US" sz="1800" dirty="0"/>
              <a:t>Learning Center.</a:t>
            </a:r>
          </a:p>
          <a:p>
            <a:pPr lvl="1"/>
            <a:r>
              <a:rPr lang="en-US" sz="1800" dirty="0"/>
              <a:t>Wednesday 6/22: </a:t>
            </a:r>
            <a:r>
              <a:rPr lang="en-US" sz="1800" dirty="0"/>
              <a:t>	1:30-3 	Mark in </a:t>
            </a:r>
            <a:r>
              <a:rPr lang="en-US" sz="1800" dirty="0"/>
              <a:t>his office.</a:t>
            </a:r>
          </a:p>
          <a:p>
            <a:pPr lvl="1"/>
            <a:r>
              <a:rPr lang="en-US" sz="1800" dirty="0"/>
              <a:t>Thursday: 6/23: </a:t>
            </a:r>
            <a:r>
              <a:rPr lang="en-US" sz="1800" dirty="0"/>
              <a:t>	10-12 	Emily in the </a:t>
            </a:r>
            <a:r>
              <a:rPr lang="en-US" sz="1800" dirty="0" err="1"/>
              <a:t>Beyster</a:t>
            </a:r>
            <a:r>
              <a:rPr lang="en-US" sz="1800" dirty="0"/>
              <a:t> Learning Center.</a:t>
            </a:r>
          </a:p>
          <a:p>
            <a:pPr lvl="1"/>
            <a:r>
              <a:rPr lang="en-US" sz="1800" dirty="0"/>
              <a:t>Thursday 6/23: </a:t>
            </a:r>
            <a:r>
              <a:rPr lang="en-US" sz="1800" dirty="0"/>
              <a:t>	1:30-3 	Jasmine </a:t>
            </a:r>
            <a:r>
              <a:rPr lang="en-US" sz="1800" dirty="0"/>
              <a:t>in the </a:t>
            </a:r>
            <a:r>
              <a:rPr lang="en-US" sz="1800" dirty="0" err="1"/>
              <a:t>Beyster</a:t>
            </a:r>
            <a:r>
              <a:rPr lang="en-US" sz="1800" dirty="0"/>
              <a:t> Learning Center.</a:t>
            </a:r>
          </a:p>
          <a:p>
            <a:r>
              <a:rPr lang="en-US" sz="2800" dirty="0"/>
              <a:t>Discussion is still on for Thursday and Friday.</a:t>
            </a:r>
          </a:p>
          <a:p>
            <a:r>
              <a:rPr lang="en-US" sz="2800" dirty="0"/>
              <a:t>Exam is Thursday 6/23 from 4-6</a:t>
            </a:r>
          </a:p>
          <a:p>
            <a:pPr lvl="1"/>
            <a:r>
              <a:rPr lang="en-US" sz="2400" dirty="0"/>
              <a:t>Room information posted shortly (will be in EECS)</a:t>
            </a:r>
          </a:p>
        </p:txBody>
      </p:sp>
    </p:spTree>
    <p:extLst>
      <p:ext uri="{BB962C8B-B14F-4D97-AF65-F5344CB8AC3E}">
        <p14:creationId xmlns:p14="http://schemas.microsoft.com/office/powerpoint/2010/main" val="204971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9956"/>
            <a:ext cx="8763000" cy="609600"/>
          </a:xfrm>
        </p:spPr>
        <p:txBody>
          <a:bodyPr/>
          <a:lstStyle/>
          <a:p>
            <a:r>
              <a:rPr lang="en-US" dirty="0" smtClean="0"/>
              <a:t>Is there an Euler circuit/path?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43400"/>
            <a:ext cx="8839200" cy="2133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Circuit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Path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Not Traversable</a:t>
            </a:r>
            <a:endParaRPr lang="en-US" dirty="0"/>
          </a:p>
        </p:txBody>
      </p:sp>
      <p:sp>
        <p:nvSpPr>
          <p:cNvPr id="4" name="Line 15"/>
          <p:cNvSpPr>
            <a:spLocks noChangeShapeType="1"/>
          </p:cNvSpPr>
          <p:nvPr/>
        </p:nvSpPr>
        <p:spPr bwMode="auto">
          <a:xfrm flipH="1" flipV="1">
            <a:off x="1641475" y="1501775"/>
            <a:ext cx="22225" cy="938213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" name="Line 16"/>
          <p:cNvSpPr>
            <a:spLocks noChangeShapeType="1"/>
          </p:cNvSpPr>
          <p:nvPr/>
        </p:nvSpPr>
        <p:spPr bwMode="auto">
          <a:xfrm flipH="1">
            <a:off x="1722437" y="2181225"/>
            <a:ext cx="893763" cy="2857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 flipH="1">
            <a:off x="709612" y="1531938"/>
            <a:ext cx="928688" cy="73501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1676400" y="1524000"/>
            <a:ext cx="952500" cy="6762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/>
        </p:nvSpPr>
        <p:spPr bwMode="auto">
          <a:xfrm>
            <a:off x="1916112" y="2524125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C</a:t>
            </a:r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>
            <a:off x="765175" y="2266950"/>
            <a:ext cx="876300" cy="11620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3" name="Arc 42"/>
          <p:cNvSpPr>
            <a:spLocks/>
          </p:cNvSpPr>
          <p:nvPr/>
        </p:nvSpPr>
        <p:spPr bwMode="auto">
          <a:xfrm rot="17652697">
            <a:off x="674687" y="1589088"/>
            <a:ext cx="996950" cy="527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 flipV="1">
            <a:off x="658812" y="2209800"/>
            <a:ext cx="1019175" cy="2603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5" name="Line 44"/>
          <p:cNvSpPr>
            <a:spLocks noChangeShapeType="1"/>
          </p:cNvSpPr>
          <p:nvPr/>
        </p:nvSpPr>
        <p:spPr bwMode="auto">
          <a:xfrm flipV="1">
            <a:off x="1649412" y="2447925"/>
            <a:ext cx="19050" cy="10287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1584325" y="1447800"/>
            <a:ext cx="152400" cy="12223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630237" y="2144713"/>
            <a:ext cx="152400" cy="12223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2530475" y="2143125"/>
            <a:ext cx="152400" cy="1238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1601787" y="2397125"/>
            <a:ext cx="152400" cy="12223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0" name="Oval 25"/>
          <p:cNvSpPr>
            <a:spLocks noChangeArrowheads="1"/>
          </p:cNvSpPr>
          <p:nvPr/>
        </p:nvSpPr>
        <p:spPr bwMode="auto">
          <a:xfrm>
            <a:off x="1584325" y="3419475"/>
            <a:ext cx="152400" cy="1238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H="1" flipV="1">
            <a:off x="4460875" y="1501775"/>
            <a:ext cx="22225" cy="938213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 flipH="1">
            <a:off x="4541837" y="2181225"/>
            <a:ext cx="893763" cy="2857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3529012" y="1531938"/>
            <a:ext cx="928688" cy="73501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4495800" y="1524000"/>
            <a:ext cx="952500" cy="6762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403725" y="1008063"/>
            <a:ext cx="4730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A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4789487" y="3325813"/>
            <a:ext cx="4937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E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735512" y="2524125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C</a:t>
            </a: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3584575" y="2266950"/>
            <a:ext cx="876300" cy="11620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3249612" y="1728788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B</a:t>
            </a:r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 flipH="1" flipV="1">
            <a:off x="3478212" y="2209800"/>
            <a:ext cx="1019175" cy="2603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2" name="Line 44"/>
          <p:cNvSpPr>
            <a:spLocks noChangeShapeType="1"/>
          </p:cNvSpPr>
          <p:nvPr/>
        </p:nvSpPr>
        <p:spPr bwMode="auto">
          <a:xfrm flipV="1">
            <a:off x="4468812" y="2447925"/>
            <a:ext cx="19050" cy="10287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4403725" y="1447800"/>
            <a:ext cx="152400" cy="12223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4" name="Oval 12"/>
          <p:cNvSpPr>
            <a:spLocks noChangeArrowheads="1"/>
          </p:cNvSpPr>
          <p:nvPr/>
        </p:nvSpPr>
        <p:spPr bwMode="auto">
          <a:xfrm>
            <a:off x="3449637" y="2144713"/>
            <a:ext cx="152400" cy="12223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5349875" y="2143125"/>
            <a:ext cx="152400" cy="1238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4421187" y="2397125"/>
            <a:ext cx="152400" cy="12223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7" name="Oval 25"/>
          <p:cNvSpPr>
            <a:spLocks noChangeArrowheads="1"/>
          </p:cNvSpPr>
          <p:nvPr/>
        </p:nvSpPr>
        <p:spPr bwMode="auto">
          <a:xfrm>
            <a:off x="4403725" y="3419475"/>
            <a:ext cx="152400" cy="1238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flipH="1" flipV="1">
            <a:off x="7508875" y="1501775"/>
            <a:ext cx="22225" cy="938213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 flipH="1">
            <a:off x="7589837" y="2181225"/>
            <a:ext cx="893763" cy="2857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577012" y="1531938"/>
            <a:ext cx="928688" cy="735012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7543800" y="1524000"/>
            <a:ext cx="952500" cy="67627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7451725" y="1008063"/>
            <a:ext cx="4730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A</a:t>
            </a: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7837487" y="3325813"/>
            <a:ext cx="4937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E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783512" y="2524125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C</a:t>
            </a:r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6632575" y="2266950"/>
            <a:ext cx="876300" cy="11620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6297612" y="1728788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B</a:t>
            </a:r>
          </a:p>
        </p:txBody>
      </p:sp>
      <p:sp>
        <p:nvSpPr>
          <p:cNvPr id="48" name="Line 43"/>
          <p:cNvSpPr>
            <a:spLocks noChangeShapeType="1"/>
          </p:cNvSpPr>
          <p:nvPr/>
        </p:nvSpPr>
        <p:spPr bwMode="auto">
          <a:xfrm flipH="1" flipV="1">
            <a:off x="6526212" y="2209800"/>
            <a:ext cx="1019175" cy="2603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9" name="Line 44"/>
          <p:cNvSpPr>
            <a:spLocks noChangeShapeType="1"/>
          </p:cNvSpPr>
          <p:nvPr/>
        </p:nvSpPr>
        <p:spPr bwMode="auto">
          <a:xfrm flipV="1">
            <a:off x="7516812" y="2447925"/>
            <a:ext cx="19050" cy="10287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0" name="Oval 11"/>
          <p:cNvSpPr>
            <a:spLocks noChangeArrowheads="1"/>
          </p:cNvSpPr>
          <p:nvPr/>
        </p:nvSpPr>
        <p:spPr bwMode="auto">
          <a:xfrm>
            <a:off x="7451725" y="1447800"/>
            <a:ext cx="152400" cy="12223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1" name="Oval 12"/>
          <p:cNvSpPr>
            <a:spLocks noChangeArrowheads="1"/>
          </p:cNvSpPr>
          <p:nvPr/>
        </p:nvSpPr>
        <p:spPr bwMode="auto">
          <a:xfrm>
            <a:off x="6497637" y="2144713"/>
            <a:ext cx="152400" cy="122237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2" name="Oval 13"/>
          <p:cNvSpPr>
            <a:spLocks noChangeArrowheads="1"/>
          </p:cNvSpPr>
          <p:nvPr/>
        </p:nvSpPr>
        <p:spPr bwMode="auto">
          <a:xfrm>
            <a:off x="8397875" y="2143125"/>
            <a:ext cx="152400" cy="1238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7469187" y="2397125"/>
            <a:ext cx="152400" cy="12223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7451725" y="3419475"/>
            <a:ext cx="152400" cy="12382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88" name="Line 18"/>
          <p:cNvSpPr>
            <a:spLocks noChangeShapeType="1"/>
          </p:cNvSpPr>
          <p:nvPr/>
        </p:nvSpPr>
        <p:spPr bwMode="auto">
          <a:xfrm flipH="1">
            <a:off x="7620000" y="2286000"/>
            <a:ext cx="838200" cy="1143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524000" y="1066800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A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343400" y="1066800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A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391400" y="1066800"/>
            <a:ext cx="312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A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400800" y="1828800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B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352800" y="1828800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B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04800" y="1828800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B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543800" y="2057400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C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495800" y="2057400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C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676400" y="2057400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C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334000" y="1828800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D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458200" y="1828800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D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590800" y="1828800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D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572000" y="3276600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E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696200" y="3352800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E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752600" y="3276600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E</a:t>
            </a:r>
            <a:endParaRPr lang="en-US" sz="16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86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/>
      <p:bldP spid="27" grpId="0"/>
      <p:bldP spid="28" grpId="0" animBg="1"/>
      <p:bldP spid="29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 animBg="1"/>
      <p:bldP spid="46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8" grpId="0" animBg="1"/>
      <p:bldP spid="89" grpId="0"/>
      <p:bldP spid="90" grpId="0"/>
      <p:bldP spid="91" grpId="0"/>
      <p:bldP spid="92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G have an Euler Path/Circuit?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Theorem: A connected </a:t>
            </a:r>
            <a:r>
              <a:rPr lang="en-US" dirty="0" err="1"/>
              <a:t>multigraph</a:t>
            </a:r>
            <a:r>
              <a:rPr lang="en-US" dirty="0"/>
              <a:t> has an Euler path </a:t>
            </a:r>
            <a:r>
              <a:rPr lang="en-US" b="1" dirty="0" err="1"/>
              <a:t>iff</a:t>
            </a:r>
            <a:r>
              <a:rPr lang="en-US" dirty="0"/>
              <a:t> it has exactly </a:t>
            </a:r>
            <a:r>
              <a:rPr lang="en-US" b="1" dirty="0"/>
              <a:t>zero or two vertices </a:t>
            </a:r>
            <a:r>
              <a:rPr lang="en-US" dirty="0"/>
              <a:t>of odd degree.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Why?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What if it has only one?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When does it have an Euler circuit?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09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these graphs have Euler paths/circuits?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914400" lvl="1" indent="-514350">
              <a:buAutoNum type="alphaUcParenBoth"/>
            </a:pPr>
            <a:r>
              <a:rPr lang="en-US" dirty="0" smtClean="0"/>
              <a:t>Yes, it has a circuit.</a:t>
            </a:r>
          </a:p>
          <a:p>
            <a:pPr marL="914400" lvl="1" indent="-514350">
              <a:buAutoNum type="alphaUcParenBoth"/>
            </a:pPr>
            <a:r>
              <a:rPr lang="en-US" dirty="0" smtClean="0"/>
              <a:t>Yes, it has a path (but no circuit).</a:t>
            </a:r>
          </a:p>
          <a:p>
            <a:pPr marL="914400" lvl="1" indent="-514350">
              <a:buAutoNum type="alphaUcParenBoth"/>
            </a:pPr>
            <a:r>
              <a:rPr lang="en-US" dirty="0" smtClean="0"/>
              <a:t>No, it has neither path nor circuit.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09" y="1905000"/>
            <a:ext cx="7716691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3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this have an Euler path?</a:t>
            </a:r>
            <a:endParaRPr lang="en-US" dirty="0"/>
          </a:p>
        </p:txBody>
      </p:sp>
      <p:sp>
        <p:nvSpPr>
          <p:cNvPr id="24" name="Text Box 45"/>
          <p:cNvSpPr txBox="1">
            <a:spLocks noChangeArrowheads="1"/>
          </p:cNvSpPr>
          <p:nvPr/>
        </p:nvSpPr>
        <p:spPr bwMode="auto">
          <a:xfrm>
            <a:off x="5635625" y="5070475"/>
            <a:ext cx="4937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O</a:t>
            </a:r>
          </a:p>
        </p:txBody>
      </p:sp>
      <p:sp>
        <p:nvSpPr>
          <p:cNvPr id="34" name="Line 56"/>
          <p:cNvSpPr>
            <a:spLocks noChangeShapeType="1"/>
          </p:cNvSpPr>
          <p:nvPr/>
        </p:nvSpPr>
        <p:spPr bwMode="auto">
          <a:xfrm flipH="1" flipV="1">
            <a:off x="4537075" y="4468813"/>
            <a:ext cx="14288" cy="938212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5" name="Line 57"/>
          <p:cNvSpPr>
            <a:spLocks noChangeShapeType="1"/>
          </p:cNvSpPr>
          <p:nvPr/>
        </p:nvSpPr>
        <p:spPr bwMode="auto">
          <a:xfrm flipH="1">
            <a:off x="4581525" y="5176838"/>
            <a:ext cx="890588" cy="2381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9" name="Text Box 61"/>
          <p:cNvSpPr txBox="1">
            <a:spLocks noChangeArrowheads="1"/>
          </p:cNvSpPr>
          <p:nvPr/>
        </p:nvSpPr>
        <p:spPr bwMode="auto">
          <a:xfrm>
            <a:off x="5341938" y="5910263"/>
            <a:ext cx="49371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P</a:t>
            </a:r>
          </a:p>
        </p:txBody>
      </p:sp>
      <p:sp>
        <p:nvSpPr>
          <p:cNvPr id="40" name="Text Box 62"/>
          <p:cNvSpPr txBox="1">
            <a:spLocks noChangeArrowheads="1"/>
          </p:cNvSpPr>
          <p:nvPr/>
        </p:nvSpPr>
        <p:spPr bwMode="auto">
          <a:xfrm>
            <a:off x="4845050" y="5380038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N</a:t>
            </a: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3573463" y="5176838"/>
            <a:ext cx="1419225" cy="963612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3" name="Line 65"/>
          <p:cNvSpPr>
            <a:spLocks noChangeShapeType="1"/>
          </p:cNvSpPr>
          <p:nvPr/>
        </p:nvSpPr>
        <p:spPr bwMode="auto">
          <a:xfrm flipH="1" flipV="1">
            <a:off x="3533775" y="5164138"/>
            <a:ext cx="1003300" cy="25717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4" name="Line 66"/>
          <p:cNvSpPr>
            <a:spLocks noChangeShapeType="1"/>
          </p:cNvSpPr>
          <p:nvPr/>
        </p:nvSpPr>
        <p:spPr bwMode="auto">
          <a:xfrm flipH="1" flipV="1">
            <a:off x="4565650" y="5491163"/>
            <a:ext cx="468313" cy="6953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8" name="Oval 70"/>
          <p:cNvSpPr>
            <a:spLocks noChangeArrowheads="1"/>
          </p:cNvSpPr>
          <p:nvPr/>
        </p:nvSpPr>
        <p:spPr bwMode="auto">
          <a:xfrm>
            <a:off x="4460875" y="5364163"/>
            <a:ext cx="152400" cy="1222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49" name="Oval 71"/>
          <p:cNvSpPr>
            <a:spLocks noChangeArrowheads="1"/>
          </p:cNvSpPr>
          <p:nvPr/>
        </p:nvSpPr>
        <p:spPr bwMode="auto">
          <a:xfrm>
            <a:off x="4946650" y="6111875"/>
            <a:ext cx="152400" cy="1238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5" name="Text Box 77"/>
          <p:cNvSpPr txBox="1">
            <a:spLocks noChangeArrowheads="1"/>
          </p:cNvSpPr>
          <p:nvPr/>
        </p:nvSpPr>
        <p:spPr bwMode="auto">
          <a:xfrm>
            <a:off x="3152775" y="5141913"/>
            <a:ext cx="2143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  <a:latin typeface="Arial" charset="0"/>
                <a:ea typeface="ヒラギノ角ゴ Pro W3" pitchFamily="48" charset="-128"/>
              </a:rPr>
              <a:t>M</a:t>
            </a:r>
          </a:p>
        </p:txBody>
      </p:sp>
      <p:pic>
        <p:nvPicPr>
          <p:cNvPr id="71" name="Picture 70" descr="konigsberg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685799"/>
            <a:ext cx="7086600" cy="5433895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590800" y="6096000"/>
            <a:ext cx="3348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(A)  Yes              (B) No</a:t>
            </a:r>
            <a:endParaRPr lang="en-US" sz="24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321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9" grpId="0"/>
      <p:bldP spid="40" grpId="0"/>
      <p:bldP spid="41" grpId="0" animBg="1"/>
      <p:bldP spid="41" grpId="1" animBg="1"/>
      <p:bldP spid="41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8" grpId="0" animBg="1"/>
      <p:bldP spid="49" grpId="0" animBg="1"/>
      <p:bldP spid="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Euler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Planning routes through graphs that provide efficient coverage of the edges in the graph, without multiple traversals.</a:t>
            </a:r>
          </a:p>
          <a:p>
            <a:pPr marL="400050" lvl="1" indent="0">
              <a:buNone/>
            </a:pPr>
            <a:r>
              <a:rPr lang="en-US" dirty="0" smtClean="0"/>
              <a:t>Postal delivery routes</a:t>
            </a:r>
          </a:p>
          <a:p>
            <a:pPr marL="400050" lvl="1" indent="0">
              <a:buNone/>
            </a:pPr>
            <a:r>
              <a:rPr lang="en-US" dirty="0" smtClean="0"/>
              <a:t>Snowplowing routes</a:t>
            </a:r>
          </a:p>
          <a:p>
            <a:pPr marL="400050" lvl="1" indent="0">
              <a:buNone/>
            </a:pPr>
            <a:r>
              <a:rPr lang="en-US" dirty="0" smtClean="0"/>
              <a:t>Testing network connections</a:t>
            </a:r>
          </a:p>
          <a:p>
            <a:pPr marL="800100" lvl="2" indent="0">
              <a:buNone/>
            </a:pPr>
            <a:r>
              <a:rPr lang="en-US" dirty="0" smtClean="0"/>
              <a:t>Utility transmission network</a:t>
            </a:r>
          </a:p>
          <a:p>
            <a:pPr marL="800100" lvl="2" indent="0">
              <a:buNone/>
            </a:pPr>
            <a:r>
              <a:rPr lang="en-US" dirty="0" smtClean="0"/>
              <a:t>Communication network</a:t>
            </a:r>
          </a:p>
          <a:p>
            <a:pPr marL="8001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Eulerian Path vs. Hamiltonian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Eulerian:</a:t>
            </a:r>
          </a:p>
          <a:p>
            <a:pPr lvl="1"/>
            <a:r>
              <a:rPr lang="en-US" dirty="0" smtClean="0"/>
              <a:t>Traverse each edge exactly once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Hamiltonian</a:t>
            </a:r>
          </a:p>
          <a:p>
            <a:pPr lvl="1"/>
            <a:r>
              <a:rPr lang="en-US" dirty="0" smtClean="0"/>
              <a:t>Traverse each node exactly 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87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Paths and Circuits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685800"/>
            <a:ext cx="92202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graph, is there a path that passes through each </a:t>
            </a:r>
            <a:r>
              <a:rPr lang="en-US" b="1" dirty="0" smtClean="0"/>
              <a:t>vertex </a:t>
            </a:r>
            <a:r>
              <a:rPr lang="en-US" dirty="0" smtClean="0"/>
              <a:t>in the graph </a:t>
            </a:r>
            <a:r>
              <a:rPr lang="en-US" b="1" dirty="0" smtClean="0"/>
              <a:t>exactly once? (</a:t>
            </a:r>
            <a:r>
              <a:rPr lang="en-US" dirty="0" smtClean="0"/>
              <a:t>aka a</a:t>
            </a:r>
            <a:r>
              <a:rPr lang="en-US" b="1" dirty="0" smtClean="0"/>
              <a:t> Hamiltonian path)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519684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230" y="2819400"/>
            <a:ext cx="2217420" cy="216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4850" y="5181600"/>
            <a:ext cx="2156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dodecahedron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219450" y="5181600"/>
            <a:ext cx="2565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Isomorphic graph</a:t>
            </a:r>
            <a:endParaRPr lang="en-US" sz="24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3250" y="5177135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solution</a:t>
            </a:r>
            <a:endParaRPr lang="en-US" sz="24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73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these graphs have Hamilton circuits?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G                                     H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arenBoth"/>
            </a:pPr>
            <a:r>
              <a:rPr lang="en-US" sz="2800" dirty="0" smtClean="0"/>
              <a:t> Yes, both.                     (C ) G doesn’t, H does.</a:t>
            </a:r>
          </a:p>
          <a:p>
            <a:pPr marL="514350" indent="-514350">
              <a:buAutoNum type="alphaUcParenBoth"/>
            </a:pPr>
            <a:r>
              <a:rPr lang="en-US" sz="2800" dirty="0" smtClean="0"/>
              <a:t> G does, H doesn’t.        (D)  No, neither.</a:t>
            </a:r>
          </a:p>
        </p:txBody>
      </p:sp>
      <p:sp>
        <p:nvSpPr>
          <p:cNvPr id="14" name="Oval 13"/>
          <p:cNvSpPr/>
          <p:nvPr>
            <p:custDataLst>
              <p:tags r:id="rId1"/>
            </p:custDataLst>
          </p:nvPr>
        </p:nvSpPr>
        <p:spPr>
          <a:xfrm>
            <a:off x="2819400" y="1918374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>
            <p:custDataLst>
              <p:tags r:id="rId2"/>
            </p:custDataLst>
          </p:nvPr>
        </p:nvSpPr>
        <p:spPr>
          <a:xfrm>
            <a:off x="1295401" y="190500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6" name="Straight Connector 15"/>
          <p:cNvCxnSpPr/>
          <p:nvPr>
            <p:custDataLst>
              <p:tags r:id="rId3"/>
            </p:custDataLst>
          </p:nvPr>
        </p:nvCxnSpPr>
        <p:spPr>
          <a:xfrm rot="5400000" flipH="1" flipV="1">
            <a:off x="247652" y="2576513"/>
            <a:ext cx="1557337" cy="604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5" idx="5"/>
          </p:cNvCxnSpPr>
          <p:nvPr>
            <p:custDataLst>
              <p:tags r:id="rId4"/>
            </p:custDataLst>
          </p:nvPr>
        </p:nvCxnSpPr>
        <p:spPr>
          <a:xfrm>
            <a:off x="1490523" y="2100122"/>
            <a:ext cx="452577" cy="15574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>
            <p:custDataLst>
              <p:tags r:id="rId5"/>
            </p:custDataLst>
          </p:nvPr>
        </p:nvCxnSpPr>
        <p:spPr>
          <a:xfrm flipH="1">
            <a:off x="2033297" y="2146974"/>
            <a:ext cx="862303" cy="1510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>
            <p:custDataLst>
              <p:tags r:id="rId6"/>
            </p:custDataLst>
          </p:nvPr>
        </p:nvSpPr>
        <p:spPr>
          <a:xfrm>
            <a:off x="557364" y="363385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1" name="Oval 30"/>
          <p:cNvSpPr/>
          <p:nvPr>
            <p:custDataLst>
              <p:tags r:id="rId7"/>
            </p:custDataLst>
          </p:nvPr>
        </p:nvSpPr>
        <p:spPr>
          <a:xfrm>
            <a:off x="1838175" y="3624122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0" name="Oval 39"/>
          <p:cNvSpPr/>
          <p:nvPr>
            <p:custDataLst>
              <p:tags r:id="rId8"/>
            </p:custDataLst>
          </p:nvPr>
        </p:nvSpPr>
        <p:spPr>
          <a:xfrm>
            <a:off x="3539138" y="350767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41" name="Straight Connector 40"/>
          <p:cNvCxnSpPr/>
          <p:nvPr>
            <p:custDataLst>
              <p:tags r:id="rId9"/>
            </p:custDataLst>
          </p:nvPr>
        </p:nvCxnSpPr>
        <p:spPr>
          <a:xfrm flipH="1" flipV="1">
            <a:off x="789886" y="3736270"/>
            <a:ext cx="1048289" cy="2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0" idx="1"/>
          </p:cNvCxnSpPr>
          <p:nvPr>
            <p:custDataLst>
              <p:tags r:id="rId10"/>
            </p:custDataLst>
          </p:nvPr>
        </p:nvCxnSpPr>
        <p:spPr>
          <a:xfrm flipH="1" flipV="1">
            <a:off x="2942244" y="2132358"/>
            <a:ext cx="630372" cy="14087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2"/>
          </p:cNvCxnSpPr>
          <p:nvPr>
            <p:custDataLst>
              <p:tags r:id="rId11"/>
            </p:custDataLst>
          </p:nvPr>
        </p:nvCxnSpPr>
        <p:spPr>
          <a:xfrm flipH="1">
            <a:off x="2065724" y="3621970"/>
            <a:ext cx="1473414" cy="932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>
            <p:custDataLst>
              <p:tags r:id="rId12"/>
            </p:custDataLst>
          </p:nvPr>
        </p:nvSpPr>
        <p:spPr>
          <a:xfrm>
            <a:off x="5391645" y="2087088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51" name="Straight Connector 50"/>
          <p:cNvCxnSpPr>
            <a:stCxn id="52" idx="0"/>
            <a:endCxn id="50" idx="4"/>
          </p:cNvCxnSpPr>
          <p:nvPr>
            <p:custDataLst>
              <p:tags r:id="rId13"/>
            </p:custDataLst>
          </p:nvPr>
        </p:nvCxnSpPr>
        <p:spPr>
          <a:xfrm flipH="1" flipV="1">
            <a:off x="5505945" y="2315688"/>
            <a:ext cx="23115" cy="1533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>
            <p:custDataLst>
              <p:tags r:id="rId14"/>
            </p:custDataLst>
          </p:nvPr>
        </p:nvSpPr>
        <p:spPr>
          <a:xfrm>
            <a:off x="5414760" y="3849275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5" name="Oval 54"/>
          <p:cNvSpPr/>
          <p:nvPr>
            <p:custDataLst>
              <p:tags r:id="rId15"/>
            </p:custDataLst>
          </p:nvPr>
        </p:nvSpPr>
        <p:spPr>
          <a:xfrm>
            <a:off x="6648194" y="205740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56" name="Straight Connector 55"/>
          <p:cNvCxnSpPr>
            <a:endCxn id="55" idx="4"/>
          </p:cNvCxnSpPr>
          <p:nvPr>
            <p:custDataLst>
              <p:tags r:id="rId16"/>
            </p:custDataLst>
          </p:nvPr>
        </p:nvCxnSpPr>
        <p:spPr>
          <a:xfrm flipH="1" flipV="1">
            <a:off x="6762494" y="2286000"/>
            <a:ext cx="23115" cy="1533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>
            <p:custDataLst>
              <p:tags r:id="rId17"/>
            </p:custDataLst>
          </p:nvPr>
        </p:nvSpPr>
        <p:spPr>
          <a:xfrm>
            <a:off x="6671309" y="3779011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8" name="Oval 57"/>
          <p:cNvSpPr/>
          <p:nvPr>
            <p:custDataLst>
              <p:tags r:id="rId18"/>
            </p:custDataLst>
          </p:nvPr>
        </p:nvSpPr>
        <p:spPr>
          <a:xfrm>
            <a:off x="7943364" y="2046512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59" name="Straight Connector 58"/>
          <p:cNvCxnSpPr>
            <a:stCxn id="60" idx="0"/>
            <a:endCxn id="58" idx="4"/>
          </p:cNvCxnSpPr>
          <p:nvPr>
            <p:custDataLst>
              <p:tags r:id="rId19"/>
            </p:custDataLst>
          </p:nvPr>
        </p:nvCxnSpPr>
        <p:spPr>
          <a:xfrm flipH="1" flipV="1">
            <a:off x="8057664" y="2275112"/>
            <a:ext cx="23115" cy="1533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>
            <p:custDataLst>
              <p:tags r:id="rId20"/>
            </p:custDataLst>
          </p:nvPr>
        </p:nvSpPr>
        <p:spPr>
          <a:xfrm>
            <a:off x="7966479" y="3808699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61" name="Straight Connector 60"/>
          <p:cNvCxnSpPr>
            <a:stCxn id="52" idx="7"/>
          </p:cNvCxnSpPr>
          <p:nvPr>
            <p:custDataLst>
              <p:tags r:id="rId21"/>
            </p:custDataLst>
          </p:nvPr>
        </p:nvCxnSpPr>
        <p:spPr>
          <a:xfrm flipV="1">
            <a:off x="5609882" y="2286000"/>
            <a:ext cx="1038312" cy="15967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>
            <p:custDataLst>
              <p:tags r:id="rId22"/>
            </p:custDataLst>
          </p:nvPr>
        </p:nvCxnSpPr>
        <p:spPr>
          <a:xfrm>
            <a:off x="5604739" y="2292516"/>
            <a:ext cx="1100048" cy="1560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>
            <p:custDataLst>
              <p:tags r:id="rId23"/>
            </p:custDataLst>
          </p:nvPr>
        </p:nvCxnSpPr>
        <p:spPr>
          <a:xfrm>
            <a:off x="6860055" y="2231943"/>
            <a:ext cx="1120327" cy="16037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>
            <p:custDataLst>
              <p:tags r:id="rId24"/>
            </p:custDataLst>
          </p:nvPr>
        </p:nvCxnSpPr>
        <p:spPr>
          <a:xfrm flipV="1">
            <a:off x="6905909" y="2225427"/>
            <a:ext cx="1038312" cy="15967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>
            <p:custDataLst>
              <p:tags r:id="rId25"/>
            </p:custDataLst>
          </p:nvPr>
        </p:nvCxnSpPr>
        <p:spPr>
          <a:xfrm flipV="1">
            <a:off x="5634026" y="3933887"/>
            <a:ext cx="1037283" cy="395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>
            <p:custDataLst>
              <p:tags r:id="rId26"/>
            </p:custDataLst>
          </p:nvPr>
        </p:nvCxnSpPr>
        <p:spPr>
          <a:xfrm flipV="1">
            <a:off x="6919274" y="3879967"/>
            <a:ext cx="1037283" cy="395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>
            <p:custDataLst>
              <p:tags r:id="rId27"/>
            </p:custDataLst>
          </p:nvPr>
        </p:nvCxnSpPr>
        <p:spPr>
          <a:xfrm flipV="1">
            <a:off x="5596268" y="2166754"/>
            <a:ext cx="1037283" cy="395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05400" y="3962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1</a:t>
            </a:r>
            <a:endParaRPr lang="en-US" sz="2400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53200" y="3962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05400" y="1676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53200" y="16002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24800" y="4114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077200" y="16002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58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Deciding whether a graph is </a:t>
            </a:r>
            <a:r>
              <a:rPr lang="en-US" b="1" dirty="0" err="1" smtClean="0"/>
              <a:t>Eulerian</a:t>
            </a:r>
            <a:r>
              <a:rPr lang="en-US" dirty="0" smtClean="0"/>
              <a:t> is a simple examination of the degrees of the vertices.</a:t>
            </a:r>
          </a:p>
          <a:p>
            <a:pPr marL="400050" lvl="1" indent="0">
              <a:buNone/>
            </a:pPr>
            <a:r>
              <a:rPr lang="en-US" dirty="0" smtClean="0"/>
              <a:t>Simple linear-time algorithms exist for finding the path or circuit.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Deciding whether a graph is </a:t>
            </a:r>
            <a:r>
              <a:rPr lang="en-US" b="1" dirty="0" smtClean="0"/>
              <a:t>Hamiltonian</a:t>
            </a:r>
            <a:r>
              <a:rPr lang="en-US" dirty="0" smtClean="0"/>
              <a:t> is, in general, much more difficult (“NP complete”).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Finding a Hamiltonian path or circuit is equally hard.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weighted graph </a:t>
            </a:r>
            <a:r>
              <a:rPr lang="en-US" dirty="0" smtClean="0"/>
              <a:t>has numbers (weights) assigned to each edge.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length</a:t>
            </a:r>
            <a:r>
              <a:rPr lang="en-US" dirty="0" smtClean="0"/>
              <a:t> of a path is the sum of the weights in the path.</a:t>
            </a:r>
          </a:p>
        </p:txBody>
      </p:sp>
      <p:sp>
        <p:nvSpPr>
          <p:cNvPr id="4" name="Oval 3"/>
          <p:cNvSpPr/>
          <p:nvPr>
            <p:custDataLst>
              <p:tags r:id="rId1"/>
            </p:custDataLst>
          </p:nvPr>
        </p:nvSpPr>
        <p:spPr>
          <a:xfrm>
            <a:off x="4834076" y="2561452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>
            <p:custDataLst>
              <p:tags r:id="rId2"/>
            </p:custDataLst>
          </p:nvPr>
        </p:nvSpPr>
        <p:spPr>
          <a:xfrm>
            <a:off x="3310078" y="2548078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>
            <p:custDataLst>
              <p:tags r:id="rId3"/>
            </p:custDataLst>
          </p:nvPr>
        </p:nvCxnSpPr>
        <p:spPr>
          <a:xfrm rot="5400000" flipH="1" flipV="1">
            <a:off x="2262330" y="3219591"/>
            <a:ext cx="1557337" cy="604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5"/>
          </p:cNvCxnSpPr>
          <p:nvPr>
            <p:custDataLst>
              <p:tags r:id="rId4"/>
            </p:custDataLst>
          </p:nvPr>
        </p:nvCxnSpPr>
        <p:spPr>
          <a:xfrm>
            <a:off x="3505200" y="2743200"/>
            <a:ext cx="452577" cy="15574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>
            <p:custDataLst>
              <p:tags r:id="rId5"/>
            </p:custDataLst>
          </p:nvPr>
        </p:nvCxnSpPr>
        <p:spPr>
          <a:xfrm flipH="1">
            <a:off x="4047973" y="2790052"/>
            <a:ext cx="862303" cy="1510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>
            <p:custDataLst>
              <p:tags r:id="rId6"/>
            </p:custDataLst>
          </p:nvPr>
        </p:nvSpPr>
        <p:spPr>
          <a:xfrm>
            <a:off x="2572040" y="4276928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>
            <p:custDataLst>
              <p:tags r:id="rId7"/>
            </p:custDataLst>
          </p:nvPr>
        </p:nvSpPr>
        <p:spPr>
          <a:xfrm>
            <a:off x="3852851" y="426720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>
            <p:custDataLst>
              <p:tags r:id="rId8"/>
            </p:custDataLst>
          </p:nvPr>
        </p:nvSpPr>
        <p:spPr>
          <a:xfrm>
            <a:off x="5553814" y="4150748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/>
          <p:nvPr>
            <p:custDataLst>
              <p:tags r:id="rId9"/>
            </p:custDataLst>
          </p:nvPr>
        </p:nvCxnSpPr>
        <p:spPr>
          <a:xfrm flipH="1" flipV="1">
            <a:off x="2804562" y="4379348"/>
            <a:ext cx="1048289" cy="2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1" idx="1"/>
          </p:cNvCxnSpPr>
          <p:nvPr>
            <p:custDataLst>
              <p:tags r:id="rId10"/>
            </p:custDataLst>
          </p:nvPr>
        </p:nvCxnSpPr>
        <p:spPr>
          <a:xfrm flipH="1" flipV="1">
            <a:off x="4956920" y="2775436"/>
            <a:ext cx="630372" cy="14087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2"/>
          </p:cNvCxnSpPr>
          <p:nvPr>
            <p:custDataLst>
              <p:tags r:id="rId11"/>
            </p:custDataLst>
          </p:nvPr>
        </p:nvCxnSpPr>
        <p:spPr>
          <a:xfrm flipH="1">
            <a:off x="4080400" y="4265048"/>
            <a:ext cx="1473414" cy="932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59350" y="3152607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55288" y="3220791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3</a:t>
            </a:r>
            <a:endParaRPr lang="en-US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48291" y="4344613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29084" y="426389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69044" y="3295165"/>
            <a:ext cx="160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6</a:t>
            </a:r>
            <a:endParaRPr lang="en-US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19600" y="3394725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5889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some terms</a:t>
            </a:r>
          </a:p>
          <a:p>
            <a:pPr lvl="1"/>
            <a:r>
              <a:rPr lang="en-US" dirty="0" smtClean="0"/>
              <a:t>G=(V,E)</a:t>
            </a:r>
          </a:p>
          <a:p>
            <a:pPr lvl="1"/>
            <a:r>
              <a:rPr lang="en-US" dirty="0" smtClean="0"/>
              <a:t>Directed vs undirected graph</a:t>
            </a:r>
          </a:p>
          <a:p>
            <a:pPr lvl="1"/>
            <a:r>
              <a:rPr lang="en-US" dirty="0" smtClean="0"/>
              <a:t>What it means to be connected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Did </a:t>
            </a:r>
            <a:r>
              <a:rPr lang="en-US" dirty="0"/>
              <a:t>Dijkstra’s </a:t>
            </a:r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Finds shortest path between a pair of nodes</a:t>
            </a:r>
          </a:p>
          <a:p>
            <a:pPr lvl="1"/>
            <a:r>
              <a:rPr lang="en-US" dirty="0" smtClean="0"/>
              <a:t>Didn’t analyze runtime though…</a:t>
            </a:r>
          </a:p>
          <a:p>
            <a:r>
              <a:rPr lang="en-US" dirty="0" smtClean="0"/>
              <a:t>Started on induction proof about connectivity.</a:t>
            </a:r>
          </a:p>
        </p:txBody>
      </p:sp>
    </p:spTree>
    <p:extLst>
      <p:ext uri="{BB962C8B-B14F-4D97-AF65-F5344CB8AC3E}">
        <p14:creationId xmlns:p14="http://schemas.microsoft.com/office/powerpoint/2010/main" val="2285880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Traveling Salesperson’s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shortest route in a given map</a:t>
            </a:r>
          </a:p>
          <a:p>
            <a:pPr marL="400050" lvl="1" indent="0">
              <a:buNone/>
            </a:pPr>
            <a:r>
              <a:rPr lang="en-US" dirty="0"/>
              <a:t>f</a:t>
            </a:r>
            <a:r>
              <a:rPr lang="en-US" dirty="0" smtClean="0"/>
              <a:t>or a salesperson to visit every city exactly once</a:t>
            </a:r>
          </a:p>
          <a:p>
            <a:pPr marL="400050" lvl="1" indent="0">
              <a:buNone/>
            </a:pPr>
            <a:r>
              <a:rPr lang="en-US" dirty="0"/>
              <a:t>a</a:t>
            </a:r>
            <a:r>
              <a:rPr lang="en-US" dirty="0" smtClean="0"/>
              <a:t>nd return home at the end?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Mathematically:</a:t>
            </a: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Given </a:t>
            </a:r>
            <a:r>
              <a:rPr lang="en-US" dirty="0"/>
              <a:t>an </a:t>
            </a:r>
            <a:r>
              <a:rPr lang="en-US" dirty="0" smtClean="0"/>
              <a:t>graph </a:t>
            </a:r>
            <a:r>
              <a:rPr lang="en-US" dirty="0"/>
              <a:t>with weighted edges, what is the Hamiltonian circuit of least weight</a:t>
            </a:r>
            <a:r>
              <a:rPr lang="en-US" dirty="0" smtClean="0"/>
              <a:t>?</a:t>
            </a:r>
          </a:p>
          <a:p>
            <a:pPr marL="800100" lvl="2" indent="0">
              <a:buNone/>
            </a:pPr>
            <a:r>
              <a:rPr lang="en-US" dirty="0" smtClean="0"/>
              <a:t>Applies to both directed and undirected graphs.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ts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981200"/>
            <a:ext cx="34290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1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Traveling Salesman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Problem: </a:t>
            </a:r>
            <a:r>
              <a:rPr lang="en-US" dirty="0" smtClean="0"/>
              <a:t>Given a graph G, find the shortest possible length for a Hamilton circuit.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dirty="0" smtClean="0"/>
              <a:t>What is the solution to TSP for the following graph?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(A) 16          (B) 17        (C ) 18       (D) 19         (E) 20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9" name="Straight Connector 38"/>
          <p:cNvCxnSpPr/>
          <p:nvPr>
            <p:custDataLst>
              <p:tags r:id="rId1"/>
            </p:custDataLst>
          </p:nvPr>
        </p:nvCxnSpPr>
        <p:spPr>
          <a:xfrm>
            <a:off x="2362200" y="3505200"/>
            <a:ext cx="2209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>
            <p:custDataLst>
              <p:tags r:id="rId2"/>
            </p:custDataLst>
          </p:nvPr>
        </p:nvSpPr>
        <p:spPr>
          <a:xfrm>
            <a:off x="2133600" y="342900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cxnSp>
        <p:nvCxnSpPr>
          <p:cNvPr id="43" name="Straight Connector 42"/>
          <p:cNvCxnSpPr/>
          <p:nvPr>
            <p:custDataLst>
              <p:tags r:id="rId3"/>
            </p:custDataLst>
          </p:nvPr>
        </p:nvCxnSpPr>
        <p:spPr>
          <a:xfrm flipV="1">
            <a:off x="4724400" y="365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>
            <p:custDataLst>
              <p:tags r:id="rId4"/>
            </p:custDataLst>
          </p:nvPr>
        </p:nvCxnSpPr>
        <p:spPr>
          <a:xfrm flipV="1">
            <a:off x="2286000" y="3657600"/>
            <a:ext cx="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>
            <p:custDataLst>
              <p:tags r:id="rId5"/>
            </p:custDataLst>
          </p:nvPr>
        </p:nvCxnSpPr>
        <p:spPr>
          <a:xfrm flipV="1">
            <a:off x="2362200" y="3581400"/>
            <a:ext cx="2286000" cy="1219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>
            <p:custDataLst>
              <p:tags r:id="rId6"/>
            </p:custDataLst>
          </p:nvPr>
        </p:nvCxnSpPr>
        <p:spPr>
          <a:xfrm>
            <a:off x="2362200" y="3581400"/>
            <a:ext cx="2286000" cy="1295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>
            <p:custDataLst>
              <p:tags r:id="rId7"/>
            </p:custDataLst>
          </p:nvPr>
        </p:nvCxnSpPr>
        <p:spPr>
          <a:xfrm>
            <a:off x="2362200" y="4953000"/>
            <a:ext cx="228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>
            <p:custDataLst>
              <p:tags r:id="rId8"/>
            </p:custDataLst>
          </p:nvPr>
        </p:nvSpPr>
        <p:spPr>
          <a:xfrm>
            <a:off x="2133600" y="4805547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4" name="Oval 53"/>
          <p:cNvSpPr/>
          <p:nvPr>
            <p:custDataLst>
              <p:tags r:id="rId9"/>
            </p:custDataLst>
          </p:nvPr>
        </p:nvSpPr>
        <p:spPr>
          <a:xfrm>
            <a:off x="4585360" y="3429000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5" name="Oval 54"/>
          <p:cNvSpPr/>
          <p:nvPr>
            <p:custDataLst>
              <p:tags r:id="rId10"/>
            </p:custDataLst>
          </p:nvPr>
        </p:nvSpPr>
        <p:spPr>
          <a:xfrm>
            <a:off x="4654138" y="4805547"/>
            <a:ext cx="228600" cy="2286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05000" y="3886200"/>
            <a:ext cx="29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359480" y="3204542"/>
            <a:ext cx="29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67000" y="3761900"/>
            <a:ext cx="29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5</a:t>
            </a:r>
            <a:endParaRPr lang="en-US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35184" y="4357541"/>
            <a:ext cx="29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13760" y="4902033"/>
            <a:ext cx="29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7</a:t>
            </a:r>
            <a:endParaRPr lang="en-US" dirty="0">
              <a:solidFill>
                <a:srgbClr val="000000"/>
              </a:solidFill>
              <a:latin typeface="Arial" charset="0"/>
              <a:ea typeface="ヒラギノ角ゴ Pro W3" pitchFamily="48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99660" y="4006334"/>
            <a:ext cx="29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charset="0"/>
                <a:ea typeface="ヒラギノ角ゴ Pro W3" pitchFamily="48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0030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0" grpId="0" animBg="1"/>
      <p:bldP spid="53" grpId="0" animBg="1"/>
      <p:bldP spid="54" grpId="0" animBg="1"/>
      <p:bldP spid="55" grpId="0" animBg="1"/>
      <p:bldP spid="56" grpId="0"/>
      <p:bldP spid="57" grpId="0"/>
      <p:bldP spid="58" grpId="0"/>
      <p:bldP spid="59" grpId="0"/>
      <p:bldP spid="61" grpId="0"/>
      <p:bldP spid="6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Traveling Salesperson’s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TSP is NP Complete:  intractable in general.</a:t>
            </a:r>
          </a:p>
          <a:p>
            <a:pPr marL="400050" lvl="1" indent="0">
              <a:buNone/>
            </a:pPr>
            <a:r>
              <a:rPr lang="en-US" sz="2400" dirty="0"/>
              <a:t>V</a:t>
            </a:r>
            <a:r>
              <a:rPr lang="en-US" sz="2400" dirty="0" smtClean="0"/>
              <a:t>ery large instances have been solved with heuristics.</a:t>
            </a:r>
          </a:p>
          <a:p>
            <a:pPr marL="400050" lvl="1" indent="0">
              <a:buNone/>
            </a:pPr>
            <a:r>
              <a:rPr lang="en-US" sz="2400" dirty="0" smtClean="0"/>
              <a:t>An instance with 13,509 cities, solved in 2003.</a:t>
            </a:r>
          </a:p>
          <a:p>
            <a:pPr marL="400050" lvl="1" indent="0">
              <a:buNone/>
            </a:pPr>
            <a:endParaRPr lang="en-US" sz="2400" dirty="0"/>
          </a:p>
        </p:txBody>
      </p:sp>
      <p:pic>
        <p:nvPicPr>
          <p:cNvPr id="4" name="Picture 3" descr="tsp_us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391295"/>
            <a:ext cx="6096000" cy="446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Traveling Salesperson’s Problem and the Hamilton Path/Circuit Problem have many applications.</a:t>
            </a:r>
          </a:p>
          <a:p>
            <a:pPr marL="400050" lvl="1" indent="0">
              <a:buNone/>
            </a:pPr>
            <a:r>
              <a:rPr lang="en-US" dirty="0" smtClean="0"/>
              <a:t>Planning and logistics  (of course!)</a:t>
            </a:r>
          </a:p>
          <a:p>
            <a:pPr marL="400050" lvl="1" indent="0">
              <a:buNone/>
            </a:pPr>
            <a:r>
              <a:rPr lang="en-US" dirty="0" smtClean="0"/>
              <a:t>Manufacture of microchips</a:t>
            </a:r>
          </a:p>
          <a:p>
            <a:pPr marL="400050" lvl="1" indent="0">
              <a:buNone/>
            </a:pPr>
            <a:r>
              <a:rPr lang="en-US" dirty="0" smtClean="0"/>
              <a:t>DNA sequencing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39" y="704976"/>
            <a:ext cx="8236329" cy="5638800"/>
          </a:xfrm>
        </p:spPr>
        <p:txBody>
          <a:bodyPr/>
          <a:lstStyle/>
          <a:p>
            <a:r>
              <a:rPr lang="en-US" sz="2400" dirty="0"/>
              <a:t>Analyze Dijkstra’s Algorithm</a:t>
            </a:r>
          </a:p>
          <a:p>
            <a:endParaRPr lang="en-US" sz="2400" dirty="0"/>
          </a:p>
          <a:p>
            <a:r>
              <a:rPr lang="en-US" sz="2400" dirty="0"/>
              <a:t>Deal with induction proof we started on last time.</a:t>
            </a:r>
          </a:p>
          <a:p>
            <a:endParaRPr lang="en-US" sz="2400" dirty="0"/>
          </a:p>
          <a:p>
            <a:r>
              <a:rPr lang="en-US" sz="2400" dirty="0"/>
              <a:t>Look at a way of finding all-pairs shortest path distances</a:t>
            </a:r>
          </a:p>
          <a:p>
            <a:pPr lvl="1"/>
            <a:r>
              <a:rPr lang="en-US" sz="2000" dirty="0"/>
              <a:t>Floyd-</a:t>
            </a:r>
            <a:r>
              <a:rPr lang="en-US" sz="2000" dirty="0" err="1"/>
              <a:t>Warshall</a:t>
            </a:r>
            <a:r>
              <a:rPr lang="en-US" sz="2000" dirty="0"/>
              <a:t> Algorithm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More terminology</a:t>
            </a:r>
          </a:p>
          <a:p>
            <a:pPr lvl="1"/>
            <a:r>
              <a:rPr lang="en-US" sz="2000" dirty="0"/>
              <a:t>Path, cycle, Eulerian path, Eulerian </a:t>
            </a:r>
            <a:r>
              <a:rPr lang="en-US" sz="2000" dirty="0" smtClean="0"/>
              <a:t>cycle, other graph applications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 smtClean="0"/>
              <a:t>(Time allowing)More </a:t>
            </a:r>
            <a:r>
              <a:rPr lang="en-US" sz="2400" dirty="0"/>
              <a:t>terminology</a:t>
            </a:r>
          </a:p>
          <a:p>
            <a:pPr lvl="1"/>
            <a:r>
              <a:rPr lang="en-US" sz="2000" dirty="0"/>
              <a:t>Trees, minimum-spanning trees (MST), planar graphs</a:t>
            </a:r>
          </a:p>
          <a:p>
            <a:pPr lvl="1"/>
            <a:r>
              <a:rPr lang="en-US" sz="2000" dirty="0"/>
              <a:t>Brief overview of ideas associated with these things.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81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examine Dijkstra’s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worst-case run time on a graph with |V| nodes?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93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723" y="0"/>
            <a:ext cx="91714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724" y="0"/>
            <a:ext cx="91714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0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724" y="0"/>
            <a:ext cx="91714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722" y="0"/>
            <a:ext cx="9171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-Optima">
  <a:themeElements>
    <a:clrScheme name="Simple-Opti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ple-Optima">
      <a:majorFont>
        <a:latin typeface="Optima"/>
        <a:ea typeface="Osaka"/>
        <a:cs typeface=""/>
      </a:majorFont>
      <a:minorFont>
        <a:latin typeface="Optima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48" charset="-128"/>
          </a:defRPr>
        </a:defPPr>
      </a:lstStyle>
    </a:lnDef>
  </a:objectDefaults>
  <a:extraClrSchemeLst>
    <a:extraClrScheme>
      <a:clrScheme name="Simple-Opti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-Opti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-Opti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-Opti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-Opti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-Opti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-Opti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-Opti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-Opti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-Opti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-Opti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-Opti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1207</Words>
  <Application>Microsoft Office PowerPoint</Application>
  <PresentationFormat>On-screen Show (4:3)</PresentationFormat>
  <Paragraphs>317</Paragraphs>
  <Slides>33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Optima</vt:lpstr>
      <vt:lpstr>Osaka</vt:lpstr>
      <vt:lpstr>Wingdings</vt:lpstr>
      <vt:lpstr>ヒラギノ角ゴ Pro W3</vt:lpstr>
      <vt:lpstr>Office Theme</vt:lpstr>
      <vt:lpstr>Simple-Optima</vt:lpstr>
      <vt:lpstr>EECS 203 Lecture 20 </vt:lpstr>
      <vt:lpstr>Admin stuffs</vt:lpstr>
      <vt:lpstr>Last time…</vt:lpstr>
      <vt:lpstr>Today</vt:lpstr>
      <vt:lpstr>Let’s examine Dijkstra’s Algorithm</vt:lpstr>
      <vt:lpstr>PowerPoint Presentation</vt:lpstr>
      <vt:lpstr>PowerPoint Presentation</vt:lpstr>
      <vt:lpstr>PowerPoint Presentation</vt:lpstr>
      <vt:lpstr>PowerPoint Presentation</vt:lpstr>
      <vt:lpstr>Today</vt:lpstr>
      <vt:lpstr>PowerPoint Presentation</vt:lpstr>
      <vt:lpstr>Today</vt:lpstr>
      <vt:lpstr>Floyd-Warshall Algorithm</vt:lpstr>
      <vt:lpstr>Floyd-Warshall Algorithm</vt:lpstr>
      <vt:lpstr>Today</vt:lpstr>
      <vt:lpstr>Graphs</vt:lpstr>
      <vt:lpstr>Paths and Circuits</vt:lpstr>
      <vt:lpstr>Leonhard Euler lived in Königsberg</vt:lpstr>
      <vt:lpstr>The Graph Abstraction</vt:lpstr>
      <vt:lpstr>Is there an Euler circuit/path?</vt:lpstr>
      <vt:lpstr>Does G have an Euler Path/Circuit?</vt:lpstr>
      <vt:lpstr>Examples</vt:lpstr>
      <vt:lpstr>Does this have an Euler path?</vt:lpstr>
      <vt:lpstr>Applications of Euler Paths</vt:lpstr>
      <vt:lpstr>Eulerian Path vs. Hamiltonian Path</vt:lpstr>
      <vt:lpstr>Hamiltonian Paths and Circuits</vt:lpstr>
      <vt:lpstr>Hamilton circuit</vt:lpstr>
      <vt:lpstr>Computational Complexity</vt:lpstr>
      <vt:lpstr>Weighted graphs</vt:lpstr>
      <vt:lpstr>Traveling Salesperson’s Problem</vt:lpstr>
      <vt:lpstr>The Traveling Salesman Problem</vt:lpstr>
      <vt:lpstr>Traveling Salesperson’s Problem</vt:lpstr>
      <vt:lpstr>Applications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203 Lecture 20</dc:title>
  <dc:creator>Mark Brehob</dc:creator>
  <cp:lastModifiedBy>Mark Brehob</cp:lastModifiedBy>
  <cp:revision>9</cp:revision>
  <cp:lastPrinted>2016-06-16T13:49:05Z</cp:lastPrinted>
  <dcterms:created xsi:type="dcterms:W3CDTF">2016-06-16T11:56:56Z</dcterms:created>
  <dcterms:modified xsi:type="dcterms:W3CDTF">2016-06-16T13:55:31Z</dcterms:modified>
</cp:coreProperties>
</file>