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6" r:id="rId2"/>
    <p:sldId id="285" r:id="rId3"/>
    <p:sldId id="257" r:id="rId4"/>
    <p:sldId id="288" r:id="rId5"/>
    <p:sldId id="310" r:id="rId6"/>
    <p:sldId id="307" r:id="rId7"/>
    <p:sldId id="308" r:id="rId8"/>
    <p:sldId id="309" r:id="rId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F6E"/>
    <a:srgbClr val="89E37C"/>
    <a:srgbClr val="E378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25" autoAdjust="0"/>
    <p:restoredTop sz="90929"/>
  </p:normalViewPr>
  <p:slideViewPr>
    <p:cSldViewPr>
      <p:cViewPr>
        <p:scale>
          <a:sx n="125" d="100"/>
          <a:sy n="125" d="100"/>
        </p:scale>
        <p:origin x="2736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38E4BB4-4716-8D49-9F73-C87E113DE608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C731122-F6FB-E64E-9F53-E35154755A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29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18CA04EF-11F5-C040-B457-65FB4E1D92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80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It’s stronger, because the</a:t>
            </a:r>
            <a:r>
              <a:rPr lang="en-US" baseline="0" dirty="0" smtClean="0"/>
              <a:t> premises for proving each P(k+1) are stronger.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A04EF-11F5-C040-B457-65FB4E1D92C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2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9EFC6-B4D9-274C-B9C1-F27DA29014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0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6D551-D43C-1E41-AE21-55871B7AD4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8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BEF5-9A21-F746-B896-99BCD20764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6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5B015-AF30-014E-B3F0-FBF7F7A0F1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1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37B7E-743D-284F-8638-71425FA275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0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4692D-2F19-8848-BB56-935E3F39C8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660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A1138-06BD-444E-BE2E-E4A2C88B7D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7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E1AAF-5FB5-5F47-9078-BD77D376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6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F2727-78D1-BF47-B197-5EC2EEC45F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519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F3A2A-E5F9-5D47-AF17-BEA754CB2D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76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6976D-CADA-124A-ACF5-13F0376493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8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FCDD6E01-BC77-F74D-8F75-2509671E9F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295400"/>
          </a:xfrm>
        </p:spPr>
        <p:txBody>
          <a:bodyPr/>
          <a:lstStyle/>
          <a:p>
            <a:r>
              <a:rPr lang="en-US" dirty="0" smtClean="0"/>
              <a:t>Strong </a:t>
            </a:r>
            <a:r>
              <a:rPr lang="en-US" dirty="0" smtClean="0"/>
              <a:t>Induction 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191000"/>
            <a:ext cx="6400800" cy="1447800"/>
          </a:xfrm>
        </p:spPr>
        <p:txBody>
          <a:bodyPr/>
          <a:lstStyle/>
          <a:p>
            <a:pPr lvl="0"/>
            <a:r>
              <a:rPr lang="en-US" sz="1800" dirty="0">
                <a:solidFill>
                  <a:srgbClr val="000000"/>
                </a:solidFill>
              </a:rPr>
              <a:t>EECS 203:  Discrete </a:t>
            </a:r>
            <a:r>
              <a:rPr lang="en-US" sz="1800" dirty="0" smtClean="0">
                <a:solidFill>
                  <a:srgbClr val="000000"/>
                </a:solidFill>
              </a:rPr>
              <a:t>Mathematics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9EFC6-B4D9-274C-B9C1-F27DA290144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2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dirty="0" smtClean="0"/>
              <a:t>Mathematical </a:t>
            </a:r>
            <a:r>
              <a:rPr lang="en-US" dirty="0" err="1" smtClean="0"/>
              <a:t>vs</a:t>
            </a:r>
            <a:r>
              <a:rPr lang="en-US" dirty="0" smtClean="0"/>
              <a:t> Strong Induction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91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To prove that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is true for all positive </a:t>
            </a:r>
            <a:r>
              <a:rPr lang="en-US" i="1" dirty="0" smtClean="0"/>
              <a:t>n</a:t>
            </a:r>
            <a:r>
              <a:rPr lang="en-US" dirty="0" smtClean="0"/>
              <a:t>.</a:t>
            </a:r>
          </a:p>
          <a:p>
            <a:r>
              <a:rPr lang="en-US" sz="2800" b="1" dirty="0" smtClean="0"/>
              <a:t>Mathematical</a:t>
            </a:r>
            <a:r>
              <a:rPr lang="en-US" sz="2800" dirty="0" smtClean="0"/>
              <a:t> induction: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800" b="1" dirty="0" smtClean="0"/>
              <a:t>Strong</a:t>
            </a:r>
            <a:r>
              <a:rPr lang="en-US" sz="2800" dirty="0" smtClean="0"/>
              <a:t> induction: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 descr="latex_gjcfy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057400"/>
            <a:ext cx="6477000" cy="1619250"/>
          </a:xfrm>
          <a:prstGeom prst="rect">
            <a:avLst/>
          </a:prstGeom>
        </p:spPr>
      </p:pic>
      <p:pic>
        <p:nvPicPr>
          <p:cNvPr id="6" name="Picture 5" descr="latex_tdGcz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79" y="4800600"/>
            <a:ext cx="8443521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55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dirty="0" smtClean="0"/>
              <a:t>Climbing the Ladder (Strongly)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8153400" cy="5562600"/>
          </a:xfrm>
        </p:spPr>
        <p:txBody>
          <a:bodyPr/>
          <a:lstStyle/>
          <a:p>
            <a:r>
              <a:rPr lang="en-US" dirty="0" smtClean="0"/>
              <a:t>We want to show that ∀</a:t>
            </a:r>
            <a:r>
              <a:rPr lang="en-US" i="1" dirty="0" smtClean="0"/>
              <a:t>n</a:t>
            </a:r>
            <a:r>
              <a:rPr lang="en-US" dirty="0" smtClean="0"/>
              <a:t>≥1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is true.</a:t>
            </a:r>
          </a:p>
          <a:p>
            <a:pPr lvl="1"/>
            <a:r>
              <a:rPr lang="en-US" dirty="0" smtClean="0"/>
              <a:t>Think of the positive integers as a ladder.</a:t>
            </a:r>
          </a:p>
          <a:p>
            <a:pPr lvl="1"/>
            <a:r>
              <a:rPr lang="en-US" dirty="0" smtClean="0"/>
              <a:t>            1,  2,  3,  4,  5,  6,  . . .</a:t>
            </a:r>
          </a:p>
          <a:p>
            <a:r>
              <a:rPr lang="en-US" dirty="0" smtClean="0"/>
              <a:t>You can reach the </a:t>
            </a:r>
            <a:r>
              <a:rPr lang="en-US" i="1" dirty="0" smtClean="0"/>
              <a:t>bottom</a:t>
            </a:r>
            <a:r>
              <a:rPr lang="en-US" dirty="0" smtClean="0"/>
              <a:t> of the ladder: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                 </a:t>
            </a:r>
            <a:r>
              <a:rPr lang="en-US" i="1" dirty="0" smtClean="0"/>
              <a:t>P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Given </a:t>
            </a:r>
            <a:r>
              <a:rPr lang="en-US" i="1" dirty="0" smtClean="0"/>
              <a:t>all lower </a:t>
            </a:r>
            <a:r>
              <a:rPr lang="en-US" dirty="0" smtClean="0"/>
              <a:t>steps, you can reach the </a:t>
            </a:r>
            <a:r>
              <a:rPr lang="en-US" i="1" dirty="0" smtClean="0"/>
              <a:t>next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P</a:t>
            </a:r>
            <a:r>
              <a:rPr lang="en-US" dirty="0" smtClean="0"/>
              <a:t>(1)  →  </a:t>
            </a:r>
            <a:r>
              <a:rPr lang="en-US" i="1" dirty="0" smtClean="0"/>
              <a:t>P</a:t>
            </a:r>
            <a:r>
              <a:rPr lang="en-US" dirty="0" smtClean="0"/>
              <a:t>(2),     </a:t>
            </a:r>
            <a:r>
              <a:rPr lang="en-US" i="1" dirty="0" smtClean="0"/>
              <a:t>P</a:t>
            </a:r>
            <a:r>
              <a:rPr lang="en-US" dirty="0" smtClean="0"/>
              <a:t>(1) ∧ </a:t>
            </a:r>
            <a:r>
              <a:rPr lang="en-US" i="1" dirty="0" smtClean="0"/>
              <a:t>P</a:t>
            </a:r>
            <a:r>
              <a:rPr lang="en-US" dirty="0" smtClean="0"/>
              <a:t>(2)  →  </a:t>
            </a:r>
            <a:r>
              <a:rPr lang="en-US" i="1" dirty="0" smtClean="0"/>
              <a:t>P</a:t>
            </a:r>
            <a:r>
              <a:rPr lang="en-US" dirty="0" smtClean="0"/>
              <a:t>(3),   . . . 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∀</a:t>
            </a:r>
            <a:r>
              <a:rPr lang="en-US" i="1" dirty="0" smtClean="0"/>
              <a:t>k</a:t>
            </a:r>
            <a:r>
              <a:rPr lang="en-US" dirty="0" smtClean="0"/>
              <a:t>≥1 </a:t>
            </a:r>
            <a:r>
              <a:rPr lang="en-US" i="1" dirty="0" smtClean="0"/>
              <a:t>P</a:t>
            </a:r>
            <a:r>
              <a:rPr lang="en-US" dirty="0" smtClean="0"/>
              <a:t>(1) ∧ … </a:t>
            </a:r>
            <a:r>
              <a:rPr lang="en-US" dirty="0"/>
              <a:t>∧</a:t>
            </a:r>
            <a:r>
              <a:rPr lang="en-US" dirty="0" smtClean="0"/>
              <a:t> </a:t>
            </a:r>
            <a:r>
              <a:rPr lang="en-US" i="1" dirty="0"/>
              <a:t>P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 →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+1)</a:t>
            </a:r>
          </a:p>
          <a:p>
            <a:r>
              <a:rPr lang="en-US" dirty="0" smtClean="0"/>
              <a:t>Then, by strong induction: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          </a:t>
            </a:r>
            <a:r>
              <a:rPr lang="en-US" dirty="0"/>
              <a:t>∀</a:t>
            </a:r>
            <a:r>
              <a:rPr lang="en-US" i="1" dirty="0"/>
              <a:t>n</a:t>
            </a:r>
            <a:r>
              <a:rPr lang="en-US" dirty="0"/>
              <a:t>≥1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2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r>
              <a:rPr lang="en-US" dirty="0" smtClean="0"/>
              <a:t>Is Strong Induction Really Stronger?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334000"/>
          </a:xfrm>
        </p:spPr>
        <p:txBody>
          <a:bodyPr/>
          <a:lstStyle/>
          <a:p>
            <a:r>
              <a:rPr lang="en-US" sz="2800" b="1" dirty="0" smtClean="0"/>
              <a:t>No</a:t>
            </a:r>
            <a:r>
              <a:rPr lang="en-US" sz="2800" dirty="0" smtClean="0"/>
              <a:t>.  Anything you can prove with </a:t>
            </a:r>
            <a:r>
              <a:rPr lang="en-US" sz="2800" b="1" dirty="0" smtClean="0"/>
              <a:t>strong induction </a:t>
            </a:r>
            <a:r>
              <a:rPr lang="en-US" sz="2800" dirty="0" smtClean="0"/>
              <a:t>can be proved with regular </a:t>
            </a:r>
            <a:r>
              <a:rPr lang="en-US" sz="2800" b="1" dirty="0" smtClean="0"/>
              <a:t>mathematical induction</a:t>
            </a:r>
            <a:r>
              <a:rPr lang="en-US" sz="2800" dirty="0" smtClean="0"/>
              <a:t>.  And vice versa.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oth are equivalent to the </a:t>
            </a:r>
            <a:r>
              <a:rPr lang="en-US" b="1" dirty="0" smtClean="0"/>
              <a:t>well-ordering property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sz="2800" dirty="0" smtClean="0"/>
              <a:t>But strong induction </a:t>
            </a:r>
            <a:r>
              <a:rPr lang="en-US" sz="2800" b="1" dirty="0" smtClean="0"/>
              <a:t>can</a:t>
            </a:r>
            <a:r>
              <a:rPr lang="en-US" sz="2800" dirty="0" smtClean="0"/>
              <a:t> simplify a proof.</a:t>
            </a:r>
          </a:p>
          <a:p>
            <a:r>
              <a:rPr lang="en-US" sz="2800" dirty="0" smtClean="0"/>
              <a:t>How?</a:t>
            </a:r>
          </a:p>
          <a:p>
            <a:pPr lvl="1"/>
            <a:r>
              <a:rPr lang="en-US" dirty="0" smtClean="0"/>
              <a:t>Sometimes P(k) is not enough to prove P(k+1).</a:t>
            </a:r>
          </a:p>
          <a:p>
            <a:pPr lvl="1"/>
            <a:r>
              <a:rPr lang="en-US" dirty="0" smtClean="0"/>
              <a:t>But P(1) ∧ . . . ∧ P(k) is strong enough.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2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2727-78D1-BF47-B197-5EC2EEC45F22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89513"/>
            <a:ext cx="9118013" cy="491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744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dirty="0" smtClean="0"/>
              <a:t>Coin problem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53000"/>
          </a:xfrm>
        </p:spPr>
        <p:txBody>
          <a:bodyPr/>
          <a:lstStyle/>
          <a:p>
            <a:r>
              <a:rPr lang="en-US" dirty="0" smtClean="0"/>
              <a:t>What is the largest cent-value that </a:t>
            </a:r>
            <a:r>
              <a:rPr lang="en-US" b="1" dirty="0" smtClean="0"/>
              <a:t>cannot</a:t>
            </a:r>
            <a:r>
              <a:rPr lang="en-US" dirty="0" smtClean="0"/>
              <a:t> be formed using only 3-cent and 5-cent stamps?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(A)  2</a:t>
            </a:r>
          </a:p>
          <a:p>
            <a:pPr lvl="1"/>
            <a:r>
              <a:rPr lang="en-US" dirty="0" smtClean="0"/>
              <a:t>(B)  4</a:t>
            </a:r>
            <a:endParaRPr lang="en-US" dirty="0"/>
          </a:p>
          <a:p>
            <a:pPr lvl="1"/>
            <a:r>
              <a:rPr lang="en-US" dirty="0" smtClean="0"/>
              <a:t>(</a:t>
            </a:r>
            <a:r>
              <a:rPr lang="en-US" dirty="0"/>
              <a:t>C</a:t>
            </a:r>
            <a:r>
              <a:rPr lang="en-US" dirty="0" smtClean="0"/>
              <a:t>)  7</a:t>
            </a:r>
          </a:p>
          <a:p>
            <a:pPr lvl="1"/>
            <a:r>
              <a:rPr lang="en-US" dirty="0" smtClean="0"/>
              <a:t>(D)  8</a:t>
            </a:r>
          </a:p>
          <a:p>
            <a:pPr lvl="1"/>
            <a:r>
              <a:rPr lang="en-US" dirty="0" smtClean="0"/>
              <a:t>(E) 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0" y="38100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&lt;= Correct answer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60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152400"/>
            <a:ext cx="9144000" cy="533400"/>
          </a:xfrm>
        </p:spPr>
        <p:txBody>
          <a:bodyPr/>
          <a:lstStyle/>
          <a:p>
            <a:r>
              <a:rPr lang="en-US" dirty="0" smtClean="0"/>
              <a:t>Proof for </a:t>
            </a:r>
            <a:r>
              <a:rPr lang="en-US" dirty="0" smtClean="0"/>
              <a:t>our Coin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458200" cy="5867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Let </a:t>
            </a:r>
            <a:r>
              <a:rPr lang="en-US" i="1" dirty="0" smtClean="0"/>
              <a:t>P</a:t>
            </a:r>
            <a:r>
              <a:rPr lang="en-US" dirty="0" smtClean="0"/>
              <a:t>(k) = “k cents can be formed using 3-cent and 5-cent stamps.”</a:t>
            </a:r>
          </a:p>
          <a:p>
            <a:pPr marL="342900" lvl="1" indent="-342900">
              <a:buFontTx/>
              <a:buChar char="•"/>
            </a:pPr>
            <a:endParaRPr lang="en-US" b="1" dirty="0" smtClean="0"/>
          </a:p>
          <a:p>
            <a:pPr marL="342900" lvl="1" indent="-342900">
              <a:buFontTx/>
              <a:buChar char="•"/>
            </a:pPr>
            <a:r>
              <a:rPr lang="en-US" b="1" dirty="0" smtClean="0"/>
              <a:t>Claim</a:t>
            </a:r>
            <a:r>
              <a:rPr lang="en-US" dirty="0" smtClean="0"/>
              <a:t>:  </a:t>
            </a:r>
            <a:r>
              <a:rPr lang="en-US" dirty="0"/>
              <a:t>∀</a:t>
            </a:r>
            <a:r>
              <a:rPr lang="en-US" i="1" dirty="0"/>
              <a:t>n</a:t>
            </a:r>
            <a:r>
              <a:rPr lang="en-US" dirty="0" smtClean="0"/>
              <a:t>≥8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 smtClean="0"/>
              <a:t>).</a:t>
            </a:r>
            <a:endParaRPr lang="en-US" b="1" dirty="0" smtClean="0"/>
          </a:p>
          <a:p>
            <a:pPr marL="342900" lvl="1" indent="-342900">
              <a:buFontTx/>
              <a:buChar char="•"/>
            </a:pPr>
            <a:r>
              <a:rPr lang="en-US" b="1" dirty="0" smtClean="0"/>
              <a:t>Proof by strong induction:</a:t>
            </a:r>
            <a:endParaRPr lang="en-US" dirty="0" smtClean="0"/>
          </a:p>
          <a:p>
            <a:r>
              <a:rPr lang="en-US" i="1" dirty="0" smtClean="0"/>
              <a:t>Base cases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/>
              <a:t>P</a:t>
            </a:r>
            <a:r>
              <a:rPr lang="en-US" dirty="0" smtClean="0"/>
              <a:t>(8): 8 = 3 + 5</a:t>
            </a:r>
          </a:p>
          <a:p>
            <a:pPr lvl="1"/>
            <a:r>
              <a:rPr lang="en-US" i="1" dirty="0" smtClean="0"/>
              <a:t>P</a:t>
            </a:r>
            <a:r>
              <a:rPr lang="en-US" dirty="0" smtClean="0"/>
              <a:t>(9): 9 = 3 + 3 + 3</a:t>
            </a:r>
          </a:p>
          <a:p>
            <a:pPr lvl="1"/>
            <a:r>
              <a:rPr lang="en-US" i="1" dirty="0" smtClean="0"/>
              <a:t>P</a:t>
            </a:r>
            <a:r>
              <a:rPr lang="en-US" dirty="0" smtClean="0"/>
              <a:t>(10): 10 = 5 + 5.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65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762000" y="2286000"/>
            <a:ext cx="7239000" cy="762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62000" y="2209800"/>
            <a:ext cx="73914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152400"/>
            <a:ext cx="9144000" cy="533400"/>
          </a:xfrm>
        </p:spPr>
        <p:txBody>
          <a:bodyPr/>
          <a:lstStyle/>
          <a:p>
            <a:r>
              <a:rPr lang="en-US" dirty="0" smtClean="0"/>
              <a:t>Proof for </a:t>
            </a:r>
            <a:r>
              <a:rPr lang="en-US" dirty="0" smtClean="0"/>
              <a:t>our Coin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458200" cy="58674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i="1" dirty="0" smtClean="0"/>
              <a:t>Inductive step:</a:t>
            </a:r>
            <a:endParaRPr lang="en-US" dirty="0" smtClean="0"/>
          </a:p>
          <a:p>
            <a:pPr lvl="1"/>
            <a:r>
              <a:rPr lang="en-US" dirty="0" smtClean="0"/>
              <a:t>Let </a:t>
            </a:r>
            <a:r>
              <a:rPr lang="en-US" i="1" dirty="0" smtClean="0"/>
              <a:t>k</a:t>
            </a:r>
            <a:r>
              <a:rPr lang="en-US" b="1" i="1" dirty="0" smtClean="0"/>
              <a:t> </a:t>
            </a:r>
            <a:r>
              <a:rPr lang="en-US" dirty="0" smtClean="0"/>
              <a:t>be an integer ≥ 11.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i="1" dirty="0" smtClean="0"/>
              <a:t>Inductive hypothesis: P(j) </a:t>
            </a:r>
            <a:r>
              <a:rPr lang="en-US" dirty="0" smtClean="0"/>
              <a:t>is true when 8 ≤ </a:t>
            </a:r>
            <a:r>
              <a:rPr lang="en-US" i="1" dirty="0" smtClean="0"/>
              <a:t>j &lt; k</a:t>
            </a:r>
            <a:r>
              <a:rPr lang="en-US" dirty="0" smtClean="0"/>
              <a:t>. </a:t>
            </a:r>
            <a:endParaRPr lang="en-US" i="1" dirty="0"/>
          </a:p>
          <a:p>
            <a:pPr lvl="1"/>
            <a:endParaRPr lang="en-US" dirty="0" smtClean="0"/>
          </a:p>
          <a:p>
            <a:pPr lvl="1"/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-3) is true.</a:t>
            </a:r>
          </a:p>
          <a:p>
            <a:pPr lvl="1"/>
            <a:r>
              <a:rPr lang="en-US" dirty="0" smtClean="0"/>
              <a:t>Therefore, P(</a:t>
            </a:r>
            <a:r>
              <a:rPr lang="en-US" i="1" dirty="0" smtClean="0"/>
              <a:t>k</a:t>
            </a:r>
            <a:r>
              <a:rPr lang="en-US" dirty="0" smtClean="0"/>
              <a:t>) is true.  (Add a 3-cent stamp.)</a:t>
            </a:r>
          </a:p>
          <a:p>
            <a:pPr lvl="1"/>
            <a:r>
              <a:rPr lang="en-US" dirty="0" smtClean="0"/>
              <a:t>This completes the inductive step.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62000" y="2209800"/>
            <a:ext cx="7391400" cy="914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622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+mn-lt"/>
              </a:rPr>
              <a:t>Inductive hypothesis:</a:t>
            </a:r>
            <a:r>
              <a:rPr lang="en-US" dirty="0" smtClean="0">
                <a:latin typeface="+mn-lt"/>
              </a:rPr>
              <a:t> </a:t>
            </a:r>
            <a:r>
              <a:rPr lang="en-US" i="1" dirty="0" smtClean="0">
                <a:latin typeface="+mn-lt"/>
              </a:rPr>
              <a:t>P</a:t>
            </a:r>
            <a:r>
              <a:rPr lang="en-US" dirty="0" smtClean="0">
                <a:latin typeface="+mn-lt"/>
              </a:rPr>
              <a:t>(</a:t>
            </a:r>
            <a:r>
              <a:rPr lang="en-US" i="1" dirty="0" smtClean="0">
                <a:latin typeface="+mn-lt"/>
              </a:rPr>
              <a:t>j</a:t>
            </a:r>
            <a:r>
              <a:rPr lang="en-US" dirty="0" smtClean="0">
                <a:latin typeface="+mn-lt"/>
              </a:rPr>
              <a:t>) is true whenever </a:t>
            </a:r>
            <a:r>
              <a:rPr lang="en-US" i="1" dirty="0">
                <a:latin typeface="+mn-lt"/>
              </a:rPr>
              <a:t>8</a:t>
            </a:r>
            <a:r>
              <a:rPr lang="en-US" i="1" dirty="0" smtClean="0">
                <a:latin typeface="+mn-lt"/>
              </a:rPr>
              <a:t> ≤ j </a:t>
            </a:r>
            <a:r>
              <a:rPr lang="en-US" dirty="0" smtClean="0">
                <a:latin typeface="+mn-lt"/>
              </a:rPr>
              <a:t>&lt; </a:t>
            </a:r>
            <a:r>
              <a:rPr lang="en-US" i="1" dirty="0" smtClean="0">
                <a:latin typeface="+mn-lt"/>
              </a:rPr>
              <a:t>k.</a:t>
            </a:r>
            <a:endParaRPr lang="en-US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953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ＭＳ Ｐゴシック"/>
      </a:majorFont>
      <a:minorFont>
        <a:latin typeface="Times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42712</TotalTime>
  <Words>404</Words>
  <Application>Microsoft Office PowerPoint</Application>
  <PresentationFormat>On-screen Show (4:3)</PresentationFormat>
  <Paragraphs>67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ＭＳ Ｐゴシック</vt:lpstr>
      <vt:lpstr>Arial</vt:lpstr>
      <vt:lpstr>Times</vt:lpstr>
      <vt:lpstr>Blank Presentation</vt:lpstr>
      <vt:lpstr>Strong Induction </vt:lpstr>
      <vt:lpstr>Mathematical vs Strong Induction </vt:lpstr>
      <vt:lpstr>Climbing the Ladder (Strongly)</vt:lpstr>
      <vt:lpstr>Is Strong Induction Really Stronger?</vt:lpstr>
      <vt:lpstr>PowerPoint Presentation</vt:lpstr>
      <vt:lpstr>Coin problem </vt:lpstr>
      <vt:lpstr>Proof for our Coin problem</vt:lpstr>
      <vt:lpstr>Proof for our Coin problem</vt:lpstr>
    </vt:vector>
  </TitlesOfParts>
  <Company>utcs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Sudoku examples</dc:title>
  <dc:creator>utcs</dc:creator>
  <cp:lastModifiedBy>Mark Brehob</cp:lastModifiedBy>
  <cp:revision>433</cp:revision>
  <cp:lastPrinted>2015-06-03T13:41:19Z</cp:lastPrinted>
  <dcterms:created xsi:type="dcterms:W3CDTF">2012-09-19T14:16:03Z</dcterms:created>
  <dcterms:modified xsi:type="dcterms:W3CDTF">2015-06-03T13:59:29Z</dcterms:modified>
</cp:coreProperties>
</file>