
<file path=[Content_Types].xml><?xml version="1.0" encoding="utf-8"?>
<Types xmlns="http://schemas.openxmlformats.org/package/2006/content-types">
  <Default Extension="xml" ContentType="application/xml"/>
  <Default Extension="jpeg" ContentType="image/jpeg"/>
  <Default Extension="rels" ContentType="application/vnd.openxmlformats-package.relationships+xml"/>
  <Default Extension="emf" ContentType="image/x-emf"/>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notesSlides/notesSlide9.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notesSlides/notesSlide10.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64"/>
  </p:notesMasterIdLst>
  <p:handoutMasterIdLst>
    <p:handoutMasterId r:id="rId65"/>
  </p:handoutMasterIdLst>
  <p:sldIdLst>
    <p:sldId id="746" r:id="rId2"/>
    <p:sldId id="1247" r:id="rId3"/>
    <p:sldId id="1195" r:id="rId4"/>
    <p:sldId id="1200" r:id="rId5"/>
    <p:sldId id="1244" r:id="rId6"/>
    <p:sldId id="1199" r:id="rId7"/>
    <p:sldId id="1209" r:id="rId8"/>
    <p:sldId id="1254" r:id="rId9"/>
    <p:sldId id="1255" r:id="rId10"/>
    <p:sldId id="1256" r:id="rId11"/>
    <p:sldId id="1257" r:id="rId12"/>
    <p:sldId id="1258" r:id="rId13"/>
    <p:sldId id="1259" r:id="rId14"/>
    <p:sldId id="1260" r:id="rId15"/>
    <p:sldId id="1261" r:id="rId16"/>
    <p:sldId id="1262" r:id="rId17"/>
    <p:sldId id="1263" r:id="rId18"/>
    <p:sldId id="1264" r:id="rId19"/>
    <p:sldId id="1265" r:id="rId20"/>
    <p:sldId id="1266" r:id="rId21"/>
    <p:sldId id="1267" r:id="rId22"/>
    <p:sldId id="1268" r:id="rId23"/>
    <p:sldId id="1226" r:id="rId24"/>
    <p:sldId id="1189" r:id="rId25"/>
    <p:sldId id="1197" r:id="rId26"/>
    <p:sldId id="1269" r:id="rId27"/>
    <p:sldId id="1270" r:id="rId28"/>
    <p:sldId id="1170" r:id="rId29"/>
    <p:sldId id="1173" r:id="rId30"/>
    <p:sldId id="1253" r:id="rId31"/>
    <p:sldId id="1232" r:id="rId32"/>
    <p:sldId id="1251" r:id="rId33"/>
    <p:sldId id="1176" r:id="rId34"/>
    <p:sldId id="1250" r:id="rId35"/>
    <p:sldId id="1252" r:id="rId36"/>
    <p:sldId id="1271" r:id="rId37"/>
    <p:sldId id="1215" r:id="rId38"/>
    <p:sldId id="1216" r:id="rId39"/>
    <p:sldId id="1183" r:id="rId40"/>
    <p:sldId id="1214" r:id="rId41"/>
    <p:sldId id="1188" r:id="rId42"/>
    <p:sldId id="1249" r:id="rId43"/>
    <p:sldId id="1218" r:id="rId44"/>
    <p:sldId id="1219" r:id="rId45"/>
    <p:sldId id="1220" r:id="rId46"/>
    <p:sldId id="1221" r:id="rId47"/>
    <p:sldId id="1222" r:id="rId48"/>
    <p:sldId id="1224" r:id="rId49"/>
    <p:sldId id="1223" r:id="rId50"/>
    <p:sldId id="1243" r:id="rId51"/>
    <p:sldId id="1233" r:id="rId52"/>
    <p:sldId id="1234" r:id="rId53"/>
    <p:sldId id="1248" r:id="rId54"/>
    <p:sldId id="1235" r:id="rId55"/>
    <p:sldId id="1236" r:id="rId56"/>
    <p:sldId id="1237" r:id="rId57"/>
    <p:sldId id="1238" r:id="rId58"/>
    <p:sldId id="1239" r:id="rId59"/>
    <p:sldId id="1240" r:id="rId60"/>
    <p:sldId id="1241" r:id="rId61"/>
    <p:sldId id="1242" r:id="rId62"/>
    <p:sldId id="1185" r:id="rId63"/>
  </p:sldIdLst>
  <p:sldSz cx="9144000" cy="6858000" type="screen4x3"/>
  <p:notesSz cx="7315200" cy="9601200"/>
  <p:defaultTextStyle>
    <a:defPPr>
      <a:defRPr lang="en-US"/>
    </a:defPPr>
    <a:lvl1pPr algn="l" rtl="0" eaLnBrk="0" fontAlgn="base" hangingPunct="0">
      <a:spcBef>
        <a:spcPct val="0"/>
      </a:spcBef>
      <a:spcAft>
        <a:spcPct val="0"/>
      </a:spcAft>
      <a:defRPr sz="3600" kern="1200">
        <a:solidFill>
          <a:schemeClr val="tx1"/>
        </a:solidFill>
        <a:latin typeface="Times New Roman" pitchFamily="18" charset="0"/>
        <a:ea typeface="+mn-ea"/>
        <a:cs typeface="+mn-cs"/>
      </a:defRPr>
    </a:lvl1pPr>
    <a:lvl2pPr marL="457200" algn="l" rtl="0" eaLnBrk="0" fontAlgn="base" hangingPunct="0">
      <a:spcBef>
        <a:spcPct val="0"/>
      </a:spcBef>
      <a:spcAft>
        <a:spcPct val="0"/>
      </a:spcAft>
      <a:defRPr sz="3600" kern="1200">
        <a:solidFill>
          <a:schemeClr val="tx1"/>
        </a:solidFill>
        <a:latin typeface="Times New Roman" pitchFamily="18" charset="0"/>
        <a:ea typeface="+mn-ea"/>
        <a:cs typeface="+mn-cs"/>
      </a:defRPr>
    </a:lvl2pPr>
    <a:lvl3pPr marL="914400" algn="l" rtl="0" eaLnBrk="0" fontAlgn="base" hangingPunct="0">
      <a:spcBef>
        <a:spcPct val="0"/>
      </a:spcBef>
      <a:spcAft>
        <a:spcPct val="0"/>
      </a:spcAft>
      <a:defRPr sz="3600" kern="1200">
        <a:solidFill>
          <a:schemeClr val="tx1"/>
        </a:solidFill>
        <a:latin typeface="Times New Roman" pitchFamily="18" charset="0"/>
        <a:ea typeface="+mn-ea"/>
        <a:cs typeface="+mn-cs"/>
      </a:defRPr>
    </a:lvl3pPr>
    <a:lvl4pPr marL="1371600" algn="l" rtl="0" eaLnBrk="0" fontAlgn="base" hangingPunct="0">
      <a:spcBef>
        <a:spcPct val="0"/>
      </a:spcBef>
      <a:spcAft>
        <a:spcPct val="0"/>
      </a:spcAft>
      <a:defRPr sz="3600" kern="1200">
        <a:solidFill>
          <a:schemeClr val="tx1"/>
        </a:solidFill>
        <a:latin typeface="Times New Roman" pitchFamily="18" charset="0"/>
        <a:ea typeface="+mn-ea"/>
        <a:cs typeface="+mn-cs"/>
      </a:defRPr>
    </a:lvl4pPr>
    <a:lvl5pPr marL="1828800" algn="l" rtl="0" eaLnBrk="0" fontAlgn="base" hangingPunct="0">
      <a:spcBef>
        <a:spcPct val="0"/>
      </a:spcBef>
      <a:spcAft>
        <a:spcPct val="0"/>
      </a:spcAft>
      <a:defRPr sz="3600" kern="1200">
        <a:solidFill>
          <a:schemeClr val="tx1"/>
        </a:solidFill>
        <a:latin typeface="Times New Roman" pitchFamily="18" charset="0"/>
        <a:ea typeface="+mn-ea"/>
        <a:cs typeface="+mn-cs"/>
      </a:defRPr>
    </a:lvl5pPr>
    <a:lvl6pPr marL="2286000" algn="l" defTabSz="914400" rtl="0" eaLnBrk="1" latinLnBrk="0" hangingPunct="1">
      <a:defRPr sz="3600" kern="1200">
        <a:solidFill>
          <a:schemeClr val="tx1"/>
        </a:solidFill>
        <a:latin typeface="Times New Roman" pitchFamily="18" charset="0"/>
        <a:ea typeface="+mn-ea"/>
        <a:cs typeface="+mn-cs"/>
      </a:defRPr>
    </a:lvl6pPr>
    <a:lvl7pPr marL="2743200" algn="l" defTabSz="914400" rtl="0" eaLnBrk="1" latinLnBrk="0" hangingPunct="1">
      <a:defRPr sz="3600" kern="1200">
        <a:solidFill>
          <a:schemeClr val="tx1"/>
        </a:solidFill>
        <a:latin typeface="Times New Roman" pitchFamily="18" charset="0"/>
        <a:ea typeface="+mn-ea"/>
        <a:cs typeface="+mn-cs"/>
      </a:defRPr>
    </a:lvl7pPr>
    <a:lvl8pPr marL="3200400" algn="l" defTabSz="914400" rtl="0" eaLnBrk="1" latinLnBrk="0" hangingPunct="1">
      <a:defRPr sz="3600" kern="1200">
        <a:solidFill>
          <a:schemeClr val="tx1"/>
        </a:solidFill>
        <a:latin typeface="Times New Roman" pitchFamily="18" charset="0"/>
        <a:ea typeface="+mn-ea"/>
        <a:cs typeface="+mn-cs"/>
      </a:defRPr>
    </a:lvl8pPr>
    <a:lvl9pPr marL="3657600" algn="l" defTabSz="914400" rtl="0" eaLnBrk="1" latinLnBrk="0" hangingPunct="1">
      <a:defRPr sz="36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2D200454-40CA-4A62-9FC3-DE9A4176ACB9}">
      <p15:notesGuideLst xmlns:p15="http://schemas.microsoft.com/office/powerpoint/2012/main" xmlns="">
        <p15:guide id="1" orient="horz" pos="3024" userDrawn="1">
          <p15:clr>
            <a:srgbClr val="A4A3A4"/>
          </p15:clr>
        </p15:guide>
        <p15:guide id="2" pos="230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FFF99"/>
    <a:srgbClr val="0000FF"/>
    <a:srgbClr val="00CC00"/>
    <a:srgbClr val="008000"/>
    <a:srgbClr val="660066"/>
    <a:srgbClr val="FF9900"/>
    <a:srgbClr val="FFCC00"/>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73" autoAdjust="0"/>
    <p:restoredTop sz="94239" autoAdjust="0"/>
  </p:normalViewPr>
  <p:slideViewPr>
    <p:cSldViewPr snapToObjects="1">
      <p:cViewPr varScale="1">
        <p:scale>
          <a:sx n="108" d="100"/>
          <a:sy n="108" d="100"/>
        </p:scale>
        <p:origin x="-1840" y="-112"/>
      </p:cViewPr>
      <p:guideLst>
        <p:guide orient="horz" pos="2160"/>
        <p:guide pos="2880"/>
      </p:guideLst>
    </p:cSldViewPr>
  </p:slideViewPr>
  <p:outlineViewPr>
    <p:cViewPr>
      <p:scale>
        <a:sx n="33" d="100"/>
        <a:sy n="33" d="100"/>
      </p:scale>
      <p:origin x="0" y="3852"/>
    </p:cViewPr>
    <p:sldLst>
      <p:sld r:id="rId1" collapse="1"/>
      <p:sld r:id="rId2" collapse="1"/>
      <p:sld r:id="rId3" collapse="1"/>
      <p:sld r:id="rId4" collapse="1"/>
      <p:sld r:id="rId5" collapse="1"/>
    </p:sldLst>
  </p:outlineViewPr>
  <p:notesTextViewPr>
    <p:cViewPr>
      <p:scale>
        <a:sx n="100" d="100"/>
        <a:sy n="100" d="100"/>
      </p:scale>
      <p:origin x="0" y="0"/>
    </p:cViewPr>
  </p:notesTextViewPr>
  <p:sorterViewPr>
    <p:cViewPr>
      <p:scale>
        <a:sx n="100" d="100"/>
        <a:sy n="100" d="100"/>
      </p:scale>
      <p:origin x="0" y="6684"/>
    </p:cViewPr>
  </p:sorterViewPr>
  <p:notesViewPr>
    <p:cSldViewPr snapToObjects="1">
      <p:cViewPr>
        <p:scale>
          <a:sx n="75" d="100"/>
          <a:sy n="75" d="100"/>
        </p:scale>
        <p:origin x="-2460" y="-258"/>
      </p:cViewPr>
      <p:guideLst>
        <p:guide orient="horz" pos="3024"/>
        <p:guide pos="2304"/>
      </p:guideLst>
    </p:cSldViewPr>
  </p:notesViewPr>
  <p:gridSpacing cx="75895" cy="75895"/>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printerSettings" Target="printerSettings/printerSettings1.bin"/><Relationship Id="rId67" Type="http://schemas.openxmlformats.org/officeDocument/2006/relationships/presProps" Target="presProps.xml"/><Relationship Id="rId68" Type="http://schemas.openxmlformats.org/officeDocument/2006/relationships/viewProps" Target="viewProps.xml"/><Relationship Id="rId69" Type="http://schemas.openxmlformats.org/officeDocument/2006/relationships/theme" Target="theme/theme1.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tableStyles" Target="tableStyle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_rels/viewProps.xml.rels><?xml version="1.0" encoding="UTF-8" standalone="yes"?>
<Relationships xmlns="http://schemas.openxmlformats.org/package/2006/relationships"><Relationship Id="rId3" Type="http://schemas.openxmlformats.org/officeDocument/2006/relationships/slide" Target="slides/slide9.xml"/><Relationship Id="rId4" Type="http://schemas.openxmlformats.org/officeDocument/2006/relationships/slide" Target="slides/slide10.xml"/><Relationship Id="rId5" Type="http://schemas.openxmlformats.org/officeDocument/2006/relationships/slide" Target="slides/slide11.xml"/><Relationship Id="rId1" Type="http://schemas.openxmlformats.org/officeDocument/2006/relationships/slide" Target="slides/slide1.xml"/><Relationship Id="rId2"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6914" name="Rectangle 2"/>
          <p:cNvSpPr>
            <a:spLocks noGrp="1" noChangeArrowheads="1"/>
          </p:cNvSpPr>
          <p:nvPr>
            <p:ph type="hdr" sz="quarter"/>
          </p:nvPr>
        </p:nvSpPr>
        <p:spPr bwMode="auto">
          <a:xfrm>
            <a:off x="0" y="0"/>
            <a:ext cx="3169810" cy="481370"/>
          </a:xfrm>
          <a:prstGeom prst="rect">
            <a:avLst/>
          </a:prstGeom>
          <a:noFill/>
          <a:ln w="9525">
            <a:noFill/>
            <a:miter lim="800000"/>
            <a:headEnd/>
            <a:tailEnd/>
          </a:ln>
          <a:effectLst/>
        </p:spPr>
        <p:txBody>
          <a:bodyPr vert="horz" wrap="square" lIns="96636" tIns="48317" rIns="96636" bIns="48317" numCol="1" anchor="t" anchorCtr="0" compatLnSpc="1">
            <a:prstTxWarp prst="textNoShape">
              <a:avLst/>
            </a:prstTxWarp>
          </a:bodyPr>
          <a:lstStyle>
            <a:lvl1pPr defTabSz="966649">
              <a:defRPr sz="1300"/>
            </a:lvl1pPr>
          </a:lstStyle>
          <a:p>
            <a:pPr>
              <a:defRPr/>
            </a:pPr>
            <a:endParaRPr lang="en-US"/>
          </a:p>
        </p:txBody>
      </p:sp>
      <p:sp>
        <p:nvSpPr>
          <p:cNvPr id="166915" name="Rectangle 3"/>
          <p:cNvSpPr>
            <a:spLocks noGrp="1" noChangeArrowheads="1"/>
          </p:cNvSpPr>
          <p:nvPr>
            <p:ph type="dt" sz="quarter" idx="1"/>
          </p:nvPr>
        </p:nvSpPr>
        <p:spPr bwMode="auto">
          <a:xfrm>
            <a:off x="4145391" y="0"/>
            <a:ext cx="3169809" cy="481370"/>
          </a:xfrm>
          <a:prstGeom prst="rect">
            <a:avLst/>
          </a:prstGeom>
          <a:noFill/>
          <a:ln w="9525">
            <a:noFill/>
            <a:miter lim="800000"/>
            <a:headEnd/>
            <a:tailEnd/>
          </a:ln>
          <a:effectLst/>
        </p:spPr>
        <p:txBody>
          <a:bodyPr vert="horz" wrap="square" lIns="96636" tIns="48317" rIns="96636" bIns="48317" numCol="1" anchor="t" anchorCtr="0" compatLnSpc="1">
            <a:prstTxWarp prst="textNoShape">
              <a:avLst/>
            </a:prstTxWarp>
          </a:bodyPr>
          <a:lstStyle>
            <a:lvl1pPr algn="r" defTabSz="966649">
              <a:defRPr sz="1300"/>
            </a:lvl1pPr>
          </a:lstStyle>
          <a:p>
            <a:pPr>
              <a:defRPr/>
            </a:pPr>
            <a:endParaRPr lang="en-US"/>
          </a:p>
        </p:txBody>
      </p:sp>
      <p:sp>
        <p:nvSpPr>
          <p:cNvPr id="166916" name="Rectangle 4"/>
          <p:cNvSpPr>
            <a:spLocks noGrp="1" noChangeArrowheads="1"/>
          </p:cNvSpPr>
          <p:nvPr>
            <p:ph type="ftr" sz="quarter" idx="2"/>
          </p:nvPr>
        </p:nvSpPr>
        <p:spPr bwMode="auto">
          <a:xfrm>
            <a:off x="0" y="9119831"/>
            <a:ext cx="3169810" cy="481370"/>
          </a:xfrm>
          <a:prstGeom prst="rect">
            <a:avLst/>
          </a:prstGeom>
          <a:noFill/>
          <a:ln w="9525">
            <a:noFill/>
            <a:miter lim="800000"/>
            <a:headEnd/>
            <a:tailEnd/>
          </a:ln>
          <a:effectLst/>
        </p:spPr>
        <p:txBody>
          <a:bodyPr vert="horz" wrap="square" lIns="96636" tIns="48317" rIns="96636" bIns="48317" numCol="1" anchor="b" anchorCtr="0" compatLnSpc="1">
            <a:prstTxWarp prst="textNoShape">
              <a:avLst/>
            </a:prstTxWarp>
          </a:bodyPr>
          <a:lstStyle>
            <a:lvl1pPr defTabSz="966649">
              <a:defRPr sz="1300"/>
            </a:lvl1pPr>
          </a:lstStyle>
          <a:p>
            <a:pPr>
              <a:defRPr/>
            </a:pPr>
            <a:endParaRPr lang="en-US"/>
          </a:p>
        </p:txBody>
      </p:sp>
      <p:sp>
        <p:nvSpPr>
          <p:cNvPr id="166917" name="Rectangle 5"/>
          <p:cNvSpPr>
            <a:spLocks noGrp="1" noChangeArrowheads="1"/>
          </p:cNvSpPr>
          <p:nvPr>
            <p:ph type="sldNum" sz="quarter" idx="3"/>
          </p:nvPr>
        </p:nvSpPr>
        <p:spPr bwMode="auto">
          <a:xfrm>
            <a:off x="4145391" y="9119831"/>
            <a:ext cx="3169809" cy="481370"/>
          </a:xfrm>
          <a:prstGeom prst="rect">
            <a:avLst/>
          </a:prstGeom>
          <a:noFill/>
          <a:ln w="9525">
            <a:noFill/>
            <a:miter lim="800000"/>
            <a:headEnd/>
            <a:tailEnd/>
          </a:ln>
          <a:effectLst/>
        </p:spPr>
        <p:txBody>
          <a:bodyPr vert="horz" wrap="square" lIns="96636" tIns="48317" rIns="96636" bIns="48317" numCol="1" anchor="b" anchorCtr="0" compatLnSpc="1">
            <a:prstTxWarp prst="textNoShape">
              <a:avLst/>
            </a:prstTxWarp>
          </a:bodyPr>
          <a:lstStyle>
            <a:lvl1pPr algn="r" defTabSz="966649">
              <a:defRPr sz="1300"/>
            </a:lvl1pPr>
          </a:lstStyle>
          <a:p>
            <a:pPr>
              <a:defRPr/>
            </a:pPr>
            <a:fld id="{7DE1ACC0-B95B-4220-9B5B-245550E7EAA4}" type="slidenum">
              <a:rPr lang="en-US"/>
              <a:pPr>
                <a:defRPr/>
              </a:pPr>
              <a:t>‹#›</a:t>
            </a:fld>
            <a:endParaRPr lang="en-US"/>
          </a:p>
        </p:txBody>
      </p:sp>
    </p:spTree>
    <p:extLst>
      <p:ext uri="{BB962C8B-B14F-4D97-AF65-F5344CB8AC3E}">
        <p14:creationId xmlns:p14="http://schemas.microsoft.com/office/powerpoint/2010/main" val="172910805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hdr" sz="quarter"/>
          </p:nvPr>
        </p:nvSpPr>
        <p:spPr bwMode="auto">
          <a:xfrm>
            <a:off x="0" y="0"/>
            <a:ext cx="3169810" cy="481370"/>
          </a:xfrm>
          <a:prstGeom prst="rect">
            <a:avLst/>
          </a:prstGeom>
          <a:noFill/>
          <a:ln w="9525">
            <a:noFill/>
            <a:miter lim="800000"/>
            <a:headEnd/>
            <a:tailEnd/>
          </a:ln>
          <a:effectLst/>
        </p:spPr>
        <p:txBody>
          <a:bodyPr vert="horz" wrap="square" lIns="96636" tIns="48317" rIns="96636" bIns="48317" numCol="1" anchor="t" anchorCtr="0" compatLnSpc="1">
            <a:prstTxWarp prst="textNoShape">
              <a:avLst/>
            </a:prstTxWarp>
          </a:bodyPr>
          <a:lstStyle>
            <a:lvl1pPr defTabSz="966649">
              <a:defRPr sz="1300"/>
            </a:lvl1pPr>
          </a:lstStyle>
          <a:p>
            <a:pPr>
              <a:defRPr/>
            </a:pPr>
            <a:endParaRPr lang="en-US"/>
          </a:p>
        </p:txBody>
      </p:sp>
      <p:sp>
        <p:nvSpPr>
          <p:cNvPr id="14339" name="Rectangle 3"/>
          <p:cNvSpPr>
            <a:spLocks noGrp="1" noChangeArrowheads="1"/>
          </p:cNvSpPr>
          <p:nvPr>
            <p:ph type="dt" idx="1"/>
          </p:nvPr>
        </p:nvSpPr>
        <p:spPr bwMode="auto">
          <a:xfrm>
            <a:off x="4145391" y="0"/>
            <a:ext cx="3169809" cy="481370"/>
          </a:xfrm>
          <a:prstGeom prst="rect">
            <a:avLst/>
          </a:prstGeom>
          <a:noFill/>
          <a:ln w="9525">
            <a:noFill/>
            <a:miter lim="800000"/>
            <a:headEnd/>
            <a:tailEnd/>
          </a:ln>
          <a:effectLst/>
        </p:spPr>
        <p:txBody>
          <a:bodyPr vert="horz" wrap="square" lIns="96636" tIns="48317" rIns="96636" bIns="48317" numCol="1" anchor="t" anchorCtr="0" compatLnSpc="1">
            <a:prstTxWarp prst="textNoShape">
              <a:avLst/>
            </a:prstTxWarp>
          </a:bodyPr>
          <a:lstStyle>
            <a:lvl1pPr algn="r" defTabSz="966649">
              <a:defRPr sz="1300"/>
            </a:lvl1pPr>
          </a:lstStyle>
          <a:p>
            <a:pPr>
              <a:defRPr/>
            </a:pPr>
            <a:endParaRPr lang="en-US"/>
          </a:p>
        </p:txBody>
      </p:sp>
      <p:sp>
        <p:nvSpPr>
          <p:cNvPr id="41988" name="Rectangle 4"/>
          <p:cNvSpPr>
            <a:spLocks noGrp="1" noRot="1" noChangeAspect="1" noChangeArrowheads="1" noTextEdit="1"/>
          </p:cNvSpPr>
          <p:nvPr>
            <p:ph type="sldImg" idx="2"/>
          </p:nvPr>
        </p:nvSpPr>
        <p:spPr bwMode="auto">
          <a:xfrm>
            <a:off x="1257300" y="719138"/>
            <a:ext cx="4800600" cy="3600450"/>
          </a:xfrm>
          <a:prstGeom prst="rect">
            <a:avLst/>
          </a:prstGeom>
          <a:noFill/>
          <a:ln w="9525">
            <a:solidFill>
              <a:srgbClr val="000000"/>
            </a:solidFill>
            <a:miter lim="800000"/>
            <a:headEnd/>
            <a:tailEnd/>
          </a:ln>
        </p:spPr>
      </p:sp>
      <p:sp>
        <p:nvSpPr>
          <p:cNvPr id="14341" name="Rectangle 5"/>
          <p:cNvSpPr>
            <a:spLocks noGrp="1" noChangeArrowheads="1"/>
          </p:cNvSpPr>
          <p:nvPr>
            <p:ph type="body" sz="quarter" idx="3"/>
          </p:nvPr>
        </p:nvSpPr>
        <p:spPr bwMode="auto">
          <a:xfrm>
            <a:off x="975581" y="4561554"/>
            <a:ext cx="5364039" cy="4320868"/>
          </a:xfrm>
          <a:prstGeom prst="rect">
            <a:avLst/>
          </a:prstGeom>
          <a:noFill/>
          <a:ln w="9525">
            <a:noFill/>
            <a:miter lim="800000"/>
            <a:headEnd/>
            <a:tailEnd/>
          </a:ln>
          <a:effectLst/>
        </p:spPr>
        <p:txBody>
          <a:bodyPr vert="horz" wrap="square" lIns="96636" tIns="48317" rIns="96636" bIns="48317"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14342" name="Rectangle 6"/>
          <p:cNvSpPr>
            <a:spLocks noGrp="1" noChangeArrowheads="1"/>
          </p:cNvSpPr>
          <p:nvPr>
            <p:ph type="ftr" sz="quarter" idx="4"/>
          </p:nvPr>
        </p:nvSpPr>
        <p:spPr bwMode="auto">
          <a:xfrm>
            <a:off x="0" y="9119831"/>
            <a:ext cx="3169810" cy="481370"/>
          </a:xfrm>
          <a:prstGeom prst="rect">
            <a:avLst/>
          </a:prstGeom>
          <a:noFill/>
          <a:ln w="9525">
            <a:noFill/>
            <a:miter lim="800000"/>
            <a:headEnd/>
            <a:tailEnd/>
          </a:ln>
          <a:effectLst/>
        </p:spPr>
        <p:txBody>
          <a:bodyPr vert="horz" wrap="square" lIns="96636" tIns="48317" rIns="96636" bIns="48317" numCol="1" anchor="b" anchorCtr="0" compatLnSpc="1">
            <a:prstTxWarp prst="textNoShape">
              <a:avLst/>
            </a:prstTxWarp>
          </a:bodyPr>
          <a:lstStyle>
            <a:lvl1pPr defTabSz="966649">
              <a:defRPr sz="1300"/>
            </a:lvl1pPr>
          </a:lstStyle>
          <a:p>
            <a:pPr>
              <a:defRPr/>
            </a:pPr>
            <a:endParaRPr lang="en-US"/>
          </a:p>
        </p:txBody>
      </p:sp>
      <p:sp>
        <p:nvSpPr>
          <p:cNvPr id="14343" name="Rectangle 7"/>
          <p:cNvSpPr>
            <a:spLocks noGrp="1" noChangeArrowheads="1"/>
          </p:cNvSpPr>
          <p:nvPr>
            <p:ph type="sldNum" sz="quarter" idx="5"/>
          </p:nvPr>
        </p:nvSpPr>
        <p:spPr bwMode="auto">
          <a:xfrm>
            <a:off x="4145391" y="9119831"/>
            <a:ext cx="3169809" cy="481370"/>
          </a:xfrm>
          <a:prstGeom prst="rect">
            <a:avLst/>
          </a:prstGeom>
          <a:noFill/>
          <a:ln w="9525">
            <a:noFill/>
            <a:miter lim="800000"/>
            <a:headEnd/>
            <a:tailEnd/>
          </a:ln>
          <a:effectLst/>
        </p:spPr>
        <p:txBody>
          <a:bodyPr vert="horz" wrap="square" lIns="96636" tIns="48317" rIns="96636" bIns="48317" numCol="1" anchor="b" anchorCtr="0" compatLnSpc="1">
            <a:prstTxWarp prst="textNoShape">
              <a:avLst/>
            </a:prstTxWarp>
          </a:bodyPr>
          <a:lstStyle>
            <a:lvl1pPr algn="r" defTabSz="966649">
              <a:defRPr sz="1300"/>
            </a:lvl1pPr>
          </a:lstStyle>
          <a:p>
            <a:pPr>
              <a:defRPr/>
            </a:pPr>
            <a:fld id="{A1EF6F25-114A-4142-BD28-F254A456487C}" type="slidenum">
              <a:rPr lang="en-US"/>
              <a:pPr>
                <a:defRPr/>
              </a:pPr>
              <a:t>‹#›</a:t>
            </a:fld>
            <a:endParaRPr lang="en-US"/>
          </a:p>
        </p:txBody>
      </p:sp>
    </p:spTree>
    <p:extLst>
      <p:ext uri="{BB962C8B-B14F-4D97-AF65-F5344CB8AC3E}">
        <p14:creationId xmlns:p14="http://schemas.microsoft.com/office/powerpoint/2010/main" val="421232629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3012" name="Slide Number Placeholder 3"/>
          <p:cNvSpPr>
            <a:spLocks noGrp="1"/>
          </p:cNvSpPr>
          <p:nvPr>
            <p:ph type="sldNum" sz="quarter" idx="5"/>
          </p:nvPr>
        </p:nvSpPr>
        <p:spPr>
          <a:noFill/>
        </p:spPr>
        <p:txBody>
          <a:bodyPr/>
          <a:lstStyle/>
          <a:p>
            <a:pPr defTabSz="965118"/>
            <a:fld id="{CBCEFD22-9A81-4CB9-A494-77895C1966E6}" type="slidenum">
              <a:rPr lang="en-US" smtClean="0"/>
              <a:pPr defTabSz="965118"/>
              <a:t>1</a:t>
            </a:fld>
            <a:endParaRPr lang="en-US" smtClean="0"/>
          </a:p>
        </p:txBody>
      </p:sp>
    </p:spTree>
    <p:extLst>
      <p:ext uri="{BB962C8B-B14F-4D97-AF65-F5344CB8AC3E}">
        <p14:creationId xmlns:p14="http://schemas.microsoft.com/office/powerpoint/2010/main" val="1811773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2324">
              <a:defRPr sz="3800">
                <a:solidFill>
                  <a:schemeClr val="tx1"/>
                </a:solidFill>
                <a:latin typeface="Times New Roman" panose="02020603050405020304" pitchFamily="18" charset="0"/>
                <a:ea typeface="MS PGothic" panose="020B0600070205080204" pitchFamily="34" charset="-128"/>
              </a:defRPr>
            </a:lvl1pPr>
            <a:lvl2pPr marL="777943" indent="-299209" defTabSz="1012324">
              <a:defRPr sz="3800">
                <a:solidFill>
                  <a:schemeClr val="tx1"/>
                </a:solidFill>
                <a:latin typeface="Times New Roman" panose="02020603050405020304" pitchFamily="18" charset="0"/>
                <a:ea typeface="MS PGothic" panose="020B0600070205080204" pitchFamily="34" charset="-128"/>
              </a:defRPr>
            </a:lvl2pPr>
            <a:lvl3pPr marL="1196835" indent="-239367" defTabSz="1012324">
              <a:defRPr sz="3800">
                <a:solidFill>
                  <a:schemeClr val="tx1"/>
                </a:solidFill>
                <a:latin typeface="Times New Roman" panose="02020603050405020304" pitchFamily="18" charset="0"/>
                <a:ea typeface="MS PGothic" panose="020B0600070205080204" pitchFamily="34" charset="-128"/>
              </a:defRPr>
            </a:lvl3pPr>
            <a:lvl4pPr marL="1675569" indent="-239367" defTabSz="1012324">
              <a:defRPr sz="3800">
                <a:solidFill>
                  <a:schemeClr val="tx1"/>
                </a:solidFill>
                <a:latin typeface="Times New Roman" panose="02020603050405020304" pitchFamily="18" charset="0"/>
                <a:ea typeface="MS PGothic" panose="020B0600070205080204" pitchFamily="34" charset="-128"/>
              </a:defRPr>
            </a:lvl4pPr>
            <a:lvl5pPr marL="2154304" indent="-239367" defTabSz="1012324">
              <a:defRPr sz="3800">
                <a:solidFill>
                  <a:schemeClr val="tx1"/>
                </a:solidFill>
                <a:latin typeface="Times New Roman" panose="02020603050405020304" pitchFamily="18" charset="0"/>
                <a:ea typeface="MS PGothic" panose="020B0600070205080204" pitchFamily="34" charset="-128"/>
              </a:defRPr>
            </a:lvl5pPr>
            <a:lvl6pPr marL="2633038"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6pPr>
            <a:lvl7pPr marL="3111772"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7pPr>
            <a:lvl8pPr marL="3590506"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8pPr>
            <a:lvl9pPr marL="4069240"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9pPr>
          </a:lstStyle>
          <a:p>
            <a:fld id="{45F428C2-DE38-44A7-B666-FB028B77E6C8}" type="slidenum">
              <a:rPr lang="en-US" altLang="en-US" sz="1400"/>
              <a:pPr/>
              <a:t>10</a:t>
            </a:fld>
            <a:endParaRPr lang="en-US" altLang="en-US" sz="1400"/>
          </a:p>
        </p:txBody>
      </p:sp>
      <p:sp>
        <p:nvSpPr>
          <p:cNvPr id="100354" name="Rectangle 2"/>
          <p:cNvSpPr>
            <a:spLocks noGrp="1" noRot="1" noChangeAspect="1" noChangeArrowheads="1" noTextEdit="1"/>
          </p:cNvSpPr>
          <p:nvPr>
            <p:ph type="sldImg"/>
          </p:nvPr>
        </p:nvSpPr>
        <p:spPr>
          <a:xfrm>
            <a:off x="1639888" y="960438"/>
            <a:ext cx="4438650" cy="3328987"/>
          </a:xfrm>
          <a:ln/>
        </p:spPr>
      </p:sp>
      <p:sp>
        <p:nvSpPr>
          <p:cNvPr id="100355" name="Rectangle 3"/>
          <p:cNvSpPr>
            <a:spLocks noGrp="1" noChangeArrowheads="1"/>
          </p:cNvSpPr>
          <p:nvPr>
            <p:ph type="body" idx="1"/>
          </p:nvPr>
        </p:nvSpPr>
        <p:spPr>
          <a:xfrm>
            <a:off x="1029957" y="4747701"/>
            <a:ext cx="5657222" cy="44997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2" tIns="45025" rIns="90052" bIns="45025"/>
          <a:lstStyle/>
          <a:p>
            <a:endParaRPr lang="en-US" altLang="en-US" smtClean="0"/>
          </a:p>
        </p:txBody>
      </p:sp>
    </p:spTree>
    <p:extLst>
      <p:ext uri="{BB962C8B-B14F-4D97-AF65-F5344CB8AC3E}">
        <p14:creationId xmlns:p14="http://schemas.microsoft.com/office/powerpoint/2010/main" val="24382277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2324">
              <a:defRPr sz="3800">
                <a:solidFill>
                  <a:schemeClr val="tx1"/>
                </a:solidFill>
                <a:latin typeface="Times New Roman" panose="02020603050405020304" pitchFamily="18" charset="0"/>
                <a:ea typeface="MS PGothic" panose="020B0600070205080204" pitchFamily="34" charset="-128"/>
              </a:defRPr>
            </a:lvl1pPr>
            <a:lvl2pPr marL="777943" indent="-299209" defTabSz="1012324">
              <a:defRPr sz="3800">
                <a:solidFill>
                  <a:schemeClr val="tx1"/>
                </a:solidFill>
                <a:latin typeface="Times New Roman" panose="02020603050405020304" pitchFamily="18" charset="0"/>
                <a:ea typeface="MS PGothic" panose="020B0600070205080204" pitchFamily="34" charset="-128"/>
              </a:defRPr>
            </a:lvl2pPr>
            <a:lvl3pPr marL="1196835" indent="-239367" defTabSz="1012324">
              <a:defRPr sz="3800">
                <a:solidFill>
                  <a:schemeClr val="tx1"/>
                </a:solidFill>
                <a:latin typeface="Times New Roman" panose="02020603050405020304" pitchFamily="18" charset="0"/>
                <a:ea typeface="MS PGothic" panose="020B0600070205080204" pitchFamily="34" charset="-128"/>
              </a:defRPr>
            </a:lvl3pPr>
            <a:lvl4pPr marL="1675569" indent="-239367" defTabSz="1012324">
              <a:defRPr sz="3800">
                <a:solidFill>
                  <a:schemeClr val="tx1"/>
                </a:solidFill>
                <a:latin typeface="Times New Roman" panose="02020603050405020304" pitchFamily="18" charset="0"/>
                <a:ea typeface="MS PGothic" panose="020B0600070205080204" pitchFamily="34" charset="-128"/>
              </a:defRPr>
            </a:lvl4pPr>
            <a:lvl5pPr marL="2154304" indent="-239367" defTabSz="1012324">
              <a:defRPr sz="3800">
                <a:solidFill>
                  <a:schemeClr val="tx1"/>
                </a:solidFill>
                <a:latin typeface="Times New Roman" panose="02020603050405020304" pitchFamily="18" charset="0"/>
                <a:ea typeface="MS PGothic" panose="020B0600070205080204" pitchFamily="34" charset="-128"/>
              </a:defRPr>
            </a:lvl5pPr>
            <a:lvl6pPr marL="2633038"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6pPr>
            <a:lvl7pPr marL="3111772"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7pPr>
            <a:lvl8pPr marL="3590506"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8pPr>
            <a:lvl9pPr marL="4069240"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9pPr>
          </a:lstStyle>
          <a:p>
            <a:fld id="{1ED1E5F4-B1C5-4030-B935-9088E4EB5BC6}" type="slidenum">
              <a:rPr lang="en-US" altLang="en-US" sz="1400"/>
              <a:pPr/>
              <a:t>11</a:t>
            </a:fld>
            <a:endParaRPr lang="en-US" altLang="en-US" sz="1400"/>
          </a:p>
        </p:txBody>
      </p:sp>
      <p:sp>
        <p:nvSpPr>
          <p:cNvPr id="101378" name="Rectangle 2"/>
          <p:cNvSpPr>
            <a:spLocks noGrp="1" noRot="1" noChangeAspect="1" noChangeArrowheads="1" noTextEdit="1"/>
          </p:cNvSpPr>
          <p:nvPr>
            <p:ph type="sldImg"/>
          </p:nvPr>
        </p:nvSpPr>
        <p:spPr>
          <a:xfrm>
            <a:off x="1639888" y="960438"/>
            <a:ext cx="4438650" cy="3328987"/>
          </a:xfrm>
          <a:ln/>
        </p:spPr>
      </p:sp>
      <p:sp>
        <p:nvSpPr>
          <p:cNvPr id="101379" name="Rectangle 3"/>
          <p:cNvSpPr>
            <a:spLocks noGrp="1" noChangeArrowheads="1"/>
          </p:cNvSpPr>
          <p:nvPr>
            <p:ph type="body" idx="1"/>
          </p:nvPr>
        </p:nvSpPr>
        <p:spPr>
          <a:xfrm>
            <a:off x="1029957" y="4747701"/>
            <a:ext cx="5657222" cy="44997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2" tIns="45025" rIns="90052" bIns="45025"/>
          <a:lstStyle/>
          <a:p>
            <a:endParaRPr lang="en-US" altLang="en-US" smtClean="0"/>
          </a:p>
        </p:txBody>
      </p:sp>
    </p:spTree>
    <p:extLst>
      <p:ext uri="{BB962C8B-B14F-4D97-AF65-F5344CB8AC3E}">
        <p14:creationId xmlns:p14="http://schemas.microsoft.com/office/powerpoint/2010/main" val="13874379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Slide Image Placeholder 1"/>
          <p:cNvSpPr>
            <a:spLocks noGrp="1" noRot="1" noChangeAspect="1"/>
          </p:cNvSpPr>
          <p:nvPr>
            <p:ph type="sldImg"/>
          </p:nvPr>
        </p:nvSpPr>
        <p:spPr>
          <a:ln/>
        </p:spPr>
      </p:sp>
      <p:sp>
        <p:nvSpPr>
          <p:cNvPr id="10240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smtClean="0"/>
          </a:p>
        </p:txBody>
      </p:sp>
      <p:sp>
        <p:nvSpPr>
          <p:cNvPr id="102403"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2324">
              <a:defRPr sz="3800">
                <a:solidFill>
                  <a:schemeClr val="tx1"/>
                </a:solidFill>
                <a:latin typeface="Times New Roman" panose="02020603050405020304" pitchFamily="18" charset="0"/>
                <a:ea typeface="MS PGothic" panose="020B0600070205080204" pitchFamily="34" charset="-128"/>
              </a:defRPr>
            </a:lvl1pPr>
            <a:lvl2pPr marL="777943" indent="-299209" defTabSz="1012324">
              <a:defRPr sz="3800">
                <a:solidFill>
                  <a:schemeClr val="tx1"/>
                </a:solidFill>
                <a:latin typeface="Times New Roman" panose="02020603050405020304" pitchFamily="18" charset="0"/>
                <a:ea typeface="MS PGothic" panose="020B0600070205080204" pitchFamily="34" charset="-128"/>
              </a:defRPr>
            </a:lvl2pPr>
            <a:lvl3pPr marL="1196835" indent="-239367" defTabSz="1012324">
              <a:defRPr sz="3800">
                <a:solidFill>
                  <a:schemeClr val="tx1"/>
                </a:solidFill>
                <a:latin typeface="Times New Roman" panose="02020603050405020304" pitchFamily="18" charset="0"/>
                <a:ea typeface="MS PGothic" panose="020B0600070205080204" pitchFamily="34" charset="-128"/>
              </a:defRPr>
            </a:lvl3pPr>
            <a:lvl4pPr marL="1675569" indent="-239367" defTabSz="1012324">
              <a:defRPr sz="3800">
                <a:solidFill>
                  <a:schemeClr val="tx1"/>
                </a:solidFill>
                <a:latin typeface="Times New Roman" panose="02020603050405020304" pitchFamily="18" charset="0"/>
                <a:ea typeface="MS PGothic" panose="020B0600070205080204" pitchFamily="34" charset="-128"/>
              </a:defRPr>
            </a:lvl4pPr>
            <a:lvl5pPr marL="2154304" indent="-239367" defTabSz="1012324">
              <a:defRPr sz="3800">
                <a:solidFill>
                  <a:schemeClr val="tx1"/>
                </a:solidFill>
                <a:latin typeface="Times New Roman" panose="02020603050405020304" pitchFamily="18" charset="0"/>
                <a:ea typeface="MS PGothic" panose="020B0600070205080204" pitchFamily="34" charset="-128"/>
              </a:defRPr>
            </a:lvl5pPr>
            <a:lvl6pPr marL="2633038"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6pPr>
            <a:lvl7pPr marL="3111772"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7pPr>
            <a:lvl8pPr marL="3590506"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8pPr>
            <a:lvl9pPr marL="4069240"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9pPr>
          </a:lstStyle>
          <a:p>
            <a:fld id="{50EA311A-C78C-4A21-AAC7-BFA17DEF14F2}" type="slidenum">
              <a:rPr lang="en-US" altLang="en-US" sz="1400">
                <a:solidFill>
                  <a:srgbClr val="000000"/>
                </a:solidFill>
              </a:rPr>
              <a:pPr/>
              <a:t>12</a:t>
            </a:fld>
            <a:endParaRPr lang="en-US" altLang="en-US" sz="1400">
              <a:solidFill>
                <a:srgbClr val="000000"/>
              </a:solidFill>
            </a:endParaRPr>
          </a:p>
        </p:txBody>
      </p:sp>
    </p:spTree>
    <p:extLst>
      <p:ext uri="{BB962C8B-B14F-4D97-AF65-F5344CB8AC3E}">
        <p14:creationId xmlns:p14="http://schemas.microsoft.com/office/powerpoint/2010/main" val="37030996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Shape 243"/>
          <p:cNvSpPr>
            <a:spLocks noGrp="1" noRot="1" noChangeAspect="1"/>
          </p:cNvSpPr>
          <p:nvPr>
            <p:ph type="sldImg"/>
          </p:nvPr>
        </p:nvSpPr>
        <p:spPr>
          <a:ln/>
        </p:spPr>
      </p:sp>
      <p:sp>
        <p:nvSpPr>
          <p:cNvPr id="103426" name="Shape 244"/>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ts val="419"/>
              </a:spcBef>
            </a:pPr>
            <a:r>
              <a:rPr lang="en-US" altLang="en-US" sz="1400">
                <a:cs typeface="Times New Roman" panose="02020603050405020304" pitchFamily="18" charset="0"/>
                <a:sym typeface="Times New Roman" panose="02020603050405020304" pitchFamily="18" charset="0"/>
              </a:rPr>
              <a:t>http://eecatalog.com/medical/2009/09/23/current-and-future-trends-in-medical-electronics/</a:t>
            </a:r>
          </a:p>
        </p:txBody>
      </p:sp>
    </p:spTree>
    <p:extLst>
      <p:ext uri="{BB962C8B-B14F-4D97-AF65-F5344CB8AC3E}">
        <p14:creationId xmlns:p14="http://schemas.microsoft.com/office/powerpoint/2010/main" val="16757914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Shape 273"/>
          <p:cNvSpPr>
            <a:spLocks noGrp="1" noRot="1" noChangeAspect="1"/>
          </p:cNvSpPr>
          <p:nvPr>
            <p:ph type="sldImg"/>
          </p:nvPr>
        </p:nvSpPr>
        <p:spPr>
          <a:ln/>
        </p:spPr>
      </p:sp>
      <p:sp>
        <p:nvSpPr>
          <p:cNvPr id="104450" name="Shape 274"/>
          <p:cNvSpPr>
            <a:spLocks noGrp="1"/>
          </p:cNvSpPr>
          <p:nvPr>
            <p:ph type="body"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1010661">
              <a:spcBef>
                <a:spcPts val="445"/>
              </a:spcBef>
            </a:pPr>
            <a:r>
              <a:rPr lang="en-US" altLang="en-US" sz="1400">
                <a:cs typeface="Times New Roman" panose="02020603050405020304" pitchFamily="18" charset="0"/>
                <a:sym typeface="Times New Roman" panose="02020603050405020304" pitchFamily="18" charset="0"/>
              </a:rPr>
              <a:t>Source: http://www.maltiel-consulting.com/ISSCC-2013-Memory-trends-FLash-NAND-DRAM.html</a:t>
            </a:r>
          </a:p>
          <a:p>
            <a:pPr defTabSz="1010661">
              <a:spcBef>
                <a:spcPts val="445"/>
              </a:spcBef>
            </a:pPr>
            <a:endParaRPr lang="en-US" altLang="en-US" sz="1400">
              <a:cs typeface="Times New Roman" panose="02020603050405020304" pitchFamily="18" charset="0"/>
              <a:sym typeface="Times New Roman" panose="02020603050405020304" pitchFamily="18" charset="0"/>
            </a:endParaRPr>
          </a:p>
          <a:p>
            <a:pPr defTabSz="1010661">
              <a:spcBef>
                <a:spcPts val="445"/>
              </a:spcBef>
            </a:pPr>
            <a:r>
              <a:rPr lang="ja-JP" altLang="en-US" sz="1400">
                <a:cs typeface="Times New Roman" panose="02020603050405020304" pitchFamily="18" charset="0"/>
                <a:sym typeface="Times New Roman" panose="02020603050405020304" pitchFamily="18" charset="0"/>
              </a:rPr>
              <a:t>“</a:t>
            </a:r>
            <a:r>
              <a:rPr lang="en-US" altLang="en-US" sz="1400">
                <a:cs typeface="Times New Roman" panose="02020603050405020304" pitchFamily="18" charset="0"/>
                <a:sym typeface="Times New Roman" panose="02020603050405020304" pitchFamily="18" charset="0"/>
              </a:rPr>
              <a:t>In the past decade significant focus has been put on the emerging memories field to find a possible alternative to floating gate nonvolatile memory (NVM). The emerging NVMs, such as phase-change memory (PRAM), ferroelectric RAM (FeRAM), magnetic spin-torque-transfer RAM (STT-MRAM), and resistive memory (ReRAM), are showing potential to achieve high cycling capability and lower power per bit for both read and write operations. Some commercial applications, such as cellular phones, have recently started to use PRAM, demonstrating that reliability and cost competitiveness in emerging memories is becoming a reality. Fast write speed and low read-access time are being achieved in many of these emerging memories. At ISSCC 2013, a 32Gb ReRAM cross-point array is demonstrated in 24nm technology. Figures 3 and 4 provide a summary on the scaling trends for both bandwidth and density in emerging memories.</a:t>
            </a:r>
            <a:r>
              <a:rPr lang="ja-JP" altLang="en-US" sz="1400">
                <a:cs typeface="Times New Roman" panose="02020603050405020304" pitchFamily="18" charset="0"/>
                <a:sym typeface="Times New Roman" panose="02020603050405020304" pitchFamily="18" charset="0"/>
              </a:rPr>
              <a:t>”</a:t>
            </a:r>
            <a:endParaRPr lang="en-US" altLang="en-US" sz="1400">
              <a:cs typeface="Times New Roman" panose="02020603050405020304" pitchFamily="18" charset="0"/>
              <a:sym typeface="Times New Roman" panose="02020603050405020304" pitchFamily="18" charset="0"/>
            </a:endParaRPr>
          </a:p>
        </p:txBody>
      </p:sp>
    </p:spTree>
    <p:extLst>
      <p:ext uri="{BB962C8B-B14F-4D97-AF65-F5344CB8AC3E}">
        <p14:creationId xmlns:p14="http://schemas.microsoft.com/office/powerpoint/2010/main" val="25317607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CEFDBB94-1713-45DD-B727-396F8A01888B}" type="slidenum">
              <a:rPr lang="en-US" smtClean="0"/>
              <a:pPr/>
              <a:t>23</a:t>
            </a:fld>
            <a:endParaRPr lang="en-US"/>
          </a:p>
        </p:txBody>
      </p:sp>
    </p:spTree>
    <p:extLst>
      <p:ext uri="{BB962C8B-B14F-4D97-AF65-F5344CB8AC3E}">
        <p14:creationId xmlns:p14="http://schemas.microsoft.com/office/powerpoint/2010/main" val="31721863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Slide Image Placeholder 1"/>
          <p:cNvSpPr>
            <a:spLocks noGrp="1" noRot="1" noChangeAspect="1" noTextEdit="1"/>
          </p:cNvSpPr>
          <p:nvPr>
            <p:ph type="sldImg"/>
          </p:nvPr>
        </p:nvSpPr>
        <p:spPr>
          <a:ln/>
        </p:spPr>
      </p:sp>
      <p:sp>
        <p:nvSpPr>
          <p:cNvPr id="62467" name="Notes Placeholder 2"/>
          <p:cNvSpPr>
            <a:spLocks noGrp="1"/>
          </p:cNvSpPr>
          <p:nvPr>
            <p:ph type="body" idx="1"/>
          </p:nvPr>
        </p:nvSpPr>
        <p:spPr>
          <a:noFill/>
          <a:ln/>
        </p:spPr>
        <p:txBody>
          <a:bodyPr/>
          <a:lstStyle/>
          <a:p>
            <a:endParaRPr lang="en-US" smtClean="0"/>
          </a:p>
        </p:txBody>
      </p:sp>
      <p:sp>
        <p:nvSpPr>
          <p:cNvPr id="62468" name="Slide Number Placeholder 3"/>
          <p:cNvSpPr>
            <a:spLocks noGrp="1"/>
          </p:cNvSpPr>
          <p:nvPr>
            <p:ph type="sldNum" sz="quarter" idx="5"/>
          </p:nvPr>
        </p:nvSpPr>
        <p:spPr>
          <a:noFill/>
        </p:spPr>
        <p:txBody>
          <a:bodyPr/>
          <a:lstStyle/>
          <a:p>
            <a:pPr defTabSz="965118"/>
            <a:fld id="{1BE4F571-507C-4B85-AEDD-9D5556FF23A5}" type="slidenum">
              <a:rPr lang="en-US" smtClean="0"/>
              <a:pPr defTabSz="965118"/>
              <a:t>24</a:t>
            </a:fld>
            <a:endParaRPr lang="en-US" smtClean="0"/>
          </a:p>
        </p:txBody>
      </p:sp>
    </p:spTree>
    <p:extLst>
      <p:ext uri="{BB962C8B-B14F-4D97-AF65-F5344CB8AC3E}">
        <p14:creationId xmlns:p14="http://schemas.microsoft.com/office/powerpoint/2010/main" val="22687211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p:cNvSpPr>
            <a:spLocks noGrp="1" noRot="1" noChangeAspect="1" noTextEdit="1"/>
          </p:cNvSpPr>
          <p:nvPr>
            <p:ph type="sldImg"/>
          </p:nvPr>
        </p:nvSpPr>
        <p:spPr>
          <a:ln/>
        </p:spPr>
      </p:sp>
      <p:sp>
        <p:nvSpPr>
          <p:cNvPr id="65539" name="Notes Placeholder 2"/>
          <p:cNvSpPr>
            <a:spLocks noGrp="1"/>
          </p:cNvSpPr>
          <p:nvPr>
            <p:ph type="body" idx="1"/>
          </p:nvPr>
        </p:nvSpPr>
        <p:spPr>
          <a:noFill/>
          <a:ln/>
        </p:spPr>
        <p:txBody>
          <a:bodyPr/>
          <a:lstStyle/>
          <a:p>
            <a:endParaRPr lang="en-US" smtClean="0"/>
          </a:p>
        </p:txBody>
      </p:sp>
      <p:sp>
        <p:nvSpPr>
          <p:cNvPr id="65540" name="Slide Number Placeholder 3"/>
          <p:cNvSpPr>
            <a:spLocks noGrp="1"/>
          </p:cNvSpPr>
          <p:nvPr>
            <p:ph type="sldNum" sz="quarter" idx="5"/>
          </p:nvPr>
        </p:nvSpPr>
        <p:spPr>
          <a:noFill/>
        </p:spPr>
        <p:txBody>
          <a:bodyPr/>
          <a:lstStyle/>
          <a:p>
            <a:pPr defTabSz="965118"/>
            <a:fld id="{F765A864-AB08-448D-9691-70F3F78BA84B}" type="slidenum">
              <a:rPr lang="en-US" smtClean="0"/>
              <a:pPr defTabSz="965118"/>
              <a:t>25</a:t>
            </a:fld>
            <a:endParaRPr lang="en-US" smtClean="0"/>
          </a:p>
        </p:txBody>
      </p:sp>
    </p:spTree>
    <p:extLst>
      <p:ext uri="{BB962C8B-B14F-4D97-AF65-F5344CB8AC3E}">
        <p14:creationId xmlns:p14="http://schemas.microsoft.com/office/powerpoint/2010/main" val="9436106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p:cNvSpPr>
            <a:spLocks noGrp="1" noRot="1" noChangeAspect="1" noTextEdit="1"/>
          </p:cNvSpPr>
          <p:nvPr>
            <p:ph type="sldImg"/>
          </p:nvPr>
        </p:nvSpPr>
        <p:spPr>
          <a:ln/>
        </p:spPr>
      </p:sp>
      <p:sp>
        <p:nvSpPr>
          <p:cNvPr id="63491" name="Notes Placeholder 2"/>
          <p:cNvSpPr>
            <a:spLocks noGrp="1"/>
          </p:cNvSpPr>
          <p:nvPr>
            <p:ph type="body" idx="1"/>
          </p:nvPr>
        </p:nvSpPr>
        <p:spPr>
          <a:noFill/>
          <a:ln/>
        </p:spPr>
        <p:txBody>
          <a:bodyPr/>
          <a:lstStyle/>
          <a:p>
            <a:endParaRPr lang="en-US" smtClean="0"/>
          </a:p>
        </p:txBody>
      </p:sp>
      <p:sp>
        <p:nvSpPr>
          <p:cNvPr id="63492" name="Slide Number Placeholder 3"/>
          <p:cNvSpPr>
            <a:spLocks noGrp="1"/>
          </p:cNvSpPr>
          <p:nvPr>
            <p:ph type="sldNum" sz="quarter" idx="5"/>
          </p:nvPr>
        </p:nvSpPr>
        <p:spPr>
          <a:noFill/>
        </p:spPr>
        <p:txBody>
          <a:bodyPr/>
          <a:lstStyle/>
          <a:p>
            <a:pPr defTabSz="965118"/>
            <a:fld id="{ED934CA9-CB04-4A8D-89BA-E083CDAF7DA4}" type="slidenum">
              <a:rPr lang="en-US" smtClean="0"/>
              <a:pPr defTabSz="965118"/>
              <a:t>28</a:t>
            </a:fld>
            <a:endParaRPr lang="en-US" smtClean="0"/>
          </a:p>
        </p:txBody>
      </p:sp>
    </p:spTree>
    <p:extLst>
      <p:ext uri="{BB962C8B-B14F-4D97-AF65-F5344CB8AC3E}">
        <p14:creationId xmlns:p14="http://schemas.microsoft.com/office/powerpoint/2010/main" val="3940134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endParaRPr lang="en-US" smtClean="0"/>
          </a:p>
        </p:txBody>
      </p:sp>
      <p:sp>
        <p:nvSpPr>
          <p:cNvPr id="64516" name="Slide Number Placeholder 3"/>
          <p:cNvSpPr>
            <a:spLocks noGrp="1"/>
          </p:cNvSpPr>
          <p:nvPr>
            <p:ph type="sldNum" sz="quarter" idx="5"/>
          </p:nvPr>
        </p:nvSpPr>
        <p:spPr>
          <a:noFill/>
        </p:spPr>
        <p:txBody>
          <a:bodyPr/>
          <a:lstStyle/>
          <a:p>
            <a:pPr defTabSz="965118"/>
            <a:fld id="{9A00CB74-A863-4F7F-8D6B-09CAE6C08FEF}" type="slidenum">
              <a:rPr lang="en-US" smtClean="0"/>
              <a:pPr defTabSz="965118"/>
              <a:t>29</a:t>
            </a:fld>
            <a:endParaRPr lang="en-US" smtClean="0"/>
          </a:p>
        </p:txBody>
      </p:sp>
    </p:spTree>
    <p:extLst>
      <p:ext uri="{BB962C8B-B14F-4D97-AF65-F5344CB8AC3E}">
        <p14:creationId xmlns:p14="http://schemas.microsoft.com/office/powerpoint/2010/main" val="13971621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1EF6F25-114A-4142-BD28-F254A456487C}" type="slidenum">
              <a:rPr lang="en-US" smtClean="0"/>
              <a:pPr>
                <a:defRPr/>
              </a:pPr>
              <a:t>2</a:t>
            </a:fld>
            <a:endParaRPr lang="en-US"/>
          </a:p>
        </p:txBody>
      </p:sp>
    </p:spTree>
    <p:extLst>
      <p:ext uri="{BB962C8B-B14F-4D97-AF65-F5344CB8AC3E}">
        <p14:creationId xmlns:p14="http://schemas.microsoft.com/office/powerpoint/2010/main" val="29385814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1EF6F25-114A-4142-BD28-F254A456487C}" type="slidenum">
              <a:rPr lang="en-US" smtClean="0"/>
              <a:pPr>
                <a:defRPr/>
              </a:pPr>
              <a:t>30</a:t>
            </a:fld>
            <a:endParaRPr lang="en-US"/>
          </a:p>
        </p:txBody>
      </p:sp>
    </p:spTree>
    <p:extLst>
      <p:ext uri="{BB962C8B-B14F-4D97-AF65-F5344CB8AC3E}">
        <p14:creationId xmlns:p14="http://schemas.microsoft.com/office/powerpoint/2010/main" val="1278063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p>
        </p:txBody>
      </p:sp>
      <p:sp>
        <p:nvSpPr>
          <p:cNvPr id="47108" name="Slide Number Placeholder 3"/>
          <p:cNvSpPr>
            <a:spLocks noGrp="1"/>
          </p:cNvSpPr>
          <p:nvPr>
            <p:ph type="sldNum" sz="quarter" idx="5"/>
          </p:nvPr>
        </p:nvSpPr>
        <p:spPr>
          <a:noFill/>
        </p:spPr>
        <p:txBody>
          <a:bodyPr/>
          <a:lstStyle/>
          <a:p>
            <a:pPr defTabSz="965118"/>
            <a:fld id="{942E39EE-5A95-4508-A578-61DCA81CF1AD}" type="slidenum">
              <a:rPr lang="en-US" smtClean="0"/>
              <a:pPr defTabSz="965118"/>
              <a:t>31</a:t>
            </a:fld>
            <a:endParaRPr lang="en-US" smtClean="0"/>
          </a:p>
        </p:txBody>
      </p:sp>
    </p:spTree>
    <p:extLst>
      <p:ext uri="{BB962C8B-B14F-4D97-AF65-F5344CB8AC3E}">
        <p14:creationId xmlns:p14="http://schemas.microsoft.com/office/powerpoint/2010/main" val="21882185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1EF6F25-114A-4142-BD28-F254A456487C}" type="slidenum">
              <a:rPr lang="en-US" smtClean="0"/>
              <a:pPr>
                <a:defRPr/>
              </a:pPr>
              <a:t>32</a:t>
            </a:fld>
            <a:endParaRPr lang="en-US"/>
          </a:p>
        </p:txBody>
      </p:sp>
    </p:spTree>
    <p:extLst>
      <p:ext uri="{BB962C8B-B14F-4D97-AF65-F5344CB8AC3E}">
        <p14:creationId xmlns:p14="http://schemas.microsoft.com/office/powerpoint/2010/main" val="169121406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p:cNvSpPr>
            <a:spLocks noGrp="1" noRot="1" noChangeAspect="1" noTextEdit="1"/>
          </p:cNvSpPr>
          <p:nvPr>
            <p:ph type="sldImg"/>
          </p:nvPr>
        </p:nvSpPr>
        <p:spPr>
          <a:ln/>
        </p:spPr>
      </p:sp>
      <p:sp>
        <p:nvSpPr>
          <p:cNvPr id="67587" name="Notes Placeholder 2"/>
          <p:cNvSpPr>
            <a:spLocks noGrp="1"/>
          </p:cNvSpPr>
          <p:nvPr>
            <p:ph type="body" idx="1"/>
          </p:nvPr>
        </p:nvSpPr>
        <p:spPr>
          <a:noFill/>
          <a:ln/>
        </p:spPr>
        <p:txBody>
          <a:bodyPr/>
          <a:lstStyle/>
          <a:p>
            <a:endParaRPr lang="en-US" smtClean="0"/>
          </a:p>
        </p:txBody>
      </p:sp>
      <p:sp>
        <p:nvSpPr>
          <p:cNvPr id="67588" name="Slide Number Placeholder 3"/>
          <p:cNvSpPr>
            <a:spLocks noGrp="1"/>
          </p:cNvSpPr>
          <p:nvPr>
            <p:ph type="sldNum" sz="quarter" idx="5"/>
          </p:nvPr>
        </p:nvSpPr>
        <p:spPr>
          <a:noFill/>
        </p:spPr>
        <p:txBody>
          <a:bodyPr/>
          <a:lstStyle/>
          <a:p>
            <a:pPr defTabSz="965118"/>
            <a:fld id="{16F4CB60-55CC-4D48-9101-0B8913185BCB}" type="slidenum">
              <a:rPr lang="en-US" smtClean="0"/>
              <a:pPr defTabSz="965118"/>
              <a:t>33</a:t>
            </a:fld>
            <a:endParaRPr lang="en-US" smtClean="0"/>
          </a:p>
        </p:txBody>
      </p:sp>
    </p:spTree>
    <p:extLst>
      <p:ext uri="{BB962C8B-B14F-4D97-AF65-F5344CB8AC3E}">
        <p14:creationId xmlns:p14="http://schemas.microsoft.com/office/powerpoint/2010/main" val="3967249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1EF6F25-114A-4142-BD28-F254A456487C}" type="slidenum">
              <a:rPr lang="en-US" smtClean="0"/>
              <a:pPr>
                <a:defRPr/>
              </a:pPr>
              <a:t>34</a:t>
            </a:fld>
            <a:endParaRPr lang="en-US"/>
          </a:p>
        </p:txBody>
      </p:sp>
    </p:spTree>
    <p:extLst>
      <p:ext uri="{BB962C8B-B14F-4D97-AF65-F5344CB8AC3E}">
        <p14:creationId xmlns:p14="http://schemas.microsoft.com/office/powerpoint/2010/main" val="427115768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1EF6F25-114A-4142-BD28-F254A456487C}" type="slidenum">
              <a:rPr lang="en-US" smtClean="0"/>
              <a:pPr>
                <a:defRPr/>
              </a:pPr>
              <a:t>35</a:t>
            </a:fld>
            <a:endParaRPr lang="en-US"/>
          </a:p>
        </p:txBody>
      </p:sp>
    </p:spTree>
    <p:extLst>
      <p:ext uri="{BB962C8B-B14F-4D97-AF65-F5344CB8AC3E}">
        <p14:creationId xmlns:p14="http://schemas.microsoft.com/office/powerpoint/2010/main" val="23319996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Slide Image Placeholder 1"/>
          <p:cNvSpPr>
            <a:spLocks noGrp="1" noRot="1" noChangeAspect="1"/>
          </p:cNvSpPr>
          <p:nvPr>
            <p:ph type="sldImg"/>
          </p:nvPr>
        </p:nvSpPr>
        <p:spPr>
          <a:ln/>
        </p:spPr>
      </p:sp>
      <p:sp>
        <p:nvSpPr>
          <p:cNvPr id="48130"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t>http://www.cse.nd.edu/courses/cse20221/www/handouts/L17_FSM%20Design%20Example%20with%20Verilog.pdf</a:t>
            </a:r>
          </a:p>
        </p:txBody>
      </p:sp>
      <p:sp>
        <p:nvSpPr>
          <p:cNvPr id="48131"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2324">
              <a:defRPr sz="3800">
                <a:solidFill>
                  <a:schemeClr val="tx1"/>
                </a:solidFill>
                <a:latin typeface="Times New Roman" panose="02020603050405020304" pitchFamily="18" charset="0"/>
                <a:ea typeface="MS PGothic" panose="020B0600070205080204" pitchFamily="34" charset="-128"/>
              </a:defRPr>
            </a:lvl1pPr>
            <a:lvl2pPr marL="777943" indent="-299209" defTabSz="1012324">
              <a:defRPr sz="3800">
                <a:solidFill>
                  <a:schemeClr val="tx1"/>
                </a:solidFill>
                <a:latin typeface="Times New Roman" panose="02020603050405020304" pitchFamily="18" charset="0"/>
                <a:ea typeface="MS PGothic" panose="020B0600070205080204" pitchFamily="34" charset="-128"/>
              </a:defRPr>
            </a:lvl2pPr>
            <a:lvl3pPr marL="1196835" indent="-239367" defTabSz="1012324">
              <a:defRPr sz="3800">
                <a:solidFill>
                  <a:schemeClr val="tx1"/>
                </a:solidFill>
                <a:latin typeface="Times New Roman" panose="02020603050405020304" pitchFamily="18" charset="0"/>
                <a:ea typeface="MS PGothic" panose="020B0600070205080204" pitchFamily="34" charset="-128"/>
              </a:defRPr>
            </a:lvl3pPr>
            <a:lvl4pPr marL="1675569" indent="-239367" defTabSz="1012324">
              <a:defRPr sz="3800">
                <a:solidFill>
                  <a:schemeClr val="tx1"/>
                </a:solidFill>
                <a:latin typeface="Times New Roman" panose="02020603050405020304" pitchFamily="18" charset="0"/>
                <a:ea typeface="MS PGothic" panose="020B0600070205080204" pitchFamily="34" charset="-128"/>
              </a:defRPr>
            </a:lvl4pPr>
            <a:lvl5pPr marL="2154304" indent="-239367" defTabSz="1012324">
              <a:defRPr sz="3800">
                <a:solidFill>
                  <a:schemeClr val="tx1"/>
                </a:solidFill>
                <a:latin typeface="Times New Roman" panose="02020603050405020304" pitchFamily="18" charset="0"/>
                <a:ea typeface="MS PGothic" panose="020B0600070205080204" pitchFamily="34" charset="-128"/>
              </a:defRPr>
            </a:lvl5pPr>
            <a:lvl6pPr marL="2633038"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6pPr>
            <a:lvl7pPr marL="3111772"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7pPr>
            <a:lvl8pPr marL="3590506"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8pPr>
            <a:lvl9pPr marL="4069240"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9pPr>
          </a:lstStyle>
          <a:p>
            <a:fld id="{C3CD2A37-B049-41DD-B22D-1BA5C240DEC5}" type="slidenum">
              <a:rPr lang="en-US" altLang="en-US" sz="1400"/>
              <a:pPr/>
              <a:t>36</a:t>
            </a:fld>
            <a:endParaRPr lang="en-US" altLang="en-US" sz="1400"/>
          </a:p>
        </p:txBody>
      </p:sp>
    </p:spTree>
    <p:extLst>
      <p:ext uri="{BB962C8B-B14F-4D97-AF65-F5344CB8AC3E}">
        <p14:creationId xmlns:p14="http://schemas.microsoft.com/office/powerpoint/2010/main" val="106573664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p:cNvSpPr>
            <a:spLocks noGrp="1" noRot="1" noChangeAspect="1" noTextEdit="1"/>
          </p:cNvSpPr>
          <p:nvPr>
            <p:ph type="sldImg"/>
          </p:nvPr>
        </p:nvSpPr>
        <p:spPr>
          <a:ln/>
        </p:spPr>
      </p:sp>
      <p:sp>
        <p:nvSpPr>
          <p:cNvPr id="68611" name="Notes Placeholder 2"/>
          <p:cNvSpPr>
            <a:spLocks noGrp="1"/>
          </p:cNvSpPr>
          <p:nvPr>
            <p:ph type="body" idx="1"/>
          </p:nvPr>
        </p:nvSpPr>
        <p:spPr>
          <a:noFill/>
          <a:ln/>
        </p:spPr>
        <p:txBody>
          <a:bodyPr/>
          <a:lstStyle/>
          <a:p>
            <a:endParaRPr lang="en-US" smtClean="0"/>
          </a:p>
        </p:txBody>
      </p:sp>
      <p:sp>
        <p:nvSpPr>
          <p:cNvPr id="68612" name="Slide Number Placeholder 3"/>
          <p:cNvSpPr>
            <a:spLocks noGrp="1"/>
          </p:cNvSpPr>
          <p:nvPr>
            <p:ph type="sldNum" sz="quarter" idx="5"/>
          </p:nvPr>
        </p:nvSpPr>
        <p:spPr>
          <a:noFill/>
        </p:spPr>
        <p:txBody>
          <a:bodyPr/>
          <a:lstStyle/>
          <a:p>
            <a:pPr defTabSz="965118"/>
            <a:fld id="{8CA37A63-B706-4CF3-A7F0-FC048387888B}" type="slidenum">
              <a:rPr lang="en-US" smtClean="0"/>
              <a:pPr defTabSz="965118"/>
              <a:t>37</a:t>
            </a:fld>
            <a:endParaRPr lang="en-US" smtClean="0"/>
          </a:p>
        </p:txBody>
      </p:sp>
    </p:spTree>
    <p:extLst>
      <p:ext uri="{BB962C8B-B14F-4D97-AF65-F5344CB8AC3E}">
        <p14:creationId xmlns:p14="http://schemas.microsoft.com/office/powerpoint/2010/main" val="178022478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a:ln/>
        </p:spPr>
      </p:sp>
      <p:sp>
        <p:nvSpPr>
          <p:cNvPr id="69635" name="Notes Placeholder 2"/>
          <p:cNvSpPr>
            <a:spLocks noGrp="1"/>
          </p:cNvSpPr>
          <p:nvPr>
            <p:ph type="body" idx="1"/>
          </p:nvPr>
        </p:nvSpPr>
        <p:spPr>
          <a:noFill/>
          <a:ln/>
        </p:spPr>
        <p:txBody>
          <a:bodyPr/>
          <a:lstStyle/>
          <a:p>
            <a:endParaRPr lang="en-US" smtClean="0"/>
          </a:p>
        </p:txBody>
      </p:sp>
      <p:sp>
        <p:nvSpPr>
          <p:cNvPr id="69636" name="Slide Number Placeholder 3"/>
          <p:cNvSpPr>
            <a:spLocks noGrp="1"/>
          </p:cNvSpPr>
          <p:nvPr>
            <p:ph type="sldNum" sz="quarter" idx="5"/>
          </p:nvPr>
        </p:nvSpPr>
        <p:spPr>
          <a:noFill/>
        </p:spPr>
        <p:txBody>
          <a:bodyPr/>
          <a:lstStyle/>
          <a:p>
            <a:pPr defTabSz="965118"/>
            <a:fld id="{EEBEC747-F97F-43AB-983C-882C6114ECD1}" type="slidenum">
              <a:rPr lang="en-US" smtClean="0"/>
              <a:pPr defTabSz="965118"/>
              <a:t>38</a:t>
            </a:fld>
            <a:endParaRPr lang="en-US" smtClean="0"/>
          </a:p>
        </p:txBody>
      </p:sp>
    </p:spTree>
    <p:extLst>
      <p:ext uri="{BB962C8B-B14F-4D97-AF65-F5344CB8AC3E}">
        <p14:creationId xmlns:p14="http://schemas.microsoft.com/office/powerpoint/2010/main" val="37029550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ln/>
        </p:spPr>
        <p:txBody>
          <a:bodyPr/>
          <a:lstStyle/>
          <a:p>
            <a:endParaRPr lang="en-US" smtClean="0"/>
          </a:p>
        </p:txBody>
      </p:sp>
      <p:sp>
        <p:nvSpPr>
          <p:cNvPr id="70660" name="Slide Number Placeholder 3"/>
          <p:cNvSpPr>
            <a:spLocks noGrp="1"/>
          </p:cNvSpPr>
          <p:nvPr>
            <p:ph type="sldNum" sz="quarter" idx="5"/>
          </p:nvPr>
        </p:nvSpPr>
        <p:spPr>
          <a:noFill/>
        </p:spPr>
        <p:txBody>
          <a:bodyPr/>
          <a:lstStyle/>
          <a:p>
            <a:pPr defTabSz="965118"/>
            <a:fld id="{9A6501FF-3EEE-47AF-9A89-56631222291A}" type="slidenum">
              <a:rPr lang="en-US" smtClean="0"/>
              <a:pPr defTabSz="965118"/>
              <a:t>39</a:t>
            </a:fld>
            <a:endParaRPr lang="en-US" smtClean="0"/>
          </a:p>
        </p:txBody>
      </p:sp>
    </p:spTree>
    <p:extLst>
      <p:ext uri="{BB962C8B-B14F-4D97-AF65-F5344CB8AC3E}">
        <p14:creationId xmlns:p14="http://schemas.microsoft.com/office/powerpoint/2010/main" val="18073715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pPr defTabSz="965118"/>
            <a:fld id="{BDF8739D-5BDB-4584-98A9-00322EA63E88}" type="slidenum">
              <a:rPr lang="en-US" smtClean="0"/>
              <a:pPr defTabSz="965118"/>
              <a:t>3</a:t>
            </a:fld>
            <a:endParaRPr lang="en-US" smtClean="0"/>
          </a:p>
        </p:txBody>
      </p:sp>
    </p:spTree>
    <p:extLst>
      <p:ext uri="{BB962C8B-B14F-4D97-AF65-F5344CB8AC3E}">
        <p14:creationId xmlns:p14="http://schemas.microsoft.com/office/powerpoint/2010/main" val="13664508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Slide Image Placeholder 1"/>
          <p:cNvSpPr>
            <a:spLocks noGrp="1" noRot="1" noChangeAspect="1" noTextEdit="1"/>
          </p:cNvSpPr>
          <p:nvPr>
            <p:ph type="sldImg"/>
          </p:nvPr>
        </p:nvSpPr>
        <p:spPr>
          <a:ln/>
        </p:spPr>
      </p:sp>
      <p:sp>
        <p:nvSpPr>
          <p:cNvPr id="71683" name="Notes Placeholder 2"/>
          <p:cNvSpPr>
            <a:spLocks noGrp="1"/>
          </p:cNvSpPr>
          <p:nvPr>
            <p:ph type="body" idx="1"/>
          </p:nvPr>
        </p:nvSpPr>
        <p:spPr>
          <a:noFill/>
          <a:ln/>
        </p:spPr>
        <p:txBody>
          <a:bodyPr/>
          <a:lstStyle/>
          <a:p>
            <a:endParaRPr lang="en-US" smtClean="0"/>
          </a:p>
        </p:txBody>
      </p:sp>
      <p:sp>
        <p:nvSpPr>
          <p:cNvPr id="71684" name="Slide Number Placeholder 3"/>
          <p:cNvSpPr>
            <a:spLocks noGrp="1"/>
          </p:cNvSpPr>
          <p:nvPr>
            <p:ph type="sldNum" sz="quarter" idx="5"/>
          </p:nvPr>
        </p:nvSpPr>
        <p:spPr>
          <a:noFill/>
        </p:spPr>
        <p:txBody>
          <a:bodyPr/>
          <a:lstStyle/>
          <a:p>
            <a:pPr defTabSz="965118"/>
            <a:fld id="{BB5D031E-845E-4F8F-8627-F270A4D2A5B7}" type="slidenum">
              <a:rPr lang="en-US" smtClean="0"/>
              <a:pPr defTabSz="965118"/>
              <a:t>40</a:t>
            </a:fld>
            <a:endParaRPr lang="en-US" smtClean="0"/>
          </a:p>
        </p:txBody>
      </p:sp>
    </p:spTree>
    <p:extLst>
      <p:ext uri="{BB962C8B-B14F-4D97-AF65-F5344CB8AC3E}">
        <p14:creationId xmlns:p14="http://schemas.microsoft.com/office/powerpoint/2010/main" val="187705616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a:ln/>
        </p:spPr>
        <p:txBody>
          <a:bodyPr/>
          <a:lstStyle/>
          <a:p>
            <a:endParaRPr lang="en-US" smtClean="0"/>
          </a:p>
        </p:txBody>
      </p:sp>
      <p:sp>
        <p:nvSpPr>
          <p:cNvPr id="72708" name="Slide Number Placeholder 3"/>
          <p:cNvSpPr>
            <a:spLocks noGrp="1"/>
          </p:cNvSpPr>
          <p:nvPr>
            <p:ph type="sldNum" sz="quarter" idx="5"/>
          </p:nvPr>
        </p:nvSpPr>
        <p:spPr>
          <a:noFill/>
        </p:spPr>
        <p:txBody>
          <a:bodyPr/>
          <a:lstStyle/>
          <a:p>
            <a:pPr defTabSz="965118"/>
            <a:fld id="{D591F3C6-28BF-48E4-8E6C-39617ECCCF77}" type="slidenum">
              <a:rPr lang="en-US" smtClean="0"/>
              <a:pPr defTabSz="965118"/>
              <a:t>41</a:t>
            </a:fld>
            <a:endParaRPr lang="en-US" smtClean="0"/>
          </a:p>
        </p:txBody>
      </p:sp>
    </p:spTree>
    <p:extLst>
      <p:ext uri="{BB962C8B-B14F-4D97-AF65-F5344CB8AC3E}">
        <p14:creationId xmlns:p14="http://schemas.microsoft.com/office/powerpoint/2010/main" val="32742415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A1EF6F25-114A-4142-BD28-F254A456487C}" type="slidenum">
              <a:rPr lang="en-US" smtClean="0"/>
              <a:pPr>
                <a:defRPr/>
              </a:pPr>
              <a:t>42</a:t>
            </a:fld>
            <a:endParaRPr lang="en-US"/>
          </a:p>
        </p:txBody>
      </p:sp>
    </p:spTree>
    <p:extLst>
      <p:ext uri="{BB962C8B-B14F-4D97-AF65-F5344CB8AC3E}">
        <p14:creationId xmlns:p14="http://schemas.microsoft.com/office/powerpoint/2010/main" val="426607909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a:ln/>
        </p:spPr>
      </p:sp>
      <p:sp>
        <p:nvSpPr>
          <p:cNvPr id="73731" name="Notes Placeholder 2"/>
          <p:cNvSpPr>
            <a:spLocks noGrp="1"/>
          </p:cNvSpPr>
          <p:nvPr>
            <p:ph type="body" idx="1"/>
          </p:nvPr>
        </p:nvSpPr>
        <p:spPr>
          <a:noFill/>
          <a:ln/>
        </p:spPr>
        <p:txBody>
          <a:bodyPr/>
          <a:lstStyle/>
          <a:p>
            <a:endParaRPr lang="en-US" smtClean="0"/>
          </a:p>
        </p:txBody>
      </p:sp>
      <p:sp>
        <p:nvSpPr>
          <p:cNvPr id="73732" name="Slide Number Placeholder 3"/>
          <p:cNvSpPr>
            <a:spLocks noGrp="1"/>
          </p:cNvSpPr>
          <p:nvPr>
            <p:ph type="sldNum" sz="quarter" idx="5"/>
          </p:nvPr>
        </p:nvSpPr>
        <p:spPr>
          <a:noFill/>
        </p:spPr>
        <p:txBody>
          <a:bodyPr/>
          <a:lstStyle/>
          <a:p>
            <a:pPr defTabSz="965118"/>
            <a:fld id="{319311AA-5593-4A67-A9BB-90E85CD4AFBB}" type="slidenum">
              <a:rPr lang="en-US" smtClean="0"/>
              <a:pPr defTabSz="965118"/>
              <a:t>43</a:t>
            </a:fld>
            <a:endParaRPr lang="en-US" smtClean="0"/>
          </a:p>
        </p:txBody>
      </p:sp>
    </p:spTree>
    <p:extLst>
      <p:ext uri="{BB962C8B-B14F-4D97-AF65-F5344CB8AC3E}">
        <p14:creationId xmlns:p14="http://schemas.microsoft.com/office/powerpoint/2010/main" val="36112402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a:ln/>
        </p:spPr>
      </p:sp>
      <p:sp>
        <p:nvSpPr>
          <p:cNvPr id="74755" name="Notes Placeholder 2"/>
          <p:cNvSpPr>
            <a:spLocks noGrp="1"/>
          </p:cNvSpPr>
          <p:nvPr>
            <p:ph type="body" idx="1"/>
          </p:nvPr>
        </p:nvSpPr>
        <p:spPr>
          <a:noFill/>
          <a:ln/>
        </p:spPr>
        <p:txBody>
          <a:bodyPr/>
          <a:lstStyle/>
          <a:p>
            <a:endParaRPr lang="en-US" smtClean="0"/>
          </a:p>
        </p:txBody>
      </p:sp>
      <p:sp>
        <p:nvSpPr>
          <p:cNvPr id="74756" name="Slide Number Placeholder 3"/>
          <p:cNvSpPr>
            <a:spLocks noGrp="1"/>
          </p:cNvSpPr>
          <p:nvPr>
            <p:ph type="sldNum" sz="quarter" idx="5"/>
          </p:nvPr>
        </p:nvSpPr>
        <p:spPr>
          <a:noFill/>
        </p:spPr>
        <p:txBody>
          <a:bodyPr/>
          <a:lstStyle/>
          <a:p>
            <a:pPr defTabSz="965118"/>
            <a:fld id="{54926CF2-8913-42A3-8858-C3DEEEE70C48}" type="slidenum">
              <a:rPr lang="en-US" smtClean="0"/>
              <a:pPr defTabSz="965118"/>
              <a:t>44</a:t>
            </a:fld>
            <a:endParaRPr lang="en-US" smtClean="0"/>
          </a:p>
        </p:txBody>
      </p:sp>
    </p:spTree>
    <p:extLst>
      <p:ext uri="{BB962C8B-B14F-4D97-AF65-F5344CB8AC3E}">
        <p14:creationId xmlns:p14="http://schemas.microsoft.com/office/powerpoint/2010/main" val="20616282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a:ln/>
        </p:spPr>
      </p:sp>
      <p:sp>
        <p:nvSpPr>
          <p:cNvPr id="75779" name="Notes Placeholder 2"/>
          <p:cNvSpPr>
            <a:spLocks noGrp="1"/>
          </p:cNvSpPr>
          <p:nvPr>
            <p:ph type="body" idx="1"/>
          </p:nvPr>
        </p:nvSpPr>
        <p:spPr>
          <a:noFill/>
          <a:ln/>
        </p:spPr>
        <p:txBody>
          <a:bodyPr/>
          <a:lstStyle/>
          <a:p>
            <a:endParaRPr lang="en-US" smtClean="0"/>
          </a:p>
        </p:txBody>
      </p:sp>
      <p:sp>
        <p:nvSpPr>
          <p:cNvPr id="75780" name="Slide Number Placeholder 3"/>
          <p:cNvSpPr>
            <a:spLocks noGrp="1"/>
          </p:cNvSpPr>
          <p:nvPr>
            <p:ph type="sldNum" sz="quarter" idx="5"/>
          </p:nvPr>
        </p:nvSpPr>
        <p:spPr>
          <a:noFill/>
        </p:spPr>
        <p:txBody>
          <a:bodyPr/>
          <a:lstStyle/>
          <a:p>
            <a:pPr defTabSz="965118"/>
            <a:fld id="{CD777EF6-B94B-4B40-AB7B-A9B22D6490B4}" type="slidenum">
              <a:rPr lang="en-US" smtClean="0"/>
              <a:pPr defTabSz="965118"/>
              <a:t>45</a:t>
            </a:fld>
            <a:endParaRPr lang="en-US" smtClean="0"/>
          </a:p>
        </p:txBody>
      </p:sp>
    </p:spTree>
    <p:extLst>
      <p:ext uri="{BB962C8B-B14F-4D97-AF65-F5344CB8AC3E}">
        <p14:creationId xmlns:p14="http://schemas.microsoft.com/office/powerpoint/2010/main" val="7890929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a:ln/>
        </p:spPr>
      </p:sp>
      <p:sp>
        <p:nvSpPr>
          <p:cNvPr id="76803" name="Notes Placeholder 2"/>
          <p:cNvSpPr>
            <a:spLocks noGrp="1"/>
          </p:cNvSpPr>
          <p:nvPr>
            <p:ph type="body" idx="1"/>
          </p:nvPr>
        </p:nvSpPr>
        <p:spPr>
          <a:noFill/>
          <a:ln/>
        </p:spPr>
        <p:txBody>
          <a:bodyPr/>
          <a:lstStyle/>
          <a:p>
            <a:endParaRPr lang="en-US" smtClean="0"/>
          </a:p>
        </p:txBody>
      </p:sp>
      <p:sp>
        <p:nvSpPr>
          <p:cNvPr id="76804" name="Slide Number Placeholder 3"/>
          <p:cNvSpPr>
            <a:spLocks noGrp="1"/>
          </p:cNvSpPr>
          <p:nvPr>
            <p:ph type="sldNum" sz="quarter" idx="5"/>
          </p:nvPr>
        </p:nvSpPr>
        <p:spPr>
          <a:noFill/>
        </p:spPr>
        <p:txBody>
          <a:bodyPr/>
          <a:lstStyle/>
          <a:p>
            <a:pPr defTabSz="965118"/>
            <a:fld id="{1C2B6B54-C879-486F-980D-E848537DBEBB}" type="slidenum">
              <a:rPr lang="en-US" smtClean="0"/>
              <a:pPr defTabSz="965118"/>
              <a:t>46</a:t>
            </a:fld>
            <a:endParaRPr lang="en-US" smtClean="0"/>
          </a:p>
        </p:txBody>
      </p:sp>
    </p:spTree>
    <p:extLst>
      <p:ext uri="{BB962C8B-B14F-4D97-AF65-F5344CB8AC3E}">
        <p14:creationId xmlns:p14="http://schemas.microsoft.com/office/powerpoint/2010/main" val="338274985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p:cNvSpPr>
            <a:spLocks noGrp="1" noRot="1" noChangeAspect="1" noTextEdit="1"/>
          </p:cNvSpPr>
          <p:nvPr>
            <p:ph type="sldImg"/>
          </p:nvPr>
        </p:nvSpPr>
        <p:spPr>
          <a:ln/>
        </p:spPr>
      </p:sp>
      <p:sp>
        <p:nvSpPr>
          <p:cNvPr id="77827" name="Notes Placeholder 2"/>
          <p:cNvSpPr>
            <a:spLocks noGrp="1"/>
          </p:cNvSpPr>
          <p:nvPr>
            <p:ph type="body" idx="1"/>
          </p:nvPr>
        </p:nvSpPr>
        <p:spPr>
          <a:noFill/>
          <a:ln/>
        </p:spPr>
        <p:txBody>
          <a:bodyPr/>
          <a:lstStyle/>
          <a:p>
            <a:endParaRPr lang="en-US" smtClean="0"/>
          </a:p>
        </p:txBody>
      </p:sp>
      <p:sp>
        <p:nvSpPr>
          <p:cNvPr id="77828" name="Slide Number Placeholder 3"/>
          <p:cNvSpPr>
            <a:spLocks noGrp="1"/>
          </p:cNvSpPr>
          <p:nvPr>
            <p:ph type="sldNum" sz="quarter" idx="5"/>
          </p:nvPr>
        </p:nvSpPr>
        <p:spPr>
          <a:noFill/>
        </p:spPr>
        <p:txBody>
          <a:bodyPr/>
          <a:lstStyle/>
          <a:p>
            <a:pPr defTabSz="965118"/>
            <a:fld id="{7F8B10EB-D284-434E-AEA6-095EC4643721}" type="slidenum">
              <a:rPr lang="en-US" smtClean="0"/>
              <a:pPr defTabSz="965118"/>
              <a:t>47</a:t>
            </a:fld>
            <a:endParaRPr lang="en-US" smtClean="0"/>
          </a:p>
        </p:txBody>
      </p:sp>
    </p:spTree>
    <p:extLst>
      <p:ext uri="{BB962C8B-B14F-4D97-AF65-F5344CB8AC3E}">
        <p14:creationId xmlns:p14="http://schemas.microsoft.com/office/powerpoint/2010/main" val="28714150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Image Placeholder 1"/>
          <p:cNvSpPr>
            <a:spLocks noGrp="1" noRot="1" noChangeAspect="1" noTextEdit="1"/>
          </p:cNvSpPr>
          <p:nvPr>
            <p:ph type="sldImg"/>
          </p:nvPr>
        </p:nvSpPr>
        <p:spPr>
          <a:ln/>
        </p:spPr>
      </p:sp>
      <p:sp>
        <p:nvSpPr>
          <p:cNvPr id="78851" name="Notes Placeholder 2"/>
          <p:cNvSpPr>
            <a:spLocks noGrp="1"/>
          </p:cNvSpPr>
          <p:nvPr>
            <p:ph type="body" idx="1"/>
          </p:nvPr>
        </p:nvSpPr>
        <p:spPr>
          <a:noFill/>
          <a:ln/>
        </p:spPr>
        <p:txBody>
          <a:bodyPr/>
          <a:lstStyle/>
          <a:p>
            <a:endParaRPr lang="en-US" smtClean="0"/>
          </a:p>
        </p:txBody>
      </p:sp>
      <p:sp>
        <p:nvSpPr>
          <p:cNvPr id="78852" name="Slide Number Placeholder 3"/>
          <p:cNvSpPr>
            <a:spLocks noGrp="1"/>
          </p:cNvSpPr>
          <p:nvPr>
            <p:ph type="sldNum" sz="quarter" idx="5"/>
          </p:nvPr>
        </p:nvSpPr>
        <p:spPr>
          <a:noFill/>
        </p:spPr>
        <p:txBody>
          <a:bodyPr/>
          <a:lstStyle/>
          <a:p>
            <a:pPr defTabSz="965118"/>
            <a:fld id="{07040D79-A704-4E52-82E6-37103A579367}" type="slidenum">
              <a:rPr lang="en-US" smtClean="0"/>
              <a:pPr defTabSz="965118"/>
              <a:t>48</a:t>
            </a:fld>
            <a:endParaRPr lang="en-US" smtClean="0"/>
          </a:p>
        </p:txBody>
      </p:sp>
    </p:spTree>
    <p:extLst>
      <p:ext uri="{BB962C8B-B14F-4D97-AF65-F5344CB8AC3E}">
        <p14:creationId xmlns:p14="http://schemas.microsoft.com/office/powerpoint/2010/main" val="30412999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p:cNvSpPr>
            <a:spLocks noGrp="1" noRot="1" noChangeAspect="1" noTextEdit="1"/>
          </p:cNvSpPr>
          <p:nvPr>
            <p:ph type="sldImg"/>
          </p:nvPr>
        </p:nvSpPr>
        <p:spPr>
          <a:ln/>
        </p:spPr>
      </p:sp>
      <p:sp>
        <p:nvSpPr>
          <p:cNvPr id="79875" name="Notes Placeholder 2"/>
          <p:cNvSpPr>
            <a:spLocks noGrp="1"/>
          </p:cNvSpPr>
          <p:nvPr>
            <p:ph type="body" idx="1"/>
          </p:nvPr>
        </p:nvSpPr>
        <p:spPr>
          <a:noFill/>
          <a:ln/>
        </p:spPr>
        <p:txBody>
          <a:bodyPr/>
          <a:lstStyle/>
          <a:p>
            <a:endParaRPr lang="en-US" smtClean="0"/>
          </a:p>
        </p:txBody>
      </p:sp>
      <p:sp>
        <p:nvSpPr>
          <p:cNvPr id="79876" name="Slide Number Placeholder 3"/>
          <p:cNvSpPr>
            <a:spLocks noGrp="1"/>
          </p:cNvSpPr>
          <p:nvPr>
            <p:ph type="sldNum" sz="quarter" idx="5"/>
          </p:nvPr>
        </p:nvSpPr>
        <p:spPr>
          <a:noFill/>
        </p:spPr>
        <p:txBody>
          <a:bodyPr/>
          <a:lstStyle/>
          <a:p>
            <a:pPr defTabSz="965118"/>
            <a:fld id="{3A76A130-219D-4DF8-B580-D27D2A5777BE}" type="slidenum">
              <a:rPr lang="en-US" smtClean="0"/>
              <a:pPr defTabSz="965118"/>
              <a:t>49</a:t>
            </a:fld>
            <a:endParaRPr lang="en-US" smtClean="0"/>
          </a:p>
        </p:txBody>
      </p:sp>
    </p:spTree>
    <p:extLst>
      <p:ext uri="{BB962C8B-B14F-4D97-AF65-F5344CB8AC3E}">
        <p14:creationId xmlns:p14="http://schemas.microsoft.com/office/powerpoint/2010/main" val="30842785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r>
              <a:rPr lang="en-US" dirty="0" smtClean="0"/>
              <a:t>Book</a:t>
            </a:r>
            <a:r>
              <a:rPr lang="en-US" baseline="0" dirty="0" smtClean="0"/>
              <a:t> was 2001.</a:t>
            </a:r>
            <a:endParaRPr lang="en-US" dirty="0" smtClean="0"/>
          </a:p>
        </p:txBody>
      </p:sp>
      <p:sp>
        <p:nvSpPr>
          <p:cNvPr id="45060" name="Slide Number Placeholder 3"/>
          <p:cNvSpPr>
            <a:spLocks noGrp="1"/>
          </p:cNvSpPr>
          <p:nvPr>
            <p:ph type="sldNum" sz="quarter" idx="5"/>
          </p:nvPr>
        </p:nvSpPr>
        <p:spPr>
          <a:noFill/>
        </p:spPr>
        <p:txBody>
          <a:bodyPr/>
          <a:lstStyle/>
          <a:p>
            <a:pPr defTabSz="965118"/>
            <a:fld id="{16067CB4-7B37-4275-AA75-A3E36FF05C17}" type="slidenum">
              <a:rPr lang="en-US" smtClean="0"/>
              <a:pPr defTabSz="965118"/>
              <a:t>4</a:t>
            </a:fld>
            <a:endParaRPr lang="en-US" smtClean="0"/>
          </a:p>
        </p:txBody>
      </p:sp>
    </p:spTree>
    <p:extLst>
      <p:ext uri="{BB962C8B-B14F-4D97-AF65-F5344CB8AC3E}">
        <p14:creationId xmlns:p14="http://schemas.microsoft.com/office/powerpoint/2010/main" val="42056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A1EF6F25-114A-4142-BD28-F254A456487C}" type="slidenum">
              <a:rPr lang="en-US" smtClean="0"/>
              <a:pPr>
                <a:defRPr/>
              </a:pPr>
              <a:t>50</a:t>
            </a:fld>
            <a:endParaRPr lang="en-US"/>
          </a:p>
        </p:txBody>
      </p:sp>
    </p:spTree>
    <p:extLst>
      <p:ext uri="{BB962C8B-B14F-4D97-AF65-F5344CB8AC3E}">
        <p14:creationId xmlns:p14="http://schemas.microsoft.com/office/powerpoint/2010/main" val="144629438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a:ln/>
        </p:spPr>
        <p:txBody>
          <a:bodyPr/>
          <a:lstStyle/>
          <a:p>
            <a:endParaRPr lang="en-US" smtClean="0"/>
          </a:p>
        </p:txBody>
      </p:sp>
      <p:sp>
        <p:nvSpPr>
          <p:cNvPr id="38916" name="Slide Number Placeholder 3"/>
          <p:cNvSpPr>
            <a:spLocks noGrp="1"/>
          </p:cNvSpPr>
          <p:nvPr>
            <p:ph type="sldNum" sz="quarter" idx="5"/>
          </p:nvPr>
        </p:nvSpPr>
        <p:spPr>
          <a:noFill/>
        </p:spPr>
        <p:txBody>
          <a:bodyPr/>
          <a:lstStyle/>
          <a:p>
            <a:pPr defTabSz="965118"/>
            <a:fld id="{C48DB173-E0DA-4870-8BF4-1C53A36AF8CC}" type="slidenum">
              <a:rPr lang="en-US" smtClean="0"/>
              <a:pPr defTabSz="965118"/>
              <a:t>51</a:t>
            </a:fld>
            <a:endParaRPr lang="en-US" smtClean="0"/>
          </a:p>
        </p:txBody>
      </p:sp>
    </p:spTree>
    <p:extLst>
      <p:ext uri="{BB962C8B-B14F-4D97-AF65-F5344CB8AC3E}">
        <p14:creationId xmlns:p14="http://schemas.microsoft.com/office/powerpoint/2010/main" val="34405068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a:ln/>
        </p:spPr>
        <p:txBody>
          <a:bodyPr/>
          <a:lstStyle/>
          <a:p>
            <a:endParaRPr lang="en-US" smtClean="0"/>
          </a:p>
        </p:txBody>
      </p:sp>
      <p:sp>
        <p:nvSpPr>
          <p:cNvPr id="39940" name="Slide Number Placeholder 3"/>
          <p:cNvSpPr>
            <a:spLocks noGrp="1"/>
          </p:cNvSpPr>
          <p:nvPr>
            <p:ph type="sldNum" sz="quarter" idx="5"/>
          </p:nvPr>
        </p:nvSpPr>
        <p:spPr>
          <a:noFill/>
        </p:spPr>
        <p:txBody>
          <a:bodyPr/>
          <a:lstStyle/>
          <a:p>
            <a:pPr defTabSz="965118"/>
            <a:fld id="{E462CB69-9ABB-46BA-8953-F61C94D95A90}" type="slidenum">
              <a:rPr lang="en-US" smtClean="0"/>
              <a:pPr defTabSz="965118"/>
              <a:t>52</a:t>
            </a:fld>
            <a:endParaRPr lang="en-US" smtClean="0"/>
          </a:p>
        </p:txBody>
      </p:sp>
    </p:spTree>
    <p:extLst>
      <p:ext uri="{BB962C8B-B14F-4D97-AF65-F5344CB8AC3E}">
        <p14:creationId xmlns:p14="http://schemas.microsoft.com/office/powerpoint/2010/main" val="224112644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a:ln/>
        </p:spPr>
      </p:sp>
      <p:sp>
        <p:nvSpPr>
          <p:cNvPr id="60419"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E3D4EDB-6CFF-4E32-940A-A3303A1DFD6E}" type="slidenum">
              <a:rPr lang="en-US" smtClean="0"/>
              <a:pPr>
                <a:defRPr/>
              </a:pPr>
              <a:t>53</a:t>
            </a:fld>
            <a:endParaRPr lang="en-US"/>
          </a:p>
        </p:txBody>
      </p:sp>
    </p:spTree>
    <p:extLst>
      <p:ext uri="{BB962C8B-B14F-4D97-AF65-F5344CB8AC3E}">
        <p14:creationId xmlns:p14="http://schemas.microsoft.com/office/powerpoint/2010/main" val="34638835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body" idx="1"/>
          </p:nvPr>
        </p:nvSpPr>
        <p:spPr>
          <a:xfrm>
            <a:off x="973928" y="4577926"/>
            <a:ext cx="5367346" cy="4335604"/>
          </a:xfrm>
          <a:solidFill>
            <a:srgbClr val="FFFFFF"/>
          </a:solidFill>
          <a:ln>
            <a:solidFill>
              <a:srgbClr val="000000"/>
            </a:solidFill>
          </a:ln>
        </p:spPr>
        <p:txBody>
          <a:bodyPr lIns="94682" tIns="47340" rIns="94682" bIns="47340"/>
          <a:lstStyle/>
          <a:p>
            <a:r>
              <a:rPr lang="en-US" smtClean="0"/>
              <a:t>Condition codes are simply a way of testing the ALU status flags.</a:t>
            </a:r>
          </a:p>
        </p:txBody>
      </p:sp>
      <p:sp>
        <p:nvSpPr>
          <p:cNvPr id="40963" name="Rectangle 3"/>
          <p:cNvSpPr>
            <a:spLocks noGrp="1" noRot="1" noChangeAspect="1" noChangeArrowheads="1" noTextEdit="1"/>
          </p:cNvSpPr>
          <p:nvPr>
            <p:ph type="sldImg"/>
          </p:nvPr>
        </p:nvSpPr>
        <p:spPr>
          <a:xfrm>
            <a:off x="1376363" y="898525"/>
            <a:ext cx="4575175" cy="3432175"/>
          </a:xfrm>
          <a:ln/>
        </p:spPr>
      </p:sp>
    </p:spTree>
    <p:extLst>
      <p:ext uri="{BB962C8B-B14F-4D97-AF65-F5344CB8AC3E}">
        <p14:creationId xmlns:p14="http://schemas.microsoft.com/office/powerpoint/2010/main" val="408701449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a:ln/>
        </p:spPr>
      </p:sp>
      <p:sp>
        <p:nvSpPr>
          <p:cNvPr id="41987" name="Notes Placeholder 2"/>
          <p:cNvSpPr>
            <a:spLocks noGrp="1"/>
          </p:cNvSpPr>
          <p:nvPr>
            <p:ph type="body" idx="1"/>
          </p:nvPr>
        </p:nvSpPr>
        <p:spPr>
          <a:noFill/>
          <a:ln/>
        </p:spPr>
        <p:txBody>
          <a:bodyPr/>
          <a:lstStyle/>
          <a:p>
            <a:endParaRPr lang="en-US" smtClean="0"/>
          </a:p>
        </p:txBody>
      </p:sp>
      <p:sp>
        <p:nvSpPr>
          <p:cNvPr id="41988" name="Slide Number Placeholder 3"/>
          <p:cNvSpPr>
            <a:spLocks noGrp="1"/>
          </p:cNvSpPr>
          <p:nvPr>
            <p:ph type="sldNum" sz="quarter" idx="5"/>
          </p:nvPr>
        </p:nvSpPr>
        <p:spPr>
          <a:noFill/>
        </p:spPr>
        <p:txBody>
          <a:bodyPr/>
          <a:lstStyle/>
          <a:p>
            <a:pPr defTabSz="965118"/>
            <a:fld id="{CFDD4CD3-3969-4843-AAA2-A3EF44F1CCBE}" type="slidenum">
              <a:rPr lang="en-US" smtClean="0"/>
              <a:pPr defTabSz="965118"/>
              <a:t>55</a:t>
            </a:fld>
            <a:endParaRPr lang="en-US" smtClean="0"/>
          </a:p>
        </p:txBody>
      </p:sp>
    </p:spTree>
    <p:extLst>
      <p:ext uri="{BB962C8B-B14F-4D97-AF65-F5344CB8AC3E}">
        <p14:creationId xmlns:p14="http://schemas.microsoft.com/office/powerpoint/2010/main" val="21767132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a:ln/>
        </p:spPr>
      </p:sp>
      <p:sp>
        <p:nvSpPr>
          <p:cNvPr id="43011" name="Notes Placeholder 2"/>
          <p:cNvSpPr>
            <a:spLocks noGrp="1"/>
          </p:cNvSpPr>
          <p:nvPr>
            <p:ph type="body" idx="1"/>
          </p:nvPr>
        </p:nvSpPr>
        <p:spPr>
          <a:noFill/>
          <a:ln/>
        </p:spPr>
        <p:txBody>
          <a:bodyPr/>
          <a:lstStyle/>
          <a:p>
            <a:endParaRPr lang="en-US" smtClean="0"/>
          </a:p>
        </p:txBody>
      </p:sp>
      <p:sp>
        <p:nvSpPr>
          <p:cNvPr id="43012" name="Slide Number Placeholder 3"/>
          <p:cNvSpPr>
            <a:spLocks noGrp="1"/>
          </p:cNvSpPr>
          <p:nvPr>
            <p:ph type="sldNum" sz="quarter" idx="5"/>
          </p:nvPr>
        </p:nvSpPr>
        <p:spPr>
          <a:noFill/>
        </p:spPr>
        <p:txBody>
          <a:bodyPr/>
          <a:lstStyle/>
          <a:p>
            <a:pPr defTabSz="965118"/>
            <a:fld id="{589B0650-63AE-4D65-B6F2-CFB7DA1B96FB}" type="slidenum">
              <a:rPr lang="en-US" smtClean="0"/>
              <a:pPr defTabSz="965118"/>
              <a:t>56</a:t>
            </a:fld>
            <a:endParaRPr lang="en-US" smtClean="0"/>
          </a:p>
        </p:txBody>
      </p:sp>
    </p:spTree>
    <p:extLst>
      <p:ext uri="{BB962C8B-B14F-4D97-AF65-F5344CB8AC3E}">
        <p14:creationId xmlns:p14="http://schemas.microsoft.com/office/powerpoint/2010/main" val="35065368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Image Placeholder 1"/>
          <p:cNvSpPr>
            <a:spLocks noGrp="1" noRot="1" noChangeAspect="1" noTextEdit="1"/>
          </p:cNvSpPr>
          <p:nvPr>
            <p:ph type="sldImg"/>
          </p:nvPr>
        </p:nvSpPr>
        <p:spPr>
          <a:ln/>
        </p:spPr>
      </p:sp>
      <p:sp>
        <p:nvSpPr>
          <p:cNvPr id="44035" name="Notes Placeholder 2"/>
          <p:cNvSpPr>
            <a:spLocks noGrp="1"/>
          </p:cNvSpPr>
          <p:nvPr>
            <p:ph type="body" idx="1"/>
          </p:nvPr>
        </p:nvSpPr>
        <p:spPr>
          <a:noFill/>
          <a:ln/>
        </p:spPr>
        <p:txBody>
          <a:bodyPr/>
          <a:lstStyle/>
          <a:p>
            <a:endParaRPr lang="en-US" smtClean="0"/>
          </a:p>
        </p:txBody>
      </p:sp>
      <p:sp>
        <p:nvSpPr>
          <p:cNvPr id="44036" name="Slide Number Placeholder 3"/>
          <p:cNvSpPr>
            <a:spLocks noGrp="1"/>
          </p:cNvSpPr>
          <p:nvPr>
            <p:ph type="sldNum" sz="quarter" idx="5"/>
          </p:nvPr>
        </p:nvSpPr>
        <p:spPr>
          <a:noFill/>
        </p:spPr>
        <p:txBody>
          <a:bodyPr/>
          <a:lstStyle/>
          <a:p>
            <a:pPr defTabSz="965118"/>
            <a:fld id="{93D858F4-7133-4B4C-9818-9A8BA34EE2F5}" type="slidenum">
              <a:rPr lang="en-US" smtClean="0"/>
              <a:pPr defTabSz="965118"/>
              <a:t>57</a:t>
            </a:fld>
            <a:endParaRPr lang="en-US" smtClean="0"/>
          </a:p>
        </p:txBody>
      </p:sp>
    </p:spTree>
    <p:extLst>
      <p:ext uri="{BB962C8B-B14F-4D97-AF65-F5344CB8AC3E}">
        <p14:creationId xmlns:p14="http://schemas.microsoft.com/office/powerpoint/2010/main" val="4770083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p:cNvSpPr>
            <a:spLocks noGrp="1" noRot="1" noChangeAspect="1" noTextEdit="1"/>
          </p:cNvSpPr>
          <p:nvPr>
            <p:ph type="sldImg"/>
          </p:nvPr>
        </p:nvSpPr>
        <p:spPr>
          <a:ln/>
        </p:spPr>
      </p:sp>
      <p:sp>
        <p:nvSpPr>
          <p:cNvPr id="45059" name="Notes Placeholder 2"/>
          <p:cNvSpPr>
            <a:spLocks noGrp="1"/>
          </p:cNvSpPr>
          <p:nvPr>
            <p:ph type="body" idx="1"/>
          </p:nvPr>
        </p:nvSpPr>
        <p:spPr>
          <a:noFill/>
          <a:ln/>
        </p:spPr>
        <p:txBody>
          <a:bodyPr/>
          <a:lstStyle/>
          <a:p>
            <a:endParaRPr lang="en-US" smtClean="0"/>
          </a:p>
        </p:txBody>
      </p:sp>
      <p:sp>
        <p:nvSpPr>
          <p:cNvPr id="45060" name="Slide Number Placeholder 3"/>
          <p:cNvSpPr>
            <a:spLocks noGrp="1"/>
          </p:cNvSpPr>
          <p:nvPr>
            <p:ph type="sldNum" sz="quarter" idx="5"/>
          </p:nvPr>
        </p:nvSpPr>
        <p:spPr>
          <a:noFill/>
        </p:spPr>
        <p:txBody>
          <a:bodyPr/>
          <a:lstStyle/>
          <a:p>
            <a:pPr defTabSz="965118"/>
            <a:fld id="{17957455-97FA-4832-BC0F-6C63AA9ABEEF}" type="slidenum">
              <a:rPr lang="en-US" smtClean="0"/>
              <a:pPr defTabSz="965118"/>
              <a:t>58</a:t>
            </a:fld>
            <a:endParaRPr lang="en-US" smtClean="0"/>
          </a:p>
        </p:txBody>
      </p:sp>
    </p:spTree>
    <p:extLst>
      <p:ext uri="{BB962C8B-B14F-4D97-AF65-F5344CB8AC3E}">
        <p14:creationId xmlns:p14="http://schemas.microsoft.com/office/powerpoint/2010/main" val="188484014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46084" name="Slide Number Placeholder 3"/>
          <p:cNvSpPr>
            <a:spLocks noGrp="1"/>
          </p:cNvSpPr>
          <p:nvPr>
            <p:ph type="sldNum" sz="quarter" idx="5"/>
          </p:nvPr>
        </p:nvSpPr>
        <p:spPr>
          <a:noFill/>
        </p:spPr>
        <p:txBody>
          <a:bodyPr/>
          <a:lstStyle/>
          <a:p>
            <a:pPr defTabSz="965118"/>
            <a:fld id="{A90D6E76-EBE2-4490-9EE3-B8948471A276}" type="slidenum">
              <a:rPr lang="en-US" smtClean="0"/>
              <a:pPr defTabSz="965118"/>
              <a:t>59</a:t>
            </a:fld>
            <a:endParaRPr lang="en-US" smtClean="0"/>
          </a:p>
        </p:txBody>
      </p:sp>
    </p:spTree>
    <p:extLst>
      <p:ext uri="{BB962C8B-B14F-4D97-AF65-F5344CB8AC3E}">
        <p14:creationId xmlns:p14="http://schemas.microsoft.com/office/powerpoint/2010/main" val="3654321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BD85BD5-0DD0-4017-8F96-264BB5B7237B}" type="slidenum">
              <a:rPr lang="en-US" smtClean="0"/>
              <a:pPr/>
              <a:t>5</a:t>
            </a:fld>
            <a:endParaRPr lang="en-US"/>
          </a:p>
        </p:txBody>
      </p:sp>
    </p:spTree>
    <p:extLst>
      <p:ext uri="{BB962C8B-B14F-4D97-AF65-F5344CB8AC3E}">
        <p14:creationId xmlns:p14="http://schemas.microsoft.com/office/powerpoint/2010/main" val="20347314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p>
        </p:txBody>
      </p:sp>
      <p:sp>
        <p:nvSpPr>
          <p:cNvPr id="47108" name="Slide Number Placeholder 3"/>
          <p:cNvSpPr>
            <a:spLocks noGrp="1"/>
          </p:cNvSpPr>
          <p:nvPr>
            <p:ph type="sldNum" sz="quarter" idx="5"/>
          </p:nvPr>
        </p:nvSpPr>
        <p:spPr>
          <a:noFill/>
        </p:spPr>
        <p:txBody>
          <a:bodyPr/>
          <a:lstStyle/>
          <a:p>
            <a:pPr defTabSz="965118"/>
            <a:fld id="{A58DE848-3A8E-450E-AC8D-479CB2ADE5B9}" type="slidenum">
              <a:rPr lang="en-US" smtClean="0"/>
              <a:pPr defTabSz="965118"/>
              <a:t>60</a:t>
            </a:fld>
            <a:endParaRPr lang="en-US" smtClean="0"/>
          </a:p>
        </p:txBody>
      </p:sp>
    </p:spTree>
    <p:extLst>
      <p:ext uri="{BB962C8B-B14F-4D97-AF65-F5344CB8AC3E}">
        <p14:creationId xmlns:p14="http://schemas.microsoft.com/office/powerpoint/2010/main" val="244712739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a:ln/>
        </p:spPr>
      </p:sp>
      <p:sp>
        <p:nvSpPr>
          <p:cNvPr id="48131" name="Notes Placeholder 2"/>
          <p:cNvSpPr>
            <a:spLocks noGrp="1"/>
          </p:cNvSpPr>
          <p:nvPr>
            <p:ph type="body" idx="1"/>
          </p:nvPr>
        </p:nvSpPr>
        <p:spPr>
          <a:noFill/>
          <a:ln/>
        </p:spPr>
        <p:txBody>
          <a:bodyPr/>
          <a:lstStyle/>
          <a:p>
            <a:endParaRPr lang="en-US" smtClean="0"/>
          </a:p>
        </p:txBody>
      </p:sp>
      <p:sp>
        <p:nvSpPr>
          <p:cNvPr id="48132" name="Slide Number Placeholder 3"/>
          <p:cNvSpPr>
            <a:spLocks noGrp="1"/>
          </p:cNvSpPr>
          <p:nvPr>
            <p:ph type="sldNum" sz="quarter" idx="5"/>
          </p:nvPr>
        </p:nvSpPr>
        <p:spPr>
          <a:noFill/>
        </p:spPr>
        <p:txBody>
          <a:bodyPr/>
          <a:lstStyle/>
          <a:p>
            <a:pPr defTabSz="965118"/>
            <a:fld id="{D97350A3-AFBF-4ED4-A365-9E0DA7D03294}" type="slidenum">
              <a:rPr lang="en-US" smtClean="0"/>
              <a:pPr defTabSz="965118"/>
              <a:t>61</a:t>
            </a:fld>
            <a:endParaRPr lang="en-US" smtClean="0"/>
          </a:p>
        </p:txBody>
      </p:sp>
    </p:spTree>
    <p:extLst>
      <p:ext uri="{BB962C8B-B14F-4D97-AF65-F5344CB8AC3E}">
        <p14:creationId xmlns:p14="http://schemas.microsoft.com/office/powerpoint/2010/main" val="2374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p:cNvSpPr>
            <a:spLocks noGrp="1" noRot="1" noChangeAspect="1" noTextEdit="1"/>
          </p:cNvSpPr>
          <p:nvPr>
            <p:ph type="sldImg"/>
          </p:nvPr>
        </p:nvSpPr>
        <p:spPr>
          <a:ln/>
        </p:spPr>
      </p:sp>
      <p:sp>
        <p:nvSpPr>
          <p:cNvPr id="80899" name="Notes Placeholder 2"/>
          <p:cNvSpPr>
            <a:spLocks noGrp="1"/>
          </p:cNvSpPr>
          <p:nvPr>
            <p:ph type="body" idx="1"/>
          </p:nvPr>
        </p:nvSpPr>
        <p:spPr>
          <a:noFill/>
          <a:ln/>
        </p:spPr>
        <p:txBody>
          <a:bodyPr/>
          <a:lstStyle/>
          <a:p>
            <a:endParaRPr lang="en-US" smtClean="0"/>
          </a:p>
        </p:txBody>
      </p:sp>
      <p:sp>
        <p:nvSpPr>
          <p:cNvPr id="80900" name="Slide Number Placeholder 3"/>
          <p:cNvSpPr>
            <a:spLocks noGrp="1"/>
          </p:cNvSpPr>
          <p:nvPr>
            <p:ph type="sldNum" sz="quarter" idx="5"/>
          </p:nvPr>
        </p:nvSpPr>
        <p:spPr>
          <a:noFill/>
        </p:spPr>
        <p:txBody>
          <a:bodyPr/>
          <a:lstStyle/>
          <a:p>
            <a:pPr defTabSz="965118"/>
            <a:fld id="{372F2A4A-3E42-4700-AA32-963175D793B0}" type="slidenum">
              <a:rPr lang="en-US" smtClean="0"/>
              <a:pPr defTabSz="965118"/>
              <a:t>62</a:t>
            </a:fld>
            <a:endParaRPr lang="en-US" smtClean="0"/>
          </a:p>
        </p:txBody>
      </p:sp>
    </p:spTree>
    <p:extLst>
      <p:ext uri="{BB962C8B-B14F-4D97-AF65-F5344CB8AC3E}">
        <p14:creationId xmlns:p14="http://schemas.microsoft.com/office/powerpoint/2010/main" val="42228116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a:ln/>
        </p:spPr>
      </p:sp>
      <p:sp>
        <p:nvSpPr>
          <p:cNvPr id="46083" name="Notes Placeholder 2"/>
          <p:cNvSpPr>
            <a:spLocks noGrp="1"/>
          </p:cNvSpPr>
          <p:nvPr>
            <p:ph type="body" idx="1"/>
          </p:nvPr>
        </p:nvSpPr>
        <p:spPr>
          <a:noFill/>
          <a:ln/>
        </p:spPr>
        <p:txBody>
          <a:bodyPr/>
          <a:lstStyle/>
          <a:p>
            <a:endParaRPr lang="en-US" smtClean="0"/>
          </a:p>
        </p:txBody>
      </p:sp>
      <p:sp>
        <p:nvSpPr>
          <p:cNvPr id="46084" name="Slide Number Placeholder 3"/>
          <p:cNvSpPr>
            <a:spLocks noGrp="1"/>
          </p:cNvSpPr>
          <p:nvPr>
            <p:ph type="sldNum" sz="quarter" idx="5"/>
          </p:nvPr>
        </p:nvSpPr>
        <p:spPr>
          <a:noFill/>
        </p:spPr>
        <p:txBody>
          <a:bodyPr/>
          <a:lstStyle/>
          <a:p>
            <a:pPr defTabSz="965118"/>
            <a:fld id="{6FE77F0F-4347-4E78-AF43-4D74A1C3F461}" type="slidenum">
              <a:rPr lang="en-US" smtClean="0"/>
              <a:pPr defTabSz="965118"/>
              <a:t>6</a:t>
            </a:fld>
            <a:endParaRPr lang="en-US" smtClean="0"/>
          </a:p>
        </p:txBody>
      </p:sp>
    </p:spTree>
    <p:extLst>
      <p:ext uri="{BB962C8B-B14F-4D97-AF65-F5344CB8AC3E}">
        <p14:creationId xmlns:p14="http://schemas.microsoft.com/office/powerpoint/2010/main" val="1343504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p:cNvSpPr>
            <a:spLocks noGrp="1" noRot="1" noChangeAspect="1" noTextEdit="1"/>
          </p:cNvSpPr>
          <p:nvPr>
            <p:ph type="sldImg"/>
          </p:nvPr>
        </p:nvSpPr>
        <p:spPr>
          <a:ln/>
        </p:spPr>
      </p:sp>
      <p:sp>
        <p:nvSpPr>
          <p:cNvPr id="47107" name="Notes Placeholder 2"/>
          <p:cNvSpPr>
            <a:spLocks noGrp="1"/>
          </p:cNvSpPr>
          <p:nvPr>
            <p:ph type="body" idx="1"/>
          </p:nvPr>
        </p:nvSpPr>
        <p:spPr>
          <a:noFill/>
          <a:ln/>
        </p:spPr>
        <p:txBody>
          <a:bodyPr/>
          <a:lstStyle/>
          <a:p>
            <a:endParaRPr lang="en-US" smtClean="0"/>
          </a:p>
        </p:txBody>
      </p:sp>
      <p:sp>
        <p:nvSpPr>
          <p:cNvPr id="47108" name="Slide Number Placeholder 3"/>
          <p:cNvSpPr>
            <a:spLocks noGrp="1"/>
          </p:cNvSpPr>
          <p:nvPr>
            <p:ph type="sldNum" sz="quarter" idx="5"/>
          </p:nvPr>
        </p:nvSpPr>
        <p:spPr>
          <a:noFill/>
        </p:spPr>
        <p:txBody>
          <a:bodyPr/>
          <a:lstStyle/>
          <a:p>
            <a:pPr defTabSz="965118"/>
            <a:fld id="{942E39EE-5A95-4508-A578-61DCA81CF1AD}" type="slidenum">
              <a:rPr lang="en-US" smtClean="0"/>
              <a:pPr defTabSz="965118"/>
              <a:t>7</a:t>
            </a:fld>
            <a:endParaRPr lang="en-US" smtClean="0"/>
          </a:p>
        </p:txBody>
      </p:sp>
    </p:spTree>
    <p:extLst>
      <p:ext uri="{BB962C8B-B14F-4D97-AF65-F5344CB8AC3E}">
        <p14:creationId xmlns:p14="http://schemas.microsoft.com/office/powerpoint/2010/main" val="1931405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2324">
              <a:defRPr sz="3800">
                <a:solidFill>
                  <a:schemeClr val="tx1"/>
                </a:solidFill>
                <a:latin typeface="Times New Roman" panose="02020603050405020304" pitchFamily="18" charset="0"/>
                <a:ea typeface="MS PGothic" panose="020B0600070205080204" pitchFamily="34" charset="-128"/>
              </a:defRPr>
            </a:lvl1pPr>
            <a:lvl2pPr marL="777943" indent="-299209" defTabSz="1012324">
              <a:defRPr sz="3800">
                <a:solidFill>
                  <a:schemeClr val="tx1"/>
                </a:solidFill>
                <a:latin typeface="Times New Roman" panose="02020603050405020304" pitchFamily="18" charset="0"/>
                <a:ea typeface="MS PGothic" panose="020B0600070205080204" pitchFamily="34" charset="-128"/>
              </a:defRPr>
            </a:lvl2pPr>
            <a:lvl3pPr marL="1196835" indent="-239367" defTabSz="1012324">
              <a:defRPr sz="3800">
                <a:solidFill>
                  <a:schemeClr val="tx1"/>
                </a:solidFill>
                <a:latin typeface="Times New Roman" panose="02020603050405020304" pitchFamily="18" charset="0"/>
                <a:ea typeface="MS PGothic" panose="020B0600070205080204" pitchFamily="34" charset="-128"/>
              </a:defRPr>
            </a:lvl3pPr>
            <a:lvl4pPr marL="1675569" indent="-239367" defTabSz="1012324">
              <a:defRPr sz="3800">
                <a:solidFill>
                  <a:schemeClr val="tx1"/>
                </a:solidFill>
                <a:latin typeface="Times New Roman" panose="02020603050405020304" pitchFamily="18" charset="0"/>
                <a:ea typeface="MS PGothic" panose="020B0600070205080204" pitchFamily="34" charset="-128"/>
              </a:defRPr>
            </a:lvl4pPr>
            <a:lvl5pPr marL="2154304" indent="-239367" defTabSz="1012324">
              <a:defRPr sz="3800">
                <a:solidFill>
                  <a:schemeClr val="tx1"/>
                </a:solidFill>
                <a:latin typeface="Times New Roman" panose="02020603050405020304" pitchFamily="18" charset="0"/>
                <a:ea typeface="MS PGothic" panose="020B0600070205080204" pitchFamily="34" charset="-128"/>
              </a:defRPr>
            </a:lvl5pPr>
            <a:lvl6pPr marL="2633038"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6pPr>
            <a:lvl7pPr marL="3111772"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7pPr>
            <a:lvl8pPr marL="3590506"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8pPr>
            <a:lvl9pPr marL="4069240"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9pPr>
          </a:lstStyle>
          <a:p>
            <a:fld id="{6F3E0B3E-842E-4796-BD47-4093DE5BE705}" type="slidenum">
              <a:rPr lang="en-US" altLang="en-US" sz="1400"/>
              <a:pPr/>
              <a:t>8</a:t>
            </a:fld>
            <a:endParaRPr lang="en-US" altLang="en-US" sz="1400"/>
          </a:p>
        </p:txBody>
      </p:sp>
      <p:sp>
        <p:nvSpPr>
          <p:cNvPr id="21506" name="Rectangle 2"/>
          <p:cNvSpPr>
            <a:spLocks noGrp="1" noRot="1" noChangeAspect="1" noChangeArrowheads="1" noTextEdit="1"/>
          </p:cNvSpPr>
          <p:nvPr>
            <p:ph type="sldImg"/>
          </p:nvPr>
        </p:nvSpPr>
        <p:spPr>
          <a:xfrm>
            <a:off x="1639888" y="960438"/>
            <a:ext cx="4438650" cy="3328987"/>
          </a:xfrm>
          <a:ln/>
        </p:spPr>
      </p:sp>
      <p:sp>
        <p:nvSpPr>
          <p:cNvPr id="21507" name="Rectangle 3"/>
          <p:cNvSpPr>
            <a:spLocks noGrp="1" noChangeArrowheads="1"/>
          </p:cNvSpPr>
          <p:nvPr>
            <p:ph type="body" idx="1"/>
          </p:nvPr>
        </p:nvSpPr>
        <p:spPr>
          <a:xfrm>
            <a:off x="1029957" y="4747701"/>
            <a:ext cx="5657222" cy="44997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2" tIns="45025" rIns="90052" bIns="45025"/>
          <a:lstStyle/>
          <a:p>
            <a:endParaRPr lang="en-US" altLang="en-US" smtClean="0"/>
          </a:p>
        </p:txBody>
      </p:sp>
    </p:spTree>
    <p:extLst>
      <p:ext uri="{BB962C8B-B14F-4D97-AF65-F5344CB8AC3E}">
        <p14:creationId xmlns:p14="http://schemas.microsoft.com/office/powerpoint/2010/main" val="3269844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012324">
              <a:defRPr sz="3800">
                <a:solidFill>
                  <a:schemeClr val="tx1"/>
                </a:solidFill>
                <a:latin typeface="Times New Roman" panose="02020603050405020304" pitchFamily="18" charset="0"/>
                <a:ea typeface="MS PGothic" panose="020B0600070205080204" pitchFamily="34" charset="-128"/>
              </a:defRPr>
            </a:lvl1pPr>
            <a:lvl2pPr marL="777943" indent="-299209" defTabSz="1012324">
              <a:defRPr sz="3800">
                <a:solidFill>
                  <a:schemeClr val="tx1"/>
                </a:solidFill>
                <a:latin typeface="Times New Roman" panose="02020603050405020304" pitchFamily="18" charset="0"/>
                <a:ea typeface="MS PGothic" panose="020B0600070205080204" pitchFamily="34" charset="-128"/>
              </a:defRPr>
            </a:lvl2pPr>
            <a:lvl3pPr marL="1196835" indent="-239367" defTabSz="1012324">
              <a:defRPr sz="3800">
                <a:solidFill>
                  <a:schemeClr val="tx1"/>
                </a:solidFill>
                <a:latin typeface="Times New Roman" panose="02020603050405020304" pitchFamily="18" charset="0"/>
                <a:ea typeface="MS PGothic" panose="020B0600070205080204" pitchFamily="34" charset="-128"/>
              </a:defRPr>
            </a:lvl3pPr>
            <a:lvl4pPr marL="1675569" indent="-239367" defTabSz="1012324">
              <a:defRPr sz="3800">
                <a:solidFill>
                  <a:schemeClr val="tx1"/>
                </a:solidFill>
                <a:latin typeface="Times New Roman" panose="02020603050405020304" pitchFamily="18" charset="0"/>
                <a:ea typeface="MS PGothic" panose="020B0600070205080204" pitchFamily="34" charset="-128"/>
              </a:defRPr>
            </a:lvl4pPr>
            <a:lvl5pPr marL="2154304" indent="-239367" defTabSz="1012324">
              <a:defRPr sz="3800">
                <a:solidFill>
                  <a:schemeClr val="tx1"/>
                </a:solidFill>
                <a:latin typeface="Times New Roman" panose="02020603050405020304" pitchFamily="18" charset="0"/>
                <a:ea typeface="MS PGothic" panose="020B0600070205080204" pitchFamily="34" charset="-128"/>
              </a:defRPr>
            </a:lvl5pPr>
            <a:lvl6pPr marL="2633038"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6pPr>
            <a:lvl7pPr marL="3111772"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7pPr>
            <a:lvl8pPr marL="3590506"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8pPr>
            <a:lvl9pPr marL="4069240" indent="-239367" defTabSz="1012324" eaLnBrk="0" fontAlgn="base" hangingPunct="0">
              <a:spcBef>
                <a:spcPct val="0"/>
              </a:spcBef>
              <a:spcAft>
                <a:spcPct val="0"/>
              </a:spcAft>
              <a:defRPr sz="3800">
                <a:solidFill>
                  <a:schemeClr val="tx1"/>
                </a:solidFill>
                <a:latin typeface="Times New Roman" panose="02020603050405020304" pitchFamily="18" charset="0"/>
                <a:ea typeface="MS PGothic" panose="020B0600070205080204" pitchFamily="34" charset="-128"/>
              </a:defRPr>
            </a:lvl9pPr>
          </a:lstStyle>
          <a:p>
            <a:fld id="{6A586013-752A-4AF2-B712-30F18DD2C9FD}" type="slidenum">
              <a:rPr lang="en-US" altLang="en-US" sz="1400"/>
              <a:pPr/>
              <a:t>9</a:t>
            </a:fld>
            <a:endParaRPr lang="en-US" altLang="en-US" sz="1400"/>
          </a:p>
        </p:txBody>
      </p:sp>
      <p:sp>
        <p:nvSpPr>
          <p:cNvPr id="99330" name="Rectangle 2"/>
          <p:cNvSpPr>
            <a:spLocks noGrp="1" noRot="1" noChangeAspect="1" noChangeArrowheads="1" noTextEdit="1"/>
          </p:cNvSpPr>
          <p:nvPr>
            <p:ph type="sldImg"/>
          </p:nvPr>
        </p:nvSpPr>
        <p:spPr>
          <a:xfrm>
            <a:off x="1639888" y="960438"/>
            <a:ext cx="4438650" cy="3328987"/>
          </a:xfrm>
          <a:ln/>
        </p:spPr>
      </p:sp>
      <p:sp>
        <p:nvSpPr>
          <p:cNvPr id="99331" name="Rectangle 3"/>
          <p:cNvSpPr>
            <a:spLocks noGrp="1" noChangeArrowheads="1"/>
          </p:cNvSpPr>
          <p:nvPr>
            <p:ph type="body" idx="1"/>
          </p:nvPr>
        </p:nvSpPr>
        <p:spPr>
          <a:xfrm>
            <a:off x="1029957" y="4747701"/>
            <a:ext cx="5657222" cy="4499736"/>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52" tIns="45025" rIns="90052" bIns="45025"/>
          <a:lstStyle/>
          <a:p>
            <a:endParaRPr lang="en-US" altLang="en-US" smtClean="0"/>
          </a:p>
        </p:txBody>
      </p:sp>
    </p:spTree>
    <p:extLst>
      <p:ext uri="{BB962C8B-B14F-4D97-AF65-F5344CB8AC3E}">
        <p14:creationId xmlns:p14="http://schemas.microsoft.com/office/powerpoint/2010/main" val="185176638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defRPr sz="1200" i="1"/>
            </a:lvl1pPr>
          </a:lstStyle>
          <a:p>
            <a:pPr>
              <a:defRPr/>
            </a:pPr>
            <a:r>
              <a:rPr lang="en-US"/>
              <a:t>Slides developed in part by Profs. </a:t>
            </a:r>
            <a:r>
              <a:rPr lang="en-US" err="1"/>
              <a:t>Dutta</a:t>
            </a:r>
            <a:r>
              <a:rPr lang="en-US"/>
              <a:t> and </a:t>
            </a:r>
            <a:r>
              <a:rPr lang="en-US" err="1"/>
              <a:t>Brehob</a:t>
            </a:r>
            <a:endParaRPr lang="en-US"/>
          </a:p>
        </p:txBody>
      </p:sp>
      <p:sp>
        <p:nvSpPr>
          <p:cNvPr id="6" name="Rectangle 6"/>
          <p:cNvSpPr>
            <a:spLocks noGrp="1" noChangeArrowheads="1"/>
          </p:cNvSpPr>
          <p:nvPr>
            <p:ph type="sldNum" sz="quarter" idx="12"/>
          </p:nvPr>
        </p:nvSpPr>
        <p:spPr>
          <a:xfrm>
            <a:off x="6305550" y="6248400"/>
            <a:ext cx="2895600" cy="457200"/>
          </a:xfrm>
        </p:spPr>
        <p:txBody>
          <a:bodyPr/>
          <a:lstStyle>
            <a:lvl1pPr>
              <a:defRPr/>
            </a:lvl1pPr>
          </a:lstStyle>
          <a:p>
            <a:pPr>
              <a:defRPr/>
            </a:pPr>
            <a:fld id="{13970013-B544-4482-A336-60A3FF88505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2CCE64-8582-4577-A11E-06A8652F47D5}"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1013" y="76200"/>
            <a:ext cx="2219325" cy="57912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69863" y="76200"/>
            <a:ext cx="6508750" cy="57912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C3B393-F98E-4381-AB9C-C179DFA1C03E}"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69863" y="76200"/>
            <a:ext cx="8880475" cy="9144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914400" y="990600"/>
            <a:ext cx="7315200" cy="4876800"/>
          </a:xfrm>
        </p:spPr>
        <p:txBody>
          <a:bodyPr/>
          <a:lstStyle/>
          <a:p>
            <a:pPr lvl="0"/>
            <a:endParaRPr lang="en-US" noProof="0" smtClean="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E692FA-FE6F-4650-AAAC-D2683D117D7F}"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9863" y="76200"/>
            <a:ext cx="8880475" cy="914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914400" y="990600"/>
            <a:ext cx="35814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581400" cy="4876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55A37AF-D9B7-4D66-B396-CA3FDFEB7F50}"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2" name="Shape 5"/>
          <p:cNvSpPr>
            <a:spLocks noGrp="1"/>
          </p:cNvSpPr>
          <p:nvPr>
            <p:ph type="sldNum" sz="quarter" idx="10"/>
          </p:nvPr>
        </p:nvSpPr>
        <p:spPr/>
        <p:txBody>
          <a:bodyPr/>
          <a:lstStyle>
            <a:lvl1pPr>
              <a:defRPr/>
            </a:lvl1pPr>
          </a:lstStyle>
          <a:p>
            <a:fld id="{C9ED1AC5-0C41-412B-85F9-7C74BBB841FB}" type="slidenum">
              <a:rPr lang="en-US" altLang="en-US"/>
              <a:pPr/>
              <a:t>‹#›</a:t>
            </a:fld>
            <a:endParaRPr lang="en-US" altLang="en-US"/>
          </a:p>
        </p:txBody>
      </p:sp>
    </p:spTree>
    <p:extLst>
      <p:ext uri="{BB962C8B-B14F-4D97-AF65-F5344CB8AC3E}">
        <p14:creationId xmlns:p14="http://schemas.microsoft.com/office/powerpoint/2010/main" val="4183382514"/>
      </p:ext>
    </p:extLst>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3pPr>
              <a:defRPr sz="2000"/>
            </a:lvl3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BFF7799-164E-4CFB-803E-6634ADCAC464}"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E63625-603A-425B-8682-C30CA80B63A6}"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990600"/>
            <a:ext cx="3581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90600"/>
            <a:ext cx="35814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FBBBE16-9D2E-489E-BCF0-99C5E5207BAA}"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C1C15A4-506A-4070-AA1B-166D74C5F0B6}"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5C39AC4-4BD7-44A5-BA90-AEB33253967A}"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B67E40A-46ED-447C-842F-4CA01D0BFF38}"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716F742-EF47-40BE-BC78-0197DD93DDA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A4980FE-F588-41BD-93F3-5F288A0A372B}"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6"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3"/>
          <p:cNvSpPr>
            <a:spLocks noGrp="1" noChangeArrowheads="1"/>
          </p:cNvSpPr>
          <p:nvPr>
            <p:ph type="body" idx="1"/>
          </p:nvPr>
        </p:nvSpPr>
        <p:spPr bwMode="auto">
          <a:xfrm>
            <a:off x="914400" y="990600"/>
            <a:ext cx="73152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2667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800" b="1">
                <a:latin typeface="+mn-lt"/>
              </a:defRPr>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600" b="1">
                <a:latin typeface="+mn-lt"/>
              </a:defRPr>
            </a:lvl1pPr>
          </a:lstStyle>
          <a:p>
            <a:pPr>
              <a:defRPr/>
            </a:pPr>
            <a:endParaRPr lang="en-US"/>
          </a:p>
        </p:txBody>
      </p:sp>
      <p:sp>
        <p:nvSpPr>
          <p:cNvPr id="1030" name="Rectangle 6"/>
          <p:cNvSpPr>
            <a:spLocks noGrp="1" noChangeArrowheads="1"/>
          </p:cNvSpPr>
          <p:nvPr>
            <p:ph type="sldNum" sz="quarter" idx="4"/>
          </p:nvPr>
        </p:nvSpPr>
        <p:spPr bwMode="auto">
          <a:xfrm>
            <a:off x="6305550" y="6538913"/>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600" b="1">
                <a:solidFill>
                  <a:schemeClr val="folHlink"/>
                </a:solidFill>
                <a:latin typeface="+mn-lt"/>
              </a:defRPr>
            </a:lvl1pPr>
          </a:lstStyle>
          <a:p>
            <a:pPr>
              <a:defRPr/>
            </a:pPr>
            <a:fld id="{9CE95D43-2BC4-4DB0-8D2A-5F0F876A05D7}" type="slidenum">
              <a:rPr lang="en-US"/>
              <a:pPr>
                <a:defRPr/>
              </a:pPr>
              <a:t>‹#›</a:t>
            </a:fld>
            <a:endParaRPr lang="en-US"/>
          </a:p>
        </p:txBody>
      </p:sp>
      <p:sp>
        <p:nvSpPr>
          <p:cNvPr id="2054" name="Rectangle 12"/>
          <p:cNvSpPr>
            <a:spLocks noGrp="1" noChangeArrowheads="1"/>
          </p:cNvSpPr>
          <p:nvPr>
            <p:ph type="title"/>
          </p:nvPr>
        </p:nvSpPr>
        <p:spPr bwMode="auto">
          <a:xfrm>
            <a:off x="169863" y="76200"/>
            <a:ext cx="8880475" cy="9144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title style</a:t>
            </a:r>
          </a:p>
        </p:txBody>
      </p:sp>
      <p:pic>
        <p:nvPicPr>
          <p:cNvPr id="2055" name="Picture 2"/>
          <p:cNvPicPr>
            <a:picLocks noChangeAspect="1" noChangeArrowheads="1"/>
          </p:cNvPicPr>
          <p:nvPr userDrawn="1"/>
        </p:nvPicPr>
        <p:blipFill>
          <a:blip r:embed="rId16" cstate="print"/>
          <a:srcRect/>
          <a:stretch>
            <a:fillRect/>
          </a:stretch>
        </p:blipFill>
        <p:spPr bwMode="auto">
          <a:xfrm>
            <a:off x="8097838" y="76200"/>
            <a:ext cx="969962" cy="60960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705" r:id="rId1"/>
    <p:sldLayoutId id="2147483693" r:id="rId2"/>
    <p:sldLayoutId id="2147483694" r:id="rId3"/>
    <p:sldLayoutId id="2147483695" r:id="rId4"/>
    <p:sldLayoutId id="2147483696" r:id="rId5"/>
    <p:sldLayoutId id="2147483697" r:id="rId6"/>
    <p:sldLayoutId id="2147483698" r:id="rId7"/>
    <p:sldLayoutId id="2147483699" r:id="rId8"/>
    <p:sldLayoutId id="2147483700" r:id="rId9"/>
    <p:sldLayoutId id="2147483701" r:id="rId10"/>
    <p:sldLayoutId id="2147483702" r:id="rId11"/>
    <p:sldLayoutId id="2147483703" r:id="rId12"/>
    <p:sldLayoutId id="2147483704" r:id="rId13"/>
    <p:sldLayoutId id="2147483706" r:id="rId14"/>
  </p:sldLayoutIdLst>
  <p:timing>
    <p:tnLst>
      <p:par>
        <p:cTn xmlns:p14="http://schemas.microsoft.com/office/powerpoint/2010/main" id="1" dur="indefinite" restart="never" nodeType="tmRoot"/>
      </p:par>
    </p:tnLst>
  </p:timing>
  <p:hf hdr="0" ftr="0" dt="0"/>
  <p:txStyles>
    <p:titleStyle>
      <a:lvl1pPr algn="l" rtl="0" eaLnBrk="0" fontAlgn="base" hangingPunct="0">
        <a:spcBef>
          <a:spcPct val="0"/>
        </a:spcBef>
        <a:spcAft>
          <a:spcPct val="0"/>
        </a:spcAft>
        <a:defRPr sz="2400" b="1">
          <a:solidFill>
            <a:srgbClr val="000066"/>
          </a:solidFill>
          <a:latin typeface="+mj-lt"/>
          <a:ea typeface="+mj-ea"/>
          <a:cs typeface="+mj-cs"/>
        </a:defRPr>
      </a:lvl1pPr>
      <a:lvl2pPr algn="l" rtl="0" eaLnBrk="0" fontAlgn="base" hangingPunct="0">
        <a:spcBef>
          <a:spcPct val="0"/>
        </a:spcBef>
        <a:spcAft>
          <a:spcPct val="0"/>
        </a:spcAft>
        <a:defRPr sz="2400" b="1">
          <a:solidFill>
            <a:srgbClr val="000066"/>
          </a:solidFill>
          <a:latin typeface="Trebuchet MS" pitchFamily="34" charset="0"/>
        </a:defRPr>
      </a:lvl2pPr>
      <a:lvl3pPr algn="l" rtl="0" eaLnBrk="0" fontAlgn="base" hangingPunct="0">
        <a:spcBef>
          <a:spcPct val="0"/>
        </a:spcBef>
        <a:spcAft>
          <a:spcPct val="0"/>
        </a:spcAft>
        <a:defRPr sz="2400" b="1">
          <a:solidFill>
            <a:srgbClr val="000066"/>
          </a:solidFill>
          <a:latin typeface="Trebuchet MS" pitchFamily="34" charset="0"/>
        </a:defRPr>
      </a:lvl3pPr>
      <a:lvl4pPr algn="l" rtl="0" eaLnBrk="0" fontAlgn="base" hangingPunct="0">
        <a:spcBef>
          <a:spcPct val="0"/>
        </a:spcBef>
        <a:spcAft>
          <a:spcPct val="0"/>
        </a:spcAft>
        <a:defRPr sz="2400" b="1">
          <a:solidFill>
            <a:srgbClr val="000066"/>
          </a:solidFill>
          <a:latin typeface="Trebuchet MS" pitchFamily="34" charset="0"/>
        </a:defRPr>
      </a:lvl4pPr>
      <a:lvl5pPr algn="l" rtl="0" eaLnBrk="0" fontAlgn="base" hangingPunct="0">
        <a:spcBef>
          <a:spcPct val="0"/>
        </a:spcBef>
        <a:spcAft>
          <a:spcPct val="0"/>
        </a:spcAft>
        <a:defRPr sz="2400" b="1">
          <a:solidFill>
            <a:srgbClr val="000066"/>
          </a:solidFill>
          <a:latin typeface="Trebuchet MS" pitchFamily="34" charset="0"/>
        </a:defRPr>
      </a:lvl5pPr>
      <a:lvl6pPr marL="457200" algn="l" rtl="0" eaLnBrk="0" fontAlgn="base" hangingPunct="0">
        <a:spcBef>
          <a:spcPct val="0"/>
        </a:spcBef>
        <a:spcAft>
          <a:spcPct val="0"/>
        </a:spcAft>
        <a:defRPr sz="2400" b="1">
          <a:solidFill>
            <a:srgbClr val="000066"/>
          </a:solidFill>
          <a:latin typeface="Trebuchet MS" pitchFamily="34" charset="0"/>
        </a:defRPr>
      </a:lvl6pPr>
      <a:lvl7pPr marL="914400" algn="l" rtl="0" eaLnBrk="0" fontAlgn="base" hangingPunct="0">
        <a:spcBef>
          <a:spcPct val="0"/>
        </a:spcBef>
        <a:spcAft>
          <a:spcPct val="0"/>
        </a:spcAft>
        <a:defRPr sz="2400" b="1">
          <a:solidFill>
            <a:srgbClr val="000066"/>
          </a:solidFill>
          <a:latin typeface="Trebuchet MS" pitchFamily="34" charset="0"/>
        </a:defRPr>
      </a:lvl7pPr>
      <a:lvl8pPr marL="1371600" algn="l" rtl="0" eaLnBrk="0" fontAlgn="base" hangingPunct="0">
        <a:spcBef>
          <a:spcPct val="0"/>
        </a:spcBef>
        <a:spcAft>
          <a:spcPct val="0"/>
        </a:spcAft>
        <a:defRPr sz="2400" b="1">
          <a:solidFill>
            <a:srgbClr val="000066"/>
          </a:solidFill>
          <a:latin typeface="Trebuchet MS" pitchFamily="34" charset="0"/>
        </a:defRPr>
      </a:lvl8pPr>
      <a:lvl9pPr marL="1828800" algn="l" rtl="0" eaLnBrk="0" fontAlgn="base" hangingPunct="0">
        <a:spcBef>
          <a:spcPct val="0"/>
        </a:spcBef>
        <a:spcAft>
          <a:spcPct val="0"/>
        </a:spcAft>
        <a:defRPr sz="2400" b="1">
          <a:solidFill>
            <a:srgbClr val="000066"/>
          </a:solidFill>
          <a:latin typeface="Trebuchet MS" pitchFamily="34" charset="0"/>
        </a:defRPr>
      </a:lvl9pPr>
    </p:titleStyle>
    <p:bodyStyle>
      <a:lvl1pPr marL="342900" indent="-342900" algn="l" rtl="0" eaLnBrk="0" fontAlgn="base" hangingPunct="0">
        <a:spcBef>
          <a:spcPct val="20000"/>
        </a:spcBef>
        <a:spcAft>
          <a:spcPct val="0"/>
        </a:spcAft>
        <a:buChar char="•"/>
        <a:defRPr sz="24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a:solidFill>
            <a:schemeClr val="tx1"/>
          </a:solidFill>
          <a:latin typeface="+mn-lt"/>
        </a:defRPr>
      </a:lvl6pPr>
      <a:lvl7pPr marL="2971800" indent="-228600" algn="l" rtl="0" eaLnBrk="0" fontAlgn="base" hangingPunct="0">
        <a:spcBef>
          <a:spcPct val="20000"/>
        </a:spcBef>
        <a:spcAft>
          <a:spcPct val="0"/>
        </a:spcAft>
        <a:buChar char="»"/>
        <a:defRPr>
          <a:solidFill>
            <a:schemeClr val="tx1"/>
          </a:solidFill>
          <a:latin typeface="+mn-lt"/>
        </a:defRPr>
      </a:lvl7pPr>
      <a:lvl8pPr marL="3429000" indent="-228600" algn="l" rtl="0" eaLnBrk="0" fontAlgn="base" hangingPunct="0">
        <a:spcBef>
          <a:spcPct val="20000"/>
        </a:spcBef>
        <a:spcAft>
          <a:spcPct val="0"/>
        </a:spcAft>
        <a:buChar char="»"/>
        <a:defRPr>
          <a:solidFill>
            <a:schemeClr val="tx1"/>
          </a:solidFill>
          <a:latin typeface="+mn-lt"/>
        </a:defRPr>
      </a:lvl8pPr>
      <a:lvl9pPr marL="3886200" indent="-228600" algn="l" rtl="0" eaLnBrk="0" fontAlgn="base" hangingPunct="0">
        <a:spcBef>
          <a:spcPct val="20000"/>
        </a:spcBef>
        <a:spcAft>
          <a:spcPct val="0"/>
        </a:spcAft>
        <a:buChar char="»"/>
        <a:defRPr>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0" Type="http://schemas.openxmlformats.org/officeDocument/2006/relationships/tags" Target="../tags/tag54.xml"/><Relationship Id="rId21" Type="http://schemas.openxmlformats.org/officeDocument/2006/relationships/tags" Target="../tags/tag55.xml"/><Relationship Id="rId22" Type="http://schemas.openxmlformats.org/officeDocument/2006/relationships/tags" Target="../tags/tag56.xml"/><Relationship Id="rId23" Type="http://schemas.openxmlformats.org/officeDocument/2006/relationships/tags" Target="../tags/tag57.xml"/><Relationship Id="rId24" Type="http://schemas.openxmlformats.org/officeDocument/2006/relationships/tags" Target="../tags/tag58.xml"/><Relationship Id="rId25" Type="http://schemas.openxmlformats.org/officeDocument/2006/relationships/tags" Target="../tags/tag59.xml"/><Relationship Id="rId26" Type="http://schemas.openxmlformats.org/officeDocument/2006/relationships/tags" Target="../tags/tag60.xml"/><Relationship Id="rId27" Type="http://schemas.openxmlformats.org/officeDocument/2006/relationships/tags" Target="../tags/tag61.xml"/><Relationship Id="rId28" Type="http://schemas.openxmlformats.org/officeDocument/2006/relationships/tags" Target="../tags/tag62.xml"/><Relationship Id="rId29" Type="http://schemas.openxmlformats.org/officeDocument/2006/relationships/tags" Target="../tags/tag63.xml"/><Relationship Id="rId1" Type="http://schemas.openxmlformats.org/officeDocument/2006/relationships/tags" Target="../tags/tag35.xml"/><Relationship Id="rId2" Type="http://schemas.openxmlformats.org/officeDocument/2006/relationships/tags" Target="../tags/tag36.xml"/><Relationship Id="rId3" Type="http://schemas.openxmlformats.org/officeDocument/2006/relationships/tags" Target="../tags/tag37.xml"/><Relationship Id="rId4" Type="http://schemas.openxmlformats.org/officeDocument/2006/relationships/tags" Target="../tags/tag38.xml"/><Relationship Id="rId5" Type="http://schemas.openxmlformats.org/officeDocument/2006/relationships/tags" Target="../tags/tag39.xml"/><Relationship Id="rId30" Type="http://schemas.openxmlformats.org/officeDocument/2006/relationships/tags" Target="../tags/tag64.xml"/><Relationship Id="rId31" Type="http://schemas.openxmlformats.org/officeDocument/2006/relationships/tags" Target="../tags/tag65.xml"/><Relationship Id="rId32" Type="http://schemas.openxmlformats.org/officeDocument/2006/relationships/tags" Target="../tags/tag66.xml"/><Relationship Id="rId9" Type="http://schemas.openxmlformats.org/officeDocument/2006/relationships/tags" Target="../tags/tag43.xml"/><Relationship Id="rId6" Type="http://schemas.openxmlformats.org/officeDocument/2006/relationships/tags" Target="../tags/tag40.xml"/><Relationship Id="rId7" Type="http://schemas.openxmlformats.org/officeDocument/2006/relationships/tags" Target="../tags/tag41.xml"/><Relationship Id="rId8" Type="http://schemas.openxmlformats.org/officeDocument/2006/relationships/tags" Target="../tags/tag42.xml"/><Relationship Id="rId33" Type="http://schemas.openxmlformats.org/officeDocument/2006/relationships/tags" Target="../tags/tag67.xml"/><Relationship Id="rId34" Type="http://schemas.openxmlformats.org/officeDocument/2006/relationships/tags" Target="../tags/tag68.xml"/><Relationship Id="rId35" Type="http://schemas.openxmlformats.org/officeDocument/2006/relationships/tags" Target="../tags/tag69.xml"/><Relationship Id="rId36" Type="http://schemas.openxmlformats.org/officeDocument/2006/relationships/slideLayout" Target="../slideLayouts/slideLayout2.xml"/><Relationship Id="rId10" Type="http://schemas.openxmlformats.org/officeDocument/2006/relationships/tags" Target="../tags/tag44.xml"/><Relationship Id="rId11" Type="http://schemas.openxmlformats.org/officeDocument/2006/relationships/tags" Target="../tags/tag45.xml"/><Relationship Id="rId12" Type="http://schemas.openxmlformats.org/officeDocument/2006/relationships/tags" Target="../tags/tag46.xml"/><Relationship Id="rId13" Type="http://schemas.openxmlformats.org/officeDocument/2006/relationships/tags" Target="../tags/tag47.xml"/><Relationship Id="rId14" Type="http://schemas.openxmlformats.org/officeDocument/2006/relationships/tags" Target="../tags/tag48.xml"/><Relationship Id="rId15" Type="http://schemas.openxmlformats.org/officeDocument/2006/relationships/tags" Target="../tags/tag49.xml"/><Relationship Id="rId16" Type="http://schemas.openxmlformats.org/officeDocument/2006/relationships/tags" Target="../tags/tag50.xml"/><Relationship Id="rId17" Type="http://schemas.openxmlformats.org/officeDocument/2006/relationships/tags" Target="../tags/tag51.xml"/><Relationship Id="rId18" Type="http://schemas.openxmlformats.org/officeDocument/2006/relationships/tags" Target="../tags/tag52.xml"/><Relationship Id="rId19" Type="http://schemas.openxmlformats.org/officeDocument/2006/relationships/tags" Target="../tags/tag53.xml"/><Relationship Id="rId37" Type="http://schemas.openxmlformats.org/officeDocument/2006/relationships/notesSlide" Target="../notesSlides/notesSlide10.xml"/><Relationship Id="rId38" Type="http://schemas.openxmlformats.org/officeDocument/2006/relationships/image" Target="../media/image24.png"/><Relationship Id="rId39" Type="http://schemas.openxmlformats.org/officeDocument/2006/relationships/image" Target="../media/image25.png"/><Relationship Id="rId40" Type="http://schemas.openxmlformats.org/officeDocument/2006/relationships/image" Target="../media/image23.emf"/><Relationship Id="rId41" Type="http://schemas.openxmlformats.org/officeDocument/2006/relationships/image" Target="../media/image26.png"/><Relationship Id="rId42" Type="http://schemas.openxmlformats.org/officeDocument/2006/relationships/image" Target="../media/image27.emf"/><Relationship Id="rId43" Type="http://schemas.openxmlformats.org/officeDocument/2006/relationships/image" Target="../media/image28.emf"/><Relationship Id="rId44" Type="http://schemas.openxmlformats.org/officeDocument/2006/relationships/image" Target="../media/image29.png"/><Relationship Id="rId45" Type="http://schemas.openxmlformats.org/officeDocument/2006/relationships/image" Target="../media/image30.png"/></Relationships>
</file>

<file path=ppt/slides/_rels/slide11.xml.rels><?xml version="1.0" encoding="UTF-8" standalone="yes"?>
<Relationships xmlns="http://schemas.openxmlformats.org/package/2006/relationships"><Relationship Id="rId11" Type="http://schemas.openxmlformats.org/officeDocument/2006/relationships/image" Target="../media/image29.png"/><Relationship Id="rId12" Type="http://schemas.openxmlformats.org/officeDocument/2006/relationships/image" Target="../media/image35.png"/><Relationship Id="rId1" Type="http://schemas.openxmlformats.org/officeDocument/2006/relationships/tags" Target="../tags/tag70.xml"/><Relationship Id="rId2" Type="http://schemas.openxmlformats.org/officeDocument/2006/relationships/tags" Target="../tags/tag71.xml"/><Relationship Id="rId3" Type="http://schemas.openxmlformats.org/officeDocument/2006/relationships/slideLayout" Target="../slideLayouts/slideLayout2.xml"/><Relationship Id="rId4" Type="http://schemas.openxmlformats.org/officeDocument/2006/relationships/notesSlide" Target="../notesSlides/notesSlide11.xml"/><Relationship Id="rId5" Type="http://schemas.openxmlformats.org/officeDocument/2006/relationships/image" Target="../media/image31.png"/><Relationship Id="rId6" Type="http://schemas.openxmlformats.org/officeDocument/2006/relationships/image" Target="../media/image32.png"/><Relationship Id="rId7" Type="http://schemas.openxmlformats.org/officeDocument/2006/relationships/image" Target="../media/image33.emf"/><Relationship Id="rId8" Type="http://schemas.openxmlformats.org/officeDocument/2006/relationships/image" Target="../media/image28.emf"/><Relationship Id="rId9" Type="http://schemas.openxmlformats.org/officeDocument/2006/relationships/image" Target="../media/image34.png"/><Relationship Id="rId10" Type="http://schemas.openxmlformats.org/officeDocument/2006/relationships/image" Target="../media/image27.e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png"/><Relationship Id="rId1" Type="http://schemas.openxmlformats.org/officeDocument/2006/relationships/slideLayout" Target="../slideLayouts/slideLayout14.xml"/><Relationship Id="rId2" Type="http://schemas.openxmlformats.org/officeDocument/2006/relationships/image" Target="../media/image37.png"/></Relationships>
</file>

<file path=ppt/slides/_rels/slide15.xml.rels><?xml version="1.0" encoding="UTF-8" standalone="yes"?>
<Relationships xmlns="http://schemas.openxmlformats.org/package/2006/relationships"><Relationship Id="rId11" Type="http://schemas.openxmlformats.org/officeDocument/2006/relationships/image" Target="../media/image49.png"/><Relationship Id="rId12" Type="http://schemas.openxmlformats.org/officeDocument/2006/relationships/image" Target="../media/image50.png"/><Relationship Id="rId13" Type="http://schemas.openxmlformats.org/officeDocument/2006/relationships/image" Target="../media/image51.png"/><Relationship Id="rId14" Type="http://schemas.openxmlformats.org/officeDocument/2006/relationships/image" Target="../media/image52.png"/><Relationship Id="rId15" Type="http://schemas.openxmlformats.org/officeDocument/2006/relationships/image" Target="../media/image53.png"/><Relationship Id="rId16" Type="http://schemas.openxmlformats.org/officeDocument/2006/relationships/image" Target="../media/image54.png"/><Relationship Id="rId17"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image" Target="../media/image40.png"/><Relationship Id="rId3" Type="http://schemas.openxmlformats.org/officeDocument/2006/relationships/image" Target="../media/image41.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44.png"/><Relationship Id="rId7" Type="http://schemas.openxmlformats.org/officeDocument/2006/relationships/image" Target="../media/image45.png"/><Relationship Id="rId8" Type="http://schemas.openxmlformats.org/officeDocument/2006/relationships/image" Target="../media/image46.png"/><Relationship Id="rId9" Type="http://schemas.openxmlformats.org/officeDocument/2006/relationships/image" Target="../media/image47.png"/><Relationship Id="rId10" Type="http://schemas.openxmlformats.org/officeDocument/2006/relationships/image" Target="../media/image48.png"/></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jpeg"/><Relationship Id="rId6" Type="http://schemas.openxmlformats.org/officeDocument/2006/relationships/image" Target="../media/image60.jpeg"/><Relationship Id="rId7" Type="http://schemas.openxmlformats.org/officeDocument/2006/relationships/image" Target="../media/image61.png"/><Relationship Id="rId8" Type="http://schemas.openxmlformats.org/officeDocument/2006/relationships/image" Target="../media/image62.png"/><Relationship Id="rId9" Type="http://schemas.openxmlformats.org/officeDocument/2006/relationships/image" Target="../media/image63.png"/><Relationship Id="rId1" Type="http://schemas.openxmlformats.org/officeDocument/2006/relationships/slideLayout" Target="../slideLayouts/slideLayout14.xml"/><Relationship Id="rId2" Type="http://schemas.openxmlformats.org/officeDocument/2006/relationships/image" Target="../media/image56.jpeg"/></Relationships>
</file>

<file path=ppt/slides/_rels/slide17.xml.rels><?xml version="1.0" encoding="UTF-8" standalone="yes"?>
<Relationships xmlns="http://schemas.openxmlformats.org/package/2006/relationships"><Relationship Id="rId3" Type="http://schemas.openxmlformats.org/officeDocument/2006/relationships/image" Target="../media/image64.png"/><Relationship Id="rId4" Type="http://schemas.openxmlformats.org/officeDocument/2006/relationships/image" Target="../media/image65.png"/><Relationship Id="rId5" Type="http://schemas.openxmlformats.org/officeDocument/2006/relationships/image" Target="../media/image66.png"/><Relationship Id="rId6" Type="http://schemas.openxmlformats.org/officeDocument/2006/relationships/image" Target="../media/image67.png"/><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1" Type="http://schemas.openxmlformats.org/officeDocument/2006/relationships/slideLayout" Target="../slideLayouts/slideLayout14.xml"/><Relationship Id="rId2" Type="http://schemas.openxmlformats.org/officeDocument/2006/relationships/image" Target="../media/image68.png"/></Relationships>
</file>

<file path=ppt/slides/_rels/slide19.xml.rels><?xml version="1.0" encoding="UTF-8" standalone="yes"?>
<Relationships xmlns="http://schemas.openxmlformats.org/package/2006/relationships"><Relationship Id="rId3" Type="http://schemas.openxmlformats.org/officeDocument/2006/relationships/image" Target="../media/image72.png"/><Relationship Id="rId4" Type="http://schemas.openxmlformats.org/officeDocument/2006/relationships/image" Target="../media/image73.png"/><Relationship Id="rId5" Type="http://schemas.openxmlformats.org/officeDocument/2006/relationships/image" Target="../media/image74.png"/><Relationship Id="rId6" Type="http://schemas.openxmlformats.org/officeDocument/2006/relationships/image" Target="../media/image75.png"/><Relationship Id="rId7" Type="http://schemas.openxmlformats.org/officeDocument/2006/relationships/image" Target="../media/image76.png"/><Relationship Id="rId1" Type="http://schemas.openxmlformats.org/officeDocument/2006/relationships/slideLayout" Target="../slideLayouts/slideLayout14.xml"/><Relationship Id="rId2" Type="http://schemas.openxmlformats.org/officeDocument/2006/relationships/image" Target="../media/image71.jpeg"/></Relationships>
</file>

<file path=ppt/slides/_rels/slide2.xml.rels><?xml version="1.0" encoding="UTF-8" standalone="yes"?>
<Relationships xmlns="http://schemas.openxmlformats.org/package/2006/relationships"><Relationship Id="rId3" Type="http://schemas.openxmlformats.org/officeDocument/2006/relationships/hyperlink" Target="mailto:johnconn@umich.edu" TargetMode="External"/><Relationship Id="rId4" Type="http://schemas.openxmlformats.org/officeDocument/2006/relationships/hyperlink" Target="mailto:snysly@umich.edu" TargetMode="External"/><Relationship Id="rId5" Type="http://schemas.openxmlformats.org/officeDocument/2006/relationships/hyperlink" Target="mailto:fduncan@umich.edu" TargetMode="External"/><Relationship Id="rId6" Type="http://schemas.openxmlformats.org/officeDocument/2006/relationships/hyperlink" Target="mailto:bpniewsk@umich.edu" TargetMode="External"/><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6" Type="http://schemas.openxmlformats.org/officeDocument/2006/relationships/image" Target="../media/image84.png"/><Relationship Id="rId7" Type="http://schemas.openxmlformats.org/officeDocument/2006/relationships/image" Target="../media/image85.png"/><Relationship Id="rId1" Type="http://schemas.openxmlformats.org/officeDocument/2006/relationships/slideLayout" Target="../slideLayouts/slideLayout14.xml"/><Relationship Id="rId2" Type="http://schemas.openxmlformats.org/officeDocument/2006/relationships/image" Target="../media/image80.png"/></Relationships>
</file>

<file path=ppt/slides/_rels/slide22.xml.rels><?xml version="1.0" encoding="UTF-8" standalone="yes"?>
<Relationships xmlns="http://schemas.openxmlformats.org/package/2006/relationships"><Relationship Id="rId11" Type="http://schemas.openxmlformats.org/officeDocument/2006/relationships/image" Target="../media/image95.png"/><Relationship Id="rId12" Type="http://schemas.openxmlformats.org/officeDocument/2006/relationships/image" Target="../media/image96.png"/><Relationship Id="rId13" Type="http://schemas.openxmlformats.org/officeDocument/2006/relationships/image" Target="../media/image97.png"/><Relationship Id="rId1" Type="http://schemas.openxmlformats.org/officeDocument/2006/relationships/slideLayout" Target="../slideLayouts/slideLayout14.xml"/><Relationship Id="rId2" Type="http://schemas.openxmlformats.org/officeDocument/2006/relationships/image" Target="../media/image86.png"/><Relationship Id="rId3" Type="http://schemas.openxmlformats.org/officeDocument/2006/relationships/image" Target="../media/image87.png"/><Relationship Id="rId4" Type="http://schemas.openxmlformats.org/officeDocument/2006/relationships/image" Target="../media/image88.png"/><Relationship Id="rId5" Type="http://schemas.openxmlformats.org/officeDocument/2006/relationships/image" Target="../media/image89.png"/><Relationship Id="rId6" Type="http://schemas.openxmlformats.org/officeDocument/2006/relationships/image" Target="../media/image90.png"/><Relationship Id="rId7" Type="http://schemas.openxmlformats.org/officeDocument/2006/relationships/image" Target="../media/image91.png"/><Relationship Id="rId8" Type="http://schemas.openxmlformats.org/officeDocument/2006/relationships/image" Target="../media/image92.png"/><Relationship Id="rId9" Type="http://schemas.openxmlformats.org/officeDocument/2006/relationships/image" Target="../media/image93.png"/><Relationship Id="rId10" Type="http://schemas.openxmlformats.org/officeDocument/2006/relationships/image" Target="../media/image9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9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6.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2.xml"/><Relationship Id="rId2" Type="http://schemas.openxmlformats.org/officeDocument/2006/relationships/image" Target="../media/image99.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2.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11" Type="http://schemas.openxmlformats.org/officeDocument/2006/relationships/image" Target="../media/image48.png"/><Relationship Id="rId12" Type="http://schemas.openxmlformats.org/officeDocument/2006/relationships/image" Target="../media/image49.png"/><Relationship Id="rId13" Type="http://schemas.openxmlformats.org/officeDocument/2006/relationships/image" Target="../media/image50.png"/><Relationship Id="rId14" Type="http://schemas.openxmlformats.org/officeDocument/2006/relationships/image" Target="../media/image51.png"/><Relationship Id="rId15" Type="http://schemas.openxmlformats.org/officeDocument/2006/relationships/image" Target="../media/image52.png"/><Relationship Id="rId16" Type="http://schemas.openxmlformats.org/officeDocument/2006/relationships/image" Target="../media/image53.png"/><Relationship Id="rId17" Type="http://schemas.openxmlformats.org/officeDocument/2006/relationships/image" Target="../media/image54.png"/><Relationship Id="rId18" Type="http://schemas.openxmlformats.org/officeDocument/2006/relationships/image" Target="../media/image55.png"/><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4.png"/><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103.jpeg"/></Relationships>
</file>

<file path=ppt/slides/_rels/slide36.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1" Type="http://schemas.openxmlformats.org/officeDocument/2006/relationships/slideLayout" Target="../slideLayouts/slideLayout6.xml"/><Relationship Id="rId2" Type="http://schemas.openxmlformats.org/officeDocument/2006/relationships/notesSlide" Target="../notesSlides/notesSlide2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4.xml.rels><?xml version="1.0" encoding="UTF-8" standalone="yes"?>
<Relationships xmlns="http://schemas.openxmlformats.org/package/2006/relationships"><Relationship Id="rId11" Type="http://schemas.openxmlformats.org/officeDocument/2006/relationships/image" Target="../media/image10.png"/><Relationship Id="rId12" Type="http://schemas.openxmlformats.org/officeDocument/2006/relationships/image" Target="../media/image11.png"/><Relationship Id="rId13" Type="http://schemas.openxmlformats.org/officeDocument/2006/relationships/image" Target="../media/image12.png"/><Relationship Id="rId14" Type="http://schemas.openxmlformats.org/officeDocument/2006/relationships/image" Target="../media/image13.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jpeg"/><Relationship Id="rId4" Type="http://schemas.openxmlformats.org/officeDocument/2006/relationships/image" Target="../media/image3.jpeg"/><Relationship Id="rId5" Type="http://schemas.openxmlformats.org/officeDocument/2006/relationships/image" Target="../media/image4.jpeg"/><Relationship Id="rId6" Type="http://schemas.openxmlformats.org/officeDocument/2006/relationships/image" Target="../media/image5.png"/><Relationship Id="rId7" Type="http://schemas.openxmlformats.org/officeDocument/2006/relationships/image" Target="../media/image6.png"/><Relationship Id="rId8" Type="http://schemas.openxmlformats.org/officeDocument/2006/relationships/image" Target="../media/image7.png"/><Relationship Id="rId9" Type="http://schemas.openxmlformats.org/officeDocument/2006/relationships/image" Target="../media/image8.png"/><Relationship Id="rId10"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107.png"/></Relationships>
</file>

<file path=ppt/slides/_rels/slide45.xml.rels><?xml version="1.0" encoding="UTF-8" standalone="yes"?>
<Relationships xmlns="http://schemas.openxmlformats.org/package/2006/relationships"><Relationship Id="rId3" Type="http://schemas.openxmlformats.org/officeDocument/2006/relationships/image" Target="../media/image108.png"/><Relationship Id="rId4" Type="http://schemas.openxmlformats.org/officeDocument/2006/relationships/image" Target="../media/image107.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46.xml.rels><?xml version="1.0" encoding="UTF-8" standalone="yes"?>
<Relationships xmlns="http://schemas.openxmlformats.org/package/2006/relationships"><Relationship Id="rId3" Type="http://schemas.openxmlformats.org/officeDocument/2006/relationships/image" Target="../media/image109.gif"/><Relationship Id="rId4" Type="http://schemas.openxmlformats.org/officeDocument/2006/relationships/image" Target="../media/image11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11.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1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13.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4" Type="http://schemas.openxmlformats.org/officeDocument/2006/relationships/image" Target="../media/image15.png"/><Relationship Id="rId5" Type="http://schemas.openxmlformats.org/officeDocument/2006/relationships/image" Target="../media/image16.png"/><Relationship Id="rId6" Type="http://schemas.openxmlformats.org/officeDocument/2006/relationships/image" Target="../media/image17.png"/><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51.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5" Type="http://schemas.openxmlformats.org/officeDocument/2006/relationships/image" Target="../media/image116.png"/><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17.jpeg"/></Relationships>
</file>

<file path=ppt/slides/_rels/slide53.xml.rels><?xml version="1.0" encoding="UTF-8" standalone="yes"?>
<Relationships xmlns="http://schemas.openxmlformats.org/package/2006/relationships"><Relationship Id="rId3" Type="http://schemas.openxmlformats.org/officeDocument/2006/relationships/image" Target="../media/image118.png"/><Relationship Id="rId4" Type="http://schemas.openxmlformats.org/officeDocument/2006/relationships/image" Target="../media/image119.pn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120.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121.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9.xml"/><Relationship Id="rId3" Type="http://schemas.openxmlformats.org/officeDocument/2006/relationships/image" Target="../media/image12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20" Type="http://schemas.openxmlformats.org/officeDocument/2006/relationships/tags" Target="../tags/tag20.xml"/><Relationship Id="rId21" Type="http://schemas.openxmlformats.org/officeDocument/2006/relationships/tags" Target="../tags/tag21.xml"/><Relationship Id="rId22" Type="http://schemas.openxmlformats.org/officeDocument/2006/relationships/tags" Target="../tags/tag22.xml"/><Relationship Id="rId23" Type="http://schemas.openxmlformats.org/officeDocument/2006/relationships/tags" Target="../tags/tag23.xml"/><Relationship Id="rId24" Type="http://schemas.openxmlformats.org/officeDocument/2006/relationships/tags" Target="../tags/tag24.xml"/><Relationship Id="rId25" Type="http://schemas.openxmlformats.org/officeDocument/2006/relationships/tags" Target="../tags/tag25.xml"/><Relationship Id="rId26" Type="http://schemas.openxmlformats.org/officeDocument/2006/relationships/tags" Target="../tags/tag26.xml"/><Relationship Id="rId27" Type="http://schemas.openxmlformats.org/officeDocument/2006/relationships/tags" Target="../tags/tag27.xml"/><Relationship Id="rId28" Type="http://schemas.openxmlformats.org/officeDocument/2006/relationships/tags" Target="../tags/tag28.xml"/><Relationship Id="rId29" Type="http://schemas.openxmlformats.org/officeDocument/2006/relationships/tags" Target="../tags/tag29.xml"/><Relationship Id="rId1" Type="http://schemas.openxmlformats.org/officeDocument/2006/relationships/tags" Target="../tags/tag1.xml"/><Relationship Id="rId2" Type="http://schemas.openxmlformats.org/officeDocument/2006/relationships/tags" Target="../tags/tag2.xml"/><Relationship Id="rId3" Type="http://schemas.openxmlformats.org/officeDocument/2006/relationships/tags" Target="../tags/tag3.xml"/><Relationship Id="rId4" Type="http://schemas.openxmlformats.org/officeDocument/2006/relationships/tags" Target="../tags/tag4.xml"/><Relationship Id="rId5" Type="http://schemas.openxmlformats.org/officeDocument/2006/relationships/tags" Target="../tags/tag5.xml"/><Relationship Id="rId30" Type="http://schemas.openxmlformats.org/officeDocument/2006/relationships/tags" Target="../tags/tag30.xml"/><Relationship Id="rId31" Type="http://schemas.openxmlformats.org/officeDocument/2006/relationships/tags" Target="../tags/tag31.xml"/><Relationship Id="rId32" Type="http://schemas.openxmlformats.org/officeDocument/2006/relationships/tags" Target="../tags/tag32.xml"/><Relationship Id="rId9" Type="http://schemas.openxmlformats.org/officeDocument/2006/relationships/tags" Target="../tags/tag9.xml"/><Relationship Id="rId6" Type="http://schemas.openxmlformats.org/officeDocument/2006/relationships/tags" Target="../tags/tag6.xml"/><Relationship Id="rId7" Type="http://schemas.openxmlformats.org/officeDocument/2006/relationships/tags" Target="../tags/tag7.xml"/><Relationship Id="rId8" Type="http://schemas.openxmlformats.org/officeDocument/2006/relationships/tags" Target="../tags/tag8.xml"/><Relationship Id="rId33" Type="http://schemas.openxmlformats.org/officeDocument/2006/relationships/tags" Target="../tags/tag33.xml"/><Relationship Id="rId34" Type="http://schemas.openxmlformats.org/officeDocument/2006/relationships/tags" Target="../tags/tag34.xml"/><Relationship Id="rId35" Type="http://schemas.openxmlformats.org/officeDocument/2006/relationships/slideLayout" Target="../slideLayouts/slideLayout2.xml"/><Relationship Id="rId36" Type="http://schemas.openxmlformats.org/officeDocument/2006/relationships/notesSlide" Target="../notesSlides/notesSlide9.xml"/><Relationship Id="rId10" Type="http://schemas.openxmlformats.org/officeDocument/2006/relationships/tags" Target="../tags/tag10.xml"/><Relationship Id="rId11" Type="http://schemas.openxmlformats.org/officeDocument/2006/relationships/tags" Target="../tags/tag11.xml"/><Relationship Id="rId12" Type="http://schemas.openxmlformats.org/officeDocument/2006/relationships/tags" Target="../tags/tag12.xml"/><Relationship Id="rId13" Type="http://schemas.openxmlformats.org/officeDocument/2006/relationships/tags" Target="../tags/tag13.xml"/><Relationship Id="rId14" Type="http://schemas.openxmlformats.org/officeDocument/2006/relationships/tags" Target="../tags/tag14.xml"/><Relationship Id="rId15" Type="http://schemas.openxmlformats.org/officeDocument/2006/relationships/tags" Target="../tags/tag15.xml"/><Relationship Id="rId16" Type="http://schemas.openxmlformats.org/officeDocument/2006/relationships/tags" Target="../tags/tag16.xml"/><Relationship Id="rId17" Type="http://schemas.openxmlformats.org/officeDocument/2006/relationships/tags" Target="../tags/tag17.xml"/><Relationship Id="rId18" Type="http://schemas.openxmlformats.org/officeDocument/2006/relationships/tags" Target="../tags/tag18.xml"/><Relationship Id="rId19" Type="http://schemas.openxmlformats.org/officeDocument/2006/relationships/tags" Target="../tags/tag19.xml"/><Relationship Id="rId37" Type="http://schemas.openxmlformats.org/officeDocument/2006/relationships/image" Target="../media/image23.emf"/><Relationship Id="rId38" Type="http://schemas.openxmlformats.org/officeDocument/2006/relationships/image" Target="../media/image24.png"/><Relationship Id="rId39" Type="http://schemas.openxmlformats.org/officeDocument/2006/relationships/image" Target="../media/image25.png"/><Relationship Id="rId40" Type="http://schemas.openxmlformats.org/officeDocument/2006/relationships/image" Target="../media/image26.png"/><Relationship Id="rId41" Type="http://schemas.openxmlformats.org/officeDocument/2006/relationships/image" Target="../media/image27.emf"/><Relationship Id="rId42" Type="http://schemas.openxmlformats.org/officeDocument/2006/relationships/image" Target="../media/image28.emf"/><Relationship Id="rId43" Type="http://schemas.openxmlformats.org/officeDocument/2006/relationships/image" Target="../media/image29.png"/><Relationship Id="rId4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A2A413F-63EA-4263-B48E-6A077B8D8EDE}" type="slidenum">
              <a:rPr lang="en-US"/>
              <a:pPr>
                <a:defRPr/>
              </a:pPr>
              <a:t>1</a:t>
            </a:fld>
            <a:endParaRPr lang="en-US" dirty="0"/>
          </a:p>
        </p:txBody>
      </p:sp>
      <p:sp>
        <p:nvSpPr>
          <p:cNvPr id="4099" name="Text Box 2"/>
          <p:cNvSpPr txBox="1">
            <a:spLocks noChangeArrowheads="1"/>
          </p:cNvSpPr>
          <p:nvPr/>
        </p:nvSpPr>
        <p:spPr bwMode="auto">
          <a:xfrm>
            <a:off x="228600" y="685800"/>
            <a:ext cx="8686800" cy="5354638"/>
          </a:xfrm>
          <a:prstGeom prst="rect">
            <a:avLst/>
          </a:prstGeom>
          <a:noFill/>
          <a:ln w="9525">
            <a:noFill/>
            <a:miter lim="800000"/>
            <a:headEnd/>
            <a:tailEnd/>
          </a:ln>
        </p:spPr>
        <p:txBody>
          <a:bodyPr>
            <a:spAutoFit/>
          </a:bodyPr>
          <a:lstStyle/>
          <a:p>
            <a:r>
              <a:rPr lang="en-US" sz="4000" dirty="0">
                <a:solidFill>
                  <a:srgbClr val="000066"/>
                </a:solidFill>
                <a:latin typeface="Trebuchet MS" pitchFamily="34" charset="0"/>
              </a:rPr>
              <a:t>EECS 373</a:t>
            </a:r>
          </a:p>
          <a:p>
            <a:r>
              <a:rPr lang="en-US" sz="3200" dirty="0">
                <a:solidFill>
                  <a:srgbClr val="000066"/>
                </a:solidFill>
                <a:latin typeface="Trebuchet MS" pitchFamily="34" charset="0"/>
              </a:rPr>
              <a:t>Design of Microprocessor-Based </a:t>
            </a:r>
            <a:r>
              <a:rPr lang="en-US" sz="3200" dirty="0" smtClean="0">
                <a:solidFill>
                  <a:srgbClr val="000066"/>
                </a:solidFill>
                <a:latin typeface="Trebuchet MS" pitchFamily="34" charset="0"/>
              </a:rPr>
              <a:t>Systems</a:t>
            </a:r>
            <a:endParaRPr lang="en-US" sz="3200" dirty="0">
              <a:solidFill>
                <a:srgbClr val="000066"/>
              </a:solidFill>
              <a:latin typeface="Trebuchet MS" pitchFamily="34" charset="0"/>
            </a:endParaRPr>
          </a:p>
          <a:p>
            <a:endParaRPr lang="en-US" sz="2200" dirty="0">
              <a:solidFill>
                <a:srgbClr val="000066"/>
              </a:solidFill>
              <a:latin typeface="Trebuchet MS" pitchFamily="34" charset="0"/>
            </a:endParaRPr>
          </a:p>
          <a:p>
            <a:r>
              <a:rPr lang="en-US" sz="2200" dirty="0" smtClean="0">
                <a:solidFill>
                  <a:srgbClr val="000066"/>
                </a:solidFill>
                <a:latin typeface="Trebuchet MS" pitchFamily="34" charset="0"/>
              </a:rPr>
              <a:t>Website: </a:t>
            </a:r>
            <a:r>
              <a:rPr lang="en-US" sz="2200" b="1" dirty="0" smtClean="0">
                <a:solidFill>
                  <a:srgbClr val="CC0000"/>
                </a:solidFill>
                <a:latin typeface="Trebuchet MS" pitchFamily="34" charset="0"/>
              </a:rPr>
              <a:t>www.eecs.umich.edu/courses/eecs373</a:t>
            </a:r>
            <a:r>
              <a:rPr lang="en-US" sz="2200" b="1" dirty="0">
                <a:solidFill>
                  <a:srgbClr val="CC0000"/>
                </a:solidFill>
                <a:latin typeface="Trebuchet MS" pitchFamily="34" charset="0"/>
              </a:rPr>
              <a:t>/</a:t>
            </a:r>
          </a:p>
          <a:p>
            <a:endParaRPr lang="en-US" sz="2200" dirty="0">
              <a:solidFill>
                <a:srgbClr val="000066"/>
              </a:solidFill>
              <a:latin typeface="Trebuchet MS" pitchFamily="34" charset="0"/>
            </a:endParaRPr>
          </a:p>
          <a:p>
            <a:endParaRPr lang="en-US" sz="2200" dirty="0">
              <a:solidFill>
                <a:srgbClr val="000066"/>
              </a:solidFill>
              <a:latin typeface="Trebuchet MS" pitchFamily="34" charset="0"/>
            </a:endParaRPr>
          </a:p>
          <a:p>
            <a:r>
              <a:rPr lang="en-US" sz="2800" dirty="0" smtClean="0">
                <a:solidFill>
                  <a:srgbClr val="000066"/>
                </a:solidFill>
                <a:latin typeface="Trebuchet MS" pitchFamily="34" charset="0"/>
              </a:rPr>
              <a:t>Ronald </a:t>
            </a:r>
            <a:r>
              <a:rPr lang="en-US" sz="2800" dirty="0" err="1" smtClean="0">
                <a:solidFill>
                  <a:srgbClr val="000066"/>
                </a:solidFill>
                <a:latin typeface="Trebuchet MS" pitchFamily="34" charset="0"/>
              </a:rPr>
              <a:t>Dreslinski</a:t>
            </a:r>
            <a:endParaRPr lang="en-US" sz="2200" dirty="0">
              <a:solidFill>
                <a:srgbClr val="000066"/>
              </a:solidFill>
              <a:latin typeface="Trebuchet MS" pitchFamily="34" charset="0"/>
            </a:endParaRPr>
          </a:p>
          <a:p>
            <a:r>
              <a:rPr lang="en-US" sz="2200" dirty="0">
                <a:solidFill>
                  <a:srgbClr val="000066"/>
                </a:solidFill>
                <a:latin typeface="Trebuchet MS" pitchFamily="34" charset="0"/>
              </a:rPr>
              <a:t>University of Michigan</a:t>
            </a:r>
          </a:p>
          <a:p>
            <a:endParaRPr lang="en-US" sz="2200" dirty="0">
              <a:solidFill>
                <a:srgbClr val="000066"/>
              </a:solidFill>
              <a:latin typeface="Trebuchet MS" pitchFamily="34" charset="0"/>
            </a:endParaRPr>
          </a:p>
          <a:p>
            <a:endParaRPr lang="en-US" sz="2200" dirty="0">
              <a:solidFill>
                <a:srgbClr val="000066"/>
              </a:solidFill>
              <a:latin typeface="Trebuchet MS" pitchFamily="34" charset="0"/>
            </a:endParaRPr>
          </a:p>
          <a:p>
            <a:endParaRPr lang="en-US" sz="2200" dirty="0">
              <a:solidFill>
                <a:srgbClr val="000066"/>
              </a:solidFill>
              <a:latin typeface="Trebuchet MS" pitchFamily="34" charset="0"/>
            </a:endParaRPr>
          </a:p>
          <a:p>
            <a:endParaRPr lang="en-US" sz="2200" dirty="0">
              <a:solidFill>
                <a:srgbClr val="000066"/>
              </a:solidFill>
              <a:latin typeface="Trebuchet MS" pitchFamily="34" charset="0"/>
            </a:endParaRPr>
          </a:p>
          <a:p>
            <a:r>
              <a:rPr lang="en-US" sz="2200" dirty="0">
                <a:solidFill>
                  <a:srgbClr val="000066"/>
                </a:solidFill>
                <a:latin typeface="Trebuchet MS" pitchFamily="34" charset="0"/>
              </a:rPr>
              <a:t>Lecture 1: </a:t>
            </a:r>
            <a:r>
              <a:rPr lang="en-US" sz="2200" dirty="0" smtClean="0">
                <a:solidFill>
                  <a:srgbClr val="000066"/>
                </a:solidFill>
                <a:latin typeface="Trebuchet MS" pitchFamily="34" charset="0"/>
              </a:rPr>
              <a:t>Introduction, start on ARM ISA</a:t>
            </a:r>
            <a:endParaRPr lang="en-US" sz="2200" dirty="0">
              <a:solidFill>
                <a:srgbClr val="000066"/>
              </a:solidFill>
              <a:latin typeface="Trebuchet MS" pitchFamily="34" charset="0"/>
            </a:endParaRPr>
          </a:p>
          <a:p>
            <a:r>
              <a:rPr lang="en-US" sz="2200" dirty="0" smtClean="0">
                <a:solidFill>
                  <a:srgbClr val="000066"/>
                </a:solidFill>
                <a:latin typeface="Trebuchet MS" pitchFamily="34" charset="0"/>
              </a:rPr>
              <a:t>September </a:t>
            </a:r>
            <a:r>
              <a:rPr lang="en-US" sz="2200" dirty="0" smtClean="0">
                <a:solidFill>
                  <a:srgbClr val="000066"/>
                </a:solidFill>
                <a:latin typeface="Trebuchet MS" pitchFamily="34" charset="0"/>
              </a:rPr>
              <a:t>7</a:t>
            </a:r>
            <a:r>
              <a:rPr lang="en-US" sz="2200" baseline="30000" dirty="0" smtClean="0">
                <a:solidFill>
                  <a:srgbClr val="000066"/>
                </a:solidFill>
                <a:latin typeface="Trebuchet MS" pitchFamily="34" charset="0"/>
              </a:rPr>
              <a:t>th</a:t>
            </a:r>
            <a:r>
              <a:rPr lang="en-US" sz="2200" dirty="0" smtClean="0">
                <a:solidFill>
                  <a:srgbClr val="000066"/>
                </a:solidFill>
                <a:latin typeface="Trebuchet MS" pitchFamily="34" charset="0"/>
              </a:rPr>
              <a:t> 2016</a:t>
            </a:r>
            <a:endParaRPr lang="en-US" sz="2200" dirty="0">
              <a:solidFill>
                <a:srgbClr val="000066"/>
              </a:solidFill>
              <a:latin typeface="Trebuchet MS" pitchFamily="34" charset="0"/>
            </a:endParaRPr>
          </a:p>
        </p:txBody>
      </p:sp>
      <p:sp>
        <p:nvSpPr>
          <p:cNvPr id="4100" name="TextBox 7"/>
          <p:cNvSpPr txBox="1">
            <a:spLocks noChangeArrowheads="1"/>
          </p:cNvSpPr>
          <p:nvPr/>
        </p:nvSpPr>
        <p:spPr bwMode="auto">
          <a:xfrm>
            <a:off x="3736975" y="6248400"/>
            <a:ext cx="2474913" cy="584200"/>
          </a:xfrm>
          <a:prstGeom prst="rect">
            <a:avLst/>
          </a:prstGeom>
          <a:noFill/>
          <a:ln w="9525">
            <a:noFill/>
            <a:miter lim="800000"/>
            <a:headEnd/>
            <a:tailEnd/>
          </a:ln>
        </p:spPr>
        <p:txBody>
          <a:bodyPr wrap="none">
            <a:spAutoFit/>
          </a:bodyPr>
          <a:lstStyle/>
          <a:p>
            <a:pPr algn="ctr"/>
            <a:r>
              <a:rPr lang="en-US" sz="1600" dirty="0"/>
              <a:t>Slides developed in part by </a:t>
            </a:r>
            <a:br>
              <a:rPr lang="en-US" sz="1600" dirty="0"/>
            </a:br>
            <a:r>
              <a:rPr lang="en-US" sz="1600" dirty="0"/>
              <a:t>Prof. </a:t>
            </a:r>
            <a:r>
              <a:rPr lang="en-US" sz="1600" dirty="0" err="1" smtClean="0"/>
              <a:t>Dutta</a:t>
            </a:r>
            <a:r>
              <a:rPr lang="en-US" sz="1600" dirty="0" smtClean="0"/>
              <a:t> and Dr. </a:t>
            </a:r>
            <a:r>
              <a:rPr lang="en-US" sz="1600" dirty="0" err="1" smtClean="0"/>
              <a:t>Brehob</a:t>
            </a:r>
            <a:endParaRPr lang="en-US" sz="1600" dirty="0"/>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fld id="{03DE10EA-7F88-4F12-B1B6-3554D3AE08DB}" type="slidenum">
              <a:rPr lang="en-US" altLang="en-US" sz="1600">
                <a:solidFill>
                  <a:schemeClr val="folHlink"/>
                </a:solidFill>
                <a:latin typeface="Trebuchet MS" panose="020B0603020202020204" pitchFamily="34" charset="0"/>
              </a:rPr>
              <a:pPr/>
              <a:t>10</a:t>
            </a:fld>
            <a:endParaRPr lang="en-US" altLang="en-US" sz="1600">
              <a:solidFill>
                <a:schemeClr val="folHlink"/>
              </a:solidFill>
              <a:latin typeface="Trebuchet MS" panose="020B0603020202020204" pitchFamily="34" charset="0"/>
            </a:endParaRPr>
          </a:p>
        </p:txBody>
      </p:sp>
      <p:sp>
        <p:nvSpPr>
          <p:cNvPr id="83970" name="Rectangle 2"/>
          <p:cNvSpPr>
            <a:spLocks noGrp="1" noChangeArrowheads="1"/>
          </p:cNvSpPr>
          <p:nvPr>
            <p:ph type="title"/>
          </p:nvPr>
        </p:nvSpPr>
        <p:spPr/>
        <p:txBody>
          <a:bodyPr/>
          <a:lstStyle/>
          <a:p>
            <a:r>
              <a:rPr lang="en-US" altLang="ja-JP" smtClean="0"/>
              <a:t>Computer volume shrinks by 100x every decade</a:t>
            </a:r>
            <a:endParaRPr lang="en-US" altLang="en-US" smtClean="0"/>
          </a:p>
        </p:txBody>
      </p:sp>
      <p:pic>
        <p:nvPicPr>
          <p:cNvPr id="83971" name="Picture 2"/>
          <p:cNvPicPr>
            <a:picLocks noChangeAspect="1" noChangeArrowheads="1"/>
          </p:cNvPicPr>
          <p:nvPr>
            <p:custDataLst>
              <p:tags r:id="rId1"/>
            </p:custDataLst>
          </p:nvPr>
        </p:nvPicPr>
        <p:blipFill>
          <a:blip r:embed="rId38">
            <a:extLst>
              <a:ext uri="{28A0092B-C50C-407E-A947-70E740481C1C}">
                <a14:useLocalDpi xmlns:a14="http://schemas.microsoft.com/office/drawing/2010/main" val="0"/>
              </a:ext>
            </a:extLst>
          </a:blip>
          <a:srcRect l="5200" r="3600"/>
          <a:stretch>
            <a:fillRect/>
          </a:stretch>
        </p:blipFill>
        <p:spPr bwMode="auto">
          <a:xfrm>
            <a:off x="1828800" y="3303588"/>
            <a:ext cx="1447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972" name="Picture 2"/>
          <p:cNvPicPr>
            <a:picLocks noChangeAspect="1" noChangeArrowheads="1"/>
          </p:cNvPicPr>
          <p:nvPr>
            <p:custDataLst>
              <p:tags r:id="rId2"/>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5562600" y="3916363"/>
            <a:ext cx="8382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Right Arrow 29"/>
          <p:cNvSpPr/>
          <p:nvPr>
            <p:custDataLst>
              <p:tags r:id="rId3"/>
            </p:custDataLst>
          </p:nvPr>
        </p:nvSpPr>
        <p:spPr bwMode="auto">
          <a:xfrm rot="5400000">
            <a:off x="-914400" y="3611563"/>
            <a:ext cx="3200400" cy="914400"/>
          </a:xfrm>
          <a:prstGeom prst="rightArrow">
            <a:avLst/>
          </a:prstGeom>
          <a:solidFill>
            <a:srgbClr val="FFCC00"/>
          </a:solidFill>
          <a:ln w="38100" cap="flat" cmpd="sng" algn="ctr">
            <a:solidFill>
              <a:schemeClr val="bg1"/>
            </a:solidFill>
            <a:prstDash val="solid"/>
            <a:round/>
            <a:headEnd type="none" w="med" len="med"/>
            <a:tailEnd type="none" w="med" len="med"/>
          </a:ln>
          <a:effectLst/>
        </p:spPr>
        <p:txBody>
          <a:bodyPr lIns="80167" tIns="40084" rIns="80167" bIns="40084" anchor="ctr"/>
          <a:lstStyle/>
          <a:p>
            <a:pPr algn="ctr" defTabSz="801688" fontAlgn="ctr">
              <a:lnSpc>
                <a:spcPct val="80000"/>
              </a:lnSpc>
              <a:spcBef>
                <a:spcPct val="50000"/>
              </a:spcBef>
              <a:buClr>
                <a:srgbClr val="FFFFFF"/>
              </a:buClr>
              <a:buSzPct val="125000"/>
              <a:buFont typeface="Wingdings" pitchFamily="2" charset="2"/>
              <a:buNone/>
              <a:defRPr/>
            </a:pPr>
            <a:endParaRPr lang="en-US" sz="1800">
              <a:solidFill>
                <a:srgbClr val="1D315B"/>
              </a:solidFill>
              <a:latin typeface="Arial" charset="0"/>
              <a:ea typeface="+mn-ea"/>
            </a:endParaRPr>
          </a:p>
        </p:txBody>
      </p:sp>
      <p:pic>
        <p:nvPicPr>
          <p:cNvPr id="83974" name="Picture 1"/>
          <p:cNvPicPr>
            <a:picLocks noChangeAspect="1" noChangeArrowheads="1"/>
          </p:cNvPicPr>
          <p:nvPr>
            <p:custDataLst>
              <p:tags r:id="rId4"/>
            </p:custDataLst>
          </p:nvPr>
        </p:nvPicPr>
        <p:blipFill>
          <a:blip r:embed="rId40" cstate="print">
            <a:extLst>
              <a:ext uri="{28A0092B-C50C-407E-A947-70E740481C1C}">
                <a14:useLocalDpi xmlns:a14="http://schemas.microsoft.com/office/drawing/2010/main" val="0"/>
              </a:ext>
            </a:extLst>
          </a:blip>
          <a:srcRect/>
          <a:stretch>
            <a:fillRect/>
          </a:stretch>
        </p:blipFill>
        <p:spPr bwMode="auto">
          <a:xfrm>
            <a:off x="0" y="868363"/>
            <a:ext cx="8715375" cy="667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p:custDataLst>
              <p:tags r:id="rId5"/>
            </p:custDataLst>
          </p:nvPr>
        </p:nvCxnSpPr>
        <p:spPr>
          <a:xfrm flipV="1">
            <a:off x="1981200" y="1858963"/>
            <a:ext cx="457200" cy="1524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custDataLst>
              <p:tags r:id="rId6"/>
            </p:custDataLst>
          </p:nvPr>
        </p:nvCxnSpPr>
        <p:spPr>
          <a:xfrm rot="5400000" flipH="1" flipV="1">
            <a:off x="2286000" y="3001963"/>
            <a:ext cx="762000" cy="1524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custDataLst>
              <p:tags r:id="rId7"/>
            </p:custDataLst>
          </p:nvPr>
        </p:nvCxnSpPr>
        <p:spPr>
          <a:xfrm flipV="1">
            <a:off x="3581400" y="3001963"/>
            <a:ext cx="533400" cy="3810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custDataLst>
              <p:tags r:id="rId8"/>
            </p:custDataLst>
          </p:nvPr>
        </p:nvCxnSpPr>
        <p:spPr>
          <a:xfrm rot="5400000" flipH="1" flipV="1">
            <a:off x="4000500" y="4183063"/>
            <a:ext cx="457200" cy="2286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custDataLst>
              <p:tags r:id="rId9"/>
            </p:custDataLst>
          </p:nvPr>
        </p:nvCxnSpPr>
        <p:spPr>
          <a:xfrm rot="5400000" flipH="1" flipV="1">
            <a:off x="5715000" y="5364163"/>
            <a:ext cx="228600" cy="2286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custDataLst>
              <p:tags r:id="rId10"/>
            </p:custDataLst>
          </p:nvPr>
        </p:nvSpPr>
        <p:spPr>
          <a:xfrm>
            <a:off x="3505200" y="1096963"/>
            <a:ext cx="1981200" cy="3270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Mainframe</a:t>
            </a:r>
          </a:p>
        </p:txBody>
      </p:sp>
      <p:sp>
        <p:nvSpPr>
          <p:cNvPr id="38" name="TextBox 37"/>
          <p:cNvSpPr txBox="1"/>
          <p:nvPr>
            <p:custDataLst>
              <p:tags r:id="rId11"/>
            </p:custDataLst>
          </p:nvPr>
        </p:nvSpPr>
        <p:spPr>
          <a:xfrm>
            <a:off x="1447800" y="4752975"/>
            <a:ext cx="1600200" cy="534988"/>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Mini Computer</a:t>
            </a:r>
          </a:p>
        </p:txBody>
      </p:sp>
      <p:sp>
        <p:nvSpPr>
          <p:cNvPr id="39" name="TextBox 38"/>
          <p:cNvSpPr txBox="1"/>
          <p:nvPr>
            <p:custDataLst>
              <p:tags r:id="rId12"/>
            </p:custDataLst>
          </p:nvPr>
        </p:nvSpPr>
        <p:spPr>
          <a:xfrm>
            <a:off x="2971800" y="5440363"/>
            <a:ext cx="1600200" cy="54927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Personal Computer</a:t>
            </a:r>
          </a:p>
        </p:txBody>
      </p:sp>
      <p:sp>
        <p:nvSpPr>
          <p:cNvPr id="40" name="TextBox 39"/>
          <p:cNvSpPr txBox="1"/>
          <p:nvPr>
            <p:custDataLst>
              <p:tags r:id="rId13"/>
            </p:custDataLst>
          </p:nvPr>
        </p:nvSpPr>
        <p:spPr>
          <a:xfrm>
            <a:off x="4876800" y="2011363"/>
            <a:ext cx="1600200" cy="3270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Workstation</a:t>
            </a:r>
          </a:p>
        </p:txBody>
      </p:sp>
      <p:sp>
        <p:nvSpPr>
          <p:cNvPr id="41" name="TextBox 40"/>
          <p:cNvSpPr txBox="1"/>
          <p:nvPr>
            <p:custDataLst>
              <p:tags r:id="rId14"/>
            </p:custDataLst>
          </p:nvPr>
        </p:nvSpPr>
        <p:spPr>
          <a:xfrm>
            <a:off x="4800600" y="6126163"/>
            <a:ext cx="1600200" cy="3270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Smartphone</a:t>
            </a:r>
          </a:p>
        </p:txBody>
      </p:sp>
      <p:sp>
        <p:nvSpPr>
          <p:cNvPr id="42" name="TextBox 41"/>
          <p:cNvSpPr txBox="1"/>
          <p:nvPr>
            <p:custDataLst>
              <p:tags r:id="rId15"/>
            </p:custDataLst>
          </p:nvPr>
        </p:nvSpPr>
        <p:spPr>
          <a:xfrm>
            <a:off x="6705600" y="1858963"/>
            <a:ext cx="1828800" cy="54927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C00000"/>
                </a:solidFill>
                <a:latin typeface="Arial" charset="0"/>
                <a:ea typeface="+mn-ea"/>
              </a:rPr>
              <a:t>100x smaller every decade</a:t>
            </a:r>
          </a:p>
        </p:txBody>
      </p:sp>
      <p:sp>
        <p:nvSpPr>
          <p:cNvPr id="43" name="Rectangle 42"/>
          <p:cNvSpPr/>
          <p:nvPr>
            <p:custDataLst>
              <p:tags r:id="rId16"/>
            </p:custDataLst>
          </p:nvPr>
        </p:nvSpPr>
        <p:spPr bwMode="auto">
          <a:xfrm>
            <a:off x="6781800" y="1782763"/>
            <a:ext cx="1676400" cy="685800"/>
          </a:xfrm>
          <a:prstGeom prst="rect">
            <a:avLst/>
          </a:prstGeom>
          <a:noFill/>
          <a:ln w="38100" cap="flat" cmpd="sng" algn="ctr">
            <a:solidFill>
              <a:schemeClr val="bg1"/>
            </a:solidFill>
            <a:prstDash val="solid"/>
            <a:round/>
            <a:headEnd type="none" w="med" len="med"/>
            <a:tailEnd type="none" w="med" len="med"/>
          </a:ln>
          <a:effectLst/>
        </p:spPr>
        <p:txBody>
          <a:bodyPr lIns="80167" tIns="40084" rIns="80167" bIns="40084" anchor="ctr"/>
          <a:lstStyle/>
          <a:p>
            <a:pPr algn="ctr" defTabSz="801688" fontAlgn="ctr">
              <a:lnSpc>
                <a:spcPct val="80000"/>
              </a:lnSpc>
              <a:spcBef>
                <a:spcPct val="50000"/>
              </a:spcBef>
              <a:buClr>
                <a:srgbClr val="FFFFFF"/>
              </a:buClr>
              <a:buSzPct val="125000"/>
              <a:buFont typeface="Wingdings" pitchFamily="2" charset="2"/>
              <a:buNone/>
              <a:defRPr/>
            </a:pPr>
            <a:endParaRPr lang="en-US" sz="1800" b="1">
              <a:solidFill>
                <a:srgbClr val="1D315B"/>
              </a:solidFill>
              <a:latin typeface="Arial" charset="0"/>
              <a:ea typeface="+mn-ea"/>
            </a:endParaRPr>
          </a:p>
        </p:txBody>
      </p:sp>
      <p:sp>
        <p:nvSpPr>
          <p:cNvPr id="44" name="TextBox 43"/>
          <p:cNvSpPr txBox="1"/>
          <p:nvPr>
            <p:custDataLst>
              <p:tags r:id="rId17"/>
            </p:custDataLst>
          </p:nvPr>
        </p:nvSpPr>
        <p:spPr>
          <a:xfrm>
            <a:off x="6705600" y="2468563"/>
            <a:ext cx="1828800" cy="3270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1D315B"/>
                </a:solidFill>
                <a:latin typeface="Arial" charset="0"/>
                <a:ea typeface="+mn-ea"/>
              </a:rPr>
              <a:t>[Nakagawa08]</a:t>
            </a:r>
          </a:p>
        </p:txBody>
      </p:sp>
      <p:cxnSp>
        <p:nvCxnSpPr>
          <p:cNvPr id="45" name="Straight Connector 44"/>
          <p:cNvCxnSpPr/>
          <p:nvPr>
            <p:custDataLst>
              <p:tags r:id="rId18"/>
            </p:custDataLst>
          </p:nvPr>
        </p:nvCxnSpPr>
        <p:spPr>
          <a:xfrm flipV="1">
            <a:off x="6781800" y="5364163"/>
            <a:ext cx="838200" cy="6858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70" name="TextBox 69"/>
          <p:cNvSpPr txBox="1"/>
          <p:nvPr>
            <p:custDataLst>
              <p:tags r:id="rId19"/>
            </p:custDataLst>
          </p:nvPr>
        </p:nvSpPr>
        <p:spPr>
          <a:xfrm>
            <a:off x="3581400" y="1325563"/>
            <a:ext cx="1905000" cy="2762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Enterprise</a:t>
            </a:r>
          </a:p>
        </p:txBody>
      </p:sp>
      <p:sp>
        <p:nvSpPr>
          <p:cNvPr id="71" name="TextBox 70"/>
          <p:cNvSpPr txBox="1"/>
          <p:nvPr>
            <p:custDataLst>
              <p:tags r:id="rId20"/>
            </p:custDataLst>
          </p:nvPr>
        </p:nvSpPr>
        <p:spPr>
          <a:xfrm>
            <a:off x="1371600" y="5211763"/>
            <a:ext cx="1905000" cy="2762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Company</a:t>
            </a:r>
          </a:p>
        </p:txBody>
      </p:sp>
      <p:sp>
        <p:nvSpPr>
          <p:cNvPr id="72" name="TextBox 71"/>
          <p:cNvSpPr txBox="1"/>
          <p:nvPr>
            <p:custDataLst>
              <p:tags r:id="rId21"/>
            </p:custDataLst>
          </p:nvPr>
        </p:nvSpPr>
        <p:spPr>
          <a:xfrm>
            <a:off x="5943600" y="3687763"/>
            <a:ext cx="1524000" cy="436562"/>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Professional</a:t>
            </a:r>
          </a:p>
        </p:txBody>
      </p:sp>
      <p:sp>
        <p:nvSpPr>
          <p:cNvPr id="73" name="TextBox 72"/>
          <p:cNvSpPr txBox="1"/>
          <p:nvPr>
            <p:custDataLst>
              <p:tags r:id="rId22"/>
            </p:custDataLst>
          </p:nvPr>
        </p:nvSpPr>
        <p:spPr>
          <a:xfrm>
            <a:off x="4572000" y="5897563"/>
            <a:ext cx="1905000" cy="2762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person</a:t>
            </a:r>
          </a:p>
        </p:txBody>
      </p:sp>
      <p:sp>
        <p:nvSpPr>
          <p:cNvPr id="74" name="TextBox 73"/>
          <p:cNvSpPr txBox="1"/>
          <p:nvPr>
            <p:custDataLst>
              <p:tags r:id="rId23"/>
            </p:custDataLst>
          </p:nvPr>
        </p:nvSpPr>
        <p:spPr>
          <a:xfrm>
            <a:off x="7010400" y="4783138"/>
            <a:ext cx="1524000" cy="2762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Ubiquitous</a:t>
            </a:r>
          </a:p>
        </p:txBody>
      </p:sp>
      <p:sp>
        <p:nvSpPr>
          <p:cNvPr id="75" name="TextBox 74"/>
          <p:cNvSpPr txBox="1"/>
          <p:nvPr>
            <p:custDataLst>
              <p:tags r:id="rId24"/>
            </p:custDataLst>
          </p:nvPr>
        </p:nvSpPr>
        <p:spPr>
          <a:xfrm>
            <a:off x="2743200" y="5897563"/>
            <a:ext cx="1905000" cy="265112"/>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Family</a:t>
            </a:r>
          </a:p>
        </p:txBody>
      </p:sp>
      <p:sp>
        <p:nvSpPr>
          <p:cNvPr id="76" name="TextBox 75"/>
          <p:cNvSpPr txBox="1"/>
          <p:nvPr>
            <p:custDataLst>
              <p:tags r:id="rId25"/>
            </p:custDataLst>
          </p:nvPr>
        </p:nvSpPr>
        <p:spPr>
          <a:xfrm>
            <a:off x="4800600" y="2316163"/>
            <a:ext cx="1524000" cy="2762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Engineer</a:t>
            </a:r>
          </a:p>
        </p:txBody>
      </p:sp>
      <p:sp>
        <p:nvSpPr>
          <p:cNvPr id="77" name="TextBox 76"/>
          <p:cNvSpPr txBox="1"/>
          <p:nvPr>
            <p:custDataLst>
              <p:tags r:id="rId26"/>
            </p:custDataLst>
          </p:nvPr>
        </p:nvSpPr>
        <p:spPr>
          <a:xfrm>
            <a:off x="5029200" y="3382963"/>
            <a:ext cx="1600200" cy="3270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Laptop</a:t>
            </a:r>
          </a:p>
        </p:txBody>
      </p:sp>
      <p:pic>
        <p:nvPicPr>
          <p:cNvPr id="83997" name="Picture 4"/>
          <p:cNvPicPr>
            <a:picLocks noChangeAspect="1" noChangeArrowheads="1"/>
          </p:cNvPicPr>
          <p:nvPr>
            <p:custDataLst>
              <p:tags r:id="rId27"/>
            </p:custDataLst>
          </p:nvPr>
        </p:nvPicPr>
        <p:blipFill>
          <a:blip r:embed="rId41">
            <a:extLst>
              <a:ext uri="{28A0092B-C50C-407E-A947-70E740481C1C}">
                <a14:useLocalDpi xmlns:a14="http://schemas.microsoft.com/office/drawing/2010/main" val="0"/>
              </a:ext>
            </a:extLst>
          </a:blip>
          <a:srcRect/>
          <a:stretch>
            <a:fillRect/>
          </a:stretch>
        </p:blipFill>
        <p:spPr bwMode="auto">
          <a:xfrm>
            <a:off x="7031038" y="4678363"/>
            <a:ext cx="1503362"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Straight Connector 78"/>
          <p:cNvCxnSpPr/>
          <p:nvPr>
            <p:custDataLst>
              <p:tags r:id="rId28"/>
            </p:custDataLst>
          </p:nvPr>
        </p:nvCxnSpPr>
        <p:spPr>
          <a:xfrm flipV="1">
            <a:off x="5172075" y="4449763"/>
            <a:ext cx="238125" cy="2286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83999" name="Picture 6"/>
          <p:cNvPicPr>
            <a:picLocks noChangeAspect="1" noChangeArrowheads="1"/>
          </p:cNvPicPr>
          <p:nvPr>
            <p:custDataLst>
              <p:tags r:id="rId29"/>
            </p:custDataLst>
          </p:nvPr>
        </p:nvPicPr>
        <p:blipFill>
          <a:blip r:embed="rId42">
            <a:extLst>
              <a:ext uri="{28A0092B-C50C-407E-A947-70E740481C1C}">
                <a14:useLocalDpi xmlns:a14="http://schemas.microsoft.com/office/drawing/2010/main" val="0"/>
              </a:ext>
            </a:extLst>
          </a:blip>
          <a:srcRect/>
          <a:stretch>
            <a:fillRect/>
          </a:stretch>
        </p:blipFill>
        <p:spPr bwMode="auto">
          <a:xfrm>
            <a:off x="3978275" y="2005013"/>
            <a:ext cx="62706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0" name="Picture 9"/>
          <p:cNvPicPr>
            <a:picLocks noChangeAspect="1" noChangeArrowheads="1"/>
          </p:cNvPicPr>
          <p:nvPr>
            <p:custDataLst>
              <p:tags r:id="rId30"/>
            </p:custDataLst>
          </p:nvPr>
        </p:nvPicPr>
        <p:blipFill>
          <a:blip r:embed="rId43">
            <a:extLst>
              <a:ext uri="{28A0092B-C50C-407E-A947-70E740481C1C}">
                <a14:useLocalDpi xmlns:a14="http://schemas.microsoft.com/office/drawing/2010/main" val="0"/>
              </a:ext>
            </a:extLst>
          </a:blip>
          <a:srcRect/>
          <a:stretch>
            <a:fillRect/>
          </a:stretch>
        </p:blipFill>
        <p:spPr bwMode="auto">
          <a:xfrm>
            <a:off x="3319463" y="4592638"/>
            <a:ext cx="106362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1" name="Picture 2"/>
          <p:cNvPicPr>
            <a:picLocks noChangeAspect="1" noChangeArrowheads="1"/>
          </p:cNvPicPr>
          <p:nvPr>
            <p:custDataLst>
              <p:tags r:id="rId31"/>
            </p:custDataLst>
          </p:nvPr>
        </p:nvPicPr>
        <p:blipFill>
          <a:blip r:embed="rId44">
            <a:extLst>
              <a:ext uri="{28A0092B-C50C-407E-A947-70E740481C1C}">
                <a14:useLocalDpi xmlns:a14="http://schemas.microsoft.com/office/drawing/2010/main" val="0"/>
              </a:ext>
            </a:extLst>
          </a:blip>
          <a:srcRect/>
          <a:stretch>
            <a:fillRect/>
          </a:stretch>
        </p:blipFill>
        <p:spPr bwMode="auto">
          <a:xfrm>
            <a:off x="2209800" y="1020763"/>
            <a:ext cx="14478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2" name="Picture 4"/>
          <p:cNvPicPr>
            <a:picLocks noChangeAspect="1" noChangeArrowheads="1"/>
          </p:cNvPicPr>
          <p:nvPr>
            <p:custDataLst>
              <p:tags r:id="rId32"/>
            </p:custDataLst>
          </p:nvPr>
        </p:nvPicPr>
        <p:blipFill>
          <a:blip r:embed="rId41">
            <a:extLst>
              <a:ext uri="{28A0092B-C50C-407E-A947-70E740481C1C}">
                <a14:useLocalDpi xmlns:a14="http://schemas.microsoft.com/office/drawing/2010/main" val="0"/>
              </a:ext>
            </a:extLst>
          </a:blip>
          <a:srcRect/>
          <a:stretch>
            <a:fillRect/>
          </a:stretch>
        </p:blipFill>
        <p:spPr bwMode="auto">
          <a:xfrm>
            <a:off x="7031038" y="4678363"/>
            <a:ext cx="1503362"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003" name="Picture 11"/>
          <p:cNvPicPr>
            <a:picLocks noChangeAspect="1" noChangeArrowheads="1"/>
          </p:cNvPicPr>
          <p:nvPr>
            <p:custDataLst>
              <p:tags r:id="rId33"/>
            </p:custDataLst>
          </p:nvPr>
        </p:nvPicPr>
        <p:blipFill>
          <a:blip r:embed="rId45" cstate="print">
            <a:extLst>
              <a:ext uri="{28A0092B-C50C-407E-A947-70E740481C1C}">
                <a14:useLocalDpi xmlns:a14="http://schemas.microsoft.com/office/drawing/2010/main" val="0"/>
              </a:ext>
            </a:extLst>
          </a:blip>
          <a:srcRect/>
          <a:stretch>
            <a:fillRect/>
          </a:stretch>
        </p:blipFill>
        <p:spPr bwMode="auto">
          <a:xfrm>
            <a:off x="5248275" y="5543550"/>
            <a:ext cx="452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84"/>
          <p:cNvSpPr txBox="1"/>
          <p:nvPr>
            <p:custDataLst>
              <p:tags r:id="rId34"/>
            </p:custDataLst>
          </p:nvPr>
        </p:nvSpPr>
        <p:spPr>
          <a:xfrm>
            <a:off x="7010400" y="5745163"/>
            <a:ext cx="1524000" cy="447675"/>
          </a:xfrm>
          <a:prstGeom prst="rect">
            <a:avLst/>
          </a:prstGeom>
          <a:noFill/>
        </p:spPr>
        <p:txBody>
          <a:bodyP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fontAlgn="ctr">
              <a:lnSpc>
                <a:spcPct val="80000"/>
              </a:lnSpc>
              <a:spcBef>
                <a:spcPct val="50000"/>
              </a:spcBef>
              <a:buClr>
                <a:srgbClr val="FFFFFF"/>
              </a:buClr>
              <a:buSzPct val="125000"/>
              <a:buFont typeface="Wingdings" panose="05000000000000000000" pitchFamily="2" charset="2"/>
              <a:buNone/>
            </a:pPr>
            <a:r>
              <a:rPr lang="en-US" altLang="en-US" sz="1400" b="1">
                <a:solidFill>
                  <a:srgbClr val="00B050"/>
                </a:solidFill>
                <a:latin typeface="Arial" panose="020B0604020202020204" pitchFamily="34" charset="0"/>
              </a:rPr>
              <a:t>100 – 1000’s per person</a:t>
            </a:r>
          </a:p>
        </p:txBody>
      </p:sp>
      <p:sp>
        <p:nvSpPr>
          <p:cNvPr id="47" name="TextBox 46"/>
          <p:cNvSpPr txBox="1"/>
          <p:nvPr>
            <p:custDataLst>
              <p:tags r:id="rId35"/>
            </p:custDataLst>
          </p:nvPr>
        </p:nvSpPr>
        <p:spPr>
          <a:xfrm>
            <a:off x="6934200" y="4179888"/>
            <a:ext cx="1600200" cy="544512"/>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Smart Sensors</a:t>
            </a:r>
          </a:p>
        </p:txBody>
      </p:sp>
    </p:spTree>
    <p:extLst>
      <p:ext uri="{BB962C8B-B14F-4D97-AF65-F5344CB8AC3E}">
        <p14:creationId xmlns:p14="http://schemas.microsoft.com/office/powerpoint/2010/main" val="278579425"/>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Slide Number Placeholder 5"/>
          <p:cNvSpPr>
            <a:spLocks noGrp="1"/>
          </p:cNvSpPr>
          <p:nvPr>
            <p:ph type="sldNum" sz="quarter" idx="12"/>
          </p:nvPr>
        </p:nvSpPr>
        <p:spPr>
          <a:xfrm>
            <a:off x="6305550" y="6553200"/>
            <a:ext cx="2895600" cy="4572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fld id="{05C4B75D-61E2-49D4-80D5-D03DBDB1ECBE}" type="slidenum">
              <a:rPr lang="en-US" altLang="en-US" sz="1600">
                <a:solidFill>
                  <a:schemeClr val="folHlink"/>
                </a:solidFill>
                <a:latin typeface="Trebuchet MS" panose="020B0603020202020204" pitchFamily="34" charset="0"/>
              </a:rPr>
              <a:pPr/>
              <a:t>11</a:t>
            </a:fld>
            <a:endParaRPr lang="en-US" altLang="en-US" sz="1600">
              <a:solidFill>
                <a:schemeClr val="folHlink"/>
              </a:solidFill>
              <a:latin typeface="Trebuchet MS" panose="020B0603020202020204" pitchFamily="34" charset="0"/>
            </a:endParaRPr>
          </a:p>
        </p:txBody>
      </p:sp>
      <p:sp>
        <p:nvSpPr>
          <p:cNvPr id="84994" name="Rectangle 2"/>
          <p:cNvSpPr>
            <a:spLocks noGrp="1" noChangeArrowheads="1"/>
          </p:cNvSpPr>
          <p:nvPr>
            <p:ph type="title"/>
          </p:nvPr>
        </p:nvSpPr>
        <p:spPr/>
        <p:txBody>
          <a:bodyPr/>
          <a:lstStyle/>
          <a:p>
            <a:r>
              <a:rPr lang="en-US" altLang="ja-JP" smtClean="0"/>
              <a:t>Price falls dramatically, and enables new applications</a:t>
            </a:r>
            <a:endParaRPr lang="en-US" altLang="en-US" smtClean="0"/>
          </a:p>
        </p:txBody>
      </p:sp>
      <p:pic>
        <p:nvPicPr>
          <p:cNvPr id="84995" name="Picture 4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5900" y="3651250"/>
            <a:ext cx="1484313"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6" name="Picture 47"/>
          <p:cNvPicPr>
            <a:picLocks noChangeAspect="1" noChangeArrowheads="1"/>
          </p:cNvPicPr>
          <p:nvPr/>
        </p:nvPicPr>
        <p:blipFill>
          <a:blip r:embed="rId6" cstate="print">
            <a:extLst>
              <a:ext uri="{28A0092B-C50C-407E-A947-70E740481C1C}">
                <a14:useLocalDpi xmlns:a14="http://schemas.microsoft.com/office/drawing/2010/main" val="0"/>
              </a:ext>
            </a:extLst>
          </a:blip>
          <a:srcRect l="5200" r="3600"/>
          <a:stretch>
            <a:fillRect/>
          </a:stretch>
        </p:blipFill>
        <p:spPr bwMode="auto">
          <a:xfrm>
            <a:off x="1714500" y="3214688"/>
            <a:ext cx="1752600" cy="1503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 name="Right Arrow 48"/>
          <p:cNvSpPr/>
          <p:nvPr/>
        </p:nvSpPr>
        <p:spPr bwMode="auto">
          <a:xfrm rot="5400000">
            <a:off x="-1600200" y="3613150"/>
            <a:ext cx="4648200" cy="914400"/>
          </a:xfrm>
          <a:prstGeom prst="rightArrow">
            <a:avLst/>
          </a:prstGeom>
          <a:solidFill>
            <a:srgbClr val="FFCC00"/>
          </a:solidFill>
          <a:ln w="38100" cap="flat" cmpd="sng" algn="ctr">
            <a:solidFill>
              <a:schemeClr val="bg1"/>
            </a:solidFill>
            <a:prstDash val="solid"/>
            <a:round/>
            <a:headEnd type="none" w="med" len="med"/>
            <a:tailEnd type="none" w="med" len="med"/>
          </a:ln>
          <a:effectLst/>
        </p:spPr>
        <p:txBody>
          <a:bodyPr lIns="80167" tIns="40084" rIns="80167" bIns="40084" anchor="ctr"/>
          <a:lstStyle>
            <a:defPPr>
              <a:defRPr lang="en-US"/>
            </a:defPPr>
            <a:lvl1pPr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5pPr>
            <a:lvl6pPr marL="22860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6pPr>
            <a:lvl7pPr marL="27432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7pPr>
            <a:lvl8pPr marL="32004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8pPr>
            <a:lvl9pPr marL="36576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9pPr>
          </a:lstStyle>
          <a:p>
            <a:pPr algn="ctr" defTabSz="801688" fontAlgn="ctr">
              <a:lnSpc>
                <a:spcPct val="80000"/>
              </a:lnSpc>
              <a:spcBef>
                <a:spcPct val="50000"/>
              </a:spcBef>
              <a:buClr>
                <a:srgbClr val="FFFFFF"/>
              </a:buClr>
              <a:buSzPct val="125000"/>
              <a:buFont typeface="Wingdings" pitchFamily="2" charset="2"/>
              <a:buNone/>
              <a:defRPr/>
            </a:pPr>
            <a:endParaRPr lang="en-US" sz="1800">
              <a:solidFill>
                <a:srgbClr val="1D315B"/>
              </a:solidFill>
              <a:latin typeface="Arial" charset="0"/>
              <a:ea typeface="+mn-ea"/>
              <a:cs typeface="+mn-cs"/>
            </a:endParaRPr>
          </a:p>
        </p:txBody>
      </p:sp>
      <p:pic>
        <p:nvPicPr>
          <p:cNvPr id="84998" name="Picture 4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0" y="831850"/>
            <a:ext cx="8763000" cy="671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999" name="Picture 5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043238" y="4413250"/>
            <a:ext cx="1716087" cy="1154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000" name="Picture 51"/>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914900" y="5327650"/>
            <a:ext cx="121443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Connector 52"/>
          <p:cNvCxnSpPr/>
          <p:nvPr/>
        </p:nvCxnSpPr>
        <p:spPr>
          <a:xfrm flipV="1">
            <a:off x="2019300" y="2203450"/>
            <a:ext cx="152400" cy="8255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rot="5400000" flipH="1" flipV="1">
            <a:off x="3621088" y="3421062"/>
            <a:ext cx="158750" cy="161925"/>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rot="5400000" flipH="1" flipV="1">
            <a:off x="4230688" y="4252912"/>
            <a:ext cx="158750" cy="161925"/>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V="1">
            <a:off x="5210175" y="4489450"/>
            <a:ext cx="238125" cy="2286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flipH="1" flipV="1">
            <a:off x="5722144" y="5206206"/>
            <a:ext cx="304800" cy="242888"/>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58" name="TextBox 57"/>
          <p:cNvSpPr txBox="1"/>
          <p:nvPr/>
        </p:nvSpPr>
        <p:spPr>
          <a:xfrm>
            <a:off x="3314700" y="1038225"/>
            <a:ext cx="1981200" cy="327025"/>
          </a:xfrm>
          <a:prstGeom prst="rect">
            <a:avLst/>
          </a:prstGeom>
          <a:noFill/>
        </p:spPr>
        <p:txBody>
          <a:bodyPr>
            <a:spAutoFit/>
          </a:bodyPr>
          <a:lstStyle>
            <a:defPPr>
              <a:defRPr lang="en-US"/>
            </a:defPPr>
            <a:lvl1pPr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5pPr>
            <a:lvl6pPr marL="22860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6pPr>
            <a:lvl7pPr marL="27432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7pPr>
            <a:lvl8pPr marL="32004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8pPr>
            <a:lvl9pPr marL="36576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9p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cs typeface="+mn-cs"/>
              </a:rPr>
              <a:t>Mainframe</a:t>
            </a:r>
          </a:p>
        </p:txBody>
      </p:sp>
      <p:sp>
        <p:nvSpPr>
          <p:cNvPr id="59" name="TextBox 58"/>
          <p:cNvSpPr txBox="1"/>
          <p:nvPr/>
        </p:nvSpPr>
        <p:spPr>
          <a:xfrm>
            <a:off x="1409700" y="4870450"/>
            <a:ext cx="1600200" cy="534988"/>
          </a:xfrm>
          <a:prstGeom prst="rect">
            <a:avLst/>
          </a:prstGeom>
          <a:noFill/>
        </p:spPr>
        <p:txBody>
          <a:bodyPr>
            <a:spAutoFit/>
          </a:bodyPr>
          <a:lstStyle>
            <a:defPPr>
              <a:defRPr lang="en-US"/>
            </a:defPPr>
            <a:lvl1pPr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5pPr>
            <a:lvl6pPr marL="22860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6pPr>
            <a:lvl7pPr marL="27432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7pPr>
            <a:lvl8pPr marL="32004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8pPr>
            <a:lvl9pPr marL="36576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9p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cs typeface="+mn-cs"/>
              </a:rPr>
              <a:t>Mini Computer</a:t>
            </a:r>
          </a:p>
        </p:txBody>
      </p:sp>
      <p:sp>
        <p:nvSpPr>
          <p:cNvPr id="60" name="TextBox 59"/>
          <p:cNvSpPr txBox="1"/>
          <p:nvPr/>
        </p:nvSpPr>
        <p:spPr>
          <a:xfrm>
            <a:off x="3009900" y="5556250"/>
            <a:ext cx="1600200" cy="549275"/>
          </a:xfrm>
          <a:prstGeom prst="rect">
            <a:avLst/>
          </a:prstGeom>
          <a:noFill/>
        </p:spPr>
        <p:txBody>
          <a:bodyPr>
            <a:spAutoFit/>
          </a:bodyPr>
          <a:lstStyle>
            <a:defPPr>
              <a:defRPr lang="en-US"/>
            </a:defPPr>
            <a:lvl1pPr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5pPr>
            <a:lvl6pPr marL="22860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6pPr>
            <a:lvl7pPr marL="27432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7pPr>
            <a:lvl8pPr marL="32004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8pPr>
            <a:lvl9pPr marL="36576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9p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cs typeface="+mn-cs"/>
              </a:rPr>
              <a:t>Personal Computer</a:t>
            </a:r>
          </a:p>
        </p:txBody>
      </p:sp>
      <p:sp>
        <p:nvSpPr>
          <p:cNvPr id="61" name="TextBox 60"/>
          <p:cNvSpPr txBox="1"/>
          <p:nvPr/>
        </p:nvSpPr>
        <p:spPr>
          <a:xfrm>
            <a:off x="3695700" y="1517650"/>
            <a:ext cx="1600200" cy="327025"/>
          </a:xfrm>
          <a:prstGeom prst="rect">
            <a:avLst/>
          </a:prstGeom>
          <a:noFill/>
        </p:spPr>
        <p:txBody>
          <a:bodyPr>
            <a:spAutoFit/>
          </a:bodyPr>
          <a:lstStyle>
            <a:defPPr>
              <a:defRPr lang="en-US"/>
            </a:defPPr>
            <a:lvl1pPr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5pPr>
            <a:lvl6pPr marL="22860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6pPr>
            <a:lvl7pPr marL="27432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7pPr>
            <a:lvl8pPr marL="32004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8pPr>
            <a:lvl9pPr marL="36576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9p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cs typeface="+mn-cs"/>
              </a:rPr>
              <a:t>Workstation</a:t>
            </a:r>
          </a:p>
        </p:txBody>
      </p:sp>
      <p:sp>
        <p:nvSpPr>
          <p:cNvPr id="62" name="TextBox 61"/>
          <p:cNvSpPr txBox="1"/>
          <p:nvPr/>
        </p:nvSpPr>
        <p:spPr>
          <a:xfrm>
            <a:off x="4914900" y="6143625"/>
            <a:ext cx="1600200" cy="327025"/>
          </a:xfrm>
          <a:prstGeom prst="rect">
            <a:avLst/>
          </a:prstGeom>
          <a:noFill/>
        </p:spPr>
        <p:txBody>
          <a:bodyPr>
            <a:spAutoFit/>
          </a:bodyPr>
          <a:lstStyle>
            <a:defPPr>
              <a:defRPr lang="en-US"/>
            </a:defPPr>
            <a:lvl1pPr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5pPr>
            <a:lvl6pPr marL="22860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6pPr>
            <a:lvl7pPr marL="27432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7pPr>
            <a:lvl8pPr marL="32004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8pPr>
            <a:lvl9pPr marL="36576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9p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cs typeface="+mn-cs"/>
              </a:rPr>
              <a:t>Smartphone</a:t>
            </a:r>
          </a:p>
        </p:txBody>
      </p:sp>
      <p:sp>
        <p:nvSpPr>
          <p:cNvPr id="63" name="TextBox 62"/>
          <p:cNvSpPr txBox="1"/>
          <p:nvPr/>
        </p:nvSpPr>
        <p:spPr>
          <a:xfrm>
            <a:off x="5067300" y="3422650"/>
            <a:ext cx="1600200" cy="327025"/>
          </a:xfrm>
          <a:prstGeom prst="rect">
            <a:avLst/>
          </a:prstGeom>
          <a:noFill/>
        </p:spPr>
        <p:txBody>
          <a:bodyPr>
            <a:spAutoFit/>
          </a:bodyPr>
          <a:lstStyle>
            <a:defPPr>
              <a:defRPr lang="en-US"/>
            </a:defPPr>
            <a:lvl1pPr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5pPr>
            <a:lvl6pPr marL="22860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6pPr>
            <a:lvl7pPr marL="27432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7pPr>
            <a:lvl8pPr marL="32004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8pPr>
            <a:lvl9pPr marL="36576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9p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cs typeface="+mn-cs"/>
              </a:rPr>
              <a:t>Laptop</a:t>
            </a:r>
          </a:p>
        </p:txBody>
      </p:sp>
      <p:pic>
        <p:nvPicPr>
          <p:cNvPr id="85012" name="Picture 6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06838" y="1822450"/>
            <a:ext cx="8556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65" name="Straight Connector 64"/>
          <p:cNvCxnSpPr/>
          <p:nvPr/>
        </p:nvCxnSpPr>
        <p:spPr>
          <a:xfrm flipV="1">
            <a:off x="2019300" y="2051050"/>
            <a:ext cx="381000" cy="23495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rot="5400000" flipH="1" flipV="1">
            <a:off x="2628900" y="3194050"/>
            <a:ext cx="228600" cy="762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85015" name="Picture 6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47900" y="1060450"/>
            <a:ext cx="1447800" cy="1093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 name="Rectangle 68"/>
          <p:cNvSpPr/>
          <p:nvPr/>
        </p:nvSpPr>
        <p:spPr bwMode="auto">
          <a:xfrm>
            <a:off x="6515100" y="1606550"/>
            <a:ext cx="1981200" cy="1282700"/>
          </a:xfrm>
          <a:prstGeom prst="rect">
            <a:avLst/>
          </a:prstGeom>
          <a:noFill/>
          <a:ln w="38100" cap="flat" cmpd="sng" algn="ctr">
            <a:solidFill>
              <a:schemeClr val="bg1"/>
            </a:solidFill>
            <a:prstDash val="solid"/>
            <a:round/>
            <a:headEnd type="none" w="med" len="med"/>
            <a:tailEnd type="none" w="med" len="med"/>
          </a:ln>
          <a:effectLst/>
        </p:spPr>
        <p:txBody>
          <a:bodyPr lIns="80167" tIns="40084" rIns="80167" bIns="40084" anchor="ctr"/>
          <a:lstStyle>
            <a:defPPr>
              <a:defRPr lang="en-US"/>
            </a:defPPr>
            <a:lvl1pPr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1pPr>
            <a:lvl2pPr marL="4572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2pPr>
            <a:lvl3pPr marL="9144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3pPr>
            <a:lvl4pPr marL="13716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4pPr>
            <a:lvl5pPr marL="1828800" algn="l" rtl="0" eaLnBrk="0" fontAlgn="base" hangingPunct="0">
              <a:spcBef>
                <a:spcPct val="0"/>
              </a:spcBef>
              <a:spcAft>
                <a:spcPct val="0"/>
              </a:spcAft>
              <a:defRPr sz="3600" kern="1200">
                <a:solidFill>
                  <a:schemeClr val="tx1"/>
                </a:solidFill>
                <a:latin typeface="Times New Roman" pitchFamily="1" charset="0"/>
                <a:ea typeface="ＭＳ Ｐゴシック" pitchFamily="1" charset="-128"/>
                <a:cs typeface="ＭＳ Ｐゴシック" pitchFamily="1" charset="-128"/>
              </a:defRPr>
            </a:lvl5pPr>
            <a:lvl6pPr marL="22860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6pPr>
            <a:lvl7pPr marL="27432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7pPr>
            <a:lvl8pPr marL="32004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8pPr>
            <a:lvl9pPr marL="3657600" algn="l" defTabSz="457200" rtl="0" eaLnBrk="1" latinLnBrk="0" hangingPunct="1">
              <a:defRPr sz="3600" kern="1200">
                <a:solidFill>
                  <a:schemeClr val="tx1"/>
                </a:solidFill>
                <a:latin typeface="Times New Roman" pitchFamily="1" charset="0"/>
                <a:ea typeface="ＭＳ Ｐゴシック" pitchFamily="1" charset="-128"/>
                <a:cs typeface="ＭＳ Ｐゴシック" pitchFamily="1" charset="-128"/>
              </a:defRPr>
            </a:lvl9pPr>
          </a:lstStyle>
          <a:p>
            <a:pPr algn="ctr" defTabSz="801688" fontAlgn="ctr">
              <a:lnSpc>
                <a:spcPct val="80000"/>
              </a:lnSpc>
              <a:spcBef>
                <a:spcPct val="50000"/>
              </a:spcBef>
              <a:buClr>
                <a:srgbClr val="FFFFFF"/>
              </a:buClr>
              <a:buSzPct val="125000"/>
              <a:buFont typeface="Wingdings" pitchFamily="2" charset="2"/>
              <a:buNone/>
              <a:defRPr/>
            </a:pPr>
            <a:endParaRPr lang="en-US" sz="1800" b="1">
              <a:solidFill>
                <a:srgbClr val="1D315B"/>
              </a:solidFill>
              <a:latin typeface="Arial" charset="0"/>
              <a:ea typeface="+mn-ea"/>
              <a:cs typeface="+mn-cs"/>
            </a:endParaRPr>
          </a:p>
        </p:txBody>
      </p:sp>
      <p:sp>
        <p:nvSpPr>
          <p:cNvPr id="85017" name="Text Box 8"/>
          <p:cNvSpPr txBox="1">
            <a:spLocks noChangeArrowheads="1"/>
          </p:cNvSpPr>
          <p:nvPr/>
        </p:nvSpPr>
        <p:spPr bwMode="auto">
          <a:xfrm>
            <a:off x="7613650" y="4986338"/>
            <a:ext cx="1454150"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1800" b="1">
                <a:solidFill>
                  <a:schemeClr val="accent2"/>
                </a:solidFill>
                <a:latin typeface="Arial" panose="020B0604020202020204" pitchFamily="34" charset="0"/>
              </a:rPr>
              <a:t>streaming </a:t>
            </a:r>
          </a:p>
          <a:p>
            <a:r>
              <a:rPr lang="en-US" altLang="en-US" sz="1800" b="1">
                <a:solidFill>
                  <a:schemeClr val="accent2"/>
                </a:solidFill>
                <a:latin typeface="Arial" panose="020B0604020202020204" pitchFamily="34" charset="0"/>
              </a:rPr>
              <a:t>information</a:t>
            </a:r>
          </a:p>
          <a:p>
            <a:r>
              <a:rPr lang="en-US" altLang="en-US" sz="1800" b="1">
                <a:solidFill>
                  <a:schemeClr val="accent2"/>
                </a:solidFill>
                <a:latin typeface="Arial" panose="020B0604020202020204" pitchFamily="34" charset="0"/>
              </a:rPr>
              <a:t>to/from the </a:t>
            </a:r>
          </a:p>
          <a:p>
            <a:r>
              <a:rPr lang="en-US" altLang="en-US" sz="1800" b="1">
                <a:solidFill>
                  <a:schemeClr val="accent2"/>
                </a:solidFill>
                <a:latin typeface="Arial" panose="020B0604020202020204" pitchFamily="34" charset="0"/>
              </a:rPr>
              <a:t>physical </a:t>
            </a:r>
          </a:p>
          <a:p>
            <a:r>
              <a:rPr lang="en-US" altLang="en-US" sz="1800" b="1">
                <a:solidFill>
                  <a:schemeClr val="accent2"/>
                </a:solidFill>
                <a:latin typeface="Arial" panose="020B0604020202020204" pitchFamily="34" charset="0"/>
              </a:rPr>
              <a:t>world</a:t>
            </a:r>
          </a:p>
        </p:txBody>
      </p:sp>
      <p:grpSp>
        <p:nvGrpSpPr>
          <p:cNvPr id="85018" name="Group 9"/>
          <p:cNvGrpSpPr>
            <a:grpSpLocks/>
          </p:cNvGrpSpPr>
          <p:nvPr/>
        </p:nvGrpSpPr>
        <p:grpSpPr bwMode="auto">
          <a:xfrm>
            <a:off x="5334000" y="2127250"/>
            <a:ext cx="2711450" cy="1295400"/>
            <a:chOff x="3936" y="1248"/>
            <a:chExt cx="1708" cy="816"/>
          </a:xfrm>
        </p:grpSpPr>
        <p:sp>
          <p:nvSpPr>
            <p:cNvPr id="85024" name="AutoShape 12"/>
            <p:cNvSpPr>
              <a:spLocks/>
            </p:cNvSpPr>
            <p:nvPr/>
          </p:nvSpPr>
          <p:spPr bwMode="auto">
            <a:xfrm>
              <a:off x="3936" y="1248"/>
              <a:ext cx="240" cy="816"/>
            </a:xfrm>
            <a:prstGeom prst="rightBrace">
              <a:avLst>
                <a:gd name="adj1" fmla="val 28333"/>
                <a:gd name="adj2" fmla="val 50000"/>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85025" name="Text Box 13"/>
            <p:cNvSpPr txBox="1">
              <a:spLocks noChangeArrowheads="1"/>
            </p:cNvSpPr>
            <p:nvPr/>
          </p:nvSpPr>
          <p:spPr bwMode="auto">
            <a:xfrm>
              <a:off x="4224" y="1440"/>
              <a:ext cx="142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1800" b="1">
                  <a:solidFill>
                    <a:schemeClr val="hlink"/>
                  </a:solidFill>
                  <a:latin typeface="Arial" panose="020B0604020202020204" pitchFamily="34" charset="0"/>
                </a:rPr>
                <a:t>Number Crunching</a:t>
              </a:r>
            </a:p>
            <a:p>
              <a:r>
                <a:rPr lang="en-US" altLang="en-US" sz="1800" b="1">
                  <a:solidFill>
                    <a:schemeClr val="hlink"/>
                  </a:solidFill>
                  <a:latin typeface="Arial" panose="020B0604020202020204" pitchFamily="34" charset="0"/>
                </a:rPr>
                <a:t>Data Storage </a:t>
              </a:r>
            </a:p>
          </p:txBody>
        </p:sp>
      </p:grpSp>
      <p:grpSp>
        <p:nvGrpSpPr>
          <p:cNvPr id="85019" name="Group 14"/>
          <p:cNvGrpSpPr>
            <a:grpSpLocks/>
          </p:cNvGrpSpPr>
          <p:nvPr/>
        </p:nvGrpSpPr>
        <p:grpSpPr bwMode="auto">
          <a:xfrm>
            <a:off x="6858000" y="3956050"/>
            <a:ext cx="1984375" cy="1219200"/>
            <a:chOff x="3984" y="2160"/>
            <a:chExt cx="1250" cy="768"/>
          </a:xfrm>
        </p:grpSpPr>
        <p:sp>
          <p:nvSpPr>
            <p:cNvPr id="85022" name="AutoShape 15"/>
            <p:cNvSpPr>
              <a:spLocks/>
            </p:cNvSpPr>
            <p:nvPr/>
          </p:nvSpPr>
          <p:spPr bwMode="auto">
            <a:xfrm>
              <a:off x="3984" y="2160"/>
              <a:ext cx="240" cy="768"/>
            </a:xfrm>
            <a:prstGeom prst="rightBrace">
              <a:avLst>
                <a:gd name="adj1" fmla="val 26667"/>
                <a:gd name="adj2" fmla="val 50000"/>
              </a:avLst>
            </a:prstGeom>
            <a:noFill/>
            <a:ln w="12700">
              <a:solidFill>
                <a:schemeClr val="tx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wrap="none" anchor="ct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85023" name="Text Box 16"/>
            <p:cNvSpPr txBox="1">
              <a:spLocks noChangeArrowheads="1"/>
            </p:cNvSpPr>
            <p:nvPr/>
          </p:nvSpPr>
          <p:spPr bwMode="auto">
            <a:xfrm>
              <a:off x="4294" y="2332"/>
              <a:ext cx="94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1800" b="1">
                  <a:solidFill>
                    <a:schemeClr val="hlink"/>
                  </a:solidFill>
                  <a:latin typeface="Arial" panose="020B0604020202020204" pitchFamily="34" charset="0"/>
                </a:rPr>
                <a:t>productivity</a:t>
              </a:r>
            </a:p>
            <a:p>
              <a:r>
                <a:rPr lang="en-US" altLang="en-US" sz="1800" b="1">
                  <a:solidFill>
                    <a:schemeClr val="hlink"/>
                  </a:solidFill>
                  <a:latin typeface="Arial" panose="020B0604020202020204" pitchFamily="34" charset="0"/>
                </a:rPr>
                <a:t>interactive</a:t>
              </a:r>
            </a:p>
          </p:txBody>
        </p:sp>
      </p:grpSp>
      <p:pic>
        <p:nvPicPr>
          <p:cNvPr id="85020" name="Picture 4"/>
          <p:cNvPicPr>
            <a:picLocks noChangeAspect="1" noChangeArrowheads="1"/>
          </p:cNvPicPr>
          <p:nvPr>
            <p:custDataLst>
              <p:tags r:id="rId1"/>
            </p:custDataLst>
          </p:nvPr>
        </p:nvPicPr>
        <p:blipFill>
          <a:blip r:embed="rId12" cstate="print">
            <a:extLst>
              <a:ext uri="{28A0092B-C50C-407E-A947-70E740481C1C}">
                <a14:useLocalDpi xmlns:a14="http://schemas.microsoft.com/office/drawing/2010/main" val="0"/>
              </a:ext>
            </a:extLst>
          </a:blip>
          <a:srcRect/>
          <a:stretch>
            <a:fillRect/>
          </a:stretch>
        </p:blipFill>
        <p:spPr bwMode="auto">
          <a:xfrm>
            <a:off x="6858000" y="5708650"/>
            <a:ext cx="6746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TextBox 36"/>
          <p:cNvSpPr txBox="1"/>
          <p:nvPr>
            <p:custDataLst>
              <p:tags r:id="rId2"/>
            </p:custDataLst>
          </p:nvPr>
        </p:nvSpPr>
        <p:spPr>
          <a:xfrm>
            <a:off x="6400800" y="5240338"/>
            <a:ext cx="1600200" cy="544512"/>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Smart Sensors</a:t>
            </a:r>
          </a:p>
        </p:txBody>
      </p:sp>
    </p:spTree>
    <p:extLst>
      <p:ext uri="{BB962C8B-B14F-4D97-AF65-F5344CB8AC3E}">
        <p14:creationId xmlns:p14="http://schemas.microsoft.com/office/powerpoint/2010/main" val="1914414073"/>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2"/>
          <p:cNvSpPr>
            <a:spLocks noChangeArrowheads="1"/>
          </p:cNvSpPr>
          <p:nvPr/>
        </p:nvSpPr>
        <p:spPr bwMode="auto">
          <a:xfrm>
            <a:off x="-209550" y="-214313"/>
            <a:ext cx="4402138" cy="7362826"/>
          </a:xfrm>
          <a:prstGeom prst="rect">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86018"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fld id="{DC6B865F-1730-4A11-A3D4-E928104AF0AD}" type="slidenum">
              <a:rPr lang="en-US" altLang="en-US" sz="1600">
                <a:solidFill>
                  <a:srgbClr val="B2B2B2"/>
                </a:solidFill>
                <a:latin typeface="Trebuchet MS" panose="020B0603020202020204" pitchFamily="34" charset="0"/>
              </a:rPr>
              <a:pPr/>
              <a:t>12</a:t>
            </a:fld>
            <a:endParaRPr lang="en-US" altLang="en-US" sz="1600">
              <a:solidFill>
                <a:srgbClr val="B2B2B2"/>
              </a:solidFill>
              <a:latin typeface="Trebuchet MS" panose="020B0603020202020204" pitchFamily="34" charset="0"/>
            </a:endParaRPr>
          </a:p>
        </p:txBody>
      </p:sp>
      <p:sp>
        <p:nvSpPr>
          <p:cNvPr id="86019" name="Rectangle 3"/>
          <p:cNvSpPr>
            <a:spLocks noGrp="1" noChangeArrowheads="1"/>
          </p:cNvSpPr>
          <p:nvPr>
            <p:ph type="body" idx="1"/>
          </p:nvPr>
        </p:nvSpPr>
        <p:spPr>
          <a:xfrm>
            <a:off x="76200" y="990600"/>
            <a:ext cx="3657600" cy="4876800"/>
          </a:xfrm>
        </p:spPr>
        <p:txBody>
          <a:bodyPr anchor="ctr"/>
          <a:lstStyle/>
          <a:p>
            <a:pPr algn="ctr">
              <a:buFontTx/>
              <a:buNone/>
            </a:pPr>
            <a:r>
              <a:rPr lang="en-US" altLang="en-US" sz="1800" i="1" smtClean="0">
                <a:solidFill>
                  <a:schemeClr val="bg1"/>
                </a:solidFill>
              </a:rPr>
              <a:t>     “Roughly every decade a new, lower priced computer class forms based on a new programming </a:t>
            </a:r>
            <a:r>
              <a:rPr lang="en-US" altLang="en-US" sz="1800" i="1" smtClean="0">
                <a:solidFill>
                  <a:srgbClr val="2EBBFF"/>
                </a:solidFill>
              </a:rPr>
              <a:t>platform</a:t>
            </a:r>
            <a:r>
              <a:rPr lang="en-US" altLang="en-US" sz="1800" i="1" smtClean="0">
                <a:solidFill>
                  <a:schemeClr val="bg1"/>
                </a:solidFill>
              </a:rPr>
              <a:t>, </a:t>
            </a:r>
            <a:r>
              <a:rPr lang="en-US" altLang="en-US" sz="1800" i="1" smtClean="0">
                <a:solidFill>
                  <a:srgbClr val="2EBBFF"/>
                </a:solidFill>
              </a:rPr>
              <a:t>network</a:t>
            </a:r>
            <a:r>
              <a:rPr lang="en-US" altLang="en-US" sz="1800" i="1" smtClean="0">
                <a:solidFill>
                  <a:schemeClr val="bg1"/>
                </a:solidFill>
              </a:rPr>
              <a:t>, and </a:t>
            </a:r>
            <a:r>
              <a:rPr lang="en-US" altLang="en-US" sz="1800" i="1" smtClean="0">
                <a:solidFill>
                  <a:srgbClr val="2EBBFF"/>
                </a:solidFill>
              </a:rPr>
              <a:t>interface</a:t>
            </a:r>
            <a:r>
              <a:rPr lang="en-US" altLang="en-US" sz="1800" i="1" smtClean="0">
                <a:solidFill>
                  <a:schemeClr val="bg1"/>
                </a:solidFill>
              </a:rPr>
              <a:t> resulting in new usage and the establishment of a new industry.”</a:t>
            </a:r>
          </a:p>
          <a:p>
            <a:pPr algn="ctr">
              <a:buFontTx/>
              <a:buNone/>
            </a:pPr>
            <a:endParaRPr lang="en-US" altLang="en-US" sz="1800" smtClean="0">
              <a:solidFill>
                <a:schemeClr val="bg1"/>
              </a:solidFill>
            </a:endParaRPr>
          </a:p>
          <a:p>
            <a:pPr algn="ctr">
              <a:buFontTx/>
              <a:buNone/>
            </a:pPr>
            <a:r>
              <a:rPr lang="en-US" altLang="en-US" sz="1800" smtClean="0">
                <a:solidFill>
                  <a:schemeClr val="bg1"/>
                </a:solidFill>
              </a:rPr>
              <a:t>- Gordon Bell [1972,2008]</a:t>
            </a:r>
          </a:p>
        </p:txBody>
      </p:sp>
      <p:pic>
        <p:nvPicPr>
          <p:cNvPr id="86020" name="Picture 3" descr="bells-law.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08438" y="0"/>
            <a:ext cx="51450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Title 1"/>
          <p:cNvSpPr>
            <a:spLocks noGrp="1"/>
          </p:cNvSpPr>
          <p:nvPr>
            <p:ph type="title"/>
          </p:nvPr>
        </p:nvSpPr>
        <p:spPr/>
        <p:txBody>
          <a:bodyPr/>
          <a:lstStyle/>
          <a:p>
            <a:r>
              <a:rPr lang="en-US" altLang="en-US" smtClean="0">
                <a:solidFill>
                  <a:schemeClr val="bg1"/>
                </a:solidFill>
              </a:rPr>
              <a:t>Bell’s Law: A new computer class every decade</a:t>
            </a:r>
          </a:p>
        </p:txBody>
      </p:sp>
      <p:sp>
        <p:nvSpPr>
          <p:cNvPr id="86022" name="Slide Number Placeholder 5"/>
          <p:cNvSpPr txBox="1">
            <a:spLocks/>
          </p:cNvSpPr>
          <p:nvPr/>
        </p:nvSpPr>
        <p:spPr bwMode="auto">
          <a:xfrm>
            <a:off x="6318250" y="6540500"/>
            <a:ext cx="2895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r"/>
            <a:fld id="{FCF52DE8-283B-4ADE-B963-4D4D70AEBFC2}" type="slidenum">
              <a:rPr lang="en-US" altLang="en-US" sz="1600" b="1">
                <a:solidFill>
                  <a:schemeClr val="folHlink"/>
                </a:solidFill>
                <a:latin typeface="Trebuchet MS" panose="020B0603020202020204" pitchFamily="34" charset="0"/>
              </a:rPr>
              <a:pPr algn="r"/>
              <a:t>12</a:t>
            </a:fld>
            <a:endParaRPr lang="en-US" altLang="en-US" sz="1600" b="1">
              <a:solidFill>
                <a:schemeClr val="folHlink"/>
              </a:solidFill>
              <a:latin typeface="Trebuchet MS" panose="020B0603020202020204" pitchFamily="34" charset="0"/>
            </a:endParaRPr>
          </a:p>
        </p:txBody>
      </p:sp>
    </p:spTree>
    <p:extLst>
      <p:ext uri="{BB962C8B-B14F-4D97-AF65-F5344CB8AC3E}">
        <p14:creationId xmlns:p14="http://schemas.microsoft.com/office/powerpoint/2010/main" val="3775472959"/>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Text Placeholder 4"/>
          <p:cNvSpPr>
            <a:spLocks noGrp="1"/>
          </p:cNvSpPr>
          <p:nvPr>
            <p:ph type="body" idx="1"/>
          </p:nvPr>
        </p:nvSpPr>
        <p:spPr>
          <a:xfrm>
            <a:off x="457200" y="773113"/>
            <a:ext cx="4040188" cy="639762"/>
          </a:xfrm>
        </p:spPr>
        <p:txBody>
          <a:bodyPr/>
          <a:lstStyle/>
          <a:p>
            <a:r>
              <a:rPr lang="en-US" altLang="en-US" u="sng" smtClean="0"/>
              <a:t>Technology Scaling</a:t>
            </a:r>
          </a:p>
        </p:txBody>
      </p:sp>
      <p:sp>
        <p:nvSpPr>
          <p:cNvPr id="87042" name="Content Placeholder 5"/>
          <p:cNvSpPr>
            <a:spLocks noGrp="1"/>
          </p:cNvSpPr>
          <p:nvPr>
            <p:ph sz="half" idx="2"/>
          </p:nvPr>
        </p:nvSpPr>
        <p:spPr>
          <a:xfrm>
            <a:off x="457200" y="1412875"/>
            <a:ext cx="4187825" cy="4859338"/>
          </a:xfrm>
        </p:spPr>
        <p:txBody>
          <a:bodyPr/>
          <a:lstStyle/>
          <a:p>
            <a:r>
              <a:rPr lang="en-US" altLang="en-US" smtClean="0"/>
              <a:t>Moore’s Law</a:t>
            </a:r>
          </a:p>
          <a:p>
            <a:pPr lvl="1"/>
            <a:r>
              <a:rPr lang="en-US" altLang="en-US" smtClean="0"/>
              <a:t>Made transistors </a:t>
            </a:r>
            <a:r>
              <a:rPr lang="en-US" altLang="en-US" u="sng" smtClean="0"/>
              <a:t>cheap</a:t>
            </a:r>
          </a:p>
          <a:p>
            <a:r>
              <a:rPr lang="en-US" altLang="en-US" smtClean="0"/>
              <a:t>Dennard’s Scaling</a:t>
            </a:r>
          </a:p>
          <a:p>
            <a:pPr lvl="1"/>
            <a:r>
              <a:rPr lang="en-US" altLang="en-US" smtClean="0"/>
              <a:t>Made them </a:t>
            </a:r>
            <a:r>
              <a:rPr lang="en-US" altLang="en-US" u="sng" smtClean="0"/>
              <a:t>fast</a:t>
            </a:r>
          </a:p>
          <a:p>
            <a:pPr lvl="1"/>
            <a:r>
              <a:rPr lang="en-US" altLang="en-US" smtClean="0"/>
              <a:t>And </a:t>
            </a:r>
            <a:r>
              <a:rPr lang="en-US" altLang="en-US" u="sng" smtClean="0"/>
              <a:t>low-power</a:t>
            </a:r>
            <a:endParaRPr lang="en-US" altLang="en-US" smtClean="0"/>
          </a:p>
          <a:p>
            <a:r>
              <a:rPr lang="en-US" altLang="en-US" smtClean="0"/>
              <a:t>Result</a:t>
            </a:r>
          </a:p>
          <a:p>
            <a:pPr lvl="1"/>
            <a:r>
              <a:rPr lang="en-US" altLang="en-US" smtClean="0"/>
              <a:t>Holding #T’s constant</a:t>
            </a:r>
          </a:p>
          <a:p>
            <a:pPr lvl="2"/>
            <a:r>
              <a:rPr lang="en-US" altLang="en-US" smtClean="0"/>
              <a:t>Exponentially lower cost</a:t>
            </a:r>
          </a:p>
          <a:p>
            <a:pPr lvl="2"/>
            <a:r>
              <a:rPr lang="en-US" altLang="en-US" smtClean="0"/>
              <a:t>Exponentially lower power</a:t>
            </a:r>
          </a:p>
          <a:p>
            <a:pPr lvl="1"/>
            <a:r>
              <a:rPr lang="en-US" altLang="en-US" smtClean="0"/>
              <a:t>Small, cheap &amp; low-power</a:t>
            </a:r>
          </a:p>
          <a:p>
            <a:pPr lvl="2"/>
            <a:r>
              <a:rPr lang="en-US" altLang="en-US" smtClean="0"/>
              <a:t>Microcontrollers</a:t>
            </a:r>
          </a:p>
          <a:p>
            <a:pPr lvl="2"/>
            <a:r>
              <a:rPr lang="en-US" altLang="en-US" smtClean="0"/>
              <a:t>Memory</a:t>
            </a:r>
          </a:p>
          <a:p>
            <a:pPr lvl="2"/>
            <a:r>
              <a:rPr lang="en-US" altLang="en-US" smtClean="0"/>
              <a:t>Radios</a:t>
            </a:r>
          </a:p>
        </p:txBody>
      </p:sp>
      <p:sp>
        <p:nvSpPr>
          <p:cNvPr id="87043" name="Text Placeholder 6"/>
          <p:cNvSpPr>
            <a:spLocks noGrp="1"/>
          </p:cNvSpPr>
          <p:nvPr>
            <p:ph type="body" sz="quarter" idx="3"/>
          </p:nvPr>
        </p:nvSpPr>
        <p:spPr>
          <a:xfrm>
            <a:off x="4645025" y="773113"/>
            <a:ext cx="4041775" cy="639762"/>
          </a:xfrm>
        </p:spPr>
        <p:txBody>
          <a:bodyPr/>
          <a:lstStyle/>
          <a:p>
            <a:r>
              <a:rPr lang="en-US" altLang="en-US" u="sng" smtClean="0"/>
              <a:t>Technology Innovations</a:t>
            </a:r>
          </a:p>
        </p:txBody>
      </p:sp>
      <p:sp>
        <p:nvSpPr>
          <p:cNvPr id="87044" name="Content Placeholder 7"/>
          <p:cNvSpPr>
            <a:spLocks noGrp="1"/>
          </p:cNvSpPr>
          <p:nvPr>
            <p:ph sz="quarter" idx="4"/>
          </p:nvPr>
        </p:nvSpPr>
        <p:spPr>
          <a:xfrm>
            <a:off x="4645025" y="1412875"/>
            <a:ext cx="4176713" cy="4859338"/>
          </a:xfrm>
        </p:spPr>
        <p:txBody>
          <a:bodyPr/>
          <a:lstStyle/>
          <a:p>
            <a:r>
              <a:rPr lang="en-US" altLang="en-US" smtClean="0"/>
              <a:t>MEMS technology</a:t>
            </a:r>
          </a:p>
          <a:p>
            <a:pPr lvl="1"/>
            <a:r>
              <a:rPr lang="en-US" altLang="en-US" smtClean="0"/>
              <a:t>Micro-fabricated sensors</a:t>
            </a:r>
          </a:p>
          <a:p>
            <a:r>
              <a:rPr lang="en-US" altLang="en-US" smtClean="0"/>
              <a:t>New memories</a:t>
            </a:r>
          </a:p>
          <a:p>
            <a:pPr lvl="1"/>
            <a:r>
              <a:rPr lang="en-US" altLang="en-US" smtClean="0"/>
              <a:t>New cell structures (11T)</a:t>
            </a:r>
          </a:p>
          <a:p>
            <a:pPr lvl="1"/>
            <a:r>
              <a:rPr lang="en-US" altLang="en-US" smtClean="0"/>
              <a:t>New tech (FeRAM, FinFET)</a:t>
            </a:r>
          </a:p>
          <a:p>
            <a:r>
              <a:rPr lang="en-US" altLang="en-US" smtClean="0"/>
              <a:t>Near-threshold computing</a:t>
            </a:r>
          </a:p>
          <a:p>
            <a:pPr lvl="1"/>
            <a:r>
              <a:rPr lang="en-US" altLang="en-US" smtClean="0"/>
              <a:t>Minimize active power</a:t>
            </a:r>
          </a:p>
          <a:p>
            <a:pPr lvl="1"/>
            <a:r>
              <a:rPr lang="en-US" altLang="en-US" smtClean="0"/>
              <a:t>Minimize static power</a:t>
            </a:r>
          </a:p>
          <a:p>
            <a:r>
              <a:rPr lang="en-US" altLang="en-US" smtClean="0"/>
              <a:t>New wireless systems</a:t>
            </a:r>
          </a:p>
          <a:p>
            <a:pPr lvl="1"/>
            <a:r>
              <a:rPr lang="en-US" altLang="en-US" smtClean="0"/>
              <a:t>Radio architectures</a:t>
            </a:r>
          </a:p>
          <a:p>
            <a:pPr lvl="1"/>
            <a:r>
              <a:rPr lang="en-US" altLang="en-US" smtClean="0"/>
              <a:t>Modulation schemes</a:t>
            </a:r>
          </a:p>
          <a:p>
            <a:r>
              <a:rPr lang="en-US" altLang="en-US" smtClean="0"/>
              <a:t>Energy harvesting</a:t>
            </a:r>
          </a:p>
        </p:txBody>
      </p:sp>
      <p:sp>
        <p:nvSpPr>
          <p:cNvPr id="87045"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fld id="{181E61BA-7237-457E-B855-1D6950D92A5A}" type="slidenum">
              <a:rPr lang="en-US" altLang="en-US" sz="1600">
                <a:solidFill>
                  <a:schemeClr val="folHlink"/>
                </a:solidFill>
                <a:latin typeface="Trebuchet MS" panose="020B0603020202020204" pitchFamily="34" charset="0"/>
              </a:rPr>
              <a:pPr/>
              <a:t>13</a:t>
            </a:fld>
            <a:endParaRPr lang="en-US" altLang="en-US" sz="1600">
              <a:solidFill>
                <a:schemeClr val="folHlink"/>
              </a:solidFill>
              <a:latin typeface="Trebuchet MS" panose="020B0603020202020204" pitchFamily="34" charset="0"/>
            </a:endParaRPr>
          </a:p>
        </p:txBody>
      </p:sp>
      <p:sp>
        <p:nvSpPr>
          <p:cNvPr id="87046" name="Rectangle 2"/>
          <p:cNvSpPr>
            <a:spLocks noGrp="1" noChangeArrowheads="1"/>
          </p:cNvSpPr>
          <p:nvPr>
            <p:ph type="title"/>
          </p:nvPr>
        </p:nvSpPr>
        <p:spPr>
          <a:xfrm>
            <a:off x="169863" y="76200"/>
            <a:ext cx="8880475" cy="914400"/>
          </a:xfrm>
        </p:spPr>
        <p:txBody>
          <a:bodyPr/>
          <a:lstStyle/>
          <a:p>
            <a:r>
              <a:rPr lang="en-US" altLang="en-US" smtClean="0"/>
              <a:t>What is driving Bell’s Law?</a:t>
            </a:r>
          </a:p>
        </p:txBody>
      </p:sp>
    </p:spTree>
    <p:extLst>
      <p:ext uri="{BB962C8B-B14F-4D97-AF65-F5344CB8AC3E}">
        <p14:creationId xmlns:p14="http://schemas.microsoft.com/office/powerpoint/2010/main" val="37143449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hape 94"/>
          <p:cNvSpPr>
            <a:spLocks noGrp="1"/>
          </p:cNvSpPr>
          <p:nvPr>
            <p:ph type="title" idx="4294967295"/>
          </p:nvPr>
        </p:nvSpPr>
        <p:spPr>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r>
              <a:rPr lang="en-US" altLang="en-US" smtClean="0"/>
              <a:t>Corollary to Moore</a:t>
            </a:r>
            <a:r>
              <a:rPr lang="ja-JP" altLang="en-US" smtClean="0"/>
              <a:t>’</a:t>
            </a:r>
            <a:r>
              <a:rPr lang="en-US" altLang="en-US" smtClean="0"/>
              <a:t>s Law</a:t>
            </a:r>
          </a:p>
        </p:txBody>
      </p:sp>
      <p:pic>
        <p:nvPicPr>
          <p:cNvPr id="88066" name="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3225" y="165100"/>
            <a:ext cx="1876425" cy="290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88067" name="image.png"/>
          <p:cNvPicPr>
            <a:picLocks noChangeAspect="1" noChangeArrowheads="1"/>
          </p:cNvPicPr>
          <p:nvPr/>
        </p:nvPicPr>
        <p:blipFill>
          <a:blip r:embed="rId3">
            <a:extLst>
              <a:ext uri="{28A0092B-C50C-407E-A947-70E740481C1C}">
                <a14:useLocalDpi xmlns:a14="http://schemas.microsoft.com/office/drawing/2010/main" val="0"/>
              </a:ext>
            </a:extLst>
          </a:blip>
          <a:srcRect l="26675" t="23175" r="49060" b="20667"/>
          <a:stretch>
            <a:fillRect/>
          </a:stretch>
        </p:blipFill>
        <p:spPr bwMode="auto">
          <a:xfrm>
            <a:off x="246063" y="1303338"/>
            <a:ext cx="2468562"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7" name="Shape 97"/>
          <p:cNvSpPr/>
          <p:nvPr/>
        </p:nvSpPr>
        <p:spPr>
          <a:xfrm flipV="1">
            <a:off x="2751138" y="1608138"/>
            <a:ext cx="2655887" cy="1820862"/>
          </a:xfrm>
          <a:prstGeom prst="line">
            <a:avLst/>
          </a:prstGeom>
          <a:ln w="38100">
            <a:solidFill/>
            <a:round/>
            <a:tailEnd type="triangle"/>
          </a:ln>
        </p:spPr>
        <p:txBody>
          <a:bodyPr lIns="0" tIns="0" rIns="0" bIns="0"/>
          <a:lstStyle/>
          <a:p>
            <a:pPr defTabSz="457200">
              <a:defRPr sz="1200">
                <a:latin typeface="+mj-lt"/>
                <a:ea typeface="+mj-ea"/>
                <a:cs typeface="+mj-cs"/>
                <a:sym typeface="Helvetica"/>
              </a:defRPr>
            </a:pPr>
            <a:endParaRPr sz="1200">
              <a:latin typeface="+mj-lt"/>
              <a:ea typeface="+mj-ea"/>
              <a:cs typeface="+mj-cs"/>
              <a:sym typeface="Helvetica"/>
            </a:endParaRPr>
          </a:p>
        </p:txBody>
      </p:sp>
      <p:sp>
        <p:nvSpPr>
          <p:cNvPr id="98" name="Shape 98"/>
          <p:cNvSpPr/>
          <p:nvPr/>
        </p:nvSpPr>
        <p:spPr>
          <a:xfrm>
            <a:off x="2751138" y="3429000"/>
            <a:ext cx="2655887" cy="1820863"/>
          </a:xfrm>
          <a:prstGeom prst="line">
            <a:avLst/>
          </a:prstGeom>
          <a:ln w="38100">
            <a:solidFill/>
            <a:round/>
            <a:tailEnd type="triangle"/>
          </a:ln>
        </p:spPr>
        <p:txBody>
          <a:bodyPr lIns="0" tIns="0" rIns="0" bIns="0"/>
          <a:lstStyle/>
          <a:p>
            <a:pPr defTabSz="457200">
              <a:defRPr sz="1200">
                <a:latin typeface="+mj-lt"/>
                <a:ea typeface="+mj-ea"/>
                <a:cs typeface="+mj-cs"/>
                <a:sym typeface="Helvetica"/>
              </a:defRPr>
            </a:pPr>
            <a:endParaRPr sz="1200">
              <a:latin typeface="+mj-lt"/>
              <a:ea typeface="+mj-ea"/>
              <a:cs typeface="+mj-cs"/>
              <a:sym typeface="Helvetica"/>
            </a:endParaRPr>
          </a:p>
        </p:txBody>
      </p:sp>
      <p:pic>
        <p:nvPicPr>
          <p:cNvPr id="88070" name="image.png"/>
          <p:cNvPicPr>
            <a:picLocks noChangeAspect="1" noChangeArrowheads="1"/>
          </p:cNvPicPr>
          <p:nvPr/>
        </p:nvPicPr>
        <p:blipFill>
          <a:blip r:embed="rId4" cstate="print">
            <a:extLst>
              <a:ext uri="{28A0092B-C50C-407E-A947-70E740481C1C}">
                <a14:useLocalDpi xmlns:a14="http://schemas.microsoft.com/office/drawing/2010/main" val="0"/>
              </a:ext>
            </a:extLst>
          </a:blip>
          <a:srcRect l="9024" t="30270" r="4465" b="12064"/>
          <a:stretch>
            <a:fillRect/>
          </a:stretch>
        </p:blipFill>
        <p:spPr bwMode="auto">
          <a:xfrm>
            <a:off x="5483225" y="3429000"/>
            <a:ext cx="2965450" cy="148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88071" name="Shape 100"/>
          <p:cNvSpPr>
            <a:spLocks noChangeArrowheads="1"/>
          </p:cNvSpPr>
          <p:nvPr/>
        </p:nvSpPr>
        <p:spPr bwMode="auto">
          <a:xfrm>
            <a:off x="5470525" y="4946650"/>
            <a:ext cx="2978150" cy="1811338"/>
          </a:xfrm>
          <a:prstGeom prst="rect">
            <a:avLst/>
          </a:prstGeom>
          <a:noFill/>
          <a:ln w="12700">
            <a:solidFill>
              <a:srgbClr val="0099CC"/>
            </a:solidFill>
            <a:round/>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1400">
                <a:solidFill>
                  <a:srgbClr val="0099CC"/>
                </a:solidFill>
                <a:latin typeface="Arial" panose="020B0604020202020204" pitchFamily="34" charset="0"/>
                <a:cs typeface="Arial" panose="020B0604020202020204" pitchFamily="34" charset="0"/>
                <a:sym typeface="Arial" panose="020B0604020202020204" pitchFamily="34" charset="0"/>
              </a:rPr>
              <a:t>UMich Phoenix Processor</a:t>
            </a:r>
          </a:p>
          <a:p>
            <a:r>
              <a:rPr lang="en-US" altLang="en-US" sz="1200">
                <a:solidFill>
                  <a:srgbClr val="0099CC"/>
                </a:solidFill>
                <a:latin typeface="Arial" panose="020B0604020202020204" pitchFamily="34" charset="0"/>
                <a:cs typeface="Arial" panose="020B0604020202020204" pitchFamily="34" charset="0"/>
                <a:sym typeface="Arial" panose="020B0604020202020204" pitchFamily="34" charset="0"/>
              </a:rPr>
              <a:t>Introduced 2008</a:t>
            </a:r>
          </a:p>
          <a:p>
            <a:r>
              <a:rPr lang="en-US" altLang="en-US" sz="1200">
                <a:solidFill>
                  <a:srgbClr val="0099CC"/>
                </a:solidFill>
                <a:latin typeface="Arial" panose="020B0604020202020204" pitchFamily="34" charset="0"/>
                <a:cs typeface="Arial" panose="020B0604020202020204" pitchFamily="34" charset="0"/>
                <a:sym typeface="Arial" panose="020B0604020202020204" pitchFamily="34" charset="0"/>
              </a:rPr>
              <a:t>Initial clock speed</a:t>
            </a:r>
          </a:p>
          <a:p>
            <a:r>
              <a:rPr lang="en-US" altLang="en-US" sz="1800">
                <a:solidFill>
                  <a:srgbClr val="0099CC"/>
                </a:solidFill>
                <a:latin typeface="Arial" panose="020B0604020202020204" pitchFamily="34" charset="0"/>
                <a:cs typeface="Arial" panose="020B0604020202020204" pitchFamily="34" charset="0"/>
                <a:sym typeface="Arial" panose="020B0604020202020204" pitchFamily="34" charset="0"/>
              </a:rPr>
              <a:t>106 kHz @ 0.5V Vdd</a:t>
            </a:r>
            <a:endParaRPr lang="en-US" altLang="en-US" sz="1200">
              <a:solidFill>
                <a:srgbClr val="0099CC"/>
              </a:solidFill>
              <a:latin typeface="Arial" panose="020B0604020202020204" pitchFamily="34" charset="0"/>
              <a:cs typeface="Arial" panose="020B0604020202020204" pitchFamily="34" charset="0"/>
              <a:sym typeface="Arial" panose="020B0604020202020204" pitchFamily="34" charset="0"/>
            </a:endParaRPr>
          </a:p>
          <a:p>
            <a:r>
              <a:rPr lang="en-US" altLang="en-US" sz="1200">
                <a:solidFill>
                  <a:srgbClr val="0099CC"/>
                </a:solidFill>
                <a:latin typeface="Arial" panose="020B0604020202020204" pitchFamily="34" charset="0"/>
                <a:cs typeface="Arial" panose="020B0604020202020204" pitchFamily="34" charset="0"/>
                <a:sym typeface="Arial" panose="020B0604020202020204" pitchFamily="34" charset="0"/>
              </a:rPr>
              <a:t>Number of transistors</a:t>
            </a:r>
          </a:p>
          <a:p>
            <a:r>
              <a:rPr lang="en-US" altLang="en-US" sz="1800">
                <a:solidFill>
                  <a:srgbClr val="0099CC"/>
                </a:solidFill>
                <a:latin typeface="Arial" panose="020B0604020202020204" pitchFamily="34" charset="0"/>
                <a:cs typeface="Arial" panose="020B0604020202020204" pitchFamily="34" charset="0"/>
                <a:sym typeface="Arial" panose="020B0604020202020204" pitchFamily="34" charset="0"/>
              </a:rPr>
              <a:t>92,499</a:t>
            </a:r>
          </a:p>
          <a:p>
            <a:r>
              <a:rPr lang="en-US" altLang="en-US" sz="1200">
                <a:solidFill>
                  <a:srgbClr val="0099CC"/>
                </a:solidFill>
                <a:latin typeface="Arial" panose="020B0604020202020204" pitchFamily="34" charset="0"/>
                <a:cs typeface="Arial" panose="020B0604020202020204" pitchFamily="34" charset="0"/>
                <a:sym typeface="Arial" panose="020B0604020202020204" pitchFamily="34" charset="0"/>
              </a:rPr>
              <a:t>Manufacturing technology</a:t>
            </a:r>
          </a:p>
          <a:p>
            <a:r>
              <a:rPr lang="en-US" altLang="en-US" sz="1800">
                <a:solidFill>
                  <a:srgbClr val="0099CC"/>
                </a:solidFill>
                <a:latin typeface="Arial" panose="020B0604020202020204" pitchFamily="34" charset="0"/>
                <a:cs typeface="Arial" panose="020B0604020202020204" pitchFamily="34" charset="0"/>
                <a:sym typeface="Arial" panose="020B0604020202020204" pitchFamily="34" charset="0"/>
              </a:rPr>
              <a:t>0.18 µ</a:t>
            </a:r>
          </a:p>
        </p:txBody>
      </p:sp>
      <p:sp>
        <p:nvSpPr>
          <p:cNvPr id="88072" name="Shape 101"/>
          <p:cNvSpPr>
            <a:spLocks noChangeArrowheads="1"/>
          </p:cNvSpPr>
          <p:nvPr/>
        </p:nvSpPr>
        <p:spPr bwMode="auto">
          <a:xfrm>
            <a:off x="322263" y="6173788"/>
            <a:ext cx="3332162"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Photo credits: Intel, U. Michigan</a:t>
            </a:r>
          </a:p>
        </p:txBody>
      </p:sp>
      <p:sp>
        <p:nvSpPr>
          <p:cNvPr id="88073" name="Shape 102"/>
          <p:cNvSpPr>
            <a:spLocks noChangeArrowheads="1"/>
          </p:cNvSpPr>
          <p:nvPr/>
        </p:nvSpPr>
        <p:spPr bwMode="auto">
          <a:xfrm rot="2064375">
            <a:off x="2905125" y="4513263"/>
            <a:ext cx="209867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1800">
                <a:solidFill>
                  <a:srgbClr val="CC0000"/>
                </a:solidFill>
                <a:latin typeface="Arial Bold" panose="020B0704020202020204" pitchFamily="34" charset="0"/>
                <a:sym typeface="Arial Bold" panose="020B0704020202020204" pitchFamily="34" charset="0"/>
              </a:rPr>
              <a:t>15x size decrease</a:t>
            </a:r>
          </a:p>
          <a:p>
            <a:r>
              <a:rPr lang="en-US" altLang="en-US" sz="1800">
                <a:solidFill>
                  <a:srgbClr val="CC0000"/>
                </a:solidFill>
                <a:latin typeface="Arial Bold" panose="020B0704020202020204" pitchFamily="34" charset="0"/>
                <a:sym typeface="Arial Bold" panose="020B0704020202020204" pitchFamily="34" charset="0"/>
              </a:rPr>
              <a:t>40x transistors</a:t>
            </a:r>
          </a:p>
          <a:p>
            <a:r>
              <a:rPr lang="en-US" altLang="en-US" sz="1800">
                <a:solidFill>
                  <a:srgbClr val="CC0000"/>
                </a:solidFill>
                <a:latin typeface="Arial Bold" panose="020B0704020202020204" pitchFamily="34" charset="0"/>
                <a:sym typeface="Arial Bold" panose="020B0704020202020204" pitchFamily="34" charset="0"/>
              </a:rPr>
              <a:t>55x smaller λ</a:t>
            </a:r>
          </a:p>
        </p:txBody>
      </p:sp>
    </p:spTree>
    <p:extLst>
      <p:ext uri="{BB962C8B-B14F-4D97-AF65-F5344CB8AC3E}">
        <p14:creationId xmlns:p14="http://schemas.microsoft.com/office/powerpoint/2010/main" val="3806885888"/>
      </p:ext>
    </p:extLst>
  </p:cSld>
  <p:clrMapOvr>
    <a:masterClrMapping/>
  </p:clrMapOvr>
  <p:transition xmlns:p14="http://schemas.microsoft.com/office/powerpoint/2010/main" spd="med"/>
  <p:timing>
    <p:tnLst>
      <p:par>
        <p:cTn xmlns:p14="http://schemas.microsoft.com/office/powerpoint/2010/main" id="1" dur="indefinite" restart="never" fill="hold"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8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fld id="{15B447FB-92E9-48BA-8307-A8A1C0906F69}" type="slidenum">
              <a:rPr lang="en-US" altLang="en-US" sz="1600">
                <a:solidFill>
                  <a:schemeClr val="folHlink"/>
                </a:solidFill>
                <a:latin typeface="Trebuchet MS" panose="020B0603020202020204" pitchFamily="34" charset="0"/>
              </a:rPr>
              <a:pPr/>
              <a:t>15</a:t>
            </a:fld>
            <a:endParaRPr lang="en-US" altLang="en-US" sz="1600">
              <a:solidFill>
                <a:schemeClr val="folHlink"/>
              </a:solidFill>
              <a:latin typeface="Trebuchet MS" panose="020B0603020202020204" pitchFamily="34" charset="0"/>
            </a:endParaRPr>
          </a:p>
        </p:txBody>
      </p:sp>
      <p:pic>
        <p:nvPicPr>
          <p:cNvPr id="890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5181600"/>
            <a:ext cx="188595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Title 1"/>
          <p:cNvSpPr>
            <a:spLocks noGrp="1"/>
          </p:cNvSpPr>
          <p:nvPr>
            <p:ph type="title"/>
          </p:nvPr>
        </p:nvSpPr>
        <p:spPr/>
        <p:txBody>
          <a:bodyPr/>
          <a:lstStyle/>
          <a:p>
            <a:r>
              <a:rPr lang="en-US" altLang="en-US" sz="2200" smtClean="0"/>
              <a:t>Broad availability of inexpensive, low-power, 32-bit MCUs</a:t>
            </a:r>
            <a:br>
              <a:rPr lang="en-US" altLang="en-US" sz="2200" smtClean="0"/>
            </a:br>
            <a:r>
              <a:rPr lang="en-US" altLang="en-US" sz="2200" smtClean="0"/>
              <a:t>(with enough memory to do interesting things)</a:t>
            </a:r>
          </a:p>
        </p:txBody>
      </p:sp>
      <p:pic>
        <p:nvPicPr>
          <p:cNvPr id="890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5116513"/>
            <a:ext cx="3444875" cy="1208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3"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7138" y="4038600"/>
            <a:ext cx="22018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67400" y="2743200"/>
            <a:ext cx="28908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5"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67400" y="774700"/>
            <a:ext cx="251460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6"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33500" y="1223963"/>
            <a:ext cx="23241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7" name="Picture 8"/>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33500" y="2362200"/>
            <a:ext cx="2933700" cy="130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8" name="Picture 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98463" y="5357813"/>
            <a:ext cx="865187" cy="82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099" name="Picture 1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98463" y="4040188"/>
            <a:ext cx="820737" cy="76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0" name="Picture 12"/>
          <p:cNvPicPr>
            <a:picLocks noChangeAspect="1" noChangeArrowheads="1"/>
          </p:cNvPicPr>
          <p:nvPr/>
        </p:nvPicPr>
        <p:blipFill>
          <a:blip r:embed="rId11">
            <a:extLst>
              <a:ext uri="{28A0092B-C50C-407E-A947-70E740481C1C}">
                <a14:useLocalDpi xmlns:a14="http://schemas.microsoft.com/office/drawing/2010/main" val="0"/>
              </a:ext>
            </a:extLst>
          </a:blip>
          <a:srcRect l="36365" t="36026"/>
          <a:stretch>
            <a:fillRect/>
          </a:stretch>
        </p:blipFill>
        <p:spPr bwMode="auto">
          <a:xfrm>
            <a:off x="4648200" y="1066800"/>
            <a:ext cx="10509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1" name="Picture 13"/>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648200" y="5357813"/>
            <a:ext cx="838200" cy="75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2" name="Picture 14"/>
          <p:cNvPicPr>
            <a:picLocks noChangeAspect="1" noChangeArrowheads="1"/>
          </p:cNvPicPr>
          <p:nvPr/>
        </p:nvPicPr>
        <p:blipFill>
          <a:blip r:embed="rId13">
            <a:extLst>
              <a:ext uri="{28A0092B-C50C-407E-A947-70E740481C1C}">
                <a14:useLocalDpi xmlns:a14="http://schemas.microsoft.com/office/drawing/2010/main" val="0"/>
              </a:ext>
            </a:extLst>
          </a:blip>
          <a:srcRect l="20000" t="50000" r="14166" b="9375"/>
          <a:stretch>
            <a:fillRect/>
          </a:stretch>
        </p:blipFill>
        <p:spPr bwMode="auto">
          <a:xfrm>
            <a:off x="260350" y="2657475"/>
            <a:ext cx="100330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3" name="Picture 16"/>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524500" y="3581400"/>
            <a:ext cx="29337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4" name="Picture 15"/>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648200" y="3962400"/>
            <a:ext cx="9144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5" name="Picture 17"/>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96850" y="1100138"/>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106" name="Picture 18"/>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572000" y="2590800"/>
            <a:ext cx="106521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74604612"/>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Shape 221"/>
          <p:cNvSpPr>
            <a:spLocks noGrp="1"/>
          </p:cNvSpPr>
          <p:nvPr>
            <p:ph type="title" idx="4294967295"/>
          </p:nvPr>
        </p:nvSpPr>
        <p:spPr>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r>
              <a:rPr lang="en-US" altLang="en-US" smtClean="0"/>
              <a:t>Hendy</a:t>
            </a:r>
            <a:r>
              <a:rPr lang="ja-JP" altLang="en-US" smtClean="0"/>
              <a:t>’</a:t>
            </a:r>
            <a:r>
              <a:rPr lang="en-US" altLang="en-US" smtClean="0"/>
              <a:t>s </a:t>
            </a:r>
            <a:r>
              <a:rPr lang="ja-JP" altLang="en-US" smtClean="0"/>
              <a:t>“</a:t>
            </a:r>
            <a:r>
              <a:rPr lang="en-US" altLang="en-US" smtClean="0"/>
              <a:t>Law</a:t>
            </a:r>
            <a:r>
              <a:rPr lang="ja-JP" altLang="en-US" smtClean="0"/>
              <a:t>”</a:t>
            </a:r>
            <a:r>
              <a:rPr lang="en-US" altLang="en-US" smtClean="0"/>
              <a:t>:</a:t>
            </a:r>
            <a:br>
              <a:rPr lang="en-US" altLang="en-US" smtClean="0"/>
            </a:br>
            <a:r>
              <a:rPr lang="en-US" altLang="en-US" smtClean="0"/>
              <a:t>Pixels per dollar doubles annually</a:t>
            </a:r>
          </a:p>
        </p:txBody>
      </p:sp>
      <p:sp>
        <p:nvSpPr>
          <p:cNvPr id="90114" name="Shape 222"/>
          <p:cNvSpPr>
            <a:spLocks noChangeArrowheads="1"/>
          </p:cNvSpPr>
          <p:nvPr/>
        </p:nvSpPr>
        <p:spPr bwMode="auto">
          <a:xfrm>
            <a:off x="173038" y="5705475"/>
            <a:ext cx="31654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Credit: Barry Hendy/Wikipedia</a:t>
            </a:r>
          </a:p>
        </p:txBody>
      </p:sp>
      <p:grpSp>
        <p:nvGrpSpPr>
          <p:cNvPr id="90115" name="Group 228"/>
          <p:cNvGrpSpPr>
            <a:grpSpLocks/>
          </p:cNvGrpSpPr>
          <p:nvPr/>
        </p:nvGrpSpPr>
        <p:grpSpPr bwMode="auto">
          <a:xfrm>
            <a:off x="193675" y="1911350"/>
            <a:ext cx="5157788" cy="3867150"/>
            <a:chOff x="0" y="0"/>
            <a:chExt cx="5157787" cy="3867150"/>
          </a:xfrm>
        </p:grpSpPr>
        <p:pic>
          <p:nvPicPr>
            <p:cNvPr id="90122" name="Hendys_Law.jpg" descr="Hendys_La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157788"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0123" name="i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77509" y="888586"/>
              <a:ext cx="678293" cy="678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0124" name="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03586" y="391698"/>
              <a:ext cx="993906" cy="680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0125" name="image.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84988" y="1566790"/>
              <a:ext cx="822257" cy="631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0126" name="image.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8912" y="2065063"/>
              <a:ext cx="647839" cy="860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grpSp>
      <p:sp>
        <p:nvSpPr>
          <p:cNvPr id="229" name="Shape 229"/>
          <p:cNvSpPr/>
          <p:nvPr/>
        </p:nvSpPr>
        <p:spPr>
          <a:xfrm>
            <a:off x="701675" y="3106738"/>
            <a:ext cx="5027613" cy="0"/>
          </a:xfrm>
          <a:prstGeom prst="line">
            <a:avLst/>
          </a:prstGeom>
          <a:ln w="38100">
            <a:solidFill>
              <a:srgbClr val="CC0000"/>
            </a:solidFill>
            <a:round/>
            <a:tailEnd type="triangle"/>
          </a:ln>
        </p:spPr>
        <p:txBody>
          <a:bodyPr lIns="0" tIns="0" rIns="0" bIns="0"/>
          <a:lstStyle/>
          <a:p>
            <a:pPr defTabSz="457200">
              <a:defRPr sz="1200">
                <a:latin typeface="+mj-lt"/>
                <a:ea typeface="+mj-ea"/>
                <a:cs typeface="+mj-cs"/>
                <a:sym typeface="Helvetica"/>
              </a:defRPr>
            </a:pPr>
            <a:endParaRPr sz="1200">
              <a:latin typeface="+mj-lt"/>
              <a:ea typeface="+mj-ea"/>
              <a:cs typeface="+mj-cs"/>
              <a:sym typeface="Helvetica"/>
            </a:endParaRPr>
          </a:p>
        </p:txBody>
      </p:sp>
      <p:sp>
        <p:nvSpPr>
          <p:cNvPr id="230" name="Shape 230"/>
          <p:cNvSpPr>
            <a:spLocks noChangeArrowheads="1"/>
          </p:cNvSpPr>
          <p:nvPr/>
        </p:nvSpPr>
        <p:spPr bwMode="auto">
          <a:xfrm>
            <a:off x="790575" y="2822575"/>
            <a:ext cx="1971675"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1400">
                <a:solidFill>
                  <a:srgbClr val="CC0000"/>
                </a:solidFill>
                <a:latin typeface="Arial Bold" panose="020B0704020202020204" pitchFamily="34" charset="0"/>
                <a:sym typeface="Arial Bold" panose="020B0704020202020204" pitchFamily="34" charset="0"/>
              </a:rPr>
              <a:t>Keeping pixels fixed, </a:t>
            </a:r>
          </a:p>
          <a:p>
            <a:endParaRPr lang="en-US" altLang="en-US" sz="300">
              <a:solidFill>
                <a:srgbClr val="CC0000"/>
              </a:solidFill>
              <a:latin typeface="Arial Bold" panose="020B0704020202020204" pitchFamily="34" charset="0"/>
              <a:sym typeface="Arial Bold" panose="020B0704020202020204" pitchFamily="34" charset="0"/>
            </a:endParaRPr>
          </a:p>
          <a:p>
            <a:r>
              <a:rPr lang="en-US" altLang="en-US" sz="1400">
                <a:solidFill>
                  <a:srgbClr val="CC0000"/>
                </a:solidFill>
                <a:latin typeface="Arial Bold" panose="020B0704020202020204" pitchFamily="34" charset="0"/>
                <a:sym typeface="Arial Bold" panose="020B0704020202020204" pitchFamily="34" charset="0"/>
              </a:rPr>
              <a:t>size, power, cost fall</a:t>
            </a:r>
          </a:p>
        </p:txBody>
      </p:sp>
      <p:pic>
        <p:nvPicPr>
          <p:cNvPr id="231" name="Screen Shot 2015-01-21 at 12.png" descr="Screen Shot 2015-01-21 at 12.34.02 AM.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51513" y="1835150"/>
            <a:ext cx="3070225"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32" name="Screen Shot 2015-01-21 at 12.png" descr="Screen Shot 2015-01-21 at 12.33.39 AM.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2638" y="42863"/>
            <a:ext cx="1792287" cy="2247900"/>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233" name="Screen Shot 2015-01-21 at 12.png" descr="Screen Shot 2015-01-21 at 12.34.26 AM.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42125" y="4187825"/>
            <a:ext cx="2055813" cy="2011363"/>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pic>
      <p:sp>
        <p:nvSpPr>
          <p:cNvPr id="234" name="Shape 234"/>
          <p:cNvSpPr>
            <a:spLocks noChangeArrowheads="1"/>
          </p:cNvSpPr>
          <p:nvPr/>
        </p:nvSpPr>
        <p:spPr bwMode="auto">
          <a:xfrm>
            <a:off x="433388" y="6237288"/>
            <a:ext cx="8567737"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1100">
                <a:solidFill>
                  <a:srgbClr val="000066"/>
                </a:solidFill>
                <a:latin typeface="Arial" panose="020B0604020202020204" pitchFamily="34" charset="0"/>
                <a:cs typeface="Arial" panose="020B0604020202020204" pitchFamily="34" charset="0"/>
                <a:sym typeface="Arial" panose="020B0604020202020204" pitchFamily="34" charset="0"/>
              </a:rPr>
              <a:t>G. Kim, Z. Foo, Y, Lee, P. Pannuto, Y-S. Kuo, B. Kempke, M. Ghaed, S. Bang, I. Lee, Y. Kim, S. Jeong, P. Dutta, D. Sylvester, D. Blaauw,</a:t>
            </a:r>
          </a:p>
          <a:p>
            <a:r>
              <a:rPr lang="ja-JP" altLang="en-US" sz="1100">
                <a:solidFill>
                  <a:srgbClr val="000066"/>
                </a:solidFill>
                <a:latin typeface="Arial" panose="020B0604020202020204" pitchFamily="34" charset="0"/>
                <a:cs typeface="Arial" panose="020B0604020202020204" pitchFamily="34" charset="0"/>
                <a:sym typeface="Arial" panose="020B0604020202020204" pitchFamily="34" charset="0"/>
              </a:rPr>
              <a:t>“</a:t>
            </a:r>
            <a:r>
              <a:rPr lang="en-US" altLang="en-US" sz="1100">
                <a:solidFill>
                  <a:srgbClr val="000066"/>
                </a:solidFill>
                <a:latin typeface="Arial" panose="020B0604020202020204" pitchFamily="34" charset="0"/>
                <a:cs typeface="Arial" panose="020B0604020202020204" pitchFamily="34" charset="0"/>
                <a:sym typeface="Arial" panose="020B0604020202020204" pitchFamily="34" charset="0"/>
              </a:rPr>
              <a:t>A Millimeter-Scale Wireless Imaging System with Continuous Motion Detection and Energy Harvesting,</a:t>
            </a:r>
          </a:p>
          <a:p>
            <a:r>
              <a:rPr lang="en-US" altLang="en-US" sz="1100">
                <a:solidFill>
                  <a:srgbClr val="000066"/>
                </a:solidFill>
                <a:latin typeface="Arial" panose="020B0604020202020204" pitchFamily="34" charset="0"/>
                <a:cs typeface="Arial" panose="020B0604020202020204" pitchFamily="34" charset="0"/>
                <a:sym typeface="Arial" panose="020B0604020202020204" pitchFamily="34" charset="0"/>
              </a:rPr>
              <a:t>In Symposium of VLSI Technology (VLSI</a:t>
            </a:r>
            <a:r>
              <a:rPr lang="ja-JP" altLang="en-US" sz="1100">
                <a:solidFill>
                  <a:srgbClr val="000066"/>
                </a:solidFill>
                <a:latin typeface="Arial" panose="020B0604020202020204" pitchFamily="34" charset="0"/>
                <a:cs typeface="Arial" panose="020B0604020202020204" pitchFamily="34" charset="0"/>
                <a:sym typeface="Arial" panose="020B0604020202020204" pitchFamily="34" charset="0"/>
              </a:rPr>
              <a:t>’</a:t>
            </a:r>
            <a:r>
              <a:rPr lang="en-US" altLang="en-US" sz="1100">
                <a:solidFill>
                  <a:srgbClr val="000066"/>
                </a:solidFill>
                <a:latin typeface="Arial" panose="020B0604020202020204" pitchFamily="34" charset="0"/>
                <a:cs typeface="Arial" panose="020B0604020202020204" pitchFamily="34" charset="0"/>
                <a:sym typeface="Arial" panose="020B0604020202020204" pitchFamily="34" charset="0"/>
              </a:rPr>
              <a:t>14), Jun. 2014.</a:t>
            </a:r>
          </a:p>
        </p:txBody>
      </p:sp>
    </p:spTree>
    <p:extLst>
      <p:ext uri="{BB962C8B-B14F-4D97-AF65-F5344CB8AC3E}">
        <p14:creationId xmlns:p14="http://schemas.microsoft.com/office/powerpoint/2010/main" val="3386119303"/>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230"/>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iterate>
                                    <p:tmAbs val="0"/>
                                  </p:iterate>
                                  <p:childTnLst>
                                    <p:set>
                                      <p:cBhvr>
                                        <p:cTn id="10" fill="hold"/>
                                        <p:tgtEl>
                                          <p:spTgt spid="229"/>
                                        </p:tgtEl>
                                        <p:attrNameLst>
                                          <p:attrName>style.visibility</p:attrName>
                                        </p:attrNameLst>
                                      </p:cBhvr>
                                      <p:to>
                                        <p:strVal val="visible"/>
                                      </p:to>
                                    </p:set>
                                  </p:childTnLst>
                                </p:cTn>
                              </p:par>
                            </p:childTnLst>
                          </p:cTn>
                        </p:par>
                        <p:par>
                          <p:cTn id="11" fill="hold" nodeType="afterGroup">
                            <p:stCondLst>
                              <p:cond delay="0"/>
                            </p:stCondLst>
                            <p:childTnLst>
                              <p:par>
                                <p:cTn id="12" presetID="1" presetClass="entr" presetSubtype="0" fill="hold" grpId="0" nodeType="afterEffect">
                                  <p:stCondLst>
                                    <p:cond delay="0"/>
                                  </p:stCondLst>
                                  <p:iterate>
                                    <p:tmAbs val="0"/>
                                  </p:iterate>
                                  <p:childTnLst>
                                    <p:set>
                                      <p:cBhvr>
                                        <p:cTn id="13" fill="hold"/>
                                        <p:tgtEl>
                                          <p:spTgt spid="234"/>
                                        </p:tgtEl>
                                        <p:attrNameLst>
                                          <p:attrName>style.visibility</p:attrName>
                                        </p:attrNameLst>
                                      </p:cBhvr>
                                      <p:to>
                                        <p:strVal val="visible"/>
                                      </p:to>
                                    </p:set>
                                  </p:childTnLst>
                                </p:cTn>
                              </p:par>
                            </p:childTnLst>
                          </p:cTn>
                        </p:par>
                        <p:par>
                          <p:cTn id="14" fill="hold" nodeType="afterGroup">
                            <p:stCondLst>
                              <p:cond delay="0"/>
                            </p:stCondLst>
                            <p:childTnLst>
                              <p:par>
                                <p:cTn id="15" presetID="1" presetClass="entr" presetSubtype="0" fill="hold" grpId="0" nodeType="afterEffect">
                                  <p:stCondLst>
                                    <p:cond delay="0"/>
                                  </p:stCondLst>
                                  <p:iterate>
                                    <p:tmAbs val="0"/>
                                  </p:iterate>
                                  <p:childTnLst>
                                    <p:set>
                                      <p:cBhvr>
                                        <p:cTn id="16" fill="hold"/>
                                        <p:tgtEl>
                                          <p:spTgt spid="233"/>
                                        </p:tgtEl>
                                        <p:attrNameLst>
                                          <p:attrName>style.visibility</p:attrName>
                                        </p:attrNameLst>
                                      </p:cBhvr>
                                      <p:to>
                                        <p:strVal val="visible"/>
                                      </p:to>
                                    </p:set>
                                  </p:childTnLst>
                                </p:cTn>
                              </p:par>
                            </p:childTnLst>
                          </p:cTn>
                        </p:par>
                        <p:par>
                          <p:cTn id="17" fill="hold" nodeType="afterGroup">
                            <p:stCondLst>
                              <p:cond delay="0"/>
                            </p:stCondLst>
                            <p:childTnLst>
                              <p:par>
                                <p:cTn id="18" presetID="1" presetClass="entr" presetSubtype="0" fill="hold" grpId="0" nodeType="afterEffect">
                                  <p:stCondLst>
                                    <p:cond delay="0"/>
                                  </p:stCondLst>
                                  <p:iterate>
                                    <p:tmAbs val="0"/>
                                  </p:iterate>
                                  <p:childTnLst>
                                    <p:set>
                                      <p:cBhvr>
                                        <p:cTn id="19" fill="hold"/>
                                        <p:tgtEl>
                                          <p:spTgt spid="231"/>
                                        </p:tgtEl>
                                        <p:attrNameLst>
                                          <p:attrName>style.visibility</p:attrName>
                                        </p:attrNameLst>
                                      </p:cBhvr>
                                      <p:to>
                                        <p:strVal val="visible"/>
                                      </p:to>
                                    </p:set>
                                  </p:childTnLst>
                                </p:cTn>
                              </p:par>
                            </p:childTnLst>
                          </p:cTn>
                        </p:par>
                        <p:par>
                          <p:cTn id="20" fill="hold" nodeType="afterGroup">
                            <p:stCondLst>
                              <p:cond delay="0"/>
                            </p:stCondLst>
                            <p:childTnLst>
                              <p:par>
                                <p:cTn id="21" presetID="1" presetClass="entr" presetSubtype="0" fill="hold" grpId="0" nodeType="afterEffect">
                                  <p:stCondLst>
                                    <p:cond delay="0"/>
                                  </p:stCondLst>
                                  <p:iterate>
                                    <p:tmAbs val="0"/>
                                  </p:iterate>
                                  <p:childTnLst>
                                    <p:set>
                                      <p:cBhvr>
                                        <p:cTn id="22" fill="hold"/>
                                        <p:tgtEl>
                                          <p:spTgt spid="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0" grpId="0" animBg="1" advAuto="0"/>
      <p:bldP spid="231" grpId="0" animBg="1" advAuto="0"/>
      <p:bldP spid="232" grpId="0" animBg="1" advAuto="0"/>
      <p:bldP spid="233" grpId="0" animBg="1" advAuto="0"/>
      <p:bldP spid="234" grpId="0"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Shape 236"/>
          <p:cNvSpPr>
            <a:spLocks noGrp="1"/>
          </p:cNvSpPr>
          <p:nvPr>
            <p:ph type="title" idx="4294967295"/>
          </p:nvPr>
        </p:nvSpPr>
        <p:spPr>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r>
              <a:rPr lang="en-US" altLang="en-US" smtClean="0"/>
              <a:t>Radio technologies enabling pervasive computing, IoT</a:t>
            </a:r>
          </a:p>
        </p:txBody>
      </p:sp>
      <p:pic>
        <p:nvPicPr>
          <p:cNvPr id="91138" name="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977900"/>
            <a:ext cx="6786562" cy="525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1139" name="Shape 239"/>
          <p:cNvSpPr>
            <a:spLocks noChangeArrowheads="1"/>
          </p:cNvSpPr>
          <p:nvPr/>
        </p:nvSpPr>
        <p:spPr bwMode="auto">
          <a:xfrm>
            <a:off x="19050" y="6259513"/>
            <a:ext cx="615315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1200">
                <a:solidFill>
                  <a:srgbClr val="000066"/>
                </a:solidFill>
                <a:latin typeface="Arial" panose="020B0604020202020204" pitchFamily="34" charset="0"/>
                <a:cs typeface="Arial" panose="020B0604020202020204" pitchFamily="34" charset="0"/>
                <a:sym typeface="Arial" panose="020B0604020202020204" pitchFamily="34" charset="0"/>
              </a:rPr>
              <a:t>Source: Steve Dean, Texas Instruments</a:t>
            </a:r>
          </a:p>
          <a:p>
            <a:r>
              <a:rPr lang="en-US" altLang="en-US" sz="1200">
                <a:solidFill>
                  <a:srgbClr val="000066"/>
                </a:solidFill>
                <a:latin typeface="Arial" panose="020B0604020202020204" pitchFamily="34" charset="0"/>
                <a:cs typeface="Arial" panose="020B0604020202020204" pitchFamily="34" charset="0"/>
                <a:sym typeface="Arial" panose="020B0604020202020204" pitchFamily="34" charset="0"/>
              </a:rPr>
              <a:t>http://eecatalog.com/medical/2009/09/23/current-and-future-trends-in-medical-electronics/</a:t>
            </a:r>
          </a:p>
        </p:txBody>
      </p:sp>
      <p:sp>
        <p:nvSpPr>
          <p:cNvPr id="240" name="Shape 240"/>
          <p:cNvSpPr>
            <a:spLocks noChangeArrowheads="1"/>
          </p:cNvSpPr>
          <p:nvPr/>
        </p:nvSpPr>
        <p:spPr bwMode="auto">
          <a:xfrm rot="-2514364">
            <a:off x="4678363" y="1760538"/>
            <a:ext cx="1595437" cy="38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1600" b="1">
                <a:solidFill>
                  <a:srgbClr val="CC0000"/>
                </a:solidFill>
                <a:latin typeface="Arial Black" panose="020B0A04020102020204" pitchFamily="34" charset="0"/>
                <a:sym typeface="Arial Black" panose="020B0A04020102020204" pitchFamily="34" charset="0"/>
              </a:rPr>
              <a:t>Higher Power</a:t>
            </a:r>
          </a:p>
        </p:txBody>
      </p:sp>
      <p:sp>
        <p:nvSpPr>
          <p:cNvPr id="241" name="Shape 241"/>
          <p:cNvSpPr>
            <a:spLocks noChangeArrowheads="1"/>
          </p:cNvSpPr>
          <p:nvPr/>
        </p:nvSpPr>
        <p:spPr bwMode="auto">
          <a:xfrm rot="-2514364">
            <a:off x="1857375" y="4059238"/>
            <a:ext cx="2127250" cy="854075"/>
          </a:xfrm>
          <a:prstGeom prst="rect">
            <a:avLst/>
          </a:prstGeom>
          <a:solidFill>
            <a:srgbClr val="D9D9D9">
              <a:alpha val="70195"/>
            </a:srgbClr>
          </a:solidFill>
          <a:ln>
            <a:noFill/>
          </a:ln>
          <a:extLst>
            <a:ext uri="{91240B29-F687-4f45-9708-019B960494DF}">
              <a14:hiddenLine xmlns:a14="http://schemas.microsoft.com/office/drawing/2010/main" w="12700">
                <a:solidFill>
                  <a:srgbClr val="000000"/>
                </a:solidFill>
                <a:miter lim="400000"/>
                <a:headEnd/>
                <a:tailEnd/>
              </a14:hiddenLine>
            </a:ext>
          </a:extLst>
        </p:spPr>
        <p:txBody>
          <a:bodyPr wrap="none" lIns="0" tIns="0" rIns="0" bIns="0">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1600" b="1">
                <a:solidFill>
                  <a:srgbClr val="0000FF"/>
                </a:solidFill>
                <a:latin typeface="Arial Black" panose="020B0A04020102020204" pitchFamily="34" charset="0"/>
                <a:sym typeface="Arial Black" panose="020B0A04020102020204" pitchFamily="34" charset="0"/>
              </a:rPr>
              <a:t>Lower Energy per</a:t>
            </a:r>
          </a:p>
          <a:p>
            <a:endParaRPr lang="en-US" altLang="en-US" sz="1000" b="1">
              <a:solidFill>
                <a:srgbClr val="0000FF"/>
              </a:solidFill>
              <a:latin typeface="Arial Black" panose="020B0A04020102020204" pitchFamily="34" charset="0"/>
              <a:sym typeface="Arial Black" panose="020B0A04020102020204" pitchFamily="34" charset="0"/>
            </a:endParaRPr>
          </a:p>
          <a:p>
            <a:r>
              <a:rPr lang="en-US" altLang="en-US" sz="1600" b="1">
                <a:solidFill>
                  <a:srgbClr val="0000FF"/>
                </a:solidFill>
                <a:latin typeface="Arial Black" panose="020B0A04020102020204" pitchFamily="34" charset="0"/>
                <a:sym typeface="Arial Black" panose="020B0A04020102020204" pitchFamily="34" charset="0"/>
              </a:rPr>
              <a:t>Atomic Operation</a:t>
            </a:r>
          </a:p>
        </p:txBody>
      </p:sp>
      <p:pic>
        <p:nvPicPr>
          <p:cNvPr id="242" name="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1313" y="1023938"/>
            <a:ext cx="5072062"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64325" y="1682750"/>
            <a:ext cx="2466975"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83375" y="3457575"/>
            <a:ext cx="2447925" cy="188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96633447"/>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iterate>
                                    <p:tmAbs val="0"/>
                                  </p:iterate>
                                  <p:childTnLst>
                                    <p:set>
                                      <p:cBhvr>
                                        <p:cTn id="6" fill="hold"/>
                                        <p:tgtEl>
                                          <p:spTgt spid="24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iterate>
                                    <p:tmAbs val="0"/>
                                  </p:iterate>
                                  <p:childTnLst>
                                    <p:set>
                                      <p:cBhvr>
                                        <p:cTn id="9" fill="hold"/>
                                        <p:tgtEl>
                                          <p:spTgt spid="242"/>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iterate>
                                    <p:tmAbs val="0"/>
                                  </p:iterate>
                                  <p:childTnLst>
                                    <p:set>
                                      <p:cBhvr>
                                        <p:cTn id="13" fill="hold"/>
                                        <p:tgtEl>
                                          <p:spTgt spid="241"/>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0" grpId="0" animBg="1" advAuto="0"/>
      <p:bldP spid="241" grpId="0" animBg="1" advAuto="0"/>
      <p:bldP spid="242" grpId="0" animBg="1" advAuto="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hape 246"/>
          <p:cNvSpPr>
            <a:spLocks noGrp="1"/>
          </p:cNvSpPr>
          <p:nvPr>
            <p:ph type="title" idx="4294967295"/>
          </p:nvPr>
        </p:nvSpPr>
        <p:spPr>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r>
              <a:rPr lang="en-US" altLang="en-US" smtClean="0"/>
              <a:t>Established comms interfaces: 802.15.4, BLE, NFC</a:t>
            </a:r>
          </a:p>
        </p:txBody>
      </p:sp>
      <p:sp>
        <p:nvSpPr>
          <p:cNvPr id="92162" name="Shape 248"/>
          <p:cNvSpPr>
            <a:spLocks noGrp="1"/>
          </p:cNvSpPr>
          <p:nvPr>
            <p:ph type="body" idx="4294967295"/>
          </p:nvPr>
        </p:nvSpPr>
        <p:spPr>
          <a:xfrm>
            <a:off x="169863" y="990600"/>
            <a:ext cx="7315200" cy="5867400"/>
          </a:xfrm>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r>
              <a:rPr lang="en-US" altLang="en-US" smtClean="0"/>
              <a:t>IEEE 802.15.4 (a.k.a. </a:t>
            </a:r>
            <a:r>
              <a:rPr lang="ja-JP" altLang="en-US" smtClean="0"/>
              <a:t>“</a:t>
            </a:r>
            <a:r>
              <a:rPr lang="en-US" altLang="en-US" smtClean="0"/>
              <a:t>ZigBee</a:t>
            </a:r>
            <a:r>
              <a:rPr lang="ja-JP" altLang="en-US" smtClean="0"/>
              <a:t>”</a:t>
            </a:r>
            <a:r>
              <a:rPr lang="en-US" altLang="en-US" smtClean="0"/>
              <a:t> stack)</a:t>
            </a:r>
          </a:p>
          <a:p>
            <a:pPr lvl="1">
              <a:spcBef>
                <a:spcPts val="400"/>
              </a:spcBef>
            </a:pPr>
            <a:r>
              <a:rPr lang="en-US" altLang="en-US" smtClean="0"/>
              <a:t>Workhorse radio technology for sensornets</a:t>
            </a:r>
          </a:p>
          <a:p>
            <a:pPr lvl="1">
              <a:spcBef>
                <a:spcPts val="400"/>
              </a:spcBef>
            </a:pPr>
            <a:r>
              <a:rPr lang="en-US" altLang="en-US" smtClean="0"/>
              <a:t>Widely adopted for low-power mesh protocols</a:t>
            </a:r>
          </a:p>
          <a:p>
            <a:pPr lvl="1">
              <a:spcBef>
                <a:spcPts val="400"/>
              </a:spcBef>
            </a:pPr>
            <a:r>
              <a:rPr lang="en-US" altLang="en-US" smtClean="0"/>
              <a:t>Middle (6LoWPAN, RPL) and upper (CoAP layers)</a:t>
            </a:r>
          </a:p>
          <a:p>
            <a:pPr lvl="1">
              <a:spcBef>
                <a:spcPts val="400"/>
              </a:spcBef>
            </a:pPr>
            <a:r>
              <a:rPr lang="en-US" altLang="en-US" sz="1800" smtClean="0"/>
              <a:t>Can last for years on a pair of AA batteries</a:t>
            </a:r>
          </a:p>
          <a:p>
            <a:endParaRPr lang="en-US" altLang="en-US" sz="2000" smtClean="0"/>
          </a:p>
          <a:p>
            <a:r>
              <a:rPr lang="en-US" altLang="en-US" smtClean="0"/>
              <a:t>Bluetooth Low-Energy (BLE)</a:t>
            </a:r>
          </a:p>
          <a:p>
            <a:pPr lvl="1">
              <a:spcBef>
                <a:spcPts val="400"/>
              </a:spcBef>
            </a:pPr>
            <a:r>
              <a:rPr lang="en-US" altLang="en-US" smtClean="0"/>
              <a:t>Short-range RF technology</a:t>
            </a:r>
          </a:p>
          <a:p>
            <a:pPr lvl="1">
              <a:spcBef>
                <a:spcPts val="400"/>
              </a:spcBef>
            </a:pPr>
            <a:r>
              <a:rPr lang="en-US" altLang="en-US" smtClean="0"/>
              <a:t>On phones and peripherals</a:t>
            </a:r>
          </a:p>
          <a:p>
            <a:pPr lvl="1">
              <a:spcBef>
                <a:spcPts val="400"/>
              </a:spcBef>
            </a:pPr>
            <a:r>
              <a:rPr lang="en-US" altLang="en-US" smtClean="0"/>
              <a:t>Can beacon for years on coin cells</a:t>
            </a:r>
          </a:p>
          <a:p>
            <a:endParaRPr lang="en-US" altLang="en-US" sz="2000" smtClean="0"/>
          </a:p>
          <a:p>
            <a:r>
              <a:rPr lang="en-US" altLang="en-US" smtClean="0"/>
              <a:t>Near-Field Communications (NFC)</a:t>
            </a:r>
          </a:p>
          <a:p>
            <a:pPr lvl="1">
              <a:spcBef>
                <a:spcPts val="400"/>
              </a:spcBef>
            </a:pPr>
            <a:r>
              <a:rPr lang="en-US" altLang="en-US" smtClean="0"/>
              <a:t>Asymmetric backscatter technology</a:t>
            </a:r>
          </a:p>
          <a:p>
            <a:pPr lvl="1">
              <a:spcBef>
                <a:spcPts val="400"/>
              </a:spcBef>
            </a:pPr>
            <a:r>
              <a:rPr lang="en-US" altLang="en-US" smtClean="0"/>
              <a:t>Small (mobile) readers in smartphones</a:t>
            </a:r>
          </a:p>
          <a:p>
            <a:pPr lvl="1">
              <a:spcBef>
                <a:spcPts val="400"/>
              </a:spcBef>
            </a:pPr>
            <a:r>
              <a:rPr lang="en-US" altLang="en-US" smtClean="0"/>
              <a:t>Large (stationary) readers in infrastructure</a:t>
            </a:r>
          </a:p>
          <a:p>
            <a:pPr lvl="1">
              <a:spcBef>
                <a:spcPts val="400"/>
              </a:spcBef>
            </a:pPr>
            <a:r>
              <a:rPr lang="en-US" altLang="en-US" smtClean="0"/>
              <a:t>New: ambient backscatter communications</a:t>
            </a:r>
          </a:p>
        </p:txBody>
      </p:sp>
      <p:pic>
        <p:nvPicPr>
          <p:cNvPr id="92163" name="image.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4625" y="2809875"/>
            <a:ext cx="1763713"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164" name="i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92863" y="4643438"/>
            <a:ext cx="2235200"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2165" name="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6655593" y="996157"/>
            <a:ext cx="1668463" cy="165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708478504"/>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arch_receiver_m3.jpg" descr="arch_receiver_m3.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1175" y="4187825"/>
            <a:ext cx="925513" cy="925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3186" name="Shape 254"/>
          <p:cNvSpPr>
            <a:spLocks noGrp="1"/>
          </p:cNvSpPr>
          <p:nvPr>
            <p:ph type="title" idx="4294967295"/>
          </p:nvPr>
        </p:nvSpPr>
        <p:spPr>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r>
              <a:rPr lang="en-US" altLang="en-US" smtClean="0"/>
              <a:t>Emerging Proximal Interfaces: </a:t>
            </a:r>
            <a:br>
              <a:rPr lang="en-US" altLang="en-US" smtClean="0"/>
            </a:br>
            <a:r>
              <a:rPr lang="en-US" altLang="en-US" smtClean="0"/>
              <a:t>Ultrasonic, Visible Light, Vibration</a:t>
            </a:r>
          </a:p>
        </p:txBody>
      </p:sp>
      <p:sp>
        <p:nvSpPr>
          <p:cNvPr id="256" name="Shape 256"/>
          <p:cNvSpPr>
            <a:spLocks noGrp="1"/>
          </p:cNvSpPr>
          <p:nvPr>
            <p:ph type="body" idx="4294967295"/>
          </p:nvPr>
        </p:nvSpPr>
        <p:spPr>
          <a:xfrm>
            <a:off x="169863" y="990600"/>
            <a:ext cx="7315200" cy="4876800"/>
          </a:xfrm>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pPr marL="318897" indent="-318897" defTabSz="850391">
              <a:defRPr sz="1800"/>
            </a:pPr>
            <a:r>
              <a:rPr sz="2232">
                <a:ea typeface="ＭＳ Ｐゴシック" charset="-128"/>
              </a:rPr>
              <a:t>Ultrasonic</a:t>
            </a:r>
          </a:p>
          <a:p>
            <a:pPr marL="690943" lvl="1" indent="-265747" defTabSz="850391">
              <a:spcBef>
                <a:spcPts val="400"/>
              </a:spcBef>
              <a:defRPr sz="1800"/>
            </a:pPr>
            <a:r>
              <a:rPr sz="1860">
                <a:ea typeface="ＭＳ Ｐゴシック" charset="-128"/>
              </a:rPr>
              <a:t>Small, low-power, short-range</a:t>
            </a:r>
          </a:p>
          <a:p>
            <a:pPr marL="690943" lvl="1" indent="-265747" defTabSz="850391">
              <a:spcBef>
                <a:spcPts val="400"/>
              </a:spcBef>
              <a:defRPr sz="1800"/>
            </a:pPr>
            <a:r>
              <a:rPr sz="1860">
                <a:ea typeface="ＭＳ Ｐゴシック" charset="-128"/>
              </a:rPr>
              <a:t>Supports very low-power wakeup</a:t>
            </a:r>
          </a:p>
          <a:p>
            <a:pPr marL="690943" lvl="1" indent="-265747" defTabSz="850391">
              <a:spcBef>
                <a:spcPts val="400"/>
              </a:spcBef>
              <a:defRPr sz="1800"/>
            </a:pPr>
            <a:r>
              <a:rPr sz="1860">
                <a:ea typeface="ＭＳ Ｐゴシック" charset="-128"/>
              </a:rPr>
              <a:t>Can support pairwise ranging of nodes</a:t>
            </a:r>
          </a:p>
          <a:p>
            <a:pPr marL="318897" indent="-318897" defTabSz="850391">
              <a:defRPr sz="1800"/>
            </a:pPr>
            <a:endParaRPr sz="1860">
              <a:ea typeface="ＭＳ Ｐゴシック" charset="-128"/>
            </a:endParaRPr>
          </a:p>
          <a:p>
            <a:pPr marL="318897" indent="-318897" defTabSz="850391">
              <a:defRPr sz="1800"/>
            </a:pPr>
            <a:r>
              <a:rPr sz="2232">
                <a:ea typeface="ＭＳ Ｐゴシック" charset="-128"/>
              </a:rPr>
              <a:t>Visible Light</a:t>
            </a:r>
          </a:p>
          <a:p>
            <a:pPr marL="690943" lvl="1" indent="-265747" defTabSz="850391">
              <a:spcBef>
                <a:spcPts val="400"/>
              </a:spcBef>
              <a:defRPr sz="1800"/>
            </a:pPr>
            <a:r>
              <a:rPr sz="1860">
                <a:ea typeface="ＭＳ Ｐゴシック" charset="-128"/>
              </a:rPr>
              <a:t>Enabled by pervasive LEDs and cameras</a:t>
            </a:r>
          </a:p>
          <a:p>
            <a:pPr marL="690943" lvl="1" indent="-265747" defTabSz="850391">
              <a:spcBef>
                <a:spcPts val="400"/>
              </a:spcBef>
              <a:defRPr sz="1800"/>
            </a:pPr>
            <a:r>
              <a:rPr sz="1860">
                <a:ea typeface="ＭＳ Ｐゴシック" charset="-128"/>
              </a:rPr>
              <a:t>Supports indoor localization and comms</a:t>
            </a:r>
          </a:p>
          <a:p>
            <a:pPr marL="690943" lvl="1" indent="-265747" defTabSz="850391">
              <a:spcBef>
                <a:spcPts val="400"/>
              </a:spcBef>
              <a:defRPr sz="1800"/>
            </a:pPr>
            <a:r>
              <a:rPr sz="1860">
                <a:ea typeface="ＭＳ Ｐゴシック" charset="-128"/>
              </a:rPr>
              <a:t>Easy to modify existing LED lighting</a:t>
            </a:r>
          </a:p>
          <a:p>
            <a:pPr marL="318897" indent="-318897" defTabSz="850391">
              <a:defRPr sz="1800"/>
            </a:pPr>
            <a:endParaRPr sz="1860">
              <a:ea typeface="ＭＳ Ｐゴシック" charset="-128"/>
            </a:endParaRPr>
          </a:p>
          <a:p>
            <a:pPr marL="318897" indent="-318897" defTabSz="850391">
              <a:defRPr sz="1800"/>
            </a:pPr>
            <a:r>
              <a:rPr sz="2232">
                <a:ea typeface="ＭＳ Ｐゴシック" charset="-128"/>
              </a:rPr>
              <a:t>Vibration</a:t>
            </a:r>
          </a:p>
          <a:p>
            <a:pPr marL="690943" lvl="1" indent="-265747" defTabSz="850391">
              <a:spcBef>
                <a:spcPts val="400"/>
              </a:spcBef>
              <a:defRPr sz="1800"/>
            </a:pPr>
            <a:r>
              <a:rPr sz="1860">
                <a:ea typeface="ＭＳ Ｐゴシック" charset="-128"/>
              </a:rPr>
              <a:t>Pervasive accelerometers</a:t>
            </a:r>
          </a:p>
          <a:p>
            <a:pPr marL="690943" lvl="1" indent="-265747" defTabSz="850391">
              <a:spcBef>
                <a:spcPts val="400"/>
              </a:spcBef>
              <a:defRPr sz="1800"/>
            </a:pPr>
            <a:r>
              <a:rPr sz="1860">
                <a:ea typeface="ＭＳ Ｐゴシック" charset="-128"/>
              </a:rPr>
              <a:t>Pervasive Vibration motors</a:t>
            </a:r>
          </a:p>
          <a:p>
            <a:pPr marL="690943" lvl="1" indent="-265747" defTabSz="850391">
              <a:spcBef>
                <a:spcPts val="400"/>
              </a:spcBef>
              <a:defRPr sz="1800"/>
            </a:pPr>
            <a:r>
              <a:rPr sz="1860">
                <a:ea typeface="ＭＳ Ｐゴシック" charset="-128"/>
              </a:rPr>
              <a:t>Bootstrap desktop area context</a:t>
            </a:r>
          </a:p>
        </p:txBody>
      </p:sp>
      <p:pic>
        <p:nvPicPr>
          <p:cNvPr id="93188" name="arch_sdl_control_plane.png" descr="arch_sdl_control_pla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8838" y="2746375"/>
            <a:ext cx="1712912" cy="174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3189" name="arch_luxapose_integrated.png" descr="arch_luxapose_integrated.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23138" y="2790825"/>
            <a:ext cx="1698625"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3190" name="phone.png" descr="phon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9925" y="5022850"/>
            <a:ext cx="180181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3191" name="image.png" descr="ima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5213" y="4927600"/>
            <a:ext cx="2295525" cy="191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3192" name="ima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45263" y="835025"/>
            <a:ext cx="1868487" cy="181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6348953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Folks</a:t>
            </a:r>
            <a:endParaRPr lang="en-US" dirty="0"/>
          </a:p>
        </p:txBody>
      </p:sp>
      <p:sp>
        <p:nvSpPr>
          <p:cNvPr id="3" name="Content Placeholder 2"/>
          <p:cNvSpPr>
            <a:spLocks noGrp="1"/>
          </p:cNvSpPr>
          <p:nvPr>
            <p:ph idx="1"/>
          </p:nvPr>
        </p:nvSpPr>
        <p:spPr/>
        <p:txBody>
          <a:bodyPr/>
          <a:lstStyle/>
          <a:p>
            <a:pPr eaLnBrk="1" hangingPunct="1">
              <a:lnSpc>
                <a:spcPct val="90000"/>
              </a:lnSpc>
            </a:pPr>
            <a:r>
              <a:rPr lang="en-US" sz="2800" dirty="0" smtClean="0"/>
              <a:t>Prof. Ron </a:t>
            </a:r>
            <a:r>
              <a:rPr lang="en-US" sz="2800" dirty="0" err="1" smtClean="0"/>
              <a:t>Dreslinski</a:t>
            </a:r>
            <a:endParaRPr lang="en-US" sz="2800" dirty="0"/>
          </a:p>
          <a:p>
            <a:pPr eaLnBrk="1" hangingPunct="1">
              <a:lnSpc>
                <a:spcPct val="90000"/>
              </a:lnSpc>
            </a:pPr>
            <a:r>
              <a:rPr lang="en-US" sz="2800" dirty="0" smtClean="0"/>
              <a:t>Matt </a:t>
            </a:r>
            <a:r>
              <a:rPr lang="en-US" sz="2800" dirty="0" smtClean="0"/>
              <a:t>Smith</a:t>
            </a:r>
          </a:p>
          <a:p>
            <a:pPr lvl="1" eaLnBrk="1" hangingPunct="1">
              <a:lnSpc>
                <a:spcPct val="90000"/>
              </a:lnSpc>
            </a:pPr>
            <a:r>
              <a:rPr lang="en-US" sz="2400" dirty="0" smtClean="0"/>
              <a:t>Head lab instructor</a:t>
            </a:r>
          </a:p>
          <a:p>
            <a:pPr lvl="1" eaLnBrk="1" hangingPunct="1">
              <a:lnSpc>
                <a:spcPct val="90000"/>
              </a:lnSpc>
            </a:pPr>
            <a:r>
              <a:rPr lang="en-US" sz="2400" dirty="0" smtClean="0"/>
              <a:t>Been doing 373 for about 15 years!</a:t>
            </a:r>
          </a:p>
          <a:p>
            <a:pPr eaLnBrk="1" hangingPunct="1">
              <a:lnSpc>
                <a:spcPct val="90000"/>
              </a:lnSpc>
            </a:pPr>
            <a:r>
              <a:rPr lang="en-US" sz="2800" dirty="0" smtClean="0"/>
              <a:t>IAs:</a:t>
            </a:r>
          </a:p>
          <a:p>
            <a:pPr lvl="1" eaLnBrk="1" hangingPunct="1">
              <a:lnSpc>
                <a:spcPct val="90000"/>
              </a:lnSpc>
            </a:pPr>
            <a:r>
              <a:rPr lang="en-US" b="1" dirty="0" err="1" smtClean="0"/>
              <a:t>Yifan</a:t>
            </a:r>
            <a:r>
              <a:rPr lang="en-US" b="1" dirty="0" smtClean="0"/>
              <a:t> </a:t>
            </a:r>
            <a:r>
              <a:rPr lang="en-US" b="1" dirty="0" err="1" smtClean="0"/>
              <a:t>Hao</a:t>
            </a:r>
            <a:r>
              <a:rPr lang="en-US" b="1" dirty="0" smtClean="0"/>
              <a:t> </a:t>
            </a:r>
            <a:r>
              <a:rPr lang="en-US" b="1" dirty="0" smtClean="0">
                <a:hlinkClick r:id="rId3"/>
              </a:rPr>
              <a:t>haoyifan@</a:t>
            </a:r>
            <a:r>
              <a:rPr lang="en-US" b="1" dirty="0" smtClean="0">
                <a:hlinkClick r:id="rId3"/>
              </a:rPr>
              <a:t>umich.edu</a:t>
            </a:r>
            <a:r>
              <a:rPr lang="en-US" b="1" dirty="0" smtClean="0"/>
              <a:t> </a:t>
            </a:r>
            <a:endParaRPr lang="en-US" b="1" dirty="0"/>
          </a:p>
          <a:p>
            <a:pPr lvl="1" eaLnBrk="1" hangingPunct="1">
              <a:lnSpc>
                <a:spcPct val="90000"/>
              </a:lnSpc>
            </a:pPr>
            <a:r>
              <a:rPr lang="en-US" b="1" dirty="0"/>
              <a:t>Daniel </a:t>
            </a:r>
            <a:r>
              <a:rPr lang="en-US" b="1" dirty="0" err="1"/>
              <a:t>Synder</a:t>
            </a:r>
            <a:r>
              <a:rPr lang="en-US" b="1" dirty="0"/>
              <a:t> </a:t>
            </a:r>
            <a:r>
              <a:rPr lang="en-US" b="1" dirty="0" smtClean="0">
                <a:hlinkClick r:id="rId4"/>
              </a:rPr>
              <a:t>snysly@umich.edu</a:t>
            </a:r>
            <a:r>
              <a:rPr lang="en-US" b="1" dirty="0" smtClean="0"/>
              <a:t> </a:t>
            </a:r>
            <a:endParaRPr lang="en-US" b="1" dirty="0"/>
          </a:p>
          <a:p>
            <a:pPr lvl="1" eaLnBrk="1" hangingPunct="1">
              <a:lnSpc>
                <a:spcPct val="90000"/>
              </a:lnSpc>
            </a:pPr>
            <a:r>
              <a:rPr lang="en-US" b="1" dirty="0" smtClean="0"/>
              <a:t>Jay </a:t>
            </a:r>
            <a:r>
              <a:rPr lang="en-US" b="1" dirty="0" err="1" smtClean="0"/>
              <a:t>Mulani</a:t>
            </a:r>
            <a:r>
              <a:rPr lang="en-US" b="1" dirty="0" smtClean="0"/>
              <a:t> </a:t>
            </a:r>
            <a:r>
              <a:rPr lang="en-US" b="1" dirty="0" smtClean="0">
                <a:hlinkClick r:id="rId5"/>
              </a:rPr>
              <a:t>jmulani@</a:t>
            </a:r>
            <a:r>
              <a:rPr lang="en-US" b="1" dirty="0" smtClean="0">
                <a:hlinkClick r:id="rId5"/>
              </a:rPr>
              <a:t>umich.edu</a:t>
            </a:r>
            <a:r>
              <a:rPr lang="en-US" b="1" dirty="0" smtClean="0"/>
              <a:t> </a:t>
            </a:r>
            <a:endParaRPr lang="en-US" b="1" dirty="0"/>
          </a:p>
          <a:p>
            <a:pPr lvl="1" eaLnBrk="1" hangingPunct="1">
              <a:lnSpc>
                <a:spcPct val="90000"/>
              </a:lnSpc>
            </a:pPr>
            <a:r>
              <a:rPr lang="en-US" b="1" dirty="0" smtClean="0"/>
              <a:t>Kevin Yang</a:t>
            </a:r>
            <a:r>
              <a:rPr lang="en-US" b="1" dirty="0" smtClean="0"/>
              <a:t> </a:t>
            </a:r>
            <a:r>
              <a:rPr lang="en-US" b="1" dirty="0" smtClean="0">
                <a:solidFill>
                  <a:srgbClr val="0070C0"/>
                </a:solidFill>
                <a:hlinkClick r:id="rId6"/>
              </a:rPr>
              <a:t>kbyang@</a:t>
            </a:r>
            <a:r>
              <a:rPr lang="en-US" b="1" dirty="0" smtClean="0">
                <a:solidFill>
                  <a:srgbClr val="0070C0"/>
                </a:solidFill>
                <a:hlinkClick r:id="rId6"/>
              </a:rPr>
              <a:t>umich.edu</a:t>
            </a:r>
            <a:r>
              <a:rPr lang="en-US" b="1" dirty="0" smtClean="0">
                <a:solidFill>
                  <a:srgbClr val="0070C0"/>
                </a:solidFill>
              </a:rPr>
              <a:t> </a:t>
            </a:r>
            <a:r>
              <a:rPr lang="en-US" dirty="0" smtClean="0">
                <a:solidFill>
                  <a:srgbClr val="0070C0"/>
                </a:solidFill>
              </a:rPr>
              <a:t> </a:t>
            </a:r>
            <a:r>
              <a:rPr lang="en-US" dirty="0" smtClean="0"/>
              <a:t>	</a:t>
            </a:r>
          </a:p>
          <a:p>
            <a:pPr eaLnBrk="1" hangingPunct="1">
              <a:lnSpc>
                <a:spcPct val="90000"/>
              </a:lnSpc>
            </a:pPr>
            <a:endParaRPr lang="en-US" dirty="0"/>
          </a:p>
          <a:p>
            <a:pPr eaLnBrk="1" hangingPunct="1">
              <a:lnSpc>
                <a:spcPct val="90000"/>
              </a:lnSpc>
            </a:pPr>
            <a:endParaRPr lang="en-US" dirty="0" smtClean="0"/>
          </a:p>
          <a:p>
            <a:endParaRPr lang="en-US" dirty="0"/>
          </a:p>
        </p:txBody>
      </p:sp>
      <p:sp>
        <p:nvSpPr>
          <p:cNvPr id="4" name="Slide Number Placeholder 3"/>
          <p:cNvSpPr>
            <a:spLocks noGrp="1"/>
          </p:cNvSpPr>
          <p:nvPr>
            <p:ph type="sldNum" sz="quarter" idx="12"/>
          </p:nvPr>
        </p:nvSpPr>
        <p:spPr/>
        <p:txBody>
          <a:bodyPr/>
          <a:lstStyle/>
          <a:p>
            <a:pPr>
              <a:defRPr/>
            </a:pPr>
            <a:fld id="{7BFF7799-164E-4CFB-803E-6634ADCAC464}" type="slidenum">
              <a:rPr lang="en-US" smtClean="0"/>
              <a:pPr>
                <a:defRPr/>
              </a:pPr>
              <a:t>2</a:t>
            </a:fld>
            <a:endParaRPr lang="en-US"/>
          </a:p>
        </p:txBody>
      </p:sp>
    </p:spTree>
    <p:extLst>
      <p:ext uri="{BB962C8B-B14F-4D97-AF65-F5344CB8AC3E}">
        <p14:creationId xmlns:p14="http://schemas.microsoft.com/office/powerpoint/2010/main" val="374389369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 calcmode="lin" valueType="num">
                                      <p:cBhvr additive="base">
                                        <p:cTn id="1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 calcmode="lin" valueType="num">
                                      <p:cBhvr additive="base">
                                        <p:cTn id="2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 calcmode="lin" valueType="num">
                                      <p:cBhvr additive="base">
                                        <p:cTn id="2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fade">
                                      <p:cBhvr>
                                        <p:cTn id="33" dur="1000"/>
                                        <p:tgtEl>
                                          <p:spTgt spid="3">
                                            <p:txEl>
                                              <p:pRg st="5" end="5"/>
                                            </p:txEl>
                                          </p:spTgt>
                                        </p:tgtEl>
                                      </p:cBhvr>
                                    </p:animEffect>
                                    <p:anim calcmode="lin" valueType="num">
                                      <p:cBhvr>
                                        <p:cTn id="34"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3">
                                            <p:txEl>
                                              <p:pRg st="6" end="6"/>
                                            </p:txEl>
                                          </p:spTgt>
                                        </p:tgtEl>
                                        <p:attrNameLst>
                                          <p:attrName>style.visibility</p:attrName>
                                        </p:attrNameLst>
                                      </p:cBhvr>
                                      <p:to>
                                        <p:strVal val="visible"/>
                                      </p:to>
                                    </p:set>
                                    <p:animEffect transition="in" filter="fade">
                                      <p:cBhvr>
                                        <p:cTn id="38" dur="1000"/>
                                        <p:tgtEl>
                                          <p:spTgt spid="3">
                                            <p:txEl>
                                              <p:pRg st="6" end="6"/>
                                            </p:txEl>
                                          </p:spTgt>
                                        </p:tgtEl>
                                      </p:cBhvr>
                                    </p:animEffect>
                                    <p:anim calcmode="lin" valueType="num">
                                      <p:cBhvr>
                                        <p:cTn id="3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40" dur="1000" fill="hold"/>
                                        <p:tgtEl>
                                          <p:spTgt spid="3">
                                            <p:txEl>
                                              <p:pRg st="6" end="6"/>
                                            </p:txEl>
                                          </p:spTgt>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1000"/>
                                        <p:tgtEl>
                                          <p:spTgt spid="3">
                                            <p:txEl>
                                              <p:pRg st="7" end="7"/>
                                            </p:txEl>
                                          </p:spTgt>
                                        </p:tgtEl>
                                      </p:cBhvr>
                                    </p:animEffect>
                                    <p:anim calcmode="lin" valueType="num">
                                      <p:cBhvr>
                                        <p:cTn id="44"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45" dur="1000" fill="hold"/>
                                        <p:tgtEl>
                                          <p:spTgt spid="3">
                                            <p:txEl>
                                              <p:pRg st="7" end="7"/>
                                            </p:txEl>
                                          </p:spTgt>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3">
                                            <p:txEl>
                                              <p:pRg st="8" end="8"/>
                                            </p:txEl>
                                          </p:spTgt>
                                        </p:tgtEl>
                                        <p:attrNameLst>
                                          <p:attrName>style.visibility</p:attrName>
                                        </p:attrNameLst>
                                      </p:cBhvr>
                                      <p:to>
                                        <p:strVal val="visible"/>
                                      </p:to>
                                    </p:set>
                                    <p:animEffect transition="in" filter="fade">
                                      <p:cBhvr>
                                        <p:cTn id="48" dur="1000"/>
                                        <p:tgtEl>
                                          <p:spTgt spid="3">
                                            <p:txEl>
                                              <p:pRg st="8" end="8"/>
                                            </p:txEl>
                                          </p:spTgt>
                                        </p:tgtEl>
                                      </p:cBhvr>
                                    </p:animEffect>
                                    <p:anim calcmode="lin" valueType="num">
                                      <p:cBhvr>
                                        <p:cTn id="49"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50"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hape 264"/>
          <p:cNvSpPr>
            <a:spLocks noGrp="1"/>
          </p:cNvSpPr>
          <p:nvPr>
            <p:ph type="title" idx="4294967295"/>
          </p:nvPr>
        </p:nvSpPr>
        <p:spPr>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r>
              <a:rPr lang="en-US" altLang="en-US" smtClean="0"/>
              <a:t>Non-volatile memory capacity &amp; read/write bandwidth</a:t>
            </a:r>
          </a:p>
        </p:txBody>
      </p:sp>
      <p:pic>
        <p:nvPicPr>
          <p:cNvPr id="94210" name="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863" y="773113"/>
            <a:ext cx="5935662" cy="287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4211" name="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063" y="3646488"/>
            <a:ext cx="6113462" cy="3113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4212" name="Shape 267"/>
          <p:cNvSpPr>
            <a:spLocks noChangeArrowheads="1"/>
          </p:cNvSpPr>
          <p:nvPr/>
        </p:nvSpPr>
        <p:spPr bwMode="auto">
          <a:xfrm>
            <a:off x="3813175" y="4316413"/>
            <a:ext cx="1062038" cy="379412"/>
          </a:xfrm>
          <a:prstGeom prst="roundRect">
            <a:avLst>
              <a:gd name="adj" fmla="val 16667"/>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endParaRPr lang="en-US" altLang="en-US" sz="1800"/>
          </a:p>
        </p:txBody>
      </p:sp>
      <p:sp>
        <p:nvSpPr>
          <p:cNvPr id="94213" name="Shape 268"/>
          <p:cNvSpPr>
            <a:spLocks noChangeArrowheads="1"/>
          </p:cNvSpPr>
          <p:nvPr/>
        </p:nvSpPr>
        <p:spPr bwMode="auto">
          <a:xfrm>
            <a:off x="3983038" y="2266950"/>
            <a:ext cx="227012" cy="228600"/>
          </a:xfrm>
          <a:prstGeom prst="roundRect">
            <a:avLst>
              <a:gd name="adj" fmla="val 16667"/>
            </a:avLst>
          </a:prstGeom>
          <a:noFill/>
          <a:ln w="38100">
            <a:solidFill>
              <a:srgbClr val="CC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endParaRPr lang="en-US" altLang="en-US" sz="1800"/>
          </a:p>
        </p:txBody>
      </p:sp>
      <p:cxnSp>
        <p:nvCxnSpPr>
          <p:cNvPr id="94214" name="Connector 269"/>
          <p:cNvCxnSpPr>
            <a:cxnSpLocks noChangeShapeType="1"/>
            <a:stCxn id="94213" idx="0"/>
            <a:endCxn id="94212" idx="0"/>
          </p:cNvCxnSpPr>
          <p:nvPr/>
        </p:nvCxnSpPr>
        <p:spPr bwMode="auto">
          <a:xfrm>
            <a:off x="4095750" y="2381250"/>
            <a:ext cx="249238" cy="2125663"/>
          </a:xfrm>
          <a:prstGeom prst="straightConnector1">
            <a:avLst/>
          </a:prstGeom>
          <a:noFill/>
          <a:ln w="38100">
            <a:solidFill>
              <a:srgbClr val="CC0000"/>
            </a:solidFill>
            <a:round/>
            <a:headEnd type="triangle" w="med" len="med"/>
            <a:tailEnd type="triangle" w="med" len="med"/>
          </a:ln>
          <a:extLst>
            <a:ext uri="{909E8E84-426E-40dd-AFC4-6F175D3DCCD1}">
              <a14:hiddenFill xmlns:a14="http://schemas.microsoft.com/office/drawing/2010/main">
                <a:noFill/>
              </a14:hiddenFill>
            </a:ext>
          </a:extLst>
        </p:spPr>
      </p:cxnSp>
      <p:sp>
        <p:nvSpPr>
          <p:cNvPr id="270" name="Shape 270"/>
          <p:cNvSpPr/>
          <p:nvPr/>
        </p:nvSpPr>
        <p:spPr>
          <a:xfrm flipH="1">
            <a:off x="4875213" y="4494213"/>
            <a:ext cx="1593850" cy="0"/>
          </a:xfrm>
          <a:prstGeom prst="line">
            <a:avLst/>
          </a:prstGeom>
          <a:ln w="38100">
            <a:solidFill>
              <a:srgbClr val="CC0000"/>
            </a:solidFill>
            <a:round/>
            <a:headEnd type="triangle"/>
          </a:ln>
        </p:spPr>
        <p:txBody>
          <a:bodyPr lIns="0" tIns="0" rIns="0" bIns="0"/>
          <a:lstStyle/>
          <a:p>
            <a:pPr defTabSz="457200">
              <a:defRPr sz="1200">
                <a:latin typeface="+mj-lt"/>
                <a:ea typeface="+mj-ea"/>
                <a:cs typeface="+mj-cs"/>
                <a:sym typeface="Helvetica"/>
              </a:defRPr>
            </a:pPr>
            <a:endParaRPr sz="1200">
              <a:latin typeface="+mj-lt"/>
              <a:ea typeface="+mj-ea"/>
              <a:cs typeface="+mj-cs"/>
              <a:sym typeface="Helvetica"/>
            </a:endParaRPr>
          </a:p>
        </p:txBody>
      </p:sp>
      <p:sp>
        <p:nvSpPr>
          <p:cNvPr id="271" name="Shape 271"/>
          <p:cNvSpPr>
            <a:spLocks noChangeArrowheads="1"/>
          </p:cNvSpPr>
          <p:nvPr/>
        </p:nvSpPr>
        <p:spPr bwMode="auto">
          <a:xfrm>
            <a:off x="6589713" y="3773488"/>
            <a:ext cx="1989137" cy="2216150"/>
          </a:xfrm>
          <a:prstGeom prst="rect">
            <a:avLst/>
          </a:pr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lIns="0" tIns="0" rIns="0" bIns="0">
            <a:spAutoFit/>
          </a:bodyPr>
          <a:lstStyle/>
          <a:p>
            <a:pPr algn="ctr">
              <a:defRPr sz="1800"/>
            </a:pPr>
            <a:r>
              <a:rPr sz="1800" dirty="0">
                <a:solidFill>
                  <a:srgbClr val="CC0000"/>
                </a:solidFill>
                <a:latin typeface="+mn-lt"/>
                <a:ea typeface="ＭＳ Ｐゴシック" charset="0"/>
                <a:cs typeface="ＭＳ Ｐゴシック" charset="0"/>
              </a:rPr>
              <a:t>Lower capacity but</a:t>
            </a:r>
          </a:p>
          <a:p>
            <a:pPr algn="ctr">
              <a:defRPr sz="1800"/>
            </a:pPr>
            <a:r>
              <a:rPr sz="1800" dirty="0">
                <a:solidFill>
                  <a:srgbClr val="660066"/>
                </a:solidFill>
                <a:latin typeface="+mn-lt"/>
                <a:ea typeface="ＭＳ Ｐゴシック" charset="0"/>
                <a:cs typeface="ＭＳ Ｐゴシック" charset="0"/>
              </a:rPr>
              <a:t>Higher R/W speeds</a:t>
            </a:r>
          </a:p>
          <a:p>
            <a:pPr algn="ctr">
              <a:defRPr sz="1800"/>
            </a:pPr>
            <a:r>
              <a:rPr sz="1800" dirty="0">
                <a:solidFill>
                  <a:srgbClr val="660066"/>
                </a:solidFill>
                <a:latin typeface="+mn-lt"/>
                <a:ea typeface="ＭＳ Ｐゴシック" charset="0"/>
                <a:cs typeface="ＭＳ Ｐゴシック" charset="0"/>
              </a:rPr>
              <a:t>*and*</a:t>
            </a:r>
          </a:p>
          <a:p>
            <a:pPr algn="ctr">
              <a:defRPr sz="1800"/>
            </a:pPr>
            <a:r>
              <a:rPr sz="1800" dirty="0">
                <a:solidFill>
                  <a:srgbClr val="0000FF"/>
                </a:solidFill>
                <a:latin typeface="+mn-lt"/>
                <a:ea typeface="ＭＳ Ｐゴシック" charset="0"/>
                <a:cs typeface="ＭＳ Ｐゴシック" charset="0"/>
              </a:rPr>
              <a:t>Lower energy per</a:t>
            </a:r>
          </a:p>
          <a:p>
            <a:pPr algn="ctr">
              <a:defRPr sz="1800"/>
            </a:pPr>
            <a:r>
              <a:rPr sz="1800" dirty="0">
                <a:solidFill>
                  <a:srgbClr val="0000FF"/>
                </a:solidFill>
                <a:latin typeface="+mn-lt"/>
                <a:ea typeface="ＭＳ Ｐゴシック" charset="0"/>
                <a:cs typeface="ＭＳ Ｐゴシック" charset="0"/>
              </a:rPr>
              <a:t>atomic operation</a:t>
            </a:r>
          </a:p>
          <a:p>
            <a:pPr algn="ctr">
              <a:defRPr sz="1800"/>
            </a:pPr>
            <a:r>
              <a:rPr sz="1800" dirty="0">
                <a:solidFill>
                  <a:srgbClr val="0000FF"/>
                </a:solidFill>
                <a:latin typeface="+mn-lt"/>
                <a:ea typeface="ＭＳ Ｐゴシック" charset="0"/>
                <a:cs typeface="ＭＳ Ｐゴシック" charset="0"/>
              </a:rPr>
              <a:t>*and*</a:t>
            </a:r>
          </a:p>
          <a:p>
            <a:pPr algn="ctr">
              <a:defRPr sz="1800"/>
            </a:pPr>
            <a:r>
              <a:rPr sz="1800" dirty="0">
                <a:solidFill>
                  <a:srgbClr val="0000FF"/>
                </a:solidFill>
                <a:latin typeface="+mn-lt"/>
                <a:ea typeface="ＭＳ Ｐゴシック" charset="0"/>
                <a:cs typeface="ＭＳ Ｐゴシック" charset="0"/>
              </a:rPr>
              <a:t>High write</a:t>
            </a:r>
          </a:p>
          <a:p>
            <a:pPr algn="ctr">
              <a:defRPr sz="1800"/>
            </a:pPr>
            <a:r>
              <a:rPr sz="1800" dirty="0">
                <a:solidFill>
                  <a:srgbClr val="0000FF"/>
                </a:solidFill>
                <a:latin typeface="+mn-lt"/>
                <a:ea typeface="ＭＳ Ｐゴシック" charset="0"/>
                <a:cs typeface="ＭＳ Ｐゴシック" charset="0"/>
              </a:rPr>
              <a:t>endurance</a:t>
            </a:r>
          </a:p>
        </p:txBody>
      </p:sp>
      <p:pic>
        <p:nvPicPr>
          <p:cNvPr id="94217" name="image.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8425" y="1065213"/>
            <a:ext cx="2222500" cy="213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Tree>
    <p:extLst>
      <p:ext uri="{BB962C8B-B14F-4D97-AF65-F5344CB8AC3E}">
        <p14:creationId xmlns:p14="http://schemas.microsoft.com/office/powerpoint/2010/main" val="1244877865"/>
      </p:ext>
    </p:extLst>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iterate>
                                    <p:tmAbs val="0"/>
                                  </p:iterate>
                                  <p:childTnLst>
                                    <p:set>
                                      <p:cBhvr>
                                        <p:cTn id="6" fill="hold"/>
                                        <p:tgtEl>
                                          <p:spTgt spid="27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iterate>
                                    <p:tmAbs val="0"/>
                                  </p:iterate>
                                  <p:childTnLst>
                                    <p:set>
                                      <p:cBhvr>
                                        <p:cTn id="9" fill="hold"/>
                                        <p:tgtEl>
                                          <p:spTgt spid="27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1"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3" name="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7663" y="4491038"/>
            <a:ext cx="1816100"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5234" name="Shape 278"/>
          <p:cNvSpPr>
            <a:spLocks noGrp="1"/>
          </p:cNvSpPr>
          <p:nvPr>
            <p:ph type="title" idx="4294967295"/>
          </p:nvPr>
        </p:nvSpPr>
        <p:spPr>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r>
              <a:rPr lang="en-US" altLang="en-US" smtClean="0"/>
              <a:t>MEMS Sensors:</a:t>
            </a:r>
            <a:br>
              <a:rPr lang="en-US" altLang="en-US" smtClean="0"/>
            </a:br>
            <a:r>
              <a:rPr lang="en-US" altLang="en-US" smtClean="0"/>
              <a:t>Rapidly falling price and power of accelerometers</a:t>
            </a:r>
          </a:p>
        </p:txBody>
      </p:sp>
      <p:pic>
        <p:nvPicPr>
          <p:cNvPr id="95235" name="imag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4888" y="2908300"/>
            <a:ext cx="1897062" cy="1052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5236" name="imag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6975" y="849313"/>
            <a:ext cx="2252663" cy="180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81" name="Shape 281"/>
          <p:cNvSpPr>
            <a:spLocks noChangeArrowheads="1"/>
          </p:cNvSpPr>
          <p:nvPr/>
        </p:nvSpPr>
        <p:spPr bwMode="auto">
          <a:xfrm>
            <a:off x="3851275" y="2517775"/>
            <a:ext cx="217963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lgn="ctr">
              <a:defRPr sz="1600"/>
            </a:lvl1pPr>
          </a:lstStyle>
          <a:p>
            <a:pPr>
              <a:defRPr sz="1800"/>
            </a:pPr>
            <a:r>
              <a:rPr>
                <a:latin typeface="+mn-lt"/>
                <a:ea typeface="ＭＳ Ｐゴシック" charset="0"/>
                <a:cs typeface="ＭＳ Ｐゴシック" charset="0"/>
              </a:rPr>
              <a:t>[Analog Devices, 2009]</a:t>
            </a:r>
          </a:p>
        </p:txBody>
      </p:sp>
      <p:sp>
        <p:nvSpPr>
          <p:cNvPr id="282" name="Shape 282"/>
          <p:cNvSpPr>
            <a:spLocks noChangeArrowheads="1"/>
          </p:cNvSpPr>
          <p:nvPr/>
        </p:nvSpPr>
        <p:spPr bwMode="auto">
          <a:xfrm>
            <a:off x="5167313" y="2746375"/>
            <a:ext cx="879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lgn="ctr">
              <a:defRPr sz="1600"/>
            </a:lvl1pPr>
          </a:lstStyle>
          <a:p>
            <a:pPr>
              <a:defRPr sz="1800"/>
            </a:pPr>
            <a:r>
              <a:rPr>
                <a:latin typeface="+mn-lt"/>
                <a:ea typeface="ＭＳ Ｐゴシック" charset="0"/>
                <a:cs typeface="ＭＳ Ｐゴシック" charset="0"/>
              </a:rPr>
              <a:t>ADXL345</a:t>
            </a:r>
          </a:p>
        </p:txBody>
      </p:sp>
      <p:pic>
        <p:nvPicPr>
          <p:cNvPr id="95239" name="09045-04-L_i_ma.png" descr="09045-04-L_i_m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1725" y="1608138"/>
            <a:ext cx="1897063" cy="189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5240" name="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9013" y="3581400"/>
            <a:ext cx="162877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85" name="Shape 285"/>
          <p:cNvSpPr>
            <a:spLocks noChangeArrowheads="1"/>
          </p:cNvSpPr>
          <p:nvPr/>
        </p:nvSpPr>
        <p:spPr bwMode="auto">
          <a:xfrm>
            <a:off x="6015038" y="3508375"/>
            <a:ext cx="26908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2000">
                <a:solidFill>
                  <a:srgbClr val="CC0000"/>
                </a:solidFill>
                <a:latin typeface="Trebuchet MS" panose="020B0603020202020204" pitchFamily="34" charset="0"/>
              </a:rPr>
              <a:t>10 </a:t>
            </a:r>
            <a:r>
              <a:rPr lang="en-US" altLang="en-US" sz="2000" i="1">
                <a:solidFill>
                  <a:srgbClr val="CC0000"/>
                </a:solidFill>
                <a:latin typeface="Trebuchet MS" panose="020B0603020202020204" pitchFamily="34" charset="0"/>
              </a:rPr>
              <a:t>µ</a:t>
            </a:r>
            <a:r>
              <a:rPr lang="en-US" altLang="en-US" sz="2000">
                <a:solidFill>
                  <a:srgbClr val="CC0000"/>
                </a:solidFill>
                <a:latin typeface="Trebuchet MS" panose="020B0603020202020204" pitchFamily="34" charset="0"/>
              </a:rPr>
              <a:t>A @ 10 Hz @ 6 bits</a:t>
            </a:r>
          </a:p>
        </p:txBody>
      </p:sp>
      <p:sp>
        <p:nvSpPr>
          <p:cNvPr id="286" name="Shape 286"/>
          <p:cNvSpPr>
            <a:spLocks noChangeArrowheads="1"/>
          </p:cNvSpPr>
          <p:nvPr/>
        </p:nvSpPr>
        <p:spPr bwMode="auto">
          <a:xfrm>
            <a:off x="973138" y="2716213"/>
            <a:ext cx="170656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2000">
                <a:solidFill>
                  <a:srgbClr val="CC0000"/>
                </a:solidFill>
                <a:latin typeface="Trebuchet MS" panose="020B0603020202020204" pitchFamily="34" charset="0"/>
              </a:rPr>
              <a:t>25 </a:t>
            </a:r>
            <a:r>
              <a:rPr lang="en-US" altLang="en-US" sz="2000" i="1">
                <a:solidFill>
                  <a:srgbClr val="CC0000"/>
                </a:solidFill>
                <a:latin typeface="Trebuchet MS" panose="020B0603020202020204" pitchFamily="34" charset="0"/>
              </a:rPr>
              <a:t>µ</a:t>
            </a:r>
            <a:r>
              <a:rPr lang="en-US" altLang="en-US" sz="2000">
                <a:solidFill>
                  <a:srgbClr val="CC0000"/>
                </a:solidFill>
                <a:latin typeface="Trebuchet MS" panose="020B0603020202020204" pitchFamily="34" charset="0"/>
              </a:rPr>
              <a:t>A @ 25 Hz</a:t>
            </a:r>
          </a:p>
        </p:txBody>
      </p:sp>
      <p:sp>
        <p:nvSpPr>
          <p:cNvPr id="287" name="Shape 287"/>
          <p:cNvSpPr>
            <a:spLocks noChangeArrowheads="1"/>
          </p:cNvSpPr>
          <p:nvPr/>
        </p:nvSpPr>
        <p:spPr bwMode="auto">
          <a:xfrm rot="2040485">
            <a:off x="4024313" y="2874963"/>
            <a:ext cx="790575" cy="846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p>
            <a:pPr algn="ctr">
              <a:defRPr sz="1800"/>
            </a:pPr>
            <a:r>
              <a:rPr sz="2000">
                <a:solidFill>
                  <a:srgbClr val="CC0000"/>
                </a:solidFill>
                <a:latin typeface="+mn-lt"/>
                <a:ea typeface="ＭＳ Ｐゴシック" charset="0"/>
                <a:cs typeface="ＭＳ Ｐゴシック" charset="0"/>
              </a:rPr>
              <a:t>Price</a:t>
            </a:r>
          </a:p>
          <a:p>
            <a:pPr algn="ctr">
              <a:defRPr sz="1800"/>
            </a:pPr>
            <a:endParaRPr sz="900">
              <a:solidFill>
                <a:srgbClr val="CC0000"/>
              </a:solidFill>
              <a:latin typeface="+mn-lt"/>
              <a:ea typeface="ＭＳ Ｐゴシック" charset="0"/>
              <a:cs typeface="ＭＳ Ｐゴシック" charset="0"/>
            </a:endParaRPr>
          </a:p>
          <a:p>
            <a:pPr algn="ctr">
              <a:defRPr sz="1800"/>
            </a:pPr>
            <a:r>
              <a:rPr sz="2000">
                <a:solidFill>
                  <a:srgbClr val="CC0000"/>
                </a:solidFill>
                <a:latin typeface="+mn-lt"/>
                <a:ea typeface="ＭＳ Ｐゴシック" charset="0"/>
                <a:cs typeface="ＭＳ Ｐゴシック" charset="0"/>
              </a:rPr>
              <a:t>Power</a:t>
            </a:r>
          </a:p>
        </p:txBody>
      </p:sp>
      <p:sp>
        <p:nvSpPr>
          <p:cNvPr id="288" name="Shape 288"/>
          <p:cNvSpPr>
            <a:spLocks noChangeArrowheads="1"/>
          </p:cNvSpPr>
          <p:nvPr/>
        </p:nvSpPr>
        <p:spPr bwMode="auto">
          <a:xfrm>
            <a:off x="5510213" y="3775075"/>
            <a:ext cx="3165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1600"/>
            </a:lvl1pPr>
          </a:lstStyle>
          <a:p>
            <a:pPr>
              <a:defRPr sz="1800"/>
            </a:pPr>
            <a:r>
              <a:rPr>
                <a:latin typeface="+mn-lt"/>
                <a:ea typeface="ＭＳ Ｐゴシック" charset="0"/>
                <a:cs typeface="ＭＳ Ｐゴシック" charset="0"/>
              </a:rPr>
              <a:t>[ST Microelectronics, annc. 2009]</a:t>
            </a:r>
          </a:p>
        </p:txBody>
      </p:sp>
      <p:pic>
        <p:nvPicPr>
          <p:cNvPr id="95245" name="image.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57288" y="849313"/>
            <a:ext cx="962025" cy="985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90" name="Shape 290"/>
          <p:cNvSpPr/>
          <p:nvPr/>
        </p:nvSpPr>
        <p:spPr>
          <a:xfrm>
            <a:off x="1839913" y="1608138"/>
            <a:ext cx="5438775" cy="3641725"/>
          </a:xfrm>
          <a:prstGeom prst="line">
            <a:avLst/>
          </a:prstGeom>
          <a:ln w="57150">
            <a:solidFill>
              <a:srgbClr val="CC0000"/>
            </a:solidFill>
            <a:round/>
            <a:tailEnd type="triangle"/>
          </a:ln>
        </p:spPr>
        <p:txBody>
          <a:bodyPr lIns="0" tIns="0" rIns="0" bIns="0"/>
          <a:lstStyle/>
          <a:p>
            <a:pPr defTabSz="457200">
              <a:defRPr sz="1200">
                <a:latin typeface="+mj-lt"/>
                <a:ea typeface="+mj-ea"/>
                <a:cs typeface="+mj-cs"/>
                <a:sym typeface="Helvetica"/>
              </a:defRPr>
            </a:pPr>
            <a:endParaRPr sz="1200">
              <a:latin typeface="+mj-lt"/>
              <a:ea typeface="+mj-ea"/>
              <a:cs typeface="+mj-cs"/>
              <a:sym typeface="Helvetica"/>
            </a:endParaRPr>
          </a:p>
        </p:txBody>
      </p:sp>
      <p:sp>
        <p:nvSpPr>
          <p:cNvPr id="291" name="Shape 291"/>
          <p:cNvSpPr>
            <a:spLocks noChangeArrowheads="1"/>
          </p:cNvSpPr>
          <p:nvPr/>
        </p:nvSpPr>
        <p:spPr bwMode="auto">
          <a:xfrm>
            <a:off x="1282700" y="1835150"/>
            <a:ext cx="817563"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lgn="ctr">
              <a:defRPr sz="2000">
                <a:solidFill>
                  <a:srgbClr val="CC0000"/>
                </a:solidFill>
              </a:defRPr>
            </a:lvl1pPr>
          </a:lstStyle>
          <a:p>
            <a:pPr>
              <a:defRPr sz="1800">
                <a:solidFill>
                  <a:srgbClr val="000000"/>
                </a:solidFill>
              </a:defRPr>
            </a:pPr>
            <a:r>
              <a:rPr dirty="0">
                <a:latin typeface="+mn-lt"/>
                <a:ea typeface="ＭＳ Ｐゴシック" charset="0"/>
                <a:cs typeface="ＭＳ Ｐゴシック" charset="0"/>
              </a:rPr>
              <a:t>O(mA)</a:t>
            </a:r>
          </a:p>
        </p:txBody>
      </p:sp>
      <p:sp>
        <p:nvSpPr>
          <p:cNvPr id="292" name="Shape 292"/>
          <p:cNvSpPr>
            <a:spLocks noChangeArrowheads="1"/>
          </p:cNvSpPr>
          <p:nvPr/>
        </p:nvSpPr>
        <p:spPr bwMode="auto">
          <a:xfrm>
            <a:off x="6515100" y="6237288"/>
            <a:ext cx="2179638"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lgn="ctr">
              <a:defRPr sz="1600"/>
            </a:lvl1pPr>
          </a:lstStyle>
          <a:p>
            <a:pPr>
              <a:defRPr sz="1800"/>
            </a:pPr>
            <a:r>
              <a:rPr>
                <a:latin typeface="+mn-lt"/>
                <a:ea typeface="ＭＳ Ｐゴシック" charset="0"/>
                <a:cs typeface="ＭＳ Ｐゴシック" charset="0"/>
              </a:rPr>
              <a:t>[Analog Devices, 2012]</a:t>
            </a:r>
          </a:p>
        </p:txBody>
      </p:sp>
      <p:sp>
        <p:nvSpPr>
          <p:cNvPr id="95249" name="Shape 293"/>
          <p:cNvSpPr>
            <a:spLocks noChangeArrowheads="1"/>
          </p:cNvSpPr>
          <p:nvPr/>
        </p:nvSpPr>
        <p:spPr bwMode="auto">
          <a:xfrm>
            <a:off x="7643813" y="4187825"/>
            <a:ext cx="88582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600"/>
              <a:t>ADXL362</a:t>
            </a:r>
          </a:p>
        </p:txBody>
      </p:sp>
      <p:sp>
        <p:nvSpPr>
          <p:cNvPr id="294" name="Shape 294"/>
          <p:cNvSpPr>
            <a:spLocks noChangeArrowheads="1"/>
          </p:cNvSpPr>
          <p:nvPr/>
        </p:nvSpPr>
        <p:spPr bwMode="auto">
          <a:xfrm>
            <a:off x="4133850" y="5453063"/>
            <a:ext cx="25717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r"/>
            <a:r>
              <a:rPr lang="en-US" altLang="en-US" sz="2000">
                <a:solidFill>
                  <a:srgbClr val="CC0000"/>
                </a:solidFill>
                <a:latin typeface="Trebuchet MS" panose="020B0603020202020204" pitchFamily="34" charset="0"/>
              </a:rPr>
              <a:t>1.8 </a:t>
            </a:r>
            <a:r>
              <a:rPr lang="en-US" altLang="en-US" sz="2000" i="1">
                <a:solidFill>
                  <a:srgbClr val="CC0000"/>
                </a:solidFill>
                <a:latin typeface="Trebuchet MS" panose="020B0603020202020204" pitchFamily="34" charset="0"/>
              </a:rPr>
              <a:t>µ</a:t>
            </a:r>
            <a:r>
              <a:rPr lang="en-US" altLang="en-US" sz="2000">
                <a:solidFill>
                  <a:srgbClr val="CC0000"/>
                </a:solidFill>
                <a:latin typeface="Trebuchet MS" panose="020B0603020202020204" pitchFamily="34" charset="0"/>
              </a:rPr>
              <a:t>A @ 100 Hz @ 2V</a:t>
            </a:r>
          </a:p>
          <a:p>
            <a:pPr algn="r"/>
            <a:r>
              <a:rPr lang="en-US" altLang="en-US" sz="2000">
                <a:solidFill>
                  <a:srgbClr val="CC0000"/>
                </a:solidFill>
                <a:latin typeface="Trebuchet MS" panose="020B0603020202020204" pitchFamily="34" charset="0"/>
              </a:rPr>
              <a:t>300 nA wakeup mode</a:t>
            </a:r>
          </a:p>
        </p:txBody>
      </p:sp>
    </p:spTree>
    <p:extLst>
      <p:ext uri="{BB962C8B-B14F-4D97-AF65-F5344CB8AC3E}">
        <p14:creationId xmlns:p14="http://schemas.microsoft.com/office/powerpoint/2010/main" val="27674897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hape 297"/>
          <p:cNvSpPr>
            <a:spLocks noGrp="1"/>
          </p:cNvSpPr>
          <p:nvPr>
            <p:ph type="title" idx="4294967295"/>
          </p:nvPr>
        </p:nvSpPr>
        <p:spPr>
          <a:extLst>
            <a:ext uri="{91240B29-F687-4f45-9708-019B960494DF}">
              <a14:hiddenLine xmlns:a14="http://schemas.microsoft.com/office/drawing/2010/main" w="12700">
                <a:solidFill>
                  <a:srgbClr val="000000"/>
                </a:solidFill>
                <a:miter lim="400000"/>
                <a:headEnd/>
                <a:tailEnd/>
              </a14:hiddenLine>
            </a:ext>
          </a:extLst>
        </p:spPr>
        <p:txBody>
          <a:bodyPr lIns="0" tIns="0" rIns="0" bIns="0"/>
          <a:lstStyle/>
          <a:p>
            <a:r>
              <a:rPr lang="en-US" altLang="en-US" smtClean="0"/>
              <a:t>Energy harvesting and storage:</a:t>
            </a:r>
            <a:br>
              <a:rPr lang="en-US" altLang="en-US" smtClean="0"/>
            </a:br>
            <a:r>
              <a:rPr lang="en-US" altLang="en-US" smtClean="0"/>
              <a:t>Small doesn</a:t>
            </a:r>
            <a:r>
              <a:rPr lang="ja-JP" altLang="en-US" smtClean="0"/>
              <a:t>’</a:t>
            </a:r>
            <a:r>
              <a:rPr lang="en-US" altLang="en-US" smtClean="0"/>
              <a:t>t mean powerless…</a:t>
            </a:r>
          </a:p>
        </p:txBody>
      </p:sp>
      <p:pic>
        <p:nvPicPr>
          <p:cNvPr id="96258" name="image.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913" y="1006475"/>
            <a:ext cx="3952875" cy="7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6259" name="imag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3763" y="5099050"/>
            <a:ext cx="2428875" cy="128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6260" name="imag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13450" y="4149725"/>
            <a:ext cx="254317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261" name="Shape 301"/>
          <p:cNvSpPr>
            <a:spLocks noChangeArrowheads="1"/>
          </p:cNvSpPr>
          <p:nvPr/>
        </p:nvSpPr>
        <p:spPr bwMode="auto">
          <a:xfrm>
            <a:off x="5978525" y="6127750"/>
            <a:ext cx="26828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Thermoelectric Ambient</a:t>
            </a:r>
          </a:p>
          <a:p>
            <a:pPr algn="ct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Energy Harvester [PNNL]</a:t>
            </a:r>
          </a:p>
        </p:txBody>
      </p:sp>
      <p:pic>
        <p:nvPicPr>
          <p:cNvPr id="96262" name="imag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05600" y="2282825"/>
            <a:ext cx="1211263"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263" name="Shape 303"/>
          <p:cNvSpPr>
            <a:spLocks noChangeArrowheads="1"/>
          </p:cNvSpPr>
          <p:nvPr/>
        </p:nvSpPr>
        <p:spPr bwMode="auto">
          <a:xfrm>
            <a:off x="5946775" y="3397250"/>
            <a:ext cx="27463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Shock Energy Harvesting</a:t>
            </a:r>
          </a:p>
          <a:p>
            <a:pPr algn="ct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CEDRAT Technologies</a:t>
            </a:r>
          </a:p>
        </p:txBody>
      </p:sp>
      <p:pic>
        <p:nvPicPr>
          <p:cNvPr id="96264" name="image.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1625" y="2443163"/>
            <a:ext cx="1674813"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6265" name="image.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9713" y="5249863"/>
            <a:ext cx="30956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266" name="Shape 306"/>
          <p:cNvSpPr>
            <a:spLocks noChangeArrowheads="1"/>
          </p:cNvSpPr>
          <p:nvPr/>
        </p:nvSpPr>
        <p:spPr bwMode="auto">
          <a:xfrm>
            <a:off x="3881438" y="4229100"/>
            <a:ext cx="2200275" cy="617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Electrostatic Energy</a:t>
            </a:r>
          </a:p>
          <a:p>
            <a:pPr algn="ct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Harvester [ICL]</a:t>
            </a:r>
          </a:p>
        </p:txBody>
      </p:sp>
      <p:pic>
        <p:nvPicPr>
          <p:cNvPr id="96267" name="image.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15913" y="1835150"/>
            <a:ext cx="22860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268" name="Shape 308"/>
          <p:cNvSpPr>
            <a:spLocks noChangeArrowheads="1"/>
          </p:cNvSpPr>
          <p:nvPr/>
        </p:nvSpPr>
        <p:spPr bwMode="auto">
          <a:xfrm>
            <a:off x="506413" y="3201988"/>
            <a:ext cx="1920875" cy="350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Thin-film batteries</a:t>
            </a:r>
          </a:p>
        </p:txBody>
      </p:sp>
      <p:pic>
        <p:nvPicPr>
          <p:cNvPr id="96269" name="image.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33563" y="3732213"/>
            <a:ext cx="1939925" cy="1360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6270" name="image.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013325" y="371475"/>
            <a:ext cx="87630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271" name="Shape 311"/>
          <p:cNvSpPr>
            <a:spLocks noChangeArrowheads="1"/>
          </p:cNvSpPr>
          <p:nvPr/>
        </p:nvSpPr>
        <p:spPr bwMode="auto">
          <a:xfrm>
            <a:off x="4916488" y="1682750"/>
            <a:ext cx="10318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RF [Intel]</a:t>
            </a:r>
          </a:p>
        </p:txBody>
      </p:sp>
      <p:pic>
        <p:nvPicPr>
          <p:cNvPr id="96272" name="image.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5913" y="3519488"/>
            <a:ext cx="14192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273" name="Shape 313"/>
          <p:cNvSpPr>
            <a:spLocks noChangeArrowheads="1"/>
          </p:cNvSpPr>
          <p:nvPr/>
        </p:nvSpPr>
        <p:spPr bwMode="auto">
          <a:xfrm>
            <a:off x="247650" y="4643438"/>
            <a:ext cx="1463675" cy="617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Piezoelectric</a:t>
            </a:r>
          </a:p>
          <a:p>
            <a:pPr algn="ct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[Holst/IMEC]</a:t>
            </a:r>
          </a:p>
        </p:txBody>
      </p:sp>
      <p:pic>
        <p:nvPicPr>
          <p:cNvPr id="96274" name="image.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466975" y="2549525"/>
            <a:ext cx="1428750"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96275" name="image.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172200" y="222250"/>
            <a:ext cx="1606550"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96276" name="Shape 316"/>
          <p:cNvSpPr>
            <a:spLocks noChangeArrowheads="1"/>
          </p:cNvSpPr>
          <p:nvPr/>
        </p:nvSpPr>
        <p:spPr bwMode="auto">
          <a:xfrm>
            <a:off x="6143625" y="1758950"/>
            <a:ext cx="1704975" cy="350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45719" rIns="45719">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800">
                <a:solidFill>
                  <a:srgbClr val="000066"/>
                </a:solidFill>
                <a:latin typeface="Arial" panose="020B0604020202020204" pitchFamily="34" charset="0"/>
                <a:cs typeface="Arial" panose="020B0604020202020204" pitchFamily="34" charset="0"/>
                <a:sym typeface="Arial" panose="020B0604020202020204" pitchFamily="34" charset="0"/>
              </a:rPr>
              <a:t>Clare Solar Cell</a:t>
            </a:r>
          </a:p>
        </p:txBody>
      </p:sp>
    </p:spTree>
    <p:extLst>
      <p:ext uri="{BB962C8B-B14F-4D97-AF65-F5344CB8AC3E}">
        <p14:creationId xmlns:p14="http://schemas.microsoft.com/office/powerpoint/2010/main" val="218486173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Slide Number Placeholder 5"/>
          <p:cNvSpPr>
            <a:spLocks noGrp="1"/>
          </p:cNvSpPr>
          <p:nvPr>
            <p:ph type="sldNum" sz="quarter" idx="12"/>
          </p:nvPr>
        </p:nvSpPr>
        <p:spPr>
          <a:noFill/>
        </p:spPr>
        <p:txBody>
          <a:bodyPr/>
          <a:lstStyle/>
          <a:p>
            <a:fld id="{CDEB6AEB-D4B4-4C77-A1D4-70A9A3AD34FE}" type="slidenum">
              <a:rPr lang="en-US"/>
              <a:pPr/>
              <a:t>23</a:t>
            </a:fld>
            <a:endParaRPr lang="en-US"/>
          </a:p>
        </p:txBody>
      </p:sp>
      <p:sp>
        <p:nvSpPr>
          <p:cNvPr id="45058" name="Rectangle 3"/>
          <p:cNvSpPr>
            <a:spLocks noGrp="1" noChangeArrowheads="1"/>
          </p:cNvSpPr>
          <p:nvPr>
            <p:ph type="body" idx="1"/>
          </p:nvPr>
        </p:nvSpPr>
        <p:spPr/>
        <p:txBody>
          <a:bodyPr/>
          <a:lstStyle/>
          <a:p>
            <a:pPr algn="ctr">
              <a:buFontTx/>
              <a:buNone/>
            </a:pPr>
            <a:endParaRPr lang="en-US" sz="2800" smtClean="0"/>
          </a:p>
          <a:p>
            <a:pPr algn="ctr">
              <a:buFontTx/>
              <a:buNone/>
            </a:pPr>
            <a:endParaRPr lang="en-US" sz="1800" smtClean="0"/>
          </a:p>
          <a:p>
            <a:pPr algn="ctr">
              <a:buFontTx/>
              <a:buNone/>
            </a:pPr>
            <a:endParaRPr lang="en-US" sz="1600" smtClean="0"/>
          </a:p>
          <a:p>
            <a:pPr algn="ctr">
              <a:buFontTx/>
              <a:buNone/>
            </a:pPr>
            <a:endParaRPr lang="en-US" sz="2800" smtClean="0"/>
          </a:p>
          <a:p>
            <a:pPr algn="ctr">
              <a:buFontTx/>
              <a:buNone/>
            </a:pPr>
            <a:endParaRPr lang="en-US" sz="2800" smtClean="0"/>
          </a:p>
          <a:p>
            <a:pPr algn="ctr">
              <a:buFontTx/>
              <a:buNone/>
            </a:pPr>
            <a:r>
              <a:rPr lang="en-US" sz="2800" smtClean="0"/>
              <a:t>Why study 32-bit MCUs and FPGAs?</a:t>
            </a:r>
          </a:p>
        </p:txBody>
      </p:sp>
    </p:spTree>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D847BBD-C664-4E68-ACA8-48AB5B6826DA}" type="slidenum">
              <a:rPr lang="en-US"/>
              <a:pPr>
                <a:defRPr/>
              </a:pPr>
              <a:t>24</a:t>
            </a:fld>
            <a:endParaRPr lang="en-US"/>
          </a:p>
        </p:txBody>
      </p:sp>
      <p:pic>
        <p:nvPicPr>
          <p:cNvPr id="22531" name="Picture 2"/>
          <p:cNvPicPr>
            <a:picLocks noChangeAspect="1" noChangeArrowheads="1"/>
          </p:cNvPicPr>
          <p:nvPr/>
        </p:nvPicPr>
        <p:blipFill>
          <a:blip r:embed="rId3" cstate="print"/>
          <a:srcRect/>
          <a:stretch>
            <a:fillRect/>
          </a:stretch>
        </p:blipFill>
        <p:spPr bwMode="auto">
          <a:xfrm>
            <a:off x="0" y="779463"/>
            <a:ext cx="9144000" cy="5849937"/>
          </a:xfrm>
          <a:prstGeom prst="rect">
            <a:avLst/>
          </a:prstGeom>
          <a:noFill/>
          <a:ln w="9525">
            <a:noFill/>
            <a:miter lim="800000"/>
            <a:headEnd/>
            <a:tailEnd/>
          </a:ln>
        </p:spPr>
      </p:pic>
      <p:sp>
        <p:nvSpPr>
          <p:cNvPr id="22532" name="Title 1"/>
          <p:cNvSpPr>
            <a:spLocks noGrp="1"/>
          </p:cNvSpPr>
          <p:nvPr>
            <p:ph type="title"/>
          </p:nvPr>
        </p:nvSpPr>
        <p:spPr/>
        <p:txBody>
          <a:bodyPr/>
          <a:lstStyle/>
          <a:p>
            <a:r>
              <a:rPr lang="en-US" sz="2200" smtClean="0"/>
              <a:t>MCU-32  and PLDs are tied in embedded market share</a:t>
            </a:r>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A4A5944-FF39-4005-B6B8-CBCBF8133B29}" type="slidenum">
              <a:rPr lang="en-US"/>
              <a:pPr>
                <a:defRPr/>
              </a:pPr>
              <a:t>25</a:t>
            </a:fld>
            <a:endParaRPr lang="en-US"/>
          </a:p>
        </p:txBody>
      </p:sp>
      <p:sp>
        <p:nvSpPr>
          <p:cNvPr id="25603" name="Rectangle 3"/>
          <p:cNvSpPr>
            <a:spLocks noGrp="1" noChangeArrowheads="1"/>
          </p:cNvSpPr>
          <p:nvPr>
            <p:ph type="body" idx="1"/>
          </p:nvPr>
        </p:nvSpPr>
        <p:spPr/>
        <p:txBody>
          <a:bodyPr/>
          <a:lstStyle/>
          <a:p>
            <a:pPr algn="ctr">
              <a:buFontTx/>
              <a:buNone/>
            </a:pPr>
            <a:r>
              <a:rPr lang="en-US" sz="2800" smtClean="0"/>
              <a:t>What differentiates these </a:t>
            </a:r>
          </a:p>
          <a:p>
            <a:pPr algn="ctr">
              <a:buFontTx/>
              <a:buNone/>
            </a:pPr>
            <a:r>
              <a:rPr lang="en-US" sz="2800" smtClean="0"/>
              <a:t>products from one another?</a:t>
            </a:r>
          </a:p>
          <a:p>
            <a:pPr algn="ctr">
              <a:buFontTx/>
              <a:buNone/>
            </a:pPr>
            <a:endParaRPr lang="en-US" sz="2800" smtClean="0"/>
          </a:p>
          <a:p>
            <a:pPr algn="ctr">
              <a:lnSpc>
                <a:spcPts val="2700"/>
              </a:lnSpc>
              <a:spcBef>
                <a:spcPct val="0"/>
              </a:spcBef>
              <a:buFontTx/>
              <a:buNone/>
            </a:pPr>
            <a:r>
              <a:rPr lang="en-US" sz="2800" smtClean="0"/>
              <a:t>FPGA                                  Microprocessor</a:t>
            </a:r>
          </a:p>
          <a:p>
            <a:pPr algn="ctr">
              <a:lnSpc>
                <a:spcPts val="2700"/>
              </a:lnSpc>
              <a:spcBef>
                <a:spcPct val="0"/>
              </a:spcBef>
              <a:buFontTx/>
              <a:buNone/>
            </a:pPr>
            <a:r>
              <a:rPr lang="en-US" sz="2800" smtClean="0"/>
              <a:t>=====                                 =============</a:t>
            </a:r>
          </a:p>
          <a:p>
            <a:pPr algn="ctr">
              <a:buFontTx/>
              <a:buNone/>
            </a:pPr>
            <a:endParaRPr lang="en-US" sz="2800" smtClean="0"/>
          </a:p>
          <a:p>
            <a:pPr algn="ctr">
              <a:buFontTx/>
              <a:buNone/>
            </a:pPr>
            <a:endParaRPr lang="en-US" sz="2800" smtClean="0"/>
          </a:p>
          <a:p>
            <a:pPr algn="ctr">
              <a:buFontTx/>
              <a:buNone/>
            </a:pPr>
            <a:endParaRPr lang="en-US" sz="2800" smtClean="0"/>
          </a:p>
        </p:txBody>
      </p:sp>
    </p:spTree>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fld id="{4064C2B5-55A3-4B8F-B061-8D0852BE53CB}" type="slidenum">
              <a:rPr lang="en-US" altLang="en-US" sz="1600">
                <a:solidFill>
                  <a:schemeClr val="folHlink"/>
                </a:solidFill>
                <a:latin typeface="Trebuchet MS" panose="020B0603020202020204" pitchFamily="34" charset="0"/>
              </a:rPr>
              <a:pPr/>
              <a:t>26</a:t>
            </a:fld>
            <a:endParaRPr lang="en-US" altLang="en-US" sz="1600">
              <a:solidFill>
                <a:schemeClr val="folHlink"/>
              </a:solidFill>
              <a:latin typeface="Trebuchet MS" panose="020B0603020202020204" pitchFamily="34" charset="0"/>
            </a:endParaRPr>
          </a:p>
        </p:txBody>
      </p:sp>
      <p:sp>
        <p:nvSpPr>
          <p:cNvPr id="26626" name="Rectangle 3"/>
          <p:cNvSpPr>
            <a:spLocks noGrp="1" noChangeArrowheads="1"/>
          </p:cNvSpPr>
          <p:nvPr>
            <p:ph type="body" idx="1"/>
          </p:nvPr>
        </p:nvSpPr>
        <p:spPr/>
        <p:txBody>
          <a:bodyPr/>
          <a:lstStyle/>
          <a:p>
            <a:pPr algn="ctr">
              <a:buFontTx/>
              <a:buNone/>
            </a:pPr>
            <a:r>
              <a:rPr lang="en-US" altLang="en-US" sz="2800" u="sng" smtClean="0"/>
              <a:t>MPU</a:t>
            </a:r>
            <a:r>
              <a:rPr lang="en-US" altLang="en-US" sz="2800" smtClean="0"/>
              <a:t>				</a:t>
            </a:r>
            <a:r>
              <a:rPr lang="en-US" altLang="en-US" sz="2800" u="sng" smtClean="0"/>
              <a:t>FPGA</a:t>
            </a:r>
            <a:r>
              <a:rPr lang="en-US" altLang="en-US" sz="2800" smtClean="0"/>
              <a:t>		</a:t>
            </a:r>
          </a:p>
          <a:p>
            <a:pPr algn="ctr">
              <a:buFontTx/>
              <a:buNone/>
            </a:pPr>
            <a:endParaRPr lang="en-US" altLang="en-US" sz="1800" smtClean="0"/>
          </a:p>
          <a:p>
            <a:pPr algn="ctr">
              <a:buFontTx/>
              <a:buNone/>
            </a:pPr>
            <a:endParaRPr lang="en-US" altLang="en-US" sz="3200" smtClean="0"/>
          </a:p>
          <a:p>
            <a:pPr algn="ctr">
              <a:buFontTx/>
              <a:buNone/>
            </a:pPr>
            <a:endParaRPr lang="en-US" altLang="en-US" sz="2800" smtClean="0"/>
          </a:p>
        </p:txBody>
      </p:sp>
      <p:pic>
        <p:nvPicPr>
          <p:cNvPr id="2662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7500" y="1828800"/>
            <a:ext cx="41021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5"/>
          <p:cNvPicPr>
            <a:picLocks noChangeAspect="1"/>
          </p:cNvPicPr>
          <p:nvPr/>
        </p:nvPicPr>
        <p:blipFill>
          <a:blip r:embed="rId3">
            <a:extLst>
              <a:ext uri="{28A0092B-C50C-407E-A947-70E740481C1C}">
                <a14:useLocalDpi xmlns:a14="http://schemas.microsoft.com/office/drawing/2010/main" val="0"/>
              </a:ext>
            </a:extLst>
          </a:blip>
          <a:srcRect r="54715"/>
          <a:stretch>
            <a:fillRect/>
          </a:stretch>
        </p:blipFill>
        <p:spPr bwMode="auto">
          <a:xfrm>
            <a:off x="4724400" y="1670050"/>
            <a:ext cx="3613150" cy="381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Picture 6"/>
          <p:cNvPicPr>
            <a:picLocks noChangeAspect="1"/>
          </p:cNvPicPr>
          <p:nvPr/>
        </p:nvPicPr>
        <p:blipFill>
          <a:blip r:embed="rId4" cstate="print">
            <a:extLst>
              <a:ext uri="{28A0092B-C50C-407E-A947-70E740481C1C}">
                <a14:useLocalDpi xmlns:a14="http://schemas.microsoft.com/office/drawing/2010/main" val="0"/>
              </a:ext>
            </a:extLst>
          </a:blip>
          <a:srcRect l="46153"/>
          <a:stretch>
            <a:fillRect/>
          </a:stretch>
        </p:blipFill>
        <p:spPr bwMode="auto">
          <a:xfrm>
            <a:off x="7315200" y="1143000"/>
            <a:ext cx="1809750" cy="160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91648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fld id="{DD8128E4-2CD0-4854-8159-6CC449D951BA}" type="slidenum">
              <a:rPr lang="en-US" altLang="en-US" sz="1600">
                <a:solidFill>
                  <a:schemeClr val="folHlink"/>
                </a:solidFill>
                <a:latin typeface="Trebuchet MS" panose="020B0603020202020204" pitchFamily="34" charset="0"/>
              </a:rPr>
              <a:pPr/>
              <a:t>27</a:t>
            </a:fld>
            <a:endParaRPr lang="en-US" altLang="en-US" sz="1600">
              <a:solidFill>
                <a:schemeClr val="folHlink"/>
              </a:solidFill>
              <a:latin typeface="Trebuchet MS" panose="020B0603020202020204" pitchFamily="34" charset="0"/>
            </a:endParaRPr>
          </a:p>
        </p:txBody>
      </p:sp>
      <p:sp>
        <p:nvSpPr>
          <p:cNvPr id="27650" name="Rectangle 3"/>
          <p:cNvSpPr>
            <a:spLocks noGrp="1" noChangeArrowheads="1"/>
          </p:cNvSpPr>
          <p:nvPr>
            <p:ph type="body" idx="1"/>
          </p:nvPr>
        </p:nvSpPr>
        <p:spPr/>
        <p:txBody>
          <a:bodyPr/>
          <a:lstStyle/>
          <a:p>
            <a:pPr algn="ctr">
              <a:buFontTx/>
              <a:buNone/>
            </a:pPr>
            <a:r>
              <a:rPr lang="en-US" altLang="en-US" sz="2800" smtClean="0"/>
              <a:t>Modern FPGAs: best of both worlds!</a:t>
            </a:r>
          </a:p>
        </p:txBody>
      </p:sp>
      <p:pic>
        <p:nvPicPr>
          <p:cNvPr id="27651" name="Picture 3"/>
          <p:cNvPicPr>
            <a:picLocks noChangeAspect="1"/>
          </p:cNvPicPr>
          <p:nvPr/>
        </p:nvPicPr>
        <p:blipFill>
          <a:blip r:embed="rId2">
            <a:extLst>
              <a:ext uri="{28A0092B-C50C-407E-A947-70E740481C1C}">
                <a14:useLocalDpi xmlns:a14="http://schemas.microsoft.com/office/drawing/2010/main" val="0"/>
              </a:ext>
            </a:extLst>
          </a:blip>
          <a:srcRect l="6667" r="5833" b="880"/>
          <a:stretch>
            <a:fillRect/>
          </a:stretch>
        </p:blipFill>
        <p:spPr bwMode="auto">
          <a:xfrm>
            <a:off x="609600" y="1538288"/>
            <a:ext cx="8001000" cy="5091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677253"/>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25BF392-305E-4844-97C8-AD2B72A7D5DB}" type="slidenum">
              <a:rPr lang="en-US"/>
              <a:pPr>
                <a:defRPr/>
              </a:pPr>
              <a:t>28</a:t>
            </a:fld>
            <a:endParaRPr lang="en-US"/>
          </a:p>
        </p:txBody>
      </p:sp>
      <p:sp>
        <p:nvSpPr>
          <p:cNvPr id="23555" name="Rectangle 3"/>
          <p:cNvSpPr>
            <a:spLocks noGrp="1" noChangeArrowheads="1"/>
          </p:cNvSpPr>
          <p:nvPr>
            <p:ph type="body" idx="1"/>
          </p:nvPr>
        </p:nvSpPr>
        <p:spPr/>
        <p:txBody>
          <a:bodyPr/>
          <a:lstStyle/>
          <a:p>
            <a:pPr algn="ctr">
              <a:buFontTx/>
              <a:buNone/>
            </a:pPr>
            <a:endParaRPr lang="en-US" sz="2800" smtClean="0"/>
          </a:p>
          <a:p>
            <a:pPr algn="ctr">
              <a:buFontTx/>
              <a:buNone/>
            </a:pPr>
            <a:endParaRPr lang="en-US" sz="1800" smtClean="0"/>
          </a:p>
          <a:p>
            <a:pPr algn="ctr">
              <a:buFontTx/>
              <a:buNone/>
            </a:pPr>
            <a:endParaRPr lang="en-US" sz="3200" smtClean="0"/>
          </a:p>
          <a:p>
            <a:pPr algn="ctr">
              <a:buFontTx/>
              <a:buNone/>
            </a:pPr>
            <a:endParaRPr lang="en-US" sz="2800" smtClean="0"/>
          </a:p>
          <a:p>
            <a:pPr algn="ctr">
              <a:buFontTx/>
              <a:buNone/>
            </a:pPr>
            <a:r>
              <a:rPr lang="en-US" sz="2800" smtClean="0"/>
              <a:t>Why study the ARM architecture</a:t>
            </a:r>
          </a:p>
          <a:p>
            <a:pPr algn="ctr">
              <a:buFontTx/>
              <a:buNone/>
            </a:pPr>
            <a:r>
              <a:rPr lang="en-US" sz="2800" smtClean="0"/>
              <a:t>(and the Cortex-M3 in particular)?</a:t>
            </a:r>
          </a:p>
        </p:txBody>
      </p:sp>
    </p:spTree>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4E06DC17-C376-410D-BB74-88C39ADD3A2B}" type="slidenum">
              <a:rPr lang="en-US"/>
              <a:pPr>
                <a:defRPr/>
              </a:pPr>
              <a:t>29</a:t>
            </a:fld>
            <a:endParaRPr lang="en-US"/>
          </a:p>
        </p:txBody>
      </p:sp>
      <p:pic>
        <p:nvPicPr>
          <p:cNvPr id="24579" name="Picture 2"/>
          <p:cNvPicPr>
            <a:picLocks noChangeAspect="1" noChangeArrowheads="1"/>
          </p:cNvPicPr>
          <p:nvPr/>
        </p:nvPicPr>
        <p:blipFill>
          <a:blip r:embed="rId3" cstate="print"/>
          <a:srcRect/>
          <a:stretch>
            <a:fillRect/>
          </a:stretch>
        </p:blipFill>
        <p:spPr bwMode="auto">
          <a:xfrm>
            <a:off x="1219200" y="5181600"/>
            <a:ext cx="1885950" cy="1117600"/>
          </a:xfrm>
          <a:prstGeom prst="rect">
            <a:avLst/>
          </a:prstGeom>
          <a:noFill/>
          <a:ln w="9525">
            <a:noFill/>
            <a:miter lim="800000"/>
            <a:headEnd/>
            <a:tailEnd/>
          </a:ln>
        </p:spPr>
      </p:pic>
      <p:sp>
        <p:nvSpPr>
          <p:cNvPr id="24580" name="Title 1"/>
          <p:cNvSpPr>
            <a:spLocks noGrp="1"/>
          </p:cNvSpPr>
          <p:nvPr>
            <p:ph type="title"/>
          </p:nvPr>
        </p:nvSpPr>
        <p:spPr/>
        <p:txBody>
          <a:bodyPr/>
          <a:lstStyle/>
          <a:p>
            <a:r>
              <a:rPr lang="en-US" sz="2200" smtClean="0"/>
              <a:t>Lots of manufacturers ship ARM products</a:t>
            </a:r>
          </a:p>
        </p:txBody>
      </p:sp>
      <p:pic>
        <p:nvPicPr>
          <p:cNvPr id="24581" name="Picture 3"/>
          <p:cNvPicPr>
            <a:picLocks noChangeAspect="1" noChangeArrowheads="1"/>
          </p:cNvPicPr>
          <p:nvPr/>
        </p:nvPicPr>
        <p:blipFill>
          <a:blip r:embed="rId4" cstate="print"/>
          <a:srcRect/>
          <a:stretch>
            <a:fillRect/>
          </a:stretch>
        </p:blipFill>
        <p:spPr bwMode="auto">
          <a:xfrm>
            <a:off x="5638800" y="5116513"/>
            <a:ext cx="3444875" cy="1208087"/>
          </a:xfrm>
          <a:prstGeom prst="rect">
            <a:avLst/>
          </a:prstGeom>
          <a:noFill/>
          <a:ln w="9525">
            <a:noFill/>
            <a:miter lim="800000"/>
            <a:headEnd/>
            <a:tailEnd/>
          </a:ln>
        </p:spPr>
      </p:pic>
      <p:pic>
        <p:nvPicPr>
          <p:cNvPr id="24582" name="Picture 4"/>
          <p:cNvPicPr>
            <a:picLocks noChangeAspect="1" noChangeArrowheads="1"/>
          </p:cNvPicPr>
          <p:nvPr/>
        </p:nvPicPr>
        <p:blipFill>
          <a:blip r:embed="rId5" cstate="print"/>
          <a:srcRect/>
          <a:stretch>
            <a:fillRect/>
          </a:stretch>
        </p:blipFill>
        <p:spPr bwMode="auto">
          <a:xfrm>
            <a:off x="1227138" y="4038600"/>
            <a:ext cx="2201862" cy="609600"/>
          </a:xfrm>
          <a:prstGeom prst="rect">
            <a:avLst/>
          </a:prstGeom>
          <a:noFill/>
          <a:ln w="9525">
            <a:noFill/>
            <a:miter lim="800000"/>
            <a:headEnd/>
            <a:tailEnd/>
          </a:ln>
        </p:spPr>
      </p:pic>
      <p:pic>
        <p:nvPicPr>
          <p:cNvPr id="24583" name="Picture 5"/>
          <p:cNvPicPr>
            <a:picLocks noChangeAspect="1" noChangeArrowheads="1"/>
          </p:cNvPicPr>
          <p:nvPr/>
        </p:nvPicPr>
        <p:blipFill>
          <a:blip r:embed="rId6" cstate="print"/>
          <a:srcRect/>
          <a:stretch>
            <a:fillRect/>
          </a:stretch>
        </p:blipFill>
        <p:spPr bwMode="auto">
          <a:xfrm>
            <a:off x="5867400" y="2743200"/>
            <a:ext cx="2890838" cy="838200"/>
          </a:xfrm>
          <a:prstGeom prst="rect">
            <a:avLst/>
          </a:prstGeom>
          <a:noFill/>
          <a:ln w="9525">
            <a:noFill/>
            <a:miter lim="800000"/>
            <a:headEnd/>
            <a:tailEnd/>
          </a:ln>
        </p:spPr>
      </p:pic>
      <p:pic>
        <p:nvPicPr>
          <p:cNvPr id="24584" name="Picture 6"/>
          <p:cNvPicPr>
            <a:picLocks noChangeAspect="1" noChangeArrowheads="1"/>
          </p:cNvPicPr>
          <p:nvPr/>
        </p:nvPicPr>
        <p:blipFill>
          <a:blip r:embed="rId7" cstate="print"/>
          <a:srcRect/>
          <a:stretch>
            <a:fillRect/>
          </a:stretch>
        </p:blipFill>
        <p:spPr bwMode="auto">
          <a:xfrm>
            <a:off x="5867400" y="685800"/>
            <a:ext cx="2514600" cy="1819275"/>
          </a:xfrm>
          <a:prstGeom prst="rect">
            <a:avLst/>
          </a:prstGeom>
          <a:noFill/>
          <a:ln w="9525">
            <a:noFill/>
            <a:miter lim="800000"/>
            <a:headEnd/>
            <a:tailEnd/>
          </a:ln>
        </p:spPr>
      </p:pic>
      <p:pic>
        <p:nvPicPr>
          <p:cNvPr id="24585" name="Picture 7"/>
          <p:cNvPicPr>
            <a:picLocks noChangeAspect="1" noChangeArrowheads="1"/>
          </p:cNvPicPr>
          <p:nvPr/>
        </p:nvPicPr>
        <p:blipFill>
          <a:blip r:embed="rId8" cstate="print"/>
          <a:srcRect/>
          <a:stretch>
            <a:fillRect/>
          </a:stretch>
        </p:blipFill>
        <p:spPr bwMode="auto">
          <a:xfrm>
            <a:off x="1333500" y="1223963"/>
            <a:ext cx="2324100" cy="866775"/>
          </a:xfrm>
          <a:prstGeom prst="rect">
            <a:avLst/>
          </a:prstGeom>
          <a:noFill/>
          <a:ln w="9525">
            <a:noFill/>
            <a:miter lim="800000"/>
            <a:headEnd/>
            <a:tailEnd/>
          </a:ln>
        </p:spPr>
      </p:pic>
      <p:pic>
        <p:nvPicPr>
          <p:cNvPr id="24586" name="Picture 8"/>
          <p:cNvPicPr>
            <a:picLocks noChangeAspect="1" noChangeArrowheads="1"/>
          </p:cNvPicPr>
          <p:nvPr/>
        </p:nvPicPr>
        <p:blipFill>
          <a:blip r:embed="rId9" cstate="print"/>
          <a:srcRect/>
          <a:stretch>
            <a:fillRect/>
          </a:stretch>
        </p:blipFill>
        <p:spPr bwMode="auto">
          <a:xfrm>
            <a:off x="1333500" y="2362200"/>
            <a:ext cx="2933700" cy="1304925"/>
          </a:xfrm>
          <a:prstGeom prst="rect">
            <a:avLst/>
          </a:prstGeom>
          <a:noFill/>
          <a:ln w="9525">
            <a:noFill/>
            <a:miter lim="800000"/>
            <a:headEnd/>
            <a:tailEnd/>
          </a:ln>
        </p:spPr>
      </p:pic>
      <p:pic>
        <p:nvPicPr>
          <p:cNvPr id="24587" name="Picture 9"/>
          <p:cNvPicPr>
            <a:picLocks noChangeAspect="1" noChangeArrowheads="1"/>
          </p:cNvPicPr>
          <p:nvPr/>
        </p:nvPicPr>
        <p:blipFill>
          <a:blip r:embed="rId10" cstate="print"/>
          <a:srcRect/>
          <a:stretch>
            <a:fillRect/>
          </a:stretch>
        </p:blipFill>
        <p:spPr bwMode="auto">
          <a:xfrm>
            <a:off x="398463" y="5357813"/>
            <a:ext cx="865187" cy="823912"/>
          </a:xfrm>
          <a:prstGeom prst="rect">
            <a:avLst/>
          </a:prstGeom>
          <a:noFill/>
          <a:ln w="9525">
            <a:noFill/>
            <a:miter lim="800000"/>
            <a:headEnd/>
            <a:tailEnd/>
          </a:ln>
        </p:spPr>
      </p:pic>
      <p:pic>
        <p:nvPicPr>
          <p:cNvPr id="24588" name="Picture 10"/>
          <p:cNvPicPr>
            <a:picLocks noChangeAspect="1" noChangeArrowheads="1"/>
          </p:cNvPicPr>
          <p:nvPr/>
        </p:nvPicPr>
        <p:blipFill>
          <a:blip r:embed="rId11" cstate="print"/>
          <a:srcRect/>
          <a:stretch>
            <a:fillRect/>
          </a:stretch>
        </p:blipFill>
        <p:spPr bwMode="auto">
          <a:xfrm>
            <a:off x="398463" y="4040188"/>
            <a:ext cx="820737" cy="760412"/>
          </a:xfrm>
          <a:prstGeom prst="rect">
            <a:avLst/>
          </a:prstGeom>
          <a:noFill/>
          <a:ln w="9525">
            <a:noFill/>
            <a:miter lim="800000"/>
            <a:headEnd/>
            <a:tailEnd/>
          </a:ln>
        </p:spPr>
      </p:pic>
      <p:pic>
        <p:nvPicPr>
          <p:cNvPr id="24589" name="Picture 12"/>
          <p:cNvPicPr>
            <a:picLocks noChangeAspect="1" noChangeArrowheads="1"/>
          </p:cNvPicPr>
          <p:nvPr/>
        </p:nvPicPr>
        <p:blipFill>
          <a:blip r:embed="rId12" cstate="print"/>
          <a:srcRect l="36365" t="36026"/>
          <a:stretch>
            <a:fillRect/>
          </a:stretch>
        </p:blipFill>
        <p:spPr bwMode="auto">
          <a:xfrm>
            <a:off x="4648200" y="1066800"/>
            <a:ext cx="1050925" cy="1100138"/>
          </a:xfrm>
          <a:prstGeom prst="rect">
            <a:avLst/>
          </a:prstGeom>
          <a:noFill/>
          <a:ln w="9525">
            <a:noFill/>
            <a:miter lim="800000"/>
            <a:headEnd/>
            <a:tailEnd/>
          </a:ln>
        </p:spPr>
      </p:pic>
      <p:pic>
        <p:nvPicPr>
          <p:cNvPr id="24590" name="Picture 13"/>
          <p:cNvPicPr>
            <a:picLocks noChangeAspect="1" noChangeArrowheads="1"/>
          </p:cNvPicPr>
          <p:nvPr/>
        </p:nvPicPr>
        <p:blipFill>
          <a:blip r:embed="rId13" cstate="print"/>
          <a:srcRect/>
          <a:stretch>
            <a:fillRect/>
          </a:stretch>
        </p:blipFill>
        <p:spPr bwMode="auto">
          <a:xfrm>
            <a:off x="4648200" y="5357813"/>
            <a:ext cx="838200" cy="750887"/>
          </a:xfrm>
          <a:prstGeom prst="rect">
            <a:avLst/>
          </a:prstGeom>
          <a:noFill/>
          <a:ln w="9525">
            <a:noFill/>
            <a:miter lim="800000"/>
            <a:headEnd/>
            <a:tailEnd/>
          </a:ln>
        </p:spPr>
      </p:pic>
      <p:pic>
        <p:nvPicPr>
          <p:cNvPr id="24591" name="Picture 14"/>
          <p:cNvPicPr>
            <a:picLocks noChangeAspect="1" noChangeArrowheads="1"/>
          </p:cNvPicPr>
          <p:nvPr/>
        </p:nvPicPr>
        <p:blipFill>
          <a:blip r:embed="rId14" cstate="print"/>
          <a:srcRect l="20000" t="50000" r="14166" b="9375"/>
          <a:stretch>
            <a:fillRect/>
          </a:stretch>
        </p:blipFill>
        <p:spPr bwMode="auto">
          <a:xfrm>
            <a:off x="260350" y="2657475"/>
            <a:ext cx="1003300" cy="619125"/>
          </a:xfrm>
          <a:prstGeom prst="rect">
            <a:avLst/>
          </a:prstGeom>
          <a:noFill/>
          <a:ln w="9525">
            <a:noFill/>
            <a:miter lim="800000"/>
            <a:headEnd/>
            <a:tailEnd/>
          </a:ln>
        </p:spPr>
      </p:pic>
      <p:pic>
        <p:nvPicPr>
          <p:cNvPr id="24592" name="Picture 16"/>
          <p:cNvPicPr>
            <a:picLocks noChangeAspect="1" noChangeArrowheads="1"/>
          </p:cNvPicPr>
          <p:nvPr/>
        </p:nvPicPr>
        <p:blipFill>
          <a:blip r:embed="rId15" cstate="print"/>
          <a:srcRect/>
          <a:stretch>
            <a:fillRect/>
          </a:stretch>
        </p:blipFill>
        <p:spPr bwMode="auto">
          <a:xfrm>
            <a:off x="5524500" y="3581400"/>
            <a:ext cx="2933700" cy="1562100"/>
          </a:xfrm>
          <a:prstGeom prst="rect">
            <a:avLst/>
          </a:prstGeom>
          <a:noFill/>
          <a:ln w="9525">
            <a:noFill/>
            <a:miter lim="800000"/>
            <a:headEnd/>
            <a:tailEnd/>
          </a:ln>
        </p:spPr>
      </p:pic>
      <p:pic>
        <p:nvPicPr>
          <p:cNvPr id="24593" name="Picture 15"/>
          <p:cNvPicPr>
            <a:picLocks noChangeAspect="1" noChangeArrowheads="1"/>
          </p:cNvPicPr>
          <p:nvPr/>
        </p:nvPicPr>
        <p:blipFill>
          <a:blip r:embed="rId16" cstate="print"/>
          <a:srcRect/>
          <a:stretch>
            <a:fillRect/>
          </a:stretch>
        </p:blipFill>
        <p:spPr bwMode="auto">
          <a:xfrm>
            <a:off x="4648200" y="3962400"/>
            <a:ext cx="914400" cy="838200"/>
          </a:xfrm>
          <a:prstGeom prst="rect">
            <a:avLst/>
          </a:prstGeom>
          <a:noFill/>
          <a:ln w="9525">
            <a:noFill/>
            <a:miter lim="800000"/>
            <a:headEnd/>
            <a:tailEnd/>
          </a:ln>
        </p:spPr>
      </p:pic>
      <p:pic>
        <p:nvPicPr>
          <p:cNvPr id="24594" name="Picture 17"/>
          <p:cNvPicPr>
            <a:picLocks noChangeAspect="1" noChangeArrowheads="1"/>
          </p:cNvPicPr>
          <p:nvPr/>
        </p:nvPicPr>
        <p:blipFill>
          <a:blip r:embed="rId17" cstate="print"/>
          <a:srcRect/>
          <a:stretch>
            <a:fillRect/>
          </a:stretch>
        </p:blipFill>
        <p:spPr bwMode="auto">
          <a:xfrm>
            <a:off x="196850" y="1100138"/>
            <a:ext cx="1066800" cy="1066800"/>
          </a:xfrm>
          <a:prstGeom prst="rect">
            <a:avLst/>
          </a:prstGeom>
          <a:noFill/>
          <a:ln w="9525">
            <a:noFill/>
            <a:miter lim="800000"/>
            <a:headEnd/>
            <a:tailEnd/>
          </a:ln>
        </p:spPr>
      </p:pic>
      <p:pic>
        <p:nvPicPr>
          <p:cNvPr id="24595" name="Picture 18"/>
          <p:cNvPicPr>
            <a:picLocks noChangeAspect="1" noChangeArrowheads="1"/>
          </p:cNvPicPr>
          <p:nvPr/>
        </p:nvPicPr>
        <p:blipFill>
          <a:blip r:embed="rId18" cstate="print"/>
          <a:srcRect/>
          <a:stretch>
            <a:fillRect/>
          </a:stretch>
        </p:blipFill>
        <p:spPr bwMode="auto">
          <a:xfrm>
            <a:off x="4572000" y="2590800"/>
            <a:ext cx="1065213" cy="923925"/>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4"/>
          <p:cNvSpPr>
            <a:spLocks noGrp="1"/>
          </p:cNvSpPr>
          <p:nvPr>
            <p:ph type="title"/>
          </p:nvPr>
        </p:nvSpPr>
        <p:spPr/>
        <p:txBody>
          <a:bodyPr/>
          <a:lstStyle/>
          <a:p>
            <a:r>
              <a:rPr lang="en-US" smtClean="0"/>
              <a:t>What is an embedded system?</a:t>
            </a:r>
            <a:br>
              <a:rPr lang="en-US" smtClean="0"/>
            </a:br>
            <a:endParaRPr lang="en-US" smtClean="0"/>
          </a:p>
        </p:txBody>
      </p:sp>
      <p:sp>
        <p:nvSpPr>
          <p:cNvPr id="6" name="Slide Number Placeholder 5"/>
          <p:cNvSpPr>
            <a:spLocks noGrp="1"/>
          </p:cNvSpPr>
          <p:nvPr>
            <p:ph type="sldNum" sz="quarter" idx="12"/>
          </p:nvPr>
        </p:nvSpPr>
        <p:spPr/>
        <p:txBody>
          <a:bodyPr/>
          <a:lstStyle/>
          <a:p>
            <a:pPr>
              <a:defRPr/>
            </a:pPr>
            <a:fld id="{673844F4-2347-4093-A0FA-3A8AF0145ADF}" type="slidenum">
              <a:rPr lang="en-US"/>
              <a:pPr>
                <a:defRPr/>
              </a:pPr>
              <a:t>3</a:t>
            </a:fld>
            <a:endParaRPr lang="en-US"/>
          </a:p>
        </p:txBody>
      </p:sp>
    </p:spTree>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ARM is </a:t>
            </a:r>
            <a:r>
              <a:rPr lang="en-US" i="1" dirty="0" smtClean="0"/>
              <a:t>the</a:t>
            </a:r>
            <a:r>
              <a:rPr lang="en-US" dirty="0" smtClean="0"/>
              <a:t> big player</a:t>
            </a:r>
            <a:endParaRPr lang="en-US" dirty="0"/>
          </a:p>
        </p:txBody>
      </p:sp>
      <p:sp>
        <p:nvSpPr>
          <p:cNvPr id="3" name="Content Placeholder 2"/>
          <p:cNvSpPr>
            <a:spLocks noGrp="1"/>
          </p:cNvSpPr>
          <p:nvPr>
            <p:ph idx="1"/>
          </p:nvPr>
        </p:nvSpPr>
        <p:spPr/>
        <p:txBody>
          <a:bodyPr/>
          <a:lstStyle/>
          <a:p>
            <a:r>
              <a:rPr lang="en-US" dirty="0" smtClean="0"/>
              <a:t>ARM has a huge market share</a:t>
            </a:r>
          </a:p>
          <a:p>
            <a:pPr lvl="1"/>
            <a:r>
              <a:rPr lang="en-US" dirty="0" smtClean="0"/>
              <a:t>As of 2011 ARM has chips in about 90% of the world’s mobile handsets</a:t>
            </a:r>
          </a:p>
          <a:p>
            <a:pPr lvl="1"/>
            <a:r>
              <a:rPr lang="en-US" dirty="0" smtClean="0"/>
              <a:t>As of 2010 ARM has chips in 95% of the smartphone market, 10% of the notebook market</a:t>
            </a:r>
          </a:p>
          <a:p>
            <a:pPr lvl="2"/>
            <a:r>
              <a:rPr lang="en-US" dirty="0" smtClean="0"/>
              <a:t>Expected to hit 40% of the notebook market in 2015.</a:t>
            </a:r>
          </a:p>
          <a:p>
            <a:pPr lvl="1"/>
            <a:r>
              <a:rPr lang="en-US" dirty="0" smtClean="0"/>
              <a:t>Heavy use in general embedded systems.</a:t>
            </a:r>
          </a:p>
          <a:p>
            <a:pPr lvl="2"/>
            <a:r>
              <a:rPr lang="en-US" dirty="0" smtClean="0"/>
              <a:t>Cheap to use</a:t>
            </a:r>
          </a:p>
          <a:p>
            <a:pPr lvl="3"/>
            <a:r>
              <a:rPr lang="en-US" dirty="0" smtClean="0"/>
              <a:t>ARM appears to get an average of 8¢ per device (averaged over cheap and expensive chips). </a:t>
            </a:r>
          </a:p>
          <a:p>
            <a:pPr lvl="2"/>
            <a:r>
              <a:rPr lang="en-US" dirty="0" smtClean="0"/>
              <a:t>Flexible</a:t>
            </a:r>
          </a:p>
          <a:p>
            <a:pPr lvl="3"/>
            <a:r>
              <a:rPr lang="en-US" dirty="0" smtClean="0"/>
              <a:t>Spin your own designs.</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7BFF7799-164E-4CFB-803E-6634ADCAC464}" type="slidenum">
              <a:rPr lang="en-US" smtClean="0"/>
              <a:pPr>
                <a:defRPr/>
              </a:pPr>
              <a:t>30</a:t>
            </a:fld>
            <a:endParaRPr lang="en-US"/>
          </a:p>
        </p:txBody>
      </p:sp>
    </p:spTree>
    <p:extLst>
      <p:ext uri="{BB962C8B-B14F-4D97-AF65-F5344CB8AC3E}">
        <p14:creationId xmlns:p14="http://schemas.microsoft.com/office/powerpoint/2010/main" val="217203464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DF75B14-5DF4-4851-B07D-235E10F4DCC7}" type="slidenum">
              <a:rPr lang="en-US"/>
              <a:pPr>
                <a:defRPr/>
              </a:pPr>
              <a:t>31</a:t>
            </a:fld>
            <a:endParaRPr lang="en-US"/>
          </a:p>
        </p:txBody>
      </p:sp>
      <p:sp>
        <p:nvSpPr>
          <p:cNvPr id="8195" name="Rectangle 2"/>
          <p:cNvSpPr>
            <a:spLocks noGrp="1" noChangeArrowheads="1"/>
          </p:cNvSpPr>
          <p:nvPr>
            <p:ph type="title"/>
          </p:nvPr>
        </p:nvSpPr>
        <p:spPr/>
        <p:txBody>
          <a:bodyPr/>
          <a:lstStyle/>
          <a:p>
            <a:r>
              <a:rPr lang="en-US" smtClean="0"/>
              <a:t>Outline</a:t>
            </a:r>
          </a:p>
        </p:txBody>
      </p:sp>
      <p:sp>
        <p:nvSpPr>
          <p:cNvPr id="1391619" name="Rectangle 3"/>
          <p:cNvSpPr>
            <a:spLocks noGrp="1" noChangeArrowheads="1"/>
          </p:cNvSpPr>
          <p:nvPr>
            <p:ph type="body" idx="1"/>
          </p:nvPr>
        </p:nvSpPr>
        <p:spPr>
          <a:xfrm>
            <a:off x="914400" y="990600"/>
            <a:ext cx="7527925" cy="4876800"/>
          </a:xfrm>
        </p:spPr>
        <p:txBody>
          <a:bodyPr/>
          <a:lstStyle/>
          <a:p>
            <a:pPr>
              <a:defRPr/>
            </a:pPr>
            <a:endParaRPr lang="en-US" dirty="0"/>
          </a:p>
          <a:p>
            <a:pPr>
              <a:defRPr/>
            </a:pPr>
            <a:endParaRPr lang="en-US" dirty="0"/>
          </a:p>
          <a:p>
            <a:pPr>
              <a:buFontTx/>
              <a:buNone/>
              <a:defRPr/>
            </a:pPr>
            <a:endParaRPr lang="en-US" dirty="0" smtClean="0">
              <a:solidFill>
                <a:schemeClr val="folHlink"/>
              </a:solidFill>
            </a:endParaRPr>
          </a:p>
          <a:p>
            <a:pPr>
              <a:buFontTx/>
              <a:buNone/>
              <a:defRPr/>
            </a:pPr>
            <a:r>
              <a:rPr lang="en-US" i="1" strike="sngStrike" dirty="0" smtClean="0">
                <a:solidFill>
                  <a:schemeClr val="accent6">
                    <a:lumMod val="40000"/>
                    <a:lumOff val="60000"/>
                  </a:schemeClr>
                </a:solidFill>
              </a:rPr>
              <a:t>Technology Trends</a:t>
            </a:r>
          </a:p>
          <a:p>
            <a:pPr>
              <a:buFontTx/>
              <a:buNone/>
              <a:defRPr/>
            </a:pPr>
            <a:endParaRPr lang="en-US" dirty="0" smtClean="0"/>
          </a:p>
          <a:p>
            <a:pPr>
              <a:buFontTx/>
              <a:buNone/>
              <a:defRPr/>
            </a:pPr>
            <a:r>
              <a:rPr lang="en-US" b="1" i="1" u="sng" dirty="0" smtClean="0">
                <a:solidFill>
                  <a:srgbClr val="0000FF"/>
                </a:solidFill>
              </a:rPr>
              <a:t>Course Description/Overview</a:t>
            </a:r>
          </a:p>
          <a:p>
            <a:pPr>
              <a:buFontTx/>
              <a:buNone/>
              <a:defRPr/>
            </a:pPr>
            <a:endParaRPr lang="en-US" dirty="0" smtClean="0">
              <a:solidFill>
                <a:schemeClr val="accent2">
                  <a:lumMod val="60000"/>
                  <a:lumOff val="40000"/>
                </a:schemeClr>
              </a:solidFill>
            </a:endParaRPr>
          </a:p>
          <a:p>
            <a:pPr>
              <a:buFontTx/>
              <a:buNone/>
              <a:defRPr/>
            </a:pPr>
            <a:r>
              <a:rPr lang="en-US" dirty="0" smtClean="0">
                <a:solidFill>
                  <a:schemeClr val="accent2">
                    <a:lumMod val="60000"/>
                    <a:lumOff val="40000"/>
                  </a:schemeClr>
                </a:solidFill>
              </a:rPr>
              <a:t>Tools Overview/ISA start</a:t>
            </a:r>
          </a:p>
          <a:p>
            <a:pPr>
              <a:buFontTx/>
              <a:buNone/>
              <a:defRPr/>
            </a:pPr>
            <a:endParaRPr lang="en-US" dirty="0" smtClean="0"/>
          </a:p>
          <a:p>
            <a:pPr>
              <a:buFontTx/>
              <a:buNone/>
              <a:defRPr/>
            </a:pPr>
            <a:endParaRPr lang="en-US" dirty="0" smtClean="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Course goals</a:t>
            </a:r>
            <a:endParaRPr lang="en-US" dirty="0"/>
          </a:p>
        </p:txBody>
      </p:sp>
      <p:sp>
        <p:nvSpPr>
          <p:cNvPr id="3" name="Content Placeholder 2"/>
          <p:cNvSpPr>
            <a:spLocks noGrp="1"/>
          </p:cNvSpPr>
          <p:nvPr>
            <p:ph idx="1"/>
          </p:nvPr>
        </p:nvSpPr>
        <p:spPr/>
        <p:txBody>
          <a:bodyPr/>
          <a:lstStyle/>
          <a:p>
            <a:endParaRPr lang="en-US" dirty="0" smtClean="0"/>
          </a:p>
          <a:p>
            <a:r>
              <a:rPr lang="en-US" i="1" dirty="0" smtClean="0">
                <a:solidFill>
                  <a:schemeClr val="accent2"/>
                </a:solidFill>
              </a:rPr>
              <a:t>Learn to implement </a:t>
            </a:r>
            <a:r>
              <a:rPr lang="en-US" dirty="0" smtClean="0"/>
              <a:t>embedded </a:t>
            </a:r>
            <a:r>
              <a:rPr lang="en-US" dirty="0"/>
              <a:t>systems including hardware/software interfacing.</a:t>
            </a:r>
          </a:p>
          <a:p>
            <a:endParaRPr lang="en-US" dirty="0" smtClean="0"/>
          </a:p>
          <a:p>
            <a:r>
              <a:rPr lang="en-US" i="1" dirty="0" smtClean="0">
                <a:solidFill>
                  <a:schemeClr val="accent2"/>
                </a:solidFill>
              </a:rPr>
              <a:t>Learn to design </a:t>
            </a:r>
            <a:r>
              <a:rPr lang="en-US" dirty="0" smtClean="0"/>
              <a:t>embedded systems and how to think about embedded software and hardware.</a:t>
            </a:r>
            <a:endParaRPr lang="en-US" dirty="0"/>
          </a:p>
          <a:p>
            <a:endParaRPr lang="en-US" dirty="0" smtClean="0"/>
          </a:p>
          <a:p>
            <a:r>
              <a:rPr lang="en-US" dirty="0" smtClean="0"/>
              <a:t>Have the opportunity to </a:t>
            </a:r>
            <a:r>
              <a:rPr lang="en-US" i="1" dirty="0" smtClean="0">
                <a:solidFill>
                  <a:schemeClr val="accent2"/>
                </a:solidFill>
              </a:rPr>
              <a:t>design </a:t>
            </a:r>
            <a:r>
              <a:rPr lang="en-US" i="1" dirty="0">
                <a:solidFill>
                  <a:schemeClr val="accent2"/>
                </a:solidFill>
              </a:rPr>
              <a:t>and </a:t>
            </a:r>
            <a:r>
              <a:rPr lang="en-US" i="1" dirty="0" smtClean="0">
                <a:solidFill>
                  <a:schemeClr val="accent2"/>
                </a:solidFill>
              </a:rPr>
              <a:t>build </a:t>
            </a:r>
            <a:r>
              <a:rPr lang="en-US" dirty="0" smtClean="0"/>
              <a:t>non-trivial </a:t>
            </a:r>
            <a:r>
              <a:rPr lang="en-US" dirty="0"/>
              <a:t>projects involving both hardware and </a:t>
            </a:r>
            <a:r>
              <a:rPr lang="en-US" dirty="0" smtClean="0"/>
              <a:t>software.</a:t>
            </a:r>
            <a:endParaRPr lang="en-US" dirty="0"/>
          </a:p>
          <a:p>
            <a:endParaRPr lang="en-US" dirty="0"/>
          </a:p>
        </p:txBody>
      </p:sp>
      <p:sp>
        <p:nvSpPr>
          <p:cNvPr id="4" name="Slide Number Placeholder 3"/>
          <p:cNvSpPr>
            <a:spLocks noGrp="1"/>
          </p:cNvSpPr>
          <p:nvPr>
            <p:ph type="sldNum" sz="quarter" idx="12"/>
          </p:nvPr>
        </p:nvSpPr>
        <p:spPr/>
        <p:txBody>
          <a:bodyPr/>
          <a:lstStyle/>
          <a:p>
            <a:pPr>
              <a:defRPr/>
            </a:pPr>
            <a:fld id="{7BFF7799-164E-4CFB-803E-6634ADCAC464}" type="slidenum">
              <a:rPr lang="en-US" smtClean="0"/>
              <a:pPr>
                <a:defRPr/>
              </a:pPr>
              <a:t>32</a:t>
            </a:fld>
            <a:endParaRPr lang="en-US"/>
          </a:p>
        </p:txBody>
      </p:sp>
    </p:spTree>
    <p:extLst>
      <p:ext uri="{BB962C8B-B14F-4D97-AF65-F5344CB8AC3E}">
        <p14:creationId xmlns:p14="http://schemas.microsoft.com/office/powerpoint/2010/main" val="321796919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E6B3A771-FC41-4FDF-B6AA-323C132E0C58}" type="slidenum">
              <a:rPr lang="en-US"/>
              <a:pPr>
                <a:defRPr/>
              </a:pPr>
              <a:t>33</a:t>
            </a:fld>
            <a:endParaRPr lang="en-US"/>
          </a:p>
        </p:txBody>
      </p:sp>
      <p:sp>
        <p:nvSpPr>
          <p:cNvPr id="27651" name="Rectangle 2"/>
          <p:cNvSpPr>
            <a:spLocks noGrp="1" noChangeArrowheads="1"/>
          </p:cNvSpPr>
          <p:nvPr>
            <p:ph type="title"/>
          </p:nvPr>
        </p:nvSpPr>
        <p:spPr/>
        <p:txBody>
          <a:bodyPr/>
          <a:lstStyle/>
          <a:p>
            <a:r>
              <a:rPr lang="en-US" smtClean="0"/>
              <a:t>Prerequisites</a:t>
            </a:r>
          </a:p>
        </p:txBody>
      </p:sp>
      <p:sp>
        <p:nvSpPr>
          <p:cNvPr id="27652" name="Rectangle 3"/>
          <p:cNvSpPr>
            <a:spLocks noGrp="1" noChangeArrowheads="1"/>
          </p:cNvSpPr>
          <p:nvPr>
            <p:ph type="body" idx="1"/>
          </p:nvPr>
        </p:nvSpPr>
        <p:spPr>
          <a:xfrm>
            <a:off x="914400" y="990600"/>
            <a:ext cx="7315200" cy="5170488"/>
          </a:xfrm>
        </p:spPr>
        <p:txBody>
          <a:bodyPr/>
          <a:lstStyle/>
          <a:p>
            <a:endParaRPr lang="en-US" smtClean="0"/>
          </a:p>
          <a:p>
            <a:r>
              <a:rPr lang="en-US" smtClean="0"/>
              <a:t>EECS 270: Introduction to Logic Design</a:t>
            </a:r>
          </a:p>
          <a:p>
            <a:pPr lvl="1"/>
            <a:r>
              <a:rPr lang="en-US" smtClean="0"/>
              <a:t>Combinational and sequential logic design</a:t>
            </a:r>
          </a:p>
          <a:p>
            <a:pPr lvl="1"/>
            <a:r>
              <a:rPr lang="en-US" smtClean="0"/>
              <a:t>Logic minimization, propagation delays, timing</a:t>
            </a:r>
          </a:p>
          <a:p>
            <a:endParaRPr lang="en-US" smtClean="0"/>
          </a:p>
          <a:p>
            <a:r>
              <a:rPr lang="en-US" smtClean="0"/>
              <a:t>EECS 280: Programming and Intro Data Structures</a:t>
            </a:r>
          </a:p>
          <a:p>
            <a:pPr lvl="1"/>
            <a:r>
              <a:rPr lang="en-US" smtClean="0"/>
              <a:t>C programming</a:t>
            </a:r>
          </a:p>
          <a:p>
            <a:pPr lvl="1"/>
            <a:r>
              <a:rPr lang="en-US" smtClean="0"/>
              <a:t>Algorithms (e.g. sort) and data structures (e.g. lists)</a:t>
            </a:r>
          </a:p>
          <a:p>
            <a:endParaRPr lang="en-US" smtClean="0"/>
          </a:p>
          <a:p>
            <a:r>
              <a:rPr lang="en-US" smtClean="0"/>
              <a:t>EECS 370: Introduction to Computer Organization</a:t>
            </a:r>
          </a:p>
          <a:p>
            <a:pPr lvl="1"/>
            <a:r>
              <a:rPr lang="en-US" smtClean="0"/>
              <a:t>Basic computer architecture</a:t>
            </a:r>
          </a:p>
          <a:p>
            <a:pPr lvl="1"/>
            <a:r>
              <a:rPr lang="en-US" smtClean="0"/>
              <a:t>CPU control/datapath, memory, I/O</a:t>
            </a:r>
          </a:p>
          <a:p>
            <a:pPr lvl="1"/>
            <a:r>
              <a:rPr lang="en-US" smtClean="0"/>
              <a:t>Compiler, assembler</a:t>
            </a:r>
          </a:p>
        </p:txBody>
      </p:sp>
    </p:spTree>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Topics</a:t>
            </a:r>
            <a:endParaRPr lang="en-US" dirty="0"/>
          </a:p>
        </p:txBody>
      </p:sp>
      <p:sp>
        <p:nvSpPr>
          <p:cNvPr id="3" name="Content Placeholder 2"/>
          <p:cNvSpPr>
            <a:spLocks noGrp="1"/>
          </p:cNvSpPr>
          <p:nvPr>
            <p:ph idx="1"/>
          </p:nvPr>
        </p:nvSpPr>
        <p:spPr/>
        <p:txBody>
          <a:bodyPr/>
          <a:lstStyle/>
          <a:p>
            <a:r>
              <a:rPr lang="en-US" dirty="0" smtClean="0">
                <a:solidFill>
                  <a:schemeClr val="accent2"/>
                </a:solidFill>
              </a:rPr>
              <a:t>Memory-mapped I/O</a:t>
            </a:r>
          </a:p>
          <a:p>
            <a:pPr lvl="1"/>
            <a:r>
              <a:rPr lang="en-US" dirty="0" smtClean="0"/>
              <a:t>The idea of using memory addressed to talk to input and output devices.</a:t>
            </a:r>
          </a:p>
          <a:p>
            <a:pPr lvl="2"/>
            <a:r>
              <a:rPr lang="en-US" dirty="0" smtClean="0"/>
              <a:t>Switches, LEDs, hard drives, keyboards, motors</a:t>
            </a:r>
            <a:br>
              <a:rPr lang="en-US" dirty="0" smtClean="0"/>
            </a:br>
            <a:endParaRPr lang="en-US" dirty="0" smtClean="0"/>
          </a:p>
          <a:p>
            <a:r>
              <a:rPr lang="en-US" dirty="0" smtClean="0">
                <a:solidFill>
                  <a:schemeClr val="accent2"/>
                </a:solidFill>
              </a:rPr>
              <a:t>Interrupts</a:t>
            </a:r>
          </a:p>
          <a:p>
            <a:pPr lvl="1"/>
            <a:r>
              <a:rPr lang="en-US" dirty="0" smtClean="0"/>
              <a:t>How to get the processor to become “event driven” and react to things as they happen.</a:t>
            </a:r>
          </a:p>
          <a:p>
            <a:pPr lvl="1"/>
            <a:endParaRPr lang="en-US" dirty="0"/>
          </a:p>
          <a:p>
            <a:r>
              <a:rPr lang="en-US" dirty="0" smtClean="0">
                <a:solidFill>
                  <a:schemeClr val="accent2"/>
                </a:solidFill>
              </a:rPr>
              <a:t>Working with Analog inputs</a:t>
            </a:r>
          </a:p>
          <a:p>
            <a:pPr lvl="1"/>
            <a:r>
              <a:rPr lang="en-US" dirty="0" smtClean="0"/>
              <a:t>The real world isn’t digital!</a:t>
            </a:r>
          </a:p>
          <a:p>
            <a:pPr lvl="1"/>
            <a:endParaRPr lang="en-US" dirty="0"/>
          </a:p>
          <a:p>
            <a:r>
              <a:rPr lang="en-US" dirty="0" smtClean="0">
                <a:solidFill>
                  <a:schemeClr val="accent2"/>
                </a:solidFill>
              </a:rPr>
              <a:t>Common devices and interfaces</a:t>
            </a:r>
          </a:p>
          <a:p>
            <a:pPr lvl="1"/>
            <a:r>
              <a:rPr lang="en-US" dirty="0" smtClean="0"/>
              <a:t>Serial buses, timers, etc.</a:t>
            </a:r>
          </a:p>
          <a:p>
            <a:pPr lvl="1"/>
            <a:endParaRPr lang="en-US" dirty="0"/>
          </a:p>
          <a:p>
            <a:endParaRPr lang="en-US" dirty="0" smtClean="0"/>
          </a:p>
          <a:p>
            <a:pPr lvl="2"/>
            <a:endParaRPr lang="en-US" dirty="0"/>
          </a:p>
        </p:txBody>
      </p:sp>
      <p:sp>
        <p:nvSpPr>
          <p:cNvPr id="4" name="Slide Number Placeholder 3"/>
          <p:cNvSpPr>
            <a:spLocks noGrp="1"/>
          </p:cNvSpPr>
          <p:nvPr>
            <p:ph type="sldNum" sz="quarter" idx="12"/>
          </p:nvPr>
        </p:nvSpPr>
        <p:spPr/>
        <p:txBody>
          <a:bodyPr/>
          <a:lstStyle/>
          <a:p>
            <a:pPr>
              <a:defRPr/>
            </a:pPr>
            <a:fld id="{7BFF7799-164E-4CFB-803E-6634ADCAC464}" type="slidenum">
              <a:rPr lang="en-US" smtClean="0"/>
              <a:pPr>
                <a:defRPr/>
              </a:pPr>
              <a:t>34</a:t>
            </a:fld>
            <a:endParaRPr lang="en-US"/>
          </a:p>
        </p:txBody>
      </p:sp>
    </p:spTree>
    <p:extLst>
      <p:ext uri="{BB962C8B-B14F-4D97-AF65-F5344CB8AC3E}">
        <p14:creationId xmlns:p14="http://schemas.microsoft.com/office/powerpoint/2010/main" val="78559148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nodeType="clickEffect">
                                  <p:stCondLst>
                                    <p:cond delay="0"/>
                                  </p:stCondLst>
                                  <p:childTnLst>
                                    <p:set>
                                      <p:cBhvr>
                                        <p:cTn id="56" dur="1" fill="hold">
                                          <p:stCondLst>
                                            <p:cond delay="0"/>
                                          </p:stCondLst>
                                        </p:cTn>
                                        <p:tgtEl>
                                          <p:spTgt spid="3">
                                            <p:txEl>
                                              <p:pRg st="3" end="3"/>
                                            </p:txEl>
                                          </p:spTgt>
                                        </p:tgtEl>
                                        <p:attrNameLst>
                                          <p:attrName>style.visibility</p:attrName>
                                        </p:attrNameLst>
                                      </p:cBhvr>
                                      <p:to>
                                        <p:strVal val="visible"/>
                                      </p:to>
                                    </p:set>
                                    <p:animEffect transition="in" filter="wipe(down)">
                                      <p:cBhvr>
                                        <p:cTn id="57" dur="580">
                                          <p:stCondLst>
                                            <p:cond delay="0"/>
                                          </p:stCondLst>
                                        </p:cTn>
                                        <p:tgtEl>
                                          <p:spTgt spid="3">
                                            <p:txEl>
                                              <p:pRg st="3" end="3"/>
                                            </p:txEl>
                                          </p:spTgt>
                                        </p:tgtEl>
                                      </p:cBhvr>
                                    </p:animEffect>
                                    <p:anim calcmode="lin" valueType="num">
                                      <p:cBhvr>
                                        <p:cTn id="58"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3">
                                            <p:txEl>
                                              <p:pRg st="3" end="3"/>
                                            </p:txEl>
                                          </p:spTgt>
                                        </p:tgtEl>
                                      </p:cBhvr>
                                      <p:to x="100000" y="60000"/>
                                    </p:animScale>
                                    <p:animScale>
                                      <p:cBhvr>
                                        <p:cTn id="64" dur="166" decel="50000">
                                          <p:stCondLst>
                                            <p:cond delay="676"/>
                                          </p:stCondLst>
                                        </p:cTn>
                                        <p:tgtEl>
                                          <p:spTgt spid="3">
                                            <p:txEl>
                                              <p:pRg st="3" end="3"/>
                                            </p:txEl>
                                          </p:spTgt>
                                        </p:tgtEl>
                                      </p:cBhvr>
                                      <p:to x="100000" y="100000"/>
                                    </p:animScale>
                                    <p:animScale>
                                      <p:cBhvr>
                                        <p:cTn id="65" dur="26">
                                          <p:stCondLst>
                                            <p:cond delay="1312"/>
                                          </p:stCondLst>
                                        </p:cTn>
                                        <p:tgtEl>
                                          <p:spTgt spid="3">
                                            <p:txEl>
                                              <p:pRg st="3" end="3"/>
                                            </p:txEl>
                                          </p:spTgt>
                                        </p:tgtEl>
                                      </p:cBhvr>
                                      <p:to x="100000" y="80000"/>
                                    </p:animScale>
                                    <p:animScale>
                                      <p:cBhvr>
                                        <p:cTn id="66" dur="166" decel="50000">
                                          <p:stCondLst>
                                            <p:cond delay="1338"/>
                                          </p:stCondLst>
                                        </p:cTn>
                                        <p:tgtEl>
                                          <p:spTgt spid="3">
                                            <p:txEl>
                                              <p:pRg st="3" end="3"/>
                                            </p:txEl>
                                          </p:spTgt>
                                        </p:tgtEl>
                                      </p:cBhvr>
                                      <p:to x="100000" y="100000"/>
                                    </p:animScale>
                                    <p:animScale>
                                      <p:cBhvr>
                                        <p:cTn id="67" dur="26">
                                          <p:stCondLst>
                                            <p:cond delay="1642"/>
                                          </p:stCondLst>
                                        </p:cTn>
                                        <p:tgtEl>
                                          <p:spTgt spid="3">
                                            <p:txEl>
                                              <p:pRg st="3" end="3"/>
                                            </p:txEl>
                                          </p:spTgt>
                                        </p:tgtEl>
                                      </p:cBhvr>
                                      <p:to x="100000" y="90000"/>
                                    </p:animScale>
                                    <p:animScale>
                                      <p:cBhvr>
                                        <p:cTn id="68" dur="166" decel="50000">
                                          <p:stCondLst>
                                            <p:cond delay="1668"/>
                                          </p:stCondLst>
                                        </p:cTn>
                                        <p:tgtEl>
                                          <p:spTgt spid="3">
                                            <p:txEl>
                                              <p:pRg st="3" end="3"/>
                                            </p:txEl>
                                          </p:spTgt>
                                        </p:tgtEl>
                                      </p:cBhvr>
                                      <p:to x="100000" y="100000"/>
                                    </p:animScale>
                                    <p:animScale>
                                      <p:cBhvr>
                                        <p:cTn id="69" dur="26">
                                          <p:stCondLst>
                                            <p:cond delay="1808"/>
                                          </p:stCondLst>
                                        </p:cTn>
                                        <p:tgtEl>
                                          <p:spTgt spid="3">
                                            <p:txEl>
                                              <p:pRg st="3" end="3"/>
                                            </p:txEl>
                                          </p:spTgt>
                                        </p:tgtEl>
                                      </p:cBhvr>
                                      <p:to x="100000" y="95000"/>
                                    </p:animScale>
                                    <p:animScale>
                                      <p:cBhvr>
                                        <p:cTn id="70" dur="166" decel="50000">
                                          <p:stCondLst>
                                            <p:cond delay="1834"/>
                                          </p:stCondLst>
                                        </p:cTn>
                                        <p:tgtEl>
                                          <p:spTgt spid="3">
                                            <p:txEl>
                                              <p:pRg st="3" end="3"/>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3">
                                            <p:txEl>
                                              <p:pRg st="4" end="4"/>
                                            </p:txEl>
                                          </p:spTgt>
                                        </p:tgtEl>
                                        <p:attrNameLst>
                                          <p:attrName>style.visibility</p:attrName>
                                        </p:attrNameLst>
                                      </p:cBhvr>
                                      <p:to>
                                        <p:strVal val="visible"/>
                                      </p:to>
                                    </p:set>
                                    <p:animEffect transition="in" filter="wipe(down)">
                                      <p:cBhvr>
                                        <p:cTn id="73" dur="580">
                                          <p:stCondLst>
                                            <p:cond delay="0"/>
                                          </p:stCondLst>
                                        </p:cTn>
                                        <p:tgtEl>
                                          <p:spTgt spid="3">
                                            <p:txEl>
                                              <p:pRg st="4" end="4"/>
                                            </p:txEl>
                                          </p:spTgt>
                                        </p:tgtEl>
                                      </p:cBhvr>
                                    </p:animEffect>
                                    <p:anim calcmode="lin" valueType="num">
                                      <p:cBhvr>
                                        <p:cTn id="74"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3">
                                            <p:txEl>
                                              <p:pRg st="4" end="4"/>
                                            </p:txEl>
                                          </p:spTgt>
                                        </p:tgtEl>
                                      </p:cBhvr>
                                      <p:to x="100000" y="60000"/>
                                    </p:animScale>
                                    <p:animScale>
                                      <p:cBhvr>
                                        <p:cTn id="80" dur="166" decel="50000">
                                          <p:stCondLst>
                                            <p:cond delay="676"/>
                                          </p:stCondLst>
                                        </p:cTn>
                                        <p:tgtEl>
                                          <p:spTgt spid="3">
                                            <p:txEl>
                                              <p:pRg st="4" end="4"/>
                                            </p:txEl>
                                          </p:spTgt>
                                        </p:tgtEl>
                                      </p:cBhvr>
                                      <p:to x="100000" y="100000"/>
                                    </p:animScale>
                                    <p:animScale>
                                      <p:cBhvr>
                                        <p:cTn id="81" dur="26">
                                          <p:stCondLst>
                                            <p:cond delay="1312"/>
                                          </p:stCondLst>
                                        </p:cTn>
                                        <p:tgtEl>
                                          <p:spTgt spid="3">
                                            <p:txEl>
                                              <p:pRg st="4" end="4"/>
                                            </p:txEl>
                                          </p:spTgt>
                                        </p:tgtEl>
                                      </p:cBhvr>
                                      <p:to x="100000" y="80000"/>
                                    </p:animScale>
                                    <p:animScale>
                                      <p:cBhvr>
                                        <p:cTn id="82" dur="166" decel="50000">
                                          <p:stCondLst>
                                            <p:cond delay="1338"/>
                                          </p:stCondLst>
                                        </p:cTn>
                                        <p:tgtEl>
                                          <p:spTgt spid="3">
                                            <p:txEl>
                                              <p:pRg st="4" end="4"/>
                                            </p:txEl>
                                          </p:spTgt>
                                        </p:tgtEl>
                                      </p:cBhvr>
                                      <p:to x="100000" y="100000"/>
                                    </p:animScale>
                                    <p:animScale>
                                      <p:cBhvr>
                                        <p:cTn id="83" dur="26">
                                          <p:stCondLst>
                                            <p:cond delay="1642"/>
                                          </p:stCondLst>
                                        </p:cTn>
                                        <p:tgtEl>
                                          <p:spTgt spid="3">
                                            <p:txEl>
                                              <p:pRg st="4" end="4"/>
                                            </p:txEl>
                                          </p:spTgt>
                                        </p:tgtEl>
                                      </p:cBhvr>
                                      <p:to x="100000" y="90000"/>
                                    </p:animScale>
                                    <p:animScale>
                                      <p:cBhvr>
                                        <p:cTn id="84" dur="166" decel="50000">
                                          <p:stCondLst>
                                            <p:cond delay="1668"/>
                                          </p:stCondLst>
                                        </p:cTn>
                                        <p:tgtEl>
                                          <p:spTgt spid="3">
                                            <p:txEl>
                                              <p:pRg st="4" end="4"/>
                                            </p:txEl>
                                          </p:spTgt>
                                        </p:tgtEl>
                                      </p:cBhvr>
                                      <p:to x="100000" y="100000"/>
                                    </p:animScale>
                                    <p:animScale>
                                      <p:cBhvr>
                                        <p:cTn id="85" dur="26">
                                          <p:stCondLst>
                                            <p:cond delay="1808"/>
                                          </p:stCondLst>
                                        </p:cTn>
                                        <p:tgtEl>
                                          <p:spTgt spid="3">
                                            <p:txEl>
                                              <p:pRg st="4" end="4"/>
                                            </p:txEl>
                                          </p:spTgt>
                                        </p:tgtEl>
                                      </p:cBhvr>
                                      <p:to x="100000" y="95000"/>
                                    </p:animScale>
                                    <p:animScale>
                                      <p:cBhvr>
                                        <p:cTn id="86" dur="166" decel="50000">
                                          <p:stCondLst>
                                            <p:cond delay="1834"/>
                                          </p:stCondLst>
                                        </p:cTn>
                                        <p:tgtEl>
                                          <p:spTgt spid="3">
                                            <p:txEl>
                                              <p:pRg st="4" end="4"/>
                                            </p:txEl>
                                          </p:spTgt>
                                        </p:tgtEl>
                                      </p:cBhvr>
                                      <p:to x="100000" y="100000"/>
                                    </p:animScale>
                                  </p:childTnLst>
                                </p:cTn>
                              </p:par>
                            </p:childTnLst>
                          </p:cTn>
                        </p:par>
                      </p:childTnLst>
                    </p:cTn>
                  </p:par>
                  <p:par>
                    <p:cTn id="87" fill="hold">
                      <p:stCondLst>
                        <p:cond delay="indefinite"/>
                      </p:stCondLst>
                      <p:childTnLst>
                        <p:par>
                          <p:cTn id="88" fill="hold">
                            <p:stCondLst>
                              <p:cond delay="0"/>
                            </p:stCondLst>
                            <p:childTnLst>
                              <p:par>
                                <p:cTn id="89" presetID="26" presetClass="entr" presetSubtype="0" fill="hold" nodeType="clickEffect">
                                  <p:stCondLst>
                                    <p:cond delay="0"/>
                                  </p:stCondLst>
                                  <p:childTnLst>
                                    <p:set>
                                      <p:cBhvr>
                                        <p:cTn id="90" dur="1" fill="hold">
                                          <p:stCondLst>
                                            <p:cond delay="0"/>
                                          </p:stCondLst>
                                        </p:cTn>
                                        <p:tgtEl>
                                          <p:spTgt spid="3">
                                            <p:txEl>
                                              <p:pRg st="6" end="6"/>
                                            </p:txEl>
                                          </p:spTgt>
                                        </p:tgtEl>
                                        <p:attrNameLst>
                                          <p:attrName>style.visibility</p:attrName>
                                        </p:attrNameLst>
                                      </p:cBhvr>
                                      <p:to>
                                        <p:strVal val="visible"/>
                                      </p:to>
                                    </p:set>
                                    <p:animEffect transition="in" filter="wipe(down)">
                                      <p:cBhvr>
                                        <p:cTn id="91" dur="580">
                                          <p:stCondLst>
                                            <p:cond delay="0"/>
                                          </p:stCondLst>
                                        </p:cTn>
                                        <p:tgtEl>
                                          <p:spTgt spid="3">
                                            <p:txEl>
                                              <p:pRg st="6" end="6"/>
                                            </p:txEl>
                                          </p:spTgt>
                                        </p:tgtEl>
                                      </p:cBhvr>
                                    </p:animEffect>
                                    <p:anim calcmode="lin" valueType="num">
                                      <p:cBhvr>
                                        <p:cTn id="92"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93"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94"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95"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96"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97" dur="26">
                                          <p:stCondLst>
                                            <p:cond delay="650"/>
                                          </p:stCondLst>
                                        </p:cTn>
                                        <p:tgtEl>
                                          <p:spTgt spid="3">
                                            <p:txEl>
                                              <p:pRg st="6" end="6"/>
                                            </p:txEl>
                                          </p:spTgt>
                                        </p:tgtEl>
                                      </p:cBhvr>
                                      <p:to x="100000" y="60000"/>
                                    </p:animScale>
                                    <p:animScale>
                                      <p:cBhvr>
                                        <p:cTn id="98" dur="166" decel="50000">
                                          <p:stCondLst>
                                            <p:cond delay="676"/>
                                          </p:stCondLst>
                                        </p:cTn>
                                        <p:tgtEl>
                                          <p:spTgt spid="3">
                                            <p:txEl>
                                              <p:pRg st="6" end="6"/>
                                            </p:txEl>
                                          </p:spTgt>
                                        </p:tgtEl>
                                      </p:cBhvr>
                                      <p:to x="100000" y="100000"/>
                                    </p:animScale>
                                    <p:animScale>
                                      <p:cBhvr>
                                        <p:cTn id="99" dur="26">
                                          <p:stCondLst>
                                            <p:cond delay="1312"/>
                                          </p:stCondLst>
                                        </p:cTn>
                                        <p:tgtEl>
                                          <p:spTgt spid="3">
                                            <p:txEl>
                                              <p:pRg st="6" end="6"/>
                                            </p:txEl>
                                          </p:spTgt>
                                        </p:tgtEl>
                                      </p:cBhvr>
                                      <p:to x="100000" y="80000"/>
                                    </p:animScale>
                                    <p:animScale>
                                      <p:cBhvr>
                                        <p:cTn id="100" dur="166" decel="50000">
                                          <p:stCondLst>
                                            <p:cond delay="1338"/>
                                          </p:stCondLst>
                                        </p:cTn>
                                        <p:tgtEl>
                                          <p:spTgt spid="3">
                                            <p:txEl>
                                              <p:pRg st="6" end="6"/>
                                            </p:txEl>
                                          </p:spTgt>
                                        </p:tgtEl>
                                      </p:cBhvr>
                                      <p:to x="100000" y="100000"/>
                                    </p:animScale>
                                    <p:animScale>
                                      <p:cBhvr>
                                        <p:cTn id="101" dur="26">
                                          <p:stCondLst>
                                            <p:cond delay="1642"/>
                                          </p:stCondLst>
                                        </p:cTn>
                                        <p:tgtEl>
                                          <p:spTgt spid="3">
                                            <p:txEl>
                                              <p:pRg st="6" end="6"/>
                                            </p:txEl>
                                          </p:spTgt>
                                        </p:tgtEl>
                                      </p:cBhvr>
                                      <p:to x="100000" y="90000"/>
                                    </p:animScale>
                                    <p:animScale>
                                      <p:cBhvr>
                                        <p:cTn id="102" dur="166" decel="50000">
                                          <p:stCondLst>
                                            <p:cond delay="1668"/>
                                          </p:stCondLst>
                                        </p:cTn>
                                        <p:tgtEl>
                                          <p:spTgt spid="3">
                                            <p:txEl>
                                              <p:pRg st="6" end="6"/>
                                            </p:txEl>
                                          </p:spTgt>
                                        </p:tgtEl>
                                      </p:cBhvr>
                                      <p:to x="100000" y="100000"/>
                                    </p:animScale>
                                    <p:animScale>
                                      <p:cBhvr>
                                        <p:cTn id="103" dur="26">
                                          <p:stCondLst>
                                            <p:cond delay="1808"/>
                                          </p:stCondLst>
                                        </p:cTn>
                                        <p:tgtEl>
                                          <p:spTgt spid="3">
                                            <p:txEl>
                                              <p:pRg st="6" end="6"/>
                                            </p:txEl>
                                          </p:spTgt>
                                        </p:tgtEl>
                                      </p:cBhvr>
                                      <p:to x="100000" y="95000"/>
                                    </p:animScale>
                                    <p:animScale>
                                      <p:cBhvr>
                                        <p:cTn id="104" dur="166" decel="50000">
                                          <p:stCondLst>
                                            <p:cond delay="1834"/>
                                          </p:stCondLst>
                                        </p:cTn>
                                        <p:tgtEl>
                                          <p:spTgt spid="3">
                                            <p:txEl>
                                              <p:pRg st="6" end="6"/>
                                            </p:txEl>
                                          </p:spTgt>
                                        </p:tgtEl>
                                      </p:cBhvr>
                                      <p:to x="100000" y="100000"/>
                                    </p:animScale>
                                  </p:childTnLst>
                                </p:cTn>
                              </p:par>
                              <p:par>
                                <p:cTn id="105" presetID="26" presetClass="entr" presetSubtype="0" fill="hold" nodeType="withEffect">
                                  <p:stCondLst>
                                    <p:cond delay="0"/>
                                  </p:stCondLst>
                                  <p:childTnLst>
                                    <p:set>
                                      <p:cBhvr>
                                        <p:cTn id="106" dur="1" fill="hold">
                                          <p:stCondLst>
                                            <p:cond delay="0"/>
                                          </p:stCondLst>
                                        </p:cTn>
                                        <p:tgtEl>
                                          <p:spTgt spid="3">
                                            <p:txEl>
                                              <p:pRg st="7" end="7"/>
                                            </p:txEl>
                                          </p:spTgt>
                                        </p:tgtEl>
                                        <p:attrNameLst>
                                          <p:attrName>style.visibility</p:attrName>
                                        </p:attrNameLst>
                                      </p:cBhvr>
                                      <p:to>
                                        <p:strVal val="visible"/>
                                      </p:to>
                                    </p:set>
                                    <p:animEffect transition="in" filter="wipe(down)">
                                      <p:cBhvr>
                                        <p:cTn id="107" dur="580">
                                          <p:stCondLst>
                                            <p:cond delay="0"/>
                                          </p:stCondLst>
                                        </p:cTn>
                                        <p:tgtEl>
                                          <p:spTgt spid="3">
                                            <p:txEl>
                                              <p:pRg st="7" end="7"/>
                                            </p:txEl>
                                          </p:spTgt>
                                        </p:tgtEl>
                                      </p:cBhvr>
                                    </p:animEffect>
                                    <p:anim calcmode="lin" valueType="num">
                                      <p:cBhvr>
                                        <p:cTn id="108" dur="1822" tmFilter="0,0; 0.14,0.36; 0.43,0.73; 0.71,0.91; 1.0,1.0">
                                          <p:stCondLst>
                                            <p:cond delay="0"/>
                                          </p:stCondLst>
                                        </p:cTn>
                                        <p:tgtEl>
                                          <p:spTgt spid="3">
                                            <p:txEl>
                                              <p:pRg st="7" end="7"/>
                                            </p:txEl>
                                          </p:spTgt>
                                        </p:tgtEl>
                                        <p:attrNameLst>
                                          <p:attrName>ppt_x</p:attrName>
                                        </p:attrNameLst>
                                      </p:cBhvr>
                                      <p:tavLst>
                                        <p:tav tm="0">
                                          <p:val>
                                            <p:strVal val="#ppt_x-0.25"/>
                                          </p:val>
                                        </p:tav>
                                        <p:tav tm="100000">
                                          <p:val>
                                            <p:strVal val="#ppt_x"/>
                                          </p:val>
                                        </p:tav>
                                      </p:tavLst>
                                    </p:anim>
                                    <p:anim calcmode="lin" valueType="num">
                                      <p:cBhvr>
                                        <p:cTn id="109" dur="664" tmFilter="0.0,0.0; 0.25,0.07; 0.50,0.2; 0.75,0.467; 1.0,1.0">
                                          <p:stCondLst>
                                            <p:cond delay="0"/>
                                          </p:stCondLst>
                                        </p:cTn>
                                        <p:tgtEl>
                                          <p:spTgt spid="3">
                                            <p:txEl>
                                              <p:pRg st="7" end="7"/>
                                            </p:txEl>
                                          </p:spTgt>
                                        </p:tgtEl>
                                        <p:attrNameLst>
                                          <p:attrName>ppt_y</p:attrName>
                                        </p:attrNameLst>
                                      </p:cBhvr>
                                      <p:tavLst>
                                        <p:tav tm="0" fmla="#ppt_y-sin(pi*$)/3">
                                          <p:val>
                                            <p:fltVal val="0.5"/>
                                          </p:val>
                                        </p:tav>
                                        <p:tav tm="100000">
                                          <p:val>
                                            <p:fltVal val="1"/>
                                          </p:val>
                                        </p:tav>
                                      </p:tavLst>
                                    </p:anim>
                                    <p:anim calcmode="lin" valueType="num">
                                      <p:cBhvr>
                                        <p:cTn id="110" dur="664" tmFilter="0, 0; 0.125,0.2665; 0.25,0.4; 0.375,0.465; 0.5,0.5;  0.625,0.535; 0.75,0.6; 0.875,0.7335; 1,1">
                                          <p:stCondLst>
                                            <p:cond delay="664"/>
                                          </p:stCondLst>
                                        </p:cTn>
                                        <p:tgtEl>
                                          <p:spTgt spid="3">
                                            <p:txEl>
                                              <p:pRg st="7" end="7"/>
                                            </p:txEl>
                                          </p:spTgt>
                                        </p:tgtEl>
                                        <p:attrNameLst>
                                          <p:attrName>ppt_y</p:attrName>
                                        </p:attrNameLst>
                                      </p:cBhvr>
                                      <p:tavLst>
                                        <p:tav tm="0" fmla="#ppt_y-sin(pi*$)/9">
                                          <p:val>
                                            <p:fltVal val="0"/>
                                          </p:val>
                                        </p:tav>
                                        <p:tav tm="100000">
                                          <p:val>
                                            <p:fltVal val="1"/>
                                          </p:val>
                                        </p:tav>
                                      </p:tavLst>
                                    </p:anim>
                                    <p:anim calcmode="lin" valueType="num">
                                      <p:cBhvr>
                                        <p:cTn id="111" dur="332" tmFilter="0, 0; 0.125,0.2665; 0.25,0.4; 0.375,0.465; 0.5,0.5;  0.625,0.535; 0.75,0.6; 0.875,0.7335; 1,1">
                                          <p:stCondLst>
                                            <p:cond delay="1324"/>
                                          </p:stCondLst>
                                        </p:cTn>
                                        <p:tgtEl>
                                          <p:spTgt spid="3">
                                            <p:txEl>
                                              <p:pRg st="7" end="7"/>
                                            </p:txEl>
                                          </p:spTgt>
                                        </p:tgtEl>
                                        <p:attrNameLst>
                                          <p:attrName>ppt_y</p:attrName>
                                        </p:attrNameLst>
                                      </p:cBhvr>
                                      <p:tavLst>
                                        <p:tav tm="0" fmla="#ppt_y-sin(pi*$)/27">
                                          <p:val>
                                            <p:fltVal val="0"/>
                                          </p:val>
                                        </p:tav>
                                        <p:tav tm="100000">
                                          <p:val>
                                            <p:fltVal val="1"/>
                                          </p:val>
                                        </p:tav>
                                      </p:tavLst>
                                    </p:anim>
                                    <p:anim calcmode="lin" valueType="num">
                                      <p:cBhvr>
                                        <p:cTn id="112" dur="164" tmFilter="0, 0; 0.125,0.2665; 0.25,0.4; 0.375,0.465; 0.5,0.5;  0.625,0.535; 0.75,0.6; 0.875,0.7335; 1,1">
                                          <p:stCondLst>
                                            <p:cond delay="1656"/>
                                          </p:stCondLst>
                                        </p:cTn>
                                        <p:tgtEl>
                                          <p:spTgt spid="3">
                                            <p:txEl>
                                              <p:pRg st="7" end="7"/>
                                            </p:txEl>
                                          </p:spTgt>
                                        </p:tgtEl>
                                        <p:attrNameLst>
                                          <p:attrName>ppt_y</p:attrName>
                                        </p:attrNameLst>
                                      </p:cBhvr>
                                      <p:tavLst>
                                        <p:tav tm="0" fmla="#ppt_y-sin(pi*$)/81">
                                          <p:val>
                                            <p:fltVal val="0"/>
                                          </p:val>
                                        </p:tav>
                                        <p:tav tm="100000">
                                          <p:val>
                                            <p:fltVal val="1"/>
                                          </p:val>
                                        </p:tav>
                                      </p:tavLst>
                                    </p:anim>
                                    <p:animScale>
                                      <p:cBhvr>
                                        <p:cTn id="113" dur="26">
                                          <p:stCondLst>
                                            <p:cond delay="650"/>
                                          </p:stCondLst>
                                        </p:cTn>
                                        <p:tgtEl>
                                          <p:spTgt spid="3">
                                            <p:txEl>
                                              <p:pRg st="7" end="7"/>
                                            </p:txEl>
                                          </p:spTgt>
                                        </p:tgtEl>
                                      </p:cBhvr>
                                      <p:to x="100000" y="60000"/>
                                    </p:animScale>
                                    <p:animScale>
                                      <p:cBhvr>
                                        <p:cTn id="114" dur="166" decel="50000">
                                          <p:stCondLst>
                                            <p:cond delay="676"/>
                                          </p:stCondLst>
                                        </p:cTn>
                                        <p:tgtEl>
                                          <p:spTgt spid="3">
                                            <p:txEl>
                                              <p:pRg st="7" end="7"/>
                                            </p:txEl>
                                          </p:spTgt>
                                        </p:tgtEl>
                                      </p:cBhvr>
                                      <p:to x="100000" y="100000"/>
                                    </p:animScale>
                                    <p:animScale>
                                      <p:cBhvr>
                                        <p:cTn id="115" dur="26">
                                          <p:stCondLst>
                                            <p:cond delay="1312"/>
                                          </p:stCondLst>
                                        </p:cTn>
                                        <p:tgtEl>
                                          <p:spTgt spid="3">
                                            <p:txEl>
                                              <p:pRg st="7" end="7"/>
                                            </p:txEl>
                                          </p:spTgt>
                                        </p:tgtEl>
                                      </p:cBhvr>
                                      <p:to x="100000" y="80000"/>
                                    </p:animScale>
                                    <p:animScale>
                                      <p:cBhvr>
                                        <p:cTn id="116" dur="166" decel="50000">
                                          <p:stCondLst>
                                            <p:cond delay="1338"/>
                                          </p:stCondLst>
                                        </p:cTn>
                                        <p:tgtEl>
                                          <p:spTgt spid="3">
                                            <p:txEl>
                                              <p:pRg st="7" end="7"/>
                                            </p:txEl>
                                          </p:spTgt>
                                        </p:tgtEl>
                                      </p:cBhvr>
                                      <p:to x="100000" y="100000"/>
                                    </p:animScale>
                                    <p:animScale>
                                      <p:cBhvr>
                                        <p:cTn id="117" dur="26">
                                          <p:stCondLst>
                                            <p:cond delay="1642"/>
                                          </p:stCondLst>
                                        </p:cTn>
                                        <p:tgtEl>
                                          <p:spTgt spid="3">
                                            <p:txEl>
                                              <p:pRg st="7" end="7"/>
                                            </p:txEl>
                                          </p:spTgt>
                                        </p:tgtEl>
                                      </p:cBhvr>
                                      <p:to x="100000" y="90000"/>
                                    </p:animScale>
                                    <p:animScale>
                                      <p:cBhvr>
                                        <p:cTn id="118" dur="166" decel="50000">
                                          <p:stCondLst>
                                            <p:cond delay="1668"/>
                                          </p:stCondLst>
                                        </p:cTn>
                                        <p:tgtEl>
                                          <p:spTgt spid="3">
                                            <p:txEl>
                                              <p:pRg st="7" end="7"/>
                                            </p:txEl>
                                          </p:spTgt>
                                        </p:tgtEl>
                                      </p:cBhvr>
                                      <p:to x="100000" y="100000"/>
                                    </p:animScale>
                                    <p:animScale>
                                      <p:cBhvr>
                                        <p:cTn id="119" dur="26">
                                          <p:stCondLst>
                                            <p:cond delay="1808"/>
                                          </p:stCondLst>
                                        </p:cTn>
                                        <p:tgtEl>
                                          <p:spTgt spid="3">
                                            <p:txEl>
                                              <p:pRg st="7" end="7"/>
                                            </p:txEl>
                                          </p:spTgt>
                                        </p:tgtEl>
                                      </p:cBhvr>
                                      <p:to x="100000" y="95000"/>
                                    </p:animScale>
                                    <p:animScale>
                                      <p:cBhvr>
                                        <p:cTn id="120" dur="166" decel="50000">
                                          <p:stCondLst>
                                            <p:cond delay="1834"/>
                                          </p:stCondLst>
                                        </p:cTn>
                                        <p:tgtEl>
                                          <p:spTgt spid="3">
                                            <p:txEl>
                                              <p:pRg st="7" end="7"/>
                                            </p:txEl>
                                          </p:spTgt>
                                        </p:tgtEl>
                                      </p:cBhvr>
                                      <p:to x="100000" y="100000"/>
                                    </p:animScale>
                                  </p:childTnLst>
                                </p:cTn>
                              </p:par>
                            </p:childTnLst>
                          </p:cTn>
                        </p:par>
                      </p:childTnLst>
                    </p:cTn>
                  </p:par>
                  <p:par>
                    <p:cTn id="121" fill="hold">
                      <p:stCondLst>
                        <p:cond delay="indefinite"/>
                      </p:stCondLst>
                      <p:childTnLst>
                        <p:par>
                          <p:cTn id="122" fill="hold">
                            <p:stCondLst>
                              <p:cond delay="0"/>
                            </p:stCondLst>
                            <p:childTnLst>
                              <p:par>
                                <p:cTn id="123" presetID="26" presetClass="entr" presetSubtype="0" fill="hold" nodeType="clickEffect">
                                  <p:stCondLst>
                                    <p:cond delay="0"/>
                                  </p:stCondLst>
                                  <p:childTnLst>
                                    <p:set>
                                      <p:cBhvr>
                                        <p:cTn id="124" dur="1" fill="hold">
                                          <p:stCondLst>
                                            <p:cond delay="0"/>
                                          </p:stCondLst>
                                        </p:cTn>
                                        <p:tgtEl>
                                          <p:spTgt spid="3">
                                            <p:txEl>
                                              <p:pRg st="9" end="9"/>
                                            </p:txEl>
                                          </p:spTgt>
                                        </p:tgtEl>
                                        <p:attrNameLst>
                                          <p:attrName>style.visibility</p:attrName>
                                        </p:attrNameLst>
                                      </p:cBhvr>
                                      <p:to>
                                        <p:strVal val="visible"/>
                                      </p:to>
                                    </p:set>
                                    <p:animEffect transition="in" filter="wipe(down)">
                                      <p:cBhvr>
                                        <p:cTn id="125" dur="580">
                                          <p:stCondLst>
                                            <p:cond delay="0"/>
                                          </p:stCondLst>
                                        </p:cTn>
                                        <p:tgtEl>
                                          <p:spTgt spid="3">
                                            <p:txEl>
                                              <p:pRg st="9" end="9"/>
                                            </p:txEl>
                                          </p:spTgt>
                                        </p:tgtEl>
                                      </p:cBhvr>
                                    </p:animEffect>
                                    <p:anim calcmode="lin" valueType="num">
                                      <p:cBhvr>
                                        <p:cTn id="126" dur="1822"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27" dur="664"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28" dur="664" tmFilter="0, 0; 0.125,0.2665; 0.25,0.4; 0.375,0.465; 0.5,0.5;  0.625,0.535; 0.75,0.6; 0.875,0.7335; 1,1">
                                          <p:stCondLst>
                                            <p:cond delay="664"/>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29" dur="332" tmFilter="0, 0; 0.125,0.2665; 0.25,0.4; 0.375,0.465; 0.5,0.5;  0.625,0.535; 0.75,0.6; 0.875,0.7335; 1,1">
                                          <p:stCondLst>
                                            <p:cond delay="1324"/>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30" dur="164" tmFilter="0, 0; 0.125,0.2665; 0.25,0.4; 0.375,0.465; 0.5,0.5;  0.625,0.535; 0.75,0.6; 0.875,0.7335; 1,1">
                                          <p:stCondLst>
                                            <p:cond delay="1656"/>
                                          </p:stCondLst>
                                        </p:cTn>
                                        <p:tgtEl>
                                          <p:spTgt spid="3">
                                            <p:txEl>
                                              <p:pRg st="9" end="9"/>
                                            </p:txEl>
                                          </p:spTgt>
                                        </p:tgtEl>
                                        <p:attrNameLst>
                                          <p:attrName>ppt_y</p:attrName>
                                        </p:attrNameLst>
                                      </p:cBhvr>
                                      <p:tavLst>
                                        <p:tav tm="0" fmla="#ppt_y-sin(pi*$)/81">
                                          <p:val>
                                            <p:fltVal val="0"/>
                                          </p:val>
                                        </p:tav>
                                        <p:tav tm="100000">
                                          <p:val>
                                            <p:fltVal val="1"/>
                                          </p:val>
                                        </p:tav>
                                      </p:tavLst>
                                    </p:anim>
                                    <p:animScale>
                                      <p:cBhvr>
                                        <p:cTn id="131" dur="26">
                                          <p:stCondLst>
                                            <p:cond delay="650"/>
                                          </p:stCondLst>
                                        </p:cTn>
                                        <p:tgtEl>
                                          <p:spTgt spid="3">
                                            <p:txEl>
                                              <p:pRg st="9" end="9"/>
                                            </p:txEl>
                                          </p:spTgt>
                                        </p:tgtEl>
                                      </p:cBhvr>
                                      <p:to x="100000" y="60000"/>
                                    </p:animScale>
                                    <p:animScale>
                                      <p:cBhvr>
                                        <p:cTn id="132" dur="166" decel="50000">
                                          <p:stCondLst>
                                            <p:cond delay="676"/>
                                          </p:stCondLst>
                                        </p:cTn>
                                        <p:tgtEl>
                                          <p:spTgt spid="3">
                                            <p:txEl>
                                              <p:pRg st="9" end="9"/>
                                            </p:txEl>
                                          </p:spTgt>
                                        </p:tgtEl>
                                      </p:cBhvr>
                                      <p:to x="100000" y="100000"/>
                                    </p:animScale>
                                    <p:animScale>
                                      <p:cBhvr>
                                        <p:cTn id="133" dur="26">
                                          <p:stCondLst>
                                            <p:cond delay="1312"/>
                                          </p:stCondLst>
                                        </p:cTn>
                                        <p:tgtEl>
                                          <p:spTgt spid="3">
                                            <p:txEl>
                                              <p:pRg st="9" end="9"/>
                                            </p:txEl>
                                          </p:spTgt>
                                        </p:tgtEl>
                                      </p:cBhvr>
                                      <p:to x="100000" y="80000"/>
                                    </p:animScale>
                                    <p:animScale>
                                      <p:cBhvr>
                                        <p:cTn id="134" dur="166" decel="50000">
                                          <p:stCondLst>
                                            <p:cond delay="1338"/>
                                          </p:stCondLst>
                                        </p:cTn>
                                        <p:tgtEl>
                                          <p:spTgt spid="3">
                                            <p:txEl>
                                              <p:pRg st="9" end="9"/>
                                            </p:txEl>
                                          </p:spTgt>
                                        </p:tgtEl>
                                      </p:cBhvr>
                                      <p:to x="100000" y="100000"/>
                                    </p:animScale>
                                    <p:animScale>
                                      <p:cBhvr>
                                        <p:cTn id="135" dur="26">
                                          <p:stCondLst>
                                            <p:cond delay="1642"/>
                                          </p:stCondLst>
                                        </p:cTn>
                                        <p:tgtEl>
                                          <p:spTgt spid="3">
                                            <p:txEl>
                                              <p:pRg st="9" end="9"/>
                                            </p:txEl>
                                          </p:spTgt>
                                        </p:tgtEl>
                                      </p:cBhvr>
                                      <p:to x="100000" y="90000"/>
                                    </p:animScale>
                                    <p:animScale>
                                      <p:cBhvr>
                                        <p:cTn id="136" dur="166" decel="50000">
                                          <p:stCondLst>
                                            <p:cond delay="1668"/>
                                          </p:stCondLst>
                                        </p:cTn>
                                        <p:tgtEl>
                                          <p:spTgt spid="3">
                                            <p:txEl>
                                              <p:pRg st="9" end="9"/>
                                            </p:txEl>
                                          </p:spTgt>
                                        </p:tgtEl>
                                      </p:cBhvr>
                                      <p:to x="100000" y="100000"/>
                                    </p:animScale>
                                    <p:animScale>
                                      <p:cBhvr>
                                        <p:cTn id="137" dur="26">
                                          <p:stCondLst>
                                            <p:cond delay="1808"/>
                                          </p:stCondLst>
                                        </p:cTn>
                                        <p:tgtEl>
                                          <p:spTgt spid="3">
                                            <p:txEl>
                                              <p:pRg st="9" end="9"/>
                                            </p:txEl>
                                          </p:spTgt>
                                        </p:tgtEl>
                                      </p:cBhvr>
                                      <p:to x="100000" y="95000"/>
                                    </p:animScale>
                                    <p:animScale>
                                      <p:cBhvr>
                                        <p:cTn id="138" dur="166" decel="50000">
                                          <p:stCondLst>
                                            <p:cond delay="1834"/>
                                          </p:stCondLst>
                                        </p:cTn>
                                        <p:tgtEl>
                                          <p:spTgt spid="3">
                                            <p:txEl>
                                              <p:pRg st="9" end="9"/>
                                            </p:txEl>
                                          </p:spTgt>
                                        </p:tgtEl>
                                      </p:cBhvr>
                                      <p:to x="100000" y="100000"/>
                                    </p:animScale>
                                  </p:childTnLst>
                                </p:cTn>
                              </p:par>
                              <p:par>
                                <p:cTn id="139" presetID="26" presetClass="entr" presetSubtype="0" fill="hold" nodeType="withEffect">
                                  <p:stCondLst>
                                    <p:cond delay="0"/>
                                  </p:stCondLst>
                                  <p:childTnLst>
                                    <p:set>
                                      <p:cBhvr>
                                        <p:cTn id="140" dur="1" fill="hold">
                                          <p:stCondLst>
                                            <p:cond delay="0"/>
                                          </p:stCondLst>
                                        </p:cTn>
                                        <p:tgtEl>
                                          <p:spTgt spid="3">
                                            <p:txEl>
                                              <p:pRg st="10" end="10"/>
                                            </p:txEl>
                                          </p:spTgt>
                                        </p:tgtEl>
                                        <p:attrNameLst>
                                          <p:attrName>style.visibility</p:attrName>
                                        </p:attrNameLst>
                                      </p:cBhvr>
                                      <p:to>
                                        <p:strVal val="visible"/>
                                      </p:to>
                                    </p:set>
                                    <p:animEffect transition="in" filter="wipe(down)">
                                      <p:cBhvr>
                                        <p:cTn id="141" dur="580">
                                          <p:stCondLst>
                                            <p:cond delay="0"/>
                                          </p:stCondLst>
                                        </p:cTn>
                                        <p:tgtEl>
                                          <p:spTgt spid="3">
                                            <p:txEl>
                                              <p:pRg st="10" end="10"/>
                                            </p:txEl>
                                          </p:spTgt>
                                        </p:tgtEl>
                                      </p:cBhvr>
                                    </p:animEffect>
                                    <p:anim calcmode="lin" valueType="num">
                                      <p:cBhvr>
                                        <p:cTn id="142" dur="1822"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43" dur="664"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44" dur="664" tmFilter="0, 0; 0.125,0.2665; 0.25,0.4; 0.375,0.465; 0.5,0.5;  0.625,0.535; 0.75,0.6; 0.875,0.7335; 1,1">
                                          <p:stCondLst>
                                            <p:cond delay="664"/>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45" dur="332" tmFilter="0, 0; 0.125,0.2665; 0.25,0.4; 0.375,0.465; 0.5,0.5;  0.625,0.535; 0.75,0.6; 0.875,0.7335; 1,1">
                                          <p:stCondLst>
                                            <p:cond delay="1324"/>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46" dur="164" tmFilter="0, 0; 0.125,0.2665; 0.25,0.4; 0.375,0.465; 0.5,0.5;  0.625,0.535; 0.75,0.6; 0.875,0.7335; 1,1">
                                          <p:stCondLst>
                                            <p:cond delay="1656"/>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47" dur="26">
                                          <p:stCondLst>
                                            <p:cond delay="650"/>
                                          </p:stCondLst>
                                        </p:cTn>
                                        <p:tgtEl>
                                          <p:spTgt spid="3">
                                            <p:txEl>
                                              <p:pRg st="10" end="10"/>
                                            </p:txEl>
                                          </p:spTgt>
                                        </p:tgtEl>
                                      </p:cBhvr>
                                      <p:to x="100000" y="60000"/>
                                    </p:animScale>
                                    <p:animScale>
                                      <p:cBhvr>
                                        <p:cTn id="148" dur="166" decel="50000">
                                          <p:stCondLst>
                                            <p:cond delay="676"/>
                                          </p:stCondLst>
                                        </p:cTn>
                                        <p:tgtEl>
                                          <p:spTgt spid="3">
                                            <p:txEl>
                                              <p:pRg st="10" end="10"/>
                                            </p:txEl>
                                          </p:spTgt>
                                        </p:tgtEl>
                                      </p:cBhvr>
                                      <p:to x="100000" y="100000"/>
                                    </p:animScale>
                                    <p:animScale>
                                      <p:cBhvr>
                                        <p:cTn id="149" dur="26">
                                          <p:stCondLst>
                                            <p:cond delay="1312"/>
                                          </p:stCondLst>
                                        </p:cTn>
                                        <p:tgtEl>
                                          <p:spTgt spid="3">
                                            <p:txEl>
                                              <p:pRg st="10" end="10"/>
                                            </p:txEl>
                                          </p:spTgt>
                                        </p:tgtEl>
                                      </p:cBhvr>
                                      <p:to x="100000" y="80000"/>
                                    </p:animScale>
                                    <p:animScale>
                                      <p:cBhvr>
                                        <p:cTn id="150" dur="166" decel="50000">
                                          <p:stCondLst>
                                            <p:cond delay="1338"/>
                                          </p:stCondLst>
                                        </p:cTn>
                                        <p:tgtEl>
                                          <p:spTgt spid="3">
                                            <p:txEl>
                                              <p:pRg st="10" end="10"/>
                                            </p:txEl>
                                          </p:spTgt>
                                        </p:tgtEl>
                                      </p:cBhvr>
                                      <p:to x="100000" y="100000"/>
                                    </p:animScale>
                                    <p:animScale>
                                      <p:cBhvr>
                                        <p:cTn id="151" dur="26">
                                          <p:stCondLst>
                                            <p:cond delay="1642"/>
                                          </p:stCondLst>
                                        </p:cTn>
                                        <p:tgtEl>
                                          <p:spTgt spid="3">
                                            <p:txEl>
                                              <p:pRg st="10" end="10"/>
                                            </p:txEl>
                                          </p:spTgt>
                                        </p:tgtEl>
                                      </p:cBhvr>
                                      <p:to x="100000" y="90000"/>
                                    </p:animScale>
                                    <p:animScale>
                                      <p:cBhvr>
                                        <p:cTn id="152" dur="166" decel="50000">
                                          <p:stCondLst>
                                            <p:cond delay="1668"/>
                                          </p:stCondLst>
                                        </p:cTn>
                                        <p:tgtEl>
                                          <p:spTgt spid="3">
                                            <p:txEl>
                                              <p:pRg st="10" end="10"/>
                                            </p:txEl>
                                          </p:spTgt>
                                        </p:tgtEl>
                                      </p:cBhvr>
                                      <p:to x="100000" y="100000"/>
                                    </p:animScale>
                                    <p:animScale>
                                      <p:cBhvr>
                                        <p:cTn id="153" dur="26">
                                          <p:stCondLst>
                                            <p:cond delay="1808"/>
                                          </p:stCondLst>
                                        </p:cTn>
                                        <p:tgtEl>
                                          <p:spTgt spid="3">
                                            <p:txEl>
                                              <p:pRg st="10" end="10"/>
                                            </p:txEl>
                                          </p:spTgt>
                                        </p:tgtEl>
                                      </p:cBhvr>
                                      <p:to x="100000" y="95000"/>
                                    </p:animScale>
                                    <p:animScale>
                                      <p:cBhvr>
                                        <p:cTn id="154" dur="166" decel="50000">
                                          <p:stCondLst>
                                            <p:cond delay="1834"/>
                                          </p:stCondLst>
                                        </p:cTn>
                                        <p:tgtEl>
                                          <p:spTgt spid="3">
                                            <p:txEl>
                                              <p:pRg st="10" end="1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http://www.eecs.umich.edu/courses/eecs373/labsW13/mmiotutorial/index_files/memory_map.jpg"/>
          <p:cNvPicPr/>
          <p:nvPr/>
        </p:nvPicPr>
        <p:blipFill>
          <a:blip r:embed="rId3">
            <a:extLst>
              <a:ext uri="{28A0092B-C50C-407E-A947-70E740481C1C}">
                <a14:useLocalDpi xmlns:a14="http://schemas.microsoft.com/office/drawing/2010/main" val="0"/>
              </a:ext>
            </a:extLst>
          </a:blip>
          <a:srcRect/>
          <a:stretch>
            <a:fillRect/>
          </a:stretch>
        </p:blipFill>
        <p:spPr bwMode="auto">
          <a:xfrm>
            <a:off x="473670" y="544990"/>
            <a:ext cx="8272782" cy="4174225"/>
          </a:xfrm>
          <a:prstGeom prst="rect">
            <a:avLst/>
          </a:prstGeom>
          <a:noFill/>
          <a:ln>
            <a:noFill/>
          </a:ln>
        </p:spPr>
      </p:pic>
      <p:sp>
        <p:nvSpPr>
          <p:cNvPr id="2" name="Title 1"/>
          <p:cNvSpPr>
            <a:spLocks noGrp="1"/>
          </p:cNvSpPr>
          <p:nvPr>
            <p:ph type="title"/>
          </p:nvPr>
        </p:nvSpPr>
        <p:spPr/>
        <p:txBody>
          <a:bodyPr/>
          <a:lstStyle/>
          <a:p>
            <a:r>
              <a:rPr lang="en-US" dirty="0" smtClean="0"/>
              <a:t>Example: Memory-mapped I/O</a:t>
            </a:r>
            <a:endParaRPr lang="en-US" dirty="0"/>
          </a:p>
        </p:txBody>
      </p:sp>
      <p:sp>
        <p:nvSpPr>
          <p:cNvPr id="3" name="Content Placeholder 2"/>
          <p:cNvSpPr>
            <a:spLocks noGrp="1"/>
          </p:cNvSpPr>
          <p:nvPr>
            <p:ph idx="1"/>
          </p:nvPr>
        </p:nvSpPr>
        <p:spPr>
          <a:xfrm>
            <a:off x="484873" y="4491530"/>
            <a:ext cx="8413141" cy="1821480"/>
          </a:xfrm>
        </p:spPr>
        <p:txBody>
          <a:bodyPr/>
          <a:lstStyle/>
          <a:p>
            <a:r>
              <a:rPr lang="en-US" sz="2000" dirty="0" smtClean="0"/>
              <a:t>This is </a:t>
            </a:r>
            <a:r>
              <a:rPr lang="en-US" sz="2000" i="1" dirty="0" smtClean="0"/>
              <a:t>important</a:t>
            </a:r>
            <a:r>
              <a:rPr lang="en-US" sz="2000" dirty="0" smtClean="0"/>
              <a:t>.  </a:t>
            </a:r>
          </a:p>
          <a:p>
            <a:pPr lvl="1"/>
            <a:r>
              <a:rPr lang="en-US" sz="1600" dirty="0" smtClean="0"/>
              <a:t>It means our software can tell the hardware what to do.</a:t>
            </a:r>
          </a:p>
          <a:p>
            <a:pPr lvl="2"/>
            <a:r>
              <a:rPr lang="en-US" sz="1600" dirty="0" smtClean="0"/>
              <a:t>In lab 3 you’ll design hardware on an FPGA which will can control a motor.</a:t>
            </a:r>
          </a:p>
          <a:p>
            <a:pPr lvl="3"/>
            <a:r>
              <a:rPr lang="en-US" sz="1600" dirty="0" smtClean="0"/>
              <a:t>But more importantly, that hardware will be designed so the software can tell the hardware exactly what to do with the motor.  All by simply writing to certain memory locations!	</a:t>
            </a:r>
          </a:p>
          <a:p>
            <a:pPr lvl="1"/>
            <a:r>
              <a:rPr lang="en-US" sz="1600" dirty="0" smtClean="0"/>
              <a:t>In the same way, the software can read memory locations to access data from sensors etc…</a:t>
            </a:r>
          </a:p>
        </p:txBody>
      </p:sp>
      <p:sp>
        <p:nvSpPr>
          <p:cNvPr id="4" name="Slide Number Placeholder 3"/>
          <p:cNvSpPr>
            <a:spLocks noGrp="1"/>
          </p:cNvSpPr>
          <p:nvPr>
            <p:ph type="sldNum" sz="quarter" idx="12"/>
          </p:nvPr>
        </p:nvSpPr>
        <p:spPr/>
        <p:txBody>
          <a:bodyPr/>
          <a:lstStyle/>
          <a:p>
            <a:pPr>
              <a:defRPr/>
            </a:pPr>
            <a:fld id="{7BFF7799-164E-4CFB-803E-6634ADCAC464}" type="slidenum">
              <a:rPr lang="en-US" smtClean="0"/>
              <a:pPr>
                <a:defRPr/>
              </a:pPr>
              <a:t>35</a:t>
            </a:fld>
            <a:endParaRPr lang="en-US"/>
          </a:p>
        </p:txBody>
      </p:sp>
    </p:spTree>
    <p:extLst>
      <p:ext uri="{BB962C8B-B14F-4D97-AF65-F5344CB8AC3E}">
        <p14:creationId xmlns:p14="http://schemas.microsoft.com/office/powerpoint/2010/main" val="57535754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wipe(down)">
                                      <p:cBhvr>
                                        <p:cTn id="10" dur="500"/>
                                        <p:tgtEl>
                                          <p:spTgt spid="3">
                                            <p:txEl>
                                              <p:pRg st="1" end="1"/>
                                            </p:txEl>
                                          </p:spTgt>
                                        </p:tgtEl>
                                      </p:cBhvr>
                                    </p:animEffect>
                                  </p:childTnLst>
                                </p:cTn>
                              </p:par>
                              <p:par>
                                <p:cTn id="11" presetID="22" presetClass="entr" presetSubtype="4"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wipe(down)">
                                      <p:cBhvr>
                                        <p:cTn id="13" dur="500"/>
                                        <p:tgtEl>
                                          <p:spTgt spid="3">
                                            <p:txEl>
                                              <p:pRg st="2" end="2"/>
                                            </p:txEl>
                                          </p:spTgt>
                                        </p:tgtEl>
                                      </p:cBhvr>
                                    </p:animEffect>
                                  </p:childTnLst>
                                </p:cTn>
                              </p:par>
                              <p:par>
                                <p:cTn id="14" presetID="22" presetClass="entr" presetSubtype="4"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wipe(down)">
                                      <p:cBhvr>
                                        <p:cTn id="16" dur="500"/>
                                        <p:tgtEl>
                                          <p:spTgt spid="3">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wipe(down)">
                                      <p:cBhvr>
                                        <p:cTn id="2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ChangeArrowheads="1"/>
          </p:cNvSpPr>
          <p:nvPr>
            <p:ph type="title"/>
          </p:nvPr>
        </p:nvSpPr>
        <p:spPr/>
        <p:txBody>
          <a:bodyPr/>
          <a:lstStyle/>
          <a:p>
            <a:r>
              <a:rPr lang="en-US" altLang="en-US" smtClean="0"/>
              <a:t>Example: Anatomy of a timer system</a:t>
            </a:r>
          </a:p>
        </p:txBody>
      </p:sp>
      <p:sp>
        <p:nvSpPr>
          <p:cNvPr id="47106"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fld id="{0D78CAB6-721C-4CD7-98E1-B21B4FF54AE5}" type="slidenum">
              <a:rPr lang="en-US" altLang="en-US" sz="1600">
                <a:solidFill>
                  <a:schemeClr val="folHlink"/>
                </a:solidFill>
                <a:latin typeface="Trebuchet MS" panose="020B0603020202020204" pitchFamily="34" charset="0"/>
              </a:rPr>
              <a:pPr/>
              <a:t>36</a:t>
            </a:fld>
            <a:endParaRPr lang="en-US" altLang="en-US" sz="1600">
              <a:solidFill>
                <a:schemeClr val="folHlink"/>
              </a:solidFill>
              <a:latin typeface="Trebuchet MS" panose="020B0603020202020204" pitchFamily="34" charset="0"/>
            </a:endParaRPr>
          </a:p>
        </p:txBody>
      </p:sp>
      <p:cxnSp>
        <p:nvCxnSpPr>
          <p:cNvPr id="47107" name="Straight Arrow Connector 24"/>
          <p:cNvCxnSpPr>
            <a:cxnSpLocks noChangeShapeType="1"/>
            <a:stCxn id="47110" idx="0"/>
            <a:endCxn id="47108" idx="2"/>
          </p:cNvCxnSpPr>
          <p:nvPr/>
        </p:nvCxnSpPr>
        <p:spPr bwMode="auto">
          <a:xfrm rot="5400000" flipH="1" flipV="1">
            <a:off x="3876675" y="5262563"/>
            <a:ext cx="465137"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47108" name="TextBox 19"/>
          <p:cNvSpPr txBox="1">
            <a:spLocks noChangeArrowheads="1"/>
          </p:cNvSpPr>
          <p:nvPr/>
        </p:nvSpPr>
        <p:spPr bwMode="auto">
          <a:xfrm>
            <a:off x="3597275" y="4691063"/>
            <a:ext cx="1025525" cy="3381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600">
                <a:latin typeface="Trebuchet MS" panose="020B0603020202020204" pitchFamily="34" charset="0"/>
              </a:rPr>
              <a:t>Prescaler</a:t>
            </a:r>
          </a:p>
        </p:txBody>
      </p:sp>
      <p:sp>
        <p:nvSpPr>
          <p:cNvPr id="47109" name="TextBox 22"/>
          <p:cNvSpPr txBox="1">
            <a:spLocks noChangeArrowheads="1"/>
          </p:cNvSpPr>
          <p:nvPr/>
        </p:nvSpPr>
        <p:spPr bwMode="auto">
          <a:xfrm>
            <a:off x="3652838" y="3868738"/>
            <a:ext cx="914400" cy="339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600">
                <a:latin typeface="Trebuchet MS" panose="020B0603020202020204" pitchFamily="34" charset="0"/>
              </a:rPr>
              <a:t>Counter</a:t>
            </a:r>
          </a:p>
        </p:txBody>
      </p:sp>
      <p:sp>
        <p:nvSpPr>
          <p:cNvPr id="47110" name="TextBox 25"/>
          <p:cNvSpPr txBox="1">
            <a:spLocks noChangeArrowheads="1"/>
          </p:cNvSpPr>
          <p:nvPr/>
        </p:nvSpPr>
        <p:spPr bwMode="auto">
          <a:xfrm>
            <a:off x="3459163" y="5494338"/>
            <a:ext cx="1301750" cy="339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600">
                <a:latin typeface="Trebuchet MS" panose="020B0603020202020204" pitchFamily="34" charset="0"/>
              </a:rPr>
              <a:t>Clock Driver</a:t>
            </a:r>
          </a:p>
        </p:txBody>
      </p:sp>
      <p:sp>
        <p:nvSpPr>
          <p:cNvPr id="47111" name="TextBox 26"/>
          <p:cNvSpPr txBox="1">
            <a:spLocks noChangeArrowheads="1"/>
          </p:cNvSpPr>
          <p:nvPr/>
        </p:nvSpPr>
        <p:spPr bwMode="auto">
          <a:xfrm>
            <a:off x="3621088" y="6291263"/>
            <a:ext cx="977900" cy="3381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600">
                <a:latin typeface="Trebuchet MS" panose="020B0603020202020204" pitchFamily="34" charset="0"/>
              </a:rPr>
              <a:t>Xtal/Osc</a:t>
            </a:r>
          </a:p>
        </p:txBody>
      </p:sp>
      <p:sp>
        <p:nvSpPr>
          <p:cNvPr id="47112" name="TextBox 28"/>
          <p:cNvSpPr txBox="1">
            <a:spLocks noChangeArrowheads="1"/>
          </p:cNvSpPr>
          <p:nvPr/>
        </p:nvSpPr>
        <p:spPr bwMode="auto">
          <a:xfrm>
            <a:off x="1889125" y="3868738"/>
            <a:ext cx="1001713" cy="339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600">
                <a:latin typeface="Trebuchet MS" panose="020B0603020202020204" pitchFamily="34" charset="0"/>
              </a:rPr>
              <a:t>Compare</a:t>
            </a:r>
          </a:p>
        </p:txBody>
      </p:sp>
      <p:sp>
        <p:nvSpPr>
          <p:cNvPr id="47113" name="TextBox 29"/>
          <p:cNvSpPr txBox="1">
            <a:spLocks noChangeArrowheads="1"/>
          </p:cNvSpPr>
          <p:nvPr/>
        </p:nvSpPr>
        <p:spPr bwMode="auto">
          <a:xfrm>
            <a:off x="5362575" y="3868738"/>
            <a:ext cx="915988" cy="3397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600">
                <a:latin typeface="Trebuchet MS" panose="020B0603020202020204" pitchFamily="34" charset="0"/>
              </a:rPr>
              <a:t>Capture</a:t>
            </a:r>
          </a:p>
        </p:txBody>
      </p:sp>
      <p:cxnSp>
        <p:nvCxnSpPr>
          <p:cNvPr id="47114" name="Straight Arrow Connector 33"/>
          <p:cNvCxnSpPr>
            <a:cxnSpLocks noChangeShapeType="1"/>
            <a:stCxn id="47111" idx="3"/>
            <a:endCxn id="47110" idx="3"/>
          </p:cNvCxnSpPr>
          <p:nvPr/>
        </p:nvCxnSpPr>
        <p:spPr bwMode="auto">
          <a:xfrm flipV="1">
            <a:off x="4598988" y="5664200"/>
            <a:ext cx="161925" cy="795338"/>
          </a:xfrm>
          <a:prstGeom prst="bentConnector3">
            <a:avLst>
              <a:gd name="adj1" fmla="val 241944"/>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7115" name="Straight Arrow Connector 33"/>
          <p:cNvCxnSpPr>
            <a:cxnSpLocks noChangeShapeType="1"/>
            <a:stCxn id="47110" idx="1"/>
            <a:endCxn id="47111" idx="1"/>
          </p:cNvCxnSpPr>
          <p:nvPr/>
        </p:nvCxnSpPr>
        <p:spPr bwMode="auto">
          <a:xfrm rot="10800000" flipH="1" flipV="1">
            <a:off x="3459163" y="5664200"/>
            <a:ext cx="161925" cy="795338"/>
          </a:xfrm>
          <a:prstGeom prst="bentConnector3">
            <a:avLst>
              <a:gd name="adj1" fmla="val -141940"/>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7116" name="Straight Arrow Connector 47"/>
          <p:cNvCxnSpPr>
            <a:cxnSpLocks noChangeShapeType="1"/>
            <a:stCxn id="47108" idx="0"/>
            <a:endCxn id="47109" idx="2"/>
          </p:cNvCxnSpPr>
          <p:nvPr/>
        </p:nvCxnSpPr>
        <p:spPr bwMode="auto">
          <a:xfrm rot="5400000" flipH="1" flipV="1">
            <a:off x="3867944" y="4448969"/>
            <a:ext cx="48260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7117" name="Straight Arrow Connector 50"/>
          <p:cNvCxnSpPr>
            <a:cxnSpLocks noChangeShapeType="1"/>
            <a:stCxn id="47109" idx="3"/>
            <a:endCxn id="47113" idx="1"/>
          </p:cNvCxnSpPr>
          <p:nvPr/>
        </p:nvCxnSpPr>
        <p:spPr bwMode="auto">
          <a:xfrm>
            <a:off x="4567238" y="4038600"/>
            <a:ext cx="795337"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7118" name="Straight Connector 52"/>
          <p:cNvCxnSpPr>
            <a:cxnSpLocks noChangeShapeType="1"/>
          </p:cNvCxnSpPr>
          <p:nvPr/>
        </p:nvCxnSpPr>
        <p:spPr bwMode="auto">
          <a:xfrm>
            <a:off x="609600" y="6096000"/>
            <a:ext cx="6958013" cy="15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cxnSp>
        <p:nvCxnSpPr>
          <p:cNvPr id="47119" name="Straight Arrow Connector 55"/>
          <p:cNvCxnSpPr>
            <a:cxnSpLocks noChangeShapeType="1"/>
            <a:stCxn id="47109" idx="1"/>
            <a:endCxn id="47112" idx="3"/>
          </p:cNvCxnSpPr>
          <p:nvPr/>
        </p:nvCxnSpPr>
        <p:spPr bwMode="auto">
          <a:xfrm rot="10800000">
            <a:off x="2890838" y="4038600"/>
            <a:ext cx="762000" cy="1588"/>
          </a:xfrm>
          <a:prstGeom prst="straightConnector1">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7120" name="Straight Connector 58"/>
          <p:cNvCxnSpPr>
            <a:cxnSpLocks noChangeShapeType="1"/>
          </p:cNvCxnSpPr>
          <p:nvPr/>
        </p:nvCxnSpPr>
        <p:spPr bwMode="auto">
          <a:xfrm rot="5400000" flipH="1" flipV="1">
            <a:off x="3144838" y="3959225"/>
            <a:ext cx="331787" cy="150813"/>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47121" name="Straight Connector 63"/>
          <p:cNvCxnSpPr>
            <a:cxnSpLocks noChangeShapeType="1"/>
          </p:cNvCxnSpPr>
          <p:nvPr/>
        </p:nvCxnSpPr>
        <p:spPr bwMode="auto">
          <a:xfrm rot="5400000" flipH="1" flipV="1">
            <a:off x="4746625" y="3976688"/>
            <a:ext cx="331788" cy="150812"/>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cxnSp>
      <p:cxnSp>
        <p:nvCxnSpPr>
          <p:cNvPr id="67" name="Straight Connector 66"/>
          <p:cNvCxnSpPr/>
          <p:nvPr/>
        </p:nvCxnSpPr>
        <p:spPr bwMode="auto">
          <a:xfrm>
            <a:off x="609600" y="3565525"/>
            <a:ext cx="6958013" cy="1588"/>
          </a:xfrm>
          <a:prstGeom prst="line">
            <a:avLst/>
          </a:prstGeom>
          <a:solidFill>
            <a:schemeClr val="accent1"/>
          </a:solidFill>
          <a:ln w="38100" cap="flat" cmpd="sng" algn="ctr">
            <a:solidFill>
              <a:schemeClr val="bg1">
                <a:lumMod val="65000"/>
              </a:schemeClr>
            </a:solidFill>
            <a:prstDash val="dash"/>
            <a:round/>
            <a:headEnd type="none" w="med" len="med"/>
            <a:tailEnd type="none" w="med" len="med"/>
          </a:ln>
          <a:effectLst/>
        </p:spPr>
      </p:cxnSp>
      <p:sp>
        <p:nvSpPr>
          <p:cNvPr id="47123" name="TextBox 67"/>
          <p:cNvSpPr txBox="1">
            <a:spLocks noChangeArrowheads="1"/>
          </p:cNvSpPr>
          <p:nvPr/>
        </p:nvSpPr>
        <p:spPr bwMode="auto">
          <a:xfrm>
            <a:off x="2062163" y="2862263"/>
            <a:ext cx="4095750" cy="338137"/>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600">
                <a:latin typeface="Trebuchet MS" panose="020B0603020202020204" pitchFamily="34" charset="0"/>
              </a:rPr>
              <a:t>Low-Level Timer Subsystem Device Drivers</a:t>
            </a:r>
          </a:p>
        </p:txBody>
      </p:sp>
      <p:cxnSp>
        <p:nvCxnSpPr>
          <p:cNvPr id="47124" name="Straight Connector 69"/>
          <p:cNvCxnSpPr>
            <a:cxnSpLocks noChangeShapeType="1"/>
          </p:cNvCxnSpPr>
          <p:nvPr/>
        </p:nvCxnSpPr>
        <p:spPr bwMode="auto">
          <a:xfrm>
            <a:off x="609600" y="2547938"/>
            <a:ext cx="6958013" cy="1587"/>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47125" name="TextBox 70"/>
          <p:cNvSpPr txBox="1">
            <a:spLocks noChangeArrowheads="1"/>
          </p:cNvSpPr>
          <p:nvPr/>
        </p:nvSpPr>
        <p:spPr bwMode="auto">
          <a:xfrm>
            <a:off x="2308225" y="1857375"/>
            <a:ext cx="3602038" cy="338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600">
                <a:latin typeface="Trebuchet MS" panose="020B0603020202020204" pitchFamily="34" charset="0"/>
              </a:rPr>
              <a:t>Timer Abstractions and Virtualization</a:t>
            </a:r>
          </a:p>
        </p:txBody>
      </p:sp>
      <p:cxnSp>
        <p:nvCxnSpPr>
          <p:cNvPr id="47126" name="Straight Arrow Connector 78"/>
          <p:cNvCxnSpPr>
            <a:cxnSpLocks noChangeShapeType="1"/>
            <a:stCxn id="47109" idx="0"/>
            <a:endCxn id="47123" idx="2"/>
          </p:cNvCxnSpPr>
          <p:nvPr/>
        </p:nvCxnSpPr>
        <p:spPr bwMode="auto">
          <a:xfrm rot="5400000" flipH="1" flipV="1">
            <a:off x="3775869" y="3534569"/>
            <a:ext cx="668338" cy="0"/>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7127" name="Straight Arrow Connector 83"/>
          <p:cNvCxnSpPr>
            <a:cxnSpLocks noChangeShapeType="1"/>
            <a:stCxn id="47113" idx="0"/>
          </p:cNvCxnSpPr>
          <p:nvPr/>
        </p:nvCxnSpPr>
        <p:spPr bwMode="auto">
          <a:xfrm rot="5400000" flipH="1" flipV="1">
            <a:off x="5489575" y="3532188"/>
            <a:ext cx="668338" cy="4762"/>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7128" name="Straight Arrow Connector 85"/>
          <p:cNvCxnSpPr>
            <a:cxnSpLocks noChangeShapeType="1"/>
            <a:stCxn id="47112" idx="0"/>
          </p:cNvCxnSpPr>
          <p:nvPr/>
        </p:nvCxnSpPr>
        <p:spPr bwMode="auto">
          <a:xfrm rot="5400000" flipH="1" flipV="1">
            <a:off x="2061369" y="3528219"/>
            <a:ext cx="668338" cy="12700"/>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7129" name="Straight Arrow Connector 91"/>
          <p:cNvCxnSpPr>
            <a:cxnSpLocks noChangeShapeType="1"/>
          </p:cNvCxnSpPr>
          <p:nvPr/>
        </p:nvCxnSpPr>
        <p:spPr bwMode="auto">
          <a:xfrm rot="5400000" flipH="1" flipV="1">
            <a:off x="3783806" y="2543969"/>
            <a:ext cx="668338" cy="0"/>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cxnSp>
        <p:nvCxnSpPr>
          <p:cNvPr id="47130" name="Straight Arrow Connector 33"/>
          <p:cNvCxnSpPr>
            <a:cxnSpLocks noChangeShapeType="1"/>
            <a:endCxn id="47113" idx="3"/>
          </p:cNvCxnSpPr>
          <p:nvPr/>
        </p:nvCxnSpPr>
        <p:spPr bwMode="auto">
          <a:xfrm rot="16200000" flipV="1">
            <a:off x="5184775" y="5132388"/>
            <a:ext cx="2420938" cy="233362"/>
          </a:xfrm>
          <a:prstGeom prst="bentConnector2">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cxnSp>
        <p:nvCxnSpPr>
          <p:cNvPr id="47131" name="Straight Arrow Connector 33"/>
          <p:cNvCxnSpPr>
            <a:cxnSpLocks noChangeShapeType="1"/>
            <a:stCxn id="47112" idx="1"/>
          </p:cNvCxnSpPr>
          <p:nvPr/>
        </p:nvCxnSpPr>
        <p:spPr bwMode="auto">
          <a:xfrm rot="10800000" flipV="1">
            <a:off x="1635125" y="4038600"/>
            <a:ext cx="254000" cy="2420938"/>
          </a:xfrm>
          <a:prstGeom prst="bentConnector2">
            <a:avLst/>
          </a:prstGeom>
          <a:noFill/>
          <a:ln w="38100">
            <a:solidFill>
              <a:schemeClr val="tx1"/>
            </a:solidFill>
            <a:round/>
            <a:headEnd/>
            <a:tailEnd type="arrow" w="med" len="med"/>
          </a:ln>
          <a:extLst>
            <a:ext uri="{909E8E84-426E-40dd-AFC4-6F175D3DCCD1}">
              <a14:hiddenFill xmlns:a14="http://schemas.microsoft.com/office/drawing/2010/main">
                <a:noFill/>
              </a14:hiddenFill>
            </a:ext>
          </a:extLst>
        </p:spPr>
      </p:cxnSp>
      <p:sp>
        <p:nvSpPr>
          <p:cNvPr id="101" name="Rectangle 100"/>
          <p:cNvSpPr/>
          <p:nvPr/>
        </p:nvSpPr>
        <p:spPr bwMode="auto">
          <a:xfrm>
            <a:off x="1509713" y="5972175"/>
            <a:ext cx="228600" cy="228600"/>
          </a:xfrm>
          <a:prstGeom prst="rect">
            <a:avLst/>
          </a:prstGeom>
          <a:solidFill>
            <a:schemeClr val="bg1">
              <a:lumMod val="75000"/>
              <a:alpha val="80000"/>
            </a:schemeClr>
          </a:solidFill>
          <a:ln w="38100" cap="flat" cmpd="sng" algn="ctr">
            <a:solidFill>
              <a:schemeClr val="tx1"/>
            </a:solidFill>
            <a:prstDash val="solid"/>
            <a:round/>
            <a:headEnd type="none" w="med" len="med"/>
            <a:tailEnd type="none" w="med" len="med"/>
          </a:ln>
          <a:effectLst/>
        </p:spPr>
        <p:txBody>
          <a:bodyPr/>
          <a:lstStyle/>
          <a:p>
            <a:pPr>
              <a:defRPr/>
            </a:pPr>
            <a:endParaRPr lang="en-US">
              <a:ea typeface="ＭＳ Ｐゴシック" pitchFamily="1" charset="-128"/>
              <a:cs typeface="ＭＳ Ｐゴシック" pitchFamily="1" charset="-128"/>
            </a:endParaRPr>
          </a:p>
        </p:txBody>
      </p:sp>
      <p:sp>
        <p:nvSpPr>
          <p:cNvPr id="102" name="Rectangle 101"/>
          <p:cNvSpPr/>
          <p:nvPr/>
        </p:nvSpPr>
        <p:spPr bwMode="auto">
          <a:xfrm>
            <a:off x="3119438" y="5986463"/>
            <a:ext cx="228600" cy="228600"/>
          </a:xfrm>
          <a:prstGeom prst="rect">
            <a:avLst/>
          </a:prstGeom>
          <a:solidFill>
            <a:schemeClr val="bg1">
              <a:lumMod val="75000"/>
              <a:alpha val="80000"/>
            </a:schemeClr>
          </a:solidFill>
          <a:ln w="38100" cap="flat" cmpd="sng" algn="ctr">
            <a:solidFill>
              <a:schemeClr val="tx1"/>
            </a:solidFill>
            <a:prstDash val="solid"/>
            <a:round/>
            <a:headEnd type="none" w="med" len="med"/>
            <a:tailEnd type="none" w="med" len="med"/>
          </a:ln>
          <a:effectLst/>
        </p:spPr>
        <p:txBody>
          <a:bodyPr/>
          <a:lstStyle/>
          <a:p>
            <a:pPr>
              <a:defRPr/>
            </a:pPr>
            <a:endParaRPr lang="en-US">
              <a:ea typeface="ＭＳ Ｐゴシック" pitchFamily="1" charset="-128"/>
              <a:cs typeface="ＭＳ Ｐゴシック" pitchFamily="1" charset="-128"/>
            </a:endParaRPr>
          </a:p>
        </p:txBody>
      </p:sp>
      <p:sp>
        <p:nvSpPr>
          <p:cNvPr id="103" name="Rectangle 102"/>
          <p:cNvSpPr/>
          <p:nvPr/>
        </p:nvSpPr>
        <p:spPr bwMode="auto">
          <a:xfrm>
            <a:off x="4883150" y="5972175"/>
            <a:ext cx="228600" cy="228600"/>
          </a:xfrm>
          <a:prstGeom prst="rect">
            <a:avLst/>
          </a:prstGeom>
          <a:solidFill>
            <a:schemeClr val="bg1">
              <a:lumMod val="75000"/>
              <a:alpha val="80000"/>
            </a:schemeClr>
          </a:solidFill>
          <a:ln w="38100" cap="flat" cmpd="sng" algn="ctr">
            <a:solidFill>
              <a:schemeClr val="tx1"/>
            </a:solidFill>
            <a:prstDash val="solid"/>
            <a:round/>
            <a:headEnd type="none" w="med" len="med"/>
            <a:tailEnd type="none" w="med" len="med"/>
          </a:ln>
          <a:effectLst/>
        </p:spPr>
        <p:txBody>
          <a:bodyPr/>
          <a:lstStyle/>
          <a:p>
            <a:pPr>
              <a:defRPr/>
            </a:pPr>
            <a:endParaRPr lang="en-US">
              <a:ea typeface="ＭＳ Ｐゴシック" pitchFamily="1" charset="-128"/>
              <a:cs typeface="ＭＳ Ｐゴシック" pitchFamily="1" charset="-128"/>
            </a:endParaRPr>
          </a:p>
        </p:txBody>
      </p:sp>
      <p:sp>
        <p:nvSpPr>
          <p:cNvPr id="104" name="Rectangle 103"/>
          <p:cNvSpPr/>
          <p:nvPr/>
        </p:nvSpPr>
        <p:spPr bwMode="auto">
          <a:xfrm>
            <a:off x="6407150" y="5972175"/>
            <a:ext cx="228600" cy="228600"/>
          </a:xfrm>
          <a:prstGeom prst="rect">
            <a:avLst/>
          </a:prstGeom>
          <a:solidFill>
            <a:schemeClr val="bg1">
              <a:lumMod val="75000"/>
              <a:alpha val="80000"/>
            </a:schemeClr>
          </a:solidFill>
          <a:ln w="38100" cap="flat" cmpd="sng" algn="ctr">
            <a:solidFill>
              <a:schemeClr val="tx1"/>
            </a:solidFill>
            <a:prstDash val="solid"/>
            <a:round/>
            <a:headEnd type="none" w="med" len="med"/>
            <a:tailEnd type="none" w="med" len="med"/>
          </a:ln>
          <a:effectLst/>
        </p:spPr>
        <p:txBody>
          <a:bodyPr/>
          <a:lstStyle/>
          <a:p>
            <a:pPr>
              <a:defRPr/>
            </a:pPr>
            <a:endParaRPr lang="en-US">
              <a:ea typeface="ＭＳ Ｐゴシック" pitchFamily="1" charset="-128"/>
              <a:cs typeface="ＭＳ Ｐゴシック" pitchFamily="1" charset="-128"/>
            </a:endParaRPr>
          </a:p>
        </p:txBody>
      </p:sp>
      <p:cxnSp>
        <p:nvCxnSpPr>
          <p:cNvPr id="47136" name="Straight Connector 104"/>
          <p:cNvCxnSpPr>
            <a:cxnSpLocks noChangeShapeType="1"/>
          </p:cNvCxnSpPr>
          <p:nvPr/>
        </p:nvCxnSpPr>
        <p:spPr bwMode="auto">
          <a:xfrm>
            <a:off x="609600" y="1527175"/>
            <a:ext cx="6958013" cy="1588"/>
          </a:xfrm>
          <a:prstGeom prst="line">
            <a:avLst/>
          </a:prstGeom>
          <a:noFill/>
          <a:ln w="9525">
            <a:solidFill>
              <a:schemeClr val="tx1"/>
            </a:solidFill>
            <a:prstDash val="dash"/>
            <a:round/>
            <a:headEnd/>
            <a:tailEnd/>
          </a:ln>
          <a:extLst>
            <a:ext uri="{909E8E84-426E-40dd-AFC4-6F175D3DCCD1}">
              <a14:hiddenFill xmlns:a14="http://schemas.microsoft.com/office/drawing/2010/main">
                <a:noFill/>
              </a14:hiddenFill>
            </a:ext>
          </a:extLst>
        </p:spPr>
      </p:cxnSp>
      <p:sp>
        <p:nvSpPr>
          <p:cNvPr id="47137" name="TextBox 105"/>
          <p:cNvSpPr txBox="1">
            <a:spLocks noChangeArrowheads="1"/>
          </p:cNvSpPr>
          <p:nvPr/>
        </p:nvSpPr>
        <p:spPr bwMode="auto">
          <a:xfrm>
            <a:off x="3057525" y="835025"/>
            <a:ext cx="2103438" cy="338138"/>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a:r>
              <a:rPr lang="en-US" altLang="en-US" sz="1600">
                <a:latin typeface="Trebuchet MS" panose="020B0603020202020204" pitchFamily="34" charset="0"/>
              </a:rPr>
              <a:t>Application Software</a:t>
            </a:r>
          </a:p>
        </p:txBody>
      </p:sp>
      <p:cxnSp>
        <p:nvCxnSpPr>
          <p:cNvPr id="47138" name="Straight Arrow Connector 106"/>
          <p:cNvCxnSpPr>
            <a:cxnSpLocks noChangeShapeType="1"/>
          </p:cNvCxnSpPr>
          <p:nvPr/>
        </p:nvCxnSpPr>
        <p:spPr bwMode="auto">
          <a:xfrm rot="5400000" flipH="1" flipV="1">
            <a:off x="3783012" y="1522413"/>
            <a:ext cx="669925" cy="0"/>
          </a:xfrm>
          <a:prstGeom prst="straightConnector1">
            <a:avLst/>
          </a:prstGeom>
          <a:noFill/>
          <a:ln w="38100">
            <a:solidFill>
              <a:schemeClr val="tx1"/>
            </a:solidFill>
            <a:round/>
            <a:headEnd type="arrow" w="med" len="med"/>
            <a:tailEnd type="arrow" w="med" len="med"/>
          </a:ln>
          <a:extLst>
            <a:ext uri="{909E8E84-426E-40dd-AFC4-6F175D3DCCD1}">
              <a14:hiddenFill xmlns:a14="http://schemas.microsoft.com/office/drawing/2010/main">
                <a:noFill/>
              </a14:hiddenFill>
            </a:ext>
          </a:extLst>
        </p:spPr>
      </p:cxnSp>
      <p:sp>
        <p:nvSpPr>
          <p:cNvPr id="112" name="TextBox 111"/>
          <p:cNvSpPr txBox="1"/>
          <p:nvPr/>
        </p:nvSpPr>
        <p:spPr>
          <a:xfrm>
            <a:off x="534988" y="3230563"/>
            <a:ext cx="1073150" cy="646112"/>
          </a:xfrm>
          <a:prstGeom prst="rect">
            <a:avLst/>
          </a:prstGeom>
          <a:noFill/>
        </p:spPr>
        <p:txBody>
          <a:bodyPr wrap="none" anchor="ctr">
            <a:spAutoFit/>
          </a:bodyPr>
          <a:lstStyle/>
          <a:p>
            <a:pPr>
              <a:defRPr/>
            </a:pPr>
            <a:r>
              <a:rPr lang="en-US" sz="1600" dirty="0">
                <a:latin typeface="+mn-lt"/>
                <a:ea typeface="ＭＳ Ｐゴシック" pitchFamily="1" charset="-128"/>
                <a:cs typeface="ＭＳ Ｐゴシック" pitchFamily="1" charset="-128"/>
              </a:rPr>
              <a:t>Software</a:t>
            </a:r>
          </a:p>
          <a:p>
            <a:pPr>
              <a:defRPr/>
            </a:pPr>
            <a:endParaRPr lang="en-US" sz="400" dirty="0">
              <a:latin typeface="+mn-lt"/>
              <a:ea typeface="ＭＳ Ｐゴシック" pitchFamily="1" charset="-128"/>
              <a:cs typeface="ＭＳ Ｐゴシック" pitchFamily="1" charset="-128"/>
            </a:endParaRPr>
          </a:p>
          <a:p>
            <a:pPr>
              <a:defRPr/>
            </a:pPr>
            <a:r>
              <a:rPr lang="en-US" sz="1600" dirty="0">
                <a:latin typeface="+mn-lt"/>
                <a:ea typeface="ＭＳ Ｐゴシック" pitchFamily="1" charset="-128"/>
                <a:cs typeface="ＭＳ Ｐゴシック" pitchFamily="1" charset="-128"/>
              </a:rPr>
              <a:t>Hardware</a:t>
            </a:r>
          </a:p>
        </p:txBody>
      </p:sp>
      <p:sp>
        <p:nvSpPr>
          <p:cNvPr id="113" name="TextBox 112"/>
          <p:cNvSpPr txBox="1"/>
          <p:nvPr/>
        </p:nvSpPr>
        <p:spPr>
          <a:xfrm>
            <a:off x="534988" y="1182688"/>
            <a:ext cx="1800225" cy="646112"/>
          </a:xfrm>
          <a:prstGeom prst="rect">
            <a:avLst/>
          </a:prstGeom>
          <a:noFill/>
        </p:spPr>
        <p:txBody>
          <a:bodyPr wrap="none" anchor="ctr">
            <a:spAutoFit/>
          </a:bodyPr>
          <a:lstStyle/>
          <a:p>
            <a:pPr>
              <a:defRPr/>
            </a:pPr>
            <a:r>
              <a:rPr lang="en-US" sz="1600" dirty="0">
                <a:latin typeface="+mn-lt"/>
                <a:ea typeface="ＭＳ Ｐゴシック" pitchFamily="1" charset="-128"/>
                <a:cs typeface="ＭＳ Ｐゴシック" pitchFamily="1" charset="-128"/>
              </a:rPr>
              <a:t>Applications</a:t>
            </a:r>
          </a:p>
          <a:p>
            <a:pPr>
              <a:defRPr/>
            </a:pPr>
            <a:endParaRPr lang="en-US" sz="400" dirty="0">
              <a:latin typeface="+mn-lt"/>
              <a:ea typeface="ＭＳ Ｐゴシック" pitchFamily="1" charset="-128"/>
              <a:cs typeface="ＭＳ Ｐゴシック" pitchFamily="1" charset="-128"/>
            </a:endParaRPr>
          </a:p>
          <a:p>
            <a:pPr>
              <a:defRPr/>
            </a:pPr>
            <a:r>
              <a:rPr lang="en-US" sz="1600" dirty="0">
                <a:latin typeface="+mn-lt"/>
                <a:ea typeface="ＭＳ Ｐゴシック" pitchFamily="1" charset="-128"/>
                <a:cs typeface="ＭＳ Ｐゴシック" pitchFamily="1" charset="-128"/>
              </a:rPr>
              <a:t>Operating System</a:t>
            </a:r>
          </a:p>
        </p:txBody>
      </p:sp>
      <p:sp>
        <p:nvSpPr>
          <p:cNvPr id="114" name="TextBox 113"/>
          <p:cNvSpPr txBox="1"/>
          <p:nvPr/>
        </p:nvSpPr>
        <p:spPr>
          <a:xfrm>
            <a:off x="533400" y="5754688"/>
            <a:ext cx="950913" cy="646112"/>
          </a:xfrm>
          <a:prstGeom prst="rect">
            <a:avLst/>
          </a:prstGeom>
          <a:noFill/>
        </p:spPr>
        <p:txBody>
          <a:bodyPr wrap="none" anchor="ctr">
            <a:spAutoFit/>
          </a:bodyPr>
          <a:lstStyle/>
          <a:p>
            <a:pPr>
              <a:defRPr/>
            </a:pPr>
            <a:r>
              <a:rPr lang="en-US" sz="1600" dirty="0">
                <a:latin typeface="+mn-lt"/>
                <a:ea typeface="ＭＳ Ｐゴシック" pitchFamily="1" charset="-128"/>
                <a:cs typeface="ＭＳ Ｐゴシック" pitchFamily="1" charset="-128"/>
              </a:rPr>
              <a:t>Internal</a:t>
            </a:r>
          </a:p>
          <a:p>
            <a:pPr>
              <a:defRPr/>
            </a:pPr>
            <a:endParaRPr lang="en-US" sz="400" dirty="0">
              <a:latin typeface="+mn-lt"/>
              <a:ea typeface="ＭＳ Ｐゴシック" pitchFamily="1" charset="-128"/>
              <a:cs typeface="ＭＳ Ｐゴシック" pitchFamily="1" charset="-128"/>
            </a:endParaRPr>
          </a:p>
          <a:p>
            <a:pPr>
              <a:defRPr/>
            </a:pPr>
            <a:r>
              <a:rPr lang="en-US" sz="1600" dirty="0">
                <a:latin typeface="+mn-lt"/>
                <a:ea typeface="ＭＳ Ｐゴシック" pitchFamily="1" charset="-128"/>
                <a:cs typeface="ＭＳ Ｐゴシック" pitchFamily="1" charset="-128"/>
              </a:rPr>
              <a:t>External</a:t>
            </a:r>
          </a:p>
        </p:txBody>
      </p:sp>
      <p:pic>
        <p:nvPicPr>
          <p:cNvPr id="47142" name="Picture 11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45300" y="6172200"/>
            <a:ext cx="546100"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43" name="TextBox 115"/>
          <p:cNvSpPr txBox="1">
            <a:spLocks noChangeArrowheads="1"/>
          </p:cNvSpPr>
          <p:nvPr/>
        </p:nvSpPr>
        <p:spPr bwMode="auto">
          <a:xfrm>
            <a:off x="6705600" y="3975100"/>
            <a:ext cx="2667000" cy="189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900" b="1">
                <a:solidFill>
                  <a:srgbClr val="0000FF"/>
                </a:solidFill>
                <a:latin typeface="Courier" pitchFamily="49" charset="0"/>
              </a:rPr>
              <a:t>module</a:t>
            </a:r>
            <a:r>
              <a:rPr lang="en-US" altLang="en-US" sz="900" b="1">
                <a:latin typeface="Courier" pitchFamily="49" charset="0"/>
              </a:rPr>
              <a:t> timer(clr, ena, clk, alrm); </a:t>
            </a:r>
          </a:p>
          <a:p>
            <a:r>
              <a:rPr lang="en-US" altLang="en-US" sz="900" b="1">
                <a:latin typeface="Courier" pitchFamily="49" charset="0"/>
              </a:rPr>
              <a:t>  </a:t>
            </a:r>
            <a:r>
              <a:rPr lang="en-US" altLang="en-US" sz="900" b="1">
                <a:solidFill>
                  <a:srgbClr val="0000FF"/>
                </a:solidFill>
                <a:latin typeface="Courier" pitchFamily="49" charset="0"/>
              </a:rPr>
              <a:t>input</a:t>
            </a:r>
            <a:r>
              <a:rPr lang="en-US" altLang="en-US" sz="900" b="1">
                <a:latin typeface="Courier" pitchFamily="49" charset="0"/>
              </a:rPr>
              <a:t> clr, ena, clk;</a:t>
            </a:r>
          </a:p>
          <a:p>
            <a:r>
              <a:rPr lang="en-US" altLang="en-US" sz="900" b="1">
                <a:latin typeface="Courier" pitchFamily="49" charset="0"/>
              </a:rPr>
              <a:t>  </a:t>
            </a:r>
            <a:r>
              <a:rPr lang="en-US" altLang="en-US" sz="900" b="1">
                <a:solidFill>
                  <a:srgbClr val="0000FF"/>
                </a:solidFill>
                <a:latin typeface="Courier" pitchFamily="49" charset="0"/>
              </a:rPr>
              <a:t>output</a:t>
            </a:r>
            <a:r>
              <a:rPr lang="en-US" altLang="en-US" sz="900" b="1">
                <a:latin typeface="Courier" pitchFamily="49" charset="0"/>
              </a:rPr>
              <a:t> alrm;</a:t>
            </a:r>
          </a:p>
          <a:p>
            <a:r>
              <a:rPr lang="en-US" altLang="en-US" sz="900" b="1">
                <a:latin typeface="Courier" pitchFamily="49" charset="0"/>
              </a:rPr>
              <a:t>  </a:t>
            </a:r>
            <a:r>
              <a:rPr lang="en-US" altLang="en-US" sz="900" b="1">
                <a:solidFill>
                  <a:srgbClr val="0000FF"/>
                </a:solidFill>
                <a:latin typeface="Courier" pitchFamily="49" charset="0"/>
              </a:rPr>
              <a:t>reg</a:t>
            </a:r>
            <a:r>
              <a:rPr lang="en-US" altLang="en-US" sz="900" b="1">
                <a:latin typeface="Courier" pitchFamily="49" charset="0"/>
              </a:rPr>
              <a:t> alrm;</a:t>
            </a:r>
          </a:p>
          <a:p>
            <a:r>
              <a:rPr lang="en-US" altLang="en-US" sz="900" b="1">
                <a:latin typeface="Courier" pitchFamily="49" charset="0"/>
              </a:rPr>
              <a:t>  </a:t>
            </a:r>
            <a:r>
              <a:rPr lang="en-US" altLang="en-US" sz="900" b="1">
                <a:solidFill>
                  <a:srgbClr val="0000FF"/>
                </a:solidFill>
                <a:latin typeface="Courier" pitchFamily="49" charset="0"/>
              </a:rPr>
              <a:t>reg</a:t>
            </a:r>
            <a:r>
              <a:rPr lang="en-US" altLang="en-US" sz="900" b="1">
                <a:latin typeface="Courier" pitchFamily="49" charset="0"/>
              </a:rPr>
              <a:t> [3:0] count;</a:t>
            </a:r>
          </a:p>
          <a:p>
            <a:endParaRPr lang="en-US" altLang="en-US" sz="900" b="1">
              <a:latin typeface="Courier" pitchFamily="49" charset="0"/>
            </a:endParaRPr>
          </a:p>
          <a:p>
            <a:r>
              <a:rPr lang="en-US" altLang="en-US" sz="900" b="1">
                <a:latin typeface="Courier" pitchFamily="49" charset="0"/>
              </a:rPr>
              <a:t>  </a:t>
            </a:r>
            <a:r>
              <a:rPr lang="en-US" altLang="en-US" sz="900" b="1">
                <a:solidFill>
                  <a:srgbClr val="0000FF"/>
                </a:solidFill>
                <a:latin typeface="Courier" pitchFamily="49" charset="0"/>
              </a:rPr>
              <a:t>always</a:t>
            </a:r>
            <a:r>
              <a:rPr lang="en-US" altLang="en-US" sz="900" b="1">
                <a:latin typeface="Courier" pitchFamily="49" charset="0"/>
              </a:rPr>
              <a:t> @(</a:t>
            </a:r>
            <a:r>
              <a:rPr lang="en-US" altLang="en-US" sz="900" b="1">
                <a:solidFill>
                  <a:srgbClr val="0000FF"/>
                </a:solidFill>
                <a:latin typeface="Courier" pitchFamily="49" charset="0"/>
              </a:rPr>
              <a:t>posedge</a:t>
            </a:r>
            <a:r>
              <a:rPr lang="en-US" altLang="en-US" sz="900" b="1">
                <a:latin typeface="Courier" pitchFamily="49" charset="0"/>
              </a:rPr>
              <a:t> clk) begin</a:t>
            </a:r>
          </a:p>
          <a:p>
            <a:r>
              <a:rPr lang="en-US" altLang="en-US" sz="900" b="1">
                <a:latin typeface="Courier" pitchFamily="49" charset="0"/>
              </a:rPr>
              <a:t>    alrm &lt;= 0;</a:t>
            </a:r>
          </a:p>
          <a:p>
            <a:r>
              <a:rPr lang="en-US" altLang="en-US" sz="900" b="1">
                <a:latin typeface="Courier" pitchFamily="49" charset="0"/>
              </a:rPr>
              <a:t>    </a:t>
            </a:r>
            <a:r>
              <a:rPr lang="en-US" altLang="en-US" sz="900" b="1">
                <a:solidFill>
                  <a:srgbClr val="0000FF"/>
                </a:solidFill>
                <a:latin typeface="Courier" pitchFamily="49" charset="0"/>
              </a:rPr>
              <a:t>if</a:t>
            </a:r>
            <a:r>
              <a:rPr lang="en-US" altLang="en-US" sz="900" b="1">
                <a:latin typeface="Courier" pitchFamily="49" charset="0"/>
              </a:rPr>
              <a:t> (clr) count &lt;= 0;</a:t>
            </a:r>
          </a:p>
          <a:p>
            <a:r>
              <a:rPr lang="en-US" altLang="en-US" sz="900" b="1">
                <a:latin typeface="Courier" pitchFamily="49" charset="0"/>
              </a:rPr>
              <a:t>    </a:t>
            </a:r>
            <a:r>
              <a:rPr lang="en-US" altLang="en-US" sz="900" b="1">
                <a:solidFill>
                  <a:srgbClr val="0000FF"/>
                </a:solidFill>
                <a:latin typeface="Courier" pitchFamily="49" charset="0"/>
              </a:rPr>
              <a:t>else</a:t>
            </a:r>
            <a:r>
              <a:rPr lang="en-US" altLang="en-US" sz="900" b="1">
                <a:latin typeface="Courier" pitchFamily="49" charset="0"/>
              </a:rPr>
              <a:t> count &lt;= count+1;</a:t>
            </a:r>
          </a:p>
          <a:p>
            <a:r>
              <a:rPr lang="en-US" altLang="en-US" sz="900" b="1">
                <a:latin typeface="Courier" pitchFamily="49" charset="0"/>
              </a:rPr>
              <a:t>  </a:t>
            </a:r>
            <a:r>
              <a:rPr lang="en-US" altLang="en-US" sz="900" b="1">
                <a:solidFill>
                  <a:srgbClr val="0000FF"/>
                </a:solidFill>
                <a:latin typeface="Courier" pitchFamily="49" charset="0"/>
              </a:rPr>
              <a:t>end</a:t>
            </a:r>
          </a:p>
          <a:p>
            <a:r>
              <a:rPr lang="en-US" altLang="en-US" sz="900" b="1">
                <a:solidFill>
                  <a:srgbClr val="0000FF"/>
                </a:solidFill>
                <a:latin typeface="Courier" pitchFamily="49" charset="0"/>
              </a:rPr>
              <a:t>endmodule</a:t>
            </a:r>
          </a:p>
          <a:p>
            <a:endParaRPr lang="en-US" altLang="en-US" sz="900" b="1">
              <a:latin typeface="Courier" pitchFamily="49" charset="0"/>
            </a:endParaRPr>
          </a:p>
        </p:txBody>
      </p:sp>
      <p:pic>
        <p:nvPicPr>
          <p:cNvPr id="47144" name="Picture 116"/>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43800" y="6172200"/>
            <a:ext cx="569913" cy="569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45" name="Picture 11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139113" y="6140450"/>
            <a:ext cx="639762" cy="63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46" name="TextBox 119"/>
          <p:cNvSpPr txBox="1">
            <a:spLocks noChangeArrowheads="1"/>
          </p:cNvSpPr>
          <p:nvPr/>
        </p:nvSpPr>
        <p:spPr bwMode="auto">
          <a:xfrm>
            <a:off x="6705600" y="381000"/>
            <a:ext cx="26670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900" b="1">
                <a:latin typeface="Courier" pitchFamily="49" charset="0"/>
              </a:rPr>
              <a:t>...</a:t>
            </a:r>
          </a:p>
          <a:p>
            <a:r>
              <a:rPr lang="en-US" altLang="en-US" sz="900" b="1">
                <a:latin typeface="Courier" pitchFamily="49" charset="0"/>
              </a:rPr>
              <a:t>timer_t timerX;</a:t>
            </a:r>
          </a:p>
          <a:p>
            <a:r>
              <a:rPr lang="en-US" altLang="en-US" sz="900" b="1">
                <a:latin typeface="Courier" pitchFamily="49" charset="0"/>
              </a:rPr>
              <a:t>initTimer();</a:t>
            </a:r>
          </a:p>
          <a:p>
            <a:r>
              <a:rPr lang="en-US" altLang="en-US" sz="900" b="1">
                <a:latin typeface="Courier" pitchFamily="49" charset="0"/>
              </a:rPr>
              <a:t>...</a:t>
            </a:r>
          </a:p>
          <a:p>
            <a:r>
              <a:rPr lang="en-US" altLang="en-US" sz="900" b="1">
                <a:latin typeface="Courier" pitchFamily="49" charset="0"/>
              </a:rPr>
              <a:t>startTimerOneShot(timerX, 1024);</a:t>
            </a:r>
          </a:p>
          <a:p>
            <a:r>
              <a:rPr lang="en-US" altLang="en-US" sz="900" b="1">
                <a:latin typeface="Courier" pitchFamily="49" charset="0"/>
              </a:rPr>
              <a:t>...</a:t>
            </a:r>
          </a:p>
          <a:p>
            <a:r>
              <a:rPr lang="en-US" altLang="en-US" sz="900" b="1">
                <a:latin typeface="Courier" pitchFamily="49" charset="0"/>
              </a:rPr>
              <a:t>stopTimer(timerX);</a:t>
            </a:r>
          </a:p>
        </p:txBody>
      </p:sp>
      <p:sp>
        <p:nvSpPr>
          <p:cNvPr id="121" name="TextBox 120"/>
          <p:cNvSpPr txBox="1"/>
          <p:nvPr/>
        </p:nvSpPr>
        <p:spPr>
          <a:xfrm>
            <a:off x="1385888" y="6518275"/>
            <a:ext cx="493712" cy="338138"/>
          </a:xfrm>
          <a:prstGeom prst="rect">
            <a:avLst/>
          </a:prstGeom>
          <a:noFill/>
        </p:spPr>
        <p:txBody>
          <a:bodyPr wrap="none" anchor="ctr">
            <a:spAutoFit/>
          </a:bodyPr>
          <a:lstStyle/>
          <a:p>
            <a:pPr>
              <a:defRPr/>
            </a:pPr>
            <a:r>
              <a:rPr lang="en-US" sz="1600" dirty="0">
                <a:latin typeface="+mn-lt"/>
                <a:ea typeface="ＭＳ Ｐゴシック" pitchFamily="1" charset="-128"/>
                <a:cs typeface="ＭＳ Ｐゴシック" pitchFamily="1" charset="-128"/>
              </a:rPr>
              <a:t>I/</a:t>
            </a:r>
            <a:r>
              <a:rPr lang="en-US" sz="1600" b="1" dirty="0">
                <a:latin typeface="+mn-lt"/>
                <a:ea typeface="ＭＳ Ｐゴシック" pitchFamily="1" charset="-128"/>
                <a:cs typeface="ＭＳ Ｐゴシック" pitchFamily="1" charset="-128"/>
              </a:rPr>
              <a:t>O</a:t>
            </a:r>
          </a:p>
        </p:txBody>
      </p:sp>
      <p:sp>
        <p:nvSpPr>
          <p:cNvPr id="122" name="TextBox 121"/>
          <p:cNvSpPr txBox="1"/>
          <p:nvPr/>
        </p:nvSpPr>
        <p:spPr>
          <a:xfrm>
            <a:off x="6265863" y="6519863"/>
            <a:ext cx="487362" cy="338137"/>
          </a:xfrm>
          <a:prstGeom prst="rect">
            <a:avLst/>
          </a:prstGeom>
          <a:noFill/>
        </p:spPr>
        <p:txBody>
          <a:bodyPr wrap="none" anchor="ctr">
            <a:spAutoFit/>
          </a:bodyPr>
          <a:lstStyle/>
          <a:p>
            <a:pPr>
              <a:defRPr/>
            </a:pPr>
            <a:r>
              <a:rPr lang="en-US" sz="1600" b="1" dirty="0">
                <a:latin typeface="+mn-lt"/>
                <a:ea typeface="ＭＳ Ｐゴシック" pitchFamily="1" charset="-128"/>
                <a:cs typeface="ＭＳ Ｐゴシック" pitchFamily="1" charset="-128"/>
              </a:rPr>
              <a:t>I</a:t>
            </a:r>
            <a:r>
              <a:rPr lang="en-US" sz="1600" dirty="0">
                <a:latin typeface="+mn-lt"/>
                <a:ea typeface="ＭＳ Ｐゴシック" pitchFamily="1" charset="-128"/>
                <a:cs typeface="ＭＳ Ｐゴシック" pitchFamily="1" charset="-128"/>
              </a:rPr>
              <a:t>/O</a:t>
            </a:r>
          </a:p>
        </p:txBody>
      </p:sp>
      <p:sp>
        <p:nvSpPr>
          <p:cNvPr id="123" name="TextBox 122"/>
          <p:cNvSpPr txBox="1"/>
          <p:nvPr/>
        </p:nvSpPr>
        <p:spPr>
          <a:xfrm>
            <a:off x="2401888" y="3395663"/>
            <a:ext cx="595312" cy="339725"/>
          </a:xfrm>
          <a:prstGeom prst="rect">
            <a:avLst/>
          </a:prstGeom>
          <a:noFill/>
        </p:spPr>
        <p:txBody>
          <a:bodyPr wrap="none" anchor="ctr">
            <a:spAutoFit/>
          </a:bodyPr>
          <a:lstStyle/>
          <a:p>
            <a:pPr>
              <a:defRPr/>
            </a:pPr>
            <a:r>
              <a:rPr lang="en-US" sz="1600" dirty="0">
                <a:latin typeface="+mn-lt"/>
                <a:ea typeface="ＭＳ Ｐゴシック" pitchFamily="1" charset="-128"/>
                <a:cs typeface="ＭＳ Ｐゴシック" pitchFamily="1" charset="-128"/>
              </a:rPr>
              <a:t>R/W</a:t>
            </a:r>
          </a:p>
        </p:txBody>
      </p:sp>
      <p:sp>
        <p:nvSpPr>
          <p:cNvPr id="124" name="TextBox 123"/>
          <p:cNvSpPr txBox="1"/>
          <p:nvPr/>
        </p:nvSpPr>
        <p:spPr>
          <a:xfrm>
            <a:off x="4114800" y="3395663"/>
            <a:ext cx="595313" cy="338137"/>
          </a:xfrm>
          <a:prstGeom prst="rect">
            <a:avLst/>
          </a:prstGeom>
          <a:noFill/>
        </p:spPr>
        <p:txBody>
          <a:bodyPr wrap="none" anchor="ctr">
            <a:spAutoFit/>
          </a:bodyPr>
          <a:lstStyle/>
          <a:p>
            <a:pPr>
              <a:defRPr/>
            </a:pPr>
            <a:r>
              <a:rPr lang="en-US" sz="1600" dirty="0">
                <a:latin typeface="+mn-lt"/>
                <a:ea typeface="ＭＳ Ｐゴシック" pitchFamily="1" charset="-128"/>
                <a:cs typeface="ＭＳ Ｐゴシック" pitchFamily="1" charset="-128"/>
              </a:rPr>
              <a:t>R/W</a:t>
            </a:r>
          </a:p>
        </p:txBody>
      </p:sp>
      <p:sp>
        <p:nvSpPr>
          <p:cNvPr id="125" name="TextBox 124"/>
          <p:cNvSpPr txBox="1"/>
          <p:nvPr/>
        </p:nvSpPr>
        <p:spPr>
          <a:xfrm>
            <a:off x="5834063" y="3395663"/>
            <a:ext cx="595312" cy="338137"/>
          </a:xfrm>
          <a:prstGeom prst="rect">
            <a:avLst/>
          </a:prstGeom>
          <a:noFill/>
        </p:spPr>
        <p:txBody>
          <a:bodyPr wrap="none" anchor="ctr">
            <a:spAutoFit/>
          </a:bodyPr>
          <a:lstStyle/>
          <a:p>
            <a:pPr>
              <a:defRPr/>
            </a:pPr>
            <a:r>
              <a:rPr lang="en-US" sz="1600" dirty="0">
                <a:latin typeface="+mn-lt"/>
                <a:ea typeface="ＭＳ Ｐゴシック" pitchFamily="1" charset="-128"/>
                <a:cs typeface="ＭＳ Ｐゴシック" pitchFamily="1" charset="-128"/>
              </a:rPr>
              <a:t>R/W</a:t>
            </a:r>
          </a:p>
        </p:txBody>
      </p:sp>
      <p:sp>
        <p:nvSpPr>
          <p:cNvPr id="47152" name="TextBox 125"/>
          <p:cNvSpPr txBox="1">
            <a:spLocks noChangeArrowheads="1"/>
          </p:cNvSpPr>
          <p:nvPr/>
        </p:nvSpPr>
        <p:spPr bwMode="auto">
          <a:xfrm>
            <a:off x="6705600" y="1576388"/>
            <a:ext cx="2667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900" b="1">
                <a:solidFill>
                  <a:srgbClr val="0000FF"/>
                </a:solidFill>
                <a:latin typeface="Courier" pitchFamily="49" charset="0"/>
              </a:rPr>
              <a:t>typedef struct</a:t>
            </a:r>
            <a:r>
              <a:rPr lang="en-US" altLang="en-US" sz="900" b="1">
                <a:latin typeface="Courier" pitchFamily="49" charset="0"/>
              </a:rPr>
              <a:t> timer {</a:t>
            </a:r>
          </a:p>
          <a:p>
            <a:r>
              <a:rPr lang="en-US" altLang="en-US" sz="900" b="1">
                <a:latin typeface="Courier" pitchFamily="49" charset="0"/>
              </a:rPr>
              <a:t>  timer_handler_t handler;</a:t>
            </a:r>
          </a:p>
          <a:p>
            <a:r>
              <a:rPr lang="en-US" altLang="en-US" sz="900" b="1">
                <a:latin typeface="Courier" pitchFamily="49" charset="0"/>
              </a:rPr>
              <a:t>  uint32_t time;</a:t>
            </a:r>
          </a:p>
          <a:p>
            <a:r>
              <a:rPr lang="en-US" altLang="en-US" sz="900" b="1">
                <a:latin typeface="Courier" pitchFamily="49" charset="0"/>
              </a:rPr>
              <a:t>  uint8_t mode;</a:t>
            </a:r>
          </a:p>
          <a:p>
            <a:r>
              <a:rPr lang="en-US" altLang="en-US" sz="900" b="1">
                <a:latin typeface="Courier" pitchFamily="49" charset="0"/>
              </a:rPr>
              <a:t>  timer_t* next_timer;</a:t>
            </a:r>
          </a:p>
          <a:p>
            <a:r>
              <a:rPr lang="en-US" altLang="en-US" sz="900" b="1">
                <a:latin typeface="Courier" pitchFamily="49" charset="0"/>
              </a:rPr>
              <a:t>} timer_t;</a:t>
            </a:r>
          </a:p>
        </p:txBody>
      </p:sp>
      <p:sp>
        <p:nvSpPr>
          <p:cNvPr id="47153" name="TextBox 126"/>
          <p:cNvSpPr txBox="1">
            <a:spLocks noChangeArrowheads="1"/>
          </p:cNvSpPr>
          <p:nvPr/>
        </p:nvSpPr>
        <p:spPr bwMode="auto">
          <a:xfrm>
            <a:off x="6705600" y="2743200"/>
            <a:ext cx="2667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r>
              <a:rPr lang="en-US" altLang="en-US" sz="900" b="1">
                <a:latin typeface="Courier" pitchFamily="49" charset="0"/>
              </a:rPr>
              <a:t>timer_tick:</a:t>
            </a:r>
          </a:p>
          <a:p>
            <a:r>
              <a:rPr lang="en-US" altLang="en-US" sz="900" b="1">
                <a:latin typeface="Courier" pitchFamily="49" charset="0"/>
              </a:rPr>
              <a:t>  ldr r0, count;</a:t>
            </a:r>
          </a:p>
          <a:p>
            <a:r>
              <a:rPr lang="en-US" altLang="en-US" sz="900" b="1">
                <a:latin typeface="Courier" pitchFamily="49" charset="0"/>
              </a:rPr>
              <a:t>  add r0, r0, #1</a:t>
            </a:r>
          </a:p>
          <a:p>
            <a:r>
              <a:rPr lang="en-US" altLang="en-US" sz="900" b="1">
                <a:latin typeface="Courier" pitchFamily="49" charset="0"/>
              </a:rPr>
              <a:t>  ... </a:t>
            </a:r>
          </a:p>
        </p:txBody>
      </p:sp>
    </p:spTree>
    <p:extLst>
      <p:ext uri="{BB962C8B-B14F-4D97-AF65-F5344CB8AC3E}">
        <p14:creationId xmlns:p14="http://schemas.microsoft.com/office/powerpoint/2010/main" val="142373416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r>
              <a:rPr lang="en-US" smtClean="0"/>
              <a:t>Grades</a:t>
            </a:r>
          </a:p>
        </p:txBody>
      </p:sp>
      <p:sp>
        <p:nvSpPr>
          <p:cNvPr id="28675" name="Content Placeholder 2"/>
          <p:cNvSpPr>
            <a:spLocks noGrp="1"/>
          </p:cNvSpPr>
          <p:nvPr>
            <p:ph idx="1"/>
          </p:nvPr>
        </p:nvSpPr>
        <p:spPr/>
        <p:txBody>
          <a:bodyPr/>
          <a:lstStyle/>
          <a:p>
            <a:pPr eaLnBrk="1" hangingPunct="1">
              <a:lnSpc>
                <a:spcPct val="90000"/>
              </a:lnSpc>
              <a:buFontTx/>
              <a:buNone/>
            </a:pPr>
            <a:r>
              <a:rPr lang="en-US" sz="2000" b="1" dirty="0" smtClean="0">
                <a:latin typeface="Courier New" pitchFamily="49" charset="0"/>
                <a:ea typeface="ＭＳ Ｐゴシック" charset="-128"/>
              </a:rPr>
              <a:t>Item		   	Weight         </a:t>
            </a:r>
          </a:p>
          <a:p>
            <a:pPr eaLnBrk="1" hangingPunct="1">
              <a:lnSpc>
                <a:spcPct val="90000"/>
              </a:lnSpc>
              <a:buFontTx/>
              <a:buNone/>
            </a:pPr>
            <a:r>
              <a:rPr lang="en-US" sz="2000" b="1" dirty="0" smtClean="0">
                <a:latin typeface="Courier New" pitchFamily="49" charset="0"/>
                <a:ea typeface="ＭＳ Ｐゴシック" charset="-128"/>
              </a:rPr>
              <a:t>======	   	=========</a:t>
            </a:r>
          </a:p>
          <a:p>
            <a:pPr eaLnBrk="1" hangingPunct="1">
              <a:lnSpc>
                <a:spcPct val="90000"/>
              </a:lnSpc>
              <a:buFontTx/>
              <a:buNone/>
            </a:pPr>
            <a:r>
              <a:rPr lang="en-US" sz="2000" b="1" dirty="0" smtClean="0">
                <a:latin typeface="Courier New" pitchFamily="49" charset="0"/>
                <a:ea typeface="ＭＳ Ｐゴシック" charset="-128"/>
              </a:rPr>
              <a:t>Labs (7)	   	25% </a:t>
            </a:r>
          </a:p>
          <a:p>
            <a:pPr eaLnBrk="1" hangingPunct="1">
              <a:lnSpc>
                <a:spcPct val="90000"/>
              </a:lnSpc>
              <a:buFontTx/>
              <a:buNone/>
            </a:pPr>
            <a:r>
              <a:rPr lang="en-US" sz="2000" b="1" dirty="0" smtClean="0">
                <a:latin typeface="Courier New" pitchFamily="49" charset="0"/>
                <a:ea typeface="ＭＳ Ｐゴシック" charset="-128"/>
              </a:rPr>
              <a:t>Project	   	25%</a:t>
            </a:r>
          </a:p>
          <a:p>
            <a:pPr eaLnBrk="1" hangingPunct="1">
              <a:lnSpc>
                <a:spcPct val="90000"/>
              </a:lnSpc>
              <a:buFontTx/>
              <a:buNone/>
            </a:pPr>
            <a:r>
              <a:rPr lang="en-US" sz="2000" b="1" dirty="0" smtClean="0">
                <a:latin typeface="Courier New" pitchFamily="49" charset="0"/>
                <a:ea typeface="ＭＳ Ｐゴシック" charset="-128"/>
              </a:rPr>
              <a:t>Exams 	   	</a:t>
            </a:r>
            <a:r>
              <a:rPr lang="en-US" sz="2000" b="1" dirty="0" smtClean="0">
                <a:latin typeface="Courier New" pitchFamily="49" charset="0"/>
                <a:ea typeface="ＭＳ Ｐゴシック" charset="-128"/>
              </a:rPr>
              <a:t>35</a:t>
            </a:r>
            <a:r>
              <a:rPr lang="en-US" sz="2000" b="1" dirty="0" smtClean="0">
                <a:latin typeface="Courier New" pitchFamily="49" charset="0"/>
                <a:ea typeface="ＭＳ Ｐゴシック" charset="-128"/>
              </a:rPr>
              <a:t>% </a:t>
            </a:r>
            <a:r>
              <a:rPr lang="en-US" sz="2000" b="1" dirty="0" smtClean="0">
                <a:latin typeface="Courier New" pitchFamily="49" charset="0"/>
                <a:ea typeface="ＭＳ Ｐゴシック" charset="-128"/>
              </a:rPr>
              <a:t>(15% midterm; 20% final)</a:t>
            </a:r>
          </a:p>
          <a:p>
            <a:pPr eaLnBrk="1" hangingPunct="1">
              <a:lnSpc>
                <a:spcPct val="90000"/>
              </a:lnSpc>
              <a:buFontTx/>
              <a:buNone/>
            </a:pPr>
            <a:r>
              <a:rPr lang="en-US" sz="2000" b="1" dirty="0" smtClean="0">
                <a:latin typeface="Courier New" pitchFamily="49" charset="0"/>
                <a:ea typeface="ＭＳ Ｐゴシック" charset="-128"/>
              </a:rPr>
              <a:t>HW	/Guest talks	10%</a:t>
            </a:r>
          </a:p>
          <a:p>
            <a:pPr eaLnBrk="1" hangingPunct="1">
              <a:lnSpc>
                <a:spcPct val="90000"/>
              </a:lnSpc>
              <a:buFontTx/>
              <a:buNone/>
            </a:pPr>
            <a:r>
              <a:rPr lang="en-US" sz="2000" b="1" dirty="0" smtClean="0">
                <a:latin typeface="Courier New" pitchFamily="49" charset="0"/>
                <a:ea typeface="ＭＳ Ｐゴシック" charset="-128"/>
              </a:rPr>
              <a:t>Oral presentation	5%</a:t>
            </a:r>
          </a:p>
          <a:p>
            <a:endParaRPr lang="en-US" dirty="0" smtClean="0"/>
          </a:p>
          <a:p>
            <a:r>
              <a:rPr lang="en-US" dirty="0" smtClean="0"/>
              <a:t>Project and Exams tend to be the major differentiators.</a:t>
            </a:r>
          </a:p>
          <a:p>
            <a:r>
              <a:rPr lang="en-US" dirty="0" smtClean="0"/>
              <a:t>Class median is generally a low B+.</a:t>
            </a:r>
          </a:p>
        </p:txBody>
      </p:sp>
      <p:sp>
        <p:nvSpPr>
          <p:cNvPr id="4" name="Slide Number Placeholder 3"/>
          <p:cNvSpPr>
            <a:spLocks noGrp="1"/>
          </p:cNvSpPr>
          <p:nvPr>
            <p:ph type="sldNum" sz="quarter" idx="12"/>
          </p:nvPr>
        </p:nvSpPr>
        <p:spPr/>
        <p:txBody>
          <a:bodyPr/>
          <a:lstStyle/>
          <a:p>
            <a:pPr>
              <a:defRPr/>
            </a:pPr>
            <a:fld id="{305685E3-40E5-4DFC-9C93-FACE5AB654B4}" type="slidenum">
              <a:rPr lang="en-US" smtClean="0"/>
              <a:pPr>
                <a:defRPr/>
              </a:pPr>
              <a:t>37</a:t>
            </a:fld>
            <a:endParaRPr lang="en-US"/>
          </a:p>
        </p:txBody>
      </p:sp>
    </p:spTree>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p:txBody>
          <a:bodyPr/>
          <a:lstStyle/>
          <a:p>
            <a:r>
              <a:rPr lang="en-US" smtClean="0"/>
              <a:t>Time</a:t>
            </a:r>
          </a:p>
        </p:txBody>
      </p:sp>
      <p:sp>
        <p:nvSpPr>
          <p:cNvPr id="29699" name="Content Placeholder 2"/>
          <p:cNvSpPr>
            <a:spLocks noGrp="1"/>
          </p:cNvSpPr>
          <p:nvPr>
            <p:ph idx="1"/>
          </p:nvPr>
        </p:nvSpPr>
        <p:spPr/>
        <p:txBody>
          <a:bodyPr/>
          <a:lstStyle/>
          <a:p>
            <a:r>
              <a:rPr lang="en-US" dirty="0" smtClean="0"/>
              <a:t>You’ll need to assume you are going to spend a lot of time in this class.</a:t>
            </a:r>
          </a:p>
          <a:p>
            <a:pPr lvl="1"/>
            <a:r>
              <a:rPr lang="en-US" dirty="0" smtClean="0"/>
              <a:t>2-3 hours/week in lecture (we cancel a few classes during project time)</a:t>
            </a:r>
          </a:p>
          <a:p>
            <a:pPr lvl="1"/>
            <a:r>
              <a:rPr lang="en-US" dirty="0" smtClean="0"/>
              <a:t>8-12 hours/week working in lab</a:t>
            </a:r>
          </a:p>
          <a:p>
            <a:pPr lvl="2"/>
            <a:r>
              <a:rPr lang="en-US" sz="1800" i="1" dirty="0" smtClean="0">
                <a:solidFill>
                  <a:srgbClr val="0070C0"/>
                </a:solidFill>
              </a:rPr>
              <a:t>Expect more during project time; some labs are a bit shorter.</a:t>
            </a:r>
          </a:p>
          <a:p>
            <a:pPr lvl="1"/>
            <a:r>
              <a:rPr lang="en-US" dirty="0" smtClean="0"/>
              <a:t>~20 hours (total) working on homework</a:t>
            </a:r>
          </a:p>
          <a:p>
            <a:pPr lvl="1"/>
            <a:r>
              <a:rPr lang="en-US" dirty="0" smtClean="0"/>
              <a:t>~20 hours (total) studying for exams.</a:t>
            </a:r>
          </a:p>
          <a:p>
            <a:pPr lvl="1"/>
            <a:r>
              <a:rPr lang="en-US" dirty="0" smtClean="0"/>
              <a:t>~8 hour (total) on your oral presentation</a:t>
            </a:r>
          </a:p>
          <a:p>
            <a:r>
              <a:rPr lang="en-US" dirty="0" smtClean="0"/>
              <a:t>Averages out to about 15-20 hours/week pre-project and about 20 during the project…</a:t>
            </a:r>
          </a:p>
          <a:p>
            <a:pPr lvl="1"/>
            <a:r>
              <a:rPr lang="en-US" dirty="0" smtClean="0"/>
              <a:t>This is more than I’d like, but we’ve chosen to go with state-of-the-art tools, and those generally have a heck of a learning curve.</a:t>
            </a:r>
          </a:p>
        </p:txBody>
      </p:sp>
      <p:sp>
        <p:nvSpPr>
          <p:cNvPr id="4" name="Slide Number Placeholder 3"/>
          <p:cNvSpPr>
            <a:spLocks noGrp="1"/>
          </p:cNvSpPr>
          <p:nvPr>
            <p:ph type="sldNum" sz="quarter" idx="12"/>
          </p:nvPr>
        </p:nvSpPr>
        <p:spPr/>
        <p:txBody>
          <a:bodyPr/>
          <a:lstStyle/>
          <a:p>
            <a:pPr>
              <a:defRPr/>
            </a:pPr>
            <a:fld id="{3DED910A-310F-420D-8EE8-7C57A3223F88}" type="slidenum">
              <a:rPr lang="en-US" smtClean="0"/>
              <a:pPr>
                <a:defRPr/>
              </a:pPr>
              <a:t>38</a:t>
            </a:fld>
            <a:endParaRPr lang="en-US"/>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9699">
                                            <p:txEl>
                                              <p:pRg st="7" end="7"/>
                                            </p:txEl>
                                          </p:spTgt>
                                        </p:tgtEl>
                                        <p:attrNameLst>
                                          <p:attrName>style.visibility</p:attrName>
                                        </p:attrNameLst>
                                      </p:cBhvr>
                                      <p:to>
                                        <p:strVal val="visible"/>
                                      </p:to>
                                    </p:set>
                                    <p:animEffect transition="in" filter="fade">
                                      <p:cBhvr>
                                        <p:cTn id="7" dur="500"/>
                                        <p:tgtEl>
                                          <p:spTgt spid="29699">
                                            <p:txEl>
                                              <p:pRg st="7" end="7"/>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29699">
                                            <p:txEl>
                                              <p:pRg st="8" end="8"/>
                                            </p:txEl>
                                          </p:spTgt>
                                        </p:tgtEl>
                                        <p:attrNameLst>
                                          <p:attrName>style.visibility</p:attrName>
                                        </p:attrNameLst>
                                      </p:cBhvr>
                                      <p:to>
                                        <p:strVal val="visible"/>
                                      </p:to>
                                    </p:set>
                                    <p:animEffect transition="in" filter="fade">
                                      <p:cBhvr>
                                        <p:cTn id="10" dur="500"/>
                                        <p:tgtEl>
                                          <p:spTgt spid="2969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0D585D2B-F7C4-45EE-A8BE-E0029B2A529D}" type="slidenum">
              <a:rPr lang="en-US"/>
              <a:pPr>
                <a:defRPr/>
              </a:pPr>
              <a:t>39</a:t>
            </a:fld>
            <a:endParaRPr lang="en-US" dirty="0"/>
          </a:p>
        </p:txBody>
      </p:sp>
      <p:sp>
        <p:nvSpPr>
          <p:cNvPr id="30723" name="Rectangle 2"/>
          <p:cNvSpPr>
            <a:spLocks noGrp="1" noChangeArrowheads="1"/>
          </p:cNvSpPr>
          <p:nvPr>
            <p:ph type="title"/>
          </p:nvPr>
        </p:nvSpPr>
        <p:spPr/>
        <p:txBody>
          <a:bodyPr/>
          <a:lstStyle/>
          <a:p>
            <a:r>
              <a:rPr lang="en-US" smtClean="0"/>
              <a:t>Labs</a:t>
            </a:r>
          </a:p>
        </p:txBody>
      </p:sp>
      <p:sp>
        <p:nvSpPr>
          <p:cNvPr id="30724" name="Rectangle 3"/>
          <p:cNvSpPr>
            <a:spLocks noGrp="1" noChangeArrowheads="1"/>
          </p:cNvSpPr>
          <p:nvPr>
            <p:ph type="body" idx="1"/>
          </p:nvPr>
        </p:nvSpPr>
        <p:spPr>
          <a:xfrm>
            <a:off x="914400" y="990600"/>
            <a:ext cx="8135938" cy="5410200"/>
          </a:xfrm>
        </p:spPr>
        <p:txBody>
          <a:bodyPr/>
          <a:lstStyle/>
          <a:p>
            <a:pPr marL="514350" indent="-457200"/>
            <a:r>
              <a:rPr lang="en-US" dirty="0" smtClean="0"/>
              <a:t>7 labs, 8 weeks, groups of 2</a:t>
            </a:r>
          </a:p>
          <a:p>
            <a:pPr marL="1314450" lvl="2" indent="-457200">
              <a:buFont typeface="Trebuchet MS" pitchFamily="34" charset="0"/>
              <a:buAutoNum type="arabicPeriod"/>
            </a:pPr>
            <a:r>
              <a:rPr lang="en-US" dirty="0" smtClean="0"/>
              <a:t>FPGA + Hardware Tools</a:t>
            </a:r>
          </a:p>
          <a:p>
            <a:pPr marL="1314450" lvl="2" indent="-457200">
              <a:buFont typeface="Trebuchet MS" pitchFamily="34" charset="0"/>
              <a:buAutoNum type="arabicPeriod"/>
            </a:pPr>
            <a:r>
              <a:rPr lang="en-US" dirty="0" smtClean="0"/>
              <a:t>MCU + Software Tools</a:t>
            </a:r>
          </a:p>
          <a:p>
            <a:pPr marL="1314450" lvl="2" indent="-457200">
              <a:buFont typeface="Trebuchet MS" pitchFamily="34" charset="0"/>
              <a:buAutoNum type="arabicPeriod"/>
            </a:pPr>
            <a:r>
              <a:rPr lang="en-US" dirty="0" smtClean="0"/>
              <a:t>Memory + Memory-Mapped I/O</a:t>
            </a:r>
          </a:p>
          <a:p>
            <a:pPr marL="1314450" lvl="2" indent="-457200">
              <a:buFont typeface="Trebuchet MS" pitchFamily="34" charset="0"/>
              <a:buAutoNum type="arabicPeriod"/>
            </a:pPr>
            <a:r>
              <a:rPr lang="en-US" dirty="0" smtClean="0"/>
              <a:t>Interrupts</a:t>
            </a:r>
          </a:p>
          <a:p>
            <a:pPr marL="1314450" lvl="2" indent="-457200">
              <a:buFont typeface="Trebuchet MS" pitchFamily="34" charset="0"/>
              <a:buAutoNum type="arabicPeriod"/>
            </a:pPr>
            <a:r>
              <a:rPr lang="en-US" i="1" dirty="0" smtClean="0"/>
              <a:t>Timers and Counters</a:t>
            </a:r>
          </a:p>
          <a:p>
            <a:pPr marL="1314450" lvl="2" indent="-457200">
              <a:buFont typeface="Trebuchet MS" pitchFamily="34" charset="0"/>
              <a:buAutoNum type="arabicPeriod"/>
            </a:pPr>
            <a:r>
              <a:rPr lang="en-US" dirty="0" smtClean="0"/>
              <a:t>Serial Bus Interfacing</a:t>
            </a:r>
          </a:p>
          <a:p>
            <a:pPr marL="1314450" lvl="2" indent="-457200">
              <a:buFont typeface="Trebuchet MS" pitchFamily="34" charset="0"/>
              <a:buAutoNum type="arabicPeriod"/>
            </a:pPr>
            <a:r>
              <a:rPr lang="en-US" dirty="0" smtClean="0"/>
              <a:t>Data Converters (e.g. ADCs/DACs)</a:t>
            </a:r>
          </a:p>
          <a:p>
            <a:pPr marL="1314450" lvl="2" indent="-457200">
              <a:buFontTx/>
              <a:buNone/>
            </a:pPr>
            <a:endParaRPr lang="en-US" sz="1800" dirty="0" smtClean="0"/>
          </a:p>
          <a:p>
            <a:pPr marL="514350" indent="-457200"/>
            <a:r>
              <a:rPr lang="en-US" dirty="0" smtClean="0"/>
              <a:t>Labs are very time consuming.</a:t>
            </a:r>
          </a:p>
          <a:p>
            <a:pPr marL="914400" lvl="1" indent="-457200"/>
            <a:r>
              <a:rPr lang="en-US" dirty="0" smtClean="0"/>
              <a:t>As noted, students estimated 8-12 hours per lab with one lab (which varied by group) taking longer.</a:t>
            </a:r>
          </a:p>
        </p:txBody>
      </p:sp>
    </p:spTree>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sz="2200" smtClean="0"/>
              <a:t>Embedded, everywhere</a:t>
            </a:r>
          </a:p>
        </p:txBody>
      </p:sp>
      <p:sp>
        <p:nvSpPr>
          <p:cNvPr id="4" name="Slide Number Placeholder 3"/>
          <p:cNvSpPr>
            <a:spLocks noGrp="1"/>
          </p:cNvSpPr>
          <p:nvPr>
            <p:ph type="sldNum" sz="quarter" idx="12"/>
          </p:nvPr>
        </p:nvSpPr>
        <p:spPr/>
        <p:txBody>
          <a:bodyPr/>
          <a:lstStyle/>
          <a:p>
            <a:pPr>
              <a:defRPr/>
            </a:pPr>
            <a:fld id="{7A7B31B7-339D-4DCF-A417-EA8AABF9CA34}" type="slidenum">
              <a:rPr lang="en-US"/>
              <a:pPr>
                <a:defRPr/>
              </a:pPr>
              <a:t>4</a:t>
            </a:fld>
            <a:endParaRPr lang="en-US"/>
          </a:p>
        </p:txBody>
      </p:sp>
      <p:pic>
        <p:nvPicPr>
          <p:cNvPr id="1419267" name="Picture 3"/>
          <p:cNvPicPr>
            <a:picLocks noChangeAspect="1" noChangeArrowheads="1"/>
          </p:cNvPicPr>
          <p:nvPr/>
        </p:nvPicPr>
        <p:blipFill>
          <a:blip r:embed="rId3" cstate="print"/>
          <a:srcRect/>
          <a:stretch>
            <a:fillRect/>
          </a:stretch>
        </p:blipFill>
        <p:spPr bwMode="auto">
          <a:xfrm>
            <a:off x="304800" y="4267200"/>
            <a:ext cx="2476500" cy="2343150"/>
          </a:xfrm>
          <a:prstGeom prst="rect">
            <a:avLst/>
          </a:prstGeom>
          <a:noFill/>
          <a:ln w="9525">
            <a:noFill/>
            <a:miter lim="800000"/>
            <a:headEnd/>
            <a:tailEnd/>
          </a:ln>
        </p:spPr>
      </p:pic>
      <p:pic>
        <p:nvPicPr>
          <p:cNvPr id="1419268" name="Picture 4"/>
          <p:cNvPicPr>
            <a:picLocks noChangeAspect="1" noChangeArrowheads="1"/>
          </p:cNvPicPr>
          <p:nvPr/>
        </p:nvPicPr>
        <p:blipFill>
          <a:blip r:embed="rId4" cstate="print"/>
          <a:srcRect/>
          <a:stretch>
            <a:fillRect/>
          </a:stretch>
        </p:blipFill>
        <p:spPr bwMode="auto">
          <a:xfrm>
            <a:off x="304800" y="804863"/>
            <a:ext cx="2571750" cy="1776412"/>
          </a:xfrm>
          <a:prstGeom prst="rect">
            <a:avLst/>
          </a:prstGeom>
          <a:noFill/>
          <a:ln w="9525">
            <a:noFill/>
            <a:miter lim="800000"/>
            <a:headEnd/>
            <a:tailEnd/>
          </a:ln>
        </p:spPr>
      </p:pic>
      <p:pic>
        <p:nvPicPr>
          <p:cNvPr id="1419269" name="Picture 5"/>
          <p:cNvPicPr>
            <a:picLocks noChangeAspect="1" noChangeArrowheads="1"/>
          </p:cNvPicPr>
          <p:nvPr/>
        </p:nvPicPr>
        <p:blipFill>
          <a:blip r:embed="rId5" cstate="print"/>
          <a:srcRect/>
          <a:stretch>
            <a:fillRect/>
          </a:stretch>
        </p:blipFill>
        <p:spPr bwMode="auto">
          <a:xfrm>
            <a:off x="1676400" y="2143125"/>
            <a:ext cx="1752600" cy="1362075"/>
          </a:xfrm>
          <a:prstGeom prst="rect">
            <a:avLst/>
          </a:prstGeom>
          <a:noFill/>
          <a:ln w="9525">
            <a:noFill/>
            <a:miter lim="800000"/>
            <a:headEnd/>
            <a:tailEnd/>
          </a:ln>
        </p:spPr>
      </p:pic>
      <p:pic>
        <p:nvPicPr>
          <p:cNvPr id="1419270" name="Picture 6"/>
          <p:cNvPicPr>
            <a:picLocks noChangeAspect="1" noChangeArrowheads="1"/>
          </p:cNvPicPr>
          <p:nvPr/>
        </p:nvPicPr>
        <p:blipFill>
          <a:blip r:embed="rId6" cstate="print"/>
          <a:srcRect/>
          <a:stretch>
            <a:fillRect/>
          </a:stretch>
        </p:blipFill>
        <p:spPr bwMode="auto">
          <a:xfrm>
            <a:off x="1600200" y="3505200"/>
            <a:ext cx="1793875" cy="1746250"/>
          </a:xfrm>
          <a:prstGeom prst="rect">
            <a:avLst/>
          </a:prstGeom>
          <a:noFill/>
          <a:ln w="9525">
            <a:noFill/>
            <a:miter lim="800000"/>
            <a:headEnd/>
            <a:tailEnd/>
          </a:ln>
        </p:spPr>
      </p:pic>
      <p:pic>
        <p:nvPicPr>
          <p:cNvPr id="1419271" name="Picture 7"/>
          <p:cNvPicPr>
            <a:picLocks noChangeAspect="1" noChangeArrowheads="1"/>
          </p:cNvPicPr>
          <p:nvPr/>
        </p:nvPicPr>
        <p:blipFill>
          <a:blip r:embed="rId7" cstate="print"/>
          <a:srcRect/>
          <a:stretch>
            <a:fillRect/>
          </a:stretch>
        </p:blipFill>
        <p:spPr bwMode="auto">
          <a:xfrm>
            <a:off x="2668588" y="2581275"/>
            <a:ext cx="1903412" cy="1698625"/>
          </a:xfrm>
          <a:prstGeom prst="rect">
            <a:avLst/>
          </a:prstGeom>
          <a:noFill/>
          <a:ln w="9525">
            <a:noFill/>
            <a:miter lim="800000"/>
            <a:headEnd/>
            <a:tailEnd/>
          </a:ln>
        </p:spPr>
      </p:pic>
      <p:pic>
        <p:nvPicPr>
          <p:cNvPr id="1419272" name="Picture 8"/>
          <p:cNvPicPr>
            <a:picLocks noChangeAspect="1" noChangeArrowheads="1"/>
          </p:cNvPicPr>
          <p:nvPr/>
        </p:nvPicPr>
        <p:blipFill>
          <a:blip r:embed="rId8" cstate="print"/>
          <a:srcRect/>
          <a:stretch>
            <a:fillRect/>
          </a:stretch>
        </p:blipFill>
        <p:spPr bwMode="auto">
          <a:xfrm>
            <a:off x="6019800" y="2362200"/>
            <a:ext cx="1292225" cy="2132013"/>
          </a:xfrm>
          <a:prstGeom prst="rect">
            <a:avLst/>
          </a:prstGeom>
          <a:noFill/>
          <a:ln w="9525">
            <a:noFill/>
            <a:miter lim="800000"/>
            <a:headEnd/>
            <a:tailEnd/>
          </a:ln>
        </p:spPr>
      </p:pic>
      <p:pic>
        <p:nvPicPr>
          <p:cNvPr id="1419273" name="Picture 9"/>
          <p:cNvPicPr>
            <a:picLocks noChangeAspect="1" noChangeArrowheads="1"/>
          </p:cNvPicPr>
          <p:nvPr/>
        </p:nvPicPr>
        <p:blipFill>
          <a:blip r:embed="rId9" cstate="print"/>
          <a:srcRect/>
          <a:stretch>
            <a:fillRect/>
          </a:stretch>
        </p:blipFill>
        <p:spPr bwMode="auto">
          <a:xfrm>
            <a:off x="7315200" y="2514600"/>
            <a:ext cx="1663700" cy="1525588"/>
          </a:xfrm>
          <a:prstGeom prst="rect">
            <a:avLst/>
          </a:prstGeom>
          <a:noFill/>
          <a:ln w="9525">
            <a:noFill/>
            <a:miter lim="800000"/>
            <a:headEnd/>
            <a:tailEnd/>
          </a:ln>
        </p:spPr>
      </p:pic>
      <p:pic>
        <p:nvPicPr>
          <p:cNvPr id="1419279" name="Picture 15"/>
          <p:cNvPicPr>
            <a:picLocks noChangeAspect="1" noChangeArrowheads="1"/>
          </p:cNvPicPr>
          <p:nvPr/>
        </p:nvPicPr>
        <p:blipFill>
          <a:blip r:embed="rId10" cstate="print"/>
          <a:srcRect/>
          <a:stretch>
            <a:fillRect/>
          </a:stretch>
        </p:blipFill>
        <p:spPr bwMode="auto">
          <a:xfrm>
            <a:off x="6829425" y="4038600"/>
            <a:ext cx="1919288" cy="1371600"/>
          </a:xfrm>
          <a:prstGeom prst="rect">
            <a:avLst/>
          </a:prstGeom>
          <a:noFill/>
          <a:ln w="9525">
            <a:noFill/>
            <a:miter lim="800000"/>
            <a:headEnd/>
            <a:tailEnd/>
          </a:ln>
        </p:spPr>
      </p:pic>
      <p:pic>
        <p:nvPicPr>
          <p:cNvPr id="24" name="Picture 12"/>
          <p:cNvPicPr>
            <a:picLocks noChangeAspect="1" noChangeArrowheads="1"/>
          </p:cNvPicPr>
          <p:nvPr/>
        </p:nvPicPr>
        <p:blipFill>
          <a:blip r:embed="rId11" cstate="print"/>
          <a:srcRect/>
          <a:stretch>
            <a:fillRect/>
          </a:stretch>
        </p:blipFill>
        <p:spPr bwMode="auto">
          <a:xfrm>
            <a:off x="7445375" y="5251450"/>
            <a:ext cx="1533525" cy="1022350"/>
          </a:xfrm>
          <a:prstGeom prst="rect">
            <a:avLst/>
          </a:prstGeom>
          <a:noFill/>
          <a:ln w="9525">
            <a:noFill/>
            <a:miter lim="800000"/>
            <a:headEnd/>
            <a:tailEnd/>
          </a:ln>
        </p:spPr>
      </p:pic>
      <p:pic>
        <p:nvPicPr>
          <p:cNvPr id="25" name="Picture 13"/>
          <p:cNvPicPr>
            <a:picLocks noChangeAspect="1" noChangeArrowheads="1"/>
          </p:cNvPicPr>
          <p:nvPr/>
        </p:nvPicPr>
        <p:blipFill>
          <a:blip r:embed="rId12" cstate="print"/>
          <a:srcRect/>
          <a:stretch>
            <a:fillRect/>
          </a:stretch>
        </p:blipFill>
        <p:spPr bwMode="auto">
          <a:xfrm>
            <a:off x="7048500" y="1628775"/>
            <a:ext cx="1485900" cy="1114425"/>
          </a:xfrm>
          <a:prstGeom prst="rect">
            <a:avLst/>
          </a:prstGeom>
          <a:noFill/>
          <a:ln w="9525">
            <a:noFill/>
            <a:miter lim="800000"/>
            <a:headEnd/>
            <a:tailEnd/>
          </a:ln>
        </p:spPr>
      </p:pic>
      <p:cxnSp>
        <p:nvCxnSpPr>
          <p:cNvPr id="28" name="Straight Connector 27"/>
          <p:cNvCxnSpPr/>
          <p:nvPr/>
        </p:nvCxnSpPr>
        <p:spPr bwMode="auto">
          <a:xfrm rot="5400000" flipH="1" flipV="1">
            <a:off x="1599407" y="3656806"/>
            <a:ext cx="5943600" cy="1587"/>
          </a:xfrm>
          <a:prstGeom prst="line">
            <a:avLst/>
          </a:prstGeom>
          <a:ln>
            <a:headEnd type="none" w="med" len="med"/>
            <a:tailEnd type="none" w="med" len="med"/>
          </a:ln>
        </p:spPr>
        <p:style>
          <a:lnRef idx="3">
            <a:schemeClr val="accent4"/>
          </a:lnRef>
          <a:fillRef idx="0">
            <a:schemeClr val="accent4"/>
          </a:fillRef>
          <a:effectRef idx="2">
            <a:schemeClr val="accent4"/>
          </a:effectRef>
          <a:fontRef idx="minor">
            <a:schemeClr val="tx1"/>
          </a:fontRef>
        </p:style>
      </p:cxnSp>
      <p:pic>
        <p:nvPicPr>
          <p:cNvPr id="29" name="Picture 2"/>
          <p:cNvPicPr>
            <a:picLocks noChangeAspect="1" noChangeArrowheads="1"/>
          </p:cNvPicPr>
          <p:nvPr/>
        </p:nvPicPr>
        <p:blipFill>
          <a:blip r:embed="rId13" cstate="print"/>
          <a:srcRect/>
          <a:stretch>
            <a:fillRect/>
          </a:stretch>
        </p:blipFill>
        <p:spPr bwMode="auto">
          <a:xfrm>
            <a:off x="3733800" y="2133600"/>
            <a:ext cx="1676400" cy="2565400"/>
          </a:xfrm>
          <a:prstGeom prst="rect">
            <a:avLst/>
          </a:prstGeom>
          <a:noFill/>
          <a:ln w="9525">
            <a:noFill/>
            <a:miter lim="800000"/>
            <a:headEnd/>
            <a:tailEnd/>
          </a:ln>
        </p:spPr>
      </p:pic>
      <p:pic>
        <p:nvPicPr>
          <p:cNvPr id="30" name="Picture 11"/>
          <p:cNvPicPr>
            <a:picLocks noChangeAspect="1" noChangeArrowheads="1"/>
          </p:cNvPicPr>
          <p:nvPr/>
        </p:nvPicPr>
        <p:blipFill>
          <a:blip r:embed="rId14" cstate="print"/>
          <a:srcRect/>
          <a:stretch>
            <a:fillRect/>
          </a:stretch>
        </p:blipFill>
        <p:spPr bwMode="auto">
          <a:xfrm>
            <a:off x="4733925" y="3079750"/>
            <a:ext cx="1352550" cy="8509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1926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1926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192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192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192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41927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419273"/>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141927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smtClean="0"/>
              <a:t>Open-Ended Project</a:t>
            </a:r>
          </a:p>
        </p:txBody>
      </p:sp>
      <p:sp>
        <p:nvSpPr>
          <p:cNvPr id="31747" name="Content Placeholder 2"/>
          <p:cNvSpPr>
            <a:spLocks noGrp="1"/>
          </p:cNvSpPr>
          <p:nvPr>
            <p:ph idx="1"/>
          </p:nvPr>
        </p:nvSpPr>
        <p:spPr/>
        <p:txBody>
          <a:bodyPr/>
          <a:lstStyle/>
          <a:p>
            <a:r>
              <a:rPr lang="en-US" dirty="0" smtClean="0"/>
              <a:t>Goal: </a:t>
            </a:r>
            <a:r>
              <a:rPr lang="en-US" u="sng" dirty="0" smtClean="0"/>
              <a:t>learn how to build embedded systems</a:t>
            </a:r>
          </a:p>
          <a:p>
            <a:pPr lvl="1"/>
            <a:r>
              <a:rPr lang="en-US" dirty="0" smtClean="0"/>
              <a:t>By </a:t>
            </a:r>
            <a:r>
              <a:rPr lang="en-US" u="sng" dirty="0" smtClean="0"/>
              <a:t>building</a:t>
            </a:r>
            <a:r>
              <a:rPr lang="en-US" dirty="0" smtClean="0"/>
              <a:t> an embedded system</a:t>
            </a:r>
          </a:p>
          <a:p>
            <a:pPr lvl="1"/>
            <a:r>
              <a:rPr lang="en-US" dirty="0" smtClean="0"/>
              <a:t>Work in teams of 4</a:t>
            </a:r>
          </a:p>
          <a:p>
            <a:pPr lvl="1"/>
            <a:r>
              <a:rPr lang="en-US" dirty="0" smtClean="0"/>
              <a:t>You design your own project </a:t>
            </a:r>
          </a:p>
          <a:p>
            <a:pPr lvl="1"/>
            <a:endParaRPr lang="en-US" dirty="0" smtClean="0"/>
          </a:p>
          <a:p>
            <a:r>
              <a:rPr lang="en-US" dirty="0" smtClean="0"/>
              <a:t>The major focus of the last third of the class.</a:t>
            </a:r>
          </a:p>
          <a:p>
            <a:pPr lvl="1"/>
            <a:r>
              <a:rPr lang="en-US" dirty="0" smtClean="0"/>
              <a:t>Labs will be done and we will cancel some lectures and generally try to keep you focused.</a:t>
            </a:r>
            <a:br>
              <a:rPr lang="en-US" dirty="0" smtClean="0"/>
            </a:br>
            <a:endParaRPr lang="en-US" dirty="0" smtClean="0"/>
          </a:p>
          <a:p>
            <a:r>
              <a:rPr lang="en-US" dirty="0" smtClean="0"/>
              <a:t>Important to start early.</a:t>
            </a:r>
          </a:p>
          <a:p>
            <a:pPr lvl="1"/>
            <a:r>
              <a:rPr lang="en-US" dirty="0" smtClean="0"/>
              <a:t>After all the effort in the labs, it’s tempting to slack for a bit.  The best projects are those that get going right away.</a:t>
            </a:r>
          </a:p>
          <a:p>
            <a:pPr>
              <a:buFontTx/>
              <a:buNone/>
            </a:pPr>
            <a:endParaRPr lang="en-US" dirty="0" smtClean="0"/>
          </a:p>
          <a:p>
            <a:pPr lvl="2">
              <a:buFontTx/>
              <a:buNone/>
            </a:pPr>
            <a:endParaRPr lang="en-US" dirty="0" smtClean="0"/>
          </a:p>
          <a:p>
            <a:pPr lvl="2"/>
            <a:endParaRPr lang="en-US" dirty="0" smtClean="0"/>
          </a:p>
          <a:p>
            <a:pPr lvl="2"/>
            <a:endParaRPr lang="en-US" dirty="0" smtClean="0"/>
          </a:p>
        </p:txBody>
      </p:sp>
      <p:sp>
        <p:nvSpPr>
          <p:cNvPr id="4" name="Slide Number Placeholder 3"/>
          <p:cNvSpPr>
            <a:spLocks noGrp="1"/>
          </p:cNvSpPr>
          <p:nvPr>
            <p:ph type="sldNum" sz="quarter" idx="12"/>
          </p:nvPr>
        </p:nvSpPr>
        <p:spPr/>
        <p:txBody>
          <a:bodyPr/>
          <a:lstStyle/>
          <a:p>
            <a:pPr>
              <a:defRPr/>
            </a:pPr>
            <a:fld id="{6322F668-2494-40DF-A45F-60FE2615DAA1}" type="slidenum">
              <a:rPr lang="en-US" smtClean="0"/>
              <a:pPr>
                <a:defRPr/>
              </a:pPr>
              <a:t>40</a:t>
            </a:fld>
            <a:endParaRPr lang="en-US"/>
          </a:p>
        </p:txBody>
      </p:sp>
    </p:spTree>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3EACE4C6-6260-423A-9C2D-C66C8D07EE27}" type="slidenum">
              <a:rPr lang="en-US"/>
              <a:pPr>
                <a:defRPr/>
              </a:pPr>
              <a:t>41</a:t>
            </a:fld>
            <a:endParaRPr lang="en-US" dirty="0"/>
          </a:p>
        </p:txBody>
      </p:sp>
      <p:sp>
        <p:nvSpPr>
          <p:cNvPr id="32771" name="Rectangle 2"/>
          <p:cNvSpPr>
            <a:spLocks noGrp="1" noChangeArrowheads="1"/>
          </p:cNvSpPr>
          <p:nvPr>
            <p:ph type="title"/>
          </p:nvPr>
        </p:nvSpPr>
        <p:spPr/>
        <p:txBody>
          <a:bodyPr/>
          <a:lstStyle/>
          <a:p>
            <a:r>
              <a:rPr lang="en-US" smtClean="0"/>
              <a:t>Homework</a:t>
            </a:r>
          </a:p>
        </p:txBody>
      </p:sp>
      <p:sp>
        <p:nvSpPr>
          <p:cNvPr id="32772" name="Rectangle 3"/>
          <p:cNvSpPr>
            <a:spLocks noGrp="1" noChangeArrowheads="1"/>
          </p:cNvSpPr>
          <p:nvPr>
            <p:ph type="body" idx="1"/>
          </p:nvPr>
        </p:nvSpPr>
        <p:spPr>
          <a:xfrm>
            <a:off x="914400" y="990600"/>
            <a:ext cx="7756525" cy="4876800"/>
          </a:xfrm>
        </p:spPr>
        <p:txBody>
          <a:bodyPr/>
          <a:lstStyle/>
          <a:p>
            <a:r>
              <a:rPr lang="en-US" dirty="0" smtClean="0"/>
              <a:t>4-6 assignments</a:t>
            </a:r>
          </a:p>
          <a:p>
            <a:pPr lvl="1"/>
            <a:r>
              <a:rPr lang="en-US" dirty="0" smtClean="0"/>
              <a:t>A few “mini” assignments</a:t>
            </a:r>
          </a:p>
          <a:p>
            <a:pPr lvl="2"/>
            <a:r>
              <a:rPr lang="en-US" dirty="0" smtClean="0"/>
              <a:t>Mainly to get you up to speed on lab topics</a:t>
            </a:r>
          </a:p>
          <a:p>
            <a:pPr lvl="1"/>
            <a:r>
              <a:rPr lang="en-US" dirty="0" smtClean="0"/>
              <a:t>A few “standard” assignments</a:t>
            </a:r>
          </a:p>
          <a:p>
            <a:pPr lvl="2"/>
            <a:r>
              <a:rPr lang="en-US" dirty="0" smtClean="0"/>
              <a:t>Hit material we can’t do in lab.</a:t>
            </a:r>
          </a:p>
          <a:p>
            <a:r>
              <a:rPr lang="en-US" dirty="0" smtClean="0"/>
              <a:t>Also a small part is for showing up to guest lecturer(s)</a:t>
            </a:r>
          </a:p>
          <a:p>
            <a:pPr lvl="1">
              <a:buFontTx/>
              <a:buNone/>
            </a:pPr>
            <a:endParaRPr lang="en-US" dirty="0" smtClean="0"/>
          </a:p>
        </p:txBody>
      </p:sp>
      <p:sp>
        <p:nvSpPr>
          <p:cNvPr id="2" name="TextBox 1"/>
          <p:cNvSpPr txBox="1"/>
          <p:nvPr/>
        </p:nvSpPr>
        <p:spPr>
          <a:xfrm>
            <a:off x="1156725" y="4946900"/>
            <a:ext cx="5862903" cy="461665"/>
          </a:xfrm>
          <a:prstGeom prst="rect">
            <a:avLst/>
          </a:prstGeom>
          <a:noFill/>
        </p:spPr>
        <p:txBody>
          <a:bodyPr wrap="none" rtlCol="0">
            <a:spAutoFit/>
          </a:bodyPr>
          <a:lstStyle/>
          <a:p>
            <a:r>
              <a:rPr lang="en-US" sz="2400" b="1" i="1" dirty="0" smtClean="0">
                <a:solidFill>
                  <a:srgbClr val="FF0000"/>
                </a:solidFill>
              </a:rPr>
              <a:t>Start today, Homework 1 due on </a:t>
            </a:r>
            <a:r>
              <a:rPr lang="en-US" sz="2400" b="1" i="1" dirty="0" smtClean="0">
                <a:solidFill>
                  <a:srgbClr val="FF0000"/>
                </a:solidFill>
              </a:rPr>
              <a:t>Wedne</a:t>
            </a:r>
            <a:r>
              <a:rPr lang="en-US" sz="2400" b="1" i="1" dirty="0" smtClean="0">
                <a:solidFill>
                  <a:srgbClr val="FF0000"/>
                </a:solidFill>
              </a:rPr>
              <a:t>sday</a:t>
            </a:r>
            <a:endParaRPr lang="en-US" sz="2400" b="1" i="1" dirty="0">
              <a:solidFill>
                <a:srgbClr val="FF0000"/>
              </a:solidFill>
            </a:endParaRP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2">
                                            <p:txEl>
                                              <p:pRg st="0" end="0"/>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Looking for me?</a:t>
            </a:r>
            <a:endParaRPr lang="en-US" dirty="0"/>
          </a:p>
        </p:txBody>
      </p:sp>
      <p:sp>
        <p:nvSpPr>
          <p:cNvPr id="3" name="Content Placeholder 2"/>
          <p:cNvSpPr>
            <a:spLocks noGrp="1"/>
          </p:cNvSpPr>
          <p:nvPr>
            <p:ph idx="1"/>
          </p:nvPr>
        </p:nvSpPr>
        <p:spPr/>
        <p:txBody>
          <a:bodyPr/>
          <a:lstStyle/>
          <a:p>
            <a:r>
              <a:rPr lang="en-US" dirty="0" smtClean="0"/>
              <a:t>Office Hours in 2637 BBB</a:t>
            </a:r>
            <a:endParaRPr lang="en-US" dirty="0"/>
          </a:p>
          <a:p>
            <a:pPr lvl="1"/>
            <a:r>
              <a:rPr lang="en-US" dirty="0" smtClean="0"/>
              <a:t>Tuesday 2-3pm</a:t>
            </a:r>
            <a:endParaRPr lang="en-US" dirty="0"/>
          </a:p>
          <a:p>
            <a:pPr lvl="1"/>
            <a:r>
              <a:rPr lang="en-US" dirty="0" smtClean="0"/>
              <a:t>Thursday </a:t>
            </a:r>
            <a:r>
              <a:rPr lang="en-US" dirty="0"/>
              <a:t>3</a:t>
            </a:r>
            <a:r>
              <a:rPr lang="en-US" dirty="0" smtClean="0"/>
              <a:t>:30-</a:t>
            </a:r>
            <a:r>
              <a:rPr lang="en-US" dirty="0"/>
              <a:t>4</a:t>
            </a:r>
            <a:r>
              <a:rPr lang="en-US" dirty="0" smtClean="0"/>
              <a:t>:30pm</a:t>
            </a:r>
          </a:p>
          <a:p>
            <a:endParaRPr lang="en-US" dirty="0"/>
          </a:p>
          <a:p>
            <a:r>
              <a:rPr lang="en-US" dirty="0" smtClean="0"/>
              <a:t>Email to schedule other times as needed</a:t>
            </a:r>
            <a:endParaRPr lang="en-US" dirty="0" smtClean="0"/>
          </a:p>
        </p:txBody>
      </p:sp>
      <p:sp>
        <p:nvSpPr>
          <p:cNvPr id="4" name="Slide Number Placeholder 3"/>
          <p:cNvSpPr>
            <a:spLocks noGrp="1"/>
          </p:cNvSpPr>
          <p:nvPr>
            <p:ph type="sldNum" sz="quarter" idx="12"/>
          </p:nvPr>
        </p:nvSpPr>
        <p:spPr/>
        <p:txBody>
          <a:bodyPr/>
          <a:lstStyle/>
          <a:p>
            <a:pPr>
              <a:defRPr/>
            </a:pPr>
            <a:fld id="{7BFF7799-164E-4CFB-803E-6634ADCAC464}" type="slidenum">
              <a:rPr lang="en-US" smtClean="0"/>
              <a:pPr>
                <a:defRPr/>
              </a:pPr>
              <a:t>42</a:t>
            </a:fld>
            <a:endParaRPr lang="en-US"/>
          </a:p>
        </p:txBody>
      </p:sp>
    </p:spTree>
    <p:extLst>
      <p:ext uri="{BB962C8B-B14F-4D97-AF65-F5344CB8AC3E}">
        <p14:creationId xmlns:p14="http://schemas.microsoft.com/office/powerpoint/2010/main" val="14420567"/>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2FD430C7-A3D4-4A11-B8C1-F3EDD060D246}" type="slidenum">
              <a:rPr lang="en-US"/>
              <a:pPr>
                <a:defRPr/>
              </a:pPr>
              <a:t>43</a:t>
            </a:fld>
            <a:endParaRPr lang="en-US"/>
          </a:p>
        </p:txBody>
      </p:sp>
      <p:sp>
        <p:nvSpPr>
          <p:cNvPr id="33795" name="Rectangle 2"/>
          <p:cNvSpPr>
            <a:spLocks noGrp="1" noChangeArrowheads="1"/>
          </p:cNvSpPr>
          <p:nvPr>
            <p:ph type="title"/>
          </p:nvPr>
        </p:nvSpPr>
        <p:spPr/>
        <p:txBody>
          <a:bodyPr/>
          <a:lstStyle/>
          <a:p>
            <a:r>
              <a:rPr lang="en-US" smtClean="0"/>
              <a:t>Outline</a:t>
            </a:r>
          </a:p>
        </p:txBody>
      </p:sp>
      <p:sp>
        <p:nvSpPr>
          <p:cNvPr id="1391619" name="Rectangle 3"/>
          <p:cNvSpPr>
            <a:spLocks noGrp="1" noChangeArrowheads="1"/>
          </p:cNvSpPr>
          <p:nvPr>
            <p:ph type="body" idx="1"/>
          </p:nvPr>
        </p:nvSpPr>
        <p:spPr>
          <a:xfrm>
            <a:off x="914400" y="990600"/>
            <a:ext cx="7527925" cy="4876800"/>
          </a:xfrm>
        </p:spPr>
        <p:txBody>
          <a:bodyPr/>
          <a:lstStyle/>
          <a:p>
            <a:pPr>
              <a:defRPr/>
            </a:pPr>
            <a:endParaRPr lang="en-US" dirty="0"/>
          </a:p>
          <a:p>
            <a:pPr>
              <a:defRPr/>
            </a:pPr>
            <a:endParaRPr lang="en-US" dirty="0"/>
          </a:p>
          <a:p>
            <a:pPr>
              <a:buFontTx/>
              <a:buNone/>
              <a:defRPr/>
            </a:pPr>
            <a:endParaRPr lang="en-US" dirty="0" smtClean="0">
              <a:solidFill>
                <a:schemeClr val="folHlink"/>
              </a:solidFill>
            </a:endParaRPr>
          </a:p>
          <a:p>
            <a:pPr>
              <a:buFontTx/>
              <a:buNone/>
              <a:defRPr/>
            </a:pPr>
            <a:r>
              <a:rPr lang="en-US" strike="sngStrike" dirty="0" smtClean="0">
                <a:solidFill>
                  <a:schemeClr val="accent6">
                    <a:lumMod val="40000"/>
                    <a:lumOff val="60000"/>
                  </a:schemeClr>
                </a:solidFill>
              </a:rPr>
              <a:t>Technology Trends</a:t>
            </a:r>
          </a:p>
          <a:p>
            <a:pPr>
              <a:buFontTx/>
              <a:buNone/>
              <a:defRPr/>
            </a:pPr>
            <a:endParaRPr lang="en-US" dirty="0" smtClean="0">
              <a:solidFill>
                <a:schemeClr val="accent6">
                  <a:lumMod val="40000"/>
                  <a:lumOff val="60000"/>
                </a:schemeClr>
              </a:solidFill>
            </a:endParaRPr>
          </a:p>
          <a:p>
            <a:pPr>
              <a:buFontTx/>
              <a:buNone/>
              <a:defRPr/>
            </a:pPr>
            <a:r>
              <a:rPr lang="en-US" strike="sngStrike" dirty="0" smtClean="0">
                <a:solidFill>
                  <a:schemeClr val="accent6">
                    <a:lumMod val="40000"/>
                    <a:lumOff val="60000"/>
                  </a:schemeClr>
                </a:solidFill>
              </a:rPr>
              <a:t>Course Description/Overview</a:t>
            </a:r>
          </a:p>
          <a:p>
            <a:pPr>
              <a:buFontTx/>
              <a:buNone/>
              <a:defRPr/>
            </a:pPr>
            <a:endParaRPr lang="en-US" dirty="0" smtClean="0">
              <a:solidFill>
                <a:schemeClr val="accent2">
                  <a:lumMod val="60000"/>
                  <a:lumOff val="40000"/>
                </a:schemeClr>
              </a:solidFill>
            </a:endParaRPr>
          </a:p>
          <a:p>
            <a:pPr>
              <a:buFontTx/>
              <a:buNone/>
              <a:defRPr/>
            </a:pPr>
            <a:r>
              <a:rPr lang="en-US" b="1" i="1" u="sng" dirty="0" smtClean="0">
                <a:solidFill>
                  <a:srgbClr val="0000FF"/>
                </a:solidFill>
              </a:rPr>
              <a:t>Tools overview/ISA start</a:t>
            </a:r>
          </a:p>
          <a:p>
            <a:pPr>
              <a:buFontTx/>
              <a:buNone/>
              <a:defRPr/>
            </a:pPr>
            <a:endParaRPr lang="en-US" dirty="0" smtClean="0"/>
          </a:p>
          <a:p>
            <a:pPr>
              <a:buFontTx/>
              <a:buNone/>
              <a:defRPr/>
            </a:pPr>
            <a:endParaRPr lang="en-US" dirty="0" smtClean="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p:cNvSpPr>
            <a:spLocks noGrp="1"/>
          </p:cNvSpPr>
          <p:nvPr>
            <p:ph type="title"/>
          </p:nvPr>
        </p:nvSpPr>
        <p:spPr/>
        <p:txBody>
          <a:bodyPr/>
          <a:lstStyle/>
          <a:p>
            <a:r>
              <a:rPr lang="en-US" smtClean="0"/>
              <a:t>We are using Actel’s SmartFusion Evaluation Kit </a:t>
            </a:r>
          </a:p>
        </p:txBody>
      </p:sp>
      <p:sp>
        <p:nvSpPr>
          <p:cNvPr id="4" name="Slide Number Placeholder 3"/>
          <p:cNvSpPr>
            <a:spLocks noGrp="1"/>
          </p:cNvSpPr>
          <p:nvPr>
            <p:ph type="sldNum" sz="quarter" idx="12"/>
          </p:nvPr>
        </p:nvSpPr>
        <p:spPr/>
        <p:txBody>
          <a:bodyPr/>
          <a:lstStyle/>
          <a:p>
            <a:pPr>
              <a:defRPr/>
            </a:pPr>
            <a:fld id="{504C5ED6-E79F-48AA-A1D5-4E9082A6E6CA}" type="slidenum">
              <a:rPr lang="en-US" smtClean="0"/>
              <a:pPr>
                <a:defRPr/>
              </a:pPr>
              <a:t>44</a:t>
            </a:fld>
            <a:endParaRPr lang="en-US"/>
          </a:p>
        </p:txBody>
      </p:sp>
      <p:pic>
        <p:nvPicPr>
          <p:cNvPr id="34820" name="Picture 2"/>
          <p:cNvPicPr>
            <a:picLocks noChangeAspect="1" noChangeArrowheads="1"/>
          </p:cNvPicPr>
          <p:nvPr/>
        </p:nvPicPr>
        <p:blipFill>
          <a:blip r:embed="rId3" cstate="print"/>
          <a:srcRect/>
          <a:stretch>
            <a:fillRect/>
          </a:stretch>
        </p:blipFill>
        <p:spPr bwMode="auto">
          <a:xfrm>
            <a:off x="625475" y="1244600"/>
            <a:ext cx="7786688" cy="4310063"/>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Content Placeholder 2"/>
          <p:cNvSpPr>
            <a:spLocks noGrp="1"/>
          </p:cNvSpPr>
          <p:nvPr>
            <p:ph idx="1"/>
          </p:nvPr>
        </p:nvSpPr>
        <p:spPr>
          <a:xfrm>
            <a:off x="914400" y="76200"/>
            <a:ext cx="7680325" cy="4876800"/>
          </a:xfrm>
        </p:spPr>
        <p:txBody>
          <a:bodyPr/>
          <a:lstStyle/>
          <a:p>
            <a:pPr>
              <a:buFontTx/>
              <a:buNone/>
            </a:pPr>
            <a:r>
              <a:rPr lang="en-US" sz="1800" smtClean="0"/>
              <a:t>     A2F200M3F-FGG484ES </a:t>
            </a:r>
          </a:p>
          <a:p>
            <a:pPr lvl="1"/>
            <a:r>
              <a:rPr lang="en-US" sz="1600" smtClean="0"/>
              <a:t>200,000 System FPGA gates, 256 KB flash memory, 64 KB SRAM, and additional distributed SRAM in the FPGA fabric and external memory controller</a:t>
            </a:r>
          </a:p>
          <a:p>
            <a:pPr lvl="1"/>
            <a:r>
              <a:rPr lang="en-US" sz="1600" smtClean="0"/>
              <a:t>Peripherals include Ethernet, DMAs, I</a:t>
            </a:r>
            <a:r>
              <a:rPr lang="en-US" sz="1600" baseline="30000" smtClean="0"/>
              <a:t>2</a:t>
            </a:r>
            <a:r>
              <a:rPr lang="en-US" sz="1600" smtClean="0"/>
              <a:t>Cs, UARTs, timers, ADCs, DACs and additional analog resources</a:t>
            </a:r>
          </a:p>
          <a:p>
            <a:r>
              <a:rPr lang="en-US" sz="1800" smtClean="0"/>
              <a:t>USB connection for programming and debug from Actel's design tools</a:t>
            </a:r>
          </a:p>
          <a:p>
            <a:r>
              <a:rPr lang="en-US" sz="1800" smtClean="0"/>
              <a:t>USB to UART connection to UART_0 for HyperTerminal examples</a:t>
            </a:r>
          </a:p>
          <a:p>
            <a:r>
              <a:rPr lang="en-US" sz="1800" smtClean="0"/>
              <a:t>10/100 Ethernet interface with on-chip MAC and external PHY</a:t>
            </a:r>
          </a:p>
          <a:p>
            <a:r>
              <a:rPr lang="en-US" sz="1800" smtClean="0"/>
              <a:t>Mixed-signal header for daughter card support</a:t>
            </a:r>
          </a:p>
          <a:p>
            <a:endParaRPr lang="en-US" sz="1800" smtClean="0"/>
          </a:p>
        </p:txBody>
      </p:sp>
      <p:sp>
        <p:nvSpPr>
          <p:cNvPr id="4" name="Slide Number Placeholder 3"/>
          <p:cNvSpPr>
            <a:spLocks noGrp="1"/>
          </p:cNvSpPr>
          <p:nvPr>
            <p:ph type="sldNum" sz="quarter" idx="12"/>
          </p:nvPr>
        </p:nvSpPr>
        <p:spPr/>
        <p:txBody>
          <a:bodyPr/>
          <a:lstStyle/>
          <a:p>
            <a:pPr>
              <a:defRPr/>
            </a:pPr>
            <a:fld id="{CE8638A9-AD8B-4F5F-974A-1D683DE9971C}" type="slidenum">
              <a:rPr lang="en-US" smtClean="0"/>
              <a:pPr>
                <a:defRPr/>
              </a:pPr>
              <a:t>45</a:t>
            </a:fld>
            <a:endParaRPr lang="en-US"/>
          </a:p>
        </p:txBody>
      </p:sp>
      <p:pic>
        <p:nvPicPr>
          <p:cNvPr id="35844" name="Picture 2"/>
          <p:cNvPicPr>
            <a:picLocks noChangeAspect="1" noChangeArrowheads="1"/>
          </p:cNvPicPr>
          <p:nvPr/>
        </p:nvPicPr>
        <p:blipFill>
          <a:blip r:embed="rId3" cstate="print"/>
          <a:srcRect/>
          <a:stretch>
            <a:fillRect/>
          </a:stretch>
        </p:blipFill>
        <p:spPr bwMode="auto">
          <a:xfrm>
            <a:off x="0" y="76200"/>
            <a:ext cx="1266825" cy="1323975"/>
          </a:xfrm>
          <a:prstGeom prst="rect">
            <a:avLst/>
          </a:prstGeom>
          <a:noFill/>
          <a:ln w="9525">
            <a:noFill/>
            <a:miter lim="800000"/>
            <a:headEnd/>
            <a:tailEnd/>
          </a:ln>
        </p:spPr>
      </p:pic>
      <p:pic>
        <p:nvPicPr>
          <p:cNvPr id="35845" name="Picture 2"/>
          <p:cNvPicPr>
            <a:picLocks noChangeAspect="1" noChangeArrowheads="1"/>
          </p:cNvPicPr>
          <p:nvPr/>
        </p:nvPicPr>
        <p:blipFill>
          <a:blip r:embed="rId4" cstate="print"/>
          <a:srcRect/>
          <a:stretch>
            <a:fillRect/>
          </a:stretch>
        </p:blipFill>
        <p:spPr bwMode="auto">
          <a:xfrm>
            <a:off x="2673350" y="3276600"/>
            <a:ext cx="6470650" cy="3581400"/>
          </a:xfrm>
          <a:prstGeom prst="rect">
            <a:avLst/>
          </a:prstGeom>
          <a:noFill/>
          <a:ln w="9525">
            <a:noFill/>
            <a:miter lim="800000"/>
            <a:headEnd/>
            <a:tailEnd/>
          </a:ln>
        </p:spPr>
      </p:pic>
    </p:spTree>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smtClean="0"/>
              <a:t>FPGA work</a:t>
            </a:r>
          </a:p>
        </p:txBody>
      </p:sp>
      <p:sp>
        <p:nvSpPr>
          <p:cNvPr id="4" name="Slide Number Placeholder 3"/>
          <p:cNvSpPr>
            <a:spLocks noGrp="1"/>
          </p:cNvSpPr>
          <p:nvPr>
            <p:ph type="sldNum" sz="quarter" idx="12"/>
          </p:nvPr>
        </p:nvSpPr>
        <p:spPr/>
        <p:txBody>
          <a:bodyPr/>
          <a:lstStyle/>
          <a:p>
            <a:pPr>
              <a:defRPr/>
            </a:pPr>
            <a:fld id="{95254BDD-56E3-4E95-B7D7-FBB3A627707E}" type="slidenum">
              <a:rPr lang="en-US" smtClean="0"/>
              <a:pPr>
                <a:defRPr/>
              </a:pPr>
              <a:t>46</a:t>
            </a:fld>
            <a:endParaRPr lang="en-US"/>
          </a:p>
        </p:txBody>
      </p:sp>
      <p:pic>
        <p:nvPicPr>
          <p:cNvPr id="3074" name="Picture 2" descr="http://static.quickmeme.com/media/social/q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575" y="-13652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static.quickmeme.com/media/social/q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158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tatic.quickmeme.com/media/social/qm.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168275"/>
            <a:ext cx="9525" cy="952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http://www.eecs.umich.edu/courses/eecs373/labsF13/LiberoRefGuides/index_filesSoC/soc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1355" y="1152150"/>
            <a:ext cx="7686675" cy="496252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
          <p:cNvSpPr>
            <a:spLocks noGrp="1"/>
          </p:cNvSpPr>
          <p:nvPr>
            <p:ph type="title"/>
          </p:nvPr>
        </p:nvSpPr>
        <p:spPr/>
        <p:txBody>
          <a:bodyPr/>
          <a:lstStyle/>
          <a:p>
            <a:r>
              <a:rPr lang="en-US" smtClean="0"/>
              <a:t>“Smart Design” configurator</a:t>
            </a:r>
          </a:p>
        </p:txBody>
      </p:sp>
      <p:sp>
        <p:nvSpPr>
          <p:cNvPr id="4" name="Slide Number Placeholder 3"/>
          <p:cNvSpPr>
            <a:spLocks noGrp="1"/>
          </p:cNvSpPr>
          <p:nvPr>
            <p:ph type="sldNum" sz="quarter" idx="12"/>
          </p:nvPr>
        </p:nvSpPr>
        <p:spPr/>
        <p:txBody>
          <a:bodyPr/>
          <a:lstStyle/>
          <a:p>
            <a:pPr>
              <a:defRPr/>
            </a:pPr>
            <a:fld id="{F4024B82-882E-4287-9846-45367A34E006}" type="slidenum">
              <a:rPr lang="en-US" smtClean="0"/>
              <a:pPr>
                <a:defRPr/>
              </a:pPr>
              <a:t>47</a:t>
            </a:fld>
            <a:endParaRPr lang="en-US"/>
          </a:p>
        </p:txBody>
      </p:sp>
      <p:pic>
        <p:nvPicPr>
          <p:cNvPr id="37892" name="Picture 2"/>
          <p:cNvPicPr>
            <a:picLocks noGrp="1" noChangeAspect="1" noChangeArrowheads="1"/>
          </p:cNvPicPr>
          <p:nvPr>
            <p:ph idx="1"/>
          </p:nvPr>
        </p:nvPicPr>
        <p:blipFill>
          <a:blip r:embed="rId3" cstate="print"/>
          <a:srcRect/>
          <a:stretch>
            <a:fillRect/>
          </a:stretch>
        </p:blipFill>
        <p:spPr>
          <a:xfrm>
            <a:off x="928688" y="514350"/>
            <a:ext cx="7589837" cy="6072188"/>
          </a:xfrm>
          <a:noFill/>
        </p:spPr>
      </p:pic>
    </p:spTree>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Title 1"/>
          <p:cNvSpPr>
            <a:spLocks noGrp="1"/>
          </p:cNvSpPr>
          <p:nvPr>
            <p:ph type="title"/>
          </p:nvPr>
        </p:nvSpPr>
        <p:spPr/>
        <p:txBody>
          <a:bodyPr/>
          <a:lstStyle/>
          <a:p>
            <a:r>
              <a:rPr lang="en-US" smtClean="0"/>
              <a:t>Eclipse-based “Actel SoftConsole IDE”</a:t>
            </a:r>
          </a:p>
        </p:txBody>
      </p:sp>
      <p:sp>
        <p:nvSpPr>
          <p:cNvPr id="4" name="Slide Number Placeholder 3"/>
          <p:cNvSpPr>
            <a:spLocks noGrp="1"/>
          </p:cNvSpPr>
          <p:nvPr>
            <p:ph type="sldNum" sz="quarter" idx="12"/>
          </p:nvPr>
        </p:nvSpPr>
        <p:spPr/>
        <p:txBody>
          <a:bodyPr/>
          <a:lstStyle/>
          <a:p>
            <a:pPr>
              <a:defRPr/>
            </a:pPr>
            <a:fld id="{5363C508-2FD4-4681-BD3C-BF4A199C3933}" type="slidenum">
              <a:rPr lang="en-US" smtClean="0"/>
              <a:pPr>
                <a:defRPr/>
              </a:pPr>
              <a:t>48</a:t>
            </a:fld>
            <a:endParaRPr lang="en-US"/>
          </a:p>
        </p:txBody>
      </p:sp>
      <p:pic>
        <p:nvPicPr>
          <p:cNvPr id="38916" name="Picture 2"/>
          <p:cNvPicPr>
            <a:picLocks noGrp="1" noChangeAspect="1" noChangeArrowheads="1"/>
          </p:cNvPicPr>
          <p:nvPr>
            <p:ph idx="1"/>
          </p:nvPr>
        </p:nvPicPr>
        <p:blipFill>
          <a:blip r:embed="rId3" cstate="print"/>
          <a:srcRect/>
          <a:stretch>
            <a:fillRect/>
          </a:stretch>
        </p:blipFill>
        <p:spPr>
          <a:xfrm>
            <a:off x="398463" y="514350"/>
            <a:ext cx="7740650" cy="6192838"/>
          </a:xfrm>
          <a:noFill/>
        </p:spPr>
      </p:pic>
    </p:spTree>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p:cNvSpPr>
            <a:spLocks noGrp="1"/>
          </p:cNvSpPr>
          <p:nvPr>
            <p:ph type="title"/>
          </p:nvPr>
        </p:nvSpPr>
        <p:spPr/>
        <p:txBody>
          <a:bodyPr/>
          <a:lstStyle/>
          <a:p>
            <a:r>
              <a:rPr lang="en-US" dirty="0" smtClean="0"/>
              <a:t>Debugger is GDB-based.  Includes command line.</a:t>
            </a:r>
            <a:br>
              <a:rPr lang="en-US" dirty="0" smtClean="0"/>
            </a:br>
            <a:r>
              <a:rPr lang="en-US" dirty="0" smtClean="0"/>
              <a:t>Works really quite well.</a:t>
            </a:r>
          </a:p>
        </p:txBody>
      </p:sp>
      <p:sp>
        <p:nvSpPr>
          <p:cNvPr id="4" name="Slide Number Placeholder 3"/>
          <p:cNvSpPr>
            <a:spLocks noGrp="1"/>
          </p:cNvSpPr>
          <p:nvPr>
            <p:ph type="sldNum" sz="quarter" idx="12"/>
          </p:nvPr>
        </p:nvSpPr>
        <p:spPr/>
        <p:txBody>
          <a:bodyPr/>
          <a:lstStyle/>
          <a:p>
            <a:pPr>
              <a:defRPr/>
            </a:pPr>
            <a:fld id="{367D54BA-73E6-4AD2-BFB1-43A143CE5DB5}" type="slidenum">
              <a:rPr lang="en-US" smtClean="0"/>
              <a:pPr>
                <a:defRPr/>
              </a:pPr>
              <a:t>49</a:t>
            </a:fld>
            <a:endParaRPr lang="en-US"/>
          </a:p>
        </p:txBody>
      </p:sp>
      <p:pic>
        <p:nvPicPr>
          <p:cNvPr id="39940" name="Picture 2"/>
          <p:cNvPicPr>
            <a:picLocks noGrp="1" noChangeAspect="1" noChangeArrowheads="1"/>
          </p:cNvPicPr>
          <p:nvPr>
            <p:ph idx="1"/>
          </p:nvPr>
        </p:nvPicPr>
        <p:blipFill>
          <a:blip r:embed="rId3" cstate="print"/>
          <a:srcRect/>
          <a:stretch>
            <a:fillRect/>
          </a:stretch>
        </p:blipFill>
        <p:spPr>
          <a:xfrm>
            <a:off x="852488" y="1090613"/>
            <a:ext cx="7210425" cy="5767387"/>
          </a:xfrm>
          <a:noFill/>
        </p:spPr>
      </p:pic>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sz="2200" smtClean="0">
                <a:ea typeface="ＭＳ Ｐゴシック" pitchFamily="1" charset="-128"/>
              </a:rPr>
              <a:t>Embedded, Everywhere - Fitbit</a:t>
            </a:r>
          </a:p>
        </p:txBody>
      </p:sp>
      <p:sp>
        <p:nvSpPr>
          <p:cNvPr id="22531" name="Slide Number Placeholder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itchFamily="1" charset="0"/>
                <a:ea typeface="ＭＳ Ｐゴシック" pitchFamily="1" charset="-128"/>
              </a:defRPr>
            </a:lvl1pPr>
            <a:lvl2pPr marL="37931725" indent="-37474525">
              <a:defRPr sz="3600">
                <a:solidFill>
                  <a:schemeClr val="tx1"/>
                </a:solidFill>
                <a:latin typeface="Times New Roman" pitchFamily="1" charset="0"/>
                <a:ea typeface="ＭＳ Ｐゴシック" pitchFamily="1" charset="-128"/>
              </a:defRPr>
            </a:lvl2pPr>
            <a:lvl3pPr>
              <a:defRPr sz="3600">
                <a:solidFill>
                  <a:schemeClr val="tx1"/>
                </a:solidFill>
                <a:latin typeface="Times New Roman" pitchFamily="1" charset="0"/>
                <a:ea typeface="ＭＳ Ｐゴシック" pitchFamily="1" charset="-128"/>
              </a:defRPr>
            </a:lvl3pPr>
            <a:lvl4pPr>
              <a:defRPr sz="3600">
                <a:solidFill>
                  <a:schemeClr val="tx1"/>
                </a:solidFill>
                <a:latin typeface="Times New Roman" pitchFamily="1" charset="0"/>
                <a:ea typeface="ＭＳ Ｐゴシック" pitchFamily="1" charset="-128"/>
              </a:defRPr>
            </a:lvl4pPr>
            <a:lvl5pPr>
              <a:defRPr sz="3600">
                <a:solidFill>
                  <a:schemeClr val="tx1"/>
                </a:solidFill>
                <a:latin typeface="Times New Roman" pitchFamily="1" charset="0"/>
                <a:ea typeface="ＭＳ Ｐゴシック" pitchFamily="1" charset="-128"/>
              </a:defRPr>
            </a:lvl5pPr>
            <a:lvl6pPr marL="457200" eaLnBrk="0" fontAlgn="base" hangingPunct="0">
              <a:spcBef>
                <a:spcPct val="0"/>
              </a:spcBef>
              <a:spcAft>
                <a:spcPct val="0"/>
              </a:spcAft>
              <a:defRPr sz="3600">
                <a:solidFill>
                  <a:schemeClr val="tx1"/>
                </a:solidFill>
                <a:latin typeface="Times New Roman" pitchFamily="1" charset="0"/>
                <a:ea typeface="ＭＳ Ｐゴシック" pitchFamily="1" charset="-128"/>
              </a:defRPr>
            </a:lvl6pPr>
            <a:lvl7pPr marL="914400" eaLnBrk="0" fontAlgn="base" hangingPunct="0">
              <a:spcBef>
                <a:spcPct val="0"/>
              </a:spcBef>
              <a:spcAft>
                <a:spcPct val="0"/>
              </a:spcAft>
              <a:defRPr sz="3600">
                <a:solidFill>
                  <a:schemeClr val="tx1"/>
                </a:solidFill>
                <a:latin typeface="Times New Roman" pitchFamily="1" charset="0"/>
                <a:ea typeface="ＭＳ Ｐゴシック" pitchFamily="1" charset="-128"/>
              </a:defRPr>
            </a:lvl7pPr>
            <a:lvl8pPr marL="1371600" eaLnBrk="0" fontAlgn="base" hangingPunct="0">
              <a:spcBef>
                <a:spcPct val="0"/>
              </a:spcBef>
              <a:spcAft>
                <a:spcPct val="0"/>
              </a:spcAft>
              <a:defRPr sz="3600">
                <a:solidFill>
                  <a:schemeClr val="tx1"/>
                </a:solidFill>
                <a:latin typeface="Times New Roman" pitchFamily="1" charset="0"/>
                <a:ea typeface="ＭＳ Ｐゴシック" pitchFamily="1" charset="-128"/>
              </a:defRPr>
            </a:lvl8pPr>
            <a:lvl9pPr marL="1828800" eaLnBrk="0" fontAlgn="base" hangingPunct="0">
              <a:spcBef>
                <a:spcPct val="0"/>
              </a:spcBef>
              <a:spcAft>
                <a:spcPct val="0"/>
              </a:spcAft>
              <a:defRPr sz="3600">
                <a:solidFill>
                  <a:schemeClr val="tx1"/>
                </a:solidFill>
                <a:latin typeface="Times New Roman" pitchFamily="1" charset="0"/>
                <a:ea typeface="ＭＳ Ｐゴシック" pitchFamily="1" charset="-128"/>
              </a:defRPr>
            </a:lvl9pPr>
          </a:lstStyle>
          <a:p>
            <a:fld id="{13B46586-79A4-4550-B95B-99340A15E785}" type="slidenum">
              <a:rPr lang="en-US" sz="1600">
                <a:solidFill>
                  <a:schemeClr val="folHlink"/>
                </a:solidFill>
                <a:latin typeface="Trebuchet MS" pitchFamily="1" charset="0"/>
              </a:rPr>
              <a:pPr/>
              <a:t>5</a:t>
            </a:fld>
            <a:endParaRPr lang="en-US" sz="1600">
              <a:solidFill>
                <a:schemeClr val="folHlink"/>
              </a:solidFill>
              <a:latin typeface="Trebuchet MS" pitchFamily="1" charset="0"/>
            </a:endParaRPr>
          </a:p>
        </p:txBody>
      </p:sp>
      <p:pic>
        <p:nvPicPr>
          <p:cNvPr id="22532" name="Picture 1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52438" y="990600"/>
            <a:ext cx="4043362" cy="269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Picture 18"/>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681413"/>
            <a:ext cx="1778000"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4" name="Picture 1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35200" y="3681413"/>
            <a:ext cx="3400425" cy="226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5" name="Picture 20"/>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678488" y="3681413"/>
            <a:ext cx="3109912"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6" name="Picture 21"/>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724400" y="1143000"/>
            <a:ext cx="4035425" cy="253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52455074"/>
      </p:ext>
    </p:extLst>
  </p:cSld>
  <p:clrMapOvr>
    <a:masterClrMapping/>
  </p:clrMapOvr>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ARM ISA</a:t>
            </a:r>
            <a:endParaRPr lang="en-US" dirty="0"/>
          </a:p>
        </p:txBody>
      </p:sp>
      <p:sp>
        <p:nvSpPr>
          <p:cNvPr id="3" name="Content Placeholder 2"/>
          <p:cNvSpPr>
            <a:spLocks noGrp="1"/>
          </p:cNvSpPr>
          <p:nvPr>
            <p:ph idx="1"/>
          </p:nvPr>
        </p:nvSpPr>
        <p:spPr/>
        <p:txBody>
          <a:bodyPr/>
          <a:lstStyle/>
          <a:p>
            <a:endParaRPr lang="en-US" dirty="0"/>
          </a:p>
        </p:txBody>
      </p:sp>
      <p:sp>
        <p:nvSpPr>
          <p:cNvPr id="4" name="Slide Number Placeholder 3"/>
          <p:cNvSpPr>
            <a:spLocks noGrp="1"/>
          </p:cNvSpPr>
          <p:nvPr>
            <p:ph type="sldNum" sz="quarter" idx="12"/>
          </p:nvPr>
        </p:nvSpPr>
        <p:spPr/>
        <p:txBody>
          <a:bodyPr/>
          <a:lstStyle/>
          <a:p>
            <a:pPr>
              <a:defRPr/>
            </a:pPr>
            <a:fld id="{7BFF7799-164E-4CFB-803E-6634ADCAC464}" type="slidenum">
              <a:rPr lang="en-US" smtClean="0"/>
              <a:pPr>
                <a:defRPr/>
              </a:pPr>
              <a:t>50</a:t>
            </a:fld>
            <a:endParaRPr lang="en-US"/>
          </a:p>
        </p:txBody>
      </p:sp>
    </p:spTree>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9C5B1E8D-CE85-4EC7-8B3C-EE81F816A0F6}" type="slidenum">
              <a:rPr lang="en-US"/>
              <a:pPr>
                <a:defRPr/>
              </a:pPr>
              <a:t>51</a:t>
            </a:fld>
            <a:endParaRPr lang="en-US" dirty="0"/>
          </a:p>
        </p:txBody>
      </p:sp>
      <p:sp>
        <p:nvSpPr>
          <p:cNvPr id="5123" name="Rectangle 2"/>
          <p:cNvSpPr>
            <a:spLocks noGrp="1" noChangeArrowheads="1"/>
          </p:cNvSpPr>
          <p:nvPr>
            <p:ph type="title"/>
          </p:nvPr>
        </p:nvSpPr>
        <p:spPr/>
        <p:txBody>
          <a:bodyPr/>
          <a:lstStyle/>
          <a:p>
            <a:r>
              <a:rPr lang="en-US" u="sng" smtClean="0"/>
              <a:t>Major</a:t>
            </a:r>
            <a:r>
              <a:rPr lang="en-US" smtClean="0"/>
              <a:t> elements of an Instruction Set Architecture</a:t>
            </a:r>
            <a:br>
              <a:rPr lang="en-US" smtClean="0"/>
            </a:br>
            <a:r>
              <a:rPr lang="en-US" sz="1400" smtClean="0"/>
              <a:t>(registers, memory, word size, endianess, conditions, instructions, addressing modes)</a:t>
            </a:r>
            <a:endParaRPr lang="en-US" smtClean="0"/>
          </a:p>
        </p:txBody>
      </p:sp>
      <p:pic>
        <p:nvPicPr>
          <p:cNvPr id="7" name="Picture 4"/>
          <p:cNvPicPr>
            <a:picLocks noChangeAspect="1" noChangeArrowheads="1"/>
          </p:cNvPicPr>
          <p:nvPr/>
        </p:nvPicPr>
        <p:blipFill>
          <a:blip r:embed="rId3" cstate="print"/>
          <a:srcRect b="83398"/>
          <a:stretch>
            <a:fillRect/>
          </a:stretch>
        </p:blipFill>
        <p:spPr bwMode="auto">
          <a:xfrm>
            <a:off x="1747838" y="5943600"/>
            <a:ext cx="7015162" cy="819150"/>
          </a:xfrm>
          <a:prstGeom prst="rect">
            <a:avLst/>
          </a:prstGeom>
          <a:noFill/>
          <a:ln w="9525">
            <a:noFill/>
            <a:miter lim="800000"/>
            <a:headEnd/>
            <a:tailEnd/>
          </a:ln>
        </p:spPr>
      </p:pic>
      <p:pic>
        <p:nvPicPr>
          <p:cNvPr id="8" name="Picture 2"/>
          <p:cNvPicPr>
            <a:picLocks noChangeAspect="1" noChangeArrowheads="1"/>
          </p:cNvPicPr>
          <p:nvPr/>
        </p:nvPicPr>
        <p:blipFill>
          <a:blip r:embed="rId4" cstate="print"/>
          <a:srcRect/>
          <a:stretch>
            <a:fillRect/>
          </a:stretch>
        </p:blipFill>
        <p:spPr bwMode="auto">
          <a:xfrm>
            <a:off x="76200" y="1400175"/>
            <a:ext cx="1692275" cy="4010025"/>
          </a:xfrm>
          <a:prstGeom prst="rect">
            <a:avLst/>
          </a:prstGeom>
          <a:noFill/>
          <a:ln w="9525">
            <a:noFill/>
            <a:miter lim="800000"/>
            <a:headEnd/>
            <a:tailEnd/>
          </a:ln>
        </p:spPr>
      </p:pic>
      <p:pic>
        <p:nvPicPr>
          <p:cNvPr id="9" name="Picture 3"/>
          <p:cNvPicPr>
            <a:picLocks noChangeAspect="1" noChangeArrowheads="1"/>
          </p:cNvPicPr>
          <p:nvPr/>
        </p:nvPicPr>
        <p:blipFill>
          <a:blip r:embed="rId5" cstate="print"/>
          <a:srcRect/>
          <a:stretch>
            <a:fillRect/>
          </a:stretch>
        </p:blipFill>
        <p:spPr bwMode="auto">
          <a:xfrm>
            <a:off x="6891338" y="1371600"/>
            <a:ext cx="2100262" cy="4114800"/>
          </a:xfrm>
          <a:prstGeom prst="rect">
            <a:avLst/>
          </a:prstGeom>
          <a:noFill/>
          <a:ln w="9525">
            <a:noFill/>
            <a:miter lim="800000"/>
            <a:headEnd/>
            <a:tailEnd/>
          </a:ln>
        </p:spPr>
      </p:pic>
      <p:cxnSp>
        <p:nvCxnSpPr>
          <p:cNvPr id="11" name="Elbow Connector 10"/>
          <p:cNvCxnSpPr>
            <a:cxnSpLocks noChangeShapeType="1"/>
          </p:cNvCxnSpPr>
          <p:nvPr/>
        </p:nvCxnSpPr>
        <p:spPr bwMode="auto">
          <a:xfrm rot="16200000" flipH="1">
            <a:off x="880269" y="5452269"/>
            <a:ext cx="990600" cy="906462"/>
          </a:xfrm>
          <a:prstGeom prst="bentConnector3">
            <a:avLst>
              <a:gd name="adj1" fmla="val 100000"/>
            </a:avLst>
          </a:prstGeom>
          <a:noFill/>
          <a:ln w="38100" algn="ctr">
            <a:solidFill>
              <a:srgbClr val="C00000"/>
            </a:solidFill>
            <a:round/>
            <a:headEnd/>
            <a:tailEnd type="arrow" w="med" len="med"/>
          </a:ln>
        </p:spPr>
      </p:cxnSp>
      <p:sp>
        <p:nvSpPr>
          <p:cNvPr id="15" name="Rectangle 14"/>
          <p:cNvSpPr>
            <a:spLocks noChangeArrowheads="1"/>
          </p:cNvSpPr>
          <p:nvPr/>
        </p:nvSpPr>
        <p:spPr bwMode="auto">
          <a:xfrm>
            <a:off x="76200" y="5105400"/>
            <a:ext cx="1671638" cy="304800"/>
          </a:xfrm>
          <a:prstGeom prst="rect">
            <a:avLst/>
          </a:prstGeom>
          <a:noFill/>
          <a:ln w="38100" algn="ctr">
            <a:solidFill>
              <a:srgbClr val="C00000"/>
            </a:solidFill>
            <a:round/>
            <a:headEnd/>
            <a:tailEnd/>
          </a:ln>
        </p:spPr>
        <p:txBody>
          <a:bodyPr/>
          <a:lstStyle/>
          <a:p>
            <a:endParaRPr lang="en-US"/>
          </a:p>
        </p:txBody>
      </p:sp>
      <p:cxnSp>
        <p:nvCxnSpPr>
          <p:cNvPr id="16" name="Straight Connector 11"/>
          <p:cNvCxnSpPr>
            <a:cxnSpLocks noChangeShapeType="1"/>
          </p:cNvCxnSpPr>
          <p:nvPr/>
        </p:nvCxnSpPr>
        <p:spPr bwMode="auto">
          <a:xfrm>
            <a:off x="76200" y="1300163"/>
            <a:ext cx="1651000" cy="7937"/>
          </a:xfrm>
          <a:prstGeom prst="line">
            <a:avLst/>
          </a:prstGeom>
          <a:noFill/>
          <a:ln w="50800" algn="ctr">
            <a:solidFill>
              <a:schemeClr val="tx1"/>
            </a:solidFill>
            <a:round/>
            <a:headEnd type="triangle" w="med" len="med"/>
            <a:tailEnd type="triangle" w="med" len="med"/>
          </a:ln>
        </p:spPr>
      </p:cxnSp>
      <p:sp>
        <p:nvSpPr>
          <p:cNvPr id="18" name="Text Box 23"/>
          <p:cNvSpPr txBox="1">
            <a:spLocks noChangeArrowheads="1"/>
          </p:cNvSpPr>
          <p:nvPr/>
        </p:nvSpPr>
        <p:spPr bwMode="auto">
          <a:xfrm>
            <a:off x="436563" y="914400"/>
            <a:ext cx="971550" cy="400050"/>
          </a:xfrm>
          <a:prstGeom prst="rect">
            <a:avLst/>
          </a:prstGeom>
          <a:noFill/>
          <a:ln w="9525">
            <a:noFill/>
            <a:miter lim="800000"/>
            <a:headEnd/>
            <a:tailEnd/>
          </a:ln>
        </p:spPr>
        <p:txBody>
          <a:bodyPr wrap="none">
            <a:spAutoFit/>
          </a:bodyPr>
          <a:lstStyle/>
          <a:p>
            <a:pPr algn="ctr"/>
            <a:r>
              <a:rPr lang="en-US" sz="2000">
                <a:latin typeface="Trebuchet MS" pitchFamily="34" charset="0"/>
              </a:rPr>
              <a:t>32-bits</a:t>
            </a:r>
          </a:p>
        </p:txBody>
      </p:sp>
      <p:sp>
        <p:nvSpPr>
          <p:cNvPr id="19" name="Text Box 23"/>
          <p:cNvSpPr txBox="1">
            <a:spLocks noChangeArrowheads="1"/>
          </p:cNvSpPr>
          <p:nvPr/>
        </p:nvSpPr>
        <p:spPr bwMode="auto">
          <a:xfrm>
            <a:off x="7048500" y="971550"/>
            <a:ext cx="969963" cy="400050"/>
          </a:xfrm>
          <a:prstGeom prst="rect">
            <a:avLst/>
          </a:prstGeom>
          <a:noFill/>
          <a:ln w="9525">
            <a:noFill/>
            <a:miter lim="800000"/>
            <a:headEnd/>
            <a:tailEnd/>
          </a:ln>
        </p:spPr>
        <p:txBody>
          <a:bodyPr wrap="none">
            <a:spAutoFit/>
          </a:bodyPr>
          <a:lstStyle/>
          <a:p>
            <a:pPr algn="ctr"/>
            <a:r>
              <a:rPr lang="en-US" sz="2000">
                <a:latin typeface="Trebuchet MS" pitchFamily="34" charset="0"/>
              </a:rPr>
              <a:t>32-bits</a:t>
            </a:r>
          </a:p>
        </p:txBody>
      </p:sp>
      <p:sp>
        <p:nvSpPr>
          <p:cNvPr id="21" name="Text Box 23"/>
          <p:cNvSpPr txBox="1">
            <a:spLocks noChangeArrowheads="1"/>
          </p:cNvSpPr>
          <p:nvPr/>
        </p:nvSpPr>
        <p:spPr bwMode="auto">
          <a:xfrm>
            <a:off x="7005638" y="5410200"/>
            <a:ext cx="1300162" cy="400050"/>
          </a:xfrm>
          <a:prstGeom prst="rect">
            <a:avLst/>
          </a:prstGeom>
          <a:noFill/>
          <a:ln w="9525">
            <a:noFill/>
            <a:miter lim="800000"/>
            <a:headEnd/>
            <a:tailEnd/>
          </a:ln>
        </p:spPr>
        <p:txBody>
          <a:bodyPr wrap="none">
            <a:spAutoFit/>
          </a:bodyPr>
          <a:lstStyle/>
          <a:p>
            <a:pPr algn="ctr"/>
            <a:r>
              <a:rPr lang="en-US" sz="2000">
                <a:latin typeface="Trebuchet MS" pitchFamily="34" charset="0"/>
              </a:rPr>
              <a:t>Endianess</a:t>
            </a:r>
          </a:p>
        </p:txBody>
      </p:sp>
      <p:cxnSp>
        <p:nvCxnSpPr>
          <p:cNvPr id="24" name="Straight Connector 11"/>
          <p:cNvCxnSpPr>
            <a:cxnSpLocks noChangeShapeType="1"/>
          </p:cNvCxnSpPr>
          <p:nvPr/>
        </p:nvCxnSpPr>
        <p:spPr bwMode="auto">
          <a:xfrm>
            <a:off x="6891338" y="1370013"/>
            <a:ext cx="1452562" cy="1587"/>
          </a:xfrm>
          <a:prstGeom prst="line">
            <a:avLst/>
          </a:prstGeom>
          <a:noFill/>
          <a:ln w="50800" algn="ctr">
            <a:solidFill>
              <a:schemeClr val="tx1"/>
            </a:solidFill>
            <a:round/>
            <a:headEnd type="triangle" w="med" len="med"/>
            <a:tailEnd type="triangle" w="med" len="med"/>
          </a:ln>
        </p:spPr>
      </p:cxnSp>
      <p:sp>
        <p:nvSpPr>
          <p:cNvPr id="27" name="TextBox 3"/>
          <p:cNvSpPr txBox="1">
            <a:spLocks noChangeArrowheads="1"/>
          </p:cNvSpPr>
          <p:nvPr/>
        </p:nvSpPr>
        <p:spPr bwMode="auto">
          <a:xfrm>
            <a:off x="3505200" y="1600200"/>
            <a:ext cx="2971800" cy="3600986"/>
          </a:xfrm>
          <a:prstGeom prst="rect">
            <a:avLst/>
          </a:prstGeom>
          <a:noFill/>
          <a:ln w="9525">
            <a:solidFill>
              <a:schemeClr val="tx1"/>
            </a:solidFill>
            <a:miter lim="800000"/>
            <a:headEnd/>
            <a:tailEnd/>
          </a:ln>
        </p:spPr>
        <p:txBody>
          <a:bodyPr>
            <a:spAutoFit/>
          </a:bodyPr>
          <a:lstStyle/>
          <a:p>
            <a:endParaRPr lang="en-US" sz="2400" b="1" dirty="0">
              <a:latin typeface="Consolas" pitchFamily="49" charset="0"/>
              <a:ea typeface="Consolas" pitchFamily="49" charset="0"/>
              <a:cs typeface="Consolas" pitchFamily="49" charset="0"/>
            </a:endParaRPr>
          </a:p>
          <a:p>
            <a:r>
              <a:rPr lang="en-US" sz="2400" b="1" dirty="0">
                <a:latin typeface="Consolas" pitchFamily="49" charset="0"/>
                <a:ea typeface="Consolas" pitchFamily="49" charset="0"/>
                <a:cs typeface="Consolas" pitchFamily="49" charset="0"/>
              </a:rPr>
              <a:t> </a:t>
            </a:r>
            <a:r>
              <a:rPr lang="en-US" sz="2400" b="1" dirty="0" err="1">
                <a:latin typeface="Consolas" pitchFamily="49" charset="0"/>
                <a:ea typeface="Consolas" pitchFamily="49" charset="0"/>
                <a:cs typeface="Consolas" pitchFamily="49" charset="0"/>
              </a:rPr>
              <a:t>mov</a:t>
            </a:r>
            <a:r>
              <a:rPr lang="en-US" sz="2400" b="1" dirty="0">
                <a:latin typeface="Consolas" pitchFamily="49" charset="0"/>
                <a:ea typeface="Consolas" pitchFamily="49" charset="0"/>
                <a:cs typeface="Consolas" pitchFamily="49" charset="0"/>
              </a:rPr>
              <a:t> </a:t>
            </a:r>
            <a:r>
              <a:rPr lang="en-US" sz="2400" b="1" dirty="0">
                <a:solidFill>
                  <a:srgbClr val="C00000"/>
                </a:solidFill>
                <a:latin typeface="Consolas" pitchFamily="49" charset="0"/>
                <a:ea typeface="Consolas" pitchFamily="49" charset="0"/>
                <a:cs typeface="Consolas" pitchFamily="49" charset="0"/>
              </a:rPr>
              <a:t>r0</a:t>
            </a:r>
            <a:r>
              <a:rPr lang="en-US" sz="2400" b="1" dirty="0">
                <a:latin typeface="Consolas" pitchFamily="49" charset="0"/>
                <a:ea typeface="Consolas" pitchFamily="49" charset="0"/>
                <a:cs typeface="Consolas" pitchFamily="49" charset="0"/>
              </a:rPr>
              <a:t>, #1</a:t>
            </a:r>
          </a:p>
          <a:p>
            <a:endParaRPr lang="en-US" sz="2400" b="1" dirty="0">
              <a:latin typeface="Consolas" pitchFamily="49" charset="0"/>
              <a:ea typeface="Consolas" pitchFamily="49" charset="0"/>
              <a:cs typeface="Consolas" pitchFamily="49" charset="0"/>
            </a:endParaRPr>
          </a:p>
          <a:p>
            <a:r>
              <a:rPr lang="en-US" sz="2400" b="1" dirty="0">
                <a:latin typeface="Consolas" pitchFamily="49" charset="0"/>
                <a:ea typeface="Consolas" pitchFamily="49" charset="0"/>
                <a:cs typeface="Consolas" pitchFamily="49" charset="0"/>
              </a:rPr>
              <a:t> </a:t>
            </a:r>
            <a:r>
              <a:rPr lang="en-US" sz="2400" b="1" dirty="0" err="1">
                <a:latin typeface="Consolas" pitchFamily="49" charset="0"/>
                <a:ea typeface="Consolas" pitchFamily="49" charset="0"/>
                <a:cs typeface="Consolas" pitchFamily="49" charset="0"/>
              </a:rPr>
              <a:t>ld</a:t>
            </a:r>
            <a:r>
              <a:rPr lang="en-US" sz="2400" b="1" dirty="0">
                <a:latin typeface="Consolas" pitchFamily="49" charset="0"/>
                <a:ea typeface="Consolas" pitchFamily="49" charset="0"/>
                <a:cs typeface="Consolas" pitchFamily="49" charset="0"/>
              </a:rPr>
              <a:t>  r1, </a:t>
            </a:r>
            <a:r>
              <a:rPr lang="en-US" sz="2400" b="1" dirty="0">
                <a:solidFill>
                  <a:srgbClr val="C00000"/>
                </a:solidFill>
                <a:latin typeface="Consolas" pitchFamily="49" charset="0"/>
                <a:ea typeface="Consolas" pitchFamily="49" charset="0"/>
                <a:cs typeface="Consolas" pitchFamily="49" charset="0"/>
              </a:rPr>
              <a:t>[r0,#5]</a:t>
            </a:r>
          </a:p>
          <a:p>
            <a:endParaRPr lang="en-US" sz="1800" b="1" dirty="0">
              <a:latin typeface="Consolas" pitchFamily="49" charset="0"/>
              <a:ea typeface="Consolas" pitchFamily="49" charset="0"/>
              <a:cs typeface="Consolas" pitchFamily="49" charset="0"/>
            </a:endParaRPr>
          </a:p>
          <a:p>
            <a:r>
              <a:rPr lang="en-US" sz="1800" b="1" dirty="0">
                <a:latin typeface="Consolas" pitchFamily="49" charset="0"/>
                <a:ea typeface="Consolas" pitchFamily="49" charset="0"/>
                <a:cs typeface="Consolas" pitchFamily="49" charset="0"/>
              </a:rPr>
              <a:t>      </a:t>
            </a:r>
            <a:r>
              <a:rPr lang="en-US" sz="1800" b="1" dirty="0" smtClean="0">
                <a:latin typeface="Consolas" pitchFamily="49" charset="0"/>
                <a:ea typeface="Consolas" pitchFamily="49" charset="0"/>
                <a:cs typeface="Consolas" pitchFamily="49" charset="0"/>
              </a:rPr>
              <a:t>r1=</a:t>
            </a:r>
            <a:r>
              <a:rPr lang="en-US" sz="1800" b="1" dirty="0" err="1" smtClean="0">
                <a:latin typeface="Consolas" pitchFamily="49" charset="0"/>
                <a:ea typeface="Consolas" pitchFamily="49" charset="0"/>
                <a:cs typeface="Consolas" pitchFamily="49" charset="0"/>
              </a:rPr>
              <a:t>mem</a:t>
            </a:r>
            <a:r>
              <a:rPr lang="en-US" sz="1800" b="1" dirty="0">
                <a:latin typeface="Consolas" pitchFamily="49" charset="0"/>
                <a:ea typeface="Consolas" pitchFamily="49" charset="0"/>
                <a:cs typeface="Consolas" pitchFamily="49" charset="0"/>
              </a:rPr>
              <a:t>((r0)+5)</a:t>
            </a:r>
          </a:p>
          <a:p>
            <a:endParaRPr lang="en-US" sz="2400" b="1" dirty="0">
              <a:latin typeface="Consolas" pitchFamily="49" charset="0"/>
              <a:ea typeface="Consolas" pitchFamily="49" charset="0"/>
              <a:cs typeface="Consolas" pitchFamily="49" charset="0"/>
            </a:endParaRPr>
          </a:p>
          <a:p>
            <a:r>
              <a:rPr lang="en-US" sz="2400" b="1" dirty="0">
                <a:latin typeface="Consolas" pitchFamily="49" charset="0"/>
                <a:ea typeface="Consolas" pitchFamily="49" charset="0"/>
                <a:cs typeface="Consolas" pitchFamily="49" charset="0"/>
              </a:rPr>
              <a:t> </a:t>
            </a:r>
            <a:r>
              <a:rPr lang="en-US" sz="2400" b="1" dirty="0" err="1">
                <a:latin typeface="Consolas" pitchFamily="49" charset="0"/>
                <a:ea typeface="Consolas" pitchFamily="49" charset="0"/>
                <a:cs typeface="Consolas" pitchFamily="49" charset="0"/>
              </a:rPr>
              <a:t>b</a:t>
            </a:r>
            <a:r>
              <a:rPr lang="en-US" sz="2400" b="1" dirty="0" err="1">
                <a:solidFill>
                  <a:srgbClr val="C00000"/>
                </a:solidFill>
                <a:latin typeface="Consolas" pitchFamily="49" charset="0"/>
                <a:ea typeface="Consolas" pitchFamily="49" charset="0"/>
                <a:cs typeface="Consolas" pitchFamily="49" charset="0"/>
              </a:rPr>
              <a:t>ne</a:t>
            </a:r>
            <a:r>
              <a:rPr lang="en-US" sz="2400" b="1" dirty="0">
                <a:latin typeface="Consolas" pitchFamily="49" charset="0"/>
                <a:ea typeface="Consolas" pitchFamily="49" charset="0"/>
                <a:cs typeface="Consolas" pitchFamily="49" charset="0"/>
              </a:rPr>
              <a:t> </a:t>
            </a:r>
            <a:r>
              <a:rPr lang="en-US" sz="2400" b="1" dirty="0">
                <a:solidFill>
                  <a:srgbClr val="C00000"/>
                </a:solidFill>
                <a:latin typeface="Consolas" pitchFamily="49" charset="0"/>
                <a:ea typeface="Consolas" pitchFamily="49" charset="0"/>
                <a:cs typeface="Consolas" pitchFamily="49" charset="0"/>
              </a:rPr>
              <a:t>loop</a:t>
            </a:r>
          </a:p>
          <a:p>
            <a:endParaRPr lang="en-US" sz="2400" b="1" dirty="0">
              <a:latin typeface="Consolas" pitchFamily="49" charset="0"/>
              <a:ea typeface="Consolas" pitchFamily="49" charset="0"/>
              <a:cs typeface="Consolas" pitchFamily="49" charset="0"/>
            </a:endParaRPr>
          </a:p>
          <a:p>
            <a:r>
              <a:rPr lang="en-US" sz="2400" b="1" dirty="0">
                <a:latin typeface="Consolas" pitchFamily="49" charset="0"/>
                <a:ea typeface="Consolas" pitchFamily="49" charset="0"/>
                <a:cs typeface="Consolas" pitchFamily="49" charset="0"/>
              </a:rPr>
              <a:t> sub</a:t>
            </a:r>
            <a:r>
              <a:rPr lang="en-US" sz="2400" b="1" dirty="0">
                <a:solidFill>
                  <a:srgbClr val="C00000"/>
                </a:solidFill>
                <a:latin typeface="Consolas" pitchFamily="49" charset="0"/>
                <a:ea typeface="Consolas" pitchFamily="49" charset="0"/>
                <a:cs typeface="Consolas" pitchFamily="49" charset="0"/>
              </a:rPr>
              <a:t>s</a:t>
            </a:r>
            <a:r>
              <a:rPr lang="en-US" sz="2400" b="1" dirty="0">
                <a:latin typeface="Consolas" pitchFamily="49" charset="0"/>
                <a:ea typeface="Consolas" pitchFamily="49" charset="0"/>
                <a:cs typeface="Consolas" pitchFamily="49" charset="0"/>
              </a:rPr>
              <a:t> r2, #1</a:t>
            </a:r>
          </a:p>
        </p:txBody>
      </p:sp>
      <p:cxnSp>
        <p:nvCxnSpPr>
          <p:cNvPr id="29" name="Elbow Connector 28"/>
          <p:cNvCxnSpPr>
            <a:cxnSpLocks noChangeShapeType="1"/>
          </p:cNvCxnSpPr>
          <p:nvPr/>
        </p:nvCxnSpPr>
        <p:spPr bwMode="auto">
          <a:xfrm rot="10800000">
            <a:off x="1728788" y="1517650"/>
            <a:ext cx="2843212" cy="463550"/>
          </a:xfrm>
          <a:prstGeom prst="bentConnector3">
            <a:avLst>
              <a:gd name="adj1" fmla="val 435"/>
            </a:avLst>
          </a:prstGeom>
          <a:noFill/>
          <a:ln w="38100" algn="ctr">
            <a:solidFill>
              <a:srgbClr val="C00000"/>
            </a:solidFill>
            <a:round/>
            <a:headEnd/>
            <a:tailEnd type="arrow" w="med" len="med"/>
          </a:ln>
        </p:spPr>
      </p:cxnSp>
      <p:sp>
        <p:nvSpPr>
          <p:cNvPr id="37" name="Text Box 23"/>
          <p:cNvSpPr txBox="1">
            <a:spLocks noChangeArrowheads="1"/>
          </p:cNvSpPr>
          <p:nvPr/>
        </p:nvSpPr>
        <p:spPr bwMode="auto">
          <a:xfrm>
            <a:off x="228600" y="5410200"/>
            <a:ext cx="1300163" cy="400050"/>
          </a:xfrm>
          <a:prstGeom prst="rect">
            <a:avLst/>
          </a:prstGeom>
          <a:noFill/>
          <a:ln w="9525">
            <a:noFill/>
            <a:miter lim="800000"/>
            <a:headEnd/>
            <a:tailEnd/>
          </a:ln>
        </p:spPr>
        <p:txBody>
          <a:bodyPr wrap="none">
            <a:spAutoFit/>
          </a:bodyPr>
          <a:lstStyle/>
          <a:p>
            <a:pPr algn="ctr"/>
            <a:r>
              <a:rPr lang="en-US" sz="2000">
                <a:latin typeface="Trebuchet MS" pitchFamily="34" charset="0"/>
              </a:rPr>
              <a:t>Endianess</a:t>
            </a:r>
          </a:p>
        </p:txBody>
      </p:sp>
      <p:cxnSp>
        <p:nvCxnSpPr>
          <p:cNvPr id="42" name="Straight Arrow Connector 41"/>
          <p:cNvCxnSpPr>
            <a:cxnSpLocks noChangeShapeType="1"/>
          </p:cNvCxnSpPr>
          <p:nvPr/>
        </p:nvCxnSpPr>
        <p:spPr bwMode="auto">
          <a:xfrm rot="5400000">
            <a:off x="3809207" y="5638006"/>
            <a:ext cx="1066800" cy="1587"/>
          </a:xfrm>
          <a:prstGeom prst="straightConnector1">
            <a:avLst/>
          </a:prstGeom>
          <a:noFill/>
          <a:ln w="38100" algn="ctr">
            <a:solidFill>
              <a:srgbClr val="C00000"/>
            </a:solidFill>
            <a:round/>
            <a:headEnd/>
            <a:tailEnd type="arrow" w="med" len="med"/>
          </a:ln>
        </p:spPr>
      </p:cxnSp>
      <p:cxnSp>
        <p:nvCxnSpPr>
          <p:cNvPr id="44" name="Straight Arrow Connector 43"/>
          <p:cNvCxnSpPr>
            <a:cxnSpLocks noChangeShapeType="1"/>
          </p:cNvCxnSpPr>
          <p:nvPr/>
        </p:nvCxnSpPr>
        <p:spPr bwMode="auto">
          <a:xfrm flipV="1">
            <a:off x="2209800" y="4419600"/>
            <a:ext cx="1828800" cy="1390650"/>
          </a:xfrm>
          <a:prstGeom prst="straightConnector1">
            <a:avLst/>
          </a:prstGeom>
          <a:noFill/>
          <a:ln w="38100" algn="ctr">
            <a:solidFill>
              <a:srgbClr val="C00000"/>
            </a:solidFill>
            <a:round/>
            <a:headEnd/>
            <a:tailEnd type="arrow" w="med" len="med"/>
          </a:ln>
        </p:spPr>
      </p:cxnSp>
      <p:cxnSp>
        <p:nvCxnSpPr>
          <p:cNvPr id="47" name="Straight Arrow Connector 46"/>
          <p:cNvCxnSpPr>
            <a:cxnSpLocks noChangeShapeType="1"/>
          </p:cNvCxnSpPr>
          <p:nvPr/>
        </p:nvCxnSpPr>
        <p:spPr bwMode="auto">
          <a:xfrm>
            <a:off x="5029200" y="4419600"/>
            <a:ext cx="1862138" cy="990600"/>
          </a:xfrm>
          <a:prstGeom prst="straightConnector1">
            <a:avLst/>
          </a:prstGeom>
          <a:noFill/>
          <a:ln w="38100" algn="ctr">
            <a:solidFill>
              <a:srgbClr val="C00000"/>
            </a:solidFill>
            <a:round/>
            <a:headEnd/>
            <a:tailEnd type="arrow" w="med" len="med"/>
          </a:ln>
        </p:spPr>
      </p:cxnSp>
      <p:cxnSp>
        <p:nvCxnSpPr>
          <p:cNvPr id="52" name="Straight Arrow Connector 51"/>
          <p:cNvCxnSpPr>
            <a:cxnSpLocks noChangeShapeType="1"/>
          </p:cNvCxnSpPr>
          <p:nvPr/>
        </p:nvCxnSpPr>
        <p:spPr bwMode="auto">
          <a:xfrm rot="16200000" flipH="1">
            <a:off x="5579269" y="3793331"/>
            <a:ext cx="1371600" cy="1252538"/>
          </a:xfrm>
          <a:prstGeom prst="straightConnector1">
            <a:avLst/>
          </a:prstGeom>
          <a:noFill/>
          <a:ln w="38100" algn="ctr">
            <a:solidFill>
              <a:srgbClr val="C00000"/>
            </a:solidFill>
            <a:round/>
            <a:headEnd/>
            <a:tailEnd type="arrow" w="med" len="med"/>
          </a:ln>
        </p:spPr>
      </p:cxnSp>
      <p:cxnSp>
        <p:nvCxnSpPr>
          <p:cNvPr id="59" name="Straight Arrow Connector 58"/>
          <p:cNvCxnSpPr>
            <a:cxnSpLocks noChangeShapeType="1"/>
          </p:cNvCxnSpPr>
          <p:nvPr/>
        </p:nvCxnSpPr>
        <p:spPr bwMode="auto">
          <a:xfrm rot="5400000">
            <a:off x="5525294" y="3313906"/>
            <a:ext cx="228600" cy="1588"/>
          </a:xfrm>
          <a:prstGeom prst="straightConnector1">
            <a:avLst/>
          </a:prstGeom>
          <a:noFill/>
          <a:ln w="38100" algn="ctr">
            <a:solidFill>
              <a:srgbClr val="C00000"/>
            </a:solidFill>
            <a:round/>
            <a:headEnd/>
            <a:tailEnd type="arrow" w="med" len="med"/>
          </a:ln>
        </p:spPr>
      </p:cxn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7"/>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27">
                                            <p:bg/>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9"/>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xEl>
                                              <p:pRg st="3" end="3"/>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nodeType="clickEffect">
                                  <p:stCondLst>
                                    <p:cond delay="0"/>
                                  </p:stCondLst>
                                  <p:childTnLst>
                                    <p:set>
                                      <p:cBhvr>
                                        <p:cTn id="56" dur="1" fill="hold">
                                          <p:stCondLst>
                                            <p:cond delay="0"/>
                                          </p:stCondLst>
                                        </p:cTn>
                                        <p:tgtEl>
                                          <p:spTgt spid="59"/>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7">
                                            <p:txEl>
                                              <p:pRg st="5" end="5"/>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nodeType="clickEffect">
                                  <p:stCondLst>
                                    <p:cond delay="0"/>
                                  </p:stCondLst>
                                  <p:childTnLst>
                                    <p:set>
                                      <p:cBhvr>
                                        <p:cTn id="62" dur="1" fill="hold">
                                          <p:stCondLst>
                                            <p:cond delay="0"/>
                                          </p:stCondLst>
                                        </p:cTn>
                                        <p:tgtEl>
                                          <p:spTgt spid="52"/>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27">
                                            <p:txEl>
                                              <p:pRg st="7" end="7"/>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7"/>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7">
                                            <p:txEl>
                                              <p:pRg st="9" end="9"/>
                                            </p:txEl>
                                          </p:spTgt>
                                        </p:tgtEl>
                                        <p:attrNameLst>
                                          <p:attrName>style.visibility</p:attrName>
                                        </p:attrNameLst>
                                      </p:cBhvr>
                                      <p:to>
                                        <p:strVal val="visible"/>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8" grpId="0"/>
      <p:bldP spid="19" grpId="0"/>
      <p:bldP spid="21" grpId="0"/>
      <p:bldP spid="27" grpId="0" build="allAtOnce" animBg="1"/>
      <p:bldP spid="3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4648200" y="848570"/>
            <a:ext cx="4402138" cy="2656325"/>
          </a:xfrm>
          <a:prstGeom prst="rect">
            <a:avLst/>
          </a:prstGeom>
          <a:solidFill>
            <a:srgbClr val="FFFF99"/>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3600" b="0" i="0" u="none" strike="noStrike" cap="none" normalizeH="0" baseline="0" smtClean="0">
              <a:ln>
                <a:noFill/>
              </a:ln>
              <a:solidFill>
                <a:schemeClr val="tx1"/>
              </a:solidFill>
              <a:effectLst/>
              <a:latin typeface="Times New Roman" pitchFamily="18" charset="0"/>
            </a:endParaRPr>
          </a:p>
        </p:txBody>
      </p:sp>
      <p:sp>
        <p:nvSpPr>
          <p:cNvPr id="6146" name="Title 1"/>
          <p:cNvSpPr>
            <a:spLocks noGrp="1"/>
          </p:cNvSpPr>
          <p:nvPr>
            <p:ph type="title"/>
          </p:nvPr>
        </p:nvSpPr>
        <p:spPr/>
        <p:txBody>
          <a:bodyPr/>
          <a:lstStyle/>
          <a:p>
            <a:r>
              <a:rPr lang="en-US" dirty="0" smtClean="0"/>
              <a:t>The </a:t>
            </a:r>
            <a:r>
              <a:rPr lang="en-US" dirty="0" err="1" smtClean="0"/>
              <a:t>endianess</a:t>
            </a:r>
            <a:r>
              <a:rPr lang="en-US" dirty="0" smtClean="0"/>
              <a:t> religious war: 284 years and counting!</a:t>
            </a:r>
          </a:p>
        </p:txBody>
      </p:sp>
      <p:sp>
        <p:nvSpPr>
          <p:cNvPr id="6147" name="Content Placeholder 2"/>
          <p:cNvSpPr>
            <a:spLocks noGrp="1"/>
          </p:cNvSpPr>
          <p:nvPr>
            <p:ph sz="half" idx="1"/>
          </p:nvPr>
        </p:nvSpPr>
        <p:spPr>
          <a:xfrm>
            <a:off x="169863" y="990600"/>
            <a:ext cx="4705350" cy="5548313"/>
          </a:xfrm>
        </p:spPr>
        <p:txBody>
          <a:bodyPr/>
          <a:lstStyle/>
          <a:p>
            <a:r>
              <a:rPr lang="en-US" dirty="0" smtClean="0"/>
              <a:t>Modern version</a:t>
            </a:r>
          </a:p>
          <a:p>
            <a:pPr lvl="1"/>
            <a:r>
              <a:rPr lang="en-US" dirty="0" smtClean="0"/>
              <a:t>Danny Cohen</a:t>
            </a:r>
          </a:p>
          <a:p>
            <a:pPr lvl="1"/>
            <a:r>
              <a:rPr lang="en-US" dirty="0" smtClean="0"/>
              <a:t>IEEE Computer, v14, #10</a:t>
            </a:r>
          </a:p>
          <a:p>
            <a:pPr lvl="1"/>
            <a:r>
              <a:rPr lang="en-US" dirty="0" smtClean="0"/>
              <a:t>Published in 1981</a:t>
            </a:r>
          </a:p>
          <a:p>
            <a:pPr lvl="1"/>
            <a:r>
              <a:rPr lang="en-US" dirty="0" smtClean="0"/>
              <a:t>Satire on CS religious war</a:t>
            </a:r>
          </a:p>
          <a:p>
            <a:pPr lvl="1"/>
            <a:endParaRPr lang="en-US" dirty="0" smtClean="0"/>
          </a:p>
          <a:p>
            <a:r>
              <a:rPr lang="en-US" dirty="0" smtClean="0"/>
              <a:t>Historical Inspiration</a:t>
            </a:r>
          </a:p>
          <a:p>
            <a:pPr lvl="1"/>
            <a:r>
              <a:rPr lang="en-US" dirty="0" smtClean="0"/>
              <a:t>Jonathan Swift</a:t>
            </a:r>
          </a:p>
          <a:p>
            <a:pPr lvl="1"/>
            <a:r>
              <a:rPr lang="en-US" i="1" dirty="0" smtClean="0"/>
              <a:t>Gulliver's Travels</a:t>
            </a:r>
          </a:p>
          <a:p>
            <a:pPr lvl="1"/>
            <a:r>
              <a:rPr lang="en-US" dirty="0" smtClean="0"/>
              <a:t>Published in 1726 </a:t>
            </a:r>
          </a:p>
          <a:p>
            <a:pPr lvl="1"/>
            <a:r>
              <a:rPr lang="en-US" dirty="0" smtClean="0"/>
              <a:t>Satire on Henry-VIII’s split with the Church</a:t>
            </a:r>
          </a:p>
          <a:p>
            <a:pPr lvl="2"/>
            <a:r>
              <a:rPr lang="en-US" dirty="0" smtClean="0"/>
              <a:t>Now a major motion picture!</a:t>
            </a:r>
          </a:p>
        </p:txBody>
      </p:sp>
      <p:sp>
        <p:nvSpPr>
          <p:cNvPr id="5" name="Slide Number Placeholder 4"/>
          <p:cNvSpPr>
            <a:spLocks noGrp="1"/>
          </p:cNvSpPr>
          <p:nvPr>
            <p:ph type="sldNum" sz="quarter" idx="12"/>
          </p:nvPr>
        </p:nvSpPr>
        <p:spPr/>
        <p:txBody>
          <a:bodyPr/>
          <a:lstStyle/>
          <a:p>
            <a:pPr>
              <a:defRPr/>
            </a:pPr>
            <a:fld id="{11B62EA5-06C1-45BB-90B3-EC9BB1EC7CC3}" type="slidenum">
              <a:rPr lang="en-US" smtClean="0"/>
              <a:pPr>
                <a:defRPr/>
              </a:pPr>
              <a:t>52</a:t>
            </a:fld>
            <a:endParaRPr lang="en-US" dirty="0"/>
          </a:p>
        </p:txBody>
      </p:sp>
      <p:pic>
        <p:nvPicPr>
          <p:cNvPr id="6149" name="Picture 3"/>
          <p:cNvPicPr>
            <a:picLocks noChangeAspect="1" noChangeArrowheads="1"/>
          </p:cNvPicPr>
          <p:nvPr/>
        </p:nvPicPr>
        <p:blipFill>
          <a:blip r:embed="rId3" cstate="print"/>
          <a:srcRect/>
          <a:stretch>
            <a:fillRect/>
          </a:stretch>
        </p:blipFill>
        <p:spPr bwMode="auto">
          <a:xfrm>
            <a:off x="3657600" y="4495800"/>
            <a:ext cx="762000" cy="838200"/>
          </a:xfrm>
          <a:prstGeom prst="rect">
            <a:avLst/>
          </a:prstGeom>
          <a:noFill/>
          <a:ln w="9525">
            <a:noFill/>
            <a:miter lim="800000"/>
            <a:headEnd/>
            <a:tailEnd/>
          </a:ln>
        </p:spPr>
      </p:pic>
      <p:sp>
        <p:nvSpPr>
          <p:cNvPr id="12294" name="TextBox 3"/>
          <p:cNvSpPr txBox="1">
            <a:spLocks noChangeArrowheads="1"/>
          </p:cNvSpPr>
          <p:nvPr/>
        </p:nvSpPr>
        <p:spPr bwMode="auto">
          <a:xfrm>
            <a:off x="4648200" y="1892300"/>
            <a:ext cx="4402138" cy="1384300"/>
          </a:xfrm>
          <a:prstGeom prst="rect">
            <a:avLst/>
          </a:prstGeom>
          <a:noFill/>
          <a:ln w="9525">
            <a:noFill/>
            <a:miter lim="800000"/>
            <a:headEnd/>
            <a:tailEnd/>
          </a:ln>
        </p:spPr>
        <p:txBody>
          <a:bodyPr>
            <a:spAutoFit/>
          </a:bodyPr>
          <a:lstStyle/>
          <a:p>
            <a:pPr>
              <a:tabLst>
                <a:tab pos="1549400" algn="l"/>
              </a:tabLst>
            </a:pPr>
            <a:r>
              <a:rPr lang="en-US" sz="1200" b="1" dirty="0">
                <a:latin typeface="Consolas" pitchFamily="49" charset="0"/>
                <a:ea typeface="Consolas" pitchFamily="49" charset="0"/>
                <a:cs typeface="Consolas" pitchFamily="49" charset="0"/>
              </a:rPr>
              <a:t>                              Memory     Value</a:t>
            </a:r>
          </a:p>
          <a:p>
            <a:pPr>
              <a:tabLst>
                <a:tab pos="1549400" algn="l"/>
              </a:tabLst>
            </a:pPr>
            <a:r>
              <a:rPr lang="en-US" sz="1200" b="1" dirty="0">
                <a:latin typeface="Consolas" pitchFamily="49" charset="0"/>
                <a:ea typeface="Consolas" pitchFamily="49" charset="0"/>
                <a:cs typeface="Consolas" pitchFamily="49" charset="0"/>
              </a:rPr>
              <a:t>                              Offset  (LSB) (MSB)</a:t>
            </a:r>
          </a:p>
          <a:p>
            <a:pPr>
              <a:tabLst>
                <a:tab pos="1549400" algn="l"/>
              </a:tabLst>
            </a:pPr>
            <a:r>
              <a:rPr lang="en-US" sz="1200" b="1" dirty="0">
                <a:latin typeface="Consolas" pitchFamily="49" charset="0"/>
                <a:ea typeface="Consolas" pitchFamily="49" charset="0"/>
                <a:cs typeface="Consolas" pitchFamily="49" charset="0"/>
              </a:rPr>
              <a:t>                              ======  ===========</a:t>
            </a:r>
          </a:p>
          <a:p>
            <a:pPr>
              <a:tabLst>
                <a:tab pos="1549400" algn="l"/>
              </a:tabLst>
            </a:pPr>
            <a:r>
              <a:rPr lang="en-US" sz="1200" b="1" dirty="0">
                <a:solidFill>
                  <a:srgbClr val="C00000"/>
                </a:solidFill>
                <a:latin typeface="Consolas" pitchFamily="49" charset="0"/>
                <a:ea typeface="Consolas" pitchFamily="49" charset="0"/>
                <a:cs typeface="Consolas" pitchFamily="49" charset="0"/>
              </a:rPr>
              <a:t>uint8_t a  = 1;</a:t>
            </a:r>
            <a:r>
              <a:rPr lang="en-US" sz="1200" b="1" dirty="0">
                <a:latin typeface="Consolas" pitchFamily="49" charset="0"/>
                <a:ea typeface="Consolas" pitchFamily="49" charset="0"/>
                <a:cs typeface="Consolas" pitchFamily="49" charset="0"/>
              </a:rPr>
              <a:t>               0x0000  </a:t>
            </a:r>
            <a:r>
              <a:rPr lang="en-US" sz="1200" b="1" dirty="0">
                <a:solidFill>
                  <a:srgbClr val="C00000"/>
                </a:solidFill>
                <a:latin typeface="Consolas" pitchFamily="49" charset="0"/>
                <a:ea typeface="Consolas" pitchFamily="49" charset="0"/>
                <a:cs typeface="Consolas" pitchFamily="49" charset="0"/>
              </a:rPr>
              <a:t>01</a:t>
            </a:r>
            <a:r>
              <a:rPr lang="en-US" sz="1200" b="1" dirty="0">
                <a:latin typeface="Consolas" pitchFamily="49" charset="0"/>
                <a:ea typeface="Consolas" pitchFamily="49" charset="0"/>
                <a:cs typeface="Consolas" pitchFamily="49" charset="0"/>
              </a:rPr>
              <a:t> </a:t>
            </a:r>
            <a:r>
              <a:rPr lang="en-US" sz="1200" b="1" dirty="0">
                <a:solidFill>
                  <a:srgbClr val="00CC00"/>
                </a:solidFill>
                <a:latin typeface="Consolas" pitchFamily="49" charset="0"/>
                <a:ea typeface="Consolas" pitchFamily="49" charset="0"/>
                <a:cs typeface="Consolas" pitchFamily="49" charset="0"/>
              </a:rPr>
              <a:t>02</a:t>
            </a:r>
            <a:r>
              <a:rPr lang="en-US" sz="1200" b="1" dirty="0">
                <a:latin typeface="Consolas" pitchFamily="49" charset="0"/>
                <a:ea typeface="Consolas" pitchFamily="49" charset="0"/>
                <a:cs typeface="Consolas" pitchFamily="49" charset="0"/>
              </a:rPr>
              <a:t> </a:t>
            </a:r>
            <a:r>
              <a:rPr lang="en-US" sz="1200" b="1" dirty="0">
                <a:solidFill>
                  <a:srgbClr val="0000FF"/>
                </a:solidFill>
                <a:latin typeface="Consolas" pitchFamily="49" charset="0"/>
                <a:ea typeface="Consolas" pitchFamily="49" charset="0"/>
                <a:cs typeface="Consolas" pitchFamily="49" charset="0"/>
              </a:rPr>
              <a:t>FF 00</a:t>
            </a:r>
          </a:p>
          <a:p>
            <a:pPr>
              <a:tabLst>
                <a:tab pos="1549400" algn="l"/>
              </a:tabLst>
            </a:pPr>
            <a:r>
              <a:rPr lang="en-US" sz="1200" b="1" dirty="0">
                <a:solidFill>
                  <a:srgbClr val="00CC00"/>
                </a:solidFill>
                <a:latin typeface="Consolas" pitchFamily="49" charset="0"/>
                <a:ea typeface="Consolas" pitchFamily="49" charset="0"/>
                <a:cs typeface="Consolas" pitchFamily="49" charset="0"/>
              </a:rPr>
              <a:t>uint8_t b  = 2;</a:t>
            </a:r>
          </a:p>
          <a:p>
            <a:pPr>
              <a:tabLst>
                <a:tab pos="1549400" algn="l"/>
              </a:tabLst>
            </a:pPr>
            <a:r>
              <a:rPr lang="en-US" sz="1200" b="1" dirty="0">
                <a:solidFill>
                  <a:srgbClr val="0000FF"/>
                </a:solidFill>
                <a:latin typeface="Consolas" pitchFamily="49" charset="0"/>
                <a:ea typeface="Consolas" pitchFamily="49" charset="0"/>
                <a:cs typeface="Consolas" pitchFamily="49" charset="0"/>
              </a:rPr>
              <a:t>uint16_t c = 255; // 0x00FF</a:t>
            </a:r>
          </a:p>
          <a:p>
            <a:pPr>
              <a:tabLst>
                <a:tab pos="1549400" algn="l"/>
              </a:tabLst>
            </a:pPr>
            <a:r>
              <a:rPr lang="en-US" sz="1200" b="1" dirty="0">
                <a:solidFill>
                  <a:srgbClr val="7030A0"/>
                </a:solidFill>
                <a:latin typeface="Consolas" pitchFamily="49" charset="0"/>
                <a:ea typeface="Consolas" pitchFamily="49" charset="0"/>
                <a:cs typeface="Consolas" pitchFamily="49" charset="0"/>
              </a:rPr>
              <a:t>uint32_t d = 0x12345678;</a:t>
            </a:r>
            <a:r>
              <a:rPr lang="en-US" sz="1200" b="1" dirty="0">
                <a:latin typeface="Consolas" pitchFamily="49" charset="0"/>
                <a:ea typeface="Consolas" pitchFamily="49" charset="0"/>
                <a:cs typeface="Consolas" pitchFamily="49" charset="0"/>
              </a:rPr>
              <a:t>      0x0004  </a:t>
            </a:r>
            <a:r>
              <a:rPr lang="en-US" sz="1200" b="1" dirty="0">
                <a:solidFill>
                  <a:srgbClr val="7030A0"/>
                </a:solidFill>
                <a:latin typeface="Consolas" pitchFamily="49" charset="0"/>
                <a:ea typeface="Consolas" pitchFamily="49" charset="0"/>
                <a:cs typeface="Consolas" pitchFamily="49" charset="0"/>
              </a:rPr>
              <a:t>78 56 34 12</a:t>
            </a:r>
          </a:p>
        </p:txBody>
      </p:sp>
      <p:sp>
        <p:nvSpPr>
          <p:cNvPr id="12295" name="Content Placeholder 3"/>
          <p:cNvSpPr>
            <a:spLocks noGrp="1"/>
          </p:cNvSpPr>
          <p:nvPr>
            <p:ph sz="half" idx="2"/>
          </p:nvPr>
        </p:nvSpPr>
        <p:spPr>
          <a:xfrm>
            <a:off x="4648200" y="990600"/>
            <a:ext cx="4267200" cy="990600"/>
          </a:xfrm>
        </p:spPr>
        <p:txBody>
          <a:bodyPr/>
          <a:lstStyle/>
          <a:p>
            <a:r>
              <a:rPr lang="en-US" smtClean="0"/>
              <a:t>Little-Endian</a:t>
            </a:r>
          </a:p>
          <a:p>
            <a:pPr lvl="1"/>
            <a:r>
              <a:rPr lang="en-US" smtClean="0"/>
              <a:t>LSB is at lower address</a:t>
            </a:r>
          </a:p>
        </p:txBody>
      </p:sp>
      <p:sp>
        <p:nvSpPr>
          <p:cNvPr id="11" name="Content Placeholder 3"/>
          <p:cNvSpPr txBox="1">
            <a:spLocks/>
          </p:cNvSpPr>
          <p:nvPr/>
        </p:nvSpPr>
        <p:spPr bwMode="auto">
          <a:xfrm>
            <a:off x="4648200" y="3657600"/>
            <a:ext cx="4267200" cy="914400"/>
          </a:xfrm>
          <a:prstGeom prst="rect">
            <a:avLst/>
          </a:prstGeom>
          <a:noFill/>
          <a:ln w="9525">
            <a:noFill/>
            <a:miter lim="800000"/>
            <a:headEnd/>
            <a:tailEnd/>
          </a:ln>
        </p:spPr>
        <p:txBody>
          <a:bodyPr/>
          <a:lstStyle/>
          <a:p>
            <a:pPr marL="342900" indent="-342900">
              <a:spcBef>
                <a:spcPct val="20000"/>
              </a:spcBef>
              <a:buFontTx/>
              <a:buChar char="•"/>
              <a:defRPr/>
            </a:pPr>
            <a:r>
              <a:rPr lang="en-US" sz="2800" kern="0" dirty="0">
                <a:latin typeface="+mn-lt"/>
              </a:rPr>
              <a:t>Big-</a:t>
            </a:r>
            <a:r>
              <a:rPr lang="en-US" sz="2800" kern="0" dirty="0" err="1">
                <a:latin typeface="+mn-lt"/>
              </a:rPr>
              <a:t>Endian</a:t>
            </a:r>
            <a:endParaRPr lang="en-US" sz="2800" kern="0" dirty="0">
              <a:latin typeface="+mn-lt"/>
            </a:endParaRPr>
          </a:p>
          <a:p>
            <a:pPr marL="742950" lvl="1" indent="-285750">
              <a:spcBef>
                <a:spcPct val="20000"/>
              </a:spcBef>
              <a:buFontTx/>
              <a:buChar char="–"/>
              <a:defRPr/>
            </a:pPr>
            <a:r>
              <a:rPr lang="en-US" sz="2400" kern="0" dirty="0">
                <a:latin typeface="+mn-lt"/>
              </a:rPr>
              <a:t>MSB is at lower address</a:t>
            </a:r>
          </a:p>
        </p:txBody>
      </p:sp>
      <p:sp>
        <p:nvSpPr>
          <p:cNvPr id="12297" name="TextBox 3"/>
          <p:cNvSpPr txBox="1">
            <a:spLocks noChangeArrowheads="1"/>
          </p:cNvSpPr>
          <p:nvPr/>
        </p:nvSpPr>
        <p:spPr bwMode="auto">
          <a:xfrm>
            <a:off x="4648200" y="4559300"/>
            <a:ext cx="4402138" cy="1384300"/>
          </a:xfrm>
          <a:prstGeom prst="rect">
            <a:avLst/>
          </a:prstGeom>
          <a:noFill/>
          <a:ln w="9525">
            <a:noFill/>
            <a:miter lim="800000"/>
            <a:headEnd/>
            <a:tailEnd/>
          </a:ln>
        </p:spPr>
        <p:txBody>
          <a:bodyPr>
            <a:spAutoFit/>
          </a:bodyPr>
          <a:lstStyle/>
          <a:p>
            <a:pPr>
              <a:tabLst>
                <a:tab pos="1549400" algn="l"/>
              </a:tabLst>
            </a:pPr>
            <a:r>
              <a:rPr lang="en-US" sz="1200" b="1" dirty="0">
                <a:latin typeface="Consolas" pitchFamily="49" charset="0"/>
                <a:ea typeface="Consolas" pitchFamily="49" charset="0"/>
                <a:cs typeface="Consolas" pitchFamily="49" charset="0"/>
              </a:rPr>
              <a:t>                              Memory     Value</a:t>
            </a:r>
          </a:p>
          <a:p>
            <a:pPr>
              <a:tabLst>
                <a:tab pos="1549400" algn="l"/>
              </a:tabLst>
            </a:pPr>
            <a:r>
              <a:rPr lang="en-US" sz="1200" b="1" dirty="0">
                <a:latin typeface="Consolas" pitchFamily="49" charset="0"/>
                <a:ea typeface="Consolas" pitchFamily="49" charset="0"/>
                <a:cs typeface="Consolas" pitchFamily="49" charset="0"/>
              </a:rPr>
              <a:t>                              Offset  (LSB) (MSB)</a:t>
            </a:r>
          </a:p>
          <a:p>
            <a:pPr>
              <a:tabLst>
                <a:tab pos="1549400" algn="l"/>
              </a:tabLst>
            </a:pPr>
            <a:r>
              <a:rPr lang="en-US" sz="1200" b="1" dirty="0">
                <a:latin typeface="Consolas" pitchFamily="49" charset="0"/>
                <a:ea typeface="Consolas" pitchFamily="49" charset="0"/>
                <a:cs typeface="Consolas" pitchFamily="49" charset="0"/>
              </a:rPr>
              <a:t>                              ======  ===========</a:t>
            </a:r>
          </a:p>
          <a:p>
            <a:pPr>
              <a:tabLst>
                <a:tab pos="1549400" algn="l"/>
              </a:tabLst>
            </a:pPr>
            <a:r>
              <a:rPr lang="en-US" sz="1200" b="1" dirty="0">
                <a:solidFill>
                  <a:srgbClr val="C00000"/>
                </a:solidFill>
                <a:latin typeface="Consolas" pitchFamily="49" charset="0"/>
                <a:ea typeface="Consolas" pitchFamily="49" charset="0"/>
                <a:cs typeface="Consolas" pitchFamily="49" charset="0"/>
              </a:rPr>
              <a:t>uint8_t a  = 1;</a:t>
            </a:r>
            <a:r>
              <a:rPr lang="en-US" sz="1200" b="1" dirty="0">
                <a:latin typeface="Consolas" pitchFamily="49" charset="0"/>
                <a:ea typeface="Consolas" pitchFamily="49" charset="0"/>
                <a:cs typeface="Consolas" pitchFamily="49" charset="0"/>
              </a:rPr>
              <a:t>               0x0000  </a:t>
            </a:r>
            <a:r>
              <a:rPr lang="en-US" sz="1200" b="1" dirty="0">
                <a:solidFill>
                  <a:srgbClr val="C00000"/>
                </a:solidFill>
                <a:latin typeface="Consolas" pitchFamily="49" charset="0"/>
                <a:ea typeface="Consolas" pitchFamily="49" charset="0"/>
                <a:cs typeface="Consolas" pitchFamily="49" charset="0"/>
              </a:rPr>
              <a:t>01</a:t>
            </a:r>
            <a:r>
              <a:rPr lang="en-US" sz="1200" b="1" dirty="0">
                <a:latin typeface="Consolas" pitchFamily="49" charset="0"/>
                <a:ea typeface="Consolas" pitchFamily="49" charset="0"/>
                <a:cs typeface="Consolas" pitchFamily="49" charset="0"/>
              </a:rPr>
              <a:t> </a:t>
            </a:r>
            <a:r>
              <a:rPr lang="en-US" sz="1200" b="1" dirty="0">
                <a:solidFill>
                  <a:srgbClr val="00CC00"/>
                </a:solidFill>
                <a:latin typeface="Consolas" pitchFamily="49" charset="0"/>
                <a:ea typeface="Consolas" pitchFamily="49" charset="0"/>
                <a:cs typeface="Consolas" pitchFamily="49" charset="0"/>
              </a:rPr>
              <a:t>02</a:t>
            </a:r>
            <a:r>
              <a:rPr lang="en-US" sz="1200" b="1" dirty="0">
                <a:latin typeface="Consolas" pitchFamily="49" charset="0"/>
                <a:ea typeface="Consolas" pitchFamily="49" charset="0"/>
                <a:cs typeface="Consolas" pitchFamily="49" charset="0"/>
              </a:rPr>
              <a:t> </a:t>
            </a:r>
            <a:r>
              <a:rPr lang="en-US" sz="1200" b="1" dirty="0">
                <a:solidFill>
                  <a:srgbClr val="0000FF"/>
                </a:solidFill>
                <a:latin typeface="Consolas" pitchFamily="49" charset="0"/>
                <a:ea typeface="Consolas" pitchFamily="49" charset="0"/>
                <a:cs typeface="Consolas" pitchFamily="49" charset="0"/>
              </a:rPr>
              <a:t>00 FF</a:t>
            </a:r>
          </a:p>
          <a:p>
            <a:pPr>
              <a:tabLst>
                <a:tab pos="1549400" algn="l"/>
              </a:tabLst>
            </a:pPr>
            <a:r>
              <a:rPr lang="en-US" sz="1200" b="1" dirty="0">
                <a:solidFill>
                  <a:srgbClr val="00CC00"/>
                </a:solidFill>
                <a:latin typeface="Consolas" pitchFamily="49" charset="0"/>
                <a:ea typeface="Consolas" pitchFamily="49" charset="0"/>
                <a:cs typeface="Consolas" pitchFamily="49" charset="0"/>
              </a:rPr>
              <a:t>uint8_t b  = 2;</a:t>
            </a:r>
          </a:p>
          <a:p>
            <a:pPr>
              <a:tabLst>
                <a:tab pos="1549400" algn="l"/>
              </a:tabLst>
            </a:pPr>
            <a:r>
              <a:rPr lang="en-US" sz="1200" b="1" dirty="0">
                <a:solidFill>
                  <a:srgbClr val="0000FF"/>
                </a:solidFill>
                <a:latin typeface="Consolas" pitchFamily="49" charset="0"/>
                <a:ea typeface="Consolas" pitchFamily="49" charset="0"/>
                <a:cs typeface="Consolas" pitchFamily="49" charset="0"/>
              </a:rPr>
              <a:t>uint16_t c = 255; // 0x00FF</a:t>
            </a:r>
          </a:p>
          <a:p>
            <a:pPr>
              <a:tabLst>
                <a:tab pos="1549400" algn="l"/>
              </a:tabLst>
            </a:pPr>
            <a:r>
              <a:rPr lang="en-US" sz="1200" b="1" dirty="0">
                <a:solidFill>
                  <a:srgbClr val="7030A0"/>
                </a:solidFill>
                <a:latin typeface="Consolas" pitchFamily="49" charset="0"/>
                <a:ea typeface="Consolas" pitchFamily="49" charset="0"/>
                <a:cs typeface="Consolas" pitchFamily="49" charset="0"/>
              </a:rPr>
              <a:t>uint32_t d = 0x12345678;</a:t>
            </a:r>
            <a:r>
              <a:rPr lang="en-US" sz="1200" b="1" dirty="0">
                <a:latin typeface="Consolas" pitchFamily="49" charset="0"/>
                <a:ea typeface="Consolas" pitchFamily="49" charset="0"/>
                <a:cs typeface="Consolas" pitchFamily="49" charset="0"/>
              </a:rPr>
              <a:t>      0x0004  </a:t>
            </a:r>
            <a:r>
              <a:rPr lang="en-US" sz="1200" b="1" dirty="0">
                <a:solidFill>
                  <a:srgbClr val="7030A0"/>
                </a:solidFill>
                <a:latin typeface="Consolas" pitchFamily="49" charset="0"/>
                <a:ea typeface="Consolas" pitchFamily="49" charset="0"/>
                <a:cs typeface="Consolas" pitchFamily="49" charset="0"/>
              </a:rPr>
              <a:t>12 34 56 78</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294"/>
                                        </p:tgtEl>
                                        <p:attrNameLst>
                                          <p:attrName>style.visibility</p:attrName>
                                        </p:attrNameLst>
                                      </p:cBhvr>
                                      <p:to>
                                        <p:strVal val="visible"/>
                                      </p:to>
                                    </p:set>
                                    <p:anim calcmode="lin" valueType="num">
                                      <p:cBhvr additive="base">
                                        <p:cTn id="7" dur="500" fill="hold"/>
                                        <p:tgtEl>
                                          <p:spTgt spid="12294"/>
                                        </p:tgtEl>
                                        <p:attrNameLst>
                                          <p:attrName>ppt_x</p:attrName>
                                        </p:attrNameLst>
                                      </p:cBhvr>
                                      <p:tavLst>
                                        <p:tav tm="0">
                                          <p:val>
                                            <p:strVal val="#ppt_x"/>
                                          </p:val>
                                        </p:tav>
                                        <p:tav tm="100000">
                                          <p:val>
                                            <p:strVal val="#ppt_x"/>
                                          </p:val>
                                        </p:tav>
                                      </p:tavLst>
                                    </p:anim>
                                    <p:anim calcmode="lin" valueType="num">
                                      <p:cBhvr additive="base">
                                        <p:cTn id="8" dur="500" fill="hold"/>
                                        <p:tgtEl>
                                          <p:spTgt spid="1229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2295">
                                            <p:txEl>
                                              <p:pRg st="0" end="0"/>
                                            </p:txEl>
                                          </p:spTgt>
                                        </p:tgtEl>
                                        <p:attrNameLst>
                                          <p:attrName>style.visibility</p:attrName>
                                        </p:attrNameLst>
                                      </p:cBhvr>
                                      <p:to>
                                        <p:strVal val="visible"/>
                                      </p:to>
                                    </p:set>
                                    <p:anim calcmode="lin" valueType="num">
                                      <p:cBhvr additive="base">
                                        <p:cTn id="11" dur="500" fill="hold"/>
                                        <p:tgtEl>
                                          <p:spTgt spid="12295">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12295">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2295">
                                            <p:txEl>
                                              <p:pRg st="1" end="1"/>
                                            </p:txEl>
                                          </p:spTgt>
                                        </p:tgtEl>
                                        <p:attrNameLst>
                                          <p:attrName>style.visibility</p:attrName>
                                        </p:attrNameLst>
                                      </p:cBhvr>
                                      <p:to>
                                        <p:strVal val="visible"/>
                                      </p:to>
                                    </p:set>
                                    <p:anim calcmode="lin" valueType="num">
                                      <p:cBhvr additive="base">
                                        <p:cTn id="15" dur="500" fill="hold"/>
                                        <p:tgtEl>
                                          <p:spTgt spid="12295">
                                            <p:txEl>
                                              <p:pRg st="1" end="1"/>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1229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grpId="0" nodeType="clickEffect">
                                  <p:stCondLst>
                                    <p:cond delay="0"/>
                                  </p:stCondLst>
                                  <p:iterate type="lt">
                                    <p:tmPct val="50000"/>
                                  </p:iterate>
                                  <p:childTnLst>
                                    <p:set>
                                      <p:cBhvr>
                                        <p:cTn id="20" dur="1" fill="hold">
                                          <p:stCondLst>
                                            <p:cond delay="0"/>
                                          </p:stCondLst>
                                        </p:cTn>
                                        <p:tgtEl>
                                          <p:spTgt spid="11"/>
                                        </p:tgtEl>
                                        <p:attrNameLst>
                                          <p:attrName>style.visibility</p:attrName>
                                        </p:attrNameLst>
                                      </p:cBhvr>
                                      <p:to>
                                        <p:strVal val="visible"/>
                                      </p:to>
                                    </p:set>
                                    <p:anim calcmode="discrete" valueType="clr">
                                      <p:cBhvr override="childStyle">
                                        <p:cTn id="21" dur="3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22" dur="30"/>
                                        <p:tgtEl>
                                          <p:spTgt spid="11"/>
                                        </p:tgtEl>
                                        <p:attrNameLst>
                                          <p:attrName>fillcolor</p:attrName>
                                        </p:attrNameLst>
                                      </p:cBhvr>
                                      <p:tavLst>
                                        <p:tav tm="0">
                                          <p:val>
                                            <p:clrVal>
                                              <a:schemeClr val="accent2"/>
                                            </p:clrVal>
                                          </p:val>
                                        </p:tav>
                                        <p:tav tm="50000">
                                          <p:val>
                                            <p:clrVal>
                                              <a:schemeClr val="hlink"/>
                                            </p:clrVal>
                                          </p:val>
                                        </p:tav>
                                      </p:tavLst>
                                    </p:anim>
                                    <p:set>
                                      <p:cBhvr>
                                        <p:cTn id="23" dur="30"/>
                                        <p:tgtEl>
                                          <p:spTgt spid="11"/>
                                        </p:tgtEl>
                                        <p:attrNameLst>
                                          <p:attrName>fill.type</p:attrName>
                                        </p:attrNameLst>
                                      </p:cBhvr>
                                      <p:to>
                                        <p:strVal val="solid"/>
                                      </p:to>
                                    </p:set>
                                  </p:childTnLst>
                                </p:cTn>
                              </p:par>
                              <p:par>
                                <p:cTn id="24" presetID="27" presetClass="entr" presetSubtype="0" fill="hold" grpId="0" nodeType="withEffect">
                                  <p:stCondLst>
                                    <p:cond delay="0"/>
                                  </p:stCondLst>
                                  <p:iterate type="lt">
                                    <p:tmPct val="50000"/>
                                  </p:iterate>
                                  <p:childTnLst>
                                    <p:set>
                                      <p:cBhvr>
                                        <p:cTn id="25" dur="1" fill="hold">
                                          <p:stCondLst>
                                            <p:cond delay="0"/>
                                          </p:stCondLst>
                                        </p:cTn>
                                        <p:tgtEl>
                                          <p:spTgt spid="12297"/>
                                        </p:tgtEl>
                                        <p:attrNameLst>
                                          <p:attrName>style.visibility</p:attrName>
                                        </p:attrNameLst>
                                      </p:cBhvr>
                                      <p:to>
                                        <p:strVal val="visible"/>
                                      </p:to>
                                    </p:set>
                                    <p:anim calcmode="discrete" valueType="clr">
                                      <p:cBhvr override="childStyle">
                                        <p:cTn id="26" dur="30"/>
                                        <p:tgtEl>
                                          <p:spTgt spid="12297"/>
                                        </p:tgtEl>
                                        <p:attrNameLst>
                                          <p:attrName>style.color</p:attrName>
                                        </p:attrNameLst>
                                      </p:cBhvr>
                                      <p:tavLst>
                                        <p:tav tm="0">
                                          <p:val>
                                            <p:clrVal>
                                              <a:schemeClr val="accent2"/>
                                            </p:clrVal>
                                          </p:val>
                                        </p:tav>
                                        <p:tav tm="50000">
                                          <p:val>
                                            <p:clrVal>
                                              <a:schemeClr val="hlink"/>
                                            </p:clrVal>
                                          </p:val>
                                        </p:tav>
                                      </p:tavLst>
                                    </p:anim>
                                    <p:anim calcmode="discrete" valueType="clr">
                                      <p:cBhvr>
                                        <p:cTn id="27" dur="30"/>
                                        <p:tgtEl>
                                          <p:spTgt spid="12297"/>
                                        </p:tgtEl>
                                        <p:attrNameLst>
                                          <p:attrName>fillcolor</p:attrName>
                                        </p:attrNameLst>
                                      </p:cBhvr>
                                      <p:tavLst>
                                        <p:tav tm="0">
                                          <p:val>
                                            <p:clrVal>
                                              <a:schemeClr val="accent2"/>
                                            </p:clrVal>
                                          </p:val>
                                        </p:tav>
                                        <p:tav tm="50000">
                                          <p:val>
                                            <p:clrVal>
                                              <a:schemeClr val="hlink"/>
                                            </p:clrVal>
                                          </p:val>
                                        </p:tav>
                                      </p:tavLst>
                                    </p:anim>
                                    <p:set>
                                      <p:cBhvr>
                                        <p:cTn id="28" dur="30"/>
                                        <p:tgtEl>
                                          <p:spTgt spid="12297"/>
                                        </p:tgtEl>
                                        <p:attrNameLst>
                                          <p:attrName>fill.type</p:attrName>
                                        </p:attrNameLst>
                                      </p:cBhvr>
                                      <p:to>
                                        <p:strVal val="solid"/>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fade">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294" grpId="0"/>
      <p:bldP spid="12295" grpId="0" build="p"/>
      <p:bldP spid="11" grpId="0"/>
      <p:bldP spid="1229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4"/>
          <p:cNvSpPr>
            <a:spLocks noGrp="1" noChangeArrowheads="1"/>
          </p:cNvSpPr>
          <p:nvPr>
            <p:ph type="title"/>
          </p:nvPr>
        </p:nvSpPr>
        <p:spPr/>
        <p:txBody>
          <a:bodyPr/>
          <a:lstStyle/>
          <a:p>
            <a:pPr eaLnBrk="1" hangingPunct="1"/>
            <a:r>
              <a:rPr lang="en-US" dirty="0" smtClean="0"/>
              <a:t>Addressing: Big Endian </a:t>
            </a:r>
            <a:r>
              <a:rPr lang="en-US" dirty="0" err="1" smtClean="0"/>
              <a:t>vs</a:t>
            </a:r>
            <a:r>
              <a:rPr lang="en-US" dirty="0" smtClean="0"/>
              <a:t> Little Endian (370 slide)</a:t>
            </a:r>
          </a:p>
        </p:txBody>
      </p:sp>
      <p:sp>
        <p:nvSpPr>
          <p:cNvPr id="27652" name="Rectangle 7"/>
          <p:cNvSpPr>
            <a:spLocks noGrp="1" noChangeArrowheads="1"/>
          </p:cNvSpPr>
          <p:nvPr>
            <p:ph type="body" idx="1"/>
          </p:nvPr>
        </p:nvSpPr>
        <p:spPr/>
        <p:txBody>
          <a:bodyPr/>
          <a:lstStyle/>
          <a:p>
            <a:pPr eaLnBrk="1" hangingPunct="1"/>
            <a:r>
              <a:rPr lang="en-US" smtClean="0"/>
              <a:t>Endian-ness: ordering of bytes within a word</a:t>
            </a:r>
          </a:p>
          <a:p>
            <a:pPr lvl="1" eaLnBrk="1" hangingPunct="1"/>
            <a:r>
              <a:rPr lang="en-US" smtClean="0"/>
              <a:t>Little - increasing numeric significance with increasing memory addresses</a:t>
            </a:r>
          </a:p>
          <a:p>
            <a:pPr lvl="1" eaLnBrk="1" hangingPunct="1"/>
            <a:r>
              <a:rPr lang="en-US" smtClean="0"/>
              <a:t>Big – The opposite, most significant byte first</a:t>
            </a:r>
          </a:p>
          <a:p>
            <a:pPr lvl="1" eaLnBrk="1" hangingPunct="1"/>
            <a:r>
              <a:rPr lang="en-US" smtClean="0"/>
              <a:t>MIPS is big endian, x86 is little endian</a:t>
            </a:r>
          </a:p>
        </p:txBody>
      </p:sp>
      <p:pic>
        <p:nvPicPr>
          <p:cNvPr id="27653" name="Picture 5" descr="280px-Big-Endian_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2667000"/>
            <a:ext cx="38481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280px-Little-Endian_sv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2700338"/>
            <a:ext cx="3810000" cy="3402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7086211"/>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p:txBody>
          <a:bodyPr/>
          <a:lstStyle/>
          <a:p>
            <a:r>
              <a:rPr lang="en-US" smtClean="0"/>
              <a:t>Instruction encoding</a:t>
            </a:r>
          </a:p>
        </p:txBody>
      </p:sp>
      <p:sp>
        <p:nvSpPr>
          <p:cNvPr id="7172" name="Content Placeholder 53"/>
          <p:cNvSpPr>
            <a:spLocks noGrp="1"/>
          </p:cNvSpPr>
          <p:nvPr>
            <p:ph idx="1"/>
          </p:nvPr>
        </p:nvSpPr>
        <p:spPr>
          <a:xfrm>
            <a:off x="381000" y="685800"/>
            <a:ext cx="8382000" cy="2286000"/>
          </a:xfrm>
        </p:spPr>
        <p:txBody>
          <a:bodyPr/>
          <a:lstStyle/>
          <a:p>
            <a:r>
              <a:rPr lang="en-US" dirty="0" smtClean="0"/>
              <a:t>Instructions are encoded in machine language </a:t>
            </a:r>
            <a:r>
              <a:rPr lang="en-US" dirty="0" err="1" smtClean="0"/>
              <a:t>opcodes</a:t>
            </a:r>
            <a:endParaRPr lang="en-US" dirty="0" smtClean="0"/>
          </a:p>
          <a:p>
            <a:r>
              <a:rPr lang="en-US" dirty="0" smtClean="0"/>
              <a:t>Sometimes</a:t>
            </a:r>
          </a:p>
          <a:p>
            <a:pPr lvl="1"/>
            <a:r>
              <a:rPr lang="en-US" dirty="0" smtClean="0"/>
              <a:t>Necessary to hand generate </a:t>
            </a:r>
            <a:r>
              <a:rPr lang="en-US" dirty="0" err="1" smtClean="0"/>
              <a:t>opcodes</a:t>
            </a:r>
            <a:endParaRPr lang="en-US" dirty="0" smtClean="0"/>
          </a:p>
          <a:p>
            <a:pPr lvl="1"/>
            <a:r>
              <a:rPr lang="en-US" dirty="0" smtClean="0"/>
              <a:t>Necessary to verify assembled code is correct</a:t>
            </a:r>
          </a:p>
          <a:p>
            <a:r>
              <a:rPr lang="en-US" dirty="0" smtClean="0"/>
              <a:t>How?</a:t>
            </a:r>
          </a:p>
        </p:txBody>
      </p:sp>
      <p:sp>
        <p:nvSpPr>
          <p:cNvPr id="7173" name="TextBox 3"/>
          <p:cNvSpPr txBox="1">
            <a:spLocks noChangeArrowheads="1"/>
          </p:cNvSpPr>
          <p:nvPr/>
        </p:nvSpPr>
        <p:spPr bwMode="auto">
          <a:xfrm>
            <a:off x="666750" y="2990850"/>
            <a:ext cx="2305050" cy="1570038"/>
          </a:xfrm>
          <a:prstGeom prst="rect">
            <a:avLst/>
          </a:prstGeom>
          <a:noFill/>
          <a:ln w="9525">
            <a:solidFill>
              <a:schemeClr val="tx1"/>
            </a:solidFill>
            <a:miter lim="800000"/>
            <a:headEnd/>
            <a:tailEnd/>
          </a:ln>
        </p:spPr>
        <p:txBody>
          <a:bodyPr>
            <a:spAutoFit/>
          </a:bodyPr>
          <a:lstStyle/>
          <a:p>
            <a:r>
              <a:rPr lang="en-US" sz="2400" b="1" u="sng">
                <a:latin typeface="Consolas" pitchFamily="49" charset="0"/>
                <a:ea typeface="Consolas" pitchFamily="49" charset="0"/>
                <a:cs typeface="Consolas" pitchFamily="49" charset="0"/>
              </a:rPr>
              <a:t>Instructions</a:t>
            </a:r>
          </a:p>
          <a:p>
            <a:r>
              <a:rPr lang="en-US" sz="2400" b="1">
                <a:latin typeface="Consolas" pitchFamily="49" charset="0"/>
                <a:ea typeface="Consolas" pitchFamily="49" charset="0"/>
                <a:cs typeface="Consolas" pitchFamily="49" charset="0"/>
              </a:rPr>
              <a:t>movs r0, #10</a:t>
            </a:r>
          </a:p>
          <a:p>
            <a:endParaRPr lang="en-US" sz="2400" b="1">
              <a:latin typeface="Consolas" pitchFamily="49" charset="0"/>
              <a:ea typeface="Consolas" pitchFamily="49" charset="0"/>
              <a:cs typeface="Consolas" pitchFamily="49" charset="0"/>
            </a:endParaRPr>
          </a:p>
          <a:p>
            <a:r>
              <a:rPr lang="en-US" sz="2400" b="1">
                <a:latin typeface="Consolas" pitchFamily="49" charset="0"/>
                <a:ea typeface="Consolas" pitchFamily="49" charset="0"/>
                <a:cs typeface="Consolas" pitchFamily="49" charset="0"/>
              </a:rPr>
              <a:t>movs r1, #0</a:t>
            </a:r>
          </a:p>
        </p:txBody>
      </p:sp>
      <p:grpSp>
        <p:nvGrpSpPr>
          <p:cNvPr id="2" name="Group 1"/>
          <p:cNvGrpSpPr/>
          <p:nvPr/>
        </p:nvGrpSpPr>
        <p:grpSpPr>
          <a:xfrm>
            <a:off x="609600" y="4672013"/>
            <a:ext cx="7467600" cy="1957387"/>
            <a:chOff x="609600" y="4672013"/>
            <a:chExt cx="7467600" cy="1957387"/>
          </a:xfrm>
        </p:grpSpPr>
        <p:sp>
          <p:nvSpPr>
            <p:cNvPr id="21506" name="Rectangle 2"/>
            <p:cNvSpPr>
              <a:spLocks noChangeArrowheads="1"/>
            </p:cNvSpPr>
            <p:nvPr/>
          </p:nvSpPr>
          <p:spPr bwMode="auto">
            <a:xfrm rot="16200000">
              <a:off x="-38100" y="5448300"/>
              <a:ext cx="1752600" cy="457200"/>
            </a:xfrm>
            <a:prstGeom prst="rect">
              <a:avLst/>
            </a:prstGeom>
            <a:noFill/>
            <a:ln w="9525">
              <a:noFill/>
              <a:miter lim="800000"/>
              <a:headEnd/>
              <a:tailEnd/>
            </a:ln>
          </p:spPr>
          <p:txBody>
            <a:bodyPr lIns="92075" tIns="46038" rIns="92075" bIns="46038"/>
            <a:lstStyle/>
            <a:p>
              <a:pPr>
                <a:defRPr/>
              </a:pPr>
              <a:r>
                <a:rPr lang="en-GB" sz="2400" u="sng" dirty="0">
                  <a:latin typeface="+mj-lt"/>
                </a:rPr>
                <a:t>ARMv7 ARM</a:t>
              </a:r>
            </a:p>
          </p:txBody>
        </p:sp>
        <p:pic>
          <p:nvPicPr>
            <p:cNvPr id="7174" name="Picture 2"/>
            <p:cNvPicPr>
              <a:picLocks noChangeAspect="1" noChangeArrowheads="1"/>
            </p:cNvPicPr>
            <p:nvPr/>
          </p:nvPicPr>
          <p:blipFill>
            <a:blip r:embed="rId3" cstate="print"/>
            <a:srcRect/>
            <a:stretch>
              <a:fillRect/>
            </a:stretch>
          </p:blipFill>
          <p:spPr bwMode="auto">
            <a:xfrm>
              <a:off x="1143000" y="4672013"/>
              <a:ext cx="6934200" cy="1957387"/>
            </a:xfrm>
            <a:prstGeom prst="rect">
              <a:avLst/>
            </a:prstGeom>
            <a:noFill/>
            <a:ln w="9525">
              <a:noFill/>
              <a:miter lim="800000"/>
              <a:headEnd/>
              <a:tailEnd/>
            </a:ln>
          </p:spPr>
        </p:pic>
      </p:grpSp>
      <p:sp>
        <p:nvSpPr>
          <p:cNvPr id="8" name="TextBox 3"/>
          <p:cNvSpPr txBox="1">
            <a:spLocks noChangeArrowheads="1"/>
          </p:cNvSpPr>
          <p:nvPr/>
        </p:nvSpPr>
        <p:spPr bwMode="auto">
          <a:xfrm>
            <a:off x="3352800" y="2971800"/>
            <a:ext cx="5697538" cy="1570038"/>
          </a:xfrm>
          <a:prstGeom prst="rect">
            <a:avLst/>
          </a:prstGeom>
          <a:noFill/>
          <a:ln w="9525">
            <a:solidFill>
              <a:schemeClr val="tx1"/>
            </a:solidFill>
            <a:miter lim="800000"/>
            <a:headEnd/>
            <a:tailEnd/>
          </a:ln>
        </p:spPr>
        <p:txBody>
          <a:bodyPr>
            <a:spAutoFit/>
          </a:bodyPr>
          <a:lstStyle/>
          <a:p>
            <a:pPr>
              <a:spcBef>
                <a:spcPts val="0"/>
              </a:spcBef>
              <a:spcAft>
                <a:spcPts val="0"/>
              </a:spcAft>
              <a:defRPr/>
            </a:pPr>
            <a:r>
              <a:rPr lang="en-US" sz="2400" b="1" u="sng" dirty="0">
                <a:latin typeface="Consolas"/>
                <a:cs typeface="Consolas"/>
              </a:rPr>
              <a:t>Register Value     </a:t>
            </a:r>
            <a:r>
              <a:rPr lang="en-US" sz="2400" b="1" dirty="0">
                <a:latin typeface="Consolas"/>
                <a:cs typeface="Consolas"/>
              </a:rPr>
              <a:t> </a:t>
            </a:r>
            <a:r>
              <a:rPr lang="en-US" sz="2400" b="1" u="sng" dirty="0">
                <a:latin typeface="Consolas"/>
                <a:cs typeface="Consolas"/>
              </a:rPr>
              <a:t>Memory Value</a:t>
            </a:r>
          </a:p>
          <a:p>
            <a:pPr>
              <a:spcBef>
                <a:spcPts val="0"/>
              </a:spcBef>
              <a:spcAft>
                <a:spcPts val="0"/>
              </a:spcAft>
              <a:defRPr/>
            </a:pPr>
            <a:r>
              <a:rPr lang="en-US" sz="2400" b="1" u="sng" dirty="0">
                <a:solidFill>
                  <a:srgbClr val="0000FF"/>
                </a:solidFill>
                <a:latin typeface="Consolas"/>
                <a:cs typeface="Consolas"/>
              </a:rPr>
              <a:t>001|00|000</a:t>
            </a:r>
            <a:r>
              <a:rPr lang="en-US" sz="2400" b="1" dirty="0">
                <a:solidFill>
                  <a:srgbClr val="0000FF"/>
                </a:solidFill>
                <a:latin typeface="Consolas"/>
                <a:cs typeface="Consolas"/>
              </a:rPr>
              <a:t>|</a:t>
            </a:r>
            <a:r>
              <a:rPr lang="en-US" sz="2400" b="1" u="sng" dirty="0">
                <a:solidFill>
                  <a:srgbClr val="0000FF"/>
                </a:solidFill>
                <a:latin typeface="Consolas"/>
                <a:cs typeface="Consolas"/>
              </a:rPr>
              <a:t>00001010</a:t>
            </a:r>
            <a:r>
              <a:rPr lang="en-US" sz="2400" b="1" dirty="0">
                <a:solidFill>
                  <a:schemeClr val="bg1">
                    <a:lumMod val="65000"/>
                  </a:schemeClr>
                </a:solidFill>
                <a:latin typeface="Consolas"/>
                <a:cs typeface="Consolas"/>
              </a:rPr>
              <a:t> (LSB) (MSB)</a:t>
            </a:r>
          </a:p>
          <a:p>
            <a:pPr>
              <a:spcBef>
                <a:spcPts val="0"/>
              </a:spcBef>
              <a:spcAft>
                <a:spcPts val="0"/>
              </a:spcAft>
              <a:defRPr/>
            </a:pPr>
            <a:r>
              <a:rPr lang="en-US" sz="2400" b="1" dirty="0">
                <a:solidFill>
                  <a:schemeClr val="bg1">
                    <a:lumMod val="65000"/>
                  </a:schemeClr>
                </a:solidFill>
                <a:latin typeface="Consolas"/>
                <a:cs typeface="Consolas"/>
              </a:rPr>
              <a:t>(</a:t>
            </a:r>
            <a:r>
              <a:rPr lang="en-US" sz="2400" b="1" dirty="0" err="1">
                <a:solidFill>
                  <a:schemeClr val="bg1">
                    <a:lumMod val="65000"/>
                  </a:schemeClr>
                </a:solidFill>
                <a:latin typeface="Consolas"/>
                <a:cs typeface="Consolas"/>
              </a:rPr>
              <a:t>msb</a:t>
            </a:r>
            <a:r>
              <a:rPr lang="en-US" sz="2400" b="1" dirty="0">
                <a:solidFill>
                  <a:schemeClr val="bg1">
                    <a:lumMod val="65000"/>
                  </a:schemeClr>
                </a:solidFill>
                <a:latin typeface="Consolas"/>
                <a:cs typeface="Consolas"/>
              </a:rPr>
              <a:t>)         (</a:t>
            </a:r>
            <a:r>
              <a:rPr lang="en-US" sz="2400" b="1" dirty="0" err="1">
                <a:solidFill>
                  <a:schemeClr val="bg1">
                    <a:lumMod val="65000"/>
                  </a:schemeClr>
                </a:solidFill>
                <a:latin typeface="Consolas"/>
                <a:cs typeface="Consolas"/>
              </a:rPr>
              <a:t>lsb</a:t>
            </a:r>
            <a:r>
              <a:rPr lang="en-US" sz="2400" b="1" dirty="0">
                <a:solidFill>
                  <a:schemeClr val="bg1">
                    <a:lumMod val="65000"/>
                  </a:schemeClr>
                </a:solidFill>
                <a:latin typeface="Consolas"/>
                <a:cs typeface="Consolas"/>
              </a:rPr>
              <a:t>) </a:t>
            </a:r>
            <a:r>
              <a:rPr lang="en-US" sz="2400" b="1" u="sng" dirty="0">
                <a:solidFill>
                  <a:srgbClr val="0000FF"/>
                </a:solidFill>
                <a:latin typeface="Consolas"/>
                <a:cs typeface="Consolas"/>
              </a:rPr>
              <a:t>0a</a:t>
            </a:r>
            <a:r>
              <a:rPr lang="en-US" sz="2400" b="1" dirty="0">
                <a:solidFill>
                  <a:srgbClr val="0000FF"/>
                </a:solidFill>
                <a:latin typeface="Consolas"/>
                <a:cs typeface="Consolas"/>
              </a:rPr>
              <a:t> </a:t>
            </a:r>
            <a:r>
              <a:rPr lang="en-US" sz="2400" b="1" u="sng" dirty="0">
                <a:solidFill>
                  <a:srgbClr val="0000FF"/>
                </a:solidFill>
                <a:latin typeface="Consolas"/>
                <a:cs typeface="Consolas"/>
              </a:rPr>
              <a:t>20</a:t>
            </a:r>
            <a:r>
              <a:rPr lang="en-US" sz="2400" b="1" dirty="0">
                <a:solidFill>
                  <a:srgbClr val="0000FF"/>
                </a:solidFill>
                <a:latin typeface="Consolas"/>
                <a:cs typeface="Consolas"/>
              </a:rPr>
              <a:t> </a:t>
            </a:r>
            <a:r>
              <a:rPr lang="en-US" sz="2400" b="1" u="sng" dirty="0">
                <a:solidFill>
                  <a:srgbClr val="00CC00"/>
                </a:solidFill>
                <a:latin typeface="Consolas"/>
                <a:cs typeface="Consolas"/>
              </a:rPr>
              <a:t>00</a:t>
            </a:r>
            <a:r>
              <a:rPr lang="en-US" sz="2400" b="1" dirty="0">
                <a:solidFill>
                  <a:srgbClr val="00CC00"/>
                </a:solidFill>
                <a:latin typeface="Consolas"/>
                <a:cs typeface="Consolas"/>
              </a:rPr>
              <a:t> </a:t>
            </a:r>
            <a:r>
              <a:rPr lang="en-US" sz="2400" b="1" u="sng" dirty="0">
                <a:solidFill>
                  <a:srgbClr val="00CC00"/>
                </a:solidFill>
                <a:latin typeface="Consolas"/>
                <a:cs typeface="Consolas"/>
              </a:rPr>
              <a:t>21</a:t>
            </a:r>
          </a:p>
          <a:p>
            <a:pPr>
              <a:spcBef>
                <a:spcPts val="0"/>
              </a:spcBef>
              <a:spcAft>
                <a:spcPts val="0"/>
              </a:spcAft>
              <a:defRPr/>
            </a:pPr>
            <a:r>
              <a:rPr lang="en-US" sz="2400" b="1" u="sng" dirty="0">
                <a:solidFill>
                  <a:srgbClr val="00CC00"/>
                </a:solidFill>
                <a:latin typeface="Consolas"/>
                <a:cs typeface="Consolas"/>
              </a:rPr>
              <a:t>001|00|001</a:t>
            </a:r>
            <a:r>
              <a:rPr lang="en-US" sz="2400" b="1" dirty="0">
                <a:solidFill>
                  <a:srgbClr val="00CC00"/>
                </a:solidFill>
                <a:latin typeface="Consolas"/>
                <a:cs typeface="Consolas"/>
              </a:rPr>
              <a:t>|</a:t>
            </a:r>
            <a:r>
              <a:rPr lang="en-US" sz="2400" b="1" u="sng" dirty="0">
                <a:solidFill>
                  <a:srgbClr val="00CC00"/>
                </a:solidFill>
                <a:latin typeface="Consolas"/>
                <a:cs typeface="Consolas"/>
              </a:rPr>
              <a:t>00000000</a:t>
            </a:r>
          </a:p>
        </p:txBody>
      </p:sp>
    </p:spTree>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smtClean="0"/>
              <a:t>Assembly example</a:t>
            </a:r>
          </a:p>
        </p:txBody>
      </p:sp>
      <p:sp>
        <p:nvSpPr>
          <p:cNvPr id="8195" name="Content Placeholder 2"/>
          <p:cNvSpPr>
            <a:spLocks noGrp="1"/>
          </p:cNvSpPr>
          <p:nvPr>
            <p:ph idx="1"/>
          </p:nvPr>
        </p:nvSpPr>
        <p:spPr/>
        <p:txBody>
          <a:bodyPr/>
          <a:lstStyle/>
          <a:p>
            <a:pPr>
              <a:buFontTx/>
              <a:buNone/>
            </a:pPr>
            <a:r>
              <a:rPr lang="pt-BR" b="1" smtClean="0">
                <a:latin typeface="Courier New" pitchFamily="49" charset="0"/>
                <a:cs typeface="Courier New" pitchFamily="49" charset="0"/>
              </a:rPr>
              <a:t>data:</a:t>
            </a:r>
          </a:p>
          <a:p>
            <a:pPr>
              <a:buFontTx/>
              <a:buNone/>
            </a:pPr>
            <a:r>
              <a:rPr lang="pt-BR" b="1" smtClean="0">
                <a:latin typeface="Courier New" pitchFamily="49" charset="0"/>
                <a:cs typeface="Courier New" pitchFamily="49" charset="0"/>
              </a:rPr>
              <a:t>    .byte 0x12, 20, 0x20, -1</a:t>
            </a:r>
          </a:p>
          <a:p>
            <a:pPr>
              <a:buFontTx/>
              <a:buNone/>
            </a:pPr>
            <a:r>
              <a:rPr lang="pt-BR" b="1" smtClean="0">
                <a:latin typeface="Courier New" pitchFamily="49" charset="0"/>
                <a:cs typeface="Courier New" pitchFamily="49" charset="0"/>
              </a:rPr>
              <a:t>func:</a:t>
            </a:r>
          </a:p>
          <a:p>
            <a:pPr>
              <a:buFontTx/>
              <a:buNone/>
            </a:pPr>
            <a:r>
              <a:rPr lang="pt-BR" b="1" smtClean="0">
                <a:latin typeface="Courier New" pitchFamily="49" charset="0"/>
                <a:cs typeface="Courier New" pitchFamily="49" charset="0"/>
              </a:rPr>
              <a:t>        mov r0, #0</a:t>
            </a:r>
          </a:p>
          <a:p>
            <a:pPr>
              <a:buFontTx/>
              <a:buNone/>
            </a:pPr>
            <a:r>
              <a:rPr lang="pt-BR" b="1" smtClean="0">
                <a:latin typeface="Courier New" pitchFamily="49" charset="0"/>
                <a:cs typeface="Courier New" pitchFamily="49" charset="0"/>
              </a:rPr>
              <a:t>        mov r4, #0</a:t>
            </a:r>
          </a:p>
          <a:p>
            <a:pPr>
              <a:buFontTx/>
              <a:buNone/>
            </a:pPr>
            <a:r>
              <a:rPr lang="pt-BR" b="1" smtClean="0">
                <a:latin typeface="Courier New" pitchFamily="49" charset="0"/>
                <a:cs typeface="Courier New" pitchFamily="49" charset="0"/>
              </a:rPr>
              <a:t>        movw   r1, #:lower16:data</a:t>
            </a:r>
          </a:p>
          <a:p>
            <a:pPr>
              <a:buFontTx/>
              <a:buNone/>
            </a:pPr>
            <a:r>
              <a:rPr lang="pt-BR" b="1" smtClean="0">
                <a:latin typeface="Courier New" pitchFamily="49" charset="0"/>
                <a:cs typeface="Courier New" pitchFamily="49" charset="0"/>
              </a:rPr>
              <a:t>        movt   r1, #:upper16:data</a:t>
            </a:r>
          </a:p>
          <a:p>
            <a:pPr>
              <a:buFontTx/>
              <a:buNone/>
            </a:pPr>
            <a:r>
              <a:rPr lang="pt-BR" b="1" smtClean="0">
                <a:latin typeface="Courier New" pitchFamily="49" charset="0"/>
                <a:cs typeface="Courier New" pitchFamily="49" charset="0"/>
              </a:rPr>
              <a:t>top:    ldrb   r2, [r1],1</a:t>
            </a:r>
          </a:p>
          <a:p>
            <a:pPr>
              <a:buFontTx/>
              <a:buNone/>
            </a:pPr>
            <a:r>
              <a:rPr lang="pt-BR" b="1" smtClean="0">
                <a:latin typeface="Courier New" pitchFamily="49" charset="0"/>
                <a:cs typeface="Courier New" pitchFamily="49" charset="0"/>
              </a:rPr>
              <a:t>        add r4, r4, r2</a:t>
            </a:r>
          </a:p>
          <a:p>
            <a:pPr>
              <a:buFontTx/>
              <a:buNone/>
            </a:pPr>
            <a:r>
              <a:rPr lang="pt-BR" b="1" smtClean="0">
                <a:latin typeface="Courier New" pitchFamily="49" charset="0"/>
                <a:cs typeface="Courier New" pitchFamily="49" charset="0"/>
              </a:rPr>
              <a:t>        add r0, r0, #1</a:t>
            </a:r>
          </a:p>
          <a:p>
            <a:pPr>
              <a:buFontTx/>
              <a:buNone/>
            </a:pPr>
            <a:r>
              <a:rPr lang="pt-BR" b="1" smtClean="0">
                <a:latin typeface="Courier New" pitchFamily="49" charset="0"/>
                <a:cs typeface="Courier New" pitchFamily="49" charset="0"/>
              </a:rPr>
              <a:t>        cmp r0, #4</a:t>
            </a:r>
          </a:p>
          <a:p>
            <a:pPr>
              <a:buFontTx/>
              <a:buNone/>
            </a:pPr>
            <a:r>
              <a:rPr lang="pt-BR" b="1" smtClean="0">
                <a:latin typeface="Courier New" pitchFamily="49" charset="0"/>
                <a:cs typeface="Courier New" pitchFamily="49" charset="0"/>
              </a:rPr>
              <a:t>        bne top</a:t>
            </a:r>
          </a:p>
          <a:p>
            <a:pPr>
              <a:buFontTx/>
              <a:buNone/>
            </a:pPr>
            <a:endParaRPr lang="en-US" b="1" smtClean="0">
              <a:latin typeface="Courier New" pitchFamily="49" charset="0"/>
              <a:cs typeface="Courier New" pitchFamily="49" charset="0"/>
            </a:endParaRPr>
          </a:p>
        </p:txBody>
      </p:sp>
      <p:sp>
        <p:nvSpPr>
          <p:cNvPr id="4" name="Slide Number Placeholder 3"/>
          <p:cNvSpPr>
            <a:spLocks noGrp="1"/>
          </p:cNvSpPr>
          <p:nvPr>
            <p:ph type="sldNum" sz="quarter" idx="12"/>
          </p:nvPr>
        </p:nvSpPr>
        <p:spPr/>
        <p:txBody>
          <a:bodyPr/>
          <a:lstStyle/>
          <a:p>
            <a:pPr>
              <a:defRPr/>
            </a:pPr>
            <a:fld id="{BD3AE13C-72AD-4BB8-8206-B5A18514B5F5}" type="slidenum">
              <a:rPr lang="en-US" smtClean="0"/>
              <a:pPr>
                <a:defRPr/>
              </a:pPr>
              <a:t>55</a:t>
            </a:fld>
            <a:endParaRPr lang="en-US"/>
          </a:p>
        </p:txBody>
      </p:sp>
    </p:spTree>
  </p:cSld>
  <p:clrMapOvr>
    <a:masterClrMapping/>
  </p:clrMapOvr>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smtClean="0"/>
              <a:t>Instructions used</a:t>
            </a:r>
          </a:p>
        </p:txBody>
      </p:sp>
      <p:sp>
        <p:nvSpPr>
          <p:cNvPr id="9219" name="Content Placeholder 2"/>
          <p:cNvSpPr>
            <a:spLocks noGrp="1"/>
          </p:cNvSpPr>
          <p:nvPr>
            <p:ph idx="1"/>
          </p:nvPr>
        </p:nvSpPr>
        <p:spPr/>
        <p:txBody>
          <a:bodyPr/>
          <a:lstStyle/>
          <a:p>
            <a:r>
              <a:rPr lang="en-US" smtClean="0"/>
              <a:t>mov</a:t>
            </a:r>
          </a:p>
          <a:p>
            <a:pPr lvl="1"/>
            <a:r>
              <a:rPr lang="en-US" smtClean="0"/>
              <a:t>Moves data from register or immediate.</a:t>
            </a:r>
          </a:p>
          <a:p>
            <a:pPr lvl="1"/>
            <a:r>
              <a:rPr lang="en-US" smtClean="0"/>
              <a:t>Or also from shifted register or immediate!</a:t>
            </a:r>
          </a:p>
          <a:p>
            <a:pPr lvl="2"/>
            <a:r>
              <a:rPr lang="en-US" smtClean="0"/>
              <a:t>the mov assembly instruction maps to a bunch of different encodings!</a:t>
            </a:r>
          </a:p>
          <a:p>
            <a:pPr lvl="1"/>
            <a:r>
              <a:rPr lang="en-US" smtClean="0"/>
              <a:t>If immediate it might be a 16-bit or 32-bit instruction.</a:t>
            </a:r>
          </a:p>
          <a:p>
            <a:pPr lvl="2"/>
            <a:r>
              <a:rPr lang="en-US" smtClean="0"/>
              <a:t>Not all values possible</a:t>
            </a:r>
          </a:p>
          <a:p>
            <a:pPr lvl="2"/>
            <a:r>
              <a:rPr lang="en-US" smtClean="0"/>
              <a:t>why?</a:t>
            </a:r>
          </a:p>
          <a:p>
            <a:r>
              <a:rPr lang="en-US" smtClean="0"/>
              <a:t>movw</a:t>
            </a:r>
          </a:p>
          <a:p>
            <a:pPr lvl="1"/>
            <a:r>
              <a:rPr lang="en-US" smtClean="0"/>
              <a:t>Actually an alias to mov.</a:t>
            </a:r>
          </a:p>
          <a:p>
            <a:pPr lvl="2"/>
            <a:r>
              <a:rPr lang="en-US" smtClean="0"/>
              <a:t>“w” is “wide”</a:t>
            </a:r>
          </a:p>
          <a:p>
            <a:pPr lvl="2"/>
            <a:r>
              <a:rPr lang="en-US" smtClean="0"/>
              <a:t>hints at 16-bit immediate.</a:t>
            </a:r>
          </a:p>
        </p:txBody>
      </p:sp>
      <p:sp>
        <p:nvSpPr>
          <p:cNvPr id="4" name="Slide Number Placeholder 3"/>
          <p:cNvSpPr>
            <a:spLocks noGrp="1"/>
          </p:cNvSpPr>
          <p:nvPr>
            <p:ph type="sldNum" sz="quarter" idx="12"/>
          </p:nvPr>
        </p:nvSpPr>
        <p:spPr/>
        <p:txBody>
          <a:bodyPr/>
          <a:lstStyle/>
          <a:p>
            <a:pPr>
              <a:defRPr/>
            </a:pPr>
            <a:fld id="{D9C8BC07-E23C-4132-9269-E1E526E660F3}" type="slidenum">
              <a:rPr lang="en-US" smtClean="0"/>
              <a:pPr>
                <a:defRPr/>
              </a:pPr>
              <a:t>56</a:t>
            </a:fld>
            <a:endParaRPr lang="en-US"/>
          </a:p>
        </p:txBody>
      </p:sp>
    </p:spTree>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a:xfrm>
            <a:off x="169863" y="76200"/>
            <a:ext cx="8880475" cy="544513"/>
          </a:xfrm>
        </p:spPr>
        <p:txBody>
          <a:bodyPr/>
          <a:lstStyle/>
          <a:p>
            <a:r>
              <a:rPr lang="en-US" smtClean="0"/>
              <a:t>From the ARMv7-M Architecture Reference Manual</a:t>
            </a:r>
            <a:br>
              <a:rPr lang="en-US" smtClean="0"/>
            </a:br>
            <a:r>
              <a:rPr lang="en-US" sz="2000" smtClean="0"/>
              <a:t>(posted on the website under references)</a:t>
            </a:r>
            <a:endParaRPr lang="en-US" smtClean="0"/>
          </a:p>
        </p:txBody>
      </p:sp>
      <p:sp>
        <p:nvSpPr>
          <p:cNvPr id="4" name="Slide Number Placeholder 3"/>
          <p:cNvSpPr>
            <a:spLocks noGrp="1"/>
          </p:cNvSpPr>
          <p:nvPr>
            <p:ph type="sldNum" sz="quarter" idx="12"/>
          </p:nvPr>
        </p:nvSpPr>
        <p:spPr/>
        <p:txBody>
          <a:bodyPr/>
          <a:lstStyle/>
          <a:p>
            <a:pPr>
              <a:defRPr/>
            </a:pPr>
            <a:fld id="{79908181-42BE-4C2A-83B8-BC715B3E7BCF}" type="slidenum">
              <a:rPr lang="en-US" smtClean="0"/>
              <a:pPr>
                <a:defRPr/>
              </a:pPr>
              <a:t>57</a:t>
            </a:fld>
            <a:endParaRPr lang="en-US"/>
          </a:p>
        </p:txBody>
      </p:sp>
      <p:pic>
        <p:nvPicPr>
          <p:cNvPr id="10244" name="Picture 2"/>
          <p:cNvPicPr>
            <a:picLocks noGrp="1" noChangeAspect="1" noChangeArrowheads="1"/>
          </p:cNvPicPr>
          <p:nvPr>
            <p:ph idx="1"/>
          </p:nvPr>
        </p:nvPicPr>
        <p:blipFill>
          <a:blip r:embed="rId3" cstate="print"/>
          <a:srcRect/>
          <a:stretch>
            <a:fillRect/>
          </a:stretch>
        </p:blipFill>
        <p:spPr>
          <a:xfrm>
            <a:off x="19050" y="1030288"/>
            <a:ext cx="7361238" cy="5827712"/>
          </a:xfrm>
          <a:noFill/>
        </p:spPr>
      </p:pic>
      <p:sp>
        <p:nvSpPr>
          <p:cNvPr id="6" name="TextBox 5"/>
          <p:cNvSpPr txBox="1">
            <a:spLocks noChangeArrowheads="1"/>
          </p:cNvSpPr>
          <p:nvPr/>
        </p:nvSpPr>
        <p:spPr bwMode="auto">
          <a:xfrm>
            <a:off x="5840413" y="4187825"/>
            <a:ext cx="3303587" cy="1200150"/>
          </a:xfrm>
          <a:prstGeom prst="rect">
            <a:avLst/>
          </a:prstGeom>
          <a:noFill/>
          <a:ln w="9525">
            <a:noFill/>
            <a:miter lim="800000"/>
            <a:headEnd/>
            <a:tailEnd/>
          </a:ln>
        </p:spPr>
        <p:txBody>
          <a:bodyPr wrap="none">
            <a:spAutoFit/>
          </a:bodyPr>
          <a:lstStyle/>
          <a:p>
            <a:r>
              <a:rPr lang="en-US" sz="1800">
                <a:solidFill>
                  <a:srgbClr val="FF0000"/>
                </a:solidFill>
              </a:rPr>
              <a:t>There are similar entries for</a:t>
            </a:r>
          </a:p>
          <a:p>
            <a:r>
              <a:rPr lang="en-US" sz="1800">
                <a:solidFill>
                  <a:srgbClr val="FF0000"/>
                </a:solidFill>
              </a:rPr>
              <a:t>move immediate, move shifted</a:t>
            </a:r>
          </a:p>
          <a:p>
            <a:r>
              <a:rPr lang="en-US" sz="1800">
                <a:solidFill>
                  <a:srgbClr val="FF0000"/>
                </a:solidFill>
              </a:rPr>
              <a:t>(which actually maps to different </a:t>
            </a:r>
          </a:p>
          <a:p>
            <a:r>
              <a:rPr lang="en-US" sz="1800">
                <a:solidFill>
                  <a:srgbClr val="FF0000"/>
                </a:solidFill>
              </a:rPr>
              <a:t>instructions) etc.</a:t>
            </a:r>
          </a:p>
        </p:txBody>
      </p:sp>
    </p:spTree>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blinds(horizontal)">
                                      <p:cBhvr>
                                        <p:cTn id="7" dur="500"/>
                                        <p:tgtEl>
                                          <p:spTgt spid="6">
                                            <p:txEl>
                                              <p:pRg st="0" end="0"/>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6">
                                            <p:txEl>
                                              <p:pRg st="1" end="1"/>
                                            </p:txEl>
                                          </p:spTgt>
                                        </p:tgtEl>
                                        <p:attrNameLst>
                                          <p:attrName>style.visibility</p:attrName>
                                        </p:attrNameLst>
                                      </p:cBhvr>
                                      <p:to>
                                        <p:strVal val="visible"/>
                                      </p:to>
                                    </p:set>
                                    <p:animEffect transition="in" filter="blinds(horizontal)">
                                      <p:cBhvr>
                                        <p:cTn id="10" dur="500"/>
                                        <p:tgtEl>
                                          <p:spTgt spid="6">
                                            <p:txEl>
                                              <p:pRg st="1" end="1"/>
                                            </p:txEl>
                                          </p:spTgt>
                                        </p:tgtEl>
                                      </p:cBhvr>
                                    </p:animEffect>
                                  </p:childTnLst>
                                </p:cTn>
                              </p:par>
                              <p:par>
                                <p:cTn id="11" presetID="3" presetClass="entr" presetSubtype="10" fill="hold" nodeType="withEffect">
                                  <p:stCondLst>
                                    <p:cond delay="0"/>
                                  </p:stCondLst>
                                  <p:childTnLst>
                                    <p:set>
                                      <p:cBhvr>
                                        <p:cTn id="12" dur="1" fill="hold">
                                          <p:stCondLst>
                                            <p:cond delay="0"/>
                                          </p:stCondLst>
                                        </p:cTn>
                                        <p:tgtEl>
                                          <p:spTgt spid="6">
                                            <p:txEl>
                                              <p:pRg st="2" end="2"/>
                                            </p:txEl>
                                          </p:spTgt>
                                        </p:tgtEl>
                                        <p:attrNameLst>
                                          <p:attrName>style.visibility</p:attrName>
                                        </p:attrNameLst>
                                      </p:cBhvr>
                                      <p:to>
                                        <p:strVal val="visible"/>
                                      </p:to>
                                    </p:set>
                                    <p:animEffect transition="in" filter="blinds(horizontal)">
                                      <p:cBhvr>
                                        <p:cTn id="13" dur="500"/>
                                        <p:tgtEl>
                                          <p:spTgt spid="6">
                                            <p:txEl>
                                              <p:pRg st="2" end="2"/>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3" end="3"/>
                                            </p:txEl>
                                          </p:spTgt>
                                        </p:tgtEl>
                                        <p:attrNameLst>
                                          <p:attrName>style.visibility</p:attrName>
                                        </p:attrNameLst>
                                      </p:cBhvr>
                                      <p:to>
                                        <p:strVal val="visible"/>
                                      </p:to>
                                    </p:set>
                                    <p:animEffect transition="in" filter="blinds(horizontal)">
                                      <p:cBhvr>
                                        <p:cTn id="16" dur="500"/>
                                        <p:tgtEl>
                                          <p:spTgt spid="6">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smtClean="0"/>
              <a:t>Directives</a:t>
            </a:r>
          </a:p>
        </p:txBody>
      </p:sp>
      <p:sp>
        <p:nvSpPr>
          <p:cNvPr id="11267" name="Content Placeholder 2"/>
          <p:cNvSpPr>
            <a:spLocks noGrp="1"/>
          </p:cNvSpPr>
          <p:nvPr>
            <p:ph idx="1"/>
          </p:nvPr>
        </p:nvSpPr>
        <p:spPr/>
        <p:txBody>
          <a:bodyPr/>
          <a:lstStyle/>
          <a:p>
            <a:r>
              <a:rPr lang="pt-BR" b="1" smtClean="0">
                <a:latin typeface="Courier New" pitchFamily="49" charset="0"/>
                <a:cs typeface="Courier New" pitchFamily="49" charset="0"/>
              </a:rPr>
              <a:t>#:lower16:data</a:t>
            </a:r>
          </a:p>
          <a:p>
            <a:pPr lvl="1"/>
            <a:r>
              <a:rPr lang="pt-BR" smtClean="0">
                <a:cs typeface="Courier New" pitchFamily="49" charset="0"/>
              </a:rPr>
              <a:t>What does that do?</a:t>
            </a:r>
          </a:p>
          <a:p>
            <a:pPr lvl="1"/>
            <a:r>
              <a:rPr lang="pt-BR" smtClean="0">
                <a:cs typeface="Courier New" pitchFamily="49" charset="0"/>
              </a:rPr>
              <a:t>Why?</a:t>
            </a:r>
          </a:p>
        </p:txBody>
      </p:sp>
      <p:sp>
        <p:nvSpPr>
          <p:cNvPr id="4" name="Slide Number Placeholder 3"/>
          <p:cNvSpPr>
            <a:spLocks noGrp="1"/>
          </p:cNvSpPr>
          <p:nvPr>
            <p:ph type="sldNum" sz="quarter" idx="12"/>
          </p:nvPr>
        </p:nvSpPr>
        <p:spPr/>
        <p:txBody>
          <a:bodyPr/>
          <a:lstStyle/>
          <a:p>
            <a:pPr>
              <a:defRPr/>
            </a:pPr>
            <a:fld id="{7DF5B913-1258-4C10-BA7E-DA70ABDEA91F}" type="slidenum">
              <a:rPr lang="en-US" smtClean="0"/>
              <a:pPr>
                <a:defRPr/>
              </a:pPr>
              <a:t>58</a:t>
            </a:fld>
            <a:endParaRPr lang="en-US"/>
          </a:p>
        </p:txBody>
      </p:sp>
    </p:spTree>
  </p:cSld>
  <p:clrMapOvr>
    <a:masterClrMapping/>
  </p:clrMapOvr>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68C2C582-B99D-4E73-92FB-FFA9E06B9714}" type="slidenum">
              <a:rPr lang="en-US" smtClean="0"/>
              <a:pPr>
                <a:defRPr/>
              </a:pPr>
              <a:t>59</a:t>
            </a:fld>
            <a:endParaRPr lang="en-US"/>
          </a:p>
        </p:txBody>
      </p:sp>
      <p:pic>
        <p:nvPicPr>
          <p:cNvPr id="12291" name="Picture 3"/>
          <p:cNvPicPr>
            <a:picLocks noGrp="1" noChangeAspect="1" noChangeArrowheads="1"/>
          </p:cNvPicPr>
          <p:nvPr>
            <p:ph idx="4294967295"/>
          </p:nvPr>
        </p:nvPicPr>
        <p:blipFill>
          <a:blip r:embed="rId3" cstate="print"/>
          <a:srcRect/>
          <a:stretch>
            <a:fillRect/>
          </a:stretch>
        </p:blipFill>
        <p:spPr>
          <a:xfrm>
            <a:off x="163513" y="57150"/>
            <a:ext cx="8886825" cy="6800850"/>
          </a:xfrm>
          <a:noFill/>
        </p:spPr>
      </p:pic>
    </p:spTree>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D8259DF8-163E-4BFB-9A8A-7CB07FD44847}" type="slidenum">
              <a:rPr lang="en-US"/>
              <a:pPr>
                <a:defRPr/>
              </a:pPr>
              <a:t>6</a:t>
            </a:fld>
            <a:endParaRPr lang="en-US"/>
          </a:p>
        </p:txBody>
      </p:sp>
      <p:sp>
        <p:nvSpPr>
          <p:cNvPr id="7171" name="Rectangle 3"/>
          <p:cNvSpPr>
            <a:spLocks noGrp="1" noChangeArrowheads="1"/>
          </p:cNvSpPr>
          <p:nvPr>
            <p:ph type="body" idx="1"/>
          </p:nvPr>
        </p:nvSpPr>
        <p:spPr/>
        <p:txBody>
          <a:bodyPr/>
          <a:lstStyle/>
          <a:p>
            <a:pPr algn="ctr">
              <a:buFontTx/>
              <a:buNone/>
            </a:pPr>
            <a:endParaRPr lang="en-US" sz="2800" dirty="0" smtClean="0"/>
          </a:p>
          <a:p>
            <a:pPr algn="ctr">
              <a:buFontTx/>
              <a:buNone/>
            </a:pPr>
            <a:endParaRPr lang="en-US" sz="2800" dirty="0" smtClean="0"/>
          </a:p>
          <a:p>
            <a:pPr algn="ctr">
              <a:buFontTx/>
              <a:buNone/>
            </a:pPr>
            <a:endParaRPr lang="en-US" sz="2000" dirty="0" smtClean="0"/>
          </a:p>
          <a:p>
            <a:pPr algn="ctr">
              <a:buFontTx/>
              <a:buNone/>
            </a:pPr>
            <a:endParaRPr lang="en-US" sz="2800" dirty="0" smtClean="0"/>
          </a:p>
          <a:p>
            <a:pPr algn="ctr">
              <a:buFontTx/>
              <a:buNone/>
            </a:pPr>
            <a:r>
              <a:rPr lang="en-US" sz="2800" dirty="0" smtClean="0"/>
              <a:t>What is driving the</a:t>
            </a:r>
          </a:p>
          <a:p>
            <a:pPr algn="ctr">
              <a:buFontTx/>
              <a:buNone/>
            </a:pPr>
            <a:r>
              <a:rPr lang="en-US" sz="2800" dirty="0" smtClean="0"/>
              <a:t>embedded everywhere explosion?</a:t>
            </a:r>
          </a:p>
        </p:txBody>
      </p:sp>
    </p:spTree>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2"/>
          <p:cNvSpPr>
            <a:spLocks noGrp="1"/>
          </p:cNvSpPr>
          <p:nvPr>
            <p:ph type="title"/>
          </p:nvPr>
        </p:nvSpPr>
        <p:spPr/>
        <p:txBody>
          <a:bodyPr/>
          <a:lstStyle/>
          <a:p>
            <a:r>
              <a:rPr lang="en-US" smtClean="0"/>
              <a:t>Loads!</a:t>
            </a:r>
          </a:p>
        </p:txBody>
      </p:sp>
      <p:sp>
        <p:nvSpPr>
          <p:cNvPr id="13315" name="Content Placeholder 3"/>
          <p:cNvSpPr>
            <a:spLocks noGrp="1"/>
          </p:cNvSpPr>
          <p:nvPr>
            <p:ph idx="1"/>
          </p:nvPr>
        </p:nvSpPr>
        <p:spPr/>
        <p:txBody>
          <a:bodyPr/>
          <a:lstStyle/>
          <a:p>
            <a:r>
              <a:rPr lang="en-US" dirty="0" err="1" smtClean="0"/>
              <a:t>ldrb</a:t>
            </a:r>
            <a:r>
              <a:rPr lang="en-US" dirty="0" smtClean="0"/>
              <a:t>?</a:t>
            </a:r>
          </a:p>
          <a:p>
            <a:r>
              <a:rPr lang="en-US" dirty="0" err="1" smtClean="0"/>
              <a:t>ldrsb</a:t>
            </a:r>
            <a:r>
              <a:rPr lang="en-US" dirty="0" smtClean="0"/>
              <a:t>?</a:t>
            </a:r>
          </a:p>
        </p:txBody>
      </p:sp>
      <p:sp>
        <p:nvSpPr>
          <p:cNvPr id="2" name="Slide Number Placeholder 1"/>
          <p:cNvSpPr>
            <a:spLocks noGrp="1"/>
          </p:cNvSpPr>
          <p:nvPr>
            <p:ph type="sldNum" sz="quarter" idx="12"/>
          </p:nvPr>
        </p:nvSpPr>
        <p:spPr/>
        <p:txBody>
          <a:bodyPr/>
          <a:lstStyle/>
          <a:p>
            <a:pPr>
              <a:defRPr/>
            </a:pPr>
            <a:fld id="{FC22EFB5-761C-4909-89A2-809204C1AFEE}" type="slidenum">
              <a:rPr lang="en-US" smtClean="0"/>
              <a:pPr>
                <a:defRPr/>
              </a:pPr>
              <a:t>60</a:t>
            </a:fld>
            <a:endParaRPr lang="en-US"/>
          </a:p>
        </p:txBody>
      </p:sp>
    </p:spTree>
  </p:cSld>
  <p:clrMapOvr>
    <a:masterClrMapping/>
  </p:clrMapOvr>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r>
              <a:rPr lang="en-US" smtClean="0"/>
              <a:t>So what does the program _do_?</a:t>
            </a:r>
          </a:p>
        </p:txBody>
      </p:sp>
      <p:sp>
        <p:nvSpPr>
          <p:cNvPr id="14339" name="Content Placeholder 2"/>
          <p:cNvSpPr>
            <a:spLocks noGrp="1"/>
          </p:cNvSpPr>
          <p:nvPr>
            <p:ph idx="1"/>
          </p:nvPr>
        </p:nvSpPr>
        <p:spPr/>
        <p:txBody>
          <a:bodyPr/>
          <a:lstStyle/>
          <a:p>
            <a:pPr>
              <a:buFontTx/>
              <a:buNone/>
            </a:pPr>
            <a:r>
              <a:rPr lang="pt-BR" b="1" dirty="0" smtClean="0">
                <a:latin typeface="Courier New" pitchFamily="49" charset="0"/>
                <a:cs typeface="Courier New" pitchFamily="49" charset="0"/>
              </a:rPr>
              <a:t>data:</a:t>
            </a:r>
          </a:p>
          <a:p>
            <a:pPr>
              <a:buFontTx/>
              <a:buNone/>
            </a:pPr>
            <a:r>
              <a:rPr lang="pt-BR" b="1" dirty="0" smtClean="0">
                <a:latin typeface="Courier New" pitchFamily="49" charset="0"/>
                <a:cs typeface="Courier New" pitchFamily="49" charset="0"/>
              </a:rPr>
              <a:t>    .byte 0x12, 20, 0x20, -1</a:t>
            </a:r>
          </a:p>
          <a:p>
            <a:pPr>
              <a:buFontTx/>
              <a:buNone/>
            </a:pPr>
            <a:r>
              <a:rPr lang="pt-BR" b="1" dirty="0" smtClean="0">
                <a:latin typeface="Courier New" pitchFamily="49" charset="0"/>
                <a:cs typeface="Courier New" pitchFamily="49" charset="0"/>
              </a:rPr>
              <a:t>func:</a:t>
            </a:r>
          </a:p>
          <a:p>
            <a:pPr>
              <a:buFontTx/>
              <a:buNone/>
            </a:pPr>
            <a:r>
              <a:rPr lang="pt-BR" b="1" dirty="0" smtClean="0">
                <a:latin typeface="Courier New" pitchFamily="49" charset="0"/>
                <a:cs typeface="Courier New" pitchFamily="49" charset="0"/>
              </a:rPr>
              <a:t>        mov r0, #0</a:t>
            </a:r>
          </a:p>
          <a:p>
            <a:pPr>
              <a:buFontTx/>
              <a:buNone/>
            </a:pPr>
            <a:r>
              <a:rPr lang="pt-BR" b="1" dirty="0" smtClean="0">
                <a:latin typeface="Courier New" pitchFamily="49" charset="0"/>
                <a:cs typeface="Courier New" pitchFamily="49" charset="0"/>
              </a:rPr>
              <a:t>        mov r4, #0</a:t>
            </a:r>
          </a:p>
          <a:p>
            <a:pPr>
              <a:buFontTx/>
              <a:buNone/>
            </a:pPr>
            <a:r>
              <a:rPr lang="pt-BR" b="1" dirty="0" smtClean="0">
                <a:latin typeface="Courier New" pitchFamily="49" charset="0"/>
                <a:cs typeface="Courier New" pitchFamily="49" charset="0"/>
              </a:rPr>
              <a:t>        movw   r1, #:lower16:data</a:t>
            </a:r>
          </a:p>
          <a:p>
            <a:pPr>
              <a:buFontTx/>
              <a:buNone/>
            </a:pPr>
            <a:r>
              <a:rPr lang="pt-BR" b="1" dirty="0" smtClean="0">
                <a:latin typeface="Courier New" pitchFamily="49" charset="0"/>
                <a:cs typeface="Courier New" pitchFamily="49" charset="0"/>
              </a:rPr>
              <a:t>        movt   r1, #:upper16:data</a:t>
            </a:r>
          </a:p>
          <a:p>
            <a:pPr>
              <a:buFontTx/>
              <a:buNone/>
            </a:pPr>
            <a:r>
              <a:rPr lang="pt-BR" b="1" dirty="0" smtClean="0">
                <a:latin typeface="Courier New" pitchFamily="49" charset="0"/>
                <a:cs typeface="Courier New" pitchFamily="49" charset="0"/>
              </a:rPr>
              <a:t>top:    ldrb   r2, [r1],1</a:t>
            </a:r>
          </a:p>
          <a:p>
            <a:pPr>
              <a:buFontTx/>
              <a:buNone/>
            </a:pPr>
            <a:r>
              <a:rPr lang="pt-BR" b="1" dirty="0" smtClean="0">
                <a:latin typeface="Courier New" pitchFamily="49" charset="0"/>
                <a:cs typeface="Courier New" pitchFamily="49" charset="0"/>
              </a:rPr>
              <a:t>        add r4, r4, r2</a:t>
            </a:r>
          </a:p>
          <a:p>
            <a:pPr>
              <a:buFontTx/>
              <a:buNone/>
            </a:pPr>
            <a:r>
              <a:rPr lang="pt-BR" b="1" dirty="0" smtClean="0">
                <a:latin typeface="Courier New" pitchFamily="49" charset="0"/>
                <a:cs typeface="Courier New" pitchFamily="49" charset="0"/>
              </a:rPr>
              <a:t>        add r0, r0, #1</a:t>
            </a:r>
          </a:p>
          <a:p>
            <a:pPr>
              <a:buFontTx/>
              <a:buNone/>
            </a:pPr>
            <a:r>
              <a:rPr lang="pt-BR" b="1" dirty="0" smtClean="0">
                <a:latin typeface="Courier New" pitchFamily="49" charset="0"/>
                <a:cs typeface="Courier New" pitchFamily="49" charset="0"/>
              </a:rPr>
              <a:t>        cmp r0, #4</a:t>
            </a:r>
          </a:p>
          <a:p>
            <a:pPr>
              <a:buFontTx/>
              <a:buNone/>
            </a:pPr>
            <a:r>
              <a:rPr lang="pt-BR" b="1" dirty="0" smtClean="0">
                <a:latin typeface="Courier New" pitchFamily="49" charset="0"/>
                <a:cs typeface="Courier New" pitchFamily="49" charset="0"/>
              </a:rPr>
              <a:t>        bne top</a:t>
            </a:r>
          </a:p>
          <a:p>
            <a:pPr>
              <a:buFontTx/>
              <a:buNone/>
            </a:pPr>
            <a:endParaRPr lang="en-US" b="1" dirty="0" smtClean="0">
              <a:latin typeface="Courier New" pitchFamily="49" charset="0"/>
              <a:cs typeface="Courier New" pitchFamily="49" charset="0"/>
            </a:endParaRPr>
          </a:p>
          <a:p>
            <a:endParaRPr lang="en-US" dirty="0" smtClean="0"/>
          </a:p>
        </p:txBody>
      </p:sp>
      <p:sp>
        <p:nvSpPr>
          <p:cNvPr id="4" name="Slide Number Placeholder 3"/>
          <p:cNvSpPr>
            <a:spLocks noGrp="1"/>
          </p:cNvSpPr>
          <p:nvPr>
            <p:ph type="sldNum" sz="quarter" idx="12"/>
          </p:nvPr>
        </p:nvSpPr>
        <p:spPr/>
        <p:txBody>
          <a:bodyPr/>
          <a:lstStyle/>
          <a:p>
            <a:pPr>
              <a:defRPr/>
            </a:pPr>
            <a:fld id="{8313BB18-6100-4D8D-BAE1-3DD64CA54530}" type="slidenum">
              <a:rPr lang="en-US" smtClean="0"/>
              <a:pPr>
                <a:defRPr/>
              </a:pPr>
              <a:t>61</a:t>
            </a:fld>
            <a:endParaRPr lang="en-US"/>
          </a:p>
        </p:txBody>
      </p:sp>
    </p:spTree>
  </p:cSld>
  <p:clrMapOvr>
    <a:masterClrMapping/>
  </p:clrMapOvr>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75D9B4BC-8705-48C0-8B85-D95571D01DCA}" type="slidenum">
              <a:rPr lang="en-US"/>
              <a:pPr>
                <a:defRPr/>
              </a:pPr>
              <a:t>62</a:t>
            </a:fld>
            <a:endParaRPr lang="en-US"/>
          </a:p>
        </p:txBody>
      </p:sp>
      <p:sp>
        <p:nvSpPr>
          <p:cNvPr id="40963" name="Rectangle 3"/>
          <p:cNvSpPr>
            <a:spLocks noGrp="1" noChangeArrowheads="1"/>
          </p:cNvSpPr>
          <p:nvPr>
            <p:ph type="body" idx="1"/>
          </p:nvPr>
        </p:nvSpPr>
        <p:spPr/>
        <p:txBody>
          <a:bodyPr/>
          <a:lstStyle/>
          <a:p>
            <a:pPr algn="ctr">
              <a:buFontTx/>
              <a:buNone/>
            </a:pPr>
            <a:endParaRPr lang="en-US" dirty="0" smtClean="0"/>
          </a:p>
          <a:p>
            <a:pPr algn="ctr">
              <a:buFontTx/>
              <a:buNone/>
            </a:pPr>
            <a:endParaRPr lang="en-US" dirty="0" smtClean="0"/>
          </a:p>
          <a:p>
            <a:pPr algn="ctr">
              <a:buFontTx/>
              <a:buNone/>
            </a:pPr>
            <a:endParaRPr lang="en-US" dirty="0" smtClean="0"/>
          </a:p>
          <a:p>
            <a:pPr algn="ctr">
              <a:buFontTx/>
              <a:buNone/>
            </a:pPr>
            <a:r>
              <a:rPr lang="en-US" dirty="0" smtClean="0"/>
              <a:t>Questions?</a:t>
            </a:r>
          </a:p>
          <a:p>
            <a:pPr algn="ctr">
              <a:buFontTx/>
              <a:buNone/>
            </a:pPr>
            <a:endParaRPr lang="en-US" dirty="0" smtClean="0"/>
          </a:p>
          <a:p>
            <a:pPr algn="ctr">
              <a:buFontTx/>
              <a:buNone/>
            </a:pPr>
            <a:r>
              <a:rPr lang="en-US" dirty="0" smtClean="0"/>
              <a:t>Comments?</a:t>
            </a:r>
          </a:p>
          <a:p>
            <a:pPr algn="ctr">
              <a:buFontTx/>
              <a:buNone/>
            </a:pPr>
            <a:endParaRPr lang="en-US" dirty="0" smtClean="0"/>
          </a:p>
          <a:p>
            <a:pPr algn="ctr">
              <a:buFontTx/>
              <a:buNone/>
            </a:pPr>
            <a:r>
              <a:rPr lang="en-US" dirty="0" smtClean="0"/>
              <a:t>Discussion?</a:t>
            </a:r>
          </a:p>
        </p:txBody>
      </p:sp>
    </p:spTree>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a:defRPr/>
            </a:pPr>
            <a:fld id="{FDF75B14-5DF4-4851-B07D-235E10F4DCC7}" type="slidenum">
              <a:rPr lang="en-US"/>
              <a:pPr>
                <a:defRPr/>
              </a:pPr>
              <a:t>7</a:t>
            </a:fld>
            <a:endParaRPr lang="en-US"/>
          </a:p>
        </p:txBody>
      </p:sp>
      <p:sp>
        <p:nvSpPr>
          <p:cNvPr id="8195" name="Rectangle 2"/>
          <p:cNvSpPr>
            <a:spLocks noGrp="1" noChangeArrowheads="1"/>
          </p:cNvSpPr>
          <p:nvPr>
            <p:ph type="title"/>
          </p:nvPr>
        </p:nvSpPr>
        <p:spPr/>
        <p:txBody>
          <a:bodyPr/>
          <a:lstStyle/>
          <a:p>
            <a:r>
              <a:rPr lang="en-US" smtClean="0"/>
              <a:t>Outline</a:t>
            </a:r>
          </a:p>
        </p:txBody>
      </p:sp>
      <p:sp>
        <p:nvSpPr>
          <p:cNvPr id="1391619" name="Rectangle 3"/>
          <p:cNvSpPr>
            <a:spLocks noGrp="1" noChangeArrowheads="1"/>
          </p:cNvSpPr>
          <p:nvPr>
            <p:ph type="body" idx="1"/>
          </p:nvPr>
        </p:nvSpPr>
        <p:spPr>
          <a:xfrm>
            <a:off x="914400" y="990600"/>
            <a:ext cx="7527925" cy="4876800"/>
          </a:xfrm>
        </p:spPr>
        <p:txBody>
          <a:bodyPr/>
          <a:lstStyle/>
          <a:p>
            <a:pPr>
              <a:defRPr/>
            </a:pPr>
            <a:endParaRPr lang="en-US" dirty="0"/>
          </a:p>
          <a:p>
            <a:pPr>
              <a:defRPr/>
            </a:pPr>
            <a:endParaRPr lang="en-US" dirty="0"/>
          </a:p>
          <a:p>
            <a:pPr>
              <a:buFontTx/>
              <a:buNone/>
              <a:defRPr/>
            </a:pPr>
            <a:endParaRPr lang="en-US" dirty="0" smtClean="0">
              <a:solidFill>
                <a:schemeClr val="folHlink"/>
              </a:solidFill>
            </a:endParaRPr>
          </a:p>
          <a:p>
            <a:pPr>
              <a:buFontTx/>
              <a:buNone/>
              <a:defRPr/>
            </a:pPr>
            <a:r>
              <a:rPr lang="en-US" b="1" i="1" u="sng" dirty="0" smtClean="0">
                <a:solidFill>
                  <a:srgbClr val="0000FF"/>
                </a:solidFill>
              </a:rPr>
              <a:t>Technology Trends</a:t>
            </a:r>
          </a:p>
          <a:p>
            <a:pPr>
              <a:buFontTx/>
              <a:buNone/>
              <a:defRPr/>
            </a:pPr>
            <a:endParaRPr lang="en-US" dirty="0" smtClean="0"/>
          </a:p>
          <a:p>
            <a:pPr>
              <a:buFontTx/>
              <a:buNone/>
              <a:defRPr/>
            </a:pPr>
            <a:r>
              <a:rPr lang="en-US" dirty="0" smtClean="0">
                <a:solidFill>
                  <a:schemeClr val="accent2">
                    <a:lumMod val="60000"/>
                    <a:lumOff val="40000"/>
                  </a:schemeClr>
                </a:solidFill>
              </a:rPr>
              <a:t>Course Description/Overview</a:t>
            </a:r>
          </a:p>
          <a:p>
            <a:pPr>
              <a:buFontTx/>
              <a:buNone/>
              <a:defRPr/>
            </a:pPr>
            <a:endParaRPr lang="en-US" dirty="0" smtClean="0">
              <a:solidFill>
                <a:schemeClr val="accent2">
                  <a:lumMod val="60000"/>
                  <a:lumOff val="40000"/>
                </a:schemeClr>
              </a:solidFill>
            </a:endParaRPr>
          </a:p>
          <a:p>
            <a:pPr>
              <a:buFontTx/>
              <a:buNone/>
              <a:defRPr/>
            </a:pPr>
            <a:r>
              <a:rPr lang="en-US" dirty="0" smtClean="0">
                <a:solidFill>
                  <a:schemeClr val="accent2">
                    <a:lumMod val="60000"/>
                    <a:lumOff val="40000"/>
                  </a:schemeClr>
                </a:solidFill>
              </a:rPr>
              <a:t>Tools Overview/ISA start</a:t>
            </a:r>
          </a:p>
          <a:p>
            <a:pPr>
              <a:buFontTx/>
              <a:buNone/>
              <a:defRPr/>
            </a:pPr>
            <a:endParaRPr lang="en-US" dirty="0" smtClean="0"/>
          </a:p>
          <a:p>
            <a:pPr>
              <a:buFontTx/>
              <a:buNone/>
              <a:defRPr/>
            </a:pPr>
            <a:endParaRPr lang="en-US" dirty="0" smtClean="0">
              <a:solidFill>
                <a:schemeClr val="bg1">
                  <a:lumMod val="50000"/>
                </a:schemeClr>
              </a:solidFill>
            </a:endParaRPr>
          </a:p>
        </p:txBody>
      </p:sp>
    </p:spTree>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fld id="{CBABE4A1-75BD-4A92-94DB-319922937644}" type="slidenum">
              <a:rPr lang="en-US" altLang="en-US" sz="1600">
                <a:solidFill>
                  <a:schemeClr val="folHlink"/>
                </a:solidFill>
                <a:latin typeface="Trebuchet MS" panose="020B0603020202020204" pitchFamily="34" charset="0"/>
              </a:rPr>
              <a:pPr/>
              <a:t>8</a:t>
            </a:fld>
            <a:endParaRPr lang="en-US" altLang="en-US" sz="1600">
              <a:solidFill>
                <a:schemeClr val="folHlink"/>
              </a:solidFill>
              <a:latin typeface="Trebuchet MS" panose="020B0603020202020204" pitchFamily="34" charset="0"/>
            </a:endParaRPr>
          </a:p>
        </p:txBody>
      </p:sp>
      <p:sp>
        <p:nvSpPr>
          <p:cNvPr id="20482" name="Rectangle 2"/>
          <p:cNvSpPr>
            <a:spLocks noGrp="1" noChangeArrowheads="1"/>
          </p:cNvSpPr>
          <p:nvPr>
            <p:ph type="title"/>
          </p:nvPr>
        </p:nvSpPr>
        <p:spPr/>
        <p:txBody>
          <a:bodyPr/>
          <a:lstStyle/>
          <a:p>
            <a:r>
              <a:rPr lang="en-US" altLang="en-US" smtClean="0"/>
              <a:t>Moore</a:t>
            </a:r>
            <a:r>
              <a:rPr lang="ja-JP" altLang="en-US" smtClean="0"/>
              <a:t>’</a:t>
            </a:r>
            <a:r>
              <a:rPr lang="en-US" altLang="ja-JP" smtClean="0"/>
              <a:t>s Law (a statement about economics):</a:t>
            </a:r>
            <a:br>
              <a:rPr lang="en-US" altLang="ja-JP" smtClean="0"/>
            </a:br>
            <a:r>
              <a:rPr lang="en-US" altLang="ja-JP" smtClean="0"/>
              <a:t>IC transistor count doubles every 18-24 mo</a:t>
            </a:r>
            <a:endParaRPr lang="en-US" altLang="en-US" smtClean="0"/>
          </a:p>
        </p:txBody>
      </p:sp>
      <p:pic>
        <p:nvPicPr>
          <p:cNvPr id="20483"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50" y="1020763"/>
            <a:ext cx="6119813" cy="361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Text Box 12"/>
          <p:cNvSpPr txBox="1">
            <a:spLocks noChangeArrowheads="1"/>
          </p:cNvSpPr>
          <p:nvPr/>
        </p:nvSpPr>
        <p:spPr bwMode="auto">
          <a:xfrm>
            <a:off x="7037388" y="6402388"/>
            <a:ext cx="201295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none">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r"/>
            <a:r>
              <a:rPr lang="en-US" altLang="en-US" sz="1800">
                <a:solidFill>
                  <a:srgbClr val="000066"/>
                </a:solidFill>
                <a:latin typeface="Arial" panose="020B0604020202020204" pitchFamily="34" charset="0"/>
              </a:rPr>
              <a:t>Photo Credit: Intel</a:t>
            </a:r>
          </a:p>
        </p:txBody>
      </p:sp>
      <p:pic>
        <p:nvPicPr>
          <p:cNvPr id="20485" name="Picture 10"/>
          <p:cNvPicPr>
            <a:picLocks noChangeAspect="1" noChangeArrowheads="1"/>
          </p:cNvPicPr>
          <p:nvPr/>
        </p:nvPicPr>
        <p:blipFill>
          <a:blip r:embed="rId4">
            <a:extLst>
              <a:ext uri="{28A0092B-C50C-407E-A947-70E740481C1C}">
                <a14:useLocalDpi xmlns:a14="http://schemas.microsoft.com/office/drawing/2010/main" val="0"/>
              </a:ext>
            </a:extLst>
          </a:blip>
          <a:srcRect l="25523" t="35857" r="38048" b="12064"/>
          <a:stretch>
            <a:fillRect/>
          </a:stretch>
        </p:blipFill>
        <p:spPr bwMode="auto">
          <a:xfrm>
            <a:off x="4724400" y="3048000"/>
            <a:ext cx="3140075" cy="336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609600"/>
            <a:ext cx="16383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624013" y="4191000"/>
            <a:ext cx="2947987" cy="221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768301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Slide Number Placeholder 5"/>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fld id="{7F079008-6FB4-4F96-996E-9E8D92332ADD}" type="slidenum">
              <a:rPr lang="en-US" altLang="en-US" sz="1600">
                <a:solidFill>
                  <a:schemeClr val="folHlink"/>
                </a:solidFill>
                <a:latin typeface="Trebuchet MS" panose="020B0603020202020204" pitchFamily="34" charset="0"/>
              </a:rPr>
              <a:pPr/>
              <a:t>9</a:t>
            </a:fld>
            <a:endParaRPr lang="en-US" altLang="en-US" sz="1600">
              <a:solidFill>
                <a:schemeClr val="folHlink"/>
              </a:solidFill>
              <a:latin typeface="Trebuchet MS" panose="020B0603020202020204" pitchFamily="34" charset="0"/>
            </a:endParaRPr>
          </a:p>
        </p:txBody>
      </p:sp>
      <p:sp>
        <p:nvSpPr>
          <p:cNvPr id="82946" name="Rectangle 2"/>
          <p:cNvSpPr>
            <a:spLocks noGrp="1" noChangeArrowheads="1"/>
          </p:cNvSpPr>
          <p:nvPr>
            <p:ph type="title"/>
          </p:nvPr>
        </p:nvSpPr>
        <p:spPr>
          <a:xfrm>
            <a:off x="169863" y="88900"/>
            <a:ext cx="8880475" cy="914400"/>
          </a:xfrm>
        </p:spPr>
        <p:txBody>
          <a:bodyPr/>
          <a:lstStyle/>
          <a:p>
            <a:r>
              <a:rPr lang="en-US" altLang="en-US" smtClean="0"/>
              <a:t>The number of computers per person grows</a:t>
            </a:r>
          </a:p>
        </p:txBody>
      </p:sp>
      <p:pic>
        <p:nvPicPr>
          <p:cNvPr id="82947" name="Picture 1"/>
          <p:cNvPicPr>
            <a:picLocks noChangeAspect="1" noChangeArrowheads="1"/>
          </p:cNvPicPr>
          <p:nvPr>
            <p:custDataLst>
              <p:tags r:id="rId1"/>
            </p:custDataLst>
          </p:nvPr>
        </p:nvPicPr>
        <p:blipFill>
          <a:blip r:embed="rId37" cstate="print">
            <a:extLst>
              <a:ext uri="{28A0092B-C50C-407E-A947-70E740481C1C}">
                <a14:useLocalDpi xmlns:a14="http://schemas.microsoft.com/office/drawing/2010/main" val="0"/>
              </a:ext>
            </a:extLst>
          </a:blip>
          <a:srcRect/>
          <a:stretch>
            <a:fillRect/>
          </a:stretch>
        </p:blipFill>
        <p:spPr bwMode="auto">
          <a:xfrm>
            <a:off x="0" y="868363"/>
            <a:ext cx="8715375" cy="667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2948" name="Group 53"/>
          <p:cNvGrpSpPr>
            <a:grpSpLocks/>
          </p:cNvGrpSpPr>
          <p:nvPr/>
        </p:nvGrpSpPr>
        <p:grpSpPr bwMode="auto">
          <a:xfrm>
            <a:off x="228600" y="1020763"/>
            <a:ext cx="8305800" cy="5518150"/>
            <a:chOff x="228600" y="1020763"/>
            <a:chExt cx="8305800" cy="5518149"/>
          </a:xfrm>
        </p:grpSpPr>
        <p:pic>
          <p:nvPicPr>
            <p:cNvPr id="82950" name="Picture 2"/>
            <p:cNvPicPr>
              <a:picLocks noChangeAspect="1" noChangeArrowheads="1"/>
            </p:cNvPicPr>
            <p:nvPr>
              <p:custDataLst>
                <p:tags r:id="rId3"/>
              </p:custDataLst>
            </p:nvPr>
          </p:nvPicPr>
          <p:blipFill>
            <a:blip r:embed="rId38">
              <a:extLst>
                <a:ext uri="{28A0092B-C50C-407E-A947-70E740481C1C}">
                  <a14:useLocalDpi xmlns:a14="http://schemas.microsoft.com/office/drawing/2010/main" val="0"/>
                </a:ext>
              </a:extLst>
            </a:blip>
            <a:srcRect l="5200" r="3600"/>
            <a:stretch>
              <a:fillRect/>
            </a:stretch>
          </p:blipFill>
          <p:spPr bwMode="auto">
            <a:xfrm>
              <a:off x="1828800" y="3303588"/>
              <a:ext cx="1447800"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51" name="Picture 2"/>
            <p:cNvPicPr>
              <a:picLocks noChangeAspect="1" noChangeArrowheads="1"/>
            </p:cNvPicPr>
            <p:nvPr>
              <p:custDataLst>
                <p:tags r:id="rId4"/>
              </p:custDataLst>
            </p:nvPr>
          </p:nvPicPr>
          <p:blipFill>
            <a:blip r:embed="rId39" cstate="print">
              <a:extLst>
                <a:ext uri="{28A0092B-C50C-407E-A947-70E740481C1C}">
                  <a14:useLocalDpi xmlns:a14="http://schemas.microsoft.com/office/drawing/2010/main" val="0"/>
                </a:ext>
              </a:extLst>
            </a:blip>
            <a:srcRect/>
            <a:stretch>
              <a:fillRect/>
            </a:stretch>
          </p:blipFill>
          <p:spPr bwMode="auto">
            <a:xfrm>
              <a:off x="5562600" y="3916363"/>
              <a:ext cx="838200" cy="77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2" name="Straight Connector 31"/>
            <p:cNvCxnSpPr/>
            <p:nvPr>
              <p:custDataLst>
                <p:tags r:id="rId5"/>
              </p:custDataLst>
            </p:nvPr>
          </p:nvCxnSpPr>
          <p:spPr>
            <a:xfrm flipV="1">
              <a:off x="1981200" y="1858963"/>
              <a:ext cx="457200" cy="1524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custDataLst>
                <p:tags r:id="rId6"/>
              </p:custDataLst>
            </p:nvPr>
          </p:nvCxnSpPr>
          <p:spPr>
            <a:xfrm rot="5400000" flipH="1" flipV="1">
              <a:off x="2286000" y="3001963"/>
              <a:ext cx="762000" cy="1524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custDataLst>
                <p:tags r:id="rId7"/>
              </p:custDataLst>
            </p:nvPr>
          </p:nvCxnSpPr>
          <p:spPr>
            <a:xfrm flipV="1">
              <a:off x="3581400" y="3001963"/>
              <a:ext cx="533400" cy="3810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custDataLst>
                <p:tags r:id="rId8"/>
              </p:custDataLst>
            </p:nvPr>
          </p:nvCxnSpPr>
          <p:spPr>
            <a:xfrm rot="5400000" flipH="1" flipV="1">
              <a:off x="4000500" y="4183062"/>
              <a:ext cx="457200" cy="2286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custDataLst>
                <p:tags r:id="rId9"/>
              </p:custDataLst>
            </p:nvPr>
          </p:nvCxnSpPr>
          <p:spPr>
            <a:xfrm rot="5400000" flipH="1" flipV="1">
              <a:off x="5715000" y="5364162"/>
              <a:ext cx="228600" cy="2286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37" name="TextBox 36"/>
            <p:cNvSpPr txBox="1"/>
            <p:nvPr>
              <p:custDataLst>
                <p:tags r:id="rId10"/>
              </p:custDataLst>
            </p:nvPr>
          </p:nvSpPr>
          <p:spPr>
            <a:xfrm>
              <a:off x="3505200" y="1096963"/>
              <a:ext cx="1981200" cy="3270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Mainframe</a:t>
              </a:r>
            </a:p>
          </p:txBody>
        </p:sp>
        <p:sp>
          <p:nvSpPr>
            <p:cNvPr id="38" name="TextBox 37"/>
            <p:cNvSpPr txBox="1"/>
            <p:nvPr>
              <p:custDataLst>
                <p:tags r:id="rId11"/>
              </p:custDataLst>
            </p:nvPr>
          </p:nvSpPr>
          <p:spPr>
            <a:xfrm>
              <a:off x="1447800" y="4752974"/>
              <a:ext cx="1600200" cy="534988"/>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Mini Computer</a:t>
              </a:r>
            </a:p>
          </p:txBody>
        </p:sp>
        <p:sp>
          <p:nvSpPr>
            <p:cNvPr id="39" name="TextBox 38"/>
            <p:cNvSpPr txBox="1"/>
            <p:nvPr>
              <p:custDataLst>
                <p:tags r:id="rId12"/>
              </p:custDataLst>
            </p:nvPr>
          </p:nvSpPr>
          <p:spPr>
            <a:xfrm>
              <a:off x="2971800" y="5440362"/>
              <a:ext cx="1600200" cy="54927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Personal Computer</a:t>
              </a:r>
            </a:p>
          </p:txBody>
        </p:sp>
        <p:sp>
          <p:nvSpPr>
            <p:cNvPr id="40" name="TextBox 39"/>
            <p:cNvSpPr txBox="1"/>
            <p:nvPr>
              <p:custDataLst>
                <p:tags r:id="rId13"/>
              </p:custDataLst>
            </p:nvPr>
          </p:nvSpPr>
          <p:spPr>
            <a:xfrm>
              <a:off x="3810000" y="3124200"/>
              <a:ext cx="1600200" cy="3270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Workstation</a:t>
              </a:r>
            </a:p>
          </p:txBody>
        </p:sp>
        <p:sp>
          <p:nvSpPr>
            <p:cNvPr id="41" name="TextBox 40"/>
            <p:cNvSpPr txBox="1"/>
            <p:nvPr>
              <p:custDataLst>
                <p:tags r:id="rId14"/>
              </p:custDataLst>
            </p:nvPr>
          </p:nvSpPr>
          <p:spPr>
            <a:xfrm>
              <a:off x="4800600" y="6126162"/>
              <a:ext cx="1600200" cy="3270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Smartphone</a:t>
              </a:r>
            </a:p>
          </p:txBody>
        </p:sp>
        <p:cxnSp>
          <p:nvCxnSpPr>
            <p:cNvPr id="45" name="Straight Connector 44"/>
            <p:cNvCxnSpPr/>
            <p:nvPr>
              <p:custDataLst>
                <p:tags r:id="rId15"/>
              </p:custDataLst>
            </p:nvPr>
          </p:nvCxnSpPr>
          <p:spPr>
            <a:xfrm flipV="1">
              <a:off x="6781800" y="5364162"/>
              <a:ext cx="838200" cy="6858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sp>
          <p:nvSpPr>
            <p:cNvPr id="46" name="TextBox 45"/>
            <p:cNvSpPr txBox="1"/>
            <p:nvPr>
              <p:custDataLst>
                <p:tags r:id="rId16"/>
              </p:custDataLst>
            </p:nvPr>
          </p:nvSpPr>
          <p:spPr>
            <a:xfrm>
              <a:off x="6934200" y="4179887"/>
              <a:ext cx="1600200" cy="544512"/>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Smart Sensors</a:t>
              </a:r>
            </a:p>
          </p:txBody>
        </p:sp>
        <p:sp>
          <p:nvSpPr>
            <p:cNvPr id="70" name="TextBox 69"/>
            <p:cNvSpPr txBox="1"/>
            <p:nvPr>
              <p:custDataLst>
                <p:tags r:id="rId17"/>
              </p:custDataLst>
            </p:nvPr>
          </p:nvSpPr>
          <p:spPr>
            <a:xfrm>
              <a:off x="3581400" y="1325563"/>
              <a:ext cx="1905000" cy="2762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Enterprise</a:t>
              </a:r>
            </a:p>
          </p:txBody>
        </p:sp>
        <p:sp>
          <p:nvSpPr>
            <p:cNvPr id="71" name="TextBox 70"/>
            <p:cNvSpPr txBox="1"/>
            <p:nvPr>
              <p:custDataLst>
                <p:tags r:id="rId18"/>
              </p:custDataLst>
            </p:nvPr>
          </p:nvSpPr>
          <p:spPr>
            <a:xfrm>
              <a:off x="1371600" y="5211762"/>
              <a:ext cx="1905000" cy="2762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Company</a:t>
              </a:r>
            </a:p>
          </p:txBody>
        </p:sp>
        <p:sp>
          <p:nvSpPr>
            <p:cNvPr id="72" name="TextBox 71"/>
            <p:cNvSpPr txBox="1"/>
            <p:nvPr>
              <p:custDataLst>
                <p:tags r:id="rId19"/>
              </p:custDataLst>
            </p:nvPr>
          </p:nvSpPr>
          <p:spPr>
            <a:xfrm>
              <a:off x="5943600" y="3687763"/>
              <a:ext cx="1524000" cy="436562"/>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Professional</a:t>
              </a:r>
            </a:p>
          </p:txBody>
        </p:sp>
        <p:sp>
          <p:nvSpPr>
            <p:cNvPr id="73" name="TextBox 72"/>
            <p:cNvSpPr txBox="1"/>
            <p:nvPr>
              <p:custDataLst>
                <p:tags r:id="rId20"/>
              </p:custDataLst>
            </p:nvPr>
          </p:nvSpPr>
          <p:spPr>
            <a:xfrm>
              <a:off x="4572000" y="5897562"/>
              <a:ext cx="1905000" cy="2762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person</a:t>
              </a:r>
            </a:p>
          </p:txBody>
        </p:sp>
        <p:sp>
          <p:nvSpPr>
            <p:cNvPr id="74" name="TextBox 73"/>
            <p:cNvSpPr txBox="1"/>
            <p:nvPr>
              <p:custDataLst>
                <p:tags r:id="rId21"/>
              </p:custDataLst>
            </p:nvPr>
          </p:nvSpPr>
          <p:spPr>
            <a:xfrm>
              <a:off x="7010400" y="4783137"/>
              <a:ext cx="1524000" cy="2762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Ubiquitous</a:t>
              </a:r>
            </a:p>
          </p:txBody>
        </p:sp>
        <p:sp>
          <p:nvSpPr>
            <p:cNvPr id="75" name="TextBox 74"/>
            <p:cNvSpPr txBox="1"/>
            <p:nvPr>
              <p:custDataLst>
                <p:tags r:id="rId22"/>
              </p:custDataLst>
            </p:nvPr>
          </p:nvSpPr>
          <p:spPr>
            <a:xfrm>
              <a:off x="2743200" y="5897562"/>
              <a:ext cx="1905000" cy="265112"/>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Family</a:t>
              </a:r>
            </a:p>
          </p:txBody>
        </p:sp>
        <p:sp>
          <p:nvSpPr>
            <p:cNvPr id="76" name="TextBox 75"/>
            <p:cNvSpPr txBox="1"/>
            <p:nvPr>
              <p:custDataLst>
                <p:tags r:id="rId23"/>
              </p:custDataLst>
            </p:nvPr>
          </p:nvSpPr>
          <p:spPr>
            <a:xfrm>
              <a:off x="3733800" y="3429000"/>
              <a:ext cx="1524000" cy="2762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400" b="1" dirty="0">
                  <a:solidFill>
                    <a:srgbClr val="00B050"/>
                  </a:solidFill>
                  <a:latin typeface="Arial" charset="0"/>
                  <a:ea typeface="+mn-ea"/>
                </a:rPr>
                <a:t>1 per Engineer</a:t>
              </a:r>
            </a:p>
          </p:txBody>
        </p:sp>
        <p:sp>
          <p:nvSpPr>
            <p:cNvPr id="77" name="TextBox 76"/>
            <p:cNvSpPr txBox="1"/>
            <p:nvPr>
              <p:custDataLst>
                <p:tags r:id="rId24"/>
              </p:custDataLst>
            </p:nvPr>
          </p:nvSpPr>
          <p:spPr>
            <a:xfrm>
              <a:off x="5029200" y="3382963"/>
              <a:ext cx="1600200" cy="327025"/>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solidFill>
                    <a:srgbClr val="000000"/>
                  </a:solidFill>
                  <a:latin typeface="Arial" charset="0"/>
                  <a:ea typeface="+mn-ea"/>
                </a:rPr>
                <a:t>Laptop</a:t>
              </a:r>
            </a:p>
          </p:txBody>
        </p:sp>
        <p:pic>
          <p:nvPicPr>
            <p:cNvPr id="82972" name="Picture 4"/>
            <p:cNvPicPr>
              <a:picLocks noChangeAspect="1" noChangeArrowheads="1"/>
            </p:cNvPicPr>
            <p:nvPr>
              <p:custDataLst>
                <p:tags r:id="rId25"/>
              </p:custDataLst>
            </p:nvPr>
          </p:nvPicPr>
          <p:blipFill>
            <a:blip r:embed="rId40">
              <a:extLst>
                <a:ext uri="{28A0092B-C50C-407E-A947-70E740481C1C}">
                  <a14:useLocalDpi xmlns:a14="http://schemas.microsoft.com/office/drawing/2010/main" val="0"/>
                </a:ext>
              </a:extLst>
            </a:blip>
            <a:srcRect/>
            <a:stretch>
              <a:fillRect/>
            </a:stretch>
          </p:blipFill>
          <p:spPr bwMode="auto">
            <a:xfrm>
              <a:off x="7031038" y="4678363"/>
              <a:ext cx="1503362"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9" name="Straight Connector 78"/>
            <p:cNvCxnSpPr/>
            <p:nvPr>
              <p:custDataLst>
                <p:tags r:id="rId26"/>
              </p:custDataLst>
            </p:nvPr>
          </p:nvCxnSpPr>
          <p:spPr>
            <a:xfrm flipV="1">
              <a:off x="5172075" y="4449762"/>
              <a:ext cx="238125" cy="228600"/>
            </a:xfrm>
            <a:prstGeom prst="line">
              <a:avLst/>
            </a:prstGeom>
            <a:ln w="47625">
              <a:solidFill>
                <a:srgbClr val="FF0000"/>
              </a:solidFill>
              <a:prstDash val="sysDot"/>
            </a:ln>
          </p:spPr>
          <p:style>
            <a:lnRef idx="1">
              <a:schemeClr val="accent1"/>
            </a:lnRef>
            <a:fillRef idx="0">
              <a:schemeClr val="accent1"/>
            </a:fillRef>
            <a:effectRef idx="0">
              <a:schemeClr val="accent1"/>
            </a:effectRef>
            <a:fontRef idx="minor">
              <a:schemeClr val="tx1"/>
            </a:fontRef>
          </p:style>
        </p:cxnSp>
        <p:pic>
          <p:nvPicPr>
            <p:cNvPr id="82974" name="Picture 6"/>
            <p:cNvPicPr>
              <a:picLocks noChangeAspect="1" noChangeArrowheads="1"/>
            </p:cNvPicPr>
            <p:nvPr>
              <p:custDataLst>
                <p:tags r:id="rId27"/>
              </p:custDataLst>
            </p:nvPr>
          </p:nvPicPr>
          <p:blipFill>
            <a:blip r:embed="rId41">
              <a:extLst>
                <a:ext uri="{28A0092B-C50C-407E-A947-70E740481C1C}">
                  <a14:useLocalDpi xmlns:a14="http://schemas.microsoft.com/office/drawing/2010/main" val="0"/>
                </a:ext>
              </a:extLst>
            </a:blip>
            <a:srcRect/>
            <a:stretch>
              <a:fillRect/>
            </a:stretch>
          </p:blipFill>
          <p:spPr bwMode="auto">
            <a:xfrm>
              <a:off x="3978275" y="2005013"/>
              <a:ext cx="627063" cy="117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5" name="Picture 9"/>
            <p:cNvPicPr>
              <a:picLocks noChangeAspect="1" noChangeArrowheads="1"/>
            </p:cNvPicPr>
            <p:nvPr>
              <p:custDataLst>
                <p:tags r:id="rId28"/>
              </p:custDataLst>
            </p:nvPr>
          </p:nvPicPr>
          <p:blipFill>
            <a:blip r:embed="rId42">
              <a:extLst>
                <a:ext uri="{28A0092B-C50C-407E-A947-70E740481C1C}">
                  <a14:useLocalDpi xmlns:a14="http://schemas.microsoft.com/office/drawing/2010/main" val="0"/>
                </a:ext>
              </a:extLst>
            </a:blip>
            <a:srcRect/>
            <a:stretch>
              <a:fillRect/>
            </a:stretch>
          </p:blipFill>
          <p:spPr bwMode="auto">
            <a:xfrm>
              <a:off x="3319463" y="4592638"/>
              <a:ext cx="1063625"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6" name="Picture 2"/>
            <p:cNvPicPr>
              <a:picLocks noChangeAspect="1" noChangeArrowheads="1"/>
            </p:cNvPicPr>
            <p:nvPr>
              <p:custDataLst>
                <p:tags r:id="rId29"/>
              </p:custDataLst>
            </p:nvPr>
          </p:nvPicPr>
          <p:blipFill>
            <a:blip r:embed="rId43">
              <a:extLst>
                <a:ext uri="{28A0092B-C50C-407E-A947-70E740481C1C}">
                  <a14:useLocalDpi xmlns:a14="http://schemas.microsoft.com/office/drawing/2010/main" val="0"/>
                </a:ext>
              </a:extLst>
            </a:blip>
            <a:srcRect/>
            <a:stretch>
              <a:fillRect/>
            </a:stretch>
          </p:blipFill>
          <p:spPr bwMode="auto">
            <a:xfrm>
              <a:off x="2209800" y="1020763"/>
              <a:ext cx="1447800" cy="1093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7" name="Picture 4"/>
            <p:cNvPicPr>
              <a:picLocks noChangeAspect="1" noChangeArrowheads="1"/>
            </p:cNvPicPr>
            <p:nvPr>
              <p:custDataLst>
                <p:tags r:id="rId30"/>
              </p:custDataLst>
            </p:nvPr>
          </p:nvPicPr>
          <p:blipFill>
            <a:blip r:embed="rId40">
              <a:extLst>
                <a:ext uri="{28A0092B-C50C-407E-A947-70E740481C1C}">
                  <a14:useLocalDpi xmlns:a14="http://schemas.microsoft.com/office/drawing/2010/main" val="0"/>
                </a:ext>
              </a:extLst>
            </a:blip>
            <a:srcRect/>
            <a:stretch>
              <a:fillRect/>
            </a:stretch>
          </p:blipFill>
          <p:spPr bwMode="auto">
            <a:xfrm>
              <a:off x="7031038" y="4678363"/>
              <a:ext cx="1503362" cy="1017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978" name="Picture 11"/>
            <p:cNvPicPr>
              <a:picLocks noChangeAspect="1" noChangeArrowheads="1"/>
            </p:cNvPicPr>
            <p:nvPr>
              <p:custDataLst>
                <p:tags r:id="rId31"/>
              </p:custDataLst>
            </p:nvPr>
          </p:nvPicPr>
          <p:blipFill>
            <a:blip r:embed="rId44" cstate="print">
              <a:extLst>
                <a:ext uri="{28A0092B-C50C-407E-A947-70E740481C1C}">
                  <a14:useLocalDpi xmlns:a14="http://schemas.microsoft.com/office/drawing/2010/main" val="0"/>
                </a:ext>
              </a:extLst>
            </a:blip>
            <a:srcRect/>
            <a:stretch>
              <a:fillRect/>
            </a:stretch>
          </p:blipFill>
          <p:spPr bwMode="auto">
            <a:xfrm>
              <a:off x="5248275" y="5543550"/>
              <a:ext cx="45243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5" name="TextBox 84"/>
            <p:cNvSpPr txBox="1"/>
            <p:nvPr>
              <p:custDataLst>
                <p:tags r:id="rId32"/>
              </p:custDataLst>
            </p:nvPr>
          </p:nvSpPr>
          <p:spPr>
            <a:xfrm>
              <a:off x="7010400" y="5745162"/>
              <a:ext cx="1524000" cy="447675"/>
            </a:xfrm>
            <a:prstGeom prst="rect">
              <a:avLst/>
            </a:prstGeom>
            <a:noFill/>
          </p:spPr>
          <p:txBody>
            <a:bodyP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fontAlgn="ctr">
                <a:lnSpc>
                  <a:spcPct val="80000"/>
                </a:lnSpc>
                <a:spcBef>
                  <a:spcPct val="50000"/>
                </a:spcBef>
                <a:buClr>
                  <a:srgbClr val="FFFFFF"/>
                </a:buClr>
                <a:buSzPct val="125000"/>
                <a:buFont typeface="Wingdings" panose="05000000000000000000" pitchFamily="2" charset="2"/>
                <a:buNone/>
              </a:pPr>
              <a:r>
                <a:rPr lang="en-US" altLang="en-US" sz="1400" b="1">
                  <a:solidFill>
                    <a:srgbClr val="00B050"/>
                  </a:solidFill>
                  <a:latin typeface="Arial" panose="020B0604020202020204" pitchFamily="34" charset="0"/>
                </a:rPr>
                <a:t>100 – 1000’s per person</a:t>
              </a:r>
            </a:p>
          </p:txBody>
        </p:sp>
        <p:sp>
          <p:nvSpPr>
            <p:cNvPr id="82980" name="Rectangle 50"/>
            <p:cNvSpPr>
              <a:spLocks noChangeArrowheads="1"/>
            </p:cNvSpPr>
            <p:nvPr/>
          </p:nvSpPr>
          <p:spPr bwMode="auto">
            <a:xfrm>
              <a:off x="856565" y="1423987"/>
              <a:ext cx="667435" cy="5114925"/>
            </a:xfrm>
            <a:prstGeom prst="rect">
              <a:avLst/>
            </a:prstGeom>
            <a:solidFill>
              <a:schemeClr val="bg1"/>
            </a:solidFill>
            <a:ln w="9525">
              <a:solidFill>
                <a:schemeClr val="bg1"/>
              </a:solidFill>
              <a:round/>
              <a:headEnd/>
              <a:tailEnd/>
            </a:ln>
          </p:spPr>
          <p:txBody>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endParaRPr lang="en-US" altLang="en-US"/>
            </a:p>
          </p:txBody>
        </p:sp>
        <p:sp>
          <p:nvSpPr>
            <p:cNvPr id="52" name="Right Arrow 51"/>
            <p:cNvSpPr/>
            <p:nvPr>
              <p:custDataLst>
                <p:tags r:id="rId33"/>
              </p:custDataLst>
            </p:nvPr>
          </p:nvSpPr>
          <p:spPr bwMode="auto">
            <a:xfrm rot="5400000">
              <a:off x="-914400" y="3733799"/>
              <a:ext cx="3200399" cy="914400"/>
            </a:xfrm>
            <a:prstGeom prst="rightArrow">
              <a:avLst/>
            </a:prstGeom>
            <a:solidFill>
              <a:srgbClr val="FFCC00"/>
            </a:solidFill>
            <a:ln w="38100" cap="flat" cmpd="sng" algn="ctr">
              <a:solidFill>
                <a:schemeClr val="bg1"/>
              </a:solidFill>
              <a:prstDash val="solid"/>
              <a:round/>
              <a:headEnd type="none" w="med" len="med"/>
              <a:tailEnd type="none" w="med" len="med"/>
            </a:ln>
            <a:effectLst/>
          </p:spPr>
          <p:txBody>
            <a:bodyPr lIns="80167" tIns="40084" rIns="80167" bIns="40084" anchor="ctr"/>
            <a:lstStyle/>
            <a:p>
              <a:pPr algn="ctr" defTabSz="801688" fontAlgn="ctr">
                <a:lnSpc>
                  <a:spcPct val="80000"/>
                </a:lnSpc>
                <a:spcBef>
                  <a:spcPct val="50000"/>
                </a:spcBef>
                <a:buClr>
                  <a:srgbClr val="FFFFFF"/>
                </a:buClr>
                <a:buSzPct val="125000"/>
                <a:buFont typeface="Wingdings" pitchFamily="2" charset="2"/>
                <a:buNone/>
                <a:defRPr/>
              </a:pPr>
              <a:endParaRPr lang="en-US" sz="1800" dirty="0">
                <a:solidFill>
                  <a:srgbClr val="1D315B"/>
                </a:solidFill>
                <a:latin typeface="Arial" charset="0"/>
                <a:ea typeface="+mn-ea"/>
              </a:endParaRPr>
            </a:p>
          </p:txBody>
        </p:sp>
        <p:sp>
          <p:nvSpPr>
            <p:cNvPr id="53" name="TextBox 52"/>
            <p:cNvSpPr txBox="1"/>
            <p:nvPr>
              <p:custDataLst>
                <p:tags r:id="rId34"/>
              </p:custDataLst>
            </p:nvPr>
          </p:nvSpPr>
          <p:spPr>
            <a:xfrm rot="16200000">
              <a:off x="-847725" y="3933824"/>
              <a:ext cx="3086099" cy="323850"/>
            </a:xfrm>
            <a:prstGeom prst="rect">
              <a:avLst/>
            </a:prstGeom>
            <a:noFill/>
          </p:spPr>
          <p:txBody>
            <a:bodyPr>
              <a:spAutoFit/>
            </a:bodyPr>
            <a:lstStyle/>
            <a:p>
              <a:pPr algn="ctr" fontAlgn="ctr">
                <a:lnSpc>
                  <a:spcPct val="80000"/>
                </a:lnSpc>
                <a:spcBef>
                  <a:spcPct val="50000"/>
                </a:spcBef>
                <a:buClr>
                  <a:srgbClr val="FFFFFF"/>
                </a:buClr>
                <a:buSzPct val="125000"/>
                <a:buFont typeface="Wingdings" pitchFamily="2" charset="2"/>
                <a:buNone/>
                <a:defRPr/>
              </a:pPr>
              <a:r>
                <a:rPr lang="en-US" sz="1800" b="1" dirty="0">
                  <a:latin typeface="Arial" charset="0"/>
                  <a:ea typeface="+mn-ea"/>
                </a:rPr>
                <a:t>log (people per computer)</a:t>
              </a:r>
            </a:p>
          </p:txBody>
        </p:sp>
      </p:grpSp>
      <p:sp>
        <p:nvSpPr>
          <p:cNvPr id="82949" name="TextBox 55"/>
          <p:cNvSpPr txBox="1">
            <a:spLocks noChangeArrowheads="1"/>
          </p:cNvSpPr>
          <p:nvPr>
            <p:custDataLst>
              <p:tags r:id="rId2"/>
            </p:custDataLst>
          </p:nvPr>
        </p:nvSpPr>
        <p:spPr bwMode="auto">
          <a:xfrm>
            <a:off x="6288088" y="1023938"/>
            <a:ext cx="2762250" cy="54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3600">
                <a:solidFill>
                  <a:schemeClr val="tx1"/>
                </a:solidFill>
                <a:latin typeface="Times New Roman" panose="02020603050405020304" pitchFamily="18" charset="0"/>
                <a:ea typeface="MS PGothic" panose="020B0600070205080204" pitchFamily="34" charset="-128"/>
              </a:defRPr>
            </a:lvl1pPr>
            <a:lvl2pPr marL="742950" indent="-285750">
              <a:defRPr sz="3600">
                <a:solidFill>
                  <a:schemeClr val="tx1"/>
                </a:solidFill>
                <a:latin typeface="Times New Roman" panose="02020603050405020304" pitchFamily="18" charset="0"/>
                <a:ea typeface="MS PGothic" panose="020B0600070205080204" pitchFamily="34" charset="-128"/>
              </a:defRPr>
            </a:lvl2pPr>
            <a:lvl3pPr marL="1143000" indent="-228600">
              <a:defRPr sz="3600">
                <a:solidFill>
                  <a:schemeClr val="tx1"/>
                </a:solidFill>
                <a:latin typeface="Times New Roman" panose="02020603050405020304" pitchFamily="18" charset="0"/>
                <a:ea typeface="MS PGothic" panose="020B0600070205080204" pitchFamily="34" charset="-128"/>
              </a:defRPr>
            </a:lvl3pPr>
            <a:lvl4pPr marL="1600200" indent="-228600">
              <a:defRPr sz="3600">
                <a:solidFill>
                  <a:schemeClr val="tx1"/>
                </a:solidFill>
                <a:latin typeface="Times New Roman" panose="02020603050405020304" pitchFamily="18" charset="0"/>
                <a:ea typeface="MS PGothic" panose="020B0600070205080204" pitchFamily="34" charset="-128"/>
              </a:defRPr>
            </a:lvl4pPr>
            <a:lvl5pPr marL="2057400" indent="-228600">
              <a:defRPr sz="36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3600">
                <a:solidFill>
                  <a:schemeClr val="tx1"/>
                </a:solidFill>
                <a:latin typeface="Times New Roman" panose="02020603050405020304" pitchFamily="18" charset="0"/>
                <a:ea typeface="MS PGothic" panose="020B0600070205080204" pitchFamily="34" charset="-128"/>
              </a:defRPr>
            </a:lvl9pPr>
          </a:lstStyle>
          <a:p>
            <a:pPr algn="ctr" fontAlgn="ctr">
              <a:lnSpc>
                <a:spcPct val="80000"/>
              </a:lnSpc>
              <a:spcBef>
                <a:spcPct val="50000"/>
              </a:spcBef>
              <a:buClr>
                <a:srgbClr val="FFFFFF"/>
              </a:buClr>
              <a:buSzPct val="125000"/>
              <a:buFont typeface="Wingdings" panose="05000000000000000000" pitchFamily="2" charset="2"/>
              <a:buNone/>
            </a:pPr>
            <a:r>
              <a:rPr lang="en-US" altLang="en-US" sz="1800" b="1">
                <a:solidFill>
                  <a:srgbClr val="1D315B"/>
                </a:solidFill>
                <a:latin typeface="Arial" panose="020B0604020202020204" pitchFamily="34" charset="0"/>
              </a:rPr>
              <a:t>[Bell et al. </a:t>
            </a:r>
            <a:r>
              <a:rPr lang="en-US" altLang="en-US" sz="1800" b="1" i="1">
                <a:solidFill>
                  <a:srgbClr val="1D315B"/>
                </a:solidFill>
                <a:latin typeface="Arial" panose="020B0604020202020204" pitchFamily="34" charset="0"/>
              </a:rPr>
              <a:t>Computer, 1972</a:t>
            </a:r>
            <a:r>
              <a:rPr lang="en-US" altLang="en-US" sz="1800" b="1">
                <a:solidFill>
                  <a:srgbClr val="1D315B"/>
                </a:solidFill>
                <a:latin typeface="Arial" panose="020B0604020202020204" pitchFamily="34" charset="0"/>
              </a:rPr>
              <a:t>, ACM, 2008]</a:t>
            </a:r>
          </a:p>
        </p:txBody>
      </p:sp>
    </p:spTree>
    <p:extLst>
      <p:ext uri="{BB962C8B-B14F-4D97-AF65-F5344CB8AC3E}">
        <p14:creationId xmlns:p14="http://schemas.microsoft.com/office/powerpoint/2010/main" val="1270840848"/>
      </p:ext>
    </p:extLst>
  </p:cSld>
  <p:clrMapOvr>
    <a:masterClrMapping/>
  </p:clrMapOvr>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DVSHAPEID" val="ql3uVkrLww8tKgVXDOlXMQ"/>
</p:tagLst>
</file>

<file path=ppt/tags/tag10.xml><?xml version="1.0" encoding="utf-8"?>
<p:tagLst xmlns:a="http://schemas.openxmlformats.org/drawingml/2006/main" xmlns:r="http://schemas.openxmlformats.org/officeDocument/2006/relationships" xmlns:p="http://schemas.openxmlformats.org/presentationml/2006/main">
  <p:tag name="DVSHAPEID" val="mZirjA8yyaf0mT1cm2KVjj"/>
</p:tagLst>
</file>

<file path=ppt/tags/tag11.xml><?xml version="1.0" encoding="utf-8"?>
<p:tagLst xmlns:a="http://schemas.openxmlformats.org/drawingml/2006/main" xmlns:r="http://schemas.openxmlformats.org/officeDocument/2006/relationships" xmlns:p="http://schemas.openxmlformats.org/presentationml/2006/main">
  <p:tag name="DVSHAPEID" val="K0KLyP37gUDgGcMvFp2z2J"/>
</p:tagLst>
</file>

<file path=ppt/tags/tag12.xml><?xml version="1.0" encoding="utf-8"?>
<p:tagLst xmlns:a="http://schemas.openxmlformats.org/drawingml/2006/main" xmlns:r="http://schemas.openxmlformats.org/officeDocument/2006/relationships" xmlns:p="http://schemas.openxmlformats.org/presentationml/2006/main">
  <p:tag name="DVSHAPEID" val="5t4QDUHPzLA3fhGy1juqTl"/>
</p:tagLst>
</file>

<file path=ppt/tags/tag13.xml><?xml version="1.0" encoding="utf-8"?>
<p:tagLst xmlns:a="http://schemas.openxmlformats.org/drawingml/2006/main" xmlns:r="http://schemas.openxmlformats.org/officeDocument/2006/relationships" xmlns:p="http://schemas.openxmlformats.org/presentationml/2006/main">
  <p:tag name="DVSHAPEID" val="n5dOpQnlTJg0VhGHb9qrkR"/>
</p:tagLst>
</file>

<file path=ppt/tags/tag14.xml><?xml version="1.0" encoding="utf-8"?>
<p:tagLst xmlns:a="http://schemas.openxmlformats.org/drawingml/2006/main" xmlns:r="http://schemas.openxmlformats.org/officeDocument/2006/relationships" xmlns:p="http://schemas.openxmlformats.org/presentationml/2006/main">
  <p:tag name="DVSHAPEID" val="NelpRj7lZs0vqART1gYbED"/>
</p:tagLst>
</file>

<file path=ppt/tags/tag15.xml><?xml version="1.0" encoding="utf-8"?>
<p:tagLst xmlns:a="http://schemas.openxmlformats.org/drawingml/2006/main" xmlns:r="http://schemas.openxmlformats.org/officeDocument/2006/relationships" xmlns:p="http://schemas.openxmlformats.org/presentationml/2006/main">
  <p:tag name="DVSHAPEID" val="fRy0FQHjPF4iHShFrliT6B"/>
</p:tagLst>
</file>

<file path=ppt/tags/tag16.xml><?xml version="1.0" encoding="utf-8"?>
<p:tagLst xmlns:a="http://schemas.openxmlformats.org/drawingml/2006/main" xmlns:r="http://schemas.openxmlformats.org/officeDocument/2006/relationships" xmlns:p="http://schemas.openxmlformats.org/presentationml/2006/main">
  <p:tag name="DVSHAPEID" val="XrSqa4wvlBZNvNaDQOk65u"/>
</p:tagLst>
</file>

<file path=ppt/tags/tag17.xml><?xml version="1.0" encoding="utf-8"?>
<p:tagLst xmlns:a="http://schemas.openxmlformats.org/drawingml/2006/main" xmlns:r="http://schemas.openxmlformats.org/officeDocument/2006/relationships" xmlns:p="http://schemas.openxmlformats.org/presentationml/2006/main">
  <p:tag name="DVSHAPEID" val="EX34nqQCaOraRtcnf77ty0"/>
</p:tagLst>
</file>

<file path=ppt/tags/tag18.xml><?xml version="1.0" encoding="utf-8"?>
<p:tagLst xmlns:a="http://schemas.openxmlformats.org/drawingml/2006/main" xmlns:r="http://schemas.openxmlformats.org/officeDocument/2006/relationships" xmlns:p="http://schemas.openxmlformats.org/presentationml/2006/main">
  <p:tag name="DVSHAPEID" val="GWC2WtT3cz3ckdBtBrpiKy"/>
</p:tagLst>
</file>

<file path=ppt/tags/tag19.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2.xml><?xml version="1.0" encoding="utf-8"?>
<p:tagLst xmlns:a="http://schemas.openxmlformats.org/drawingml/2006/main" xmlns:r="http://schemas.openxmlformats.org/officeDocument/2006/relationships" xmlns:p="http://schemas.openxmlformats.org/presentationml/2006/main">
  <p:tag name="DVSHAPEID" val="9zsUw6ZvbGoADlfgY5prpu"/>
</p:tagLst>
</file>

<file path=ppt/tags/tag20.xml><?xml version="1.0" encoding="utf-8"?>
<p:tagLst xmlns:a="http://schemas.openxmlformats.org/drawingml/2006/main" xmlns:r="http://schemas.openxmlformats.org/officeDocument/2006/relationships" xmlns:p="http://schemas.openxmlformats.org/presentationml/2006/main">
  <p:tag name="DVSHAPEID" val="7E8YLLvG4fg7V0LZ8e4FUy"/>
</p:tagLst>
</file>

<file path=ppt/tags/tag21.xml><?xml version="1.0" encoding="utf-8"?>
<p:tagLst xmlns:a="http://schemas.openxmlformats.org/drawingml/2006/main" xmlns:r="http://schemas.openxmlformats.org/officeDocument/2006/relationships" xmlns:p="http://schemas.openxmlformats.org/presentationml/2006/main">
  <p:tag name="DVSHAPEID" val="fGWt1gX2zCV7uCOmTc0XrG"/>
</p:tagLst>
</file>

<file path=ppt/tags/tag22.xml><?xml version="1.0" encoding="utf-8"?>
<p:tagLst xmlns:a="http://schemas.openxmlformats.org/drawingml/2006/main" xmlns:r="http://schemas.openxmlformats.org/officeDocument/2006/relationships" xmlns:p="http://schemas.openxmlformats.org/presentationml/2006/main">
  <p:tag name="DVSHAPEID" val="o9brzufu3WYzos2hKeJ1GD"/>
</p:tagLst>
</file>

<file path=ppt/tags/tag23.xml><?xml version="1.0" encoding="utf-8"?>
<p:tagLst xmlns:a="http://schemas.openxmlformats.org/drawingml/2006/main" xmlns:r="http://schemas.openxmlformats.org/officeDocument/2006/relationships" xmlns:p="http://schemas.openxmlformats.org/presentationml/2006/main">
  <p:tag name="DVSHAPEID" val="bNv8aLkRFW7zhMizHtM5zZ"/>
</p:tagLst>
</file>

<file path=ppt/tags/tag24.xml><?xml version="1.0" encoding="utf-8"?>
<p:tagLst xmlns:a="http://schemas.openxmlformats.org/drawingml/2006/main" xmlns:r="http://schemas.openxmlformats.org/officeDocument/2006/relationships" xmlns:p="http://schemas.openxmlformats.org/presentationml/2006/main">
  <p:tag name="DVSHAPEID" val="mO5Bsc4gEZpq8I9TxTUVJs"/>
</p:tagLst>
</file>

<file path=ppt/tags/tag25.xml><?xml version="1.0" encoding="utf-8"?>
<p:tagLst xmlns:a="http://schemas.openxmlformats.org/drawingml/2006/main" xmlns:r="http://schemas.openxmlformats.org/officeDocument/2006/relationships" xmlns:p="http://schemas.openxmlformats.org/presentationml/2006/main">
  <p:tag name="DVSHAPEID" val="f0HTU41KMJYz0suxORxrEN"/>
</p:tagLst>
</file>

<file path=ppt/tags/tag26.xml><?xml version="1.0" encoding="utf-8"?>
<p:tagLst xmlns:a="http://schemas.openxmlformats.org/drawingml/2006/main" xmlns:r="http://schemas.openxmlformats.org/officeDocument/2006/relationships" xmlns:p="http://schemas.openxmlformats.org/presentationml/2006/main">
  <p:tag name="DVSHAPEID" val="6v4cGNtnSIxdBula80qMSF"/>
</p:tagLst>
</file>

<file path=ppt/tags/tag27.xml><?xml version="1.0" encoding="utf-8"?>
<p:tagLst xmlns:a="http://schemas.openxmlformats.org/drawingml/2006/main" xmlns:r="http://schemas.openxmlformats.org/officeDocument/2006/relationships" xmlns:p="http://schemas.openxmlformats.org/presentationml/2006/main">
  <p:tag name="DVSHAPEID" val="RBwbMAbwEwdluogz3Avpxg"/>
</p:tagLst>
</file>

<file path=ppt/tags/tag28.xml><?xml version="1.0" encoding="utf-8"?>
<p:tagLst xmlns:a="http://schemas.openxmlformats.org/drawingml/2006/main" xmlns:r="http://schemas.openxmlformats.org/officeDocument/2006/relationships" xmlns:p="http://schemas.openxmlformats.org/presentationml/2006/main">
  <p:tag name="DVSHAPEID" val="OSX7m7Peelplp66PrJs80u"/>
</p:tagLst>
</file>

<file path=ppt/tags/tag29.xml><?xml version="1.0" encoding="utf-8"?>
<p:tagLst xmlns:a="http://schemas.openxmlformats.org/drawingml/2006/main" xmlns:r="http://schemas.openxmlformats.org/officeDocument/2006/relationships" xmlns:p="http://schemas.openxmlformats.org/presentationml/2006/main">
  <p:tag name="DVSHAPEID" val="UkUi0BsXw4z21bx77tqd2f"/>
</p:tagLst>
</file>

<file path=ppt/tags/tag3.xml><?xml version="1.0" encoding="utf-8"?>
<p:tagLst xmlns:a="http://schemas.openxmlformats.org/drawingml/2006/main" xmlns:r="http://schemas.openxmlformats.org/officeDocument/2006/relationships" xmlns:p="http://schemas.openxmlformats.org/presentationml/2006/main">
  <p:tag name="DVSHAPEID" val="PlEFAUR6l4QJrO49QEgnwd"/>
</p:tagLst>
</file>

<file path=ppt/tags/tag30.xml><?xml version="1.0" encoding="utf-8"?>
<p:tagLst xmlns:a="http://schemas.openxmlformats.org/drawingml/2006/main" xmlns:r="http://schemas.openxmlformats.org/officeDocument/2006/relationships" xmlns:p="http://schemas.openxmlformats.org/presentationml/2006/main">
  <p:tag name="DVSHAPEID" val="54bggne8A9Qh8veiJUsgCC"/>
</p:tagLst>
</file>

<file path=ppt/tags/tag31.xml><?xml version="1.0" encoding="utf-8"?>
<p:tagLst xmlns:a="http://schemas.openxmlformats.org/drawingml/2006/main" xmlns:r="http://schemas.openxmlformats.org/officeDocument/2006/relationships" xmlns:p="http://schemas.openxmlformats.org/presentationml/2006/main">
  <p:tag name="DVSHAPEID" val="V8Yate8LXogjTjsgD0lI6X"/>
</p:tagLst>
</file>

<file path=ppt/tags/tag32.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33.xml><?xml version="1.0" encoding="utf-8"?>
<p:tagLst xmlns:a="http://schemas.openxmlformats.org/drawingml/2006/main" xmlns:r="http://schemas.openxmlformats.org/officeDocument/2006/relationships" xmlns:p="http://schemas.openxmlformats.org/presentationml/2006/main">
  <p:tag name="DVSHAPEID" val="wjLg3rXyo06am4hmVxUpWc"/>
</p:tagLst>
</file>

<file path=ppt/tags/tag34.xml><?xml version="1.0" encoding="utf-8"?>
<p:tagLst xmlns:a="http://schemas.openxmlformats.org/drawingml/2006/main" xmlns:r="http://schemas.openxmlformats.org/officeDocument/2006/relationships" xmlns:p="http://schemas.openxmlformats.org/presentationml/2006/main">
  <p:tag name="DVSHAPEID" val="CDFZc5OQ3cVQ4XfPRdak5h"/>
</p:tagLst>
</file>

<file path=ppt/tags/tag35.xml><?xml version="1.0" encoding="utf-8"?>
<p:tagLst xmlns:a="http://schemas.openxmlformats.org/drawingml/2006/main" xmlns:r="http://schemas.openxmlformats.org/officeDocument/2006/relationships" xmlns:p="http://schemas.openxmlformats.org/presentationml/2006/main">
  <p:tag name="DVSHAPEID" val="PlEFAUR6l4QJrO49QEgnwd"/>
</p:tagLst>
</file>

<file path=ppt/tags/tag36.xml><?xml version="1.0" encoding="utf-8"?>
<p:tagLst xmlns:a="http://schemas.openxmlformats.org/drawingml/2006/main" xmlns:r="http://schemas.openxmlformats.org/officeDocument/2006/relationships" xmlns:p="http://schemas.openxmlformats.org/presentationml/2006/main">
  <p:tag name="DVSHAPEID" val="gZp5LFzdwhCokWHfl8F3GQ"/>
</p:tagLst>
</file>

<file path=ppt/tags/tag37.xml><?xml version="1.0" encoding="utf-8"?>
<p:tagLst xmlns:a="http://schemas.openxmlformats.org/drawingml/2006/main" xmlns:r="http://schemas.openxmlformats.org/officeDocument/2006/relationships" xmlns:p="http://schemas.openxmlformats.org/presentationml/2006/main">
  <p:tag name="DVSHAPEID" val="wjLg3rXyo06am4hmVxUpWc"/>
</p:tagLst>
</file>

<file path=ppt/tags/tag38.xml><?xml version="1.0" encoding="utf-8"?>
<p:tagLst xmlns:a="http://schemas.openxmlformats.org/drawingml/2006/main" xmlns:r="http://schemas.openxmlformats.org/officeDocument/2006/relationships" xmlns:p="http://schemas.openxmlformats.org/presentationml/2006/main">
  <p:tag name="DVSHAPEID" val="ql3uVkrLww8tKgVXDOlXMQ"/>
</p:tagLst>
</file>

<file path=ppt/tags/tag39.xml><?xml version="1.0" encoding="utf-8"?>
<p:tagLst xmlns:a="http://schemas.openxmlformats.org/drawingml/2006/main" xmlns:r="http://schemas.openxmlformats.org/officeDocument/2006/relationships" xmlns:p="http://schemas.openxmlformats.org/presentationml/2006/main">
  <p:tag name="DVSHAPEID" val="e99jAiDkCqXkRi8WeXVoZN"/>
</p:tagLst>
</file>

<file path=ppt/tags/tag4.xml><?xml version="1.0" encoding="utf-8"?>
<p:tagLst xmlns:a="http://schemas.openxmlformats.org/drawingml/2006/main" xmlns:r="http://schemas.openxmlformats.org/officeDocument/2006/relationships" xmlns:p="http://schemas.openxmlformats.org/presentationml/2006/main">
  <p:tag name="DVSHAPEID" val="gZp5LFzdwhCokWHfl8F3GQ"/>
</p:tagLst>
</file>

<file path=ppt/tags/tag40.xml><?xml version="1.0" encoding="utf-8"?>
<p:tagLst xmlns:a="http://schemas.openxmlformats.org/drawingml/2006/main" xmlns:r="http://schemas.openxmlformats.org/officeDocument/2006/relationships" xmlns:p="http://schemas.openxmlformats.org/presentationml/2006/main">
  <p:tag name="DVSHAPEID" val="7Shzl8JJ9GuEfZXToknGGC"/>
</p:tagLst>
</file>

<file path=ppt/tags/tag41.xml><?xml version="1.0" encoding="utf-8"?>
<p:tagLst xmlns:a="http://schemas.openxmlformats.org/drawingml/2006/main" xmlns:r="http://schemas.openxmlformats.org/officeDocument/2006/relationships" xmlns:p="http://schemas.openxmlformats.org/presentationml/2006/main">
  <p:tag name="DVSHAPEID" val="xsQIERWikjOq1h20WuBThg"/>
</p:tagLst>
</file>

<file path=ppt/tags/tag42.xml><?xml version="1.0" encoding="utf-8"?>
<p:tagLst xmlns:a="http://schemas.openxmlformats.org/drawingml/2006/main" xmlns:r="http://schemas.openxmlformats.org/officeDocument/2006/relationships" xmlns:p="http://schemas.openxmlformats.org/presentationml/2006/main">
  <p:tag name="DVSHAPEID" val="Pc29ZkzA0j6vkPJDtRMQlb"/>
</p:tagLst>
</file>

<file path=ppt/tags/tag43.xml><?xml version="1.0" encoding="utf-8"?>
<p:tagLst xmlns:a="http://schemas.openxmlformats.org/drawingml/2006/main" xmlns:r="http://schemas.openxmlformats.org/officeDocument/2006/relationships" xmlns:p="http://schemas.openxmlformats.org/presentationml/2006/main">
  <p:tag name="DVSHAPEID" val="kwWdhj0K6qUDmebitac8ej"/>
</p:tagLst>
</file>

<file path=ppt/tags/tag44.xml><?xml version="1.0" encoding="utf-8"?>
<p:tagLst xmlns:a="http://schemas.openxmlformats.org/drawingml/2006/main" xmlns:r="http://schemas.openxmlformats.org/officeDocument/2006/relationships" xmlns:p="http://schemas.openxmlformats.org/presentationml/2006/main">
  <p:tag name="DVSHAPEID" val="mZirjA8yyaf0mT1cm2KVjj"/>
</p:tagLst>
</file>

<file path=ppt/tags/tag45.xml><?xml version="1.0" encoding="utf-8"?>
<p:tagLst xmlns:a="http://schemas.openxmlformats.org/drawingml/2006/main" xmlns:r="http://schemas.openxmlformats.org/officeDocument/2006/relationships" xmlns:p="http://schemas.openxmlformats.org/presentationml/2006/main">
  <p:tag name="DVSHAPEID" val="K0KLyP37gUDgGcMvFp2z2J"/>
</p:tagLst>
</file>

<file path=ppt/tags/tag46.xml><?xml version="1.0" encoding="utf-8"?>
<p:tagLst xmlns:a="http://schemas.openxmlformats.org/drawingml/2006/main" xmlns:r="http://schemas.openxmlformats.org/officeDocument/2006/relationships" xmlns:p="http://schemas.openxmlformats.org/presentationml/2006/main">
  <p:tag name="DVSHAPEID" val="5t4QDUHPzLA3fhGy1juqTl"/>
</p:tagLst>
</file>

<file path=ppt/tags/tag47.xml><?xml version="1.0" encoding="utf-8"?>
<p:tagLst xmlns:a="http://schemas.openxmlformats.org/drawingml/2006/main" xmlns:r="http://schemas.openxmlformats.org/officeDocument/2006/relationships" xmlns:p="http://schemas.openxmlformats.org/presentationml/2006/main">
  <p:tag name="DVSHAPEID" val="n5dOpQnlTJg0VhGHb9qrkR"/>
</p:tagLst>
</file>

<file path=ppt/tags/tag48.xml><?xml version="1.0" encoding="utf-8"?>
<p:tagLst xmlns:a="http://schemas.openxmlformats.org/drawingml/2006/main" xmlns:r="http://schemas.openxmlformats.org/officeDocument/2006/relationships" xmlns:p="http://schemas.openxmlformats.org/presentationml/2006/main">
  <p:tag name="DVSHAPEID" val="NelpRj7lZs0vqART1gYbED"/>
</p:tagLst>
</file>

<file path=ppt/tags/tag49.xml><?xml version="1.0" encoding="utf-8"?>
<p:tagLst xmlns:a="http://schemas.openxmlformats.org/drawingml/2006/main" xmlns:r="http://schemas.openxmlformats.org/officeDocument/2006/relationships" xmlns:p="http://schemas.openxmlformats.org/presentationml/2006/main">
  <p:tag name="DVSHAPEID" val="JAy2XBPbfGca3adafKGqsT"/>
</p:tagLst>
</file>

<file path=ppt/tags/tag5.xml><?xml version="1.0" encoding="utf-8"?>
<p:tagLst xmlns:a="http://schemas.openxmlformats.org/drawingml/2006/main" xmlns:r="http://schemas.openxmlformats.org/officeDocument/2006/relationships" xmlns:p="http://schemas.openxmlformats.org/presentationml/2006/main">
  <p:tag name="DVSHAPEID" val="e99jAiDkCqXkRi8WeXVoZN"/>
</p:tagLst>
</file>

<file path=ppt/tags/tag50.xml><?xml version="1.0" encoding="utf-8"?>
<p:tagLst xmlns:a="http://schemas.openxmlformats.org/drawingml/2006/main" xmlns:r="http://schemas.openxmlformats.org/officeDocument/2006/relationships" xmlns:p="http://schemas.openxmlformats.org/presentationml/2006/main">
  <p:tag name="DVSHAPEID" val="vBM8JB1UAU0MrB81p3KORj"/>
</p:tagLst>
</file>

<file path=ppt/tags/tag51.xml><?xml version="1.0" encoding="utf-8"?>
<p:tagLst xmlns:a="http://schemas.openxmlformats.org/drawingml/2006/main" xmlns:r="http://schemas.openxmlformats.org/officeDocument/2006/relationships" xmlns:p="http://schemas.openxmlformats.org/presentationml/2006/main">
  <p:tag name="DVSHAPEID" val="CDFZc5OQ3cVQ4XfPRdak5h"/>
</p:tagLst>
</file>

<file path=ppt/tags/tag52.xml><?xml version="1.0" encoding="utf-8"?>
<p:tagLst xmlns:a="http://schemas.openxmlformats.org/drawingml/2006/main" xmlns:r="http://schemas.openxmlformats.org/officeDocument/2006/relationships" xmlns:p="http://schemas.openxmlformats.org/presentationml/2006/main">
  <p:tag name="DVSHAPEID" val="fRy0FQHjPF4iHShFrliT6B"/>
</p:tagLst>
</file>

<file path=ppt/tags/tag53.xml><?xml version="1.0" encoding="utf-8"?>
<p:tagLst xmlns:a="http://schemas.openxmlformats.org/drawingml/2006/main" xmlns:r="http://schemas.openxmlformats.org/officeDocument/2006/relationships" xmlns:p="http://schemas.openxmlformats.org/presentationml/2006/main">
  <p:tag name="DVSHAPEID" val="EX34nqQCaOraRtcnf77ty0"/>
</p:tagLst>
</file>

<file path=ppt/tags/tag54.xml><?xml version="1.0" encoding="utf-8"?>
<p:tagLst xmlns:a="http://schemas.openxmlformats.org/drawingml/2006/main" xmlns:r="http://schemas.openxmlformats.org/officeDocument/2006/relationships" xmlns:p="http://schemas.openxmlformats.org/presentationml/2006/main">
  <p:tag name="DVSHAPEID" val="GWC2WtT3cz3ckdBtBrpiKy"/>
</p:tagLst>
</file>

<file path=ppt/tags/tag55.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56.xml><?xml version="1.0" encoding="utf-8"?>
<p:tagLst xmlns:a="http://schemas.openxmlformats.org/drawingml/2006/main" xmlns:r="http://schemas.openxmlformats.org/officeDocument/2006/relationships" xmlns:p="http://schemas.openxmlformats.org/presentationml/2006/main">
  <p:tag name="DVSHAPEID" val="7E8YLLvG4fg7V0LZ8e4FUy"/>
</p:tagLst>
</file>

<file path=ppt/tags/tag57.xml><?xml version="1.0" encoding="utf-8"?>
<p:tagLst xmlns:a="http://schemas.openxmlformats.org/drawingml/2006/main" xmlns:r="http://schemas.openxmlformats.org/officeDocument/2006/relationships" xmlns:p="http://schemas.openxmlformats.org/presentationml/2006/main">
  <p:tag name="DVSHAPEID" val="fGWt1gX2zCV7uCOmTc0XrG"/>
</p:tagLst>
</file>

<file path=ppt/tags/tag58.xml><?xml version="1.0" encoding="utf-8"?>
<p:tagLst xmlns:a="http://schemas.openxmlformats.org/drawingml/2006/main" xmlns:r="http://schemas.openxmlformats.org/officeDocument/2006/relationships" xmlns:p="http://schemas.openxmlformats.org/presentationml/2006/main">
  <p:tag name="DVSHAPEID" val="o9brzufu3WYzos2hKeJ1GD"/>
</p:tagLst>
</file>

<file path=ppt/tags/tag59.xml><?xml version="1.0" encoding="utf-8"?>
<p:tagLst xmlns:a="http://schemas.openxmlformats.org/drawingml/2006/main" xmlns:r="http://schemas.openxmlformats.org/officeDocument/2006/relationships" xmlns:p="http://schemas.openxmlformats.org/presentationml/2006/main">
  <p:tag name="DVSHAPEID" val="bNv8aLkRFW7zhMizHtM5zZ"/>
</p:tagLst>
</file>

<file path=ppt/tags/tag6.xml><?xml version="1.0" encoding="utf-8"?>
<p:tagLst xmlns:a="http://schemas.openxmlformats.org/drawingml/2006/main" xmlns:r="http://schemas.openxmlformats.org/officeDocument/2006/relationships" xmlns:p="http://schemas.openxmlformats.org/presentationml/2006/main">
  <p:tag name="DVSHAPEID" val="7Shzl8JJ9GuEfZXToknGGC"/>
</p:tagLst>
</file>

<file path=ppt/tags/tag60.xml><?xml version="1.0" encoding="utf-8"?>
<p:tagLst xmlns:a="http://schemas.openxmlformats.org/drawingml/2006/main" xmlns:r="http://schemas.openxmlformats.org/officeDocument/2006/relationships" xmlns:p="http://schemas.openxmlformats.org/presentationml/2006/main">
  <p:tag name="DVSHAPEID" val="mO5Bsc4gEZpq8I9TxTUVJs"/>
</p:tagLst>
</file>

<file path=ppt/tags/tag61.xml><?xml version="1.0" encoding="utf-8"?>
<p:tagLst xmlns:a="http://schemas.openxmlformats.org/drawingml/2006/main" xmlns:r="http://schemas.openxmlformats.org/officeDocument/2006/relationships" xmlns:p="http://schemas.openxmlformats.org/presentationml/2006/main">
  <p:tag name="DVSHAPEID" val="f0HTU41KMJYz0suxORxrEN"/>
</p:tagLst>
</file>

<file path=ppt/tags/tag62.xml><?xml version="1.0" encoding="utf-8"?>
<p:tagLst xmlns:a="http://schemas.openxmlformats.org/drawingml/2006/main" xmlns:r="http://schemas.openxmlformats.org/officeDocument/2006/relationships" xmlns:p="http://schemas.openxmlformats.org/presentationml/2006/main">
  <p:tag name="DVSHAPEID" val="6v4cGNtnSIxdBula80qMSF"/>
</p:tagLst>
</file>

<file path=ppt/tags/tag63.xml><?xml version="1.0" encoding="utf-8"?>
<p:tagLst xmlns:a="http://schemas.openxmlformats.org/drawingml/2006/main" xmlns:r="http://schemas.openxmlformats.org/officeDocument/2006/relationships" xmlns:p="http://schemas.openxmlformats.org/presentationml/2006/main">
  <p:tag name="DVSHAPEID" val="RBwbMAbwEwdluogz3Avpxg"/>
</p:tagLst>
</file>

<file path=ppt/tags/tag64.xml><?xml version="1.0" encoding="utf-8"?>
<p:tagLst xmlns:a="http://schemas.openxmlformats.org/drawingml/2006/main" xmlns:r="http://schemas.openxmlformats.org/officeDocument/2006/relationships" xmlns:p="http://schemas.openxmlformats.org/presentationml/2006/main">
  <p:tag name="DVSHAPEID" val="OSX7m7Peelplp66PrJs80u"/>
</p:tagLst>
</file>

<file path=ppt/tags/tag65.xml><?xml version="1.0" encoding="utf-8"?>
<p:tagLst xmlns:a="http://schemas.openxmlformats.org/drawingml/2006/main" xmlns:r="http://schemas.openxmlformats.org/officeDocument/2006/relationships" xmlns:p="http://schemas.openxmlformats.org/presentationml/2006/main">
  <p:tag name="DVSHAPEID" val="UkUi0BsXw4z21bx77tqd2f"/>
</p:tagLst>
</file>

<file path=ppt/tags/tag66.xml><?xml version="1.0" encoding="utf-8"?>
<p:tagLst xmlns:a="http://schemas.openxmlformats.org/drawingml/2006/main" xmlns:r="http://schemas.openxmlformats.org/officeDocument/2006/relationships" xmlns:p="http://schemas.openxmlformats.org/presentationml/2006/main">
  <p:tag name="DVSHAPEID" val="54bggne8A9Qh8veiJUsgCC"/>
</p:tagLst>
</file>

<file path=ppt/tags/tag67.xml><?xml version="1.0" encoding="utf-8"?>
<p:tagLst xmlns:a="http://schemas.openxmlformats.org/drawingml/2006/main" xmlns:r="http://schemas.openxmlformats.org/officeDocument/2006/relationships" xmlns:p="http://schemas.openxmlformats.org/presentationml/2006/main">
  <p:tag name="DVSHAPEID" val="V8Yate8LXogjTjsgD0lI6X"/>
</p:tagLst>
</file>

<file path=ppt/tags/tag68.xml><?xml version="1.0" encoding="utf-8"?>
<p:tagLst xmlns:a="http://schemas.openxmlformats.org/drawingml/2006/main" xmlns:r="http://schemas.openxmlformats.org/officeDocument/2006/relationships" xmlns:p="http://schemas.openxmlformats.org/presentationml/2006/main">
  <p:tag name="DVSHAPEID" val="0ChXlFYwEvWEh7sltnI7CS"/>
</p:tagLst>
</file>

<file path=ppt/tags/tag69.xml><?xml version="1.0" encoding="utf-8"?>
<p:tagLst xmlns:a="http://schemas.openxmlformats.org/drawingml/2006/main" xmlns:r="http://schemas.openxmlformats.org/officeDocument/2006/relationships" xmlns:p="http://schemas.openxmlformats.org/presentationml/2006/main">
  <p:tag name="DVSHAPEID" val="XrSqa4wvlBZNvNaDQOk65u"/>
</p:tagLst>
</file>

<file path=ppt/tags/tag7.xml><?xml version="1.0" encoding="utf-8"?>
<p:tagLst xmlns:a="http://schemas.openxmlformats.org/drawingml/2006/main" xmlns:r="http://schemas.openxmlformats.org/officeDocument/2006/relationships" xmlns:p="http://schemas.openxmlformats.org/presentationml/2006/main">
  <p:tag name="DVSHAPEID" val="xsQIERWikjOq1h20WuBThg"/>
</p:tagLst>
</file>

<file path=ppt/tags/tag70.xml><?xml version="1.0" encoding="utf-8"?>
<p:tagLst xmlns:a="http://schemas.openxmlformats.org/drawingml/2006/main" xmlns:r="http://schemas.openxmlformats.org/officeDocument/2006/relationships" xmlns:p="http://schemas.openxmlformats.org/presentationml/2006/main">
  <p:tag name="DVSHAPEID" val="54bggne8A9Qh8veiJUsgCC"/>
</p:tagLst>
</file>

<file path=ppt/tags/tag71.xml><?xml version="1.0" encoding="utf-8"?>
<p:tagLst xmlns:a="http://schemas.openxmlformats.org/drawingml/2006/main" xmlns:r="http://schemas.openxmlformats.org/officeDocument/2006/relationships" xmlns:p="http://schemas.openxmlformats.org/presentationml/2006/main">
  <p:tag name="DVSHAPEID" val="XrSqa4wvlBZNvNaDQOk65u"/>
</p:tagLst>
</file>

<file path=ppt/tags/tag8.xml><?xml version="1.0" encoding="utf-8"?>
<p:tagLst xmlns:a="http://schemas.openxmlformats.org/drawingml/2006/main" xmlns:r="http://schemas.openxmlformats.org/officeDocument/2006/relationships" xmlns:p="http://schemas.openxmlformats.org/presentationml/2006/main">
  <p:tag name="DVSHAPEID" val="Pc29ZkzA0j6vkPJDtRMQlb"/>
</p:tagLst>
</file>

<file path=ppt/tags/tag9.xml><?xml version="1.0" encoding="utf-8"?>
<p:tagLst xmlns:a="http://schemas.openxmlformats.org/drawingml/2006/main" xmlns:r="http://schemas.openxmlformats.org/officeDocument/2006/relationships" xmlns:p="http://schemas.openxmlformats.org/presentationml/2006/main">
  <p:tag name="DVSHAPEID" val="kwWdhj0K6qUDmebitac8ej"/>
</p:tagLst>
</file>

<file path=ppt/theme/theme1.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rebuchet MS"/>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36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Files\Microsoft Office\Templates\Blank Presentation.pot</Template>
  <TotalTime>55771</TotalTime>
  <Words>3015</Words>
  <Application>Microsoft Macintosh PowerPoint</Application>
  <PresentationFormat>On-screen Show (4:3)</PresentationFormat>
  <Paragraphs>676</Paragraphs>
  <Slides>62</Slides>
  <Notes>52</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Blank Presentation</vt:lpstr>
      <vt:lpstr>PowerPoint Presentation</vt:lpstr>
      <vt:lpstr>Folks</vt:lpstr>
      <vt:lpstr>What is an embedded system? </vt:lpstr>
      <vt:lpstr>Embedded, everywhere</vt:lpstr>
      <vt:lpstr>Embedded, Everywhere - Fitbit</vt:lpstr>
      <vt:lpstr>PowerPoint Presentation</vt:lpstr>
      <vt:lpstr>Outline</vt:lpstr>
      <vt:lpstr>Moore’s Law (a statement about economics): IC transistor count doubles every 18-24 mo</vt:lpstr>
      <vt:lpstr>The number of computers per person grows</vt:lpstr>
      <vt:lpstr>Computer volume shrinks by 100x every decade</vt:lpstr>
      <vt:lpstr>Price falls dramatically, and enables new applications</vt:lpstr>
      <vt:lpstr>Bell’s Law: A new computer class every decade</vt:lpstr>
      <vt:lpstr>What is driving Bell’s Law?</vt:lpstr>
      <vt:lpstr>Corollary to Moore’s Law</vt:lpstr>
      <vt:lpstr>Broad availability of inexpensive, low-power, 32-bit MCUs (with enough memory to do interesting things)</vt:lpstr>
      <vt:lpstr>Hendy’s “Law”: Pixels per dollar doubles annually</vt:lpstr>
      <vt:lpstr>Radio technologies enabling pervasive computing, IoT</vt:lpstr>
      <vt:lpstr>Established comms interfaces: 802.15.4, BLE, NFC</vt:lpstr>
      <vt:lpstr>Emerging Proximal Interfaces:  Ultrasonic, Visible Light, Vibration</vt:lpstr>
      <vt:lpstr>Non-volatile memory capacity &amp; read/write bandwidth</vt:lpstr>
      <vt:lpstr>MEMS Sensors: Rapidly falling price and power of accelerometers</vt:lpstr>
      <vt:lpstr>Energy harvesting and storage: Small doesn’t mean powerless…</vt:lpstr>
      <vt:lpstr>PowerPoint Presentation</vt:lpstr>
      <vt:lpstr>MCU-32  and PLDs are tied in embedded market share</vt:lpstr>
      <vt:lpstr>PowerPoint Presentation</vt:lpstr>
      <vt:lpstr>PowerPoint Presentation</vt:lpstr>
      <vt:lpstr>PowerPoint Presentation</vt:lpstr>
      <vt:lpstr>PowerPoint Presentation</vt:lpstr>
      <vt:lpstr>Lots of manufacturers ship ARM products</vt:lpstr>
      <vt:lpstr>ARM is the big player</vt:lpstr>
      <vt:lpstr>Outline</vt:lpstr>
      <vt:lpstr>Course goals</vt:lpstr>
      <vt:lpstr>Prerequisites</vt:lpstr>
      <vt:lpstr>Topics</vt:lpstr>
      <vt:lpstr>Example: Memory-mapped I/O</vt:lpstr>
      <vt:lpstr>Example: Anatomy of a timer system</vt:lpstr>
      <vt:lpstr>Grades</vt:lpstr>
      <vt:lpstr>Time</vt:lpstr>
      <vt:lpstr>Labs</vt:lpstr>
      <vt:lpstr>Open-Ended Project</vt:lpstr>
      <vt:lpstr>Homework</vt:lpstr>
      <vt:lpstr>Looking for me?</vt:lpstr>
      <vt:lpstr>Outline</vt:lpstr>
      <vt:lpstr>We are using Actel’s SmartFusion Evaluation Kit </vt:lpstr>
      <vt:lpstr>PowerPoint Presentation</vt:lpstr>
      <vt:lpstr>FPGA work</vt:lpstr>
      <vt:lpstr>“Smart Design” configurator</vt:lpstr>
      <vt:lpstr>Eclipse-based “Actel SoftConsole IDE”</vt:lpstr>
      <vt:lpstr>Debugger is GDB-based.  Includes command line. Works really quite well.</vt:lpstr>
      <vt:lpstr>ARM ISA</vt:lpstr>
      <vt:lpstr>Major elements of an Instruction Set Architecture (registers, memory, word size, endianess, conditions, instructions, addressing modes)</vt:lpstr>
      <vt:lpstr>The endianess religious war: 284 years and counting!</vt:lpstr>
      <vt:lpstr>Addressing: Big Endian vs Little Endian (370 slide)</vt:lpstr>
      <vt:lpstr>Instruction encoding</vt:lpstr>
      <vt:lpstr>Assembly example</vt:lpstr>
      <vt:lpstr>Instructions used</vt:lpstr>
      <vt:lpstr>From the ARMv7-M Architecture Reference Manual (posted on the website under references)</vt:lpstr>
      <vt:lpstr>Directives</vt:lpstr>
      <vt:lpstr>PowerPoint Presentation</vt:lpstr>
      <vt:lpstr>Loads!</vt:lpstr>
      <vt:lpstr>So what does the program _do_?</vt:lpstr>
      <vt:lpstr>PowerPoint Presentation</vt:lpstr>
    </vt:vector>
  </TitlesOfParts>
  <Company>U.C. Berkeley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subject/>
  <dc:creator>Mark Brehob</dc:creator>
  <cp:lastModifiedBy>Ron</cp:lastModifiedBy>
  <cp:revision>9987</cp:revision>
  <cp:lastPrinted>2016-01-07T16:43:23Z</cp:lastPrinted>
  <dcterms:created xsi:type="dcterms:W3CDTF">1999-09-06T22:39:01Z</dcterms:created>
  <dcterms:modified xsi:type="dcterms:W3CDTF">2016-09-07T13:23:36Z</dcterms:modified>
</cp:coreProperties>
</file>