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6"/>
  </p:notesMasterIdLst>
  <p:handoutMasterIdLst>
    <p:handoutMasterId r:id="rId57"/>
  </p:handoutMasterIdLst>
  <p:sldIdLst>
    <p:sldId id="267" r:id="rId3"/>
    <p:sldId id="268" r:id="rId4"/>
    <p:sldId id="269" r:id="rId5"/>
    <p:sldId id="257" r:id="rId6"/>
    <p:sldId id="313" r:id="rId7"/>
    <p:sldId id="314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312" r:id="rId16"/>
    <p:sldId id="266" r:id="rId17"/>
    <p:sldId id="307" r:id="rId18"/>
    <p:sldId id="270" r:id="rId19"/>
    <p:sldId id="271" r:id="rId20"/>
    <p:sldId id="310" r:id="rId21"/>
    <p:sldId id="272" r:id="rId22"/>
    <p:sldId id="273" r:id="rId23"/>
    <p:sldId id="274" r:id="rId24"/>
    <p:sldId id="275" r:id="rId25"/>
    <p:sldId id="311" r:id="rId26"/>
    <p:sldId id="276" r:id="rId27"/>
    <p:sldId id="277" r:id="rId28"/>
    <p:sldId id="278" r:id="rId29"/>
    <p:sldId id="279" r:id="rId30"/>
    <p:sldId id="280" r:id="rId31"/>
    <p:sldId id="281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308" r:id="rId43"/>
    <p:sldId id="295" r:id="rId44"/>
    <p:sldId id="296" r:id="rId45"/>
    <p:sldId id="297" r:id="rId46"/>
    <p:sldId id="298" r:id="rId47"/>
    <p:sldId id="299" r:id="rId48"/>
    <p:sldId id="300" r:id="rId49"/>
    <p:sldId id="302" r:id="rId50"/>
    <p:sldId id="309" r:id="rId51"/>
    <p:sldId id="303" r:id="rId52"/>
    <p:sldId id="304" r:id="rId53"/>
    <p:sldId id="305" r:id="rId54"/>
    <p:sldId id="306" r:id="rId5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16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810" cy="479733"/>
          </a:xfrm>
          <a:prstGeom prst="rect">
            <a:avLst/>
          </a:prstGeom>
        </p:spPr>
        <p:txBody>
          <a:bodyPr vert="horz" lIns="94654" tIns="47327" rIns="94654" bIns="47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737" y="0"/>
            <a:ext cx="3169810" cy="479733"/>
          </a:xfrm>
          <a:prstGeom prst="rect">
            <a:avLst/>
          </a:prstGeom>
        </p:spPr>
        <p:txBody>
          <a:bodyPr vert="horz" lIns="94654" tIns="47327" rIns="94654" bIns="47327" rtlCol="0"/>
          <a:lstStyle>
            <a:lvl1pPr algn="r">
              <a:defRPr sz="1200"/>
            </a:lvl1pPr>
          </a:lstStyle>
          <a:p>
            <a:fld id="{009DCBC2-0ABE-4504-AB49-630AB1216923}" type="datetimeFigureOut">
              <a:rPr lang="en-US" smtClean="0"/>
              <a:t>9/12/16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830"/>
            <a:ext cx="3169810" cy="479733"/>
          </a:xfrm>
          <a:prstGeom prst="rect">
            <a:avLst/>
          </a:prstGeom>
        </p:spPr>
        <p:txBody>
          <a:bodyPr vert="horz" lIns="94654" tIns="47327" rIns="94654" bIns="47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</p:spPr>
        <p:txBody>
          <a:bodyPr vert="horz" lIns="94654" tIns="47327" rIns="94654" bIns="47327" rtlCol="0" anchor="b"/>
          <a:lstStyle>
            <a:lvl1pPr algn="r">
              <a:defRPr sz="1200"/>
            </a:lvl1pPr>
          </a:lstStyle>
          <a:p>
            <a:fld id="{9A6EF59E-8652-4572-AE8F-C383E2DE4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6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3169920" cy="480060"/>
          </a:xfrm>
          <a:prstGeom prst="rect">
            <a:avLst/>
          </a:prstGeom>
        </p:spPr>
        <p:txBody>
          <a:bodyPr vert="horz" lIns="96591" tIns="48296" rIns="96591" bIns="482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6"/>
            <a:ext cx="3169920" cy="480060"/>
          </a:xfrm>
          <a:prstGeom prst="rect">
            <a:avLst/>
          </a:prstGeom>
        </p:spPr>
        <p:txBody>
          <a:bodyPr vert="horz" lIns="96591" tIns="48296" rIns="96591" bIns="48296" rtlCol="0"/>
          <a:lstStyle>
            <a:lvl1pPr algn="r">
              <a:defRPr sz="1200"/>
            </a:lvl1pPr>
          </a:lstStyle>
          <a:p>
            <a:fld id="{9943104A-075D-4D9C-8214-4C05F4E0E1B1}" type="datetimeFigureOut">
              <a:rPr lang="en-US" smtClean="0"/>
              <a:t>9/12/16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1" tIns="48296" rIns="96591" bIns="482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591" tIns="48296" rIns="96591" bIns="482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9"/>
            <a:ext cx="3169920" cy="480060"/>
          </a:xfrm>
          <a:prstGeom prst="rect">
            <a:avLst/>
          </a:prstGeom>
        </p:spPr>
        <p:txBody>
          <a:bodyPr vert="horz" lIns="96591" tIns="48296" rIns="96591" bIns="482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9"/>
            <a:ext cx="3169920" cy="480060"/>
          </a:xfrm>
          <a:prstGeom prst="rect">
            <a:avLst/>
          </a:prstGeom>
        </p:spPr>
        <p:txBody>
          <a:bodyPr vert="horz" lIns="96591" tIns="48296" rIns="96591" bIns="48296" rtlCol="0" anchor="b"/>
          <a:lstStyle>
            <a:lvl1pPr algn="r">
              <a:defRPr sz="1200"/>
            </a:lvl1pPr>
          </a:lstStyle>
          <a:p>
            <a:fld id="{C03E4074-E643-4FED-9285-3DDBE0D02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26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4364"/>
            <a:fld id="{62341F8E-6A7D-4D5A-96FB-2A04B22B9577}" type="slidenum">
              <a:rPr lang="en-US" smtClean="0"/>
              <a:pPr defTabSz="964364"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0190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4364"/>
            <a:fld id="{93D858F4-7133-4B4C-9818-9A8BA34EE2F5}" type="slidenum">
              <a:rPr lang="en-US" smtClean="0">
                <a:solidFill>
                  <a:prstClr val="black"/>
                </a:solidFill>
              </a:rPr>
              <a:pPr defTabSz="964364"/>
              <a:t>10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42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4364"/>
            <a:fld id="{17957455-97FA-4832-BC0F-6C63AA9ABEEF}" type="slidenum">
              <a:rPr lang="en-US" smtClean="0">
                <a:solidFill>
                  <a:prstClr val="black"/>
                </a:solidFill>
              </a:rPr>
              <a:pPr defTabSz="964364"/>
              <a:t>11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04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4364"/>
            <a:fld id="{A90D6E76-EBE2-4490-9EE3-B8948471A276}" type="slidenum">
              <a:rPr lang="en-US" smtClean="0">
                <a:solidFill>
                  <a:prstClr val="black"/>
                </a:solidFill>
              </a:rPr>
              <a:pPr defTabSz="964364"/>
              <a:t>12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74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4364"/>
            <a:fld id="{A58DE848-3A8E-450E-AC8D-479CB2ADE5B9}" type="slidenum">
              <a:rPr lang="en-US" smtClean="0">
                <a:solidFill>
                  <a:prstClr val="black"/>
                </a:solidFill>
              </a:rPr>
              <a:pPr defTabSz="964364"/>
              <a:t>13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37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929" y="4577931"/>
            <a:ext cx="5367346" cy="433560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606" tIns="47302" rIns="94606" bIns="47302"/>
          <a:lstStyle/>
          <a:p>
            <a:r>
              <a:rPr lang="en-US" smtClean="0"/>
              <a:t>Condition codes are simply a way of testing the ALU status flags.</a:t>
            </a:r>
          </a:p>
        </p:txBody>
      </p:sp>
      <p:sp>
        <p:nvSpPr>
          <p:cNvPr id="675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898525"/>
            <a:ext cx="4576763" cy="3432175"/>
          </a:xfrm>
          <a:ln/>
        </p:spPr>
      </p:sp>
    </p:spTree>
    <p:extLst>
      <p:ext uri="{BB962C8B-B14F-4D97-AF65-F5344CB8AC3E}">
        <p14:creationId xmlns:p14="http://schemas.microsoft.com/office/powerpoint/2010/main" val="3221783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4364"/>
            <a:fld id="{D97350A3-AFBF-4ED4-A365-9E0DA7D03294}" type="slidenum">
              <a:rPr lang="en-US" smtClean="0">
                <a:solidFill>
                  <a:prstClr val="black"/>
                </a:solidFill>
              </a:rPr>
              <a:pPr defTabSz="964364"/>
              <a:t>15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80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E4074-E643-4FED-9285-3DDBE0D02D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89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AF1710-7457-46A0-8F33-BBD5CC4592A4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22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BB1C65-76F5-4E31-87B0-353FA462F3D9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22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E4074-E643-4FED-9285-3DDBE0D02D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75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4364"/>
            <a:fld id="{CFDD4CD3-3969-4843-AAA2-A3EF44F1CCBE}" type="slidenum">
              <a:rPr lang="en-US">
                <a:solidFill>
                  <a:prstClr val="black"/>
                </a:solidFill>
              </a:rPr>
              <a:pPr defTabSz="964364"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032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DC5105-96D0-444B-B982-E8EF24DC61A7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40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E08D5E-21E1-4DB8-AF4E-FE89DC592E2E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99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45A66-F260-45C6-92F4-104767C4DA6B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32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C63D42-CE29-4199-84BA-31AE7DE9C0AF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040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E4074-E643-4FED-9285-3DDBE0D02DF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676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8BF71C-13DD-4E25-A46C-6E0D1EAC82A8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801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64F0C-E2DB-470F-BCD7-305E7157D2BC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429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62CC93-123F-4EB3-936B-F6B0FA77ACF5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592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5136CF-3CB1-4457-8C03-B65510F221FB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27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929" y="4577931"/>
            <a:ext cx="5367346" cy="433560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606" tIns="47302" rIns="94606" bIns="47302"/>
          <a:lstStyle/>
          <a:p>
            <a:r>
              <a:rPr lang="en-US" smtClean="0"/>
              <a:t>Condition codes are simply a way of testing the ALU status flags.</a:t>
            </a:r>
          </a:p>
        </p:txBody>
      </p:sp>
      <p:sp>
        <p:nvSpPr>
          <p:cNvPr id="675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898525"/>
            <a:ext cx="4576763" cy="3432175"/>
          </a:xfrm>
          <a:ln/>
        </p:spPr>
      </p:sp>
    </p:spTree>
    <p:extLst>
      <p:ext uri="{BB962C8B-B14F-4D97-AF65-F5344CB8AC3E}">
        <p14:creationId xmlns:p14="http://schemas.microsoft.com/office/powerpoint/2010/main" val="3996670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E4074-E643-4FED-9285-3DDBE0D02D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313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929" y="4577931"/>
            <a:ext cx="5367346" cy="433560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606" tIns="47302" rIns="94606" bIns="47302"/>
          <a:lstStyle/>
          <a:p>
            <a:r>
              <a:rPr lang="en-US" smtClean="0"/>
              <a:t>Condition codes are simply a way of testing the ALU status flags.</a:t>
            </a:r>
          </a:p>
        </p:txBody>
      </p:sp>
      <p:sp>
        <p:nvSpPr>
          <p:cNvPr id="696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898525"/>
            <a:ext cx="4576763" cy="3432175"/>
          </a:xfrm>
          <a:ln/>
        </p:spPr>
      </p:sp>
    </p:spTree>
    <p:extLst>
      <p:ext uri="{BB962C8B-B14F-4D97-AF65-F5344CB8AC3E}">
        <p14:creationId xmlns:p14="http://schemas.microsoft.com/office/powerpoint/2010/main" val="23886585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929" y="4577931"/>
            <a:ext cx="5367346" cy="433560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606" tIns="47302" rIns="94606" bIns="47302"/>
          <a:lstStyle/>
          <a:p>
            <a:r>
              <a:rPr lang="en-US" smtClean="0"/>
              <a:t>Condition codes are simply a way of testing the ALU status flags.</a:t>
            </a:r>
          </a:p>
        </p:txBody>
      </p:sp>
      <p:sp>
        <p:nvSpPr>
          <p:cNvPr id="737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898525"/>
            <a:ext cx="4576763" cy="3432175"/>
          </a:xfrm>
          <a:ln/>
        </p:spPr>
      </p:sp>
    </p:spTree>
    <p:extLst>
      <p:ext uri="{BB962C8B-B14F-4D97-AF65-F5344CB8AC3E}">
        <p14:creationId xmlns:p14="http://schemas.microsoft.com/office/powerpoint/2010/main" val="42912200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929" y="4577931"/>
            <a:ext cx="5367346" cy="433560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606" tIns="47302" rIns="94606" bIns="47302"/>
          <a:lstStyle/>
          <a:p>
            <a:r>
              <a:rPr lang="en-US" smtClean="0"/>
              <a:t>Condition codes are simply a way of testing the ALU status flags.</a:t>
            </a:r>
          </a:p>
        </p:txBody>
      </p:sp>
      <p:sp>
        <p:nvSpPr>
          <p:cNvPr id="757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898525"/>
            <a:ext cx="4576763" cy="3432175"/>
          </a:xfrm>
          <a:ln/>
        </p:spPr>
      </p:sp>
    </p:spTree>
    <p:extLst>
      <p:ext uri="{BB962C8B-B14F-4D97-AF65-F5344CB8AC3E}">
        <p14:creationId xmlns:p14="http://schemas.microsoft.com/office/powerpoint/2010/main" val="23479103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8684A2-20EB-447E-8A76-198DA5F2E62D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626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929" y="4577931"/>
            <a:ext cx="5367346" cy="433560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606" tIns="47302" rIns="94606" bIns="47302"/>
          <a:lstStyle/>
          <a:p>
            <a:r>
              <a:rPr lang="en-US" smtClean="0"/>
              <a:t>Condition codes are simply a way of testing the ALU status flags.</a:t>
            </a:r>
          </a:p>
        </p:txBody>
      </p:sp>
      <p:sp>
        <p:nvSpPr>
          <p:cNvPr id="798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898525"/>
            <a:ext cx="4576763" cy="3432175"/>
          </a:xfrm>
          <a:ln/>
        </p:spPr>
      </p:sp>
    </p:spTree>
    <p:extLst>
      <p:ext uri="{BB962C8B-B14F-4D97-AF65-F5344CB8AC3E}">
        <p14:creationId xmlns:p14="http://schemas.microsoft.com/office/powerpoint/2010/main" val="28812764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747D6-CFC6-448C-8C89-9C8CA47FB980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42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24232-C138-4758-B4BF-CD0B2ED093BF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449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81565C-4C07-49CA-9A75-9CB2156C42AE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858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F15325-2E1C-4580-9575-052FAA9FD615}" type="slidenum">
              <a:rPr lang="en-US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969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F405B5-0788-42DC-A038-8E337FE58E87}" type="slidenum">
              <a:rPr lang="en-US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72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4364"/>
            <a:fld id="{C48DB173-E0DA-4870-8BF4-1C53A36AF8CC}" type="slidenum">
              <a:rPr lang="en-US" smtClean="0">
                <a:solidFill>
                  <a:prstClr val="black"/>
                </a:solidFill>
              </a:rPr>
              <a:pPr defTabSz="964364"/>
              <a:t>4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642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D581D2-E700-4868-A8ED-D3D2628FE51C}" type="slidenum">
              <a:rPr lang="en-US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151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E4074-E643-4FED-9285-3DDBE0D02DF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807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4364"/>
            <a:fld id="{8782D8FF-9C2F-47CA-9B28-FF0F0957722F}" type="slidenum">
              <a:rPr lang="en-US" smtClean="0"/>
              <a:pPr defTabSz="964364"/>
              <a:t>42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62995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4364"/>
            <a:fld id="{52B78154-2E44-4945-8C1B-B309ADE99ED8}" type="slidenum">
              <a:rPr lang="en-US" smtClean="0"/>
              <a:pPr defTabSz="964364"/>
              <a:t>43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8936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4364"/>
            <a:fld id="{D9E04576-4A07-4458-A4E3-DDF7C7A8867C}" type="slidenum">
              <a:rPr lang="en-US" smtClean="0"/>
              <a:pPr defTabSz="964364"/>
              <a:t>44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05366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4364"/>
            <a:fld id="{A0981B36-0532-4655-B444-7ADBA3E46513}" type="slidenum">
              <a:rPr lang="en-US" smtClean="0"/>
              <a:pPr defTabSz="964364"/>
              <a:t>45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44347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4364"/>
            <a:fld id="{F3AB4E66-0309-42A9-8927-39113D391879}" type="slidenum">
              <a:rPr lang="en-US" smtClean="0"/>
              <a:pPr defTabSz="964364"/>
              <a:t>46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29729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4364"/>
            <a:fld id="{BC7E598E-9C29-4EA2-A751-E19FD55DA4C3}" type="slidenum">
              <a:rPr lang="en-US" smtClean="0"/>
              <a:pPr defTabSz="964364"/>
              <a:t>47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13753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4364"/>
            <a:fld id="{72C331B8-6086-433F-A793-0E16BE25526E}" type="slidenum">
              <a:rPr lang="en-US" smtClean="0"/>
              <a:pPr defTabSz="964364"/>
              <a:t>48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526055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E4074-E643-4FED-9285-3DDBE0D02DF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34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118"/>
            <a:fld id="{E462CB69-9ABB-46BA-8953-F61C94D95A90}" type="slidenum">
              <a:rPr lang="en-US" smtClean="0"/>
              <a:pPr defTabSz="965118"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79356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4364"/>
            <a:fld id="{041BD4BC-E62F-4435-8048-D57DEF0440A8}" type="slidenum">
              <a:rPr lang="en-US" smtClean="0"/>
              <a:pPr defTabSz="964364"/>
              <a:t>50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97379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4364"/>
            <a:fld id="{FA83F648-73D5-4ED0-BEF6-92576093AB97}" type="slidenum">
              <a:rPr lang="en-US" smtClean="0"/>
              <a:pPr defTabSz="964364"/>
              <a:t>51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21035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4364"/>
            <a:fld id="{B3B57D26-1EBD-4180-9A01-529B220280FC}" type="slidenum">
              <a:rPr lang="en-US" smtClean="0"/>
              <a:pPr defTabSz="964364"/>
              <a:t>52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02274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4364"/>
            <a:fld id="{44D2AE0E-2F0E-4CF9-8D0A-EDA893F1EE92}" type="slidenum">
              <a:rPr lang="en-US" smtClean="0"/>
              <a:pPr defTabSz="964364"/>
              <a:t>53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570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3D4EDB-6CFF-4E32-940A-A3303A1DFD6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75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929" y="4577931"/>
            <a:ext cx="5367346" cy="433560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606" tIns="47302" rIns="94606" bIns="47302"/>
          <a:lstStyle/>
          <a:p>
            <a:r>
              <a:rPr lang="en-US" smtClean="0"/>
              <a:t>Condition codes are simply a way of testing the ALU status flags.</a:t>
            </a:r>
          </a:p>
        </p:txBody>
      </p:sp>
      <p:sp>
        <p:nvSpPr>
          <p:cNvPr id="40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898525"/>
            <a:ext cx="4576763" cy="3432175"/>
          </a:xfrm>
          <a:ln/>
        </p:spPr>
      </p:sp>
    </p:spTree>
    <p:extLst>
      <p:ext uri="{BB962C8B-B14F-4D97-AF65-F5344CB8AC3E}">
        <p14:creationId xmlns:p14="http://schemas.microsoft.com/office/powerpoint/2010/main" val="2673596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4364"/>
            <a:fld id="{CFDD4CD3-3969-4843-AAA2-A3EF44F1CCBE}" type="slidenum">
              <a:rPr lang="en-US" smtClean="0">
                <a:solidFill>
                  <a:prstClr val="black"/>
                </a:solidFill>
              </a:rPr>
              <a:pPr defTabSz="964364"/>
              <a:t>8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72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4364"/>
            <a:fld id="{589B0650-63AE-4D65-B6F2-CFB7DA1B96FB}" type="slidenum">
              <a:rPr lang="en-US" smtClean="0">
                <a:solidFill>
                  <a:prstClr val="black"/>
                </a:solidFill>
              </a:rPr>
              <a:pPr defTabSz="964364"/>
              <a:t>9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671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B019-2264-4E23-B46E-AD389AA48B41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AD8F-BB4B-42EA-BDCE-0C757E477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B019-2264-4E23-B46E-AD389AA48B41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AD8F-BB4B-42EA-BDCE-0C757E477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B019-2264-4E23-B46E-AD389AA48B41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AD8F-BB4B-42EA-BDCE-0C757E477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i="1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Slides developed in part by Profs. </a:t>
            </a:r>
            <a:r>
              <a:rPr lang="en-US" err="1">
                <a:solidFill>
                  <a:srgbClr val="000000"/>
                </a:solidFill>
              </a:rPr>
              <a:t>Dutta</a:t>
            </a:r>
            <a:r>
              <a:rPr lang="en-US">
                <a:solidFill>
                  <a:srgbClr val="000000"/>
                </a:solidFill>
              </a:rPr>
              <a:t> and </a:t>
            </a:r>
            <a:r>
              <a:rPr lang="en-US" err="1">
                <a:solidFill>
                  <a:srgbClr val="000000"/>
                </a:solidFill>
              </a:rPr>
              <a:t>Brehob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055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70013-B544-4482-A336-60A3FF88505E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2B2B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F7799-164E-4CFB-803E-6634ADCAC464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63625-603A-425B-8682-C30CA80B63A6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581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581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BBE16-9D2E-489E-BCF0-99C5E5207BAA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C15A4-506A-4070-AA1B-166D74C5F0B6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39AC4-4BD7-44A5-BA90-AEB33253967A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7E40A-46ED-447C-842F-4CA01D0BFF38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6F742-EF47-40BE-BC78-0197DD93DDA5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B019-2264-4E23-B46E-AD389AA48B41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AD8F-BB4B-42EA-BDCE-0C757E477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980FE-F588-41BD-93F3-5F288A0A372B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CCE64-8582-4577-A11E-06A8652F47D5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76200"/>
            <a:ext cx="221932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863" y="76200"/>
            <a:ext cx="6508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3B393-F98E-4381-AB9C-C179DFA1C03E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990600"/>
            <a:ext cx="73152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692FA-FE6F-4650-AAAC-D2683D117D7F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90600"/>
            <a:ext cx="3581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581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A37AF-D9B7-4D66-B396-CA3FDFEB7F50}" type="slidenum">
              <a:rPr lang="en-US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B019-2264-4E23-B46E-AD389AA48B41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AD8F-BB4B-42EA-BDCE-0C757E477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B019-2264-4E23-B46E-AD389AA48B41}" type="datetimeFigureOut">
              <a:rPr lang="en-US" smtClean="0"/>
              <a:t>9/12/16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AD8F-BB4B-42EA-BDCE-0C757E477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B019-2264-4E23-B46E-AD389AA48B41}" type="datetimeFigureOut">
              <a:rPr lang="en-US" smtClean="0"/>
              <a:t>9/12/16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AD8F-BB4B-42EA-BDCE-0C757E477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B019-2264-4E23-B46E-AD389AA48B41}" type="datetimeFigureOut">
              <a:rPr lang="en-US" smtClean="0"/>
              <a:t>9/12/16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AD8F-BB4B-42EA-BDCE-0C757E477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B019-2264-4E23-B46E-AD389AA48B41}" type="datetimeFigureOut">
              <a:rPr lang="en-US" smtClean="0"/>
              <a:t>9/12/16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AD8F-BB4B-42EA-BDCE-0C757E477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B019-2264-4E23-B46E-AD389AA48B41}" type="datetimeFigureOut">
              <a:rPr lang="en-US" smtClean="0"/>
              <a:t>9/12/16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AD8F-BB4B-42EA-BDCE-0C757E477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B019-2264-4E23-B46E-AD389AA48B41}" type="datetimeFigureOut">
              <a:rPr lang="en-US" smtClean="0"/>
              <a:t>9/12/16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AD8F-BB4B-42EA-BDCE-0C757E477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BB019-2264-4E23-B46E-AD389AA48B41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CAD8F-BB4B-42EA-BDCE-0C757E4774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731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05550" y="65389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chemeClr val="folHlink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CE95D43-2BC4-4DB0-8D2A-5F0F876A05D7}" type="slidenum">
              <a:rPr lang="en-US">
                <a:solidFill>
                  <a:srgbClr val="B2B2B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B2B2B2"/>
              </a:solidFill>
            </a:endParaRPr>
          </a:p>
        </p:txBody>
      </p:sp>
      <p:sp>
        <p:nvSpPr>
          <p:cNvPr id="205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69863" y="76200"/>
            <a:ext cx="8880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055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97838" y="76200"/>
            <a:ext cx="9699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67E7D-0278-458F-BFBB-82FDC48D432A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228600" y="685800"/>
            <a:ext cx="86868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000066"/>
                </a:solidFill>
                <a:latin typeface="Trebuchet MS" pitchFamily="34" charset="0"/>
              </a:rPr>
              <a:t>EECS 373</a:t>
            </a:r>
          </a:p>
          <a:p>
            <a:r>
              <a:rPr lang="en-US" sz="3200" dirty="0">
                <a:solidFill>
                  <a:srgbClr val="000066"/>
                </a:solidFill>
                <a:latin typeface="Trebuchet MS" pitchFamily="34" charset="0"/>
              </a:rPr>
              <a:t>Design of Microprocessor-Based Systems</a:t>
            </a: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r>
              <a:rPr lang="en-US" sz="2800" dirty="0" smtClean="0">
                <a:solidFill>
                  <a:srgbClr val="000066"/>
                </a:solidFill>
                <a:latin typeface="Trebuchet MS" pitchFamily="34" charset="0"/>
              </a:rPr>
              <a:t>Ron </a:t>
            </a:r>
            <a:r>
              <a:rPr lang="en-US" sz="2800" dirty="0" err="1" smtClean="0">
                <a:solidFill>
                  <a:srgbClr val="000066"/>
                </a:solidFill>
                <a:latin typeface="Trebuchet MS" pitchFamily="34" charset="0"/>
              </a:rPr>
              <a:t>Dreslinski</a:t>
            </a:r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r>
              <a:rPr lang="en-US" sz="2200" dirty="0">
                <a:solidFill>
                  <a:srgbClr val="000066"/>
                </a:solidFill>
                <a:latin typeface="Trebuchet MS" pitchFamily="34" charset="0"/>
              </a:rPr>
              <a:t>University of Michigan</a:t>
            </a: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r>
              <a:rPr lang="en-US" sz="2200" dirty="0">
                <a:solidFill>
                  <a:srgbClr val="000066"/>
                </a:solidFill>
                <a:latin typeface="Trebuchet MS" pitchFamily="34" charset="0"/>
              </a:rPr>
              <a:t>Lecture 2: Architecture, Assembly, and ABI</a:t>
            </a:r>
          </a:p>
          <a:p>
            <a:r>
              <a:rPr lang="en-US" sz="2200" dirty="0" smtClean="0">
                <a:solidFill>
                  <a:srgbClr val="000066"/>
                </a:solidFill>
                <a:latin typeface="Trebuchet MS" pitchFamily="34" charset="0"/>
              </a:rPr>
              <a:t>Sept</a:t>
            </a:r>
            <a:r>
              <a:rPr lang="en-US" sz="2200" dirty="0" smtClean="0">
                <a:solidFill>
                  <a:srgbClr val="000066"/>
                </a:solidFill>
                <a:latin typeface="Trebuchet MS" pitchFamily="34" charset="0"/>
              </a:rPr>
              <a:t>. </a:t>
            </a:r>
            <a:r>
              <a:rPr lang="en-US" sz="2200" dirty="0" smtClean="0">
                <a:solidFill>
                  <a:srgbClr val="000066"/>
                </a:solidFill>
                <a:latin typeface="Trebuchet MS" pitchFamily="34" charset="0"/>
              </a:rPr>
              <a:t>12, 2016</a:t>
            </a:r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528888"/>
            <a:ext cx="169227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3433763" y="6246813"/>
            <a:ext cx="24749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Slides developed in part by </a:t>
            </a:r>
            <a:br>
              <a:rPr lang="en-US" sz="1600" dirty="0"/>
            </a:br>
            <a:r>
              <a:rPr lang="en-US" sz="1600" dirty="0"/>
              <a:t>Prof. </a:t>
            </a:r>
            <a:r>
              <a:rPr lang="en-US" sz="1600" dirty="0" err="1" smtClean="0"/>
              <a:t>Dutta</a:t>
            </a:r>
            <a:r>
              <a:rPr lang="en-US" sz="1600" dirty="0" smtClean="0"/>
              <a:t> and Dr. </a:t>
            </a:r>
            <a:r>
              <a:rPr lang="en-US" sz="1600" dirty="0" err="1" smtClean="0"/>
              <a:t>Brehob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544513"/>
          </a:xfrm>
        </p:spPr>
        <p:txBody>
          <a:bodyPr/>
          <a:lstStyle/>
          <a:p>
            <a:r>
              <a:rPr lang="en-US" dirty="0" smtClean="0"/>
              <a:t>From the ARMv7-M Architecture Reference Manual</a:t>
            </a:r>
            <a:br>
              <a:rPr lang="en-US" dirty="0" smtClean="0"/>
            </a:br>
            <a:r>
              <a:rPr lang="en-US" sz="2000" dirty="0" smtClean="0"/>
              <a:t>(posted on the website under references)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08181-42BE-4C2A-83B8-BC715B3E7BCF}" type="slidenum">
              <a:rPr lang="en-US" smtClean="0">
                <a:solidFill>
                  <a:srgbClr val="B2B2B2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B2B2B2"/>
              </a:solidFill>
            </a:endParaRPr>
          </a:p>
        </p:txBody>
      </p:sp>
      <p:pic>
        <p:nvPicPr>
          <p:cNvPr id="1024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50" y="1030288"/>
            <a:ext cx="7361238" cy="5827712"/>
          </a:xfr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40413" y="4187825"/>
            <a:ext cx="33035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There are similar entries for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move immediate, move shifted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(which actually maps to different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instructions) 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Directives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smtClean="0">
                <a:latin typeface="Courier New" pitchFamily="49" charset="0"/>
                <a:cs typeface="Courier New" pitchFamily="49" charset="0"/>
              </a:rPr>
              <a:t>#:lower16:data</a:t>
            </a:r>
          </a:p>
          <a:p>
            <a:pPr lvl="1"/>
            <a:r>
              <a:rPr lang="pt-BR" smtClean="0">
                <a:cs typeface="Courier New" pitchFamily="49" charset="0"/>
              </a:rPr>
              <a:t>What does that do?</a:t>
            </a:r>
          </a:p>
          <a:p>
            <a:pPr lvl="1"/>
            <a:r>
              <a:rPr lang="pt-BR" smtClean="0">
                <a:cs typeface="Courier New" pitchFamily="49" charset="0"/>
              </a:rPr>
              <a:t>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5B913-1258-4C10-BA7E-DA70ABDEA91F}" type="slidenum">
              <a:rPr lang="en-US" smtClean="0">
                <a:solidFill>
                  <a:srgbClr val="B2B2B2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B2B2B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2C582-B99D-4E73-92FB-FFA9E06B9714}" type="slidenum">
              <a:rPr lang="en-US" smtClean="0">
                <a:solidFill>
                  <a:srgbClr val="B2B2B2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B2B2B2"/>
              </a:solidFill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3513" y="57150"/>
            <a:ext cx="8886825" cy="680085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Loads!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err="1" smtClean="0"/>
              <a:t>ldrb</a:t>
            </a:r>
            <a:r>
              <a:rPr lang="en-US" dirty="0" smtClean="0"/>
              <a:t> -- </a:t>
            </a:r>
            <a:r>
              <a:rPr lang="en-US" u="sng" dirty="0" smtClean="0"/>
              <a:t>L</a:t>
            </a:r>
            <a:r>
              <a:rPr lang="en-US" dirty="0" smtClean="0"/>
              <a:t>oa</a:t>
            </a:r>
            <a:r>
              <a:rPr lang="en-US" u="sng" dirty="0" smtClean="0"/>
              <a:t>d</a:t>
            </a:r>
            <a:r>
              <a:rPr lang="en-US" dirty="0" smtClean="0"/>
              <a:t> </a:t>
            </a:r>
            <a:r>
              <a:rPr lang="en-US" u="sng" dirty="0" smtClean="0"/>
              <a:t>r</a:t>
            </a:r>
            <a:r>
              <a:rPr lang="en-US" dirty="0" smtClean="0"/>
              <a:t>egister </a:t>
            </a:r>
            <a:r>
              <a:rPr lang="en-US" u="sng" dirty="0" smtClean="0"/>
              <a:t>b</a:t>
            </a:r>
            <a:r>
              <a:rPr lang="en-US" dirty="0" smtClean="0"/>
              <a:t>yte</a:t>
            </a:r>
          </a:p>
          <a:p>
            <a:pPr lvl="1"/>
            <a:r>
              <a:rPr lang="en-US" dirty="0" smtClean="0"/>
              <a:t>Note this takes an 8-bit value and moves it into a 32-bit location!</a:t>
            </a:r>
          </a:p>
          <a:p>
            <a:pPr lvl="2"/>
            <a:r>
              <a:rPr lang="en-US" dirty="0" smtClean="0"/>
              <a:t>Zeros out the top 24 bits.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r>
              <a:rPr lang="en-US" b="1" dirty="0" err="1" smtClean="0"/>
              <a:t>ldrsb</a:t>
            </a:r>
            <a:r>
              <a:rPr lang="en-US" dirty="0"/>
              <a:t> </a:t>
            </a:r>
            <a:r>
              <a:rPr lang="en-US" dirty="0" smtClean="0"/>
              <a:t>-- </a:t>
            </a:r>
            <a:r>
              <a:rPr lang="en-US" u="sng" dirty="0" smtClean="0"/>
              <a:t>L</a:t>
            </a:r>
            <a:r>
              <a:rPr lang="en-US" dirty="0" smtClean="0"/>
              <a:t>oa</a:t>
            </a:r>
            <a:r>
              <a:rPr lang="en-US" u="sng" dirty="0" smtClean="0"/>
              <a:t>d</a:t>
            </a:r>
            <a:r>
              <a:rPr lang="en-US" dirty="0" smtClean="0"/>
              <a:t> </a:t>
            </a:r>
            <a:r>
              <a:rPr lang="en-US" u="sng" dirty="0"/>
              <a:t>r</a:t>
            </a:r>
            <a:r>
              <a:rPr lang="en-US" dirty="0"/>
              <a:t>egister </a:t>
            </a:r>
            <a:r>
              <a:rPr lang="en-US" u="sng" dirty="0" smtClean="0"/>
              <a:t>s</a:t>
            </a:r>
            <a:r>
              <a:rPr lang="en-US" dirty="0" smtClean="0"/>
              <a:t>igned </a:t>
            </a:r>
            <a:r>
              <a:rPr lang="en-US" u="sng" dirty="0" smtClean="0"/>
              <a:t>b</a:t>
            </a:r>
            <a:r>
              <a:rPr lang="en-US" dirty="0" smtClean="0"/>
              <a:t>yte</a:t>
            </a:r>
          </a:p>
          <a:p>
            <a:pPr lvl="1"/>
            <a:r>
              <a:rPr lang="en-US" dirty="0"/>
              <a:t>Note </a:t>
            </a:r>
            <a:r>
              <a:rPr lang="en-US" dirty="0" smtClean="0"/>
              <a:t>this also </a:t>
            </a:r>
            <a:r>
              <a:rPr lang="en-US" dirty="0"/>
              <a:t>takes an 8-bit value and moves it into a 32-bit location!</a:t>
            </a:r>
          </a:p>
          <a:p>
            <a:pPr lvl="2"/>
            <a:r>
              <a:rPr lang="en-US" dirty="0" smtClean="0"/>
              <a:t>Uses sign extension for the top </a:t>
            </a:r>
            <a:r>
              <a:rPr lang="en-US" dirty="0"/>
              <a:t>24 bits.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2EFB5-761C-4909-89A2-809204C1AFEE}" type="slidenum">
              <a:rPr lang="en-US" smtClean="0">
                <a:solidFill>
                  <a:srgbClr val="B2B2B2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B2B2B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28600" y="990600"/>
            <a:ext cx="85915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GB" sz="240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Addressing Modes</a:t>
            </a:r>
          </a:p>
        </p:txBody>
      </p:sp>
      <p:sp>
        <p:nvSpPr>
          <p:cNvPr id="66564" name="Content Placeholder 5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Offset Addressing</a:t>
            </a:r>
          </a:p>
          <a:p>
            <a:pPr lvl="1"/>
            <a:r>
              <a:rPr lang="en-US" smtClean="0"/>
              <a:t>Offset is added or subtracted from base register</a:t>
            </a:r>
          </a:p>
          <a:p>
            <a:pPr lvl="1"/>
            <a:r>
              <a:rPr lang="en-US" smtClean="0"/>
              <a:t>Result used as effective address for memory access</a:t>
            </a:r>
          </a:p>
          <a:p>
            <a:pPr lvl="1"/>
            <a:r>
              <a:rPr lang="en-US" smtClean="0"/>
              <a:t>[&lt;Rn&gt;, &lt;offset&gt;]</a:t>
            </a:r>
          </a:p>
          <a:p>
            <a:r>
              <a:rPr lang="en-US" smtClean="0"/>
              <a:t>Pre-indexed Addressing</a:t>
            </a:r>
          </a:p>
          <a:p>
            <a:pPr lvl="1"/>
            <a:r>
              <a:rPr lang="en-US" smtClean="0"/>
              <a:t>Offset is applied to base register</a:t>
            </a:r>
          </a:p>
          <a:p>
            <a:pPr lvl="1"/>
            <a:r>
              <a:rPr lang="en-US" smtClean="0"/>
              <a:t>Result used as effective address for memory access</a:t>
            </a:r>
          </a:p>
          <a:p>
            <a:pPr lvl="1"/>
            <a:r>
              <a:rPr lang="en-US" smtClean="0"/>
              <a:t>Result written back into base register</a:t>
            </a:r>
          </a:p>
          <a:p>
            <a:pPr lvl="1"/>
            <a:r>
              <a:rPr lang="en-US" smtClean="0"/>
              <a:t>[&lt;Rn&gt;, &lt;offset&gt;]!</a:t>
            </a:r>
          </a:p>
          <a:p>
            <a:r>
              <a:rPr lang="en-US" smtClean="0"/>
              <a:t>Post-indexed Addressing</a:t>
            </a:r>
          </a:p>
          <a:p>
            <a:pPr lvl="1"/>
            <a:r>
              <a:rPr lang="en-US" smtClean="0"/>
              <a:t>The address from the base register is used as the EA</a:t>
            </a:r>
          </a:p>
          <a:p>
            <a:pPr lvl="1"/>
            <a:r>
              <a:rPr lang="en-US" smtClean="0"/>
              <a:t>The offset is applied to the base and then written back</a:t>
            </a:r>
          </a:p>
          <a:p>
            <a:pPr lvl="1"/>
            <a:r>
              <a:rPr lang="en-US" smtClean="0"/>
              <a:t>[&lt;Rn&gt;], &lt;offset&gt;</a:t>
            </a:r>
          </a:p>
        </p:txBody>
      </p:sp>
    </p:spTree>
    <p:extLst>
      <p:ext uri="{BB962C8B-B14F-4D97-AF65-F5344CB8AC3E}">
        <p14:creationId xmlns:p14="http://schemas.microsoft.com/office/powerpoint/2010/main" val="9106027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 what does the program _do_?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data:</a:t>
            </a:r>
          </a:p>
          <a:p>
            <a:pPr>
              <a:buFontTx/>
              <a:buNone/>
            </a:pP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    .byte 0x12, 20, 0x20, -1</a:t>
            </a:r>
          </a:p>
          <a:p>
            <a:pPr>
              <a:buFontTx/>
              <a:buNone/>
            </a:pP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func:</a:t>
            </a:r>
          </a:p>
          <a:p>
            <a:pPr>
              <a:buFontTx/>
              <a:buNone/>
            </a:pP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        mov r0, #0</a:t>
            </a:r>
          </a:p>
          <a:p>
            <a:pPr>
              <a:buFontTx/>
              <a:buNone/>
            </a:pP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        mov r4, #0</a:t>
            </a:r>
          </a:p>
          <a:p>
            <a:pPr>
              <a:buFontTx/>
              <a:buNone/>
            </a:pP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        movw   r1, #:lower16:data</a:t>
            </a:r>
          </a:p>
          <a:p>
            <a:pPr>
              <a:buFontTx/>
              <a:buNone/>
            </a:pP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        movt   r1, #:upper16:data</a:t>
            </a:r>
          </a:p>
          <a:p>
            <a:pPr>
              <a:buFontTx/>
              <a:buNone/>
            </a:pP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top:    ldrb   r2, [r1],#1</a:t>
            </a:r>
          </a:p>
          <a:p>
            <a:pPr>
              <a:buFontTx/>
              <a:buNone/>
            </a:pP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        add r4, r4, r2</a:t>
            </a:r>
          </a:p>
          <a:p>
            <a:pPr>
              <a:buFontTx/>
              <a:buNone/>
            </a:pP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        add r0, r0, #1</a:t>
            </a:r>
          </a:p>
          <a:p>
            <a:pPr>
              <a:buFontTx/>
              <a:buNone/>
            </a:pP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        cmp r0, #4</a:t>
            </a:r>
          </a:p>
          <a:p>
            <a:pPr>
              <a:buFontTx/>
              <a:buNone/>
            </a:pP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        bne top</a:t>
            </a:r>
          </a:p>
          <a:p>
            <a:pPr>
              <a:buFontTx/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3BB18-6100-4D8D-BAE1-3DD64CA54530}" type="slidenum">
              <a:rPr lang="en-US" smtClean="0">
                <a:solidFill>
                  <a:srgbClr val="B2B2B2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B2B2B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ARM assembly example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>
                <a:solidFill>
                  <a:srgbClr val="C00000"/>
                </a:solidFill>
              </a:rPr>
              <a:t>W</a:t>
            </a:r>
            <a:r>
              <a:rPr lang="en-US" dirty="0" smtClean="0">
                <a:solidFill>
                  <a:srgbClr val="C00000"/>
                </a:solidFill>
              </a:rPr>
              <a:t>alk though of the ARM ISA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Tool Flow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Start on Application Binary Interface (ABI)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F7799-164E-4CFB-803E-6634ADCAC464}" type="slidenum">
              <a:rPr lang="en-US" smtClean="0">
                <a:solidFill>
                  <a:srgbClr val="B2B2B2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B2B2B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73F600-7337-4FCD-885E-19B10E7121E7}" type="slidenum">
              <a:rPr lang="en-US"/>
              <a:pPr/>
              <a:t>17</a:t>
            </a:fld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ISA defines the hardware/software interface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35938" cy="5410200"/>
          </a:xfrm>
        </p:spPr>
        <p:txBody>
          <a:bodyPr/>
          <a:lstStyle/>
          <a:p>
            <a:endParaRPr lang="en-US" sz="2200" smtClean="0"/>
          </a:p>
          <a:p>
            <a:r>
              <a:rPr lang="en-US" sz="2200" smtClean="0"/>
              <a:t>A “contract” between architects and programmers</a:t>
            </a:r>
          </a:p>
          <a:p>
            <a:r>
              <a:rPr lang="en-US" sz="2200" smtClean="0"/>
              <a:t>Register set</a:t>
            </a:r>
          </a:p>
          <a:p>
            <a:r>
              <a:rPr lang="en-US" sz="2200" smtClean="0"/>
              <a:t>Instruction set</a:t>
            </a:r>
          </a:p>
          <a:p>
            <a:pPr lvl="1"/>
            <a:r>
              <a:rPr lang="en-US" sz="1800" smtClean="0"/>
              <a:t>Addressing modes</a:t>
            </a:r>
          </a:p>
          <a:p>
            <a:pPr lvl="1"/>
            <a:r>
              <a:rPr lang="en-US" sz="1800" smtClean="0"/>
              <a:t>Word size</a:t>
            </a:r>
          </a:p>
          <a:p>
            <a:pPr lvl="1"/>
            <a:r>
              <a:rPr lang="en-US" sz="1800" smtClean="0"/>
              <a:t>Data formats</a:t>
            </a:r>
          </a:p>
          <a:p>
            <a:pPr lvl="1"/>
            <a:r>
              <a:rPr lang="en-US" sz="1800" smtClean="0"/>
              <a:t>Operating modes</a:t>
            </a:r>
          </a:p>
          <a:p>
            <a:pPr lvl="1"/>
            <a:r>
              <a:rPr lang="en-US" sz="1800" smtClean="0"/>
              <a:t>Condition codes</a:t>
            </a:r>
          </a:p>
          <a:p>
            <a:r>
              <a:rPr lang="en-US" sz="2200" b="1" i="1" smtClean="0"/>
              <a:t>Calling conventions </a:t>
            </a:r>
          </a:p>
          <a:p>
            <a:pPr lvl="1"/>
            <a:r>
              <a:rPr lang="en-US" sz="1800" smtClean="0"/>
              <a:t>Really not part of the ISA (usually)</a:t>
            </a:r>
          </a:p>
          <a:p>
            <a:pPr lvl="1"/>
            <a:r>
              <a:rPr lang="en-US" sz="1800" smtClean="0"/>
              <a:t>Rather part of the ABI</a:t>
            </a:r>
          </a:p>
          <a:p>
            <a:pPr lvl="1"/>
            <a:r>
              <a:rPr lang="en-US" sz="1800" smtClean="0"/>
              <a:t>But the ISA often provides meaningful support.</a:t>
            </a:r>
          </a:p>
          <a:p>
            <a:pPr lvl="1"/>
            <a:endParaRPr lang="en-US" sz="18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2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ARM Architecture roadmap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5389AC-D2E9-4AE2-B4DB-E9F2A662B3F0}" type="slidenum">
              <a:rPr lang="en-US"/>
              <a:pPr/>
              <a:t>18</a:t>
            </a:fld>
            <a:endParaRPr lang="en-US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" y="1757363"/>
            <a:ext cx="76009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990600"/>
          </a:xfrm>
        </p:spPr>
        <p:txBody>
          <a:bodyPr/>
          <a:lstStyle/>
          <a:p>
            <a:r>
              <a:rPr lang="en-US" dirty="0" smtClean="0"/>
              <a:t>A quick comment on the ISA:</a:t>
            </a:r>
            <a:br>
              <a:rPr lang="en-US" dirty="0" smtClean="0"/>
            </a:br>
            <a:r>
              <a:rPr lang="en-US" dirty="0" smtClean="0"/>
              <a:t>From: ARMv7-M </a:t>
            </a:r>
            <a:r>
              <a:rPr lang="en-US" dirty="0"/>
              <a:t>Architecture Reference Manual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F7799-164E-4CFB-803E-6634ADCAC464}" type="slidenum">
              <a:rPr lang="en-US" smtClean="0">
                <a:solidFill>
                  <a:srgbClr val="B2B2B2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B2B2B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219200"/>
            <a:ext cx="882564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585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 Stuff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cs typeface="Courier New" pitchFamily="49" charset="0"/>
              </a:rPr>
              <a:t>Website URL (again)</a:t>
            </a:r>
          </a:p>
          <a:p>
            <a:pPr lvl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Courier New" pitchFamily="49" charset="0"/>
              </a:rPr>
              <a:t>http://www.eecs.umich.edu/courses/eecs373/</a:t>
            </a:r>
            <a:r>
              <a:rPr lang="en-US" b="1" dirty="0" smtClean="0">
                <a:cs typeface="Courier New" pitchFamily="49" charset="0"/>
              </a:rPr>
              <a:t/>
            </a:r>
            <a:br>
              <a:rPr lang="en-US" b="1" dirty="0" smtClean="0">
                <a:cs typeface="Courier New" pitchFamily="49" charset="0"/>
              </a:rPr>
            </a:br>
            <a:r>
              <a:rPr lang="en-US" b="1" dirty="0" smtClean="0">
                <a:cs typeface="Courier New" pitchFamily="49" charset="0"/>
              </a:rPr>
              <a:t/>
            </a:r>
            <a:br>
              <a:rPr lang="en-US" b="1" dirty="0" smtClean="0">
                <a:cs typeface="Courier New" pitchFamily="49" charset="0"/>
              </a:rPr>
            </a:br>
            <a:endParaRPr lang="en-US" b="1" dirty="0" smtClean="0">
              <a:cs typeface="Courier New" pitchFamily="49" charset="0"/>
            </a:endParaRPr>
          </a:p>
          <a:p>
            <a:r>
              <a:rPr lang="en-US" b="1" dirty="0" smtClean="0">
                <a:cs typeface="Courier New" pitchFamily="49" charset="0"/>
              </a:rPr>
              <a:t>HW1 Due on Wednesday</a:t>
            </a:r>
          </a:p>
          <a:p>
            <a:endParaRPr lang="en-US" b="1" dirty="0">
              <a:cs typeface="Courier New" pitchFamily="49" charset="0"/>
            </a:endParaRPr>
          </a:p>
          <a:p>
            <a:r>
              <a:rPr lang="en-US" b="1" dirty="0" smtClean="0">
                <a:cs typeface="Courier New" pitchFamily="49" charset="0"/>
              </a:rPr>
              <a:t>Schedule things:</a:t>
            </a:r>
          </a:p>
          <a:p>
            <a:pPr lvl="1"/>
            <a:r>
              <a:rPr lang="en-US" b="1" dirty="0" smtClean="0">
                <a:cs typeface="Courier New" pitchFamily="49" charset="0"/>
              </a:rPr>
              <a:t>Group formation meeting Monday </a:t>
            </a:r>
            <a:r>
              <a:rPr lang="en-US" b="1" dirty="0" smtClean="0">
                <a:cs typeface="Courier New" pitchFamily="49" charset="0"/>
              </a:rPr>
              <a:t>10/10 </a:t>
            </a:r>
            <a:r>
              <a:rPr lang="en-US" b="1" dirty="0" smtClean="0">
                <a:cs typeface="Courier New" pitchFamily="49" charset="0"/>
              </a:rPr>
              <a:t>6:30-8:00</a:t>
            </a:r>
          </a:p>
          <a:p>
            <a:pPr lvl="1"/>
            <a:r>
              <a:rPr lang="en-US" b="1" dirty="0" smtClean="0">
                <a:cs typeface="Courier New" pitchFamily="49" charset="0"/>
              </a:rPr>
              <a:t>Midterm exam </a:t>
            </a:r>
            <a:r>
              <a:rPr lang="en-US" b="1" dirty="0" smtClean="0">
                <a:cs typeface="Courier New" pitchFamily="49" charset="0"/>
              </a:rPr>
              <a:t>Monday 10/</a:t>
            </a:r>
            <a:r>
              <a:rPr lang="en-US" b="1" dirty="0" smtClean="0">
                <a:cs typeface="Courier New" pitchFamily="49" charset="0"/>
              </a:rPr>
              <a:t>24 7:00-9:00 (sharp</a:t>
            </a:r>
            <a:r>
              <a:rPr lang="en-US" b="1" dirty="0" smtClean="0">
                <a:cs typeface="Courier New" pitchFamily="49" charset="0"/>
              </a:rPr>
              <a:t>)</a:t>
            </a:r>
          </a:p>
          <a:p>
            <a:pPr lvl="2"/>
            <a:r>
              <a:rPr lang="en-US" b="1" dirty="0" smtClean="0">
                <a:cs typeface="Courier New" pitchFamily="49" charset="0"/>
              </a:rPr>
              <a:t>Tentative</a:t>
            </a:r>
            <a:endParaRPr lang="en-US" b="1" dirty="0" smtClean="0">
              <a:cs typeface="Courier New" pitchFamily="49" charset="0"/>
            </a:endParaRPr>
          </a:p>
          <a:p>
            <a:pPr lvl="1"/>
            <a:r>
              <a:rPr lang="en-US" b="1" dirty="0" smtClean="0">
                <a:cs typeface="Courier New" pitchFamily="49" charset="0"/>
              </a:rPr>
              <a:t>373 Design Expo Monday </a:t>
            </a:r>
            <a:r>
              <a:rPr lang="en-US" b="1" dirty="0" smtClean="0">
                <a:cs typeface="Courier New" pitchFamily="49" charset="0"/>
              </a:rPr>
              <a:t>12/12</a:t>
            </a:r>
            <a:endParaRPr lang="en-US" b="1" dirty="0" smtClean="0">
              <a:cs typeface="Courier New" pitchFamily="49" charset="0"/>
            </a:endParaRPr>
          </a:p>
          <a:p>
            <a:pPr lvl="2"/>
            <a:r>
              <a:rPr lang="en-US" b="1" dirty="0">
                <a:cs typeface="Courier New" pitchFamily="49" charset="0"/>
              </a:rPr>
              <a:t>T</a:t>
            </a:r>
            <a:r>
              <a:rPr lang="en-US" b="1" dirty="0" smtClean="0">
                <a:cs typeface="Courier New" pitchFamily="49" charset="0"/>
              </a:rPr>
              <a:t>ime TBA (11am-2 most likely)</a:t>
            </a:r>
          </a:p>
          <a:p>
            <a:pPr lvl="1"/>
            <a:r>
              <a:rPr lang="en-US" b="1" dirty="0" smtClean="0">
                <a:cs typeface="Courier New" pitchFamily="49" charset="0"/>
              </a:rPr>
              <a:t>Final Exam, </a:t>
            </a:r>
            <a:r>
              <a:rPr lang="en-US" b="1" dirty="0" smtClean="0">
                <a:cs typeface="Courier New" pitchFamily="49" charset="0"/>
              </a:rPr>
              <a:t>12/21 </a:t>
            </a:r>
            <a:r>
              <a:rPr lang="en-US" b="1" dirty="0" smtClean="0">
                <a:cs typeface="Courier New" pitchFamily="49" charset="0"/>
              </a:rPr>
              <a:t>1:30</a:t>
            </a:r>
            <a:r>
              <a:rPr lang="en-US" b="1" dirty="0" smtClean="0">
                <a:cs typeface="Courier New" pitchFamily="49" charset="0"/>
              </a:rPr>
              <a:t>-</a:t>
            </a:r>
            <a:r>
              <a:rPr lang="en-US" b="1" dirty="0" smtClean="0">
                <a:cs typeface="Courier New" pitchFamily="49" charset="0"/>
              </a:rPr>
              <a:t>3:30</a:t>
            </a:r>
            <a:r>
              <a:rPr lang="en-US" b="1" dirty="0" smtClean="0">
                <a:cs typeface="Courier New" pitchFamily="49" charset="0"/>
              </a:rPr>
              <a:t>pm</a:t>
            </a:r>
            <a:endParaRPr lang="en-US" b="1" dirty="0" smtClean="0"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AE13C-72AD-4BB8-8206-B5A18514B5F5}" type="slidenum">
              <a:rPr lang="en-US" smtClean="0">
                <a:solidFill>
                  <a:srgbClr val="B2B2B2"/>
                </a:solidFill>
              </a:rPr>
              <a:pPr>
                <a:defRPr/>
              </a:pPr>
              <a:t>2</a:t>
            </a:fld>
            <a:endParaRPr lang="en-US">
              <a:solidFill>
                <a:srgbClr val="B2B2B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26D605-6AD7-4DFF-A0A7-8F913E63D30B}" type="slidenum">
              <a:rPr lang="en-US"/>
              <a:pPr/>
              <a:t>20</a:t>
            </a:fld>
            <a:endParaRPr lang="en-US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ARM Cortex-M3 ISA</a:t>
            </a:r>
          </a:p>
        </p:txBody>
      </p:sp>
      <p:sp>
        <p:nvSpPr>
          <p:cNvPr id="50180" name="Text Box 23"/>
          <p:cNvSpPr txBox="1">
            <a:spLocks noChangeArrowheads="1"/>
          </p:cNvSpPr>
          <p:nvPr/>
        </p:nvSpPr>
        <p:spPr bwMode="auto">
          <a:xfrm>
            <a:off x="3784600" y="1371600"/>
            <a:ext cx="154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rebuchet MS" pitchFamily="34" charset="0"/>
              </a:rPr>
              <a:t>Register Set</a:t>
            </a:r>
          </a:p>
        </p:txBody>
      </p:sp>
      <p:sp>
        <p:nvSpPr>
          <p:cNvPr id="50181" name="Text Box 23"/>
          <p:cNvSpPr txBox="1">
            <a:spLocks noChangeArrowheads="1"/>
          </p:cNvSpPr>
          <p:nvPr/>
        </p:nvSpPr>
        <p:spPr bwMode="auto">
          <a:xfrm>
            <a:off x="6400800" y="1371600"/>
            <a:ext cx="1811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rebuchet MS" pitchFamily="34" charset="0"/>
              </a:rPr>
              <a:t>Address Space</a:t>
            </a:r>
          </a:p>
        </p:txBody>
      </p:sp>
      <p:sp>
        <p:nvSpPr>
          <p:cNvPr id="50182" name="Text Box 23"/>
          <p:cNvSpPr txBox="1">
            <a:spLocks noChangeArrowheads="1"/>
          </p:cNvSpPr>
          <p:nvPr/>
        </p:nvSpPr>
        <p:spPr bwMode="auto">
          <a:xfrm>
            <a:off x="838200" y="3549650"/>
            <a:ext cx="19843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rebuchet MS" pitchFamily="34" charset="0"/>
              </a:rPr>
              <a:t>Branching</a:t>
            </a:r>
          </a:p>
          <a:p>
            <a:pPr algn="ctr"/>
            <a:r>
              <a:rPr lang="en-US" sz="2000">
                <a:latin typeface="Trebuchet MS" pitchFamily="34" charset="0"/>
              </a:rPr>
              <a:t>Data processing</a:t>
            </a:r>
          </a:p>
          <a:p>
            <a:pPr algn="ctr"/>
            <a:r>
              <a:rPr lang="en-US" sz="2000">
                <a:latin typeface="Trebuchet MS" pitchFamily="34" charset="0"/>
              </a:rPr>
              <a:t>Load/Store</a:t>
            </a:r>
          </a:p>
          <a:p>
            <a:pPr algn="ctr"/>
            <a:r>
              <a:rPr lang="en-US" sz="2000">
                <a:latin typeface="Trebuchet MS" pitchFamily="34" charset="0"/>
              </a:rPr>
              <a:t>Exceptions</a:t>
            </a:r>
          </a:p>
          <a:p>
            <a:pPr algn="ctr"/>
            <a:r>
              <a:rPr lang="en-US" sz="2000">
                <a:latin typeface="Trebuchet MS" pitchFamily="34" charset="0"/>
              </a:rPr>
              <a:t>Miscellaneous</a:t>
            </a:r>
          </a:p>
        </p:txBody>
      </p:sp>
      <p:pic>
        <p:nvPicPr>
          <p:cNvPr id="501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7925" y="1857375"/>
            <a:ext cx="169227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0013" y="1752600"/>
            <a:ext cx="21002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185" name="Straight Connector 11"/>
          <p:cNvCxnSpPr>
            <a:cxnSpLocks noChangeShapeType="1"/>
          </p:cNvCxnSpPr>
          <p:nvPr/>
        </p:nvCxnSpPr>
        <p:spPr bwMode="auto">
          <a:xfrm>
            <a:off x="3657600" y="6176963"/>
            <a:ext cx="1828800" cy="15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0186" name="Straight Connector 12"/>
          <p:cNvCxnSpPr>
            <a:cxnSpLocks noChangeShapeType="1"/>
          </p:cNvCxnSpPr>
          <p:nvPr/>
        </p:nvCxnSpPr>
        <p:spPr bwMode="auto">
          <a:xfrm>
            <a:off x="6400800" y="6172200"/>
            <a:ext cx="1625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0187" name="Text Box 23"/>
          <p:cNvSpPr txBox="1">
            <a:spLocks noChangeArrowheads="1"/>
          </p:cNvSpPr>
          <p:nvPr/>
        </p:nvSpPr>
        <p:spPr bwMode="auto">
          <a:xfrm>
            <a:off x="914400" y="1371600"/>
            <a:ext cx="1860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rebuchet MS" pitchFamily="34" charset="0"/>
              </a:rPr>
              <a:t>Instruction Set</a:t>
            </a:r>
          </a:p>
        </p:txBody>
      </p:sp>
      <p:sp>
        <p:nvSpPr>
          <p:cNvPr id="50188" name="Text Box 23"/>
          <p:cNvSpPr txBox="1">
            <a:spLocks noChangeArrowheads="1"/>
          </p:cNvSpPr>
          <p:nvPr/>
        </p:nvSpPr>
        <p:spPr bwMode="auto">
          <a:xfrm>
            <a:off x="4086225" y="5791200"/>
            <a:ext cx="971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rebuchet MS" pitchFamily="34" charset="0"/>
              </a:rPr>
              <a:t>32-bits</a:t>
            </a:r>
          </a:p>
        </p:txBody>
      </p:sp>
      <p:sp>
        <p:nvSpPr>
          <p:cNvPr id="50189" name="Text Box 23"/>
          <p:cNvSpPr txBox="1">
            <a:spLocks noChangeArrowheads="1"/>
          </p:cNvSpPr>
          <p:nvPr/>
        </p:nvSpPr>
        <p:spPr bwMode="auto">
          <a:xfrm>
            <a:off x="6743700" y="5772150"/>
            <a:ext cx="969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rebuchet MS" pitchFamily="34" charset="0"/>
              </a:rPr>
              <a:t>32-bits</a:t>
            </a:r>
          </a:p>
        </p:txBody>
      </p:sp>
      <p:pic>
        <p:nvPicPr>
          <p:cNvPr id="5019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076450"/>
            <a:ext cx="1571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1" name="Text Box 23"/>
          <p:cNvSpPr txBox="1">
            <a:spLocks noChangeArrowheads="1"/>
          </p:cNvSpPr>
          <p:nvPr/>
        </p:nvSpPr>
        <p:spPr bwMode="auto">
          <a:xfrm>
            <a:off x="3886200" y="6229350"/>
            <a:ext cx="1300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rebuchet MS" pitchFamily="34" charset="0"/>
              </a:rPr>
              <a:t>Endianess</a:t>
            </a:r>
          </a:p>
        </p:txBody>
      </p:sp>
      <p:sp>
        <p:nvSpPr>
          <p:cNvPr id="50192" name="Text Box 23"/>
          <p:cNvSpPr txBox="1">
            <a:spLocks noChangeArrowheads="1"/>
          </p:cNvSpPr>
          <p:nvPr/>
        </p:nvSpPr>
        <p:spPr bwMode="auto">
          <a:xfrm>
            <a:off x="6629400" y="6229350"/>
            <a:ext cx="1300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rebuchet MS" pitchFamily="34" charset="0"/>
              </a:rPr>
              <a:t>Endianess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799C96-6518-4B6E-8C54-3D15445CE771}" type="slidenum">
              <a:rPr lang="en-US"/>
              <a:pPr/>
              <a:t>21</a:t>
            </a:fld>
            <a:endParaRPr lang="en-US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3" y="1128713"/>
            <a:ext cx="78009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228" name="Straight Connector 4"/>
          <p:cNvCxnSpPr>
            <a:cxnSpLocks noChangeShapeType="1"/>
          </p:cNvCxnSpPr>
          <p:nvPr/>
        </p:nvCxnSpPr>
        <p:spPr bwMode="auto">
          <a:xfrm>
            <a:off x="5486400" y="5257800"/>
            <a:ext cx="18288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2229" name="Text Box 23"/>
          <p:cNvSpPr txBox="1">
            <a:spLocks noChangeArrowheads="1"/>
          </p:cNvSpPr>
          <p:nvPr/>
        </p:nvSpPr>
        <p:spPr bwMode="auto">
          <a:xfrm>
            <a:off x="5334000" y="5310188"/>
            <a:ext cx="2090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rebuchet MS" pitchFamily="34" charset="0"/>
              </a:rPr>
              <a:t>Mode dependent</a:t>
            </a:r>
          </a:p>
        </p:txBody>
      </p:sp>
      <p:sp>
        <p:nvSpPr>
          <p:cNvPr id="522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Registers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D41910-CCE0-4B0C-9CF0-ABE057257C34}" type="slidenum">
              <a:rPr lang="en-US"/>
              <a:pPr/>
              <a:t>22</a:t>
            </a:fld>
            <a:endParaRPr lang="en-US"/>
          </a:p>
        </p:txBody>
      </p:sp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776288"/>
            <a:ext cx="61722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Address Space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2F853C-E887-430C-B4B8-50E39CE2D1A3}" type="slidenum">
              <a:rPr lang="en-US"/>
              <a:pPr/>
              <a:t>23</a:t>
            </a:fld>
            <a:endParaRPr lang="en-US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Instruction Encoding</a:t>
            </a:r>
            <a:br>
              <a:rPr lang="en-US" smtClean="0"/>
            </a:br>
            <a:r>
              <a:rPr lang="en-US" smtClean="0"/>
              <a:t>ADD immediate</a:t>
            </a:r>
            <a:br>
              <a:rPr lang="en-US" smtClean="0"/>
            </a:br>
            <a:endParaRPr lang="en-US" smtClean="0"/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0"/>
            <a:ext cx="28384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524000"/>
            <a:ext cx="2790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429000"/>
            <a:ext cx="5334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19288" y="4648200"/>
            <a:ext cx="53054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F7799-164E-4CFB-803E-6634ADCAC464}" type="slidenum">
              <a:rPr lang="en-US" smtClean="0">
                <a:solidFill>
                  <a:srgbClr val="B2B2B2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B2B2B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9050"/>
            <a:ext cx="637222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31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4F753F-0D8A-4C00-BB7E-E2CA262F312C}" type="slidenum">
              <a:rPr lang="en-US"/>
              <a:pPr/>
              <a:t>25</a:t>
            </a:fld>
            <a:endParaRPr lang="en-US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Branch</a:t>
            </a: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138" y="1066800"/>
            <a:ext cx="745966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B56715-C74A-430D-ACA5-9018BE5B36D7}" type="slidenum">
              <a:rPr lang="en-US"/>
              <a:pPr/>
              <a:t>26</a:t>
            </a:fld>
            <a:endParaRPr lang="en-US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processing instructions</a:t>
            </a: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4488" y="1357313"/>
            <a:ext cx="59150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 Box 23"/>
          <p:cNvSpPr txBox="1">
            <a:spLocks noChangeArrowheads="1"/>
          </p:cNvSpPr>
          <p:nvPr/>
        </p:nvSpPr>
        <p:spPr bwMode="auto">
          <a:xfrm>
            <a:off x="3429000" y="5924550"/>
            <a:ext cx="222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rebuchet MS" pitchFamily="34" charset="0"/>
              </a:rPr>
              <a:t>Many, Many More!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4EE60A-65F6-4443-B854-6F5B38D3CC17}" type="slidenum">
              <a:rPr lang="en-US"/>
              <a:pPr/>
              <a:t>27</a:t>
            </a:fld>
            <a:endParaRPr lang="en-US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Load/Store instructions</a:t>
            </a:r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86852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97DBE6-24EB-4904-8FC6-FFDCEEC54653}" type="slidenum">
              <a:rPr lang="en-US"/>
              <a:pPr/>
              <a:t>28</a:t>
            </a:fld>
            <a:endParaRPr lang="en-US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Miscellaneous instructions</a:t>
            </a: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574675"/>
            <a:ext cx="6400800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28600" y="990600"/>
            <a:ext cx="85915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GB" sz="240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Modes (again)</a:t>
            </a:r>
          </a:p>
        </p:txBody>
      </p:sp>
      <p:sp>
        <p:nvSpPr>
          <p:cNvPr id="66564" name="Content Placeholder 5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Offset Addressing</a:t>
            </a:r>
          </a:p>
          <a:p>
            <a:pPr lvl="1"/>
            <a:r>
              <a:rPr lang="en-US" smtClean="0"/>
              <a:t>Offset is added or subtracted from base register</a:t>
            </a:r>
          </a:p>
          <a:p>
            <a:pPr lvl="1"/>
            <a:r>
              <a:rPr lang="en-US" smtClean="0"/>
              <a:t>Result used as effective address for memory access</a:t>
            </a:r>
          </a:p>
          <a:p>
            <a:pPr lvl="1"/>
            <a:r>
              <a:rPr lang="en-US" smtClean="0"/>
              <a:t>[&lt;Rn&gt;, &lt;offset&gt;]</a:t>
            </a:r>
          </a:p>
          <a:p>
            <a:r>
              <a:rPr lang="en-US" smtClean="0"/>
              <a:t>Pre-indexed Addressing</a:t>
            </a:r>
          </a:p>
          <a:p>
            <a:pPr lvl="1"/>
            <a:r>
              <a:rPr lang="en-US" smtClean="0"/>
              <a:t>Offset is applied to base register</a:t>
            </a:r>
          </a:p>
          <a:p>
            <a:pPr lvl="1"/>
            <a:r>
              <a:rPr lang="en-US" smtClean="0"/>
              <a:t>Result used as effective address for memory access</a:t>
            </a:r>
          </a:p>
          <a:p>
            <a:pPr lvl="1"/>
            <a:r>
              <a:rPr lang="en-US" smtClean="0"/>
              <a:t>Result written back into base register</a:t>
            </a:r>
          </a:p>
          <a:p>
            <a:pPr lvl="1"/>
            <a:r>
              <a:rPr lang="en-US" smtClean="0"/>
              <a:t>[&lt;Rn&gt;, &lt;offset&gt;]!</a:t>
            </a:r>
          </a:p>
          <a:p>
            <a:r>
              <a:rPr lang="en-US" smtClean="0"/>
              <a:t>Post-indexed Addressing</a:t>
            </a:r>
          </a:p>
          <a:p>
            <a:pPr lvl="1"/>
            <a:r>
              <a:rPr lang="en-US" smtClean="0"/>
              <a:t>The address from the base register is used as the EA</a:t>
            </a:r>
          </a:p>
          <a:p>
            <a:pPr lvl="1"/>
            <a:r>
              <a:rPr lang="en-US" smtClean="0"/>
              <a:t>The offset is applied to the base and then written back</a:t>
            </a:r>
          </a:p>
          <a:p>
            <a:pPr lvl="1"/>
            <a:r>
              <a:rPr lang="en-US" smtClean="0"/>
              <a:t>[&lt;Rn&gt;], &lt;offset&gt;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ARM assembly example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Walk though of the ARM ISA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Lab tool </a:t>
            </a:r>
            <a:r>
              <a:rPr lang="en-US" dirty="0"/>
              <a:t>f</a:t>
            </a:r>
            <a:r>
              <a:rPr lang="en-US" dirty="0" smtClean="0"/>
              <a:t>low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Start on Application Binary Interface (ABI)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F7799-164E-4CFB-803E-6634ADCAC464}" type="slidenum">
              <a:rPr lang="en-US" smtClean="0">
                <a:solidFill>
                  <a:srgbClr val="B2B2B2"/>
                </a:solidFill>
              </a:rPr>
              <a:pPr>
                <a:defRPr/>
              </a:pPr>
              <a:t>3</a:t>
            </a:fld>
            <a:endParaRPr lang="en-US">
              <a:solidFill>
                <a:srgbClr val="B2B2B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228600" y="990600"/>
            <a:ext cx="85915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GB" sz="240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&lt;offset&gt; options</a:t>
            </a:r>
          </a:p>
        </p:txBody>
      </p:sp>
      <p:sp>
        <p:nvSpPr>
          <p:cNvPr id="68612" name="Content Placeholder 5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 immediate constant</a:t>
            </a:r>
          </a:p>
          <a:p>
            <a:pPr lvl="1"/>
            <a:r>
              <a:rPr lang="en-US" smtClean="0"/>
              <a:t>#10</a:t>
            </a:r>
          </a:p>
          <a:p>
            <a:endParaRPr lang="en-US" smtClean="0"/>
          </a:p>
          <a:p>
            <a:r>
              <a:rPr lang="en-US" smtClean="0"/>
              <a:t>An index register</a:t>
            </a:r>
          </a:p>
          <a:p>
            <a:pPr lvl="1"/>
            <a:r>
              <a:rPr lang="en-US" smtClean="0"/>
              <a:t>&lt;Rm&gt;</a:t>
            </a:r>
          </a:p>
          <a:p>
            <a:endParaRPr lang="en-US" smtClean="0"/>
          </a:p>
          <a:p>
            <a:r>
              <a:rPr lang="en-US" smtClean="0"/>
              <a:t>A shifted index register</a:t>
            </a:r>
          </a:p>
          <a:p>
            <a:pPr lvl="1"/>
            <a:r>
              <a:rPr lang="en-US" smtClean="0"/>
              <a:t>&lt;Rm&gt;, LSL #&lt;shift&gt;</a:t>
            </a:r>
          </a:p>
          <a:p>
            <a:pPr lvl="1"/>
            <a:endParaRPr lang="en-US" smtClean="0"/>
          </a:p>
          <a:p>
            <a:r>
              <a:rPr lang="en-US" smtClean="0"/>
              <a:t>Lots of weird options…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28600" y="990600"/>
            <a:ext cx="85915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GB" sz="240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Program Status Register (APSR)</a:t>
            </a: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66850"/>
            <a:ext cx="7015163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228600" y="990600"/>
            <a:ext cx="85915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GB" sz="240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Updating the APSR</a:t>
            </a:r>
          </a:p>
        </p:txBody>
      </p:sp>
      <p:sp>
        <p:nvSpPr>
          <p:cNvPr id="74756" name="Content Placeholder 5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 Rx, </a:t>
            </a:r>
            <a:r>
              <a:rPr lang="en-US" dirty="0" err="1" smtClean="0"/>
              <a:t>Ry</a:t>
            </a:r>
            <a:endParaRPr lang="en-US" dirty="0" smtClean="0"/>
          </a:p>
          <a:p>
            <a:pPr lvl="1"/>
            <a:r>
              <a:rPr lang="en-US" dirty="0" smtClean="0"/>
              <a:t>Rx = Rx - </a:t>
            </a:r>
            <a:r>
              <a:rPr lang="en-US" dirty="0" err="1" smtClean="0"/>
              <a:t>Ry</a:t>
            </a:r>
            <a:endParaRPr lang="en-US" dirty="0" smtClean="0"/>
          </a:p>
          <a:p>
            <a:pPr lvl="1"/>
            <a:r>
              <a:rPr lang="en-US" dirty="0" smtClean="0"/>
              <a:t>APSR unchanged</a:t>
            </a:r>
          </a:p>
          <a:p>
            <a:r>
              <a:rPr lang="en-US" dirty="0" smtClean="0"/>
              <a:t>SUB</a:t>
            </a:r>
            <a:r>
              <a:rPr lang="en-US" u="sng" dirty="0" smtClean="0"/>
              <a:t>S</a:t>
            </a:r>
          </a:p>
          <a:p>
            <a:pPr lvl="1"/>
            <a:r>
              <a:rPr lang="en-US" dirty="0" smtClean="0"/>
              <a:t>Rx = Rx - </a:t>
            </a:r>
            <a:r>
              <a:rPr lang="en-US" dirty="0" err="1" smtClean="0"/>
              <a:t>Ry</a:t>
            </a:r>
            <a:endParaRPr lang="en-US" dirty="0" smtClean="0"/>
          </a:p>
          <a:p>
            <a:pPr lvl="1"/>
            <a:r>
              <a:rPr lang="en-US" dirty="0" smtClean="0"/>
              <a:t>APSR N, Z, C, V updated</a:t>
            </a:r>
          </a:p>
          <a:p>
            <a:r>
              <a:rPr lang="en-US" dirty="0" smtClean="0"/>
              <a:t>ADD Rx, </a:t>
            </a:r>
            <a:r>
              <a:rPr lang="en-US" dirty="0" err="1" smtClean="0"/>
              <a:t>Ry</a:t>
            </a:r>
            <a:endParaRPr lang="en-US" dirty="0" smtClean="0"/>
          </a:p>
          <a:p>
            <a:pPr lvl="1"/>
            <a:r>
              <a:rPr lang="en-US" dirty="0" smtClean="0"/>
              <a:t>Rx = Rx + </a:t>
            </a:r>
            <a:r>
              <a:rPr lang="en-US" dirty="0" err="1" smtClean="0"/>
              <a:t>Ry</a:t>
            </a:r>
            <a:endParaRPr lang="en-US" dirty="0" smtClean="0"/>
          </a:p>
          <a:p>
            <a:pPr lvl="1"/>
            <a:r>
              <a:rPr lang="en-US" dirty="0" smtClean="0"/>
              <a:t>APSR unchanged</a:t>
            </a:r>
          </a:p>
          <a:p>
            <a:r>
              <a:rPr lang="en-US" dirty="0" smtClean="0"/>
              <a:t>ADD</a:t>
            </a:r>
            <a:r>
              <a:rPr lang="en-US" u="sng" dirty="0" smtClean="0"/>
              <a:t>S</a:t>
            </a:r>
          </a:p>
          <a:p>
            <a:pPr lvl="1"/>
            <a:r>
              <a:rPr lang="en-US" dirty="0" smtClean="0"/>
              <a:t>Rx = Rx + </a:t>
            </a:r>
            <a:r>
              <a:rPr lang="en-US" dirty="0" err="1" smtClean="0"/>
              <a:t>Ry</a:t>
            </a:r>
            <a:endParaRPr lang="en-US" dirty="0" smtClean="0"/>
          </a:p>
          <a:p>
            <a:pPr lvl="1"/>
            <a:r>
              <a:rPr lang="en-US" dirty="0" smtClean="0"/>
              <a:t>APSR N, Z, C, V updated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Overflow and carry in APSR 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169863" y="990600"/>
            <a:ext cx="8880475" cy="4876800"/>
          </a:xfrm>
        </p:spPr>
        <p:txBody>
          <a:bodyPr/>
          <a:lstStyle/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unsigned_sum = UInt(x) + UInt(y) + UInt(carry_in);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signed_sum = SInt(x) + SInt(y) + UInt(carry_in);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result = unsigned_sum&lt;N-1:0&gt;; // == signed_sum&lt;N-1:0&gt;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carry_out = if UInt(result) == unsigned_sum then ’0’ else ’1’;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overflow = if SInt(result) == signed_sum then ’0’ else ’1’;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5E67E3-48D2-42F8-8BC7-9665D9E37D0E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228600" y="990600"/>
            <a:ext cx="85915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GB" sz="240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Conditional execution:</a:t>
            </a:r>
            <a:br>
              <a:rPr lang="en-US" smtClean="0"/>
            </a:br>
            <a:r>
              <a:rPr lang="en-US" smtClean="0"/>
              <a:t>Append to many instructions for conditional execution</a:t>
            </a:r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090613"/>
            <a:ext cx="7313612" cy="574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3B7A20-A025-41D6-9C32-9774CF040340}" type="slidenum">
              <a:rPr lang="en-US"/>
              <a:pPr/>
              <a:t>35</a:t>
            </a:fld>
            <a:endParaRPr lang="en-US"/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85800"/>
            <a:ext cx="2274888" cy="273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09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685800"/>
            <a:ext cx="2054225" cy="273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090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5550" y="685800"/>
            <a:ext cx="1930400" cy="273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09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ARM architecture “books” for this class</a:t>
            </a:r>
          </a:p>
        </p:txBody>
      </p:sp>
      <p:pic>
        <p:nvPicPr>
          <p:cNvPr id="8090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225" y="3898900"/>
            <a:ext cx="2111375" cy="273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090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3898900"/>
            <a:ext cx="2111375" cy="273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090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3898900"/>
            <a:ext cx="2111375" cy="273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89B85D-D478-4670-9112-E89E7A83449E}" type="slidenum">
              <a:rPr lang="en-US"/>
              <a:pPr/>
              <a:t>36</a:t>
            </a:fld>
            <a:endParaRPr lang="en-US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ARM software tools “books” for this class</a:t>
            </a:r>
          </a:p>
        </p:txBody>
      </p:sp>
      <p:pic>
        <p:nvPicPr>
          <p:cNvPr id="829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2663" y="688975"/>
            <a:ext cx="2116137" cy="2735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294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5838" y="3806825"/>
            <a:ext cx="2112962" cy="273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295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806825"/>
            <a:ext cx="2112963" cy="273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295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2638" y="3806825"/>
            <a:ext cx="2112962" cy="273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2952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688975"/>
            <a:ext cx="2112963" cy="273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2953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7400" y="703263"/>
            <a:ext cx="2108200" cy="2725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4052A6-9CCB-4FE5-ABD9-E0F0DD57BA2C}" type="slidenum">
              <a:rPr lang="en-US"/>
              <a:pPr/>
              <a:t>37</a:t>
            </a:fld>
            <a:endParaRPr lang="en-US"/>
          </a:p>
        </p:txBody>
      </p:sp>
      <p:sp>
        <p:nvSpPr>
          <p:cNvPr id="84995" name="TextBox 3"/>
          <p:cNvSpPr txBox="1">
            <a:spLocks noChangeArrowheads="1"/>
          </p:cNvSpPr>
          <p:nvPr/>
        </p:nvSpPr>
        <p:spPr bwMode="auto">
          <a:xfrm>
            <a:off x="2362200" y="914400"/>
            <a:ext cx="43878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onsolas" pitchFamily="49" charset="0"/>
              </a:rPr>
              <a:t>	.</a:t>
            </a:r>
            <a:r>
              <a:rPr lang="en-US" sz="1600" dirty="0" err="1">
                <a:latin typeface="Consolas" pitchFamily="49" charset="0"/>
              </a:rPr>
              <a:t>equ</a:t>
            </a:r>
            <a:r>
              <a:rPr lang="en-US" sz="1600" dirty="0">
                <a:latin typeface="Consolas" pitchFamily="49" charset="0"/>
              </a:rPr>
              <a:t>	STACK_TOP, 0x20000800</a:t>
            </a:r>
          </a:p>
          <a:p>
            <a:r>
              <a:rPr lang="en-US" sz="1600" dirty="0">
                <a:latin typeface="Consolas" pitchFamily="49" charset="0"/>
              </a:rPr>
              <a:t>	.text</a:t>
            </a:r>
          </a:p>
          <a:p>
            <a:r>
              <a:rPr lang="en-US" sz="1600" dirty="0">
                <a:latin typeface="Consolas" pitchFamily="49" charset="0"/>
              </a:rPr>
              <a:t>	.syntax	unified</a:t>
            </a:r>
          </a:p>
          <a:p>
            <a:r>
              <a:rPr lang="en-US" sz="1600" dirty="0">
                <a:latin typeface="Consolas" pitchFamily="49" charset="0"/>
              </a:rPr>
              <a:t>	.thumb</a:t>
            </a:r>
          </a:p>
          <a:p>
            <a:r>
              <a:rPr lang="en-US" sz="1600" dirty="0">
                <a:latin typeface="Consolas" pitchFamily="49" charset="0"/>
              </a:rPr>
              <a:t>	.global	_start</a:t>
            </a:r>
          </a:p>
          <a:p>
            <a:r>
              <a:rPr lang="en-US" sz="1600" dirty="0">
                <a:latin typeface="Consolas" pitchFamily="49" charset="0"/>
              </a:rPr>
              <a:t>	.type	start, %function</a:t>
            </a:r>
          </a:p>
          <a:p>
            <a:endParaRPr lang="en-US" sz="1600" dirty="0">
              <a:latin typeface="Consolas" pitchFamily="49" charset="0"/>
            </a:endParaRPr>
          </a:p>
          <a:p>
            <a:r>
              <a:rPr lang="en-US" sz="1600" dirty="0">
                <a:latin typeface="Consolas" pitchFamily="49" charset="0"/>
              </a:rPr>
              <a:t>_start:</a:t>
            </a:r>
          </a:p>
          <a:p>
            <a:r>
              <a:rPr lang="en-US" sz="1600" dirty="0">
                <a:latin typeface="Consolas" pitchFamily="49" charset="0"/>
              </a:rPr>
              <a:t>	.word	STACK_TOP, start</a:t>
            </a:r>
          </a:p>
          <a:p>
            <a:r>
              <a:rPr lang="en-US" sz="1600" dirty="0">
                <a:latin typeface="Consolas" pitchFamily="49" charset="0"/>
              </a:rPr>
              <a:t>start:</a:t>
            </a:r>
          </a:p>
          <a:p>
            <a:r>
              <a:rPr lang="en-US" sz="1600" dirty="0">
                <a:latin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</a:rPr>
              <a:t>movs</a:t>
            </a:r>
            <a:r>
              <a:rPr lang="en-US" sz="1600" dirty="0">
                <a:latin typeface="Consolas" pitchFamily="49" charset="0"/>
              </a:rPr>
              <a:t> r0, #10</a:t>
            </a:r>
          </a:p>
          <a:p>
            <a:r>
              <a:rPr lang="en-US" sz="1600" dirty="0">
                <a:latin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</a:rPr>
              <a:t>movs</a:t>
            </a:r>
            <a:r>
              <a:rPr lang="en-US" sz="1600" dirty="0">
                <a:latin typeface="Consolas" pitchFamily="49" charset="0"/>
              </a:rPr>
              <a:t> r1, #0</a:t>
            </a:r>
          </a:p>
          <a:p>
            <a:r>
              <a:rPr lang="en-US" sz="1600" dirty="0">
                <a:latin typeface="Consolas" pitchFamily="49" charset="0"/>
              </a:rPr>
              <a:t>loop:</a:t>
            </a:r>
          </a:p>
          <a:p>
            <a:r>
              <a:rPr lang="en-US" sz="1600" dirty="0">
                <a:latin typeface="Consolas" pitchFamily="49" charset="0"/>
              </a:rPr>
              <a:t>	adds r1, r0</a:t>
            </a:r>
          </a:p>
          <a:p>
            <a:r>
              <a:rPr lang="en-US" sz="1600" dirty="0">
                <a:latin typeface="Consolas" pitchFamily="49" charset="0"/>
              </a:rPr>
              <a:t>	subs r0, #1</a:t>
            </a:r>
          </a:p>
          <a:p>
            <a:r>
              <a:rPr lang="en-US" sz="1600" dirty="0">
                <a:latin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</a:rPr>
              <a:t>bne</a:t>
            </a:r>
            <a:r>
              <a:rPr lang="en-US" sz="1600" dirty="0">
                <a:latin typeface="Consolas" pitchFamily="49" charset="0"/>
              </a:rPr>
              <a:t>  loop</a:t>
            </a:r>
          </a:p>
          <a:p>
            <a:r>
              <a:rPr lang="en-US" sz="1600" dirty="0" err="1">
                <a:latin typeface="Consolas" pitchFamily="49" charset="0"/>
              </a:rPr>
              <a:t>deadloop</a:t>
            </a:r>
            <a:r>
              <a:rPr lang="en-US" sz="1600" dirty="0">
                <a:latin typeface="Consolas" pitchFamily="49" charset="0"/>
              </a:rPr>
              <a:t>:</a:t>
            </a:r>
          </a:p>
          <a:p>
            <a:r>
              <a:rPr lang="en-US" sz="1600" dirty="0">
                <a:latin typeface="Consolas" pitchFamily="49" charset="0"/>
              </a:rPr>
              <a:t>	b    </a:t>
            </a:r>
            <a:r>
              <a:rPr lang="en-US" sz="1600" dirty="0" err="1">
                <a:latin typeface="Consolas" pitchFamily="49" charset="0"/>
              </a:rPr>
              <a:t>deadloop</a:t>
            </a:r>
            <a:endParaRPr lang="en-US" sz="1600" dirty="0">
              <a:latin typeface="Consolas" pitchFamily="49" charset="0"/>
            </a:endParaRPr>
          </a:p>
          <a:p>
            <a:r>
              <a:rPr lang="en-US" sz="1600" dirty="0">
                <a:latin typeface="Consolas" pitchFamily="49" charset="0"/>
              </a:rPr>
              <a:t>	.end</a:t>
            </a:r>
          </a:p>
          <a:p>
            <a:endParaRPr lang="en-US" sz="1600" dirty="0">
              <a:latin typeface="Consolas" pitchFamily="49" charset="0"/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ARM assembly language program for GNU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B5C2EB-D5B1-4686-9990-02B6BEFEE4F8}" type="slidenum">
              <a:rPr lang="en-US"/>
              <a:pPr/>
              <a:t>38</a:t>
            </a:fld>
            <a:endParaRPr lang="en-US"/>
          </a:p>
        </p:txBody>
      </p:sp>
      <p:sp>
        <p:nvSpPr>
          <p:cNvPr id="87043" name="TextBox 3"/>
          <p:cNvSpPr txBox="1">
            <a:spLocks noChangeArrowheads="1"/>
          </p:cNvSpPr>
          <p:nvPr/>
        </p:nvSpPr>
        <p:spPr bwMode="auto">
          <a:xfrm>
            <a:off x="361950" y="2743200"/>
            <a:ext cx="84010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nsolas" pitchFamily="49" charset="0"/>
              </a:rPr>
              <a:t>all:</a:t>
            </a:r>
          </a:p>
          <a:p>
            <a:r>
              <a:rPr lang="en-US" sz="1600">
                <a:latin typeface="Consolas" pitchFamily="49" charset="0"/>
              </a:rPr>
              <a:t>	arm-none-eabi-as -mcpu=cortex-m3 -mthumb example1.s -o example1.o</a:t>
            </a:r>
          </a:p>
          <a:p>
            <a:r>
              <a:rPr lang="en-US" sz="1600">
                <a:latin typeface="Consolas" pitchFamily="49" charset="0"/>
              </a:rPr>
              <a:t>	arm-none-eabi-ld -Ttext 0x0 -o example1.out example1.o</a:t>
            </a:r>
          </a:p>
          <a:p>
            <a:r>
              <a:rPr lang="en-US" sz="1600">
                <a:latin typeface="Consolas" pitchFamily="49" charset="0"/>
              </a:rPr>
              <a:t>	arm-none-eabi-objcopy -Obinary example1.out example.bin</a:t>
            </a:r>
          </a:p>
          <a:p>
            <a:r>
              <a:rPr lang="en-US" sz="1600">
                <a:latin typeface="Consolas" pitchFamily="49" charset="0"/>
              </a:rPr>
              <a:t>	arm-none-eabi-objdump -S example1.out &gt; example1.list</a:t>
            </a:r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simple Makefile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69153F-09EE-47A5-A18C-A83370AE7EF8}" type="slidenum">
              <a:rPr lang="en-US"/>
              <a:pPr/>
              <a:t>39</a:t>
            </a:fld>
            <a:endParaRPr lang="en-US"/>
          </a:p>
        </p:txBody>
      </p:sp>
      <p:sp>
        <p:nvSpPr>
          <p:cNvPr id="89091" name="TextBox 3"/>
          <p:cNvSpPr txBox="1">
            <a:spLocks noChangeArrowheads="1"/>
          </p:cNvSpPr>
          <p:nvPr/>
        </p:nvSpPr>
        <p:spPr bwMode="auto">
          <a:xfrm>
            <a:off x="304800" y="914400"/>
            <a:ext cx="85344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nsolas" pitchFamily="49" charset="0"/>
              </a:rPr>
              <a:t>	.equ	STACK_TOP, 0x20000800	</a:t>
            </a:r>
          </a:p>
          <a:p>
            <a:r>
              <a:rPr lang="en-US" sz="1600">
                <a:latin typeface="Consolas" pitchFamily="49" charset="0"/>
              </a:rPr>
              <a:t>	.text				</a:t>
            </a:r>
          </a:p>
          <a:p>
            <a:r>
              <a:rPr lang="en-US" sz="1600">
                <a:latin typeface="Consolas" pitchFamily="49" charset="0"/>
              </a:rPr>
              <a:t>	.syntax	unified			</a:t>
            </a:r>
          </a:p>
          <a:p>
            <a:r>
              <a:rPr lang="en-US" sz="1600">
                <a:latin typeface="Consolas" pitchFamily="49" charset="0"/>
              </a:rPr>
              <a:t>	.thumb				</a:t>
            </a:r>
          </a:p>
          <a:p>
            <a:r>
              <a:rPr lang="en-US" sz="1600">
                <a:latin typeface="Consolas" pitchFamily="49" charset="0"/>
              </a:rPr>
              <a:t>	.global	_start			</a:t>
            </a:r>
          </a:p>
          <a:p>
            <a:r>
              <a:rPr lang="en-US" sz="1600">
                <a:latin typeface="Consolas" pitchFamily="49" charset="0"/>
              </a:rPr>
              <a:t>	.type	start, %function		</a:t>
            </a:r>
          </a:p>
          <a:p>
            <a:endParaRPr lang="en-US" sz="1600">
              <a:latin typeface="Consolas" pitchFamily="49" charset="0"/>
            </a:endParaRPr>
          </a:p>
          <a:p>
            <a:r>
              <a:rPr lang="en-US" sz="1600">
                <a:latin typeface="Consolas" pitchFamily="49" charset="0"/>
              </a:rPr>
              <a:t>_start:					</a:t>
            </a:r>
          </a:p>
          <a:p>
            <a:r>
              <a:rPr lang="en-US" sz="1600">
                <a:latin typeface="Consolas" pitchFamily="49" charset="0"/>
              </a:rPr>
              <a:t>	.word	STACK_TOP, start		</a:t>
            </a:r>
          </a:p>
          <a:p>
            <a:r>
              <a:rPr lang="en-US" sz="1600">
                <a:latin typeface="Consolas" pitchFamily="49" charset="0"/>
              </a:rPr>
              <a:t>start:					</a:t>
            </a:r>
          </a:p>
          <a:p>
            <a:r>
              <a:rPr lang="en-US" sz="1600">
                <a:latin typeface="Consolas" pitchFamily="49" charset="0"/>
              </a:rPr>
              <a:t>	movs r0, #10			</a:t>
            </a:r>
          </a:p>
          <a:p>
            <a:r>
              <a:rPr lang="en-US" sz="1600">
                <a:latin typeface="Consolas" pitchFamily="49" charset="0"/>
              </a:rPr>
              <a:t>	movs r1, #0			</a:t>
            </a:r>
          </a:p>
          <a:p>
            <a:r>
              <a:rPr lang="en-US" sz="1600">
                <a:latin typeface="Consolas" pitchFamily="49" charset="0"/>
              </a:rPr>
              <a:t>loop:					</a:t>
            </a:r>
          </a:p>
          <a:p>
            <a:r>
              <a:rPr lang="en-US" sz="1600">
                <a:latin typeface="Consolas" pitchFamily="49" charset="0"/>
              </a:rPr>
              <a:t>	adds r1, r0			</a:t>
            </a:r>
          </a:p>
          <a:p>
            <a:r>
              <a:rPr lang="en-US" sz="1600">
                <a:latin typeface="Consolas" pitchFamily="49" charset="0"/>
              </a:rPr>
              <a:t>	subs r0, #1			</a:t>
            </a:r>
          </a:p>
          <a:p>
            <a:r>
              <a:rPr lang="en-US" sz="1600">
                <a:latin typeface="Consolas" pitchFamily="49" charset="0"/>
              </a:rPr>
              <a:t>	bne  loop			</a:t>
            </a:r>
          </a:p>
          <a:p>
            <a:r>
              <a:rPr lang="en-US" sz="1600">
                <a:latin typeface="Consolas" pitchFamily="49" charset="0"/>
              </a:rPr>
              <a:t>deadloop:				</a:t>
            </a:r>
          </a:p>
          <a:p>
            <a:r>
              <a:rPr lang="en-US" sz="1600">
                <a:latin typeface="Consolas" pitchFamily="49" charset="0"/>
              </a:rPr>
              <a:t>	b    deadloop			</a:t>
            </a:r>
          </a:p>
          <a:p>
            <a:r>
              <a:rPr lang="en-US" sz="1600">
                <a:latin typeface="Consolas" pitchFamily="49" charset="0"/>
              </a:rPr>
              <a:t>	.end				</a:t>
            </a:r>
          </a:p>
          <a:p>
            <a:endParaRPr lang="en-US" sz="1600">
              <a:latin typeface="Consolas" pitchFamily="49" charset="0"/>
            </a:endParaRPr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ARM assembly language program for GNU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B1E8D-CE85-4EC7-8B3C-EE81F816A0F6}" type="slidenum">
              <a:rPr lang="en-US">
                <a:solidFill>
                  <a:srgbClr val="B2B2B2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B2B2B2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Major</a:t>
            </a:r>
            <a:r>
              <a:rPr lang="en-US" smtClean="0"/>
              <a:t> elements of an Instruction Set Architecture</a:t>
            </a:r>
            <a:br>
              <a:rPr lang="en-US" smtClean="0"/>
            </a:br>
            <a:r>
              <a:rPr lang="en-US" sz="1400" smtClean="0"/>
              <a:t>(registers, memory, word size, endianess, conditions, instructions, addressing modes)</a:t>
            </a:r>
            <a:endParaRPr lang="en-US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b="83398"/>
          <a:stretch>
            <a:fillRect/>
          </a:stretch>
        </p:blipFill>
        <p:spPr bwMode="auto">
          <a:xfrm>
            <a:off x="1747838" y="5943600"/>
            <a:ext cx="70151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400175"/>
            <a:ext cx="169227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1338" y="1371600"/>
            <a:ext cx="21002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Elbow Connector 10"/>
          <p:cNvCxnSpPr>
            <a:cxnSpLocks noChangeShapeType="1"/>
          </p:cNvCxnSpPr>
          <p:nvPr/>
        </p:nvCxnSpPr>
        <p:spPr bwMode="auto">
          <a:xfrm rot="16200000" flipH="1">
            <a:off x="880269" y="5452269"/>
            <a:ext cx="990600" cy="906462"/>
          </a:xfrm>
          <a:prstGeom prst="bentConnector3">
            <a:avLst>
              <a:gd name="adj1" fmla="val 100000"/>
            </a:avLst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6200" y="5105400"/>
            <a:ext cx="1671638" cy="304800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6" name="Straight Connector 11"/>
          <p:cNvCxnSpPr>
            <a:cxnSpLocks noChangeShapeType="1"/>
          </p:cNvCxnSpPr>
          <p:nvPr/>
        </p:nvCxnSpPr>
        <p:spPr bwMode="auto">
          <a:xfrm>
            <a:off x="76200" y="1300163"/>
            <a:ext cx="1651000" cy="7937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436563" y="914400"/>
            <a:ext cx="971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32-bits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7048500" y="971550"/>
            <a:ext cx="969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32-bits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7005638" y="5410200"/>
            <a:ext cx="130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Endianess</a:t>
            </a:r>
          </a:p>
        </p:txBody>
      </p:sp>
      <p:cxnSp>
        <p:nvCxnSpPr>
          <p:cNvPr id="24" name="Straight Connector 11"/>
          <p:cNvCxnSpPr>
            <a:cxnSpLocks noChangeShapeType="1"/>
          </p:cNvCxnSpPr>
          <p:nvPr/>
        </p:nvCxnSpPr>
        <p:spPr bwMode="auto">
          <a:xfrm>
            <a:off x="6891338" y="1370013"/>
            <a:ext cx="1452562" cy="1587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3505200" y="1600200"/>
            <a:ext cx="2971800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Consolas" pitchFamily="49" charset="0"/>
              <a:ea typeface="Consolas" pitchFamily="49" charset="0"/>
              <a:cs typeface="Consolas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 mov </a:t>
            </a:r>
            <a:r>
              <a:rPr lang="en-US" sz="2400" b="1">
                <a:solidFill>
                  <a:srgbClr val="C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r0</a:t>
            </a:r>
            <a:r>
              <a:rPr lang="en-US" sz="2400" b="1">
                <a:solidFill>
                  <a:srgbClr val="0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, #1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Consolas" pitchFamily="49" charset="0"/>
              <a:ea typeface="Consolas" pitchFamily="49" charset="0"/>
              <a:cs typeface="Consolas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 ld  r1, </a:t>
            </a:r>
            <a:r>
              <a:rPr lang="en-US" sz="2400" b="1">
                <a:solidFill>
                  <a:srgbClr val="C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[r0,#5]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Consolas" pitchFamily="49" charset="0"/>
              <a:ea typeface="Consolas" pitchFamily="49" charset="0"/>
              <a:cs typeface="Consolas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          mem((r0)+5)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Consolas" pitchFamily="49" charset="0"/>
              <a:ea typeface="Consolas" pitchFamily="49" charset="0"/>
              <a:cs typeface="Consolas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 b</a:t>
            </a:r>
            <a:r>
              <a:rPr lang="en-US" sz="2400" b="1">
                <a:solidFill>
                  <a:srgbClr val="C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ne</a:t>
            </a:r>
            <a:r>
              <a:rPr lang="en-US" sz="2400" b="1">
                <a:solidFill>
                  <a:srgbClr val="0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 </a:t>
            </a:r>
            <a:r>
              <a:rPr lang="en-US" sz="2400" b="1">
                <a:solidFill>
                  <a:srgbClr val="C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loop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Consolas" pitchFamily="49" charset="0"/>
              <a:ea typeface="Consolas" pitchFamily="49" charset="0"/>
              <a:cs typeface="Consolas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 sub</a:t>
            </a:r>
            <a:r>
              <a:rPr lang="en-US" sz="2400" b="1">
                <a:solidFill>
                  <a:srgbClr val="C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s</a:t>
            </a:r>
            <a:r>
              <a:rPr lang="en-US" sz="2400" b="1">
                <a:solidFill>
                  <a:srgbClr val="0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 r2, #1</a:t>
            </a:r>
          </a:p>
        </p:txBody>
      </p:sp>
      <p:cxnSp>
        <p:nvCxnSpPr>
          <p:cNvPr id="29" name="Elbow Connector 28"/>
          <p:cNvCxnSpPr>
            <a:cxnSpLocks noChangeShapeType="1"/>
          </p:cNvCxnSpPr>
          <p:nvPr/>
        </p:nvCxnSpPr>
        <p:spPr bwMode="auto">
          <a:xfrm rot="10800000">
            <a:off x="1728788" y="1517650"/>
            <a:ext cx="2843212" cy="463550"/>
          </a:xfrm>
          <a:prstGeom prst="bentConnector3">
            <a:avLst>
              <a:gd name="adj1" fmla="val 435"/>
            </a:avLst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228600" y="5410200"/>
            <a:ext cx="1300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Endianess</a:t>
            </a:r>
          </a:p>
        </p:txBody>
      </p: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 rot="5400000">
            <a:off x="3809207" y="5638006"/>
            <a:ext cx="1066800" cy="1587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44" name="Straight Arrow Connector 43"/>
          <p:cNvCxnSpPr>
            <a:cxnSpLocks noChangeShapeType="1"/>
          </p:cNvCxnSpPr>
          <p:nvPr/>
        </p:nvCxnSpPr>
        <p:spPr bwMode="auto">
          <a:xfrm flipV="1">
            <a:off x="2209800" y="4419600"/>
            <a:ext cx="1828800" cy="139065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47" name="Straight Arrow Connector 46"/>
          <p:cNvCxnSpPr>
            <a:cxnSpLocks noChangeShapeType="1"/>
          </p:cNvCxnSpPr>
          <p:nvPr/>
        </p:nvCxnSpPr>
        <p:spPr bwMode="auto">
          <a:xfrm>
            <a:off x="5029200" y="4419600"/>
            <a:ext cx="1862138" cy="99060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52" name="Straight Arrow Connector 51"/>
          <p:cNvCxnSpPr>
            <a:cxnSpLocks noChangeShapeType="1"/>
          </p:cNvCxnSpPr>
          <p:nvPr/>
        </p:nvCxnSpPr>
        <p:spPr bwMode="auto">
          <a:xfrm rot="16200000" flipH="1">
            <a:off x="5579269" y="3793331"/>
            <a:ext cx="1371600" cy="125253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59" name="Straight Arrow Connector 58"/>
          <p:cNvCxnSpPr>
            <a:cxnSpLocks noChangeShapeType="1"/>
          </p:cNvCxnSpPr>
          <p:nvPr/>
        </p:nvCxnSpPr>
        <p:spPr bwMode="auto">
          <a:xfrm rot="5400000">
            <a:off x="5525294" y="3313906"/>
            <a:ext cx="228600" cy="158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19" grpId="0"/>
      <p:bldP spid="21" grpId="0"/>
      <p:bldP spid="27" grpId="0" build="allAtOnce" animBg="1"/>
      <p:bldP spid="3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42E58E-687E-4509-9B7A-2072C1BF1A61}" type="slidenum">
              <a:rPr lang="en-US"/>
              <a:pPr/>
              <a:t>40</a:t>
            </a:fld>
            <a:endParaRPr lang="en-US"/>
          </a:p>
        </p:txBody>
      </p:sp>
      <p:sp>
        <p:nvSpPr>
          <p:cNvPr id="91139" name="TextBox 3"/>
          <p:cNvSpPr txBox="1">
            <a:spLocks noChangeArrowheads="1"/>
          </p:cNvSpPr>
          <p:nvPr/>
        </p:nvSpPr>
        <p:spPr bwMode="auto">
          <a:xfrm>
            <a:off x="1543050" y="914400"/>
            <a:ext cx="60007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nsolas" pitchFamily="49" charset="0"/>
              </a:rPr>
              <a:t>example1.out:     file format elf32-littlearm</a:t>
            </a:r>
          </a:p>
          <a:p>
            <a:endParaRPr lang="en-US" sz="1600">
              <a:latin typeface="Consolas" pitchFamily="49" charset="0"/>
            </a:endParaRPr>
          </a:p>
          <a:p>
            <a:endParaRPr lang="en-US" sz="1600">
              <a:latin typeface="Consolas" pitchFamily="49" charset="0"/>
            </a:endParaRPr>
          </a:p>
          <a:p>
            <a:r>
              <a:rPr lang="en-US" sz="1600">
                <a:latin typeface="Consolas" pitchFamily="49" charset="0"/>
              </a:rPr>
              <a:t>Disassembly of section .text:</a:t>
            </a:r>
          </a:p>
          <a:p>
            <a:endParaRPr lang="en-US" sz="1600">
              <a:latin typeface="Consolas" pitchFamily="49" charset="0"/>
            </a:endParaRPr>
          </a:p>
          <a:p>
            <a:r>
              <a:rPr lang="en-US" sz="1600">
                <a:latin typeface="Consolas" pitchFamily="49" charset="0"/>
              </a:rPr>
              <a:t>00000000 &lt;_start&gt;:</a:t>
            </a:r>
          </a:p>
          <a:p>
            <a:r>
              <a:rPr lang="en-US" sz="1600">
                <a:latin typeface="Consolas" pitchFamily="49" charset="0"/>
              </a:rPr>
              <a:t>   0:	20000800 	.word	0x20000800</a:t>
            </a:r>
          </a:p>
          <a:p>
            <a:r>
              <a:rPr lang="en-US" sz="1600">
                <a:latin typeface="Consolas" pitchFamily="49" charset="0"/>
              </a:rPr>
              <a:t>   4:	00000009 	.word	0x00000009</a:t>
            </a:r>
          </a:p>
          <a:p>
            <a:endParaRPr lang="en-US" sz="1600">
              <a:latin typeface="Consolas" pitchFamily="49" charset="0"/>
            </a:endParaRPr>
          </a:p>
          <a:p>
            <a:r>
              <a:rPr lang="en-US" sz="1600">
                <a:latin typeface="Consolas" pitchFamily="49" charset="0"/>
              </a:rPr>
              <a:t>00000008 &lt;start&gt;:</a:t>
            </a:r>
          </a:p>
          <a:p>
            <a:r>
              <a:rPr lang="en-US" sz="1600">
                <a:latin typeface="Consolas" pitchFamily="49" charset="0"/>
              </a:rPr>
              <a:t>   8:	200a      	movs	r0, #10</a:t>
            </a:r>
          </a:p>
          <a:p>
            <a:r>
              <a:rPr lang="en-US" sz="1600">
                <a:latin typeface="Consolas" pitchFamily="49" charset="0"/>
              </a:rPr>
              <a:t>   a:	2100      	movs	r1, #0</a:t>
            </a:r>
          </a:p>
          <a:p>
            <a:endParaRPr lang="en-US" sz="1600">
              <a:latin typeface="Consolas" pitchFamily="49" charset="0"/>
            </a:endParaRPr>
          </a:p>
          <a:p>
            <a:r>
              <a:rPr lang="en-US" sz="1600">
                <a:latin typeface="Consolas" pitchFamily="49" charset="0"/>
              </a:rPr>
              <a:t>0000000c &lt;loop&gt;:</a:t>
            </a:r>
          </a:p>
          <a:p>
            <a:r>
              <a:rPr lang="en-US" sz="1600">
                <a:latin typeface="Consolas" pitchFamily="49" charset="0"/>
              </a:rPr>
              <a:t>   c:	1809      	adds	r1, r1, r0</a:t>
            </a:r>
          </a:p>
          <a:p>
            <a:r>
              <a:rPr lang="en-US" sz="1600">
                <a:latin typeface="Consolas" pitchFamily="49" charset="0"/>
              </a:rPr>
              <a:t>   e:	3801      	subs	r0, #1</a:t>
            </a:r>
          </a:p>
          <a:p>
            <a:r>
              <a:rPr lang="en-US" sz="1600">
                <a:latin typeface="Consolas" pitchFamily="49" charset="0"/>
              </a:rPr>
              <a:t>  10:	d1fc      	bne.n	c &lt;loop&gt;</a:t>
            </a:r>
          </a:p>
          <a:p>
            <a:endParaRPr lang="en-US" sz="1600">
              <a:latin typeface="Consolas" pitchFamily="49" charset="0"/>
            </a:endParaRPr>
          </a:p>
          <a:p>
            <a:r>
              <a:rPr lang="en-US" sz="1600">
                <a:latin typeface="Consolas" pitchFamily="49" charset="0"/>
              </a:rPr>
              <a:t>00000012 &lt;deadloop&gt;:</a:t>
            </a:r>
          </a:p>
          <a:p>
            <a:r>
              <a:rPr lang="en-US" sz="1600">
                <a:latin typeface="Consolas" pitchFamily="49" charset="0"/>
              </a:rPr>
              <a:t>  12:	e7fe      	b.n	12 &lt;deadloop&gt;</a:t>
            </a:r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Disassembled object code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ARM assembly example</a:t>
            </a:r>
          </a:p>
          <a:p>
            <a:pPr algn="ctr">
              <a:buNone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Walk though of the ARM ISA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Tool Flow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Start on Application Binary Interface (ABI)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F7799-164E-4CFB-803E-6634ADCAC464}" type="slidenum">
              <a:rPr lang="en-US" smtClean="0">
                <a:solidFill>
                  <a:srgbClr val="B2B2B2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B2B2B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9849D-098A-42AD-A98C-766FD6D75DC5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does an assembly language program </a:t>
            </a:r>
            <a:br>
              <a:rPr lang="en-US" smtClean="0"/>
            </a:br>
            <a:r>
              <a:rPr lang="en-US" smtClean="0"/>
              <a:t>get turned into a executable program image?</a:t>
            </a:r>
          </a:p>
        </p:txBody>
      </p:sp>
      <p:sp>
        <p:nvSpPr>
          <p:cNvPr id="53250" name="Documents"/>
          <p:cNvSpPr>
            <a:spLocks noEditPoints="1" noChangeArrowheads="1"/>
          </p:cNvSpPr>
          <p:nvPr/>
        </p:nvSpPr>
        <p:spPr bwMode="auto">
          <a:xfrm>
            <a:off x="457200" y="2790825"/>
            <a:ext cx="914400" cy="12382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251" name="Document"/>
          <p:cNvSpPr>
            <a:spLocks noEditPoints="1" noChangeArrowheads="1"/>
          </p:cNvSpPr>
          <p:nvPr/>
        </p:nvSpPr>
        <p:spPr bwMode="auto">
          <a:xfrm>
            <a:off x="6007100" y="2894013"/>
            <a:ext cx="774700" cy="10699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4" name="Right Arrow 8"/>
          <p:cNvSpPr>
            <a:spLocks noChangeArrowheads="1"/>
          </p:cNvSpPr>
          <p:nvPr/>
        </p:nvSpPr>
        <p:spPr bwMode="auto">
          <a:xfrm>
            <a:off x="1676400" y="3186113"/>
            <a:ext cx="914400" cy="485775"/>
          </a:xfrm>
          <a:prstGeom prst="rightArrow">
            <a:avLst>
              <a:gd name="adj1" fmla="val 50000"/>
              <a:gd name="adj2" fmla="val 4988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Documents"/>
          <p:cNvSpPr>
            <a:spLocks noEditPoints="1" noChangeArrowheads="1"/>
          </p:cNvSpPr>
          <p:nvPr/>
        </p:nvSpPr>
        <p:spPr bwMode="auto">
          <a:xfrm>
            <a:off x="2743200" y="2790825"/>
            <a:ext cx="914400" cy="12382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6" name="Right Arrow 10"/>
          <p:cNvSpPr>
            <a:spLocks noChangeArrowheads="1"/>
          </p:cNvSpPr>
          <p:nvPr/>
        </p:nvSpPr>
        <p:spPr bwMode="auto">
          <a:xfrm>
            <a:off x="5410200" y="3186113"/>
            <a:ext cx="457200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Document"/>
          <p:cNvSpPr>
            <a:spLocks noEditPoints="1" noChangeArrowheads="1"/>
          </p:cNvSpPr>
          <p:nvPr/>
        </p:nvSpPr>
        <p:spPr bwMode="auto">
          <a:xfrm>
            <a:off x="7835900" y="1444625"/>
            <a:ext cx="774700" cy="10699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Document"/>
          <p:cNvSpPr>
            <a:spLocks noEditPoints="1" noChangeArrowheads="1"/>
          </p:cNvSpPr>
          <p:nvPr/>
        </p:nvSpPr>
        <p:spPr bwMode="auto">
          <a:xfrm>
            <a:off x="7835900" y="4340225"/>
            <a:ext cx="774700" cy="10699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9" name="Right Arrow 13"/>
          <p:cNvSpPr>
            <a:spLocks noChangeArrowheads="1"/>
          </p:cNvSpPr>
          <p:nvPr/>
        </p:nvSpPr>
        <p:spPr bwMode="auto">
          <a:xfrm>
            <a:off x="3962400" y="3173413"/>
            <a:ext cx="500063" cy="484187"/>
          </a:xfrm>
          <a:prstGeom prst="rightArrow">
            <a:avLst>
              <a:gd name="adj1" fmla="val 50000"/>
              <a:gd name="adj2" fmla="val 5011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Right Arrow 14"/>
          <p:cNvSpPr>
            <a:spLocks noChangeArrowheads="1"/>
          </p:cNvSpPr>
          <p:nvPr/>
        </p:nvSpPr>
        <p:spPr bwMode="auto">
          <a:xfrm rot="-5400000">
            <a:off x="4664075" y="3717925"/>
            <a:ext cx="452438" cy="4841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1" name="TextBox 3"/>
          <p:cNvSpPr txBox="1">
            <a:spLocks noChangeArrowheads="1"/>
          </p:cNvSpPr>
          <p:nvPr/>
        </p:nvSpPr>
        <p:spPr bwMode="auto">
          <a:xfrm>
            <a:off x="0" y="2209800"/>
            <a:ext cx="182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Assembly</a:t>
            </a:r>
          </a:p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files (.s)</a:t>
            </a:r>
          </a:p>
        </p:txBody>
      </p:sp>
      <p:sp>
        <p:nvSpPr>
          <p:cNvPr id="17422" name="TextBox 3"/>
          <p:cNvSpPr txBox="1">
            <a:spLocks noChangeArrowheads="1"/>
          </p:cNvSpPr>
          <p:nvPr/>
        </p:nvSpPr>
        <p:spPr bwMode="auto">
          <a:xfrm>
            <a:off x="2362200" y="2209800"/>
            <a:ext cx="182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Object</a:t>
            </a:r>
          </a:p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files (.o)</a:t>
            </a:r>
          </a:p>
        </p:txBody>
      </p:sp>
      <p:sp>
        <p:nvSpPr>
          <p:cNvPr id="17423" name="TextBox 3"/>
          <p:cNvSpPr txBox="1">
            <a:spLocks noChangeArrowheads="1"/>
          </p:cNvSpPr>
          <p:nvPr/>
        </p:nvSpPr>
        <p:spPr bwMode="auto">
          <a:xfrm>
            <a:off x="1219200" y="3530600"/>
            <a:ext cx="182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as</a:t>
            </a:r>
          </a:p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(assembler)</a:t>
            </a:r>
          </a:p>
        </p:txBody>
      </p:sp>
      <p:sp>
        <p:nvSpPr>
          <p:cNvPr id="17424" name="TextBox 3"/>
          <p:cNvSpPr txBox="1">
            <a:spLocks noChangeArrowheads="1"/>
          </p:cNvSpPr>
          <p:nvPr/>
        </p:nvSpPr>
        <p:spPr bwMode="auto">
          <a:xfrm>
            <a:off x="4267200" y="314960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ld</a:t>
            </a:r>
          </a:p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(linker)</a:t>
            </a:r>
          </a:p>
        </p:txBody>
      </p:sp>
      <p:sp>
        <p:nvSpPr>
          <p:cNvPr id="22" name="Document"/>
          <p:cNvSpPr>
            <a:spLocks noEditPoints="1" noChangeArrowheads="1"/>
          </p:cNvSpPr>
          <p:nvPr/>
        </p:nvSpPr>
        <p:spPr bwMode="auto">
          <a:xfrm>
            <a:off x="4483100" y="4495800"/>
            <a:ext cx="774700" cy="10699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sz="1200" b="1" dirty="0">
              <a:latin typeface="Consolas" pitchFamily="49" charset="0"/>
              <a:cs typeface="Consolas" pitchFamily="49" charset="0"/>
            </a:endParaRPr>
          </a:p>
          <a:p>
            <a:pPr>
              <a:defRPr/>
            </a:pPr>
            <a:r>
              <a:rPr lang="en-US" sz="1200" b="1" dirty="0">
                <a:latin typeface="Consolas" pitchFamily="49" charset="0"/>
                <a:cs typeface="Consolas" pitchFamily="49" charset="0"/>
              </a:rPr>
              <a:t>Memory</a:t>
            </a:r>
          </a:p>
          <a:p>
            <a:pPr>
              <a:defRPr/>
            </a:pPr>
            <a:r>
              <a:rPr lang="en-US" sz="1200" b="1" dirty="0">
                <a:latin typeface="Consolas" pitchFamily="49" charset="0"/>
                <a:cs typeface="Consolas" pitchFamily="49" charset="0"/>
              </a:rPr>
              <a:t>layout</a:t>
            </a:r>
          </a:p>
        </p:txBody>
      </p:sp>
      <p:sp>
        <p:nvSpPr>
          <p:cNvPr id="17426" name="TextBox 3"/>
          <p:cNvSpPr txBox="1">
            <a:spLocks noChangeArrowheads="1"/>
          </p:cNvSpPr>
          <p:nvPr/>
        </p:nvSpPr>
        <p:spPr bwMode="auto">
          <a:xfrm>
            <a:off x="3962400" y="5588000"/>
            <a:ext cx="182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Linker</a:t>
            </a:r>
          </a:p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script (.ld)</a:t>
            </a:r>
          </a:p>
        </p:txBody>
      </p:sp>
      <p:sp>
        <p:nvSpPr>
          <p:cNvPr id="17427" name="TextBox 3"/>
          <p:cNvSpPr txBox="1">
            <a:spLocks noChangeArrowheads="1"/>
          </p:cNvSpPr>
          <p:nvPr/>
        </p:nvSpPr>
        <p:spPr bwMode="auto">
          <a:xfrm>
            <a:off x="5486400" y="2311400"/>
            <a:ext cx="182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Executable</a:t>
            </a:r>
          </a:p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image file</a:t>
            </a:r>
          </a:p>
        </p:txBody>
      </p:sp>
      <p:sp>
        <p:nvSpPr>
          <p:cNvPr id="17428" name="TextBox 3"/>
          <p:cNvSpPr txBox="1">
            <a:spLocks noChangeArrowheads="1"/>
          </p:cNvSpPr>
          <p:nvPr/>
        </p:nvSpPr>
        <p:spPr bwMode="auto">
          <a:xfrm>
            <a:off x="7315200" y="838200"/>
            <a:ext cx="182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Binary program</a:t>
            </a:r>
          </a:p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file (.bin)</a:t>
            </a:r>
          </a:p>
        </p:txBody>
      </p:sp>
      <p:sp>
        <p:nvSpPr>
          <p:cNvPr id="17429" name="TextBox 3"/>
          <p:cNvSpPr txBox="1">
            <a:spLocks noChangeArrowheads="1"/>
          </p:cNvSpPr>
          <p:nvPr/>
        </p:nvSpPr>
        <p:spPr bwMode="auto">
          <a:xfrm>
            <a:off x="7315200" y="5435600"/>
            <a:ext cx="182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Disassembled</a:t>
            </a:r>
          </a:p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code (.lst)</a:t>
            </a:r>
          </a:p>
        </p:txBody>
      </p:sp>
      <p:sp>
        <p:nvSpPr>
          <p:cNvPr id="17430" name="Right Arrow 28"/>
          <p:cNvSpPr>
            <a:spLocks noChangeArrowheads="1"/>
          </p:cNvSpPr>
          <p:nvPr/>
        </p:nvSpPr>
        <p:spPr bwMode="auto">
          <a:xfrm rot="2746086">
            <a:off x="7020719" y="4109244"/>
            <a:ext cx="584200" cy="484188"/>
          </a:xfrm>
          <a:prstGeom prst="rightArrow">
            <a:avLst>
              <a:gd name="adj1" fmla="val 50000"/>
              <a:gd name="adj2" fmla="val 5004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1" name="Right Arrow 29"/>
          <p:cNvSpPr>
            <a:spLocks noChangeArrowheads="1"/>
          </p:cNvSpPr>
          <p:nvPr/>
        </p:nvSpPr>
        <p:spPr bwMode="auto">
          <a:xfrm rot="-2696290">
            <a:off x="7021513" y="2414588"/>
            <a:ext cx="584200" cy="485775"/>
          </a:xfrm>
          <a:prstGeom prst="rightArrow">
            <a:avLst>
              <a:gd name="adj1" fmla="val 50000"/>
              <a:gd name="adj2" fmla="val 4988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2" name="TextBox 3"/>
          <p:cNvSpPr txBox="1">
            <a:spLocks noChangeArrowheads="1"/>
          </p:cNvSpPr>
          <p:nvPr/>
        </p:nvSpPr>
        <p:spPr bwMode="auto">
          <a:xfrm rot="-2698260">
            <a:off x="6884988" y="2781300"/>
            <a:ext cx="1219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objcopy</a:t>
            </a:r>
          </a:p>
        </p:txBody>
      </p:sp>
      <p:sp>
        <p:nvSpPr>
          <p:cNvPr id="17433" name="TextBox 3"/>
          <p:cNvSpPr txBox="1">
            <a:spLocks noChangeArrowheads="1"/>
          </p:cNvSpPr>
          <p:nvPr/>
        </p:nvSpPr>
        <p:spPr bwMode="auto">
          <a:xfrm rot="2651263">
            <a:off x="6886575" y="3797300"/>
            <a:ext cx="1219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objdump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0CCC5-047E-4858-97AB-96AD5D8CD55D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are the real GNU executable names for the ARM?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8382000" cy="5334000"/>
          </a:xfrm>
        </p:spPr>
        <p:txBody>
          <a:bodyPr/>
          <a:lstStyle/>
          <a:p>
            <a:r>
              <a:rPr lang="en-US" smtClean="0"/>
              <a:t>Just add the prefix “arm-none-eabi-” prefix</a:t>
            </a:r>
          </a:p>
          <a:p>
            <a:r>
              <a:rPr lang="en-US" smtClean="0"/>
              <a:t>Assembler (as)</a:t>
            </a:r>
          </a:p>
          <a:p>
            <a:pPr lvl="1"/>
            <a:r>
              <a:rPr lang="en-US" smtClean="0"/>
              <a:t>arm-none-eabi-as</a:t>
            </a:r>
          </a:p>
          <a:p>
            <a:r>
              <a:rPr lang="en-US" smtClean="0"/>
              <a:t>Linker (ld)</a:t>
            </a:r>
          </a:p>
          <a:p>
            <a:pPr lvl="1"/>
            <a:r>
              <a:rPr lang="en-US" smtClean="0"/>
              <a:t>arm-none-eabi-ld</a:t>
            </a:r>
          </a:p>
          <a:p>
            <a:r>
              <a:rPr lang="en-US" smtClean="0"/>
              <a:t>Object copy (objcopy)</a:t>
            </a:r>
          </a:p>
          <a:p>
            <a:pPr lvl="1"/>
            <a:r>
              <a:rPr lang="en-US" smtClean="0"/>
              <a:t>arm-none-eabi-objcopy</a:t>
            </a:r>
          </a:p>
          <a:p>
            <a:r>
              <a:rPr lang="en-US" smtClean="0"/>
              <a:t>Object dump (objdump)</a:t>
            </a:r>
          </a:p>
          <a:p>
            <a:pPr lvl="1"/>
            <a:r>
              <a:rPr lang="en-US" smtClean="0"/>
              <a:t>arm-none-eabi-objdump</a:t>
            </a:r>
          </a:p>
          <a:p>
            <a:r>
              <a:rPr lang="en-US" smtClean="0"/>
              <a:t>C Compiler (gcc)</a:t>
            </a:r>
          </a:p>
          <a:p>
            <a:pPr lvl="1"/>
            <a:r>
              <a:rPr lang="en-US" smtClean="0"/>
              <a:t>arm-none-eabi-gcc</a:t>
            </a:r>
          </a:p>
          <a:p>
            <a:r>
              <a:rPr lang="en-US" smtClean="0"/>
              <a:t>C++ Compiler (g++)</a:t>
            </a:r>
          </a:p>
          <a:p>
            <a:pPr lvl="1"/>
            <a:r>
              <a:rPr lang="en-US" smtClean="0"/>
              <a:t>arm-none-eabi-g++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B252C-29FD-45F0-84A0-50BFAB67E74F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61950" y="2743200"/>
            <a:ext cx="8401050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all:</a:t>
            </a:r>
          </a:p>
          <a:p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	arm-none-eabi-as -mcpu=cortex-m3 -mthumb example1.s -o example1.o</a:t>
            </a:r>
          </a:p>
          <a:p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	arm-none-eabi-ld -Ttext 0x0 -o example1.out example1.o</a:t>
            </a:r>
          </a:p>
          <a:p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	arm-none-eabi-objcopy -Obinary example1.out example1.bin</a:t>
            </a:r>
          </a:p>
          <a:p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	arm-none-eabi-objdump -S example1.out &gt; example1.lst</a:t>
            </a: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simple (hardcoded) Makefile example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CCA3B-A45E-444F-8C91-22EADB6AB486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information does the disassembled file provide?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04800" y="2354263"/>
            <a:ext cx="4021138" cy="3970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00FF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	.equ	STACK_TOP, 0x20000800	</a:t>
            </a:r>
          </a:p>
          <a:p>
            <a:r>
              <a:rPr lang="en-US" sz="1200" b="1">
                <a:solidFill>
                  <a:srgbClr val="0000FF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	.text</a:t>
            </a:r>
          </a:p>
          <a:p>
            <a:r>
              <a:rPr lang="en-US" sz="1200" b="1">
                <a:solidFill>
                  <a:srgbClr val="0000FF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	.syntax	unified</a:t>
            </a:r>
          </a:p>
          <a:p>
            <a:r>
              <a:rPr lang="en-US" sz="1200" b="1">
                <a:solidFill>
                  <a:srgbClr val="0000FF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	.thumb</a:t>
            </a:r>
          </a:p>
          <a:p>
            <a:r>
              <a:rPr lang="en-US" sz="1200" b="1">
                <a:solidFill>
                  <a:srgbClr val="0000FF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	.global	_start</a:t>
            </a:r>
          </a:p>
          <a:p>
            <a:r>
              <a:rPr lang="en-US" sz="1200" b="1">
                <a:solidFill>
                  <a:srgbClr val="0000FF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	.type	start, %function</a:t>
            </a:r>
          </a:p>
          <a:p>
            <a:endParaRPr lang="en-US" sz="1200" b="1">
              <a:solidFill>
                <a:srgbClr val="0000FF"/>
              </a:solidFill>
              <a:latin typeface="Consolas" pitchFamily="49" charset="0"/>
              <a:ea typeface="Consolas" pitchFamily="49" charset="0"/>
              <a:cs typeface="Consolas" pitchFamily="49" charset="0"/>
            </a:endParaRPr>
          </a:p>
          <a:p>
            <a:r>
              <a:rPr lang="en-US" sz="1200" b="1">
                <a:solidFill>
                  <a:srgbClr val="0000FF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_start:</a:t>
            </a:r>
          </a:p>
          <a:p>
            <a:r>
              <a:rPr lang="en-US" sz="1200" b="1">
                <a:solidFill>
                  <a:srgbClr val="0000FF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	.word	STACK_TOP, start</a:t>
            </a:r>
          </a:p>
          <a:p>
            <a:r>
              <a:rPr lang="en-US" sz="1200" b="1">
                <a:solidFill>
                  <a:srgbClr val="0000FF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start:</a:t>
            </a:r>
          </a:p>
          <a:p>
            <a:r>
              <a:rPr lang="en-US" sz="1200" b="1">
                <a:solidFill>
                  <a:srgbClr val="0000FF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	movs r0, #10</a:t>
            </a:r>
          </a:p>
          <a:p>
            <a:r>
              <a:rPr lang="en-US" sz="1200" b="1">
                <a:solidFill>
                  <a:srgbClr val="0000FF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	movs r1, #0</a:t>
            </a:r>
          </a:p>
          <a:p>
            <a:r>
              <a:rPr lang="en-US" sz="1200" b="1">
                <a:solidFill>
                  <a:srgbClr val="0000FF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loop:</a:t>
            </a:r>
          </a:p>
          <a:p>
            <a:r>
              <a:rPr lang="en-US" sz="1200" b="1">
                <a:solidFill>
                  <a:srgbClr val="0000FF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	adds r1, r0</a:t>
            </a:r>
          </a:p>
          <a:p>
            <a:r>
              <a:rPr lang="en-US" sz="1200" b="1">
                <a:solidFill>
                  <a:srgbClr val="0000FF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	subs r0, #1</a:t>
            </a:r>
          </a:p>
          <a:p>
            <a:r>
              <a:rPr lang="en-US" sz="1200" b="1">
                <a:solidFill>
                  <a:srgbClr val="0000FF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	bne  loop</a:t>
            </a:r>
          </a:p>
          <a:p>
            <a:r>
              <a:rPr lang="en-US" sz="1200" b="1">
                <a:solidFill>
                  <a:srgbClr val="0000FF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deadloop:</a:t>
            </a:r>
          </a:p>
          <a:p>
            <a:r>
              <a:rPr lang="en-US" sz="1200" b="1">
                <a:solidFill>
                  <a:srgbClr val="0000FF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	b    deadloop</a:t>
            </a:r>
          </a:p>
          <a:p>
            <a:r>
              <a:rPr lang="en-US" sz="1200" b="1">
                <a:solidFill>
                  <a:srgbClr val="0000FF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	.end</a:t>
            </a:r>
          </a:p>
          <a:p>
            <a:endParaRPr lang="en-US" sz="1200" b="1">
              <a:solidFill>
                <a:srgbClr val="0000FF"/>
              </a:solidFill>
              <a:latin typeface="Consolas" pitchFamily="49" charset="0"/>
              <a:ea typeface="Consolas" pitchFamily="49" charset="0"/>
              <a:cs typeface="Consolas" pitchFamily="49" charset="0"/>
            </a:endParaRPr>
          </a:p>
          <a:p>
            <a:endParaRPr lang="en-US" sz="1200" b="1">
              <a:solidFill>
                <a:srgbClr val="0000FF"/>
              </a:solidFill>
              <a:latin typeface="Consolas" pitchFamily="49" charset="0"/>
              <a:ea typeface="Consolas" pitchFamily="49" charset="0"/>
              <a:cs typeface="Consolas" pitchFamily="49" charset="0"/>
            </a:endParaRPr>
          </a:p>
        </p:txBody>
      </p:sp>
      <p:sp>
        <p:nvSpPr>
          <p:cNvPr id="20485" name="TextBox 3"/>
          <p:cNvSpPr txBox="1">
            <a:spLocks noChangeArrowheads="1"/>
          </p:cNvSpPr>
          <p:nvPr/>
        </p:nvSpPr>
        <p:spPr bwMode="auto">
          <a:xfrm>
            <a:off x="4818063" y="2354263"/>
            <a:ext cx="4021137" cy="3970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example1.out:     file format elf32-littlearm</a:t>
            </a:r>
          </a:p>
          <a:p>
            <a:endParaRPr lang="en-US" sz="1200" b="1" dirty="0">
              <a:solidFill>
                <a:srgbClr val="C00000"/>
              </a:solidFill>
              <a:latin typeface="Consolas" pitchFamily="49" charset="0"/>
              <a:ea typeface="Consolas" pitchFamily="49" charset="0"/>
              <a:cs typeface="Consolas" pitchFamily="49" charset="0"/>
            </a:endParaRPr>
          </a:p>
          <a:p>
            <a:endParaRPr lang="en-US" sz="1200" b="1" dirty="0">
              <a:solidFill>
                <a:srgbClr val="C00000"/>
              </a:solidFill>
              <a:latin typeface="Consolas" pitchFamily="49" charset="0"/>
              <a:ea typeface="Consolas" pitchFamily="49" charset="0"/>
              <a:cs typeface="Consolas" pitchFamily="49" charset="0"/>
            </a:endParaRPr>
          </a:p>
          <a:p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Disassembly of section .text:</a:t>
            </a:r>
          </a:p>
          <a:p>
            <a:endParaRPr lang="en-US" sz="1200" b="1" dirty="0">
              <a:solidFill>
                <a:srgbClr val="C00000"/>
              </a:solidFill>
              <a:latin typeface="Consolas" pitchFamily="49" charset="0"/>
              <a:ea typeface="Consolas" pitchFamily="49" charset="0"/>
              <a:cs typeface="Consolas" pitchFamily="49" charset="0"/>
            </a:endParaRPr>
          </a:p>
          <a:p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00000000 &lt;_start&gt;: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   0:	20000800 	.word	0x20000800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   4:	00000009 	.word	0x00000009</a:t>
            </a:r>
          </a:p>
          <a:p>
            <a:endParaRPr lang="en-US" sz="1200" b="1" dirty="0">
              <a:solidFill>
                <a:srgbClr val="C00000"/>
              </a:solidFill>
              <a:latin typeface="Consolas" pitchFamily="49" charset="0"/>
              <a:ea typeface="Consolas" pitchFamily="49" charset="0"/>
              <a:cs typeface="Consolas" pitchFamily="49" charset="0"/>
            </a:endParaRPr>
          </a:p>
          <a:p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00000008 &lt;start&gt;: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   8:	200a      	</a:t>
            </a:r>
            <a:r>
              <a:rPr lang="en-US" sz="1200" b="1" dirty="0" err="1">
                <a:solidFill>
                  <a:srgbClr val="C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movs</a:t>
            </a:r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	r0, #10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   a:	2100      	</a:t>
            </a:r>
            <a:r>
              <a:rPr lang="en-US" sz="1200" b="1" dirty="0" err="1">
                <a:solidFill>
                  <a:srgbClr val="C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movs</a:t>
            </a:r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	r1, #0</a:t>
            </a:r>
          </a:p>
          <a:p>
            <a:endParaRPr lang="en-US" sz="1200" b="1" dirty="0">
              <a:solidFill>
                <a:srgbClr val="C00000"/>
              </a:solidFill>
              <a:latin typeface="Consolas" pitchFamily="49" charset="0"/>
              <a:ea typeface="Consolas" pitchFamily="49" charset="0"/>
              <a:cs typeface="Consolas" pitchFamily="49" charset="0"/>
            </a:endParaRPr>
          </a:p>
          <a:p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0000000c &lt;loop&gt;: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   c:	1809      	adds	r1, r1, r0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   e:	3801      	subs	r0, #1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  10:	d1fc      	</a:t>
            </a:r>
            <a:r>
              <a:rPr lang="en-US" sz="1200" b="1" dirty="0" err="1">
                <a:solidFill>
                  <a:srgbClr val="C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bne.n</a:t>
            </a:r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	c &lt;loop&gt;</a:t>
            </a:r>
          </a:p>
          <a:p>
            <a:endParaRPr lang="en-US" sz="1200" b="1" dirty="0">
              <a:solidFill>
                <a:srgbClr val="C00000"/>
              </a:solidFill>
              <a:latin typeface="Consolas" pitchFamily="49" charset="0"/>
              <a:ea typeface="Consolas" pitchFamily="49" charset="0"/>
              <a:cs typeface="Consolas" pitchFamily="49" charset="0"/>
            </a:endParaRPr>
          </a:p>
          <a:p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00000012 &lt;</a:t>
            </a:r>
            <a:r>
              <a:rPr lang="en-US" sz="1200" b="1" dirty="0" err="1">
                <a:solidFill>
                  <a:srgbClr val="C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deadloop</a:t>
            </a:r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&gt;: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  12:	e7fe      	</a:t>
            </a:r>
            <a:r>
              <a:rPr lang="en-US" sz="1200" b="1" dirty="0" err="1">
                <a:solidFill>
                  <a:srgbClr val="C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b.n</a:t>
            </a:r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	12 &lt;</a:t>
            </a:r>
            <a:r>
              <a:rPr lang="en-US" sz="1200" b="1" dirty="0" err="1">
                <a:solidFill>
                  <a:srgbClr val="C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deadloop</a:t>
            </a:r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&gt;</a:t>
            </a:r>
          </a:p>
          <a:p>
            <a:endParaRPr lang="en-US" sz="1200" b="1" dirty="0">
              <a:solidFill>
                <a:srgbClr val="C00000"/>
              </a:solidFill>
              <a:latin typeface="Consolas" pitchFamily="49" charset="0"/>
              <a:ea typeface="Consolas" pitchFamily="49" charset="0"/>
              <a:cs typeface="Consolas" pitchFamily="49" charset="0"/>
            </a:endParaRPr>
          </a:p>
        </p:txBody>
      </p:sp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304800" y="657225"/>
            <a:ext cx="8534400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all:</a:t>
            </a:r>
          </a:p>
          <a:p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	arm-none-eabi-as -mcpu=cortex-m3 -mthumb </a:t>
            </a:r>
            <a:r>
              <a:rPr lang="en-US" sz="1600" b="1">
                <a:solidFill>
                  <a:srgbClr val="0000FF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example1.s</a:t>
            </a:r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 -o example1.o</a:t>
            </a:r>
          </a:p>
          <a:p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	arm-none-eabi-ld -Ttext 0x0 -o example1.out example1.o</a:t>
            </a:r>
          </a:p>
          <a:p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	arm-none-eabi-objcopy -Obinary example1.out example1.bin</a:t>
            </a:r>
          </a:p>
          <a:p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	arm-none-eabi-objdump -S example1.out &gt; </a:t>
            </a:r>
            <a:r>
              <a:rPr lang="en-US" sz="1600" b="1">
                <a:solidFill>
                  <a:srgbClr val="C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example1.lst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4CC10-A9B4-4416-A7DB-193388BACC66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304800" y="914400"/>
            <a:ext cx="8745538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	.equ	STACK_TOP, 0x20000</a:t>
            </a:r>
            <a:r>
              <a:rPr lang="en-US" sz="1600" b="1">
                <a:solidFill>
                  <a:srgbClr val="FF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800</a:t>
            </a:r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	/* Equates symbol to value */</a:t>
            </a:r>
          </a:p>
          <a:p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	.text				/* Tells AS to assemble region */</a:t>
            </a:r>
          </a:p>
          <a:p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	.syntax	unified			/* Means language is ARM UAL */</a:t>
            </a:r>
          </a:p>
          <a:p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	.thumb				/* Means ARM ISA is Thumb */</a:t>
            </a:r>
          </a:p>
          <a:p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	.global	_start			/* .global exposes symbol */</a:t>
            </a:r>
          </a:p>
          <a:p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					/* _start label is the beginning */</a:t>
            </a:r>
          </a:p>
          <a:p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  <a:sym typeface="Wingdings" pitchFamily="2" charset="2"/>
              </a:rPr>
              <a:t>					/* ...of the program region</a:t>
            </a:r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 */</a:t>
            </a:r>
          </a:p>
          <a:p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	.type	start, %function		/* Specifies start is a function */</a:t>
            </a:r>
          </a:p>
          <a:p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					/* start label is reset handler */</a:t>
            </a:r>
          </a:p>
          <a:p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_start:					</a:t>
            </a:r>
          </a:p>
          <a:p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	.word	STACK_TOP, start		/* Inserts word 0x20000</a:t>
            </a:r>
            <a:r>
              <a:rPr lang="en-US" sz="1600" b="1">
                <a:solidFill>
                  <a:srgbClr val="FF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800</a:t>
            </a:r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 */</a:t>
            </a:r>
          </a:p>
          <a:p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					/* Inserts word (start) */</a:t>
            </a:r>
          </a:p>
          <a:p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start:					</a:t>
            </a:r>
          </a:p>
          <a:p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	movs r0, #10			/* We’ve seen the rest ... */</a:t>
            </a:r>
          </a:p>
          <a:p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	movs r1, #0			</a:t>
            </a:r>
          </a:p>
          <a:p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loop:					</a:t>
            </a:r>
          </a:p>
          <a:p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	adds r1, r0			</a:t>
            </a:r>
          </a:p>
          <a:p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	subs r0, #1			</a:t>
            </a:r>
          </a:p>
          <a:p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	bne  loop			</a:t>
            </a:r>
          </a:p>
          <a:p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deadloop:				</a:t>
            </a:r>
          </a:p>
          <a:p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	b    deadloop			</a:t>
            </a:r>
          </a:p>
          <a:p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	.end</a:t>
            </a:r>
          </a:p>
          <a:p>
            <a:endParaRPr lang="en-US" sz="1600" b="1">
              <a:latin typeface="Consolas" pitchFamily="49" charset="0"/>
              <a:ea typeface="Consolas" pitchFamily="49" charset="0"/>
              <a:cs typeface="Consolas" pitchFamily="49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are the elements of a </a:t>
            </a:r>
            <a:r>
              <a:rPr lang="en-US" u="sng" smtClean="0"/>
              <a:t>real</a:t>
            </a:r>
            <a:r>
              <a:rPr lang="en-US" smtClean="0"/>
              <a:t> assembly program?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29719-B08F-457A-83DF-0B00302AF379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381000" y="3429000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$ arm-none-eabi-as -mcpu=cortex-m3 -mthumb example1.s -o example1.o</a:t>
            </a:r>
          </a:p>
          <a:p>
            <a:endParaRPr lang="en-US" sz="1600" b="1">
              <a:latin typeface="Consolas" pitchFamily="49" charset="0"/>
              <a:ea typeface="Consolas" pitchFamily="49" charset="0"/>
              <a:cs typeface="Consolas" pitchFamily="49" charset="0"/>
            </a:endParaRPr>
          </a:p>
          <a:p>
            <a:endParaRPr lang="en-US" sz="1600" b="1">
              <a:latin typeface="Consolas" pitchFamily="49" charset="0"/>
              <a:ea typeface="Consolas" pitchFamily="49" charset="0"/>
              <a:cs typeface="Consolas" pitchFamily="49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are assembly files assembled?</a:t>
            </a:r>
          </a:p>
        </p:txBody>
      </p:sp>
      <p:sp>
        <p:nvSpPr>
          <p:cNvPr id="2253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8382000" cy="2438400"/>
          </a:xfrm>
        </p:spPr>
        <p:txBody>
          <a:bodyPr/>
          <a:lstStyle/>
          <a:p>
            <a:r>
              <a:rPr lang="en-US" smtClean="0"/>
              <a:t>$ arm-none-eabi-as</a:t>
            </a:r>
          </a:p>
          <a:p>
            <a:pPr lvl="1"/>
            <a:r>
              <a:rPr lang="en-US" smtClean="0"/>
              <a:t>Useful options</a:t>
            </a:r>
          </a:p>
          <a:p>
            <a:pPr lvl="2"/>
            <a:r>
              <a:rPr lang="en-US" smtClean="0"/>
              <a:t>-mcpu</a:t>
            </a:r>
          </a:p>
          <a:p>
            <a:pPr lvl="2"/>
            <a:r>
              <a:rPr lang="en-US" smtClean="0"/>
              <a:t>-mthumb</a:t>
            </a:r>
          </a:p>
          <a:p>
            <a:pPr lvl="2"/>
            <a:r>
              <a:rPr lang="en-US" smtClean="0"/>
              <a:t>-o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EA0A3-1017-4159-A19D-F78400965576}" type="slidenum">
              <a:rPr lang="en-US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does a mixed C/Assembly program </a:t>
            </a:r>
            <a:br>
              <a:rPr lang="en-US" smtClean="0"/>
            </a:br>
            <a:r>
              <a:rPr lang="en-US" smtClean="0"/>
              <a:t>get turned into a executable program image?</a:t>
            </a:r>
          </a:p>
        </p:txBody>
      </p:sp>
      <p:sp>
        <p:nvSpPr>
          <p:cNvPr id="53250" name="Documents"/>
          <p:cNvSpPr>
            <a:spLocks noEditPoints="1" noChangeArrowheads="1"/>
          </p:cNvSpPr>
          <p:nvPr/>
        </p:nvSpPr>
        <p:spPr bwMode="auto">
          <a:xfrm>
            <a:off x="457200" y="3248025"/>
            <a:ext cx="914400" cy="12382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251" name="Document"/>
          <p:cNvSpPr>
            <a:spLocks noEditPoints="1" noChangeArrowheads="1"/>
          </p:cNvSpPr>
          <p:nvPr/>
        </p:nvSpPr>
        <p:spPr bwMode="auto">
          <a:xfrm>
            <a:off x="6007100" y="3351213"/>
            <a:ext cx="774700" cy="10699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82" name="Right Arrow 8"/>
          <p:cNvSpPr>
            <a:spLocks noChangeArrowheads="1"/>
          </p:cNvSpPr>
          <p:nvPr/>
        </p:nvSpPr>
        <p:spPr bwMode="auto">
          <a:xfrm>
            <a:off x="1676400" y="3643313"/>
            <a:ext cx="914400" cy="485775"/>
          </a:xfrm>
          <a:prstGeom prst="rightArrow">
            <a:avLst>
              <a:gd name="adj1" fmla="val 50000"/>
              <a:gd name="adj2" fmla="val 4988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Documents"/>
          <p:cNvSpPr>
            <a:spLocks noEditPoints="1" noChangeArrowheads="1"/>
          </p:cNvSpPr>
          <p:nvPr/>
        </p:nvSpPr>
        <p:spPr bwMode="auto">
          <a:xfrm>
            <a:off x="2743200" y="3248025"/>
            <a:ext cx="914400" cy="12382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84" name="Right Arrow 10"/>
          <p:cNvSpPr>
            <a:spLocks noChangeArrowheads="1"/>
          </p:cNvSpPr>
          <p:nvPr/>
        </p:nvSpPr>
        <p:spPr bwMode="auto">
          <a:xfrm>
            <a:off x="5486400" y="3643313"/>
            <a:ext cx="457200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Document"/>
          <p:cNvSpPr>
            <a:spLocks noEditPoints="1" noChangeArrowheads="1"/>
          </p:cNvSpPr>
          <p:nvPr/>
        </p:nvSpPr>
        <p:spPr bwMode="auto">
          <a:xfrm>
            <a:off x="7835900" y="1901825"/>
            <a:ext cx="774700" cy="10699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Document"/>
          <p:cNvSpPr>
            <a:spLocks noEditPoints="1" noChangeArrowheads="1"/>
          </p:cNvSpPr>
          <p:nvPr/>
        </p:nvSpPr>
        <p:spPr bwMode="auto">
          <a:xfrm>
            <a:off x="7835900" y="4797425"/>
            <a:ext cx="774700" cy="10699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87" name="Right Arrow 13"/>
          <p:cNvSpPr>
            <a:spLocks noChangeArrowheads="1"/>
          </p:cNvSpPr>
          <p:nvPr/>
        </p:nvSpPr>
        <p:spPr bwMode="auto">
          <a:xfrm>
            <a:off x="3962400" y="3630613"/>
            <a:ext cx="500063" cy="484187"/>
          </a:xfrm>
          <a:prstGeom prst="rightArrow">
            <a:avLst>
              <a:gd name="adj1" fmla="val 50000"/>
              <a:gd name="adj2" fmla="val 5011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Right Arrow 14"/>
          <p:cNvSpPr>
            <a:spLocks noChangeArrowheads="1"/>
          </p:cNvSpPr>
          <p:nvPr/>
        </p:nvSpPr>
        <p:spPr bwMode="auto">
          <a:xfrm rot="-5400000">
            <a:off x="4740275" y="4484688"/>
            <a:ext cx="452437" cy="4841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9" name="Right Arrow 15"/>
          <p:cNvSpPr>
            <a:spLocks noChangeArrowheads="1"/>
          </p:cNvSpPr>
          <p:nvPr/>
        </p:nvSpPr>
        <p:spPr bwMode="auto">
          <a:xfrm rot="2705637">
            <a:off x="7020719" y="4566444"/>
            <a:ext cx="584200" cy="484188"/>
          </a:xfrm>
          <a:prstGeom prst="rightArrow">
            <a:avLst>
              <a:gd name="adj1" fmla="val 50000"/>
              <a:gd name="adj2" fmla="val 5004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Right Arrow 16"/>
          <p:cNvSpPr>
            <a:spLocks noChangeArrowheads="1"/>
          </p:cNvSpPr>
          <p:nvPr/>
        </p:nvSpPr>
        <p:spPr bwMode="auto">
          <a:xfrm rot="-2696290">
            <a:off x="7021513" y="2871788"/>
            <a:ext cx="584200" cy="485775"/>
          </a:xfrm>
          <a:prstGeom prst="rightArrow">
            <a:avLst>
              <a:gd name="adj1" fmla="val 50000"/>
              <a:gd name="adj2" fmla="val 4988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1" name="TextBox 3"/>
          <p:cNvSpPr txBox="1">
            <a:spLocks noChangeArrowheads="1"/>
          </p:cNvSpPr>
          <p:nvPr/>
        </p:nvSpPr>
        <p:spPr bwMode="auto">
          <a:xfrm>
            <a:off x="0" y="2692400"/>
            <a:ext cx="182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Assembly</a:t>
            </a:r>
          </a:p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files (.s)</a:t>
            </a:r>
          </a:p>
        </p:txBody>
      </p:sp>
      <p:sp>
        <p:nvSpPr>
          <p:cNvPr id="24592" name="TextBox 3"/>
          <p:cNvSpPr txBox="1">
            <a:spLocks noChangeArrowheads="1"/>
          </p:cNvSpPr>
          <p:nvPr/>
        </p:nvSpPr>
        <p:spPr bwMode="auto">
          <a:xfrm>
            <a:off x="2286000" y="2667000"/>
            <a:ext cx="182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Object</a:t>
            </a:r>
          </a:p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files (.o)</a:t>
            </a:r>
          </a:p>
        </p:txBody>
      </p:sp>
      <p:sp>
        <p:nvSpPr>
          <p:cNvPr id="24593" name="TextBox 3"/>
          <p:cNvSpPr txBox="1">
            <a:spLocks noChangeArrowheads="1"/>
          </p:cNvSpPr>
          <p:nvPr/>
        </p:nvSpPr>
        <p:spPr bwMode="auto">
          <a:xfrm>
            <a:off x="1219200" y="3987800"/>
            <a:ext cx="182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as</a:t>
            </a:r>
          </a:p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(assembler)</a:t>
            </a:r>
          </a:p>
        </p:txBody>
      </p:sp>
      <p:sp>
        <p:nvSpPr>
          <p:cNvPr id="24594" name="TextBox 3"/>
          <p:cNvSpPr txBox="1">
            <a:spLocks noChangeArrowheads="1"/>
          </p:cNvSpPr>
          <p:nvPr/>
        </p:nvSpPr>
        <p:spPr bwMode="auto">
          <a:xfrm>
            <a:off x="4343400" y="3505200"/>
            <a:ext cx="1219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gcc</a:t>
            </a:r>
          </a:p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(compile</a:t>
            </a:r>
          </a:p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+ link)</a:t>
            </a:r>
          </a:p>
        </p:txBody>
      </p:sp>
      <p:sp>
        <p:nvSpPr>
          <p:cNvPr id="22" name="Document"/>
          <p:cNvSpPr>
            <a:spLocks noEditPoints="1" noChangeArrowheads="1"/>
          </p:cNvSpPr>
          <p:nvPr/>
        </p:nvSpPr>
        <p:spPr bwMode="auto">
          <a:xfrm>
            <a:off x="4559300" y="5181600"/>
            <a:ext cx="774700" cy="10699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sz="1200" b="1" dirty="0">
              <a:latin typeface="Consolas" pitchFamily="49" charset="0"/>
              <a:cs typeface="Consolas" pitchFamily="49" charset="0"/>
            </a:endParaRPr>
          </a:p>
          <a:p>
            <a:pPr>
              <a:defRPr/>
            </a:pPr>
            <a:r>
              <a:rPr lang="en-US" sz="1200" b="1" dirty="0">
                <a:latin typeface="Consolas" pitchFamily="49" charset="0"/>
                <a:cs typeface="Consolas" pitchFamily="49" charset="0"/>
              </a:rPr>
              <a:t>Memory</a:t>
            </a:r>
          </a:p>
          <a:p>
            <a:pPr>
              <a:defRPr/>
            </a:pPr>
            <a:r>
              <a:rPr lang="en-US" sz="1200" b="1" dirty="0">
                <a:latin typeface="Consolas" pitchFamily="49" charset="0"/>
                <a:cs typeface="Consolas" pitchFamily="49" charset="0"/>
              </a:rPr>
              <a:t>layout</a:t>
            </a:r>
          </a:p>
        </p:txBody>
      </p:sp>
      <p:sp>
        <p:nvSpPr>
          <p:cNvPr id="24596" name="TextBox 3"/>
          <p:cNvSpPr txBox="1">
            <a:spLocks noChangeArrowheads="1"/>
          </p:cNvSpPr>
          <p:nvPr/>
        </p:nvSpPr>
        <p:spPr bwMode="auto">
          <a:xfrm>
            <a:off x="4038600" y="6273800"/>
            <a:ext cx="182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Linker</a:t>
            </a:r>
          </a:p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script (.ld)</a:t>
            </a:r>
          </a:p>
        </p:txBody>
      </p:sp>
      <p:sp>
        <p:nvSpPr>
          <p:cNvPr id="24597" name="TextBox 3"/>
          <p:cNvSpPr txBox="1">
            <a:spLocks noChangeArrowheads="1"/>
          </p:cNvSpPr>
          <p:nvPr/>
        </p:nvSpPr>
        <p:spPr bwMode="auto">
          <a:xfrm>
            <a:off x="5486400" y="2768600"/>
            <a:ext cx="182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Executable</a:t>
            </a:r>
          </a:p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image file</a:t>
            </a:r>
          </a:p>
        </p:txBody>
      </p:sp>
      <p:sp>
        <p:nvSpPr>
          <p:cNvPr id="24598" name="TextBox 3"/>
          <p:cNvSpPr txBox="1">
            <a:spLocks noChangeArrowheads="1"/>
          </p:cNvSpPr>
          <p:nvPr/>
        </p:nvSpPr>
        <p:spPr bwMode="auto">
          <a:xfrm>
            <a:off x="7315200" y="1320800"/>
            <a:ext cx="182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Binary program</a:t>
            </a:r>
          </a:p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file (.bin)</a:t>
            </a:r>
          </a:p>
        </p:txBody>
      </p:sp>
      <p:sp>
        <p:nvSpPr>
          <p:cNvPr id="24599" name="TextBox 3"/>
          <p:cNvSpPr txBox="1">
            <a:spLocks noChangeArrowheads="1"/>
          </p:cNvSpPr>
          <p:nvPr/>
        </p:nvSpPr>
        <p:spPr bwMode="auto">
          <a:xfrm>
            <a:off x="7315200" y="5892800"/>
            <a:ext cx="182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Disassembled</a:t>
            </a:r>
          </a:p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Code (.lst)</a:t>
            </a:r>
          </a:p>
        </p:txBody>
      </p:sp>
      <p:sp>
        <p:nvSpPr>
          <p:cNvPr id="24600" name="TextBox 3"/>
          <p:cNvSpPr txBox="1">
            <a:spLocks noChangeArrowheads="1"/>
          </p:cNvSpPr>
          <p:nvPr/>
        </p:nvSpPr>
        <p:spPr bwMode="auto">
          <a:xfrm rot="-2698260">
            <a:off x="6884988" y="3238500"/>
            <a:ext cx="1219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objcopy</a:t>
            </a:r>
          </a:p>
        </p:txBody>
      </p:sp>
      <p:sp>
        <p:nvSpPr>
          <p:cNvPr id="24601" name="TextBox 3"/>
          <p:cNvSpPr txBox="1">
            <a:spLocks noChangeArrowheads="1"/>
          </p:cNvSpPr>
          <p:nvPr/>
        </p:nvSpPr>
        <p:spPr bwMode="auto">
          <a:xfrm rot="2651263">
            <a:off x="6886575" y="4254500"/>
            <a:ext cx="1219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objdump</a:t>
            </a:r>
          </a:p>
        </p:txBody>
      </p:sp>
      <p:sp>
        <p:nvSpPr>
          <p:cNvPr id="24602" name="TextBox 3"/>
          <p:cNvSpPr txBox="1">
            <a:spLocks noChangeArrowheads="1"/>
          </p:cNvSpPr>
          <p:nvPr/>
        </p:nvSpPr>
        <p:spPr bwMode="auto">
          <a:xfrm>
            <a:off x="4876800" y="175260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ld</a:t>
            </a:r>
          </a:p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(linker)</a:t>
            </a:r>
          </a:p>
        </p:txBody>
      </p:sp>
      <p:sp>
        <p:nvSpPr>
          <p:cNvPr id="24603" name="Right Arrow 29"/>
          <p:cNvSpPr>
            <a:spLocks noChangeArrowheads="1"/>
          </p:cNvSpPr>
          <p:nvPr/>
        </p:nvSpPr>
        <p:spPr bwMode="auto">
          <a:xfrm rot="-2711613">
            <a:off x="3900488" y="4484687"/>
            <a:ext cx="584200" cy="485775"/>
          </a:xfrm>
          <a:prstGeom prst="rightArrow">
            <a:avLst>
              <a:gd name="adj1" fmla="val 50000"/>
              <a:gd name="adj2" fmla="val 4988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Documents"/>
          <p:cNvSpPr>
            <a:spLocks noEditPoints="1" noChangeArrowheads="1"/>
          </p:cNvSpPr>
          <p:nvPr/>
        </p:nvSpPr>
        <p:spPr bwMode="auto">
          <a:xfrm>
            <a:off x="2743200" y="5029200"/>
            <a:ext cx="914400" cy="12382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605" name="TextBox 3"/>
          <p:cNvSpPr txBox="1">
            <a:spLocks noChangeArrowheads="1"/>
          </p:cNvSpPr>
          <p:nvPr/>
        </p:nvSpPr>
        <p:spPr bwMode="auto">
          <a:xfrm>
            <a:off x="2286000" y="6292850"/>
            <a:ext cx="182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Library object</a:t>
            </a:r>
          </a:p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files (.o)</a:t>
            </a:r>
          </a:p>
        </p:txBody>
      </p:sp>
      <p:sp>
        <p:nvSpPr>
          <p:cNvPr id="33" name="Documents"/>
          <p:cNvSpPr>
            <a:spLocks noEditPoints="1" noChangeArrowheads="1"/>
          </p:cNvSpPr>
          <p:nvPr/>
        </p:nvSpPr>
        <p:spPr bwMode="auto">
          <a:xfrm>
            <a:off x="2743200" y="1219200"/>
            <a:ext cx="914400" cy="12382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607" name="TextBox 3"/>
          <p:cNvSpPr txBox="1">
            <a:spLocks noChangeArrowheads="1"/>
          </p:cNvSpPr>
          <p:nvPr/>
        </p:nvSpPr>
        <p:spPr bwMode="auto">
          <a:xfrm>
            <a:off x="2286000" y="881063"/>
            <a:ext cx="1828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Consolas" pitchFamily="49" charset="0"/>
                <a:ea typeface="Consolas" pitchFamily="49" charset="0"/>
                <a:cs typeface="Consolas" pitchFamily="49" charset="0"/>
              </a:rPr>
              <a:t>C files (.c)</a:t>
            </a:r>
          </a:p>
        </p:txBody>
      </p:sp>
      <p:sp>
        <p:nvSpPr>
          <p:cNvPr id="24608" name="Right Arrow 34"/>
          <p:cNvSpPr>
            <a:spLocks noChangeArrowheads="1"/>
          </p:cNvSpPr>
          <p:nvPr/>
        </p:nvSpPr>
        <p:spPr bwMode="auto">
          <a:xfrm rot="2705637">
            <a:off x="3895726" y="2801937"/>
            <a:ext cx="584200" cy="485775"/>
          </a:xfrm>
          <a:prstGeom prst="rightArrow">
            <a:avLst>
              <a:gd name="adj1" fmla="val 50000"/>
              <a:gd name="adj2" fmla="val 4988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4609" name="Straight Arrow Connector 36"/>
          <p:cNvCxnSpPr>
            <a:cxnSpLocks noChangeShapeType="1"/>
            <a:stCxn id="24594" idx="0"/>
            <a:endCxn id="24602" idx="2"/>
          </p:cNvCxnSpPr>
          <p:nvPr/>
        </p:nvCxnSpPr>
        <p:spPr bwMode="auto">
          <a:xfrm rot="5400000" flipH="1" flipV="1">
            <a:off x="4635500" y="2654300"/>
            <a:ext cx="1168400" cy="5334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ARM assembly example</a:t>
            </a:r>
            <a:b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Walk though of the ARM ISA</a:t>
            </a:r>
          </a:p>
          <a:p>
            <a:pPr algn="ctr">
              <a:buNone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Tool Flow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Start on Application Binary Interface (ABI)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F7799-164E-4CFB-803E-6634ADCAC464}" type="slidenum">
              <a:rPr lang="en-US" smtClean="0">
                <a:solidFill>
                  <a:srgbClr val="B2B2B2"/>
                </a:solidFill>
              </a:rPr>
              <a:pPr>
                <a:defRPr/>
              </a:pPr>
              <a:t>49</a:t>
            </a:fld>
            <a:endParaRPr lang="en-US">
              <a:solidFill>
                <a:srgbClr val="B2B2B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648200" y="848570"/>
            <a:ext cx="4402138" cy="2656325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endianess</a:t>
            </a:r>
            <a:r>
              <a:rPr lang="en-US" dirty="0" smtClean="0"/>
              <a:t> religious war: 284 years and counting!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169863" y="990600"/>
            <a:ext cx="4705350" cy="5548313"/>
          </a:xfrm>
        </p:spPr>
        <p:txBody>
          <a:bodyPr/>
          <a:lstStyle/>
          <a:p>
            <a:r>
              <a:rPr lang="en-US" dirty="0" smtClean="0"/>
              <a:t>Modern version</a:t>
            </a:r>
          </a:p>
          <a:p>
            <a:pPr lvl="1"/>
            <a:r>
              <a:rPr lang="en-US" dirty="0" smtClean="0"/>
              <a:t>Danny Cohen</a:t>
            </a:r>
          </a:p>
          <a:p>
            <a:pPr lvl="1"/>
            <a:r>
              <a:rPr lang="en-US" dirty="0" smtClean="0"/>
              <a:t>IEEE Computer, v14, #10</a:t>
            </a:r>
          </a:p>
          <a:p>
            <a:pPr lvl="1"/>
            <a:r>
              <a:rPr lang="en-US" dirty="0" smtClean="0"/>
              <a:t>Published in 1981</a:t>
            </a:r>
          </a:p>
          <a:p>
            <a:pPr lvl="1"/>
            <a:r>
              <a:rPr lang="en-US" dirty="0" smtClean="0"/>
              <a:t>Satire on CS religious war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Historical Inspiration</a:t>
            </a:r>
          </a:p>
          <a:p>
            <a:pPr lvl="1"/>
            <a:r>
              <a:rPr lang="en-US" dirty="0" smtClean="0"/>
              <a:t>Jonathan Swift</a:t>
            </a:r>
          </a:p>
          <a:p>
            <a:pPr lvl="1"/>
            <a:r>
              <a:rPr lang="en-US" i="1" dirty="0" smtClean="0"/>
              <a:t>Gulliver's Travels</a:t>
            </a:r>
          </a:p>
          <a:p>
            <a:pPr lvl="1"/>
            <a:r>
              <a:rPr lang="en-US" dirty="0" smtClean="0"/>
              <a:t>Published in 1726 </a:t>
            </a:r>
          </a:p>
          <a:p>
            <a:pPr lvl="1"/>
            <a:r>
              <a:rPr lang="en-US" dirty="0" smtClean="0"/>
              <a:t>Satire on Henry-VIII’s split with the Church</a:t>
            </a:r>
          </a:p>
          <a:p>
            <a:pPr lvl="2"/>
            <a:r>
              <a:rPr lang="en-US" dirty="0" smtClean="0"/>
              <a:t>Now a major motion picture!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62EA5-06C1-45BB-90B3-EC9BB1EC7CC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495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3"/>
          <p:cNvSpPr txBox="1">
            <a:spLocks noChangeArrowheads="1"/>
          </p:cNvSpPr>
          <p:nvPr/>
        </p:nvSpPr>
        <p:spPr bwMode="auto">
          <a:xfrm>
            <a:off x="4648200" y="1892300"/>
            <a:ext cx="44021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549400" algn="l"/>
              </a:tabLst>
            </a:pPr>
            <a:r>
              <a:rPr lang="en-US" sz="1200" b="1" dirty="0">
                <a:latin typeface="Consolas" pitchFamily="49" charset="0"/>
                <a:ea typeface="Consolas" pitchFamily="49" charset="0"/>
                <a:cs typeface="Consolas" pitchFamily="49" charset="0"/>
              </a:rPr>
              <a:t>                              Memory     Value</a:t>
            </a:r>
          </a:p>
          <a:p>
            <a:pPr>
              <a:tabLst>
                <a:tab pos="1549400" algn="l"/>
              </a:tabLst>
            </a:pPr>
            <a:r>
              <a:rPr lang="en-US" sz="1200" b="1" dirty="0">
                <a:latin typeface="Consolas" pitchFamily="49" charset="0"/>
                <a:ea typeface="Consolas" pitchFamily="49" charset="0"/>
                <a:cs typeface="Consolas" pitchFamily="49" charset="0"/>
              </a:rPr>
              <a:t>                              Offset  (LSB) (MSB)</a:t>
            </a:r>
          </a:p>
          <a:p>
            <a:pPr>
              <a:tabLst>
                <a:tab pos="1549400" algn="l"/>
              </a:tabLst>
            </a:pPr>
            <a:r>
              <a:rPr lang="en-US" sz="1200" b="1" dirty="0">
                <a:latin typeface="Consolas" pitchFamily="49" charset="0"/>
                <a:ea typeface="Consolas" pitchFamily="49" charset="0"/>
                <a:cs typeface="Consolas" pitchFamily="49" charset="0"/>
              </a:rPr>
              <a:t>                              ======  ===========</a:t>
            </a:r>
          </a:p>
          <a:p>
            <a:pPr>
              <a:tabLst>
                <a:tab pos="1549400" algn="l"/>
              </a:tabLst>
            </a:pPr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uint8_t a  = 1;</a:t>
            </a:r>
            <a:r>
              <a:rPr lang="en-US" sz="1200" b="1" dirty="0">
                <a:latin typeface="Consolas" pitchFamily="49" charset="0"/>
                <a:ea typeface="Consolas" pitchFamily="49" charset="0"/>
                <a:cs typeface="Consolas" pitchFamily="49" charset="0"/>
              </a:rPr>
              <a:t>               0x0000  </a:t>
            </a:r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01</a:t>
            </a:r>
            <a:r>
              <a:rPr lang="en-US" sz="1200" b="1" dirty="0">
                <a:latin typeface="Consolas" pitchFamily="49" charset="0"/>
                <a:ea typeface="Consolas" pitchFamily="49" charset="0"/>
                <a:cs typeface="Consolas" pitchFamily="49" charset="0"/>
              </a:rPr>
              <a:t> </a:t>
            </a:r>
            <a:r>
              <a:rPr lang="en-US" sz="1200" b="1" dirty="0">
                <a:solidFill>
                  <a:srgbClr val="00CC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02</a:t>
            </a:r>
            <a:r>
              <a:rPr lang="en-US" sz="1200" b="1" dirty="0">
                <a:latin typeface="Consolas" pitchFamily="49" charset="0"/>
                <a:ea typeface="Consolas" pitchFamily="49" charset="0"/>
                <a:cs typeface="Consolas" pitchFamily="49" charset="0"/>
              </a:rPr>
              <a:t> </a:t>
            </a:r>
            <a:r>
              <a:rPr lang="en-US" sz="1200" b="1" dirty="0">
                <a:solidFill>
                  <a:srgbClr val="0000FF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FF 00</a:t>
            </a:r>
          </a:p>
          <a:p>
            <a:pPr>
              <a:tabLst>
                <a:tab pos="1549400" algn="l"/>
              </a:tabLst>
            </a:pPr>
            <a:r>
              <a:rPr lang="en-US" sz="1200" b="1" dirty="0">
                <a:solidFill>
                  <a:srgbClr val="00CC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uint8_t b  = 2;</a:t>
            </a:r>
          </a:p>
          <a:p>
            <a:pPr>
              <a:tabLst>
                <a:tab pos="1549400" algn="l"/>
              </a:tabLst>
            </a:pPr>
            <a:r>
              <a:rPr lang="en-US" sz="1200" b="1" dirty="0">
                <a:solidFill>
                  <a:srgbClr val="0000FF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uint16_t c = 255; // 0x00FF</a:t>
            </a:r>
          </a:p>
          <a:p>
            <a:pPr>
              <a:tabLst>
                <a:tab pos="1549400" algn="l"/>
              </a:tabLst>
            </a:pPr>
            <a:r>
              <a:rPr lang="en-US" sz="1200" b="1" dirty="0">
                <a:solidFill>
                  <a:srgbClr val="7030A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uint32_t d = 0x12345678;</a:t>
            </a:r>
            <a:r>
              <a:rPr lang="en-US" sz="1200" b="1" dirty="0">
                <a:latin typeface="Consolas" pitchFamily="49" charset="0"/>
                <a:ea typeface="Consolas" pitchFamily="49" charset="0"/>
                <a:cs typeface="Consolas" pitchFamily="49" charset="0"/>
              </a:rPr>
              <a:t>      0x0004  </a:t>
            </a:r>
            <a:r>
              <a:rPr lang="en-US" sz="1200" b="1" dirty="0">
                <a:solidFill>
                  <a:srgbClr val="7030A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78 56 34 12</a:t>
            </a:r>
          </a:p>
        </p:txBody>
      </p:sp>
      <p:sp>
        <p:nvSpPr>
          <p:cNvPr id="1229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267200" cy="990600"/>
          </a:xfrm>
        </p:spPr>
        <p:txBody>
          <a:bodyPr/>
          <a:lstStyle/>
          <a:p>
            <a:r>
              <a:rPr lang="en-US" smtClean="0"/>
              <a:t>Little-Endian</a:t>
            </a:r>
          </a:p>
          <a:p>
            <a:pPr lvl="1"/>
            <a:r>
              <a:rPr lang="en-US" smtClean="0"/>
              <a:t>LSB is at lower address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4648200" y="3657600"/>
            <a:ext cx="426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Big-</a:t>
            </a:r>
            <a:r>
              <a:rPr lang="en-US" sz="2800" kern="0" dirty="0" err="1">
                <a:latin typeface="+mn-lt"/>
              </a:rPr>
              <a:t>Endian</a:t>
            </a:r>
            <a:endParaRPr lang="en-US" sz="2800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latin typeface="+mn-lt"/>
              </a:rPr>
              <a:t>MSB is at lower address</a:t>
            </a:r>
          </a:p>
        </p:txBody>
      </p:sp>
      <p:sp>
        <p:nvSpPr>
          <p:cNvPr id="12297" name="TextBox 3"/>
          <p:cNvSpPr txBox="1">
            <a:spLocks noChangeArrowheads="1"/>
          </p:cNvSpPr>
          <p:nvPr/>
        </p:nvSpPr>
        <p:spPr bwMode="auto">
          <a:xfrm>
            <a:off x="4648200" y="4559300"/>
            <a:ext cx="44021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549400" algn="l"/>
              </a:tabLst>
            </a:pPr>
            <a:r>
              <a:rPr lang="en-US" sz="1200" b="1" dirty="0">
                <a:latin typeface="Consolas" pitchFamily="49" charset="0"/>
                <a:ea typeface="Consolas" pitchFamily="49" charset="0"/>
                <a:cs typeface="Consolas" pitchFamily="49" charset="0"/>
              </a:rPr>
              <a:t>                              Memory     Value</a:t>
            </a:r>
          </a:p>
          <a:p>
            <a:pPr>
              <a:tabLst>
                <a:tab pos="1549400" algn="l"/>
              </a:tabLst>
            </a:pPr>
            <a:r>
              <a:rPr lang="en-US" sz="1200" b="1" dirty="0">
                <a:latin typeface="Consolas" pitchFamily="49" charset="0"/>
                <a:ea typeface="Consolas" pitchFamily="49" charset="0"/>
                <a:cs typeface="Consolas" pitchFamily="49" charset="0"/>
              </a:rPr>
              <a:t>                              Offset  (LSB) (MSB)</a:t>
            </a:r>
          </a:p>
          <a:p>
            <a:pPr>
              <a:tabLst>
                <a:tab pos="1549400" algn="l"/>
              </a:tabLst>
            </a:pPr>
            <a:r>
              <a:rPr lang="en-US" sz="1200" b="1" dirty="0">
                <a:latin typeface="Consolas" pitchFamily="49" charset="0"/>
                <a:ea typeface="Consolas" pitchFamily="49" charset="0"/>
                <a:cs typeface="Consolas" pitchFamily="49" charset="0"/>
              </a:rPr>
              <a:t>                              ======  ===========</a:t>
            </a:r>
          </a:p>
          <a:p>
            <a:pPr>
              <a:tabLst>
                <a:tab pos="1549400" algn="l"/>
              </a:tabLst>
            </a:pPr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uint8_t a  = 1;</a:t>
            </a:r>
            <a:r>
              <a:rPr lang="en-US" sz="1200" b="1" dirty="0">
                <a:latin typeface="Consolas" pitchFamily="49" charset="0"/>
                <a:ea typeface="Consolas" pitchFamily="49" charset="0"/>
                <a:cs typeface="Consolas" pitchFamily="49" charset="0"/>
              </a:rPr>
              <a:t>               0x0000  </a:t>
            </a:r>
            <a:r>
              <a:rPr lang="en-US" sz="1200" b="1" dirty="0">
                <a:solidFill>
                  <a:srgbClr val="C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01</a:t>
            </a:r>
            <a:r>
              <a:rPr lang="en-US" sz="1200" b="1" dirty="0">
                <a:latin typeface="Consolas" pitchFamily="49" charset="0"/>
                <a:ea typeface="Consolas" pitchFamily="49" charset="0"/>
                <a:cs typeface="Consolas" pitchFamily="49" charset="0"/>
              </a:rPr>
              <a:t> </a:t>
            </a:r>
            <a:r>
              <a:rPr lang="en-US" sz="1200" b="1" dirty="0">
                <a:solidFill>
                  <a:srgbClr val="00CC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02</a:t>
            </a:r>
            <a:r>
              <a:rPr lang="en-US" sz="1200" b="1" dirty="0">
                <a:latin typeface="Consolas" pitchFamily="49" charset="0"/>
                <a:ea typeface="Consolas" pitchFamily="49" charset="0"/>
                <a:cs typeface="Consolas" pitchFamily="49" charset="0"/>
              </a:rPr>
              <a:t> </a:t>
            </a:r>
            <a:r>
              <a:rPr lang="en-US" sz="1200" b="1" dirty="0">
                <a:solidFill>
                  <a:srgbClr val="0000FF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00 FF</a:t>
            </a:r>
          </a:p>
          <a:p>
            <a:pPr>
              <a:tabLst>
                <a:tab pos="1549400" algn="l"/>
              </a:tabLst>
            </a:pPr>
            <a:r>
              <a:rPr lang="en-US" sz="1200" b="1" dirty="0">
                <a:solidFill>
                  <a:srgbClr val="00CC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uint8_t b  = 2;</a:t>
            </a:r>
          </a:p>
          <a:p>
            <a:pPr>
              <a:tabLst>
                <a:tab pos="1549400" algn="l"/>
              </a:tabLst>
            </a:pPr>
            <a:r>
              <a:rPr lang="en-US" sz="1200" b="1" dirty="0">
                <a:solidFill>
                  <a:srgbClr val="0000FF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uint16_t c = 255; // 0x00FF</a:t>
            </a:r>
          </a:p>
          <a:p>
            <a:pPr>
              <a:tabLst>
                <a:tab pos="1549400" algn="l"/>
              </a:tabLst>
            </a:pPr>
            <a:r>
              <a:rPr lang="en-US" sz="1200" b="1" dirty="0">
                <a:solidFill>
                  <a:srgbClr val="7030A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uint32_t d = 0x12345678;</a:t>
            </a:r>
            <a:r>
              <a:rPr lang="en-US" sz="1200" b="1" dirty="0">
                <a:latin typeface="Consolas" pitchFamily="49" charset="0"/>
                <a:ea typeface="Consolas" pitchFamily="49" charset="0"/>
                <a:cs typeface="Consolas" pitchFamily="49" charset="0"/>
              </a:rPr>
              <a:t>      0x0004  </a:t>
            </a:r>
            <a:r>
              <a:rPr lang="en-US" sz="1200" b="1" dirty="0">
                <a:solidFill>
                  <a:srgbClr val="7030A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12 34 56 78</a:t>
            </a:r>
          </a:p>
        </p:txBody>
      </p:sp>
    </p:spTree>
    <p:extLst>
      <p:ext uri="{BB962C8B-B14F-4D97-AF65-F5344CB8AC3E}">
        <p14:creationId xmlns:p14="http://schemas.microsoft.com/office/powerpoint/2010/main" val="227575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3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3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3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294" grpId="0"/>
      <p:bldP spid="12295" grpId="0" build="p"/>
      <p:bldP spid="11" grpId="0"/>
      <p:bldP spid="1229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685AC-3CE9-47FA-9037-F19C202B7817}" type="slidenum">
              <a:rPr lang="en-US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35938" cy="54102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ARM Cortex-M3 ISA and example</a:t>
            </a:r>
          </a:p>
          <a:p>
            <a:pPr>
              <a:defRPr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Tool flow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ABI (intro)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15CAD-A1E0-41E0-8275-E2EAE512107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413" y="544513"/>
            <a:ext cx="816451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ABI quote</a:t>
            </a:r>
          </a:p>
        </p:txBody>
      </p:sp>
      <p:sp>
        <p:nvSpPr>
          <p:cNvPr id="2765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subroutine must preserve the contents of the registers r4-r8, r10, r11 and SP (and r9 in PCS variants that designate r9 as v6).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70A10-B4BE-4DFC-9788-8818FD2CE7E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CFD70-5E12-4D2F-8F94-902E77724151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mtClean="0"/>
          </a:p>
          <a:p>
            <a:pPr algn="ctr">
              <a:buFontTx/>
              <a:buNone/>
            </a:pPr>
            <a:endParaRPr lang="en-US" smtClean="0"/>
          </a:p>
          <a:p>
            <a:pPr algn="ctr">
              <a:buFontTx/>
              <a:buNone/>
            </a:pPr>
            <a:endParaRPr lang="en-US" smtClean="0"/>
          </a:p>
          <a:p>
            <a:pPr algn="ctr">
              <a:buFontTx/>
              <a:buNone/>
            </a:pPr>
            <a:r>
              <a:rPr lang="en-US" smtClean="0"/>
              <a:t>Questions?</a:t>
            </a:r>
          </a:p>
          <a:p>
            <a:pPr algn="ctr">
              <a:buFontTx/>
              <a:buNone/>
            </a:pPr>
            <a:endParaRPr lang="en-US" smtClean="0"/>
          </a:p>
          <a:p>
            <a:pPr algn="ctr">
              <a:buFontTx/>
              <a:buNone/>
            </a:pPr>
            <a:r>
              <a:rPr lang="en-US" smtClean="0"/>
              <a:t>Comments?</a:t>
            </a:r>
          </a:p>
          <a:p>
            <a:pPr algn="ctr">
              <a:buFontTx/>
              <a:buNone/>
            </a:pPr>
            <a:endParaRPr lang="en-US" smtClean="0"/>
          </a:p>
          <a:p>
            <a:pPr algn="ctr">
              <a:buFontTx/>
              <a:buNone/>
            </a:pPr>
            <a:r>
              <a:rPr lang="en-US" smtClean="0"/>
              <a:t>Discussion?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Addressing: Big Endian </a:t>
            </a:r>
            <a:r>
              <a:rPr lang="en-US" dirty="0" err="1" smtClean="0"/>
              <a:t>vs</a:t>
            </a:r>
            <a:r>
              <a:rPr lang="en-US" dirty="0" smtClean="0"/>
              <a:t> Little Endian (370 slide)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Endian-ness: ordering of bytes within a word</a:t>
            </a:r>
          </a:p>
          <a:p>
            <a:pPr lvl="1" eaLnBrk="1" hangingPunct="1"/>
            <a:r>
              <a:rPr lang="en-US" smtClean="0"/>
              <a:t>Little - increasing numeric significance with increasing memory addresses</a:t>
            </a:r>
          </a:p>
          <a:p>
            <a:pPr lvl="1" eaLnBrk="1" hangingPunct="1"/>
            <a:r>
              <a:rPr lang="en-US" smtClean="0"/>
              <a:t>Big – The opposite, most significant byte first</a:t>
            </a:r>
          </a:p>
          <a:p>
            <a:pPr lvl="1" eaLnBrk="1" hangingPunct="1"/>
            <a:r>
              <a:rPr lang="en-US" smtClean="0"/>
              <a:t>MIPS is big endian, x86 is little endian</a:t>
            </a:r>
          </a:p>
        </p:txBody>
      </p:sp>
      <p:pic>
        <p:nvPicPr>
          <p:cNvPr id="27653" name="Picture 5" descr="280px-Big-Endian_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38481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280px-Little-Endian_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00338"/>
            <a:ext cx="3810000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52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 rot="16200000">
            <a:off x="-38100" y="54483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u="sng" dirty="0">
                <a:solidFill>
                  <a:srgbClr val="000000"/>
                </a:solidFill>
              </a:rPr>
              <a:t>ARMv7 ARM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Instruction encoding</a:t>
            </a:r>
          </a:p>
        </p:txBody>
      </p:sp>
      <p:sp>
        <p:nvSpPr>
          <p:cNvPr id="7172" name="Content Placeholder 53"/>
          <p:cNvSpPr>
            <a:spLocks noGrp="1"/>
          </p:cNvSpPr>
          <p:nvPr>
            <p:ph idx="1"/>
          </p:nvPr>
        </p:nvSpPr>
        <p:spPr>
          <a:xfrm>
            <a:off x="381000" y="685800"/>
            <a:ext cx="8382000" cy="2286000"/>
          </a:xfrm>
        </p:spPr>
        <p:txBody>
          <a:bodyPr/>
          <a:lstStyle/>
          <a:p>
            <a:r>
              <a:rPr lang="en-US" dirty="0" smtClean="0"/>
              <a:t>Instructions are encoded in machine language </a:t>
            </a:r>
            <a:r>
              <a:rPr lang="en-US" dirty="0" err="1" smtClean="0"/>
              <a:t>opcodes</a:t>
            </a:r>
            <a:endParaRPr lang="en-US" dirty="0" smtClean="0"/>
          </a:p>
          <a:p>
            <a:r>
              <a:rPr lang="en-US" smtClean="0"/>
              <a:t>Sometimes</a:t>
            </a:r>
          </a:p>
          <a:p>
            <a:pPr lvl="1"/>
            <a:r>
              <a:rPr lang="en-US" dirty="0" smtClean="0"/>
              <a:t>Necessary to hand generate </a:t>
            </a:r>
            <a:r>
              <a:rPr lang="en-US" dirty="0" err="1" smtClean="0"/>
              <a:t>opcodes</a:t>
            </a:r>
            <a:endParaRPr lang="en-US" dirty="0" smtClean="0"/>
          </a:p>
          <a:p>
            <a:pPr lvl="1"/>
            <a:r>
              <a:rPr lang="en-US" dirty="0" smtClean="0"/>
              <a:t>Necessary to verify assembled code is correct</a:t>
            </a:r>
          </a:p>
          <a:p>
            <a:r>
              <a:rPr lang="en-US" dirty="0" smtClean="0"/>
              <a:t>How?</a:t>
            </a:r>
          </a:p>
        </p:txBody>
      </p:sp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666750" y="2990850"/>
            <a:ext cx="2305050" cy="1570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>
                <a:solidFill>
                  <a:srgbClr val="0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Instructions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movs r0, #10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Consolas" pitchFamily="49" charset="0"/>
              <a:ea typeface="Consolas" pitchFamily="49" charset="0"/>
              <a:cs typeface="Consolas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movs r1, #0</a:t>
            </a:r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672013"/>
            <a:ext cx="6934200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352800" y="2971800"/>
            <a:ext cx="5697538" cy="1570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defRPr/>
            </a:pPr>
            <a:r>
              <a:rPr lang="en-US" sz="2400" b="1" u="sng" dirty="0">
                <a:solidFill>
                  <a:srgbClr val="000000"/>
                </a:solidFill>
                <a:latin typeface="Consolas"/>
                <a:cs typeface="Consolas"/>
              </a:rPr>
              <a:t>Register Value     </a:t>
            </a:r>
            <a:r>
              <a:rPr lang="en-US" sz="2400" b="1" dirty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2400" b="1" u="sng" dirty="0">
                <a:solidFill>
                  <a:srgbClr val="000000"/>
                </a:solidFill>
                <a:latin typeface="Consolas"/>
                <a:cs typeface="Consolas"/>
              </a:rPr>
              <a:t>Memory Value</a:t>
            </a:r>
          </a:p>
          <a:p>
            <a:pPr eaLnBrk="0" fontAlgn="base" hangingPunct="0">
              <a:defRPr/>
            </a:pPr>
            <a:r>
              <a:rPr lang="en-US" sz="2400" b="1" u="sng" dirty="0">
                <a:solidFill>
                  <a:srgbClr val="0000FF"/>
                </a:solidFill>
                <a:latin typeface="Consolas"/>
                <a:cs typeface="Consolas"/>
              </a:rPr>
              <a:t>001|00|000</a:t>
            </a:r>
            <a:r>
              <a:rPr lang="en-US" sz="2400" b="1" dirty="0">
                <a:solidFill>
                  <a:srgbClr val="0000FF"/>
                </a:solidFill>
                <a:latin typeface="Consolas"/>
                <a:cs typeface="Consolas"/>
              </a:rPr>
              <a:t>|</a:t>
            </a:r>
            <a:r>
              <a:rPr lang="en-US" sz="2400" b="1" u="sng" dirty="0">
                <a:solidFill>
                  <a:srgbClr val="0000FF"/>
                </a:solidFill>
                <a:latin typeface="Consolas"/>
                <a:cs typeface="Consolas"/>
              </a:rPr>
              <a:t>00001010</a:t>
            </a:r>
            <a:r>
              <a:rPr lang="en-US" sz="2400" b="1" dirty="0">
                <a:solidFill>
                  <a:srgbClr val="FFFFFF">
                    <a:lumMod val="65000"/>
                  </a:srgbClr>
                </a:solidFill>
                <a:latin typeface="Consolas"/>
                <a:cs typeface="Consolas"/>
              </a:rPr>
              <a:t> (LSB) (MSB)</a:t>
            </a:r>
          </a:p>
          <a:p>
            <a:pPr eaLnBrk="0" fontAlgn="base" hangingPunct="0">
              <a:defRPr/>
            </a:pPr>
            <a:r>
              <a:rPr lang="en-US" sz="2400" b="1" dirty="0">
                <a:solidFill>
                  <a:srgbClr val="FFFFFF">
                    <a:lumMod val="65000"/>
                  </a:srgbClr>
                </a:solidFill>
                <a:latin typeface="Consolas"/>
                <a:cs typeface="Consolas"/>
              </a:rPr>
              <a:t>(</a:t>
            </a:r>
            <a:r>
              <a:rPr lang="en-US" sz="2400" b="1" dirty="0" err="1">
                <a:solidFill>
                  <a:srgbClr val="FFFFFF">
                    <a:lumMod val="65000"/>
                  </a:srgbClr>
                </a:solidFill>
                <a:latin typeface="Consolas"/>
                <a:cs typeface="Consolas"/>
              </a:rPr>
              <a:t>msb</a:t>
            </a:r>
            <a:r>
              <a:rPr lang="en-US" sz="2400" b="1" dirty="0">
                <a:solidFill>
                  <a:srgbClr val="FFFFFF">
                    <a:lumMod val="65000"/>
                  </a:srgbClr>
                </a:solidFill>
                <a:latin typeface="Consolas"/>
                <a:cs typeface="Consolas"/>
              </a:rPr>
              <a:t>)         (</a:t>
            </a:r>
            <a:r>
              <a:rPr lang="en-US" sz="2400" b="1" dirty="0" err="1">
                <a:solidFill>
                  <a:srgbClr val="FFFFFF">
                    <a:lumMod val="65000"/>
                  </a:srgbClr>
                </a:solidFill>
                <a:latin typeface="Consolas"/>
                <a:cs typeface="Consolas"/>
              </a:rPr>
              <a:t>lsb</a:t>
            </a:r>
            <a:r>
              <a:rPr lang="en-US" sz="2400" b="1" dirty="0">
                <a:solidFill>
                  <a:srgbClr val="FFFFFF">
                    <a:lumMod val="65000"/>
                  </a:srgbClr>
                </a:solidFill>
                <a:latin typeface="Consolas"/>
                <a:cs typeface="Consolas"/>
              </a:rPr>
              <a:t>) </a:t>
            </a:r>
            <a:r>
              <a:rPr lang="en-US" sz="2400" b="1" u="sng" dirty="0">
                <a:solidFill>
                  <a:srgbClr val="0000FF"/>
                </a:solidFill>
                <a:latin typeface="Consolas"/>
                <a:cs typeface="Consolas"/>
              </a:rPr>
              <a:t>0a</a:t>
            </a:r>
            <a:r>
              <a:rPr lang="en-US" sz="2400" b="1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sz="2400" b="1" u="sng" dirty="0">
                <a:solidFill>
                  <a:srgbClr val="0000FF"/>
                </a:solidFill>
                <a:latin typeface="Consolas"/>
                <a:cs typeface="Consolas"/>
              </a:rPr>
              <a:t>20</a:t>
            </a:r>
            <a:r>
              <a:rPr lang="en-US" sz="2400" b="1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sz="2400" b="1" u="sng" dirty="0">
                <a:solidFill>
                  <a:srgbClr val="00CC00"/>
                </a:solidFill>
                <a:latin typeface="Consolas"/>
                <a:cs typeface="Consolas"/>
              </a:rPr>
              <a:t>00</a:t>
            </a:r>
            <a:r>
              <a:rPr lang="en-US" sz="2400" b="1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lang="en-US" sz="2400" b="1" u="sng" dirty="0">
                <a:solidFill>
                  <a:srgbClr val="00CC00"/>
                </a:solidFill>
                <a:latin typeface="Consolas"/>
                <a:cs typeface="Consolas"/>
              </a:rPr>
              <a:t>21</a:t>
            </a:r>
          </a:p>
          <a:p>
            <a:pPr eaLnBrk="0" fontAlgn="base" hangingPunct="0">
              <a:defRPr/>
            </a:pPr>
            <a:r>
              <a:rPr lang="en-US" sz="2400" b="1" u="sng" dirty="0">
                <a:solidFill>
                  <a:srgbClr val="00CC00"/>
                </a:solidFill>
                <a:latin typeface="Consolas"/>
                <a:cs typeface="Consolas"/>
              </a:rPr>
              <a:t>001|00|001</a:t>
            </a:r>
            <a:r>
              <a:rPr lang="en-US" sz="2400" b="1" dirty="0">
                <a:solidFill>
                  <a:srgbClr val="00CC00"/>
                </a:solidFill>
                <a:latin typeface="Consolas"/>
                <a:cs typeface="Consolas"/>
              </a:rPr>
              <a:t>|</a:t>
            </a:r>
            <a:r>
              <a:rPr lang="en-US" sz="2400" b="1" u="sng" dirty="0">
                <a:solidFill>
                  <a:srgbClr val="00CC00"/>
                </a:solidFill>
                <a:latin typeface="Consolas"/>
                <a:cs typeface="Consolas"/>
              </a:rPr>
              <a:t>00000000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Assembly example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data:</a:t>
            </a:r>
          </a:p>
          <a:p>
            <a:pPr>
              <a:buFontTx/>
              <a:buNone/>
            </a:pP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    .byte 0x12, 20, 0x20, -1</a:t>
            </a:r>
          </a:p>
          <a:p>
            <a:pPr>
              <a:buFontTx/>
              <a:buNone/>
            </a:pP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func:</a:t>
            </a:r>
          </a:p>
          <a:p>
            <a:pPr>
              <a:buFontTx/>
              <a:buNone/>
            </a:pP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        mov r0, #0</a:t>
            </a:r>
          </a:p>
          <a:p>
            <a:pPr>
              <a:buFontTx/>
              <a:buNone/>
            </a:pP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        mov r4, #0</a:t>
            </a:r>
          </a:p>
          <a:p>
            <a:pPr>
              <a:buFontTx/>
              <a:buNone/>
            </a:pP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        movw   r1, #:lower16:data</a:t>
            </a:r>
          </a:p>
          <a:p>
            <a:pPr>
              <a:buFontTx/>
              <a:buNone/>
            </a:pP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        movt   r1, #:upper16:data</a:t>
            </a:r>
          </a:p>
          <a:p>
            <a:pPr>
              <a:buFontTx/>
              <a:buNone/>
            </a:pP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top:    ldrb   r2, [r1],#1</a:t>
            </a:r>
          </a:p>
          <a:p>
            <a:pPr>
              <a:buFontTx/>
              <a:buNone/>
            </a:pP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        add r4, r4, r2</a:t>
            </a:r>
          </a:p>
          <a:p>
            <a:pPr>
              <a:buFontTx/>
              <a:buNone/>
            </a:pP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        add r0, r0, #1</a:t>
            </a:r>
          </a:p>
          <a:p>
            <a:pPr>
              <a:buFontTx/>
              <a:buNone/>
            </a:pP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        cmp r0, #4</a:t>
            </a:r>
          </a:p>
          <a:p>
            <a:pPr>
              <a:buFontTx/>
              <a:buNone/>
            </a:pP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        bne top</a:t>
            </a:r>
          </a:p>
          <a:p>
            <a:pPr>
              <a:buFontTx/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AE13C-72AD-4BB8-8206-B5A18514B5F5}" type="slidenum">
              <a:rPr lang="en-US" smtClean="0">
                <a:solidFill>
                  <a:srgbClr val="B2B2B2"/>
                </a:solidFill>
              </a:rPr>
              <a:pPr>
                <a:defRPr/>
              </a:pPr>
              <a:t>8</a:t>
            </a:fld>
            <a:endParaRPr lang="en-US">
              <a:solidFill>
                <a:srgbClr val="B2B2B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Instructions used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mov</a:t>
            </a:r>
            <a:endParaRPr lang="en-US" dirty="0" smtClean="0"/>
          </a:p>
          <a:p>
            <a:pPr lvl="1"/>
            <a:r>
              <a:rPr lang="en-US" dirty="0" smtClean="0"/>
              <a:t>Moves data from register or immediate.</a:t>
            </a:r>
          </a:p>
          <a:p>
            <a:pPr lvl="1"/>
            <a:r>
              <a:rPr lang="en-US" dirty="0" smtClean="0"/>
              <a:t>Or also from shifted register or immediate!</a:t>
            </a:r>
          </a:p>
          <a:p>
            <a:pPr lvl="2"/>
            <a:r>
              <a:rPr lang="en-US" dirty="0" smtClean="0"/>
              <a:t>the </a:t>
            </a:r>
            <a:r>
              <a:rPr lang="en-US" dirty="0" err="1" smtClean="0"/>
              <a:t>mov</a:t>
            </a:r>
            <a:r>
              <a:rPr lang="en-US" dirty="0" smtClean="0"/>
              <a:t> assembly instruction maps to a bunch of different encodings!</a:t>
            </a:r>
          </a:p>
          <a:p>
            <a:pPr lvl="1"/>
            <a:r>
              <a:rPr lang="en-US" dirty="0" smtClean="0"/>
              <a:t>If immediate it might be a 16-bit or 32-bit instruction.</a:t>
            </a:r>
          </a:p>
          <a:p>
            <a:endParaRPr lang="en-US" dirty="0" smtClean="0"/>
          </a:p>
          <a:p>
            <a:r>
              <a:rPr lang="en-US" dirty="0" err="1" smtClean="0"/>
              <a:t>movw</a:t>
            </a:r>
            <a:endParaRPr lang="en-US" dirty="0" smtClean="0"/>
          </a:p>
          <a:p>
            <a:pPr lvl="1"/>
            <a:r>
              <a:rPr lang="en-US" dirty="0" smtClean="0"/>
              <a:t>Actually an alias to </a:t>
            </a:r>
            <a:r>
              <a:rPr lang="en-US" dirty="0" err="1" smtClean="0"/>
              <a:t>mov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“w” is “wide”</a:t>
            </a:r>
          </a:p>
          <a:p>
            <a:pPr lvl="2"/>
            <a:r>
              <a:rPr lang="en-US" dirty="0" smtClean="0"/>
              <a:t>hints at 16-bit immediate.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8BC07-E23C-4132-9269-E1E526E660F3}" type="slidenum">
              <a:rPr lang="en-US" smtClean="0">
                <a:solidFill>
                  <a:srgbClr val="B2B2B2"/>
                </a:solidFill>
              </a:rPr>
              <a:pPr>
                <a:defRPr/>
              </a:pPr>
              <a:t>9</a:t>
            </a:fld>
            <a:endParaRPr lang="en-US">
              <a:solidFill>
                <a:srgbClr val="B2B2B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10630</TotalTime>
  <Words>1955</Words>
  <Application>Microsoft Macintosh PowerPoint</Application>
  <PresentationFormat>On-screen Show (4:3)</PresentationFormat>
  <Paragraphs>625</Paragraphs>
  <Slides>53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Office Theme</vt:lpstr>
      <vt:lpstr>Blank Presentation</vt:lpstr>
      <vt:lpstr>PowerPoint Presentation</vt:lpstr>
      <vt:lpstr>Admin Stuff</vt:lpstr>
      <vt:lpstr>Today…</vt:lpstr>
      <vt:lpstr>Major elements of an Instruction Set Architecture (registers, memory, word size, endianess, conditions, instructions, addressing modes)</vt:lpstr>
      <vt:lpstr>The endianess religious war: 284 years and counting!</vt:lpstr>
      <vt:lpstr>Addressing: Big Endian vs Little Endian (370 slide)</vt:lpstr>
      <vt:lpstr>Instruction encoding</vt:lpstr>
      <vt:lpstr>Assembly example</vt:lpstr>
      <vt:lpstr>Instructions used</vt:lpstr>
      <vt:lpstr>From the ARMv7-M Architecture Reference Manual (posted on the website under references)</vt:lpstr>
      <vt:lpstr>Directives</vt:lpstr>
      <vt:lpstr>PowerPoint Presentation</vt:lpstr>
      <vt:lpstr>Loads!</vt:lpstr>
      <vt:lpstr>Addressing Modes</vt:lpstr>
      <vt:lpstr>So what does the program _do_?</vt:lpstr>
      <vt:lpstr>Today…</vt:lpstr>
      <vt:lpstr>An ISA defines the hardware/software interface</vt:lpstr>
      <vt:lpstr>ARM Architecture roadmap</vt:lpstr>
      <vt:lpstr>A quick comment on the ISA: From: ARMv7-M Architecture Reference Manual </vt:lpstr>
      <vt:lpstr>ARM Cortex-M3 ISA</vt:lpstr>
      <vt:lpstr>Registers</vt:lpstr>
      <vt:lpstr>Address Space</vt:lpstr>
      <vt:lpstr>Instruction Encoding ADD immediate </vt:lpstr>
      <vt:lpstr>PowerPoint Presentation</vt:lpstr>
      <vt:lpstr>Branch</vt:lpstr>
      <vt:lpstr>Data processing instructions</vt:lpstr>
      <vt:lpstr>Load/Store instructions</vt:lpstr>
      <vt:lpstr>Miscellaneous instructions</vt:lpstr>
      <vt:lpstr>Addressing Modes (again)</vt:lpstr>
      <vt:lpstr>&lt;offset&gt; options</vt:lpstr>
      <vt:lpstr>Application Program Status Register (APSR)</vt:lpstr>
      <vt:lpstr>Updating the APSR</vt:lpstr>
      <vt:lpstr>Overflow and carry in APSR </vt:lpstr>
      <vt:lpstr>Conditional execution: Append to many instructions for conditional execution</vt:lpstr>
      <vt:lpstr>The ARM architecture “books” for this class</vt:lpstr>
      <vt:lpstr>The ARM software tools “books” for this class</vt:lpstr>
      <vt:lpstr>An ARM assembly language program for GNU</vt:lpstr>
      <vt:lpstr>A simple Makefile</vt:lpstr>
      <vt:lpstr>An ARM assembly language program for GNU</vt:lpstr>
      <vt:lpstr>Disassembled object code</vt:lpstr>
      <vt:lpstr>Today…</vt:lpstr>
      <vt:lpstr>How does an assembly language program  get turned into a executable program image?</vt:lpstr>
      <vt:lpstr>What are the real GNU executable names for the ARM?</vt:lpstr>
      <vt:lpstr>A simple (hardcoded) Makefile example</vt:lpstr>
      <vt:lpstr>What information does the disassembled file provide?</vt:lpstr>
      <vt:lpstr>What are the elements of a real assembly program?</vt:lpstr>
      <vt:lpstr>How are assembly files assembled?</vt:lpstr>
      <vt:lpstr>How does a mixed C/Assembly program  get turned into a executable program image?</vt:lpstr>
      <vt:lpstr>Today…</vt:lpstr>
      <vt:lpstr>Outline</vt:lpstr>
      <vt:lpstr>PowerPoint Presentation</vt:lpstr>
      <vt:lpstr>ABI quote</vt:lpstr>
      <vt:lpstr>PowerPoint Presentation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brehob</dc:creator>
  <cp:lastModifiedBy>Ron</cp:lastModifiedBy>
  <cp:revision>24</cp:revision>
  <cp:lastPrinted>2016-09-12T16:00:26Z</cp:lastPrinted>
  <dcterms:created xsi:type="dcterms:W3CDTF">2012-01-10T17:37:14Z</dcterms:created>
  <dcterms:modified xsi:type="dcterms:W3CDTF">2016-09-12T19:12:44Z</dcterms:modified>
</cp:coreProperties>
</file>