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5" r:id="rId3"/>
    <p:sldMasterId id="2147483689" r:id="rId4"/>
    <p:sldMasterId id="2147483702" r:id="rId5"/>
  </p:sldMasterIdLst>
  <p:notesMasterIdLst>
    <p:notesMasterId r:id="rId48"/>
  </p:notesMasterIdLst>
  <p:handoutMasterIdLst>
    <p:handoutMasterId r:id="rId49"/>
  </p:handoutMasterIdLst>
  <p:sldIdLst>
    <p:sldId id="746" r:id="rId6"/>
    <p:sldId id="1220" r:id="rId7"/>
    <p:sldId id="1273" r:id="rId8"/>
    <p:sldId id="1331" r:id="rId9"/>
    <p:sldId id="1332" r:id="rId10"/>
    <p:sldId id="1333" r:id="rId11"/>
    <p:sldId id="1334" r:id="rId12"/>
    <p:sldId id="1335" r:id="rId13"/>
    <p:sldId id="1336" r:id="rId14"/>
    <p:sldId id="1337" r:id="rId15"/>
    <p:sldId id="1338" r:id="rId16"/>
    <p:sldId id="1339" r:id="rId17"/>
    <p:sldId id="1340" r:id="rId18"/>
    <p:sldId id="1342" r:id="rId19"/>
    <p:sldId id="1343" r:id="rId20"/>
    <p:sldId id="1344" r:id="rId21"/>
    <p:sldId id="1329" r:id="rId22"/>
    <p:sldId id="1330" r:id="rId23"/>
    <p:sldId id="1308" r:id="rId24"/>
    <p:sldId id="1328" r:id="rId25"/>
    <p:sldId id="1246" r:id="rId26"/>
    <p:sldId id="1301" r:id="rId27"/>
    <p:sldId id="1257" r:id="rId28"/>
    <p:sldId id="1248" r:id="rId29"/>
    <p:sldId id="1309" r:id="rId30"/>
    <p:sldId id="1299" r:id="rId31"/>
    <p:sldId id="1300" r:id="rId32"/>
    <p:sldId id="1311" r:id="rId33"/>
    <p:sldId id="1310" r:id="rId34"/>
    <p:sldId id="1312" r:id="rId35"/>
    <p:sldId id="1313" r:id="rId36"/>
    <p:sldId id="1320" r:id="rId37"/>
    <p:sldId id="1324" r:id="rId38"/>
    <p:sldId id="1325" r:id="rId39"/>
    <p:sldId id="1314" r:id="rId40"/>
    <p:sldId id="1315" r:id="rId41"/>
    <p:sldId id="1316" r:id="rId42"/>
    <p:sldId id="1317" r:id="rId43"/>
    <p:sldId id="1323" r:id="rId44"/>
    <p:sldId id="1322" r:id="rId45"/>
    <p:sldId id="1319" r:id="rId46"/>
    <p:sldId id="1326" r:id="rId4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0000FF"/>
    <a:srgbClr val="CC0000"/>
    <a:srgbClr val="00CC00"/>
    <a:srgbClr val="008000"/>
    <a:srgbClr val="660066"/>
    <a:srgbClr val="FFCC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 autoAdjust="0"/>
  </p:normalViewPr>
  <p:slideViewPr>
    <p:cSldViewPr snapToObjects="1">
      <p:cViewPr varScale="1">
        <p:scale>
          <a:sx n="106" d="100"/>
          <a:sy n="106" d="100"/>
        </p:scale>
        <p:origin x="-120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5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24"/>
    </p:cViewPr>
  </p:sorterViewPr>
  <p:notesViewPr>
    <p:cSldViewPr snapToObjects="1">
      <p:cViewPr>
        <p:scale>
          <a:sx n="75" d="100"/>
          <a:sy n="75" d="100"/>
        </p:scale>
        <p:origin x="-2460" y="-258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810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t" anchorCtr="0" compatLnSpc="1">
            <a:prstTxWarp prst="textNoShape">
              <a:avLst/>
            </a:prstTxWarp>
          </a:bodyPr>
          <a:lstStyle>
            <a:lvl1pPr defTabSz="96666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391" y="0"/>
            <a:ext cx="3169809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t" anchorCtr="0" compatLnSpc="1">
            <a:prstTxWarp prst="textNoShape">
              <a:avLst/>
            </a:prstTxWarp>
          </a:bodyPr>
          <a:lstStyle>
            <a:lvl1pPr algn="r" defTabSz="96666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831"/>
            <a:ext cx="3169810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b" anchorCtr="0" compatLnSpc="1">
            <a:prstTxWarp prst="textNoShape">
              <a:avLst/>
            </a:prstTxWarp>
          </a:bodyPr>
          <a:lstStyle>
            <a:lvl1pPr defTabSz="96666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391" y="9119831"/>
            <a:ext cx="3169809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b" anchorCtr="0" compatLnSpc="1">
            <a:prstTxWarp prst="textNoShape">
              <a:avLst/>
            </a:prstTxWarp>
          </a:bodyPr>
          <a:lstStyle>
            <a:lvl1pPr algn="r" defTabSz="966661">
              <a:defRPr sz="1200"/>
            </a:lvl1pPr>
          </a:lstStyle>
          <a:p>
            <a:pPr>
              <a:defRPr/>
            </a:pPr>
            <a:fld id="{AB87B802-1AD9-4928-A15C-B396CECD0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57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810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t" anchorCtr="0" compatLnSpc="1">
            <a:prstTxWarp prst="textNoShape">
              <a:avLst/>
            </a:prstTxWarp>
          </a:bodyPr>
          <a:lstStyle>
            <a:lvl1pPr defTabSz="96666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391" y="0"/>
            <a:ext cx="3169809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t" anchorCtr="0" compatLnSpc="1">
            <a:prstTxWarp prst="textNoShape">
              <a:avLst/>
            </a:prstTxWarp>
          </a:bodyPr>
          <a:lstStyle>
            <a:lvl1pPr algn="r" defTabSz="96666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581" y="4561553"/>
            <a:ext cx="5364039" cy="432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831"/>
            <a:ext cx="3169810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b" anchorCtr="0" compatLnSpc="1">
            <a:prstTxWarp prst="textNoShape">
              <a:avLst/>
            </a:prstTxWarp>
          </a:bodyPr>
          <a:lstStyle>
            <a:lvl1pPr defTabSz="96666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391" y="9119831"/>
            <a:ext cx="3169809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b" anchorCtr="0" compatLnSpc="1">
            <a:prstTxWarp prst="textNoShape">
              <a:avLst/>
            </a:prstTxWarp>
          </a:bodyPr>
          <a:lstStyle>
            <a:lvl1pPr algn="r" defTabSz="966661">
              <a:defRPr sz="1200"/>
            </a:lvl1pPr>
          </a:lstStyle>
          <a:p>
            <a:pPr>
              <a:defRPr/>
            </a:pPr>
            <a:fld id="{1C31B549-FC27-44D4-A7BF-EAE75585A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84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E408C8-1BC9-43F4-8D04-13872A2CDA44}" type="slidenum">
              <a:rPr lang="en-US" sz="1200"/>
              <a:pPr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07086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929" y="4577931"/>
            <a:ext cx="5367346" cy="433560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606" tIns="47302" rIns="94606" bIns="47302"/>
          <a:lstStyle/>
          <a:p>
            <a:r>
              <a:rPr lang="en-US" smtClean="0"/>
              <a:t>Condition codes are simply a way of testing the ALU status flags.</a:t>
            </a:r>
          </a:p>
        </p:txBody>
      </p:sp>
      <p:sp>
        <p:nvSpPr>
          <p:cNvPr id="675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898525"/>
            <a:ext cx="4576763" cy="3432175"/>
          </a:xfrm>
          <a:ln/>
        </p:spPr>
      </p:sp>
    </p:spTree>
    <p:extLst>
      <p:ext uri="{BB962C8B-B14F-4D97-AF65-F5344CB8AC3E}">
        <p14:creationId xmlns:p14="http://schemas.microsoft.com/office/powerpoint/2010/main" val="3996670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929" y="4577931"/>
            <a:ext cx="5367346" cy="433560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606" tIns="47302" rIns="94606" bIns="47302"/>
          <a:lstStyle/>
          <a:p>
            <a:r>
              <a:rPr lang="en-US" smtClean="0"/>
              <a:t>Condition codes are simply a way of testing the ALU status flags.</a:t>
            </a:r>
          </a:p>
        </p:txBody>
      </p:sp>
      <p:sp>
        <p:nvSpPr>
          <p:cNvPr id="696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898525"/>
            <a:ext cx="4576763" cy="3432175"/>
          </a:xfrm>
          <a:ln/>
        </p:spPr>
      </p:sp>
    </p:spTree>
    <p:extLst>
      <p:ext uri="{BB962C8B-B14F-4D97-AF65-F5344CB8AC3E}">
        <p14:creationId xmlns:p14="http://schemas.microsoft.com/office/powerpoint/2010/main" val="238865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929" y="4577931"/>
            <a:ext cx="5367346" cy="433560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606" tIns="47302" rIns="94606" bIns="47302"/>
          <a:lstStyle/>
          <a:p>
            <a:r>
              <a:rPr lang="en-US" smtClean="0"/>
              <a:t>Condition codes are simply a way of testing the ALU status flags.</a:t>
            </a:r>
          </a:p>
        </p:txBody>
      </p:sp>
      <p:sp>
        <p:nvSpPr>
          <p:cNvPr id="737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898525"/>
            <a:ext cx="4576763" cy="3432175"/>
          </a:xfrm>
          <a:ln/>
        </p:spPr>
      </p:sp>
    </p:spTree>
    <p:extLst>
      <p:ext uri="{BB962C8B-B14F-4D97-AF65-F5344CB8AC3E}">
        <p14:creationId xmlns:p14="http://schemas.microsoft.com/office/powerpoint/2010/main" val="4291220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929" y="4577931"/>
            <a:ext cx="5367346" cy="433560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606" tIns="47302" rIns="94606" bIns="47302"/>
          <a:lstStyle/>
          <a:p>
            <a:r>
              <a:rPr lang="en-US" smtClean="0"/>
              <a:t>Condition codes are simply a way of testing the ALU status flags.</a:t>
            </a:r>
          </a:p>
        </p:txBody>
      </p:sp>
      <p:sp>
        <p:nvSpPr>
          <p:cNvPr id="757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898525"/>
            <a:ext cx="4576763" cy="3432175"/>
          </a:xfrm>
          <a:ln/>
        </p:spPr>
      </p:sp>
    </p:spTree>
    <p:extLst>
      <p:ext uri="{BB962C8B-B14F-4D97-AF65-F5344CB8AC3E}">
        <p14:creationId xmlns:p14="http://schemas.microsoft.com/office/powerpoint/2010/main" val="2347910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929" y="4577931"/>
            <a:ext cx="5367346" cy="433560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606" tIns="47302" rIns="94606" bIns="47302"/>
          <a:lstStyle/>
          <a:p>
            <a:r>
              <a:rPr lang="en-US" smtClean="0"/>
              <a:t>Condition codes are simply a way of testing the ALU status flags.</a:t>
            </a: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898525"/>
            <a:ext cx="4576763" cy="3432175"/>
          </a:xfrm>
          <a:ln/>
        </p:spPr>
      </p:sp>
    </p:spTree>
    <p:extLst>
      <p:ext uri="{BB962C8B-B14F-4D97-AF65-F5344CB8AC3E}">
        <p14:creationId xmlns:p14="http://schemas.microsoft.com/office/powerpoint/2010/main" val="2881276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747D6-CFC6-448C-8C89-9C8CA47FB980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4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24232-C138-4758-B4BF-CD0B2ED093BF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44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F405B5-0788-42DC-A038-8E337FE58E87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46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581D2-E700-4868-A8ED-D3D2628FE51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58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2910AD-A0C9-4314-BE9B-7042CB38B93B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6620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9FB7E6-2AFB-4648-93F9-EE2680697855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75065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F15325-2E1C-4580-9575-052FAA9FD615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8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F5F3230-513D-4390-840B-D2B8220D290D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89333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CBA6CA-7DB9-4FFD-A61F-D909A2EBF9B3}" type="slidenum">
              <a:rPr lang="en-US" sz="1200"/>
              <a:pPr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17099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CFC960-0956-44A5-A06E-60A5AF7F6491}" type="slidenum">
              <a:rPr lang="en-US" sz="1200"/>
              <a:pPr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54670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CD84DF-8A4C-4061-AC48-F3F4C8008BAE}" type="slidenum">
              <a:rPr lang="en-US" sz="1200"/>
              <a:pPr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00507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9F3905-71FD-401E-A676-B30BCFF36F94}" type="slidenum">
              <a:rPr lang="en-US" sz="1200"/>
              <a:pPr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23158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F4E29E-62E8-4080-8BFB-E7966A760881}" type="slidenum">
              <a:rPr lang="en-US" sz="1200"/>
              <a:pPr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71560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396792-F971-40FC-B5FF-4B82A7D09C05}" type="slidenum">
              <a:rPr lang="en-US" sz="1200"/>
              <a:pPr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83342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74829D-B9A0-4B9A-8FF7-230B76EF20CC}" type="slidenum">
              <a:rPr lang="en-US" sz="1200"/>
              <a:pPr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814895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37A2CD-ED4A-49FC-9092-E20C8E9A20B0}" type="slidenum">
              <a:rPr lang="en-US" sz="1200"/>
              <a:pPr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45332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2CA565-DB82-45F0-8773-AFEACE2EFDFD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527241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55EA78-C6BA-4504-9D7C-785347087889}" type="slidenum">
              <a:rPr lang="en-US" sz="1200"/>
              <a:pPr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85166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E747969-60D9-4A61-9DD2-8F3D4322FD43}" type="slidenum">
              <a:rPr lang="en-US" sz="1200"/>
              <a:pPr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151977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E2CF90-A7C3-4477-89DC-A9E584E03D58}" type="slidenum">
              <a:rPr lang="en-US" sz="1200">
                <a:solidFill>
                  <a:srgbClr val="000000"/>
                </a:solidFill>
              </a:rPr>
              <a:pPr/>
              <a:t>32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311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C9A4D97-8C76-4972-9ECD-037BDF3970D6}" type="slidenum">
              <a:rPr lang="en-US" sz="1200"/>
              <a:pPr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9646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A0D69CD-C01F-4AA3-A5F2-B900239B5BBB}" type="slidenum">
              <a:rPr lang="en-US" sz="1200"/>
              <a:pPr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778310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F5CA80-6655-48D5-A192-340B50670F17}" type="slidenum">
              <a:rPr lang="en-US" sz="1200">
                <a:solidFill>
                  <a:srgbClr val="000000"/>
                </a:solidFill>
              </a:rPr>
              <a:pPr/>
              <a:t>35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81001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CDE83E1-4C3E-4BFC-99A0-B014B032206F}" type="slidenum">
              <a:rPr lang="en-US" sz="1200">
                <a:solidFill>
                  <a:srgbClr val="000000"/>
                </a:solidFill>
              </a:rPr>
              <a:pPr/>
              <a:t>36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23970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FFA24D-7932-4BCD-B265-7504F6592BA1}" type="slidenum">
              <a:rPr lang="en-US" sz="1200">
                <a:solidFill>
                  <a:srgbClr val="000000"/>
                </a:solidFill>
              </a:rPr>
              <a:pPr/>
              <a:t>37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59403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B1339B-1583-4D41-90FA-D63C315B8AAC}" type="slidenum">
              <a:rPr lang="en-US" sz="1200">
                <a:solidFill>
                  <a:srgbClr val="000000"/>
                </a:solidFill>
              </a:rPr>
              <a:pPr/>
              <a:t>38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29829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231D64-713A-4D8C-9325-D049F42E931F}" type="slidenum">
              <a:rPr lang="en-US" sz="1200">
                <a:solidFill>
                  <a:srgbClr val="000000"/>
                </a:solidFill>
              </a:rPr>
              <a:pPr/>
              <a:t>39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9762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63D42-CE29-4199-84BA-31AE7DE9C0AF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040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A12D93-C928-4E60-A053-C8470D828D52}" type="slidenum">
              <a:rPr lang="en-US" sz="1200">
                <a:solidFill>
                  <a:srgbClr val="000000"/>
                </a:solidFill>
              </a:rPr>
              <a:pPr/>
              <a:t>40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34741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C7C7B11-CC4C-4897-BCC2-D6E648C5B302}" type="slidenum">
              <a:rPr lang="en-US" sz="1200">
                <a:solidFill>
                  <a:srgbClr val="000000"/>
                </a:solidFill>
              </a:rPr>
              <a:pPr/>
              <a:t>41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94004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589579-3FAF-452F-A172-AAE178BC69DA}" type="slidenum">
              <a:rPr lang="en-US" sz="1200">
                <a:solidFill>
                  <a:srgbClr val="000000"/>
                </a:solidFill>
              </a:rPr>
              <a:pPr/>
              <a:t>42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70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E4074-E643-4FED-9285-3DDBE0D02D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67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BF71C-13DD-4E25-A46C-6E0D1EAC82A8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80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64F0C-E2DB-470F-BCD7-305E7157D2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42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2CC93-123F-4EB3-936B-F6B0FA77ACF5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59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136CF-3CB1-4457-8C03-B65510F221FB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C3058-41FC-4729-81BF-34A21BBAE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5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85157-B8C6-476B-95B2-FD3A7FA8F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0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76200"/>
            <a:ext cx="22193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863" y="76200"/>
            <a:ext cx="6508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80760-4A27-4442-9854-D3DB341F4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60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90600"/>
            <a:ext cx="73152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7C414-F4AB-491D-8AAC-7ADCAD262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2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BCFB7-CCEC-442E-8766-B7E8A6AD9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62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FCF0CF-7C55-4331-8B6B-8CC7DE52D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45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63436B-7F2E-4D7F-9FD4-C75DE08F7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45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3B9BB4-45ED-429C-853A-0CF908E21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72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AD2B37-3444-4A97-B99A-7FB5BC782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2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9AA938-A9C0-42F9-BF74-7641F5277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38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8ED84EA-333D-4F20-BCDC-F8E65023F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8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9AB9F-8B81-4017-B00B-A9B18F676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88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42CE83-2EF0-4830-BC5D-BC6DC5F5D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80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10D6A55-3BF3-4FA2-AFB3-46E558A20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28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529B7AA-7643-4E10-BC10-8C6156B7D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5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70242F-B5C1-4CA8-934E-A0E79D1B2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31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76C57A-BA19-44BA-9FEF-17769EAB4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40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E19C70-6CE7-47A4-8A7D-926923C9E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15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54D18-3FE5-487E-8BF4-4862D3015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6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F19E-7042-436E-A435-CD58B1D1F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5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94B76-CC5C-4CCE-9BDF-556CACCD8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1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57DCD-7966-4F45-8863-C7D8E5340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7DDB8-30F4-413B-9DD1-25DF6A8C6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41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8C473-60CA-40BF-840C-8BBF433AF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27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CC3DC-B09B-4430-B124-1E6DE47F6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95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8BFF9-B7F1-49BF-8699-9873E7289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53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24233-0745-4570-A4CD-F0457E59B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24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679B-2E49-4291-A05A-C83C7BC0A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0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83462-157F-49F6-B6F2-4FC0E2501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53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76200"/>
            <a:ext cx="22193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863" y="76200"/>
            <a:ext cx="6508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AC0B-3F61-4EF6-AF4A-F705C16AA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9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90600"/>
            <a:ext cx="73152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9E8F2-9096-41BA-8735-85F218EBE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04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74E8B-94A7-465E-858F-5E7D7B83E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67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33D97FCC-67FB-4809-86F9-693D285E0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10673-5B82-4C1A-B943-08843724A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28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51D6E419-7C7C-4120-88A9-9EE4BA684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69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F82FAB64-615B-48A9-8908-4D8806FBF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50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A8AA5C4A-7CFF-46A3-A1EE-A43DC14A4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938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9887E16B-70CC-4FBF-9BFA-64DAF2F3A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18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DC5B22C1-BF27-4D8A-A77D-87D49E125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408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13AC0238-2663-433C-AB96-D9FF6BBC8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815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3EAE5C5B-0467-4029-9CA3-79C3AF51D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00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3AD85C17-A9C9-4FB0-B217-3AA1FD7BC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76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9AB5CBE6-BEEA-43C7-825F-AD737FBA4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681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19064ECC-99AF-4697-8FF1-2EA82B8B3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0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4A206-B5D4-4B9C-A60A-D78E9F31E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18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86571D5C-E396-44C9-9530-8AF273F5D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613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785C2-33F9-4B14-9328-162730F8E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442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32F03-C298-4A99-90AB-9CC2C964A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446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DCF43-B7C7-4E6A-B1BB-02C37610E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474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0D6DC-885D-4B5A-85C3-27E3DCCC6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180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0BD3B-549E-44E3-9858-632D4C1A2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70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3CDE6-320D-4EE7-A85A-063FB61C5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936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85045-8AB2-4F9E-8C00-5733ADB94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800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77B2D-05D8-4A36-95AD-830A25398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8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76AB9-30CA-4B87-BCF0-C6AABAEC1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4A097-7AA9-4C5C-937D-204A31D8A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170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2665D-64DD-4C16-9561-2E15319F6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471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76200"/>
            <a:ext cx="22193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863" y="76200"/>
            <a:ext cx="6508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3A9E6-6079-4EE0-A425-DF6F73E2A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859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90600"/>
            <a:ext cx="73152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4A364-A4B4-49C1-82D9-FABD4E025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422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F5722-CDF2-4DCB-A717-864190B09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4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3A42-28BC-4792-9A88-8C38739E0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6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F861A-ED2B-4F5E-85F3-DA0636CA2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0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87599-C7C5-40E9-924A-5AD434EF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4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theme" Target="../theme/theme3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3.xml"/><Relationship Id="rId14" Type="http://schemas.openxmlformats.org/officeDocument/2006/relationships/theme" Target="../theme/theme5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5550" y="6538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fld id="{09D7F4A4-9DB6-4D0B-9697-88DCA68D9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76200"/>
            <a:ext cx="8880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76200"/>
            <a:ext cx="9699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C88DADB-F325-407D-A37E-03071B49C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5550" y="6538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B2B2B2"/>
                </a:solidFill>
                <a:latin typeface="+mn-lt"/>
              </a:defRPr>
            </a:lvl1pPr>
          </a:lstStyle>
          <a:p>
            <a:pPr>
              <a:defRPr/>
            </a:pPr>
            <a:fld id="{D6205DA3-4FC7-40FF-852E-3B3189A64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76200"/>
            <a:ext cx="8880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79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76200"/>
            <a:ext cx="9699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ＭＳ Ｐゴシック" pitchFamily="-108" charset="-128"/>
              </a:defRPr>
            </a:lvl1pPr>
          </a:lstStyle>
          <a:p>
            <a:pPr>
              <a:defRPr/>
            </a:pPr>
            <a:fld id="{5396BF3B-A7CD-4302-B420-590362FBF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5550" y="6538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B2B2B2"/>
                </a:solidFill>
                <a:latin typeface="+mn-lt"/>
              </a:defRPr>
            </a:lvl1pPr>
          </a:lstStyle>
          <a:p>
            <a:pPr>
              <a:defRPr/>
            </a:pPr>
            <a:fld id="{D33DCD5A-B36D-4EAC-B646-FE3ED3D06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76200"/>
            <a:ext cx="8880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5127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76200"/>
            <a:ext cx="9699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eecs.umich.edu/hub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00E03-FEC4-44AE-B12D-24D8DA7ABD3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86868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dirty="0">
                <a:solidFill>
                  <a:srgbClr val="000066"/>
                </a:solidFill>
                <a:latin typeface="Trebuchet MS" pitchFamily="34" charset="0"/>
              </a:rPr>
              <a:t>EECS 373</a:t>
            </a:r>
          </a:p>
          <a:p>
            <a:r>
              <a:rPr lang="en-US" sz="3200" dirty="0">
                <a:solidFill>
                  <a:srgbClr val="000066"/>
                </a:solidFill>
                <a:latin typeface="Trebuchet MS" pitchFamily="34" charset="0"/>
              </a:rPr>
              <a:t>Design of Microprocessor-Based Systems</a:t>
            </a: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en-US" sz="2800" dirty="0" smtClean="0">
                <a:solidFill>
                  <a:srgbClr val="000066"/>
                </a:solidFill>
                <a:latin typeface="Trebuchet MS" pitchFamily="34" charset="0"/>
              </a:rPr>
              <a:t>Ron </a:t>
            </a:r>
            <a:r>
              <a:rPr lang="en-US" sz="2800" dirty="0" err="1" smtClean="0">
                <a:solidFill>
                  <a:srgbClr val="000066"/>
                </a:solidFill>
                <a:latin typeface="Trebuchet MS" pitchFamily="34" charset="0"/>
              </a:rPr>
              <a:t>Dreslinski</a:t>
            </a:r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University of Michigan</a:t>
            </a: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en-US" sz="2200" b="1" u="sng" dirty="0">
                <a:solidFill>
                  <a:srgbClr val="000066"/>
                </a:solidFill>
                <a:latin typeface="Trebuchet MS" pitchFamily="34" charset="0"/>
              </a:rPr>
              <a:t>Lecture 3:</a:t>
            </a:r>
            <a:r>
              <a:rPr lang="en-US" sz="2200" b="1" dirty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en-US" sz="2200" dirty="0" err="1">
                <a:solidFill>
                  <a:srgbClr val="000066"/>
                </a:solidFill>
                <a:latin typeface="Trebuchet MS" pitchFamily="34" charset="0"/>
              </a:rPr>
              <a:t>Toolchain</a:t>
            </a:r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, ABI, Memory Mapped I/O</a:t>
            </a:r>
          </a:p>
          <a:p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September </a:t>
            </a: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14</a:t>
            </a:r>
            <a:r>
              <a:rPr lang="en-US" sz="2200" baseline="30000" dirty="0" smtClean="0">
                <a:solidFill>
                  <a:srgbClr val="000066"/>
                </a:solidFill>
                <a:latin typeface="Trebuchet MS" pitchFamily="34" charset="0"/>
              </a:rPr>
              <a:t>th</a:t>
            </a: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, 2016</a:t>
            </a:r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3433763" y="6246813"/>
            <a:ext cx="2474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dirty="0"/>
              <a:t>Slides developed in part by </a:t>
            </a:r>
            <a:br>
              <a:rPr lang="en-US" sz="1600" dirty="0"/>
            </a:br>
            <a:r>
              <a:rPr lang="en-US" sz="1600" dirty="0"/>
              <a:t>Prof. </a:t>
            </a:r>
            <a:r>
              <a:rPr lang="en-US" sz="1600" dirty="0" err="1" smtClean="0"/>
              <a:t>Dutta</a:t>
            </a:r>
            <a:r>
              <a:rPr lang="en-US" sz="1600" dirty="0" smtClean="0"/>
              <a:t> and Dr. </a:t>
            </a:r>
            <a:r>
              <a:rPr lang="en-US" sz="1600" dirty="0" err="1" smtClean="0"/>
              <a:t>Brehob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28600" y="990600"/>
            <a:ext cx="85915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GB" sz="240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Modes (again)</a:t>
            </a:r>
          </a:p>
        </p:txBody>
      </p:sp>
      <p:sp>
        <p:nvSpPr>
          <p:cNvPr id="66564" name="Content Placeholder 5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Offset Addressing</a:t>
            </a:r>
          </a:p>
          <a:p>
            <a:pPr lvl="1"/>
            <a:r>
              <a:rPr lang="en-US" smtClean="0"/>
              <a:t>Offset is added or subtracted from base register</a:t>
            </a:r>
          </a:p>
          <a:p>
            <a:pPr lvl="1"/>
            <a:r>
              <a:rPr lang="en-US" smtClean="0"/>
              <a:t>Result used as effective address for memory access</a:t>
            </a:r>
          </a:p>
          <a:p>
            <a:pPr lvl="1"/>
            <a:r>
              <a:rPr lang="en-US" smtClean="0"/>
              <a:t>[&lt;Rn&gt;, &lt;offset&gt;]</a:t>
            </a:r>
          </a:p>
          <a:p>
            <a:r>
              <a:rPr lang="en-US" smtClean="0"/>
              <a:t>Pre-indexed Addressing</a:t>
            </a:r>
          </a:p>
          <a:p>
            <a:pPr lvl="1"/>
            <a:r>
              <a:rPr lang="en-US" smtClean="0"/>
              <a:t>Offset is applied to base register</a:t>
            </a:r>
          </a:p>
          <a:p>
            <a:pPr lvl="1"/>
            <a:r>
              <a:rPr lang="en-US" smtClean="0"/>
              <a:t>Result used as effective address for memory access</a:t>
            </a:r>
          </a:p>
          <a:p>
            <a:pPr lvl="1"/>
            <a:r>
              <a:rPr lang="en-US" smtClean="0"/>
              <a:t>Result written back into base register</a:t>
            </a:r>
          </a:p>
          <a:p>
            <a:pPr lvl="1"/>
            <a:r>
              <a:rPr lang="en-US" smtClean="0"/>
              <a:t>[&lt;Rn&gt;, &lt;offset&gt;]!</a:t>
            </a:r>
          </a:p>
          <a:p>
            <a:r>
              <a:rPr lang="en-US" smtClean="0"/>
              <a:t>Post-indexed Addressing</a:t>
            </a:r>
          </a:p>
          <a:p>
            <a:pPr lvl="1"/>
            <a:r>
              <a:rPr lang="en-US" smtClean="0"/>
              <a:t>The address from the base register is used as the EA</a:t>
            </a:r>
          </a:p>
          <a:p>
            <a:pPr lvl="1"/>
            <a:r>
              <a:rPr lang="en-US" smtClean="0"/>
              <a:t>The offset is applied to the base and then written back</a:t>
            </a:r>
          </a:p>
          <a:p>
            <a:pPr lvl="1"/>
            <a:r>
              <a:rPr lang="en-US" smtClean="0"/>
              <a:t>[&lt;Rn&gt;], &lt;offset&gt;</a:t>
            </a:r>
          </a:p>
        </p:txBody>
      </p:sp>
    </p:spTree>
    <p:extLst>
      <p:ext uri="{BB962C8B-B14F-4D97-AF65-F5344CB8AC3E}">
        <p14:creationId xmlns:p14="http://schemas.microsoft.com/office/powerpoint/2010/main" val="35112742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28600" y="990600"/>
            <a:ext cx="85915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GB" sz="240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&lt;offset&gt; options</a:t>
            </a:r>
          </a:p>
        </p:txBody>
      </p:sp>
      <p:sp>
        <p:nvSpPr>
          <p:cNvPr id="68612" name="Content Placeholder 5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 immediate constant</a:t>
            </a:r>
          </a:p>
          <a:p>
            <a:pPr lvl="1"/>
            <a:r>
              <a:rPr lang="en-US" smtClean="0"/>
              <a:t>#10</a:t>
            </a:r>
          </a:p>
          <a:p>
            <a:endParaRPr lang="en-US" smtClean="0"/>
          </a:p>
          <a:p>
            <a:r>
              <a:rPr lang="en-US" smtClean="0"/>
              <a:t>An index register</a:t>
            </a:r>
          </a:p>
          <a:p>
            <a:pPr lvl="1"/>
            <a:r>
              <a:rPr lang="en-US" smtClean="0"/>
              <a:t>&lt;Rm&gt;</a:t>
            </a:r>
          </a:p>
          <a:p>
            <a:endParaRPr lang="en-US" smtClean="0"/>
          </a:p>
          <a:p>
            <a:r>
              <a:rPr lang="en-US" smtClean="0"/>
              <a:t>A shifted index register</a:t>
            </a:r>
          </a:p>
          <a:p>
            <a:pPr lvl="1"/>
            <a:r>
              <a:rPr lang="en-US" smtClean="0"/>
              <a:t>&lt;Rm&gt;, LSL #&lt;shift&gt;</a:t>
            </a:r>
          </a:p>
          <a:p>
            <a:pPr lvl="1"/>
            <a:endParaRPr lang="en-US" smtClean="0"/>
          </a:p>
          <a:p>
            <a:r>
              <a:rPr lang="en-US" smtClean="0"/>
              <a:t>Lots of weird options…</a:t>
            </a:r>
          </a:p>
        </p:txBody>
      </p:sp>
    </p:spTree>
    <p:extLst>
      <p:ext uri="{BB962C8B-B14F-4D97-AF65-F5344CB8AC3E}">
        <p14:creationId xmlns:p14="http://schemas.microsoft.com/office/powerpoint/2010/main" val="20150540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28600" y="990600"/>
            <a:ext cx="85915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GB" sz="240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Program Status Register (APSR)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66850"/>
            <a:ext cx="7015163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0015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28600" y="990600"/>
            <a:ext cx="85915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GB" sz="240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Updating the APSR</a:t>
            </a:r>
          </a:p>
        </p:txBody>
      </p:sp>
      <p:sp>
        <p:nvSpPr>
          <p:cNvPr id="74756" name="Content Placeholder 5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 Rx, </a:t>
            </a:r>
            <a:r>
              <a:rPr lang="en-US" dirty="0" err="1" smtClean="0"/>
              <a:t>Ry</a:t>
            </a:r>
            <a:endParaRPr lang="en-US" dirty="0" smtClean="0"/>
          </a:p>
          <a:p>
            <a:pPr lvl="1"/>
            <a:r>
              <a:rPr lang="en-US" dirty="0" smtClean="0"/>
              <a:t>Rx = Rx - </a:t>
            </a:r>
            <a:r>
              <a:rPr lang="en-US" dirty="0" err="1" smtClean="0"/>
              <a:t>Ry</a:t>
            </a:r>
            <a:endParaRPr lang="en-US" dirty="0" smtClean="0"/>
          </a:p>
          <a:p>
            <a:pPr lvl="1"/>
            <a:r>
              <a:rPr lang="en-US" dirty="0" smtClean="0"/>
              <a:t>APSR unchanged</a:t>
            </a:r>
          </a:p>
          <a:p>
            <a:r>
              <a:rPr lang="en-US" dirty="0" smtClean="0"/>
              <a:t>SUB</a:t>
            </a:r>
            <a:r>
              <a:rPr lang="en-US" u="sng" dirty="0" smtClean="0"/>
              <a:t>S</a:t>
            </a:r>
          </a:p>
          <a:p>
            <a:pPr lvl="1"/>
            <a:r>
              <a:rPr lang="en-US" dirty="0" smtClean="0"/>
              <a:t>Rx = Rx - </a:t>
            </a:r>
            <a:r>
              <a:rPr lang="en-US" dirty="0" err="1" smtClean="0"/>
              <a:t>Ry</a:t>
            </a:r>
            <a:endParaRPr lang="en-US" dirty="0" smtClean="0"/>
          </a:p>
          <a:p>
            <a:pPr lvl="1"/>
            <a:r>
              <a:rPr lang="en-US" dirty="0" smtClean="0"/>
              <a:t>APSR N, Z, C, V updated</a:t>
            </a:r>
          </a:p>
          <a:p>
            <a:r>
              <a:rPr lang="en-US" dirty="0" smtClean="0"/>
              <a:t>ADD Rx, </a:t>
            </a:r>
            <a:r>
              <a:rPr lang="en-US" dirty="0" err="1" smtClean="0"/>
              <a:t>Ry</a:t>
            </a:r>
            <a:endParaRPr lang="en-US" dirty="0" smtClean="0"/>
          </a:p>
          <a:p>
            <a:pPr lvl="1"/>
            <a:r>
              <a:rPr lang="en-US" dirty="0" smtClean="0"/>
              <a:t>Rx = Rx + </a:t>
            </a:r>
            <a:r>
              <a:rPr lang="en-US" dirty="0" err="1" smtClean="0"/>
              <a:t>Ry</a:t>
            </a:r>
            <a:endParaRPr lang="en-US" dirty="0" smtClean="0"/>
          </a:p>
          <a:p>
            <a:pPr lvl="1"/>
            <a:r>
              <a:rPr lang="en-US" dirty="0" smtClean="0"/>
              <a:t>APSR unchanged</a:t>
            </a:r>
          </a:p>
          <a:p>
            <a:r>
              <a:rPr lang="en-US" dirty="0" smtClean="0"/>
              <a:t>ADD</a:t>
            </a:r>
            <a:r>
              <a:rPr lang="en-US" u="sng" dirty="0" smtClean="0"/>
              <a:t>S</a:t>
            </a:r>
          </a:p>
          <a:p>
            <a:pPr lvl="1"/>
            <a:r>
              <a:rPr lang="en-US" dirty="0" smtClean="0"/>
              <a:t>Rx = Rx + </a:t>
            </a:r>
            <a:r>
              <a:rPr lang="en-US" dirty="0" err="1" smtClean="0"/>
              <a:t>Ry</a:t>
            </a:r>
            <a:endParaRPr lang="en-US" dirty="0" smtClean="0"/>
          </a:p>
          <a:p>
            <a:pPr lvl="1"/>
            <a:r>
              <a:rPr lang="en-US" dirty="0" smtClean="0"/>
              <a:t>APSR N, Z, C, V updated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39418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228600" y="990600"/>
            <a:ext cx="85915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GB" sz="240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Conditional execution:</a:t>
            </a:r>
            <a:br>
              <a:rPr lang="en-US" smtClean="0"/>
            </a:br>
            <a:r>
              <a:rPr lang="en-US" smtClean="0"/>
              <a:t>Append to many instructions for conditional execution</a:t>
            </a: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090613"/>
            <a:ext cx="7313612" cy="574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7568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3B7A20-A025-41D6-9C32-9774CF040340}" type="slidenum">
              <a:rPr lang="en-US"/>
              <a:pPr/>
              <a:t>15</a:t>
            </a:fld>
            <a:endParaRPr lang="en-US"/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2274888" cy="273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685800"/>
            <a:ext cx="2054225" cy="273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090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5550" y="685800"/>
            <a:ext cx="1930400" cy="273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09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ARM architecture “books” for this class</a:t>
            </a:r>
          </a:p>
        </p:txBody>
      </p:sp>
      <p:pic>
        <p:nvPicPr>
          <p:cNvPr id="8090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225" y="3898900"/>
            <a:ext cx="2111375" cy="273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090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3898900"/>
            <a:ext cx="2111375" cy="273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090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898900"/>
            <a:ext cx="2111375" cy="273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815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89B85D-D478-4670-9112-E89E7A83449E}" type="slidenum">
              <a:rPr lang="en-US"/>
              <a:pPr/>
              <a:t>16</a:t>
            </a:fld>
            <a:endParaRPr lang="en-US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ARM software tools “books” for this class</a:t>
            </a:r>
          </a:p>
        </p:txBody>
      </p:sp>
      <p:pic>
        <p:nvPicPr>
          <p:cNvPr id="829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2663" y="688975"/>
            <a:ext cx="2116137" cy="2735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94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5838" y="3806825"/>
            <a:ext cx="2112962" cy="273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95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806825"/>
            <a:ext cx="2112963" cy="273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95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638" y="3806825"/>
            <a:ext cx="2112962" cy="273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95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688975"/>
            <a:ext cx="2112963" cy="273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953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7400" y="703263"/>
            <a:ext cx="2108200" cy="2725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22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69153F-09EE-47A5-A18C-A83370AE7EF8}" type="slidenum">
              <a:rPr lang="en-US"/>
              <a:pPr/>
              <a:t>17</a:t>
            </a:fld>
            <a:endParaRPr lang="en-US"/>
          </a:p>
        </p:txBody>
      </p:sp>
      <p:sp>
        <p:nvSpPr>
          <p:cNvPr id="89091" name="TextBox 3"/>
          <p:cNvSpPr txBox="1">
            <a:spLocks noChangeArrowheads="1"/>
          </p:cNvSpPr>
          <p:nvPr/>
        </p:nvSpPr>
        <p:spPr bwMode="auto">
          <a:xfrm>
            <a:off x="304800" y="914400"/>
            <a:ext cx="85344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nsolas" pitchFamily="49" charset="0"/>
              </a:rPr>
              <a:t>	.equ	STACK_TOP, 0x20000800	</a:t>
            </a:r>
          </a:p>
          <a:p>
            <a:r>
              <a:rPr lang="en-US" sz="1600">
                <a:latin typeface="Consolas" pitchFamily="49" charset="0"/>
              </a:rPr>
              <a:t>	.text				</a:t>
            </a:r>
          </a:p>
          <a:p>
            <a:r>
              <a:rPr lang="en-US" sz="1600">
                <a:latin typeface="Consolas" pitchFamily="49" charset="0"/>
              </a:rPr>
              <a:t>	.syntax	unified			</a:t>
            </a:r>
          </a:p>
          <a:p>
            <a:r>
              <a:rPr lang="en-US" sz="1600">
                <a:latin typeface="Consolas" pitchFamily="49" charset="0"/>
              </a:rPr>
              <a:t>	.thumb				</a:t>
            </a:r>
          </a:p>
          <a:p>
            <a:r>
              <a:rPr lang="en-US" sz="1600">
                <a:latin typeface="Consolas" pitchFamily="49" charset="0"/>
              </a:rPr>
              <a:t>	.global	_start			</a:t>
            </a:r>
          </a:p>
          <a:p>
            <a:r>
              <a:rPr lang="en-US" sz="1600">
                <a:latin typeface="Consolas" pitchFamily="49" charset="0"/>
              </a:rPr>
              <a:t>	.type	start, %function		</a:t>
            </a:r>
          </a:p>
          <a:p>
            <a:endParaRPr lang="en-US" sz="1600">
              <a:latin typeface="Consolas" pitchFamily="49" charset="0"/>
            </a:endParaRPr>
          </a:p>
          <a:p>
            <a:r>
              <a:rPr lang="en-US" sz="1600">
                <a:latin typeface="Consolas" pitchFamily="49" charset="0"/>
              </a:rPr>
              <a:t>_start:					</a:t>
            </a:r>
          </a:p>
          <a:p>
            <a:r>
              <a:rPr lang="en-US" sz="1600">
                <a:latin typeface="Consolas" pitchFamily="49" charset="0"/>
              </a:rPr>
              <a:t>	.word	STACK_TOP, start		</a:t>
            </a:r>
          </a:p>
          <a:p>
            <a:r>
              <a:rPr lang="en-US" sz="1600">
                <a:latin typeface="Consolas" pitchFamily="49" charset="0"/>
              </a:rPr>
              <a:t>start:					</a:t>
            </a:r>
          </a:p>
          <a:p>
            <a:r>
              <a:rPr lang="en-US" sz="1600">
                <a:latin typeface="Consolas" pitchFamily="49" charset="0"/>
              </a:rPr>
              <a:t>	movs r0, #10			</a:t>
            </a:r>
          </a:p>
          <a:p>
            <a:r>
              <a:rPr lang="en-US" sz="1600">
                <a:latin typeface="Consolas" pitchFamily="49" charset="0"/>
              </a:rPr>
              <a:t>	movs r1, #0			</a:t>
            </a:r>
          </a:p>
          <a:p>
            <a:r>
              <a:rPr lang="en-US" sz="1600">
                <a:latin typeface="Consolas" pitchFamily="49" charset="0"/>
              </a:rPr>
              <a:t>loop:					</a:t>
            </a:r>
          </a:p>
          <a:p>
            <a:r>
              <a:rPr lang="en-US" sz="1600">
                <a:latin typeface="Consolas" pitchFamily="49" charset="0"/>
              </a:rPr>
              <a:t>	adds r1, r0			</a:t>
            </a:r>
          </a:p>
          <a:p>
            <a:r>
              <a:rPr lang="en-US" sz="1600">
                <a:latin typeface="Consolas" pitchFamily="49" charset="0"/>
              </a:rPr>
              <a:t>	subs r0, #1			</a:t>
            </a:r>
          </a:p>
          <a:p>
            <a:r>
              <a:rPr lang="en-US" sz="1600">
                <a:latin typeface="Consolas" pitchFamily="49" charset="0"/>
              </a:rPr>
              <a:t>	bne  loop			</a:t>
            </a:r>
          </a:p>
          <a:p>
            <a:r>
              <a:rPr lang="en-US" sz="1600">
                <a:latin typeface="Consolas" pitchFamily="49" charset="0"/>
              </a:rPr>
              <a:t>deadloop:				</a:t>
            </a:r>
          </a:p>
          <a:p>
            <a:r>
              <a:rPr lang="en-US" sz="1600">
                <a:latin typeface="Consolas" pitchFamily="49" charset="0"/>
              </a:rPr>
              <a:t>	b    deadloop			</a:t>
            </a:r>
          </a:p>
          <a:p>
            <a:r>
              <a:rPr lang="en-US" sz="1600">
                <a:latin typeface="Consolas" pitchFamily="49" charset="0"/>
              </a:rPr>
              <a:t>	.end				</a:t>
            </a:r>
          </a:p>
          <a:p>
            <a:endParaRPr lang="en-US" sz="1600">
              <a:latin typeface="Consolas" pitchFamily="49" charset="0"/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ARM assembly language program for GNU</a:t>
            </a:r>
          </a:p>
        </p:txBody>
      </p:sp>
    </p:spTree>
    <p:extLst>
      <p:ext uri="{BB962C8B-B14F-4D97-AF65-F5344CB8AC3E}">
        <p14:creationId xmlns:p14="http://schemas.microsoft.com/office/powerpoint/2010/main" val="24289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42E58E-687E-4509-9B7A-2072C1BF1A61}" type="slidenum">
              <a:rPr lang="en-US"/>
              <a:pPr/>
              <a:t>18</a:t>
            </a:fld>
            <a:endParaRPr lang="en-US"/>
          </a:p>
        </p:txBody>
      </p:sp>
      <p:sp>
        <p:nvSpPr>
          <p:cNvPr id="91139" name="TextBox 3"/>
          <p:cNvSpPr txBox="1">
            <a:spLocks noChangeArrowheads="1"/>
          </p:cNvSpPr>
          <p:nvPr/>
        </p:nvSpPr>
        <p:spPr bwMode="auto">
          <a:xfrm>
            <a:off x="1543050" y="914400"/>
            <a:ext cx="60007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nsolas" pitchFamily="49" charset="0"/>
              </a:rPr>
              <a:t>example1.out:     file format elf32-littlearm</a:t>
            </a:r>
          </a:p>
          <a:p>
            <a:endParaRPr lang="en-US" sz="1600">
              <a:latin typeface="Consolas" pitchFamily="49" charset="0"/>
            </a:endParaRPr>
          </a:p>
          <a:p>
            <a:endParaRPr lang="en-US" sz="1600">
              <a:latin typeface="Consolas" pitchFamily="49" charset="0"/>
            </a:endParaRPr>
          </a:p>
          <a:p>
            <a:r>
              <a:rPr lang="en-US" sz="1600">
                <a:latin typeface="Consolas" pitchFamily="49" charset="0"/>
              </a:rPr>
              <a:t>Disassembly of section .text:</a:t>
            </a:r>
          </a:p>
          <a:p>
            <a:endParaRPr lang="en-US" sz="1600">
              <a:latin typeface="Consolas" pitchFamily="49" charset="0"/>
            </a:endParaRPr>
          </a:p>
          <a:p>
            <a:r>
              <a:rPr lang="en-US" sz="1600">
                <a:latin typeface="Consolas" pitchFamily="49" charset="0"/>
              </a:rPr>
              <a:t>00000000 &lt;_start&gt;:</a:t>
            </a:r>
          </a:p>
          <a:p>
            <a:r>
              <a:rPr lang="en-US" sz="1600">
                <a:latin typeface="Consolas" pitchFamily="49" charset="0"/>
              </a:rPr>
              <a:t>   0:	20000800 	.word	0x20000800</a:t>
            </a:r>
          </a:p>
          <a:p>
            <a:r>
              <a:rPr lang="en-US" sz="1600">
                <a:latin typeface="Consolas" pitchFamily="49" charset="0"/>
              </a:rPr>
              <a:t>   4:	00000009 	.word	0x00000009</a:t>
            </a:r>
          </a:p>
          <a:p>
            <a:endParaRPr lang="en-US" sz="1600">
              <a:latin typeface="Consolas" pitchFamily="49" charset="0"/>
            </a:endParaRPr>
          </a:p>
          <a:p>
            <a:r>
              <a:rPr lang="en-US" sz="1600">
                <a:latin typeface="Consolas" pitchFamily="49" charset="0"/>
              </a:rPr>
              <a:t>00000008 &lt;start&gt;:</a:t>
            </a:r>
          </a:p>
          <a:p>
            <a:r>
              <a:rPr lang="en-US" sz="1600">
                <a:latin typeface="Consolas" pitchFamily="49" charset="0"/>
              </a:rPr>
              <a:t>   8:	200a      	movs	r0, #10</a:t>
            </a:r>
          </a:p>
          <a:p>
            <a:r>
              <a:rPr lang="en-US" sz="1600">
                <a:latin typeface="Consolas" pitchFamily="49" charset="0"/>
              </a:rPr>
              <a:t>   a:	2100      	movs	r1, #0</a:t>
            </a:r>
          </a:p>
          <a:p>
            <a:endParaRPr lang="en-US" sz="1600">
              <a:latin typeface="Consolas" pitchFamily="49" charset="0"/>
            </a:endParaRPr>
          </a:p>
          <a:p>
            <a:r>
              <a:rPr lang="en-US" sz="1600">
                <a:latin typeface="Consolas" pitchFamily="49" charset="0"/>
              </a:rPr>
              <a:t>0000000c &lt;loop&gt;:</a:t>
            </a:r>
          </a:p>
          <a:p>
            <a:r>
              <a:rPr lang="en-US" sz="1600">
                <a:latin typeface="Consolas" pitchFamily="49" charset="0"/>
              </a:rPr>
              <a:t>   c:	1809      	adds	r1, r1, r0</a:t>
            </a:r>
          </a:p>
          <a:p>
            <a:r>
              <a:rPr lang="en-US" sz="1600">
                <a:latin typeface="Consolas" pitchFamily="49" charset="0"/>
              </a:rPr>
              <a:t>   e:	3801      	subs	r0, #1</a:t>
            </a:r>
          </a:p>
          <a:p>
            <a:r>
              <a:rPr lang="en-US" sz="1600">
                <a:latin typeface="Consolas" pitchFamily="49" charset="0"/>
              </a:rPr>
              <a:t>  10:	d1fc      	bne.n	c &lt;loop&gt;</a:t>
            </a:r>
          </a:p>
          <a:p>
            <a:endParaRPr lang="en-US" sz="1600">
              <a:latin typeface="Consolas" pitchFamily="49" charset="0"/>
            </a:endParaRPr>
          </a:p>
          <a:p>
            <a:r>
              <a:rPr lang="en-US" sz="1600">
                <a:latin typeface="Consolas" pitchFamily="49" charset="0"/>
              </a:rPr>
              <a:t>00000012 &lt;deadloop&gt;:</a:t>
            </a:r>
          </a:p>
          <a:p>
            <a:r>
              <a:rPr lang="en-US" sz="1600">
                <a:latin typeface="Consolas" pitchFamily="49" charset="0"/>
              </a:rPr>
              <a:t>  12:	e7fe      	b.n	12 &lt;deadloop&gt;</a:t>
            </a:r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Disassembled object code</a:t>
            </a:r>
          </a:p>
        </p:txBody>
      </p:sp>
    </p:spTree>
    <p:extLst>
      <p:ext uri="{BB962C8B-B14F-4D97-AF65-F5344CB8AC3E}">
        <p14:creationId xmlns:p14="http://schemas.microsoft.com/office/powerpoint/2010/main" val="336058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6D614-A61E-4647-B6FC-7E7FCC203B3E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35938" cy="54102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Review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Tool chain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ABI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Basic memory-mapped I/O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CFB83-32D8-4B45-81BE-4D612397E8D1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Announcements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35938" cy="5410200"/>
          </a:xfrm>
        </p:spPr>
        <p:txBody>
          <a:bodyPr/>
          <a:lstStyle/>
          <a:p>
            <a:r>
              <a:rPr lang="en-US" sz="2800" dirty="0" smtClean="0"/>
              <a:t>HW2 Released on Friday, Due 9/26</a:t>
            </a:r>
          </a:p>
          <a:p>
            <a:r>
              <a:rPr lang="en-US" sz="2800" dirty="0" smtClean="0"/>
              <a:t>Exam and Project Meeting Rooms/Times</a:t>
            </a:r>
          </a:p>
          <a:p>
            <a:pPr lvl="1"/>
            <a:r>
              <a:rPr lang="en-US" dirty="0" smtClean="0"/>
              <a:t>Project Meeting: Monday October 10, 6:30-8pm, 1003 EECS</a:t>
            </a:r>
          </a:p>
          <a:p>
            <a:pPr lvl="1"/>
            <a:r>
              <a:rPr lang="en-US" dirty="0" smtClean="0"/>
              <a:t>Midterm Exam: Monday October 24, 7-9pm, 1500 EECS</a:t>
            </a:r>
            <a:endParaRPr lang="en-US" dirty="0"/>
          </a:p>
          <a:p>
            <a:r>
              <a:rPr lang="en-US" b="1" dirty="0" smtClean="0"/>
              <a:t>Want to learn more about hands-on embedded systems?</a:t>
            </a:r>
          </a:p>
          <a:p>
            <a:pPr lvl="1"/>
            <a:r>
              <a:rPr lang="en-US" dirty="0">
                <a:hlinkClick r:id="rId3"/>
              </a:rPr>
              <a:t>https://www.eecs.umich.edu/hub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Lessons on Soldering, PCB design, and using simple boards (Arduino, etc.)</a:t>
            </a:r>
          </a:p>
          <a:p>
            <a:pPr lvl="1"/>
            <a:r>
              <a:rPr lang="en-US" dirty="0" smtClean="0"/>
              <a:t>Office hours staffed by PhD students in embedded systems.</a:t>
            </a:r>
          </a:p>
          <a:p>
            <a:pPr lvl="2"/>
            <a:r>
              <a:rPr lang="en-US" dirty="0" smtClean="0"/>
              <a:t>Useful for talking to about projects (either class or own).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B5C2EB-D5B1-4686-9990-02B6BEFEE4F8}" type="slidenum">
              <a:rPr lang="en-US"/>
              <a:pPr/>
              <a:t>20</a:t>
            </a:fld>
            <a:endParaRPr lang="en-US"/>
          </a:p>
        </p:txBody>
      </p:sp>
      <p:sp>
        <p:nvSpPr>
          <p:cNvPr id="87043" name="TextBox 3"/>
          <p:cNvSpPr txBox="1">
            <a:spLocks noChangeArrowheads="1"/>
          </p:cNvSpPr>
          <p:nvPr/>
        </p:nvSpPr>
        <p:spPr bwMode="auto">
          <a:xfrm>
            <a:off x="361950" y="2743200"/>
            <a:ext cx="8401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onsolas" pitchFamily="49" charset="0"/>
              </a:rPr>
              <a:t>all:</a:t>
            </a:r>
          </a:p>
          <a:p>
            <a:r>
              <a:rPr lang="en-US" sz="1600" dirty="0">
                <a:latin typeface="Consolas" pitchFamily="49" charset="0"/>
              </a:rPr>
              <a:t>	arm-none-</a:t>
            </a:r>
            <a:r>
              <a:rPr lang="en-US" sz="1600" dirty="0" err="1">
                <a:latin typeface="Consolas" pitchFamily="49" charset="0"/>
              </a:rPr>
              <a:t>eabi</a:t>
            </a:r>
            <a:r>
              <a:rPr lang="en-US" sz="1600" dirty="0">
                <a:latin typeface="Consolas" pitchFamily="49" charset="0"/>
              </a:rPr>
              <a:t>-as -</a:t>
            </a:r>
            <a:r>
              <a:rPr lang="en-US" sz="1600" dirty="0" err="1">
                <a:latin typeface="Consolas" pitchFamily="49" charset="0"/>
              </a:rPr>
              <a:t>mcpu</a:t>
            </a:r>
            <a:r>
              <a:rPr lang="en-US" sz="1600" dirty="0">
                <a:latin typeface="Consolas" pitchFamily="49" charset="0"/>
              </a:rPr>
              <a:t>=cortex-m3 -</a:t>
            </a:r>
            <a:r>
              <a:rPr lang="en-US" sz="1600" dirty="0" err="1">
                <a:latin typeface="Consolas" pitchFamily="49" charset="0"/>
              </a:rPr>
              <a:t>mthumb</a:t>
            </a:r>
            <a:r>
              <a:rPr lang="en-US" sz="1600" dirty="0">
                <a:latin typeface="Consolas" pitchFamily="49" charset="0"/>
              </a:rPr>
              <a:t> example1.s -o example1.o</a:t>
            </a:r>
          </a:p>
          <a:p>
            <a:r>
              <a:rPr lang="en-US" sz="1600" dirty="0">
                <a:latin typeface="Consolas" pitchFamily="49" charset="0"/>
              </a:rPr>
              <a:t>	arm-none-</a:t>
            </a:r>
            <a:r>
              <a:rPr lang="en-US" sz="1600" dirty="0" err="1">
                <a:latin typeface="Consolas" pitchFamily="49" charset="0"/>
              </a:rPr>
              <a:t>eabi</a:t>
            </a:r>
            <a:r>
              <a:rPr lang="en-US" sz="1600" dirty="0">
                <a:latin typeface="Consolas" pitchFamily="49" charset="0"/>
              </a:rPr>
              <a:t>-</a:t>
            </a:r>
            <a:r>
              <a:rPr lang="en-US" sz="1600" dirty="0" err="1">
                <a:latin typeface="Consolas" pitchFamily="49" charset="0"/>
              </a:rPr>
              <a:t>ld</a:t>
            </a:r>
            <a:r>
              <a:rPr lang="en-US" sz="1600" dirty="0">
                <a:latin typeface="Consolas" pitchFamily="49" charset="0"/>
              </a:rPr>
              <a:t> -</a:t>
            </a:r>
            <a:r>
              <a:rPr lang="en-US" sz="1600" dirty="0" err="1">
                <a:latin typeface="Consolas" pitchFamily="49" charset="0"/>
              </a:rPr>
              <a:t>Ttext</a:t>
            </a:r>
            <a:r>
              <a:rPr lang="en-US" sz="1600" dirty="0">
                <a:latin typeface="Consolas" pitchFamily="49" charset="0"/>
              </a:rPr>
              <a:t> 0x0 -o example1.out example1.o</a:t>
            </a:r>
          </a:p>
          <a:p>
            <a:r>
              <a:rPr lang="en-US" sz="1600" dirty="0">
                <a:latin typeface="Consolas" pitchFamily="49" charset="0"/>
              </a:rPr>
              <a:t>	arm-none-</a:t>
            </a:r>
            <a:r>
              <a:rPr lang="en-US" sz="1600" dirty="0" err="1">
                <a:latin typeface="Consolas" pitchFamily="49" charset="0"/>
              </a:rPr>
              <a:t>eabi</a:t>
            </a:r>
            <a:r>
              <a:rPr lang="en-US" sz="1600" dirty="0">
                <a:latin typeface="Consolas" pitchFamily="49" charset="0"/>
              </a:rPr>
              <a:t>-</a:t>
            </a:r>
            <a:r>
              <a:rPr lang="en-US" sz="1600" dirty="0" err="1">
                <a:latin typeface="Consolas" pitchFamily="49" charset="0"/>
              </a:rPr>
              <a:t>objcopy</a:t>
            </a:r>
            <a:r>
              <a:rPr lang="en-US" sz="1600" dirty="0">
                <a:latin typeface="Consolas" pitchFamily="49" charset="0"/>
              </a:rPr>
              <a:t> -</a:t>
            </a:r>
            <a:r>
              <a:rPr lang="en-US" sz="1600" dirty="0" err="1">
                <a:latin typeface="Consolas" pitchFamily="49" charset="0"/>
              </a:rPr>
              <a:t>Obinary</a:t>
            </a:r>
            <a:r>
              <a:rPr lang="en-US" sz="1600" dirty="0">
                <a:latin typeface="Consolas" pitchFamily="49" charset="0"/>
              </a:rPr>
              <a:t> example1.out </a:t>
            </a:r>
            <a:r>
              <a:rPr lang="en-US" sz="1600" dirty="0" err="1">
                <a:latin typeface="Consolas" pitchFamily="49" charset="0"/>
              </a:rPr>
              <a:t>example.bin</a:t>
            </a:r>
            <a:endParaRPr lang="en-US" sz="1600" dirty="0">
              <a:latin typeface="Consolas" pitchFamily="49" charset="0"/>
            </a:endParaRPr>
          </a:p>
          <a:p>
            <a:r>
              <a:rPr lang="en-US" sz="1600" dirty="0">
                <a:latin typeface="Consolas" pitchFamily="49" charset="0"/>
              </a:rPr>
              <a:t>	arm-none-</a:t>
            </a:r>
            <a:r>
              <a:rPr lang="en-US" sz="1600" dirty="0" err="1">
                <a:latin typeface="Consolas" pitchFamily="49" charset="0"/>
              </a:rPr>
              <a:t>eabi</a:t>
            </a:r>
            <a:r>
              <a:rPr lang="en-US" sz="1600" dirty="0">
                <a:latin typeface="Consolas" pitchFamily="49" charset="0"/>
              </a:rPr>
              <a:t>-</a:t>
            </a:r>
            <a:r>
              <a:rPr lang="en-US" sz="1600" dirty="0" err="1">
                <a:latin typeface="Consolas" pitchFamily="49" charset="0"/>
              </a:rPr>
              <a:t>objdump</a:t>
            </a:r>
            <a:r>
              <a:rPr lang="en-US" sz="1600" dirty="0">
                <a:latin typeface="Consolas" pitchFamily="49" charset="0"/>
              </a:rPr>
              <a:t> -S example1.out &gt; example1.list</a:t>
            </a: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simple Makefile</a:t>
            </a:r>
          </a:p>
        </p:txBody>
      </p:sp>
    </p:spTree>
    <p:extLst>
      <p:ext uri="{BB962C8B-B14F-4D97-AF65-F5344CB8AC3E}">
        <p14:creationId xmlns:p14="http://schemas.microsoft.com/office/powerpoint/2010/main" val="302134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0D74D-FC0C-436D-B00E-E4EEAE7061CB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an assembly language program </a:t>
            </a:r>
            <a:br>
              <a:rPr lang="en-US" smtClean="0"/>
            </a:br>
            <a:r>
              <a:rPr lang="en-US" smtClean="0"/>
              <a:t>get turned into a executable program image?</a:t>
            </a:r>
          </a:p>
        </p:txBody>
      </p:sp>
      <p:sp>
        <p:nvSpPr>
          <p:cNvPr id="53250" name="Documents"/>
          <p:cNvSpPr>
            <a:spLocks noEditPoints="1" noChangeArrowheads="1"/>
          </p:cNvSpPr>
          <p:nvPr/>
        </p:nvSpPr>
        <p:spPr bwMode="auto">
          <a:xfrm>
            <a:off x="457200" y="2790825"/>
            <a:ext cx="914400" cy="12382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51" name="Document"/>
          <p:cNvSpPr>
            <a:spLocks noEditPoints="1" noChangeArrowheads="1"/>
          </p:cNvSpPr>
          <p:nvPr/>
        </p:nvSpPr>
        <p:spPr bwMode="auto">
          <a:xfrm>
            <a:off x="6007100" y="2894013"/>
            <a:ext cx="774700" cy="10699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918" name="Right Arrow 8"/>
          <p:cNvSpPr>
            <a:spLocks noChangeArrowheads="1"/>
          </p:cNvSpPr>
          <p:nvPr/>
        </p:nvSpPr>
        <p:spPr bwMode="auto">
          <a:xfrm>
            <a:off x="1676400" y="3186113"/>
            <a:ext cx="914400" cy="485775"/>
          </a:xfrm>
          <a:prstGeom prst="rightArrow">
            <a:avLst>
              <a:gd name="adj1" fmla="val 50000"/>
              <a:gd name="adj2" fmla="val 4988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Documents"/>
          <p:cNvSpPr>
            <a:spLocks noEditPoints="1" noChangeArrowheads="1"/>
          </p:cNvSpPr>
          <p:nvPr/>
        </p:nvSpPr>
        <p:spPr bwMode="auto">
          <a:xfrm>
            <a:off x="2743200" y="2790825"/>
            <a:ext cx="914400" cy="12382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920" name="Right Arrow 10"/>
          <p:cNvSpPr>
            <a:spLocks noChangeArrowheads="1"/>
          </p:cNvSpPr>
          <p:nvPr/>
        </p:nvSpPr>
        <p:spPr bwMode="auto">
          <a:xfrm>
            <a:off x="5410200" y="3186113"/>
            <a:ext cx="45720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Document"/>
          <p:cNvSpPr>
            <a:spLocks noEditPoints="1" noChangeArrowheads="1"/>
          </p:cNvSpPr>
          <p:nvPr/>
        </p:nvSpPr>
        <p:spPr bwMode="auto">
          <a:xfrm>
            <a:off x="7835900" y="1444625"/>
            <a:ext cx="774700" cy="10699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Document"/>
          <p:cNvSpPr>
            <a:spLocks noEditPoints="1" noChangeArrowheads="1"/>
          </p:cNvSpPr>
          <p:nvPr/>
        </p:nvSpPr>
        <p:spPr bwMode="auto">
          <a:xfrm>
            <a:off x="7835900" y="4340225"/>
            <a:ext cx="774700" cy="10699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923" name="Right Arrow 13"/>
          <p:cNvSpPr>
            <a:spLocks noChangeArrowheads="1"/>
          </p:cNvSpPr>
          <p:nvPr/>
        </p:nvSpPr>
        <p:spPr bwMode="auto">
          <a:xfrm>
            <a:off x="3962400" y="3173413"/>
            <a:ext cx="500063" cy="484187"/>
          </a:xfrm>
          <a:prstGeom prst="rightArrow">
            <a:avLst>
              <a:gd name="adj1" fmla="val 50000"/>
              <a:gd name="adj2" fmla="val 5011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Right Arrow 14"/>
          <p:cNvSpPr>
            <a:spLocks noChangeArrowheads="1"/>
          </p:cNvSpPr>
          <p:nvPr/>
        </p:nvSpPr>
        <p:spPr bwMode="auto">
          <a:xfrm rot="-5400000">
            <a:off x="4664075" y="3717925"/>
            <a:ext cx="452438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TextBox 3"/>
          <p:cNvSpPr txBox="1">
            <a:spLocks noChangeArrowheads="1"/>
          </p:cNvSpPr>
          <p:nvPr/>
        </p:nvSpPr>
        <p:spPr bwMode="auto">
          <a:xfrm>
            <a:off x="0" y="22098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Assembly</a:t>
            </a:r>
          </a:p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files (.s)</a:t>
            </a:r>
          </a:p>
        </p:txBody>
      </p:sp>
      <p:sp>
        <p:nvSpPr>
          <p:cNvPr id="38926" name="TextBox 3"/>
          <p:cNvSpPr txBox="1">
            <a:spLocks noChangeArrowheads="1"/>
          </p:cNvSpPr>
          <p:nvPr/>
        </p:nvSpPr>
        <p:spPr bwMode="auto">
          <a:xfrm>
            <a:off x="2362200" y="22098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Object</a:t>
            </a:r>
          </a:p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files (.o)</a:t>
            </a:r>
          </a:p>
        </p:txBody>
      </p:sp>
      <p:sp>
        <p:nvSpPr>
          <p:cNvPr id="38927" name="TextBox 3"/>
          <p:cNvSpPr txBox="1">
            <a:spLocks noChangeArrowheads="1"/>
          </p:cNvSpPr>
          <p:nvPr/>
        </p:nvSpPr>
        <p:spPr bwMode="auto">
          <a:xfrm>
            <a:off x="1219200" y="35306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as</a:t>
            </a:r>
          </a:p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(assembler)</a:t>
            </a:r>
          </a:p>
        </p:txBody>
      </p:sp>
      <p:sp>
        <p:nvSpPr>
          <p:cNvPr id="38928" name="TextBox 3"/>
          <p:cNvSpPr txBox="1">
            <a:spLocks noChangeArrowheads="1"/>
          </p:cNvSpPr>
          <p:nvPr/>
        </p:nvSpPr>
        <p:spPr bwMode="auto">
          <a:xfrm>
            <a:off x="4267200" y="31496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ld</a:t>
            </a:r>
          </a:p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(linker)</a:t>
            </a:r>
          </a:p>
        </p:txBody>
      </p:sp>
      <p:sp>
        <p:nvSpPr>
          <p:cNvPr id="22" name="Document"/>
          <p:cNvSpPr>
            <a:spLocks noEditPoints="1" noChangeArrowheads="1"/>
          </p:cNvSpPr>
          <p:nvPr/>
        </p:nvSpPr>
        <p:spPr bwMode="auto">
          <a:xfrm>
            <a:off x="4483100" y="4495800"/>
            <a:ext cx="774700" cy="10699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1200" b="1" dirty="0">
              <a:latin typeface="Consolas" pitchFamily="49" charset="0"/>
              <a:cs typeface="Consolas" pitchFamily="49" charset="0"/>
            </a:endParaRPr>
          </a:p>
          <a:p>
            <a:pPr>
              <a:defRPr/>
            </a:pPr>
            <a:r>
              <a:rPr lang="en-US" sz="1200" b="1" dirty="0">
                <a:latin typeface="Consolas" pitchFamily="49" charset="0"/>
                <a:cs typeface="Consolas" pitchFamily="49" charset="0"/>
              </a:rPr>
              <a:t>Memory</a:t>
            </a:r>
          </a:p>
          <a:p>
            <a:pPr>
              <a:defRPr/>
            </a:pPr>
            <a:r>
              <a:rPr lang="en-US" sz="1200" b="1" dirty="0">
                <a:latin typeface="Consolas" pitchFamily="49" charset="0"/>
                <a:cs typeface="Consolas" pitchFamily="49" charset="0"/>
              </a:rPr>
              <a:t>layout</a:t>
            </a:r>
          </a:p>
        </p:txBody>
      </p:sp>
      <p:sp>
        <p:nvSpPr>
          <p:cNvPr id="38930" name="TextBox 3"/>
          <p:cNvSpPr txBox="1">
            <a:spLocks noChangeArrowheads="1"/>
          </p:cNvSpPr>
          <p:nvPr/>
        </p:nvSpPr>
        <p:spPr bwMode="auto">
          <a:xfrm>
            <a:off x="3962400" y="55880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Linker</a:t>
            </a:r>
          </a:p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script (.ld)</a:t>
            </a:r>
          </a:p>
        </p:txBody>
      </p:sp>
      <p:sp>
        <p:nvSpPr>
          <p:cNvPr id="38931" name="TextBox 3"/>
          <p:cNvSpPr txBox="1">
            <a:spLocks noChangeArrowheads="1"/>
          </p:cNvSpPr>
          <p:nvPr/>
        </p:nvSpPr>
        <p:spPr bwMode="auto">
          <a:xfrm>
            <a:off x="5486400" y="23114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Executable</a:t>
            </a:r>
          </a:p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image file</a:t>
            </a:r>
          </a:p>
        </p:txBody>
      </p:sp>
      <p:sp>
        <p:nvSpPr>
          <p:cNvPr id="38932" name="TextBox 3"/>
          <p:cNvSpPr txBox="1">
            <a:spLocks noChangeArrowheads="1"/>
          </p:cNvSpPr>
          <p:nvPr/>
        </p:nvSpPr>
        <p:spPr bwMode="auto">
          <a:xfrm>
            <a:off x="7315200" y="8382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Binary program</a:t>
            </a:r>
          </a:p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file (.bin)</a:t>
            </a:r>
          </a:p>
        </p:txBody>
      </p:sp>
      <p:sp>
        <p:nvSpPr>
          <p:cNvPr id="38933" name="TextBox 3"/>
          <p:cNvSpPr txBox="1">
            <a:spLocks noChangeArrowheads="1"/>
          </p:cNvSpPr>
          <p:nvPr/>
        </p:nvSpPr>
        <p:spPr bwMode="auto">
          <a:xfrm>
            <a:off x="7315200" y="54356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Disassembled</a:t>
            </a:r>
          </a:p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code (.lst)</a:t>
            </a:r>
          </a:p>
        </p:txBody>
      </p:sp>
      <p:sp>
        <p:nvSpPr>
          <p:cNvPr id="38934" name="Right Arrow 28"/>
          <p:cNvSpPr>
            <a:spLocks noChangeArrowheads="1"/>
          </p:cNvSpPr>
          <p:nvPr/>
        </p:nvSpPr>
        <p:spPr bwMode="auto">
          <a:xfrm rot="2746086">
            <a:off x="7020719" y="4109244"/>
            <a:ext cx="584200" cy="484188"/>
          </a:xfrm>
          <a:prstGeom prst="rightArrow">
            <a:avLst>
              <a:gd name="adj1" fmla="val 50000"/>
              <a:gd name="adj2" fmla="val 5004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5" name="Right Arrow 29"/>
          <p:cNvSpPr>
            <a:spLocks noChangeArrowheads="1"/>
          </p:cNvSpPr>
          <p:nvPr/>
        </p:nvSpPr>
        <p:spPr bwMode="auto">
          <a:xfrm rot="-2696290">
            <a:off x="7021513" y="2414588"/>
            <a:ext cx="584200" cy="485775"/>
          </a:xfrm>
          <a:prstGeom prst="rightArrow">
            <a:avLst>
              <a:gd name="adj1" fmla="val 50000"/>
              <a:gd name="adj2" fmla="val 4988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6" name="TextBox 3"/>
          <p:cNvSpPr txBox="1">
            <a:spLocks noChangeArrowheads="1"/>
          </p:cNvSpPr>
          <p:nvPr/>
        </p:nvSpPr>
        <p:spPr bwMode="auto">
          <a:xfrm rot="-2698260">
            <a:off x="6884988" y="2781300"/>
            <a:ext cx="121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objcopy</a:t>
            </a:r>
          </a:p>
        </p:txBody>
      </p:sp>
      <p:sp>
        <p:nvSpPr>
          <p:cNvPr id="38937" name="TextBox 3"/>
          <p:cNvSpPr txBox="1">
            <a:spLocks noChangeArrowheads="1"/>
          </p:cNvSpPr>
          <p:nvPr/>
        </p:nvSpPr>
        <p:spPr bwMode="auto">
          <a:xfrm rot="2651263">
            <a:off x="6886575" y="3797300"/>
            <a:ext cx="121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objdump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Linker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5178425" cy="5867400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400" b="1" dirty="0" smtClean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</a:rPr>
              <a:t>OUTPUT_FORMAT("elf32-littlearm")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OUTPUT_ARCH(arm)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ENTRY(main)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400" b="1" dirty="0" smtClean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MEMORY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400" b="1" dirty="0" smtClean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400" b="1" dirty="0" smtClean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/* </a:t>
            </a:r>
            <a:r>
              <a:rPr lang="en-US" sz="1400" b="1" dirty="0" err="1" smtClean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SmartFusion</a:t>
            </a:r>
            <a:r>
              <a:rPr lang="en-US" sz="1400" b="1" dirty="0" smtClean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internal </a:t>
            </a:r>
            <a:r>
              <a:rPr lang="en-US" sz="1400" b="1" dirty="0" err="1" smtClean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eSRAM</a:t>
            </a:r>
            <a:r>
              <a:rPr lang="en-US" sz="1400" b="1" dirty="0" smtClean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*/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400" b="1" dirty="0" smtClean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ram (</a:t>
            </a:r>
            <a:r>
              <a:rPr lang="en-US" sz="1400" b="1" dirty="0" err="1" smtClean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rwx</a:t>
            </a:r>
            <a:r>
              <a:rPr lang="en-US" sz="1400" b="1" dirty="0" smtClean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) : ORIGIN = 0x20000000, LENGTH = 64k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400" b="1" dirty="0" smtClean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SECTIONS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.text :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 = ALIGN(4);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*(.text*)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. = ALIGN(4);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etext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= .;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} </a:t>
            </a:r>
            <a:r>
              <a:rPr lang="en-US" sz="1400" b="1" dirty="0" smtClean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&gt;ram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end = .;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5213" y="990600"/>
            <a:ext cx="4175125" cy="532288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CC0000"/>
                </a:solidFill>
              </a:rPr>
              <a:t>Specifies little-endian arm in ELF format.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Specifies ARM CPU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Should start executing at label named “main”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FF9900"/>
                </a:solidFill>
              </a:rPr>
              <a:t>We have 64k of memory starting at 0x20000000.  You can read, write and execute out of it.  We’ve named it “ram”</a:t>
            </a:r>
          </a:p>
          <a:p>
            <a:pPr>
              <a:spcBef>
                <a:spcPts val="0"/>
              </a:spcBef>
              <a:defRPr/>
            </a:pPr>
            <a:endParaRPr lang="en-US" sz="1600" dirty="0" smtClean="0">
              <a:solidFill>
                <a:srgbClr val="FF9900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1600" dirty="0" smtClean="0">
              <a:solidFill>
                <a:srgbClr val="FF99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“.” is a reference to the current memory location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C00000"/>
                </a:solidFill>
              </a:rPr>
              <a:t>First align to a word (4 byte) </a:t>
            </a:r>
            <a:r>
              <a:rPr lang="en-US" sz="1600" dirty="0" err="1" smtClean="0">
                <a:solidFill>
                  <a:srgbClr val="C00000"/>
                </a:solidFill>
              </a:rPr>
              <a:t>boundry</a:t>
            </a:r>
            <a:endParaRPr lang="en-US" sz="16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Place all sections that include .text at the start (* here is a wildcard)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Define a label named _</a:t>
            </a:r>
            <a:r>
              <a:rPr lang="en-US" sz="1600" dirty="0" err="1" smtClean="0">
                <a:solidFill>
                  <a:srgbClr val="0000FF"/>
                </a:solidFill>
              </a:rPr>
              <a:t>etext</a:t>
            </a:r>
            <a:r>
              <a:rPr lang="en-US" sz="1600" dirty="0" smtClean="0">
                <a:solidFill>
                  <a:srgbClr val="0000FF"/>
                </a:solidFill>
              </a:rPr>
              <a:t> to be the current address.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FF9900"/>
                </a:solidFill>
              </a:rPr>
              <a:t>Put it all in the memory location defined by the ram memory location.</a:t>
            </a:r>
          </a:p>
          <a:p>
            <a:pPr>
              <a:spcBef>
                <a:spcPts val="0"/>
              </a:spcBef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9A7AC-1C77-436C-9C88-79B2BCAFCE2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DA542-57A6-4072-8F32-8EA124D0CB5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information does the disassembled file provide?</a:t>
            </a: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304800" y="2354263"/>
            <a:ext cx="4021138" cy="397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	.equ	STACK_TOP, 0x20000800	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	.text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	.syntax	unified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	.thumb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	.global	_start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	.type	start, %function</a:t>
            </a:r>
          </a:p>
          <a:p>
            <a:endParaRPr lang="en-US" sz="1200" b="1">
              <a:solidFill>
                <a:srgbClr val="0000FF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_start: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	.word	STACK_TOP, start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start: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	movs r0, #10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	movs r1, #0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loop: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	adds r1, r0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	subs r0, #1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	bne  loop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deadloop: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	b    deadloop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	.end</a:t>
            </a:r>
          </a:p>
          <a:p>
            <a:endParaRPr lang="en-US" sz="1200" b="1">
              <a:solidFill>
                <a:srgbClr val="0000FF"/>
              </a:solidFill>
              <a:latin typeface="Consolas" pitchFamily="49" charset="0"/>
              <a:cs typeface="Consolas" pitchFamily="49" charset="0"/>
            </a:endParaRPr>
          </a:p>
          <a:p>
            <a:endParaRPr lang="en-US" sz="1200" b="1">
              <a:solidFill>
                <a:srgbClr val="0000FF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4818063" y="2354263"/>
            <a:ext cx="4021137" cy="397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example1.out:     file format elf32-littlearm</a:t>
            </a:r>
          </a:p>
          <a:p>
            <a:endParaRPr lang="en-US" sz="1200" b="1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endParaRPr lang="en-US" sz="1200" b="1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200" b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Disassembly of section .text:</a:t>
            </a:r>
          </a:p>
          <a:p>
            <a:endParaRPr lang="en-US" sz="1200" b="1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00000000 &lt;_start&gt;: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 0:	20000800 	.word	0x20000800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 4:	00000009 	.word	0x00000009</a:t>
            </a:r>
          </a:p>
          <a:p>
            <a:endParaRPr lang="en-US" sz="1200" b="1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00000008 &lt;start&gt;: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 8:	200a      	</a:t>
            </a:r>
            <a:r>
              <a:rPr lang="en-US" sz="1200" b="1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movs</a:t>
            </a:r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	r0, #10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 a:	2100      	</a:t>
            </a:r>
            <a:r>
              <a:rPr lang="en-US" sz="1200" b="1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movs</a:t>
            </a:r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	r1, #0</a:t>
            </a:r>
          </a:p>
          <a:p>
            <a:endParaRPr lang="en-US" sz="1200" b="1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0000000c &lt;loop&gt;: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 c:	1809      	adds	r1, r1, r0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 e:	3801      	subs	r0, #1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10:	d1fc      	</a:t>
            </a:r>
            <a:r>
              <a:rPr lang="en-US" sz="1200" b="1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bne.n</a:t>
            </a:r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	c &lt;loop&gt;</a:t>
            </a:r>
          </a:p>
          <a:p>
            <a:endParaRPr lang="en-US" sz="1200" b="1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00000012 &lt;</a:t>
            </a:r>
            <a:r>
              <a:rPr lang="en-US" sz="1200" b="1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deadloop</a:t>
            </a:r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&gt;: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12:	e7fe      	</a:t>
            </a:r>
            <a:r>
              <a:rPr lang="en-US" sz="1200" b="1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b.n</a:t>
            </a:r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	12 &lt;</a:t>
            </a:r>
            <a:r>
              <a:rPr lang="en-US" sz="1200" b="1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deadloop</a:t>
            </a:r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endParaRPr lang="en-US" sz="1200" b="1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0966" name="TextBox 3"/>
          <p:cNvSpPr txBox="1">
            <a:spLocks noChangeArrowheads="1"/>
          </p:cNvSpPr>
          <p:nvPr/>
        </p:nvSpPr>
        <p:spPr bwMode="auto">
          <a:xfrm>
            <a:off x="304800" y="657225"/>
            <a:ext cx="85344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Consolas" pitchFamily="49" charset="0"/>
                <a:cs typeface="Consolas" pitchFamily="49" charset="0"/>
              </a:rPr>
              <a:t>all:</a:t>
            </a:r>
          </a:p>
          <a:p>
            <a:r>
              <a:rPr lang="en-US" sz="1600" b="1">
                <a:latin typeface="Consolas" pitchFamily="49" charset="0"/>
                <a:cs typeface="Consolas" pitchFamily="49" charset="0"/>
              </a:rPr>
              <a:t>	arm-none-eabi-as -mcpu=cortex-m3 -mthumb </a:t>
            </a:r>
            <a:r>
              <a:rPr lang="en-US" sz="1600" b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example1.s</a:t>
            </a:r>
            <a:r>
              <a:rPr lang="en-US" sz="1600" b="1">
                <a:latin typeface="Consolas" pitchFamily="49" charset="0"/>
                <a:cs typeface="Consolas" pitchFamily="49" charset="0"/>
              </a:rPr>
              <a:t> -o example1.o</a:t>
            </a:r>
          </a:p>
          <a:p>
            <a:r>
              <a:rPr lang="en-US" sz="1600" b="1">
                <a:latin typeface="Consolas" pitchFamily="49" charset="0"/>
                <a:cs typeface="Consolas" pitchFamily="49" charset="0"/>
              </a:rPr>
              <a:t>	arm-none-eabi-ld -Ttext 0x0 -o example1.out example1.o</a:t>
            </a:r>
          </a:p>
          <a:p>
            <a:r>
              <a:rPr lang="en-US" sz="1600" b="1">
                <a:latin typeface="Consolas" pitchFamily="49" charset="0"/>
                <a:cs typeface="Consolas" pitchFamily="49" charset="0"/>
              </a:rPr>
              <a:t>	arm-none-eabi-objcopy -Obinary example1.out example1.bin</a:t>
            </a:r>
          </a:p>
          <a:p>
            <a:r>
              <a:rPr lang="en-US" sz="1600" b="1">
                <a:latin typeface="Consolas" pitchFamily="49" charset="0"/>
                <a:cs typeface="Consolas" pitchFamily="49" charset="0"/>
              </a:rPr>
              <a:t>	arm-none-eabi-objdump -S example1.out &gt; </a:t>
            </a:r>
            <a:r>
              <a:rPr lang="en-US" sz="1600" b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example1.lst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900C3-92DB-449B-9292-A1188D052D05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a mixed C/Assembly program </a:t>
            </a:r>
            <a:br>
              <a:rPr lang="en-US" smtClean="0"/>
            </a:br>
            <a:r>
              <a:rPr lang="en-US" smtClean="0"/>
              <a:t>get turned into a executable program image?</a:t>
            </a:r>
          </a:p>
        </p:txBody>
      </p:sp>
      <p:sp>
        <p:nvSpPr>
          <p:cNvPr id="53250" name="Documents"/>
          <p:cNvSpPr>
            <a:spLocks noEditPoints="1" noChangeArrowheads="1"/>
          </p:cNvSpPr>
          <p:nvPr/>
        </p:nvSpPr>
        <p:spPr bwMode="auto">
          <a:xfrm>
            <a:off x="457200" y="3248025"/>
            <a:ext cx="914400" cy="12382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51" name="Document"/>
          <p:cNvSpPr>
            <a:spLocks noEditPoints="1" noChangeArrowheads="1"/>
          </p:cNvSpPr>
          <p:nvPr/>
        </p:nvSpPr>
        <p:spPr bwMode="auto">
          <a:xfrm>
            <a:off x="6007100" y="3351213"/>
            <a:ext cx="774700" cy="10699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990" name="Right Arrow 8"/>
          <p:cNvSpPr>
            <a:spLocks noChangeArrowheads="1"/>
          </p:cNvSpPr>
          <p:nvPr/>
        </p:nvSpPr>
        <p:spPr bwMode="auto">
          <a:xfrm>
            <a:off x="1676400" y="3643313"/>
            <a:ext cx="914400" cy="485775"/>
          </a:xfrm>
          <a:prstGeom prst="rightArrow">
            <a:avLst>
              <a:gd name="adj1" fmla="val 50000"/>
              <a:gd name="adj2" fmla="val 4988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Documents"/>
          <p:cNvSpPr>
            <a:spLocks noEditPoints="1" noChangeArrowheads="1"/>
          </p:cNvSpPr>
          <p:nvPr/>
        </p:nvSpPr>
        <p:spPr bwMode="auto">
          <a:xfrm>
            <a:off x="2743200" y="3248025"/>
            <a:ext cx="914400" cy="12382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992" name="Right Arrow 10"/>
          <p:cNvSpPr>
            <a:spLocks noChangeArrowheads="1"/>
          </p:cNvSpPr>
          <p:nvPr/>
        </p:nvSpPr>
        <p:spPr bwMode="auto">
          <a:xfrm>
            <a:off x="5486400" y="3643313"/>
            <a:ext cx="45720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Document"/>
          <p:cNvSpPr>
            <a:spLocks noEditPoints="1" noChangeArrowheads="1"/>
          </p:cNvSpPr>
          <p:nvPr/>
        </p:nvSpPr>
        <p:spPr bwMode="auto">
          <a:xfrm>
            <a:off x="7835900" y="1901825"/>
            <a:ext cx="774700" cy="10699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Document"/>
          <p:cNvSpPr>
            <a:spLocks noEditPoints="1" noChangeArrowheads="1"/>
          </p:cNvSpPr>
          <p:nvPr/>
        </p:nvSpPr>
        <p:spPr bwMode="auto">
          <a:xfrm>
            <a:off x="7835900" y="4797425"/>
            <a:ext cx="774700" cy="10699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995" name="Right Arrow 13"/>
          <p:cNvSpPr>
            <a:spLocks noChangeArrowheads="1"/>
          </p:cNvSpPr>
          <p:nvPr/>
        </p:nvSpPr>
        <p:spPr bwMode="auto">
          <a:xfrm>
            <a:off x="3962400" y="3630613"/>
            <a:ext cx="500063" cy="484187"/>
          </a:xfrm>
          <a:prstGeom prst="rightArrow">
            <a:avLst>
              <a:gd name="adj1" fmla="val 50000"/>
              <a:gd name="adj2" fmla="val 5011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Right Arrow 14"/>
          <p:cNvSpPr>
            <a:spLocks noChangeArrowheads="1"/>
          </p:cNvSpPr>
          <p:nvPr/>
        </p:nvSpPr>
        <p:spPr bwMode="auto">
          <a:xfrm rot="-5400000">
            <a:off x="4740275" y="4484688"/>
            <a:ext cx="452437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Right Arrow 15"/>
          <p:cNvSpPr>
            <a:spLocks noChangeArrowheads="1"/>
          </p:cNvSpPr>
          <p:nvPr/>
        </p:nvSpPr>
        <p:spPr bwMode="auto">
          <a:xfrm rot="2705637">
            <a:off x="7020719" y="4566444"/>
            <a:ext cx="584200" cy="484188"/>
          </a:xfrm>
          <a:prstGeom prst="rightArrow">
            <a:avLst>
              <a:gd name="adj1" fmla="val 50000"/>
              <a:gd name="adj2" fmla="val 5004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Right Arrow 16"/>
          <p:cNvSpPr>
            <a:spLocks noChangeArrowheads="1"/>
          </p:cNvSpPr>
          <p:nvPr/>
        </p:nvSpPr>
        <p:spPr bwMode="auto">
          <a:xfrm rot="-2696290">
            <a:off x="7021513" y="2871788"/>
            <a:ext cx="584200" cy="485775"/>
          </a:xfrm>
          <a:prstGeom prst="rightArrow">
            <a:avLst>
              <a:gd name="adj1" fmla="val 50000"/>
              <a:gd name="adj2" fmla="val 4988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TextBox 3"/>
          <p:cNvSpPr txBox="1">
            <a:spLocks noChangeArrowheads="1"/>
          </p:cNvSpPr>
          <p:nvPr/>
        </p:nvSpPr>
        <p:spPr bwMode="auto">
          <a:xfrm>
            <a:off x="0" y="26924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Assembly</a:t>
            </a:r>
          </a:p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files (.s)</a:t>
            </a:r>
          </a:p>
        </p:txBody>
      </p:sp>
      <p:sp>
        <p:nvSpPr>
          <p:cNvPr id="42000" name="TextBox 3"/>
          <p:cNvSpPr txBox="1">
            <a:spLocks noChangeArrowheads="1"/>
          </p:cNvSpPr>
          <p:nvPr/>
        </p:nvSpPr>
        <p:spPr bwMode="auto">
          <a:xfrm>
            <a:off x="2286000" y="26670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Object</a:t>
            </a:r>
          </a:p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files (.o)</a:t>
            </a:r>
          </a:p>
        </p:txBody>
      </p:sp>
      <p:sp>
        <p:nvSpPr>
          <p:cNvPr id="42001" name="TextBox 3"/>
          <p:cNvSpPr txBox="1">
            <a:spLocks noChangeArrowheads="1"/>
          </p:cNvSpPr>
          <p:nvPr/>
        </p:nvSpPr>
        <p:spPr bwMode="auto">
          <a:xfrm>
            <a:off x="1219200" y="39878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as</a:t>
            </a:r>
          </a:p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(assembler)</a:t>
            </a:r>
          </a:p>
        </p:txBody>
      </p:sp>
      <p:sp>
        <p:nvSpPr>
          <p:cNvPr id="42002" name="TextBox 3"/>
          <p:cNvSpPr txBox="1">
            <a:spLocks noChangeArrowheads="1"/>
          </p:cNvSpPr>
          <p:nvPr/>
        </p:nvSpPr>
        <p:spPr bwMode="auto">
          <a:xfrm>
            <a:off x="4343400" y="3505200"/>
            <a:ext cx="121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gcc</a:t>
            </a:r>
          </a:p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(compile</a:t>
            </a:r>
          </a:p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+ link)</a:t>
            </a:r>
          </a:p>
        </p:txBody>
      </p:sp>
      <p:sp>
        <p:nvSpPr>
          <p:cNvPr id="22" name="Document"/>
          <p:cNvSpPr>
            <a:spLocks noEditPoints="1" noChangeArrowheads="1"/>
          </p:cNvSpPr>
          <p:nvPr/>
        </p:nvSpPr>
        <p:spPr bwMode="auto">
          <a:xfrm>
            <a:off x="4559300" y="5181600"/>
            <a:ext cx="774700" cy="10699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1200" b="1" dirty="0">
              <a:latin typeface="Consolas" pitchFamily="49" charset="0"/>
              <a:cs typeface="Consolas" pitchFamily="49" charset="0"/>
            </a:endParaRPr>
          </a:p>
          <a:p>
            <a:pPr>
              <a:defRPr/>
            </a:pPr>
            <a:r>
              <a:rPr lang="en-US" sz="1200" b="1" dirty="0">
                <a:latin typeface="Consolas" pitchFamily="49" charset="0"/>
                <a:cs typeface="Consolas" pitchFamily="49" charset="0"/>
              </a:rPr>
              <a:t>Memory</a:t>
            </a:r>
          </a:p>
          <a:p>
            <a:pPr>
              <a:defRPr/>
            </a:pPr>
            <a:r>
              <a:rPr lang="en-US" sz="1200" b="1" dirty="0">
                <a:latin typeface="Consolas" pitchFamily="49" charset="0"/>
                <a:cs typeface="Consolas" pitchFamily="49" charset="0"/>
              </a:rPr>
              <a:t>layout</a:t>
            </a:r>
          </a:p>
        </p:txBody>
      </p:sp>
      <p:sp>
        <p:nvSpPr>
          <p:cNvPr id="42004" name="TextBox 3"/>
          <p:cNvSpPr txBox="1">
            <a:spLocks noChangeArrowheads="1"/>
          </p:cNvSpPr>
          <p:nvPr/>
        </p:nvSpPr>
        <p:spPr bwMode="auto">
          <a:xfrm>
            <a:off x="4038600" y="62738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Linker</a:t>
            </a:r>
          </a:p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script (.ld)</a:t>
            </a:r>
          </a:p>
        </p:txBody>
      </p:sp>
      <p:sp>
        <p:nvSpPr>
          <p:cNvPr id="42005" name="TextBox 3"/>
          <p:cNvSpPr txBox="1">
            <a:spLocks noChangeArrowheads="1"/>
          </p:cNvSpPr>
          <p:nvPr/>
        </p:nvSpPr>
        <p:spPr bwMode="auto">
          <a:xfrm>
            <a:off x="5486400" y="27686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Executable</a:t>
            </a:r>
          </a:p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image file</a:t>
            </a:r>
          </a:p>
        </p:txBody>
      </p:sp>
      <p:sp>
        <p:nvSpPr>
          <p:cNvPr id="42006" name="TextBox 3"/>
          <p:cNvSpPr txBox="1">
            <a:spLocks noChangeArrowheads="1"/>
          </p:cNvSpPr>
          <p:nvPr/>
        </p:nvSpPr>
        <p:spPr bwMode="auto">
          <a:xfrm>
            <a:off x="7315200" y="13208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Binary program</a:t>
            </a:r>
          </a:p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file (.bin)</a:t>
            </a:r>
          </a:p>
        </p:txBody>
      </p:sp>
      <p:sp>
        <p:nvSpPr>
          <p:cNvPr id="42007" name="TextBox 3"/>
          <p:cNvSpPr txBox="1">
            <a:spLocks noChangeArrowheads="1"/>
          </p:cNvSpPr>
          <p:nvPr/>
        </p:nvSpPr>
        <p:spPr bwMode="auto">
          <a:xfrm>
            <a:off x="7315200" y="58928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Disassembled</a:t>
            </a:r>
          </a:p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Code (.lst)</a:t>
            </a:r>
          </a:p>
        </p:txBody>
      </p:sp>
      <p:sp>
        <p:nvSpPr>
          <p:cNvPr id="42008" name="TextBox 3"/>
          <p:cNvSpPr txBox="1">
            <a:spLocks noChangeArrowheads="1"/>
          </p:cNvSpPr>
          <p:nvPr/>
        </p:nvSpPr>
        <p:spPr bwMode="auto">
          <a:xfrm rot="-2698260">
            <a:off x="6884988" y="3238500"/>
            <a:ext cx="121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objcopy</a:t>
            </a:r>
          </a:p>
        </p:txBody>
      </p:sp>
      <p:sp>
        <p:nvSpPr>
          <p:cNvPr id="42009" name="TextBox 3"/>
          <p:cNvSpPr txBox="1">
            <a:spLocks noChangeArrowheads="1"/>
          </p:cNvSpPr>
          <p:nvPr/>
        </p:nvSpPr>
        <p:spPr bwMode="auto">
          <a:xfrm rot="2651263">
            <a:off x="6886575" y="4254500"/>
            <a:ext cx="121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objdump</a:t>
            </a:r>
          </a:p>
        </p:txBody>
      </p:sp>
      <p:sp>
        <p:nvSpPr>
          <p:cNvPr id="42010" name="TextBox 3"/>
          <p:cNvSpPr txBox="1">
            <a:spLocks noChangeArrowheads="1"/>
          </p:cNvSpPr>
          <p:nvPr/>
        </p:nvSpPr>
        <p:spPr bwMode="auto">
          <a:xfrm>
            <a:off x="4876800" y="17526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ld</a:t>
            </a:r>
          </a:p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(linker)</a:t>
            </a:r>
          </a:p>
        </p:txBody>
      </p:sp>
      <p:sp>
        <p:nvSpPr>
          <p:cNvPr id="42011" name="Right Arrow 29"/>
          <p:cNvSpPr>
            <a:spLocks noChangeArrowheads="1"/>
          </p:cNvSpPr>
          <p:nvPr/>
        </p:nvSpPr>
        <p:spPr bwMode="auto">
          <a:xfrm rot="-2711613">
            <a:off x="3900488" y="4484687"/>
            <a:ext cx="584200" cy="485775"/>
          </a:xfrm>
          <a:prstGeom prst="rightArrow">
            <a:avLst>
              <a:gd name="adj1" fmla="val 50000"/>
              <a:gd name="adj2" fmla="val 4988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Documents"/>
          <p:cNvSpPr>
            <a:spLocks noEditPoints="1" noChangeArrowheads="1"/>
          </p:cNvSpPr>
          <p:nvPr/>
        </p:nvSpPr>
        <p:spPr bwMode="auto">
          <a:xfrm>
            <a:off x="2743200" y="5029200"/>
            <a:ext cx="914400" cy="12382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13" name="TextBox 3"/>
          <p:cNvSpPr txBox="1">
            <a:spLocks noChangeArrowheads="1"/>
          </p:cNvSpPr>
          <p:nvPr/>
        </p:nvSpPr>
        <p:spPr bwMode="auto">
          <a:xfrm>
            <a:off x="2286000" y="629285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Library object</a:t>
            </a:r>
          </a:p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files (.o)</a:t>
            </a:r>
          </a:p>
        </p:txBody>
      </p:sp>
      <p:sp>
        <p:nvSpPr>
          <p:cNvPr id="33" name="Documents"/>
          <p:cNvSpPr>
            <a:spLocks noEditPoints="1" noChangeArrowheads="1"/>
          </p:cNvSpPr>
          <p:nvPr/>
        </p:nvSpPr>
        <p:spPr bwMode="auto">
          <a:xfrm>
            <a:off x="2743200" y="1219200"/>
            <a:ext cx="914400" cy="12382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15" name="TextBox 3"/>
          <p:cNvSpPr txBox="1">
            <a:spLocks noChangeArrowheads="1"/>
          </p:cNvSpPr>
          <p:nvPr/>
        </p:nvSpPr>
        <p:spPr bwMode="auto">
          <a:xfrm>
            <a:off x="2286000" y="88106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Consolas" pitchFamily="49" charset="0"/>
                <a:cs typeface="Consolas" pitchFamily="49" charset="0"/>
              </a:rPr>
              <a:t>C files (.c)</a:t>
            </a:r>
          </a:p>
        </p:txBody>
      </p:sp>
      <p:sp>
        <p:nvSpPr>
          <p:cNvPr id="42016" name="Right Arrow 34"/>
          <p:cNvSpPr>
            <a:spLocks noChangeArrowheads="1"/>
          </p:cNvSpPr>
          <p:nvPr/>
        </p:nvSpPr>
        <p:spPr bwMode="auto">
          <a:xfrm rot="2705637">
            <a:off x="3895726" y="2801937"/>
            <a:ext cx="584200" cy="485775"/>
          </a:xfrm>
          <a:prstGeom prst="rightArrow">
            <a:avLst>
              <a:gd name="adj1" fmla="val 50000"/>
              <a:gd name="adj2" fmla="val 4988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2017" name="Straight Arrow Connector 36"/>
          <p:cNvCxnSpPr>
            <a:cxnSpLocks noChangeShapeType="1"/>
            <a:stCxn id="42002" idx="0"/>
            <a:endCxn id="42010" idx="2"/>
          </p:cNvCxnSpPr>
          <p:nvPr/>
        </p:nvCxnSpPr>
        <p:spPr bwMode="auto">
          <a:xfrm rot="5400000" flipH="1" flipV="1">
            <a:off x="4635500" y="2654300"/>
            <a:ext cx="1168400" cy="533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9592-3936-4A8B-9149-308C5695C232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35938" cy="54102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Review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Tool chain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ABI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Basic memory-mapped I/O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78A0B-A482-4436-866A-945A3676446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"/>
          <a:stretch/>
        </p:blipFill>
        <p:spPr bwMode="auto">
          <a:xfrm>
            <a:off x="506413" y="745673"/>
            <a:ext cx="8164512" cy="571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ABI Basic Rules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773113"/>
            <a:ext cx="73152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A subroutine must preserve the contents of the registers r4-11 and SP</a:t>
            </a:r>
          </a:p>
          <a:p>
            <a:pPr marL="857250" lvl="1" indent="-457200">
              <a:defRPr/>
            </a:pPr>
            <a:r>
              <a:rPr lang="en-US" dirty="0" smtClean="0">
                <a:ea typeface="+mn-ea"/>
                <a:cs typeface="+mn-cs"/>
              </a:rPr>
              <a:t>Let’s be careful with r9 though.</a:t>
            </a:r>
            <a:br>
              <a:rPr lang="en-US" dirty="0" smtClean="0">
                <a:ea typeface="+mn-ea"/>
                <a:cs typeface="+mn-cs"/>
              </a:rPr>
            </a:br>
            <a:endParaRPr lang="en-US" dirty="0" smtClean="0">
              <a:ea typeface="+mn-ea"/>
              <a:cs typeface="+mn-cs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 Arguments are passed though r0 to r3</a:t>
            </a:r>
          </a:p>
          <a:p>
            <a:pPr marL="857250" lvl="1" indent="-457200">
              <a:defRPr/>
            </a:pPr>
            <a:r>
              <a:rPr lang="en-US" dirty="0" smtClean="0">
                <a:ea typeface="+mn-ea"/>
                <a:cs typeface="+mn-cs"/>
              </a:rPr>
              <a:t>If we need more, we put a pointer into memory in one of the registers.</a:t>
            </a:r>
          </a:p>
          <a:p>
            <a:pPr marL="1257300" lvl="2" indent="-457200">
              <a:defRPr/>
            </a:pPr>
            <a:r>
              <a:rPr lang="en-US" dirty="0" smtClean="0">
                <a:ea typeface="+mn-ea"/>
                <a:cs typeface="+mn-cs"/>
              </a:rPr>
              <a:t>We’ll worry about that later.</a:t>
            </a:r>
            <a:br>
              <a:rPr lang="en-US" dirty="0" smtClean="0">
                <a:ea typeface="+mn-ea"/>
                <a:cs typeface="+mn-cs"/>
              </a:rPr>
            </a:br>
            <a:endParaRPr lang="en-US" dirty="0" smtClean="0">
              <a:ea typeface="+mn-ea"/>
              <a:cs typeface="+mn-cs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Return value is placed in r0</a:t>
            </a:r>
          </a:p>
          <a:p>
            <a:pPr marL="857250" lvl="1" indent="-457200">
              <a:defRPr/>
            </a:pPr>
            <a:r>
              <a:rPr lang="en-US" dirty="0" smtClean="0">
                <a:ea typeface="+mn-ea"/>
                <a:cs typeface="+mn-cs"/>
              </a:rPr>
              <a:t>r0 and r1 if 64-bits.</a:t>
            </a:r>
          </a:p>
          <a:p>
            <a:pPr marL="857250" lvl="1" indent="-457200">
              <a:defRPr/>
            </a:pPr>
            <a:endParaRPr lang="en-US" dirty="0" smtClean="0">
              <a:ea typeface="+mn-ea"/>
              <a:cs typeface="+mn-cs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Allocate space on stack as needed.  Use it as needed.</a:t>
            </a:r>
          </a:p>
          <a:p>
            <a:pPr marL="857250" lvl="1" indent="-457200">
              <a:defRPr/>
            </a:pPr>
            <a:r>
              <a:rPr lang="en-US" dirty="0" smtClean="0">
                <a:ea typeface="+mn-ea"/>
                <a:cs typeface="+mn-cs"/>
              </a:rPr>
              <a:t>Put it back when done…</a:t>
            </a:r>
          </a:p>
          <a:p>
            <a:pPr marL="857250" lvl="1" indent="-457200">
              <a:defRPr/>
            </a:pPr>
            <a:r>
              <a:rPr lang="en-US" dirty="0" smtClean="0">
                <a:ea typeface="+mn-ea"/>
                <a:cs typeface="+mn-cs"/>
              </a:rPr>
              <a:t>Keep word aligned.</a:t>
            </a:r>
            <a:br>
              <a:rPr lang="en-US" dirty="0" smtClean="0">
                <a:ea typeface="+mn-ea"/>
                <a:cs typeface="+mn-cs"/>
              </a:rPr>
            </a:br>
            <a:endParaRPr lang="en-US" dirty="0" smtClean="0">
              <a:ea typeface="+mn-ea"/>
              <a:cs typeface="+mn-cs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5F6A7-1253-4B77-A7E7-B110CC67F79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useful factoids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Stack grows down.</a:t>
            </a:r>
          </a:p>
          <a:p>
            <a:pPr lvl="1"/>
            <a:r>
              <a:rPr lang="en-US" smtClean="0"/>
              <a:t>And pointed to by “sp”</a:t>
            </a:r>
          </a:p>
          <a:p>
            <a:r>
              <a:rPr lang="en-US" smtClean="0"/>
              <a:t>Address we need to go back to in “lr”</a:t>
            </a:r>
          </a:p>
          <a:p>
            <a:endParaRPr lang="en-US" smtClean="0"/>
          </a:p>
          <a:p>
            <a:pPr>
              <a:buFontTx/>
              <a:buNone/>
            </a:pPr>
            <a:r>
              <a:rPr lang="en-US" sz="2800" smtClean="0"/>
              <a:t>And useful things for the example</a:t>
            </a:r>
          </a:p>
          <a:p>
            <a:r>
              <a:rPr lang="en-US" smtClean="0"/>
              <a:t>Assembly instructions</a:t>
            </a:r>
          </a:p>
          <a:p>
            <a:pPr lvl="1"/>
            <a:r>
              <a:rPr lang="en-US" smtClean="0"/>
              <a:t>add 	adds two values </a:t>
            </a:r>
          </a:p>
          <a:p>
            <a:pPr lvl="1"/>
            <a:r>
              <a:rPr lang="en-US" smtClean="0"/>
              <a:t>mul	multiplies two values</a:t>
            </a:r>
          </a:p>
          <a:p>
            <a:pPr lvl="1"/>
            <a:r>
              <a:rPr lang="en-US" smtClean="0"/>
              <a:t>bx	branch to register 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A417F-8D3B-4280-A712-AC498AA6D11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Let’s write a simple ABI routine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</a:t>
            </a:r>
            <a:r>
              <a:rPr lang="en-US" dirty="0" smtClean="0"/>
              <a:t> bob(</a:t>
            </a:r>
            <a:r>
              <a:rPr lang="en-US" dirty="0" err="1" smtClean="0"/>
              <a:t>int</a:t>
            </a:r>
            <a:r>
              <a:rPr lang="en-US" dirty="0" smtClean="0"/>
              <a:t> a, </a:t>
            </a:r>
            <a:r>
              <a:rPr lang="en-US" dirty="0" err="1" smtClean="0"/>
              <a:t>int</a:t>
            </a:r>
            <a:r>
              <a:rPr lang="en-US" dirty="0" smtClean="0"/>
              <a:t> b)</a:t>
            </a:r>
          </a:p>
          <a:p>
            <a:pPr lvl="1"/>
            <a:r>
              <a:rPr lang="en-US" dirty="0" smtClean="0"/>
              <a:t>returns a</a:t>
            </a:r>
            <a:r>
              <a:rPr lang="en-US" baseline="30000" dirty="0" smtClean="0"/>
              <a:t>2</a:t>
            </a:r>
            <a:r>
              <a:rPr lang="en-US" dirty="0" smtClean="0"/>
              <a:t> + b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Instructions you might need</a:t>
            </a:r>
          </a:p>
          <a:p>
            <a:pPr lvl="1"/>
            <a:r>
              <a:rPr lang="en-US" dirty="0" smtClean="0"/>
              <a:t>add 	adds two values </a:t>
            </a:r>
          </a:p>
          <a:p>
            <a:pPr lvl="1"/>
            <a:r>
              <a:rPr lang="en-US" dirty="0" err="1" smtClean="0"/>
              <a:t>mul</a:t>
            </a:r>
            <a:r>
              <a:rPr lang="en-US" dirty="0" smtClean="0"/>
              <a:t>	multiplies two values</a:t>
            </a:r>
          </a:p>
          <a:p>
            <a:pPr lvl="1"/>
            <a:r>
              <a:rPr lang="en-US" dirty="0" err="1" smtClean="0"/>
              <a:t>bx</a:t>
            </a:r>
            <a:r>
              <a:rPr lang="en-US" dirty="0" smtClean="0"/>
              <a:t>	branch to register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F7EFB-CBA7-4BE4-836E-9212ED2AC29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475C3-5E43-4F4D-9524-59A902A30ED0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35938" cy="5410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CC0000"/>
                </a:solidFill>
              </a:rPr>
              <a:t>Assembly wrap-up</a:t>
            </a:r>
          </a:p>
          <a:p>
            <a:endParaRPr lang="en-US" dirty="0" smtClean="0"/>
          </a:p>
          <a:p>
            <a:r>
              <a:rPr lang="en-US" dirty="0" smtClean="0"/>
              <a:t>Tool chain</a:t>
            </a:r>
          </a:p>
          <a:p>
            <a:endParaRPr lang="en-US" dirty="0" smtClean="0"/>
          </a:p>
          <a:p>
            <a:r>
              <a:rPr lang="en-US" dirty="0" smtClean="0"/>
              <a:t>ABI</a:t>
            </a:r>
          </a:p>
          <a:p>
            <a:endParaRPr lang="en-US" dirty="0" smtClean="0"/>
          </a:p>
          <a:p>
            <a:r>
              <a:rPr lang="en-US" dirty="0" smtClean="0"/>
              <a:t>Basic memory-mapped I/O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Same thing, but for no good reason using the stack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 bob(int a, int b)</a:t>
            </a:r>
          </a:p>
          <a:p>
            <a:pPr lvl="1"/>
            <a:r>
              <a:rPr lang="en-US" smtClean="0"/>
              <a:t>returns a</a:t>
            </a:r>
            <a:r>
              <a:rPr lang="en-US" baseline="30000" smtClean="0"/>
              <a:t>2</a:t>
            </a:r>
            <a:r>
              <a:rPr lang="en-US" smtClean="0"/>
              <a:t> + b</a:t>
            </a:r>
            <a:r>
              <a:rPr lang="en-US" baseline="30000" smtClean="0"/>
              <a:t>2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A8BD9-431B-4B2D-86C0-E28EA42A180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disassembly</a:t>
            </a:r>
          </a:p>
        </p:txBody>
      </p:sp>
      <p:sp>
        <p:nvSpPr>
          <p:cNvPr id="49155" name="Content Placeholder 5"/>
          <p:cNvSpPr>
            <a:spLocks noGrp="1"/>
          </p:cNvSpPr>
          <p:nvPr>
            <p:ph sz="half" idx="1"/>
          </p:nvPr>
        </p:nvSpPr>
        <p:spPr>
          <a:xfrm>
            <a:off x="0" y="620713"/>
            <a:ext cx="4648200" cy="57023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600" b="1" smtClean="0"/>
              <a:t>0x20000490 &lt;bob&gt;:    push  {r7}</a:t>
            </a:r>
          </a:p>
          <a:p>
            <a:pPr>
              <a:spcBef>
                <a:spcPct val="0"/>
              </a:spcBef>
            </a:pPr>
            <a:r>
              <a:rPr lang="pl-PL" sz="1600" b="1" smtClean="0"/>
              <a:t>0x20000492 &lt;bob+2&gt;:  sub   sp, #20</a:t>
            </a:r>
          </a:p>
          <a:p>
            <a:pPr>
              <a:spcBef>
                <a:spcPct val="0"/>
              </a:spcBef>
            </a:pPr>
            <a:r>
              <a:rPr lang="pt-BR" sz="1600" b="1" smtClean="0"/>
              <a:t>0x20000494 &lt;bob+4&gt;:  add   r7, sp, #0</a:t>
            </a:r>
          </a:p>
          <a:p>
            <a:pPr>
              <a:spcBef>
                <a:spcPct val="0"/>
              </a:spcBef>
            </a:pPr>
            <a:r>
              <a:rPr lang="pt-BR" sz="1600" b="1" smtClean="0"/>
              <a:t>0x20000496 &lt;bob+6&gt;:  str   r0, [r7, #4]</a:t>
            </a:r>
          </a:p>
          <a:p>
            <a:pPr>
              <a:spcBef>
                <a:spcPct val="0"/>
              </a:spcBef>
            </a:pPr>
            <a:r>
              <a:rPr lang="pt-BR" sz="1600" b="1" smtClean="0"/>
              <a:t>0x20000498 &lt;bob+8&gt;:  str   r1, [r7, #0]</a:t>
            </a:r>
          </a:p>
          <a:p>
            <a:pPr>
              <a:spcBef>
                <a:spcPct val="0"/>
              </a:spcBef>
            </a:pPr>
            <a:r>
              <a:rPr lang="en-US" sz="1600" b="1" smtClean="0">
                <a:solidFill>
                  <a:srgbClr val="0000FF"/>
                </a:solidFill>
              </a:rPr>
              <a:t>x=a*a;</a:t>
            </a:r>
          </a:p>
          <a:p>
            <a:pPr>
              <a:spcBef>
                <a:spcPct val="0"/>
              </a:spcBef>
            </a:pPr>
            <a:r>
              <a:rPr lang="pt-BR" sz="1600" b="1" smtClean="0"/>
              <a:t>0x2000049a &lt;bob+10&gt;: ldr   r3, [r7, #4]</a:t>
            </a:r>
          </a:p>
          <a:p>
            <a:pPr>
              <a:spcBef>
                <a:spcPct val="0"/>
              </a:spcBef>
            </a:pPr>
            <a:r>
              <a:rPr lang="pt-BR" sz="1600" b="1" smtClean="0"/>
              <a:t>0x2000049c &lt;bob+12&gt;: ldr   r2, [r7, #4]</a:t>
            </a:r>
          </a:p>
          <a:p>
            <a:pPr>
              <a:spcBef>
                <a:spcPct val="0"/>
              </a:spcBef>
            </a:pPr>
            <a:r>
              <a:rPr lang="pt-BR" sz="1600" b="1" smtClean="0"/>
              <a:t>0x2000049e &lt;bob+14&gt;: mul.w r3, r2, r3</a:t>
            </a:r>
          </a:p>
          <a:p>
            <a:pPr>
              <a:spcBef>
                <a:spcPct val="0"/>
              </a:spcBef>
            </a:pPr>
            <a:r>
              <a:rPr lang="pt-BR" sz="1600" b="1" smtClean="0"/>
              <a:t>0x200004a2 &lt;bob+18&gt;: str   r3, [r7, #8]</a:t>
            </a:r>
          </a:p>
          <a:p>
            <a:pPr>
              <a:spcBef>
                <a:spcPct val="0"/>
              </a:spcBef>
            </a:pPr>
            <a:r>
              <a:rPr lang="en-US" sz="1600" b="1" smtClean="0">
                <a:solidFill>
                  <a:srgbClr val="0000FF"/>
                </a:solidFill>
              </a:rPr>
              <a:t>y=b*b;</a:t>
            </a:r>
          </a:p>
          <a:p>
            <a:pPr>
              <a:spcBef>
                <a:spcPct val="0"/>
              </a:spcBef>
            </a:pPr>
            <a:r>
              <a:rPr lang="pt-BR" sz="1600" b="1" smtClean="0"/>
              <a:t>0x200004a4 &lt;bob+20&gt;: ldr   r3, [r7, #0]</a:t>
            </a:r>
          </a:p>
          <a:p>
            <a:pPr>
              <a:spcBef>
                <a:spcPct val="0"/>
              </a:spcBef>
            </a:pPr>
            <a:r>
              <a:rPr lang="pt-BR" sz="1600" b="1" smtClean="0"/>
              <a:t>0x200004a6 &lt;bob+22&gt;: ldr   r2, [r7, #0]</a:t>
            </a:r>
          </a:p>
          <a:p>
            <a:pPr>
              <a:spcBef>
                <a:spcPct val="0"/>
              </a:spcBef>
            </a:pPr>
            <a:r>
              <a:rPr lang="pt-BR" sz="1600" b="1" smtClean="0"/>
              <a:t>0x200004a8 &lt;bob+24&gt;: mul.w r3, r2, r3</a:t>
            </a:r>
          </a:p>
          <a:p>
            <a:pPr>
              <a:spcBef>
                <a:spcPct val="0"/>
              </a:spcBef>
            </a:pPr>
            <a:r>
              <a:rPr lang="pt-BR" sz="1600" b="1" smtClean="0"/>
              <a:t>0x</a:t>
            </a:r>
          </a:p>
          <a:p>
            <a:pPr>
              <a:spcBef>
                <a:spcPct val="0"/>
              </a:spcBef>
            </a:pPr>
            <a:r>
              <a:rPr lang="en-US" sz="1600" b="1" smtClean="0">
                <a:solidFill>
                  <a:srgbClr val="0000FF"/>
                </a:solidFill>
              </a:rPr>
              <a:t>x=x+y;</a:t>
            </a:r>
          </a:p>
          <a:p>
            <a:pPr>
              <a:spcBef>
                <a:spcPct val="0"/>
              </a:spcBef>
            </a:pPr>
            <a:r>
              <a:rPr lang="pt-BR" sz="1600" b="1" smtClean="0"/>
              <a:t>0x200004ae &lt;bob+30&gt;: ldr   r2, [r7, #8]</a:t>
            </a:r>
          </a:p>
          <a:p>
            <a:pPr>
              <a:spcBef>
                <a:spcPct val="0"/>
              </a:spcBef>
            </a:pPr>
            <a:r>
              <a:rPr lang="pt-BR" sz="1600" b="1" smtClean="0"/>
              <a:t>0x200004b0 &lt;bob+32&gt;: ldr   r3, [r7, #12]</a:t>
            </a:r>
          </a:p>
          <a:p>
            <a:pPr>
              <a:spcBef>
                <a:spcPct val="0"/>
              </a:spcBef>
            </a:pPr>
            <a:r>
              <a:rPr lang="pt-BR" sz="1600" b="1" smtClean="0"/>
              <a:t>0x200004b2 &lt;bob+34&gt;: add   r3, r2</a:t>
            </a:r>
          </a:p>
          <a:p>
            <a:pPr>
              <a:spcBef>
                <a:spcPct val="0"/>
              </a:spcBef>
            </a:pPr>
            <a:r>
              <a:rPr lang="pt-BR" sz="1600" b="1" smtClean="0"/>
              <a:t>0x200004b4 &lt;bob+36&gt;: str   r3, [r7, #8]</a:t>
            </a:r>
          </a:p>
          <a:p>
            <a:pPr>
              <a:spcBef>
                <a:spcPct val="0"/>
              </a:spcBef>
            </a:pPr>
            <a:r>
              <a:rPr lang="pt-BR" sz="1600" b="1" smtClean="0"/>
              <a:t>0x200004ac &lt;bob+28&gt;: str   r3, [r7, #12]</a:t>
            </a:r>
          </a:p>
        </p:txBody>
      </p:sp>
      <p:sp>
        <p:nvSpPr>
          <p:cNvPr id="49156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990600"/>
            <a:ext cx="4648200" cy="57023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600" b="1" smtClean="0">
                <a:solidFill>
                  <a:srgbClr val="0000FF"/>
                </a:solidFill>
              </a:rPr>
              <a:t>return(x);</a:t>
            </a:r>
          </a:p>
          <a:p>
            <a:pPr>
              <a:spcBef>
                <a:spcPct val="0"/>
              </a:spcBef>
            </a:pPr>
            <a:r>
              <a:rPr lang="pt-BR" sz="1600" b="1" smtClean="0"/>
              <a:t>0x200004b6 &lt;bob+38&gt;: ldr   r3, [r7, #8]</a:t>
            </a:r>
          </a:p>
          <a:p>
            <a:pPr>
              <a:spcBef>
                <a:spcPct val="0"/>
              </a:spcBef>
            </a:pPr>
            <a:r>
              <a:rPr lang="en-US" sz="1600" b="1" smtClean="0">
                <a:solidFill>
                  <a:srgbClr val="0000FF"/>
                </a:solidFill>
              </a:rPr>
              <a:t>}</a:t>
            </a:r>
          </a:p>
          <a:p>
            <a:pPr>
              <a:spcBef>
                <a:spcPct val="0"/>
              </a:spcBef>
            </a:pPr>
            <a:r>
              <a:rPr lang="pt-BR" sz="1600" b="1" smtClean="0"/>
              <a:t>0x200004b8 &lt;bob+40&gt;: mov   r0, r3</a:t>
            </a:r>
          </a:p>
          <a:p>
            <a:pPr>
              <a:spcBef>
                <a:spcPct val="0"/>
              </a:spcBef>
            </a:pPr>
            <a:r>
              <a:rPr lang="pt-BR" sz="1600" b="1" smtClean="0"/>
              <a:t>0x200004ba &lt;bob+42&gt;: add.w r7, r7, #20</a:t>
            </a:r>
          </a:p>
          <a:p>
            <a:pPr>
              <a:spcBef>
                <a:spcPct val="0"/>
              </a:spcBef>
            </a:pPr>
            <a:r>
              <a:rPr lang="en-US" sz="1600" b="1" smtClean="0"/>
              <a:t>0x200004be &lt;bob+46&gt;: mov   sp, r7</a:t>
            </a:r>
          </a:p>
          <a:p>
            <a:pPr>
              <a:spcBef>
                <a:spcPct val="0"/>
              </a:spcBef>
            </a:pPr>
            <a:r>
              <a:rPr lang="en-US" sz="1600" b="1" smtClean="0"/>
              <a:t>0x200004c0 &lt;bob+48&gt;: pop   {r7}</a:t>
            </a:r>
          </a:p>
          <a:p>
            <a:pPr>
              <a:spcBef>
                <a:spcPct val="0"/>
              </a:spcBef>
            </a:pPr>
            <a:r>
              <a:rPr lang="en-US" sz="1600" b="1" smtClean="0"/>
              <a:t>0x200004c2 &lt;bob+50&gt;: bx    lr</a:t>
            </a:r>
            <a:endParaRPr lang="en-US" sz="16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DAC82-DA0B-4748-AB04-C13E4009DF9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9158" name="TextBox 7"/>
          <p:cNvSpPr txBox="1">
            <a:spLocks noChangeArrowheads="1"/>
          </p:cNvSpPr>
          <p:nvPr/>
        </p:nvSpPr>
        <p:spPr bwMode="auto">
          <a:xfrm>
            <a:off x="4875213" y="3276600"/>
            <a:ext cx="22542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rgbClr val="0000FF"/>
                </a:solidFill>
              </a:rPr>
              <a:t>int bob(int a, int b)</a:t>
            </a:r>
          </a:p>
          <a:p>
            <a:r>
              <a:rPr lang="en-US" sz="2000">
                <a:solidFill>
                  <a:srgbClr val="0000FF"/>
                </a:solidFill>
              </a:rPr>
              <a:t>{</a:t>
            </a:r>
          </a:p>
          <a:p>
            <a:r>
              <a:rPr lang="en-US" sz="2000" b="1">
                <a:solidFill>
                  <a:srgbClr val="0000FF"/>
                </a:solidFill>
              </a:rPr>
              <a:t>    int x, y;</a:t>
            </a:r>
          </a:p>
          <a:p>
            <a:r>
              <a:rPr lang="en-US" sz="2000">
                <a:solidFill>
                  <a:srgbClr val="0000FF"/>
                </a:solidFill>
              </a:rPr>
              <a:t>    x=a*a;</a:t>
            </a:r>
          </a:p>
          <a:p>
            <a:r>
              <a:rPr lang="en-US" sz="2000">
                <a:solidFill>
                  <a:srgbClr val="0000FF"/>
                </a:solidFill>
              </a:rPr>
              <a:t>    y=b*b;</a:t>
            </a:r>
          </a:p>
          <a:p>
            <a:r>
              <a:rPr lang="en-US" sz="2000">
                <a:solidFill>
                  <a:srgbClr val="0000FF"/>
                </a:solidFill>
              </a:rPr>
              <a:t>    x=x+y;</a:t>
            </a:r>
          </a:p>
          <a:p>
            <a:r>
              <a:rPr lang="en-US" sz="2000" b="1">
                <a:solidFill>
                  <a:srgbClr val="0000FF"/>
                </a:solidFill>
              </a:rPr>
              <a:t>    return(x);</a:t>
            </a:r>
          </a:p>
          <a:p>
            <a:r>
              <a:rPr lang="en-US" sz="2000">
                <a:solidFill>
                  <a:srgbClr val="0000FF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97829-25E0-4FD5-856D-22183EED3791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35938" cy="54102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Review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Tool chain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ABI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Basic memory-mapped I/O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Memory-mapped I/O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idea is really simple</a:t>
            </a:r>
          </a:p>
          <a:p>
            <a:pPr lvl="1"/>
            <a:r>
              <a:rPr lang="en-US" smtClean="0"/>
              <a:t>Instead of real memory at a given memory address, have an I/O device respond.</a:t>
            </a:r>
          </a:p>
          <a:p>
            <a:pPr lvl="2"/>
            <a:r>
              <a:rPr lang="en-US" smtClean="0"/>
              <a:t>Huh?</a:t>
            </a:r>
          </a:p>
          <a:p>
            <a:r>
              <a:rPr lang="en-US" smtClean="0"/>
              <a:t>Example:</a:t>
            </a:r>
          </a:p>
          <a:p>
            <a:pPr lvl="1"/>
            <a:r>
              <a:rPr lang="en-US" smtClean="0"/>
              <a:t>Let’s say we want to have an LED turn on if we write a “1” to memory location 5.</a:t>
            </a:r>
          </a:p>
          <a:p>
            <a:pPr lvl="1"/>
            <a:r>
              <a:rPr lang="en-US" smtClean="0"/>
              <a:t>Further, let’s have a button we can read (pushed or unpushed) by reading address 4.</a:t>
            </a:r>
          </a:p>
          <a:p>
            <a:pPr lvl="2"/>
            <a:r>
              <a:rPr lang="en-US" smtClean="0"/>
              <a:t>If pushed, it returns a 1.</a:t>
            </a:r>
          </a:p>
          <a:p>
            <a:pPr lvl="2"/>
            <a:r>
              <a:rPr lang="en-US" smtClean="0"/>
              <a:t>If not pushed, it returns a 0.</a:t>
            </a:r>
          </a:p>
          <a:p>
            <a:pPr lvl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81FF5-BEF6-4A50-8336-32954D4F59F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Now…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do you get that to happen?</a:t>
            </a:r>
          </a:p>
          <a:p>
            <a:pPr lvl="1"/>
            <a:r>
              <a:rPr lang="en-US" smtClean="0"/>
              <a:t>We could just say “magic” but that’s not very helpful. </a:t>
            </a:r>
          </a:p>
          <a:p>
            <a:pPr lvl="1"/>
            <a:r>
              <a:rPr lang="en-US" smtClean="0"/>
              <a:t>Let’s start by detailing a simple bus and hooking hardware up to it.</a:t>
            </a:r>
          </a:p>
          <a:p>
            <a:r>
              <a:rPr lang="en-US" smtClean="0"/>
              <a:t>We’ll work on a real bus next time!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2A2B6-C6D6-4A08-B944-FD4F3E4B682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example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Discuss a basic bus protocol</a:t>
            </a:r>
          </a:p>
          <a:p>
            <a:pPr lvl="1" eaLnBrk="1" hangingPunct="1"/>
            <a:r>
              <a:rPr lang="en-US" smtClean="0"/>
              <a:t>Asynchronous (no clock)</a:t>
            </a:r>
          </a:p>
          <a:p>
            <a:pPr lvl="1" eaLnBrk="1" hangingPunct="1"/>
            <a:r>
              <a:rPr lang="en-US" smtClean="0"/>
              <a:t>Initiator and Target</a:t>
            </a:r>
          </a:p>
          <a:p>
            <a:pPr lvl="1" eaLnBrk="1" hangingPunct="1"/>
            <a:r>
              <a:rPr lang="en-US" smtClean="0"/>
              <a:t>REQ#, ACK#, Data[7:0], ADS[7:0], CMD</a:t>
            </a:r>
          </a:p>
          <a:p>
            <a:pPr lvl="2" eaLnBrk="1" hangingPunct="1"/>
            <a:r>
              <a:rPr lang="en-US" smtClean="0"/>
              <a:t>CMD=0 is read, CMD=1 is write.</a:t>
            </a:r>
          </a:p>
          <a:p>
            <a:pPr lvl="2" eaLnBrk="1" hangingPunct="1"/>
            <a:r>
              <a:rPr lang="en-US" smtClean="0"/>
              <a:t>REQ# low means initiator is requesting something.</a:t>
            </a:r>
          </a:p>
          <a:p>
            <a:pPr lvl="2" eaLnBrk="1" hangingPunct="1"/>
            <a:r>
              <a:rPr lang="en-US" smtClean="0"/>
              <a:t>ACK# low means target has done its job.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read transaction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Say initiator wants to read location 0x24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Initiator sets ADS=0x24, CMD=0.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Initiator </a:t>
            </a:r>
            <a:r>
              <a:rPr lang="en-US" sz="2400" i="1" smtClean="0"/>
              <a:t>then</a:t>
            </a:r>
            <a:r>
              <a:rPr lang="en-US" sz="2400" smtClean="0"/>
              <a:t> sets REQ# to low. (why do we need a delay?  How much of a delay?)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Target sees read request.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Target drives data onto data bus.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Target </a:t>
            </a:r>
            <a:r>
              <a:rPr lang="en-US" sz="2400" i="1" smtClean="0"/>
              <a:t>then </a:t>
            </a:r>
            <a:r>
              <a:rPr lang="en-US" sz="2400" smtClean="0"/>
              <a:t>sets ACK# to low.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Initiator grabs the data from the data bus.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Initiator sets REQ# to high, stops driving ADS and CMD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Target stops driving data, sets ACK# to high terminating the transaction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Read transaction </a:t>
            </a:r>
          </a:p>
        </p:txBody>
      </p:sp>
      <p:grpSp>
        <p:nvGrpSpPr>
          <p:cNvPr id="55299" name="Group 58"/>
          <p:cNvGrpSpPr>
            <a:grpSpLocks/>
          </p:cNvGrpSpPr>
          <p:nvPr/>
        </p:nvGrpSpPr>
        <p:grpSpPr bwMode="auto">
          <a:xfrm>
            <a:off x="441325" y="1600200"/>
            <a:ext cx="8016875" cy="4841875"/>
            <a:chOff x="278" y="1008"/>
            <a:chExt cx="5050" cy="3050"/>
          </a:xfrm>
        </p:grpSpPr>
        <p:sp>
          <p:nvSpPr>
            <p:cNvPr id="55300" name="Text Box 3"/>
            <p:cNvSpPr txBox="1">
              <a:spLocks noChangeArrowheads="1"/>
            </p:cNvSpPr>
            <p:nvPr/>
          </p:nvSpPr>
          <p:spPr bwMode="auto">
            <a:xfrm>
              <a:off x="278" y="1322"/>
              <a:ext cx="874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00"/>
                  </a:solidFill>
                </a:rPr>
                <a:t>ADS[7:0]</a:t>
              </a:r>
            </a:p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  <a:p>
              <a:pPr eaLnBrk="1" hangingPunct="1"/>
              <a:r>
                <a:rPr lang="en-US" sz="2400">
                  <a:solidFill>
                    <a:srgbClr val="000000"/>
                  </a:solidFill>
                </a:rPr>
                <a:t>CMD</a:t>
              </a:r>
            </a:p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  <a:p>
              <a:pPr eaLnBrk="1" hangingPunct="1"/>
              <a:r>
                <a:rPr lang="en-US" sz="2400">
                  <a:solidFill>
                    <a:srgbClr val="FF0000"/>
                  </a:solidFill>
                </a:rPr>
                <a:t>Data[7:0]</a:t>
              </a:r>
            </a:p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  <a:p>
              <a:pPr eaLnBrk="1" hangingPunct="1"/>
              <a:r>
                <a:rPr lang="en-US" sz="2400">
                  <a:solidFill>
                    <a:srgbClr val="000000"/>
                  </a:solidFill>
                </a:rPr>
                <a:t>REQ#</a:t>
              </a:r>
            </a:p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  <a:p>
              <a:pPr eaLnBrk="1" hangingPunct="1"/>
              <a:r>
                <a:rPr lang="en-US" sz="2400">
                  <a:solidFill>
                    <a:srgbClr val="FF0000"/>
                  </a:solidFill>
                </a:rPr>
                <a:t>ACK#</a:t>
              </a:r>
            </a:p>
          </p:txBody>
        </p:sp>
        <p:grpSp>
          <p:nvGrpSpPr>
            <p:cNvPr id="55301" name="Group 4"/>
            <p:cNvGrpSpPr>
              <a:grpSpLocks/>
            </p:cNvGrpSpPr>
            <p:nvPr/>
          </p:nvGrpSpPr>
          <p:grpSpPr bwMode="auto">
            <a:xfrm>
              <a:off x="624" y="1680"/>
              <a:ext cx="4560" cy="1872"/>
              <a:chOff x="624" y="1680"/>
              <a:chExt cx="4560" cy="1872"/>
            </a:xfrm>
          </p:grpSpPr>
          <p:sp>
            <p:nvSpPr>
              <p:cNvPr id="55345" name="Line 5"/>
              <p:cNvSpPr>
                <a:spLocks noChangeShapeType="1"/>
              </p:cNvSpPr>
              <p:nvPr/>
            </p:nvSpPr>
            <p:spPr bwMode="auto">
              <a:xfrm>
                <a:off x="624" y="1680"/>
                <a:ext cx="45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6" name="Line 6"/>
              <p:cNvSpPr>
                <a:spLocks noChangeShapeType="1"/>
              </p:cNvSpPr>
              <p:nvPr/>
            </p:nvSpPr>
            <p:spPr bwMode="auto">
              <a:xfrm>
                <a:off x="624" y="2160"/>
                <a:ext cx="45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7" name="Line 7"/>
              <p:cNvSpPr>
                <a:spLocks noChangeShapeType="1"/>
              </p:cNvSpPr>
              <p:nvPr/>
            </p:nvSpPr>
            <p:spPr bwMode="auto">
              <a:xfrm>
                <a:off x="624" y="2592"/>
                <a:ext cx="45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8" name="Line 8"/>
              <p:cNvSpPr>
                <a:spLocks noChangeShapeType="1"/>
              </p:cNvSpPr>
              <p:nvPr/>
            </p:nvSpPr>
            <p:spPr bwMode="auto">
              <a:xfrm>
                <a:off x="624" y="3072"/>
                <a:ext cx="45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9" name="Line 9"/>
              <p:cNvSpPr>
                <a:spLocks noChangeShapeType="1"/>
              </p:cNvSpPr>
              <p:nvPr/>
            </p:nvSpPr>
            <p:spPr bwMode="auto">
              <a:xfrm>
                <a:off x="624" y="3552"/>
                <a:ext cx="45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02" name="Group 10"/>
            <p:cNvGrpSpPr>
              <a:grpSpLocks/>
            </p:cNvGrpSpPr>
            <p:nvPr/>
          </p:nvGrpSpPr>
          <p:grpSpPr bwMode="auto">
            <a:xfrm>
              <a:off x="1154" y="1248"/>
              <a:ext cx="3174" cy="310"/>
              <a:chOff x="1154" y="1274"/>
              <a:chExt cx="3268" cy="310"/>
            </a:xfrm>
          </p:grpSpPr>
          <p:sp>
            <p:nvSpPr>
              <p:cNvPr id="55332" name="Line 11"/>
              <p:cNvSpPr>
                <a:spLocks noChangeShapeType="1"/>
              </p:cNvSpPr>
              <p:nvPr/>
            </p:nvSpPr>
            <p:spPr bwMode="auto">
              <a:xfrm>
                <a:off x="1200" y="129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3" name="Line 12"/>
              <p:cNvSpPr>
                <a:spLocks noChangeShapeType="1"/>
              </p:cNvSpPr>
              <p:nvPr/>
            </p:nvSpPr>
            <p:spPr bwMode="auto">
              <a:xfrm>
                <a:off x="1200" y="15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4" name="Line 13"/>
              <p:cNvSpPr>
                <a:spLocks noChangeShapeType="1"/>
              </p:cNvSpPr>
              <p:nvPr/>
            </p:nvSpPr>
            <p:spPr bwMode="auto">
              <a:xfrm>
                <a:off x="1392" y="1296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5" name="Line 14"/>
              <p:cNvSpPr>
                <a:spLocks noChangeShapeType="1"/>
              </p:cNvSpPr>
              <p:nvPr/>
            </p:nvSpPr>
            <p:spPr bwMode="auto">
              <a:xfrm flipH="1">
                <a:off x="1392" y="1296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6" name="Text Box 15"/>
              <p:cNvSpPr txBox="1">
                <a:spLocks noChangeArrowheads="1"/>
              </p:cNvSpPr>
              <p:nvPr/>
            </p:nvSpPr>
            <p:spPr bwMode="auto">
              <a:xfrm>
                <a:off x="1154" y="1296"/>
                <a:ext cx="29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000000"/>
                    </a:solidFill>
                  </a:rPr>
                  <a:t>??</a:t>
                </a:r>
              </a:p>
            </p:txBody>
          </p:sp>
          <p:sp>
            <p:nvSpPr>
              <p:cNvPr id="55337" name="Line 16"/>
              <p:cNvSpPr>
                <a:spLocks noChangeShapeType="1"/>
              </p:cNvSpPr>
              <p:nvPr/>
            </p:nvSpPr>
            <p:spPr bwMode="auto">
              <a:xfrm>
                <a:off x="1536" y="1296"/>
                <a:ext cx="24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8" name="Line 17"/>
              <p:cNvSpPr>
                <a:spLocks noChangeShapeType="1"/>
              </p:cNvSpPr>
              <p:nvPr/>
            </p:nvSpPr>
            <p:spPr bwMode="auto">
              <a:xfrm>
                <a:off x="1536" y="1584"/>
                <a:ext cx="24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9" name="Line 18"/>
              <p:cNvSpPr>
                <a:spLocks noChangeShapeType="1"/>
              </p:cNvSpPr>
              <p:nvPr/>
            </p:nvSpPr>
            <p:spPr bwMode="auto">
              <a:xfrm>
                <a:off x="4174" y="129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0" name="Line 19"/>
              <p:cNvSpPr>
                <a:spLocks noChangeShapeType="1"/>
              </p:cNvSpPr>
              <p:nvPr/>
            </p:nvSpPr>
            <p:spPr bwMode="auto">
              <a:xfrm>
                <a:off x="4174" y="15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1" name="Line 20"/>
              <p:cNvSpPr>
                <a:spLocks noChangeShapeType="1"/>
              </p:cNvSpPr>
              <p:nvPr/>
            </p:nvSpPr>
            <p:spPr bwMode="auto">
              <a:xfrm>
                <a:off x="4032" y="1296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2" name="Line 21"/>
              <p:cNvSpPr>
                <a:spLocks noChangeShapeType="1"/>
              </p:cNvSpPr>
              <p:nvPr/>
            </p:nvSpPr>
            <p:spPr bwMode="auto">
              <a:xfrm flipH="1">
                <a:off x="4032" y="1296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3" name="Text Box 22"/>
              <p:cNvSpPr txBox="1">
                <a:spLocks noChangeArrowheads="1"/>
              </p:cNvSpPr>
              <p:nvPr/>
            </p:nvSpPr>
            <p:spPr bwMode="auto">
              <a:xfrm>
                <a:off x="4128" y="1296"/>
                <a:ext cx="29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000000"/>
                    </a:solidFill>
                  </a:rPr>
                  <a:t>??</a:t>
                </a:r>
              </a:p>
            </p:txBody>
          </p:sp>
          <p:sp>
            <p:nvSpPr>
              <p:cNvPr id="55344" name="Text Box 23"/>
              <p:cNvSpPr txBox="1">
                <a:spLocks noChangeArrowheads="1"/>
              </p:cNvSpPr>
              <p:nvPr/>
            </p:nvSpPr>
            <p:spPr bwMode="auto">
              <a:xfrm>
                <a:off x="2150" y="1274"/>
                <a:ext cx="51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000000"/>
                    </a:solidFill>
                  </a:rPr>
                  <a:t>0x24</a:t>
                </a:r>
              </a:p>
            </p:txBody>
          </p:sp>
        </p:grpSp>
        <p:sp>
          <p:nvSpPr>
            <p:cNvPr id="55303" name="Line 24"/>
            <p:cNvSpPr>
              <a:spLocks noChangeShapeType="1"/>
            </p:cNvSpPr>
            <p:nvPr/>
          </p:nvSpPr>
          <p:spPr bwMode="auto">
            <a:xfrm>
              <a:off x="1200" y="2016"/>
              <a:ext cx="3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4" name="Freeform 25" descr="Wide downward diagonal"/>
            <p:cNvSpPr>
              <a:spLocks/>
            </p:cNvSpPr>
            <p:nvPr/>
          </p:nvSpPr>
          <p:spPr bwMode="auto">
            <a:xfrm>
              <a:off x="1200" y="1776"/>
              <a:ext cx="288" cy="240"/>
            </a:xfrm>
            <a:custGeom>
              <a:avLst/>
              <a:gdLst>
                <a:gd name="T0" fmla="*/ 0 w 288"/>
                <a:gd name="T1" fmla="*/ 240 h 240"/>
                <a:gd name="T2" fmla="*/ 0 w 288"/>
                <a:gd name="T3" fmla="*/ 0 h 240"/>
                <a:gd name="T4" fmla="*/ 192 w 288"/>
                <a:gd name="T5" fmla="*/ 0 h 240"/>
                <a:gd name="T6" fmla="*/ 288 w 28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240"/>
                  </a:moveTo>
                  <a:lnTo>
                    <a:pt x="0" y="0"/>
                  </a:lnTo>
                  <a:lnTo>
                    <a:pt x="192" y="0"/>
                  </a:lnTo>
                  <a:lnTo>
                    <a:pt x="288" y="240"/>
                  </a:lnTo>
                </a:path>
              </a:pathLst>
            </a:custGeom>
            <a:pattFill prst="wdDn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5" name="Freeform 26" descr="Wide downward diagonal"/>
            <p:cNvSpPr>
              <a:spLocks/>
            </p:cNvSpPr>
            <p:nvPr/>
          </p:nvSpPr>
          <p:spPr bwMode="auto">
            <a:xfrm flipH="1">
              <a:off x="3888" y="1776"/>
              <a:ext cx="672" cy="240"/>
            </a:xfrm>
            <a:custGeom>
              <a:avLst/>
              <a:gdLst>
                <a:gd name="T0" fmla="*/ 0 w 288"/>
                <a:gd name="T1" fmla="*/ 240 h 240"/>
                <a:gd name="T2" fmla="*/ 0 w 288"/>
                <a:gd name="T3" fmla="*/ 0 h 240"/>
                <a:gd name="T4" fmla="*/ 1045 w 288"/>
                <a:gd name="T5" fmla="*/ 0 h 240"/>
                <a:gd name="T6" fmla="*/ 1568 w 28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240"/>
                  </a:moveTo>
                  <a:lnTo>
                    <a:pt x="0" y="0"/>
                  </a:lnTo>
                  <a:lnTo>
                    <a:pt x="192" y="0"/>
                  </a:lnTo>
                  <a:lnTo>
                    <a:pt x="288" y="240"/>
                  </a:lnTo>
                </a:path>
              </a:pathLst>
            </a:custGeom>
            <a:pattFill prst="wdDn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6" name="Freeform 27"/>
            <p:cNvSpPr>
              <a:spLocks/>
            </p:cNvSpPr>
            <p:nvPr/>
          </p:nvSpPr>
          <p:spPr bwMode="auto">
            <a:xfrm>
              <a:off x="1104" y="2736"/>
              <a:ext cx="3360" cy="240"/>
            </a:xfrm>
            <a:custGeom>
              <a:avLst/>
              <a:gdLst>
                <a:gd name="T0" fmla="*/ 0 w 3360"/>
                <a:gd name="T1" fmla="*/ 0 h 240"/>
                <a:gd name="T2" fmla="*/ 480 w 3360"/>
                <a:gd name="T3" fmla="*/ 0 h 240"/>
                <a:gd name="T4" fmla="*/ 576 w 3360"/>
                <a:gd name="T5" fmla="*/ 240 h 240"/>
                <a:gd name="T6" fmla="*/ 2688 w 3360"/>
                <a:gd name="T7" fmla="*/ 240 h 240"/>
                <a:gd name="T8" fmla="*/ 2784 w 3360"/>
                <a:gd name="T9" fmla="*/ 0 h 240"/>
                <a:gd name="T10" fmla="*/ 3360 w 3360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0"/>
                <a:gd name="T19" fmla="*/ 0 h 240"/>
                <a:gd name="T20" fmla="*/ 3360 w 3360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0" h="240">
                  <a:moveTo>
                    <a:pt x="0" y="0"/>
                  </a:moveTo>
                  <a:lnTo>
                    <a:pt x="480" y="0"/>
                  </a:lnTo>
                  <a:lnTo>
                    <a:pt x="576" y="240"/>
                  </a:lnTo>
                  <a:lnTo>
                    <a:pt x="2688" y="240"/>
                  </a:lnTo>
                  <a:lnTo>
                    <a:pt x="2784" y="0"/>
                  </a:lnTo>
                  <a:lnTo>
                    <a:pt x="33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7" name="Freeform 28"/>
            <p:cNvSpPr>
              <a:spLocks/>
            </p:cNvSpPr>
            <p:nvPr/>
          </p:nvSpPr>
          <p:spPr bwMode="auto">
            <a:xfrm>
              <a:off x="1776" y="3168"/>
              <a:ext cx="3072" cy="240"/>
            </a:xfrm>
            <a:custGeom>
              <a:avLst/>
              <a:gdLst>
                <a:gd name="T0" fmla="*/ 0 w 3360"/>
                <a:gd name="T1" fmla="*/ 0 h 240"/>
                <a:gd name="T2" fmla="*/ 401 w 3360"/>
                <a:gd name="T3" fmla="*/ 0 h 240"/>
                <a:gd name="T4" fmla="*/ 482 w 3360"/>
                <a:gd name="T5" fmla="*/ 240 h 240"/>
                <a:gd name="T6" fmla="*/ 2247 w 3360"/>
                <a:gd name="T7" fmla="*/ 240 h 240"/>
                <a:gd name="T8" fmla="*/ 2327 w 3360"/>
                <a:gd name="T9" fmla="*/ 0 h 240"/>
                <a:gd name="T10" fmla="*/ 2809 w 3360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0"/>
                <a:gd name="T19" fmla="*/ 0 h 240"/>
                <a:gd name="T20" fmla="*/ 3360 w 3360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0" h="240">
                  <a:moveTo>
                    <a:pt x="0" y="0"/>
                  </a:moveTo>
                  <a:lnTo>
                    <a:pt x="480" y="0"/>
                  </a:lnTo>
                  <a:lnTo>
                    <a:pt x="576" y="240"/>
                  </a:lnTo>
                  <a:lnTo>
                    <a:pt x="2688" y="240"/>
                  </a:lnTo>
                  <a:lnTo>
                    <a:pt x="2784" y="0"/>
                  </a:lnTo>
                  <a:lnTo>
                    <a:pt x="33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8" name="Line 29"/>
            <p:cNvSpPr>
              <a:spLocks noChangeShapeType="1"/>
            </p:cNvSpPr>
            <p:nvPr/>
          </p:nvSpPr>
          <p:spPr bwMode="auto">
            <a:xfrm flipH="1">
              <a:off x="1152" y="316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9" name="Line 30"/>
            <p:cNvSpPr>
              <a:spLocks noChangeShapeType="1"/>
            </p:cNvSpPr>
            <p:nvPr/>
          </p:nvSpPr>
          <p:spPr bwMode="auto">
            <a:xfrm>
              <a:off x="1200" y="2256"/>
              <a:ext cx="6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0" name="Line 31"/>
            <p:cNvSpPr>
              <a:spLocks noChangeShapeType="1"/>
            </p:cNvSpPr>
            <p:nvPr/>
          </p:nvSpPr>
          <p:spPr bwMode="auto">
            <a:xfrm>
              <a:off x="1200" y="2544"/>
              <a:ext cx="6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1" name="Line 32"/>
            <p:cNvSpPr>
              <a:spLocks noChangeShapeType="1"/>
            </p:cNvSpPr>
            <p:nvPr/>
          </p:nvSpPr>
          <p:spPr bwMode="auto">
            <a:xfrm>
              <a:off x="1874" y="225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2" name="Line 33"/>
            <p:cNvSpPr>
              <a:spLocks noChangeShapeType="1"/>
            </p:cNvSpPr>
            <p:nvPr/>
          </p:nvSpPr>
          <p:spPr bwMode="auto">
            <a:xfrm flipH="1">
              <a:off x="1874" y="225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3" name="Text Box 34"/>
            <p:cNvSpPr txBox="1">
              <a:spLocks noChangeArrowheads="1"/>
            </p:cNvSpPr>
            <p:nvPr/>
          </p:nvSpPr>
          <p:spPr bwMode="auto">
            <a:xfrm>
              <a:off x="1296" y="2256"/>
              <a:ext cx="6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00"/>
                  </a:solidFill>
                </a:rPr>
                <a:t>??</a:t>
              </a:r>
            </a:p>
          </p:txBody>
        </p:sp>
        <p:sp>
          <p:nvSpPr>
            <p:cNvPr id="55314" name="Line 35"/>
            <p:cNvSpPr>
              <a:spLocks noChangeShapeType="1"/>
            </p:cNvSpPr>
            <p:nvPr/>
          </p:nvSpPr>
          <p:spPr bwMode="auto">
            <a:xfrm>
              <a:off x="2018" y="2256"/>
              <a:ext cx="22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5" name="Line 36"/>
            <p:cNvSpPr>
              <a:spLocks noChangeShapeType="1"/>
            </p:cNvSpPr>
            <p:nvPr/>
          </p:nvSpPr>
          <p:spPr bwMode="auto">
            <a:xfrm>
              <a:off x="2018" y="2544"/>
              <a:ext cx="22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Line 37"/>
            <p:cNvSpPr>
              <a:spLocks noChangeShapeType="1"/>
            </p:cNvSpPr>
            <p:nvPr/>
          </p:nvSpPr>
          <p:spPr bwMode="auto">
            <a:xfrm>
              <a:off x="4366" y="2256"/>
              <a:ext cx="5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7" name="Line 38"/>
            <p:cNvSpPr>
              <a:spLocks noChangeShapeType="1"/>
            </p:cNvSpPr>
            <p:nvPr/>
          </p:nvSpPr>
          <p:spPr bwMode="auto">
            <a:xfrm>
              <a:off x="4366" y="2544"/>
              <a:ext cx="5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8" name="Line 39"/>
            <p:cNvSpPr>
              <a:spLocks noChangeShapeType="1"/>
            </p:cNvSpPr>
            <p:nvPr/>
          </p:nvSpPr>
          <p:spPr bwMode="auto">
            <a:xfrm>
              <a:off x="4224" y="225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9" name="Line 40"/>
            <p:cNvSpPr>
              <a:spLocks noChangeShapeType="1"/>
            </p:cNvSpPr>
            <p:nvPr/>
          </p:nvSpPr>
          <p:spPr bwMode="auto">
            <a:xfrm flipH="1">
              <a:off x="4224" y="225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0" name="Text Box 41"/>
            <p:cNvSpPr txBox="1">
              <a:spLocks noChangeArrowheads="1"/>
            </p:cNvSpPr>
            <p:nvPr/>
          </p:nvSpPr>
          <p:spPr bwMode="auto">
            <a:xfrm>
              <a:off x="4416" y="2256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00"/>
                  </a:solidFill>
                </a:rPr>
                <a:t>??</a:t>
              </a:r>
            </a:p>
          </p:txBody>
        </p:sp>
        <p:sp>
          <p:nvSpPr>
            <p:cNvPr id="55321" name="Text Box 42"/>
            <p:cNvSpPr txBox="1">
              <a:spLocks noChangeArrowheads="1"/>
            </p:cNvSpPr>
            <p:nvPr/>
          </p:nvSpPr>
          <p:spPr bwMode="auto">
            <a:xfrm>
              <a:off x="2632" y="2234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00"/>
                  </a:solidFill>
                </a:rPr>
                <a:t>0x55</a:t>
              </a:r>
            </a:p>
          </p:txBody>
        </p:sp>
        <p:sp>
          <p:nvSpPr>
            <p:cNvPr id="55322" name="Line 43"/>
            <p:cNvSpPr>
              <a:spLocks noChangeShapeType="1"/>
            </p:cNvSpPr>
            <p:nvPr/>
          </p:nvSpPr>
          <p:spPr bwMode="auto">
            <a:xfrm>
              <a:off x="1392" y="1008"/>
              <a:ext cx="0" cy="27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3" name="Line 44"/>
            <p:cNvSpPr>
              <a:spLocks noChangeShapeType="1"/>
            </p:cNvSpPr>
            <p:nvPr/>
          </p:nvSpPr>
          <p:spPr bwMode="auto">
            <a:xfrm>
              <a:off x="1584" y="1008"/>
              <a:ext cx="0" cy="27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4" name="Line 45"/>
            <p:cNvSpPr>
              <a:spLocks noChangeShapeType="1"/>
            </p:cNvSpPr>
            <p:nvPr/>
          </p:nvSpPr>
          <p:spPr bwMode="auto">
            <a:xfrm>
              <a:off x="1680" y="1008"/>
              <a:ext cx="0" cy="27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5" name="Line 46"/>
            <p:cNvSpPr>
              <a:spLocks noChangeShapeType="1"/>
            </p:cNvSpPr>
            <p:nvPr/>
          </p:nvSpPr>
          <p:spPr bwMode="auto">
            <a:xfrm>
              <a:off x="1872" y="1008"/>
              <a:ext cx="0" cy="27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6" name="Line 47"/>
            <p:cNvSpPr>
              <a:spLocks noChangeShapeType="1"/>
            </p:cNvSpPr>
            <p:nvPr/>
          </p:nvSpPr>
          <p:spPr bwMode="auto">
            <a:xfrm>
              <a:off x="2208" y="1008"/>
              <a:ext cx="0" cy="27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7" name="Line 48"/>
            <p:cNvSpPr>
              <a:spLocks noChangeShapeType="1"/>
            </p:cNvSpPr>
            <p:nvPr/>
          </p:nvSpPr>
          <p:spPr bwMode="auto">
            <a:xfrm>
              <a:off x="3360" y="1008"/>
              <a:ext cx="0" cy="27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8" name="Line 49"/>
            <p:cNvSpPr>
              <a:spLocks noChangeShapeType="1"/>
            </p:cNvSpPr>
            <p:nvPr/>
          </p:nvSpPr>
          <p:spPr bwMode="auto">
            <a:xfrm>
              <a:off x="4320" y="1008"/>
              <a:ext cx="0" cy="27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9" name="Line 53"/>
            <p:cNvSpPr>
              <a:spLocks noChangeShapeType="1"/>
            </p:cNvSpPr>
            <p:nvPr/>
          </p:nvSpPr>
          <p:spPr bwMode="auto">
            <a:xfrm>
              <a:off x="4224" y="1008"/>
              <a:ext cx="0" cy="27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0" name="Line 54"/>
            <p:cNvSpPr>
              <a:spLocks noChangeShapeType="1"/>
            </p:cNvSpPr>
            <p:nvPr/>
          </p:nvSpPr>
          <p:spPr bwMode="auto">
            <a:xfrm>
              <a:off x="3888" y="1008"/>
              <a:ext cx="0" cy="27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1" name="Text Box 56"/>
            <p:cNvSpPr txBox="1">
              <a:spLocks noChangeArrowheads="1"/>
            </p:cNvSpPr>
            <p:nvPr/>
          </p:nvSpPr>
          <p:spPr bwMode="auto">
            <a:xfrm>
              <a:off x="1094" y="3770"/>
              <a:ext cx="36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00"/>
                  </a:solidFill>
                </a:rPr>
                <a:t>   A B C D    E                     F         G    HI      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write transaction </a:t>
            </a:r>
            <a:br>
              <a:rPr lang="en-US" smtClean="0"/>
            </a:br>
            <a:r>
              <a:rPr lang="en-US" sz="3200" smtClean="0"/>
              <a:t>(write 0xF4 to location 0x31)</a:t>
            </a:r>
            <a:endParaRPr lang="en-US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763000" cy="4343400"/>
          </a:xfrm>
        </p:spPr>
        <p:txBody>
          <a:bodyPr/>
          <a:lstStyle/>
          <a:p>
            <a:pPr lvl="1" eaLnBrk="1" hangingPunct="1"/>
            <a:r>
              <a:rPr lang="en-US" smtClean="0"/>
              <a:t>Initiator sets ADS=0x31, CMD=1, Data=0xF4</a:t>
            </a:r>
          </a:p>
          <a:p>
            <a:pPr lvl="1" eaLnBrk="1" hangingPunct="1"/>
            <a:r>
              <a:rPr lang="en-US" smtClean="0"/>
              <a:t>Initiator </a:t>
            </a:r>
            <a:r>
              <a:rPr lang="en-US" i="1" smtClean="0"/>
              <a:t>then</a:t>
            </a:r>
            <a:r>
              <a:rPr lang="en-US" smtClean="0"/>
              <a:t> sets REQ# to low. </a:t>
            </a:r>
          </a:p>
          <a:p>
            <a:pPr lvl="1" eaLnBrk="1" hangingPunct="1"/>
            <a:r>
              <a:rPr lang="en-US" smtClean="0"/>
              <a:t>Target sees write request.</a:t>
            </a:r>
          </a:p>
          <a:p>
            <a:pPr lvl="1" eaLnBrk="1" hangingPunct="1"/>
            <a:r>
              <a:rPr lang="en-US" smtClean="0"/>
              <a:t>Target reads data from data bus. (Just has to store in a register, need not write all the way to memory!)</a:t>
            </a:r>
          </a:p>
          <a:p>
            <a:pPr lvl="1" eaLnBrk="1" hangingPunct="1"/>
            <a:r>
              <a:rPr lang="en-US" smtClean="0"/>
              <a:t>Target </a:t>
            </a:r>
            <a:r>
              <a:rPr lang="en-US" i="1" smtClean="0"/>
              <a:t>then </a:t>
            </a:r>
            <a:r>
              <a:rPr lang="en-US" smtClean="0"/>
              <a:t>sets ACK# to low.</a:t>
            </a:r>
          </a:p>
          <a:p>
            <a:pPr lvl="1" eaLnBrk="1" hangingPunct="1"/>
            <a:r>
              <a:rPr lang="en-US" smtClean="0"/>
              <a:t>Initiator sets REQ# to high &amp; stops driving other lines.</a:t>
            </a:r>
          </a:p>
          <a:p>
            <a:pPr lvl="1" eaLnBrk="1" hangingPunct="1"/>
            <a:r>
              <a:rPr lang="en-US" smtClean="0"/>
              <a:t>Target sets ACK# to high terminating the transaction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push-button</a:t>
            </a:r>
            <a:br>
              <a:rPr lang="en-US" smtClean="0"/>
            </a:br>
            <a:r>
              <a:rPr lang="en-US" sz="2800" smtClean="0"/>
              <a:t>(if ADS=0x04 write 0 or 1 depending on button)</a:t>
            </a:r>
            <a:endParaRPr lang="en-US" smtClean="0"/>
          </a:p>
        </p:txBody>
      </p:sp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304800" y="1319213"/>
            <a:ext cx="3048000" cy="2217737"/>
            <a:chOff x="192" y="831"/>
            <a:chExt cx="1920" cy="1397"/>
          </a:xfrm>
        </p:grpSpPr>
        <p:grpSp>
          <p:nvGrpSpPr>
            <p:cNvPr id="57382" name="Group 4"/>
            <p:cNvGrpSpPr>
              <a:grpSpLocks/>
            </p:cNvGrpSpPr>
            <p:nvPr/>
          </p:nvGrpSpPr>
          <p:grpSpPr bwMode="auto">
            <a:xfrm>
              <a:off x="672" y="864"/>
              <a:ext cx="1440" cy="1344"/>
              <a:chOff x="192" y="864"/>
              <a:chExt cx="1440" cy="1344"/>
            </a:xfrm>
          </p:grpSpPr>
          <p:sp>
            <p:nvSpPr>
              <p:cNvPr id="57392" name="AutoShape 5"/>
              <p:cNvSpPr>
                <a:spLocks noChangeArrowheads="1"/>
              </p:cNvSpPr>
              <p:nvPr/>
            </p:nvSpPr>
            <p:spPr bwMode="auto">
              <a:xfrm>
                <a:off x="960" y="864"/>
                <a:ext cx="672" cy="1344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7393" name="Oval 6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7394" name="Oval 7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7395" name="Oval 8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7396" name="Oval 9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7397" name="Oval 10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7398" name="Oval 11"/>
              <p:cNvSpPr>
                <a:spLocks noChangeArrowheads="1"/>
              </p:cNvSpPr>
              <p:nvPr/>
            </p:nvSpPr>
            <p:spPr bwMode="auto">
              <a:xfrm>
                <a:off x="864" y="192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7399" name="Oval 12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7400" name="Oval 13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7401" name="Line 14"/>
              <p:cNvSpPr>
                <a:spLocks noChangeShapeType="1"/>
              </p:cNvSpPr>
              <p:nvPr/>
            </p:nvSpPr>
            <p:spPr bwMode="auto">
              <a:xfrm>
                <a:off x="192" y="96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2" name="Line 15"/>
              <p:cNvSpPr>
                <a:spLocks noChangeShapeType="1"/>
              </p:cNvSpPr>
              <p:nvPr/>
            </p:nvSpPr>
            <p:spPr bwMode="auto">
              <a:xfrm>
                <a:off x="192" y="110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3" name="Line 16"/>
              <p:cNvSpPr>
                <a:spLocks noChangeShapeType="1"/>
              </p:cNvSpPr>
              <p:nvPr/>
            </p:nvSpPr>
            <p:spPr bwMode="auto">
              <a:xfrm>
                <a:off x="192" y="124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4" name="Line 17"/>
              <p:cNvSpPr>
                <a:spLocks noChangeShapeType="1"/>
              </p:cNvSpPr>
              <p:nvPr/>
            </p:nvSpPr>
            <p:spPr bwMode="auto">
              <a:xfrm>
                <a:off x="192" y="139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5" name="Line 18"/>
              <p:cNvSpPr>
                <a:spLocks noChangeShapeType="1"/>
              </p:cNvSpPr>
              <p:nvPr/>
            </p:nvSpPr>
            <p:spPr bwMode="auto">
              <a:xfrm>
                <a:off x="192" y="1536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6" name="Line 19"/>
              <p:cNvSpPr>
                <a:spLocks noChangeShapeType="1"/>
              </p:cNvSpPr>
              <p:nvPr/>
            </p:nvSpPr>
            <p:spPr bwMode="auto">
              <a:xfrm>
                <a:off x="192" y="1680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7" name="Line 20"/>
              <p:cNvSpPr>
                <a:spLocks noChangeShapeType="1"/>
              </p:cNvSpPr>
              <p:nvPr/>
            </p:nvSpPr>
            <p:spPr bwMode="auto">
              <a:xfrm>
                <a:off x="192" y="182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8" name="Line 21"/>
              <p:cNvSpPr>
                <a:spLocks noChangeShapeType="1"/>
              </p:cNvSpPr>
              <p:nvPr/>
            </p:nvSpPr>
            <p:spPr bwMode="auto">
              <a:xfrm>
                <a:off x="192" y="196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9" name="Line 22"/>
              <p:cNvSpPr>
                <a:spLocks noChangeShapeType="1"/>
              </p:cNvSpPr>
              <p:nvPr/>
            </p:nvSpPr>
            <p:spPr bwMode="auto">
              <a:xfrm>
                <a:off x="192" y="211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83" name="Text Box 23"/>
            <p:cNvSpPr txBox="1">
              <a:spLocks noChangeArrowheads="1"/>
            </p:cNvSpPr>
            <p:nvPr/>
          </p:nvSpPr>
          <p:spPr bwMode="auto">
            <a:xfrm>
              <a:off x="192" y="831"/>
              <a:ext cx="5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ADS[7]</a:t>
              </a:r>
            </a:p>
          </p:txBody>
        </p:sp>
        <p:sp>
          <p:nvSpPr>
            <p:cNvPr id="57384" name="Text Box 24"/>
            <p:cNvSpPr txBox="1">
              <a:spLocks noChangeArrowheads="1"/>
            </p:cNvSpPr>
            <p:nvPr/>
          </p:nvSpPr>
          <p:spPr bwMode="auto">
            <a:xfrm>
              <a:off x="192" y="988"/>
              <a:ext cx="5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ADS[6]</a:t>
              </a:r>
            </a:p>
          </p:txBody>
        </p:sp>
        <p:sp>
          <p:nvSpPr>
            <p:cNvPr id="57385" name="Text Box 25"/>
            <p:cNvSpPr txBox="1">
              <a:spLocks noChangeArrowheads="1"/>
            </p:cNvSpPr>
            <p:nvPr/>
          </p:nvSpPr>
          <p:spPr bwMode="auto">
            <a:xfrm>
              <a:off x="199" y="1132"/>
              <a:ext cx="5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ADS[5]</a:t>
              </a:r>
            </a:p>
          </p:txBody>
        </p:sp>
        <p:sp>
          <p:nvSpPr>
            <p:cNvPr id="57386" name="Text Box 26"/>
            <p:cNvSpPr txBox="1">
              <a:spLocks noChangeArrowheads="1"/>
            </p:cNvSpPr>
            <p:nvPr/>
          </p:nvSpPr>
          <p:spPr bwMode="auto">
            <a:xfrm>
              <a:off x="192" y="1276"/>
              <a:ext cx="5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ADS[4]</a:t>
              </a:r>
            </a:p>
          </p:txBody>
        </p:sp>
        <p:sp>
          <p:nvSpPr>
            <p:cNvPr id="57387" name="Text Box 27"/>
            <p:cNvSpPr txBox="1">
              <a:spLocks noChangeArrowheads="1"/>
            </p:cNvSpPr>
            <p:nvPr/>
          </p:nvSpPr>
          <p:spPr bwMode="auto">
            <a:xfrm>
              <a:off x="192" y="1440"/>
              <a:ext cx="5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ADS[3]</a:t>
              </a:r>
            </a:p>
          </p:txBody>
        </p:sp>
        <p:sp>
          <p:nvSpPr>
            <p:cNvPr id="57388" name="Text Box 28"/>
            <p:cNvSpPr txBox="1">
              <a:spLocks noChangeArrowheads="1"/>
            </p:cNvSpPr>
            <p:nvPr/>
          </p:nvSpPr>
          <p:spPr bwMode="auto">
            <a:xfrm>
              <a:off x="192" y="1584"/>
              <a:ext cx="5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ADS[2]</a:t>
              </a:r>
            </a:p>
          </p:txBody>
        </p:sp>
        <p:sp>
          <p:nvSpPr>
            <p:cNvPr id="57389" name="Text Box 29"/>
            <p:cNvSpPr txBox="1">
              <a:spLocks noChangeArrowheads="1"/>
            </p:cNvSpPr>
            <p:nvPr/>
          </p:nvSpPr>
          <p:spPr bwMode="auto">
            <a:xfrm>
              <a:off x="192" y="1728"/>
              <a:ext cx="5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ADS[1]</a:t>
              </a:r>
            </a:p>
          </p:txBody>
        </p:sp>
        <p:sp>
          <p:nvSpPr>
            <p:cNvPr id="57390" name="Text Box 30"/>
            <p:cNvSpPr txBox="1">
              <a:spLocks noChangeArrowheads="1"/>
            </p:cNvSpPr>
            <p:nvPr/>
          </p:nvSpPr>
          <p:spPr bwMode="auto">
            <a:xfrm>
              <a:off x="192" y="1872"/>
              <a:ext cx="5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ADS[0]</a:t>
              </a:r>
            </a:p>
          </p:txBody>
        </p:sp>
        <p:sp>
          <p:nvSpPr>
            <p:cNvPr id="57391" name="Text Box 31"/>
            <p:cNvSpPr txBox="1">
              <a:spLocks noChangeArrowheads="1"/>
            </p:cNvSpPr>
            <p:nvPr/>
          </p:nvSpPr>
          <p:spPr bwMode="auto">
            <a:xfrm>
              <a:off x="237" y="2016"/>
              <a:ext cx="4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REQ#</a:t>
              </a:r>
            </a:p>
          </p:txBody>
        </p:sp>
      </p:grpSp>
      <p:grpSp>
        <p:nvGrpSpPr>
          <p:cNvPr id="57348" name="Group 32"/>
          <p:cNvGrpSpPr>
            <a:grpSpLocks/>
          </p:cNvGrpSpPr>
          <p:nvPr/>
        </p:nvGrpSpPr>
        <p:grpSpPr bwMode="auto">
          <a:xfrm>
            <a:off x="1143000" y="2362200"/>
            <a:ext cx="5029200" cy="4419600"/>
            <a:chOff x="720" y="1488"/>
            <a:chExt cx="3168" cy="2784"/>
          </a:xfrm>
        </p:grpSpPr>
        <p:sp>
          <p:nvSpPr>
            <p:cNvPr id="57359" name="Freeform 33"/>
            <p:cNvSpPr>
              <a:spLocks/>
            </p:cNvSpPr>
            <p:nvPr/>
          </p:nvSpPr>
          <p:spPr bwMode="auto">
            <a:xfrm>
              <a:off x="2112" y="1488"/>
              <a:ext cx="672" cy="2688"/>
            </a:xfrm>
            <a:custGeom>
              <a:avLst/>
              <a:gdLst>
                <a:gd name="T0" fmla="*/ 0 w 672"/>
                <a:gd name="T1" fmla="*/ 0 h 2688"/>
                <a:gd name="T2" fmla="*/ 672 w 672"/>
                <a:gd name="T3" fmla="*/ 0 h 2688"/>
                <a:gd name="T4" fmla="*/ 672 w 672"/>
                <a:gd name="T5" fmla="*/ 2688 h 2688"/>
                <a:gd name="T6" fmla="*/ 0 60000 65536"/>
                <a:gd name="T7" fmla="*/ 0 60000 65536"/>
                <a:gd name="T8" fmla="*/ 0 60000 65536"/>
                <a:gd name="T9" fmla="*/ 0 w 672"/>
                <a:gd name="T10" fmla="*/ 0 h 2688"/>
                <a:gd name="T11" fmla="*/ 672 w 672"/>
                <a:gd name="T12" fmla="*/ 2688 h 2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2688">
                  <a:moveTo>
                    <a:pt x="0" y="0"/>
                  </a:moveTo>
                  <a:lnTo>
                    <a:pt x="672" y="0"/>
                  </a:lnTo>
                  <a:lnTo>
                    <a:pt x="672" y="26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0" name="AutoShape 34"/>
            <p:cNvSpPr>
              <a:spLocks noChangeArrowheads="1"/>
            </p:cNvSpPr>
            <p:nvPr/>
          </p:nvSpPr>
          <p:spPr bwMode="auto">
            <a:xfrm rot="5382002">
              <a:off x="2663" y="2233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7361" name="AutoShape 35"/>
            <p:cNvSpPr>
              <a:spLocks noChangeArrowheads="1"/>
            </p:cNvSpPr>
            <p:nvPr/>
          </p:nvSpPr>
          <p:spPr bwMode="auto">
            <a:xfrm rot="5382002">
              <a:off x="2663" y="2520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7362" name="AutoShape 36"/>
            <p:cNvSpPr>
              <a:spLocks noChangeArrowheads="1"/>
            </p:cNvSpPr>
            <p:nvPr/>
          </p:nvSpPr>
          <p:spPr bwMode="auto">
            <a:xfrm rot="5382002">
              <a:off x="2663" y="2808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7363" name="AutoShape 37"/>
            <p:cNvSpPr>
              <a:spLocks noChangeArrowheads="1"/>
            </p:cNvSpPr>
            <p:nvPr/>
          </p:nvSpPr>
          <p:spPr bwMode="auto">
            <a:xfrm rot="5382002">
              <a:off x="2663" y="3097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7364" name="AutoShape 38"/>
            <p:cNvSpPr>
              <a:spLocks noChangeArrowheads="1"/>
            </p:cNvSpPr>
            <p:nvPr/>
          </p:nvSpPr>
          <p:spPr bwMode="auto">
            <a:xfrm rot="5382002">
              <a:off x="2663" y="3385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7365" name="AutoShape 39"/>
            <p:cNvSpPr>
              <a:spLocks noChangeArrowheads="1"/>
            </p:cNvSpPr>
            <p:nvPr/>
          </p:nvSpPr>
          <p:spPr bwMode="auto">
            <a:xfrm rot="5382002">
              <a:off x="2663" y="1944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7366" name="AutoShape 40"/>
            <p:cNvSpPr>
              <a:spLocks noChangeArrowheads="1"/>
            </p:cNvSpPr>
            <p:nvPr/>
          </p:nvSpPr>
          <p:spPr bwMode="auto">
            <a:xfrm rot="5382002">
              <a:off x="2663" y="3960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7367" name="AutoShape 41"/>
            <p:cNvSpPr>
              <a:spLocks noChangeArrowheads="1"/>
            </p:cNvSpPr>
            <p:nvPr/>
          </p:nvSpPr>
          <p:spPr bwMode="auto">
            <a:xfrm rot="5382002">
              <a:off x="2663" y="3672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7368" name="Text Box 42"/>
            <p:cNvSpPr txBox="1">
              <a:spLocks noChangeArrowheads="1"/>
            </p:cNvSpPr>
            <p:nvPr/>
          </p:nvSpPr>
          <p:spPr bwMode="auto">
            <a:xfrm>
              <a:off x="902" y="3978"/>
              <a:ext cx="1268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Button (0 or 1)</a:t>
              </a:r>
            </a:p>
          </p:txBody>
        </p:sp>
        <p:sp>
          <p:nvSpPr>
            <p:cNvPr id="57369" name="Line 43"/>
            <p:cNvSpPr>
              <a:spLocks noChangeShapeType="1"/>
            </p:cNvSpPr>
            <p:nvPr/>
          </p:nvSpPr>
          <p:spPr bwMode="auto">
            <a:xfrm>
              <a:off x="2160" y="40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0" name="Text Box 44"/>
            <p:cNvSpPr txBox="1">
              <a:spLocks noChangeArrowheads="1"/>
            </p:cNvSpPr>
            <p:nvPr/>
          </p:nvSpPr>
          <p:spPr bwMode="auto">
            <a:xfrm>
              <a:off x="720" y="2736"/>
              <a:ext cx="288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0</a:t>
              </a:r>
            </a:p>
          </p:txBody>
        </p:sp>
        <p:sp>
          <p:nvSpPr>
            <p:cNvPr id="57371" name="Freeform 45"/>
            <p:cNvSpPr>
              <a:spLocks/>
            </p:cNvSpPr>
            <p:nvPr/>
          </p:nvSpPr>
          <p:spPr bwMode="auto">
            <a:xfrm>
              <a:off x="1008" y="2064"/>
              <a:ext cx="1632" cy="816"/>
            </a:xfrm>
            <a:custGeom>
              <a:avLst/>
              <a:gdLst>
                <a:gd name="T0" fmla="*/ 0 w 1632"/>
                <a:gd name="T1" fmla="*/ 816 h 816"/>
                <a:gd name="T2" fmla="*/ 1200 w 1632"/>
                <a:gd name="T3" fmla="*/ 816 h 816"/>
                <a:gd name="T4" fmla="*/ 1200 w 1632"/>
                <a:gd name="T5" fmla="*/ 0 h 816"/>
                <a:gd name="T6" fmla="*/ 1632 w 1632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2"/>
                <a:gd name="T13" fmla="*/ 0 h 816"/>
                <a:gd name="T14" fmla="*/ 1632 w 1632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2" h="816">
                  <a:moveTo>
                    <a:pt x="0" y="816"/>
                  </a:moveTo>
                  <a:lnTo>
                    <a:pt x="1200" y="816"/>
                  </a:lnTo>
                  <a:lnTo>
                    <a:pt x="1200" y="0"/>
                  </a:lnTo>
                  <a:lnTo>
                    <a:pt x="163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2" name="Line 46"/>
            <p:cNvSpPr>
              <a:spLocks noChangeShapeType="1"/>
            </p:cNvSpPr>
            <p:nvPr/>
          </p:nvSpPr>
          <p:spPr bwMode="auto">
            <a:xfrm>
              <a:off x="2208" y="288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3" name="Line 47"/>
            <p:cNvSpPr>
              <a:spLocks noChangeShapeType="1"/>
            </p:cNvSpPr>
            <p:nvPr/>
          </p:nvSpPr>
          <p:spPr bwMode="auto">
            <a:xfrm flipH="1">
              <a:off x="2208" y="37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4" name="Line 48"/>
            <p:cNvSpPr>
              <a:spLocks noChangeShapeType="1"/>
            </p:cNvSpPr>
            <p:nvPr/>
          </p:nvSpPr>
          <p:spPr bwMode="auto">
            <a:xfrm flipH="1">
              <a:off x="2208" y="350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5" name="Line 49"/>
            <p:cNvSpPr>
              <a:spLocks noChangeShapeType="1"/>
            </p:cNvSpPr>
            <p:nvPr/>
          </p:nvSpPr>
          <p:spPr bwMode="auto">
            <a:xfrm flipH="1">
              <a:off x="2208" y="321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6" name="Line 50"/>
            <p:cNvSpPr>
              <a:spLocks noChangeShapeType="1"/>
            </p:cNvSpPr>
            <p:nvPr/>
          </p:nvSpPr>
          <p:spPr bwMode="auto">
            <a:xfrm flipH="1">
              <a:off x="2208" y="29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7" name="Line 51"/>
            <p:cNvSpPr>
              <a:spLocks noChangeShapeType="1"/>
            </p:cNvSpPr>
            <p:nvPr/>
          </p:nvSpPr>
          <p:spPr bwMode="auto">
            <a:xfrm flipH="1">
              <a:off x="2208" y="26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8" name="Line 52"/>
            <p:cNvSpPr>
              <a:spLocks noChangeShapeType="1"/>
            </p:cNvSpPr>
            <p:nvPr/>
          </p:nvSpPr>
          <p:spPr bwMode="auto">
            <a:xfrm flipH="1">
              <a:off x="2208" y="240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9" name="Text Box 53"/>
            <p:cNvSpPr txBox="1">
              <a:spLocks noChangeArrowheads="1"/>
            </p:cNvSpPr>
            <p:nvPr/>
          </p:nvSpPr>
          <p:spPr bwMode="auto">
            <a:xfrm>
              <a:off x="2976" y="1872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ea typeface="ＭＳ Ｐゴシック" pitchFamily="-108" charset="-128"/>
                </a:rPr>
                <a:t>Data[7]</a:t>
              </a:r>
            </a:p>
          </p:txBody>
        </p:sp>
        <p:sp>
          <p:nvSpPr>
            <p:cNvPr id="57380" name="Text Box 54"/>
            <p:cNvSpPr txBox="1">
              <a:spLocks noChangeArrowheads="1"/>
            </p:cNvSpPr>
            <p:nvPr/>
          </p:nvSpPr>
          <p:spPr bwMode="auto">
            <a:xfrm>
              <a:off x="2976" y="3888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ea typeface="ＭＳ Ｐゴシック" pitchFamily="-108" charset="-128"/>
                </a:rPr>
                <a:t>Data[0]</a:t>
              </a:r>
            </a:p>
          </p:txBody>
        </p:sp>
        <p:sp>
          <p:nvSpPr>
            <p:cNvPr id="57381" name="Text Box 55"/>
            <p:cNvSpPr txBox="1">
              <a:spLocks noChangeArrowheads="1"/>
            </p:cNvSpPr>
            <p:nvPr/>
          </p:nvSpPr>
          <p:spPr bwMode="auto">
            <a:xfrm>
              <a:off x="3072" y="2256"/>
              <a:ext cx="288" cy="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..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..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..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..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..</a:t>
              </a:r>
            </a:p>
          </p:txBody>
        </p:sp>
      </p:grpSp>
      <p:grpSp>
        <p:nvGrpSpPr>
          <p:cNvPr id="57349" name="Group 56"/>
          <p:cNvGrpSpPr>
            <a:grpSpLocks/>
          </p:cNvGrpSpPr>
          <p:nvPr/>
        </p:nvGrpSpPr>
        <p:grpSpPr bwMode="auto">
          <a:xfrm>
            <a:off x="4419600" y="1752600"/>
            <a:ext cx="4257675" cy="609600"/>
            <a:chOff x="2784" y="1104"/>
            <a:chExt cx="2682" cy="384"/>
          </a:xfrm>
        </p:grpSpPr>
        <p:sp>
          <p:nvSpPr>
            <p:cNvPr id="57352" name="AutoShape 57"/>
            <p:cNvSpPr>
              <a:spLocks noChangeArrowheads="1"/>
            </p:cNvSpPr>
            <p:nvPr/>
          </p:nvSpPr>
          <p:spPr bwMode="auto">
            <a:xfrm rot="5382002">
              <a:off x="3024" y="1104"/>
              <a:ext cx="288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7353" name="Freeform 58"/>
            <p:cNvSpPr>
              <a:spLocks/>
            </p:cNvSpPr>
            <p:nvPr/>
          </p:nvSpPr>
          <p:spPr bwMode="auto">
            <a:xfrm>
              <a:off x="2784" y="1248"/>
              <a:ext cx="240" cy="240"/>
            </a:xfrm>
            <a:custGeom>
              <a:avLst/>
              <a:gdLst>
                <a:gd name="T0" fmla="*/ 0 w 240"/>
                <a:gd name="T1" fmla="*/ 240 h 240"/>
                <a:gd name="T2" fmla="*/ 0 w 240"/>
                <a:gd name="T3" fmla="*/ 0 h 240"/>
                <a:gd name="T4" fmla="*/ 240 w 240"/>
                <a:gd name="T5" fmla="*/ 0 h 240"/>
                <a:gd name="T6" fmla="*/ 0 60000 65536"/>
                <a:gd name="T7" fmla="*/ 0 60000 65536"/>
                <a:gd name="T8" fmla="*/ 0 60000 65536"/>
                <a:gd name="T9" fmla="*/ 0 w 240"/>
                <a:gd name="T10" fmla="*/ 0 h 240"/>
                <a:gd name="T11" fmla="*/ 240 w 24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240">
                  <a:moveTo>
                    <a:pt x="0" y="240"/>
                  </a:moveTo>
                  <a:lnTo>
                    <a:pt x="0" y="0"/>
                  </a:lnTo>
                  <a:lnTo>
                    <a:pt x="24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4" name="Oval 59"/>
            <p:cNvSpPr>
              <a:spLocks noChangeArrowheads="1"/>
            </p:cNvSpPr>
            <p:nvPr/>
          </p:nvSpPr>
          <p:spPr bwMode="auto">
            <a:xfrm>
              <a:off x="3264" y="1201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7355" name="Line 60"/>
            <p:cNvSpPr>
              <a:spLocks noChangeShapeType="1"/>
            </p:cNvSpPr>
            <p:nvPr/>
          </p:nvSpPr>
          <p:spPr bwMode="auto">
            <a:xfrm>
              <a:off x="3360" y="124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Text Box 61"/>
            <p:cNvSpPr txBox="1">
              <a:spLocks noChangeArrowheads="1"/>
            </p:cNvSpPr>
            <p:nvPr/>
          </p:nvSpPr>
          <p:spPr bwMode="auto">
            <a:xfrm>
              <a:off x="3888" y="1104"/>
              <a:ext cx="624" cy="29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Delay</a:t>
              </a:r>
            </a:p>
          </p:txBody>
        </p:sp>
        <p:sp>
          <p:nvSpPr>
            <p:cNvPr id="57357" name="Line 62"/>
            <p:cNvSpPr>
              <a:spLocks noChangeShapeType="1"/>
            </p:cNvSpPr>
            <p:nvPr/>
          </p:nvSpPr>
          <p:spPr bwMode="auto">
            <a:xfrm>
              <a:off x="4512" y="124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8" name="Text Box 63"/>
            <p:cNvSpPr txBox="1">
              <a:spLocks noChangeArrowheads="1"/>
            </p:cNvSpPr>
            <p:nvPr/>
          </p:nvSpPr>
          <p:spPr bwMode="auto">
            <a:xfrm>
              <a:off x="4848" y="1104"/>
              <a:ext cx="6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  <a:ea typeface="ＭＳ Ｐゴシック" pitchFamily="-108" charset="-128"/>
                </a:rPr>
                <a:t>ACK#</a:t>
              </a:r>
            </a:p>
          </p:txBody>
        </p:sp>
      </p:grpSp>
      <p:sp>
        <p:nvSpPr>
          <p:cNvPr id="65" name="Rectangle 64"/>
          <p:cNvSpPr/>
          <p:nvPr/>
        </p:nvSpPr>
        <p:spPr>
          <a:xfrm>
            <a:off x="1066800" y="1066800"/>
            <a:ext cx="6629400" cy="5715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425450" y="6081713"/>
            <a:ext cx="201295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ea typeface="ＭＳ Ｐゴシック" pitchFamily="-108" charset="-128"/>
              </a:rPr>
              <a:t>Button (0 or 1)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2F853C-E887-430C-B4B8-50E39CE2D1A3}" type="slidenum">
              <a:rPr lang="en-US"/>
              <a:pPr/>
              <a:t>4</a:t>
            </a:fld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Instruction Encoding</a:t>
            </a:r>
            <a:br>
              <a:rPr lang="en-US" smtClean="0"/>
            </a:br>
            <a:r>
              <a:rPr lang="en-US" smtClean="0"/>
              <a:t>ADD immediate</a:t>
            </a:r>
            <a:br>
              <a:rPr lang="en-US" smtClean="0"/>
            </a:br>
            <a:endParaRPr lang="en-US" smtClean="0"/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28384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524000"/>
            <a:ext cx="2790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429000"/>
            <a:ext cx="5334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9288" y="4648200"/>
            <a:ext cx="5305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93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push-button</a:t>
            </a:r>
            <a:br>
              <a:rPr lang="en-US" smtClean="0"/>
            </a:br>
            <a:r>
              <a:rPr lang="en-US" sz="2800" smtClean="0"/>
              <a:t>(if ADS=0x04 write 0 or 1 depending on button)</a:t>
            </a:r>
            <a:endParaRPr 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1319213"/>
            <a:ext cx="3048000" cy="2217737"/>
            <a:chOff x="192" y="831"/>
            <a:chExt cx="1920" cy="1397"/>
          </a:xfrm>
        </p:grpSpPr>
        <p:grpSp>
          <p:nvGrpSpPr>
            <p:cNvPr id="58405" name="Group 4"/>
            <p:cNvGrpSpPr>
              <a:grpSpLocks/>
            </p:cNvGrpSpPr>
            <p:nvPr/>
          </p:nvGrpSpPr>
          <p:grpSpPr bwMode="auto">
            <a:xfrm>
              <a:off x="672" y="864"/>
              <a:ext cx="1440" cy="1344"/>
              <a:chOff x="192" y="864"/>
              <a:chExt cx="1440" cy="1344"/>
            </a:xfrm>
          </p:grpSpPr>
          <p:sp>
            <p:nvSpPr>
              <p:cNvPr id="58415" name="AutoShape 5"/>
              <p:cNvSpPr>
                <a:spLocks noChangeArrowheads="1"/>
              </p:cNvSpPr>
              <p:nvPr/>
            </p:nvSpPr>
            <p:spPr bwMode="auto">
              <a:xfrm>
                <a:off x="960" y="864"/>
                <a:ext cx="672" cy="1344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8416" name="Oval 6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8417" name="Oval 7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8418" name="Oval 8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8419" name="Oval 9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8420" name="Oval 10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8421" name="Oval 11"/>
              <p:cNvSpPr>
                <a:spLocks noChangeArrowheads="1"/>
              </p:cNvSpPr>
              <p:nvPr/>
            </p:nvSpPr>
            <p:spPr bwMode="auto">
              <a:xfrm>
                <a:off x="864" y="192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8422" name="Oval 12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8423" name="Oval 13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8424" name="Line 14"/>
              <p:cNvSpPr>
                <a:spLocks noChangeShapeType="1"/>
              </p:cNvSpPr>
              <p:nvPr/>
            </p:nvSpPr>
            <p:spPr bwMode="auto">
              <a:xfrm>
                <a:off x="192" y="96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5" name="Line 15"/>
              <p:cNvSpPr>
                <a:spLocks noChangeShapeType="1"/>
              </p:cNvSpPr>
              <p:nvPr/>
            </p:nvSpPr>
            <p:spPr bwMode="auto">
              <a:xfrm>
                <a:off x="192" y="110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6" name="Line 16"/>
              <p:cNvSpPr>
                <a:spLocks noChangeShapeType="1"/>
              </p:cNvSpPr>
              <p:nvPr/>
            </p:nvSpPr>
            <p:spPr bwMode="auto">
              <a:xfrm>
                <a:off x="192" y="124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7" name="Line 17"/>
              <p:cNvSpPr>
                <a:spLocks noChangeShapeType="1"/>
              </p:cNvSpPr>
              <p:nvPr/>
            </p:nvSpPr>
            <p:spPr bwMode="auto">
              <a:xfrm>
                <a:off x="192" y="139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8" name="Line 18"/>
              <p:cNvSpPr>
                <a:spLocks noChangeShapeType="1"/>
              </p:cNvSpPr>
              <p:nvPr/>
            </p:nvSpPr>
            <p:spPr bwMode="auto">
              <a:xfrm>
                <a:off x="192" y="1536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9" name="Line 19"/>
              <p:cNvSpPr>
                <a:spLocks noChangeShapeType="1"/>
              </p:cNvSpPr>
              <p:nvPr/>
            </p:nvSpPr>
            <p:spPr bwMode="auto">
              <a:xfrm>
                <a:off x="192" y="1680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0" name="Line 20"/>
              <p:cNvSpPr>
                <a:spLocks noChangeShapeType="1"/>
              </p:cNvSpPr>
              <p:nvPr/>
            </p:nvSpPr>
            <p:spPr bwMode="auto">
              <a:xfrm>
                <a:off x="192" y="182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1" name="Line 21"/>
              <p:cNvSpPr>
                <a:spLocks noChangeShapeType="1"/>
              </p:cNvSpPr>
              <p:nvPr/>
            </p:nvSpPr>
            <p:spPr bwMode="auto">
              <a:xfrm>
                <a:off x="192" y="196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2" name="Line 22"/>
              <p:cNvSpPr>
                <a:spLocks noChangeShapeType="1"/>
              </p:cNvSpPr>
              <p:nvPr/>
            </p:nvSpPr>
            <p:spPr bwMode="auto">
              <a:xfrm>
                <a:off x="192" y="211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406" name="Text Box 23"/>
            <p:cNvSpPr txBox="1">
              <a:spLocks noChangeArrowheads="1"/>
            </p:cNvSpPr>
            <p:nvPr/>
          </p:nvSpPr>
          <p:spPr bwMode="auto">
            <a:xfrm>
              <a:off x="192" y="831"/>
              <a:ext cx="5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ADS[7]</a:t>
              </a:r>
            </a:p>
          </p:txBody>
        </p:sp>
        <p:sp>
          <p:nvSpPr>
            <p:cNvPr id="58407" name="Text Box 24"/>
            <p:cNvSpPr txBox="1">
              <a:spLocks noChangeArrowheads="1"/>
            </p:cNvSpPr>
            <p:nvPr/>
          </p:nvSpPr>
          <p:spPr bwMode="auto">
            <a:xfrm>
              <a:off x="192" y="988"/>
              <a:ext cx="5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ADS[6]</a:t>
              </a:r>
            </a:p>
          </p:txBody>
        </p:sp>
        <p:sp>
          <p:nvSpPr>
            <p:cNvPr id="58408" name="Text Box 25"/>
            <p:cNvSpPr txBox="1">
              <a:spLocks noChangeArrowheads="1"/>
            </p:cNvSpPr>
            <p:nvPr/>
          </p:nvSpPr>
          <p:spPr bwMode="auto">
            <a:xfrm>
              <a:off x="199" y="1132"/>
              <a:ext cx="5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ADS[5]</a:t>
              </a:r>
            </a:p>
          </p:txBody>
        </p:sp>
        <p:sp>
          <p:nvSpPr>
            <p:cNvPr id="58409" name="Text Box 26"/>
            <p:cNvSpPr txBox="1">
              <a:spLocks noChangeArrowheads="1"/>
            </p:cNvSpPr>
            <p:nvPr/>
          </p:nvSpPr>
          <p:spPr bwMode="auto">
            <a:xfrm>
              <a:off x="192" y="1276"/>
              <a:ext cx="5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ADS[4]</a:t>
              </a:r>
            </a:p>
          </p:txBody>
        </p:sp>
        <p:sp>
          <p:nvSpPr>
            <p:cNvPr id="58410" name="Text Box 27"/>
            <p:cNvSpPr txBox="1">
              <a:spLocks noChangeArrowheads="1"/>
            </p:cNvSpPr>
            <p:nvPr/>
          </p:nvSpPr>
          <p:spPr bwMode="auto">
            <a:xfrm>
              <a:off x="192" y="1440"/>
              <a:ext cx="5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ADS[3]</a:t>
              </a:r>
            </a:p>
          </p:txBody>
        </p:sp>
        <p:sp>
          <p:nvSpPr>
            <p:cNvPr id="58411" name="Text Box 28"/>
            <p:cNvSpPr txBox="1">
              <a:spLocks noChangeArrowheads="1"/>
            </p:cNvSpPr>
            <p:nvPr/>
          </p:nvSpPr>
          <p:spPr bwMode="auto">
            <a:xfrm>
              <a:off x="192" y="1584"/>
              <a:ext cx="5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ADS[2]</a:t>
              </a:r>
            </a:p>
          </p:txBody>
        </p:sp>
        <p:sp>
          <p:nvSpPr>
            <p:cNvPr id="58412" name="Text Box 29"/>
            <p:cNvSpPr txBox="1">
              <a:spLocks noChangeArrowheads="1"/>
            </p:cNvSpPr>
            <p:nvPr/>
          </p:nvSpPr>
          <p:spPr bwMode="auto">
            <a:xfrm>
              <a:off x="192" y="1728"/>
              <a:ext cx="5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ADS[1]</a:t>
              </a:r>
            </a:p>
          </p:txBody>
        </p:sp>
        <p:sp>
          <p:nvSpPr>
            <p:cNvPr id="58413" name="Text Box 30"/>
            <p:cNvSpPr txBox="1">
              <a:spLocks noChangeArrowheads="1"/>
            </p:cNvSpPr>
            <p:nvPr/>
          </p:nvSpPr>
          <p:spPr bwMode="auto">
            <a:xfrm>
              <a:off x="192" y="1872"/>
              <a:ext cx="5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ADS[0]</a:t>
              </a:r>
            </a:p>
          </p:txBody>
        </p:sp>
        <p:sp>
          <p:nvSpPr>
            <p:cNvPr id="58414" name="Text Box 31"/>
            <p:cNvSpPr txBox="1">
              <a:spLocks noChangeArrowheads="1"/>
            </p:cNvSpPr>
            <p:nvPr/>
          </p:nvSpPr>
          <p:spPr bwMode="auto">
            <a:xfrm>
              <a:off x="237" y="2016"/>
              <a:ext cx="4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REQ#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143000" y="2362200"/>
            <a:ext cx="5029200" cy="4419600"/>
            <a:chOff x="720" y="1488"/>
            <a:chExt cx="3168" cy="2784"/>
          </a:xfrm>
        </p:grpSpPr>
        <p:sp>
          <p:nvSpPr>
            <p:cNvPr id="58382" name="Freeform 33"/>
            <p:cNvSpPr>
              <a:spLocks/>
            </p:cNvSpPr>
            <p:nvPr/>
          </p:nvSpPr>
          <p:spPr bwMode="auto">
            <a:xfrm>
              <a:off x="2112" y="1488"/>
              <a:ext cx="672" cy="2688"/>
            </a:xfrm>
            <a:custGeom>
              <a:avLst/>
              <a:gdLst>
                <a:gd name="T0" fmla="*/ 0 w 672"/>
                <a:gd name="T1" fmla="*/ 0 h 2688"/>
                <a:gd name="T2" fmla="*/ 672 w 672"/>
                <a:gd name="T3" fmla="*/ 0 h 2688"/>
                <a:gd name="T4" fmla="*/ 672 w 672"/>
                <a:gd name="T5" fmla="*/ 2688 h 2688"/>
                <a:gd name="T6" fmla="*/ 0 60000 65536"/>
                <a:gd name="T7" fmla="*/ 0 60000 65536"/>
                <a:gd name="T8" fmla="*/ 0 60000 65536"/>
                <a:gd name="T9" fmla="*/ 0 w 672"/>
                <a:gd name="T10" fmla="*/ 0 h 2688"/>
                <a:gd name="T11" fmla="*/ 672 w 672"/>
                <a:gd name="T12" fmla="*/ 2688 h 2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2688">
                  <a:moveTo>
                    <a:pt x="0" y="0"/>
                  </a:moveTo>
                  <a:lnTo>
                    <a:pt x="672" y="0"/>
                  </a:lnTo>
                  <a:lnTo>
                    <a:pt x="672" y="26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3" name="AutoShape 34"/>
            <p:cNvSpPr>
              <a:spLocks noChangeArrowheads="1"/>
            </p:cNvSpPr>
            <p:nvPr/>
          </p:nvSpPr>
          <p:spPr bwMode="auto">
            <a:xfrm rot="5382002">
              <a:off x="2663" y="2233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8384" name="AutoShape 35"/>
            <p:cNvSpPr>
              <a:spLocks noChangeArrowheads="1"/>
            </p:cNvSpPr>
            <p:nvPr/>
          </p:nvSpPr>
          <p:spPr bwMode="auto">
            <a:xfrm rot="5382002">
              <a:off x="2663" y="2520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8385" name="AutoShape 36"/>
            <p:cNvSpPr>
              <a:spLocks noChangeArrowheads="1"/>
            </p:cNvSpPr>
            <p:nvPr/>
          </p:nvSpPr>
          <p:spPr bwMode="auto">
            <a:xfrm rot="5382002">
              <a:off x="2663" y="2808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8386" name="AutoShape 37"/>
            <p:cNvSpPr>
              <a:spLocks noChangeArrowheads="1"/>
            </p:cNvSpPr>
            <p:nvPr/>
          </p:nvSpPr>
          <p:spPr bwMode="auto">
            <a:xfrm rot="5382002">
              <a:off x="2663" y="3097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8387" name="AutoShape 38"/>
            <p:cNvSpPr>
              <a:spLocks noChangeArrowheads="1"/>
            </p:cNvSpPr>
            <p:nvPr/>
          </p:nvSpPr>
          <p:spPr bwMode="auto">
            <a:xfrm rot="5382002">
              <a:off x="2663" y="3385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8388" name="AutoShape 39"/>
            <p:cNvSpPr>
              <a:spLocks noChangeArrowheads="1"/>
            </p:cNvSpPr>
            <p:nvPr/>
          </p:nvSpPr>
          <p:spPr bwMode="auto">
            <a:xfrm rot="5382002">
              <a:off x="2663" y="1944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8389" name="AutoShape 40"/>
            <p:cNvSpPr>
              <a:spLocks noChangeArrowheads="1"/>
            </p:cNvSpPr>
            <p:nvPr/>
          </p:nvSpPr>
          <p:spPr bwMode="auto">
            <a:xfrm rot="5382002">
              <a:off x="2663" y="3960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8390" name="AutoShape 41"/>
            <p:cNvSpPr>
              <a:spLocks noChangeArrowheads="1"/>
            </p:cNvSpPr>
            <p:nvPr/>
          </p:nvSpPr>
          <p:spPr bwMode="auto">
            <a:xfrm rot="5382002">
              <a:off x="2663" y="3672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8391" name="Text Box 42"/>
            <p:cNvSpPr txBox="1">
              <a:spLocks noChangeArrowheads="1"/>
            </p:cNvSpPr>
            <p:nvPr/>
          </p:nvSpPr>
          <p:spPr bwMode="auto">
            <a:xfrm>
              <a:off x="902" y="3978"/>
              <a:ext cx="1268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Button (0 or 1)</a:t>
              </a:r>
            </a:p>
          </p:txBody>
        </p:sp>
        <p:sp>
          <p:nvSpPr>
            <p:cNvPr id="58392" name="Line 43"/>
            <p:cNvSpPr>
              <a:spLocks noChangeShapeType="1"/>
            </p:cNvSpPr>
            <p:nvPr/>
          </p:nvSpPr>
          <p:spPr bwMode="auto">
            <a:xfrm>
              <a:off x="2160" y="40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3" name="Text Box 44"/>
            <p:cNvSpPr txBox="1">
              <a:spLocks noChangeArrowheads="1"/>
            </p:cNvSpPr>
            <p:nvPr/>
          </p:nvSpPr>
          <p:spPr bwMode="auto">
            <a:xfrm>
              <a:off x="720" y="2736"/>
              <a:ext cx="288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0</a:t>
              </a:r>
            </a:p>
          </p:txBody>
        </p:sp>
        <p:sp>
          <p:nvSpPr>
            <p:cNvPr id="58394" name="Freeform 45"/>
            <p:cNvSpPr>
              <a:spLocks/>
            </p:cNvSpPr>
            <p:nvPr/>
          </p:nvSpPr>
          <p:spPr bwMode="auto">
            <a:xfrm>
              <a:off x="1008" y="2064"/>
              <a:ext cx="1632" cy="816"/>
            </a:xfrm>
            <a:custGeom>
              <a:avLst/>
              <a:gdLst>
                <a:gd name="T0" fmla="*/ 0 w 1632"/>
                <a:gd name="T1" fmla="*/ 816 h 816"/>
                <a:gd name="T2" fmla="*/ 1200 w 1632"/>
                <a:gd name="T3" fmla="*/ 816 h 816"/>
                <a:gd name="T4" fmla="*/ 1200 w 1632"/>
                <a:gd name="T5" fmla="*/ 0 h 816"/>
                <a:gd name="T6" fmla="*/ 1632 w 1632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2"/>
                <a:gd name="T13" fmla="*/ 0 h 816"/>
                <a:gd name="T14" fmla="*/ 1632 w 1632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2" h="816">
                  <a:moveTo>
                    <a:pt x="0" y="816"/>
                  </a:moveTo>
                  <a:lnTo>
                    <a:pt x="1200" y="816"/>
                  </a:lnTo>
                  <a:lnTo>
                    <a:pt x="1200" y="0"/>
                  </a:lnTo>
                  <a:lnTo>
                    <a:pt x="163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5" name="Line 46"/>
            <p:cNvSpPr>
              <a:spLocks noChangeShapeType="1"/>
            </p:cNvSpPr>
            <p:nvPr/>
          </p:nvSpPr>
          <p:spPr bwMode="auto">
            <a:xfrm>
              <a:off x="2208" y="288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6" name="Line 47"/>
            <p:cNvSpPr>
              <a:spLocks noChangeShapeType="1"/>
            </p:cNvSpPr>
            <p:nvPr/>
          </p:nvSpPr>
          <p:spPr bwMode="auto">
            <a:xfrm flipH="1">
              <a:off x="2208" y="37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7" name="Line 48"/>
            <p:cNvSpPr>
              <a:spLocks noChangeShapeType="1"/>
            </p:cNvSpPr>
            <p:nvPr/>
          </p:nvSpPr>
          <p:spPr bwMode="auto">
            <a:xfrm flipH="1">
              <a:off x="2208" y="350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8" name="Line 49"/>
            <p:cNvSpPr>
              <a:spLocks noChangeShapeType="1"/>
            </p:cNvSpPr>
            <p:nvPr/>
          </p:nvSpPr>
          <p:spPr bwMode="auto">
            <a:xfrm flipH="1">
              <a:off x="2208" y="321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9" name="Line 50"/>
            <p:cNvSpPr>
              <a:spLocks noChangeShapeType="1"/>
            </p:cNvSpPr>
            <p:nvPr/>
          </p:nvSpPr>
          <p:spPr bwMode="auto">
            <a:xfrm flipH="1">
              <a:off x="2208" y="29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0" name="Line 51"/>
            <p:cNvSpPr>
              <a:spLocks noChangeShapeType="1"/>
            </p:cNvSpPr>
            <p:nvPr/>
          </p:nvSpPr>
          <p:spPr bwMode="auto">
            <a:xfrm flipH="1">
              <a:off x="2208" y="26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1" name="Line 52"/>
            <p:cNvSpPr>
              <a:spLocks noChangeShapeType="1"/>
            </p:cNvSpPr>
            <p:nvPr/>
          </p:nvSpPr>
          <p:spPr bwMode="auto">
            <a:xfrm flipH="1">
              <a:off x="2208" y="240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2" name="Text Box 53"/>
            <p:cNvSpPr txBox="1">
              <a:spLocks noChangeArrowheads="1"/>
            </p:cNvSpPr>
            <p:nvPr/>
          </p:nvSpPr>
          <p:spPr bwMode="auto">
            <a:xfrm>
              <a:off x="2976" y="1872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ea typeface="ＭＳ Ｐゴシック" pitchFamily="-108" charset="-128"/>
                </a:rPr>
                <a:t>Data[7]</a:t>
              </a:r>
            </a:p>
          </p:txBody>
        </p:sp>
        <p:sp>
          <p:nvSpPr>
            <p:cNvPr id="58403" name="Text Box 54"/>
            <p:cNvSpPr txBox="1">
              <a:spLocks noChangeArrowheads="1"/>
            </p:cNvSpPr>
            <p:nvPr/>
          </p:nvSpPr>
          <p:spPr bwMode="auto">
            <a:xfrm>
              <a:off x="2976" y="3888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ea typeface="ＭＳ Ｐゴシック" pitchFamily="-108" charset="-128"/>
                </a:rPr>
                <a:t>Data[0]</a:t>
              </a:r>
            </a:p>
          </p:txBody>
        </p:sp>
        <p:sp>
          <p:nvSpPr>
            <p:cNvPr id="58404" name="Text Box 55"/>
            <p:cNvSpPr txBox="1">
              <a:spLocks noChangeArrowheads="1"/>
            </p:cNvSpPr>
            <p:nvPr/>
          </p:nvSpPr>
          <p:spPr bwMode="auto">
            <a:xfrm>
              <a:off x="3072" y="2256"/>
              <a:ext cx="288" cy="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..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..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..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..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..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4419600" y="1752600"/>
            <a:ext cx="4257675" cy="609600"/>
            <a:chOff x="2784" y="1104"/>
            <a:chExt cx="2682" cy="384"/>
          </a:xfrm>
        </p:grpSpPr>
        <p:sp>
          <p:nvSpPr>
            <p:cNvPr id="58375" name="AutoShape 57"/>
            <p:cNvSpPr>
              <a:spLocks noChangeArrowheads="1"/>
            </p:cNvSpPr>
            <p:nvPr/>
          </p:nvSpPr>
          <p:spPr bwMode="auto">
            <a:xfrm rot="5382002">
              <a:off x="3024" y="1104"/>
              <a:ext cx="288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8376" name="Freeform 58"/>
            <p:cNvSpPr>
              <a:spLocks/>
            </p:cNvSpPr>
            <p:nvPr/>
          </p:nvSpPr>
          <p:spPr bwMode="auto">
            <a:xfrm>
              <a:off x="2784" y="1248"/>
              <a:ext cx="240" cy="240"/>
            </a:xfrm>
            <a:custGeom>
              <a:avLst/>
              <a:gdLst>
                <a:gd name="T0" fmla="*/ 0 w 240"/>
                <a:gd name="T1" fmla="*/ 240 h 240"/>
                <a:gd name="T2" fmla="*/ 0 w 240"/>
                <a:gd name="T3" fmla="*/ 0 h 240"/>
                <a:gd name="T4" fmla="*/ 240 w 240"/>
                <a:gd name="T5" fmla="*/ 0 h 240"/>
                <a:gd name="T6" fmla="*/ 0 60000 65536"/>
                <a:gd name="T7" fmla="*/ 0 60000 65536"/>
                <a:gd name="T8" fmla="*/ 0 60000 65536"/>
                <a:gd name="T9" fmla="*/ 0 w 240"/>
                <a:gd name="T10" fmla="*/ 0 h 240"/>
                <a:gd name="T11" fmla="*/ 240 w 24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240">
                  <a:moveTo>
                    <a:pt x="0" y="240"/>
                  </a:moveTo>
                  <a:lnTo>
                    <a:pt x="0" y="0"/>
                  </a:lnTo>
                  <a:lnTo>
                    <a:pt x="24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7" name="Oval 59"/>
            <p:cNvSpPr>
              <a:spLocks noChangeArrowheads="1"/>
            </p:cNvSpPr>
            <p:nvPr/>
          </p:nvSpPr>
          <p:spPr bwMode="auto">
            <a:xfrm>
              <a:off x="3264" y="1201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8378" name="Line 60"/>
            <p:cNvSpPr>
              <a:spLocks noChangeShapeType="1"/>
            </p:cNvSpPr>
            <p:nvPr/>
          </p:nvSpPr>
          <p:spPr bwMode="auto">
            <a:xfrm>
              <a:off x="3360" y="124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9" name="Text Box 61"/>
            <p:cNvSpPr txBox="1">
              <a:spLocks noChangeArrowheads="1"/>
            </p:cNvSpPr>
            <p:nvPr/>
          </p:nvSpPr>
          <p:spPr bwMode="auto">
            <a:xfrm>
              <a:off x="3888" y="1104"/>
              <a:ext cx="624" cy="29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Delay</a:t>
              </a:r>
            </a:p>
          </p:txBody>
        </p:sp>
        <p:sp>
          <p:nvSpPr>
            <p:cNvPr id="58380" name="Line 62"/>
            <p:cNvSpPr>
              <a:spLocks noChangeShapeType="1"/>
            </p:cNvSpPr>
            <p:nvPr/>
          </p:nvSpPr>
          <p:spPr bwMode="auto">
            <a:xfrm>
              <a:off x="4512" y="124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1" name="Text Box 63"/>
            <p:cNvSpPr txBox="1">
              <a:spLocks noChangeArrowheads="1"/>
            </p:cNvSpPr>
            <p:nvPr/>
          </p:nvSpPr>
          <p:spPr bwMode="auto">
            <a:xfrm>
              <a:off x="4848" y="1104"/>
              <a:ext cx="6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  <a:ea typeface="ＭＳ Ｐゴシック" pitchFamily="-108" charset="-128"/>
                </a:rPr>
                <a:t>ACK#</a:t>
              </a:r>
            </a:p>
          </p:txBody>
        </p:sp>
      </p:grpSp>
      <p:sp>
        <p:nvSpPr>
          <p:cNvPr id="136256" name="Text Box 64"/>
          <p:cNvSpPr txBox="1">
            <a:spLocks noChangeArrowheads="1"/>
          </p:cNvSpPr>
          <p:nvPr/>
        </p:nvSpPr>
        <p:spPr bwMode="auto">
          <a:xfrm>
            <a:off x="6477000" y="4419600"/>
            <a:ext cx="2057400" cy="831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ea typeface="ＭＳ Ｐゴシック" pitchFamily="-108" charset="-128"/>
              </a:rPr>
              <a:t>What about CMD?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56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LED</a:t>
            </a:r>
            <a:br>
              <a:rPr lang="en-US" smtClean="0"/>
            </a:br>
            <a:r>
              <a:rPr lang="en-US" sz="3200" smtClean="0"/>
              <a:t>(1 bit reg written by LSB of address 0x05)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1319213"/>
            <a:ext cx="3048000" cy="2217737"/>
            <a:chOff x="192" y="831"/>
            <a:chExt cx="1920" cy="1397"/>
          </a:xfrm>
        </p:grpSpPr>
        <p:sp>
          <p:nvSpPr>
            <p:cNvPr id="59426" name="AutoShape 4"/>
            <p:cNvSpPr>
              <a:spLocks noChangeArrowheads="1"/>
            </p:cNvSpPr>
            <p:nvPr/>
          </p:nvSpPr>
          <p:spPr bwMode="auto">
            <a:xfrm>
              <a:off x="1440" y="864"/>
              <a:ext cx="672" cy="134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427" name="Oval 5"/>
            <p:cNvSpPr>
              <a:spLocks noChangeArrowheads="1"/>
            </p:cNvSpPr>
            <p:nvPr/>
          </p:nvSpPr>
          <p:spPr bwMode="auto">
            <a:xfrm>
              <a:off x="1344" y="91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428" name="Oval 6"/>
            <p:cNvSpPr>
              <a:spLocks noChangeArrowheads="1"/>
            </p:cNvSpPr>
            <p:nvPr/>
          </p:nvSpPr>
          <p:spPr bwMode="auto">
            <a:xfrm>
              <a:off x="1344" y="105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429" name="Oval 7"/>
            <p:cNvSpPr>
              <a:spLocks noChangeArrowheads="1"/>
            </p:cNvSpPr>
            <p:nvPr/>
          </p:nvSpPr>
          <p:spPr bwMode="auto">
            <a:xfrm>
              <a:off x="1344" y="120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430" name="Oval 8"/>
            <p:cNvSpPr>
              <a:spLocks noChangeArrowheads="1"/>
            </p:cNvSpPr>
            <p:nvPr/>
          </p:nvSpPr>
          <p:spPr bwMode="auto">
            <a:xfrm>
              <a:off x="1344" y="134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431" name="Oval 9"/>
            <p:cNvSpPr>
              <a:spLocks noChangeArrowheads="1"/>
            </p:cNvSpPr>
            <p:nvPr/>
          </p:nvSpPr>
          <p:spPr bwMode="auto">
            <a:xfrm>
              <a:off x="1344" y="177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432" name="Oval 10"/>
            <p:cNvSpPr>
              <a:spLocks noChangeArrowheads="1"/>
            </p:cNvSpPr>
            <p:nvPr/>
          </p:nvSpPr>
          <p:spPr bwMode="auto">
            <a:xfrm>
              <a:off x="1344" y="148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433" name="Oval 11"/>
            <p:cNvSpPr>
              <a:spLocks noChangeArrowheads="1"/>
            </p:cNvSpPr>
            <p:nvPr/>
          </p:nvSpPr>
          <p:spPr bwMode="auto">
            <a:xfrm>
              <a:off x="1344" y="206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434" name="Line 12"/>
            <p:cNvSpPr>
              <a:spLocks noChangeShapeType="1"/>
            </p:cNvSpPr>
            <p:nvPr/>
          </p:nvSpPr>
          <p:spPr bwMode="auto">
            <a:xfrm>
              <a:off x="672" y="96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5" name="Line 13"/>
            <p:cNvSpPr>
              <a:spLocks noChangeShapeType="1"/>
            </p:cNvSpPr>
            <p:nvPr/>
          </p:nvSpPr>
          <p:spPr bwMode="auto">
            <a:xfrm>
              <a:off x="672" y="11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6" name="Line 14"/>
            <p:cNvSpPr>
              <a:spLocks noChangeShapeType="1"/>
            </p:cNvSpPr>
            <p:nvPr/>
          </p:nvSpPr>
          <p:spPr bwMode="auto">
            <a:xfrm>
              <a:off x="672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7" name="Line 15"/>
            <p:cNvSpPr>
              <a:spLocks noChangeShapeType="1"/>
            </p:cNvSpPr>
            <p:nvPr/>
          </p:nvSpPr>
          <p:spPr bwMode="auto">
            <a:xfrm>
              <a:off x="672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8" name="Line 16"/>
            <p:cNvSpPr>
              <a:spLocks noChangeShapeType="1"/>
            </p:cNvSpPr>
            <p:nvPr/>
          </p:nvSpPr>
          <p:spPr bwMode="auto">
            <a:xfrm>
              <a:off x="672" y="153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9" name="Line 17"/>
            <p:cNvSpPr>
              <a:spLocks noChangeShapeType="1"/>
            </p:cNvSpPr>
            <p:nvPr/>
          </p:nvSpPr>
          <p:spPr bwMode="auto">
            <a:xfrm>
              <a:off x="672" y="168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0" name="Line 18"/>
            <p:cNvSpPr>
              <a:spLocks noChangeShapeType="1"/>
            </p:cNvSpPr>
            <p:nvPr/>
          </p:nvSpPr>
          <p:spPr bwMode="auto">
            <a:xfrm>
              <a:off x="672" y="182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1" name="Line 19"/>
            <p:cNvSpPr>
              <a:spLocks noChangeShapeType="1"/>
            </p:cNvSpPr>
            <p:nvPr/>
          </p:nvSpPr>
          <p:spPr bwMode="auto">
            <a:xfrm>
              <a:off x="672" y="196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2" name="Line 20"/>
            <p:cNvSpPr>
              <a:spLocks noChangeShapeType="1"/>
            </p:cNvSpPr>
            <p:nvPr/>
          </p:nvSpPr>
          <p:spPr bwMode="auto">
            <a:xfrm>
              <a:off x="672" y="211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443" name="Group 21"/>
            <p:cNvGrpSpPr>
              <a:grpSpLocks/>
            </p:cNvGrpSpPr>
            <p:nvPr/>
          </p:nvGrpSpPr>
          <p:grpSpPr bwMode="auto">
            <a:xfrm>
              <a:off x="192" y="831"/>
              <a:ext cx="532" cy="1254"/>
              <a:chOff x="192" y="831"/>
              <a:chExt cx="532" cy="1254"/>
            </a:xfrm>
          </p:grpSpPr>
          <p:sp>
            <p:nvSpPr>
              <p:cNvPr id="59445" name="Text Box 22"/>
              <p:cNvSpPr txBox="1">
                <a:spLocks noChangeArrowheads="1"/>
              </p:cNvSpPr>
              <p:nvPr/>
            </p:nvSpPr>
            <p:spPr bwMode="auto">
              <a:xfrm>
                <a:off x="199" y="1132"/>
                <a:ext cx="52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FF0000"/>
                    </a:solidFill>
                  </a:rPr>
                  <a:t>ADS[5]</a:t>
                </a:r>
              </a:p>
            </p:txBody>
          </p:sp>
          <p:sp>
            <p:nvSpPr>
              <p:cNvPr id="59446" name="Text Box 23"/>
              <p:cNvSpPr txBox="1">
                <a:spLocks noChangeArrowheads="1"/>
              </p:cNvSpPr>
              <p:nvPr/>
            </p:nvSpPr>
            <p:spPr bwMode="auto">
              <a:xfrm>
                <a:off x="192" y="831"/>
                <a:ext cx="52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FF0000"/>
                    </a:solidFill>
                  </a:rPr>
                  <a:t>ADS[7]</a:t>
                </a:r>
              </a:p>
            </p:txBody>
          </p:sp>
          <p:sp>
            <p:nvSpPr>
              <p:cNvPr id="59447" name="Text Box 24"/>
              <p:cNvSpPr txBox="1">
                <a:spLocks noChangeArrowheads="1"/>
              </p:cNvSpPr>
              <p:nvPr/>
            </p:nvSpPr>
            <p:spPr bwMode="auto">
              <a:xfrm>
                <a:off x="192" y="988"/>
                <a:ext cx="52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FF0000"/>
                    </a:solidFill>
                  </a:rPr>
                  <a:t>ADS[6]</a:t>
                </a:r>
              </a:p>
            </p:txBody>
          </p:sp>
          <p:sp>
            <p:nvSpPr>
              <p:cNvPr id="59448" name="Text Box 25"/>
              <p:cNvSpPr txBox="1">
                <a:spLocks noChangeArrowheads="1"/>
              </p:cNvSpPr>
              <p:nvPr/>
            </p:nvSpPr>
            <p:spPr bwMode="auto">
              <a:xfrm>
                <a:off x="192" y="1276"/>
                <a:ext cx="52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FF0000"/>
                    </a:solidFill>
                  </a:rPr>
                  <a:t>ADS[4]</a:t>
                </a:r>
              </a:p>
            </p:txBody>
          </p:sp>
          <p:sp>
            <p:nvSpPr>
              <p:cNvPr id="59449" name="Text Box 26"/>
              <p:cNvSpPr txBox="1">
                <a:spLocks noChangeArrowheads="1"/>
              </p:cNvSpPr>
              <p:nvPr/>
            </p:nvSpPr>
            <p:spPr bwMode="auto">
              <a:xfrm>
                <a:off x="192" y="1440"/>
                <a:ext cx="52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FF0000"/>
                    </a:solidFill>
                  </a:rPr>
                  <a:t>ADS[3]</a:t>
                </a:r>
              </a:p>
            </p:txBody>
          </p:sp>
          <p:sp>
            <p:nvSpPr>
              <p:cNvPr id="59450" name="Text Box 27"/>
              <p:cNvSpPr txBox="1">
                <a:spLocks noChangeArrowheads="1"/>
              </p:cNvSpPr>
              <p:nvPr/>
            </p:nvSpPr>
            <p:spPr bwMode="auto">
              <a:xfrm>
                <a:off x="192" y="1584"/>
                <a:ext cx="52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FF0000"/>
                    </a:solidFill>
                  </a:rPr>
                  <a:t>ADS[2]</a:t>
                </a:r>
              </a:p>
            </p:txBody>
          </p:sp>
          <p:sp>
            <p:nvSpPr>
              <p:cNvPr id="59451" name="Text Box 28"/>
              <p:cNvSpPr txBox="1">
                <a:spLocks noChangeArrowheads="1"/>
              </p:cNvSpPr>
              <p:nvPr/>
            </p:nvSpPr>
            <p:spPr bwMode="auto">
              <a:xfrm>
                <a:off x="192" y="1728"/>
                <a:ext cx="52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FF0000"/>
                    </a:solidFill>
                  </a:rPr>
                  <a:t>ADS[1]</a:t>
                </a:r>
              </a:p>
            </p:txBody>
          </p:sp>
          <p:sp>
            <p:nvSpPr>
              <p:cNvPr id="59452" name="Text Box 29"/>
              <p:cNvSpPr txBox="1">
                <a:spLocks noChangeArrowheads="1"/>
              </p:cNvSpPr>
              <p:nvPr/>
            </p:nvSpPr>
            <p:spPr bwMode="auto">
              <a:xfrm>
                <a:off x="192" y="1872"/>
                <a:ext cx="52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FF0000"/>
                    </a:solidFill>
                  </a:rPr>
                  <a:t>ADS[0]</a:t>
                </a:r>
              </a:p>
            </p:txBody>
          </p:sp>
        </p:grpSp>
        <p:sp>
          <p:nvSpPr>
            <p:cNvPr id="59444" name="Text Box 30"/>
            <p:cNvSpPr txBox="1">
              <a:spLocks noChangeArrowheads="1"/>
            </p:cNvSpPr>
            <p:nvPr/>
          </p:nvSpPr>
          <p:spPr bwMode="auto">
            <a:xfrm>
              <a:off x="237" y="2016"/>
              <a:ext cx="4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n-US" sz="1600">
                  <a:solidFill>
                    <a:srgbClr val="FF0000"/>
                  </a:solidFill>
                </a:rPr>
                <a:t>REQ#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143000" y="2438400"/>
            <a:ext cx="3429000" cy="3276600"/>
            <a:chOff x="720" y="1536"/>
            <a:chExt cx="2160" cy="2064"/>
          </a:xfrm>
        </p:grpSpPr>
        <p:sp>
          <p:nvSpPr>
            <p:cNvPr id="59424" name="Freeform 32"/>
            <p:cNvSpPr>
              <a:spLocks/>
            </p:cNvSpPr>
            <p:nvPr/>
          </p:nvSpPr>
          <p:spPr bwMode="auto">
            <a:xfrm>
              <a:off x="720" y="2064"/>
              <a:ext cx="2160" cy="1536"/>
            </a:xfrm>
            <a:custGeom>
              <a:avLst/>
              <a:gdLst>
                <a:gd name="T0" fmla="*/ 0 w 2112"/>
                <a:gd name="T1" fmla="*/ 1069 h 2208"/>
                <a:gd name="T2" fmla="*/ 1557 w 2112"/>
                <a:gd name="T3" fmla="*/ 1069 h 2208"/>
                <a:gd name="T4" fmla="*/ 1557 w 2112"/>
                <a:gd name="T5" fmla="*/ 0 h 2208"/>
                <a:gd name="T6" fmla="*/ 2209 w 2112"/>
                <a:gd name="T7" fmla="*/ 0 h 2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2"/>
                <a:gd name="T13" fmla="*/ 0 h 2208"/>
                <a:gd name="T14" fmla="*/ 2112 w 2112"/>
                <a:gd name="T15" fmla="*/ 2208 h 2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2" h="2208">
                  <a:moveTo>
                    <a:pt x="0" y="2208"/>
                  </a:moveTo>
                  <a:lnTo>
                    <a:pt x="1488" y="2208"/>
                  </a:lnTo>
                  <a:lnTo>
                    <a:pt x="1488" y="0"/>
                  </a:lnTo>
                  <a:lnTo>
                    <a:pt x="2112" y="0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5" name="Freeform 33"/>
            <p:cNvSpPr>
              <a:spLocks/>
            </p:cNvSpPr>
            <p:nvPr/>
          </p:nvSpPr>
          <p:spPr bwMode="auto">
            <a:xfrm>
              <a:off x="2112" y="1536"/>
              <a:ext cx="768" cy="864"/>
            </a:xfrm>
            <a:custGeom>
              <a:avLst/>
              <a:gdLst>
                <a:gd name="T0" fmla="*/ 0 w 768"/>
                <a:gd name="T1" fmla="*/ 0 h 288"/>
                <a:gd name="T2" fmla="*/ 384 w 768"/>
                <a:gd name="T3" fmla="*/ 0 h 288"/>
                <a:gd name="T4" fmla="*/ 384 w 768"/>
                <a:gd name="T5" fmla="*/ 2592 h 288"/>
                <a:gd name="T6" fmla="*/ 768 w 768"/>
                <a:gd name="T7" fmla="*/ 25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288"/>
                <a:gd name="T14" fmla="*/ 768 w 768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288">
                  <a:moveTo>
                    <a:pt x="0" y="0"/>
                  </a:moveTo>
                  <a:lnTo>
                    <a:pt x="384" y="0"/>
                  </a:lnTo>
                  <a:lnTo>
                    <a:pt x="384" y="288"/>
                  </a:lnTo>
                  <a:lnTo>
                    <a:pt x="768" y="288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04800" y="2895600"/>
            <a:ext cx="8229600" cy="2973388"/>
            <a:chOff x="192" y="1824"/>
            <a:chExt cx="5184" cy="1873"/>
          </a:xfrm>
        </p:grpSpPr>
        <p:sp>
          <p:nvSpPr>
            <p:cNvPr id="59406" name="Text Box 35"/>
            <p:cNvSpPr txBox="1">
              <a:spLocks noChangeArrowheads="1"/>
            </p:cNvSpPr>
            <p:nvPr/>
          </p:nvSpPr>
          <p:spPr bwMode="auto">
            <a:xfrm>
              <a:off x="4128" y="1824"/>
              <a:ext cx="1248" cy="75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Flip-flop which controls LED</a:t>
              </a:r>
            </a:p>
          </p:txBody>
        </p:sp>
        <p:grpSp>
          <p:nvGrpSpPr>
            <p:cNvPr id="59407" name="Group 36"/>
            <p:cNvGrpSpPr>
              <a:grpSpLocks/>
            </p:cNvGrpSpPr>
            <p:nvPr/>
          </p:nvGrpSpPr>
          <p:grpSpPr bwMode="auto">
            <a:xfrm>
              <a:off x="192" y="1824"/>
              <a:ext cx="3888" cy="1873"/>
              <a:chOff x="192" y="1824"/>
              <a:chExt cx="3888" cy="1873"/>
            </a:xfrm>
          </p:grpSpPr>
          <p:grpSp>
            <p:nvGrpSpPr>
              <p:cNvPr id="59408" name="Group 37"/>
              <p:cNvGrpSpPr>
                <a:grpSpLocks/>
              </p:cNvGrpSpPr>
              <p:nvPr/>
            </p:nvGrpSpPr>
            <p:grpSpPr bwMode="auto">
              <a:xfrm>
                <a:off x="2880" y="1824"/>
                <a:ext cx="960" cy="768"/>
                <a:chOff x="2880" y="1200"/>
                <a:chExt cx="960" cy="768"/>
              </a:xfrm>
            </p:grpSpPr>
            <p:sp>
              <p:nvSpPr>
                <p:cNvPr id="59419" name="Rectangle 38"/>
                <p:cNvSpPr>
                  <a:spLocks noChangeArrowheads="1"/>
                </p:cNvSpPr>
                <p:nvPr/>
              </p:nvSpPr>
              <p:spPr bwMode="auto">
                <a:xfrm>
                  <a:off x="2880" y="1200"/>
                  <a:ext cx="816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420" name="Line 39"/>
                <p:cNvSpPr>
                  <a:spLocks noChangeShapeType="1"/>
                </p:cNvSpPr>
                <p:nvPr/>
              </p:nvSpPr>
              <p:spPr bwMode="auto">
                <a:xfrm>
                  <a:off x="2880" y="1680"/>
                  <a:ext cx="144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21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880" y="1776"/>
                  <a:ext cx="144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2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024" y="1632"/>
                  <a:ext cx="8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>
                      <a:solidFill>
                        <a:srgbClr val="000000"/>
                      </a:solidFill>
                    </a:rPr>
                    <a:t>clock</a:t>
                  </a:r>
                </a:p>
              </p:txBody>
            </p:sp>
            <p:sp>
              <p:nvSpPr>
                <p:cNvPr id="59423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880" y="1296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>
                      <a:solidFill>
                        <a:srgbClr val="000000"/>
                      </a:solidFill>
                    </a:rPr>
                    <a:t>D</a:t>
                  </a:r>
                </a:p>
              </p:txBody>
            </p:sp>
          </p:grpSp>
          <p:grpSp>
            <p:nvGrpSpPr>
              <p:cNvPr id="59409" name="Group 43"/>
              <p:cNvGrpSpPr>
                <a:grpSpLocks/>
              </p:cNvGrpSpPr>
              <p:nvPr/>
            </p:nvGrpSpPr>
            <p:grpSpPr bwMode="auto">
              <a:xfrm>
                <a:off x="192" y="2443"/>
                <a:ext cx="608" cy="1254"/>
                <a:chOff x="192" y="831"/>
                <a:chExt cx="608" cy="1254"/>
              </a:xfrm>
            </p:grpSpPr>
            <p:sp>
              <p:nvSpPr>
                <p:cNvPr id="5941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99" y="1132"/>
                  <a:ext cx="601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solidFill>
                        <a:srgbClr val="FF0000"/>
                      </a:solidFill>
                    </a:rPr>
                    <a:t>DATA[5]</a:t>
                  </a:r>
                </a:p>
              </p:txBody>
            </p:sp>
            <p:sp>
              <p:nvSpPr>
                <p:cNvPr id="59412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92" y="831"/>
                  <a:ext cx="601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solidFill>
                        <a:srgbClr val="FF0000"/>
                      </a:solidFill>
                    </a:rPr>
                    <a:t>DATA[7]</a:t>
                  </a:r>
                </a:p>
              </p:txBody>
            </p:sp>
            <p:sp>
              <p:nvSpPr>
                <p:cNvPr id="59413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92" y="988"/>
                  <a:ext cx="601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solidFill>
                        <a:srgbClr val="FF0000"/>
                      </a:solidFill>
                    </a:rPr>
                    <a:t>DATA[6]</a:t>
                  </a:r>
                </a:p>
              </p:txBody>
            </p:sp>
            <p:sp>
              <p:nvSpPr>
                <p:cNvPr id="59414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92" y="1276"/>
                  <a:ext cx="601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solidFill>
                        <a:srgbClr val="FF0000"/>
                      </a:solidFill>
                    </a:rPr>
                    <a:t>DATA[4]</a:t>
                  </a:r>
                </a:p>
              </p:txBody>
            </p:sp>
            <p:sp>
              <p:nvSpPr>
                <p:cNvPr id="59415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92" y="1440"/>
                  <a:ext cx="601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solidFill>
                        <a:srgbClr val="FF0000"/>
                      </a:solidFill>
                    </a:rPr>
                    <a:t>DATA[3]</a:t>
                  </a:r>
                </a:p>
              </p:txBody>
            </p:sp>
            <p:sp>
              <p:nvSpPr>
                <p:cNvPr id="5941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92" y="1584"/>
                  <a:ext cx="601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solidFill>
                        <a:srgbClr val="FF0000"/>
                      </a:solidFill>
                    </a:rPr>
                    <a:t>DATA[2]</a:t>
                  </a:r>
                </a:p>
              </p:txBody>
            </p:sp>
            <p:sp>
              <p:nvSpPr>
                <p:cNvPr id="5941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92" y="1728"/>
                  <a:ext cx="601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solidFill>
                        <a:srgbClr val="FF0000"/>
                      </a:solidFill>
                    </a:rPr>
                    <a:t>DATA[1]</a:t>
                  </a:r>
                </a:p>
              </p:txBody>
            </p:sp>
            <p:sp>
              <p:nvSpPr>
                <p:cNvPr id="59418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92" y="1872"/>
                  <a:ext cx="601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solidFill>
                        <a:srgbClr val="FF0000"/>
                      </a:solidFill>
                    </a:rPr>
                    <a:t>DATA[0]</a:t>
                  </a:r>
                </a:p>
              </p:txBody>
            </p:sp>
          </p:grpSp>
          <p:sp>
            <p:nvSpPr>
              <p:cNvPr id="59410" name="Line 52"/>
              <p:cNvSpPr>
                <a:spLocks noChangeShapeType="1"/>
              </p:cNvSpPr>
              <p:nvPr/>
            </p:nvSpPr>
            <p:spPr bwMode="auto">
              <a:xfrm flipH="1">
                <a:off x="3792" y="2208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3962400" y="1828800"/>
            <a:ext cx="4257675" cy="609600"/>
            <a:chOff x="2496" y="1152"/>
            <a:chExt cx="2682" cy="384"/>
          </a:xfrm>
        </p:grpSpPr>
        <p:sp>
          <p:nvSpPr>
            <p:cNvPr id="59399" name="AutoShape 54"/>
            <p:cNvSpPr>
              <a:spLocks noChangeArrowheads="1"/>
            </p:cNvSpPr>
            <p:nvPr/>
          </p:nvSpPr>
          <p:spPr bwMode="auto">
            <a:xfrm rot="5382002">
              <a:off x="2736" y="1152"/>
              <a:ext cx="288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400" name="Freeform 55"/>
            <p:cNvSpPr>
              <a:spLocks/>
            </p:cNvSpPr>
            <p:nvPr/>
          </p:nvSpPr>
          <p:spPr bwMode="auto">
            <a:xfrm>
              <a:off x="2496" y="1296"/>
              <a:ext cx="240" cy="240"/>
            </a:xfrm>
            <a:custGeom>
              <a:avLst/>
              <a:gdLst>
                <a:gd name="T0" fmla="*/ 0 w 240"/>
                <a:gd name="T1" fmla="*/ 240 h 240"/>
                <a:gd name="T2" fmla="*/ 0 w 240"/>
                <a:gd name="T3" fmla="*/ 0 h 240"/>
                <a:gd name="T4" fmla="*/ 240 w 240"/>
                <a:gd name="T5" fmla="*/ 0 h 240"/>
                <a:gd name="T6" fmla="*/ 0 60000 65536"/>
                <a:gd name="T7" fmla="*/ 0 60000 65536"/>
                <a:gd name="T8" fmla="*/ 0 60000 65536"/>
                <a:gd name="T9" fmla="*/ 0 w 240"/>
                <a:gd name="T10" fmla="*/ 0 h 240"/>
                <a:gd name="T11" fmla="*/ 240 w 24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240">
                  <a:moveTo>
                    <a:pt x="0" y="240"/>
                  </a:moveTo>
                  <a:lnTo>
                    <a:pt x="0" y="0"/>
                  </a:lnTo>
                  <a:lnTo>
                    <a:pt x="240" y="0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1" name="Oval 56"/>
            <p:cNvSpPr>
              <a:spLocks noChangeArrowheads="1"/>
            </p:cNvSpPr>
            <p:nvPr/>
          </p:nvSpPr>
          <p:spPr bwMode="auto">
            <a:xfrm>
              <a:off x="2976" y="1249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402" name="Line 57"/>
            <p:cNvSpPr>
              <a:spLocks noChangeShapeType="1"/>
            </p:cNvSpPr>
            <p:nvPr/>
          </p:nvSpPr>
          <p:spPr bwMode="auto">
            <a:xfrm>
              <a:off x="3072" y="1296"/>
              <a:ext cx="52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3" name="Text Box 58"/>
            <p:cNvSpPr txBox="1">
              <a:spLocks noChangeArrowheads="1"/>
            </p:cNvSpPr>
            <p:nvPr/>
          </p:nvSpPr>
          <p:spPr bwMode="auto">
            <a:xfrm>
              <a:off x="3600" y="1152"/>
              <a:ext cx="624" cy="29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Delay</a:t>
              </a:r>
            </a:p>
          </p:txBody>
        </p:sp>
        <p:sp>
          <p:nvSpPr>
            <p:cNvPr id="59404" name="Line 59"/>
            <p:cNvSpPr>
              <a:spLocks noChangeShapeType="1"/>
            </p:cNvSpPr>
            <p:nvPr/>
          </p:nvSpPr>
          <p:spPr bwMode="auto">
            <a:xfrm>
              <a:off x="4224" y="1296"/>
              <a:ext cx="336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5" name="Text Box 60"/>
            <p:cNvSpPr txBox="1">
              <a:spLocks noChangeArrowheads="1"/>
            </p:cNvSpPr>
            <p:nvPr/>
          </p:nvSpPr>
          <p:spPr bwMode="auto">
            <a:xfrm>
              <a:off x="4560" y="1152"/>
              <a:ext cx="6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</a:rPr>
                <a:t>ACK#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write a simple assembly program</a:t>
            </a:r>
            <a:br>
              <a:rPr lang="en-US" dirty="0" smtClean="0"/>
            </a:br>
            <a:r>
              <a:rPr lang="en-US" dirty="0" smtClean="0"/>
              <a:t>	Light on if button is pressed, off if not.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D9729-F2DF-40C3-B9DA-EEE2C439989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6388905"/>
            <a:ext cx="6939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if you wanted it to toggle each time the button was pressed?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F7799-164E-4CFB-803E-6634ADCAC464}" type="slidenum">
              <a:rPr lang="en-US" smtClean="0">
                <a:solidFill>
                  <a:srgbClr val="B2B2B2"/>
                </a:solidFill>
              </a:rPr>
              <a:pPr>
                <a:defRPr/>
              </a:pPr>
              <a:t>5</a:t>
            </a:fld>
            <a:endParaRPr lang="en-US">
              <a:solidFill>
                <a:srgbClr val="B2B2B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9050"/>
            <a:ext cx="637222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64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4F753F-0D8A-4C00-BB7E-E2CA262F312C}" type="slidenum">
              <a:rPr lang="en-US"/>
              <a:pPr/>
              <a:t>6</a:t>
            </a:fld>
            <a:endParaRPr 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Branch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138" y="1066800"/>
            <a:ext cx="74596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273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B56715-C74A-430D-ACA5-9018BE5B36D7}" type="slidenum">
              <a:rPr lang="en-US"/>
              <a:pPr/>
              <a:t>7</a:t>
            </a:fld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processing instructions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488" y="1357313"/>
            <a:ext cx="59150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23"/>
          <p:cNvSpPr txBox="1">
            <a:spLocks noChangeArrowheads="1"/>
          </p:cNvSpPr>
          <p:nvPr/>
        </p:nvSpPr>
        <p:spPr bwMode="auto">
          <a:xfrm>
            <a:off x="3429000" y="5924550"/>
            <a:ext cx="222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rebuchet MS" pitchFamily="34" charset="0"/>
              </a:rPr>
              <a:t>Many, Many More!</a:t>
            </a:r>
          </a:p>
        </p:txBody>
      </p:sp>
    </p:spTree>
    <p:extLst>
      <p:ext uri="{BB962C8B-B14F-4D97-AF65-F5344CB8AC3E}">
        <p14:creationId xmlns:p14="http://schemas.microsoft.com/office/powerpoint/2010/main" val="380143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4EE60A-65F6-4443-B854-6F5B38D3CC17}" type="slidenum">
              <a:rPr lang="en-US"/>
              <a:pPr/>
              <a:t>8</a:t>
            </a:fld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Load/Store instructions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86852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524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7DBE6-24EB-4904-8FC6-FFDCEEC54653}" type="slidenum">
              <a:rPr lang="en-US"/>
              <a:pPr/>
              <a:t>9</a:t>
            </a:fld>
            <a:endParaRPr lang="en-US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Miscellaneous instructions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74675"/>
            <a:ext cx="6400800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511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70849</TotalTime>
  <Words>2088</Words>
  <Application>Microsoft Macintosh PowerPoint</Application>
  <PresentationFormat>On-screen Show (4:3)</PresentationFormat>
  <Paragraphs>569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Blank Presentation</vt:lpstr>
      <vt:lpstr>Default Design</vt:lpstr>
      <vt:lpstr>1_Blank Presentation</vt:lpstr>
      <vt:lpstr>1_Default Design</vt:lpstr>
      <vt:lpstr>2_Blank Presentation</vt:lpstr>
      <vt:lpstr>PowerPoint Presentation</vt:lpstr>
      <vt:lpstr>Announcements</vt:lpstr>
      <vt:lpstr>Outline</vt:lpstr>
      <vt:lpstr>Instruction Encoding ADD immediate </vt:lpstr>
      <vt:lpstr>PowerPoint Presentation</vt:lpstr>
      <vt:lpstr>Branch</vt:lpstr>
      <vt:lpstr>Data processing instructions</vt:lpstr>
      <vt:lpstr>Load/Store instructions</vt:lpstr>
      <vt:lpstr>Miscellaneous instructions</vt:lpstr>
      <vt:lpstr>Addressing Modes (again)</vt:lpstr>
      <vt:lpstr>&lt;offset&gt; options</vt:lpstr>
      <vt:lpstr>Application Program Status Register (APSR)</vt:lpstr>
      <vt:lpstr>Updating the APSR</vt:lpstr>
      <vt:lpstr>Conditional execution: Append to many instructions for conditional execution</vt:lpstr>
      <vt:lpstr>The ARM architecture “books” for this class</vt:lpstr>
      <vt:lpstr>The ARM software tools “books” for this class</vt:lpstr>
      <vt:lpstr>An ARM assembly language program for GNU</vt:lpstr>
      <vt:lpstr>Disassembled object code</vt:lpstr>
      <vt:lpstr>Outline</vt:lpstr>
      <vt:lpstr>A simple Makefile</vt:lpstr>
      <vt:lpstr>How does an assembly language program  get turned into a executable program image?</vt:lpstr>
      <vt:lpstr>Linker script</vt:lpstr>
      <vt:lpstr>What information does the disassembled file provide?</vt:lpstr>
      <vt:lpstr>How does a mixed C/Assembly program  get turned into a executable program image?</vt:lpstr>
      <vt:lpstr>Outline</vt:lpstr>
      <vt:lpstr>PowerPoint Presentation</vt:lpstr>
      <vt:lpstr>ABI Basic Rules</vt:lpstr>
      <vt:lpstr>Other useful factoids</vt:lpstr>
      <vt:lpstr>Let’s write a simple ABI routine</vt:lpstr>
      <vt:lpstr>Same thing, but for no good reason using the stack</vt:lpstr>
      <vt:lpstr>Some disassembly</vt:lpstr>
      <vt:lpstr>Outline</vt:lpstr>
      <vt:lpstr>Memory-mapped I/O</vt:lpstr>
      <vt:lpstr>Now…</vt:lpstr>
      <vt:lpstr>Basic example</vt:lpstr>
      <vt:lpstr>A read transaction</vt:lpstr>
      <vt:lpstr>Read transaction </vt:lpstr>
      <vt:lpstr>A write transaction  (write 0xF4 to location 0x31)</vt:lpstr>
      <vt:lpstr>The push-button (if ADS=0x04 write 0 or 1 depending on button)</vt:lpstr>
      <vt:lpstr>The push-button (if ADS=0x04 write 0 or 1 depending on button)</vt:lpstr>
      <vt:lpstr>The LED (1 bit reg written by LSB of address 0x05)</vt:lpstr>
      <vt:lpstr>Let’s write a simple assembly program  Light on if button is pressed, off if not.</vt:lpstr>
    </vt:vector>
  </TitlesOfParts>
  <Company>U.C.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Mark Brehob</dc:creator>
  <cp:lastModifiedBy>Ron</cp:lastModifiedBy>
  <cp:revision>10293</cp:revision>
  <cp:lastPrinted>2016-09-14T15:58:37Z</cp:lastPrinted>
  <dcterms:created xsi:type="dcterms:W3CDTF">1999-09-06T22:39:01Z</dcterms:created>
  <dcterms:modified xsi:type="dcterms:W3CDTF">2016-09-14T15:59:58Z</dcterms:modified>
</cp:coreProperties>
</file>