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48"/>
  </p:notesMasterIdLst>
  <p:sldIdLst>
    <p:sldId id="273" r:id="rId5"/>
    <p:sldId id="330" r:id="rId6"/>
    <p:sldId id="32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312" r:id="rId25"/>
    <p:sldId id="313" r:id="rId26"/>
    <p:sldId id="314" r:id="rId27"/>
    <p:sldId id="315" r:id="rId28"/>
    <p:sldId id="305" r:id="rId29"/>
    <p:sldId id="306" r:id="rId30"/>
    <p:sldId id="316" r:id="rId31"/>
    <p:sldId id="319" r:id="rId32"/>
    <p:sldId id="309" r:id="rId33"/>
    <p:sldId id="310" r:id="rId34"/>
    <p:sldId id="317" r:id="rId35"/>
    <p:sldId id="311" r:id="rId36"/>
    <p:sldId id="320" r:id="rId37"/>
    <p:sldId id="321" r:id="rId38"/>
    <p:sldId id="322" r:id="rId39"/>
    <p:sldId id="323" r:id="rId40"/>
    <p:sldId id="324" r:id="rId41"/>
    <p:sldId id="325" r:id="rId42"/>
    <p:sldId id="328" r:id="rId43"/>
    <p:sldId id="327" r:id="rId44"/>
    <p:sldId id="326" r:id="rId45"/>
    <p:sldId id="307" r:id="rId46"/>
    <p:sldId id="308" r:id="rId4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D4D653F8-5C8C-4C67-BC67-9485FE4A99B2}" type="datetimeFigureOut">
              <a:rPr lang="en-US" smtClean="0"/>
              <a:t>9/19/16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E5719EAB-48AE-403B-AFE6-424C6647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84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17"/>
            <a:fld id="{C90FE810-AA16-4E9B-ABFE-13A11B57A5A2}" type="slidenum">
              <a:rPr lang="en-US" smtClean="0"/>
              <a:pPr defTabSz="965017"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794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17"/>
            <a:fld id="{D0C98DC2-F835-4BDE-A6DB-B64036B3C61E}" type="slidenum">
              <a:rPr lang="en-US" smtClean="0">
                <a:solidFill>
                  <a:srgbClr val="000000"/>
                </a:solidFill>
              </a:rPr>
              <a:pPr defTabSz="965017"/>
              <a:t>11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7581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17"/>
            <a:fld id="{C60A40CB-7D7E-4E6F-B132-74F5F0876874}" type="slidenum">
              <a:rPr lang="en-US" smtClean="0">
                <a:solidFill>
                  <a:srgbClr val="000000"/>
                </a:solidFill>
              </a:rPr>
              <a:pPr defTabSz="965017"/>
              <a:t>12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4025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17"/>
            <a:fld id="{08B7EAA7-1B02-408F-8A7C-4135D3A5A5E4}" type="slidenum">
              <a:rPr lang="en-US" smtClean="0">
                <a:solidFill>
                  <a:srgbClr val="000000"/>
                </a:solidFill>
              </a:rPr>
              <a:pPr defTabSz="965017"/>
              <a:t>13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11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774"/>
            <a:fld id="{394BCF7D-C79A-4CB9-BB12-45659F238382}" type="slidenum">
              <a:rPr lang="en-US" smtClean="0"/>
              <a:pPr defTabSz="965774"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738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774"/>
            <a:fld id="{2F538286-655E-4BE2-85CB-D1643A0E483A}" type="slidenum">
              <a:rPr lang="en-US" smtClean="0"/>
              <a:pPr defTabSz="965774"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2793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774"/>
            <a:fld id="{D0568D7E-104F-415F-84A6-F90A29DD8397}" type="slidenum">
              <a:rPr lang="en-US" smtClean="0"/>
              <a:pPr defTabSz="965774"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2663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774"/>
            <a:fld id="{51A86D23-C025-44DD-A5C8-928EC3C9B6C0}" type="slidenum">
              <a:rPr lang="en-US" smtClean="0"/>
              <a:pPr defTabSz="965774"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6507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774"/>
            <a:fld id="{F4B0D20A-EFCA-45E0-9E60-32A45B46A54B}" type="slidenum">
              <a:rPr lang="en-US" smtClean="0"/>
              <a:pPr defTabSz="965774"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0691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774"/>
            <a:fld id="{FF4EAEB8-9BE6-4662-B6A3-25CAFBEAFC34}" type="slidenum">
              <a:rPr lang="en-US" smtClean="0"/>
              <a:pPr defTabSz="965774"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9003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774"/>
            <a:fld id="{E3866A45-0EFC-4D1B-B4FF-CA82788643E3}" type="slidenum">
              <a:rPr lang="en-US" smtClean="0"/>
              <a:pPr defTabSz="965774"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492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774"/>
            <a:fld id="{394BCF7D-C79A-4CB9-BB12-45659F238382}" type="slidenum">
              <a:rPr lang="en-US" smtClean="0"/>
              <a:pPr defTabSz="965774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0536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98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93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50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82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774"/>
            <a:fld id="{396426E9-08B8-4443-A695-8AF49124DBEE}" type="slidenum">
              <a:rPr lang="en-US" smtClean="0"/>
              <a:pPr defTabSz="965774"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43594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774"/>
            <a:fld id="{18173B5F-9CD5-40DD-8AAB-F3133339BC7A}" type="slidenum">
              <a:rPr lang="en-US" smtClean="0"/>
              <a:pPr defTabSz="965774"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8742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1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469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14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1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17"/>
            <a:fld id="{BC90EB83-3481-4061-AEE4-470C263FD4B5}" type="slidenum">
              <a:rPr lang="en-US" smtClean="0">
                <a:solidFill>
                  <a:prstClr val="black"/>
                </a:solidFill>
              </a:rPr>
              <a:pPr defTabSz="965017"/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89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33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564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18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863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863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977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28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289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863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52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17"/>
            <a:fld id="{BE183452-D078-4283-B8FC-DE0BB0CFF110}" type="slidenum">
              <a:rPr lang="en-US" smtClean="0">
                <a:solidFill>
                  <a:prstClr val="black"/>
                </a:solidFill>
              </a:rPr>
              <a:pPr defTabSz="965017"/>
              <a:t>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005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9EAB-48AE-403B-AFE6-424C6647CAF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97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774"/>
            <a:fld id="{02184E43-0C3E-4E74-8114-0BD908F26096}" type="slidenum">
              <a:rPr lang="en-US" smtClean="0"/>
              <a:pPr defTabSz="965774"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54432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774"/>
            <a:fld id="{0AE3E68D-2A17-4277-ABB5-59E5988DB566}" type="slidenum">
              <a:rPr lang="en-US" smtClean="0"/>
              <a:pPr defTabSz="965774"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10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17"/>
            <a:fld id="{800892A6-4607-4C31-B672-2BFAB26B8327}" type="slidenum">
              <a:rPr lang="en-US" smtClean="0">
                <a:solidFill>
                  <a:srgbClr val="000000"/>
                </a:solidFill>
              </a:rPr>
              <a:pPr defTabSz="965017"/>
              <a:t>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450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17"/>
            <a:fld id="{05A2FD5C-3905-4961-828D-E2138823A2BD}" type="slidenum">
              <a:rPr lang="en-US" smtClean="0">
                <a:solidFill>
                  <a:srgbClr val="000000"/>
                </a:solidFill>
              </a:rPr>
              <a:pPr defTabSz="965017"/>
              <a:t>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7077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17"/>
            <a:fld id="{E481E47F-A2FD-4F13-89D3-D467108C5075}" type="slidenum">
              <a:rPr lang="en-US" smtClean="0">
                <a:solidFill>
                  <a:srgbClr val="000000"/>
                </a:solidFill>
              </a:rPr>
              <a:pPr defTabSz="965017"/>
              <a:t>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8440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17"/>
            <a:fld id="{57FB094B-715C-4FE0-86BE-528047A51F73}" type="slidenum">
              <a:rPr lang="en-US" smtClean="0">
                <a:solidFill>
                  <a:srgbClr val="000000"/>
                </a:solidFill>
              </a:rPr>
              <a:pPr defTabSz="965017"/>
              <a:t>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1493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17"/>
            <a:fld id="{5342900D-1A41-4838-9999-FC21773903A4}" type="slidenum">
              <a:rPr lang="en-US" smtClean="0">
                <a:solidFill>
                  <a:srgbClr val="000000"/>
                </a:solidFill>
              </a:rPr>
              <a:pPr defTabSz="965017"/>
              <a:t>10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394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33B-A688-42F6-91F2-7608AC22EF7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33B-A688-42F6-91F2-7608AC22EF7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33B-A688-42F6-91F2-7608AC22EF7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8222-A8BA-4C2D-A783-E373A26DC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B59D7-2A7C-4FDE-85A6-7A6AD7748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1D98C-1CD4-4830-A90B-17A5BFD0E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717D2-8EEE-4C4F-843C-29DA27E2F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9383-ABC4-479A-A7E4-13DA2724B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2838D-1DDD-4E05-89E9-D1D436B9E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E3BE6-DBE3-4839-9D8B-E1C4CA457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11F89-E71E-482A-8AA4-BAA23D4C9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33B-A688-42F6-91F2-7608AC22EF7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CF4B-BBC5-4CCD-B5CF-BEADCC226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84DCE-8CA1-4148-BC9F-82003D3CC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76200"/>
            <a:ext cx="22193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863" y="76200"/>
            <a:ext cx="6508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5E5F2-DC34-439E-A8DE-421A8C1FD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90600"/>
            <a:ext cx="73152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89CB-8791-413F-A180-C2799D372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14918-5CA5-4C08-90BC-27C86EBAB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59C58EE-706A-42DD-8B1B-8073854A1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3A7D5E3-AECE-4FC6-8BFB-54CA52DF4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FD7E145D-E4C1-4EA5-9226-8C3429E2E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4807D77-3837-4249-ACD6-0408CF549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12DAC228-22E3-4CCE-B0C7-5C1A3A22A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33B-A688-42F6-91F2-7608AC22EF7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5B50F8D-CF4A-44D5-9EEB-B9C86F3B8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3086A4F-75E5-4790-B942-FF6A75438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C03895F-A2C4-4FF0-88E4-8B4637107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9A93EB0-9781-4717-8686-AAC095992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2C1D3717-472B-42ED-8FBE-5DF14A515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97FD738-2938-4927-B660-1E7070BAF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BCBD1FD-0827-4D42-B21C-B9F65B923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199AEE9B-7A73-4C35-B1E1-2DA4D199C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263E5DB6-D0EF-40E1-A25D-78225374F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E7664272-D7BE-4971-9DFB-B0AA0C103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33B-A688-42F6-91F2-7608AC22EF7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3E622F70-CCEA-45DB-A0A5-D1A15B6FE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8E3A6EE3-4E6E-47A5-A65E-598D7C483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A30C2A9C-70A8-4976-9B2F-FB08A3584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42913289-96A8-4A40-BDA2-67291A9A3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23C6E47E-54B3-4DFC-BE99-98952C8F9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837D9AE1-E4E2-4641-8962-331C7DAA4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8A8395D6-2C88-4AF6-845A-1BF02885D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72CEFB1B-F1F1-4869-97DE-D09D5917B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A2D327E1-6E5E-4813-B305-3C1B91E7A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33B-A688-42F6-91F2-7608AC22EF7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33B-A688-42F6-91F2-7608AC22EF7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33B-A688-42F6-91F2-7608AC22EF7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33B-A688-42F6-91F2-7608AC22EF7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33B-A688-42F6-91F2-7608AC22EF7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C433B-A688-42F6-91F2-7608AC22EF7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F6FE4-BB9D-4E21-8F20-196B2D394A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5550" y="6538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B2B2B2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813E62-034E-4BA3-9E01-C9FB41654A49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307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76200"/>
            <a:ext cx="8880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79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97838" y="76200"/>
            <a:ext cx="9699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-10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-10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01C65-A783-4D9D-8C3C-FF81901C24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-10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-10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ea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0ADA6-4FAF-4B4E-9F6A-FC61ADFB17E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3E189-42D2-431B-98ED-8F21E397CAFF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86868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66"/>
                </a:solidFill>
                <a:latin typeface="Trebuchet MS" pitchFamily="34" charset="0"/>
              </a:rPr>
              <a:t>EECS 373</a:t>
            </a:r>
          </a:p>
          <a:p>
            <a:r>
              <a:rPr lang="en-US" sz="3200" dirty="0">
                <a:solidFill>
                  <a:srgbClr val="000066"/>
                </a:solidFill>
                <a:latin typeface="Trebuchet MS" pitchFamily="34" charset="0"/>
              </a:rPr>
              <a:t>Design of Microprocessor-Based Systems</a:t>
            </a: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en-US" sz="2800" dirty="0" smtClean="0">
                <a:solidFill>
                  <a:srgbClr val="000066"/>
                </a:solidFill>
                <a:latin typeface="Trebuchet MS" pitchFamily="34" charset="0"/>
              </a:rPr>
              <a:t>Ron </a:t>
            </a:r>
            <a:r>
              <a:rPr lang="en-US" sz="2800" dirty="0" err="1" smtClean="0">
                <a:solidFill>
                  <a:srgbClr val="000066"/>
                </a:solidFill>
                <a:latin typeface="Trebuchet MS" pitchFamily="34" charset="0"/>
              </a:rPr>
              <a:t>Dreslinski</a:t>
            </a:r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University of Michigan</a:t>
            </a: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en-US" sz="2200" b="1" u="sng" dirty="0">
                <a:solidFill>
                  <a:srgbClr val="000066"/>
                </a:solidFill>
                <a:latin typeface="Trebuchet MS" pitchFamily="34" charset="0"/>
              </a:rPr>
              <a:t>Lecture 4</a:t>
            </a:r>
            <a:r>
              <a:rPr lang="en-US" sz="2200" b="1" u="sng" dirty="0" smtClean="0">
                <a:solidFill>
                  <a:srgbClr val="000066"/>
                </a:solidFill>
                <a:latin typeface="Trebuchet MS" pitchFamily="34" charset="0"/>
              </a:rPr>
              <a:t>:</a:t>
            </a:r>
            <a:r>
              <a:rPr lang="en-US" sz="2200" b="1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Bit of assembly, Memory-mapped I/O, APB</a:t>
            </a:r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September </a:t>
            </a: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19, 2016</a:t>
            </a:r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push-button</a:t>
            </a:r>
            <a:br>
              <a:rPr lang="en-US" dirty="0" smtClean="0"/>
            </a:br>
            <a:r>
              <a:rPr lang="en-US" sz="2800" dirty="0" smtClean="0"/>
              <a:t>(if ADS=0x04 write 0 or 1 depending on button)</a:t>
            </a:r>
            <a:endParaRPr lang="en-US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1319213"/>
            <a:ext cx="3048000" cy="2217737"/>
            <a:chOff x="192" y="831"/>
            <a:chExt cx="1920" cy="139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72" y="864"/>
              <a:ext cx="1440" cy="1344"/>
              <a:chOff x="192" y="864"/>
              <a:chExt cx="1440" cy="1344"/>
            </a:xfrm>
          </p:grpSpPr>
          <p:sp>
            <p:nvSpPr>
              <p:cNvPr id="57392" name="AutoShape 5"/>
              <p:cNvSpPr>
                <a:spLocks noChangeArrowheads="1"/>
              </p:cNvSpPr>
              <p:nvPr/>
            </p:nvSpPr>
            <p:spPr bwMode="auto">
              <a:xfrm>
                <a:off x="960" y="864"/>
                <a:ext cx="672" cy="1344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7393" name="Oval 6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7394" name="Oval 7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7395" name="Oval 8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7396" name="Oval 9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7397" name="Oval 10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7398" name="Oval 11"/>
              <p:cNvSpPr>
                <a:spLocks noChangeArrowheads="1"/>
              </p:cNvSpPr>
              <p:nvPr/>
            </p:nvSpPr>
            <p:spPr bwMode="auto">
              <a:xfrm>
                <a:off x="864" y="192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7399" name="Oval 12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7400" name="Oval 13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7401" name="Line 14"/>
              <p:cNvSpPr>
                <a:spLocks noChangeShapeType="1"/>
              </p:cNvSpPr>
              <p:nvPr/>
            </p:nvSpPr>
            <p:spPr bwMode="auto">
              <a:xfrm>
                <a:off x="192" y="96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402" name="Line 15"/>
              <p:cNvSpPr>
                <a:spLocks noChangeShapeType="1"/>
              </p:cNvSpPr>
              <p:nvPr/>
            </p:nvSpPr>
            <p:spPr bwMode="auto">
              <a:xfrm>
                <a:off x="192" y="110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403" name="Line 16"/>
              <p:cNvSpPr>
                <a:spLocks noChangeShapeType="1"/>
              </p:cNvSpPr>
              <p:nvPr/>
            </p:nvSpPr>
            <p:spPr bwMode="auto">
              <a:xfrm>
                <a:off x="192" y="124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404" name="Line 17"/>
              <p:cNvSpPr>
                <a:spLocks noChangeShapeType="1"/>
              </p:cNvSpPr>
              <p:nvPr/>
            </p:nvSpPr>
            <p:spPr bwMode="auto">
              <a:xfrm>
                <a:off x="192" y="139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405" name="Line 18"/>
              <p:cNvSpPr>
                <a:spLocks noChangeShapeType="1"/>
              </p:cNvSpPr>
              <p:nvPr/>
            </p:nvSpPr>
            <p:spPr bwMode="auto">
              <a:xfrm>
                <a:off x="192" y="1536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406" name="Line 19"/>
              <p:cNvSpPr>
                <a:spLocks noChangeShapeType="1"/>
              </p:cNvSpPr>
              <p:nvPr/>
            </p:nvSpPr>
            <p:spPr bwMode="auto">
              <a:xfrm>
                <a:off x="192" y="1680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407" name="Line 20"/>
              <p:cNvSpPr>
                <a:spLocks noChangeShapeType="1"/>
              </p:cNvSpPr>
              <p:nvPr/>
            </p:nvSpPr>
            <p:spPr bwMode="auto">
              <a:xfrm>
                <a:off x="192" y="182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408" name="Line 21"/>
              <p:cNvSpPr>
                <a:spLocks noChangeShapeType="1"/>
              </p:cNvSpPr>
              <p:nvPr/>
            </p:nvSpPr>
            <p:spPr bwMode="auto">
              <a:xfrm>
                <a:off x="192" y="196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409" name="Line 22"/>
              <p:cNvSpPr>
                <a:spLocks noChangeShapeType="1"/>
              </p:cNvSpPr>
              <p:nvPr/>
            </p:nvSpPr>
            <p:spPr bwMode="auto">
              <a:xfrm>
                <a:off x="192" y="211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383" name="Text Box 23"/>
            <p:cNvSpPr txBox="1">
              <a:spLocks noChangeArrowheads="1"/>
            </p:cNvSpPr>
            <p:nvPr/>
          </p:nvSpPr>
          <p:spPr bwMode="auto">
            <a:xfrm>
              <a:off x="192" y="831"/>
              <a:ext cx="52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ADS[7]</a:t>
              </a:r>
            </a:p>
          </p:txBody>
        </p:sp>
        <p:sp>
          <p:nvSpPr>
            <p:cNvPr id="57384" name="Text Box 24"/>
            <p:cNvSpPr txBox="1">
              <a:spLocks noChangeArrowheads="1"/>
            </p:cNvSpPr>
            <p:nvPr/>
          </p:nvSpPr>
          <p:spPr bwMode="auto">
            <a:xfrm>
              <a:off x="192" y="988"/>
              <a:ext cx="52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ADS[6]</a:t>
              </a:r>
            </a:p>
          </p:txBody>
        </p:sp>
        <p:sp>
          <p:nvSpPr>
            <p:cNvPr id="57385" name="Text Box 25"/>
            <p:cNvSpPr txBox="1">
              <a:spLocks noChangeArrowheads="1"/>
            </p:cNvSpPr>
            <p:nvPr/>
          </p:nvSpPr>
          <p:spPr bwMode="auto">
            <a:xfrm>
              <a:off x="199" y="1132"/>
              <a:ext cx="52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ADS[5]</a:t>
              </a:r>
            </a:p>
          </p:txBody>
        </p:sp>
        <p:sp>
          <p:nvSpPr>
            <p:cNvPr id="57386" name="Text Box 26"/>
            <p:cNvSpPr txBox="1">
              <a:spLocks noChangeArrowheads="1"/>
            </p:cNvSpPr>
            <p:nvPr/>
          </p:nvSpPr>
          <p:spPr bwMode="auto">
            <a:xfrm>
              <a:off x="192" y="1276"/>
              <a:ext cx="52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ADS[4]</a:t>
              </a:r>
            </a:p>
          </p:txBody>
        </p:sp>
        <p:sp>
          <p:nvSpPr>
            <p:cNvPr id="57387" name="Text Box 27"/>
            <p:cNvSpPr txBox="1">
              <a:spLocks noChangeArrowheads="1"/>
            </p:cNvSpPr>
            <p:nvPr/>
          </p:nvSpPr>
          <p:spPr bwMode="auto">
            <a:xfrm>
              <a:off x="192" y="1440"/>
              <a:ext cx="52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ADS[3]</a:t>
              </a:r>
            </a:p>
          </p:txBody>
        </p:sp>
        <p:sp>
          <p:nvSpPr>
            <p:cNvPr id="57388" name="Text Box 28"/>
            <p:cNvSpPr txBox="1">
              <a:spLocks noChangeArrowheads="1"/>
            </p:cNvSpPr>
            <p:nvPr/>
          </p:nvSpPr>
          <p:spPr bwMode="auto">
            <a:xfrm>
              <a:off x="192" y="1584"/>
              <a:ext cx="52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ADS[2]</a:t>
              </a:r>
            </a:p>
          </p:txBody>
        </p:sp>
        <p:sp>
          <p:nvSpPr>
            <p:cNvPr id="57389" name="Text Box 29"/>
            <p:cNvSpPr txBox="1">
              <a:spLocks noChangeArrowheads="1"/>
            </p:cNvSpPr>
            <p:nvPr/>
          </p:nvSpPr>
          <p:spPr bwMode="auto">
            <a:xfrm>
              <a:off x="192" y="1728"/>
              <a:ext cx="52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ADS[1]</a:t>
              </a:r>
            </a:p>
          </p:txBody>
        </p:sp>
        <p:sp>
          <p:nvSpPr>
            <p:cNvPr id="57390" name="Text Box 30"/>
            <p:cNvSpPr txBox="1">
              <a:spLocks noChangeArrowheads="1"/>
            </p:cNvSpPr>
            <p:nvPr/>
          </p:nvSpPr>
          <p:spPr bwMode="auto">
            <a:xfrm>
              <a:off x="192" y="1872"/>
              <a:ext cx="52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ADS[0]</a:t>
              </a:r>
            </a:p>
          </p:txBody>
        </p:sp>
        <p:sp>
          <p:nvSpPr>
            <p:cNvPr id="57391" name="Text Box 31"/>
            <p:cNvSpPr txBox="1">
              <a:spLocks noChangeArrowheads="1"/>
            </p:cNvSpPr>
            <p:nvPr/>
          </p:nvSpPr>
          <p:spPr bwMode="auto">
            <a:xfrm>
              <a:off x="237" y="2016"/>
              <a:ext cx="4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REQ#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143000" y="2362200"/>
            <a:ext cx="5029200" cy="4419600"/>
            <a:chOff x="720" y="1488"/>
            <a:chExt cx="3168" cy="2784"/>
          </a:xfrm>
        </p:grpSpPr>
        <p:sp>
          <p:nvSpPr>
            <p:cNvPr id="57359" name="Freeform 33"/>
            <p:cNvSpPr>
              <a:spLocks/>
            </p:cNvSpPr>
            <p:nvPr/>
          </p:nvSpPr>
          <p:spPr bwMode="auto">
            <a:xfrm>
              <a:off x="2112" y="1488"/>
              <a:ext cx="672" cy="2688"/>
            </a:xfrm>
            <a:custGeom>
              <a:avLst/>
              <a:gdLst>
                <a:gd name="T0" fmla="*/ 0 w 672"/>
                <a:gd name="T1" fmla="*/ 0 h 2688"/>
                <a:gd name="T2" fmla="*/ 672 w 672"/>
                <a:gd name="T3" fmla="*/ 0 h 2688"/>
                <a:gd name="T4" fmla="*/ 672 w 672"/>
                <a:gd name="T5" fmla="*/ 2688 h 2688"/>
                <a:gd name="T6" fmla="*/ 0 60000 65536"/>
                <a:gd name="T7" fmla="*/ 0 60000 65536"/>
                <a:gd name="T8" fmla="*/ 0 60000 65536"/>
                <a:gd name="T9" fmla="*/ 0 w 672"/>
                <a:gd name="T10" fmla="*/ 0 h 2688"/>
                <a:gd name="T11" fmla="*/ 672 w 672"/>
                <a:gd name="T12" fmla="*/ 2688 h 2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2688">
                  <a:moveTo>
                    <a:pt x="0" y="0"/>
                  </a:moveTo>
                  <a:lnTo>
                    <a:pt x="672" y="0"/>
                  </a:lnTo>
                  <a:lnTo>
                    <a:pt x="672" y="26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7360" name="AutoShape 34"/>
            <p:cNvSpPr>
              <a:spLocks noChangeArrowheads="1"/>
            </p:cNvSpPr>
            <p:nvPr/>
          </p:nvSpPr>
          <p:spPr bwMode="auto">
            <a:xfrm rot="5382002">
              <a:off x="2663" y="2233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7361" name="AutoShape 35"/>
            <p:cNvSpPr>
              <a:spLocks noChangeArrowheads="1"/>
            </p:cNvSpPr>
            <p:nvPr/>
          </p:nvSpPr>
          <p:spPr bwMode="auto">
            <a:xfrm rot="5382002">
              <a:off x="2663" y="2520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7362" name="AutoShape 36"/>
            <p:cNvSpPr>
              <a:spLocks noChangeArrowheads="1"/>
            </p:cNvSpPr>
            <p:nvPr/>
          </p:nvSpPr>
          <p:spPr bwMode="auto">
            <a:xfrm rot="5382002">
              <a:off x="2663" y="2808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7363" name="AutoShape 37"/>
            <p:cNvSpPr>
              <a:spLocks noChangeArrowheads="1"/>
            </p:cNvSpPr>
            <p:nvPr/>
          </p:nvSpPr>
          <p:spPr bwMode="auto">
            <a:xfrm rot="5382002">
              <a:off x="2663" y="3097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7364" name="AutoShape 38"/>
            <p:cNvSpPr>
              <a:spLocks noChangeArrowheads="1"/>
            </p:cNvSpPr>
            <p:nvPr/>
          </p:nvSpPr>
          <p:spPr bwMode="auto">
            <a:xfrm rot="5382002">
              <a:off x="2663" y="3385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7365" name="AutoShape 39"/>
            <p:cNvSpPr>
              <a:spLocks noChangeArrowheads="1"/>
            </p:cNvSpPr>
            <p:nvPr/>
          </p:nvSpPr>
          <p:spPr bwMode="auto">
            <a:xfrm rot="5382002">
              <a:off x="2663" y="1944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7366" name="AutoShape 40"/>
            <p:cNvSpPr>
              <a:spLocks noChangeArrowheads="1"/>
            </p:cNvSpPr>
            <p:nvPr/>
          </p:nvSpPr>
          <p:spPr bwMode="auto">
            <a:xfrm rot="5382002">
              <a:off x="2663" y="3960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7367" name="AutoShape 41"/>
            <p:cNvSpPr>
              <a:spLocks noChangeArrowheads="1"/>
            </p:cNvSpPr>
            <p:nvPr/>
          </p:nvSpPr>
          <p:spPr bwMode="auto">
            <a:xfrm rot="5382002">
              <a:off x="2663" y="3672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7368" name="Text Box 42"/>
            <p:cNvSpPr txBox="1">
              <a:spLocks noChangeArrowheads="1"/>
            </p:cNvSpPr>
            <p:nvPr/>
          </p:nvSpPr>
          <p:spPr bwMode="auto">
            <a:xfrm>
              <a:off x="902" y="3978"/>
              <a:ext cx="1268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Button (0 or 1)</a:t>
              </a:r>
            </a:p>
          </p:txBody>
        </p:sp>
        <p:sp>
          <p:nvSpPr>
            <p:cNvPr id="57369" name="Line 43"/>
            <p:cNvSpPr>
              <a:spLocks noChangeShapeType="1"/>
            </p:cNvSpPr>
            <p:nvPr/>
          </p:nvSpPr>
          <p:spPr bwMode="auto">
            <a:xfrm>
              <a:off x="2160" y="40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7370" name="Text Box 44"/>
            <p:cNvSpPr txBox="1">
              <a:spLocks noChangeArrowheads="1"/>
            </p:cNvSpPr>
            <p:nvPr/>
          </p:nvSpPr>
          <p:spPr bwMode="auto">
            <a:xfrm>
              <a:off x="720" y="2736"/>
              <a:ext cx="288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0</a:t>
              </a:r>
            </a:p>
          </p:txBody>
        </p:sp>
        <p:sp>
          <p:nvSpPr>
            <p:cNvPr id="57371" name="Freeform 45"/>
            <p:cNvSpPr>
              <a:spLocks/>
            </p:cNvSpPr>
            <p:nvPr/>
          </p:nvSpPr>
          <p:spPr bwMode="auto">
            <a:xfrm>
              <a:off x="1008" y="2064"/>
              <a:ext cx="1632" cy="816"/>
            </a:xfrm>
            <a:custGeom>
              <a:avLst/>
              <a:gdLst>
                <a:gd name="T0" fmla="*/ 0 w 1632"/>
                <a:gd name="T1" fmla="*/ 816 h 816"/>
                <a:gd name="T2" fmla="*/ 1200 w 1632"/>
                <a:gd name="T3" fmla="*/ 816 h 816"/>
                <a:gd name="T4" fmla="*/ 1200 w 1632"/>
                <a:gd name="T5" fmla="*/ 0 h 816"/>
                <a:gd name="T6" fmla="*/ 1632 w 1632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2"/>
                <a:gd name="T13" fmla="*/ 0 h 816"/>
                <a:gd name="T14" fmla="*/ 1632 w 1632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2" h="816">
                  <a:moveTo>
                    <a:pt x="0" y="816"/>
                  </a:moveTo>
                  <a:lnTo>
                    <a:pt x="1200" y="816"/>
                  </a:lnTo>
                  <a:lnTo>
                    <a:pt x="1200" y="0"/>
                  </a:lnTo>
                  <a:lnTo>
                    <a:pt x="163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7372" name="Line 46"/>
            <p:cNvSpPr>
              <a:spLocks noChangeShapeType="1"/>
            </p:cNvSpPr>
            <p:nvPr/>
          </p:nvSpPr>
          <p:spPr bwMode="auto">
            <a:xfrm>
              <a:off x="2208" y="288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7373" name="Line 47"/>
            <p:cNvSpPr>
              <a:spLocks noChangeShapeType="1"/>
            </p:cNvSpPr>
            <p:nvPr/>
          </p:nvSpPr>
          <p:spPr bwMode="auto">
            <a:xfrm flipH="1">
              <a:off x="2208" y="37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7374" name="Line 48"/>
            <p:cNvSpPr>
              <a:spLocks noChangeShapeType="1"/>
            </p:cNvSpPr>
            <p:nvPr/>
          </p:nvSpPr>
          <p:spPr bwMode="auto">
            <a:xfrm flipH="1">
              <a:off x="2208" y="350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7375" name="Line 49"/>
            <p:cNvSpPr>
              <a:spLocks noChangeShapeType="1"/>
            </p:cNvSpPr>
            <p:nvPr/>
          </p:nvSpPr>
          <p:spPr bwMode="auto">
            <a:xfrm flipH="1">
              <a:off x="2208" y="321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7376" name="Line 50"/>
            <p:cNvSpPr>
              <a:spLocks noChangeShapeType="1"/>
            </p:cNvSpPr>
            <p:nvPr/>
          </p:nvSpPr>
          <p:spPr bwMode="auto">
            <a:xfrm flipH="1">
              <a:off x="2208" y="29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7377" name="Line 51"/>
            <p:cNvSpPr>
              <a:spLocks noChangeShapeType="1"/>
            </p:cNvSpPr>
            <p:nvPr/>
          </p:nvSpPr>
          <p:spPr bwMode="auto">
            <a:xfrm flipH="1">
              <a:off x="2208" y="26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7378" name="Line 52"/>
            <p:cNvSpPr>
              <a:spLocks noChangeShapeType="1"/>
            </p:cNvSpPr>
            <p:nvPr/>
          </p:nvSpPr>
          <p:spPr bwMode="auto">
            <a:xfrm flipH="1">
              <a:off x="2208" y="240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7379" name="Text Box 53"/>
            <p:cNvSpPr txBox="1">
              <a:spLocks noChangeArrowheads="1"/>
            </p:cNvSpPr>
            <p:nvPr/>
          </p:nvSpPr>
          <p:spPr bwMode="auto">
            <a:xfrm>
              <a:off x="2976" y="187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0000"/>
                  </a:solidFill>
                  <a:ea typeface="ＭＳ Ｐゴシック" pitchFamily="-108" charset="-128"/>
                </a:rPr>
                <a:t>Data[7]</a:t>
              </a:r>
            </a:p>
          </p:txBody>
        </p:sp>
        <p:sp>
          <p:nvSpPr>
            <p:cNvPr id="57380" name="Text Box 54"/>
            <p:cNvSpPr txBox="1">
              <a:spLocks noChangeArrowheads="1"/>
            </p:cNvSpPr>
            <p:nvPr/>
          </p:nvSpPr>
          <p:spPr bwMode="auto">
            <a:xfrm>
              <a:off x="2976" y="3888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0000"/>
                  </a:solidFill>
                  <a:ea typeface="ＭＳ Ｐゴシック" pitchFamily="-108" charset="-128"/>
                </a:rPr>
                <a:t>Data[0]</a:t>
              </a:r>
            </a:p>
          </p:txBody>
        </p:sp>
        <p:sp>
          <p:nvSpPr>
            <p:cNvPr id="57381" name="Text Box 55"/>
            <p:cNvSpPr txBox="1">
              <a:spLocks noChangeArrowheads="1"/>
            </p:cNvSpPr>
            <p:nvPr/>
          </p:nvSpPr>
          <p:spPr bwMode="auto">
            <a:xfrm>
              <a:off x="3072" y="2256"/>
              <a:ext cx="288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..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..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..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..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..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4419600" y="1752600"/>
            <a:ext cx="4257675" cy="609600"/>
            <a:chOff x="2784" y="1104"/>
            <a:chExt cx="2682" cy="384"/>
          </a:xfrm>
        </p:grpSpPr>
        <p:sp>
          <p:nvSpPr>
            <p:cNvPr id="57352" name="AutoShape 57"/>
            <p:cNvSpPr>
              <a:spLocks noChangeArrowheads="1"/>
            </p:cNvSpPr>
            <p:nvPr/>
          </p:nvSpPr>
          <p:spPr bwMode="auto">
            <a:xfrm rot="5382002">
              <a:off x="3024" y="1104"/>
              <a:ext cx="288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7353" name="Freeform 58"/>
            <p:cNvSpPr>
              <a:spLocks/>
            </p:cNvSpPr>
            <p:nvPr/>
          </p:nvSpPr>
          <p:spPr bwMode="auto">
            <a:xfrm>
              <a:off x="2784" y="1248"/>
              <a:ext cx="240" cy="240"/>
            </a:xfrm>
            <a:custGeom>
              <a:avLst/>
              <a:gdLst>
                <a:gd name="T0" fmla="*/ 0 w 240"/>
                <a:gd name="T1" fmla="*/ 240 h 240"/>
                <a:gd name="T2" fmla="*/ 0 w 240"/>
                <a:gd name="T3" fmla="*/ 0 h 240"/>
                <a:gd name="T4" fmla="*/ 240 w 240"/>
                <a:gd name="T5" fmla="*/ 0 h 240"/>
                <a:gd name="T6" fmla="*/ 0 60000 65536"/>
                <a:gd name="T7" fmla="*/ 0 60000 65536"/>
                <a:gd name="T8" fmla="*/ 0 60000 65536"/>
                <a:gd name="T9" fmla="*/ 0 w 240"/>
                <a:gd name="T10" fmla="*/ 0 h 240"/>
                <a:gd name="T11" fmla="*/ 240 w 24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240">
                  <a:moveTo>
                    <a:pt x="0" y="240"/>
                  </a:moveTo>
                  <a:lnTo>
                    <a:pt x="0" y="0"/>
                  </a:lnTo>
                  <a:lnTo>
                    <a:pt x="24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7354" name="Oval 59"/>
            <p:cNvSpPr>
              <a:spLocks noChangeArrowheads="1"/>
            </p:cNvSpPr>
            <p:nvPr/>
          </p:nvSpPr>
          <p:spPr bwMode="auto">
            <a:xfrm>
              <a:off x="3264" y="1201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7355" name="Line 60"/>
            <p:cNvSpPr>
              <a:spLocks noChangeShapeType="1"/>
            </p:cNvSpPr>
            <p:nvPr/>
          </p:nvSpPr>
          <p:spPr bwMode="auto">
            <a:xfrm>
              <a:off x="3360" y="124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7356" name="Text Box 61"/>
            <p:cNvSpPr txBox="1">
              <a:spLocks noChangeArrowheads="1"/>
            </p:cNvSpPr>
            <p:nvPr/>
          </p:nvSpPr>
          <p:spPr bwMode="auto">
            <a:xfrm>
              <a:off x="3888" y="1104"/>
              <a:ext cx="624" cy="29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Delay</a:t>
              </a:r>
            </a:p>
          </p:txBody>
        </p:sp>
        <p:sp>
          <p:nvSpPr>
            <p:cNvPr id="57357" name="Line 62"/>
            <p:cNvSpPr>
              <a:spLocks noChangeShapeType="1"/>
            </p:cNvSpPr>
            <p:nvPr/>
          </p:nvSpPr>
          <p:spPr bwMode="auto">
            <a:xfrm>
              <a:off x="4512" y="124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7358" name="Text Box 63"/>
            <p:cNvSpPr txBox="1">
              <a:spLocks noChangeArrowheads="1"/>
            </p:cNvSpPr>
            <p:nvPr/>
          </p:nvSpPr>
          <p:spPr bwMode="auto">
            <a:xfrm>
              <a:off x="4848" y="1104"/>
              <a:ext cx="6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0000"/>
                  </a:solidFill>
                  <a:ea typeface="ＭＳ Ｐゴシック" pitchFamily="-108" charset="-128"/>
                </a:rPr>
                <a:t>ACK#</a:t>
              </a:r>
            </a:p>
          </p:txBody>
        </p:sp>
      </p:grpSp>
      <p:sp>
        <p:nvSpPr>
          <p:cNvPr id="65" name="Rectangle 64"/>
          <p:cNvSpPr/>
          <p:nvPr/>
        </p:nvSpPr>
        <p:spPr>
          <a:xfrm>
            <a:off x="1066800" y="1066800"/>
            <a:ext cx="6629400" cy="5715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425450" y="6081713"/>
            <a:ext cx="201295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ea typeface="ＭＳ Ｐゴシック" pitchFamily="-108" charset="-128"/>
              </a:rPr>
              <a:t>Button (0 or 1)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push-button</a:t>
            </a:r>
            <a:br>
              <a:rPr lang="en-US" smtClean="0"/>
            </a:br>
            <a:r>
              <a:rPr lang="en-US" sz="2800" smtClean="0"/>
              <a:t>(if ADS=0x04 write 0 or 1 depending on button)</a:t>
            </a:r>
            <a:endParaRPr 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1319213"/>
            <a:ext cx="3048000" cy="2217737"/>
            <a:chOff x="192" y="831"/>
            <a:chExt cx="1920" cy="139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72" y="864"/>
              <a:ext cx="1440" cy="1344"/>
              <a:chOff x="192" y="864"/>
              <a:chExt cx="1440" cy="1344"/>
            </a:xfrm>
          </p:grpSpPr>
          <p:sp>
            <p:nvSpPr>
              <p:cNvPr id="58415" name="AutoShape 5"/>
              <p:cNvSpPr>
                <a:spLocks noChangeArrowheads="1"/>
              </p:cNvSpPr>
              <p:nvPr/>
            </p:nvSpPr>
            <p:spPr bwMode="auto">
              <a:xfrm>
                <a:off x="960" y="864"/>
                <a:ext cx="672" cy="1344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8416" name="Oval 6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8417" name="Oval 7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8418" name="Oval 8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8419" name="Oval 9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8420" name="Oval 10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8421" name="Oval 11"/>
              <p:cNvSpPr>
                <a:spLocks noChangeArrowheads="1"/>
              </p:cNvSpPr>
              <p:nvPr/>
            </p:nvSpPr>
            <p:spPr bwMode="auto">
              <a:xfrm>
                <a:off x="864" y="192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8422" name="Oval 12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8423" name="Oval 13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-108" charset="-128"/>
                </a:endParaRPr>
              </a:p>
            </p:txBody>
          </p:sp>
          <p:sp>
            <p:nvSpPr>
              <p:cNvPr id="58424" name="Line 14"/>
              <p:cNvSpPr>
                <a:spLocks noChangeShapeType="1"/>
              </p:cNvSpPr>
              <p:nvPr/>
            </p:nvSpPr>
            <p:spPr bwMode="auto">
              <a:xfrm>
                <a:off x="192" y="96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425" name="Line 15"/>
              <p:cNvSpPr>
                <a:spLocks noChangeShapeType="1"/>
              </p:cNvSpPr>
              <p:nvPr/>
            </p:nvSpPr>
            <p:spPr bwMode="auto">
              <a:xfrm>
                <a:off x="192" y="110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426" name="Line 16"/>
              <p:cNvSpPr>
                <a:spLocks noChangeShapeType="1"/>
              </p:cNvSpPr>
              <p:nvPr/>
            </p:nvSpPr>
            <p:spPr bwMode="auto">
              <a:xfrm>
                <a:off x="192" y="124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427" name="Line 17"/>
              <p:cNvSpPr>
                <a:spLocks noChangeShapeType="1"/>
              </p:cNvSpPr>
              <p:nvPr/>
            </p:nvSpPr>
            <p:spPr bwMode="auto">
              <a:xfrm>
                <a:off x="192" y="139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428" name="Line 18"/>
              <p:cNvSpPr>
                <a:spLocks noChangeShapeType="1"/>
              </p:cNvSpPr>
              <p:nvPr/>
            </p:nvSpPr>
            <p:spPr bwMode="auto">
              <a:xfrm>
                <a:off x="192" y="1536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429" name="Line 19"/>
              <p:cNvSpPr>
                <a:spLocks noChangeShapeType="1"/>
              </p:cNvSpPr>
              <p:nvPr/>
            </p:nvSpPr>
            <p:spPr bwMode="auto">
              <a:xfrm>
                <a:off x="192" y="1680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430" name="Line 20"/>
              <p:cNvSpPr>
                <a:spLocks noChangeShapeType="1"/>
              </p:cNvSpPr>
              <p:nvPr/>
            </p:nvSpPr>
            <p:spPr bwMode="auto">
              <a:xfrm>
                <a:off x="192" y="182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431" name="Line 21"/>
              <p:cNvSpPr>
                <a:spLocks noChangeShapeType="1"/>
              </p:cNvSpPr>
              <p:nvPr/>
            </p:nvSpPr>
            <p:spPr bwMode="auto">
              <a:xfrm>
                <a:off x="192" y="196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432" name="Line 22"/>
              <p:cNvSpPr>
                <a:spLocks noChangeShapeType="1"/>
              </p:cNvSpPr>
              <p:nvPr/>
            </p:nvSpPr>
            <p:spPr bwMode="auto">
              <a:xfrm>
                <a:off x="192" y="211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8406" name="Text Box 23"/>
            <p:cNvSpPr txBox="1">
              <a:spLocks noChangeArrowheads="1"/>
            </p:cNvSpPr>
            <p:nvPr/>
          </p:nvSpPr>
          <p:spPr bwMode="auto">
            <a:xfrm>
              <a:off x="192" y="831"/>
              <a:ext cx="52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ADS[7]</a:t>
              </a:r>
            </a:p>
          </p:txBody>
        </p:sp>
        <p:sp>
          <p:nvSpPr>
            <p:cNvPr id="58407" name="Text Box 24"/>
            <p:cNvSpPr txBox="1">
              <a:spLocks noChangeArrowheads="1"/>
            </p:cNvSpPr>
            <p:nvPr/>
          </p:nvSpPr>
          <p:spPr bwMode="auto">
            <a:xfrm>
              <a:off x="192" y="988"/>
              <a:ext cx="52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ADS[6]</a:t>
              </a:r>
            </a:p>
          </p:txBody>
        </p:sp>
        <p:sp>
          <p:nvSpPr>
            <p:cNvPr id="58408" name="Text Box 25"/>
            <p:cNvSpPr txBox="1">
              <a:spLocks noChangeArrowheads="1"/>
            </p:cNvSpPr>
            <p:nvPr/>
          </p:nvSpPr>
          <p:spPr bwMode="auto">
            <a:xfrm>
              <a:off x="199" y="1132"/>
              <a:ext cx="52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ADS[5]</a:t>
              </a:r>
            </a:p>
          </p:txBody>
        </p:sp>
        <p:sp>
          <p:nvSpPr>
            <p:cNvPr id="58409" name="Text Box 26"/>
            <p:cNvSpPr txBox="1">
              <a:spLocks noChangeArrowheads="1"/>
            </p:cNvSpPr>
            <p:nvPr/>
          </p:nvSpPr>
          <p:spPr bwMode="auto">
            <a:xfrm>
              <a:off x="192" y="1276"/>
              <a:ext cx="52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ADS[4]</a:t>
              </a:r>
            </a:p>
          </p:txBody>
        </p:sp>
        <p:sp>
          <p:nvSpPr>
            <p:cNvPr id="58410" name="Text Box 27"/>
            <p:cNvSpPr txBox="1">
              <a:spLocks noChangeArrowheads="1"/>
            </p:cNvSpPr>
            <p:nvPr/>
          </p:nvSpPr>
          <p:spPr bwMode="auto">
            <a:xfrm>
              <a:off x="192" y="1440"/>
              <a:ext cx="52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ADS[3]</a:t>
              </a:r>
            </a:p>
          </p:txBody>
        </p:sp>
        <p:sp>
          <p:nvSpPr>
            <p:cNvPr id="58411" name="Text Box 28"/>
            <p:cNvSpPr txBox="1">
              <a:spLocks noChangeArrowheads="1"/>
            </p:cNvSpPr>
            <p:nvPr/>
          </p:nvSpPr>
          <p:spPr bwMode="auto">
            <a:xfrm>
              <a:off x="192" y="1584"/>
              <a:ext cx="52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ADS[2]</a:t>
              </a:r>
            </a:p>
          </p:txBody>
        </p:sp>
        <p:sp>
          <p:nvSpPr>
            <p:cNvPr id="58412" name="Text Box 29"/>
            <p:cNvSpPr txBox="1">
              <a:spLocks noChangeArrowheads="1"/>
            </p:cNvSpPr>
            <p:nvPr/>
          </p:nvSpPr>
          <p:spPr bwMode="auto">
            <a:xfrm>
              <a:off x="192" y="1728"/>
              <a:ext cx="52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ADS[1]</a:t>
              </a:r>
            </a:p>
          </p:txBody>
        </p:sp>
        <p:sp>
          <p:nvSpPr>
            <p:cNvPr id="58413" name="Text Box 30"/>
            <p:cNvSpPr txBox="1">
              <a:spLocks noChangeArrowheads="1"/>
            </p:cNvSpPr>
            <p:nvPr/>
          </p:nvSpPr>
          <p:spPr bwMode="auto">
            <a:xfrm>
              <a:off x="192" y="1872"/>
              <a:ext cx="52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ADS[0]</a:t>
              </a:r>
            </a:p>
          </p:txBody>
        </p:sp>
        <p:sp>
          <p:nvSpPr>
            <p:cNvPr id="58414" name="Text Box 31"/>
            <p:cNvSpPr txBox="1">
              <a:spLocks noChangeArrowheads="1"/>
            </p:cNvSpPr>
            <p:nvPr/>
          </p:nvSpPr>
          <p:spPr bwMode="auto">
            <a:xfrm>
              <a:off x="237" y="2016"/>
              <a:ext cx="4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0000"/>
                  </a:solidFill>
                  <a:ea typeface="ＭＳ Ｐゴシック" pitchFamily="-108" charset="-128"/>
                </a:rPr>
                <a:t>REQ#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143000" y="2362200"/>
            <a:ext cx="5029200" cy="4419600"/>
            <a:chOff x="720" y="1488"/>
            <a:chExt cx="3168" cy="2784"/>
          </a:xfrm>
        </p:grpSpPr>
        <p:sp>
          <p:nvSpPr>
            <p:cNvPr id="58382" name="Freeform 33"/>
            <p:cNvSpPr>
              <a:spLocks/>
            </p:cNvSpPr>
            <p:nvPr/>
          </p:nvSpPr>
          <p:spPr bwMode="auto">
            <a:xfrm>
              <a:off x="2112" y="1488"/>
              <a:ext cx="672" cy="2688"/>
            </a:xfrm>
            <a:custGeom>
              <a:avLst/>
              <a:gdLst>
                <a:gd name="T0" fmla="*/ 0 w 672"/>
                <a:gd name="T1" fmla="*/ 0 h 2688"/>
                <a:gd name="T2" fmla="*/ 672 w 672"/>
                <a:gd name="T3" fmla="*/ 0 h 2688"/>
                <a:gd name="T4" fmla="*/ 672 w 672"/>
                <a:gd name="T5" fmla="*/ 2688 h 2688"/>
                <a:gd name="T6" fmla="*/ 0 60000 65536"/>
                <a:gd name="T7" fmla="*/ 0 60000 65536"/>
                <a:gd name="T8" fmla="*/ 0 60000 65536"/>
                <a:gd name="T9" fmla="*/ 0 w 672"/>
                <a:gd name="T10" fmla="*/ 0 h 2688"/>
                <a:gd name="T11" fmla="*/ 672 w 672"/>
                <a:gd name="T12" fmla="*/ 2688 h 2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2688">
                  <a:moveTo>
                    <a:pt x="0" y="0"/>
                  </a:moveTo>
                  <a:lnTo>
                    <a:pt x="672" y="0"/>
                  </a:lnTo>
                  <a:lnTo>
                    <a:pt x="672" y="26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8383" name="AutoShape 34"/>
            <p:cNvSpPr>
              <a:spLocks noChangeArrowheads="1"/>
            </p:cNvSpPr>
            <p:nvPr/>
          </p:nvSpPr>
          <p:spPr bwMode="auto">
            <a:xfrm rot="5382002">
              <a:off x="2663" y="2233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8384" name="AutoShape 35"/>
            <p:cNvSpPr>
              <a:spLocks noChangeArrowheads="1"/>
            </p:cNvSpPr>
            <p:nvPr/>
          </p:nvSpPr>
          <p:spPr bwMode="auto">
            <a:xfrm rot="5382002">
              <a:off x="2663" y="2520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8385" name="AutoShape 36"/>
            <p:cNvSpPr>
              <a:spLocks noChangeArrowheads="1"/>
            </p:cNvSpPr>
            <p:nvPr/>
          </p:nvSpPr>
          <p:spPr bwMode="auto">
            <a:xfrm rot="5382002">
              <a:off x="2663" y="2808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8386" name="AutoShape 37"/>
            <p:cNvSpPr>
              <a:spLocks noChangeArrowheads="1"/>
            </p:cNvSpPr>
            <p:nvPr/>
          </p:nvSpPr>
          <p:spPr bwMode="auto">
            <a:xfrm rot="5382002">
              <a:off x="2663" y="3097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8387" name="AutoShape 38"/>
            <p:cNvSpPr>
              <a:spLocks noChangeArrowheads="1"/>
            </p:cNvSpPr>
            <p:nvPr/>
          </p:nvSpPr>
          <p:spPr bwMode="auto">
            <a:xfrm rot="5382002">
              <a:off x="2663" y="3385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8388" name="AutoShape 39"/>
            <p:cNvSpPr>
              <a:spLocks noChangeArrowheads="1"/>
            </p:cNvSpPr>
            <p:nvPr/>
          </p:nvSpPr>
          <p:spPr bwMode="auto">
            <a:xfrm rot="5382002">
              <a:off x="2663" y="1944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8389" name="AutoShape 40"/>
            <p:cNvSpPr>
              <a:spLocks noChangeArrowheads="1"/>
            </p:cNvSpPr>
            <p:nvPr/>
          </p:nvSpPr>
          <p:spPr bwMode="auto">
            <a:xfrm rot="5382002">
              <a:off x="2663" y="3960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8390" name="AutoShape 41"/>
            <p:cNvSpPr>
              <a:spLocks noChangeArrowheads="1"/>
            </p:cNvSpPr>
            <p:nvPr/>
          </p:nvSpPr>
          <p:spPr bwMode="auto">
            <a:xfrm rot="5382002">
              <a:off x="2663" y="3672"/>
              <a:ext cx="241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8391" name="Text Box 42"/>
            <p:cNvSpPr txBox="1">
              <a:spLocks noChangeArrowheads="1"/>
            </p:cNvSpPr>
            <p:nvPr/>
          </p:nvSpPr>
          <p:spPr bwMode="auto">
            <a:xfrm>
              <a:off x="902" y="3978"/>
              <a:ext cx="1268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Button (0 or 1)</a:t>
              </a:r>
            </a:p>
          </p:txBody>
        </p:sp>
        <p:sp>
          <p:nvSpPr>
            <p:cNvPr id="58392" name="Line 43"/>
            <p:cNvSpPr>
              <a:spLocks noChangeShapeType="1"/>
            </p:cNvSpPr>
            <p:nvPr/>
          </p:nvSpPr>
          <p:spPr bwMode="auto">
            <a:xfrm>
              <a:off x="2160" y="40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8393" name="Text Box 44"/>
            <p:cNvSpPr txBox="1">
              <a:spLocks noChangeArrowheads="1"/>
            </p:cNvSpPr>
            <p:nvPr/>
          </p:nvSpPr>
          <p:spPr bwMode="auto">
            <a:xfrm>
              <a:off x="720" y="2736"/>
              <a:ext cx="288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0</a:t>
              </a:r>
            </a:p>
          </p:txBody>
        </p:sp>
        <p:sp>
          <p:nvSpPr>
            <p:cNvPr id="58394" name="Freeform 45"/>
            <p:cNvSpPr>
              <a:spLocks/>
            </p:cNvSpPr>
            <p:nvPr/>
          </p:nvSpPr>
          <p:spPr bwMode="auto">
            <a:xfrm>
              <a:off x="1008" y="2064"/>
              <a:ext cx="1632" cy="816"/>
            </a:xfrm>
            <a:custGeom>
              <a:avLst/>
              <a:gdLst>
                <a:gd name="T0" fmla="*/ 0 w 1632"/>
                <a:gd name="T1" fmla="*/ 816 h 816"/>
                <a:gd name="T2" fmla="*/ 1200 w 1632"/>
                <a:gd name="T3" fmla="*/ 816 h 816"/>
                <a:gd name="T4" fmla="*/ 1200 w 1632"/>
                <a:gd name="T5" fmla="*/ 0 h 816"/>
                <a:gd name="T6" fmla="*/ 1632 w 1632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2"/>
                <a:gd name="T13" fmla="*/ 0 h 816"/>
                <a:gd name="T14" fmla="*/ 1632 w 1632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2" h="816">
                  <a:moveTo>
                    <a:pt x="0" y="816"/>
                  </a:moveTo>
                  <a:lnTo>
                    <a:pt x="1200" y="816"/>
                  </a:lnTo>
                  <a:lnTo>
                    <a:pt x="1200" y="0"/>
                  </a:lnTo>
                  <a:lnTo>
                    <a:pt x="163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8395" name="Line 46"/>
            <p:cNvSpPr>
              <a:spLocks noChangeShapeType="1"/>
            </p:cNvSpPr>
            <p:nvPr/>
          </p:nvSpPr>
          <p:spPr bwMode="auto">
            <a:xfrm>
              <a:off x="2208" y="288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8396" name="Line 47"/>
            <p:cNvSpPr>
              <a:spLocks noChangeShapeType="1"/>
            </p:cNvSpPr>
            <p:nvPr/>
          </p:nvSpPr>
          <p:spPr bwMode="auto">
            <a:xfrm flipH="1">
              <a:off x="2208" y="37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8397" name="Line 48"/>
            <p:cNvSpPr>
              <a:spLocks noChangeShapeType="1"/>
            </p:cNvSpPr>
            <p:nvPr/>
          </p:nvSpPr>
          <p:spPr bwMode="auto">
            <a:xfrm flipH="1">
              <a:off x="2208" y="350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8398" name="Line 49"/>
            <p:cNvSpPr>
              <a:spLocks noChangeShapeType="1"/>
            </p:cNvSpPr>
            <p:nvPr/>
          </p:nvSpPr>
          <p:spPr bwMode="auto">
            <a:xfrm flipH="1">
              <a:off x="2208" y="321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8399" name="Line 50"/>
            <p:cNvSpPr>
              <a:spLocks noChangeShapeType="1"/>
            </p:cNvSpPr>
            <p:nvPr/>
          </p:nvSpPr>
          <p:spPr bwMode="auto">
            <a:xfrm flipH="1">
              <a:off x="2208" y="29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8400" name="Line 51"/>
            <p:cNvSpPr>
              <a:spLocks noChangeShapeType="1"/>
            </p:cNvSpPr>
            <p:nvPr/>
          </p:nvSpPr>
          <p:spPr bwMode="auto">
            <a:xfrm flipH="1">
              <a:off x="2208" y="26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8401" name="Line 52"/>
            <p:cNvSpPr>
              <a:spLocks noChangeShapeType="1"/>
            </p:cNvSpPr>
            <p:nvPr/>
          </p:nvSpPr>
          <p:spPr bwMode="auto">
            <a:xfrm flipH="1">
              <a:off x="2208" y="240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8402" name="Text Box 53"/>
            <p:cNvSpPr txBox="1">
              <a:spLocks noChangeArrowheads="1"/>
            </p:cNvSpPr>
            <p:nvPr/>
          </p:nvSpPr>
          <p:spPr bwMode="auto">
            <a:xfrm>
              <a:off x="2976" y="187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0000"/>
                  </a:solidFill>
                  <a:ea typeface="ＭＳ Ｐゴシック" pitchFamily="-108" charset="-128"/>
                </a:rPr>
                <a:t>Data[7]</a:t>
              </a:r>
            </a:p>
          </p:txBody>
        </p:sp>
        <p:sp>
          <p:nvSpPr>
            <p:cNvPr id="58403" name="Text Box 54"/>
            <p:cNvSpPr txBox="1">
              <a:spLocks noChangeArrowheads="1"/>
            </p:cNvSpPr>
            <p:nvPr/>
          </p:nvSpPr>
          <p:spPr bwMode="auto">
            <a:xfrm>
              <a:off x="2976" y="3888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0000"/>
                  </a:solidFill>
                  <a:ea typeface="ＭＳ Ｐゴシック" pitchFamily="-108" charset="-128"/>
                </a:rPr>
                <a:t>Data[0]</a:t>
              </a:r>
            </a:p>
          </p:txBody>
        </p:sp>
        <p:sp>
          <p:nvSpPr>
            <p:cNvPr id="58404" name="Text Box 55"/>
            <p:cNvSpPr txBox="1">
              <a:spLocks noChangeArrowheads="1"/>
            </p:cNvSpPr>
            <p:nvPr/>
          </p:nvSpPr>
          <p:spPr bwMode="auto">
            <a:xfrm>
              <a:off x="3072" y="2256"/>
              <a:ext cx="288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..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..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..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..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..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4419600" y="1752600"/>
            <a:ext cx="4257675" cy="609600"/>
            <a:chOff x="2784" y="1104"/>
            <a:chExt cx="2682" cy="384"/>
          </a:xfrm>
        </p:grpSpPr>
        <p:sp>
          <p:nvSpPr>
            <p:cNvPr id="58375" name="AutoShape 57"/>
            <p:cNvSpPr>
              <a:spLocks noChangeArrowheads="1"/>
            </p:cNvSpPr>
            <p:nvPr/>
          </p:nvSpPr>
          <p:spPr bwMode="auto">
            <a:xfrm rot="5382002">
              <a:off x="3024" y="1104"/>
              <a:ext cx="288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8376" name="Freeform 58"/>
            <p:cNvSpPr>
              <a:spLocks/>
            </p:cNvSpPr>
            <p:nvPr/>
          </p:nvSpPr>
          <p:spPr bwMode="auto">
            <a:xfrm>
              <a:off x="2784" y="1248"/>
              <a:ext cx="240" cy="240"/>
            </a:xfrm>
            <a:custGeom>
              <a:avLst/>
              <a:gdLst>
                <a:gd name="T0" fmla="*/ 0 w 240"/>
                <a:gd name="T1" fmla="*/ 240 h 240"/>
                <a:gd name="T2" fmla="*/ 0 w 240"/>
                <a:gd name="T3" fmla="*/ 0 h 240"/>
                <a:gd name="T4" fmla="*/ 240 w 240"/>
                <a:gd name="T5" fmla="*/ 0 h 240"/>
                <a:gd name="T6" fmla="*/ 0 60000 65536"/>
                <a:gd name="T7" fmla="*/ 0 60000 65536"/>
                <a:gd name="T8" fmla="*/ 0 60000 65536"/>
                <a:gd name="T9" fmla="*/ 0 w 240"/>
                <a:gd name="T10" fmla="*/ 0 h 240"/>
                <a:gd name="T11" fmla="*/ 240 w 24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240">
                  <a:moveTo>
                    <a:pt x="0" y="240"/>
                  </a:moveTo>
                  <a:lnTo>
                    <a:pt x="0" y="0"/>
                  </a:lnTo>
                  <a:lnTo>
                    <a:pt x="24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8377" name="Oval 59"/>
            <p:cNvSpPr>
              <a:spLocks noChangeArrowheads="1"/>
            </p:cNvSpPr>
            <p:nvPr/>
          </p:nvSpPr>
          <p:spPr bwMode="auto">
            <a:xfrm>
              <a:off x="3264" y="1201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-108" charset="-128"/>
              </a:endParaRPr>
            </a:p>
          </p:txBody>
        </p:sp>
        <p:sp>
          <p:nvSpPr>
            <p:cNvPr id="58378" name="Line 60"/>
            <p:cNvSpPr>
              <a:spLocks noChangeShapeType="1"/>
            </p:cNvSpPr>
            <p:nvPr/>
          </p:nvSpPr>
          <p:spPr bwMode="auto">
            <a:xfrm>
              <a:off x="3360" y="124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8379" name="Text Box 61"/>
            <p:cNvSpPr txBox="1">
              <a:spLocks noChangeArrowheads="1"/>
            </p:cNvSpPr>
            <p:nvPr/>
          </p:nvSpPr>
          <p:spPr bwMode="auto">
            <a:xfrm>
              <a:off x="3888" y="1104"/>
              <a:ext cx="624" cy="29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ea typeface="ＭＳ Ｐゴシック" pitchFamily="-108" charset="-128"/>
                </a:rPr>
                <a:t>Delay</a:t>
              </a:r>
            </a:p>
          </p:txBody>
        </p:sp>
        <p:sp>
          <p:nvSpPr>
            <p:cNvPr id="58380" name="Line 62"/>
            <p:cNvSpPr>
              <a:spLocks noChangeShapeType="1"/>
            </p:cNvSpPr>
            <p:nvPr/>
          </p:nvSpPr>
          <p:spPr bwMode="auto">
            <a:xfrm>
              <a:off x="4512" y="124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8381" name="Text Box 63"/>
            <p:cNvSpPr txBox="1">
              <a:spLocks noChangeArrowheads="1"/>
            </p:cNvSpPr>
            <p:nvPr/>
          </p:nvSpPr>
          <p:spPr bwMode="auto">
            <a:xfrm>
              <a:off x="4848" y="1104"/>
              <a:ext cx="6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0000"/>
                  </a:solidFill>
                  <a:ea typeface="ＭＳ Ｐゴシック" pitchFamily="-108" charset="-128"/>
                </a:rPr>
                <a:t>ACK#</a:t>
              </a:r>
            </a:p>
          </p:txBody>
        </p:sp>
      </p:grpSp>
      <p:sp>
        <p:nvSpPr>
          <p:cNvPr id="136256" name="Text Box 64"/>
          <p:cNvSpPr txBox="1">
            <a:spLocks noChangeArrowheads="1"/>
          </p:cNvSpPr>
          <p:nvPr/>
        </p:nvSpPr>
        <p:spPr bwMode="auto">
          <a:xfrm>
            <a:off x="6477000" y="4419600"/>
            <a:ext cx="2057400" cy="831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ea typeface="ＭＳ Ｐゴシック" pitchFamily="-108" charset="-128"/>
              </a:rPr>
              <a:t>What about CMD?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5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LED</a:t>
            </a:r>
            <a:br>
              <a:rPr lang="en-US" smtClean="0"/>
            </a:br>
            <a:r>
              <a:rPr lang="en-US" sz="3200" smtClean="0"/>
              <a:t>(1 bit reg written by LSB of address 0x05)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1319213"/>
            <a:ext cx="3048000" cy="2217737"/>
            <a:chOff x="192" y="831"/>
            <a:chExt cx="1920" cy="1397"/>
          </a:xfrm>
        </p:grpSpPr>
        <p:sp>
          <p:nvSpPr>
            <p:cNvPr id="59426" name="AutoShape 4"/>
            <p:cNvSpPr>
              <a:spLocks noChangeArrowheads="1"/>
            </p:cNvSpPr>
            <p:nvPr/>
          </p:nvSpPr>
          <p:spPr bwMode="auto">
            <a:xfrm>
              <a:off x="1440" y="864"/>
              <a:ext cx="672" cy="134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427" name="Oval 5"/>
            <p:cNvSpPr>
              <a:spLocks noChangeArrowheads="1"/>
            </p:cNvSpPr>
            <p:nvPr/>
          </p:nvSpPr>
          <p:spPr bwMode="auto">
            <a:xfrm>
              <a:off x="1344" y="912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428" name="Oval 6"/>
            <p:cNvSpPr>
              <a:spLocks noChangeArrowheads="1"/>
            </p:cNvSpPr>
            <p:nvPr/>
          </p:nvSpPr>
          <p:spPr bwMode="auto">
            <a:xfrm>
              <a:off x="1344" y="105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429" name="Oval 7"/>
            <p:cNvSpPr>
              <a:spLocks noChangeArrowheads="1"/>
            </p:cNvSpPr>
            <p:nvPr/>
          </p:nvSpPr>
          <p:spPr bwMode="auto">
            <a:xfrm>
              <a:off x="1344" y="120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430" name="Oval 8"/>
            <p:cNvSpPr>
              <a:spLocks noChangeArrowheads="1"/>
            </p:cNvSpPr>
            <p:nvPr/>
          </p:nvSpPr>
          <p:spPr bwMode="auto">
            <a:xfrm>
              <a:off x="1344" y="134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431" name="Oval 9"/>
            <p:cNvSpPr>
              <a:spLocks noChangeArrowheads="1"/>
            </p:cNvSpPr>
            <p:nvPr/>
          </p:nvSpPr>
          <p:spPr bwMode="auto">
            <a:xfrm>
              <a:off x="1344" y="177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432" name="Oval 10"/>
            <p:cNvSpPr>
              <a:spLocks noChangeArrowheads="1"/>
            </p:cNvSpPr>
            <p:nvPr/>
          </p:nvSpPr>
          <p:spPr bwMode="auto">
            <a:xfrm>
              <a:off x="1344" y="148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433" name="Oval 11"/>
            <p:cNvSpPr>
              <a:spLocks noChangeArrowheads="1"/>
            </p:cNvSpPr>
            <p:nvPr/>
          </p:nvSpPr>
          <p:spPr bwMode="auto">
            <a:xfrm>
              <a:off x="1344" y="206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434" name="Line 12"/>
            <p:cNvSpPr>
              <a:spLocks noChangeShapeType="1"/>
            </p:cNvSpPr>
            <p:nvPr/>
          </p:nvSpPr>
          <p:spPr bwMode="auto">
            <a:xfrm>
              <a:off x="672" y="96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9435" name="Line 13"/>
            <p:cNvSpPr>
              <a:spLocks noChangeShapeType="1"/>
            </p:cNvSpPr>
            <p:nvPr/>
          </p:nvSpPr>
          <p:spPr bwMode="auto">
            <a:xfrm>
              <a:off x="672" y="11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9436" name="Line 14"/>
            <p:cNvSpPr>
              <a:spLocks noChangeShapeType="1"/>
            </p:cNvSpPr>
            <p:nvPr/>
          </p:nvSpPr>
          <p:spPr bwMode="auto">
            <a:xfrm>
              <a:off x="672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9437" name="Line 15"/>
            <p:cNvSpPr>
              <a:spLocks noChangeShapeType="1"/>
            </p:cNvSpPr>
            <p:nvPr/>
          </p:nvSpPr>
          <p:spPr bwMode="auto">
            <a:xfrm>
              <a:off x="672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9438" name="Line 16"/>
            <p:cNvSpPr>
              <a:spLocks noChangeShapeType="1"/>
            </p:cNvSpPr>
            <p:nvPr/>
          </p:nvSpPr>
          <p:spPr bwMode="auto">
            <a:xfrm>
              <a:off x="672" y="153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9439" name="Line 17"/>
            <p:cNvSpPr>
              <a:spLocks noChangeShapeType="1"/>
            </p:cNvSpPr>
            <p:nvPr/>
          </p:nvSpPr>
          <p:spPr bwMode="auto">
            <a:xfrm>
              <a:off x="672" y="168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9440" name="Line 18"/>
            <p:cNvSpPr>
              <a:spLocks noChangeShapeType="1"/>
            </p:cNvSpPr>
            <p:nvPr/>
          </p:nvSpPr>
          <p:spPr bwMode="auto">
            <a:xfrm>
              <a:off x="672" y="182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9441" name="Line 19"/>
            <p:cNvSpPr>
              <a:spLocks noChangeShapeType="1"/>
            </p:cNvSpPr>
            <p:nvPr/>
          </p:nvSpPr>
          <p:spPr bwMode="auto">
            <a:xfrm>
              <a:off x="672" y="196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9442" name="Line 20"/>
            <p:cNvSpPr>
              <a:spLocks noChangeShapeType="1"/>
            </p:cNvSpPr>
            <p:nvPr/>
          </p:nvSpPr>
          <p:spPr bwMode="auto">
            <a:xfrm>
              <a:off x="672" y="211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92" y="831"/>
              <a:ext cx="532" cy="1254"/>
              <a:chOff x="192" y="831"/>
              <a:chExt cx="532" cy="1254"/>
            </a:xfrm>
          </p:grpSpPr>
          <p:sp>
            <p:nvSpPr>
              <p:cNvPr id="59445" name="Text Box 22"/>
              <p:cNvSpPr txBox="1">
                <a:spLocks noChangeArrowheads="1"/>
              </p:cNvSpPr>
              <p:nvPr/>
            </p:nvSpPr>
            <p:spPr bwMode="auto">
              <a:xfrm>
                <a:off x="199" y="1132"/>
                <a:ext cx="52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FF0000"/>
                    </a:solidFill>
                  </a:rPr>
                  <a:t>ADS[5]</a:t>
                </a:r>
              </a:p>
            </p:txBody>
          </p:sp>
          <p:sp>
            <p:nvSpPr>
              <p:cNvPr id="59446" name="Text Box 23"/>
              <p:cNvSpPr txBox="1">
                <a:spLocks noChangeArrowheads="1"/>
              </p:cNvSpPr>
              <p:nvPr/>
            </p:nvSpPr>
            <p:spPr bwMode="auto">
              <a:xfrm>
                <a:off x="192" y="831"/>
                <a:ext cx="52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FF0000"/>
                    </a:solidFill>
                  </a:rPr>
                  <a:t>ADS[7]</a:t>
                </a:r>
              </a:p>
            </p:txBody>
          </p:sp>
          <p:sp>
            <p:nvSpPr>
              <p:cNvPr id="59447" name="Text Box 24"/>
              <p:cNvSpPr txBox="1">
                <a:spLocks noChangeArrowheads="1"/>
              </p:cNvSpPr>
              <p:nvPr/>
            </p:nvSpPr>
            <p:spPr bwMode="auto">
              <a:xfrm>
                <a:off x="192" y="988"/>
                <a:ext cx="52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FF0000"/>
                    </a:solidFill>
                  </a:rPr>
                  <a:t>ADS[6]</a:t>
                </a:r>
              </a:p>
            </p:txBody>
          </p:sp>
          <p:sp>
            <p:nvSpPr>
              <p:cNvPr id="59448" name="Text Box 25"/>
              <p:cNvSpPr txBox="1">
                <a:spLocks noChangeArrowheads="1"/>
              </p:cNvSpPr>
              <p:nvPr/>
            </p:nvSpPr>
            <p:spPr bwMode="auto">
              <a:xfrm>
                <a:off x="192" y="1276"/>
                <a:ext cx="52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FF0000"/>
                    </a:solidFill>
                  </a:rPr>
                  <a:t>ADS[4]</a:t>
                </a:r>
              </a:p>
            </p:txBody>
          </p:sp>
          <p:sp>
            <p:nvSpPr>
              <p:cNvPr id="59449" name="Text Box 26"/>
              <p:cNvSpPr txBox="1">
                <a:spLocks noChangeArrowheads="1"/>
              </p:cNvSpPr>
              <p:nvPr/>
            </p:nvSpPr>
            <p:spPr bwMode="auto">
              <a:xfrm>
                <a:off x="192" y="1440"/>
                <a:ext cx="52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FF0000"/>
                    </a:solidFill>
                  </a:rPr>
                  <a:t>ADS[3]</a:t>
                </a:r>
              </a:p>
            </p:txBody>
          </p:sp>
          <p:sp>
            <p:nvSpPr>
              <p:cNvPr id="59450" name="Text Box 27"/>
              <p:cNvSpPr txBox="1">
                <a:spLocks noChangeArrowheads="1"/>
              </p:cNvSpPr>
              <p:nvPr/>
            </p:nvSpPr>
            <p:spPr bwMode="auto">
              <a:xfrm>
                <a:off x="192" y="1584"/>
                <a:ext cx="52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FF0000"/>
                    </a:solidFill>
                  </a:rPr>
                  <a:t>ADS[2]</a:t>
                </a:r>
              </a:p>
            </p:txBody>
          </p:sp>
          <p:sp>
            <p:nvSpPr>
              <p:cNvPr id="59451" name="Text Box 28"/>
              <p:cNvSpPr txBox="1">
                <a:spLocks noChangeArrowheads="1"/>
              </p:cNvSpPr>
              <p:nvPr/>
            </p:nvSpPr>
            <p:spPr bwMode="auto">
              <a:xfrm>
                <a:off x="192" y="1728"/>
                <a:ext cx="52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FF0000"/>
                    </a:solidFill>
                  </a:rPr>
                  <a:t>ADS[1]</a:t>
                </a:r>
              </a:p>
            </p:txBody>
          </p:sp>
          <p:sp>
            <p:nvSpPr>
              <p:cNvPr id="59452" name="Text Box 29"/>
              <p:cNvSpPr txBox="1">
                <a:spLocks noChangeArrowheads="1"/>
              </p:cNvSpPr>
              <p:nvPr/>
            </p:nvSpPr>
            <p:spPr bwMode="auto">
              <a:xfrm>
                <a:off x="192" y="1872"/>
                <a:ext cx="52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FF0000"/>
                    </a:solidFill>
                  </a:rPr>
                  <a:t>ADS[0]</a:t>
                </a:r>
              </a:p>
            </p:txBody>
          </p:sp>
        </p:grpSp>
        <p:sp>
          <p:nvSpPr>
            <p:cNvPr id="59444" name="Text Box 30"/>
            <p:cNvSpPr txBox="1">
              <a:spLocks noChangeArrowheads="1"/>
            </p:cNvSpPr>
            <p:nvPr/>
          </p:nvSpPr>
          <p:spPr bwMode="auto">
            <a:xfrm>
              <a:off x="237" y="2016"/>
              <a:ext cx="4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0000"/>
                  </a:solidFill>
                </a:rPr>
                <a:t>REQ#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143000" y="2438400"/>
            <a:ext cx="3429000" cy="3276600"/>
            <a:chOff x="720" y="1536"/>
            <a:chExt cx="2160" cy="2064"/>
          </a:xfrm>
        </p:grpSpPr>
        <p:sp>
          <p:nvSpPr>
            <p:cNvPr id="59424" name="Freeform 32"/>
            <p:cNvSpPr>
              <a:spLocks/>
            </p:cNvSpPr>
            <p:nvPr/>
          </p:nvSpPr>
          <p:spPr bwMode="auto">
            <a:xfrm>
              <a:off x="720" y="2064"/>
              <a:ext cx="2160" cy="1536"/>
            </a:xfrm>
            <a:custGeom>
              <a:avLst/>
              <a:gdLst>
                <a:gd name="T0" fmla="*/ 0 w 2112"/>
                <a:gd name="T1" fmla="*/ 1536 h 2208"/>
                <a:gd name="T2" fmla="*/ 1522 w 2112"/>
                <a:gd name="T3" fmla="*/ 1536 h 2208"/>
                <a:gd name="T4" fmla="*/ 1522 w 2112"/>
                <a:gd name="T5" fmla="*/ 0 h 2208"/>
                <a:gd name="T6" fmla="*/ 2160 w 2112"/>
                <a:gd name="T7" fmla="*/ 0 h 2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2"/>
                <a:gd name="T13" fmla="*/ 0 h 2208"/>
                <a:gd name="T14" fmla="*/ 2112 w 2112"/>
                <a:gd name="T15" fmla="*/ 2208 h 2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2" h="2208">
                  <a:moveTo>
                    <a:pt x="0" y="2208"/>
                  </a:moveTo>
                  <a:lnTo>
                    <a:pt x="1488" y="2208"/>
                  </a:lnTo>
                  <a:lnTo>
                    <a:pt x="1488" y="0"/>
                  </a:lnTo>
                  <a:lnTo>
                    <a:pt x="2112" y="0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9425" name="Freeform 33"/>
            <p:cNvSpPr>
              <a:spLocks/>
            </p:cNvSpPr>
            <p:nvPr/>
          </p:nvSpPr>
          <p:spPr bwMode="auto">
            <a:xfrm>
              <a:off x="2112" y="1536"/>
              <a:ext cx="768" cy="864"/>
            </a:xfrm>
            <a:custGeom>
              <a:avLst/>
              <a:gdLst>
                <a:gd name="T0" fmla="*/ 0 w 768"/>
                <a:gd name="T1" fmla="*/ 0 h 288"/>
                <a:gd name="T2" fmla="*/ 384 w 768"/>
                <a:gd name="T3" fmla="*/ 0 h 288"/>
                <a:gd name="T4" fmla="*/ 384 w 768"/>
                <a:gd name="T5" fmla="*/ 864 h 288"/>
                <a:gd name="T6" fmla="*/ 768 w 768"/>
                <a:gd name="T7" fmla="*/ 86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288"/>
                <a:gd name="T14" fmla="*/ 768 w 768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288">
                  <a:moveTo>
                    <a:pt x="0" y="0"/>
                  </a:moveTo>
                  <a:lnTo>
                    <a:pt x="384" y="0"/>
                  </a:lnTo>
                  <a:lnTo>
                    <a:pt x="384" y="288"/>
                  </a:lnTo>
                  <a:lnTo>
                    <a:pt x="768" y="288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04800" y="2895600"/>
            <a:ext cx="8229600" cy="2973388"/>
            <a:chOff x="192" y="1824"/>
            <a:chExt cx="5184" cy="1873"/>
          </a:xfrm>
        </p:grpSpPr>
        <p:sp>
          <p:nvSpPr>
            <p:cNvPr id="59406" name="Text Box 35"/>
            <p:cNvSpPr txBox="1">
              <a:spLocks noChangeArrowheads="1"/>
            </p:cNvSpPr>
            <p:nvPr/>
          </p:nvSpPr>
          <p:spPr bwMode="auto">
            <a:xfrm>
              <a:off x="4128" y="1824"/>
              <a:ext cx="1248" cy="75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Flip-flop which controls LED</a:t>
              </a:r>
            </a:p>
          </p:txBody>
        </p:sp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192" y="1824"/>
              <a:ext cx="3888" cy="1873"/>
              <a:chOff x="192" y="1824"/>
              <a:chExt cx="3888" cy="1873"/>
            </a:xfrm>
          </p:grpSpPr>
          <p:grpSp>
            <p:nvGrpSpPr>
              <p:cNvPr id="7" name="Group 37"/>
              <p:cNvGrpSpPr>
                <a:grpSpLocks/>
              </p:cNvGrpSpPr>
              <p:nvPr/>
            </p:nvGrpSpPr>
            <p:grpSpPr bwMode="auto">
              <a:xfrm>
                <a:off x="2880" y="1824"/>
                <a:ext cx="960" cy="768"/>
                <a:chOff x="2880" y="1200"/>
                <a:chExt cx="960" cy="768"/>
              </a:xfrm>
            </p:grpSpPr>
            <p:sp>
              <p:nvSpPr>
                <p:cNvPr id="59419" name="Rectangle 38"/>
                <p:cNvSpPr>
                  <a:spLocks noChangeArrowheads="1"/>
                </p:cNvSpPr>
                <p:nvPr/>
              </p:nvSpPr>
              <p:spPr bwMode="auto">
                <a:xfrm>
                  <a:off x="2880" y="1200"/>
                  <a:ext cx="816" cy="7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420" name="Line 39"/>
                <p:cNvSpPr>
                  <a:spLocks noChangeShapeType="1"/>
                </p:cNvSpPr>
                <p:nvPr/>
              </p:nvSpPr>
              <p:spPr bwMode="auto">
                <a:xfrm>
                  <a:off x="2880" y="1680"/>
                  <a:ext cx="144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421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880" y="1776"/>
                  <a:ext cx="144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42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024" y="1632"/>
                  <a:ext cx="8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</a:rPr>
                    <a:t>clock</a:t>
                  </a:r>
                </a:p>
              </p:txBody>
            </p:sp>
            <p:sp>
              <p:nvSpPr>
                <p:cNvPr id="59423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880" y="1296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</a:rPr>
                    <a:t>D</a:t>
                  </a:r>
                </a:p>
              </p:txBody>
            </p:sp>
          </p:grpSp>
          <p:grpSp>
            <p:nvGrpSpPr>
              <p:cNvPr id="8" name="Group 43"/>
              <p:cNvGrpSpPr>
                <a:grpSpLocks/>
              </p:cNvGrpSpPr>
              <p:nvPr/>
            </p:nvGrpSpPr>
            <p:grpSpPr bwMode="auto">
              <a:xfrm>
                <a:off x="192" y="2443"/>
                <a:ext cx="608" cy="1254"/>
                <a:chOff x="192" y="831"/>
                <a:chExt cx="608" cy="1254"/>
              </a:xfrm>
            </p:grpSpPr>
            <p:sp>
              <p:nvSpPr>
                <p:cNvPr id="5941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99" y="1132"/>
                  <a:ext cx="601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>
                      <a:solidFill>
                        <a:srgbClr val="FF0000"/>
                      </a:solidFill>
                    </a:rPr>
                    <a:t>DATA[5]</a:t>
                  </a:r>
                </a:p>
              </p:txBody>
            </p:sp>
            <p:sp>
              <p:nvSpPr>
                <p:cNvPr id="59412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92" y="831"/>
                  <a:ext cx="601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>
                      <a:solidFill>
                        <a:srgbClr val="FF0000"/>
                      </a:solidFill>
                    </a:rPr>
                    <a:t>DATA[7]</a:t>
                  </a:r>
                </a:p>
              </p:txBody>
            </p:sp>
            <p:sp>
              <p:nvSpPr>
                <p:cNvPr id="59413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92" y="988"/>
                  <a:ext cx="601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>
                      <a:solidFill>
                        <a:srgbClr val="FF0000"/>
                      </a:solidFill>
                    </a:rPr>
                    <a:t>DATA[6]</a:t>
                  </a:r>
                </a:p>
              </p:txBody>
            </p:sp>
            <p:sp>
              <p:nvSpPr>
                <p:cNvPr id="59414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92" y="1276"/>
                  <a:ext cx="601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>
                      <a:solidFill>
                        <a:srgbClr val="FF0000"/>
                      </a:solidFill>
                    </a:rPr>
                    <a:t>DATA[4]</a:t>
                  </a:r>
                </a:p>
              </p:txBody>
            </p:sp>
            <p:sp>
              <p:nvSpPr>
                <p:cNvPr id="59415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92" y="1440"/>
                  <a:ext cx="601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>
                      <a:solidFill>
                        <a:srgbClr val="FF0000"/>
                      </a:solidFill>
                    </a:rPr>
                    <a:t>DATA[3]</a:t>
                  </a:r>
                </a:p>
              </p:txBody>
            </p:sp>
            <p:sp>
              <p:nvSpPr>
                <p:cNvPr id="5941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92" y="1584"/>
                  <a:ext cx="601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>
                      <a:solidFill>
                        <a:srgbClr val="FF0000"/>
                      </a:solidFill>
                    </a:rPr>
                    <a:t>DATA[2]</a:t>
                  </a:r>
                </a:p>
              </p:txBody>
            </p:sp>
            <p:sp>
              <p:nvSpPr>
                <p:cNvPr id="5941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92" y="1728"/>
                  <a:ext cx="601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>
                      <a:solidFill>
                        <a:srgbClr val="FF0000"/>
                      </a:solidFill>
                    </a:rPr>
                    <a:t>DATA[1]</a:t>
                  </a:r>
                </a:p>
              </p:txBody>
            </p:sp>
            <p:sp>
              <p:nvSpPr>
                <p:cNvPr id="59418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92" y="1872"/>
                  <a:ext cx="601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>
                      <a:solidFill>
                        <a:srgbClr val="FF0000"/>
                      </a:solidFill>
                    </a:rPr>
                    <a:t>DATA[0]</a:t>
                  </a:r>
                </a:p>
              </p:txBody>
            </p:sp>
          </p:grpSp>
          <p:sp>
            <p:nvSpPr>
              <p:cNvPr id="59410" name="Line 52"/>
              <p:cNvSpPr>
                <a:spLocks noChangeShapeType="1"/>
              </p:cNvSpPr>
              <p:nvPr/>
            </p:nvSpPr>
            <p:spPr bwMode="auto">
              <a:xfrm flipH="1">
                <a:off x="3792" y="2208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3962400" y="1828800"/>
            <a:ext cx="4257675" cy="609600"/>
            <a:chOff x="2496" y="1152"/>
            <a:chExt cx="2682" cy="384"/>
          </a:xfrm>
        </p:grpSpPr>
        <p:sp>
          <p:nvSpPr>
            <p:cNvPr id="59399" name="AutoShape 54"/>
            <p:cNvSpPr>
              <a:spLocks noChangeArrowheads="1"/>
            </p:cNvSpPr>
            <p:nvPr/>
          </p:nvSpPr>
          <p:spPr bwMode="auto">
            <a:xfrm rot="5382002">
              <a:off x="2736" y="1152"/>
              <a:ext cx="288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400" name="Freeform 55"/>
            <p:cNvSpPr>
              <a:spLocks/>
            </p:cNvSpPr>
            <p:nvPr/>
          </p:nvSpPr>
          <p:spPr bwMode="auto">
            <a:xfrm>
              <a:off x="2496" y="1296"/>
              <a:ext cx="240" cy="240"/>
            </a:xfrm>
            <a:custGeom>
              <a:avLst/>
              <a:gdLst>
                <a:gd name="T0" fmla="*/ 0 w 240"/>
                <a:gd name="T1" fmla="*/ 240 h 240"/>
                <a:gd name="T2" fmla="*/ 0 w 240"/>
                <a:gd name="T3" fmla="*/ 0 h 240"/>
                <a:gd name="T4" fmla="*/ 240 w 240"/>
                <a:gd name="T5" fmla="*/ 0 h 240"/>
                <a:gd name="T6" fmla="*/ 0 60000 65536"/>
                <a:gd name="T7" fmla="*/ 0 60000 65536"/>
                <a:gd name="T8" fmla="*/ 0 60000 65536"/>
                <a:gd name="T9" fmla="*/ 0 w 240"/>
                <a:gd name="T10" fmla="*/ 0 h 240"/>
                <a:gd name="T11" fmla="*/ 240 w 24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240">
                  <a:moveTo>
                    <a:pt x="0" y="240"/>
                  </a:moveTo>
                  <a:lnTo>
                    <a:pt x="0" y="0"/>
                  </a:lnTo>
                  <a:lnTo>
                    <a:pt x="240" y="0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9401" name="Oval 56"/>
            <p:cNvSpPr>
              <a:spLocks noChangeArrowheads="1"/>
            </p:cNvSpPr>
            <p:nvPr/>
          </p:nvSpPr>
          <p:spPr bwMode="auto">
            <a:xfrm>
              <a:off x="2976" y="1249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402" name="Line 57"/>
            <p:cNvSpPr>
              <a:spLocks noChangeShapeType="1"/>
            </p:cNvSpPr>
            <p:nvPr/>
          </p:nvSpPr>
          <p:spPr bwMode="auto">
            <a:xfrm>
              <a:off x="3072" y="1296"/>
              <a:ext cx="52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9403" name="Text Box 58"/>
            <p:cNvSpPr txBox="1">
              <a:spLocks noChangeArrowheads="1"/>
            </p:cNvSpPr>
            <p:nvPr/>
          </p:nvSpPr>
          <p:spPr bwMode="auto">
            <a:xfrm>
              <a:off x="3600" y="1152"/>
              <a:ext cx="624" cy="29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Delay</a:t>
              </a:r>
            </a:p>
          </p:txBody>
        </p:sp>
        <p:sp>
          <p:nvSpPr>
            <p:cNvPr id="59404" name="Line 59"/>
            <p:cNvSpPr>
              <a:spLocks noChangeShapeType="1"/>
            </p:cNvSpPr>
            <p:nvPr/>
          </p:nvSpPr>
          <p:spPr bwMode="auto">
            <a:xfrm>
              <a:off x="4224" y="1296"/>
              <a:ext cx="336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9405" name="Text Box 60"/>
            <p:cNvSpPr txBox="1">
              <a:spLocks noChangeArrowheads="1"/>
            </p:cNvSpPr>
            <p:nvPr/>
          </p:nvSpPr>
          <p:spPr bwMode="auto">
            <a:xfrm>
              <a:off x="4560" y="1152"/>
              <a:ext cx="6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0000"/>
                  </a:solidFill>
                </a:rPr>
                <a:t>ACK#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Let’s write a simple assembly program</a:t>
            </a:r>
            <a:br>
              <a:rPr lang="en-US" smtClean="0"/>
            </a:br>
            <a:r>
              <a:rPr lang="en-US" smtClean="0"/>
              <a:t>	Light on if button is pressed.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85489-77F7-4A16-B2D2-FD60E0B97B1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517E7-725C-4402-A782-243A4B4A2C55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35938" cy="54102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Finish up example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CC0000"/>
                </a:solidFill>
              </a:rPr>
              <a:t>Bus Architectures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ARM AHB-</a:t>
            </a:r>
            <a:r>
              <a:rPr lang="en-US" dirty="0" err="1" smtClean="0"/>
              <a:t>Lite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457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1013C-5922-4505-8024-A9FF3CACBE2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914400" y="1676400"/>
            <a:ext cx="7239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onsolas" pitchFamily="49" charset="0"/>
                <a:ea typeface="Consolas" pitchFamily="49" charset="0"/>
                <a:cs typeface="Consolas" pitchFamily="49" charset="0"/>
              </a:rPr>
              <a:t>#include &lt;stdio.h&gt;</a:t>
            </a:r>
          </a:p>
          <a:p>
            <a:r>
              <a:rPr lang="en-US" sz="2000" b="1">
                <a:latin typeface="Consolas" pitchFamily="49" charset="0"/>
                <a:ea typeface="Consolas" pitchFamily="49" charset="0"/>
                <a:cs typeface="Consolas" pitchFamily="49" charset="0"/>
              </a:rPr>
              <a:t>#include &lt;inttypes.h&gt;</a:t>
            </a:r>
          </a:p>
          <a:p>
            <a:endParaRPr lang="en-US" sz="2000" b="1">
              <a:latin typeface="Consolas" pitchFamily="49" charset="0"/>
              <a:ea typeface="Consolas" pitchFamily="49" charset="0"/>
              <a:cs typeface="Consolas" pitchFamily="49" charset="0"/>
            </a:endParaRPr>
          </a:p>
          <a:p>
            <a:r>
              <a:rPr lang="en-US" sz="2000" b="1">
                <a:latin typeface="Consolas" pitchFamily="49" charset="0"/>
                <a:ea typeface="Consolas" pitchFamily="49" charset="0"/>
                <a:cs typeface="Consolas" pitchFamily="49" charset="0"/>
              </a:rPr>
              <a:t>#define REG_FOO 0x40000140</a:t>
            </a:r>
          </a:p>
          <a:p>
            <a:endParaRPr lang="en-US" sz="2000" b="1">
              <a:latin typeface="Consolas" pitchFamily="49" charset="0"/>
              <a:ea typeface="Consolas" pitchFamily="49" charset="0"/>
              <a:cs typeface="Consolas" pitchFamily="49" charset="0"/>
            </a:endParaRPr>
          </a:p>
          <a:p>
            <a:r>
              <a:rPr lang="en-US" sz="2000" b="1">
                <a:latin typeface="Consolas" pitchFamily="49" charset="0"/>
                <a:ea typeface="Consolas" pitchFamily="49" charset="0"/>
                <a:cs typeface="Consolas" pitchFamily="49" charset="0"/>
              </a:rPr>
              <a:t>main () {</a:t>
            </a:r>
          </a:p>
          <a:p>
            <a:r>
              <a:rPr lang="en-US" sz="2000" b="1">
                <a:latin typeface="Consolas" pitchFamily="49" charset="0"/>
                <a:ea typeface="Consolas" pitchFamily="49" charset="0"/>
                <a:cs typeface="Consolas" pitchFamily="49" charset="0"/>
              </a:rPr>
              <a:t>  uint32_t *reg = (uint32_t *)(REG_FOO);</a:t>
            </a:r>
          </a:p>
          <a:p>
            <a:r>
              <a:rPr lang="en-US" sz="2000" b="1">
                <a:latin typeface="Consolas" pitchFamily="49" charset="0"/>
                <a:ea typeface="Consolas" pitchFamily="49" charset="0"/>
                <a:cs typeface="Consolas" pitchFamily="49" charset="0"/>
              </a:rPr>
              <a:t>  </a:t>
            </a:r>
            <a:r>
              <a:rPr lang="en-US" sz="2000" b="1">
                <a:solidFill>
                  <a:srgbClr val="FF0000"/>
                </a:solidFill>
                <a:latin typeface="Consolas" pitchFamily="49" charset="0"/>
                <a:ea typeface="Consolas" pitchFamily="49" charset="0"/>
                <a:cs typeface="Consolas" pitchFamily="49" charset="0"/>
              </a:rPr>
              <a:t>*reg += 3;</a:t>
            </a:r>
          </a:p>
          <a:p>
            <a:endParaRPr lang="en-US" sz="2000" b="1">
              <a:latin typeface="Consolas" pitchFamily="49" charset="0"/>
              <a:ea typeface="Consolas" pitchFamily="49" charset="0"/>
              <a:cs typeface="Consolas" pitchFamily="49" charset="0"/>
            </a:endParaRPr>
          </a:p>
          <a:p>
            <a:r>
              <a:rPr lang="en-US" sz="2000" b="1">
                <a:latin typeface="Consolas" pitchFamily="49" charset="0"/>
                <a:ea typeface="Consolas" pitchFamily="49" charset="0"/>
                <a:cs typeface="Consolas" pitchFamily="49" charset="0"/>
              </a:rPr>
              <a:t>  printf(“0x%x\n”, *reg); // Prints out new value</a:t>
            </a:r>
          </a:p>
          <a:p>
            <a:r>
              <a:rPr lang="en-US" sz="2000" b="1">
                <a:latin typeface="Consolas" pitchFamily="49" charset="0"/>
                <a:ea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happens when </a:t>
            </a:r>
            <a:r>
              <a:rPr lang="en-US" smtClean="0">
                <a:solidFill>
                  <a:srgbClr val="FF0000"/>
                </a:solidFill>
              </a:rPr>
              <a:t>this</a:t>
            </a:r>
            <a:r>
              <a:rPr lang="en-US" smtClean="0"/>
              <a:t> “instruction” executes?</a:t>
            </a:r>
          </a:p>
        </p:txBody>
      </p:sp>
    </p:spTree>
    <p:extLst>
      <p:ext uri="{BB962C8B-B14F-4D97-AF65-F5344CB8AC3E}">
        <p14:creationId xmlns:p14="http://schemas.microsoft.com/office/powerpoint/2010/main" val="87798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283CF-AA22-4A3B-B283-C9E7BB0446EC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“*reg += 3” is turned into a ld, add, str sequence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35938" cy="5410200"/>
          </a:xfrm>
        </p:spPr>
        <p:txBody>
          <a:bodyPr/>
          <a:lstStyle/>
          <a:p>
            <a:r>
              <a:rPr lang="en-US" sz="2000" smtClean="0"/>
              <a:t>Load instruction</a:t>
            </a:r>
          </a:p>
          <a:p>
            <a:pPr lvl="1"/>
            <a:r>
              <a:rPr lang="en-US" sz="1800" smtClean="0"/>
              <a:t>A bus read operation commences</a:t>
            </a:r>
          </a:p>
          <a:p>
            <a:pPr lvl="1"/>
            <a:r>
              <a:rPr lang="en-US" sz="1800" smtClean="0"/>
              <a:t>The CPU drives the address “reg” onto the address bus</a:t>
            </a:r>
          </a:p>
          <a:p>
            <a:pPr lvl="1"/>
            <a:r>
              <a:rPr lang="en-US" sz="1800" smtClean="0"/>
              <a:t>The CPU indicated a read operation is in process (e.g. R/W#)</a:t>
            </a:r>
          </a:p>
          <a:p>
            <a:pPr lvl="1"/>
            <a:r>
              <a:rPr lang="en-US" sz="1800" smtClean="0"/>
              <a:t>Some “handshaking” occurs</a:t>
            </a:r>
          </a:p>
          <a:p>
            <a:pPr lvl="1"/>
            <a:r>
              <a:rPr lang="en-US" sz="1800" smtClean="0"/>
              <a:t>The target drives the contents of “reg” onto the data lines</a:t>
            </a:r>
          </a:p>
          <a:p>
            <a:pPr lvl="1"/>
            <a:r>
              <a:rPr lang="en-US" sz="1800" smtClean="0"/>
              <a:t>The contents of “reg” is loaded into a CPU register (e.g. r0)</a:t>
            </a:r>
          </a:p>
          <a:p>
            <a:r>
              <a:rPr lang="en-US" sz="2000" smtClean="0"/>
              <a:t>Add instruction</a:t>
            </a:r>
          </a:p>
          <a:p>
            <a:pPr lvl="1"/>
            <a:r>
              <a:rPr lang="en-US" sz="1800" smtClean="0"/>
              <a:t>An immediate add (e.g. add r0, #3) adds three to this value</a:t>
            </a:r>
          </a:p>
          <a:p>
            <a:r>
              <a:rPr lang="en-US" sz="2000" smtClean="0"/>
              <a:t>Store instruction</a:t>
            </a:r>
          </a:p>
          <a:p>
            <a:pPr lvl="1"/>
            <a:r>
              <a:rPr lang="en-US" sz="1800" smtClean="0"/>
              <a:t>A bus write operation commences</a:t>
            </a:r>
          </a:p>
          <a:p>
            <a:pPr lvl="1"/>
            <a:r>
              <a:rPr lang="en-US" sz="1800" smtClean="0"/>
              <a:t>The CPU drives the address “reg” onto the address bus</a:t>
            </a:r>
          </a:p>
          <a:p>
            <a:pPr lvl="1"/>
            <a:r>
              <a:rPr lang="en-US" sz="1800" smtClean="0"/>
              <a:t>The CPU indicated a write operation is in process (e.g. R/W#)</a:t>
            </a:r>
          </a:p>
          <a:p>
            <a:pPr lvl="1"/>
            <a:r>
              <a:rPr lang="en-US" sz="1800" smtClean="0"/>
              <a:t>Some “handshaking” occurs</a:t>
            </a:r>
          </a:p>
          <a:p>
            <a:pPr lvl="1"/>
            <a:r>
              <a:rPr lang="en-US" sz="1800" smtClean="0"/>
              <a:t>The CPU drives the contents of “r0” onto the data lines</a:t>
            </a:r>
          </a:p>
          <a:p>
            <a:pPr lvl="1"/>
            <a:r>
              <a:rPr lang="en-US" sz="1800" smtClean="0"/>
              <a:t>The target stores the data value into address “reg”</a:t>
            </a:r>
          </a:p>
        </p:txBody>
      </p:sp>
    </p:spTree>
    <p:extLst>
      <p:ext uri="{BB962C8B-B14F-4D97-AF65-F5344CB8AC3E}">
        <p14:creationId xmlns:p14="http://schemas.microsoft.com/office/powerpoint/2010/main" val="220348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56A0D-8412-4CF2-A823-06A619F8FEF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Details of the bus “handshaking” depend</a:t>
            </a:r>
            <a:br>
              <a:rPr lang="en-US" smtClean="0"/>
            </a:br>
            <a:r>
              <a:rPr lang="en-US" smtClean="0"/>
              <a:t>on the particular memory/peripherals involved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35938" cy="5410200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SoC memory/peripherals</a:t>
            </a:r>
          </a:p>
          <a:p>
            <a:pPr lvl="1"/>
            <a:r>
              <a:rPr lang="en-US" smtClean="0"/>
              <a:t>AMBA AHB/APB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NAND Flash</a:t>
            </a:r>
          </a:p>
          <a:p>
            <a:pPr lvl="1"/>
            <a:r>
              <a:rPr lang="en-US" smtClean="0"/>
              <a:t>Open NAND Flash Interface (ONFI)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DDR SDRAM</a:t>
            </a:r>
          </a:p>
          <a:p>
            <a:pPr lvl="1"/>
            <a:r>
              <a:rPr lang="en-US" smtClean="0"/>
              <a:t>JEDEC JESD79, JESD79-2F, etc.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4876800"/>
            <a:ext cx="2095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 l="10931" t="10976" r="10526" b="10976"/>
          <a:stretch>
            <a:fillRect/>
          </a:stretch>
        </p:blipFill>
        <p:spPr bwMode="auto">
          <a:xfrm>
            <a:off x="6381750" y="2971800"/>
            <a:ext cx="1847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1750" y="1371600"/>
            <a:ext cx="20193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390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Modern embedded systems have multiple busses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B262D-09EB-4D5E-968E-076E4855995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088" y="830263"/>
            <a:ext cx="7859712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105150" y="2876550"/>
            <a:ext cx="3963988" cy="333375"/>
          </a:xfrm>
          <a:prstGeom prst="rect">
            <a:avLst/>
          </a:prstGeom>
          <a:solidFill>
            <a:srgbClr val="C0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81275" y="3827463"/>
            <a:ext cx="4541838" cy="201612"/>
          </a:xfrm>
          <a:prstGeom prst="rect">
            <a:avLst/>
          </a:prstGeom>
          <a:solidFill>
            <a:srgbClr val="008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935913" y="2436813"/>
            <a:ext cx="323850" cy="2619375"/>
          </a:xfrm>
          <a:prstGeom prst="rect">
            <a:avLst/>
          </a:prstGeom>
          <a:solidFill>
            <a:srgbClr val="0000FF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22700" y="4914900"/>
            <a:ext cx="1133475" cy="133350"/>
          </a:xfrm>
          <a:prstGeom prst="rect">
            <a:avLst/>
          </a:prstGeom>
          <a:solidFill>
            <a:srgbClr val="660066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03900" y="4924425"/>
            <a:ext cx="1009650" cy="125413"/>
          </a:xfrm>
          <a:prstGeom prst="rect">
            <a:avLst/>
          </a:prstGeom>
          <a:solidFill>
            <a:srgbClr val="660066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2" name="TextBox 19"/>
          <p:cNvSpPr txBox="1">
            <a:spLocks noChangeArrowheads="1"/>
          </p:cNvSpPr>
          <p:nvPr/>
        </p:nvSpPr>
        <p:spPr bwMode="auto">
          <a:xfrm>
            <a:off x="6880225" y="1338263"/>
            <a:ext cx="1400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rebuchet MS" pitchFamily="34" charset="0"/>
              </a:rPr>
              <a:t>Atmel SAM3U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754688" y="5842000"/>
            <a:ext cx="1314450" cy="584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rebuchet MS" pitchFamily="34" charset="0"/>
              </a:rPr>
              <a:t>Traditional</a:t>
            </a:r>
            <a:endParaRPr lang="en-US" sz="1600" dirty="0">
              <a:latin typeface="Trebuchet MS" pitchFamily="34" charset="0"/>
            </a:endParaRPr>
          </a:p>
          <a:p>
            <a:r>
              <a:rPr lang="en-US" sz="1600" dirty="0">
                <a:latin typeface="Trebuchet MS" pitchFamily="34" charset="0"/>
              </a:rPr>
              <a:t>373 focus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69863" y="3209925"/>
            <a:ext cx="1071562" cy="584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rebuchet MS" pitchFamily="34" charset="0"/>
              </a:rPr>
              <a:t>Expanded</a:t>
            </a:r>
          </a:p>
          <a:p>
            <a:r>
              <a:rPr lang="en-US" sz="1600">
                <a:latin typeface="Trebuchet MS" pitchFamily="34" charset="0"/>
              </a:rPr>
              <a:t>373 focus</a:t>
            </a:r>
          </a:p>
        </p:txBody>
      </p:sp>
      <p:cxnSp>
        <p:nvCxnSpPr>
          <p:cNvPr id="24" name="Straight Arrow Connector 23"/>
          <p:cNvCxnSpPr>
            <a:cxnSpLocks noChangeShapeType="1"/>
            <a:stCxn id="21" idx="3"/>
            <a:endCxn id="17" idx="2"/>
          </p:cNvCxnSpPr>
          <p:nvPr/>
        </p:nvCxnSpPr>
        <p:spPr bwMode="auto">
          <a:xfrm flipV="1">
            <a:off x="7069138" y="5056188"/>
            <a:ext cx="1028700" cy="107791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" name="Straight Arrow Connector 24"/>
          <p:cNvCxnSpPr>
            <a:cxnSpLocks noChangeShapeType="1"/>
            <a:stCxn id="21" idx="0"/>
            <a:endCxn id="19" idx="2"/>
          </p:cNvCxnSpPr>
          <p:nvPr/>
        </p:nvCxnSpPr>
        <p:spPr bwMode="auto">
          <a:xfrm flipH="1" flipV="1">
            <a:off x="6308725" y="5049838"/>
            <a:ext cx="103188" cy="7921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" name="Straight Arrow Connector 27"/>
          <p:cNvCxnSpPr>
            <a:cxnSpLocks noChangeShapeType="1"/>
            <a:stCxn id="21" idx="1"/>
            <a:endCxn id="18" idx="2"/>
          </p:cNvCxnSpPr>
          <p:nvPr/>
        </p:nvCxnSpPr>
        <p:spPr bwMode="auto">
          <a:xfrm flipH="1" flipV="1">
            <a:off x="4389438" y="5048250"/>
            <a:ext cx="1365250" cy="10858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" name="Straight Arrow Connector 38"/>
          <p:cNvCxnSpPr>
            <a:cxnSpLocks noChangeShapeType="1"/>
            <a:stCxn id="22" idx="3"/>
            <a:endCxn id="15" idx="1"/>
          </p:cNvCxnSpPr>
          <p:nvPr/>
        </p:nvCxnSpPr>
        <p:spPr bwMode="auto">
          <a:xfrm flipV="1">
            <a:off x="1241425" y="3043238"/>
            <a:ext cx="1863725" cy="4587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2" name="Straight Arrow Connector 41"/>
          <p:cNvCxnSpPr>
            <a:cxnSpLocks noChangeShapeType="1"/>
            <a:stCxn id="22" idx="3"/>
            <a:endCxn id="16" idx="1"/>
          </p:cNvCxnSpPr>
          <p:nvPr/>
        </p:nvCxnSpPr>
        <p:spPr bwMode="auto">
          <a:xfrm>
            <a:off x="1241425" y="3502025"/>
            <a:ext cx="1339850" cy="42703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62697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Advanced Microcontroller Bus Architecture (AMBA)</a:t>
            </a:r>
            <a:br>
              <a:rPr lang="en-US" smtClean="0"/>
            </a:br>
            <a:r>
              <a:rPr lang="en-US" smtClean="0"/>
              <a:t>- Advanced High-performance Bus (AHB)</a:t>
            </a:r>
            <a:br>
              <a:rPr lang="en-US" smtClean="0"/>
            </a:br>
            <a:r>
              <a:rPr lang="en-US" smtClean="0"/>
              <a:t>- Advanced Peripheral Bus (APB)</a:t>
            </a:r>
          </a:p>
        </p:txBody>
      </p:sp>
      <p:sp>
        <p:nvSpPr>
          <p:cNvPr id="46083" name="Text Placeholder 6"/>
          <p:cNvSpPr>
            <a:spLocks noGrp="1"/>
          </p:cNvSpPr>
          <p:nvPr>
            <p:ph type="body" idx="1"/>
          </p:nvPr>
        </p:nvSpPr>
        <p:spPr>
          <a:xfrm>
            <a:off x="457200" y="3489325"/>
            <a:ext cx="4040188" cy="639763"/>
          </a:xfrm>
        </p:spPr>
        <p:txBody>
          <a:bodyPr/>
          <a:lstStyle/>
          <a:p>
            <a:r>
              <a:rPr lang="en-US" smtClean="0"/>
              <a:t>AHB</a:t>
            </a:r>
          </a:p>
        </p:txBody>
      </p:sp>
      <p:sp>
        <p:nvSpPr>
          <p:cNvPr id="46084" name="Content Placeholder 7"/>
          <p:cNvSpPr>
            <a:spLocks noGrp="1"/>
          </p:cNvSpPr>
          <p:nvPr>
            <p:ph sz="half" idx="2"/>
          </p:nvPr>
        </p:nvSpPr>
        <p:spPr>
          <a:xfrm>
            <a:off x="457200" y="4129088"/>
            <a:ext cx="4040188" cy="2257425"/>
          </a:xfrm>
        </p:spPr>
        <p:txBody>
          <a:bodyPr/>
          <a:lstStyle/>
          <a:p>
            <a:r>
              <a:rPr lang="en-US" smtClean="0"/>
              <a:t>High performance</a:t>
            </a:r>
          </a:p>
          <a:p>
            <a:r>
              <a:rPr lang="en-US" smtClean="0"/>
              <a:t>Pipelined operation</a:t>
            </a:r>
          </a:p>
          <a:p>
            <a:r>
              <a:rPr lang="en-US" smtClean="0"/>
              <a:t>Burst transfers</a:t>
            </a:r>
          </a:p>
          <a:p>
            <a:r>
              <a:rPr lang="en-US" smtClean="0"/>
              <a:t>Multiple bus masters</a:t>
            </a:r>
          </a:p>
          <a:p>
            <a:r>
              <a:rPr lang="en-US" smtClean="0"/>
              <a:t>Split transactions</a:t>
            </a:r>
          </a:p>
        </p:txBody>
      </p:sp>
      <p:sp>
        <p:nvSpPr>
          <p:cNvPr id="46085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3489325"/>
            <a:ext cx="4041775" cy="639763"/>
          </a:xfrm>
        </p:spPr>
        <p:txBody>
          <a:bodyPr/>
          <a:lstStyle/>
          <a:p>
            <a:r>
              <a:rPr lang="en-US" smtClean="0"/>
              <a:t>APB</a:t>
            </a:r>
          </a:p>
        </p:txBody>
      </p:sp>
      <p:sp>
        <p:nvSpPr>
          <p:cNvPr id="46086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4129088"/>
            <a:ext cx="4041775" cy="2257425"/>
          </a:xfrm>
        </p:spPr>
        <p:txBody>
          <a:bodyPr/>
          <a:lstStyle/>
          <a:p>
            <a:r>
              <a:rPr lang="en-US" smtClean="0"/>
              <a:t>Low power</a:t>
            </a:r>
          </a:p>
          <a:p>
            <a:r>
              <a:rPr lang="en-US" smtClean="0"/>
              <a:t>Latched address/control</a:t>
            </a:r>
          </a:p>
          <a:p>
            <a:r>
              <a:rPr lang="en-US" smtClean="0"/>
              <a:t>Simple interface</a:t>
            </a:r>
          </a:p>
          <a:p>
            <a:r>
              <a:rPr lang="en-US" smtClean="0"/>
              <a:t>Suitable of many peripherals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C8BD2-5E98-488A-9B11-F782557F911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60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338" y="1447800"/>
            <a:ext cx="6283325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841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HW2 is now posted.</a:t>
            </a:r>
            <a:endParaRPr lang="en-US" dirty="0"/>
          </a:p>
          <a:p>
            <a:r>
              <a:rPr lang="en-US" dirty="0" smtClean="0"/>
              <a:t>HW1 </a:t>
            </a:r>
            <a:r>
              <a:rPr lang="en-US" dirty="0" smtClean="0"/>
              <a:t>answers posted </a:t>
            </a:r>
            <a:r>
              <a:rPr lang="en-US" dirty="0" smtClean="0"/>
              <a:t>as well.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73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D6193-928D-434B-B6A5-B758A92205A6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Actel SmartFusion system/bus architecture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752475"/>
            <a:ext cx="82677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565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given transaction have an “</a:t>
            </a:r>
            <a:r>
              <a:rPr lang="en-US" i="1" u="sng" dirty="0" smtClean="0"/>
              <a:t>initiator</a:t>
            </a:r>
            <a:r>
              <a:rPr lang="en-US" dirty="0" smtClean="0"/>
              <a:t>” and “</a:t>
            </a:r>
            <a:r>
              <a:rPr lang="en-US" i="1" u="sng" dirty="0" smtClean="0"/>
              <a:t>target</a:t>
            </a:r>
            <a:r>
              <a:rPr lang="en-US" dirty="0" smtClean="0"/>
              <a:t>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Any device capable of being an initiator is said to be a “</a:t>
            </a:r>
            <a:r>
              <a:rPr lang="en-US" i="1" u="sng" dirty="0" smtClean="0"/>
              <a:t>bus master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In many cases there is only one bus master (</a:t>
            </a:r>
            <a:r>
              <a:rPr lang="en-US" i="1" u="sng" dirty="0" smtClean="0"/>
              <a:t>single master</a:t>
            </a:r>
            <a:r>
              <a:rPr lang="en-US" dirty="0" smtClean="0"/>
              <a:t> vs. </a:t>
            </a:r>
            <a:r>
              <a:rPr lang="en-US" i="1" u="sng" dirty="0" smtClean="0"/>
              <a:t>multi-master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A device that can only be a target is said to be a slave device.</a:t>
            </a:r>
          </a:p>
          <a:p>
            <a:endParaRPr lang="en-US" dirty="0" smtClean="0"/>
          </a:p>
          <a:p>
            <a:r>
              <a:rPr lang="en-US" dirty="0" smtClean="0"/>
              <a:t>Some wires might be shared among all devices while others might be point-to-point connections (generally connecting the master to each target).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B59D7-2A7C-4FDE-85A6-7A6AD774881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7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shared wires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315200" cy="4876800"/>
          </a:xfrm>
        </p:spPr>
        <p:txBody>
          <a:bodyPr/>
          <a:lstStyle/>
          <a:p>
            <a:r>
              <a:rPr lang="en-US" dirty="0" smtClean="0"/>
              <a:t>It is commonly the case that some shared wires might have more than one potential device that needs to drive them.</a:t>
            </a:r>
          </a:p>
          <a:p>
            <a:pPr lvl="1"/>
            <a:r>
              <a:rPr lang="en-US" dirty="0" smtClean="0"/>
              <a:t>For example there might be a shared data bus that is used by the targets and the initiator.  We saw this in the simple bus.</a:t>
            </a:r>
          </a:p>
          <a:p>
            <a:pPr lvl="1"/>
            <a:r>
              <a:rPr lang="en-US" dirty="0" smtClean="0"/>
              <a:t>In that case, we need a way to allow one device to control the wires while the others “stay out of the way”</a:t>
            </a:r>
          </a:p>
          <a:p>
            <a:pPr lvl="2"/>
            <a:r>
              <a:rPr lang="en-US" dirty="0" smtClean="0"/>
              <a:t>Most common solutions are: </a:t>
            </a:r>
          </a:p>
          <a:p>
            <a:pPr lvl="3"/>
            <a:r>
              <a:rPr lang="en-US" dirty="0" smtClean="0"/>
              <a:t>using tri-state drivers (so only one device is driving the bus at a time)</a:t>
            </a:r>
          </a:p>
          <a:p>
            <a:pPr lvl="3"/>
            <a:r>
              <a:rPr lang="en-US" dirty="0" smtClean="0"/>
              <a:t>using open-collector connections (so if any device drives a 0 there is a 0 on the bus otherwise there is a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B59D7-2A7C-4FDE-85A6-7A6AD774881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5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just say no to shared wires.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option is to not share wires that could be driven by more than one device...</a:t>
            </a:r>
          </a:p>
          <a:p>
            <a:pPr lvl="1"/>
            <a:r>
              <a:rPr lang="en-US" dirty="0" smtClean="0"/>
              <a:t>This can be really expensive.  </a:t>
            </a:r>
          </a:p>
          <a:p>
            <a:pPr lvl="2"/>
            <a:r>
              <a:rPr lang="en-US" dirty="0" smtClean="0"/>
              <a:t>Each target device would need its own data bus.</a:t>
            </a:r>
          </a:p>
          <a:p>
            <a:pPr lvl="2"/>
            <a:r>
              <a:rPr lang="en-US" dirty="0" smtClean="0"/>
              <a:t>That’s a LOT of wires!</a:t>
            </a:r>
          </a:p>
          <a:p>
            <a:pPr lvl="1"/>
            <a:r>
              <a:rPr lang="en-US" dirty="0" smtClean="0"/>
              <a:t>Not doable when connecting chips on a PCB as you are paying for each pin.</a:t>
            </a:r>
          </a:p>
          <a:p>
            <a:pPr lvl="1"/>
            <a:r>
              <a:rPr lang="en-US" dirty="0" smtClean="0"/>
              <a:t>Quite doable (though not pretty) inside of a chip.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B59D7-2A7C-4FDE-85A6-7A6AD774881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3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 you have a single-master bus with 5 other devices connected and a 32-bit data bus.</a:t>
            </a:r>
          </a:p>
          <a:p>
            <a:pPr lvl="1"/>
            <a:r>
              <a:rPr lang="en-US" dirty="0" smtClean="0"/>
              <a:t>If we share the data bus using tri-state connections, each device has “only” 32-pins.</a:t>
            </a:r>
          </a:p>
          <a:p>
            <a:pPr lvl="1"/>
            <a:r>
              <a:rPr lang="en-US" dirty="0" smtClean="0"/>
              <a:t>If each device that could drive data has it’s own bus…</a:t>
            </a:r>
          </a:p>
          <a:p>
            <a:pPr lvl="2"/>
            <a:r>
              <a:rPr lang="en-US" dirty="0" smtClean="0"/>
              <a:t>Each slave would need _____ pins for data</a:t>
            </a:r>
          </a:p>
          <a:p>
            <a:pPr lvl="2"/>
            <a:r>
              <a:rPr lang="en-US" dirty="0" smtClean="0"/>
              <a:t>The master would need ______ pins for data</a:t>
            </a:r>
          </a:p>
          <a:p>
            <a:pPr lvl="2"/>
            <a:endParaRPr lang="en-US" dirty="0"/>
          </a:p>
          <a:p>
            <a:r>
              <a:rPr lang="en-US" dirty="0" smtClean="0"/>
              <a:t>Again, recall pins==$$$$$$.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B59D7-2A7C-4FDE-85A6-7A6AD774881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7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6468A-95EE-4FEB-BF05-97F412E361F9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35938" cy="54102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Finish up example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Bus Architectures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ARM APB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578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E7A12-9C6C-44E2-83F2-2437AD2652E1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APB is a fairly simple bus designed to be easy to </a:t>
            </a:r>
            <a:br>
              <a:rPr lang="en-US" dirty="0" smtClean="0"/>
            </a:br>
            <a:r>
              <a:rPr lang="en-US" dirty="0" smtClean="0"/>
              <a:t>work with.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4038600" cy="5410200"/>
          </a:xfrm>
        </p:spPr>
        <p:txBody>
          <a:bodyPr/>
          <a:lstStyle/>
          <a:p>
            <a:r>
              <a:rPr lang="en-US" smtClean="0"/>
              <a:t>Low-cost</a:t>
            </a:r>
          </a:p>
          <a:p>
            <a:endParaRPr lang="en-US" smtClean="0"/>
          </a:p>
          <a:p>
            <a:r>
              <a:rPr lang="en-US" smtClean="0"/>
              <a:t>Low-power</a:t>
            </a:r>
          </a:p>
          <a:p>
            <a:endParaRPr lang="en-US" smtClean="0"/>
          </a:p>
          <a:p>
            <a:r>
              <a:rPr lang="en-US" smtClean="0"/>
              <a:t>Low-complexity</a:t>
            </a:r>
          </a:p>
          <a:p>
            <a:endParaRPr lang="en-US" smtClean="0"/>
          </a:p>
          <a:p>
            <a:r>
              <a:rPr lang="en-US" smtClean="0"/>
              <a:t>Low-bandwidth</a:t>
            </a:r>
          </a:p>
          <a:p>
            <a:endParaRPr lang="en-US" smtClean="0"/>
          </a:p>
          <a:p>
            <a:r>
              <a:rPr lang="en-US" smtClean="0"/>
              <a:t>Non-pipelined</a:t>
            </a:r>
          </a:p>
          <a:p>
            <a:endParaRPr lang="en-US" smtClean="0"/>
          </a:p>
          <a:p>
            <a:r>
              <a:rPr lang="en-US" smtClean="0"/>
              <a:t>Ideal for peripherals</a:t>
            </a:r>
          </a:p>
        </p:txBody>
      </p:sp>
    </p:spTree>
    <p:extLst>
      <p:ext uri="{BB962C8B-B14F-4D97-AF65-F5344CB8AC3E}">
        <p14:creationId xmlns:p14="http://schemas.microsoft.com/office/powerpoint/2010/main" val="282675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just look at APB writes (Master writing to device)</a:t>
            </a:r>
            <a:br>
              <a:rPr lang="en-US" dirty="0" smtClean="0"/>
            </a:br>
            <a:r>
              <a:rPr lang="en-US" dirty="0" smtClean="0"/>
              <a:t>as a starting point.  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add reads shortly.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B59D7-2A7C-4FDE-85A6-7A6AD774881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3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B59D7-2A7C-4FDE-85A6-7A6AD774881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934200" cy="561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33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APB bus signals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PCLK </a:t>
            </a:r>
          </a:p>
          <a:p>
            <a:pPr lvl="1"/>
            <a:r>
              <a:rPr lang="en-US" dirty="0" smtClean="0"/>
              <a:t>Clock</a:t>
            </a:r>
          </a:p>
          <a:p>
            <a:r>
              <a:rPr lang="en-US" dirty="0" smtClean="0"/>
              <a:t>PADDR</a:t>
            </a:r>
          </a:p>
          <a:p>
            <a:pPr lvl="1"/>
            <a:r>
              <a:rPr lang="en-US" dirty="0" smtClean="0"/>
              <a:t>Address on bus</a:t>
            </a:r>
          </a:p>
          <a:p>
            <a:r>
              <a:rPr lang="en-US" dirty="0" smtClean="0"/>
              <a:t>PWRITE</a:t>
            </a:r>
          </a:p>
          <a:p>
            <a:pPr lvl="1"/>
            <a:r>
              <a:rPr lang="en-US" dirty="0" smtClean="0"/>
              <a:t>1=Write, 0=Read</a:t>
            </a:r>
          </a:p>
          <a:p>
            <a:r>
              <a:rPr lang="en-US" dirty="0" smtClean="0"/>
              <a:t>PWDATA</a:t>
            </a:r>
          </a:p>
          <a:p>
            <a:pPr lvl="1"/>
            <a:r>
              <a:rPr lang="en-US" dirty="0" smtClean="0"/>
              <a:t>Data written to the I/O device.  Supplied by the bus master/processor.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B59D7-2A7C-4FDE-85A6-7A6AD774881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8" name="Picture 7" descr="http://www.eecs.umich.edu/courses/eecs373/labsW13/mmiotutorial/index_files/tut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56229"/>
            <a:ext cx="3847148" cy="20911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5334000" y="1428882"/>
            <a:ext cx="609600" cy="2286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21388" y="1663788"/>
            <a:ext cx="609600" cy="2286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96164" y="1905000"/>
            <a:ext cx="609600" cy="2286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34676" y="2616024"/>
            <a:ext cx="696311" cy="2286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0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517E7-725C-4402-A782-243A4B4A2C5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35938" cy="54102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Memory-mapped I/O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Bus Architectures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ARM AHB-</a:t>
            </a:r>
            <a:r>
              <a:rPr lang="en-US" dirty="0" err="1" smtClean="0"/>
              <a:t>Lite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617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APB bus signals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PSEL</a:t>
            </a:r>
          </a:p>
          <a:p>
            <a:pPr lvl="1"/>
            <a:r>
              <a:rPr lang="en-US" sz="2400" dirty="0" smtClean="0"/>
              <a:t>Asserted if the current bus transaction is targeted to </a:t>
            </a:r>
            <a:r>
              <a:rPr lang="en-US" sz="2400" b="1" i="1" u="sng" dirty="0" smtClean="0"/>
              <a:t>this</a:t>
            </a:r>
            <a:r>
              <a:rPr lang="en-US" sz="2400" dirty="0" smtClean="0"/>
              <a:t> device</a:t>
            </a:r>
          </a:p>
          <a:p>
            <a:r>
              <a:rPr lang="en-US" sz="2800" dirty="0" smtClean="0"/>
              <a:t>PENABLE</a:t>
            </a:r>
          </a:p>
          <a:p>
            <a:pPr lvl="1"/>
            <a:r>
              <a:rPr lang="en-US" sz="2400" dirty="0" smtClean="0"/>
              <a:t>High during entire transaction </a:t>
            </a:r>
            <a:r>
              <a:rPr lang="en-US" sz="2400" i="1" dirty="0" smtClean="0"/>
              <a:t>other than</a:t>
            </a:r>
            <a:r>
              <a:rPr lang="en-US" sz="2400" dirty="0" smtClean="0"/>
              <a:t> the first cycle.</a:t>
            </a:r>
          </a:p>
          <a:p>
            <a:r>
              <a:rPr lang="en-US" sz="2800" dirty="0" smtClean="0"/>
              <a:t>PREADY</a:t>
            </a:r>
          </a:p>
          <a:p>
            <a:pPr lvl="1"/>
            <a:r>
              <a:rPr lang="en-US" sz="2400" dirty="0" smtClean="0"/>
              <a:t>Driven by target. Similar to our #ACK.  Indicates if the target is </a:t>
            </a:r>
            <a:r>
              <a:rPr lang="en-US" sz="2400" i="1" u="sng" dirty="0" smtClean="0"/>
              <a:t>ready</a:t>
            </a:r>
            <a:r>
              <a:rPr lang="en-US" sz="2400" dirty="0" smtClean="0"/>
              <a:t> to do transaction.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Each target has it’s own PREADY</a:t>
            </a:r>
            <a:r>
              <a:rPr lang="en-US" sz="2400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B59D7-2A7C-4FDE-85A6-7A6AD774881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" name="Picture 7" descr="http://www.eecs.umich.edu/courses/eecs373/labsW13/mmiotutorial/index_files/tut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56229"/>
            <a:ext cx="3847148" cy="20911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5334000" y="2133600"/>
            <a:ext cx="609600" cy="2286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81600" y="2362200"/>
            <a:ext cx="724164" cy="2286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81600" y="2895600"/>
            <a:ext cx="724164" cy="2286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0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what’s happening here?</a:t>
            </a:r>
            <a:endParaRPr lang="en-US" dirty="0"/>
          </a:p>
        </p:txBody>
      </p:sp>
      <p:pic>
        <p:nvPicPr>
          <p:cNvPr id="6" name="Picture 5" descr="http://www.eecs.umich.edu/courses/eecs373/labsW13/mmiotutorial/index_files/tut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588772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27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setup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 the next couple of slides, we will assume we have one bus master “CPU” and two slave devices (D1 and D2)</a:t>
            </a:r>
          </a:p>
          <a:p>
            <a:pPr lvl="1"/>
            <a:r>
              <a:rPr lang="en-US" sz="2400" dirty="0" smtClean="0"/>
              <a:t>D1 is mapped to address 0x00001000-0x0000100F </a:t>
            </a:r>
          </a:p>
          <a:p>
            <a:pPr lvl="1"/>
            <a:r>
              <a:rPr lang="en-US" sz="2400" dirty="0" smtClean="0"/>
              <a:t>D2 is mapped to 0x00001010-0x0000101F</a:t>
            </a:r>
          </a:p>
        </p:txBody>
      </p:sp>
    </p:spTree>
    <p:extLst>
      <p:ext uri="{BB962C8B-B14F-4D97-AF65-F5344CB8AC3E}">
        <p14:creationId xmlns:p14="http://schemas.microsoft.com/office/powerpoint/2010/main" val="164590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the CPU does a store to location 0x00001004</a:t>
            </a:r>
            <a:br>
              <a:rPr lang="en-US" dirty="0" smtClean="0"/>
            </a:br>
            <a:r>
              <a:rPr lang="en-US" dirty="0" smtClean="0"/>
              <a:t>with no stalls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B59D7-2A7C-4FDE-85A6-7A6AD774881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12" y="881063"/>
            <a:ext cx="4745712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14737"/>
            <a:ext cx="4745712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844" y="1853832"/>
            <a:ext cx="100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D1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171844" y="4587505"/>
            <a:ext cx="100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5569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 device which writes to a register whenever</a:t>
            </a:r>
            <a:br>
              <a:rPr lang="en-US" dirty="0" smtClean="0"/>
            </a:br>
            <a:r>
              <a:rPr lang="en-US" dirty="0" smtClean="0"/>
              <a:t>any address in its range is written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2838D-1DDD-4E05-89E9-D1D436B9E07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622300" y="1143000"/>
            <a:ext cx="1172845" cy="525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PWDATA[31:0]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 smtClean="0">
                <a:effectLst/>
                <a:latin typeface="Calibri"/>
                <a:ea typeface="Times New Roman"/>
                <a:cs typeface="Times New Roman"/>
              </a:rPr>
              <a:t>PWRITE 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PENABLE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PSEL</a:t>
            </a: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PADDR[7:0</a:t>
            </a:r>
            <a:r>
              <a:rPr lang="en-US" sz="1200" b="1" dirty="0" smtClean="0">
                <a:effectLst/>
                <a:latin typeface="Calibri"/>
                <a:ea typeface="Times New Roman"/>
                <a:cs typeface="Times New Roman"/>
              </a:rPr>
              <a:t>]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PCLK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i="1" u="sng" dirty="0">
                <a:effectLst/>
                <a:latin typeface="Calibri"/>
                <a:ea typeface="Times New Roman"/>
                <a:cs typeface="Times New Roman"/>
              </a:rPr>
              <a:t>PREADY</a:t>
            </a:r>
            <a:endParaRPr lang="en-US" sz="1100" i="1" u="sng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419600" y="2286000"/>
            <a:ext cx="1295400" cy="1600200"/>
            <a:chOff x="5476" y="8453"/>
            <a:chExt cx="1411" cy="1687"/>
          </a:xfrm>
        </p:grpSpPr>
        <p:sp>
          <p:nvSpPr>
            <p:cNvPr id="11" name="Text Box 167"/>
            <p:cNvSpPr txBox="1">
              <a:spLocks noChangeArrowheads="1"/>
            </p:cNvSpPr>
            <p:nvPr/>
          </p:nvSpPr>
          <p:spPr bwMode="auto">
            <a:xfrm>
              <a:off x="5477" y="8453"/>
              <a:ext cx="1410" cy="1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sng" dirty="0" smtClean="0">
                  <a:effectLst/>
                  <a:latin typeface="Calibri"/>
                  <a:ea typeface="Times New Roman"/>
                  <a:cs typeface="Times New Roman"/>
                </a:rPr>
                <a:t>32-bit </a:t>
              </a:r>
              <a:r>
                <a:rPr lang="en-US" sz="1400" b="1" u="sng" dirty="0" err="1" smtClean="0">
                  <a:effectLst/>
                  <a:latin typeface="Calibri"/>
                  <a:ea typeface="Times New Roman"/>
                  <a:cs typeface="Times New Roman"/>
                </a:rPr>
                <a:t>Reg</a:t>
              </a:r>
              <a:endParaRPr lang="en-US" sz="1400" b="1" u="sng" dirty="0" smtClean="0">
                <a:effectLst/>
                <a:latin typeface="Calibri"/>
                <a:ea typeface="Times New Roman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effectLst/>
                  <a:latin typeface="Calibri"/>
                  <a:ea typeface="Times New Roman"/>
                  <a:cs typeface="Times New Roman"/>
                </a:rPr>
                <a:t>D[31:0]                    </a:t>
              </a: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r>
                <a:rPr lang="en-US" sz="1400" dirty="0" smtClean="0">
                  <a:effectLst/>
                  <a:latin typeface="Calibri"/>
                  <a:ea typeface="Times New Roman"/>
                  <a:cs typeface="Times New Roman"/>
                </a:rPr>
                <a:t>                 Q[31:0]</a:t>
              </a: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/>
                  <a:ea typeface="Times New Roman"/>
                  <a:cs typeface="Times New Roman"/>
                </a:rPr>
                <a:t>EN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/>
                  <a:ea typeface="Times New Roman"/>
                  <a:cs typeface="Times New Roman"/>
                </a:rPr>
                <a:t>    C              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2" name="AutoShape 168"/>
            <p:cNvSpPr>
              <a:spLocks noChangeArrowheads="1"/>
            </p:cNvSpPr>
            <p:nvPr/>
          </p:nvSpPr>
          <p:spPr bwMode="auto">
            <a:xfrm rot="5400000">
              <a:off x="5438" y="9844"/>
              <a:ext cx="225" cy="15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2000" y="6172200"/>
            <a:ext cx="665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We are assuming APB only gets lowest 8 bits of address here…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Picture 13" descr="http://www.eecs.umich.edu/courses/eecs373/labsW13/mmiotutorial/index_files/tut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350466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28600" y="152400"/>
            <a:ext cx="7543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What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if we want to have the LSB of this register control an LED?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2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</a:t>
            </a:r>
            <a:r>
              <a:rPr lang="en-US" dirty="0" smtClean="0"/>
              <a:t> A should be written at address 0x00001000</a:t>
            </a:r>
            <a:br>
              <a:rPr lang="en-US" dirty="0" smtClean="0"/>
            </a:br>
            <a:r>
              <a:rPr lang="en-US" dirty="0" err="1" smtClean="0"/>
              <a:t>Reg</a:t>
            </a:r>
            <a:r>
              <a:rPr lang="en-US" dirty="0" smtClean="0"/>
              <a:t> B should be written at address 0x00001004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2838D-1DDD-4E05-89E9-D1D436B9E07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622300" y="1143000"/>
            <a:ext cx="1172845" cy="525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PWDATA[31:0]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 smtClean="0">
                <a:effectLst/>
                <a:latin typeface="Calibri"/>
                <a:ea typeface="Times New Roman"/>
                <a:cs typeface="Times New Roman"/>
              </a:rPr>
              <a:t>PWRITE 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PENABLE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PSEL</a:t>
            </a: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PADDR[7:0</a:t>
            </a:r>
            <a:r>
              <a:rPr lang="en-US" sz="1200" b="1" dirty="0" smtClean="0">
                <a:effectLst/>
                <a:latin typeface="Calibri"/>
                <a:ea typeface="Times New Roman"/>
                <a:cs typeface="Times New Roman"/>
              </a:rPr>
              <a:t>]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PCLK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i="1" u="sng" dirty="0">
                <a:effectLst/>
                <a:latin typeface="Calibri"/>
                <a:ea typeface="Times New Roman"/>
                <a:cs typeface="Times New Roman"/>
              </a:rPr>
              <a:t>PREADY</a:t>
            </a:r>
            <a:endParaRPr lang="en-US" sz="1100" i="1" u="sng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424496" y="1485900"/>
            <a:ext cx="1295400" cy="1600200"/>
            <a:chOff x="5476" y="8453"/>
            <a:chExt cx="1411" cy="1687"/>
          </a:xfrm>
        </p:grpSpPr>
        <p:sp>
          <p:nvSpPr>
            <p:cNvPr id="11" name="Text Box 167"/>
            <p:cNvSpPr txBox="1">
              <a:spLocks noChangeArrowheads="1"/>
            </p:cNvSpPr>
            <p:nvPr/>
          </p:nvSpPr>
          <p:spPr bwMode="auto">
            <a:xfrm>
              <a:off x="5477" y="8453"/>
              <a:ext cx="1410" cy="1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sng" dirty="0" smtClean="0">
                  <a:effectLst/>
                  <a:latin typeface="Calibri"/>
                  <a:ea typeface="Times New Roman"/>
                  <a:cs typeface="Times New Roman"/>
                </a:rPr>
                <a:t>32-bit </a:t>
              </a:r>
              <a:r>
                <a:rPr lang="en-US" sz="1400" b="1" u="sng" dirty="0" err="1" smtClean="0">
                  <a:effectLst/>
                  <a:latin typeface="Calibri"/>
                  <a:ea typeface="Times New Roman"/>
                  <a:cs typeface="Times New Roman"/>
                </a:rPr>
                <a:t>Reg</a:t>
              </a:r>
              <a:r>
                <a:rPr lang="en-US" sz="1400" b="1" u="sng" dirty="0" smtClean="0">
                  <a:effectLst/>
                  <a:latin typeface="Calibri"/>
                  <a:ea typeface="Times New Roman"/>
                  <a:cs typeface="Times New Roman"/>
                </a:rPr>
                <a:t> A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effectLst/>
                  <a:latin typeface="Calibri"/>
                  <a:ea typeface="Times New Roman"/>
                  <a:cs typeface="Times New Roman"/>
                </a:rPr>
                <a:t>D[31:0]                    </a:t>
              </a: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r>
                <a:rPr lang="en-US" sz="1400" dirty="0" smtClean="0">
                  <a:effectLst/>
                  <a:latin typeface="Calibri"/>
                  <a:ea typeface="Times New Roman"/>
                  <a:cs typeface="Times New Roman"/>
                </a:rPr>
                <a:t>                 Q[31:0]</a:t>
              </a: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/>
                  <a:ea typeface="Times New Roman"/>
                  <a:cs typeface="Times New Roman"/>
                </a:rPr>
                <a:t>EN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/>
                  <a:ea typeface="Times New Roman"/>
                  <a:cs typeface="Times New Roman"/>
                </a:rPr>
                <a:t>    C              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2" name="AutoShape 168"/>
            <p:cNvSpPr>
              <a:spLocks noChangeArrowheads="1"/>
            </p:cNvSpPr>
            <p:nvPr/>
          </p:nvSpPr>
          <p:spPr bwMode="auto">
            <a:xfrm rot="5400000">
              <a:off x="5438" y="9844"/>
              <a:ext cx="225" cy="15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2000" y="6172200"/>
            <a:ext cx="665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We are assuming APB only gets lowest 8 bits of address here…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Picture 13" descr="http://www.eecs.umich.edu/courses/eecs373/labsW13/mmiotutorial/index_files/tut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3504666" cy="190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356100" y="4191000"/>
            <a:ext cx="1295400" cy="1600200"/>
            <a:chOff x="5476" y="8453"/>
            <a:chExt cx="1411" cy="1687"/>
          </a:xfrm>
        </p:grpSpPr>
        <p:sp>
          <p:nvSpPr>
            <p:cNvPr id="16" name="Text Box 167"/>
            <p:cNvSpPr txBox="1">
              <a:spLocks noChangeArrowheads="1"/>
            </p:cNvSpPr>
            <p:nvPr/>
          </p:nvSpPr>
          <p:spPr bwMode="auto">
            <a:xfrm>
              <a:off x="5477" y="8453"/>
              <a:ext cx="1410" cy="1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sng" dirty="0" smtClean="0">
                  <a:effectLst/>
                  <a:latin typeface="Calibri"/>
                  <a:ea typeface="Times New Roman"/>
                  <a:cs typeface="Times New Roman"/>
                </a:rPr>
                <a:t>32-bit </a:t>
              </a:r>
              <a:r>
                <a:rPr lang="en-US" sz="1400" b="1" u="sng" dirty="0" err="1" smtClean="0">
                  <a:effectLst/>
                  <a:latin typeface="Calibri"/>
                  <a:ea typeface="Times New Roman"/>
                  <a:cs typeface="Times New Roman"/>
                </a:rPr>
                <a:t>Reg</a:t>
              </a:r>
              <a:r>
                <a:rPr lang="en-US" sz="1400" b="1" u="sng" dirty="0" smtClean="0">
                  <a:effectLst/>
                  <a:latin typeface="Calibri"/>
                  <a:ea typeface="Times New Roman"/>
                  <a:cs typeface="Times New Roman"/>
                </a:rPr>
                <a:t> B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effectLst/>
                  <a:latin typeface="Calibri"/>
                  <a:ea typeface="Times New Roman"/>
                  <a:cs typeface="Times New Roman"/>
                </a:rPr>
                <a:t>D[31:0]                    </a:t>
              </a: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r>
                <a:rPr lang="en-US" sz="1400" dirty="0" smtClean="0">
                  <a:effectLst/>
                  <a:latin typeface="Calibri"/>
                  <a:ea typeface="Times New Roman"/>
                  <a:cs typeface="Times New Roman"/>
                </a:rPr>
                <a:t>                 Q[31:0]</a:t>
              </a: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/>
                  <a:ea typeface="Times New Roman"/>
                  <a:cs typeface="Times New Roman"/>
                </a:rPr>
                <a:t>EN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/>
                  <a:ea typeface="Times New Roman"/>
                  <a:cs typeface="Times New Roman"/>
                </a:rPr>
                <a:t>    C              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7" name="AutoShape 168"/>
            <p:cNvSpPr>
              <a:spLocks noChangeArrowheads="1"/>
            </p:cNvSpPr>
            <p:nvPr/>
          </p:nvSpPr>
          <p:spPr bwMode="auto">
            <a:xfrm rot="5400000">
              <a:off x="5438" y="9844"/>
              <a:ext cx="225" cy="15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95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2838D-1DDD-4E05-89E9-D1D436B9E07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59584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838200" y="4267200"/>
            <a:ext cx="1600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16050" y="4673600"/>
            <a:ext cx="152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57200" y="5758934"/>
            <a:ext cx="854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key thing here is that each slave device has its own read data (PRDATA) bus!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59" y="6312932"/>
            <a:ext cx="8776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Recall that </a:t>
            </a:r>
            <a:r>
              <a:rPr lang="en-US" dirty="0">
                <a:solidFill>
                  <a:srgbClr val="002060"/>
                </a:solidFill>
              </a:rPr>
              <a:t>“R” is from the </a:t>
            </a:r>
            <a:r>
              <a:rPr lang="en-US" dirty="0" smtClean="0">
                <a:solidFill>
                  <a:srgbClr val="002060"/>
                </a:solidFill>
              </a:rPr>
              <a:t>initiator’s </a:t>
            </a:r>
            <a:r>
              <a:rPr lang="en-US" dirty="0">
                <a:solidFill>
                  <a:srgbClr val="002060"/>
                </a:solidFill>
              </a:rPr>
              <a:t>viewpoint—the device drives data when read.</a:t>
            </a:r>
          </a:p>
        </p:txBody>
      </p:sp>
    </p:spTree>
    <p:extLst>
      <p:ext uri="{BB962C8B-B14F-4D97-AF65-F5344CB8AC3E}">
        <p14:creationId xmlns:p14="http://schemas.microsoft.com/office/powerpoint/2010/main" val="199879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0"/>
            <a:ext cx="8880475" cy="1143000"/>
          </a:xfrm>
        </p:spPr>
        <p:txBody>
          <a:bodyPr/>
          <a:lstStyle/>
          <a:p>
            <a:r>
              <a:rPr lang="en-US" dirty="0" smtClean="0"/>
              <a:t>Let’s say we want a device that </a:t>
            </a:r>
            <a:r>
              <a:rPr lang="en-US" u="sng" dirty="0" smtClean="0"/>
              <a:t>provides</a:t>
            </a:r>
            <a:r>
              <a:rPr lang="en-US" dirty="0" smtClean="0"/>
              <a:t> data from</a:t>
            </a:r>
            <a:br>
              <a:rPr lang="en-US" dirty="0" smtClean="0"/>
            </a:br>
            <a:r>
              <a:rPr lang="en-US" dirty="0" smtClean="0"/>
              <a:t>a switch on a read to any address it is assigned.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(so returns a 0 or 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2838D-1DDD-4E05-89E9-D1D436B9E07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622300" y="1143000"/>
            <a:ext cx="1172845" cy="525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 smtClean="0">
                <a:effectLst/>
                <a:latin typeface="Calibri"/>
                <a:ea typeface="Times New Roman"/>
                <a:cs typeface="Times New Roman"/>
              </a:rPr>
              <a:t>PRDATA[31:0</a:t>
            </a: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]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 smtClean="0">
                <a:effectLst/>
                <a:latin typeface="Calibri"/>
                <a:ea typeface="Times New Roman"/>
                <a:cs typeface="Times New Roman"/>
              </a:rPr>
              <a:t>PWRITE 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PENABLE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PSEL</a:t>
            </a: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PADDR[7:0</a:t>
            </a:r>
            <a:r>
              <a:rPr lang="en-US" sz="1200" b="1" dirty="0" smtClean="0">
                <a:effectLst/>
                <a:latin typeface="Calibri"/>
                <a:ea typeface="Times New Roman"/>
                <a:cs typeface="Times New Roman"/>
              </a:rPr>
              <a:t>]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PCLK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i="1" u="sng" dirty="0">
                <a:effectLst/>
                <a:latin typeface="Calibri"/>
                <a:ea typeface="Times New Roman"/>
                <a:cs typeface="Times New Roman"/>
              </a:rPr>
              <a:t>PREADY</a:t>
            </a:r>
            <a:endParaRPr lang="en-US" sz="1100" i="1" u="sng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3048000"/>
            <a:ext cx="1295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Mr. Switch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409504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0"/>
            <a:ext cx="8880475" cy="1143000"/>
          </a:xfrm>
        </p:spPr>
        <p:txBody>
          <a:bodyPr/>
          <a:lstStyle/>
          <a:p>
            <a:r>
              <a:rPr lang="en-US" smtClean="0"/>
              <a:t>Device provides data from switch A if address </a:t>
            </a:r>
            <a:br>
              <a:rPr lang="en-US" smtClean="0"/>
            </a:br>
            <a:r>
              <a:rPr lang="en-US" smtClean="0"/>
              <a:t>0x00001000 is read from. B if address 0x00001004</a:t>
            </a:r>
            <a:br>
              <a:rPr lang="en-US" smtClean="0"/>
            </a:br>
            <a:r>
              <a:rPr lang="en-US" smtClean="0"/>
              <a:t>is read from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2838D-1DDD-4E05-89E9-D1D436B9E07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622300" y="1143000"/>
            <a:ext cx="1172845" cy="525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 smtClean="0">
                <a:effectLst/>
                <a:latin typeface="Calibri"/>
                <a:ea typeface="Times New Roman"/>
                <a:cs typeface="Times New Roman"/>
              </a:rPr>
              <a:t>PRDATA[31:0</a:t>
            </a: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]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 smtClean="0">
                <a:effectLst/>
                <a:latin typeface="Calibri"/>
                <a:ea typeface="Times New Roman"/>
                <a:cs typeface="Times New Roman"/>
              </a:rPr>
              <a:t>PWRITE 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PENABLE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PSEL</a:t>
            </a: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PADDR[7:0</a:t>
            </a:r>
            <a:r>
              <a:rPr lang="en-US" sz="1200" b="1" dirty="0" smtClean="0">
                <a:effectLst/>
                <a:latin typeface="Calibri"/>
                <a:ea typeface="Times New Roman"/>
                <a:cs typeface="Times New Roman"/>
              </a:rPr>
              <a:t>]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PCLK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i="1" u="sng" dirty="0">
                <a:effectLst/>
                <a:latin typeface="Calibri"/>
                <a:ea typeface="Times New Roman"/>
                <a:cs typeface="Times New Roman"/>
              </a:rPr>
              <a:t>PREADY</a:t>
            </a:r>
            <a:endParaRPr lang="en-US" sz="1100" i="1" u="sng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3048000"/>
            <a:ext cx="1295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Switch 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3886200"/>
            <a:ext cx="1295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Switch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2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reads read from register, all writes write…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2838D-1DDD-4E05-89E9-D1D436B9E07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622300" y="1143000"/>
            <a:ext cx="1172845" cy="525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PWDATA[31:0]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 smtClean="0">
                <a:effectLst/>
                <a:latin typeface="Calibri"/>
                <a:ea typeface="Times New Roman"/>
                <a:cs typeface="Times New Roman"/>
              </a:rPr>
              <a:t>PWRITE 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PENABLE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PSEL</a:t>
            </a: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PADDR[7:0</a:t>
            </a:r>
            <a:r>
              <a:rPr lang="en-US" sz="1200" b="1" dirty="0" smtClean="0">
                <a:effectLst/>
                <a:latin typeface="Calibri"/>
                <a:ea typeface="Times New Roman"/>
                <a:cs typeface="Times New Roman"/>
              </a:rPr>
              <a:t>]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Times New Roman"/>
                <a:cs typeface="Times New Roman"/>
              </a:rPr>
              <a:t>PCLK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i="1" u="sng" dirty="0">
                <a:effectLst/>
                <a:latin typeface="Calibri"/>
                <a:ea typeface="Times New Roman"/>
                <a:cs typeface="Times New Roman"/>
              </a:rPr>
              <a:t>PREADY</a:t>
            </a:r>
            <a:endParaRPr lang="en-US" sz="1100" i="1" u="sng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419600" y="2286000"/>
            <a:ext cx="1295400" cy="1600200"/>
            <a:chOff x="5476" y="8453"/>
            <a:chExt cx="1411" cy="1687"/>
          </a:xfrm>
        </p:grpSpPr>
        <p:sp>
          <p:nvSpPr>
            <p:cNvPr id="11" name="Text Box 167"/>
            <p:cNvSpPr txBox="1">
              <a:spLocks noChangeArrowheads="1"/>
            </p:cNvSpPr>
            <p:nvPr/>
          </p:nvSpPr>
          <p:spPr bwMode="auto">
            <a:xfrm>
              <a:off x="5477" y="8453"/>
              <a:ext cx="1410" cy="1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u="sng" dirty="0" smtClean="0">
                  <a:effectLst/>
                  <a:latin typeface="Calibri"/>
                  <a:ea typeface="Times New Roman"/>
                  <a:cs typeface="Times New Roman"/>
                </a:rPr>
                <a:t>32-bit </a:t>
              </a:r>
              <a:r>
                <a:rPr lang="en-US" sz="1400" b="1" u="sng" dirty="0" err="1" smtClean="0">
                  <a:effectLst/>
                  <a:latin typeface="Calibri"/>
                  <a:ea typeface="Times New Roman"/>
                  <a:cs typeface="Times New Roman"/>
                </a:rPr>
                <a:t>Reg</a:t>
              </a:r>
              <a:endParaRPr lang="en-US" sz="1400" b="1" u="sng" dirty="0" smtClean="0">
                <a:effectLst/>
                <a:latin typeface="Calibri"/>
                <a:ea typeface="Times New Roman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effectLst/>
                  <a:latin typeface="Calibri"/>
                  <a:ea typeface="Times New Roman"/>
                  <a:cs typeface="Times New Roman"/>
                </a:rPr>
                <a:t>D[31:0]                    </a:t>
              </a: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r>
                <a:rPr lang="en-US" sz="1400" dirty="0" smtClean="0">
                  <a:effectLst/>
                  <a:latin typeface="Calibri"/>
                  <a:ea typeface="Times New Roman"/>
                  <a:cs typeface="Times New Roman"/>
                </a:rPr>
                <a:t>                 Q[31:0]</a:t>
              </a:r>
              <a:endParaRPr lang="en-US" sz="14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/>
                  <a:ea typeface="Times New Roman"/>
                  <a:cs typeface="Times New Roman"/>
                </a:rPr>
                <a:t>EN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/>
                  <a:ea typeface="Times New Roman"/>
                  <a:cs typeface="Times New Roman"/>
                </a:rPr>
                <a:t>    C              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2" name="AutoShape 168"/>
            <p:cNvSpPr>
              <a:spLocks noChangeArrowheads="1"/>
            </p:cNvSpPr>
            <p:nvPr/>
          </p:nvSpPr>
          <p:spPr bwMode="auto">
            <a:xfrm rot="5400000">
              <a:off x="5438" y="9844"/>
              <a:ext cx="225" cy="15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2000" y="6172200"/>
            <a:ext cx="665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We are assuming APB only gets lowest 8 bits of address here…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Picture 13" descr="http://www.eecs.umich.edu/courses/eecs373/labsW13/mmiotutorial/index_files/tut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3504666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74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Memory-mapped I/O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idea is really simple</a:t>
            </a:r>
          </a:p>
          <a:p>
            <a:pPr lvl="1"/>
            <a:r>
              <a:rPr lang="en-US" smtClean="0"/>
              <a:t>Instead of real memory at a given memory address, have an I/O device respond.</a:t>
            </a:r>
          </a:p>
          <a:p>
            <a:pPr lvl="2"/>
            <a:r>
              <a:rPr lang="en-US" smtClean="0"/>
              <a:t>Huh?</a:t>
            </a:r>
          </a:p>
          <a:p>
            <a:r>
              <a:rPr lang="en-US" smtClean="0"/>
              <a:t>Example:</a:t>
            </a:r>
          </a:p>
          <a:p>
            <a:pPr lvl="1"/>
            <a:r>
              <a:rPr lang="en-US" smtClean="0"/>
              <a:t>Let’s say we want to have an LED turn on if we write a “1” to memory location 5.</a:t>
            </a:r>
          </a:p>
          <a:p>
            <a:pPr lvl="1"/>
            <a:r>
              <a:rPr lang="en-US" smtClean="0"/>
              <a:t>Further, let’s have a button we can read (pushed or unpushed) by reading address 4.</a:t>
            </a:r>
          </a:p>
          <a:p>
            <a:pPr lvl="2"/>
            <a:r>
              <a:rPr lang="en-US" smtClean="0"/>
              <a:t>If pushed, it returns a 1.</a:t>
            </a:r>
          </a:p>
          <a:p>
            <a:pPr lvl="2"/>
            <a:r>
              <a:rPr lang="en-US" smtClean="0"/>
              <a:t>If not pushed, it returns a 0.</a:t>
            </a:r>
          </a:p>
          <a:p>
            <a:pPr lvl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5E300-2862-4B3C-B1B7-46687F91B0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left out…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another signal, PSLVERR (APB Slave Error) which we can drive high if things go bad.</a:t>
            </a:r>
          </a:p>
          <a:p>
            <a:pPr lvl="1"/>
            <a:r>
              <a:rPr lang="en-US" dirty="0" smtClean="0"/>
              <a:t>We’ll just tie that to 0.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Notice we are assuming that our device need not stall.</a:t>
            </a:r>
          </a:p>
          <a:p>
            <a:pPr lvl="1"/>
            <a:r>
              <a:rPr lang="en-US" dirty="0" smtClean="0"/>
              <a:t>We </a:t>
            </a:r>
            <a:r>
              <a:rPr lang="en-US" b="1" dirty="0" smtClean="0"/>
              <a:t>could</a:t>
            </a:r>
            <a:r>
              <a:rPr lang="en-US" dirty="0" smtClean="0"/>
              <a:t> stall if we needed.</a:t>
            </a:r>
          </a:p>
          <a:p>
            <a:pPr lvl="2"/>
            <a:r>
              <a:rPr lang="en-US" dirty="0" smtClean="0"/>
              <a:t>I can’t find a limit on how long, but I suspect at some point the processor would generate an error.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2838D-1DDD-4E05-89E9-D1D436B9E07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6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Verilog!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2838D-1DDD-4E05-89E9-D1D436B9E07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6042025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13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9F762-D3FB-4AE8-A272-23ED6BAC9906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APB state machine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4038600" cy="5410200"/>
          </a:xfrm>
        </p:spPr>
        <p:txBody>
          <a:bodyPr/>
          <a:lstStyle/>
          <a:p>
            <a:r>
              <a:rPr lang="en-US" dirty="0" smtClean="0"/>
              <a:t>IDLE</a:t>
            </a:r>
          </a:p>
          <a:p>
            <a:pPr lvl="1"/>
            <a:r>
              <a:rPr lang="en-US" dirty="0" smtClean="0"/>
              <a:t>Default APB state</a:t>
            </a:r>
          </a:p>
          <a:p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When transfer required</a:t>
            </a:r>
          </a:p>
          <a:p>
            <a:pPr lvl="1"/>
            <a:r>
              <a:rPr lang="en-US" dirty="0" err="1" smtClean="0"/>
              <a:t>PSELx</a:t>
            </a:r>
            <a:r>
              <a:rPr lang="en-US" dirty="0" smtClean="0"/>
              <a:t> is asserted</a:t>
            </a:r>
          </a:p>
          <a:p>
            <a:pPr lvl="1"/>
            <a:r>
              <a:rPr lang="en-US" dirty="0" smtClean="0"/>
              <a:t>Only one cycle</a:t>
            </a:r>
          </a:p>
          <a:p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PENABLE is asserted</a:t>
            </a:r>
          </a:p>
          <a:p>
            <a:pPr lvl="1"/>
            <a:r>
              <a:rPr lang="en-US" dirty="0" err="1" smtClean="0"/>
              <a:t>Addr</a:t>
            </a:r>
            <a:r>
              <a:rPr lang="en-US" dirty="0" smtClean="0"/>
              <a:t>, write, select, and write data remain stable</a:t>
            </a:r>
          </a:p>
          <a:p>
            <a:pPr lvl="1"/>
            <a:r>
              <a:rPr lang="en-US" dirty="0" smtClean="0"/>
              <a:t>Stay if PREADY = L</a:t>
            </a:r>
          </a:p>
          <a:p>
            <a:pPr lvl="1"/>
            <a:r>
              <a:rPr lang="en-US" dirty="0" err="1" smtClean="0"/>
              <a:t>Goto</a:t>
            </a:r>
            <a:r>
              <a:rPr lang="en-US" dirty="0" smtClean="0"/>
              <a:t> IDLE if PREADY = H and no more data</a:t>
            </a:r>
          </a:p>
          <a:p>
            <a:pPr lvl="1"/>
            <a:r>
              <a:rPr lang="en-US" dirty="0" err="1" smtClean="0"/>
              <a:t>Goto</a:t>
            </a:r>
            <a:r>
              <a:rPr lang="en-US" dirty="0" smtClean="0"/>
              <a:t> SETUP is PREADY = H and more data pending</a:t>
            </a:r>
          </a:p>
        </p:txBody>
      </p:sp>
      <p:pic>
        <p:nvPicPr>
          <p:cNvPr id="706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1238250"/>
            <a:ext cx="44577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75213" y="5934075"/>
            <a:ext cx="41460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We’ll spend a bit more time </a:t>
            </a:r>
            <a:br>
              <a:rPr lang="en-US" sz="2400" dirty="0"/>
            </a:br>
            <a:r>
              <a:rPr lang="en-US" sz="2400" dirty="0"/>
              <a:t>on this next week…</a:t>
            </a:r>
          </a:p>
        </p:txBody>
      </p:sp>
    </p:spTree>
    <p:extLst>
      <p:ext uri="{BB962C8B-B14F-4D97-AF65-F5344CB8AC3E}">
        <p14:creationId xmlns:p14="http://schemas.microsoft.com/office/powerpoint/2010/main" val="171739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01359-7A35-46C9-A3C4-46DE746CAFA6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r>
              <a:rPr lang="en-US" smtClean="0"/>
              <a:t>Questions?</a:t>
            </a:r>
          </a:p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r>
              <a:rPr lang="en-US" smtClean="0"/>
              <a:t>Comments?</a:t>
            </a:r>
          </a:p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r>
              <a:rPr lang="en-US" smtClean="0"/>
              <a:t>Discussion?</a:t>
            </a:r>
          </a:p>
        </p:txBody>
      </p:sp>
    </p:spTree>
    <p:extLst>
      <p:ext uri="{BB962C8B-B14F-4D97-AF65-F5344CB8AC3E}">
        <p14:creationId xmlns:p14="http://schemas.microsoft.com/office/powerpoint/2010/main" val="213032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Now…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do you get that to happen?</a:t>
            </a:r>
          </a:p>
          <a:p>
            <a:pPr lvl="1"/>
            <a:r>
              <a:rPr lang="en-US" smtClean="0"/>
              <a:t>We could just say “magic” but that’s not very helpful. </a:t>
            </a:r>
          </a:p>
          <a:p>
            <a:pPr lvl="1"/>
            <a:r>
              <a:rPr lang="en-US" smtClean="0"/>
              <a:t>Let’s start by detailing a simple bus and hooking hardware up to it.</a:t>
            </a:r>
          </a:p>
          <a:p>
            <a:r>
              <a:rPr lang="en-US" smtClean="0"/>
              <a:t>We’ll work on a real bus next time!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8567D-3880-4A12-B28E-8DB31C1A1F4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example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Discuss a basic bus protocol</a:t>
            </a:r>
          </a:p>
          <a:p>
            <a:pPr lvl="1" eaLnBrk="1" hangingPunct="1"/>
            <a:r>
              <a:rPr lang="en-US" smtClean="0"/>
              <a:t>Asynchronous (no clock)</a:t>
            </a:r>
          </a:p>
          <a:p>
            <a:pPr lvl="1" eaLnBrk="1" hangingPunct="1"/>
            <a:r>
              <a:rPr lang="en-US" smtClean="0"/>
              <a:t>Initiator and Target</a:t>
            </a:r>
          </a:p>
          <a:p>
            <a:pPr lvl="1" eaLnBrk="1" hangingPunct="1"/>
            <a:r>
              <a:rPr lang="en-US" smtClean="0"/>
              <a:t>REQ#, ACK#, Data[7:0], ADS[7:0], CMD</a:t>
            </a:r>
          </a:p>
          <a:p>
            <a:pPr lvl="2" eaLnBrk="1" hangingPunct="1"/>
            <a:r>
              <a:rPr lang="en-US" smtClean="0"/>
              <a:t>CMD=0 is read, CMD=1 is write.</a:t>
            </a:r>
          </a:p>
          <a:p>
            <a:pPr lvl="2" eaLnBrk="1" hangingPunct="1"/>
            <a:r>
              <a:rPr lang="en-US" smtClean="0"/>
              <a:t>REQ# low means initiator is requesting something.</a:t>
            </a:r>
          </a:p>
          <a:p>
            <a:pPr lvl="2" eaLnBrk="1" hangingPunct="1"/>
            <a:r>
              <a:rPr lang="en-US" smtClean="0"/>
              <a:t>ACK# low means target has done its job.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 read transaction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Say initiator wants to read location 0x24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Initiator sets ADS=0x24, CMD=0.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Initiator </a:t>
            </a:r>
            <a:r>
              <a:rPr lang="en-US" sz="2400" i="1" dirty="0" smtClean="0"/>
              <a:t>then</a:t>
            </a:r>
            <a:r>
              <a:rPr lang="en-US" sz="2400" dirty="0" smtClean="0"/>
              <a:t> sets REQ# to low. (why do we need a delay?  How much of a delay?)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Target sees read request.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Target drives data onto data bus.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Target </a:t>
            </a:r>
            <a:r>
              <a:rPr lang="en-US" sz="2400" i="1" dirty="0" smtClean="0"/>
              <a:t>then </a:t>
            </a:r>
            <a:r>
              <a:rPr lang="en-US" sz="2400" dirty="0" smtClean="0"/>
              <a:t>sets ACK# to low.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Initiator grabs the data from the data bus.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Initiator sets REQ# to high, stops driving ADS and CMD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Target stops driving data, sets ACK# to high terminating the transaction.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Bus is seen to be idle.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Read transaction 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441325" y="1600200"/>
            <a:ext cx="8016875" cy="4841875"/>
            <a:chOff x="278" y="1008"/>
            <a:chExt cx="5050" cy="3050"/>
          </a:xfrm>
        </p:grpSpPr>
        <p:sp>
          <p:nvSpPr>
            <p:cNvPr id="55300" name="Text Box 3"/>
            <p:cNvSpPr txBox="1">
              <a:spLocks noChangeArrowheads="1"/>
            </p:cNvSpPr>
            <p:nvPr/>
          </p:nvSpPr>
          <p:spPr bwMode="auto">
            <a:xfrm>
              <a:off x="278" y="1322"/>
              <a:ext cx="874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ADS[7:0]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CMD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0000"/>
                  </a:solidFill>
                </a:rPr>
                <a:t>Data[7:0]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REQ#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0000"/>
                  </a:solidFill>
                </a:rPr>
                <a:t>ACK#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24" y="1680"/>
              <a:ext cx="4560" cy="1872"/>
              <a:chOff x="624" y="1680"/>
              <a:chExt cx="4560" cy="1872"/>
            </a:xfrm>
          </p:grpSpPr>
          <p:sp>
            <p:nvSpPr>
              <p:cNvPr id="55345" name="Line 5"/>
              <p:cNvSpPr>
                <a:spLocks noChangeShapeType="1"/>
              </p:cNvSpPr>
              <p:nvPr/>
            </p:nvSpPr>
            <p:spPr bwMode="auto">
              <a:xfrm>
                <a:off x="624" y="1680"/>
                <a:ext cx="45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346" name="Line 6"/>
              <p:cNvSpPr>
                <a:spLocks noChangeShapeType="1"/>
              </p:cNvSpPr>
              <p:nvPr/>
            </p:nvSpPr>
            <p:spPr bwMode="auto">
              <a:xfrm>
                <a:off x="624" y="2160"/>
                <a:ext cx="45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347" name="Line 7"/>
              <p:cNvSpPr>
                <a:spLocks noChangeShapeType="1"/>
              </p:cNvSpPr>
              <p:nvPr/>
            </p:nvSpPr>
            <p:spPr bwMode="auto">
              <a:xfrm>
                <a:off x="624" y="2592"/>
                <a:ext cx="45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348" name="Line 8"/>
              <p:cNvSpPr>
                <a:spLocks noChangeShapeType="1"/>
              </p:cNvSpPr>
              <p:nvPr/>
            </p:nvSpPr>
            <p:spPr bwMode="auto">
              <a:xfrm>
                <a:off x="624" y="3072"/>
                <a:ext cx="45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349" name="Line 9"/>
              <p:cNvSpPr>
                <a:spLocks noChangeShapeType="1"/>
              </p:cNvSpPr>
              <p:nvPr/>
            </p:nvSpPr>
            <p:spPr bwMode="auto">
              <a:xfrm>
                <a:off x="624" y="3552"/>
                <a:ext cx="45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154" y="1248"/>
              <a:ext cx="3174" cy="310"/>
              <a:chOff x="1154" y="1274"/>
              <a:chExt cx="3268" cy="310"/>
            </a:xfrm>
          </p:grpSpPr>
          <p:sp>
            <p:nvSpPr>
              <p:cNvPr id="55332" name="Line 11"/>
              <p:cNvSpPr>
                <a:spLocks noChangeShapeType="1"/>
              </p:cNvSpPr>
              <p:nvPr/>
            </p:nvSpPr>
            <p:spPr bwMode="auto">
              <a:xfrm>
                <a:off x="1200" y="129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333" name="Line 12"/>
              <p:cNvSpPr>
                <a:spLocks noChangeShapeType="1"/>
              </p:cNvSpPr>
              <p:nvPr/>
            </p:nvSpPr>
            <p:spPr bwMode="auto">
              <a:xfrm>
                <a:off x="1200" y="15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334" name="Line 13"/>
              <p:cNvSpPr>
                <a:spLocks noChangeShapeType="1"/>
              </p:cNvSpPr>
              <p:nvPr/>
            </p:nvSpPr>
            <p:spPr bwMode="auto">
              <a:xfrm>
                <a:off x="1392" y="1296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335" name="Line 14"/>
              <p:cNvSpPr>
                <a:spLocks noChangeShapeType="1"/>
              </p:cNvSpPr>
              <p:nvPr/>
            </p:nvSpPr>
            <p:spPr bwMode="auto">
              <a:xfrm flipH="1">
                <a:off x="1392" y="1296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336" name="Text Box 15"/>
              <p:cNvSpPr txBox="1">
                <a:spLocks noChangeArrowheads="1"/>
              </p:cNvSpPr>
              <p:nvPr/>
            </p:nvSpPr>
            <p:spPr bwMode="auto">
              <a:xfrm>
                <a:off x="1154" y="1296"/>
                <a:ext cx="29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??</a:t>
                </a:r>
              </a:p>
            </p:txBody>
          </p:sp>
          <p:sp>
            <p:nvSpPr>
              <p:cNvPr id="55337" name="Line 16"/>
              <p:cNvSpPr>
                <a:spLocks noChangeShapeType="1"/>
              </p:cNvSpPr>
              <p:nvPr/>
            </p:nvSpPr>
            <p:spPr bwMode="auto">
              <a:xfrm>
                <a:off x="1536" y="1296"/>
                <a:ext cx="24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338" name="Line 17"/>
              <p:cNvSpPr>
                <a:spLocks noChangeShapeType="1"/>
              </p:cNvSpPr>
              <p:nvPr/>
            </p:nvSpPr>
            <p:spPr bwMode="auto">
              <a:xfrm>
                <a:off x="1536" y="1584"/>
                <a:ext cx="24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339" name="Line 18"/>
              <p:cNvSpPr>
                <a:spLocks noChangeShapeType="1"/>
              </p:cNvSpPr>
              <p:nvPr/>
            </p:nvSpPr>
            <p:spPr bwMode="auto">
              <a:xfrm>
                <a:off x="4174" y="129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340" name="Line 19"/>
              <p:cNvSpPr>
                <a:spLocks noChangeShapeType="1"/>
              </p:cNvSpPr>
              <p:nvPr/>
            </p:nvSpPr>
            <p:spPr bwMode="auto">
              <a:xfrm>
                <a:off x="4174" y="15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341" name="Line 20"/>
              <p:cNvSpPr>
                <a:spLocks noChangeShapeType="1"/>
              </p:cNvSpPr>
              <p:nvPr/>
            </p:nvSpPr>
            <p:spPr bwMode="auto">
              <a:xfrm>
                <a:off x="4032" y="1296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342" name="Line 21"/>
              <p:cNvSpPr>
                <a:spLocks noChangeShapeType="1"/>
              </p:cNvSpPr>
              <p:nvPr/>
            </p:nvSpPr>
            <p:spPr bwMode="auto">
              <a:xfrm flipH="1">
                <a:off x="4032" y="1296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343" name="Text Box 22"/>
              <p:cNvSpPr txBox="1">
                <a:spLocks noChangeArrowheads="1"/>
              </p:cNvSpPr>
              <p:nvPr/>
            </p:nvSpPr>
            <p:spPr bwMode="auto">
              <a:xfrm>
                <a:off x="4128" y="1296"/>
                <a:ext cx="29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??</a:t>
                </a:r>
              </a:p>
            </p:txBody>
          </p:sp>
          <p:sp>
            <p:nvSpPr>
              <p:cNvPr id="55344" name="Text Box 23"/>
              <p:cNvSpPr txBox="1">
                <a:spLocks noChangeArrowheads="1"/>
              </p:cNvSpPr>
              <p:nvPr/>
            </p:nvSpPr>
            <p:spPr bwMode="auto">
              <a:xfrm>
                <a:off x="2150" y="1274"/>
                <a:ext cx="51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0x24</a:t>
                </a:r>
              </a:p>
            </p:txBody>
          </p:sp>
        </p:grpSp>
        <p:sp>
          <p:nvSpPr>
            <p:cNvPr id="55303" name="Line 24"/>
            <p:cNvSpPr>
              <a:spLocks noChangeShapeType="1"/>
            </p:cNvSpPr>
            <p:nvPr/>
          </p:nvSpPr>
          <p:spPr bwMode="auto">
            <a:xfrm>
              <a:off x="1200" y="2016"/>
              <a:ext cx="3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04" name="Freeform 25" descr="Wide downward diagonal"/>
            <p:cNvSpPr>
              <a:spLocks/>
            </p:cNvSpPr>
            <p:nvPr/>
          </p:nvSpPr>
          <p:spPr bwMode="auto">
            <a:xfrm>
              <a:off x="1200" y="1776"/>
              <a:ext cx="288" cy="240"/>
            </a:xfrm>
            <a:custGeom>
              <a:avLst/>
              <a:gdLst>
                <a:gd name="T0" fmla="*/ 0 w 288"/>
                <a:gd name="T1" fmla="*/ 240 h 240"/>
                <a:gd name="T2" fmla="*/ 0 w 288"/>
                <a:gd name="T3" fmla="*/ 0 h 240"/>
                <a:gd name="T4" fmla="*/ 192 w 288"/>
                <a:gd name="T5" fmla="*/ 0 h 240"/>
                <a:gd name="T6" fmla="*/ 288 w 28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240"/>
                  </a:moveTo>
                  <a:lnTo>
                    <a:pt x="0" y="0"/>
                  </a:lnTo>
                  <a:lnTo>
                    <a:pt x="192" y="0"/>
                  </a:lnTo>
                  <a:lnTo>
                    <a:pt x="288" y="240"/>
                  </a:lnTo>
                </a:path>
              </a:pathLst>
            </a:custGeom>
            <a:pattFill prst="wdDn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05" name="Freeform 26" descr="Wide downward diagonal"/>
            <p:cNvSpPr>
              <a:spLocks/>
            </p:cNvSpPr>
            <p:nvPr/>
          </p:nvSpPr>
          <p:spPr bwMode="auto">
            <a:xfrm flipH="1">
              <a:off x="3888" y="1776"/>
              <a:ext cx="672" cy="240"/>
            </a:xfrm>
            <a:custGeom>
              <a:avLst/>
              <a:gdLst>
                <a:gd name="T0" fmla="*/ 0 w 288"/>
                <a:gd name="T1" fmla="*/ 240 h 240"/>
                <a:gd name="T2" fmla="*/ 0 w 288"/>
                <a:gd name="T3" fmla="*/ 0 h 240"/>
                <a:gd name="T4" fmla="*/ 448 w 288"/>
                <a:gd name="T5" fmla="*/ 0 h 240"/>
                <a:gd name="T6" fmla="*/ 672 w 28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240"/>
                  </a:moveTo>
                  <a:lnTo>
                    <a:pt x="0" y="0"/>
                  </a:lnTo>
                  <a:lnTo>
                    <a:pt x="192" y="0"/>
                  </a:lnTo>
                  <a:lnTo>
                    <a:pt x="288" y="240"/>
                  </a:lnTo>
                </a:path>
              </a:pathLst>
            </a:custGeom>
            <a:pattFill prst="wdDn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06" name="Freeform 27"/>
            <p:cNvSpPr>
              <a:spLocks/>
            </p:cNvSpPr>
            <p:nvPr/>
          </p:nvSpPr>
          <p:spPr bwMode="auto">
            <a:xfrm>
              <a:off x="1104" y="2736"/>
              <a:ext cx="3360" cy="240"/>
            </a:xfrm>
            <a:custGeom>
              <a:avLst/>
              <a:gdLst>
                <a:gd name="T0" fmla="*/ 0 w 3360"/>
                <a:gd name="T1" fmla="*/ 0 h 240"/>
                <a:gd name="T2" fmla="*/ 480 w 3360"/>
                <a:gd name="T3" fmla="*/ 0 h 240"/>
                <a:gd name="T4" fmla="*/ 576 w 3360"/>
                <a:gd name="T5" fmla="*/ 240 h 240"/>
                <a:gd name="T6" fmla="*/ 2688 w 3360"/>
                <a:gd name="T7" fmla="*/ 240 h 240"/>
                <a:gd name="T8" fmla="*/ 2784 w 3360"/>
                <a:gd name="T9" fmla="*/ 0 h 240"/>
                <a:gd name="T10" fmla="*/ 3360 w 3360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0"/>
                <a:gd name="T19" fmla="*/ 0 h 240"/>
                <a:gd name="T20" fmla="*/ 3360 w 3360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0" h="240">
                  <a:moveTo>
                    <a:pt x="0" y="0"/>
                  </a:moveTo>
                  <a:lnTo>
                    <a:pt x="480" y="0"/>
                  </a:lnTo>
                  <a:lnTo>
                    <a:pt x="576" y="240"/>
                  </a:lnTo>
                  <a:lnTo>
                    <a:pt x="2688" y="240"/>
                  </a:lnTo>
                  <a:lnTo>
                    <a:pt x="2784" y="0"/>
                  </a:lnTo>
                  <a:lnTo>
                    <a:pt x="33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07" name="Freeform 28"/>
            <p:cNvSpPr>
              <a:spLocks/>
            </p:cNvSpPr>
            <p:nvPr/>
          </p:nvSpPr>
          <p:spPr bwMode="auto">
            <a:xfrm>
              <a:off x="1776" y="3168"/>
              <a:ext cx="3072" cy="240"/>
            </a:xfrm>
            <a:custGeom>
              <a:avLst/>
              <a:gdLst>
                <a:gd name="T0" fmla="*/ 0 w 3360"/>
                <a:gd name="T1" fmla="*/ 0 h 240"/>
                <a:gd name="T2" fmla="*/ 439 w 3360"/>
                <a:gd name="T3" fmla="*/ 0 h 240"/>
                <a:gd name="T4" fmla="*/ 527 w 3360"/>
                <a:gd name="T5" fmla="*/ 240 h 240"/>
                <a:gd name="T6" fmla="*/ 2458 w 3360"/>
                <a:gd name="T7" fmla="*/ 240 h 240"/>
                <a:gd name="T8" fmla="*/ 2545 w 3360"/>
                <a:gd name="T9" fmla="*/ 0 h 240"/>
                <a:gd name="T10" fmla="*/ 3072 w 3360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0"/>
                <a:gd name="T19" fmla="*/ 0 h 240"/>
                <a:gd name="T20" fmla="*/ 3360 w 3360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0" h="240">
                  <a:moveTo>
                    <a:pt x="0" y="0"/>
                  </a:moveTo>
                  <a:lnTo>
                    <a:pt x="480" y="0"/>
                  </a:lnTo>
                  <a:lnTo>
                    <a:pt x="576" y="240"/>
                  </a:lnTo>
                  <a:lnTo>
                    <a:pt x="2688" y="240"/>
                  </a:lnTo>
                  <a:lnTo>
                    <a:pt x="2784" y="0"/>
                  </a:lnTo>
                  <a:lnTo>
                    <a:pt x="33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08" name="Line 29"/>
            <p:cNvSpPr>
              <a:spLocks noChangeShapeType="1"/>
            </p:cNvSpPr>
            <p:nvPr/>
          </p:nvSpPr>
          <p:spPr bwMode="auto">
            <a:xfrm flipH="1">
              <a:off x="1152" y="316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09" name="Line 30"/>
            <p:cNvSpPr>
              <a:spLocks noChangeShapeType="1"/>
            </p:cNvSpPr>
            <p:nvPr/>
          </p:nvSpPr>
          <p:spPr bwMode="auto">
            <a:xfrm>
              <a:off x="1200" y="2256"/>
              <a:ext cx="6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10" name="Line 31"/>
            <p:cNvSpPr>
              <a:spLocks noChangeShapeType="1"/>
            </p:cNvSpPr>
            <p:nvPr/>
          </p:nvSpPr>
          <p:spPr bwMode="auto">
            <a:xfrm>
              <a:off x="1200" y="2544"/>
              <a:ext cx="6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11" name="Line 32"/>
            <p:cNvSpPr>
              <a:spLocks noChangeShapeType="1"/>
            </p:cNvSpPr>
            <p:nvPr/>
          </p:nvSpPr>
          <p:spPr bwMode="auto">
            <a:xfrm>
              <a:off x="1874" y="225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12" name="Line 33"/>
            <p:cNvSpPr>
              <a:spLocks noChangeShapeType="1"/>
            </p:cNvSpPr>
            <p:nvPr/>
          </p:nvSpPr>
          <p:spPr bwMode="auto">
            <a:xfrm flipH="1">
              <a:off x="1874" y="225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13" name="Text Box 34"/>
            <p:cNvSpPr txBox="1">
              <a:spLocks noChangeArrowheads="1"/>
            </p:cNvSpPr>
            <p:nvPr/>
          </p:nvSpPr>
          <p:spPr bwMode="auto">
            <a:xfrm>
              <a:off x="1296" y="2256"/>
              <a:ext cx="6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??</a:t>
              </a:r>
            </a:p>
          </p:txBody>
        </p:sp>
        <p:sp>
          <p:nvSpPr>
            <p:cNvPr id="55314" name="Line 35"/>
            <p:cNvSpPr>
              <a:spLocks noChangeShapeType="1"/>
            </p:cNvSpPr>
            <p:nvPr/>
          </p:nvSpPr>
          <p:spPr bwMode="auto">
            <a:xfrm>
              <a:off x="2018" y="2256"/>
              <a:ext cx="22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15" name="Line 36"/>
            <p:cNvSpPr>
              <a:spLocks noChangeShapeType="1"/>
            </p:cNvSpPr>
            <p:nvPr/>
          </p:nvSpPr>
          <p:spPr bwMode="auto">
            <a:xfrm>
              <a:off x="2018" y="2544"/>
              <a:ext cx="22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16" name="Line 37"/>
            <p:cNvSpPr>
              <a:spLocks noChangeShapeType="1"/>
            </p:cNvSpPr>
            <p:nvPr/>
          </p:nvSpPr>
          <p:spPr bwMode="auto">
            <a:xfrm>
              <a:off x="4366" y="2256"/>
              <a:ext cx="5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17" name="Line 38"/>
            <p:cNvSpPr>
              <a:spLocks noChangeShapeType="1"/>
            </p:cNvSpPr>
            <p:nvPr/>
          </p:nvSpPr>
          <p:spPr bwMode="auto">
            <a:xfrm>
              <a:off x="4366" y="2544"/>
              <a:ext cx="5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18" name="Line 39"/>
            <p:cNvSpPr>
              <a:spLocks noChangeShapeType="1"/>
            </p:cNvSpPr>
            <p:nvPr/>
          </p:nvSpPr>
          <p:spPr bwMode="auto">
            <a:xfrm>
              <a:off x="4224" y="225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19" name="Line 40"/>
            <p:cNvSpPr>
              <a:spLocks noChangeShapeType="1"/>
            </p:cNvSpPr>
            <p:nvPr/>
          </p:nvSpPr>
          <p:spPr bwMode="auto">
            <a:xfrm flipH="1">
              <a:off x="4224" y="225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20" name="Text Box 41"/>
            <p:cNvSpPr txBox="1">
              <a:spLocks noChangeArrowheads="1"/>
            </p:cNvSpPr>
            <p:nvPr/>
          </p:nvSpPr>
          <p:spPr bwMode="auto">
            <a:xfrm>
              <a:off x="4416" y="2256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??</a:t>
              </a:r>
            </a:p>
          </p:txBody>
        </p:sp>
        <p:sp>
          <p:nvSpPr>
            <p:cNvPr id="55321" name="Text Box 42"/>
            <p:cNvSpPr txBox="1">
              <a:spLocks noChangeArrowheads="1"/>
            </p:cNvSpPr>
            <p:nvPr/>
          </p:nvSpPr>
          <p:spPr bwMode="auto">
            <a:xfrm>
              <a:off x="2632" y="2234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0x55</a:t>
              </a:r>
            </a:p>
          </p:txBody>
        </p:sp>
        <p:sp>
          <p:nvSpPr>
            <p:cNvPr id="55322" name="Line 43"/>
            <p:cNvSpPr>
              <a:spLocks noChangeShapeType="1"/>
            </p:cNvSpPr>
            <p:nvPr/>
          </p:nvSpPr>
          <p:spPr bwMode="auto">
            <a:xfrm>
              <a:off x="1392" y="1008"/>
              <a:ext cx="0" cy="27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23" name="Line 44"/>
            <p:cNvSpPr>
              <a:spLocks noChangeShapeType="1"/>
            </p:cNvSpPr>
            <p:nvPr/>
          </p:nvSpPr>
          <p:spPr bwMode="auto">
            <a:xfrm>
              <a:off x="1584" y="1008"/>
              <a:ext cx="0" cy="27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24" name="Line 45"/>
            <p:cNvSpPr>
              <a:spLocks noChangeShapeType="1"/>
            </p:cNvSpPr>
            <p:nvPr/>
          </p:nvSpPr>
          <p:spPr bwMode="auto">
            <a:xfrm>
              <a:off x="1680" y="1008"/>
              <a:ext cx="0" cy="27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25" name="Line 46"/>
            <p:cNvSpPr>
              <a:spLocks noChangeShapeType="1"/>
            </p:cNvSpPr>
            <p:nvPr/>
          </p:nvSpPr>
          <p:spPr bwMode="auto">
            <a:xfrm>
              <a:off x="1872" y="1008"/>
              <a:ext cx="0" cy="27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26" name="Line 47"/>
            <p:cNvSpPr>
              <a:spLocks noChangeShapeType="1"/>
            </p:cNvSpPr>
            <p:nvPr/>
          </p:nvSpPr>
          <p:spPr bwMode="auto">
            <a:xfrm>
              <a:off x="2208" y="1008"/>
              <a:ext cx="0" cy="27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27" name="Line 48"/>
            <p:cNvSpPr>
              <a:spLocks noChangeShapeType="1"/>
            </p:cNvSpPr>
            <p:nvPr/>
          </p:nvSpPr>
          <p:spPr bwMode="auto">
            <a:xfrm>
              <a:off x="3360" y="1008"/>
              <a:ext cx="0" cy="27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28" name="Line 49"/>
            <p:cNvSpPr>
              <a:spLocks noChangeShapeType="1"/>
            </p:cNvSpPr>
            <p:nvPr/>
          </p:nvSpPr>
          <p:spPr bwMode="auto">
            <a:xfrm>
              <a:off x="4320" y="1008"/>
              <a:ext cx="0" cy="27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29" name="Line 53"/>
            <p:cNvSpPr>
              <a:spLocks noChangeShapeType="1"/>
            </p:cNvSpPr>
            <p:nvPr/>
          </p:nvSpPr>
          <p:spPr bwMode="auto">
            <a:xfrm>
              <a:off x="4224" y="1008"/>
              <a:ext cx="0" cy="27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30" name="Line 54"/>
            <p:cNvSpPr>
              <a:spLocks noChangeShapeType="1"/>
            </p:cNvSpPr>
            <p:nvPr/>
          </p:nvSpPr>
          <p:spPr bwMode="auto">
            <a:xfrm>
              <a:off x="3888" y="1008"/>
              <a:ext cx="0" cy="27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331" name="Text Box 56"/>
            <p:cNvSpPr txBox="1">
              <a:spLocks noChangeArrowheads="1"/>
            </p:cNvSpPr>
            <p:nvPr/>
          </p:nvSpPr>
          <p:spPr bwMode="auto">
            <a:xfrm>
              <a:off x="1094" y="3770"/>
              <a:ext cx="36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   A B C D    E                     F         G    HI      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write transaction </a:t>
            </a:r>
            <a:br>
              <a:rPr lang="en-US" smtClean="0"/>
            </a:br>
            <a:r>
              <a:rPr lang="en-US" sz="3200" smtClean="0"/>
              <a:t>(write 0xF4 to location 0x31)</a:t>
            </a:r>
            <a:endParaRPr lang="en-US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763000" cy="4343400"/>
          </a:xfrm>
        </p:spPr>
        <p:txBody>
          <a:bodyPr/>
          <a:lstStyle/>
          <a:p>
            <a:pPr lvl="1" eaLnBrk="1" hangingPunct="1"/>
            <a:r>
              <a:rPr lang="en-US" dirty="0" smtClean="0"/>
              <a:t>Initiator sets ADS=0x31, CMD=1, Data=0xF4</a:t>
            </a:r>
          </a:p>
          <a:p>
            <a:pPr lvl="1" eaLnBrk="1" hangingPunct="1"/>
            <a:r>
              <a:rPr lang="en-US" dirty="0" smtClean="0"/>
              <a:t>Initiator </a:t>
            </a:r>
            <a:r>
              <a:rPr lang="en-US" i="1" dirty="0" smtClean="0"/>
              <a:t>then</a:t>
            </a:r>
            <a:r>
              <a:rPr lang="en-US" dirty="0" smtClean="0"/>
              <a:t> sets REQ# to low. </a:t>
            </a:r>
          </a:p>
          <a:p>
            <a:pPr lvl="1" eaLnBrk="1" hangingPunct="1"/>
            <a:r>
              <a:rPr lang="en-US" dirty="0" smtClean="0"/>
              <a:t>Target sees write request.</a:t>
            </a:r>
          </a:p>
          <a:p>
            <a:pPr lvl="1" eaLnBrk="1" hangingPunct="1"/>
            <a:r>
              <a:rPr lang="en-US" dirty="0" smtClean="0"/>
              <a:t>Target reads data from data bus. (Just has to store in a register, need not write all the way to memory!)</a:t>
            </a:r>
          </a:p>
          <a:p>
            <a:pPr lvl="1" eaLnBrk="1" hangingPunct="1"/>
            <a:r>
              <a:rPr lang="en-US" dirty="0" smtClean="0"/>
              <a:t>Target </a:t>
            </a:r>
            <a:r>
              <a:rPr lang="en-US" i="1" dirty="0" smtClean="0"/>
              <a:t>then </a:t>
            </a:r>
            <a:r>
              <a:rPr lang="en-US" dirty="0" smtClean="0"/>
              <a:t>sets ACK# to low.</a:t>
            </a:r>
          </a:p>
          <a:p>
            <a:pPr lvl="1" eaLnBrk="1" hangingPunct="1"/>
            <a:r>
              <a:rPr lang="en-US" dirty="0" smtClean="0"/>
              <a:t>Initiator sets REQ# to high &amp; stops driving other lines.</a:t>
            </a:r>
          </a:p>
          <a:p>
            <a:pPr lvl="1" eaLnBrk="1" hangingPunct="1"/>
            <a:r>
              <a:rPr lang="en-US" dirty="0" smtClean="0"/>
              <a:t>Target sets ACK# to high terminating the transaction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1950</Words>
  <Application>Microsoft Macintosh PowerPoint</Application>
  <PresentationFormat>On-screen Show (4:3)</PresentationFormat>
  <Paragraphs>514</Paragraphs>
  <Slides>43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Office Theme</vt:lpstr>
      <vt:lpstr>1_Blank Presentation</vt:lpstr>
      <vt:lpstr>Default Design</vt:lpstr>
      <vt:lpstr>1_Default Design</vt:lpstr>
      <vt:lpstr>PowerPoint Presentation</vt:lpstr>
      <vt:lpstr>Admin</vt:lpstr>
      <vt:lpstr>Today</vt:lpstr>
      <vt:lpstr>Memory-mapped I/O</vt:lpstr>
      <vt:lpstr>Now…</vt:lpstr>
      <vt:lpstr>Basic example</vt:lpstr>
      <vt:lpstr>A read transaction</vt:lpstr>
      <vt:lpstr>Read transaction </vt:lpstr>
      <vt:lpstr>A write transaction  (write 0xF4 to location 0x31)</vt:lpstr>
      <vt:lpstr>The push-button (if ADS=0x04 write 0 or 1 depending on button)</vt:lpstr>
      <vt:lpstr>The push-button (if ADS=0x04 write 0 or 1 depending on button)</vt:lpstr>
      <vt:lpstr>The LED (1 bit reg written by LSB of address 0x05)</vt:lpstr>
      <vt:lpstr>Let’s write a simple assembly program  Light on if button is pressed.</vt:lpstr>
      <vt:lpstr>Outline</vt:lpstr>
      <vt:lpstr>What happens when this “instruction” executes?</vt:lpstr>
      <vt:lpstr>“*reg += 3” is turned into a ld, add, str sequence</vt:lpstr>
      <vt:lpstr>Details of the bus “handshaking” depend on the particular memory/peripherals involved </vt:lpstr>
      <vt:lpstr>Modern embedded systems have multiple busses</vt:lpstr>
      <vt:lpstr>Advanced Microcontroller Bus Architecture (AMBA) - Advanced High-performance Bus (AHB) - Advanced Peripheral Bus (APB)</vt:lpstr>
      <vt:lpstr>Actel SmartFusion system/bus architecture</vt:lpstr>
      <vt:lpstr>Bus terminology</vt:lpstr>
      <vt:lpstr>Driving shared wires</vt:lpstr>
      <vt:lpstr>Or just say no to shared wires.</vt:lpstr>
      <vt:lpstr>Wire count</vt:lpstr>
      <vt:lpstr>Outline</vt:lpstr>
      <vt:lpstr>APB is a fairly simple bus designed to be easy to  work with.</vt:lpstr>
      <vt:lpstr>Let’s just look at APB writes (Master writing to device) as a starting point.   </vt:lpstr>
      <vt:lpstr>Notation</vt:lpstr>
      <vt:lpstr>APB bus signals</vt:lpstr>
      <vt:lpstr>APB bus signals</vt:lpstr>
      <vt:lpstr>So what’s happening here?</vt:lpstr>
      <vt:lpstr>Example setup</vt:lpstr>
      <vt:lpstr>Say the CPU does a store to location 0x00001004 with no stalls</vt:lpstr>
      <vt:lpstr>Design a device which writes to a register whenever any address in its range is written</vt:lpstr>
      <vt:lpstr>Reg A should be written at address 0x00001000 Reg B should be written at address 0x00001004</vt:lpstr>
      <vt:lpstr>Reads…</vt:lpstr>
      <vt:lpstr>Let’s say we want a device that provides data from a switch on a read to any address it is assigned.  (so returns a 0 or 1)</vt:lpstr>
      <vt:lpstr>Device provides data from switch A if address  0x00001000 is read from. B if address 0x00001004 is read from</vt:lpstr>
      <vt:lpstr>All reads read from register, all writes write…</vt:lpstr>
      <vt:lpstr>Things left out…</vt:lpstr>
      <vt:lpstr>Verilog!</vt:lpstr>
      <vt:lpstr>APB state machine</vt:lpstr>
      <vt:lpstr>PowerPoint Presentation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brehob</dc:creator>
  <cp:lastModifiedBy>Ron</cp:lastModifiedBy>
  <cp:revision>24</cp:revision>
  <cp:lastPrinted>2016-01-19T19:40:28Z</cp:lastPrinted>
  <dcterms:created xsi:type="dcterms:W3CDTF">2012-01-17T17:51:57Z</dcterms:created>
  <dcterms:modified xsi:type="dcterms:W3CDTF">2016-09-19T15:27:04Z</dcterms:modified>
</cp:coreProperties>
</file>