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7"/>
  </p:notesMasterIdLst>
  <p:sldIdLst>
    <p:sldId id="273" r:id="rId3"/>
    <p:sldId id="351" r:id="rId4"/>
    <p:sldId id="331" r:id="rId5"/>
    <p:sldId id="258" r:id="rId6"/>
    <p:sldId id="330" r:id="rId7"/>
    <p:sldId id="281" r:id="rId8"/>
    <p:sldId id="312" r:id="rId9"/>
    <p:sldId id="332" r:id="rId10"/>
    <p:sldId id="306" r:id="rId11"/>
    <p:sldId id="316" r:id="rId12"/>
    <p:sldId id="319" r:id="rId13"/>
    <p:sldId id="309" r:id="rId14"/>
    <p:sldId id="310" r:id="rId15"/>
    <p:sldId id="354" r:id="rId16"/>
    <p:sldId id="317" r:id="rId17"/>
    <p:sldId id="311" r:id="rId18"/>
    <p:sldId id="320" r:id="rId19"/>
    <p:sldId id="321" r:id="rId20"/>
    <p:sldId id="322" r:id="rId21"/>
    <p:sldId id="323" r:id="rId22"/>
    <p:sldId id="324" r:id="rId23"/>
    <p:sldId id="325" r:id="rId24"/>
    <p:sldId id="328" r:id="rId25"/>
    <p:sldId id="352" r:id="rId26"/>
    <p:sldId id="353" r:id="rId27"/>
    <p:sldId id="327" r:id="rId28"/>
    <p:sldId id="326" r:id="rId29"/>
    <p:sldId id="307" r:id="rId30"/>
    <p:sldId id="345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6" r:id="rId44"/>
    <p:sldId id="350" r:id="rId45"/>
    <p:sldId id="347" r:id="rId4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2000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6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4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D4D653F8-5C8C-4C67-BC67-9485FE4A99B2}" type="datetimeFigureOut">
              <a:rPr lang="en-US" smtClean="0"/>
              <a:t>9/21/16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E5719EAB-48AE-403B-AFE6-424C6647C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84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017"/>
            <a:fld id="{C90FE810-AA16-4E9B-ABFE-13A11B57A5A2}" type="slidenum">
              <a:rPr lang="en-US" smtClean="0"/>
              <a:pPr defTabSz="965017"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7493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469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14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14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56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51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86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86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97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742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289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289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863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8"/>
            <a:fld id="{BF9710A4-B190-4400-BA4B-CBCD7AAEA5FE}" type="slidenum">
              <a:rPr lang="en-US">
                <a:solidFill>
                  <a:prstClr val="black"/>
                </a:solidFill>
              </a:rPr>
              <a:pPr defTabSz="964978"/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09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8"/>
            <a:fld id="{8018DE9D-52E9-42EE-A2D7-B33F65B0866D}" type="slidenum">
              <a:rPr lang="en-US">
                <a:solidFill>
                  <a:prstClr val="black"/>
                </a:solidFill>
              </a:rPr>
              <a:pPr defTabSz="964978"/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01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529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797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774"/>
            <a:fld id="{02184E43-0C3E-4E74-8114-0BD908F26096}" type="slidenum">
              <a:rPr lang="en-US" smtClean="0"/>
              <a:pPr defTabSz="965774"/>
              <a:t>28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6418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568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6630C2-6F7E-46E4-84B0-10581E3E4F83}" type="slidenum">
              <a:rPr lang="en-US">
                <a:solidFill>
                  <a:srgbClr val="000000"/>
                </a:solidFill>
              </a:rPr>
              <a:pPr/>
              <a:t>30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078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861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356120-2DAA-4370-8FA6-E679D30D87F1}" type="slidenum">
              <a:rPr lang="en-US">
                <a:solidFill>
                  <a:srgbClr val="000000"/>
                </a:solidFill>
              </a:rPr>
              <a:pPr/>
              <a:t>31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5367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37BB18-43EC-454B-B4FE-CDC92DE9D154}" type="slidenum">
              <a:rPr lang="en-US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474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7620A6-0229-4C23-92BB-BD98466051C1}" type="slidenum">
              <a:rPr lang="en-US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84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1E8032-D284-4443-BF4A-05F99989280E}" type="slidenum">
              <a:rPr lang="en-US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676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696C7D-4770-4BA4-BFB4-8A4E28220867}" type="slidenum">
              <a:rPr lang="en-US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3925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B79514-83A1-41FC-A0D0-C4BEA28FE48E}" type="slidenum">
              <a:rPr lang="en-US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809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1E144A-199F-44D7-BA84-236529D1803F}" type="slidenum">
              <a:rPr lang="en-US">
                <a:solidFill>
                  <a:srgbClr val="000000"/>
                </a:solidFill>
              </a:rPr>
              <a:pPr/>
              <a:t>37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8888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B8401B-58D6-40A9-89FD-2F3EB662D67C}" type="slidenum">
              <a:rPr lang="en-US">
                <a:solidFill>
                  <a:srgbClr val="000000"/>
                </a:solidFill>
              </a:rPr>
              <a:pPr/>
              <a:t>38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361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DBEF65-7D35-4A2C-8731-EEDEA29B6779}" type="slidenum">
              <a:rPr lang="en-US">
                <a:solidFill>
                  <a:srgbClr val="000000"/>
                </a:solidFill>
              </a:rPr>
              <a:pPr/>
              <a:t>39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387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46FB75-4D14-4068-A5E3-051F70B28BEA}" type="slidenum">
              <a:rPr lang="en-US">
                <a:solidFill>
                  <a:srgbClr val="000000"/>
                </a:solidFill>
              </a:rPr>
              <a:pPr/>
              <a:t>40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6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017"/>
            <a:fld id="{BC90EB83-3481-4061-AEE4-470C263FD4B5}" type="slidenum">
              <a:rPr lang="en-US" smtClean="0">
                <a:solidFill>
                  <a:prstClr val="black"/>
                </a:solidFill>
              </a:rPr>
              <a:pPr defTabSz="965017"/>
              <a:t>4</a:t>
            </a:fld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386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616A29-A123-4555-BF5A-3FFE3E82266D}" type="slidenum">
              <a:rPr lang="en-US">
                <a:solidFill>
                  <a:srgbClr val="000000"/>
                </a:solidFill>
              </a:rPr>
              <a:pPr/>
              <a:t>41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43404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572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7F74DD-1F72-4347-94C8-1D28C4FEE331}" type="slidenum">
              <a:rPr lang="en-US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1616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735EC5-2D43-4EAB-90DC-698B04074F09}" type="slidenum">
              <a:rPr lang="en-US">
                <a:solidFill>
                  <a:prstClr val="black"/>
                </a:solidFill>
              </a:rPr>
              <a:pPr/>
              <a:t>44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1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3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774"/>
            <a:fld id="{F4B0D20A-EFCA-45E0-9E60-32A45B46A54B}" type="slidenum">
              <a:rPr lang="en-US" smtClean="0"/>
              <a:pPr defTabSz="965774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3304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98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19EAB-48AE-403B-AFE6-424C6647CA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30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5774"/>
            <a:fld id="{18173B5F-9CD5-40DD-8AAB-F3133339BC7A}" type="slidenum">
              <a:rPr lang="en-US" smtClean="0"/>
              <a:pPr defTabSz="965774"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174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8222-A8BA-4C2D-A783-E373A26DCB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59D7-2A7C-4FDE-85A6-7A6AD7748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1D98C-1CD4-4830-A90B-17A5BFD0E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717D2-8EEE-4C4F-843C-29DA27E2F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9383-ABC4-479A-A7E4-13DA2724B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2838D-1DDD-4E05-89E9-D1D436B9E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E3BE6-DBE3-4839-9D8B-E1C4CA457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11F89-E71E-482A-8AA4-BAA23D4C9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CF4B-BBC5-4CCD-B5CF-BEADCC226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84DCE-8CA1-4148-BC9F-82003D3CC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5E5F2-DC34-439E-A8DE-421A8C1FD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F89CB-8791-413F-A180-C2799D372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14918-5CA5-4C08-90BC-27C86EBAB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433B-A688-42F6-91F2-7608AC22EF7B}" type="datetimeFigureOut">
              <a:rPr lang="en-US" smtClean="0"/>
              <a:t>9/21/16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F6FE4-BB9D-4E21-8F20-196B2D394A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rgbClr val="B2B2B2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6813E62-034E-4BA3-9E01-C9FB41654A49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307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3079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97838" y="76200"/>
            <a:ext cx="9699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9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1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13E189-42D2-431B-98ED-8F21E397CAF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6868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0066"/>
                </a:solidFill>
                <a:latin typeface="Trebuchet MS" pitchFamily="34" charset="0"/>
              </a:rPr>
              <a:t>EECS 373</a:t>
            </a:r>
          </a:p>
          <a:p>
            <a:r>
              <a:rPr lang="en-US" sz="3200" dirty="0">
                <a:solidFill>
                  <a:srgbClr val="000066"/>
                </a:solidFill>
                <a:latin typeface="Trebuchet MS" pitchFamily="34" charset="0"/>
              </a:rPr>
              <a:t>Design of Microprocessor-Based Systems</a:t>
            </a: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r>
              <a:rPr lang="en-US" sz="2800" dirty="0" smtClean="0">
                <a:solidFill>
                  <a:srgbClr val="000066"/>
                </a:solidFill>
                <a:latin typeface="Trebuchet MS" pitchFamily="34" charset="0"/>
              </a:rPr>
              <a:t>Ron </a:t>
            </a:r>
            <a:r>
              <a:rPr lang="en-US" sz="2800" dirty="0" err="1" smtClean="0">
                <a:solidFill>
                  <a:srgbClr val="000066"/>
                </a:solidFill>
                <a:latin typeface="Trebuchet MS" pitchFamily="34" charset="0"/>
              </a:rPr>
              <a:t>Dreslinski</a:t>
            </a:r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r>
              <a:rPr lang="en-US" sz="2200" dirty="0">
                <a:solidFill>
                  <a:srgbClr val="000066"/>
                </a:solidFill>
                <a:latin typeface="Trebuchet MS" pitchFamily="34" charset="0"/>
              </a:rPr>
              <a:t>University of Michigan</a:t>
            </a: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r>
              <a:rPr lang="en-US" sz="2200" b="1" u="sng" dirty="0">
                <a:solidFill>
                  <a:srgbClr val="000066"/>
                </a:solidFill>
                <a:latin typeface="Trebuchet MS" pitchFamily="34" charset="0"/>
              </a:rPr>
              <a:t>Lecture </a:t>
            </a:r>
            <a:r>
              <a:rPr lang="en-US" sz="2200" b="1" u="sng" dirty="0" smtClean="0">
                <a:solidFill>
                  <a:srgbClr val="000066"/>
                </a:solidFill>
                <a:latin typeface="Trebuchet MS" pitchFamily="34" charset="0"/>
              </a:rPr>
              <a:t>5:</a:t>
            </a:r>
            <a:r>
              <a:rPr lang="en-US" sz="2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2200" dirty="0" smtClean="0">
                <a:solidFill>
                  <a:srgbClr val="000066"/>
                </a:solidFill>
                <a:latin typeface="Trebuchet MS" pitchFamily="34" charset="0"/>
              </a:rPr>
              <a:t>Memory-mapped I/O review, APB, start interrupts.  Mostly APB though </a:t>
            </a:r>
            <a:r>
              <a:rPr lang="en-US" sz="2200" dirty="0" smtClean="0">
                <a:solidFill>
                  <a:srgbClr val="000066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  <a:p>
            <a:r>
              <a:rPr lang="en-US" sz="2200" dirty="0" smtClean="0">
                <a:solidFill>
                  <a:srgbClr val="000066"/>
                </a:solidFill>
                <a:latin typeface="Trebuchet MS" pitchFamily="34" charset="0"/>
              </a:rPr>
              <a:t/>
            </a:r>
            <a:br>
              <a:rPr lang="en-US" sz="2200" dirty="0" smtClean="0">
                <a:solidFill>
                  <a:srgbClr val="000066"/>
                </a:solidFill>
                <a:latin typeface="Trebuchet MS" pitchFamily="34" charset="0"/>
              </a:rPr>
            </a:br>
            <a:r>
              <a:rPr lang="en-US" sz="2200" dirty="0" smtClean="0">
                <a:solidFill>
                  <a:srgbClr val="000066"/>
                </a:solidFill>
                <a:latin typeface="Trebuchet MS" pitchFamily="34" charset="0"/>
              </a:rPr>
              <a:t>September </a:t>
            </a:r>
            <a:r>
              <a:rPr lang="en-US" sz="2200" dirty="0" smtClean="0">
                <a:solidFill>
                  <a:srgbClr val="000066"/>
                </a:solidFill>
                <a:latin typeface="Trebuchet MS" pitchFamily="34" charset="0"/>
              </a:rPr>
              <a:t>21</a:t>
            </a:r>
            <a:r>
              <a:rPr lang="en-US" sz="2200" baseline="30000" dirty="0" smtClean="0">
                <a:solidFill>
                  <a:srgbClr val="000066"/>
                </a:solidFill>
                <a:latin typeface="Trebuchet MS" pitchFamily="34" charset="0"/>
              </a:rPr>
              <a:t>st</a:t>
            </a:r>
            <a:r>
              <a:rPr lang="en-US" sz="2200" dirty="0" smtClean="0">
                <a:solidFill>
                  <a:srgbClr val="000066"/>
                </a:solidFill>
                <a:latin typeface="Trebuchet MS" pitchFamily="34" charset="0"/>
              </a:rPr>
              <a:t> 2016</a:t>
            </a:r>
            <a:endParaRPr lang="en-US" sz="2200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just look at APB writes (Master writing to device)</a:t>
            </a:r>
            <a:br>
              <a:rPr lang="en-US" dirty="0" smtClean="0"/>
            </a:br>
            <a:r>
              <a:rPr lang="en-US" dirty="0" smtClean="0"/>
              <a:t>as a starting point.  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add reads shortly.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37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09600"/>
            <a:ext cx="6934200" cy="561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33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APB bus signals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PCLK </a:t>
            </a:r>
          </a:p>
          <a:p>
            <a:pPr lvl="1"/>
            <a:r>
              <a:rPr lang="en-US" dirty="0" smtClean="0"/>
              <a:t>Clock</a:t>
            </a:r>
          </a:p>
          <a:p>
            <a:r>
              <a:rPr lang="en-US" dirty="0" smtClean="0"/>
              <a:t>PADDR</a:t>
            </a:r>
          </a:p>
          <a:p>
            <a:pPr lvl="1"/>
            <a:r>
              <a:rPr lang="en-US" dirty="0" smtClean="0"/>
              <a:t>Address on bus</a:t>
            </a:r>
          </a:p>
          <a:p>
            <a:r>
              <a:rPr lang="en-US" dirty="0" smtClean="0"/>
              <a:t>PWRITE</a:t>
            </a:r>
          </a:p>
          <a:p>
            <a:pPr lvl="1"/>
            <a:r>
              <a:rPr lang="en-US" dirty="0" smtClean="0"/>
              <a:t>1=Write, 0=Read</a:t>
            </a:r>
          </a:p>
          <a:p>
            <a:r>
              <a:rPr lang="en-US" dirty="0" smtClean="0"/>
              <a:t>PWDATA</a:t>
            </a:r>
          </a:p>
          <a:p>
            <a:pPr lvl="1"/>
            <a:r>
              <a:rPr lang="en-US" dirty="0" smtClean="0"/>
              <a:t>Data written to the I/O device.  Supplied by the bus master/processor.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 descr="http://www.eecs.umich.edu/courses/eecs373/labsW13/mmiotutorial/index_files/tut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156229"/>
            <a:ext cx="3847148" cy="2091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/>
          <p:cNvSpPr/>
          <p:nvPr/>
        </p:nvSpPr>
        <p:spPr>
          <a:xfrm>
            <a:off x="5334000" y="1428882"/>
            <a:ext cx="609600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21388" y="1663788"/>
            <a:ext cx="609600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6164" y="1905000"/>
            <a:ext cx="609600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34676" y="2616024"/>
            <a:ext cx="696311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00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5" grpId="1" animBg="1"/>
      <p:bldP spid="16" grpId="0" animBg="1"/>
      <p:bldP spid="16" grpId="1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APB bus signals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PSEL</a:t>
            </a:r>
          </a:p>
          <a:p>
            <a:pPr lvl="1"/>
            <a:r>
              <a:rPr lang="en-US" sz="2400" dirty="0" smtClean="0"/>
              <a:t>Asserted if the current bus transaction is targeted to </a:t>
            </a:r>
            <a:r>
              <a:rPr lang="en-US" sz="2400" b="1" i="1" u="sng" dirty="0" smtClean="0"/>
              <a:t>this</a:t>
            </a:r>
            <a:r>
              <a:rPr lang="en-US" sz="2400" dirty="0" smtClean="0"/>
              <a:t> device</a:t>
            </a:r>
          </a:p>
          <a:p>
            <a:r>
              <a:rPr lang="en-US" sz="2800" dirty="0" smtClean="0"/>
              <a:t>PENABLE</a:t>
            </a:r>
          </a:p>
          <a:p>
            <a:pPr lvl="1"/>
            <a:r>
              <a:rPr lang="en-US" sz="2400" dirty="0" smtClean="0"/>
              <a:t>High during entire transaction </a:t>
            </a:r>
            <a:r>
              <a:rPr lang="en-US" sz="2400" i="1" dirty="0" smtClean="0"/>
              <a:t>other than</a:t>
            </a:r>
            <a:r>
              <a:rPr lang="en-US" sz="2400" dirty="0" smtClean="0"/>
              <a:t> the first cycle.</a:t>
            </a:r>
          </a:p>
          <a:p>
            <a:r>
              <a:rPr lang="en-US" sz="2800" dirty="0" smtClean="0"/>
              <a:t>PREADY</a:t>
            </a:r>
          </a:p>
          <a:p>
            <a:pPr lvl="1"/>
            <a:r>
              <a:rPr lang="en-US" sz="2400" dirty="0" smtClean="0"/>
              <a:t>Driven by target. Similar to our #ACK.  Indicates if the target is </a:t>
            </a:r>
            <a:r>
              <a:rPr lang="en-US" sz="2400" i="1" u="sng" dirty="0" smtClean="0"/>
              <a:t>ready</a:t>
            </a:r>
            <a:r>
              <a:rPr lang="en-US" sz="2400" dirty="0" smtClean="0"/>
              <a:t> to do transaction.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Each target has it’s own PREADY</a:t>
            </a:r>
            <a:r>
              <a:rPr lang="en-US" sz="2400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 descr="http://www.eecs.umich.edu/courses/eecs373/labsW13/mmiotutorial/index_files/tut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156229"/>
            <a:ext cx="3847148" cy="20911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Oval 11"/>
          <p:cNvSpPr/>
          <p:nvPr/>
        </p:nvSpPr>
        <p:spPr>
          <a:xfrm>
            <a:off x="5334000" y="2133600"/>
            <a:ext cx="609600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81600" y="2362200"/>
            <a:ext cx="724164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81600" y="2895600"/>
            <a:ext cx="724164" cy="2286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02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Master, Multiple Slave Devices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717D2-8EEE-4C4F-843C-29DA27E2F32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47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what’s happening here?</a:t>
            </a:r>
            <a:endParaRPr lang="en-US" dirty="0"/>
          </a:p>
        </p:txBody>
      </p:sp>
      <p:pic>
        <p:nvPicPr>
          <p:cNvPr id="6" name="Picture 5" descr="http://www.eecs.umich.edu/courses/eecs373/labsW13/mmiotutorial/index_files/tut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588772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627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setup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the next couple of slides, we will assume we have one bus master “CPU” and two slave devices (D1 and D2)</a:t>
            </a:r>
          </a:p>
          <a:p>
            <a:pPr lvl="1"/>
            <a:r>
              <a:rPr lang="en-US" sz="2400" dirty="0" smtClean="0"/>
              <a:t>D1 is mapped to address </a:t>
            </a:r>
            <a:br>
              <a:rPr lang="en-US" sz="2400" dirty="0" smtClean="0"/>
            </a:br>
            <a:r>
              <a:rPr lang="en-US" sz="2400" dirty="0" smtClean="0"/>
              <a:t>0x0000</a:t>
            </a:r>
            <a:r>
              <a:rPr lang="en-US" sz="2400" dirty="0" smtClean="0">
                <a:solidFill>
                  <a:srgbClr val="FF0000"/>
                </a:solidFill>
              </a:rPr>
              <a:t>1000</a:t>
            </a:r>
            <a:r>
              <a:rPr lang="en-US" sz="2400" dirty="0" smtClean="0"/>
              <a:t>-0x0000</a:t>
            </a:r>
            <a:r>
              <a:rPr lang="en-US" sz="2400" dirty="0" smtClean="0">
                <a:solidFill>
                  <a:srgbClr val="FF0000"/>
                </a:solidFill>
              </a:rPr>
              <a:t>100F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D2 is mapped to addresses </a:t>
            </a:r>
            <a:br>
              <a:rPr lang="en-US" sz="2400" dirty="0" smtClean="0"/>
            </a:br>
            <a:r>
              <a:rPr lang="en-US" sz="2400" dirty="0" smtClean="0"/>
              <a:t>0x0000</a:t>
            </a:r>
            <a:r>
              <a:rPr lang="en-US" sz="2400" dirty="0" smtClean="0">
                <a:solidFill>
                  <a:srgbClr val="FF0000"/>
                </a:solidFill>
              </a:rPr>
              <a:t>1010</a:t>
            </a:r>
            <a:r>
              <a:rPr lang="en-US" sz="2400" dirty="0" smtClean="0"/>
              <a:t>-0x0000</a:t>
            </a:r>
            <a:r>
              <a:rPr lang="en-US" sz="2400" dirty="0" smtClean="0">
                <a:solidFill>
                  <a:srgbClr val="FF0000"/>
                </a:solidFill>
              </a:rPr>
              <a:t>101F</a:t>
            </a:r>
          </a:p>
        </p:txBody>
      </p:sp>
    </p:spTree>
    <p:extLst>
      <p:ext uri="{BB962C8B-B14F-4D97-AF65-F5344CB8AC3E}">
        <p14:creationId xmlns:p14="http://schemas.microsoft.com/office/powerpoint/2010/main" val="164590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 the CPU does a store to location 0x00001004</a:t>
            </a:r>
            <a:br>
              <a:rPr lang="en-US" dirty="0" smtClean="0"/>
            </a:br>
            <a:r>
              <a:rPr lang="en-US" dirty="0" smtClean="0"/>
              <a:t>with no stalls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2" y="881063"/>
            <a:ext cx="4745712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14737"/>
            <a:ext cx="4745712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1844" y="1853832"/>
            <a:ext cx="1008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D1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171844" y="4587505"/>
            <a:ext cx="1008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5569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 device which writes to a register whenever</a:t>
            </a:r>
            <a:br>
              <a:rPr lang="en-US" dirty="0" smtClean="0"/>
            </a:br>
            <a:r>
              <a:rPr lang="en-US" dirty="0" smtClean="0"/>
              <a:t>any address in its range is written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622300" y="1143000"/>
            <a:ext cx="1172845" cy="525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PWDATA[31:0]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PWRITE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PENABLE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PSEL</a:t>
            </a: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PADDR[7:0</a:t>
            </a: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PCLK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i="1" u="sng" dirty="0">
                <a:effectLst/>
                <a:latin typeface="Calibri"/>
                <a:ea typeface="Times New Roman"/>
                <a:cs typeface="Times New Roman"/>
              </a:rPr>
              <a:t>PREADY</a:t>
            </a:r>
            <a:endParaRPr lang="en-US" sz="1100" i="1" u="sng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419600" y="2286000"/>
            <a:ext cx="1295400" cy="1600200"/>
            <a:chOff x="5476" y="8453"/>
            <a:chExt cx="1411" cy="1687"/>
          </a:xfrm>
        </p:grpSpPr>
        <p:sp>
          <p:nvSpPr>
            <p:cNvPr id="11" name="Text Box 167"/>
            <p:cNvSpPr txBox="1">
              <a:spLocks noChangeArrowheads="1"/>
            </p:cNvSpPr>
            <p:nvPr/>
          </p:nvSpPr>
          <p:spPr bwMode="auto">
            <a:xfrm>
              <a:off x="5477" y="8453"/>
              <a:ext cx="1410" cy="1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u="sng" dirty="0" smtClean="0">
                  <a:effectLst/>
                  <a:latin typeface="Calibri"/>
                  <a:ea typeface="Times New Roman"/>
                  <a:cs typeface="Times New Roman"/>
                </a:rPr>
                <a:t>32-bit </a:t>
              </a:r>
              <a:r>
                <a:rPr lang="en-US" sz="1400" b="1" u="sng" dirty="0" err="1" smtClean="0">
                  <a:effectLst/>
                  <a:latin typeface="Calibri"/>
                  <a:ea typeface="Times New Roman"/>
                  <a:cs typeface="Times New Roman"/>
                </a:rPr>
                <a:t>Reg</a:t>
              </a:r>
              <a:endParaRPr lang="en-US" sz="1400" b="1" u="sng" dirty="0" smtClean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D[31:0]                    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                 Q[31:0]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EN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    C               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</p:txBody>
        </p:sp>
        <p:sp>
          <p:nvSpPr>
            <p:cNvPr id="12" name="AutoShape 168"/>
            <p:cNvSpPr>
              <a:spLocks noChangeArrowheads="1"/>
            </p:cNvSpPr>
            <p:nvPr/>
          </p:nvSpPr>
          <p:spPr bwMode="auto">
            <a:xfrm rot="5400000">
              <a:off x="5438" y="9844"/>
              <a:ext cx="225" cy="1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62000" y="6172200"/>
            <a:ext cx="665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We are assuming APB only gets lowest 8 bits of address here…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4" name="Picture 13" descr="http://www.eecs.umich.edu/courses/eecs373/labsW13/mmiotutorial/index_files/tut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343400"/>
            <a:ext cx="3504666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228600" y="152400"/>
            <a:ext cx="75438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What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if we want to have the LSB of this register control an LED?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25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</a:t>
            </a:r>
            <a:r>
              <a:rPr lang="en-US" dirty="0" smtClean="0"/>
              <a:t> A should be written at address 0x00001000</a:t>
            </a:r>
            <a:br>
              <a:rPr lang="en-US" dirty="0" smtClean="0"/>
            </a:br>
            <a:r>
              <a:rPr lang="en-US" dirty="0" err="1" smtClean="0"/>
              <a:t>Reg</a:t>
            </a:r>
            <a:r>
              <a:rPr lang="en-US" dirty="0" smtClean="0"/>
              <a:t> B should be written at address 0x00001004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622300" y="1143000"/>
            <a:ext cx="1172845" cy="525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PWDATA[31:0]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PWRITE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PENABLE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PSEL</a:t>
            </a: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PADDR[7:0</a:t>
            </a: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PCLK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i="1" u="sng" dirty="0">
                <a:effectLst/>
                <a:latin typeface="Calibri"/>
                <a:ea typeface="Times New Roman"/>
                <a:cs typeface="Times New Roman"/>
              </a:rPr>
              <a:t>PREADY</a:t>
            </a:r>
            <a:endParaRPr lang="en-US" sz="1100" i="1" u="sng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424496" y="1485900"/>
            <a:ext cx="1295400" cy="1600200"/>
            <a:chOff x="5476" y="8453"/>
            <a:chExt cx="1411" cy="1687"/>
          </a:xfrm>
        </p:grpSpPr>
        <p:sp>
          <p:nvSpPr>
            <p:cNvPr id="11" name="Text Box 167"/>
            <p:cNvSpPr txBox="1">
              <a:spLocks noChangeArrowheads="1"/>
            </p:cNvSpPr>
            <p:nvPr/>
          </p:nvSpPr>
          <p:spPr bwMode="auto">
            <a:xfrm>
              <a:off x="5477" y="8453"/>
              <a:ext cx="1410" cy="1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u="sng" dirty="0" smtClean="0">
                  <a:effectLst/>
                  <a:latin typeface="Calibri"/>
                  <a:ea typeface="Times New Roman"/>
                  <a:cs typeface="Times New Roman"/>
                </a:rPr>
                <a:t>32-bit </a:t>
              </a:r>
              <a:r>
                <a:rPr lang="en-US" sz="1400" b="1" u="sng" dirty="0" err="1" smtClean="0">
                  <a:effectLst/>
                  <a:latin typeface="Calibri"/>
                  <a:ea typeface="Times New Roman"/>
                  <a:cs typeface="Times New Roman"/>
                </a:rPr>
                <a:t>Reg</a:t>
              </a:r>
              <a:r>
                <a:rPr lang="en-US" sz="1400" b="1" u="sng" dirty="0" smtClean="0">
                  <a:effectLst/>
                  <a:latin typeface="Calibri"/>
                  <a:ea typeface="Times New Roman"/>
                  <a:cs typeface="Times New Roman"/>
                </a:rPr>
                <a:t> A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D[31:0]                    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                 Q[31:0]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EN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    C               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</p:txBody>
        </p:sp>
        <p:sp>
          <p:nvSpPr>
            <p:cNvPr id="12" name="AutoShape 168"/>
            <p:cNvSpPr>
              <a:spLocks noChangeArrowheads="1"/>
            </p:cNvSpPr>
            <p:nvPr/>
          </p:nvSpPr>
          <p:spPr bwMode="auto">
            <a:xfrm rot="5400000">
              <a:off x="5438" y="9844"/>
              <a:ext cx="225" cy="1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62000" y="6172200"/>
            <a:ext cx="665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We are assuming APB only gets lowest 8 bits of address here…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4" name="Picture 13" descr="http://www.eecs.umich.edu/courses/eecs373/labsW13/mmiotutorial/index_files/tut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343400"/>
            <a:ext cx="3504666" cy="1905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356100" y="4191000"/>
            <a:ext cx="1295400" cy="1600200"/>
            <a:chOff x="5476" y="8453"/>
            <a:chExt cx="1411" cy="1687"/>
          </a:xfrm>
        </p:grpSpPr>
        <p:sp>
          <p:nvSpPr>
            <p:cNvPr id="16" name="Text Box 167"/>
            <p:cNvSpPr txBox="1">
              <a:spLocks noChangeArrowheads="1"/>
            </p:cNvSpPr>
            <p:nvPr/>
          </p:nvSpPr>
          <p:spPr bwMode="auto">
            <a:xfrm>
              <a:off x="5477" y="8453"/>
              <a:ext cx="1410" cy="1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u="sng" dirty="0" smtClean="0">
                  <a:effectLst/>
                  <a:latin typeface="Calibri"/>
                  <a:ea typeface="Times New Roman"/>
                  <a:cs typeface="Times New Roman"/>
                </a:rPr>
                <a:t>32-bit </a:t>
              </a:r>
              <a:r>
                <a:rPr lang="en-US" sz="1400" b="1" u="sng" dirty="0" err="1" smtClean="0">
                  <a:effectLst/>
                  <a:latin typeface="Calibri"/>
                  <a:ea typeface="Times New Roman"/>
                  <a:cs typeface="Times New Roman"/>
                </a:rPr>
                <a:t>Reg</a:t>
              </a:r>
              <a:r>
                <a:rPr lang="en-US" sz="1400" b="1" u="sng" dirty="0" smtClean="0">
                  <a:effectLst/>
                  <a:latin typeface="Calibri"/>
                  <a:ea typeface="Times New Roman"/>
                  <a:cs typeface="Times New Roman"/>
                </a:rPr>
                <a:t> B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D[31:0]                    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                 Q[31:0]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EN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    C               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</p:txBody>
        </p:sp>
        <p:sp>
          <p:nvSpPr>
            <p:cNvPr id="17" name="AutoShape 168"/>
            <p:cNvSpPr>
              <a:spLocks noChangeArrowheads="1"/>
            </p:cNvSpPr>
            <p:nvPr/>
          </p:nvSpPr>
          <p:spPr bwMode="auto">
            <a:xfrm rot="5400000">
              <a:off x="5438" y="9844"/>
              <a:ext cx="225" cy="1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Read sections 8.1 and 12.1 of </a:t>
            </a:r>
            <a:r>
              <a:rPr lang="en-US" dirty="0" err="1" smtClean="0"/>
              <a:t>LeeSeshia</a:t>
            </a:r>
            <a:r>
              <a:rPr lang="en-US" dirty="0"/>
              <a:t> </a:t>
            </a:r>
            <a:r>
              <a:rPr lang="en-US" dirty="0" smtClean="0"/>
              <a:t>(see references page)</a:t>
            </a:r>
          </a:p>
          <a:p>
            <a:pPr lvl="1"/>
            <a:r>
              <a:rPr lang="en-US" dirty="0" smtClean="0"/>
              <a:t>It’s a decent overview of processor types &amp; scheduling</a:t>
            </a:r>
          </a:p>
          <a:p>
            <a:pPr lvl="1"/>
            <a:r>
              <a:rPr lang="en-US" dirty="0" smtClean="0"/>
              <a:t>Don’t worry about understanding their FIR filter example</a:t>
            </a:r>
          </a:p>
          <a:p>
            <a:pPr lvl="2"/>
            <a:r>
              <a:rPr lang="en-US" dirty="0" smtClean="0"/>
              <a:t>Just the idea why I might want specialized </a:t>
            </a:r>
            <a:r>
              <a:rPr lang="en-US" dirty="0" err="1" smtClean="0"/>
              <a:t>digitial</a:t>
            </a:r>
            <a:r>
              <a:rPr lang="en-US" dirty="0" smtClean="0"/>
              <a:t> signal processors.</a:t>
            </a:r>
          </a:p>
          <a:p>
            <a:r>
              <a:rPr lang="en-US" dirty="0" smtClean="0"/>
              <a:t>The whole book is a very interesting take on embedded processors</a:t>
            </a:r>
          </a:p>
          <a:p>
            <a:pPr lvl="1"/>
            <a:r>
              <a:rPr lang="en-US" dirty="0" smtClean="0"/>
              <a:t>Focused on modeling and simulation</a:t>
            </a:r>
          </a:p>
        </p:txBody>
      </p:sp>
    </p:spTree>
    <p:extLst>
      <p:ext uri="{BB962C8B-B14F-4D97-AF65-F5344CB8AC3E}">
        <p14:creationId xmlns:p14="http://schemas.microsoft.com/office/powerpoint/2010/main" val="1293349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Reads…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59584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838200" y="4267200"/>
            <a:ext cx="16002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16050" y="4673600"/>
            <a:ext cx="152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457200" y="5758934"/>
            <a:ext cx="8547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key thing here is that each slave device has its own read data (PRDATA) bus!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97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0"/>
            <a:ext cx="8880475" cy="1143000"/>
          </a:xfrm>
        </p:spPr>
        <p:txBody>
          <a:bodyPr/>
          <a:lstStyle/>
          <a:p>
            <a:r>
              <a:rPr lang="en-US" dirty="0" smtClean="0"/>
              <a:t>Let’s say we want a device that </a:t>
            </a:r>
            <a:r>
              <a:rPr lang="en-US" u="sng" dirty="0" smtClean="0"/>
              <a:t>provides</a:t>
            </a:r>
            <a:r>
              <a:rPr lang="en-US" dirty="0" smtClean="0"/>
              <a:t> data from</a:t>
            </a:r>
            <a:br>
              <a:rPr lang="en-US" dirty="0" smtClean="0"/>
            </a:br>
            <a:r>
              <a:rPr lang="en-US" dirty="0" smtClean="0"/>
              <a:t>a switch on a read to any address it is assigned.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(so returns a 0 or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622300" y="1143000"/>
            <a:ext cx="1172845" cy="525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PRDATA[31:0</a:t>
            </a: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PWRITE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PENABLE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PSEL</a:t>
            </a: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PADDR[7:0</a:t>
            </a: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PCLK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i="1" u="sng" dirty="0">
                <a:effectLst/>
                <a:latin typeface="Calibri"/>
                <a:ea typeface="Times New Roman"/>
                <a:cs typeface="Times New Roman"/>
              </a:rPr>
              <a:t>PREADY</a:t>
            </a:r>
            <a:endParaRPr lang="en-US" sz="1100" i="1" u="sng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3048000"/>
            <a:ext cx="12954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Mr. Switch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14800"/>
            <a:ext cx="4095048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4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0"/>
            <a:ext cx="8880475" cy="1143000"/>
          </a:xfrm>
        </p:spPr>
        <p:txBody>
          <a:bodyPr/>
          <a:lstStyle/>
          <a:p>
            <a:r>
              <a:rPr lang="en-US" smtClean="0"/>
              <a:t>Device provides data from switch A if address </a:t>
            </a:r>
            <a:br>
              <a:rPr lang="en-US" smtClean="0"/>
            </a:br>
            <a:r>
              <a:rPr lang="en-US" smtClean="0"/>
              <a:t>0x00001000 is read from. B if address 0x00001004</a:t>
            </a:r>
            <a:br>
              <a:rPr lang="en-US" smtClean="0"/>
            </a:br>
            <a:r>
              <a:rPr lang="en-US" smtClean="0"/>
              <a:t>is read from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622300" y="1143000"/>
            <a:ext cx="1172845" cy="525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PRDATA[31:0</a:t>
            </a: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PWRITE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PENABLE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PSEL</a:t>
            </a: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PADDR[7:0</a:t>
            </a: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PCLK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i="1" u="sng" dirty="0">
                <a:effectLst/>
                <a:latin typeface="Calibri"/>
                <a:ea typeface="Times New Roman"/>
                <a:cs typeface="Times New Roman"/>
              </a:rPr>
              <a:t>PREADY</a:t>
            </a:r>
            <a:endParaRPr lang="en-US" sz="1100" i="1" u="sng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3048000"/>
            <a:ext cx="12954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Switch 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3886200"/>
            <a:ext cx="12954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Switch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2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reads read from register, all writes write…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622300" y="1143000"/>
            <a:ext cx="1172845" cy="525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PWDATA[31:0]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PWRITE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PENABLE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PSEL</a:t>
            </a: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 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PADDR[7:0</a:t>
            </a:r>
            <a:r>
              <a:rPr lang="en-US" sz="1200" b="1" dirty="0" smtClean="0">
                <a:effectLst/>
                <a:latin typeface="Calibri"/>
                <a:ea typeface="Times New Roman"/>
                <a:cs typeface="Times New Roman"/>
              </a:rPr>
              <a:t>]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alibri"/>
                <a:ea typeface="Times New Roman"/>
                <a:cs typeface="Times New Roman"/>
              </a:rPr>
              <a:t>PCLK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i="1" u="sng" dirty="0">
                <a:effectLst/>
                <a:latin typeface="Calibri"/>
                <a:ea typeface="Times New Roman"/>
                <a:cs typeface="Times New Roman"/>
              </a:rPr>
              <a:t>PREADY</a:t>
            </a:r>
            <a:endParaRPr lang="en-US" sz="1100" i="1" u="sng" dirty="0">
              <a:effectLst/>
              <a:latin typeface="Calibri"/>
              <a:ea typeface="Times New Roman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/>
                <a:ea typeface="Times New Roman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4419600" y="2286000"/>
            <a:ext cx="1295400" cy="1600200"/>
            <a:chOff x="5476" y="8453"/>
            <a:chExt cx="1411" cy="1687"/>
          </a:xfrm>
        </p:grpSpPr>
        <p:sp>
          <p:nvSpPr>
            <p:cNvPr id="11" name="Text Box 167"/>
            <p:cNvSpPr txBox="1">
              <a:spLocks noChangeArrowheads="1"/>
            </p:cNvSpPr>
            <p:nvPr/>
          </p:nvSpPr>
          <p:spPr bwMode="auto">
            <a:xfrm>
              <a:off x="5477" y="8453"/>
              <a:ext cx="1410" cy="1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u="sng" dirty="0" smtClean="0">
                  <a:effectLst/>
                  <a:latin typeface="Calibri"/>
                  <a:ea typeface="Times New Roman"/>
                  <a:cs typeface="Times New Roman"/>
                </a:rPr>
                <a:t>32-bit </a:t>
              </a:r>
              <a:r>
                <a:rPr lang="en-US" sz="1400" b="1" u="sng" dirty="0" err="1" smtClean="0">
                  <a:effectLst/>
                  <a:latin typeface="Calibri"/>
                  <a:ea typeface="Times New Roman"/>
                  <a:cs typeface="Times New Roman"/>
                </a:rPr>
                <a:t>Reg</a:t>
              </a:r>
              <a:endParaRPr lang="en-US" sz="1400" b="1" u="sng" dirty="0" smtClean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D[31:0]                    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r>
                <a:rPr lang="en-US" sz="1400" dirty="0" smtClean="0">
                  <a:effectLst/>
                  <a:latin typeface="Calibri"/>
                  <a:ea typeface="Times New Roman"/>
                  <a:cs typeface="Times New Roman"/>
                </a:rPr>
                <a:t>                 Q[31:0]</a:t>
              </a:r>
              <a:endParaRPr lang="en-US" sz="14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EN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    C               </a:t>
              </a: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Times New Roman"/>
                  <a:cs typeface="Times New Roman"/>
                </a:rPr>
                <a:t> </a:t>
              </a:r>
            </a:p>
          </p:txBody>
        </p:sp>
        <p:sp>
          <p:nvSpPr>
            <p:cNvPr id="12" name="AutoShape 168"/>
            <p:cNvSpPr>
              <a:spLocks noChangeArrowheads="1"/>
            </p:cNvSpPr>
            <p:nvPr/>
          </p:nvSpPr>
          <p:spPr bwMode="auto">
            <a:xfrm rot="5400000">
              <a:off x="5438" y="9844"/>
              <a:ext cx="225" cy="1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62000" y="6172200"/>
            <a:ext cx="6655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We are assuming APB only gets lowest 8 bits of address here…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4" name="Picture 13" descr="http://www.eecs.umich.edu/courses/eecs373/labsW13/mmiotutorial/index_files/tut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343400"/>
            <a:ext cx="3504666" cy="190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374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6A1A24-D797-4F47-9ED5-924C9F5D71F9}" type="slidenum">
              <a:rPr lang="en-US">
                <a:solidFill>
                  <a:srgbClr val="B2B2B2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B2B2B2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write transfer with wait states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6200000" flipH="1">
            <a:off x="2992438" y="1852613"/>
            <a:ext cx="55245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86000" y="1016000"/>
            <a:ext cx="2052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Setup phase begins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with this rising edge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Setup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Phase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43575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Access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Phase</a:t>
            </a:r>
          </a:p>
        </p:txBody>
      </p:sp>
      <p:pic>
        <p:nvPicPr>
          <p:cNvPr id="327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4963" y="2105025"/>
            <a:ext cx="59340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Wait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State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Wait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239710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5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74E58-51D2-49BB-81A3-F7EE75D42271}" type="slidenum">
              <a:rPr lang="en-US">
                <a:solidFill>
                  <a:srgbClr val="B2B2B2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B2B2B2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read transfer with wait states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6200000" flipH="1">
            <a:off x="2992438" y="1852613"/>
            <a:ext cx="55245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86000" y="1016000"/>
            <a:ext cx="2052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Setup phase begins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with this rising edge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76600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Setup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Phase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743575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Access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Phase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Wait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State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648200"/>
            <a:ext cx="80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Wait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State</a:t>
            </a:r>
          </a:p>
        </p:txBody>
      </p:sp>
      <p:pic>
        <p:nvPicPr>
          <p:cNvPr id="348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2138363"/>
            <a:ext cx="59055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844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5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left out…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another signal, PSLVERR (APB Slave Error) which we can drive high if things go bad.</a:t>
            </a:r>
          </a:p>
          <a:p>
            <a:pPr lvl="1"/>
            <a:r>
              <a:rPr lang="en-US" dirty="0" smtClean="0"/>
              <a:t>We’ll just tie that to 0.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Notice we are assuming that our device need not stall.</a:t>
            </a:r>
          </a:p>
          <a:p>
            <a:pPr lvl="1"/>
            <a:r>
              <a:rPr lang="en-US" dirty="0" smtClean="0"/>
              <a:t>We </a:t>
            </a:r>
            <a:r>
              <a:rPr lang="en-US" b="1" dirty="0" smtClean="0"/>
              <a:t>could</a:t>
            </a:r>
            <a:r>
              <a:rPr lang="en-US" dirty="0" smtClean="0"/>
              <a:t> stall if we needed.</a:t>
            </a:r>
          </a:p>
          <a:p>
            <a:pPr lvl="2"/>
            <a:r>
              <a:rPr lang="en-US" dirty="0" smtClean="0"/>
              <a:t>I can’t find a limit on how long, but I suspect at some point the processor would generate an error.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62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2838D-1DDD-4E05-89E9-D1D436B9E07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6042025" cy="262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131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9F762-D3FB-4AE8-A272-23ED6BAC9906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APB state machine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4038600" cy="5410200"/>
          </a:xfrm>
        </p:spPr>
        <p:txBody>
          <a:bodyPr/>
          <a:lstStyle/>
          <a:p>
            <a:r>
              <a:rPr lang="en-US" dirty="0" smtClean="0"/>
              <a:t>IDLE</a:t>
            </a:r>
          </a:p>
          <a:p>
            <a:pPr lvl="1"/>
            <a:r>
              <a:rPr lang="en-US" dirty="0" smtClean="0"/>
              <a:t>Default APB state</a:t>
            </a:r>
          </a:p>
          <a:p>
            <a:r>
              <a:rPr lang="en-US" dirty="0" smtClean="0"/>
              <a:t>SETUP</a:t>
            </a:r>
          </a:p>
          <a:p>
            <a:pPr lvl="1"/>
            <a:r>
              <a:rPr lang="en-US" dirty="0" smtClean="0"/>
              <a:t>When transfer required</a:t>
            </a:r>
          </a:p>
          <a:p>
            <a:pPr lvl="1"/>
            <a:r>
              <a:rPr lang="en-US" dirty="0" err="1" smtClean="0"/>
              <a:t>PSELx</a:t>
            </a:r>
            <a:r>
              <a:rPr lang="en-US" dirty="0" smtClean="0"/>
              <a:t> is asserted</a:t>
            </a:r>
          </a:p>
          <a:p>
            <a:pPr lvl="1"/>
            <a:r>
              <a:rPr lang="en-US" dirty="0" smtClean="0"/>
              <a:t>Only one cycle</a:t>
            </a:r>
          </a:p>
          <a:p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PENABLE is asserted</a:t>
            </a:r>
          </a:p>
          <a:p>
            <a:pPr lvl="1"/>
            <a:r>
              <a:rPr lang="en-US" dirty="0" err="1" smtClean="0"/>
              <a:t>Addr</a:t>
            </a:r>
            <a:r>
              <a:rPr lang="en-US" dirty="0" smtClean="0"/>
              <a:t>, write, select, and write data remain stable</a:t>
            </a:r>
          </a:p>
          <a:p>
            <a:pPr lvl="1"/>
            <a:r>
              <a:rPr lang="en-US" dirty="0" smtClean="0"/>
              <a:t>Stay if PREADY = L</a:t>
            </a:r>
          </a:p>
          <a:p>
            <a:pPr lvl="1"/>
            <a:r>
              <a:rPr lang="en-US" dirty="0" err="1" smtClean="0"/>
              <a:t>Goto</a:t>
            </a:r>
            <a:r>
              <a:rPr lang="en-US" dirty="0" smtClean="0"/>
              <a:t> IDLE if PREADY = H and no more data</a:t>
            </a:r>
          </a:p>
          <a:p>
            <a:pPr lvl="1"/>
            <a:r>
              <a:rPr lang="en-US" dirty="0" err="1" smtClean="0"/>
              <a:t>Goto</a:t>
            </a:r>
            <a:r>
              <a:rPr lang="en-US" dirty="0" smtClean="0"/>
              <a:t> SETUP is PREADY = H and more data pending</a:t>
            </a:r>
          </a:p>
        </p:txBody>
      </p:sp>
      <p:pic>
        <p:nvPicPr>
          <p:cNvPr id="7066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0100" y="1238250"/>
            <a:ext cx="44577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75213" y="5934075"/>
            <a:ext cx="414600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We’ll spend a bit more time </a:t>
            </a:r>
            <a:br>
              <a:rPr lang="en-US" sz="2400" dirty="0"/>
            </a:br>
            <a:r>
              <a:rPr lang="en-US" sz="2400" dirty="0"/>
              <a:t>on this next week…</a:t>
            </a:r>
          </a:p>
        </p:txBody>
      </p:sp>
    </p:spTree>
    <p:extLst>
      <p:ext uri="{BB962C8B-B14F-4D97-AF65-F5344CB8AC3E}">
        <p14:creationId xmlns:p14="http://schemas.microsoft.com/office/powerpoint/2010/main" val="171739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>
              <a:solidFill>
                <a:srgbClr val="CC0000"/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Memory-mapped I/O and bus architecture review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ARM’s APB bus in detail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Start on interrupts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65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Memory-mapped I/O and bus architecture review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ARM’s APB bus in detail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Start on interrupts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62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660066"/>
                </a:solidFill>
              </a:rPr>
              <a:t>Merriam-Webster: 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“to break the uniformity or continuity of”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Informs a program of some external events</a:t>
            </a:r>
          </a:p>
          <a:p>
            <a:r>
              <a:rPr lang="en-US" dirty="0" smtClean="0"/>
              <a:t>Breaks execution flow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Key questions:</a:t>
            </a:r>
          </a:p>
          <a:p>
            <a:r>
              <a:rPr lang="en-US" dirty="0" smtClean="0"/>
              <a:t>Where do interrupts come from?</a:t>
            </a:r>
          </a:p>
          <a:p>
            <a:r>
              <a:rPr lang="en-US" dirty="0" smtClean="0"/>
              <a:t>How do we save state for later continuation?</a:t>
            </a:r>
          </a:p>
          <a:p>
            <a:r>
              <a:rPr lang="en-US" dirty="0" smtClean="0"/>
              <a:t>How can we ignore interrupts?</a:t>
            </a:r>
          </a:p>
          <a:p>
            <a:r>
              <a:rPr lang="en-US" dirty="0" smtClean="0"/>
              <a:t>How can we prioritize interrupts?</a:t>
            </a:r>
          </a:p>
          <a:p>
            <a:r>
              <a:rPr lang="en-US" dirty="0" smtClean="0"/>
              <a:t>How can we share interrupts?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12B8DB-CCA2-4199-BE99-AE7D8DB689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3434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I/O</a:t>
            </a:r>
            <a:r>
              <a:rPr lang="en-US" sz="3600" smtClean="0">
                <a:solidFill>
                  <a:srgbClr val="CC3399"/>
                </a:solidFill>
              </a:rPr>
              <a:t> </a:t>
            </a:r>
            <a:r>
              <a:rPr lang="en-US" smtClean="0"/>
              <a:t>Data Transfer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990600"/>
            <a:ext cx="7831138" cy="4876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Two key questions to determine how data is transferred to/from a non-trivial I/O device:</a:t>
            </a:r>
          </a:p>
          <a:p>
            <a:pPr marL="457200" indent="-457200">
              <a:defRPr/>
            </a:pPr>
            <a:endParaRPr lang="en-US" dirty="0" smtClean="0"/>
          </a:p>
          <a:p>
            <a:pPr marL="857250" lvl="1" indent="-457200">
              <a:buFont typeface="+mj-lt"/>
              <a:buAutoNum type="arabicPeriod"/>
              <a:defRPr/>
            </a:pPr>
            <a:r>
              <a:rPr lang="en-US" sz="2400" dirty="0" smtClean="0"/>
              <a:t>How does the CPU know when data is available?</a:t>
            </a:r>
          </a:p>
          <a:p>
            <a:pPr marL="1257300" lvl="2" indent="-457200">
              <a:buFontTx/>
              <a:buAutoNum type="alphaLcPeriod"/>
              <a:defRPr/>
            </a:pPr>
            <a:r>
              <a:rPr lang="en-US" sz="2400" dirty="0" smtClean="0"/>
              <a:t>Polling</a:t>
            </a:r>
          </a:p>
          <a:p>
            <a:pPr marL="1257300" lvl="2" indent="-457200">
              <a:buFontTx/>
              <a:buAutoNum type="alphaLcPeriod"/>
              <a:defRPr/>
            </a:pPr>
            <a:r>
              <a:rPr lang="en-US" sz="2400" dirty="0" smtClean="0"/>
              <a:t>Interrupts</a:t>
            </a:r>
            <a:br>
              <a:rPr lang="en-US" sz="2400" dirty="0" smtClean="0"/>
            </a:br>
            <a:endParaRPr lang="en-US" sz="2400" dirty="0" smtClean="0"/>
          </a:p>
          <a:p>
            <a:pPr marL="857250" lvl="1" indent="-457200">
              <a:buFontTx/>
              <a:buAutoNum type="arabicPeriod"/>
              <a:defRPr/>
            </a:pPr>
            <a:r>
              <a:rPr lang="en-US" sz="2400" dirty="0" smtClean="0"/>
              <a:t>How is data  transferred into and out of the device?</a:t>
            </a:r>
          </a:p>
          <a:p>
            <a:pPr marL="1257300" lvl="2" indent="-457200">
              <a:buFontTx/>
              <a:buAutoNum type="alphaLcPeriod"/>
              <a:defRPr/>
            </a:pPr>
            <a:r>
              <a:rPr lang="en-US" sz="2400" dirty="0" smtClean="0"/>
              <a:t>Programmed I/O</a:t>
            </a:r>
          </a:p>
          <a:p>
            <a:pPr marL="1257300" lvl="2" indent="-457200">
              <a:buFontTx/>
              <a:buAutoNum type="alphaLcPeriod"/>
              <a:defRPr/>
            </a:pPr>
            <a:r>
              <a:rPr lang="en-US" sz="2400" dirty="0" smtClean="0"/>
              <a:t>Direct Memory Access (DMA)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88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Interrupts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81000" y="1044575"/>
            <a:ext cx="8534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Interrupt (a.k.a. exception or trap):  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An event that causes the CPU to stop executing the current program and begin executing a special piece of code called an </a:t>
            </a:r>
            <a:r>
              <a:rPr 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interrupt handler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or </a:t>
            </a:r>
            <a:r>
              <a:rPr 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interrupt service routine</a:t>
            </a: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(ISR).  Typically, the ISR does some work and then resumes the interrupted program.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Interrupts are really glorified procedure calls, except that they: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>can occur between any two instructions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are transparent to the running program (usually)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are not explicitly requested by the program (typically)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call a procedure at an address determined by the type of interrupt, not the program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795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basic types of interrupts</a:t>
            </a:r>
            <a:br>
              <a:rPr lang="en-US" smtClean="0"/>
            </a:br>
            <a:r>
              <a:rPr lang="en-US" smtClean="0"/>
              <a:t>(1/2)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Those caused by an instruction</a:t>
            </a:r>
          </a:p>
          <a:p>
            <a:pPr lvl="1" eaLnBrk="1" hangingPunct="1"/>
            <a:r>
              <a:rPr lang="en-US" sz="2400" dirty="0" smtClean="0"/>
              <a:t>Examples:</a:t>
            </a:r>
          </a:p>
          <a:p>
            <a:pPr lvl="2" eaLnBrk="1" hangingPunct="1"/>
            <a:r>
              <a:rPr lang="en-US" sz="2400" dirty="0" smtClean="0"/>
              <a:t>TLB miss</a:t>
            </a:r>
          </a:p>
          <a:p>
            <a:pPr lvl="2" eaLnBrk="1" hangingPunct="1"/>
            <a:r>
              <a:rPr lang="en-US" sz="2400" dirty="0" smtClean="0"/>
              <a:t>Illegal/unimplemented instruction</a:t>
            </a:r>
          </a:p>
          <a:p>
            <a:pPr lvl="2" eaLnBrk="1" hangingPunct="1"/>
            <a:r>
              <a:rPr lang="en-US" sz="2400" dirty="0" smtClean="0"/>
              <a:t>div by 0</a:t>
            </a:r>
          </a:p>
          <a:p>
            <a:pPr lvl="1" eaLnBrk="1" hangingPunct="1"/>
            <a:r>
              <a:rPr lang="en-US" sz="2400" dirty="0" smtClean="0"/>
              <a:t>Names:</a:t>
            </a:r>
          </a:p>
          <a:p>
            <a:pPr lvl="2" eaLnBrk="1" hangingPunct="1"/>
            <a:r>
              <a:rPr lang="en-US" sz="2400" dirty="0" smtClean="0"/>
              <a:t>Trap, exception</a:t>
            </a:r>
          </a:p>
          <a:p>
            <a:pPr lvl="1" eaLnBrk="1" hangingPunct="1"/>
            <a:endParaRPr lang="en-US" sz="2800" dirty="0" smtClean="0"/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059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basic types of interrupts</a:t>
            </a:r>
            <a:br>
              <a:rPr lang="en-US" smtClean="0"/>
            </a:br>
            <a:r>
              <a:rPr lang="en-US" smtClean="0"/>
              <a:t>(2/2)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Those caused by the external world</a:t>
            </a:r>
          </a:p>
          <a:p>
            <a:pPr lvl="1" eaLnBrk="1" hangingPunct="1"/>
            <a:r>
              <a:rPr lang="en-US" sz="2400" smtClean="0"/>
              <a:t>External device</a:t>
            </a:r>
          </a:p>
          <a:p>
            <a:pPr lvl="1" eaLnBrk="1" hangingPunct="1"/>
            <a:r>
              <a:rPr lang="en-US" sz="2400" smtClean="0"/>
              <a:t>Reset button</a:t>
            </a:r>
          </a:p>
          <a:p>
            <a:pPr lvl="1" eaLnBrk="1" hangingPunct="1"/>
            <a:r>
              <a:rPr lang="en-US" sz="2400" smtClean="0"/>
              <a:t>Timer expires</a:t>
            </a:r>
          </a:p>
          <a:p>
            <a:pPr lvl="1" eaLnBrk="1" hangingPunct="1"/>
            <a:r>
              <a:rPr lang="en-US" sz="2400" smtClean="0"/>
              <a:t>Power failure</a:t>
            </a:r>
          </a:p>
          <a:p>
            <a:pPr lvl="1" eaLnBrk="1" hangingPunct="1"/>
            <a:r>
              <a:rPr lang="en-US" sz="2400" smtClean="0"/>
              <a:t>System error</a:t>
            </a:r>
          </a:p>
          <a:p>
            <a:pPr eaLnBrk="1" hangingPunct="1"/>
            <a:r>
              <a:rPr lang="en-US" sz="2800" smtClean="0"/>
              <a:t>Names:</a:t>
            </a:r>
          </a:p>
          <a:p>
            <a:pPr lvl="1" eaLnBrk="1" hangingPunct="1"/>
            <a:r>
              <a:rPr lang="en-US" sz="2400" smtClean="0"/>
              <a:t>interrupt, external interrupt</a:t>
            </a:r>
          </a:p>
          <a:p>
            <a:pPr eaLnBrk="1" hangingPunct="1"/>
            <a:endParaRPr lang="en-US" sz="2800" smtClean="0"/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399458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it works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Something tells the processor core there is an interrupt</a:t>
            </a:r>
          </a:p>
          <a:p>
            <a:pPr eaLnBrk="1" hangingPunct="1"/>
            <a:r>
              <a:rPr lang="en-US" smtClean="0"/>
              <a:t>Core transfers control to code that needs to be executed</a:t>
            </a:r>
          </a:p>
          <a:p>
            <a:pPr eaLnBrk="1" hangingPunct="1"/>
            <a:r>
              <a:rPr lang="en-US" smtClean="0"/>
              <a:t>Said code “returns” to old program</a:t>
            </a:r>
          </a:p>
          <a:p>
            <a:pPr eaLnBrk="1" hangingPunct="1"/>
            <a:r>
              <a:rPr lang="en-US" smtClean="0"/>
              <a:t>Much harder then it looks.</a:t>
            </a:r>
          </a:p>
          <a:p>
            <a:pPr lvl="1" eaLnBrk="1" hangingPunct="1"/>
            <a:r>
              <a:rPr lang="en-US" smtClean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754151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… is in the details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How do you figure out </a:t>
            </a:r>
            <a:r>
              <a:rPr lang="en-US" i="1" dirty="0" smtClean="0"/>
              <a:t>where</a:t>
            </a:r>
            <a:r>
              <a:rPr lang="en-US" dirty="0" smtClean="0"/>
              <a:t> to branch to?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 </a:t>
            </a:r>
            <a:r>
              <a:rPr lang="en-US" dirty="0" smtClean="0"/>
              <a:t>do </a:t>
            </a:r>
            <a:r>
              <a:rPr lang="en-US" dirty="0" smtClean="0"/>
              <a:t>you ensure that you can get back to where you started?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Don’t we have a pipeline?  What about partially executed instructions?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if we get an interrupt while we are processing our interrupt?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if we are in a “critical section?”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370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you know </a:t>
            </a:r>
            <a:r>
              <a:rPr lang="en-US" sz="2800" i="1" smtClean="0"/>
              <a:t>what</a:t>
            </a:r>
            <a:r>
              <a:rPr lang="en-US" sz="2800" smtClean="0"/>
              <a:t> caused the interrupt then you want to jump to the code that handles that interrupt.</a:t>
            </a:r>
          </a:p>
          <a:p>
            <a:pPr lvl="1" eaLnBrk="1" hangingPunct="1"/>
            <a:r>
              <a:rPr lang="en-US" sz="2400" smtClean="0"/>
              <a:t>If you number the possible interrupt cases, and an interrupt comes in, you can just branch to a location, using that number as an offset (this is a branch table)</a:t>
            </a:r>
          </a:p>
          <a:p>
            <a:pPr lvl="1" eaLnBrk="1" hangingPunct="1"/>
            <a:r>
              <a:rPr lang="en-US" sz="2400" smtClean="0"/>
              <a:t>If you don’t have the number, you need to </a:t>
            </a:r>
            <a:r>
              <a:rPr lang="en-US" sz="2400" i="1" smtClean="0"/>
              <a:t>poll</a:t>
            </a:r>
            <a:r>
              <a:rPr lang="en-US" sz="2400" smtClean="0"/>
              <a:t> all possible sources of the interrupt to see who caused it.</a:t>
            </a:r>
          </a:p>
          <a:p>
            <a:pPr lvl="2" eaLnBrk="1" hangingPunct="1"/>
            <a:r>
              <a:rPr lang="en-US" smtClean="0"/>
              <a:t>Then you branch to the right code</a:t>
            </a:r>
          </a:p>
        </p:txBody>
      </p:sp>
    </p:spTree>
    <p:extLst>
      <p:ext uri="{BB962C8B-B14F-4D97-AF65-F5344CB8AC3E}">
        <p14:creationId xmlns:p14="http://schemas.microsoft.com/office/powerpoint/2010/main" val="366045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 back to where you once belonged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to store the return address somewhere.</a:t>
            </a:r>
          </a:p>
          <a:p>
            <a:pPr lvl="1" eaLnBrk="1" hangingPunct="1"/>
            <a:r>
              <a:rPr lang="en-US" smtClean="0"/>
              <a:t>Stack </a:t>
            </a:r>
            <a:r>
              <a:rPr lang="en-US" i="1" smtClean="0"/>
              <a:t>might</a:t>
            </a:r>
            <a:r>
              <a:rPr lang="en-US" smtClean="0"/>
              <a:t> be a scary place.  </a:t>
            </a:r>
          </a:p>
          <a:p>
            <a:pPr lvl="2" eaLnBrk="1" hangingPunct="1"/>
            <a:r>
              <a:rPr lang="en-US" i="1" smtClean="0"/>
              <a:t>That</a:t>
            </a:r>
            <a:r>
              <a:rPr lang="en-US" smtClean="0"/>
              <a:t> would involve a load/store and might cause an interrupt (page fault)!</a:t>
            </a:r>
          </a:p>
          <a:p>
            <a:pPr lvl="1" eaLnBrk="1" hangingPunct="1"/>
            <a:r>
              <a:rPr lang="en-US" smtClean="0"/>
              <a:t>So a dedicated register seems like a good choice</a:t>
            </a:r>
          </a:p>
          <a:p>
            <a:pPr lvl="2" eaLnBrk="1" hangingPunct="1"/>
            <a:r>
              <a:rPr lang="en-US" smtClean="0"/>
              <a:t>But that might cause problems later…</a:t>
            </a:r>
          </a:p>
        </p:txBody>
      </p:sp>
    </p:spTree>
    <p:extLst>
      <p:ext uri="{BB962C8B-B14F-4D97-AF65-F5344CB8AC3E}">
        <p14:creationId xmlns:p14="http://schemas.microsoft.com/office/powerpoint/2010/main" val="123643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Snazzy architectures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A modern processor has </a:t>
            </a:r>
            <a:r>
              <a:rPr lang="en-US" sz="2800" i="1" smtClean="0"/>
              <a:t>many </a:t>
            </a:r>
            <a:r>
              <a:rPr lang="en-US" sz="2800" smtClean="0"/>
              <a:t>(often 50+) instructions in-flight at once.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What do we do with them?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Drain the pipeline?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What if one of them causes an exception?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Punt all that 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Slows us down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What if the instruction that caused the exception was executed before some other instruction?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What if that other instruction caused an interrupt?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167087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Memory-mapped I/O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 is really simple</a:t>
            </a:r>
          </a:p>
          <a:p>
            <a:pPr lvl="1"/>
            <a:r>
              <a:rPr lang="en-US" dirty="0" smtClean="0"/>
              <a:t>Instead of real memory at a given memory address, have an I/O device respond.</a:t>
            </a:r>
          </a:p>
          <a:p>
            <a:pPr lvl="2"/>
            <a:r>
              <a:rPr lang="en-US" dirty="0" smtClean="0"/>
              <a:t>Huh?</a:t>
            </a:r>
          </a:p>
          <a:p>
            <a:r>
              <a:rPr lang="en-US" dirty="0" smtClean="0"/>
              <a:t>Example (this time word aligned)</a:t>
            </a:r>
          </a:p>
          <a:p>
            <a:pPr lvl="1"/>
            <a:r>
              <a:rPr lang="en-US" dirty="0" smtClean="0"/>
              <a:t>Let’s say we want to have an LED turn on if we write a “1” to memory location 8.</a:t>
            </a:r>
          </a:p>
          <a:p>
            <a:pPr lvl="1"/>
            <a:r>
              <a:rPr lang="en-US" dirty="0" smtClean="0"/>
              <a:t>Further, let’s have a button we can read (pushed or </a:t>
            </a:r>
            <a:r>
              <a:rPr lang="en-US" dirty="0" err="1" smtClean="0"/>
              <a:t>unpushed</a:t>
            </a:r>
            <a:r>
              <a:rPr lang="en-US" dirty="0" smtClean="0"/>
              <a:t>) by reading address 4.</a:t>
            </a:r>
          </a:p>
          <a:p>
            <a:pPr lvl="2"/>
            <a:r>
              <a:rPr lang="en-US" dirty="0" smtClean="0"/>
              <a:t>If pushed, it returns a 1.</a:t>
            </a:r>
          </a:p>
          <a:p>
            <a:pPr lvl="2"/>
            <a:r>
              <a:rPr lang="en-US" dirty="0" smtClean="0"/>
              <a:t>If not pushed, it returns a 0.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05E300-2862-4B3C-B1B7-46687F91B0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interrupts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we get one interrupt while handling another what to do?</a:t>
            </a:r>
          </a:p>
          <a:p>
            <a:pPr lvl="1" eaLnBrk="1" hangingPunct="1"/>
            <a:r>
              <a:rPr lang="en-US" sz="2400" smtClean="0"/>
              <a:t>Just handle it</a:t>
            </a:r>
          </a:p>
          <a:p>
            <a:pPr lvl="2" eaLnBrk="1" hangingPunct="1"/>
            <a:r>
              <a:rPr lang="en-US" smtClean="0"/>
              <a:t>But what about that dedicated register?</a:t>
            </a:r>
          </a:p>
          <a:p>
            <a:pPr lvl="2" eaLnBrk="1" hangingPunct="1"/>
            <a:r>
              <a:rPr lang="en-US" smtClean="0"/>
              <a:t>What if I’m doing something that can’t be stopped?</a:t>
            </a:r>
          </a:p>
          <a:p>
            <a:pPr lvl="1" eaLnBrk="1" hangingPunct="1"/>
            <a:r>
              <a:rPr lang="en-US" sz="2400" smtClean="0"/>
              <a:t>Ignore it</a:t>
            </a:r>
          </a:p>
          <a:p>
            <a:pPr lvl="2" eaLnBrk="1" hangingPunct="1"/>
            <a:r>
              <a:rPr lang="en-US" smtClean="0"/>
              <a:t>But what if it is important?</a:t>
            </a:r>
          </a:p>
          <a:p>
            <a:pPr lvl="1" eaLnBrk="1" hangingPunct="1"/>
            <a:r>
              <a:rPr lang="en-US" sz="2400" smtClean="0"/>
              <a:t>Prioritize</a:t>
            </a:r>
          </a:p>
          <a:p>
            <a:pPr lvl="2" eaLnBrk="1" hangingPunct="1"/>
            <a:r>
              <a:rPr lang="en-US" smtClean="0"/>
              <a:t>Take those interrupts you care about.  Ignore the rest</a:t>
            </a:r>
          </a:p>
          <a:p>
            <a:pPr lvl="2" eaLnBrk="1" hangingPunct="1"/>
            <a:r>
              <a:rPr lang="en-US" smtClean="0"/>
              <a:t>Still have dedicated register problems.</a:t>
            </a:r>
          </a:p>
        </p:txBody>
      </p:sp>
    </p:spTree>
    <p:extLst>
      <p:ext uri="{BB962C8B-B14F-4D97-AF65-F5344CB8AC3E}">
        <p14:creationId xmlns:p14="http://schemas.microsoft.com/office/powerpoint/2010/main" val="1173610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Critical section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probably need to ignore some interrupts but take others.</a:t>
            </a:r>
          </a:p>
          <a:p>
            <a:pPr lvl="1" eaLnBrk="1" hangingPunct="1"/>
            <a:r>
              <a:rPr lang="en-US" dirty="0" smtClean="0"/>
              <a:t>Probably should be sure </a:t>
            </a:r>
            <a:r>
              <a:rPr lang="en-US" b="1" i="1" dirty="0" smtClean="0"/>
              <a:t>our</a:t>
            </a:r>
            <a:r>
              <a:rPr lang="en-US" dirty="0" smtClean="0"/>
              <a:t> code can’t cause an exception.</a:t>
            </a:r>
          </a:p>
          <a:p>
            <a:pPr lvl="1" eaLnBrk="1" hangingPunct="1"/>
            <a:r>
              <a:rPr lang="en-US" dirty="0" smtClean="0"/>
              <a:t>Use same prioritization as before.</a:t>
            </a:r>
          </a:p>
        </p:txBody>
      </p:sp>
    </p:spTree>
    <p:extLst>
      <p:ext uri="{BB962C8B-B14F-4D97-AF65-F5344CB8AC3E}">
        <p14:creationId xmlns:p14="http://schemas.microsoft.com/office/powerpoint/2010/main" val="216770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100 interrupt sources</a:t>
            </a:r>
          </a:p>
          <a:p>
            <a:pPr lvl="1"/>
            <a:r>
              <a:rPr lang="en-US" dirty="0" smtClean="0"/>
              <a:t>Power on reset, bus errors, I/O pins changing state, data in on a serial bus etc.</a:t>
            </a:r>
          </a:p>
          <a:p>
            <a:r>
              <a:rPr lang="en-US" dirty="0" smtClean="0"/>
              <a:t>Need a great deal of control</a:t>
            </a:r>
          </a:p>
          <a:p>
            <a:pPr lvl="1"/>
            <a:r>
              <a:rPr lang="en-US" dirty="0" smtClean="0"/>
              <a:t>Ability to enable and disable interrupt sources</a:t>
            </a:r>
          </a:p>
          <a:p>
            <a:pPr lvl="1"/>
            <a:r>
              <a:rPr lang="en-US" dirty="0" smtClean="0"/>
              <a:t>Ability to control where to branch to for each interrupt</a:t>
            </a:r>
          </a:p>
          <a:p>
            <a:pPr lvl="1"/>
            <a:r>
              <a:rPr lang="en-US" dirty="0" smtClean="0"/>
              <a:t>Ability to set interrupt priorities</a:t>
            </a:r>
          </a:p>
          <a:p>
            <a:pPr lvl="2"/>
            <a:r>
              <a:rPr lang="en-US" dirty="0" smtClean="0"/>
              <a:t>Who wins in case of a tie</a:t>
            </a:r>
          </a:p>
          <a:p>
            <a:pPr lvl="2"/>
            <a:r>
              <a:rPr lang="en-US" dirty="0" smtClean="0"/>
              <a:t>Can interrupt </a:t>
            </a:r>
            <a:r>
              <a:rPr lang="en-US" b="1" dirty="0" smtClean="0"/>
              <a:t>A</a:t>
            </a:r>
            <a:r>
              <a:rPr lang="en-US" dirty="0" smtClean="0"/>
              <a:t> interrupt the ISR for interrupt </a:t>
            </a:r>
            <a:r>
              <a:rPr lang="en-US" b="1" dirty="0" smtClean="0"/>
              <a:t>B</a:t>
            </a:r>
            <a:r>
              <a:rPr lang="en-US" dirty="0" smtClean="0"/>
              <a:t>?</a:t>
            </a:r>
          </a:p>
          <a:p>
            <a:pPr lvl="3"/>
            <a:r>
              <a:rPr lang="en-US" dirty="0" smtClean="0"/>
              <a:t>If so, </a:t>
            </a:r>
            <a:r>
              <a:rPr lang="en-US" b="1" dirty="0" smtClean="0"/>
              <a:t>A</a:t>
            </a:r>
            <a:r>
              <a:rPr lang="en-US" dirty="0" smtClean="0"/>
              <a:t> can “preempt” </a:t>
            </a:r>
            <a:r>
              <a:rPr lang="en-US" b="1" dirty="0" smtClean="0"/>
              <a:t>B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that control will involve memory mapped I/O.</a:t>
            </a:r>
          </a:p>
          <a:p>
            <a:pPr lvl="1"/>
            <a:r>
              <a:rPr lang="en-US" dirty="0" smtClean="0"/>
              <a:t>And given the number of interrupts that’s going to be a pain in the rear.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3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8B6224-F567-48C7-9389-2B3A951B404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 smtClean="0"/>
          </a:p>
        </p:txBody>
      </p:sp>
      <p:pic>
        <p:nvPicPr>
          <p:cNvPr id="3891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76200"/>
            <a:ext cx="9109075" cy="6477000"/>
          </a:xfrm>
          <a:noFill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76200"/>
            <a:ext cx="8880475" cy="9144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rebuchet MS" pitchFamily="34" charset="0"/>
              </a:defRPr>
            </a:lvl9pPr>
          </a:lstStyle>
          <a:p>
            <a:r>
              <a:rPr lang="en-US" kern="0" smtClean="0"/>
              <a:t>Enabling and disabling interrupt sources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3170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know where to go on an interrupt.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28FD6C-8A1C-4C18-B2B4-15AF6420658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 smtClean="0"/>
          </a:p>
        </p:txBody>
      </p:sp>
      <p:pic>
        <p:nvPicPr>
          <p:cNvPr id="4710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3810000"/>
            <a:ext cx="6276975" cy="2466975"/>
          </a:xfrm>
          <a:noFill/>
        </p:spPr>
      </p:pic>
      <p:pic>
        <p:nvPicPr>
          <p:cNvPr id="4710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33400"/>
            <a:ext cx="54959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5885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button </a:t>
            </a:r>
            <a:r>
              <a:rPr lang="en-US" dirty="0" smtClean="0"/>
              <a:t>pressed=LED on in C.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SW ((volatile  uint32 *) 0x4)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LED ((volatile  uint32 *) 0x8)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char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while(1)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*LED=*SW;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29383-ABC4-479A-A7E4-13DA2724BF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5486400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What is uint32?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Why volatile?  What does that do?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Could I get rid of the dereference in the code?  Should I?</a:t>
            </a:r>
          </a:p>
        </p:txBody>
      </p:sp>
    </p:spTree>
    <p:extLst>
      <p:ext uri="{BB962C8B-B14F-4D97-AF65-F5344CB8AC3E}">
        <p14:creationId xmlns:p14="http://schemas.microsoft.com/office/powerpoint/2010/main" val="311625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embedded systems have multiple busses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B262D-09EB-4D5E-968E-076E4855995A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8088" y="830263"/>
            <a:ext cx="7859712" cy="519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105150" y="2876550"/>
            <a:ext cx="3963988" cy="333375"/>
          </a:xfrm>
          <a:prstGeom prst="rect">
            <a:avLst/>
          </a:prstGeom>
          <a:solidFill>
            <a:srgbClr val="C00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581275" y="3827463"/>
            <a:ext cx="4541838" cy="201612"/>
          </a:xfrm>
          <a:prstGeom prst="rect">
            <a:avLst/>
          </a:prstGeom>
          <a:solidFill>
            <a:srgbClr val="0080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935913" y="2436813"/>
            <a:ext cx="323850" cy="2619375"/>
          </a:xfrm>
          <a:prstGeom prst="rect">
            <a:avLst/>
          </a:prstGeom>
          <a:solidFill>
            <a:srgbClr val="0000FF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822700" y="4914900"/>
            <a:ext cx="1133475" cy="133350"/>
          </a:xfrm>
          <a:prstGeom prst="rect">
            <a:avLst/>
          </a:prstGeom>
          <a:solidFill>
            <a:srgbClr val="660066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803900" y="4924425"/>
            <a:ext cx="1009650" cy="125413"/>
          </a:xfrm>
          <a:prstGeom prst="rect">
            <a:avLst/>
          </a:prstGeom>
          <a:solidFill>
            <a:srgbClr val="660066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2" name="TextBox 19"/>
          <p:cNvSpPr txBox="1">
            <a:spLocks noChangeArrowheads="1"/>
          </p:cNvSpPr>
          <p:nvPr/>
        </p:nvSpPr>
        <p:spPr bwMode="auto">
          <a:xfrm>
            <a:off x="6880225" y="1338263"/>
            <a:ext cx="14001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Trebuchet MS" pitchFamily="34" charset="0"/>
              </a:rPr>
              <a:t>Atmel SAM3U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754688" y="5842000"/>
            <a:ext cx="1125537" cy="58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Trebuchet MS" pitchFamily="34" charset="0"/>
              </a:rPr>
              <a:t>Historical </a:t>
            </a:r>
          </a:p>
          <a:p>
            <a:r>
              <a:rPr lang="en-US" sz="1600">
                <a:latin typeface="Trebuchet MS" pitchFamily="34" charset="0"/>
              </a:rPr>
              <a:t>373 focus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69863" y="3209925"/>
            <a:ext cx="1071562" cy="584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Trebuchet MS" pitchFamily="34" charset="0"/>
              </a:rPr>
              <a:t>Expanded</a:t>
            </a:r>
          </a:p>
          <a:p>
            <a:r>
              <a:rPr lang="en-US" sz="1600">
                <a:latin typeface="Trebuchet MS" pitchFamily="34" charset="0"/>
              </a:rPr>
              <a:t>373 focus</a:t>
            </a:r>
          </a:p>
        </p:txBody>
      </p:sp>
      <p:cxnSp>
        <p:nvCxnSpPr>
          <p:cNvPr id="24" name="Straight Arrow Connector 23"/>
          <p:cNvCxnSpPr>
            <a:cxnSpLocks noChangeShapeType="1"/>
            <a:stCxn id="21" idx="3"/>
            <a:endCxn id="17" idx="2"/>
          </p:cNvCxnSpPr>
          <p:nvPr/>
        </p:nvCxnSpPr>
        <p:spPr bwMode="auto">
          <a:xfrm flipV="1">
            <a:off x="6880225" y="5056188"/>
            <a:ext cx="1217613" cy="107791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" name="Straight Arrow Connector 24"/>
          <p:cNvCxnSpPr>
            <a:cxnSpLocks noChangeShapeType="1"/>
            <a:stCxn id="21" idx="0"/>
            <a:endCxn id="19" idx="2"/>
          </p:cNvCxnSpPr>
          <p:nvPr/>
        </p:nvCxnSpPr>
        <p:spPr bwMode="auto">
          <a:xfrm rot="16200000" flipV="1">
            <a:off x="5916613" y="5441950"/>
            <a:ext cx="792162" cy="7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" name="Straight Arrow Connector 27"/>
          <p:cNvCxnSpPr>
            <a:cxnSpLocks noChangeShapeType="1"/>
            <a:stCxn id="21" idx="1"/>
            <a:endCxn id="18" idx="2"/>
          </p:cNvCxnSpPr>
          <p:nvPr/>
        </p:nvCxnSpPr>
        <p:spPr bwMode="auto">
          <a:xfrm rot="10800000">
            <a:off x="4389438" y="5048250"/>
            <a:ext cx="1365250" cy="10858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9" name="Straight Arrow Connector 38"/>
          <p:cNvCxnSpPr>
            <a:cxnSpLocks noChangeShapeType="1"/>
            <a:stCxn id="22" idx="3"/>
            <a:endCxn id="15" idx="1"/>
          </p:cNvCxnSpPr>
          <p:nvPr/>
        </p:nvCxnSpPr>
        <p:spPr bwMode="auto">
          <a:xfrm flipV="1">
            <a:off x="1241425" y="3043238"/>
            <a:ext cx="1863725" cy="4587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stCxn id="22" idx="3"/>
            <a:endCxn id="16" idx="1"/>
          </p:cNvCxnSpPr>
          <p:nvPr/>
        </p:nvCxnSpPr>
        <p:spPr bwMode="auto">
          <a:xfrm>
            <a:off x="1241425" y="3502025"/>
            <a:ext cx="1339850" cy="4270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626970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given transaction have an “</a:t>
            </a:r>
            <a:r>
              <a:rPr lang="en-US" i="1" u="sng" dirty="0" smtClean="0"/>
              <a:t>initiator</a:t>
            </a:r>
            <a:r>
              <a:rPr lang="en-US" dirty="0" smtClean="0"/>
              <a:t>” and “</a:t>
            </a:r>
            <a:r>
              <a:rPr lang="en-US" i="1" u="sng" dirty="0" smtClean="0"/>
              <a:t>target</a:t>
            </a:r>
            <a:r>
              <a:rPr lang="en-US" dirty="0" smtClean="0"/>
              <a:t>”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Any device capable of being an initiator is said to be a “</a:t>
            </a:r>
            <a:r>
              <a:rPr lang="en-US" i="1" u="sng" dirty="0" smtClean="0"/>
              <a:t>bus master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In many cases there is only one bus master (</a:t>
            </a:r>
            <a:r>
              <a:rPr lang="en-US" i="1" u="sng" dirty="0" smtClean="0"/>
              <a:t>single master</a:t>
            </a:r>
            <a:r>
              <a:rPr lang="en-US" dirty="0" smtClean="0"/>
              <a:t> vs. </a:t>
            </a:r>
            <a:r>
              <a:rPr lang="en-US" i="1" u="sng" dirty="0" smtClean="0"/>
              <a:t>multi-master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A device that can only be a target is said to be a slave device.</a:t>
            </a:r>
          </a:p>
          <a:p>
            <a:endParaRPr lang="en-US" dirty="0" smtClean="0"/>
          </a:p>
          <a:p>
            <a:r>
              <a:rPr lang="en-US" dirty="0" smtClean="0"/>
              <a:t>Some wires might be shared among all devices while others might be point-to-point connections (generally connecting the master to each target).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4B59D7-2A7C-4FDE-85A6-7A6AD77488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72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CC0000"/>
              </a:solidFill>
            </a:endParaRPr>
          </a:p>
          <a:p>
            <a:endParaRPr lang="en-US" dirty="0">
              <a:solidFill>
                <a:srgbClr val="CC0000"/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85000"/>
                  </a:schemeClr>
                </a:solidFill>
              </a:rPr>
              <a:t>Memory-mapped I/O and bus architecture review</a:t>
            </a:r>
            <a:endParaRPr lang="en-US" sz="28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ARM’s APB bus in detail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Start on interrupts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36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E7A12-9C6C-44E2-83F2-2437AD2652E1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APB is a fairly simple bus designed to be easy to </a:t>
            </a:r>
            <a:br>
              <a:rPr lang="en-US" dirty="0" smtClean="0"/>
            </a:br>
            <a:r>
              <a:rPr lang="en-US" dirty="0" smtClean="0"/>
              <a:t>work with.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4038600" cy="5410200"/>
          </a:xfrm>
        </p:spPr>
        <p:txBody>
          <a:bodyPr/>
          <a:lstStyle/>
          <a:p>
            <a:r>
              <a:rPr lang="en-US" smtClean="0"/>
              <a:t>Low-cost</a:t>
            </a:r>
          </a:p>
          <a:p>
            <a:endParaRPr lang="en-US" smtClean="0"/>
          </a:p>
          <a:p>
            <a:r>
              <a:rPr lang="en-US" smtClean="0"/>
              <a:t>Low-power</a:t>
            </a:r>
          </a:p>
          <a:p>
            <a:endParaRPr lang="en-US" smtClean="0"/>
          </a:p>
          <a:p>
            <a:r>
              <a:rPr lang="en-US" smtClean="0"/>
              <a:t>Low-complexity</a:t>
            </a:r>
          </a:p>
          <a:p>
            <a:endParaRPr lang="en-US" smtClean="0"/>
          </a:p>
          <a:p>
            <a:r>
              <a:rPr lang="en-US" smtClean="0"/>
              <a:t>Low-bandwidth</a:t>
            </a:r>
          </a:p>
          <a:p>
            <a:endParaRPr lang="en-US" smtClean="0"/>
          </a:p>
          <a:p>
            <a:r>
              <a:rPr lang="en-US" smtClean="0"/>
              <a:t>Non-pipelined</a:t>
            </a:r>
          </a:p>
          <a:p>
            <a:endParaRPr lang="en-US" smtClean="0"/>
          </a:p>
          <a:p>
            <a:r>
              <a:rPr lang="en-US" smtClean="0"/>
              <a:t>Ideal for peripherals</a:t>
            </a:r>
          </a:p>
        </p:txBody>
      </p:sp>
    </p:spTree>
    <p:extLst>
      <p:ext uri="{BB962C8B-B14F-4D97-AF65-F5344CB8AC3E}">
        <p14:creationId xmlns:p14="http://schemas.microsoft.com/office/powerpoint/2010/main" val="2826751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1735</Words>
  <Application>Microsoft Macintosh PowerPoint</Application>
  <PresentationFormat>On-screen Show (4:3)</PresentationFormat>
  <Paragraphs>459</Paragraphs>
  <Slides>44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1_Blank Presentation</vt:lpstr>
      <vt:lpstr>PowerPoint Presentation</vt:lpstr>
      <vt:lpstr>Reading</vt:lpstr>
      <vt:lpstr>Today</vt:lpstr>
      <vt:lpstr>Memory-mapped I/O</vt:lpstr>
      <vt:lpstr>Write button pressed=LED on in C.</vt:lpstr>
      <vt:lpstr>Modern embedded systems have multiple busses</vt:lpstr>
      <vt:lpstr>Bus terminology</vt:lpstr>
      <vt:lpstr>Today</vt:lpstr>
      <vt:lpstr>APB is a fairly simple bus designed to be easy to  work with.</vt:lpstr>
      <vt:lpstr>Let’s just look at APB writes (Master writing to device) as a starting point.   </vt:lpstr>
      <vt:lpstr>Notation</vt:lpstr>
      <vt:lpstr>APB bus signals</vt:lpstr>
      <vt:lpstr>APB bus signals</vt:lpstr>
      <vt:lpstr>Single Master, Multiple Slave Devices</vt:lpstr>
      <vt:lpstr>So what’s happening here?</vt:lpstr>
      <vt:lpstr>Example setup</vt:lpstr>
      <vt:lpstr>Say the CPU does a store to location 0x00001004 with no stalls</vt:lpstr>
      <vt:lpstr>Design a device which writes to a register whenever any address in its range is written</vt:lpstr>
      <vt:lpstr>Reg A should be written at address 0x00001000 Reg B should be written at address 0x00001004</vt:lpstr>
      <vt:lpstr>Reads…</vt:lpstr>
      <vt:lpstr>Let’s say we want a device that provides data from a switch on a read to any address it is assigned.  (so returns a 0 or 1)</vt:lpstr>
      <vt:lpstr>Device provides data from switch A if address  0x00001000 is read from. B if address 0x00001004 is read from</vt:lpstr>
      <vt:lpstr>All reads read from register, all writes write…</vt:lpstr>
      <vt:lpstr>A write transfer with wait states</vt:lpstr>
      <vt:lpstr>A read transfer with wait states</vt:lpstr>
      <vt:lpstr>Things left out…</vt:lpstr>
      <vt:lpstr>Verilog!</vt:lpstr>
      <vt:lpstr>APB state machine</vt:lpstr>
      <vt:lpstr>Today</vt:lpstr>
      <vt:lpstr>Interrupts</vt:lpstr>
      <vt:lpstr>I/O Data Transfer</vt:lpstr>
      <vt:lpstr>Interrupts</vt:lpstr>
      <vt:lpstr>Two basic types of interrupts (1/2)</vt:lpstr>
      <vt:lpstr>Two basic types of interrupts (2/2)</vt:lpstr>
      <vt:lpstr>How it works</vt:lpstr>
      <vt:lpstr>… is in the details</vt:lpstr>
      <vt:lpstr>Where</vt:lpstr>
      <vt:lpstr>Get back to where you once belonged</vt:lpstr>
      <vt:lpstr>Snazzy architectures </vt:lpstr>
      <vt:lpstr>Nested interrupts</vt:lpstr>
      <vt:lpstr>Critical section</vt:lpstr>
      <vt:lpstr>Our processor</vt:lpstr>
      <vt:lpstr>PowerPoint Presentation</vt:lpstr>
      <vt:lpstr>How to know where to go on an interrupt.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brehob</dc:creator>
  <cp:lastModifiedBy>Ron</cp:lastModifiedBy>
  <cp:revision>34</cp:revision>
  <cp:lastPrinted>2016-01-21T16:48:13Z</cp:lastPrinted>
  <dcterms:created xsi:type="dcterms:W3CDTF">2012-01-17T17:51:57Z</dcterms:created>
  <dcterms:modified xsi:type="dcterms:W3CDTF">2016-09-21T16:51:48Z</dcterms:modified>
</cp:coreProperties>
</file>