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1" r:id="rId3"/>
  </p:sldMasterIdLst>
  <p:notesMasterIdLst>
    <p:notesMasterId r:id="rId63"/>
  </p:notesMasterIdLst>
  <p:handoutMasterIdLst>
    <p:handoutMasterId r:id="rId64"/>
  </p:handoutMasterIdLst>
  <p:sldIdLst>
    <p:sldId id="273" r:id="rId4"/>
    <p:sldId id="430" r:id="rId5"/>
    <p:sldId id="374" r:id="rId6"/>
    <p:sldId id="423" r:id="rId7"/>
    <p:sldId id="373" r:id="rId8"/>
    <p:sldId id="425" r:id="rId9"/>
    <p:sldId id="426" r:id="rId10"/>
    <p:sldId id="333" r:id="rId11"/>
    <p:sldId id="335" r:id="rId12"/>
    <p:sldId id="336" r:id="rId13"/>
    <p:sldId id="337" r:id="rId14"/>
    <p:sldId id="389" r:id="rId15"/>
    <p:sldId id="390" r:id="rId16"/>
    <p:sldId id="391" r:id="rId17"/>
    <p:sldId id="340" r:id="rId18"/>
    <p:sldId id="334" r:id="rId19"/>
    <p:sldId id="338" r:id="rId20"/>
    <p:sldId id="339" r:id="rId21"/>
    <p:sldId id="427" r:id="rId22"/>
    <p:sldId id="341" r:id="rId23"/>
    <p:sldId id="342" r:id="rId24"/>
    <p:sldId id="343" r:id="rId25"/>
    <p:sldId id="344" r:id="rId26"/>
    <p:sldId id="393" r:id="rId27"/>
    <p:sldId id="346" r:id="rId28"/>
    <p:sldId id="424" r:id="rId29"/>
    <p:sldId id="376" r:id="rId30"/>
    <p:sldId id="375" r:id="rId31"/>
    <p:sldId id="377" r:id="rId32"/>
    <p:sldId id="347" r:id="rId33"/>
    <p:sldId id="429" r:id="rId34"/>
    <p:sldId id="350" r:id="rId35"/>
    <p:sldId id="387" r:id="rId36"/>
    <p:sldId id="388" r:id="rId37"/>
    <p:sldId id="42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421" r:id="rId47"/>
    <p:sldId id="422" r:id="rId48"/>
    <p:sldId id="402" r:id="rId49"/>
    <p:sldId id="405" r:id="rId50"/>
    <p:sldId id="404" r:id="rId51"/>
    <p:sldId id="420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6" r:id="rId6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2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89" autoAdjust="0"/>
  </p:normalViewPr>
  <p:slideViewPr>
    <p:cSldViewPr>
      <p:cViewPr>
        <p:scale>
          <a:sx n="75" d="100"/>
          <a:sy n="75" d="100"/>
        </p:scale>
        <p:origin x="-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8E5A99-9BD2-49DB-83EA-E2D84E652533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EDCF0A-67EE-481A-BFB2-B3B34FA35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465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3DED33-B53B-4D77-AA5A-746924BD0650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559916"/>
            <a:ext cx="5853483" cy="4320867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BDB04E-C740-4592-BA3B-E484B4208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83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defTabSz="9634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defTabSz="9634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defTabSz="9634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defTabSz="9634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918B38B-CE2A-45BB-9FDF-A29A7129F26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7865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039A57-AE37-4BA0-B3FF-55CE3B01946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C468E7-B736-4D0F-AC4D-68D5F7F678D8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9929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PCI originally mandated level-triggered due to this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9BDDC85-75FB-40FF-8459-4FBC0935F30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507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PCI originally mandated level-triggered due to this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D17C08-4E1C-45C4-A8CC-636BD412114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9483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05EF408-1913-4F90-89B3-4A8AA97C75C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0B9B1C-7CC1-4927-A941-91135B6EDB8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27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1E39771-B84D-432C-85B1-833D1B04F34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97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62D2F6A-FB52-48F6-9631-9D28887FD4B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1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A3075-CAF4-4248-990E-CD9EDA6D832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11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F6CA484-D6C9-4346-BC3C-BEDDAFAD783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5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defTabSz="9618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defTabSz="9618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defTabSz="9618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defTabSz="9618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E653D0-6529-4811-8395-DDF883363285}" type="slidenum">
              <a:rPr lang="en-US" altLang="en-US" sz="130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5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9AC1D5-B1F9-4A36-B05B-552BCDCC4C7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16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8456A35-6FBB-40E3-87D3-F61A1C61568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06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D717E78-E5ED-4990-BDB7-3000F0E3FB5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7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708387-2CF7-46E8-B5A7-DB0C3BBE272C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6492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2CAA2F-17AA-4331-857C-06D1125FE100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53970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868B85-F920-41D1-8E54-91EAD50A17D1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9658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BDBEEB2-170C-4601-99FE-8E6B11E4459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10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2EBC5AD-2DAF-4B30-B2A4-87EB46F43F06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8998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EAB00C-56E0-4323-BD22-26F3A6AD7A33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183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EE98B1F-0448-4EFD-96F4-A24DB573031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7CF847C-CE68-4E20-800E-924B4332F78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2746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ICTR: shows the number of interrupt lines the NVIC supports (up to 240)</a:t>
            </a:r>
          </a:p>
          <a:p>
            <a:r>
              <a:rPr lang="en-US" altLang="en-US" smtClean="0"/>
              <a:t>ISER/ICER: enable/disable external interrupts</a:t>
            </a:r>
          </a:p>
          <a:p>
            <a:r>
              <a:rPr lang="en-US" altLang="en-US" smtClean="0"/>
              <a:t>ISPR/ICPR: Set and cleared by HW and/or SW</a:t>
            </a:r>
          </a:p>
          <a:p>
            <a:r>
              <a:rPr lang="en-US" altLang="en-US" smtClean="0"/>
              <a:t>IABR: Set and cleared by hardware automatically (verify)</a:t>
            </a:r>
          </a:p>
          <a:p>
            <a:r>
              <a:rPr lang="en-US" altLang="en-US" smtClean="0"/>
              <a:t>IPR: Sets priorities for the interrupts</a:t>
            </a:r>
          </a:p>
          <a:p>
            <a:r>
              <a:rPr lang="en-US" altLang="en-US" smtClean="0"/>
              <a:t>AIRC: vector access key, priority group, reset request,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73CCCCF-16DF-4396-B7B8-48E927BE2B67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2258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Set corresponding bit to 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983548-42B7-463E-8F61-63ADB875E67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46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A3C775B-C778-40DE-BA52-8820AD0C426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46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3E69E0-8DE2-470A-A441-FFD588003D4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39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Set corresponding bit to 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406EB95-71D3-44E9-A9A3-1065C0F7D70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41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081445-A67D-4ADC-968F-C9E37DBFA352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12507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66342E-B470-4DC7-A998-005A19695C22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24336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C07831D-B0DD-4764-A990-665D70CEFF1B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2942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0B3BC7-739C-4C3F-82C5-60A15A3BCC22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43624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489F58-F7A7-4B17-9E3E-97EE040D4756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60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 New Roman" panose="02020603050405020304" pitchFamily="18" charset="0"/>
              </a:rPr>
              <a:t>	mov r0, #0x4  % PB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	mov r1, #0x5  % LED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loop:	ldr r2, [r0, #0]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	str r2 [r1, #0]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	b loop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7A51880-49E4-414D-9AE0-A5EF6F956BA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07489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CAF74D-E5CF-4A97-B29F-7994326CB8DE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36370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583DE09-B008-4480-AFEB-83AFE554DEB1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9995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A24FDB2-7A79-4F1A-A2CF-99D2B77AB476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21538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907B20-06B8-4383-B09A-18622C71468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1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F03883-75D8-4DA0-A529-39DAAEF92B45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964048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84A66B2-7B80-4511-9A74-293FED25BDD9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2600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B25056-C3CC-48F9-9673-D71CB7390A8C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0331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A01C44-EC64-456A-9630-9C3067706B48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780615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552EE0-4F1D-40D9-9F9F-B77EAF4ECE12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25753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4C92458-64E3-47B8-BD20-15BDB80D7D92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3691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 New Roman" panose="02020603050405020304" pitchFamily="18" charset="0"/>
              </a:rPr>
              <a:t>LDR	% Assume PBS changes just after sampling, so latency = 1 cycle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STR	% latency += 1 cycle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B	% latency += 1 cycle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Delay? So LDR (1, just missed) + STR (1) + B (1) + LDR (1) + STR (1) ~ 5 cycles asymptotic worst case 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Efficiency?  Well, its basically zero since we’re not doing any useful work, so ~ 0%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LDR	% Assume PBS changes just after sampling, so latency = 1 cycle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STR	% latency += 1 cycle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BL	% latency += 100 cycles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B	% latency += 1 cycle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Delay? So LDR (1, just missed) + STR (1) + BL (100) + B (1) + LDR (1) + STR (1) ~ 105 cycles asymptotic worst case 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Efficiency?  BL (100) / [LDR (1) + STR (1) + BL (100) + B (1)] ~ 100/103, so ~ 97%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08301B-5059-4381-83B1-1CF202BAAAE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76375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DF7CC5-0C8A-4848-B3CC-0224F98EB5C9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76836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58B36D6-F92E-4F66-8F4B-A2C9B3CA54D1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8953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76F8E7D-6FD3-4498-BCDC-22A32284A3C9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637982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1E85D40-6656-402F-AFC3-086F954FD7E1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801543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0E33FED-E9F1-47B8-B265-9147D1D2EA74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656943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BD98E82-489D-44FF-ADB4-79BC8D6FA238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125478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D2D387-67D1-4D23-9FD0-2EF0E349FB4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7A5E0D-6ACC-4836-9C1D-0EE723D427F1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990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632EF7-BB30-4E95-BE70-229CF328F62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3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5E5A8C8-DF45-4604-8DD9-907BF73F413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2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D06428F-F2C0-450F-BB5A-8747D92DACE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A0734-8219-454C-86D5-A85E6B2CED31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2A885-5CAB-40CC-967E-7319CE342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725D4-DA37-4B0C-96CC-BB1F943D1404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3F4EF-C81E-40CF-B99D-3A2A48FD0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1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DB6A0-5C21-40C8-A17E-BF6EC61204A1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85B0F-D8DA-4D32-A186-1ED1D5621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29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2F84D6B-2E9C-42A7-8617-6B7015138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71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2B188E4-2C23-4CD8-B919-E26C01AC6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2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6FADF6F-31A6-44E7-B342-0E75FC2C7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1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B64F5C5-759F-443A-B4BE-F1865E1C2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35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9174AAE-F6D7-4D82-B2EA-7B51056C5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56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8EDB9F5-F9EB-429A-BA35-631393E50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17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591CCF7-F28B-4A70-8369-27F639612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818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699FD75-F23E-43EA-B22C-31D590584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4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8DB7D-A5BA-4D35-8B7D-E4C94C130429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D20D-2113-458B-B9B3-9FAB1C4FB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03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667BDF5-438B-43C1-BEDF-7B53219F5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65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D483748-54E8-483B-8A43-398552AA4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78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4B02D38-654E-45C8-89DB-789368DE0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20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7EE442-7939-4B40-A253-BB7BB127E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96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8912E42-F806-4A48-A571-CAA259BFC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17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0DD9CF7-8D8C-4B5B-9217-9636C1B01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4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DB86495-E3F3-48A8-BA42-BA3C5645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21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429B3EA-7B5F-4BB9-9963-413E31EF1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085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D2D1355-C58B-4AB9-B6F0-D7D8C6403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294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3A113E2-A194-43E9-9199-91497CF28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1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48EFD-6435-4E59-AEAF-01853EA3B469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C2237-3F36-4813-8479-1D6BBFEDB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663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7470617-18C2-4C48-BCF2-39294638C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2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F74F2DB-EFC4-4132-A683-8C0EF1921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4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85E38F2-6DE4-4C8A-80A5-A89AB2F51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73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042BC4C-A3CF-4D38-9F5D-86D96B495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18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6FD9C7F-3E63-4848-A9BC-2DE7C3A91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28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F35F5D2-9C7C-4D05-B7EE-3DDD0E7F7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090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BF049A-B431-4AA7-B578-D9229F3AA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476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DF65EC2-0FFA-4587-98B4-A15B92C08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87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4AE1C-B16E-4238-9BCB-162B7E70F80B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4055-853D-4878-88F6-C5E2AAD2E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EDDB-AA3B-4391-BC1F-18BDAC694DD2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E0C9F-CAC4-453E-9597-8F5BA7AA9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01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A1C89-3BAD-4472-8A01-B0A12F1BFBA3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4743-1471-4795-BA47-908295EE1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0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0624A-A210-40C3-84D8-6CD8A5DCA26E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74105-597A-43FA-A52B-A1F354686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1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64B86-DD21-490A-987C-C539DD3FF5E3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C4266-E770-49FC-8FD6-0E224A1CA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75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58CFC-899A-45BF-873F-AEBE36BA9F0C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723F2-23F1-4F8F-85D7-5A33E0773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0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82CB052-4CB3-448A-965B-99B61046C2AD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313C7B-6F4C-4F14-9D27-E9C6478868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34938"/>
            <a:ext cx="6826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1">
                <a:solidFill>
                  <a:srgbClr val="B2B2B2"/>
                </a:solidFill>
                <a:latin typeface="Trebuchet MS" panose="020B0603020202020204" pitchFamily="34" charset="0"/>
              </a:defRPr>
            </a:lvl1pPr>
          </a:lstStyle>
          <a:p>
            <a:fld id="{939CB291-9093-422C-95BE-B95B50F1B1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1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3319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34938"/>
            <a:ext cx="6826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rgbClr val="000000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1">
                <a:solidFill>
                  <a:srgbClr val="B2B2B2"/>
                </a:solidFill>
                <a:latin typeface="Trebuchet MS" panose="020B0603020202020204" pitchFamily="34" charset="0"/>
              </a:defRPr>
            </a:lvl1pPr>
          </a:lstStyle>
          <a:p>
            <a:fld id="{EE55468C-AFCC-4705-BFD7-D4D27FDE52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65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7655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88900"/>
            <a:ext cx="682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66"/>
                </a:solidFill>
                <a:latin typeface="Trebuchet MS" panose="020B0603020202020204" pitchFamily="34" charset="0"/>
              </a:rPr>
              <a:t>EECS 373</a:t>
            </a:r>
          </a:p>
          <a:p>
            <a:pPr eaLnBrk="1" hangingPunct="1"/>
            <a:r>
              <a:rPr lang="en-US" altLang="en-US" sz="3200" dirty="0">
                <a:solidFill>
                  <a:srgbClr val="000066"/>
                </a:solidFill>
                <a:latin typeface="Trebuchet MS" panose="020B0603020202020204" pitchFamily="34" charset="0"/>
              </a:rPr>
              <a:t>Design of Microprocessor-Based Systems</a:t>
            </a: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 smtClean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Ron </a:t>
            </a:r>
            <a:r>
              <a:rPr lang="en-US" altLang="en-US" sz="2800" dirty="0" err="1" smtClean="0">
                <a:solidFill>
                  <a:srgbClr val="000066"/>
                </a:solidFill>
                <a:latin typeface="Trebuchet MS" panose="020B0603020202020204" pitchFamily="34" charset="0"/>
              </a:rPr>
              <a:t>Dreslinski</a:t>
            </a:r>
            <a:endParaRPr lang="en-US" altLang="en-US" sz="2200" dirty="0" smtClean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2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University </a:t>
            </a:r>
            <a:r>
              <a:rPr lang="en-US" altLang="en-US" sz="2200" dirty="0">
                <a:solidFill>
                  <a:srgbClr val="000066"/>
                </a:solidFill>
                <a:latin typeface="Trebuchet MS" panose="020B0603020202020204" pitchFamily="34" charset="0"/>
              </a:rPr>
              <a:t>of Michigan</a:t>
            </a: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2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Lecture 6 &amp; 7: Interrupts </a:t>
            </a:r>
            <a:r>
              <a:rPr lang="en-US" altLang="en-US" sz="22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(end of slides </a:t>
            </a:r>
            <a:r>
              <a:rPr lang="en-US" altLang="en-US" sz="22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on </a:t>
            </a:r>
            <a:r>
              <a:rPr lang="en-US" altLang="en-US" sz="22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Wednesday)</a:t>
            </a:r>
            <a:endParaRPr lang="en-US" altLang="en-US" sz="2200" dirty="0" smtClean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US" sz="2200" dirty="0" smtClean="0">
                <a:solidFill>
                  <a:srgbClr val="000066"/>
                </a:solidFill>
              </a:rPr>
              <a:t>September </a:t>
            </a:r>
            <a:r>
              <a:rPr lang="en-US" sz="2200" dirty="0" smtClean="0">
                <a:solidFill>
                  <a:srgbClr val="000066"/>
                </a:solidFill>
              </a:rPr>
              <a:t>26</a:t>
            </a:r>
            <a:r>
              <a:rPr lang="en-US" sz="2200" baseline="30000" dirty="0" smtClean="0">
                <a:solidFill>
                  <a:srgbClr val="000066"/>
                </a:solidFill>
              </a:rPr>
              <a:t>th</a:t>
            </a:r>
            <a:r>
              <a:rPr lang="en-US" sz="2200" dirty="0" smtClean="0">
                <a:solidFill>
                  <a:srgbClr val="000066"/>
                </a:solidFill>
              </a:rPr>
              <a:t> &amp; 28</a:t>
            </a:r>
            <a:r>
              <a:rPr lang="en-US" sz="2200" baseline="30000" dirty="0" smtClean="0">
                <a:solidFill>
                  <a:srgbClr val="000066"/>
                </a:solidFill>
              </a:rPr>
              <a:t>th</a:t>
            </a:r>
            <a:r>
              <a:rPr lang="en-US" sz="2200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/>
            <a:r>
              <a:rPr lang="en-US" altLang="en-US" sz="20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     Exceptions</a:t>
            </a:r>
            <a:r>
              <a:rPr lang="en-US" altLang="en-US" sz="2000" dirty="0">
                <a:solidFill>
                  <a:srgbClr val="000066"/>
                </a:solidFill>
                <a:latin typeface="Trebuchet MS" panose="020B0603020202020204" pitchFamily="34" charset="0"/>
              </a:rPr>
              <a:t>, Traps, Faults </a:t>
            </a:r>
            <a:r>
              <a:rPr lang="en-US" altLang="en-US" sz="20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&amp; ARM’s </a:t>
            </a:r>
            <a:r>
              <a:rPr lang="en-US" altLang="en-US" sz="2000" dirty="0">
                <a:solidFill>
                  <a:srgbClr val="000066"/>
                </a:solidFill>
                <a:latin typeface="Trebuchet MS" panose="020B0603020202020204" pitchFamily="34" charset="0"/>
              </a:rPr>
              <a:t>Nested Vectored Interrupt Controller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2514600" y="6400800"/>
            <a:ext cx="5616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Slides developed in part by </a:t>
            </a:r>
            <a:r>
              <a:rPr lang="en-US" altLang="en-US" sz="1800" dirty="0" err="1" smtClean="0"/>
              <a:t>Prabal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Dutta</a:t>
            </a:r>
            <a:r>
              <a:rPr lang="en-US" altLang="en-US" sz="1800" dirty="0" smtClean="0"/>
              <a:t> and Mark </a:t>
            </a:r>
            <a:r>
              <a:rPr lang="en-US" altLang="en-US" sz="1800" dirty="0" err="1" smtClean="0"/>
              <a:t>Brehob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basic types of interrupts</a:t>
            </a:r>
            <a:br>
              <a:rPr lang="en-US" altLang="en-US" smtClean="0"/>
            </a:br>
            <a:r>
              <a:rPr lang="en-US" altLang="en-US" smtClean="0"/>
              <a:t>(1/2)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Those caused by an instruction</a:t>
            </a:r>
          </a:p>
          <a:p>
            <a:pPr lvl="1" eaLnBrk="1" hangingPunct="1"/>
            <a:r>
              <a:rPr lang="en-US" altLang="en-US" sz="2400" smtClean="0"/>
              <a:t>Examples:</a:t>
            </a:r>
          </a:p>
          <a:p>
            <a:pPr lvl="2" eaLnBrk="1" hangingPunct="1"/>
            <a:r>
              <a:rPr lang="en-US" altLang="en-US" sz="2400" smtClean="0"/>
              <a:t>TLB miss</a:t>
            </a:r>
          </a:p>
          <a:p>
            <a:pPr lvl="2" eaLnBrk="1" hangingPunct="1"/>
            <a:r>
              <a:rPr lang="en-US" altLang="en-US" sz="2400" smtClean="0"/>
              <a:t>Illegal/unimplemented instruction</a:t>
            </a:r>
          </a:p>
          <a:p>
            <a:pPr lvl="2" eaLnBrk="1" hangingPunct="1"/>
            <a:r>
              <a:rPr lang="en-US" altLang="en-US" sz="2400" smtClean="0"/>
              <a:t>div by 0</a:t>
            </a:r>
          </a:p>
          <a:p>
            <a:pPr lvl="2" eaLnBrk="1" hangingPunct="1"/>
            <a:r>
              <a:rPr lang="en-US" altLang="en-US" sz="2400" smtClean="0"/>
              <a:t>SVC (supervisor call, e.g.: SVC #3)</a:t>
            </a:r>
          </a:p>
          <a:p>
            <a:pPr lvl="1" eaLnBrk="1" hangingPunct="1"/>
            <a:r>
              <a:rPr lang="en-US" altLang="en-US" sz="2400" smtClean="0"/>
              <a:t>Names:</a:t>
            </a:r>
          </a:p>
          <a:p>
            <a:pPr lvl="2" eaLnBrk="1" hangingPunct="1"/>
            <a:r>
              <a:rPr lang="en-US" altLang="en-US" sz="2400" smtClean="0"/>
              <a:t>Trap, exception</a:t>
            </a:r>
          </a:p>
          <a:p>
            <a:pPr lvl="1" eaLnBrk="1" hangingPunct="1"/>
            <a:endParaRPr lang="en-US" altLang="en-US" sz="2800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basic types of interrupts</a:t>
            </a:r>
            <a:br>
              <a:rPr lang="en-US" altLang="en-US" smtClean="0"/>
            </a:br>
            <a:r>
              <a:rPr lang="en-US" altLang="en-US" smtClean="0"/>
              <a:t>(2/2)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Those caused by the external world</a:t>
            </a:r>
          </a:p>
          <a:p>
            <a:pPr lvl="1" eaLnBrk="1" hangingPunct="1"/>
            <a:r>
              <a:rPr lang="en-US" altLang="en-US" sz="2400" smtClean="0"/>
              <a:t>External device</a:t>
            </a:r>
          </a:p>
          <a:p>
            <a:pPr lvl="1" eaLnBrk="1" hangingPunct="1"/>
            <a:r>
              <a:rPr lang="en-US" altLang="en-US" sz="2400" smtClean="0"/>
              <a:t>Reset button</a:t>
            </a:r>
          </a:p>
          <a:p>
            <a:pPr lvl="1" eaLnBrk="1" hangingPunct="1"/>
            <a:r>
              <a:rPr lang="en-US" altLang="en-US" sz="2400" smtClean="0"/>
              <a:t>Timer expires</a:t>
            </a:r>
          </a:p>
          <a:p>
            <a:pPr lvl="1" eaLnBrk="1" hangingPunct="1"/>
            <a:r>
              <a:rPr lang="en-US" altLang="en-US" sz="2400" smtClean="0"/>
              <a:t>Power failure</a:t>
            </a:r>
          </a:p>
          <a:p>
            <a:pPr lvl="1" eaLnBrk="1" hangingPunct="1"/>
            <a:r>
              <a:rPr lang="en-US" altLang="en-US" sz="2400" smtClean="0"/>
              <a:t>System error</a:t>
            </a:r>
          </a:p>
          <a:p>
            <a:pPr eaLnBrk="1" hangingPunct="1"/>
            <a:r>
              <a:rPr lang="en-US" altLang="en-US" sz="2800" smtClean="0"/>
              <a:t>Names:</a:t>
            </a:r>
          </a:p>
          <a:p>
            <a:pPr lvl="1" eaLnBrk="1" hangingPunct="1"/>
            <a:r>
              <a:rPr lang="en-US" altLang="en-US" sz="2400" smtClean="0"/>
              <a:t>interrupt, external interrupt</a:t>
            </a:r>
          </a:p>
          <a:p>
            <a:pPr eaLnBrk="1" hangingPunct="1"/>
            <a:endParaRPr lang="en-US" altLang="en-US" sz="2800" smtClean="0"/>
          </a:p>
          <a:p>
            <a:pPr lvl="1"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interrupt types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main types</a:t>
            </a:r>
          </a:p>
          <a:p>
            <a:pPr lvl="1"/>
            <a:r>
              <a:rPr lang="en-US" altLang="en-US" smtClean="0"/>
              <a:t>Level-triggered</a:t>
            </a:r>
          </a:p>
          <a:p>
            <a:pPr lvl="1"/>
            <a:r>
              <a:rPr lang="en-US" altLang="en-US" smtClean="0"/>
              <a:t>Edge-triggered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52D20B-0016-4313-A8F4-2D6F55B45B7C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12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Level-triggered interrupts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8686800" cy="4876800"/>
          </a:xfrm>
        </p:spPr>
        <p:txBody>
          <a:bodyPr/>
          <a:lstStyle/>
          <a:p>
            <a:r>
              <a:rPr lang="en-US" altLang="en-US" dirty="0" smtClean="0"/>
              <a:t>Basics:</a:t>
            </a:r>
          </a:p>
          <a:p>
            <a:pPr lvl="1"/>
            <a:r>
              <a:rPr lang="en-US" altLang="en-US" dirty="0" smtClean="0"/>
              <a:t>Signaled by asserting a line low or high</a:t>
            </a:r>
          </a:p>
          <a:p>
            <a:pPr lvl="1"/>
            <a:r>
              <a:rPr lang="en-US" altLang="en-US" dirty="0" smtClean="0"/>
              <a:t>Interrupting device drives line low or high and </a:t>
            </a:r>
            <a:r>
              <a:rPr lang="en-US" altLang="en-US" i="1" u="sng" dirty="0" smtClean="0"/>
              <a:t>holds it there until it is serviced</a:t>
            </a:r>
          </a:p>
          <a:p>
            <a:pPr lvl="1"/>
            <a:r>
              <a:rPr lang="en-US" altLang="en-US" dirty="0" smtClean="0"/>
              <a:t>Device </a:t>
            </a:r>
            <a:r>
              <a:rPr lang="en-US" altLang="en-US" dirty="0" err="1" smtClean="0"/>
              <a:t>deasserts</a:t>
            </a:r>
            <a:r>
              <a:rPr lang="en-US" altLang="en-US" dirty="0" smtClean="0"/>
              <a:t> when directed to or after serviced</a:t>
            </a:r>
          </a:p>
          <a:p>
            <a:pPr lvl="2"/>
            <a:r>
              <a:rPr lang="en-US" altLang="en-US" dirty="0" smtClean="0"/>
              <a:t>Requires some way to tell it to stop.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Sharing?</a:t>
            </a:r>
          </a:p>
          <a:p>
            <a:pPr lvl="1"/>
            <a:r>
              <a:rPr lang="en-US" altLang="en-US" dirty="0" smtClean="0"/>
              <a:t>Can share the line among multiple devices </a:t>
            </a:r>
          </a:p>
          <a:p>
            <a:pPr lvl="1"/>
            <a:r>
              <a:rPr lang="en-US" altLang="en-US" dirty="0" smtClean="0"/>
              <a:t>Often open-collector or </a:t>
            </a:r>
            <a:r>
              <a:rPr lang="en-US" altLang="en-US" dirty="0" err="1" smtClean="0"/>
              <a:t>HiZ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Active devices assert the line, inactive devices let the line float</a:t>
            </a:r>
          </a:p>
          <a:p>
            <a:pPr lvl="1"/>
            <a:r>
              <a:rPr lang="en-US" altLang="en-US" dirty="0" smtClean="0"/>
              <a:t>Easy to share line w/o losing interrupts</a:t>
            </a:r>
          </a:p>
          <a:p>
            <a:pPr lvl="1"/>
            <a:r>
              <a:rPr lang="en-US" altLang="en-US" dirty="0" smtClean="0"/>
              <a:t>But servicing increases CPU load </a:t>
            </a:r>
          </a:p>
          <a:p>
            <a:pPr lvl="1"/>
            <a:r>
              <a:rPr lang="en-US" altLang="en-US" dirty="0" smtClean="0"/>
              <a:t>And requires CPU to keep cycling through to check</a:t>
            </a:r>
          </a:p>
          <a:p>
            <a:pPr lvl="1"/>
            <a:r>
              <a:rPr lang="en-US" altLang="en-US" dirty="0" smtClean="0"/>
              <a:t>Different ISR costs suggests careful ordering of ISR checks </a:t>
            </a:r>
          </a:p>
          <a:p>
            <a:pPr lvl="1"/>
            <a:r>
              <a:rPr lang="en-US" altLang="en-US" dirty="0" smtClean="0"/>
              <a:t>Can’t detect a new interrupt when one is already asserted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7F18E2E-49A5-4CD1-932E-D2D5E215D921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13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Edge-triggered interrupts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876800"/>
          </a:xfrm>
        </p:spPr>
        <p:txBody>
          <a:bodyPr/>
          <a:lstStyle/>
          <a:p>
            <a:r>
              <a:rPr lang="en-US" altLang="en-US" dirty="0" smtClean="0"/>
              <a:t>Basics:</a:t>
            </a:r>
          </a:p>
          <a:p>
            <a:pPr lvl="1"/>
            <a:r>
              <a:rPr lang="en-US" altLang="en-US" sz="1800" dirty="0" smtClean="0"/>
              <a:t>Signaled by a level *transition* (e.g. rising/falling edge)</a:t>
            </a:r>
          </a:p>
          <a:p>
            <a:pPr lvl="1"/>
            <a:r>
              <a:rPr lang="en-US" altLang="en-US" sz="1800" dirty="0" smtClean="0"/>
              <a:t>Interrupting device drives a pulse onto INT line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r>
              <a:rPr lang="en-US" altLang="en-US" dirty="0" smtClean="0"/>
              <a:t>Sharing *is* possible</a:t>
            </a:r>
          </a:p>
          <a:p>
            <a:pPr lvl="1"/>
            <a:r>
              <a:rPr lang="en-US" altLang="en-US" sz="1800" dirty="0" smtClean="0"/>
              <a:t>INT line has a pull up and all devices are OC/OD.</a:t>
            </a:r>
          </a:p>
          <a:p>
            <a:pPr lvl="1"/>
            <a:r>
              <a:rPr lang="en-US" altLang="en-US" sz="1800" dirty="0" smtClean="0"/>
              <a:t>Could we miss an interrupt?  Maybe...if close in time</a:t>
            </a:r>
          </a:p>
          <a:p>
            <a:pPr lvl="1"/>
            <a:r>
              <a:rPr lang="en-US" altLang="en-US" sz="1800" dirty="0" smtClean="0"/>
              <a:t>What happens if interrupts merge?  Need one more ISR pass</a:t>
            </a:r>
          </a:p>
          <a:p>
            <a:pPr lvl="1"/>
            <a:r>
              <a:rPr lang="en-US" altLang="en-US" sz="1800" dirty="0" smtClean="0"/>
              <a:t>Easy to detect "new interrupts”</a:t>
            </a:r>
            <a:endParaRPr lang="en-US" altLang="ja-JP" sz="1800" dirty="0" smtClean="0"/>
          </a:p>
          <a:p>
            <a:pPr lvl="1"/>
            <a:r>
              <a:rPr lang="en-US" altLang="en-US" sz="1800" dirty="0" smtClean="0"/>
              <a:t>Pitfalls: spurious edges, missed edges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r>
              <a:rPr lang="en-US" altLang="en-US" dirty="0" smtClean="0"/>
              <a:t>Source of "lockups" in early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2D50B5-EE53-43CF-A99B-F4935357A33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14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Another case where polling is slow—sharing!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791200"/>
          </a:xfrm>
        </p:spPr>
        <p:txBody>
          <a:bodyPr/>
          <a:lstStyle/>
          <a:p>
            <a:pPr eaLnBrk="1" hangingPunct="1"/>
            <a:r>
              <a:rPr lang="en-US" altLang="en-US" smtClean="0"/>
              <a:t>Assume you have</a:t>
            </a:r>
          </a:p>
          <a:p>
            <a:pPr lvl="1" eaLnBrk="1" hangingPunct="1"/>
            <a:r>
              <a:rPr lang="en-US" altLang="en-US" i="1" smtClean="0"/>
              <a:t>n</a:t>
            </a:r>
            <a:r>
              <a:rPr lang="en-US" altLang="en-US" smtClean="0"/>
              <a:t> possible interrupt sources</a:t>
            </a:r>
          </a:p>
          <a:p>
            <a:pPr lvl="1" eaLnBrk="1" hangingPunct="1"/>
            <a:r>
              <a:rPr lang="en-US" altLang="en-US" smtClean="0"/>
              <a:t>That all share a single interrupt line and/or handler</a:t>
            </a:r>
          </a:p>
          <a:p>
            <a:pPr lvl="1" eaLnBrk="1" hangingPunct="1"/>
            <a:r>
              <a:rPr lang="en-US" altLang="en-US" smtClean="0"/>
              <a:t>That all fire at about the same rate on average</a:t>
            </a:r>
          </a:p>
          <a:p>
            <a:pPr lvl="1" eaLnBrk="1" hangingPunct="1"/>
            <a:r>
              <a:rPr lang="en-US" altLang="en-US" smtClean="0"/>
              <a:t>And that require about the same amount of time to poll</a:t>
            </a:r>
          </a:p>
          <a:p>
            <a:pPr eaLnBrk="1" hangingPunct="1"/>
            <a:r>
              <a:rPr lang="en-US" altLang="en-US" smtClean="0"/>
              <a:t>The handler might look something like this</a:t>
            </a:r>
          </a:p>
          <a:p>
            <a:pPr eaLnBrk="1" hangingPunct="1">
              <a:buFontTx/>
              <a:buNone/>
            </a:pPr>
            <a:endParaRPr lang="en-US" altLang="en-US" sz="1600" smtClean="0"/>
          </a:p>
          <a:p>
            <a:pPr eaLnBrk="1" hangingPunct="1">
              <a:buFontTx/>
              <a:buNone/>
            </a:pPr>
            <a:r>
              <a:rPr lang="en-US" altLang="en-US" sz="1600" smtClean="0"/>
              <a:t>	isr_handler:	bl	chk_interrupt_src_1		% 100 cycles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	bl	chk_interrupt_src_2		% 100 cycles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	…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	bl	chk_interrupt_src_n	% 100 cycles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	bx	lr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How does average interrupt processing time grow with </a:t>
            </a:r>
            <a:r>
              <a:rPr lang="en-US" altLang="en-US" i="1" smtClean="0"/>
              <a:t>n</a:t>
            </a:r>
            <a:r>
              <a:rPr lang="en-US" altLang="en-US" smtClean="0"/>
              <a:t>?</a:t>
            </a:r>
            <a:endParaRPr lang="en-US" altLang="en-US" sz="1800" smtClean="0"/>
          </a:p>
          <a:p>
            <a:pPr eaLnBrk="1" hangingPunct="1"/>
            <a:r>
              <a:rPr lang="en-US" altLang="en-US" smtClean="0"/>
              <a:t>How would you order chk_interrupt_src if the interrupts fired at different rates or had different polling times?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Two key questions to determine how data is transferred to/from a non-trivial I/O device:</a:t>
            </a:r>
          </a:p>
          <a:p>
            <a:pPr marL="457200" indent="-457200">
              <a:defRPr/>
            </a:pPr>
            <a:endParaRPr lang="en-US" dirty="0" smtClean="0">
              <a:ea typeface="+mn-ea"/>
              <a:cs typeface="+mn-cs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charset="0"/>
              </a:rPr>
              <a:t>How does the CPU know when data are available?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>
                <a:ea typeface="ＭＳ Ｐゴシック" charset="0"/>
              </a:rPr>
              <a:t>Polling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>
                <a:ea typeface="ＭＳ Ｐゴシック" charset="0"/>
              </a:rPr>
              <a:t>Interrupts</a:t>
            </a:r>
            <a:br>
              <a:rPr lang="en-US" sz="2400" dirty="0" smtClean="0">
                <a:ea typeface="ＭＳ Ｐゴシック" charset="0"/>
              </a:rPr>
            </a:br>
            <a:endParaRPr lang="en-US" sz="2400" dirty="0" smtClean="0">
              <a:ea typeface="ＭＳ Ｐゴシック" charset="0"/>
            </a:endParaRPr>
          </a:p>
          <a:p>
            <a:pPr marL="857250" lvl="1" indent="-457200">
              <a:buFontTx/>
              <a:buAutoNum type="arabicPeriod"/>
              <a:defRPr/>
            </a:pPr>
            <a:r>
              <a:rPr lang="en-US" sz="2400" dirty="0" smtClean="0">
                <a:ea typeface="ＭＳ Ｐゴシック" charset="0"/>
              </a:rPr>
              <a:t>How are data transferred into and out of the device?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>
                <a:ea typeface="ＭＳ Ｐゴシック" charset="0"/>
              </a:rPr>
              <a:t>Programmed I/O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>
                <a:ea typeface="ＭＳ Ｐゴシック" charset="0"/>
              </a:rPr>
              <a:t>Direct Memory Access (DMA)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are interrupts useful?  Example: I/O Data Transfer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it works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4876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Something tells the processor core there is an interrupt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Core transfers control to code that needs to be executed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Said code “returns” to old program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Much harder then it looks.</a:t>
            </a:r>
          </a:p>
          <a:p>
            <a:pPr lvl="1" eaLnBrk="1" hangingPunct="1"/>
            <a:r>
              <a:rPr lang="en-US" altLang="en-US" smtClean="0"/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Devil is in the details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do you figure out </a:t>
            </a:r>
            <a:r>
              <a:rPr lang="en-US" altLang="en-US" i="1" smtClean="0"/>
              <a:t>where</a:t>
            </a:r>
            <a:r>
              <a:rPr lang="en-US" altLang="en-US" smtClean="0"/>
              <a:t> to branch to?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to you ensure that you can get back to where you started?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Don’t we have a pipeline?  What about partially executed instructions (and OoO instructions)?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if we get an interrupt while we are processing an interrupt?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if we are in a “critical section?”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If you know </a:t>
            </a:r>
            <a:r>
              <a:rPr lang="en-US" altLang="en-US" sz="2800" i="1" smtClean="0"/>
              <a:t>what</a:t>
            </a:r>
            <a:r>
              <a:rPr lang="en-US" altLang="en-US" sz="2800" smtClean="0"/>
              <a:t> caused the interrupt then you want to jump to the code that handles that interrupt.</a:t>
            </a:r>
          </a:p>
          <a:p>
            <a:pPr lvl="1" eaLnBrk="1" hangingPunct="1"/>
            <a:r>
              <a:rPr lang="en-US" altLang="en-US" sz="2400" smtClean="0"/>
              <a:t>If you number the possible interrupt cases, and an interrupt comes in, you can just branch to a location, using that number as an offset (this is a branch table)</a:t>
            </a:r>
          </a:p>
          <a:p>
            <a:pPr lvl="1" eaLnBrk="1" hangingPunct="1"/>
            <a:r>
              <a:rPr lang="en-US" altLang="en-US" sz="2400" smtClean="0"/>
              <a:t>If you don’t have the number, you need to </a:t>
            </a:r>
            <a:r>
              <a:rPr lang="en-US" altLang="en-US" sz="2400" i="1" smtClean="0"/>
              <a:t>poll</a:t>
            </a:r>
            <a:r>
              <a:rPr lang="en-US" altLang="en-US" sz="2400" smtClean="0"/>
              <a:t> all possible sources of the interrupt to see who caused it.</a:t>
            </a:r>
          </a:p>
          <a:p>
            <a:pPr lvl="2" eaLnBrk="1" hangingPunct="1"/>
            <a:r>
              <a:rPr lang="en-US" altLang="en-US" smtClean="0"/>
              <a:t>Then you branch to the right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Due Today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Dreslinski</a:t>
            </a:r>
            <a:r>
              <a:rPr lang="en-US" dirty="0" smtClean="0"/>
              <a:t> Office hours changed this week, they will be:</a:t>
            </a:r>
          </a:p>
          <a:p>
            <a:pPr lvl="1"/>
            <a:r>
              <a:rPr lang="en-US" dirty="0" smtClean="0"/>
              <a:t>Tuesday 2:30-3:30pm</a:t>
            </a:r>
          </a:p>
          <a:p>
            <a:pPr lvl="1"/>
            <a:r>
              <a:rPr lang="en-US" dirty="0" smtClean="0"/>
              <a:t>Wednesday 3-4pm</a:t>
            </a:r>
          </a:p>
          <a:p>
            <a:endParaRPr lang="en-US" dirty="0"/>
          </a:p>
          <a:p>
            <a:r>
              <a:rPr lang="en-US" dirty="0" smtClean="0"/>
              <a:t>Fire Alarm Testing on Wednesday @1:30</a:t>
            </a:r>
          </a:p>
          <a:p>
            <a:pPr lvl="1"/>
            <a:r>
              <a:rPr lang="en-US" dirty="0" smtClean="0"/>
              <a:t>WE WILL HAVE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3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 back to where you once belonged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Need to store the return address somewhere.</a:t>
            </a:r>
          </a:p>
          <a:p>
            <a:pPr lvl="1" eaLnBrk="1" hangingPunct="1"/>
            <a:r>
              <a:rPr lang="en-US" altLang="en-US" smtClean="0"/>
              <a:t>Stack </a:t>
            </a:r>
            <a:r>
              <a:rPr lang="en-US" altLang="en-US" i="1" smtClean="0"/>
              <a:t>might</a:t>
            </a:r>
            <a:r>
              <a:rPr lang="en-US" altLang="en-US" smtClean="0"/>
              <a:t> be a scary place.  </a:t>
            </a:r>
          </a:p>
          <a:p>
            <a:pPr lvl="2" eaLnBrk="1" hangingPunct="1"/>
            <a:r>
              <a:rPr lang="en-US" altLang="en-US" i="1" smtClean="0"/>
              <a:t>That</a:t>
            </a:r>
            <a:r>
              <a:rPr lang="en-US" altLang="en-US" smtClean="0"/>
              <a:t> would involve a load/store and might cause an interrupt (page fault)!</a:t>
            </a:r>
          </a:p>
          <a:p>
            <a:pPr lvl="1" eaLnBrk="1" hangingPunct="1"/>
            <a:r>
              <a:rPr lang="en-US" altLang="en-US" smtClean="0"/>
              <a:t>So a dedicated register seems like a good choice</a:t>
            </a:r>
          </a:p>
          <a:p>
            <a:pPr lvl="2" eaLnBrk="1" hangingPunct="1"/>
            <a:r>
              <a:rPr lang="en-US" altLang="en-US" smtClean="0"/>
              <a:t>But that might cause problems later…</a:t>
            </a:r>
          </a:p>
          <a:p>
            <a:pPr lvl="2" eaLnBrk="1" hangingPunct="1"/>
            <a:r>
              <a:rPr lang="en-US" altLang="en-US" smtClean="0"/>
              <a:t>What happens if another interrupt happens?</a:t>
            </a:r>
          </a:p>
          <a:p>
            <a:pPr lvl="3" eaLnBrk="1" hangingPunct="1"/>
            <a:r>
              <a:rPr lang="en-US" altLang="en-US" smtClean="0"/>
              <a:t>Could that overwrite the register?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Modern architectures 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modern processor has </a:t>
            </a:r>
            <a:r>
              <a:rPr lang="en-US" altLang="en-US" i="1" smtClean="0"/>
              <a:t>many </a:t>
            </a:r>
            <a:r>
              <a:rPr lang="en-US" altLang="en-US" smtClean="0"/>
              <a:t>(often 50+) instructions in-flight at once.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do we do with them?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Drain the pipeline?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if one of them causes an exception?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Punt all that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Slows us down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if the instruction that caused the exception was executed before some other instruction?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if that other instruction caused an interrupt?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Nested interrupts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If we get one interrupt while handling another, what to do?</a:t>
            </a:r>
          </a:p>
          <a:p>
            <a:pPr lvl="1" eaLnBrk="1" hangingPunct="1"/>
            <a:r>
              <a:rPr lang="en-US" altLang="en-US" sz="2400" smtClean="0"/>
              <a:t>Just handle it</a:t>
            </a:r>
          </a:p>
          <a:p>
            <a:pPr lvl="2" eaLnBrk="1" hangingPunct="1"/>
            <a:r>
              <a:rPr lang="en-US" altLang="en-US" smtClean="0"/>
              <a:t>But what about that dedicated register?</a:t>
            </a:r>
          </a:p>
          <a:p>
            <a:pPr lvl="2" eaLnBrk="1" hangingPunct="1"/>
            <a:r>
              <a:rPr lang="en-US" altLang="en-US" smtClean="0"/>
              <a:t>What if I’m doing something that can’t be stopped?</a:t>
            </a:r>
          </a:p>
          <a:p>
            <a:pPr lvl="1" eaLnBrk="1" hangingPunct="1"/>
            <a:r>
              <a:rPr lang="en-US" altLang="en-US" sz="2400" smtClean="0"/>
              <a:t>Ignore it</a:t>
            </a:r>
          </a:p>
          <a:p>
            <a:pPr lvl="2" eaLnBrk="1" hangingPunct="1"/>
            <a:r>
              <a:rPr lang="en-US" altLang="en-US" smtClean="0"/>
              <a:t>But what if it is important?</a:t>
            </a:r>
          </a:p>
          <a:p>
            <a:pPr lvl="1" eaLnBrk="1" hangingPunct="1"/>
            <a:r>
              <a:rPr lang="en-US" altLang="en-US" sz="2400" smtClean="0"/>
              <a:t>Prioritize</a:t>
            </a:r>
          </a:p>
          <a:p>
            <a:pPr lvl="2" eaLnBrk="1" hangingPunct="1"/>
            <a:r>
              <a:rPr lang="en-US" altLang="en-US" smtClean="0"/>
              <a:t>Take those interrupts you care about.  Ignore the rest</a:t>
            </a:r>
          </a:p>
          <a:p>
            <a:pPr lvl="2" eaLnBrk="1" hangingPunct="1"/>
            <a:r>
              <a:rPr lang="en-US" altLang="en-US" smtClean="0"/>
              <a:t>Still have dedicated register problems.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section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probably need to ignore some interrupts but take others.</a:t>
            </a:r>
          </a:p>
          <a:p>
            <a:pPr lvl="1" eaLnBrk="1" hangingPunct="1"/>
            <a:r>
              <a:rPr lang="en-US" altLang="en-US" smtClean="0"/>
              <a:t>Probably should be sure </a:t>
            </a:r>
            <a:r>
              <a:rPr lang="en-US" altLang="en-US" b="1" i="1" smtClean="0"/>
              <a:t>our</a:t>
            </a:r>
            <a:r>
              <a:rPr lang="en-US" altLang="en-US" smtClean="0"/>
              <a:t> code can’t cause an exception.</a:t>
            </a:r>
          </a:p>
          <a:p>
            <a:pPr lvl="1" eaLnBrk="1" hangingPunct="1"/>
            <a:r>
              <a:rPr lang="en-US" altLang="en-US" smtClean="0"/>
              <a:t>Use same prioritization as before.</a:t>
            </a:r>
          </a:p>
          <a:p>
            <a:pPr eaLnBrk="1" hangingPunct="1"/>
            <a:r>
              <a:rPr lang="en-US" altLang="en-US" smtClean="0"/>
              <a:t>What about instructions that shouldn’t be interrupted?</a:t>
            </a:r>
          </a:p>
          <a:p>
            <a:pPr lvl="1" eaLnBrk="1" hangingPunct="1"/>
            <a:r>
              <a:rPr lang="en-US" altLang="en-US" smtClean="0"/>
              <a:t>Disable interrupts while processing an interrupt?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High-level review of interrupts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Why do we need them?  Why are the alternatives unacceptable?  </a:t>
            </a:r>
          </a:p>
          <a:p>
            <a:pPr lvl="1"/>
            <a:r>
              <a:rPr lang="en-US" altLang="en-US" smtClean="0"/>
              <a:t>Convince me!</a:t>
            </a:r>
          </a:p>
          <a:p>
            <a:r>
              <a:rPr lang="en-US" altLang="en-US" smtClean="0"/>
              <a:t>What sources of interrupts are there?</a:t>
            </a:r>
          </a:p>
          <a:p>
            <a:pPr lvl="1"/>
            <a:r>
              <a:rPr lang="en-US" altLang="en-US" smtClean="0"/>
              <a:t>Hardware and software!</a:t>
            </a:r>
          </a:p>
          <a:p>
            <a:r>
              <a:rPr lang="en-US" altLang="en-US" smtClean="0"/>
              <a:t>What makes them difficult to deal with?</a:t>
            </a:r>
          </a:p>
          <a:p>
            <a:pPr lvl="1"/>
            <a:r>
              <a:rPr lang="en-US" altLang="en-US" smtClean="0"/>
              <a:t>Interrupt controllers are complex: there is a lot to do!</a:t>
            </a:r>
          </a:p>
          <a:p>
            <a:pPr lvl="2"/>
            <a:r>
              <a:rPr lang="en-US" altLang="en-US" smtClean="0"/>
              <a:t>Enable/disable, prioritize, allow premption (nested interrupts), etc.</a:t>
            </a:r>
          </a:p>
          <a:p>
            <a:pPr lvl="1"/>
            <a:r>
              <a:rPr lang="en-US" altLang="en-US" smtClean="0"/>
              <a:t>Software issues are non-trivial</a:t>
            </a:r>
          </a:p>
          <a:p>
            <a:pPr lvl="2"/>
            <a:r>
              <a:rPr lang="en-US" altLang="en-US" smtClean="0"/>
              <a:t>Can’t trash work of task you interrupted</a:t>
            </a:r>
          </a:p>
          <a:p>
            <a:pPr lvl="2"/>
            <a:r>
              <a:rPr lang="en-US" altLang="en-US" smtClean="0"/>
              <a:t>Need to be able to restore state</a:t>
            </a:r>
          </a:p>
          <a:p>
            <a:pPr lvl="2"/>
            <a:r>
              <a:rPr lang="en-US" altLang="en-US" smtClean="0"/>
              <a:t>Shared data issues are a </a:t>
            </a:r>
            <a:r>
              <a:rPr lang="en-US" altLang="en-US" i="1" u="sng" smtClean="0"/>
              <a:t>real</a:t>
            </a:r>
            <a:r>
              <a:rPr lang="en-US" altLang="en-US" smtClean="0"/>
              <a:t>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2C991F-B9F6-4267-9158-425AA476A383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processor—ARM Cortex-M3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924800" cy="4876800"/>
          </a:xfrm>
        </p:spPr>
        <p:txBody>
          <a:bodyPr/>
          <a:lstStyle/>
          <a:p>
            <a:r>
              <a:rPr lang="en-US" altLang="en-US" smtClean="0"/>
              <a:t>Over 100 interrupt sources</a:t>
            </a:r>
          </a:p>
          <a:p>
            <a:pPr lvl="1"/>
            <a:r>
              <a:rPr lang="en-US" altLang="en-US" smtClean="0"/>
              <a:t>Power on reset, bus errors, I/O pins changing state, data in on a serial bus etc.</a:t>
            </a:r>
          </a:p>
          <a:p>
            <a:r>
              <a:rPr lang="en-US" altLang="en-US" smtClean="0"/>
              <a:t>Need a great deal of control</a:t>
            </a:r>
          </a:p>
          <a:p>
            <a:pPr lvl="1"/>
            <a:r>
              <a:rPr lang="en-US" altLang="en-US" smtClean="0"/>
              <a:t>Ability to enable and disable interrupt sources</a:t>
            </a:r>
          </a:p>
          <a:p>
            <a:pPr lvl="1"/>
            <a:r>
              <a:rPr lang="en-US" altLang="en-US" smtClean="0"/>
              <a:t>Ability to control where to branch to for each interrupt</a:t>
            </a:r>
          </a:p>
          <a:p>
            <a:pPr lvl="1"/>
            <a:r>
              <a:rPr lang="en-US" altLang="en-US" smtClean="0"/>
              <a:t>Ability to set interrupt priorities</a:t>
            </a:r>
          </a:p>
          <a:p>
            <a:pPr lvl="2"/>
            <a:r>
              <a:rPr lang="en-US" altLang="en-US" smtClean="0"/>
              <a:t>Who wins in case of a tie</a:t>
            </a:r>
          </a:p>
          <a:p>
            <a:pPr lvl="2"/>
            <a:r>
              <a:rPr lang="en-US" altLang="en-US" smtClean="0"/>
              <a:t>Can interrupt </a:t>
            </a:r>
            <a:r>
              <a:rPr lang="en-US" altLang="en-US" b="1" smtClean="0"/>
              <a:t>A</a:t>
            </a:r>
            <a:r>
              <a:rPr lang="en-US" altLang="en-US" smtClean="0"/>
              <a:t> interrupt the ISR for interrupt </a:t>
            </a:r>
            <a:r>
              <a:rPr lang="en-US" altLang="en-US" b="1" smtClean="0"/>
              <a:t>B</a:t>
            </a:r>
            <a:r>
              <a:rPr lang="en-US" altLang="en-US" smtClean="0"/>
              <a:t>?</a:t>
            </a:r>
          </a:p>
          <a:p>
            <a:pPr lvl="3"/>
            <a:r>
              <a:rPr lang="en-US" altLang="en-US" smtClean="0"/>
              <a:t>If so, </a:t>
            </a:r>
            <a:r>
              <a:rPr lang="en-US" altLang="en-US" b="1" smtClean="0"/>
              <a:t>A</a:t>
            </a:r>
            <a:r>
              <a:rPr lang="en-US" altLang="en-US" smtClean="0"/>
              <a:t> can “preempt” </a:t>
            </a:r>
            <a:r>
              <a:rPr lang="en-US" altLang="en-US" b="1" smtClean="0"/>
              <a:t>B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All that control will involve memory mapped I/O.</a:t>
            </a:r>
          </a:p>
          <a:p>
            <a:pPr lvl="1"/>
            <a:r>
              <a:rPr lang="en-US" altLang="en-US" smtClean="0"/>
              <a:t>And given the number of interrupts that’s going to be a pain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D991F52-97EC-4E9D-A933-AC88DA5A1D8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8B755BB-6203-4918-9D16-9A1539BF7C3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interrupt processing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191000" cy="54102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Stacking</a:t>
            </a:r>
          </a:p>
          <a:p>
            <a:pPr lvl="1"/>
            <a:r>
              <a:rPr lang="en-US" altLang="en-US" smtClean="0"/>
              <a:t>Automatically by CPU</a:t>
            </a:r>
          </a:p>
          <a:p>
            <a:pPr lvl="1"/>
            <a:r>
              <a:rPr lang="en-US" altLang="en-US" smtClean="0"/>
              <a:t>Maintains ABI semantics</a:t>
            </a:r>
          </a:p>
          <a:p>
            <a:pPr lvl="1"/>
            <a:r>
              <a:rPr lang="en-US" altLang="en-US" smtClean="0"/>
              <a:t>ISRs can be C functions</a:t>
            </a:r>
          </a:p>
          <a:p>
            <a:endParaRPr lang="en-US" altLang="en-US" smtClean="0"/>
          </a:p>
          <a:p>
            <a:r>
              <a:rPr lang="en-US" altLang="en-US" smtClean="0"/>
              <a:t>Vector Fetch</a:t>
            </a:r>
          </a:p>
          <a:p>
            <a:pPr lvl="1"/>
            <a:r>
              <a:rPr lang="en-US" altLang="en-US" smtClean="0"/>
              <a:t>We’ll see this next</a:t>
            </a:r>
          </a:p>
          <a:p>
            <a:endParaRPr lang="en-US" altLang="en-US" smtClean="0"/>
          </a:p>
          <a:p>
            <a:r>
              <a:rPr lang="en-US" altLang="en-US" smtClean="0"/>
              <a:t>Exit: update of SP, LR, PC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715000" y="15240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0" y="19812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15000" y="24384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0" y="28956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15000" y="3352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15000" y="38100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42672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7244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51816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15000" y="5638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724400" y="1524000"/>
            <a:ext cx="914400" cy="400050"/>
            <a:chOff x="4724400" y="1524000"/>
            <a:chExt cx="914400" cy="400110"/>
          </a:xfrm>
        </p:grpSpPr>
        <p:cxnSp>
          <p:nvCxnSpPr>
            <p:cNvPr id="93215" name="Straight Arrow Connector 17"/>
            <p:cNvCxnSpPr>
              <a:cxnSpLocks noChangeShapeType="1"/>
            </p:cNvCxnSpPr>
            <p:nvPr/>
          </p:nvCxnSpPr>
          <p:spPr bwMode="auto">
            <a:xfrm>
              <a:off x="5118344" y="1752600"/>
              <a:ext cx="52045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16" name="TextBox 14"/>
            <p:cNvSpPr txBox="1">
              <a:spLocks noChangeArrowheads="1"/>
            </p:cNvSpPr>
            <p:nvPr/>
          </p:nvSpPr>
          <p:spPr bwMode="auto">
            <a:xfrm>
              <a:off x="4724400" y="1524000"/>
              <a:ext cx="442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SP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69038" y="1962150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xPSR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92863" y="24384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PC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10325" y="2895600"/>
            <a:ext cx="43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LR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600" y="3352800"/>
            <a:ext cx="58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R12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389688" y="3810000"/>
            <a:ext cx="45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99213" y="4267200"/>
            <a:ext cx="45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00800" y="4724400"/>
            <a:ext cx="45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00800" y="5181600"/>
            <a:ext cx="45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R0</a:t>
            </a:r>
          </a:p>
        </p:txBody>
      </p:sp>
      <p:sp>
        <p:nvSpPr>
          <p:cNvPr id="93207" name="Right Brace 16"/>
          <p:cNvSpPr>
            <a:spLocks/>
          </p:cNvSpPr>
          <p:nvPr/>
        </p:nvSpPr>
        <p:spPr bwMode="auto">
          <a:xfrm>
            <a:off x="7620000" y="1524000"/>
            <a:ext cx="250825" cy="469900"/>
          </a:xfrm>
          <a:prstGeom prst="rightBrace">
            <a:avLst>
              <a:gd name="adj1" fmla="val 8326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32" name="Right Brace 31"/>
          <p:cNvSpPr>
            <a:spLocks/>
          </p:cNvSpPr>
          <p:nvPr/>
        </p:nvSpPr>
        <p:spPr bwMode="auto">
          <a:xfrm>
            <a:off x="7620000" y="5626100"/>
            <a:ext cx="250825" cy="469900"/>
          </a:xfrm>
          <a:prstGeom prst="rightBrace">
            <a:avLst>
              <a:gd name="adj1" fmla="val 8326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93209" name="TextBox 33"/>
          <p:cNvSpPr txBox="1">
            <a:spLocks noChangeArrowheads="1"/>
          </p:cNvSpPr>
          <p:nvPr/>
        </p:nvSpPr>
        <p:spPr bwMode="auto">
          <a:xfrm>
            <a:off x="7853363" y="1384300"/>
            <a:ext cx="809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Previous</a:t>
            </a:r>
          </a:p>
          <a:p>
            <a:pPr eaLnBrk="1" hangingPunct="1"/>
            <a:r>
              <a:rPr lang="en-US" altLang="en-US" sz="1400"/>
              <a:t>stacked</a:t>
            </a:r>
          </a:p>
          <a:p>
            <a:pPr eaLnBrk="1" hangingPunct="1"/>
            <a:r>
              <a:rPr lang="en-US" altLang="en-US" sz="1400"/>
              <a:t>data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848600" y="5486400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Free</a:t>
            </a:r>
          </a:p>
          <a:p>
            <a:pPr eaLnBrk="1" hangingPunct="1"/>
            <a:r>
              <a:rPr lang="en-US" altLang="en-US" sz="1400"/>
              <a:t>stack</a:t>
            </a:r>
          </a:p>
          <a:p>
            <a:pPr eaLnBrk="1" hangingPunct="1"/>
            <a:r>
              <a:rPr lang="en-US" altLang="en-US" sz="1400"/>
              <a:t>space</a:t>
            </a:r>
          </a:p>
        </p:txBody>
      </p:sp>
      <p:sp>
        <p:nvSpPr>
          <p:cNvPr id="93211" name="TextBox 35"/>
          <p:cNvSpPr txBox="1">
            <a:spLocks noChangeArrowheads="1"/>
          </p:cNvSpPr>
          <p:nvPr/>
        </p:nvSpPr>
        <p:spPr bwMode="auto">
          <a:xfrm>
            <a:off x="5827713" y="939800"/>
            <a:ext cx="163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Wingdings" panose="05000000000000000000" pitchFamily="2" charset="2"/>
                <a:sym typeface="Wingdings" panose="05000000000000000000" pitchFamily="2" charset="2"/>
              </a:rPr>
              <a:t></a:t>
            </a:r>
            <a:endParaRPr lang="en-US" altLang="en-US" sz="1600"/>
          </a:p>
          <a:p>
            <a:pPr algn="ctr" eaLnBrk="1" hangingPunct="1"/>
            <a:r>
              <a:rPr lang="en-US" altLang="en-US" sz="1600"/>
              <a:t>Higher Addresses</a:t>
            </a:r>
          </a:p>
        </p:txBody>
      </p:sp>
      <p:sp>
        <p:nvSpPr>
          <p:cNvPr id="93212" name="TextBox 36"/>
          <p:cNvSpPr txBox="1">
            <a:spLocks noChangeArrowheads="1"/>
          </p:cNvSpPr>
          <p:nvPr/>
        </p:nvSpPr>
        <p:spPr bwMode="auto">
          <a:xfrm>
            <a:off x="5846763" y="6096000"/>
            <a:ext cx="1595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Lower Addresses</a:t>
            </a:r>
          </a:p>
        </p:txBody>
      </p:sp>
      <p:sp>
        <p:nvSpPr>
          <p:cNvPr id="93213" name="TextBox 37"/>
          <p:cNvSpPr txBox="1">
            <a:spLocks noChangeArrowheads="1"/>
          </p:cNvSpPr>
          <p:nvPr/>
        </p:nvSpPr>
        <p:spPr bwMode="auto">
          <a:xfrm rot="10800000">
            <a:off x="6477000" y="6400800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Wingdings" panose="05000000000000000000" pitchFamily="2" charset="2"/>
                <a:sym typeface="Wingdings" panose="05000000000000000000" pitchFamily="2" charset="2"/>
              </a:rPr>
              <a:t></a:t>
            </a:r>
            <a:endParaRPr lang="en-US" altLang="en-US" sz="1400"/>
          </a:p>
        </p:txBody>
      </p:sp>
      <p:sp>
        <p:nvSpPr>
          <p:cNvPr id="93214" name="TextBox 38"/>
          <p:cNvSpPr txBox="1">
            <a:spLocks noChangeArrowheads="1"/>
          </p:cNvSpPr>
          <p:nvPr/>
        </p:nvSpPr>
        <p:spPr bwMode="auto">
          <a:xfrm>
            <a:off x="5715000" y="682625"/>
            <a:ext cx="189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u="sng"/>
              <a:t>The stack (PSP or MSP)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0597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972 L 3.33333E-6 0.137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375 L 3.33333E-6 0.2041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0417 L 3.33333E-6 0.2597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972 L 3.33333E-6 0.3333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334 L 3.33333E-6 0.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4 L 3.33333E-6 0.4666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46667 L 3.33333E-6 0.5263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SmartFusion interrupt sources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6B566B-F52D-44BE-964D-0446B7535E1B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990600"/>
            <a:ext cx="8007350" cy="5867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BB28B7-CD5D-4351-9590-C485C52F036C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2863"/>
            <a:ext cx="67532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And the interrupt vectors</a:t>
            </a:r>
            <a:br>
              <a:rPr lang="en-US" altLang="en-US" smtClean="0"/>
            </a:br>
            <a:r>
              <a:rPr lang="en-US" altLang="en-US" smtClean="0"/>
              <a:t> (in startup_a2fxxxm3.s found in CMSIS, startup_gcc)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g_pfnVectors: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_estack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Reset_Handler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NMI_Handler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HardFault_Handler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MemManage_Handler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BusFault_Handler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UsageFault_Handler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SVC_Handler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DebugMon_Handler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PendSV_Handler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SysTick_Handler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WdogWakeup_IRQHandler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BrownOut_1_5V_IRQHandler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BrownOut_3_3V_IRQHandler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.............. </a:t>
            </a:r>
            <a:r>
              <a:rPr lang="en-US" altLang="en-US" sz="1600" smtClean="0">
                <a:cs typeface="Courier New" panose="02070309020205020404" pitchFamily="49" charset="0"/>
              </a:rPr>
              <a:t>(they continue)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6DA4FC-E397-4B17-8843-7CF58F636D8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29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838200"/>
            <a:ext cx="421322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This Week: Interrupts, exceptions, traps, faults, &amp; NVIC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D0F6F3-F0A2-4B5B-B7E6-7326F9D7AE14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 eaLnBrk="1" hangingPunct="1"/>
              <a:t>3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46083" name="TextBox 28"/>
          <p:cNvSpPr txBox="1">
            <a:spLocks noChangeArrowheads="1"/>
          </p:cNvSpPr>
          <p:nvPr/>
        </p:nvSpPr>
        <p:spPr bwMode="auto">
          <a:xfrm>
            <a:off x="2295525" y="3614738"/>
            <a:ext cx="11382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Timers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cxnSp>
        <p:nvCxnSpPr>
          <p:cNvPr id="46084" name="Straight Arrow Connector 47"/>
          <p:cNvCxnSpPr>
            <a:cxnSpLocks noChangeShapeType="1"/>
          </p:cNvCxnSpPr>
          <p:nvPr/>
        </p:nvCxnSpPr>
        <p:spPr bwMode="auto">
          <a:xfrm flipV="1">
            <a:off x="1336675" y="4938713"/>
            <a:ext cx="0" cy="414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Straight Arrow Connector 50"/>
          <p:cNvCxnSpPr>
            <a:cxnSpLocks noChangeShapeType="1"/>
          </p:cNvCxnSpPr>
          <p:nvPr/>
        </p:nvCxnSpPr>
        <p:spPr bwMode="auto">
          <a:xfrm>
            <a:off x="1062038" y="3049588"/>
            <a:ext cx="60896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609600" y="1776413"/>
            <a:ext cx="7651750" cy="1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087" name="TextBox 67"/>
          <p:cNvSpPr txBox="1">
            <a:spLocks noChangeArrowheads="1"/>
          </p:cNvSpPr>
          <p:nvPr/>
        </p:nvSpPr>
        <p:spPr bwMode="auto">
          <a:xfrm>
            <a:off x="1889125" y="1104900"/>
            <a:ext cx="4416425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CPU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cxnSp>
        <p:nvCxnSpPr>
          <p:cNvPr id="46088" name="Straight Arrow Connector 83"/>
          <p:cNvCxnSpPr>
            <a:cxnSpLocks noChangeShapeType="1"/>
          </p:cNvCxnSpPr>
          <p:nvPr/>
        </p:nvCxnSpPr>
        <p:spPr bwMode="auto">
          <a:xfrm flipV="1">
            <a:off x="6572250" y="305117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Rectangle 100"/>
          <p:cNvSpPr/>
          <p:nvPr/>
        </p:nvSpPr>
        <p:spPr bwMode="auto">
          <a:xfrm>
            <a:off x="2595563" y="535146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722688" y="5365750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69063" y="535146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34988" y="1441450"/>
            <a:ext cx="1073150" cy="64611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Software</a:t>
            </a:r>
          </a:p>
          <a:p>
            <a:pPr>
              <a:defRPr/>
            </a:pPr>
            <a:endParaRPr lang="en-US" sz="400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Hardware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6675" y="5133975"/>
            <a:ext cx="950913" cy="64611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Internal</a:t>
            </a:r>
          </a:p>
          <a:p>
            <a:pPr>
              <a:defRPr/>
            </a:pPr>
            <a:endParaRPr lang="en-US" sz="400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External</a:t>
            </a:r>
          </a:p>
        </p:txBody>
      </p:sp>
      <p:sp>
        <p:nvSpPr>
          <p:cNvPr id="121" name="TextBox 120"/>
          <p:cNvSpPr txBox="1"/>
          <p:nvPr/>
        </p:nvSpPr>
        <p:spPr>
          <a:xfrm rot="18900000">
            <a:off x="831850" y="5670550"/>
            <a:ext cx="684213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Input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297488" y="2517775"/>
            <a:ext cx="1400175" cy="33972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System Buses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483225" y="2725738"/>
            <a:ext cx="1014413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AHB/APB</a:t>
            </a:r>
          </a:p>
        </p:txBody>
      </p:sp>
      <p:sp>
        <p:nvSpPr>
          <p:cNvPr id="46097" name="TextBox 126"/>
          <p:cNvSpPr txBox="1">
            <a:spLocks noChangeArrowheads="1"/>
          </p:cNvSpPr>
          <p:nvPr/>
        </p:nvSpPr>
        <p:spPr bwMode="auto">
          <a:xfrm>
            <a:off x="4191000" y="136683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latin typeface="Courier" pitchFamily="49" charset="0"/>
              </a:rPr>
              <a:t>ldr (read)</a:t>
            </a:r>
          </a:p>
          <a:p>
            <a:pPr eaLnBrk="1" hangingPunct="1"/>
            <a:r>
              <a:rPr lang="en-US" altLang="en-US" sz="1200" b="1">
                <a:latin typeface="Courier" pitchFamily="49" charset="0"/>
              </a:rPr>
              <a:t>str (write)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050" y="1547813"/>
            <a:ext cx="606425" cy="46196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ISA</a:t>
            </a:r>
            <a:endParaRPr lang="en-US" sz="1600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89125" y="1106488"/>
            <a:ext cx="1011238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EECS 370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119063" y="5457825"/>
            <a:ext cx="8142287" cy="206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101" name="TextBox 28"/>
          <p:cNvSpPr txBox="1">
            <a:spLocks noChangeArrowheads="1"/>
          </p:cNvSpPr>
          <p:nvPr/>
        </p:nvSpPr>
        <p:spPr bwMode="auto">
          <a:xfrm>
            <a:off x="3535363" y="3614738"/>
            <a:ext cx="1138237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USART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025900" y="5365750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329113" y="5360988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6104" name="TextBox 28"/>
          <p:cNvSpPr txBox="1">
            <a:spLocks noChangeArrowheads="1"/>
          </p:cNvSpPr>
          <p:nvPr/>
        </p:nvSpPr>
        <p:spPr bwMode="auto">
          <a:xfrm>
            <a:off x="4786313" y="3616325"/>
            <a:ext cx="1138237" cy="132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DAC/ADC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106988" y="5359400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411788" y="5365750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6107" name="TextBox 28"/>
          <p:cNvSpPr txBox="1">
            <a:spLocks noChangeArrowheads="1"/>
          </p:cNvSpPr>
          <p:nvPr/>
        </p:nvSpPr>
        <p:spPr bwMode="auto">
          <a:xfrm>
            <a:off x="6013450" y="3609975"/>
            <a:ext cx="1138238" cy="132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Internal &amp;</a:t>
            </a: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External</a:t>
            </a: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Memory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sp>
        <p:nvSpPr>
          <p:cNvPr id="46108" name="TextBox 28"/>
          <p:cNvSpPr txBox="1">
            <a:spLocks noChangeArrowheads="1"/>
          </p:cNvSpPr>
          <p:nvPr/>
        </p:nvSpPr>
        <p:spPr bwMode="auto">
          <a:xfrm>
            <a:off x="1062038" y="3609975"/>
            <a:ext cx="1138237" cy="132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GPIO/INT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217613" y="535781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520825" y="535781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824038" y="535781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8" name="TextBox 87"/>
          <p:cNvSpPr txBox="1"/>
          <p:nvPr/>
        </p:nvSpPr>
        <p:spPr>
          <a:xfrm rot="18900000">
            <a:off x="1017588" y="5732463"/>
            <a:ext cx="825500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Output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 rot="18900000">
            <a:off x="1171575" y="5788025"/>
            <a:ext cx="1014413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Interrupt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897188" y="535146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 rot="18900000">
            <a:off x="1960563" y="5759450"/>
            <a:ext cx="1001712" cy="33972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Compare</a:t>
            </a:r>
          </a:p>
        </p:txBody>
      </p:sp>
      <p:sp>
        <p:nvSpPr>
          <p:cNvPr id="92" name="TextBox 91"/>
          <p:cNvSpPr txBox="1"/>
          <p:nvPr/>
        </p:nvSpPr>
        <p:spPr>
          <a:xfrm rot="18900000">
            <a:off x="2338388" y="5732463"/>
            <a:ext cx="914400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Capture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3" name="TextBox 92"/>
          <p:cNvSpPr txBox="1"/>
          <p:nvPr/>
        </p:nvSpPr>
        <p:spPr>
          <a:xfrm rot="18900000">
            <a:off x="3543300" y="5641975"/>
            <a:ext cx="471488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I2C</a:t>
            </a:r>
          </a:p>
        </p:txBody>
      </p:sp>
      <p:sp>
        <p:nvSpPr>
          <p:cNvPr id="94" name="TextBox 93"/>
          <p:cNvSpPr txBox="1"/>
          <p:nvPr/>
        </p:nvSpPr>
        <p:spPr>
          <a:xfrm rot="18900000">
            <a:off x="3836988" y="5635625"/>
            <a:ext cx="454025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SPI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 rot="18900000">
            <a:off x="4005263" y="5711825"/>
            <a:ext cx="668337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UART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 rot="18900000">
            <a:off x="4849813" y="5653088"/>
            <a:ext cx="554037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ADC</a:t>
            </a:r>
          </a:p>
        </p:txBody>
      </p:sp>
      <p:sp>
        <p:nvSpPr>
          <p:cNvPr id="97" name="TextBox 96"/>
          <p:cNvSpPr txBox="1"/>
          <p:nvPr/>
        </p:nvSpPr>
        <p:spPr>
          <a:xfrm rot="18900000">
            <a:off x="5168900" y="5638800"/>
            <a:ext cx="555625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DAC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cxnSp>
        <p:nvCxnSpPr>
          <p:cNvPr id="46122" name="Straight Arrow Connector 47"/>
          <p:cNvCxnSpPr>
            <a:cxnSpLocks noChangeShapeType="1"/>
          </p:cNvCxnSpPr>
          <p:nvPr/>
        </p:nvCxnSpPr>
        <p:spPr bwMode="auto">
          <a:xfrm flipV="1">
            <a:off x="1639888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Straight Arrow Connector 47"/>
          <p:cNvCxnSpPr>
            <a:cxnSpLocks noChangeShapeType="1"/>
          </p:cNvCxnSpPr>
          <p:nvPr/>
        </p:nvCxnSpPr>
        <p:spPr bwMode="auto">
          <a:xfrm flipV="1">
            <a:off x="1944688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4" name="Straight Arrow Connector 47"/>
          <p:cNvCxnSpPr>
            <a:cxnSpLocks noChangeShapeType="1"/>
          </p:cNvCxnSpPr>
          <p:nvPr/>
        </p:nvCxnSpPr>
        <p:spPr bwMode="auto">
          <a:xfrm flipV="1">
            <a:off x="2717800" y="4932363"/>
            <a:ext cx="0" cy="414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5" name="Straight Arrow Connector 47"/>
          <p:cNvCxnSpPr>
            <a:cxnSpLocks noChangeShapeType="1"/>
          </p:cNvCxnSpPr>
          <p:nvPr/>
        </p:nvCxnSpPr>
        <p:spPr bwMode="auto">
          <a:xfrm flipV="1">
            <a:off x="3017838" y="4932363"/>
            <a:ext cx="0" cy="414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6" name="Straight Arrow Connector 47"/>
          <p:cNvCxnSpPr>
            <a:cxnSpLocks noChangeShapeType="1"/>
          </p:cNvCxnSpPr>
          <p:nvPr/>
        </p:nvCxnSpPr>
        <p:spPr bwMode="auto">
          <a:xfrm flipV="1">
            <a:off x="3841750" y="494030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7" name="Straight Arrow Connector 47"/>
          <p:cNvCxnSpPr>
            <a:cxnSpLocks noChangeShapeType="1"/>
          </p:cNvCxnSpPr>
          <p:nvPr/>
        </p:nvCxnSpPr>
        <p:spPr bwMode="auto">
          <a:xfrm flipV="1">
            <a:off x="4144963" y="494030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8" name="Straight Arrow Connector 47"/>
          <p:cNvCxnSpPr>
            <a:cxnSpLocks noChangeShapeType="1"/>
          </p:cNvCxnSpPr>
          <p:nvPr/>
        </p:nvCxnSpPr>
        <p:spPr bwMode="auto">
          <a:xfrm flipV="1">
            <a:off x="4448175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9" name="Straight Arrow Connector 47"/>
          <p:cNvCxnSpPr>
            <a:cxnSpLocks noChangeShapeType="1"/>
          </p:cNvCxnSpPr>
          <p:nvPr/>
        </p:nvCxnSpPr>
        <p:spPr bwMode="auto">
          <a:xfrm flipV="1">
            <a:off x="5230813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0" name="Straight Arrow Connector 47"/>
          <p:cNvCxnSpPr>
            <a:cxnSpLocks noChangeShapeType="1"/>
          </p:cNvCxnSpPr>
          <p:nvPr/>
        </p:nvCxnSpPr>
        <p:spPr bwMode="auto">
          <a:xfrm flipV="1">
            <a:off x="5526088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1" name="Straight Arrow Connector 83"/>
          <p:cNvCxnSpPr>
            <a:cxnSpLocks noChangeShapeType="1"/>
          </p:cNvCxnSpPr>
          <p:nvPr/>
        </p:nvCxnSpPr>
        <p:spPr bwMode="auto">
          <a:xfrm flipV="1">
            <a:off x="1658938" y="305117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2" name="Straight Arrow Connector 83"/>
          <p:cNvCxnSpPr>
            <a:cxnSpLocks noChangeShapeType="1"/>
          </p:cNvCxnSpPr>
          <p:nvPr/>
        </p:nvCxnSpPr>
        <p:spPr bwMode="auto">
          <a:xfrm flipV="1">
            <a:off x="2886075" y="305117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3" name="Straight Arrow Connector 83"/>
          <p:cNvCxnSpPr>
            <a:cxnSpLocks noChangeShapeType="1"/>
          </p:cNvCxnSpPr>
          <p:nvPr/>
        </p:nvCxnSpPr>
        <p:spPr bwMode="auto">
          <a:xfrm flipV="1">
            <a:off x="4130675" y="304482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4" name="Straight Arrow Connector 83"/>
          <p:cNvCxnSpPr>
            <a:cxnSpLocks noChangeShapeType="1"/>
          </p:cNvCxnSpPr>
          <p:nvPr/>
        </p:nvCxnSpPr>
        <p:spPr bwMode="auto">
          <a:xfrm flipV="1">
            <a:off x="5375275" y="304482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5" name="Straight Arrow Connector 83"/>
          <p:cNvCxnSpPr>
            <a:cxnSpLocks noChangeShapeType="1"/>
          </p:cNvCxnSpPr>
          <p:nvPr/>
        </p:nvCxnSpPr>
        <p:spPr bwMode="auto">
          <a:xfrm flipV="1">
            <a:off x="4783138" y="2428875"/>
            <a:ext cx="0" cy="615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6" name="Straight Arrow Connector 47"/>
          <p:cNvCxnSpPr>
            <a:cxnSpLocks noChangeShapeType="1"/>
          </p:cNvCxnSpPr>
          <p:nvPr/>
        </p:nvCxnSpPr>
        <p:spPr bwMode="auto">
          <a:xfrm flipV="1">
            <a:off x="6586538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/>
          <p:cNvSpPr txBox="1"/>
          <p:nvPr/>
        </p:nvSpPr>
        <p:spPr>
          <a:xfrm>
            <a:off x="6497638" y="901700"/>
            <a:ext cx="1763712" cy="876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7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C</a:t>
            </a:r>
          </a:p>
          <a:p>
            <a:pPr algn="r">
              <a:defRPr/>
            </a:pPr>
            <a:r>
              <a:rPr lang="en-US" sz="17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Assembly</a:t>
            </a:r>
          </a:p>
          <a:p>
            <a:pPr algn="r">
              <a:defRPr/>
            </a:pPr>
            <a:r>
              <a:rPr lang="en-US" sz="17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Machine Code</a:t>
            </a:r>
          </a:p>
        </p:txBody>
      </p:sp>
      <p:sp>
        <p:nvSpPr>
          <p:cNvPr id="34" name="Bent-Up Arrow 33"/>
          <p:cNvSpPr/>
          <p:nvPr/>
        </p:nvSpPr>
        <p:spPr bwMode="auto">
          <a:xfrm flipH="1" flipV="1">
            <a:off x="7759700" y="1076325"/>
            <a:ext cx="227013" cy="180975"/>
          </a:xfrm>
          <a:prstGeom prst="bent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" name="Bent-Up Arrow 129"/>
          <p:cNvSpPr/>
          <p:nvPr/>
        </p:nvSpPr>
        <p:spPr bwMode="auto">
          <a:xfrm flipH="1" flipV="1">
            <a:off x="7000875" y="1336675"/>
            <a:ext cx="227013" cy="180975"/>
          </a:xfrm>
          <a:prstGeom prst="bent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6140" name="Straight Arrow Connector 50"/>
          <p:cNvCxnSpPr>
            <a:cxnSpLocks noChangeShapeType="1"/>
          </p:cNvCxnSpPr>
          <p:nvPr/>
        </p:nvCxnSpPr>
        <p:spPr bwMode="auto">
          <a:xfrm>
            <a:off x="1081088" y="3352800"/>
            <a:ext cx="60896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TextBox 131"/>
          <p:cNvSpPr txBox="1"/>
          <p:nvPr/>
        </p:nvSpPr>
        <p:spPr>
          <a:xfrm>
            <a:off x="1763713" y="3049588"/>
            <a:ext cx="1096962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Interrupts</a:t>
            </a:r>
          </a:p>
        </p:txBody>
      </p:sp>
      <p:cxnSp>
        <p:nvCxnSpPr>
          <p:cNvPr id="46142" name="Straight Arrow Connector 83"/>
          <p:cNvCxnSpPr>
            <a:cxnSpLocks noChangeShapeType="1"/>
          </p:cNvCxnSpPr>
          <p:nvPr/>
        </p:nvCxnSpPr>
        <p:spPr bwMode="auto">
          <a:xfrm flipV="1">
            <a:off x="1911350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3" name="Straight Arrow Connector 83"/>
          <p:cNvCxnSpPr>
            <a:cxnSpLocks noChangeShapeType="1"/>
          </p:cNvCxnSpPr>
          <p:nvPr/>
        </p:nvCxnSpPr>
        <p:spPr bwMode="auto">
          <a:xfrm flipV="1">
            <a:off x="3214688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4" name="Straight Arrow Connector 83"/>
          <p:cNvCxnSpPr>
            <a:cxnSpLocks noChangeShapeType="1"/>
          </p:cNvCxnSpPr>
          <p:nvPr/>
        </p:nvCxnSpPr>
        <p:spPr bwMode="auto">
          <a:xfrm flipV="1">
            <a:off x="4429125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5" name="Straight Arrow Connector 83"/>
          <p:cNvCxnSpPr>
            <a:cxnSpLocks noChangeShapeType="1"/>
          </p:cNvCxnSpPr>
          <p:nvPr/>
        </p:nvCxnSpPr>
        <p:spPr bwMode="auto">
          <a:xfrm flipV="1">
            <a:off x="5719763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6" name="Straight Arrow Connector 83"/>
          <p:cNvCxnSpPr>
            <a:cxnSpLocks noChangeShapeType="1"/>
          </p:cNvCxnSpPr>
          <p:nvPr/>
        </p:nvCxnSpPr>
        <p:spPr bwMode="auto">
          <a:xfrm flipV="1">
            <a:off x="6934200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7" name="Straight Arrow Connector 83"/>
          <p:cNvCxnSpPr>
            <a:cxnSpLocks noChangeShapeType="1"/>
          </p:cNvCxnSpPr>
          <p:nvPr/>
        </p:nvCxnSpPr>
        <p:spPr bwMode="auto">
          <a:xfrm flipV="1">
            <a:off x="3130550" y="2428875"/>
            <a:ext cx="0" cy="923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48" name="TextBox 126"/>
          <p:cNvSpPr txBox="1">
            <a:spLocks noChangeArrowheads="1"/>
          </p:cNvSpPr>
          <p:nvPr/>
        </p:nvSpPr>
        <p:spPr bwMode="auto">
          <a:xfrm>
            <a:off x="2016125" y="264160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interrupts</a:t>
            </a:r>
          </a:p>
        </p:txBody>
      </p:sp>
      <p:sp>
        <p:nvSpPr>
          <p:cNvPr id="141" name="TextBox 140"/>
          <p:cNvSpPr txBox="1"/>
          <p:nvPr/>
        </p:nvSpPr>
        <p:spPr>
          <a:xfrm rot="18900000">
            <a:off x="6224588" y="5624513"/>
            <a:ext cx="563562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EMC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6150" name="Rounded Rectangle 143"/>
          <p:cNvSpPr>
            <a:spLocks noChangeArrowheads="1"/>
          </p:cNvSpPr>
          <p:nvPr/>
        </p:nvSpPr>
        <p:spPr bwMode="auto">
          <a:xfrm>
            <a:off x="2362200" y="1524000"/>
            <a:ext cx="1219200" cy="1066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51" name="TextBox 126"/>
          <p:cNvSpPr txBox="1">
            <a:spLocks noChangeArrowheads="1"/>
          </p:cNvSpPr>
          <p:nvPr/>
        </p:nvSpPr>
        <p:spPr bwMode="auto">
          <a:xfrm>
            <a:off x="2651125" y="1517650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SVC#</a:t>
            </a:r>
          </a:p>
        </p:txBody>
      </p:sp>
      <p:sp>
        <p:nvSpPr>
          <p:cNvPr id="46152" name="Rounded Rectangle 143"/>
          <p:cNvSpPr>
            <a:spLocks noChangeArrowheads="1"/>
          </p:cNvSpPr>
          <p:nvPr/>
        </p:nvSpPr>
        <p:spPr bwMode="auto">
          <a:xfrm>
            <a:off x="1790700" y="3124200"/>
            <a:ext cx="2667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6153" name="Straight Arrow Connector 83"/>
          <p:cNvCxnSpPr>
            <a:cxnSpLocks noChangeShapeType="1"/>
          </p:cNvCxnSpPr>
          <p:nvPr/>
        </p:nvCxnSpPr>
        <p:spPr bwMode="auto">
          <a:xfrm flipV="1">
            <a:off x="3124200" y="2428875"/>
            <a:ext cx="0" cy="923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54" name="Straight Arrow Connector 50"/>
          <p:cNvCxnSpPr>
            <a:cxnSpLocks noChangeShapeType="1"/>
          </p:cNvCxnSpPr>
          <p:nvPr/>
        </p:nvCxnSpPr>
        <p:spPr bwMode="auto">
          <a:xfrm flipH="1">
            <a:off x="3060700" y="2667000"/>
            <a:ext cx="144463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55" name="Straight Arrow Connector 83"/>
          <p:cNvCxnSpPr>
            <a:cxnSpLocks noChangeShapeType="1"/>
          </p:cNvCxnSpPr>
          <p:nvPr/>
        </p:nvCxnSpPr>
        <p:spPr bwMode="auto">
          <a:xfrm>
            <a:off x="1600200" y="1955800"/>
            <a:ext cx="762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56" name="TextBox 126"/>
          <p:cNvSpPr txBox="1">
            <a:spLocks noChangeArrowheads="1"/>
          </p:cNvSpPr>
          <p:nvPr/>
        </p:nvSpPr>
        <p:spPr bwMode="auto">
          <a:xfrm>
            <a:off x="1765300" y="1905000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fault</a:t>
            </a:r>
          </a:p>
        </p:txBody>
      </p:sp>
      <p:cxnSp>
        <p:nvCxnSpPr>
          <p:cNvPr id="46157" name="Straight Arrow Connector 83"/>
          <p:cNvCxnSpPr>
            <a:cxnSpLocks noChangeShapeType="1"/>
            <a:stCxn id="46158" idx="2"/>
          </p:cNvCxnSpPr>
          <p:nvPr/>
        </p:nvCxnSpPr>
        <p:spPr bwMode="auto">
          <a:xfrm>
            <a:off x="2971800" y="990600"/>
            <a:ext cx="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58" name="TextBox 126"/>
          <p:cNvSpPr txBox="1">
            <a:spLocks noChangeArrowheads="1"/>
          </p:cNvSpPr>
          <p:nvPr/>
        </p:nvSpPr>
        <p:spPr bwMode="auto">
          <a:xfrm>
            <a:off x="2362200" y="5286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traps &amp;</a:t>
            </a:r>
          </a:p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exceptions</a:t>
            </a:r>
          </a:p>
        </p:txBody>
      </p:sp>
      <p:sp>
        <p:nvSpPr>
          <p:cNvPr id="46159" name="TextBox 126"/>
          <p:cNvSpPr txBox="1">
            <a:spLocks noChangeArrowheads="1"/>
          </p:cNvSpPr>
          <p:nvPr/>
        </p:nvSpPr>
        <p:spPr bwMode="auto">
          <a:xfrm>
            <a:off x="2590800" y="2147888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INT#</a:t>
            </a:r>
          </a:p>
        </p:txBody>
      </p:sp>
      <p:sp>
        <p:nvSpPr>
          <p:cNvPr id="46160" name="Rounded Rectangle 143"/>
          <p:cNvSpPr>
            <a:spLocks noChangeArrowheads="1"/>
          </p:cNvSpPr>
          <p:nvPr/>
        </p:nvSpPr>
        <p:spPr bwMode="auto">
          <a:xfrm>
            <a:off x="4222750" y="1371600"/>
            <a:ext cx="1066800" cy="1828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change where to go on an interrupt?</a:t>
            </a:r>
            <a:br>
              <a:rPr lang="en-US" altLang="en-US" smtClean="0"/>
            </a:br>
            <a:r>
              <a:rPr lang="en-US" altLang="en-US" smtClean="0"/>
              <a:t>Answer: edit the interrupt vector table [IVT]</a:t>
            </a: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6CA6A1-B59E-435A-AB8E-B29115D4C003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30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13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857625"/>
            <a:ext cx="6276975" cy="2466975"/>
          </a:xfrm>
        </p:spPr>
      </p:pic>
      <p:pic>
        <p:nvPicPr>
          <p:cNvPr id="1013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495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06F4113-8E0C-4DF9-A625-F6ABB8631334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31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NVIC/Interrupt configuration registers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848600" cy="54102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ICTR	Interrupt Controller Type Register (RW)</a:t>
            </a:r>
          </a:p>
          <a:p>
            <a:r>
              <a:rPr lang="en-US" altLang="en-US" smtClean="0"/>
              <a:t>ISER	Interrupt Set-Enable Register (RW)</a:t>
            </a:r>
          </a:p>
          <a:p>
            <a:r>
              <a:rPr lang="en-US" altLang="en-US" smtClean="0"/>
              <a:t>ICER	Interrupt Clear-Enable Register (RW)</a:t>
            </a:r>
          </a:p>
          <a:p>
            <a:r>
              <a:rPr lang="en-US" altLang="en-US" smtClean="0"/>
              <a:t>ISPR	Interrupt Set-Pending Register (RW)</a:t>
            </a:r>
          </a:p>
          <a:p>
            <a:r>
              <a:rPr lang="en-US" altLang="en-US" smtClean="0"/>
              <a:t>ICPR	Interrupt Clear-Pending Register (RW)</a:t>
            </a:r>
          </a:p>
          <a:p>
            <a:r>
              <a:rPr lang="en-US" altLang="en-US" smtClean="0"/>
              <a:t>IABR	Interrupt Active Bit Register (RO)</a:t>
            </a:r>
          </a:p>
          <a:p>
            <a:r>
              <a:rPr lang="en-US" altLang="en-US" smtClean="0"/>
              <a:t>IPR		Interrupt Priority Register (RW)</a:t>
            </a:r>
          </a:p>
          <a:p>
            <a:r>
              <a:rPr lang="en-US" altLang="en-US" smtClean="0"/>
              <a:t>AIRC	Application Interrupt and Reset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Enabling and disabling interrupt sources</a:t>
            </a:r>
          </a:p>
        </p:txBody>
      </p:sp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44A940D-5207-43F1-BBCC-B6165DE19CBA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32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5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/>
          <a:stretch>
            <a:fillRect/>
          </a:stretch>
        </p:blipFill>
        <p:spPr>
          <a:xfrm>
            <a:off x="0" y="990600"/>
            <a:ext cx="9109075" cy="558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BA74899-DDB3-4B57-B167-9FB818A4E83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33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752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3"/>
          <a:stretch/>
        </p:blipFill>
        <p:spPr>
          <a:xfrm>
            <a:off x="0" y="1996440"/>
            <a:ext cx="9093200" cy="4572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1" b="70930"/>
          <a:stretch/>
        </p:blipFill>
        <p:spPr bwMode="auto">
          <a:xfrm>
            <a:off x="0" y="78740"/>
            <a:ext cx="739902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EAA97F9-D624-498C-8759-B3CD9D1985C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6"/>
          <a:stretch/>
        </p:blipFill>
        <p:spPr>
          <a:xfrm>
            <a:off x="0" y="2285206"/>
            <a:ext cx="9061450" cy="38862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0" r="15067" b="71428"/>
          <a:stretch/>
        </p:blipFill>
        <p:spPr bwMode="auto">
          <a:xfrm>
            <a:off x="152400" y="12700"/>
            <a:ext cx="7696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Exercise: Enabling interrupt sources</a:t>
            </a:r>
          </a:p>
        </p:txBody>
      </p:sp>
      <p:sp>
        <p:nvSpPr>
          <p:cNvPr id="1116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B33200C-895B-4F42-9B6F-806FCA1DD12D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7848600" cy="4876800"/>
          </a:xfrm>
        </p:spPr>
        <p:txBody>
          <a:bodyPr/>
          <a:lstStyle/>
          <a:p>
            <a:r>
              <a:rPr lang="en-US" altLang="en-US" smtClean="0"/>
              <a:t>Implement the following function to enable external interrupt #x when called: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void enable_interrupt(int x) {</a:t>
            </a:r>
          </a:p>
          <a:p>
            <a:pPr>
              <a:buFontTx/>
              <a:buNone/>
            </a:pPr>
            <a:r>
              <a:rPr lang="en-US" altLang="en-US" smtClean="0"/>
              <a:t>  /* your code here */</a:t>
            </a:r>
          </a:p>
          <a:p>
            <a:pPr>
              <a:buFontTx/>
              <a:buNone/>
            </a:pPr>
            <a:r>
              <a:rPr lang="en-US" altLang="en-US" smtClean="0"/>
              <a:t>}</a:t>
            </a:r>
          </a:p>
          <a:p>
            <a:endParaRPr lang="en-US" altLang="en-US" smtClean="0"/>
          </a:p>
          <a:p>
            <a:r>
              <a:rPr lang="en-US" altLang="en-US" smtClean="0"/>
              <a:t>Umm, so what do we have to do?</a:t>
            </a:r>
          </a:p>
          <a:p>
            <a:pPr lvl="1"/>
            <a:r>
              <a:rPr lang="en-US" altLang="en-US" smtClean="0"/>
              <a:t>Use top (32-5)=27 bits of x to select the word offset</a:t>
            </a:r>
          </a:p>
          <a:p>
            <a:pPr lvl="1"/>
            <a:r>
              <a:rPr lang="en-US" altLang="en-US" smtClean="0"/>
              <a:t>Offset from what, you ask?  Base of ISER (0xE000E100)</a:t>
            </a:r>
          </a:p>
          <a:p>
            <a:pPr lvl="1"/>
            <a:r>
              <a:rPr lang="en-US" altLang="en-US" smtClean="0"/>
              <a:t>Use the bottom five bits of x to select bit position</a:t>
            </a:r>
          </a:p>
          <a:p>
            <a:pPr lvl="1"/>
            <a:r>
              <a:rPr lang="en-US" altLang="en-US" smtClean="0"/>
              <a:t>Write a ‘1’ to that bit position at memory addr=base+offset</a:t>
            </a:r>
          </a:p>
          <a:p>
            <a:pPr lvl="1"/>
            <a:r>
              <a:rPr lang="en-US" altLang="en-US" smtClean="0"/>
              <a:t>You’re done!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Pending interrupts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C5F66E-29F2-44AC-B793-73EC300FCFAE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136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76325"/>
            <a:ext cx="7315200" cy="4705350"/>
          </a:xfrm>
        </p:spPr>
      </p:pic>
      <p:sp>
        <p:nvSpPr>
          <p:cNvPr id="113668" name="TextBox 5"/>
          <p:cNvSpPr txBox="1">
            <a:spLocks noChangeArrowheads="1"/>
          </p:cNvSpPr>
          <p:nvPr/>
        </p:nvSpPr>
        <p:spPr bwMode="auto">
          <a:xfrm>
            <a:off x="381000" y="5486400"/>
            <a:ext cx="745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The normal case.  Once Interrupt request is seen, processor puts it in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“pending” state even if hardware drops the request.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IPS is cleared by the hardware once we jump to the ISR.</a:t>
            </a:r>
          </a:p>
        </p:txBody>
      </p:sp>
      <p:sp>
        <p:nvSpPr>
          <p:cNvPr id="113669" name="TextBox 5"/>
          <p:cNvSpPr txBox="1">
            <a:spLocks noChangeArrowheads="1"/>
          </p:cNvSpPr>
          <p:nvPr/>
        </p:nvSpPr>
        <p:spPr bwMode="auto">
          <a:xfrm>
            <a:off x="0" y="6596063"/>
            <a:ext cx="6189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latin typeface="Arial" panose="020B0604020202020204" pitchFamily="34" charset="0"/>
              </a:rPr>
              <a:t>This figure and those following are from </a:t>
            </a:r>
            <a:r>
              <a:rPr lang="en-US" altLang="en-US" sz="1100" i="1">
                <a:latin typeface="Arial" panose="020B0604020202020204" pitchFamily="34" charset="0"/>
              </a:rPr>
              <a:t>The Definitive Guide to the ARM Cortex-M3, Section 7.4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5CD6F8C-AB93-4F10-86F0-659DAE83B7D3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157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84313"/>
            <a:ext cx="7315200" cy="3889375"/>
          </a:xfrm>
        </p:spPr>
      </p:pic>
      <p:sp>
        <p:nvSpPr>
          <p:cNvPr id="115716" name="TextBox 5"/>
          <p:cNvSpPr txBox="1">
            <a:spLocks noChangeArrowheads="1"/>
          </p:cNvSpPr>
          <p:nvPr/>
        </p:nvSpPr>
        <p:spPr bwMode="auto">
          <a:xfrm>
            <a:off x="0" y="6019800"/>
            <a:ext cx="808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In this case, the processor never took the interrupt because we cleared the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IPS by hand (via a memory-mapped I/O register)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D20566D-06DD-4AA7-A457-0DC302A7CDF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8B4BD7-EA99-415C-A24D-4A94B8135A81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39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0565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EFA0C6-D5FA-4B17-A145-ABAA2B6FFC1E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Dealing with asynchronous events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410200"/>
          </a:xfrm>
        </p:spPr>
        <p:txBody>
          <a:bodyPr/>
          <a:lstStyle/>
          <a:p>
            <a:r>
              <a:rPr lang="en-US" altLang="en-US" smtClean="0"/>
              <a:t>Many sources of “events” during program execution</a:t>
            </a:r>
          </a:p>
          <a:p>
            <a:pPr lvl="1"/>
            <a:r>
              <a:rPr lang="en-US" altLang="en-US" smtClean="0"/>
              <a:t>Application makes a system call</a:t>
            </a:r>
          </a:p>
          <a:p>
            <a:pPr lvl="1"/>
            <a:r>
              <a:rPr lang="en-US" altLang="en-US" smtClean="0"/>
              <a:t>Software executes instruction illegally (e.g. divides by zero)</a:t>
            </a:r>
          </a:p>
          <a:p>
            <a:pPr lvl="1"/>
            <a:r>
              <a:rPr lang="en-US" altLang="en-US" smtClean="0"/>
              <a:t>Peripheral needs attention or has completed a requested action</a:t>
            </a:r>
          </a:p>
          <a:p>
            <a:r>
              <a:rPr lang="en-US" altLang="en-US" smtClean="0"/>
              <a:t>How do we know that an event has occurred?</a:t>
            </a:r>
          </a:p>
          <a:p>
            <a:r>
              <a:rPr lang="en-US" altLang="en-US" smtClean="0"/>
              <a:t>Broadly, two options to “detect” events</a:t>
            </a:r>
          </a:p>
          <a:p>
            <a:pPr lvl="1"/>
            <a:r>
              <a:rPr lang="en-US" altLang="en-US" smtClean="0"/>
              <a:t>Polling</a:t>
            </a:r>
          </a:p>
          <a:p>
            <a:pPr lvl="2"/>
            <a:r>
              <a:rPr lang="en-US" altLang="en-US" smtClean="0"/>
              <a:t>We can repeatedly poll the app/processor/peripherals</a:t>
            </a:r>
            <a:endParaRPr lang="en-US" altLang="en-US" baseline="30000" smtClean="0"/>
          </a:p>
          <a:p>
            <a:pPr lvl="2"/>
            <a:r>
              <a:rPr lang="en-US" altLang="en-US" smtClean="0"/>
              <a:t>When an event occurs, detect this via a poll and take action</a:t>
            </a:r>
          </a:p>
          <a:p>
            <a:pPr lvl="1"/>
            <a:r>
              <a:rPr lang="en-US" altLang="en-US" smtClean="0"/>
              <a:t>Interrupts</a:t>
            </a:r>
          </a:p>
          <a:p>
            <a:pPr lvl="2"/>
            <a:r>
              <a:rPr lang="en-US" altLang="en-US" smtClean="0"/>
              <a:t>Let the app/processors/peripheral notify us instead</a:t>
            </a:r>
          </a:p>
          <a:p>
            <a:pPr lvl="2"/>
            <a:r>
              <a:rPr lang="en-US" altLang="en-US" smtClean="0"/>
              <a:t>Take action when such a notification occurs (or shortly later)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Answer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70D1E6-A275-45D3-BC5D-23532A9395D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40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375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pulses before entering ISR</a:t>
            </a:r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1F94D5-597F-4F3A-AE26-04ECD99DE9F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41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39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58863"/>
            <a:ext cx="7239000" cy="47910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1389A9-5A0E-42AD-869F-9B9194147250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42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59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7935913" cy="4267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76CB83-3ABE-45C7-9E0F-CA77D3D3679B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43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80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8"/>
            <a:ext cx="8077200" cy="66405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Priority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r>
              <a:rPr lang="en-US" altLang="en-US" sz="2000" smtClean="0"/>
              <a:t>What do we do if several interrupts arrive simultaneously?</a:t>
            </a:r>
          </a:p>
          <a:p>
            <a:r>
              <a:rPr lang="en-US" altLang="en-US" sz="2000" smtClean="0"/>
              <a:t>NVIC allows priorities for (almost) every interrupt</a:t>
            </a:r>
          </a:p>
          <a:p>
            <a:r>
              <a:rPr lang="en-US" altLang="en-US" sz="2000" smtClean="0"/>
              <a:t>3 fixed highest priorities, up to 256 programmable priorities</a:t>
            </a:r>
          </a:p>
          <a:p>
            <a:pPr lvl="1"/>
            <a:r>
              <a:rPr lang="en-US" altLang="en-US" sz="1800" smtClean="0"/>
              <a:t>128 preemption levels</a:t>
            </a:r>
          </a:p>
          <a:p>
            <a:pPr lvl="1"/>
            <a:r>
              <a:rPr lang="en-US" altLang="en-US" sz="1800" smtClean="0"/>
              <a:t>Not all priorities have to be implemented by a vendor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 lvl="1"/>
            <a:r>
              <a:rPr lang="en-US" altLang="en-US" sz="1800" smtClean="0"/>
              <a:t>SmartFusion has 32 priority levels, i.e. 0x00, 0x08, … , 0xF8</a:t>
            </a:r>
          </a:p>
          <a:p>
            <a:r>
              <a:rPr lang="en-US" altLang="en-US" sz="2000" smtClean="0"/>
              <a:t>Higher priority interrupts can pre-empt lower priorities</a:t>
            </a:r>
          </a:p>
          <a:p>
            <a:r>
              <a:rPr lang="en-US" altLang="en-US" sz="2000" smtClean="0"/>
              <a:t>Priority can be sub-divided into priority groups</a:t>
            </a:r>
          </a:p>
          <a:p>
            <a:pPr lvl="1"/>
            <a:r>
              <a:rPr lang="en-US" altLang="en-US" sz="1800" smtClean="0"/>
              <a:t>Splits priority register into two halves, preempt priority &amp; subpriority</a:t>
            </a:r>
          </a:p>
          <a:p>
            <a:pPr lvl="1"/>
            <a:r>
              <a:rPr lang="en-US" altLang="en-US" sz="1800" smtClean="0"/>
              <a:t>Preempt priority: indicates if an interrupt can preempt another</a:t>
            </a:r>
          </a:p>
          <a:p>
            <a:pPr lvl="1"/>
            <a:r>
              <a:rPr lang="en-US" altLang="en-US" sz="1800" smtClean="0"/>
              <a:t>Subpriority: used to determine which is served first if two interrupts of same group arrive concurrently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21B5ED-3C09-4FC9-89CD-C3682BC815F0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46095" r="8002" b="37704"/>
          <a:stretch>
            <a:fillRect/>
          </a:stretch>
        </p:blipFill>
        <p:spPr bwMode="auto">
          <a:xfrm>
            <a:off x="925513" y="3057525"/>
            <a:ext cx="74469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Priority (2)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1143000"/>
          </a:xfrm>
        </p:spPr>
        <p:txBody>
          <a:bodyPr/>
          <a:lstStyle/>
          <a:p>
            <a:r>
              <a:rPr lang="en-US" altLang="en-US" smtClean="0"/>
              <a:t>Interrupt priority level registers</a:t>
            </a:r>
          </a:p>
          <a:p>
            <a:pPr lvl="1"/>
            <a:r>
              <a:rPr lang="en-US" altLang="en-US" smtClean="0"/>
              <a:t>Range: 0xE000E400 to 0xE000E4EF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C8130D-2E12-4879-B486-31586591A40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31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7" b="10854"/>
          <a:stretch>
            <a:fillRect/>
          </a:stretch>
        </p:blipFill>
        <p:spPr bwMode="auto">
          <a:xfrm>
            <a:off x="82550" y="2838450"/>
            <a:ext cx="90614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Preemption Priority and Subpriority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9E70E42-DEBA-4606-A521-A8206E490BD6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32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/>
          <a:stretch>
            <a:fillRect/>
          </a:stretch>
        </p:blipFill>
        <p:spPr>
          <a:xfrm>
            <a:off x="215900" y="763588"/>
            <a:ext cx="8913813" cy="60944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PRIMASK, FAULTMASK, and BASEPRI registers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867400"/>
          </a:xfrm>
        </p:spPr>
        <p:txBody>
          <a:bodyPr/>
          <a:lstStyle/>
          <a:p>
            <a:r>
              <a:rPr lang="en-US" altLang="en-US" smtClean="0"/>
              <a:t>What if we quickly want to disable all interrupts?</a:t>
            </a:r>
          </a:p>
          <a:p>
            <a:r>
              <a:rPr lang="en-US" altLang="en-US" smtClean="0"/>
              <a:t>Write 1 into PRIMASK to disable all interrupts except NMI</a:t>
            </a:r>
          </a:p>
          <a:p>
            <a:pPr lvl="1"/>
            <a:r>
              <a:rPr lang="en-US" altLang="en-US" smtClean="0"/>
              <a:t>MOV	R0, #1</a:t>
            </a:r>
          </a:p>
          <a:p>
            <a:pPr lvl="1"/>
            <a:r>
              <a:rPr lang="en-US" altLang="en-US" smtClean="0">
                <a:solidFill>
                  <a:srgbClr val="FF0000"/>
                </a:solidFill>
              </a:rPr>
              <a:t>MSR</a:t>
            </a:r>
            <a:r>
              <a:rPr lang="en-US" altLang="en-US" smtClean="0"/>
              <a:t>	PRIMASK, R0	; MSR and MRS are special instructions</a:t>
            </a:r>
          </a:p>
          <a:p>
            <a:r>
              <a:rPr lang="en-US" altLang="en-US" smtClean="0"/>
              <a:t>Write 0 into PRIMASK to enable all interrupts</a:t>
            </a:r>
          </a:p>
          <a:p>
            <a:endParaRPr lang="en-US" altLang="en-US" smtClean="0"/>
          </a:p>
          <a:p>
            <a:r>
              <a:rPr lang="en-US" altLang="en-US" smtClean="0"/>
              <a:t>FAULTMASK is the same as PRIMASK, but it also blocks hard faults (priority = -1)</a:t>
            </a:r>
          </a:p>
          <a:p>
            <a:endParaRPr lang="en-US" altLang="en-US" smtClean="0"/>
          </a:p>
          <a:p>
            <a:r>
              <a:rPr lang="en-US" altLang="en-US" smtClean="0"/>
              <a:t>What if we want to disable all interrupts below a certain priority?</a:t>
            </a:r>
          </a:p>
          <a:p>
            <a:r>
              <a:rPr lang="en-US" altLang="en-US" smtClean="0"/>
              <a:t>Write priority into BASEPRI register</a:t>
            </a:r>
          </a:p>
          <a:p>
            <a:pPr lvl="1"/>
            <a:r>
              <a:rPr lang="en-US" altLang="en-US" smtClean="0"/>
              <a:t>MOV	R0, #0x60</a:t>
            </a:r>
          </a:p>
          <a:p>
            <a:pPr lvl="1"/>
            <a:r>
              <a:rPr lang="en-US" altLang="en-US" smtClean="0"/>
              <a:t>MSR	BASEPRI, R0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765D57-FB13-420D-BCAB-2E4FADCE290D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4465EE-EBCC-46A7-B6A1-13FF030D8561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36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73150"/>
            <a:ext cx="8837613" cy="47942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Service Routines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Automatic saving of registers upon exception</a:t>
            </a:r>
          </a:p>
          <a:p>
            <a:pPr marL="857250" lvl="1" indent="-457200">
              <a:defRPr/>
            </a:pPr>
            <a:r>
              <a:rPr lang="en-US" dirty="0" smtClean="0">
                <a:ea typeface="ＭＳ Ｐゴシック" charset="0"/>
              </a:rPr>
              <a:t>PC, PSR, R0-R3, R12, LR</a:t>
            </a:r>
          </a:p>
          <a:p>
            <a:pPr marL="857250" lvl="1" indent="-457200">
              <a:defRPr/>
            </a:pPr>
            <a:r>
              <a:rPr lang="en-US" dirty="0" smtClean="0">
                <a:ea typeface="ＭＳ Ｐゴシック" charset="0"/>
              </a:rPr>
              <a:t>This occurs over data bus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While data bus busy, fetch exception vector</a:t>
            </a:r>
          </a:p>
          <a:p>
            <a:pPr marL="857250" lvl="1" indent="-457200">
              <a:defRPr/>
            </a:pPr>
            <a:r>
              <a:rPr lang="en-US" dirty="0" smtClean="0">
                <a:ea typeface="ＭＳ Ｐゴシック" charset="0"/>
              </a:rPr>
              <a:t>i.e. target address of exception handler</a:t>
            </a:r>
          </a:p>
          <a:p>
            <a:pPr marL="857250" lvl="1" indent="-457200"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 smtClean="0">
                <a:ea typeface="ＭＳ Ｐゴシック" charset="0"/>
              </a:rPr>
              <a:t>his occurs over instruction bus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Update SP to new location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Update IPSR (low part of </a:t>
            </a:r>
            <a:r>
              <a:rPr lang="en-US" dirty="0" err="1" smtClean="0">
                <a:ea typeface="ＭＳ Ｐゴシック" charset="0"/>
              </a:rPr>
              <a:t>xPSR</a:t>
            </a:r>
            <a:r>
              <a:rPr lang="en-US" dirty="0" smtClean="0">
                <a:ea typeface="ＭＳ Ｐゴシック" charset="0"/>
              </a:rPr>
              <a:t>) with exception new #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Set PC to vector handler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Update LR to special value EXC_RETURN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Several other NVIC registers gets updated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Latency can be as short as 12 cycles (w/o </a:t>
            </a:r>
            <a:r>
              <a:rPr lang="en-US" dirty="0" err="1" smtClean="0">
                <a:ea typeface="ＭＳ Ｐゴシック" charset="0"/>
              </a:rPr>
              <a:t>mem</a:t>
            </a:r>
            <a:r>
              <a:rPr lang="en-US" dirty="0" smtClean="0">
                <a:ea typeface="ＭＳ Ｐゴシック" charset="0"/>
              </a:rPr>
              <a:t> delays)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4871AF8-8AA7-470C-A6CC-4E9B2EDA9E0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49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E7E149B-2C50-4D72-B1F7-4127E70A6F16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Polling-Driven Application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r>
              <a:rPr lang="en-US" altLang="en-US" smtClean="0"/>
              <a:t>Recall pushbutton-LED example</a:t>
            </a:r>
          </a:p>
          <a:p>
            <a:pPr>
              <a:buFontTx/>
              <a:buNone/>
            </a:pPr>
            <a:endParaRPr lang="sk-SK" altLang="en-US" sz="1600" smtClean="0"/>
          </a:p>
          <a:p>
            <a:pPr marL="400050" lvl="1" indent="0">
              <a:buFontTx/>
              <a:buNone/>
            </a:pPr>
            <a:r>
              <a:rPr lang="sk-SK" altLang="en-US" sz="1600" smtClean="0"/>
              <a:t>		mov	r0, #0x4 		% PBS MMIO address</a:t>
            </a:r>
          </a:p>
          <a:p>
            <a:pPr marL="400050" lvl="1" indent="0">
              <a:buFontTx/>
              <a:buNone/>
            </a:pPr>
            <a:r>
              <a:rPr lang="sk-SK" altLang="en-US" sz="1600" smtClean="0"/>
              <a:t>		mov	r1, #0x5 		% LED MMIO address</a:t>
            </a:r>
          </a:p>
          <a:p>
            <a:pPr marL="400050" lvl="1" indent="0">
              <a:buFontTx/>
              <a:buNone/>
            </a:pPr>
            <a:r>
              <a:rPr lang="sk-SK" altLang="en-US" sz="1600" smtClean="0"/>
              <a:t>loop:		ldr	r2, [r0, #0]	% Read value from switch [1 cycle]</a:t>
            </a:r>
          </a:p>
          <a:p>
            <a:pPr marL="400050" lvl="1" indent="0">
              <a:buFontTx/>
              <a:buNone/>
            </a:pPr>
            <a:r>
              <a:rPr lang="sk-SK" altLang="en-US" sz="1600" smtClean="0"/>
              <a:t>		str	r2 [r1, #0]	% Save value to LED [1 cycle]</a:t>
            </a:r>
          </a:p>
          <a:p>
            <a:pPr marL="400050" lvl="1" indent="0">
              <a:buFontTx/>
              <a:buNone/>
            </a:pPr>
            <a:r>
              <a:rPr lang="sk-SK" altLang="en-US" sz="1600" smtClean="0"/>
              <a:t>		b	loop		% Repeat these steps [1 cycle]</a:t>
            </a:r>
          </a:p>
          <a:p>
            <a:endParaRPr lang="en-US" altLang="en-US" sz="1600" smtClean="0"/>
          </a:p>
          <a:p>
            <a:r>
              <a:rPr lang="en-US" altLang="en-US" smtClean="0"/>
              <a:t>This is a polling-driven application</a:t>
            </a:r>
          </a:p>
          <a:p>
            <a:r>
              <a:rPr lang="en-US" altLang="en-US" smtClean="0"/>
              <a:t>Software constantly loops, polling and (re)acting</a:t>
            </a:r>
          </a:p>
          <a:p>
            <a:r>
              <a:rPr lang="en-US" altLang="en-US" smtClean="0"/>
              <a:t>However, it doesn’t do anything else useful!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xPSR register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9BD145-EA83-4808-B8D7-295B87A9124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50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40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3" y="1752600"/>
            <a:ext cx="8982075" cy="3352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ARM interrupt summary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mtClean="0"/>
              <a:t>We’ve got a bunch of memory-mapped registers that control things (</a:t>
            </a:r>
            <a:r>
              <a:rPr lang="en-US" altLang="en-US" b="1" smtClean="0">
                <a:latin typeface="Cooper Black" panose="0208090404030B020404" pitchFamily="18" charset="0"/>
              </a:rPr>
              <a:t>NVIC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Enable/disable individual interrupts</a:t>
            </a:r>
          </a:p>
          <a:p>
            <a:pPr lvl="1"/>
            <a:r>
              <a:rPr lang="en-US" altLang="en-US" smtClean="0"/>
              <a:t>Set/clear pending</a:t>
            </a:r>
          </a:p>
          <a:p>
            <a:pPr lvl="1"/>
            <a:r>
              <a:rPr lang="en-US" altLang="en-US" smtClean="0"/>
              <a:t>Interrupt priority and preemption</a:t>
            </a:r>
            <a:br>
              <a:rPr lang="en-US" altLang="en-US" smtClean="0"/>
            </a:br>
            <a:endParaRPr lang="en-US" altLang="en-US" smtClean="0"/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mtClean="0"/>
              <a:t>We’ve got to understand how the hardware interrupt lines interact with the NVIC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endParaRPr lang="en-US" altLang="en-US" smtClean="0"/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mtClean="0"/>
              <a:t>And how we figure out where to set the PC to point to for a given interrupt source.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9EF8B3-C182-4D25-BA6A-ED5B0A149F6D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51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NVIC registers (example)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40A32D1-9F8B-4BD4-A63B-CE1E9951225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52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44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4"/>
          <a:stretch>
            <a:fillRect/>
          </a:stretch>
        </p:blipFill>
        <p:spPr>
          <a:xfrm>
            <a:off x="0" y="796925"/>
            <a:ext cx="9093200" cy="57562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More registers (example)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EEFBE15-33FA-45DF-9F20-BDC5A4C6133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53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46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/>
          <a:stretch>
            <a:fillRect/>
          </a:stretch>
        </p:blipFill>
        <p:spPr>
          <a:xfrm>
            <a:off x="41275" y="954088"/>
            <a:ext cx="9061450" cy="52181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Yet another part of the NVIC registers!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D32E979-81FA-4FFE-A9BF-2D002AF4D662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48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r="6348"/>
          <a:stretch>
            <a:fillRect/>
          </a:stretch>
        </p:blipFill>
        <p:spPr>
          <a:xfrm>
            <a:off x="215900" y="658813"/>
            <a:ext cx="8348663" cy="612298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How external lines interact with the NVIC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0C4F0A-C63A-471B-89AF-60CBA821723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50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76325"/>
            <a:ext cx="7315200" cy="4705350"/>
          </a:xfrm>
        </p:spPr>
      </p:pic>
      <p:sp>
        <p:nvSpPr>
          <p:cNvPr id="150532" name="TextBox 5"/>
          <p:cNvSpPr txBox="1">
            <a:spLocks noChangeArrowheads="1"/>
          </p:cNvSpPr>
          <p:nvPr/>
        </p:nvSpPr>
        <p:spPr bwMode="auto">
          <a:xfrm>
            <a:off x="381000" y="5486400"/>
            <a:ext cx="745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The normal case.  Once Interrupt request is seen, processor puts it in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“pending” state even if hardware drops the request.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IPS is cleared by the hardware once we jump to the ISR.</a:t>
            </a:r>
          </a:p>
        </p:txBody>
      </p:sp>
      <p:sp>
        <p:nvSpPr>
          <p:cNvPr id="150533" name="TextBox 5"/>
          <p:cNvSpPr txBox="1">
            <a:spLocks noChangeArrowheads="1"/>
          </p:cNvSpPr>
          <p:nvPr/>
        </p:nvSpPr>
        <p:spPr bwMode="auto">
          <a:xfrm>
            <a:off x="0" y="6596063"/>
            <a:ext cx="6189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latin typeface="Arial" panose="020B0604020202020204" pitchFamily="34" charset="0"/>
              </a:rPr>
              <a:t>This figure and those following are from </a:t>
            </a:r>
            <a:r>
              <a:rPr lang="en-US" altLang="en-US" sz="1100" i="1">
                <a:latin typeface="Arial" panose="020B0604020202020204" pitchFamily="34" charset="0"/>
              </a:rPr>
              <a:t>The Definitive Guide to the ARM Cortex-M3, Section 7.4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How the hardware figures out what to set the PC to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g_pfnVectors: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_estack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Reset_Handler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NMI_Handler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HardFault_Handler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MemManage_Handler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BusFault_Handler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UsageFault_Handler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SVC_Handler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DebugMon_Handler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PendSV_Handler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SysTick_Handler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WdogWakeup_IRQHandler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BrownOut_1_5V_IRQHandler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BrownOut_3_3V_IRQHandler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.............. </a:t>
            </a:r>
            <a:r>
              <a:rPr lang="en-US" altLang="en-US" sz="1600" smtClean="0">
                <a:cs typeface="Courier New" panose="02070309020205020404" pitchFamily="49" charset="0"/>
              </a:rPr>
              <a:t>(they continue)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2B4090-2ADC-47E3-9170-E062FCE90B42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52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838200"/>
            <a:ext cx="421322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169863" y="228600"/>
            <a:ext cx="8880475" cy="914400"/>
          </a:xfrm>
        </p:spPr>
        <p:txBody>
          <a:bodyPr/>
          <a:lstStyle/>
          <a:p>
            <a:r>
              <a:rPr lang="en-US" altLang="en-US" smtClean="0"/>
              <a:t>Discussion: So let’s say a GPIO pin goes high</a:t>
            </a:r>
            <a:br>
              <a:rPr lang="en-US" altLang="en-US" smtClean="0"/>
            </a:br>
            <a:r>
              <a:rPr lang="en-US" altLang="en-US" smtClean="0"/>
              <a:t> - When will we get an interrupt?</a:t>
            </a:r>
            <a:br>
              <a:rPr lang="en-US" altLang="en-US" smtClean="0"/>
            </a:br>
            <a:r>
              <a:rPr lang="en-US" altLang="en-US" smtClean="0"/>
              <a:t> - What happens if the interrupt is allowed to proceed?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B1D18D-70DE-4DE7-BAAF-8E966306D00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happens when we return from an ISR?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F1396BA-129B-473F-A007-CB7EBF886DB5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156675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5725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Interrupt exiting process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System restoration needed (different from branch)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Special LR value could be stored (0xFFFFFFFx)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Tail chaining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When new exception occurs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But CPU handling another exception of same/higher priority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New exception will enter pending state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But will be executed before register unstacking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Saving unnecessary unstacking/stacking operations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Can reenter hander in as little as 6 cycles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Late arrivals (ok, so this is actually on entry)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When one exception occurs and stacking commences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Then another exception occurs before stacking completes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And second exception of higher preempt priority arrives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The later exception will be processed first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Complexity: The Reset Interrupt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>
          <a:xfrm>
            <a:off x="914400" y="3505200"/>
            <a:ext cx="7315200" cy="31242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rabicParenR"/>
            </a:pPr>
            <a:r>
              <a:rPr lang="en-US" altLang="en-US" smtClean="0">
                <a:latin typeface="Calibri" panose="020F0502020204030204" pitchFamily="34" charset="0"/>
              </a:rPr>
              <a:t>No power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rabicParenR"/>
            </a:pPr>
            <a:r>
              <a:rPr lang="en-US" altLang="en-US" smtClean="0">
                <a:latin typeface="Calibri" panose="020F0502020204030204" pitchFamily="34" charset="0"/>
              </a:rPr>
              <a:t>System is held in RESET as long as VCC15 &lt; 0.8V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In reset: registers forced to default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RC-Osc begins to oscillate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MSS_CCC drives RC-Osc/4 into FCLK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PORESET_N is held low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rabicParenR"/>
            </a:pPr>
            <a:r>
              <a:rPr lang="en-US" altLang="en-US" smtClean="0">
                <a:latin typeface="Calibri" panose="020F0502020204030204" pitchFamily="34" charset="0"/>
              </a:rPr>
              <a:t>Once VCC15GOOD, PORESET_N goes high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MSS reads from eNVM address 0x0 and 0x4</a:t>
            </a: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8A915A0-7F16-4D6E-8CBE-8A6459B1115E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59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58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247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0FF110-83AE-4882-A7C6-113B96D9D57B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Problem with Polling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534400" cy="5410200"/>
          </a:xfrm>
        </p:spPr>
        <p:txBody>
          <a:bodyPr/>
          <a:lstStyle/>
          <a:p>
            <a:r>
              <a:rPr lang="en-US" altLang="en-US" dirty="0" smtClean="0"/>
              <a:t>If we want to do other work, we might </a:t>
            </a:r>
            <a:r>
              <a:rPr lang="en-US" altLang="en-US" dirty="0" smtClean="0">
                <a:solidFill>
                  <a:srgbClr val="FF0000"/>
                </a:solidFill>
              </a:rPr>
              <a:t>call a routine</a:t>
            </a:r>
            <a:r>
              <a:rPr lang="en-US" altLang="en-US" dirty="0" smtClean="0"/>
              <a:t>:</a:t>
            </a:r>
          </a:p>
          <a:p>
            <a:pPr>
              <a:buFontTx/>
              <a:buNone/>
            </a:pPr>
            <a:endParaRPr lang="sk-SK" altLang="en-US" sz="1600" dirty="0" smtClean="0"/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		mov	r0, #0x4 		% PBS MMIO address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		mov	r1, #0x5 		% LED MMIO address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loop:		ldr	r2, [r0, #0]	% Read value from switch [1 cycle]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		str	r2 [r1, #0]	% Save value to LED [1 cycle]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>
                <a:solidFill>
                  <a:srgbClr val="FF0000"/>
                </a:solidFill>
              </a:rPr>
              <a:t>		bl	do_some_work	% Do some other work [100 cycles]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		b	loop		% Repeat these steps [1 cycle]</a:t>
            </a:r>
          </a:p>
          <a:p>
            <a:endParaRPr lang="en-US" altLang="en-US" sz="1600" dirty="0" smtClean="0"/>
          </a:p>
          <a:p>
            <a:r>
              <a:rPr lang="en-US" altLang="en-US" dirty="0" smtClean="0"/>
              <a:t>Polling affects the responsiveness of PBS </a:t>
            </a:r>
            <a:r>
              <a:rPr lang="en-US" altLang="en-US" dirty="0" smtClean="0">
                <a:sym typeface="Wingdings" panose="05000000000000000000" pitchFamily="2" charset="2"/>
              </a:rPr>
              <a:t></a:t>
            </a:r>
            <a:r>
              <a:rPr lang="en-US" altLang="en-US" dirty="0" smtClean="0"/>
              <a:t> LED path!</a:t>
            </a:r>
          </a:p>
          <a:p>
            <a:pPr marL="400050" lvl="1" indent="0"/>
            <a:r>
              <a:rPr lang="en-US" altLang="en-US" dirty="0" smtClean="0"/>
              <a:t>Whenever we’re “doing some work,” we not polling PBS</a:t>
            </a:r>
          </a:p>
          <a:p>
            <a:pPr marL="400050" lvl="1" indent="0"/>
            <a:r>
              <a:rPr lang="en-US" altLang="en-US" dirty="0" smtClean="0"/>
              <a:t>And the more “other work” we do, the worse the latency gets</a:t>
            </a:r>
          </a:p>
          <a:p>
            <a:r>
              <a:rPr lang="en-US" altLang="en-US" dirty="0" smtClean="0"/>
              <a:t>And it affects the efficiency of the processor</a:t>
            </a:r>
          </a:p>
          <a:p>
            <a:pPr marL="400050" lvl="1" indent="0"/>
            <a:r>
              <a:rPr lang="en-US" altLang="en-US" dirty="0" smtClean="0"/>
              <a:t>The </a:t>
            </a:r>
            <a:r>
              <a:rPr lang="en-US" altLang="en-US" dirty="0" err="1" smtClean="0"/>
              <a:t>ldr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str</a:t>
            </a:r>
            <a:r>
              <a:rPr lang="en-US" altLang="en-US" dirty="0" smtClean="0"/>
              <a:t> values don’t change very either much</a:t>
            </a:r>
          </a:p>
          <a:p>
            <a:pPr marL="400050" lvl="1" indent="0"/>
            <a:r>
              <a:rPr lang="en-US" altLang="en-US" dirty="0" smtClean="0"/>
              <a:t>So, the processor is mostly wasting CPU cycles (and energy</a:t>
            </a:r>
            <a:r>
              <a:rPr lang="en-US" altLang="en-US" dirty="0" smtClean="0"/>
              <a:t>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7054D88-1705-48DE-9A41-F84CAF05A75C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Polling trades off efficiency and responsiveness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90600"/>
            <a:ext cx="6248400" cy="152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k-SK" altLang="en-US" sz="1100" smtClean="0"/>
              <a:t>	mov	r0, #0x4 		% PBS MMIO address</a:t>
            </a:r>
          </a:p>
          <a:p>
            <a:pPr marL="0" indent="0">
              <a:buFontTx/>
              <a:buNone/>
            </a:pPr>
            <a:r>
              <a:rPr lang="sk-SK" altLang="en-US" sz="1100" smtClean="0"/>
              <a:t>	mov	r1, #0x5 		% LED MMIO address</a:t>
            </a:r>
          </a:p>
          <a:p>
            <a:pPr marL="0" indent="0">
              <a:buFontTx/>
              <a:buNone/>
            </a:pPr>
            <a:r>
              <a:rPr lang="sk-SK" altLang="en-US" sz="1100" smtClean="0"/>
              <a:t>loop:	ldr	r2, [r0, #0]		% Read value from switch [1 cycle]</a:t>
            </a:r>
          </a:p>
          <a:p>
            <a:pPr marL="0" indent="0">
              <a:buFontTx/>
              <a:buNone/>
            </a:pPr>
            <a:r>
              <a:rPr lang="sk-SK" altLang="en-US" sz="1100" smtClean="0"/>
              <a:t>	str	r2 [r1, #0]		% Save value to LED [1 cycle]</a:t>
            </a:r>
          </a:p>
          <a:p>
            <a:pPr marL="0" indent="0">
              <a:buFontTx/>
              <a:buNone/>
            </a:pPr>
            <a:r>
              <a:rPr lang="sk-SK" altLang="en-US" sz="1100" smtClean="0">
                <a:solidFill>
                  <a:srgbClr val="FF0000"/>
                </a:solidFill>
              </a:rPr>
              <a:t>	bl	do_some_work	% Do some other work [100 cycles]</a:t>
            </a:r>
          </a:p>
          <a:p>
            <a:pPr marL="0" indent="0">
              <a:buFontTx/>
              <a:buNone/>
            </a:pPr>
            <a:r>
              <a:rPr lang="sk-SK" altLang="en-US" sz="1100" smtClean="0"/>
              <a:t>	b	loop		% Repeat these steps [1 cycle]</a:t>
            </a:r>
          </a:p>
        </p:txBody>
      </p:sp>
      <p:sp>
        <p:nvSpPr>
          <p:cNvPr id="54276" name="Right Arrow 1"/>
          <p:cNvSpPr>
            <a:spLocks noChangeArrowheads="1"/>
          </p:cNvSpPr>
          <p:nvPr/>
        </p:nvSpPr>
        <p:spPr bwMode="auto">
          <a:xfrm>
            <a:off x="1295400" y="5715000"/>
            <a:ext cx="3200400" cy="114300"/>
          </a:xfrm>
          <a:prstGeom prst="rightArrow">
            <a:avLst>
              <a:gd name="adj1" fmla="val 50000"/>
              <a:gd name="adj2" fmla="val 5003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54277" name="Right Arrow 5"/>
          <p:cNvSpPr>
            <a:spLocks noChangeArrowheads="1"/>
          </p:cNvSpPr>
          <p:nvPr/>
        </p:nvSpPr>
        <p:spPr bwMode="auto">
          <a:xfrm rot="-5400000">
            <a:off x="-285750" y="4133850"/>
            <a:ext cx="3200400" cy="114300"/>
          </a:xfrm>
          <a:prstGeom prst="rightArrow">
            <a:avLst>
              <a:gd name="adj1" fmla="val 50000"/>
              <a:gd name="adj2" fmla="val 5003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54278" name="TextBox 36"/>
          <p:cNvSpPr txBox="1">
            <a:spLocks noChangeArrowheads="1"/>
          </p:cNvSpPr>
          <p:nvPr/>
        </p:nvSpPr>
        <p:spPr bwMode="auto">
          <a:xfrm rot="-5400000">
            <a:off x="558006" y="4067969"/>
            <a:ext cx="974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Efficiency</a:t>
            </a:r>
          </a:p>
        </p:txBody>
      </p:sp>
      <p:sp>
        <p:nvSpPr>
          <p:cNvPr id="54279" name="TextBox 36"/>
          <p:cNvSpPr txBox="1">
            <a:spLocks noChangeArrowheads="1"/>
          </p:cNvSpPr>
          <p:nvPr/>
        </p:nvSpPr>
        <p:spPr bwMode="auto">
          <a:xfrm>
            <a:off x="2162175" y="5791200"/>
            <a:ext cx="1495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Responsiveness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00600" y="27432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Efficiency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Minimizing useless work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Maximizing useful work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Saving cycles &amp; energy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Responsiveness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Minimizing latency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Tight event-action coupling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Can we do better?  Yes!</a:t>
            </a:r>
          </a:p>
        </p:txBody>
      </p:sp>
      <p:sp>
        <p:nvSpPr>
          <p:cNvPr id="15" name="Arc 14"/>
          <p:cNvSpPr/>
          <p:nvPr/>
        </p:nvSpPr>
        <p:spPr bwMode="auto">
          <a:xfrm rot="10800000">
            <a:off x="1524000" y="304800"/>
            <a:ext cx="5943600" cy="5257800"/>
          </a:xfrm>
          <a:prstGeom prst="arc">
            <a:avLst>
              <a:gd name="adj1" fmla="val 16803377"/>
              <a:gd name="adj2" fmla="val 21282175"/>
            </a:avLst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Merriam-Webster: </a:t>
            </a:r>
          </a:p>
          <a:p>
            <a:pPr lvl="1"/>
            <a:r>
              <a:rPr lang="en-US" altLang="en-US" smtClean="0"/>
              <a:t>“to break the uniformity or continuity of”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Informs a program of some external events</a:t>
            </a:r>
          </a:p>
          <a:p>
            <a:r>
              <a:rPr lang="en-US" altLang="en-US" smtClean="0"/>
              <a:t>Breaks execution flow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Key questions:</a:t>
            </a:r>
          </a:p>
          <a:p>
            <a:r>
              <a:rPr lang="en-US" altLang="en-US" smtClean="0"/>
              <a:t>Where do interrupts come from?</a:t>
            </a:r>
          </a:p>
          <a:p>
            <a:r>
              <a:rPr lang="en-US" altLang="en-US" smtClean="0"/>
              <a:t>How do we save state for later continuation?</a:t>
            </a:r>
          </a:p>
          <a:p>
            <a:r>
              <a:rPr lang="en-US" altLang="en-US" smtClean="0"/>
              <a:t>How can we ignore interrupts?</a:t>
            </a:r>
          </a:p>
          <a:p>
            <a:r>
              <a:rPr lang="en-US" altLang="en-US" smtClean="0"/>
              <a:t>How can we prioritize interrupts?</a:t>
            </a:r>
          </a:p>
          <a:p>
            <a:r>
              <a:rPr lang="en-US" altLang="en-US" smtClean="0"/>
              <a:t>How can we share interrupts?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960EEAE-CBAF-4D72-806A-5B3F88CD4CB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Interrupts</a:t>
            </a:r>
          </a:p>
        </p:txBody>
      </p:sp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381000" y="1076325"/>
            <a:ext cx="8534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Interrupt (a.k.a. exception or trap):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An event that causes the CPU to stop executing current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Begin executing a special piece of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Called an </a:t>
            </a:r>
            <a:r>
              <a:rPr lang="en-US" altLang="en-US" sz="2000" b="1">
                <a:solidFill>
                  <a:srgbClr val="000000"/>
                </a:solidFill>
                <a:latin typeface="Trebuchet MS" panose="020B0603020202020204" pitchFamily="34" charset="0"/>
              </a:rPr>
              <a:t>interrupt handler</a:t>
            </a: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 or </a:t>
            </a:r>
            <a:r>
              <a:rPr lang="en-US" altLang="en-US" sz="2000" b="1">
                <a:solidFill>
                  <a:srgbClr val="000000"/>
                </a:solidFill>
                <a:latin typeface="Trebuchet MS" panose="020B0603020202020204" pitchFamily="34" charset="0"/>
              </a:rPr>
              <a:t>interrupt service routine</a:t>
            </a: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 (ISR)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Typically, the ISR does some work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Then resumes the interrupted program</a:t>
            </a:r>
          </a:p>
          <a:p>
            <a:endParaRPr lang="en-US" altLang="en-US" sz="2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Interrupts are really glorified procedure calls, except that they:</a:t>
            </a:r>
          </a:p>
          <a:p>
            <a:pPr lvl="1"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Trebuchet MS" panose="020B0603020202020204" pitchFamily="34" charset="0"/>
              </a:rPr>
              <a:t>Can occur between any two instructions</a:t>
            </a:r>
          </a:p>
          <a:p>
            <a:pPr lvl="1"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Are “transparent” to the running program (usually)</a:t>
            </a:r>
          </a:p>
          <a:p>
            <a:pPr lvl="1"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Are not explicitly requested by the program (typically)</a:t>
            </a:r>
          </a:p>
          <a:p>
            <a:pPr lvl="1"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Call a procedure at an address determined by the type of interrupt, not the program</a:t>
            </a:r>
          </a:p>
          <a:p>
            <a:pPr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2644</Words>
  <Application>Microsoft Macintosh PowerPoint</Application>
  <PresentationFormat>On-screen Show (4:3)</PresentationFormat>
  <Paragraphs>651</Paragraphs>
  <Slides>59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1_Blank Presentation</vt:lpstr>
      <vt:lpstr>2_Blank Presentation</vt:lpstr>
      <vt:lpstr>PowerPoint Presentation</vt:lpstr>
      <vt:lpstr>Administrative</vt:lpstr>
      <vt:lpstr>This Week: Interrupts, exceptions, traps, faults, &amp; NVIC</vt:lpstr>
      <vt:lpstr>Dealing with asynchronous events</vt:lpstr>
      <vt:lpstr>Polling-Driven Application</vt:lpstr>
      <vt:lpstr>The Problem with Polling</vt:lpstr>
      <vt:lpstr>Polling trades off efficiency and responsiveness</vt:lpstr>
      <vt:lpstr>Interrupts</vt:lpstr>
      <vt:lpstr>Interrupts</vt:lpstr>
      <vt:lpstr>Two basic types of interrupts (1/2)</vt:lpstr>
      <vt:lpstr>Two basic types of interrupts (2/2)</vt:lpstr>
      <vt:lpstr>External interrupt types</vt:lpstr>
      <vt:lpstr>Level-triggered interrupts</vt:lpstr>
      <vt:lpstr>Edge-triggered interrupts</vt:lpstr>
      <vt:lpstr>Exercise: Another case where polling is slow—sharing!</vt:lpstr>
      <vt:lpstr>Why are interrupts useful?  Example: I/O Data Transfer</vt:lpstr>
      <vt:lpstr>How it works</vt:lpstr>
      <vt:lpstr>Devil is in the details</vt:lpstr>
      <vt:lpstr>Where</vt:lpstr>
      <vt:lpstr>Get back to where you once belonged</vt:lpstr>
      <vt:lpstr>Modern architectures </vt:lpstr>
      <vt:lpstr>Nested interrupts</vt:lpstr>
      <vt:lpstr>Critical section</vt:lpstr>
      <vt:lpstr>High-level review of interrupts</vt:lpstr>
      <vt:lpstr>Our processor—ARM Cortex-M3</vt:lpstr>
      <vt:lpstr>Basic interrupt processing</vt:lpstr>
      <vt:lpstr>SmartFusion interrupt sources</vt:lpstr>
      <vt:lpstr>PowerPoint Presentation</vt:lpstr>
      <vt:lpstr>And the interrupt vectors  (in startup_a2fxxxm3.s found in CMSIS, startup_gcc)</vt:lpstr>
      <vt:lpstr>How to change where to go on an interrupt? Answer: edit the interrupt vector table [IVT]</vt:lpstr>
      <vt:lpstr>NVIC/Interrupt configuration registers</vt:lpstr>
      <vt:lpstr>Enabling and disabling interrupt sources</vt:lpstr>
      <vt:lpstr>PowerPoint Presentation</vt:lpstr>
      <vt:lpstr>PowerPoint Presentation</vt:lpstr>
      <vt:lpstr>Exercise: Enabling interrupt sources</vt:lpstr>
      <vt:lpstr>Pending interrupts</vt:lpstr>
      <vt:lpstr>PowerPoint Presentation</vt:lpstr>
      <vt:lpstr>PowerPoint Presentation</vt:lpstr>
      <vt:lpstr>PowerPoint Presentation</vt:lpstr>
      <vt:lpstr>Answer</vt:lpstr>
      <vt:lpstr>Interrupt pulses before entering ISR</vt:lpstr>
      <vt:lpstr>Answer</vt:lpstr>
      <vt:lpstr>PowerPoint Presentation</vt:lpstr>
      <vt:lpstr>Interrupt Priority</vt:lpstr>
      <vt:lpstr>Interrupt Priority (2)</vt:lpstr>
      <vt:lpstr>Preemption Priority and Subpriority</vt:lpstr>
      <vt:lpstr>PRIMASK, FAULTMASK, and BASEPRI registers</vt:lpstr>
      <vt:lpstr>Masking</vt:lpstr>
      <vt:lpstr>Interrupt Service Routines</vt:lpstr>
      <vt:lpstr>The xPSR register layout</vt:lpstr>
      <vt:lpstr>ARM interrupt summary</vt:lpstr>
      <vt:lpstr>1. NVIC registers (example)</vt:lpstr>
      <vt:lpstr>1. More registers (example)</vt:lpstr>
      <vt:lpstr>1. Yet another part of the NVIC registers!</vt:lpstr>
      <vt:lpstr>2. How external lines interact with the NVIC</vt:lpstr>
      <vt:lpstr>3. How the hardware figures out what to set the PC to</vt:lpstr>
      <vt:lpstr>Discussion: So let’s say a GPIO pin goes high  - When will we get an interrupt?  - What happens if the interrupt is allowed to proceed?</vt:lpstr>
      <vt:lpstr>What happens when we return from an ISR?</vt:lpstr>
      <vt:lpstr>Example of Complexity: The Reset Interrupt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brehob</dc:creator>
  <cp:lastModifiedBy>Ron</cp:lastModifiedBy>
  <cp:revision>181</cp:revision>
  <cp:lastPrinted>2016-01-26T19:25:36Z</cp:lastPrinted>
  <dcterms:created xsi:type="dcterms:W3CDTF">2012-01-17T17:51:57Z</dcterms:created>
  <dcterms:modified xsi:type="dcterms:W3CDTF">2016-09-26T14:24:44Z</dcterms:modified>
</cp:coreProperties>
</file>