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 id="2147483712" r:id="rId3"/>
  </p:sldMasterIdLst>
  <p:notesMasterIdLst>
    <p:notesMasterId r:id="rId78"/>
  </p:notesMasterIdLst>
  <p:handoutMasterIdLst>
    <p:handoutMasterId r:id="rId79"/>
  </p:handoutMasterIdLst>
  <p:sldIdLst>
    <p:sldId id="746" r:id="rId4"/>
    <p:sldId id="1467" r:id="rId5"/>
    <p:sldId id="1468" r:id="rId6"/>
    <p:sldId id="1469" r:id="rId7"/>
    <p:sldId id="1470" r:id="rId8"/>
    <p:sldId id="1471" r:id="rId9"/>
    <p:sldId id="1472" r:id="rId10"/>
    <p:sldId id="1473" r:id="rId11"/>
    <p:sldId id="1474" r:id="rId12"/>
    <p:sldId id="1475" r:id="rId13"/>
    <p:sldId id="1476" r:id="rId14"/>
    <p:sldId id="1478" r:id="rId15"/>
    <p:sldId id="1479" r:id="rId16"/>
    <p:sldId id="1480" r:id="rId17"/>
    <p:sldId id="1481" r:id="rId18"/>
    <p:sldId id="1482" r:id="rId19"/>
    <p:sldId id="1297" r:id="rId20"/>
    <p:sldId id="1457" r:id="rId21"/>
    <p:sldId id="1401" r:id="rId22"/>
    <p:sldId id="1434" r:id="rId23"/>
    <p:sldId id="1458" r:id="rId24"/>
    <p:sldId id="1459" r:id="rId25"/>
    <p:sldId id="1460" r:id="rId26"/>
    <p:sldId id="1461" r:id="rId27"/>
    <p:sldId id="1462" r:id="rId28"/>
    <p:sldId id="1463" r:id="rId29"/>
    <p:sldId id="1435" r:id="rId30"/>
    <p:sldId id="1436" r:id="rId31"/>
    <p:sldId id="1437" r:id="rId32"/>
    <p:sldId id="1385" r:id="rId33"/>
    <p:sldId id="1404" r:id="rId34"/>
    <p:sldId id="1464" r:id="rId35"/>
    <p:sldId id="1409" r:id="rId36"/>
    <p:sldId id="1410" r:id="rId37"/>
    <p:sldId id="1411" r:id="rId38"/>
    <p:sldId id="1412" r:id="rId39"/>
    <p:sldId id="1413" r:id="rId40"/>
    <p:sldId id="1414" r:id="rId41"/>
    <p:sldId id="1415" r:id="rId42"/>
    <p:sldId id="1416" r:id="rId43"/>
    <p:sldId id="1417" r:id="rId44"/>
    <p:sldId id="1418" r:id="rId45"/>
    <p:sldId id="1419" r:id="rId46"/>
    <p:sldId id="1420" r:id="rId47"/>
    <p:sldId id="1465" r:id="rId48"/>
    <p:sldId id="1466" r:id="rId49"/>
    <p:sldId id="1422" r:id="rId50"/>
    <p:sldId id="1425" r:id="rId51"/>
    <p:sldId id="1423" r:id="rId52"/>
    <p:sldId id="1424" r:id="rId53"/>
    <p:sldId id="1426" r:id="rId54"/>
    <p:sldId id="1428" r:id="rId55"/>
    <p:sldId id="1427" r:id="rId56"/>
    <p:sldId id="1429" r:id="rId57"/>
    <p:sldId id="1430" r:id="rId58"/>
    <p:sldId id="1431" r:id="rId59"/>
    <p:sldId id="1432" r:id="rId60"/>
    <p:sldId id="1433" r:id="rId61"/>
    <p:sldId id="1439" r:id="rId62"/>
    <p:sldId id="1440" r:id="rId63"/>
    <p:sldId id="1441" r:id="rId64"/>
    <p:sldId id="1442" r:id="rId65"/>
    <p:sldId id="1443" r:id="rId66"/>
    <p:sldId id="1444" r:id="rId67"/>
    <p:sldId id="1445" r:id="rId68"/>
    <p:sldId id="1446" r:id="rId69"/>
    <p:sldId id="1447" r:id="rId70"/>
    <p:sldId id="1455" r:id="rId71"/>
    <p:sldId id="1449" r:id="rId72"/>
    <p:sldId id="1450" r:id="rId73"/>
    <p:sldId id="1451" r:id="rId74"/>
    <p:sldId id="1452" r:id="rId75"/>
    <p:sldId id="1453" r:id="rId76"/>
    <p:sldId id="1454" r:id="rId77"/>
  </p:sldIdLst>
  <p:sldSz cx="9144000" cy="6858000" type="screen4x3"/>
  <p:notesSz cx="7315200" cy="9601200"/>
  <p:defaultTex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0066"/>
    <a:srgbClr val="008000"/>
    <a:srgbClr val="00CC00"/>
    <a:srgbClr val="CC0000"/>
    <a:srgbClr val="FF9900"/>
    <a:srgbClr val="FFCC0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82" autoAdjust="0"/>
    <p:restoredTop sz="94680" autoAdjust="0"/>
  </p:normalViewPr>
  <p:slideViewPr>
    <p:cSldViewPr snapToObjects="1">
      <p:cViewPr>
        <p:scale>
          <a:sx n="125" d="100"/>
          <a:sy n="125" d="100"/>
        </p:scale>
        <p:origin x="-2856" y="-440"/>
      </p:cViewPr>
      <p:guideLst>
        <p:guide orient="horz" pos="2160"/>
        <p:guide pos="2880"/>
      </p:guideLst>
    </p:cSldViewPr>
  </p:slideViewPr>
  <p:outlineViewPr>
    <p:cViewPr>
      <p:scale>
        <a:sx n="33" d="100"/>
        <a:sy n="33" d="100"/>
      </p:scale>
      <p:origin x="0" y="3852"/>
    </p:cViewPr>
    <p:sldLst>
      <p:sld r:id="rId1" collapse="1"/>
    </p:sldLst>
  </p:outlineViewPr>
  <p:notesTextViewPr>
    <p:cViewPr>
      <p:scale>
        <a:sx n="100" d="100"/>
        <a:sy n="100" d="100"/>
      </p:scale>
      <p:origin x="0" y="0"/>
    </p:cViewPr>
  </p:notesTextViewPr>
  <p:sorterViewPr>
    <p:cViewPr>
      <p:scale>
        <a:sx n="100" d="100"/>
        <a:sy n="100" d="100"/>
      </p:scale>
      <p:origin x="0" y="1524"/>
    </p:cViewPr>
  </p:sorterViewPr>
  <p:notesViewPr>
    <p:cSldViewPr snapToObjects="1">
      <p:cViewPr>
        <p:scale>
          <a:sx n="75" d="100"/>
          <a:sy n="75" d="100"/>
        </p:scale>
        <p:origin x="-2460" y="-258"/>
      </p:cViewPr>
      <p:guideLst>
        <p:guide orient="horz" pos="3024"/>
        <p:guide pos="2304"/>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80" Type="http://schemas.openxmlformats.org/officeDocument/2006/relationships/printerSettings" Target="printerSettings/printerSettings1.bin"/><Relationship Id="rId81" Type="http://schemas.openxmlformats.org/officeDocument/2006/relationships/presProps" Target="presProps.xml"/><Relationship Id="rId82" Type="http://schemas.openxmlformats.org/officeDocument/2006/relationships/viewProps" Target="viewProps.xml"/><Relationship Id="rId83" Type="http://schemas.openxmlformats.org/officeDocument/2006/relationships/theme" Target="theme/theme1.xml"/><Relationship Id="rId84" Type="http://schemas.openxmlformats.org/officeDocument/2006/relationships/tableStyles" Target="tableStyles.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notesMaster" Target="notesMasters/notesMaster1.xml"/><Relationship Id="rId79" Type="http://schemas.openxmlformats.org/officeDocument/2006/relationships/handoutMaster" Target="handoutMasters/handoutMaster1.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hdr" sz="quarter"/>
          </p:nvPr>
        </p:nvSpPr>
        <p:spPr bwMode="auto">
          <a:xfrm>
            <a:off x="1" y="2"/>
            <a:ext cx="3170255" cy="481052"/>
          </a:xfrm>
          <a:prstGeom prst="rect">
            <a:avLst/>
          </a:prstGeom>
          <a:noFill/>
          <a:ln w="9525">
            <a:noFill/>
            <a:miter lim="800000"/>
            <a:headEnd/>
            <a:tailEnd/>
          </a:ln>
          <a:effectLst/>
        </p:spPr>
        <p:txBody>
          <a:bodyPr vert="horz" wrap="square" lIns="96635" tIns="48316" rIns="96635" bIns="48316" numCol="1" anchor="t" anchorCtr="0" compatLnSpc="1">
            <a:prstTxWarp prst="textNoShape">
              <a:avLst/>
            </a:prstTxWarp>
          </a:bodyPr>
          <a:lstStyle>
            <a:lvl1pPr defTabSz="966638">
              <a:defRPr sz="1300"/>
            </a:lvl1pPr>
          </a:lstStyle>
          <a:p>
            <a:pPr>
              <a:defRPr/>
            </a:pPr>
            <a:endParaRPr lang="en-US"/>
          </a:p>
        </p:txBody>
      </p:sp>
      <p:sp>
        <p:nvSpPr>
          <p:cNvPr id="166915" name="Rectangle 3"/>
          <p:cNvSpPr>
            <a:spLocks noGrp="1" noChangeArrowheads="1"/>
          </p:cNvSpPr>
          <p:nvPr>
            <p:ph type="dt" sz="quarter" idx="1"/>
          </p:nvPr>
        </p:nvSpPr>
        <p:spPr bwMode="auto">
          <a:xfrm>
            <a:off x="4144946" y="2"/>
            <a:ext cx="3170254" cy="481052"/>
          </a:xfrm>
          <a:prstGeom prst="rect">
            <a:avLst/>
          </a:prstGeom>
          <a:noFill/>
          <a:ln w="9525">
            <a:noFill/>
            <a:miter lim="800000"/>
            <a:headEnd/>
            <a:tailEnd/>
          </a:ln>
          <a:effectLst/>
        </p:spPr>
        <p:txBody>
          <a:bodyPr vert="horz" wrap="square" lIns="96635" tIns="48316" rIns="96635" bIns="48316" numCol="1" anchor="t" anchorCtr="0" compatLnSpc="1">
            <a:prstTxWarp prst="textNoShape">
              <a:avLst/>
            </a:prstTxWarp>
          </a:bodyPr>
          <a:lstStyle>
            <a:lvl1pPr algn="r" defTabSz="966638">
              <a:defRPr sz="1300"/>
            </a:lvl1pPr>
          </a:lstStyle>
          <a:p>
            <a:pPr>
              <a:defRPr/>
            </a:pPr>
            <a:endParaRPr lang="en-US"/>
          </a:p>
        </p:txBody>
      </p:sp>
      <p:sp>
        <p:nvSpPr>
          <p:cNvPr id="166916" name="Rectangle 4"/>
          <p:cNvSpPr>
            <a:spLocks noGrp="1" noChangeArrowheads="1"/>
          </p:cNvSpPr>
          <p:nvPr>
            <p:ph type="ftr" sz="quarter" idx="2"/>
          </p:nvPr>
        </p:nvSpPr>
        <p:spPr bwMode="auto">
          <a:xfrm>
            <a:off x="1" y="9120149"/>
            <a:ext cx="3170255" cy="481051"/>
          </a:xfrm>
          <a:prstGeom prst="rect">
            <a:avLst/>
          </a:prstGeom>
          <a:noFill/>
          <a:ln w="9525">
            <a:noFill/>
            <a:miter lim="800000"/>
            <a:headEnd/>
            <a:tailEnd/>
          </a:ln>
          <a:effectLst/>
        </p:spPr>
        <p:txBody>
          <a:bodyPr vert="horz" wrap="square" lIns="96635" tIns="48316" rIns="96635" bIns="48316" numCol="1" anchor="b" anchorCtr="0" compatLnSpc="1">
            <a:prstTxWarp prst="textNoShape">
              <a:avLst/>
            </a:prstTxWarp>
          </a:bodyPr>
          <a:lstStyle>
            <a:lvl1pPr defTabSz="966638">
              <a:defRPr sz="1300"/>
            </a:lvl1pPr>
          </a:lstStyle>
          <a:p>
            <a:pPr>
              <a:defRPr/>
            </a:pPr>
            <a:endParaRPr lang="en-US"/>
          </a:p>
        </p:txBody>
      </p:sp>
      <p:sp>
        <p:nvSpPr>
          <p:cNvPr id="166917" name="Rectangle 5"/>
          <p:cNvSpPr>
            <a:spLocks noGrp="1" noChangeArrowheads="1"/>
          </p:cNvSpPr>
          <p:nvPr>
            <p:ph type="sldNum" sz="quarter" idx="3"/>
          </p:nvPr>
        </p:nvSpPr>
        <p:spPr bwMode="auto">
          <a:xfrm>
            <a:off x="4144946" y="9120149"/>
            <a:ext cx="3170254" cy="481051"/>
          </a:xfrm>
          <a:prstGeom prst="rect">
            <a:avLst/>
          </a:prstGeom>
          <a:noFill/>
          <a:ln w="9525">
            <a:noFill/>
            <a:miter lim="800000"/>
            <a:headEnd/>
            <a:tailEnd/>
          </a:ln>
          <a:effectLst/>
        </p:spPr>
        <p:txBody>
          <a:bodyPr vert="horz" wrap="square" lIns="96635" tIns="48316" rIns="96635" bIns="48316" numCol="1" anchor="b" anchorCtr="0" compatLnSpc="1">
            <a:prstTxWarp prst="textNoShape">
              <a:avLst/>
            </a:prstTxWarp>
          </a:bodyPr>
          <a:lstStyle>
            <a:lvl1pPr algn="r" defTabSz="966638">
              <a:defRPr sz="1300"/>
            </a:lvl1pPr>
          </a:lstStyle>
          <a:p>
            <a:pPr>
              <a:defRPr/>
            </a:pPr>
            <a:fld id="{A6F21B48-A0B6-4F54-86F8-861EBE4BF6C0}" type="slidenum">
              <a:rPr lang="en-US"/>
              <a:pPr>
                <a:defRPr/>
              </a:pPr>
              <a:t>‹#›</a:t>
            </a:fld>
            <a:endParaRPr lang="en-US"/>
          </a:p>
        </p:txBody>
      </p:sp>
    </p:spTree>
    <p:extLst>
      <p:ext uri="{BB962C8B-B14F-4D97-AF65-F5344CB8AC3E}">
        <p14:creationId xmlns:p14="http://schemas.microsoft.com/office/powerpoint/2010/main" val="946411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 y="2"/>
            <a:ext cx="3170255" cy="481052"/>
          </a:xfrm>
          <a:prstGeom prst="rect">
            <a:avLst/>
          </a:prstGeom>
          <a:noFill/>
          <a:ln w="9525">
            <a:noFill/>
            <a:miter lim="800000"/>
            <a:headEnd/>
            <a:tailEnd/>
          </a:ln>
          <a:effectLst/>
        </p:spPr>
        <p:txBody>
          <a:bodyPr vert="horz" wrap="square" lIns="96635" tIns="48316" rIns="96635" bIns="48316" numCol="1" anchor="t" anchorCtr="0" compatLnSpc="1">
            <a:prstTxWarp prst="textNoShape">
              <a:avLst/>
            </a:prstTxWarp>
          </a:bodyPr>
          <a:lstStyle>
            <a:lvl1pPr defTabSz="966638">
              <a:defRPr sz="1300"/>
            </a:lvl1pPr>
          </a:lstStyle>
          <a:p>
            <a:pPr>
              <a:defRPr/>
            </a:pPr>
            <a:endParaRPr lang="en-US"/>
          </a:p>
        </p:txBody>
      </p:sp>
      <p:sp>
        <p:nvSpPr>
          <p:cNvPr id="14339" name="Rectangle 3"/>
          <p:cNvSpPr>
            <a:spLocks noGrp="1" noChangeArrowheads="1"/>
          </p:cNvSpPr>
          <p:nvPr>
            <p:ph type="dt" idx="1"/>
          </p:nvPr>
        </p:nvSpPr>
        <p:spPr bwMode="auto">
          <a:xfrm>
            <a:off x="4144946" y="2"/>
            <a:ext cx="3170254" cy="481052"/>
          </a:xfrm>
          <a:prstGeom prst="rect">
            <a:avLst/>
          </a:prstGeom>
          <a:noFill/>
          <a:ln w="9525">
            <a:noFill/>
            <a:miter lim="800000"/>
            <a:headEnd/>
            <a:tailEnd/>
          </a:ln>
          <a:effectLst/>
        </p:spPr>
        <p:txBody>
          <a:bodyPr vert="horz" wrap="square" lIns="96635" tIns="48316" rIns="96635" bIns="48316" numCol="1" anchor="t" anchorCtr="0" compatLnSpc="1">
            <a:prstTxWarp prst="textNoShape">
              <a:avLst/>
            </a:prstTxWarp>
          </a:bodyPr>
          <a:lstStyle>
            <a:lvl1pPr algn="r" defTabSz="966638">
              <a:defRPr sz="1300"/>
            </a:lvl1pPr>
          </a:lstStyle>
          <a:p>
            <a:pPr>
              <a:defRPr/>
            </a:pPr>
            <a:endParaRPr lang="en-US"/>
          </a:p>
        </p:txBody>
      </p:sp>
      <p:sp>
        <p:nvSpPr>
          <p:cNvPr id="46084"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76366" y="4560902"/>
            <a:ext cx="5362470" cy="4321201"/>
          </a:xfrm>
          <a:prstGeom prst="rect">
            <a:avLst/>
          </a:prstGeom>
          <a:noFill/>
          <a:ln w="9525">
            <a:noFill/>
            <a:miter lim="800000"/>
            <a:headEnd/>
            <a:tailEnd/>
          </a:ln>
          <a:effectLst/>
        </p:spPr>
        <p:txBody>
          <a:bodyPr vert="horz" wrap="square" lIns="96635" tIns="48316" rIns="96635" bIns="483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1" y="9120149"/>
            <a:ext cx="3170255" cy="481051"/>
          </a:xfrm>
          <a:prstGeom prst="rect">
            <a:avLst/>
          </a:prstGeom>
          <a:noFill/>
          <a:ln w="9525">
            <a:noFill/>
            <a:miter lim="800000"/>
            <a:headEnd/>
            <a:tailEnd/>
          </a:ln>
          <a:effectLst/>
        </p:spPr>
        <p:txBody>
          <a:bodyPr vert="horz" wrap="square" lIns="96635" tIns="48316" rIns="96635" bIns="48316" numCol="1" anchor="b" anchorCtr="0" compatLnSpc="1">
            <a:prstTxWarp prst="textNoShape">
              <a:avLst/>
            </a:prstTxWarp>
          </a:bodyPr>
          <a:lstStyle>
            <a:lvl1pPr defTabSz="966638">
              <a:defRPr sz="1300"/>
            </a:lvl1pPr>
          </a:lstStyle>
          <a:p>
            <a:pPr>
              <a:defRPr/>
            </a:pPr>
            <a:endParaRPr lang="en-US"/>
          </a:p>
        </p:txBody>
      </p:sp>
      <p:sp>
        <p:nvSpPr>
          <p:cNvPr id="14343" name="Rectangle 7"/>
          <p:cNvSpPr>
            <a:spLocks noGrp="1" noChangeArrowheads="1"/>
          </p:cNvSpPr>
          <p:nvPr>
            <p:ph type="sldNum" sz="quarter" idx="5"/>
          </p:nvPr>
        </p:nvSpPr>
        <p:spPr bwMode="auto">
          <a:xfrm>
            <a:off x="4144946" y="9120149"/>
            <a:ext cx="3170254" cy="481051"/>
          </a:xfrm>
          <a:prstGeom prst="rect">
            <a:avLst/>
          </a:prstGeom>
          <a:noFill/>
          <a:ln w="9525">
            <a:noFill/>
            <a:miter lim="800000"/>
            <a:headEnd/>
            <a:tailEnd/>
          </a:ln>
          <a:effectLst/>
        </p:spPr>
        <p:txBody>
          <a:bodyPr vert="horz" wrap="square" lIns="96635" tIns="48316" rIns="96635" bIns="48316" numCol="1" anchor="b" anchorCtr="0" compatLnSpc="1">
            <a:prstTxWarp prst="textNoShape">
              <a:avLst/>
            </a:prstTxWarp>
          </a:bodyPr>
          <a:lstStyle>
            <a:lvl1pPr algn="r" defTabSz="966638">
              <a:defRPr sz="1300"/>
            </a:lvl1pPr>
          </a:lstStyle>
          <a:p>
            <a:pPr>
              <a:defRPr/>
            </a:pPr>
            <a:fld id="{D00DB1EE-D65B-4C9C-8A33-E7B5309A2613}" type="slidenum">
              <a:rPr lang="en-US"/>
              <a:pPr>
                <a:defRPr/>
              </a:pPr>
              <a:t>‹#›</a:t>
            </a:fld>
            <a:endParaRPr lang="en-US"/>
          </a:p>
        </p:txBody>
      </p:sp>
    </p:spTree>
    <p:extLst>
      <p:ext uri="{BB962C8B-B14F-4D97-AF65-F5344CB8AC3E}">
        <p14:creationId xmlns:p14="http://schemas.microsoft.com/office/powerpoint/2010/main" val="33550609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p>
        </p:txBody>
      </p:sp>
      <p:sp>
        <p:nvSpPr>
          <p:cNvPr id="47108" name="Slide Number Placeholder 3"/>
          <p:cNvSpPr>
            <a:spLocks noGrp="1"/>
          </p:cNvSpPr>
          <p:nvPr>
            <p:ph type="sldNum" sz="quarter" idx="5"/>
          </p:nvPr>
        </p:nvSpPr>
        <p:spPr>
          <a:noFill/>
        </p:spPr>
        <p:txBody>
          <a:bodyPr/>
          <a:lstStyle/>
          <a:p>
            <a:pPr defTabSz="965774"/>
            <a:fld id="{14ED9DD7-4497-4855-91E9-4D0890B31094}" type="slidenum">
              <a:rPr lang="en-US" smtClean="0"/>
              <a:pPr defTabSz="965774"/>
              <a:t>1</a:t>
            </a:fld>
            <a:endParaRPr lang="en-US" dirty="0" smtClean="0"/>
          </a:p>
        </p:txBody>
      </p:sp>
    </p:spTree>
    <p:extLst>
      <p:ext uri="{BB962C8B-B14F-4D97-AF65-F5344CB8AC3E}">
        <p14:creationId xmlns:p14="http://schemas.microsoft.com/office/powerpoint/2010/main" val="2215228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a:spLocks noGrp="1"/>
          </p:cNvSpPr>
          <p:nvPr>
            <p:ph type="sldNum" sz="quarter" idx="5"/>
          </p:nvPr>
        </p:nvSpPr>
        <p:spPr>
          <a:noFill/>
        </p:spPr>
        <p:txBody>
          <a:bodyPr/>
          <a:lstStyle/>
          <a:p>
            <a:pPr defTabSz="965774"/>
            <a:fld id="{A5183454-9D7F-4045-86FD-3651DC808F31}" type="slidenum">
              <a:rPr lang="en-US" smtClean="0"/>
              <a:pPr defTabSz="965774"/>
              <a:t>25</a:t>
            </a:fld>
            <a:endParaRPr lang="en-US" dirty="0" smtClean="0"/>
          </a:p>
        </p:txBody>
      </p:sp>
    </p:spTree>
    <p:extLst>
      <p:ext uri="{BB962C8B-B14F-4D97-AF65-F5344CB8AC3E}">
        <p14:creationId xmlns:p14="http://schemas.microsoft.com/office/powerpoint/2010/main" val="2369135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DFB6092-F398-4F87-ACBE-DE0A15244182}" type="slidenum">
              <a:rPr lang="en-US" altLang="en-US" sz="1200">
                <a:latin typeface="Calibri" panose="020F0502020204030204" pitchFamily="34" charset="0"/>
              </a:rPr>
              <a:pPr eaLnBrk="1" hangingPunct="1"/>
              <a:t>26</a:t>
            </a:fld>
            <a:endParaRPr lang="en-US" altLang="en-US" sz="1200">
              <a:latin typeface="Calibri" panose="020F0502020204030204" pitchFamily="34" charset="0"/>
            </a:endParaRPr>
          </a:p>
        </p:txBody>
      </p:sp>
    </p:spTree>
    <p:extLst>
      <p:ext uri="{BB962C8B-B14F-4D97-AF65-F5344CB8AC3E}">
        <p14:creationId xmlns:p14="http://schemas.microsoft.com/office/powerpoint/2010/main" val="1237992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0DB1EE-D65B-4C9C-8A33-E7B5309A2613}" type="slidenum">
              <a:rPr lang="en-US" smtClean="0"/>
              <a:pPr>
                <a:defRPr/>
              </a:pPr>
              <a:t>27</a:t>
            </a:fld>
            <a:endParaRPr lang="en-US"/>
          </a:p>
        </p:txBody>
      </p:sp>
    </p:spTree>
    <p:extLst>
      <p:ext uri="{BB962C8B-B14F-4D97-AF65-F5344CB8AC3E}">
        <p14:creationId xmlns:p14="http://schemas.microsoft.com/office/powerpoint/2010/main" val="520585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0DB1EE-D65B-4C9C-8A33-E7B5309A2613}" type="slidenum">
              <a:rPr lang="en-US" smtClean="0"/>
              <a:pPr>
                <a:defRPr/>
              </a:pPr>
              <a:t>28</a:t>
            </a:fld>
            <a:endParaRPr lang="en-US"/>
          </a:p>
        </p:txBody>
      </p:sp>
    </p:spTree>
    <p:extLst>
      <p:ext uri="{BB962C8B-B14F-4D97-AF65-F5344CB8AC3E}">
        <p14:creationId xmlns:p14="http://schemas.microsoft.com/office/powerpoint/2010/main" val="1672520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0DB1EE-D65B-4C9C-8A33-E7B5309A2613}" type="slidenum">
              <a:rPr lang="en-US" smtClean="0"/>
              <a:pPr>
                <a:defRPr/>
              </a:pPr>
              <a:t>29</a:t>
            </a:fld>
            <a:endParaRPr lang="en-US"/>
          </a:p>
        </p:txBody>
      </p:sp>
    </p:spTree>
    <p:extLst>
      <p:ext uri="{BB962C8B-B14F-4D97-AF65-F5344CB8AC3E}">
        <p14:creationId xmlns:p14="http://schemas.microsoft.com/office/powerpoint/2010/main" val="3328855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a:spLocks noGrp="1"/>
          </p:cNvSpPr>
          <p:nvPr>
            <p:ph type="sldNum" sz="quarter" idx="5"/>
          </p:nvPr>
        </p:nvSpPr>
        <p:spPr>
          <a:noFill/>
        </p:spPr>
        <p:txBody>
          <a:bodyPr/>
          <a:lstStyle/>
          <a:p>
            <a:pPr defTabSz="965774"/>
            <a:fld id="{F6948671-C8FF-438A-9CF7-A554A1732378}" type="slidenum">
              <a:rPr lang="en-US" smtClean="0"/>
              <a:pPr defTabSz="965774"/>
              <a:t>30</a:t>
            </a:fld>
            <a:endParaRPr lang="en-US" dirty="0" smtClean="0"/>
          </a:p>
        </p:txBody>
      </p:sp>
    </p:spTree>
    <p:extLst>
      <p:ext uri="{BB962C8B-B14F-4D97-AF65-F5344CB8AC3E}">
        <p14:creationId xmlns:p14="http://schemas.microsoft.com/office/powerpoint/2010/main" val="2169601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mtClean="0"/>
          </a:p>
        </p:txBody>
      </p:sp>
      <p:sp>
        <p:nvSpPr>
          <p:cNvPr id="51204" name="Slide Number Placeholder 3"/>
          <p:cNvSpPr>
            <a:spLocks noGrp="1"/>
          </p:cNvSpPr>
          <p:nvPr>
            <p:ph type="sldNum" sz="quarter" idx="5"/>
          </p:nvPr>
        </p:nvSpPr>
        <p:spPr>
          <a:noFill/>
        </p:spPr>
        <p:txBody>
          <a:bodyPr/>
          <a:lstStyle/>
          <a:p>
            <a:pPr defTabSz="965774"/>
            <a:fld id="{F6C42895-085C-4B38-ACC7-A47FF8864DC9}" type="slidenum">
              <a:rPr lang="en-US" smtClean="0"/>
              <a:pPr defTabSz="965774"/>
              <a:t>31</a:t>
            </a:fld>
            <a:endParaRPr lang="en-US" dirty="0" smtClean="0"/>
          </a:p>
        </p:txBody>
      </p:sp>
    </p:spTree>
    <p:extLst>
      <p:ext uri="{BB962C8B-B14F-4D97-AF65-F5344CB8AC3E}">
        <p14:creationId xmlns:p14="http://schemas.microsoft.com/office/powerpoint/2010/main" val="3665273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a:spLocks noGrp="1"/>
          </p:cNvSpPr>
          <p:nvPr>
            <p:ph type="sldNum" sz="quarter" idx="5"/>
          </p:nvPr>
        </p:nvSpPr>
        <p:spPr>
          <a:noFill/>
        </p:spPr>
        <p:txBody>
          <a:bodyPr/>
          <a:lstStyle/>
          <a:p>
            <a:pPr defTabSz="965774"/>
            <a:fld id="{A5183454-9D7F-4045-86FD-3651DC808F31}" type="slidenum">
              <a:rPr lang="en-US" smtClean="0"/>
              <a:pPr defTabSz="965774"/>
              <a:t>32</a:t>
            </a:fld>
            <a:endParaRPr lang="en-US" dirty="0" smtClean="0"/>
          </a:p>
        </p:txBody>
      </p:sp>
    </p:spTree>
    <p:extLst>
      <p:ext uri="{BB962C8B-B14F-4D97-AF65-F5344CB8AC3E}">
        <p14:creationId xmlns:p14="http://schemas.microsoft.com/office/powerpoint/2010/main" val="2812392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
          <p:cNvSpPr txBox="1">
            <a:spLocks noGrp="1" noRot="1" noChangeAspect="1" noChangeArrowheads="1" noTextEdit="1"/>
          </p:cNvSpPr>
          <p:nvPr>
            <p:ph type="sldImg"/>
          </p:nvPr>
        </p:nvSpPr>
        <p:spPr>
          <a:xfrm>
            <a:off x="1257300" y="730250"/>
            <a:ext cx="4800600" cy="3600450"/>
          </a:xfrm>
          <a:solidFill>
            <a:srgbClr val="FFFFFF"/>
          </a:solidFill>
          <a:ln/>
        </p:spPr>
      </p:sp>
      <p:sp>
        <p:nvSpPr>
          <p:cNvPr id="52227" name="Rectangle 2"/>
          <p:cNvSpPr txBox="1">
            <a:spLocks noGrp="1" noChangeArrowheads="1"/>
          </p:cNvSpPr>
          <p:nvPr>
            <p:ph type="body" idx="1"/>
          </p:nvPr>
        </p:nvSpPr>
        <p:spPr>
          <a:xfrm>
            <a:off x="731857" y="4560902"/>
            <a:ext cx="5851490" cy="4319548"/>
          </a:xfrm>
          <a:noFill/>
          <a:ln/>
        </p:spPr>
        <p:txBody>
          <a:bodyPr wrap="none" anchor="ctr"/>
          <a:lstStyle/>
          <a:p>
            <a:endParaRPr lang="en-US" smtClean="0"/>
          </a:p>
        </p:txBody>
      </p:sp>
    </p:spTree>
    <p:extLst>
      <p:ext uri="{BB962C8B-B14F-4D97-AF65-F5344CB8AC3E}">
        <p14:creationId xmlns:p14="http://schemas.microsoft.com/office/powerpoint/2010/main" val="2532751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2590800" y="730250"/>
            <a:ext cx="0" cy="0"/>
          </a:xfrm>
          <a:ln/>
        </p:spPr>
      </p:sp>
      <p:sp>
        <p:nvSpPr>
          <p:cNvPr id="5325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52667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a:spLocks noGrp="1"/>
          </p:cNvSpPr>
          <p:nvPr>
            <p:ph type="sldNum" sz="quarter" idx="5"/>
          </p:nvPr>
        </p:nvSpPr>
        <p:spPr>
          <a:noFill/>
        </p:spPr>
        <p:txBody>
          <a:bodyPr/>
          <a:lstStyle/>
          <a:p>
            <a:pPr defTabSz="965774"/>
            <a:fld id="{A5183454-9D7F-4045-86FD-3651DC808F31}" type="slidenum">
              <a:rPr lang="en-US" smtClean="0"/>
              <a:pPr defTabSz="965774"/>
              <a:t>17</a:t>
            </a:fld>
            <a:endParaRPr lang="en-US" dirty="0" smtClean="0"/>
          </a:p>
        </p:txBody>
      </p:sp>
    </p:spTree>
    <p:extLst>
      <p:ext uri="{BB962C8B-B14F-4D97-AF65-F5344CB8AC3E}">
        <p14:creationId xmlns:p14="http://schemas.microsoft.com/office/powerpoint/2010/main" val="4044529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
          <p:cNvSpPr txBox="1">
            <a:spLocks noGrp="1" noRot="1" noChangeAspect="1" noChangeArrowheads="1" noTextEdit="1"/>
          </p:cNvSpPr>
          <p:nvPr>
            <p:ph type="sldImg"/>
          </p:nvPr>
        </p:nvSpPr>
        <p:spPr>
          <a:xfrm>
            <a:off x="1257300" y="730250"/>
            <a:ext cx="4800600" cy="3600450"/>
          </a:xfrm>
          <a:solidFill>
            <a:srgbClr val="FFFFFF"/>
          </a:solidFill>
          <a:ln/>
        </p:spPr>
      </p:sp>
      <p:sp>
        <p:nvSpPr>
          <p:cNvPr id="54275" name="Rectangle 2"/>
          <p:cNvSpPr txBox="1">
            <a:spLocks noGrp="1" noChangeArrowheads="1"/>
          </p:cNvSpPr>
          <p:nvPr>
            <p:ph type="body" idx="1"/>
          </p:nvPr>
        </p:nvSpPr>
        <p:spPr>
          <a:xfrm>
            <a:off x="731857" y="4560902"/>
            <a:ext cx="5851490" cy="4319548"/>
          </a:xfrm>
          <a:noFill/>
          <a:ln/>
        </p:spPr>
        <p:txBody>
          <a:bodyPr wrap="none" anchor="ctr"/>
          <a:lstStyle/>
          <a:p>
            <a:endParaRPr lang="en-US" smtClean="0"/>
          </a:p>
        </p:txBody>
      </p:sp>
    </p:spTree>
    <p:extLst>
      <p:ext uri="{BB962C8B-B14F-4D97-AF65-F5344CB8AC3E}">
        <p14:creationId xmlns:p14="http://schemas.microsoft.com/office/powerpoint/2010/main" val="2548717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
          <p:cNvSpPr txBox="1">
            <a:spLocks noGrp="1" noRot="1" noChangeAspect="1" noChangeArrowheads="1" noTextEdit="1"/>
          </p:cNvSpPr>
          <p:nvPr>
            <p:ph type="sldImg"/>
          </p:nvPr>
        </p:nvSpPr>
        <p:spPr>
          <a:xfrm>
            <a:off x="1257300" y="730250"/>
            <a:ext cx="4800600" cy="3600450"/>
          </a:xfrm>
          <a:solidFill>
            <a:srgbClr val="FFFFFF"/>
          </a:solidFill>
          <a:ln/>
        </p:spPr>
      </p:sp>
      <p:sp>
        <p:nvSpPr>
          <p:cNvPr id="55299" name="Rectangle 2"/>
          <p:cNvSpPr txBox="1">
            <a:spLocks noGrp="1" noChangeArrowheads="1"/>
          </p:cNvSpPr>
          <p:nvPr>
            <p:ph type="body" idx="1"/>
          </p:nvPr>
        </p:nvSpPr>
        <p:spPr>
          <a:xfrm>
            <a:off x="731857" y="4560902"/>
            <a:ext cx="5851490" cy="4319548"/>
          </a:xfrm>
          <a:noFill/>
          <a:ln/>
        </p:spPr>
        <p:txBody>
          <a:bodyPr wrap="none" anchor="ctr"/>
          <a:lstStyle/>
          <a:p>
            <a:endParaRPr lang="en-US" smtClean="0"/>
          </a:p>
        </p:txBody>
      </p:sp>
    </p:spTree>
    <p:extLst>
      <p:ext uri="{BB962C8B-B14F-4D97-AF65-F5344CB8AC3E}">
        <p14:creationId xmlns:p14="http://schemas.microsoft.com/office/powerpoint/2010/main" val="2190781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
          <p:cNvSpPr txBox="1">
            <a:spLocks noGrp="1" noRot="1" noChangeAspect="1" noChangeArrowheads="1" noTextEdit="1"/>
          </p:cNvSpPr>
          <p:nvPr>
            <p:ph type="sldImg"/>
          </p:nvPr>
        </p:nvSpPr>
        <p:spPr>
          <a:xfrm>
            <a:off x="1257300" y="730250"/>
            <a:ext cx="4800600" cy="3600450"/>
          </a:xfrm>
          <a:solidFill>
            <a:srgbClr val="FFFFFF"/>
          </a:solidFill>
          <a:ln/>
        </p:spPr>
      </p:sp>
      <p:sp>
        <p:nvSpPr>
          <p:cNvPr id="56323" name="Rectangle 2"/>
          <p:cNvSpPr txBox="1">
            <a:spLocks noGrp="1" noChangeArrowheads="1"/>
          </p:cNvSpPr>
          <p:nvPr>
            <p:ph type="body" idx="1"/>
          </p:nvPr>
        </p:nvSpPr>
        <p:spPr>
          <a:xfrm>
            <a:off x="731857" y="4560902"/>
            <a:ext cx="5851490" cy="4319548"/>
          </a:xfrm>
          <a:noFill/>
          <a:ln/>
        </p:spPr>
        <p:txBody>
          <a:bodyPr wrap="none" anchor="ctr"/>
          <a:lstStyle/>
          <a:p>
            <a:endParaRPr lang="en-US" smtClean="0"/>
          </a:p>
        </p:txBody>
      </p:sp>
    </p:spTree>
    <p:extLst>
      <p:ext uri="{BB962C8B-B14F-4D97-AF65-F5344CB8AC3E}">
        <p14:creationId xmlns:p14="http://schemas.microsoft.com/office/powerpoint/2010/main" val="1978518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
          <p:cNvSpPr txBox="1">
            <a:spLocks noGrp="1" noRot="1" noChangeAspect="1" noChangeArrowheads="1" noTextEdit="1"/>
          </p:cNvSpPr>
          <p:nvPr>
            <p:ph type="sldImg"/>
          </p:nvPr>
        </p:nvSpPr>
        <p:spPr>
          <a:xfrm>
            <a:off x="1257300" y="730250"/>
            <a:ext cx="4800600" cy="3600450"/>
          </a:xfrm>
          <a:solidFill>
            <a:srgbClr val="FFFFFF"/>
          </a:solidFill>
          <a:ln/>
        </p:spPr>
      </p:sp>
      <p:sp>
        <p:nvSpPr>
          <p:cNvPr id="57347" name="Rectangle 2"/>
          <p:cNvSpPr txBox="1">
            <a:spLocks noGrp="1" noChangeArrowheads="1"/>
          </p:cNvSpPr>
          <p:nvPr>
            <p:ph type="body" idx="1"/>
          </p:nvPr>
        </p:nvSpPr>
        <p:spPr>
          <a:xfrm>
            <a:off x="731857" y="4560902"/>
            <a:ext cx="5851490" cy="4319548"/>
          </a:xfrm>
          <a:noFill/>
          <a:ln/>
        </p:spPr>
        <p:txBody>
          <a:bodyPr wrap="none" anchor="ctr"/>
          <a:lstStyle/>
          <a:p>
            <a:endParaRPr lang="en-US" smtClean="0"/>
          </a:p>
        </p:txBody>
      </p:sp>
    </p:spTree>
    <p:extLst>
      <p:ext uri="{BB962C8B-B14F-4D97-AF65-F5344CB8AC3E}">
        <p14:creationId xmlns:p14="http://schemas.microsoft.com/office/powerpoint/2010/main" val="594771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
          <p:cNvSpPr txBox="1">
            <a:spLocks noGrp="1" noRot="1" noChangeAspect="1" noChangeArrowheads="1" noTextEdit="1"/>
          </p:cNvSpPr>
          <p:nvPr>
            <p:ph type="sldImg"/>
          </p:nvPr>
        </p:nvSpPr>
        <p:spPr>
          <a:xfrm>
            <a:off x="1257300" y="730250"/>
            <a:ext cx="4800600" cy="3600450"/>
          </a:xfrm>
          <a:solidFill>
            <a:srgbClr val="FFFFFF"/>
          </a:solidFill>
          <a:ln/>
        </p:spPr>
      </p:sp>
      <p:sp>
        <p:nvSpPr>
          <p:cNvPr id="58371" name="Rectangle 2"/>
          <p:cNvSpPr txBox="1">
            <a:spLocks noGrp="1" noChangeArrowheads="1"/>
          </p:cNvSpPr>
          <p:nvPr>
            <p:ph type="body" idx="1"/>
          </p:nvPr>
        </p:nvSpPr>
        <p:spPr>
          <a:xfrm>
            <a:off x="731857" y="4560902"/>
            <a:ext cx="5851490" cy="4319548"/>
          </a:xfrm>
          <a:noFill/>
          <a:ln/>
        </p:spPr>
        <p:txBody>
          <a:bodyPr wrap="none" anchor="ctr"/>
          <a:lstStyle/>
          <a:p>
            <a:endParaRPr lang="en-US" smtClean="0"/>
          </a:p>
        </p:txBody>
      </p:sp>
    </p:spTree>
    <p:extLst>
      <p:ext uri="{BB962C8B-B14F-4D97-AF65-F5344CB8AC3E}">
        <p14:creationId xmlns:p14="http://schemas.microsoft.com/office/powerpoint/2010/main" val="19130062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p:cNvSpPr txBox="1">
            <a:spLocks noGrp="1" noRot="1" noChangeAspect="1" noChangeArrowheads="1" noTextEdit="1"/>
          </p:cNvSpPr>
          <p:nvPr>
            <p:ph type="sldImg"/>
          </p:nvPr>
        </p:nvSpPr>
        <p:spPr>
          <a:xfrm>
            <a:off x="1257300" y="730250"/>
            <a:ext cx="4800600" cy="3600450"/>
          </a:xfrm>
          <a:solidFill>
            <a:srgbClr val="FFFFFF"/>
          </a:solidFill>
          <a:ln/>
        </p:spPr>
      </p:sp>
      <p:sp>
        <p:nvSpPr>
          <p:cNvPr id="59395" name="Rectangle 2"/>
          <p:cNvSpPr txBox="1">
            <a:spLocks noGrp="1" noChangeArrowheads="1"/>
          </p:cNvSpPr>
          <p:nvPr>
            <p:ph type="body" idx="1"/>
          </p:nvPr>
        </p:nvSpPr>
        <p:spPr>
          <a:xfrm>
            <a:off x="731857" y="4560902"/>
            <a:ext cx="5851490" cy="4319548"/>
          </a:xfrm>
          <a:noFill/>
          <a:ln/>
        </p:spPr>
        <p:txBody>
          <a:bodyPr wrap="none" anchor="ctr"/>
          <a:lstStyle/>
          <a:p>
            <a:endParaRPr lang="en-US" smtClean="0"/>
          </a:p>
        </p:txBody>
      </p:sp>
    </p:spTree>
    <p:extLst>
      <p:ext uri="{BB962C8B-B14F-4D97-AF65-F5344CB8AC3E}">
        <p14:creationId xmlns:p14="http://schemas.microsoft.com/office/powerpoint/2010/main" val="39069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
          <p:cNvSpPr txBox="1">
            <a:spLocks noGrp="1" noRot="1" noChangeAspect="1" noChangeArrowheads="1" noTextEdit="1"/>
          </p:cNvSpPr>
          <p:nvPr>
            <p:ph type="sldImg"/>
          </p:nvPr>
        </p:nvSpPr>
        <p:spPr>
          <a:xfrm>
            <a:off x="1257300" y="730250"/>
            <a:ext cx="4800600" cy="3600450"/>
          </a:xfrm>
          <a:solidFill>
            <a:srgbClr val="FFFFFF"/>
          </a:solidFill>
          <a:ln/>
        </p:spPr>
      </p:sp>
      <p:sp>
        <p:nvSpPr>
          <p:cNvPr id="60419" name="Rectangle 2"/>
          <p:cNvSpPr txBox="1">
            <a:spLocks noGrp="1" noChangeArrowheads="1"/>
          </p:cNvSpPr>
          <p:nvPr>
            <p:ph type="body" idx="1"/>
          </p:nvPr>
        </p:nvSpPr>
        <p:spPr>
          <a:xfrm>
            <a:off x="731857" y="4560902"/>
            <a:ext cx="5851490" cy="4319548"/>
          </a:xfrm>
          <a:noFill/>
          <a:ln/>
        </p:spPr>
        <p:txBody>
          <a:bodyPr wrap="none" anchor="ctr"/>
          <a:lstStyle/>
          <a:p>
            <a:endParaRPr lang="en-US" smtClean="0"/>
          </a:p>
        </p:txBody>
      </p:sp>
    </p:spTree>
    <p:extLst>
      <p:ext uri="{BB962C8B-B14F-4D97-AF65-F5344CB8AC3E}">
        <p14:creationId xmlns:p14="http://schemas.microsoft.com/office/powerpoint/2010/main" val="3261944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p:cNvSpPr txBox="1">
            <a:spLocks noGrp="1" noRot="1" noChangeAspect="1" noChangeArrowheads="1" noTextEdit="1"/>
          </p:cNvSpPr>
          <p:nvPr>
            <p:ph type="sldImg"/>
          </p:nvPr>
        </p:nvSpPr>
        <p:spPr>
          <a:xfrm>
            <a:off x="1257300" y="730250"/>
            <a:ext cx="4800600" cy="3600450"/>
          </a:xfrm>
          <a:solidFill>
            <a:srgbClr val="FFFFFF"/>
          </a:solidFill>
          <a:ln/>
        </p:spPr>
      </p:sp>
      <p:sp>
        <p:nvSpPr>
          <p:cNvPr id="61443" name="Rectangle 2"/>
          <p:cNvSpPr txBox="1">
            <a:spLocks noGrp="1" noChangeArrowheads="1"/>
          </p:cNvSpPr>
          <p:nvPr>
            <p:ph type="body" idx="1"/>
          </p:nvPr>
        </p:nvSpPr>
        <p:spPr>
          <a:xfrm>
            <a:off x="731857" y="4560902"/>
            <a:ext cx="5851490" cy="4319548"/>
          </a:xfrm>
          <a:noFill/>
          <a:ln/>
        </p:spPr>
        <p:txBody>
          <a:bodyPr wrap="none" anchor="ctr"/>
          <a:lstStyle/>
          <a:p>
            <a:endParaRPr lang="en-US" smtClean="0"/>
          </a:p>
        </p:txBody>
      </p:sp>
    </p:spTree>
    <p:extLst>
      <p:ext uri="{BB962C8B-B14F-4D97-AF65-F5344CB8AC3E}">
        <p14:creationId xmlns:p14="http://schemas.microsoft.com/office/powerpoint/2010/main" val="2211782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txBox="1">
            <a:spLocks noGrp="1" noRot="1" noChangeAspect="1" noChangeArrowheads="1" noTextEdit="1"/>
          </p:cNvSpPr>
          <p:nvPr>
            <p:ph type="sldImg"/>
          </p:nvPr>
        </p:nvSpPr>
        <p:spPr>
          <a:xfrm>
            <a:off x="1257300" y="730250"/>
            <a:ext cx="4800600" cy="3600450"/>
          </a:xfrm>
          <a:solidFill>
            <a:srgbClr val="FFFFFF"/>
          </a:solidFill>
          <a:ln/>
        </p:spPr>
      </p:sp>
      <p:sp>
        <p:nvSpPr>
          <p:cNvPr id="62467" name="Rectangle 2"/>
          <p:cNvSpPr txBox="1">
            <a:spLocks noGrp="1" noChangeArrowheads="1"/>
          </p:cNvSpPr>
          <p:nvPr>
            <p:ph type="body" idx="1"/>
          </p:nvPr>
        </p:nvSpPr>
        <p:spPr>
          <a:xfrm>
            <a:off x="731857" y="4560902"/>
            <a:ext cx="5851490" cy="4319548"/>
          </a:xfrm>
          <a:noFill/>
          <a:ln/>
        </p:spPr>
        <p:txBody>
          <a:bodyPr wrap="none" anchor="ctr"/>
          <a:lstStyle/>
          <a:p>
            <a:endParaRPr lang="en-US" smtClean="0"/>
          </a:p>
        </p:txBody>
      </p:sp>
    </p:spTree>
    <p:extLst>
      <p:ext uri="{BB962C8B-B14F-4D97-AF65-F5344CB8AC3E}">
        <p14:creationId xmlns:p14="http://schemas.microsoft.com/office/powerpoint/2010/main" val="5488669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
          <p:cNvSpPr txBox="1">
            <a:spLocks noGrp="1" noRot="1" noChangeAspect="1" noChangeArrowheads="1" noTextEdit="1"/>
          </p:cNvSpPr>
          <p:nvPr>
            <p:ph type="sldImg"/>
          </p:nvPr>
        </p:nvSpPr>
        <p:spPr>
          <a:xfrm>
            <a:off x="1257300" y="730250"/>
            <a:ext cx="4800600" cy="3600450"/>
          </a:xfrm>
          <a:solidFill>
            <a:srgbClr val="FFFFFF"/>
          </a:solidFill>
          <a:ln/>
        </p:spPr>
      </p:sp>
      <p:sp>
        <p:nvSpPr>
          <p:cNvPr id="63491" name="Rectangle 2"/>
          <p:cNvSpPr txBox="1">
            <a:spLocks noGrp="1" noChangeArrowheads="1"/>
          </p:cNvSpPr>
          <p:nvPr>
            <p:ph type="body" idx="1"/>
          </p:nvPr>
        </p:nvSpPr>
        <p:spPr>
          <a:xfrm>
            <a:off x="731857" y="4560902"/>
            <a:ext cx="5851490" cy="4319548"/>
          </a:xfrm>
          <a:noFill/>
          <a:ln/>
        </p:spPr>
        <p:txBody>
          <a:bodyPr wrap="none" anchor="ctr"/>
          <a:lstStyle/>
          <a:p>
            <a:endParaRPr lang="en-US" smtClean="0"/>
          </a:p>
        </p:txBody>
      </p:sp>
    </p:spTree>
    <p:extLst>
      <p:ext uri="{BB962C8B-B14F-4D97-AF65-F5344CB8AC3E}">
        <p14:creationId xmlns:p14="http://schemas.microsoft.com/office/powerpoint/2010/main" val="559568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New Roman" panose="02020603050405020304" pitchFamily="18"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60438"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60438"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60438"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60438"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60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60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60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604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431F2BD-A6A1-4ABE-A667-73C34160346B}" type="slidenum">
              <a:rPr lang="en-US" altLang="en-US" sz="1300">
                <a:latin typeface="Times New Roman" panose="02020603050405020304" pitchFamily="18" charset="0"/>
              </a:rPr>
              <a:pPr eaLnBrk="1" hangingPunct="1"/>
              <a:t>18</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4005891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
          <p:cNvSpPr>
            <a:spLocks noGrp="1" noRot="1" noChangeAspect="1" noChangeArrowheads="1" noTextEdit="1"/>
          </p:cNvSpPr>
          <p:nvPr>
            <p:ph type="sldImg"/>
          </p:nvPr>
        </p:nvSpPr>
        <p:spPr bwMode="auto">
          <a:xfrm>
            <a:off x="1257300" y="730250"/>
            <a:ext cx="4800600" cy="3600450"/>
          </a:xfrm>
          <a:solidFill>
            <a:srgbClr val="FFFFFF"/>
          </a:solidFill>
          <a:ln>
            <a:solidFill>
              <a:srgbClr val="000000"/>
            </a:solidFill>
            <a:miter lim="800000"/>
            <a:headEnd/>
            <a:tailEnd/>
          </a:ln>
        </p:spPr>
      </p:sp>
      <p:sp>
        <p:nvSpPr>
          <p:cNvPr id="79875"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41530123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a:spLocks noGrp="1"/>
          </p:cNvSpPr>
          <p:nvPr>
            <p:ph type="sldNum" sz="quarter" idx="5"/>
          </p:nvPr>
        </p:nvSpPr>
        <p:spPr>
          <a:noFill/>
        </p:spPr>
        <p:txBody>
          <a:bodyPr/>
          <a:lstStyle/>
          <a:p>
            <a:pPr defTabSz="965774"/>
            <a:fld id="{A5183454-9D7F-4045-86FD-3651DC808F31}" type="slidenum">
              <a:rPr lang="en-US" smtClean="0">
                <a:solidFill>
                  <a:srgbClr val="000000"/>
                </a:solidFill>
              </a:rPr>
              <a:pPr defTabSz="965774"/>
              <a:t>46</a:t>
            </a:fld>
            <a:endParaRPr lang="en-US" dirty="0" smtClean="0">
              <a:solidFill>
                <a:srgbClr val="000000"/>
              </a:solidFill>
            </a:endParaRPr>
          </a:p>
        </p:txBody>
      </p:sp>
    </p:spTree>
    <p:extLst>
      <p:ext uri="{BB962C8B-B14F-4D97-AF65-F5344CB8AC3E}">
        <p14:creationId xmlns:p14="http://schemas.microsoft.com/office/powerpoint/2010/main" val="42315770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mtClean="0"/>
          </a:p>
        </p:txBody>
      </p:sp>
      <p:sp>
        <p:nvSpPr>
          <p:cNvPr id="65540" name="Slide Number Placeholder 3"/>
          <p:cNvSpPr>
            <a:spLocks noGrp="1"/>
          </p:cNvSpPr>
          <p:nvPr>
            <p:ph type="sldNum" sz="quarter" idx="5"/>
          </p:nvPr>
        </p:nvSpPr>
        <p:spPr>
          <a:noFill/>
        </p:spPr>
        <p:txBody>
          <a:bodyPr/>
          <a:lstStyle/>
          <a:p>
            <a:pPr defTabSz="965774"/>
            <a:fld id="{AD1EBA61-BC39-41D1-9A69-5BFF516407C3}" type="slidenum">
              <a:rPr lang="en-US" smtClean="0"/>
              <a:pPr defTabSz="965774"/>
              <a:t>47</a:t>
            </a:fld>
            <a:endParaRPr lang="en-US" dirty="0" smtClean="0"/>
          </a:p>
        </p:txBody>
      </p:sp>
    </p:spTree>
    <p:extLst>
      <p:ext uri="{BB962C8B-B14F-4D97-AF65-F5344CB8AC3E}">
        <p14:creationId xmlns:p14="http://schemas.microsoft.com/office/powerpoint/2010/main" val="7497728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smtClean="0"/>
          </a:p>
        </p:txBody>
      </p:sp>
      <p:sp>
        <p:nvSpPr>
          <p:cNvPr id="66564" name="Slide Number Placeholder 3"/>
          <p:cNvSpPr>
            <a:spLocks noGrp="1"/>
          </p:cNvSpPr>
          <p:nvPr>
            <p:ph type="sldNum" sz="quarter" idx="5"/>
          </p:nvPr>
        </p:nvSpPr>
        <p:spPr>
          <a:noFill/>
        </p:spPr>
        <p:txBody>
          <a:bodyPr/>
          <a:lstStyle/>
          <a:p>
            <a:pPr defTabSz="965774"/>
            <a:fld id="{977D3E26-BF3B-4C49-B3D5-090BB771616C}" type="slidenum">
              <a:rPr lang="en-US" smtClean="0"/>
              <a:pPr defTabSz="965774"/>
              <a:t>48</a:t>
            </a:fld>
            <a:endParaRPr lang="en-US" dirty="0" smtClean="0"/>
          </a:p>
        </p:txBody>
      </p:sp>
    </p:spTree>
    <p:extLst>
      <p:ext uri="{BB962C8B-B14F-4D97-AF65-F5344CB8AC3E}">
        <p14:creationId xmlns:p14="http://schemas.microsoft.com/office/powerpoint/2010/main" val="18103938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p>
        </p:txBody>
      </p:sp>
      <p:sp>
        <p:nvSpPr>
          <p:cNvPr id="67588" name="Slide Number Placeholder 3"/>
          <p:cNvSpPr>
            <a:spLocks noGrp="1"/>
          </p:cNvSpPr>
          <p:nvPr>
            <p:ph type="sldNum" sz="quarter" idx="5"/>
          </p:nvPr>
        </p:nvSpPr>
        <p:spPr>
          <a:noFill/>
        </p:spPr>
        <p:txBody>
          <a:bodyPr/>
          <a:lstStyle/>
          <a:p>
            <a:pPr defTabSz="965774"/>
            <a:fld id="{AC9B6E39-15EA-498F-B741-1DC136A87DAA}" type="slidenum">
              <a:rPr lang="en-US" smtClean="0"/>
              <a:pPr defTabSz="965774"/>
              <a:t>49</a:t>
            </a:fld>
            <a:endParaRPr lang="en-US" dirty="0" smtClean="0"/>
          </a:p>
        </p:txBody>
      </p:sp>
    </p:spTree>
    <p:extLst>
      <p:ext uri="{BB962C8B-B14F-4D97-AF65-F5344CB8AC3E}">
        <p14:creationId xmlns:p14="http://schemas.microsoft.com/office/powerpoint/2010/main" val="17054347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p>
        </p:txBody>
      </p:sp>
      <p:sp>
        <p:nvSpPr>
          <p:cNvPr id="68612" name="Slide Number Placeholder 3"/>
          <p:cNvSpPr>
            <a:spLocks noGrp="1"/>
          </p:cNvSpPr>
          <p:nvPr>
            <p:ph type="sldNum" sz="quarter" idx="5"/>
          </p:nvPr>
        </p:nvSpPr>
        <p:spPr>
          <a:noFill/>
        </p:spPr>
        <p:txBody>
          <a:bodyPr/>
          <a:lstStyle/>
          <a:p>
            <a:pPr defTabSz="965774"/>
            <a:fld id="{CEC282DE-2B1B-474B-A61A-6FC03FCBF29A}" type="slidenum">
              <a:rPr lang="en-US" smtClean="0"/>
              <a:pPr defTabSz="965774"/>
              <a:t>50</a:t>
            </a:fld>
            <a:endParaRPr lang="en-US" dirty="0" smtClean="0"/>
          </a:p>
        </p:txBody>
      </p:sp>
    </p:spTree>
    <p:extLst>
      <p:ext uri="{BB962C8B-B14F-4D97-AF65-F5344CB8AC3E}">
        <p14:creationId xmlns:p14="http://schemas.microsoft.com/office/powerpoint/2010/main" val="8677905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smtClean="0"/>
          </a:p>
        </p:txBody>
      </p:sp>
      <p:sp>
        <p:nvSpPr>
          <p:cNvPr id="69636" name="Slide Number Placeholder 3"/>
          <p:cNvSpPr>
            <a:spLocks noGrp="1"/>
          </p:cNvSpPr>
          <p:nvPr>
            <p:ph type="sldNum" sz="quarter" idx="5"/>
          </p:nvPr>
        </p:nvSpPr>
        <p:spPr>
          <a:noFill/>
        </p:spPr>
        <p:txBody>
          <a:bodyPr/>
          <a:lstStyle/>
          <a:p>
            <a:pPr defTabSz="965774"/>
            <a:fld id="{71D8A0EA-E09A-4883-9853-C132B7115D04}" type="slidenum">
              <a:rPr lang="en-US" smtClean="0"/>
              <a:pPr defTabSz="965774"/>
              <a:t>51</a:t>
            </a:fld>
            <a:endParaRPr lang="en-US" dirty="0" smtClean="0"/>
          </a:p>
        </p:txBody>
      </p:sp>
    </p:spTree>
    <p:extLst>
      <p:ext uri="{BB962C8B-B14F-4D97-AF65-F5344CB8AC3E}">
        <p14:creationId xmlns:p14="http://schemas.microsoft.com/office/powerpoint/2010/main" val="16266563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smtClean="0"/>
          </a:p>
        </p:txBody>
      </p:sp>
      <p:sp>
        <p:nvSpPr>
          <p:cNvPr id="70660" name="Slide Number Placeholder 3"/>
          <p:cNvSpPr>
            <a:spLocks noGrp="1"/>
          </p:cNvSpPr>
          <p:nvPr>
            <p:ph type="sldNum" sz="quarter" idx="5"/>
          </p:nvPr>
        </p:nvSpPr>
        <p:spPr>
          <a:noFill/>
        </p:spPr>
        <p:txBody>
          <a:bodyPr/>
          <a:lstStyle/>
          <a:p>
            <a:pPr defTabSz="965774"/>
            <a:fld id="{ED2F24EB-9F84-4263-BC58-8F5391A8A199}" type="slidenum">
              <a:rPr lang="en-US" smtClean="0"/>
              <a:pPr defTabSz="965774"/>
              <a:t>52</a:t>
            </a:fld>
            <a:endParaRPr lang="en-US" dirty="0" smtClean="0"/>
          </a:p>
        </p:txBody>
      </p:sp>
    </p:spTree>
    <p:extLst>
      <p:ext uri="{BB962C8B-B14F-4D97-AF65-F5344CB8AC3E}">
        <p14:creationId xmlns:p14="http://schemas.microsoft.com/office/powerpoint/2010/main" val="22666983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smtClean="0"/>
          </a:p>
        </p:txBody>
      </p:sp>
      <p:sp>
        <p:nvSpPr>
          <p:cNvPr id="71684" name="Slide Number Placeholder 3"/>
          <p:cNvSpPr>
            <a:spLocks noGrp="1"/>
          </p:cNvSpPr>
          <p:nvPr>
            <p:ph type="sldNum" sz="quarter" idx="5"/>
          </p:nvPr>
        </p:nvSpPr>
        <p:spPr>
          <a:noFill/>
        </p:spPr>
        <p:txBody>
          <a:bodyPr/>
          <a:lstStyle/>
          <a:p>
            <a:pPr defTabSz="965774"/>
            <a:fld id="{A13852F0-B0BB-4A7E-B3D1-2D46135AEF98}" type="slidenum">
              <a:rPr lang="en-US" smtClean="0"/>
              <a:pPr defTabSz="965774"/>
              <a:t>53</a:t>
            </a:fld>
            <a:endParaRPr lang="en-US" dirty="0" smtClean="0"/>
          </a:p>
        </p:txBody>
      </p:sp>
    </p:spTree>
    <p:extLst>
      <p:ext uri="{BB962C8B-B14F-4D97-AF65-F5344CB8AC3E}">
        <p14:creationId xmlns:p14="http://schemas.microsoft.com/office/powerpoint/2010/main" val="8825616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smtClean="0"/>
          </a:p>
        </p:txBody>
      </p:sp>
      <p:sp>
        <p:nvSpPr>
          <p:cNvPr id="72708" name="Slide Number Placeholder 3"/>
          <p:cNvSpPr>
            <a:spLocks noGrp="1"/>
          </p:cNvSpPr>
          <p:nvPr>
            <p:ph type="sldNum" sz="quarter" idx="5"/>
          </p:nvPr>
        </p:nvSpPr>
        <p:spPr>
          <a:noFill/>
        </p:spPr>
        <p:txBody>
          <a:bodyPr/>
          <a:lstStyle/>
          <a:p>
            <a:pPr defTabSz="965774"/>
            <a:fld id="{32C8383F-6D01-4876-A065-C21415ACDEFA}" type="slidenum">
              <a:rPr lang="en-US" smtClean="0"/>
              <a:pPr defTabSz="965774"/>
              <a:t>54</a:t>
            </a:fld>
            <a:endParaRPr lang="en-US" dirty="0" smtClean="0"/>
          </a:p>
        </p:txBody>
      </p:sp>
    </p:spTree>
    <p:extLst>
      <p:ext uri="{BB962C8B-B14F-4D97-AF65-F5344CB8AC3E}">
        <p14:creationId xmlns:p14="http://schemas.microsoft.com/office/powerpoint/2010/main" val="3045566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smtClean="0"/>
          </a:p>
        </p:txBody>
      </p:sp>
      <p:sp>
        <p:nvSpPr>
          <p:cNvPr id="48132" name="Slide Number Placeholder 3"/>
          <p:cNvSpPr>
            <a:spLocks noGrp="1"/>
          </p:cNvSpPr>
          <p:nvPr>
            <p:ph type="sldNum" sz="quarter" idx="5"/>
          </p:nvPr>
        </p:nvSpPr>
        <p:spPr>
          <a:noFill/>
        </p:spPr>
        <p:txBody>
          <a:bodyPr/>
          <a:lstStyle/>
          <a:p>
            <a:pPr defTabSz="965774"/>
            <a:fld id="{70CFED06-AB32-485A-90C2-9598742F79DB}" type="slidenum">
              <a:rPr lang="en-US" smtClean="0"/>
              <a:pPr defTabSz="965774"/>
              <a:t>19</a:t>
            </a:fld>
            <a:endParaRPr lang="en-US" dirty="0" smtClean="0"/>
          </a:p>
        </p:txBody>
      </p:sp>
    </p:spTree>
    <p:extLst>
      <p:ext uri="{BB962C8B-B14F-4D97-AF65-F5344CB8AC3E}">
        <p14:creationId xmlns:p14="http://schemas.microsoft.com/office/powerpoint/2010/main" val="25409754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smtClean="0"/>
          </a:p>
        </p:txBody>
      </p:sp>
      <p:sp>
        <p:nvSpPr>
          <p:cNvPr id="73732" name="Slide Number Placeholder 3"/>
          <p:cNvSpPr>
            <a:spLocks noGrp="1"/>
          </p:cNvSpPr>
          <p:nvPr>
            <p:ph type="sldNum" sz="quarter" idx="5"/>
          </p:nvPr>
        </p:nvSpPr>
        <p:spPr>
          <a:noFill/>
        </p:spPr>
        <p:txBody>
          <a:bodyPr/>
          <a:lstStyle/>
          <a:p>
            <a:pPr defTabSz="965774"/>
            <a:fld id="{E86A6106-2B79-4B74-9833-15A1965319BB}" type="slidenum">
              <a:rPr lang="en-US" smtClean="0"/>
              <a:pPr defTabSz="965774"/>
              <a:t>55</a:t>
            </a:fld>
            <a:endParaRPr lang="en-US" dirty="0" smtClean="0"/>
          </a:p>
        </p:txBody>
      </p:sp>
    </p:spTree>
    <p:extLst>
      <p:ext uri="{BB962C8B-B14F-4D97-AF65-F5344CB8AC3E}">
        <p14:creationId xmlns:p14="http://schemas.microsoft.com/office/powerpoint/2010/main" val="6572869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smtClean="0"/>
          </a:p>
        </p:txBody>
      </p:sp>
      <p:sp>
        <p:nvSpPr>
          <p:cNvPr id="74756" name="Slide Number Placeholder 3"/>
          <p:cNvSpPr>
            <a:spLocks noGrp="1"/>
          </p:cNvSpPr>
          <p:nvPr>
            <p:ph type="sldNum" sz="quarter" idx="5"/>
          </p:nvPr>
        </p:nvSpPr>
        <p:spPr>
          <a:noFill/>
        </p:spPr>
        <p:txBody>
          <a:bodyPr/>
          <a:lstStyle/>
          <a:p>
            <a:pPr defTabSz="965774"/>
            <a:fld id="{08B4CCE4-2789-4B34-90B7-0FEAAC2441BC}" type="slidenum">
              <a:rPr lang="en-US" smtClean="0"/>
              <a:pPr defTabSz="965774"/>
              <a:t>56</a:t>
            </a:fld>
            <a:endParaRPr lang="en-US" dirty="0" smtClean="0"/>
          </a:p>
        </p:txBody>
      </p:sp>
    </p:spTree>
    <p:extLst>
      <p:ext uri="{BB962C8B-B14F-4D97-AF65-F5344CB8AC3E}">
        <p14:creationId xmlns:p14="http://schemas.microsoft.com/office/powerpoint/2010/main" val="7689106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smtClean="0"/>
          </a:p>
        </p:txBody>
      </p:sp>
      <p:sp>
        <p:nvSpPr>
          <p:cNvPr id="75780" name="Slide Number Placeholder 3"/>
          <p:cNvSpPr>
            <a:spLocks noGrp="1"/>
          </p:cNvSpPr>
          <p:nvPr>
            <p:ph type="sldNum" sz="quarter" idx="5"/>
          </p:nvPr>
        </p:nvSpPr>
        <p:spPr>
          <a:noFill/>
        </p:spPr>
        <p:txBody>
          <a:bodyPr/>
          <a:lstStyle/>
          <a:p>
            <a:pPr defTabSz="965774"/>
            <a:fld id="{C918157C-F3E8-41F7-A2F2-EAB93B7BBE2B}" type="slidenum">
              <a:rPr lang="en-US" smtClean="0"/>
              <a:pPr defTabSz="965774"/>
              <a:t>57</a:t>
            </a:fld>
            <a:endParaRPr lang="en-US" dirty="0" smtClean="0"/>
          </a:p>
        </p:txBody>
      </p:sp>
    </p:spTree>
    <p:extLst>
      <p:ext uri="{BB962C8B-B14F-4D97-AF65-F5344CB8AC3E}">
        <p14:creationId xmlns:p14="http://schemas.microsoft.com/office/powerpoint/2010/main" val="10487491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pPr defTabSz="965774"/>
            <a:fld id="{1A38C76C-D8EB-4B15-A6D4-20173594B20E}" type="slidenum">
              <a:rPr lang="en-US" smtClean="0"/>
              <a:pPr defTabSz="965774"/>
              <a:t>58</a:t>
            </a:fld>
            <a:endParaRPr lang="en-US" dirty="0" smtClean="0"/>
          </a:p>
        </p:txBody>
      </p:sp>
    </p:spTree>
    <p:extLst>
      <p:ext uri="{BB962C8B-B14F-4D97-AF65-F5344CB8AC3E}">
        <p14:creationId xmlns:p14="http://schemas.microsoft.com/office/powerpoint/2010/main" val="32483359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9BC5EA-30D5-4474-A522-D11195E64C91}" type="slidenum">
              <a:rPr lang="en-US" smtClean="0"/>
              <a:t>59</a:t>
            </a:fld>
            <a:endParaRPr lang="en-US"/>
          </a:p>
        </p:txBody>
      </p:sp>
    </p:spTree>
    <p:extLst>
      <p:ext uri="{BB962C8B-B14F-4D97-AF65-F5344CB8AC3E}">
        <p14:creationId xmlns:p14="http://schemas.microsoft.com/office/powerpoint/2010/main" val="17227884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9BC5EA-30D5-4474-A522-D11195E64C91}" type="slidenum">
              <a:rPr lang="en-US" smtClean="0"/>
              <a:t>60</a:t>
            </a:fld>
            <a:endParaRPr lang="en-US"/>
          </a:p>
        </p:txBody>
      </p:sp>
    </p:spTree>
    <p:extLst>
      <p:ext uri="{BB962C8B-B14F-4D97-AF65-F5344CB8AC3E}">
        <p14:creationId xmlns:p14="http://schemas.microsoft.com/office/powerpoint/2010/main" val="33799533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9BC5EA-30D5-4474-A522-D11195E64C91}" type="slidenum">
              <a:rPr lang="en-US" smtClean="0"/>
              <a:t>61</a:t>
            </a:fld>
            <a:endParaRPr lang="en-US"/>
          </a:p>
        </p:txBody>
      </p:sp>
    </p:spTree>
    <p:extLst>
      <p:ext uri="{BB962C8B-B14F-4D97-AF65-F5344CB8AC3E}">
        <p14:creationId xmlns:p14="http://schemas.microsoft.com/office/powerpoint/2010/main" val="16049648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9BC5EA-30D5-4474-A522-D11195E64C91}" type="slidenum">
              <a:rPr lang="en-US" smtClean="0"/>
              <a:t>62</a:t>
            </a:fld>
            <a:endParaRPr lang="en-US"/>
          </a:p>
        </p:txBody>
      </p:sp>
    </p:spTree>
    <p:extLst>
      <p:ext uri="{BB962C8B-B14F-4D97-AF65-F5344CB8AC3E}">
        <p14:creationId xmlns:p14="http://schemas.microsoft.com/office/powerpoint/2010/main" val="16049648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9BC5EA-30D5-4474-A522-D11195E64C91}" type="slidenum">
              <a:rPr lang="en-US" smtClean="0"/>
              <a:t>63</a:t>
            </a:fld>
            <a:endParaRPr lang="en-US"/>
          </a:p>
        </p:txBody>
      </p:sp>
    </p:spTree>
    <p:extLst>
      <p:ext uri="{BB962C8B-B14F-4D97-AF65-F5344CB8AC3E}">
        <p14:creationId xmlns:p14="http://schemas.microsoft.com/office/powerpoint/2010/main" val="2911116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animation here.</a:t>
            </a:r>
            <a:r>
              <a:rPr lang="en-US" baseline="0" dirty="0" smtClean="0"/>
              <a:t>  I didn’t want the text to show up on the printed slides.</a:t>
            </a:r>
            <a:endParaRPr lang="en-US" dirty="0"/>
          </a:p>
        </p:txBody>
      </p:sp>
      <p:sp>
        <p:nvSpPr>
          <p:cNvPr id="4" name="Slide Number Placeholder 3"/>
          <p:cNvSpPr>
            <a:spLocks noGrp="1"/>
          </p:cNvSpPr>
          <p:nvPr>
            <p:ph type="sldNum" sz="quarter" idx="10"/>
          </p:nvPr>
        </p:nvSpPr>
        <p:spPr/>
        <p:txBody>
          <a:bodyPr/>
          <a:lstStyle/>
          <a:p>
            <a:fld id="{269BC5EA-30D5-4474-A522-D11195E64C91}" type="slidenum">
              <a:rPr lang="en-US" smtClean="0"/>
              <a:t>64</a:t>
            </a:fld>
            <a:endParaRPr lang="en-US"/>
          </a:p>
        </p:txBody>
      </p:sp>
    </p:spTree>
    <p:extLst>
      <p:ext uri="{BB962C8B-B14F-4D97-AF65-F5344CB8AC3E}">
        <p14:creationId xmlns:p14="http://schemas.microsoft.com/office/powerpoint/2010/main" val="2151002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0DB1EE-D65B-4C9C-8A33-E7B5309A2613}" type="slidenum">
              <a:rPr lang="en-US" smtClean="0"/>
              <a:pPr>
                <a:defRPr/>
              </a:pPr>
              <a:t>20</a:t>
            </a:fld>
            <a:endParaRPr lang="en-US"/>
          </a:p>
        </p:txBody>
      </p:sp>
    </p:spTree>
    <p:extLst>
      <p:ext uri="{BB962C8B-B14F-4D97-AF65-F5344CB8AC3E}">
        <p14:creationId xmlns:p14="http://schemas.microsoft.com/office/powerpoint/2010/main" val="31134901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9BC5EA-30D5-4474-A522-D11195E64C91}" type="slidenum">
              <a:rPr lang="en-US" smtClean="0"/>
              <a:t>65</a:t>
            </a:fld>
            <a:endParaRPr lang="en-US"/>
          </a:p>
        </p:txBody>
      </p:sp>
    </p:spTree>
    <p:extLst>
      <p:ext uri="{BB962C8B-B14F-4D97-AF65-F5344CB8AC3E}">
        <p14:creationId xmlns:p14="http://schemas.microsoft.com/office/powerpoint/2010/main" val="29632349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9BC5EA-30D5-4474-A522-D11195E64C91}" type="slidenum">
              <a:rPr lang="en-US" smtClean="0"/>
              <a:t>66</a:t>
            </a:fld>
            <a:endParaRPr lang="en-US"/>
          </a:p>
        </p:txBody>
      </p:sp>
    </p:spTree>
    <p:extLst>
      <p:ext uri="{BB962C8B-B14F-4D97-AF65-F5344CB8AC3E}">
        <p14:creationId xmlns:p14="http://schemas.microsoft.com/office/powerpoint/2010/main" val="399230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BC5EA-30D5-4474-A522-D11195E64C91}" type="slidenum">
              <a:rPr lang="en-US" smtClean="0"/>
              <a:t>67</a:t>
            </a:fld>
            <a:endParaRPr lang="en-US"/>
          </a:p>
        </p:txBody>
      </p:sp>
    </p:spTree>
    <p:extLst>
      <p:ext uri="{BB962C8B-B14F-4D97-AF65-F5344CB8AC3E}">
        <p14:creationId xmlns:p14="http://schemas.microsoft.com/office/powerpoint/2010/main" val="6497154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a:spLocks noGrp="1"/>
          </p:cNvSpPr>
          <p:nvPr>
            <p:ph type="sldNum" sz="quarter" idx="5"/>
          </p:nvPr>
        </p:nvSpPr>
        <p:spPr>
          <a:noFill/>
        </p:spPr>
        <p:txBody>
          <a:bodyPr/>
          <a:lstStyle/>
          <a:p>
            <a:pPr defTabSz="965774"/>
            <a:fld id="{A5183454-9D7F-4045-86FD-3651DC808F31}" type="slidenum">
              <a:rPr lang="en-US" smtClean="0"/>
              <a:pPr defTabSz="965774"/>
              <a:t>68</a:t>
            </a:fld>
            <a:endParaRPr lang="en-US" dirty="0" smtClean="0"/>
          </a:p>
        </p:txBody>
      </p:sp>
    </p:spTree>
    <p:extLst>
      <p:ext uri="{BB962C8B-B14F-4D97-AF65-F5344CB8AC3E}">
        <p14:creationId xmlns:p14="http://schemas.microsoft.com/office/powerpoint/2010/main" val="11826426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dropping erasers thing.  Drop 2 erasers,</a:t>
            </a:r>
            <a:r>
              <a:rPr lang="en-US" baseline="0" dirty="0" smtClean="0"/>
              <a:t> ask which hit first.  The point being that it can be hard to tell even though they didn’t happen at the same time (no two things do).  Makes sense we want some type of band around when the clock is changing so that the data isn’t so we grab the right thing.</a:t>
            </a:r>
            <a:endParaRPr lang="en-US" dirty="0"/>
          </a:p>
        </p:txBody>
      </p:sp>
      <p:sp>
        <p:nvSpPr>
          <p:cNvPr id="4" name="Slide Number Placeholder 3"/>
          <p:cNvSpPr>
            <a:spLocks noGrp="1"/>
          </p:cNvSpPr>
          <p:nvPr>
            <p:ph type="sldNum" sz="quarter" idx="10"/>
          </p:nvPr>
        </p:nvSpPr>
        <p:spPr/>
        <p:txBody>
          <a:bodyPr/>
          <a:lstStyle/>
          <a:p>
            <a:fld id="{269BC5EA-30D5-4474-A522-D11195E64C91}" type="slidenum">
              <a:rPr lang="en-US" smtClean="0"/>
              <a:t>69</a:t>
            </a:fld>
            <a:endParaRPr lang="en-US"/>
          </a:p>
        </p:txBody>
      </p:sp>
    </p:spTree>
    <p:extLst>
      <p:ext uri="{BB962C8B-B14F-4D97-AF65-F5344CB8AC3E}">
        <p14:creationId xmlns:p14="http://schemas.microsoft.com/office/powerpoint/2010/main" val="37902061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http://www.eecs.umich.edu/courses/eecs270/refs.html</a:t>
            </a:r>
            <a:endParaRPr lang="en-US" dirty="0"/>
          </a:p>
        </p:txBody>
      </p:sp>
      <p:sp>
        <p:nvSpPr>
          <p:cNvPr id="4" name="Slide Number Placeholder 3"/>
          <p:cNvSpPr>
            <a:spLocks noGrp="1"/>
          </p:cNvSpPr>
          <p:nvPr>
            <p:ph type="sldNum" sz="quarter" idx="10"/>
          </p:nvPr>
        </p:nvSpPr>
        <p:spPr/>
        <p:txBody>
          <a:bodyPr/>
          <a:lstStyle/>
          <a:p>
            <a:fld id="{269BC5EA-30D5-4474-A522-D11195E64C91}" type="slidenum">
              <a:rPr lang="en-US" smtClean="0"/>
              <a:t>70</a:t>
            </a:fld>
            <a:endParaRPr lang="en-US"/>
          </a:p>
        </p:txBody>
      </p:sp>
    </p:spTree>
    <p:extLst>
      <p:ext uri="{BB962C8B-B14F-4D97-AF65-F5344CB8AC3E}">
        <p14:creationId xmlns:p14="http://schemas.microsoft.com/office/powerpoint/2010/main" val="31526212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9BC5EA-30D5-4474-A522-D11195E64C91}" type="slidenum">
              <a:rPr lang="en-US" smtClean="0"/>
              <a:t>71</a:t>
            </a:fld>
            <a:endParaRPr lang="en-US"/>
          </a:p>
        </p:txBody>
      </p:sp>
    </p:spTree>
    <p:extLst>
      <p:ext uri="{BB962C8B-B14F-4D97-AF65-F5344CB8AC3E}">
        <p14:creationId xmlns:p14="http://schemas.microsoft.com/office/powerpoint/2010/main" val="9611737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story about the E100</a:t>
            </a:r>
            <a:r>
              <a:rPr lang="en-US" baseline="0" dirty="0" smtClean="0"/>
              <a:t> here.</a:t>
            </a:r>
            <a:endParaRPr lang="en-US" dirty="0"/>
          </a:p>
        </p:txBody>
      </p:sp>
      <p:sp>
        <p:nvSpPr>
          <p:cNvPr id="4" name="Slide Number Placeholder 3"/>
          <p:cNvSpPr>
            <a:spLocks noGrp="1"/>
          </p:cNvSpPr>
          <p:nvPr>
            <p:ph type="sldNum" sz="quarter" idx="10"/>
          </p:nvPr>
        </p:nvSpPr>
        <p:spPr/>
        <p:txBody>
          <a:bodyPr/>
          <a:lstStyle/>
          <a:p>
            <a:fld id="{269BC5EA-30D5-4474-A522-D11195E64C91}" type="slidenum">
              <a:rPr lang="en-US" smtClean="0"/>
              <a:t>72</a:t>
            </a:fld>
            <a:endParaRPr lang="en-US"/>
          </a:p>
        </p:txBody>
      </p:sp>
    </p:spTree>
    <p:extLst>
      <p:ext uri="{BB962C8B-B14F-4D97-AF65-F5344CB8AC3E}">
        <p14:creationId xmlns:p14="http://schemas.microsoft.com/office/powerpoint/2010/main" val="20425426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9BC5EA-30D5-4474-A522-D11195E64C91}" type="slidenum">
              <a:rPr lang="en-US" smtClean="0"/>
              <a:t>73</a:t>
            </a:fld>
            <a:endParaRPr lang="en-US"/>
          </a:p>
        </p:txBody>
      </p:sp>
    </p:spTree>
    <p:extLst>
      <p:ext uri="{BB962C8B-B14F-4D97-AF65-F5344CB8AC3E}">
        <p14:creationId xmlns:p14="http://schemas.microsoft.com/office/powerpoint/2010/main" val="4383230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 from lab 3 and from http://www.fpga4fun.com/SPI2.html</a:t>
            </a:r>
            <a:endParaRPr lang="en-US" dirty="0"/>
          </a:p>
        </p:txBody>
      </p:sp>
      <p:sp>
        <p:nvSpPr>
          <p:cNvPr id="4" name="Slide Number Placeholder 3"/>
          <p:cNvSpPr>
            <a:spLocks noGrp="1"/>
          </p:cNvSpPr>
          <p:nvPr>
            <p:ph type="sldNum" sz="quarter" idx="10"/>
          </p:nvPr>
        </p:nvSpPr>
        <p:spPr/>
        <p:txBody>
          <a:bodyPr/>
          <a:lstStyle/>
          <a:p>
            <a:fld id="{269BC5EA-30D5-4474-A522-D11195E64C91}" type="slidenum">
              <a:rPr lang="en-US" smtClean="0"/>
              <a:t>74</a:t>
            </a:fld>
            <a:endParaRPr lang="en-US"/>
          </a:p>
        </p:txBody>
      </p:sp>
    </p:spTree>
    <p:extLst>
      <p:ext uri="{BB962C8B-B14F-4D97-AF65-F5344CB8AC3E}">
        <p14:creationId xmlns:p14="http://schemas.microsoft.com/office/powerpoint/2010/main" val="39923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Figure from http://tek-electronics.blogspot.com/</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9174026-EB2E-47A8-9A03-9021D17AC5BC}" type="slidenum">
              <a:rPr lang="en-US" altLang="en-US" sz="1200">
                <a:solidFill>
                  <a:prstClr val="black"/>
                </a:solidFill>
                <a:latin typeface="Calibri" panose="020F0502020204030204" pitchFamily="34" charset="0"/>
              </a:rPr>
              <a:pPr eaLnBrk="1" hangingPunct="1"/>
              <a:t>21</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2990475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Image from http://www.cs.umd.edu/class/sum2003/cmsc311/Notes/CompOrg/tristate.html</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8F3D2D4-F1C3-4ECB-9904-1F4B3CD61BA9}" type="slidenum">
              <a:rPr lang="en-US" altLang="en-US" sz="1200">
                <a:solidFill>
                  <a:prstClr val="black"/>
                </a:solidFill>
                <a:latin typeface="Calibri" panose="020F0502020204030204" pitchFamily="34" charset="0"/>
              </a:rPr>
              <a:pPr eaLnBrk="1" hangingPunct="1"/>
              <a:t>22</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3268126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1D39494-B8D2-40C4-A07D-535AA127CACB}" type="slidenum">
              <a:rPr lang="en-US" altLang="en-US" sz="1200">
                <a:solidFill>
                  <a:prstClr val="black"/>
                </a:solidFill>
                <a:latin typeface="Calibri" panose="020F0502020204030204" pitchFamily="34" charset="0"/>
              </a:rPr>
              <a:pPr eaLnBrk="1" hangingPunct="1"/>
              <a:t>23</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1570299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387C730-62B7-48E5-A79E-D8A2D93C9CF5}" type="slidenum">
              <a:rPr lang="en-US" altLang="en-US" sz="1200">
                <a:solidFill>
                  <a:prstClr val="black"/>
                </a:solidFill>
                <a:latin typeface="Calibri" panose="020F0502020204030204" pitchFamily="34" charset="0"/>
              </a:rPr>
              <a:pPr eaLnBrk="1" hangingPunct="1"/>
              <a:t>24</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3491945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28F320-2AA1-415A-A643-3E6A73E4507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1FD74B-F520-4068-A0B7-0BE57CF0E4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013" y="76200"/>
            <a:ext cx="2219325"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9863" y="76200"/>
            <a:ext cx="65087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81395D-DD24-4FEF-A2A9-3651F06E4AD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9863" y="76200"/>
            <a:ext cx="8880475"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990600"/>
            <a:ext cx="7315200" cy="4876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E9B9F3-978C-4E27-AA79-6CCE2276178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863" y="76200"/>
            <a:ext cx="8880475"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990600"/>
            <a:ext cx="35814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35814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72A31C-B0F5-4483-A1A0-40823DD545C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defTabSz="457200">
                  <a:defRPr/>
                </a:pPr>
                <a:endParaRPr lang="en-US" sz="1800">
                  <a:solidFill>
                    <a:srgbClr val="000000"/>
                  </a:solidFill>
                  <a:latin typeface="Tahoma" pitchFamily="34" charset="0"/>
                  <a:cs typeface="Arial" charset="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defTabSz="457200">
                  <a:defRPr/>
                </a:pPr>
                <a:endParaRPr lang="en-US" sz="1800">
                  <a:solidFill>
                    <a:srgbClr val="000000"/>
                  </a:solidFill>
                  <a:latin typeface="Tahoma" pitchFamily="34" charset="0"/>
                  <a:cs typeface="Arial" charset="0"/>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defTabSz="457200">
                  <a:defRPr/>
                </a:pPr>
                <a:endParaRPr lang="en-US" sz="1800">
                  <a:solidFill>
                    <a:srgbClr val="000000"/>
                  </a:solidFill>
                  <a:latin typeface="Tahoma" pitchFamily="34" charset="0"/>
                  <a:cs typeface="Arial" charset="0"/>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defTabSz="457200">
                  <a:defRPr/>
                </a:pPr>
                <a:endParaRPr lang="en-US" sz="1800">
                  <a:solidFill>
                    <a:srgbClr val="000000"/>
                  </a:solidFill>
                  <a:latin typeface="Tahoma" pitchFamily="34" charset="0"/>
                  <a:cs typeface="Arial" charset="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defTabSz="457200">
                <a:defRPr/>
              </a:pPr>
              <a:endParaRPr lang="en-US" sz="1800">
                <a:solidFill>
                  <a:srgbClr val="000000"/>
                </a:solidFill>
                <a:latin typeface="Tahoma" pitchFamily="34" charset="0"/>
                <a:cs typeface="Arial" charset="0"/>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defTabSz="457200">
                <a:defRPr/>
              </a:pPr>
              <a:endParaRPr lang="en-US" sz="1800">
                <a:solidFill>
                  <a:srgbClr val="000000"/>
                </a:solidFill>
                <a:latin typeface="Tahoma" pitchFamily="34" charset="0"/>
                <a:cs typeface="Arial" charset="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defTabSz="457200">
                <a:defRPr/>
              </a:pPr>
              <a:endParaRPr lang="en-US" sz="1800">
                <a:solidFill>
                  <a:srgbClr val="000000"/>
                </a:solidFill>
                <a:latin typeface="Tahoma" pitchFamily="34" charset="0"/>
                <a:cs typeface="Arial" charset="0"/>
              </a:endParaRPr>
            </a:p>
          </p:txBody>
        </p:sp>
      </p:grpSp>
      <p:sp>
        <p:nvSpPr>
          <p:cNvPr id="47116"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4711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smtClean="0">
                <a:solidFill>
                  <a:srgbClr val="1C1C1C"/>
                </a:solidFill>
                <a:latin typeface="Times New Roman" pitchFamily="18" charset="0"/>
                <a:cs typeface="+mn-cs"/>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smtClean="0">
                <a:solidFill>
                  <a:srgbClr val="1C1C1C"/>
                </a:solidFill>
                <a:latin typeface="Times New Roman" pitchFamily="18" charset="0"/>
                <a:cs typeface="+mn-cs"/>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smtClean="0">
                <a:solidFill>
                  <a:srgbClr val="1C1C1C"/>
                </a:solidFill>
                <a:latin typeface="Times New Roman" pitchFamily="18" charset="0"/>
                <a:cs typeface="+mn-cs"/>
              </a:defRPr>
            </a:lvl1pPr>
          </a:lstStyle>
          <a:p>
            <a:pPr>
              <a:defRPr/>
            </a:pPr>
            <a:fld id="{6A7810A5-2A72-4C6E-B469-C8092FB9E60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atin typeface="Times New Roman" pitchFamily="18" charset="0"/>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smtClean="0">
                <a:latin typeface="Times New Roman" pitchFamily="18"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Times New Roman" pitchFamily="18" charset="0"/>
                <a:cs typeface="+mn-cs"/>
              </a:defRPr>
            </a:lvl1pPr>
          </a:lstStyle>
          <a:p>
            <a:pPr>
              <a:defRPr/>
            </a:pPr>
            <a:fld id="{224CC4F1-F227-4EB4-9F08-8D643CA14E7E}"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atin typeface="Times New Roman" pitchFamily="18" charset="0"/>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smtClean="0">
                <a:latin typeface="Times New Roman" pitchFamily="18"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Times New Roman" pitchFamily="18" charset="0"/>
                <a:cs typeface="+mn-cs"/>
              </a:defRPr>
            </a:lvl1pPr>
          </a:lstStyle>
          <a:p>
            <a:pPr>
              <a:defRPr/>
            </a:pPr>
            <a:fld id="{73229926-1E10-423C-9E6A-E4787679924B}"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atin typeface="Times New Roman" pitchFamily="18" charset="0"/>
                <a:cs typeface="+mn-cs"/>
              </a:defRPr>
            </a:lvl1pPr>
          </a:lstStyle>
          <a:p>
            <a:pPr>
              <a:defRPr/>
            </a:pPr>
            <a:endParaRPr lang="en-US"/>
          </a:p>
        </p:txBody>
      </p:sp>
      <p:sp>
        <p:nvSpPr>
          <p:cNvPr id="6" name="Footer Placeholder 5"/>
          <p:cNvSpPr>
            <a:spLocks noGrp="1"/>
          </p:cNvSpPr>
          <p:nvPr>
            <p:ph type="ftr" sz="quarter" idx="11"/>
          </p:nvPr>
        </p:nvSpPr>
        <p:spPr/>
        <p:txBody>
          <a:bodyPr/>
          <a:lstStyle>
            <a:lvl1pPr>
              <a:defRPr smtClean="0">
                <a:latin typeface="Times New Roman" pitchFamily="18"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Times New Roman" pitchFamily="18" charset="0"/>
                <a:cs typeface="+mn-cs"/>
              </a:defRPr>
            </a:lvl1pPr>
          </a:lstStyle>
          <a:p>
            <a:pPr>
              <a:defRPr/>
            </a:pPr>
            <a:fld id="{FC8C4BB1-B10F-4F8A-AC86-B3F6910E11C3}"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atin typeface="Times New Roman" pitchFamily="18" charset="0"/>
                <a:cs typeface="+mn-cs"/>
              </a:defRPr>
            </a:lvl1pPr>
          </a:lstStyle>
          <a:p>
            <a:pPr>
              <a:defRPr/>
            </a:pPr>
            <a:endParaRPr lang="en-US"/>
          </a:p>
        </p:txBody>
      </p:sp>
      <p:sp>
        <p:nvSpPr>
          <p:cNvPr id="8" name="Footer Placeholder 7"/>
          <p:cNvSpPr>
            <a:spLocks noGrp="1"/>
          </p:cNvSpPr>
          <p:nvPr>
            <p:ph type="ftr" sz="quarter" idx="11"/>
          </p:nvPr>
        </p:nvSpPr>
        <p:spPr/>
        <p:txBody>
          <a:bodyPr/>
          <a:lstStyle>
            <a:lvl1pPr>
              <a:defRPr smtClean="0">
                <a:latin typeface="Times New Roman" pitchFamily="18" charset="0"/>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atin typeface="Times New Roman" pitchFamily="18" charset="0"/>
                <a:cs typeface="+mn-cs"/>
              </a:defRPr>
            </a:lvl1pPr>
          </a:lstStyle>
          <a:p>
            <a:pPr>
              <a:defRPr/>
            </a:pPr>
            <a:fld id="{6EDB699A-7C2B-4C3D-BDBA-C2EC2E8C0427}"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atin typeface="Times New Roman" pitchFamily="18" charset="0"/>
                <a:cs typeface="+mn-cs"/>
              </a:defRPr>
            </a:lvl1pPr>
          </a:lstStyle>
          <a:p>
            <a:pPr>
              <a:defRPr/>
            </a:pPr>
            <a:endParaRPr lang="en-US"/>
          </a:p>
        </p:txBody>
      </p:sp>
      <p:sp>
        <p:nvSpPr>
          <p:cNvPr id="4" name="Footer Placeholder 3"/>
          <p:cNvSpPr>
            <a:spLocks noGrp="1"/>
          </p:cNvSpPr>
          <p:nvPr>
            <p:ph type="ftr" sz="quarter" idx="11"/>
          </p:nvPr>
        </p:nvSpPr>
        <p:spPr/>
        <p:txBody>
          <a:bodyPr/>
          <a:lstStyle>
            <a:lvl1pPr>
              <a:defRPr smtClean="0">
                <a:latin typeface="Times New Roman" pitchFamily="18" charset="0"/>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atin typeface="Times New Roman" pitchFamily="18" charset="0"/>
                <a:cs typeface="+mn-cs"/>
              </a:defRPr>
            </a:lvl1pPr>
          </a:lstStyle>
          <a:p>
            <a:pPr>
              <a:defRPr/>
            </a:pPr>
            <a:fld id="{921DF390-D447-479C-8E50-1B4FB9C8ABA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1B6864-6CC3-410F-8D49-7F7C8EB5C66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atin typeface="Times New Roman" pitchFamily="18" charset="0"/>
                <a:cs typeface="+mn-cs"/>
              </a:defRPr>
            </a:lvl1pPr>
          </a:lstStyle>
          <a:p>
            <a:pPr>
              <a:defRPr/>
            </a:pPr>
            <a:endParaRPr lang="en-US"/>
          </a:p>
        </p:txBody>
      </p:sp>
      <p:sp>
        <p:nvSpPr>
          <p:cNvPr id="3" name="Footer Placeholder 2"/>
          <p:cNvSpPr>
            <a:spLocks noGrp="1"/>
          </p:cNvSpPr>
          <p:nvPr>
            <p:ph type="ftr" sz="quarter" idx="11"/>
          </p:nvPr>
        </p:nvSpPr>
        <p:spPr/>
        <p:txBody>
          <a:bodyPr/>
          <a:lstStyle>
            <a:lvl1pPr>
              <a:defRPr smtClean="0">
                <a:latin typeface="Times New Roman" pitchFamily="18" charset="0"/>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atin typeface="Times New Roman" pitchFamily="18" charset="0"/>
                <a:cs typeface="+mn-cs"/>
              </a:defRPr>
            </a:lvl1pPr>
          </a:lstStyle>
          <a:p>
            <a:pPr>
              <a:defRPr/>
            </a:pPr>
            <a:fld id="{598B6482-B90D-4FF5-8694-E5242EA828AC}"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atin typeface="Times New Roman" pitchFamily="18" charset="0"/>
                <a:cs typeface="+mn-cs"/>
              </a:defRPr>
            </a:lvl1pPr>
          </a:lstStyle>
          <a:p>
            <a:pPr>
              <a:defRPr/>
            </a:pPr>
            <a:endParaRPr lang="en-US"/>
          </a:p>
        </p:txBody>
      </p:sp>
      <p:sp>
        <p:nvSpPr>
          <p:cNvPr id="6" name="Footer Placeholder 5"/>
          <p:cNvSpPr>
            <a:spLocks noGrp="1"/>
          </p:cNvSpPr>
          <p:nvPr>
            <p:ph type="ftr" sz="quarter" idx="11"/>
          </p:nvPr>
        </p:nvSpPr>
        <p:spPr/>
        <p:txBody>
          <a:bodyPr/>
          <a:lstStyle>
            <a:lvl1pPr>
              <a:defRPr smtClean="0">
                <a:latin typeface="Times New Roman" pitchFamily="18"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Times New Roman" pitchFamily="18" charset="0"/>
                <a:cs typeface="+mn-cs"/>
              </a:defRPr>
            </a:lvl1pPr>
          </a:lstStyle>
          <a:p>
            <a:pPr>
              <a:defRPr/>
            </a:pPr>
            <a:fld id="{1BFE1B93-2DC6-44D0-8AC6-355D3F33B31C}"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atin typeface="Times New Roman" pitchFamily="18" charset="0"/>
                <a:cs typeface="+mn-cs"/>
              </a:defRPr>
            </a:lvl1pPr>
          </a:lstStyle>
          <a:p>
            <a:pPr>
              <a:defRPr/>
            </a:pPr>
            <a:endParaRPr lang="en-US"/>
          </a:p>
        </p:txBody>
      </p:sp>
      <p:sp>
        <p:nvSpPr>
          <p:cNvPr id="6" name="Footer Placeholder 5"/>
          <p:cNvSpPr>
            <a:spLocks noGrp="1"/>
          </p:cNvSpPr>
          <p:nvPr>
            <p:ph type="ftr" sz="quarter" idx="11"/>
          </p:nvPr>
        </p:nvSpPr>
        <p:spPr/>
        <p:txBody>
          <a:bodyPr/>
          <a:lstStyle>
            <a:lvl1pPr>
              <a:defRPr smtClean="0">
                <a:latin typeface="Times New Roman" pitchFamily="18"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Times New Roman" pitchFamily="18" charset="0"/>
                <a:cs typeface="+mn-cs"/>
              </a:defRPr>
            </a:lvl1pPr>
          </a:lstStyle>
          <a:p>
            <a:pPr>
              <a:defRPr/>
            </a:pPr>
            <a:fld id="{2F0F9395-6690-4E0B-BDC1-01310B2C16AE}"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atin typeface="Times New Roman" pitchFamily="18" charset="0"/>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smtClean="0">
                <a:latin typeface="Times New Roman" pitchFamily="18"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Times New Roman" pitchFamily="18" charset="0"/>
                <a:cs typeface="+mn-cs"/>
              </a:defRPr>
            </a:lvl1pPr>
          </a:lstStyle>
          <a:p>
            <a:pPr>
              <a:defRPr/>
            </a:pPr>
            <a:fld id="{3A021C8D-04A7-46E1-9C27-40E4A96E221D}"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atin typeface="Times New Roman" pitchFamily="18" charset="0"/>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smtClean="0">
                <a:latin typeface="Times New Roman" pitchFamily="18"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Times New Roman" pitchFamily="18" charset="0"/>
                <a:cs typeface="+mn-cs"/>
              </a:defRPr>
            </a:lvl1pPr>
          </a:lstStyle>
          <a:p>
            <a:pPr>
              <a:defRPr/>
            </a:pPr>
            <a:fld id="{01C85571-BC55-4D01-9A35-623CDFE31260}"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smtClean="0">
                <a:latin typeface="Times New Roman" pitchFamily="18" charset="0"/>
                <a:cs typeface="+mn-cs"/>
              </a:defRPr>
            </a:lvl1pPr>
          </a:lstStyle>
          <a:p>
            <a:pPr>
              <a:defRPr/>
            </a:pPr>
            <a:endParaRPr lang="en-US"/>
          </a:p>
        </p:txBody>
      </p:sp>
      <p:sp>
        <p:nvSpPr>
          <p:cNvPr id="7" name="Footer Placeholder 6"/>
          <p:cNvSpPr>
            <a:spLocks noGrp="1"/>
          </p:cNvSpPr>
          <p:nvPr>
            <p:ph type="ftr" sz="quarter" idx="11"/>
          </p:nvPr>
        </p:nvSpPr>
        <p:spPr/>
        <p:txBody>
          <a:bodyPr/>
          <a:lstStyle>
            <a:lvl1pPr>
              <a:defRPr smtClean="0">
                <a:latin typeface="Times New Roman" pitchFamily="18" charset="0"/>
                <a:cs typeface="+mn-cs"/>
              </a:defRPr>
            </a:lvl1pPr>
          </a:lstStyle>
          <a:p>
            <a:pPr>
              <a:defRPr/>
            </a:pPr>
            <a:endParaRPr lang="en-US"/>
          </a:p>
        </p:txBody>
      </p:sp>
      <p:sp>
        <p:nvSpPr>
          <p:cNvPr id="8" name="Slide Number Placeholder 7"/>
          <p:cNvSpPr>
            <a:spLocks noGrp="1"/>
          </p:cNvSpPr>
          <p:nvPr>
            <p:ph type="sldNum" sz="quarter" idx="12"/>
          </p:nvPr>
        </p:nvSpPr>
        <p:spPr/>
        <p:txBody>
          <a:bodyPr/>
          <a:lstStyle>
            <a:lvl1pPr>
              <a:defRPr smtClean="0">
                <a:latin typeface="Times New Roman" pitchFamily="18" charset="0"/>
                <a:cs typeface="+mn-cs"/>
              </a:defRPr>
            </a:lvl1pPr>
          </a:lstStyle>
          <a:p>
            <a:pPr>
              <a:defRPr/>
            </a:pPr>
            <a:fld id="{8AF8DC96-7BF0-4EC4-94C7-3B1985C1E81D}"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fld id="{973A61FE-CAF8-4F43-B4C1-BF7557346EA8}" type="slidenum">
              <a:rPr lang="en-US" altLang="en-US"/>
              <a:pPr/>
              <a:t>‹#›</a:t>
            </a:fld>
            <a:endParaRPr lang="en-US" altLang="en-US"/>
          </a:p>
        </p:txBody>
      </p:sp>
    </p:spTree>
    <p:extLst>
      <p:ext uri="{BB962C8B-B14F-4D97-AF65-F5344CB8AC3E}">
        <p14:creationId xmlns:p14="http://schemas.microsoft.com/office/powerpoint/2010/main" val="1391725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fld id="{2ABB602A-7AE5-4952-92CB-2530CDC2FD84}" type="slidenum">
              <a:rPr lang="en-US" altLang="en-US"/>
              <a:pPr/>
              <a:t>‹#›</a:t>
            </a:fld>
            <a:endParaRPr lang="en-US" altLang="en-US"/>
          </a:p>
        </p:txBody>
      </p:sp>
    </p:spTree>
    <p:extLst>
      <p:ext uri="{BB962C8B-B14F-4D97-AF65-F5344CB8AC3E}">
        <p14:creationId xmlns:p14="http://schemas.microsoft.com/office/powerpoint/2010/main" val="30828307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fld id="{BCBC2010-0DBF-4400-A5E7-44F8C05A5E44}" type="slidenum">
              <a:rPr lang="en-US" altLang="en-US"/>
              <a:pPr/>
              <a:t>‹#›</a:t>
            </a:fld>
            <a:endParaRPr lang="en-US" altLang="en-US"/>
          </a:p>
        </p:txBody>
      </p:sp>
    </p:spTree>
    <p:extLst>
      <p:ext uri="{BB962C8B-B14F-4D97-AF65-F5344CB8AC3E}">
        <p14:creationId xmlns:p14="http://schemas.microsoft.com/office/powerpoint/2010/main" val="2663517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990600"/>
            <a:ext cx="3581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3581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fld id="{AFF3EF82-FC0A-412A-9B39-2C0EAD04AAF9}" type="slidenum">
              <a:rPr lang="en-US" altLang="en-US"/>
              <a:pPr/>
              <a:t>‹#›</a:t>
            </a:fld>
            <a:endParaRPr lang="en-US" altLang="en-US"/>
          </a:p>
        </p:txBody>
      </p:sp>
    </p:spTree>
    <p:extLst>
      <p:ext uri="{BB962C8B-B14F-4D97-AF65-F5344CB8AC3E}">
        <p14:creationId xmlns:p14="http://schemas.microsoft.com/office/powerpoint/2010/main" val="1367691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A141BE-1509-410E-B290-51A4EBDEA8E5}"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fld id="{739D2483-7B76-4434-BA32-270CEB4D7B76}" type="slidenum">
              <a:rPr lang="en-US" altLang="en-US"/>
              <a:pPr/>
              <a:t>‹#›</a:t>
            </a:fld>
            <a:endParaRPr lang="en-US" altLang="en-US"/>
          </a:p>
        </p:txBody>
      </p:sp>
    </p:spTree>
    <p:extLst>
      <p:ext uri="{BB962C8B-B14F-4D97-AF65-F5344CB8AC3E}">
        <p14:creationId xmlns:p14="http://schemas.microsoft.com/office/powerpoint/2010/main" val="22848860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vl1pPr>
          </a:lstStyle>
          <a:p>
            <a:fld id="{F1999D82-F34E-46A3-B63F-8F727CC14AB6}" type="slidenum">
              <a:rPr lang="en-US" altLang="en-US"/>
              <a:pPr/>
              <a:t>‹#›</a:t>
            </a:fld>
            <a:endParaRPr lang="en-US" altLang="en-US"/>
          </a:p>
        </p:txBody>
      </p:sp>
    </p:spTree>
    <p:extLst>
      <p:ext uri="{BB962C8B-B14F-4D97-AF65-F5344CB8AC3E}">
        <p14:creationId xmlns:p14="http://schemas.microsoft.com/office/powerpoint/2010/main" val="20997489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vl1pPr>
          </a:lstStyle>
          <a:p>
            <a:fld id="{8266AE91-6618-44DF-A5F7-E7B5BB7B434B}" type="slidenum">
              <a:rPr lang="en-US" altLang="en-US"/>
              <a:pPr/>
              <a:t>‹#›</a:t>
            </a:fld>
            <a:endParaRPr lang="en-US" altLang="en-US"/>
          </a:p>
        </p:txBody>
      </p:sp>
    </p:spTree>
    <p:extLst>
      <p:ext uri="{BB962C8B-B14F-4D97-AF65-F5344CB8AC3E}">
        <p14:creationId xmlns:p14="http://schemas.microsoft.com/office/powerpoint/2010/main" val="39889467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3048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fld id="{A4B7D2E4-1A02-4377-A077-98F3A2D5ABC2}" type="slidenum">
              <a:rPr lang="en-US" altLang="en-US"/>
              <a:pPr/>
              <a:t>‹#›</a:t>
            </a:fld>
            <a:endParaRPr lang="en-US" altLang="en-US"/>
          </a:p>
        </p:txBody>
      </p:sp>
    </p:spTree>
    <p:extLst>
      <p:ext uri="{BB962C8B-B14F-4D97-AF65-F5344CB8AC3E}">
        <p14:creationId xmlns:p14="http://schemas.microsoft.com/office/powerpoint/2010/main" val="16992117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fld id="{491BDBC8-69A1-4917-9D50-D610C7261699}" type="slidenum">
              <a:rPr lang="en-US" altLang="en-US"/>
              <a:pPr/>
              <a:t>‹#›</a:t>
            </a:fld>
            <a:endParaRPr lang="en-US" altLang="en-US"/>
          </a:p>
        </p:txBody>
      </p:sp>
    </p:spTree>
    <p:extLst>
      <p:ext uri="{BB962C8B-B14F-4D97-AF65-F5344CB8AC3E}">
        <p14:creationId xmlns:p14="http://schemas.microsoft.com/office/powerpoint/2010/main" val="31806049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fld id="{9E8CCC0F-E7E5-4FFA-9719-CD47FA43E10C}" type="slidenum">
              <a:rPr lang="en-US" altLang="en-US"/>
              <a:pPr/>
              <a:t>‹#›</a:t>
            </a:fld>
            <a:endParaRPr lang="en-US" altLang="en-US"/>
          </a:p>
        </p:txBody>
      </p:sp>
    </p:spTree>
    <p:extLst>
      <p:ext uri="{BB962C8B-B14F-4D97-AF65-F5344CB8AC3E}">
        <p14:creationId xmlns:p14="http://schemas.microsoft.com/office/powerpoint/2010/main" val="10958906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013" y="76200"/>
            <a:ext cx="2219325"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9863" y="76200"/>
            <a:ext cx="65087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fld id="{2B6F425A-9629-4775-B31A-5405553CA3B4}" type="slidenum">
              <a:rPr lang="en-US" altLang="en-US"/>
              <a:pPr/>
              <a:t>‹#›</a:t>
            </a:fld>
            <a:endParaRPr lang="en-US" altLang="en-US"/>
          </a:p>
        </p:txBody>
      </p:sp>
    </p:spTree>
    <p:extLst>
      <p:ext uri="{BB962C8B-B14F-4D97-AF65-F5344CB8AC3E}">
        <p14:creationId xmlns:p14="http://schemas.microsoft.com/office/powerpoint/2010/main" val="33411487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9863" y="76200"/>
            <a:ext cx="8880475"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990600"/>
            <a:ext cx="7315200" cy="4876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fld id="{1B0CDF33-AC84-4CD0-8A00-941A1BCD68C1}" type="slidenum">
              <a:rPr lang="en-US" altLang="en-US"/>
              <a:pPr/>
              <a:t>‹#›</a:t>
            </a:fld>
            <a:endParaRPr lang="en-US" altLang="en-US"/>
          </a:p>
        </p:txBody>
      </p:sp>
    </p:spTree>
    <p:extLst>
      <p:ext uri="{BB962C8B-B14F-4D97-AF65-F5344CB8AC3E}">
        <p14:creationId xmlns:p14="http://schemas.microsoft.com/office/powerpoint/2010/main" val="20443851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863" y="76200"/>
            <a:ext cx="8880475"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990600"/>
            <a:ext cx="35814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35814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fld id="{7D05289B-F0C8-4E37-8570-776EA6A252D8}" type="slidenum">
              <a:rPr lang="en-US" altLang="en-US"/>
              <a:pPr/>
              <a:t>‹#›</a:t>
            </a:fld>
            <a:endParaRPr lang="en-US" altLang="en-US"/>
          </a:p>
        </p:txBody>
      </p:sp>
    </p:spTree>
    <p:extLst>
      <p:ext uri="{BB962C8B-B14F-4D97-AF65-F5344CB8AC3E}">
        <p14:creationId xmlns:p14="http://schemas.microsoft.com/office/powerpoint/2010/main" val="40511933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latin typeface="Times New Roman" pitchFamily="18" charset="0"/>
                <a:cs typeface="+mn-cs"/>
              </a:defRPr>
            </a:lvl1pPr>
          </a:lstStyle>
          <a:p>
            <a:pPr>
              <a:defRPr/>
            </a:pPr>
            <a:endParaRPr lang="en-US"/>
          </a:p>
        </p:txBody>
      </p:sp>
      <p:sp>
        <p:nvSpPr>
          <p:cNvPr id="7" name="Footer Placeholder 6"/>
          <p:cNvSpPr>
            <a:spLocks noGrp="1"/>
          </p:cNvSpPr>
          <p:nvPr>
            <p:ph type="ftr" sz="quarter" idx="11"/>
          </p:nvPr>
        </p:nvSpPr>
        <p:spPr/>
        <p:txBody>
          <a:bodyPr/>
          <a:lstStyle>
            <a:lvl1pPr>
              <a:defRPr>
                <a:latin typeface="Times New Roman" pitchFamily="18" charset="0"/>
                <a:cs typeface="+mn-cs"/>
              </a:defRPr>
            </a:lvl1pPr>
          </a:lstStyle>
          <a:p>
            <a:pPr>
              <a:defRPr/>
            </a:pPr>
            <a:endParaRPr lang="en-US"/>
          </a:p>
        </p:txBody>
      </p:sp>
      <p:sp>
        <p:nvSpPr>
          <p:cNvPr id="8" name="Slide Number Placeholder 7"/>
          <p:cNvSpPr>
            <a:spLocks noGrp="1"/>
          </p:cNvSpPr>
          <p:nvPr>
            <p:ph type="sldNum" sz="quarter" idx="12"/>
          </p:nvPr>
        </p:nvSpPr>
        <p:spPr/>
        <p:txBody>
          <a:bodyPr/>
          <a:lstStyle>
            <a:lvl1pPr>
              <a:defRPr>
                <a:latin typeface="Times New Roman" panose="02020603050405020304" pitchFamily="18" charset="0"/>
              </a:defRPr>
            </a:lvl1pPr>
          </a:lstStyle>
          <a:p>
            <a:fld id="{7B6C06A3-0795-4A60-BD17-474FD0CB51A7}" type="slidenum">
              <a:rPr lang="en-US" altLang="en-US"/>
              <a:pPr/>
              <a:t>‹#›</a:t>
            </a:fld>
            <a:endParaRPr lang="en-US" altLang="en-US"/>
          </a:p>
        </p:txBody>
      </p:sp>
    </p:spTree>
    <p:extLst>
      <p:ext uri="{BB962C8B-B14F-4D97-AF65-F5344CB8AC3E}">
        <p14:creationId xmlns:p14="http://schemas.microsoft.com/office/powerpoint/2010/main" val="1774112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990600"/>
            <a:ext cx="3581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3581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6F347F-5FEB-4779-8466-94031CD1F4A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E00814-B4AC-435E-8264-9BB077F4703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5069FC1-606B-474F-84FB-208679D41B4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7F386E-7378-4353-8E3A-B8CC8F1D113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2D1FC8-97A2-4E41-82F5-490777EA892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5B945C-F925-404D-8EA9-0D3ED5EB328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slideLayout" Target="../slideLayouts/slideLayout37.xml"/><Relationship Id="rId13" Type="http://schemas.openxmlformats.org/officeDocument/2006/relationships/slideLayout" Target="../slideLayouts/slideLayout38.xml"/><Relationship Id="rId14" Type="http://schemas.openxmlformats.org/officeDocument/2006/relationships/slideLayout" Target="../slideLayouts/slideLayout39.xml"/><Relationship Id="rId15" Type="http://schemas.openxmlformats.org/officeDocument/2006/relationships/theme" Target="../theme/theme3.xml"/><Relationship Id="rId16" Type="http://schemas.openxmlformats.org/officeDocument/2006/relationships/image" Target="../media/image2.png"/><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914400" y="990600"/>
            <a:ext cx="7315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2667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b="1">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b="1">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305550" y="65389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chemeClr val="folHlink"/>
                </a:solidFill>
                <a:latin typeface="+mn-lt"/>
              </a:defRPr>
            </a:lvl1pPr>
          </a:lstStyle>
          <a:p>
            <a:pPr>
              <a:defRPr/>
            </a:pPr>
            <a:fld id="{9C1683EB-0467-4ED5-8EAC-DE0EA953031E}" type="slidenum">
              <a:rPr lang="en-US"/>
              <a:pPr>
                <a:defRPr/>
              </a:pPr>
              <a:t>‹#›</a:t>
            </a:fld>
            <a:endParaRPr lang="en-US"/>
          </a:p>
        </p:txBody>
      </p:sp>
      <p:sp>
        <p:nvSpPr>
          <p:cNvPr id="2" name="Rectangle 12"/>
          <p:cNvSpPr>
            <a:spLocks noGrp="1" noChangeArrowheads="1"/>
          </p:cNvSpPr>
          <p:nvPr>
            <p:ph type="title"/>
          </p:nvPr>
        </p:nvSpPr>
        <p:spPr bwMode="auto">
          <a:xfrm>
            <a:off x="169863" y="76200"/>
            <a:ext cx="8880475"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1" name="Picture 2"/>
          <p:cNvPicPr>
            <a:picLocks noChangeAspect="1" noChangeArrowheads="1"/>
          </p:cNvPicPr>
          <p:nvPr userDrawn="1"/>
        </p:nvPicPr>
        <p:blipFill>
          <a:blip r:embed="rId15" cstate="print"/>
          <a:srcRect/>
          <a:stretch>
            <a:fillRect/>
          </a:stretch>
        </p:blipFill>
        <p:spPr bwMode="auto">
          <a:xfrm>
            <a:off x="8097838" y="76200"/>
            <a:ext cx="969962"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2400" b="1">
          <a:solidFill>
            <a:srgbClr val="000066"/>
          </a:solidFill>
          <a:latin typeface="+mj-lt"/>
          <a:ea typeface="+mj-ea"/>
          <a:cs typeface="+mj-cs"/>
        </a:defRPr>
      </a:lvl1pPr>
      <a:lvl2pPr algn="l" rtl="0" eaLnBrk="0" fontAlgn="base" hangingPunct="0">
        <a:spcBef>
          <a:spcPct val="0"/>
        </a:spcBef>
        <a:spcAft>
          <a:spcPct val="0"/>
        </a:spcAft>
        <a:defRPr sz="2400" b="1">
          <a:solidFill>
            <a:srgbClr val="000066"/>
          </a:solidFill>
          <a:latin typeface="Trebuchet MS" pitchFamily="34" charset="0"/>
        </a:defRPr>
      </a:lvl2pPr>
      <a:lvl3pPr algn="l" rtl="0" eaLnBrk="0" fontAlgn="base" hangingPunct="0">
        <a:spcBef>
          <a:spcPct val="0"/>
        </a:spcBef>
        <a:spcAft>
          <a:spcPct val="0"/>
        </a:spcAft>
        <a:defRPr sz="2400" b="1">
          <a:solidFill>
            <a:srgbClr val="000066"/>
          </a:solidFill>
          <a:latin typeface="Trebuchet MS" pitchFamily="34" charset="0"/>
        </a:defRPr>
      </a:lvl3pPr>
      <a:lvl4pPr algn="l" rtl="0" eaLnBrk="0" fontAlgn="base" hangingPunct="0">
        <a:spcBef>
          <a:spcPct val="0"/>
        </a:spcBef>
        <a:spcAft>
          <a:spcPct val="0"/>
        </a:spcAft>
        <a:defRPr sz="2400" b="1">
          <a:solidFill>
            <a:srgbClr val="000066"/>
          </a:solidFill>
          <a:latin typeface="Trebuchet MS" pitchFamily="34" charset="0"/>
        </a:defRPr>
      </a:lvl4pPr>
      <a:lvl5pPr algn="l" rtl="0" eaLnBrk="0" fontAlgn="base" hangingPunct="0">
        <a:spcBef>
          <a:spcPct val="0"/>
        </a:spcBef>
        <a:spcAft>
          <a:spcPct val="0"/>
        </a:spcAft>
        <a:defRPr sz="2400" b="1">
          <a:solidFill>
            <a:srgbClr val="000066"/>
          </a:solidFill>
          <a:latin typeface="Trebuchet MS" pitchFamily="34" charset="0"/>
        </a:defRPr>
      </a:lvl5pPr>
      <a:lvl6pPr marL="457200" algn="l" rtl="0" eaLnBrk="0" fontAlgn="base" hangingPunct="0">
        <a:spcBef>
          <a:spcPct val="0"/>
        </a:spcBef>
        <a:spcAft>
          <a:spcPct val="0"/>
        </a:spcAft>
        <a:defRPr sz="2400" b="1">
          <a:solidFill>
            <a:srgbClr val="000066"/>
          </a:solidFill>
          <a:latin typeface="Trebuchet MS" pitchFamily="34" charset="0"/>
        </a:defRPr>
      </a:lvl6pPr>
      <a:lvl7pPr marL="914400" algn="l" rtl="0" eaLnBrk="0" fontAlgn="base" hangingPunct="0">
        <a:spcBef>
          <a:spcPct val="0"/>
        </a:spcBef>
        <a:spcAft>
          <a:spcPct val="0"/>
        </a:spcAft>
        <a:defRPr sz="2400" b="1">
          <a:solidFill>
            <a:srgbClr val="000066"/>
          </a:solidFill>
          <a:latin typeface="Trebuchet MS" pitchFamily="34" charset="0"/>
        </a:defRPr>
      </a:lvl7pPr>
      <a:lvl8pPr marL="1371600" algn="l" rtl="0" eaLnBrk="0" fontAlgn="base" hangingPunct="0">
        <a:spcBef>
          <a:spcPct val="0"/>
        </a:spcBef>
        <a:spcAft>
          <a:spcPct val="0"/>
        </a:spcAft>
        <a:defRPr sz="2400" b="1">
          <a:solidFill>
            <a:srgbClr val="000066"/>
          </a:solidFill>
          <a:latin typeface="Trebuchet MS" pitchFamily="34" charset="0"/>
        </a:defRPr>
      </a:lvl8pPr>
      <a:lvl9pPr marL="1828800" algn="l" rtl="0" eaLnBrk="0" fontAlgn="base" hangingPunct="0">
        <a:spcBef>
          <a:spcPct val="0"/>
        </a:spcBef>
        <a:spcAft>
          <a:spcPct val="0"/>
        </a:spcAft>
        <a:defRPr sz="2400" b="1">
          <a:solidFill>
            <a:srgbClr val="000066"/>
          </a:solidFill>
          <a:latin typeface="Trebuchet MS"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defTabSz="457200" eaLnBrk="1" hangingPunct="1">
              <a:defRPr/>
            </a:pPr>
            <a:endParaRPr kumimoji="1" lang="en-US" sz="2400">
              <a:solidFill>
                <a:srgbClr val="000000"/>
              </a:solidFill>
              <a:latin typeface="Tahoma" pitchFamily="34" charset="0"/>
              <a:cs typeface="Arial" charset="0"/>
            </a:endParaRPr>
          </a:p>
        </p:txBody>
      </p:sp>
      <p:sp>
        <p:nvSpPr>
          <p:cNvPr id="4608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defTabSz="457200" eaLnBrk="1" hangingPunct="1">
              <a:defRPr/>
            </a:pPr>
            <a:endParaRPr kumimoji="1" lang="en-US" sz="2400">
              <a:solidFill>
                <a:srgbClr val="000000"/>
              </a:solidFill>
              <a:latin typeface="Tahoma" pitchFamily="34" charset="0"/>
              <a:cs typeface="Arial" charset="0"/>
            </a:endParaRPr>
          </a:p>
        </p:txBody>
      </p:sp>
      <p:sp>
        <p:nvSpPr>
          <p:cNvPr id="46084"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defTabSz="457200" eaLnBrk="1" hangingPunct="1">
              <a:defRPr/>
            </a:pPr>
            <a:endParaRPr kumimoji="1" lang="en-US" sz="2400">
              <a:solidFill>
                <a:srgbClr val="000000"/>
              </a:solidFill>
              <a:latin typeface="Tahoma" pitchFamily="34" charset="0"/>
              <a:cs typeface="Arial" charset="0"/>
            </a:endParaRPr>
          </a:p>
        </p:txBody>
      </p:sp>
      <p:sp>
        <p:nvSpPr>
          <p:cNvPr id="4608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defTabSz="457200" eaLnBrk="1" hangingPunct="1">
              <a:defRPr/>
            </a:pPr>
            <a:endParaRPr kumimoji="1" lang="en-US" sz="2400">
              <a:solidFill>
                <a:srgbClr val="000000"/>
              </a:solidFill>
              <a:latin typeface="Tahoma" pitchFamily="34" charset="0"/>
              <a:cs typeface="Arial" charset="0"/>
            </a:endParaRPr>
          </a:p>
        </p:txBody>
      </p:sp>
      <p:sp>
        <p:nvSpPr>
          <p:cNvPr id="4608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defTabSz="457200" eaLnBrk="1" hangingPunct="1">
              <a:defRPr/>
            </a:pPr>
            <a:endParaRPr kumimoji="1" lang="en-US" sz="2400">
              <a:solidFill>
                <a:srgbClr val="000000"/>
              </a:solidFill>
              <a:latin typeface="Tahoma" pitchFamily="34" charset="0"/>
              <a:cs typeface="Arial" charset="0"/>
            </a:endParaRPr>
          </a:p>
        </p:txBody>
      </p:sp>
      <p:sp>
        <p:nvSpPr>
          <p:cNvPr id="46087"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defTabSz="457200" eaLnBrk="1" hangingPunct="1">
              <a:defRPr/>
            </a:pPr>
            <a:endParaRPr kumimoji="1" lang="en-US" sz="2400">
              <a:solidFill>
                <a:srgbClr val="000000"/>
              </a:solidFill>
              <a:latin typeface="Tahoma" pitchFamily="34" charset="0"/>
              <a:cs typeface="Arial" charset="0"/>
            </a:endParaRPr>
          </a:p>
        </p:txBody>
      </p:sp>
      <p:sp>
        <p:nvSpPr>
          <p:cNvPr id="46088"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defTabSz="457200" eaLnBrk="1" hangingPunct="1">
              <a:defRPr/>
            </a:pPr>
            <a:endParaRPr kumimoji="1" lang="en-US" sz="2400">
              <a:solidFill>
                <a:srgbClr val="000000"/>
              </a:solidFill>
              <a:latin typeface="Tahoma" pitchFamily="34" charset="0"/>
              <a:cs typeface="Arial" charset="0"/>
            </a:endParaRPr>
          </a:p>
        </p:txBody>
      </p:sp>
      <p:sp>
        <p:nvSpPr>
          <p:cNvPr id="2057"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8"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091"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Tahoma" pitchFamily="34" charset="0"/>
                <a:cs typeface="Arial" charset="0"/>
              </a:defRPr>
            </a:lvl1pPr>
          </a:lstStyle>
          <a:p>
            <a:endParaRPr lang="en-US"/>
          </a:p>
        </p:txBody>
      </p:sp>
      <p:sp>
        <p:nvSpPr>
          <p:cNvPr id="4609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Tahoma" pitchFamily="34" charset="0"/>
                <a:cs typeface="Arial" charset="0"/>
              </a:defRPr>
            </a:lvl1pPr>
          </a:lstStyle>
          <a:p>
            <a:endParaRPr lang="en-US"/>
          </a:p>
        </p:txBody>
      </p:sp>
      <p:sp>
        <p:nvSpPr>
          <p:cNvPr id="46093"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000000"/>
                </a:solidFill>
                <a:latin typeface="Tahoma" pitchFamily="34" charset="0"/>
                <a:cs typeface="Arial" charset="0"/>
              </a:defRPr>
            </a:lvl1pPr>
          </a:lstStyle>
          <a:p>
            <a:fld id="{C7D5C1EE-31B5-458C-9A7F-0E87D78B0DC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914400" y="990600"/>
            <a:ext cx="731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2667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800" b="1">
                <a:solidFill>
                  <a:srgbClr val="000000"/>
                </a:solidFill>
                <a:latin typeface="+mn-lt"/>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600" b="1">
                <a:solidFill>
                  <a:srgbClr val="000000"/>
                </a:solidFill>
                <a:latin typeface="+mn-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305550" y="65389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600" b="1">
                <a:solidFill>
                  <a:srgbClr val="B2B2B2"/>
                </a:solidFill>
                <a:latin typeface="Trebuchet MS" panose="020B0603020202020204" pitchFamily="34" charset="0"/>
              </a:defRPr>
            </a:lvl1pPr>
          </a:lstStyle>
          <a:p>
            <a:fld id="{E8FD4F74-1D5A-4E11-92D1-4AE168E82149}" type="slidenum">
              <a:rPr lang="en-US" altLang="en-US" smtClean="0">
                <a:ea typeface="MS PGothic" panose="020B0600070205080204" pitchFamily="34" charset="-128"/>
              </a:rPr>
              <a:pPr/>
              <a:t>‹#›</a:t>
            </a:fld>
            <a:endParaRPr lang="en-US" altLang="en-US" smtClean="0">
              <a:ea typeface="MS PGothic" panose="020B0600070205080204" pitchFamily="34" charset="-128"/>
            </a:endParaRPr>
          </a:p>
        </p:txBody>
      </p:sp>
      <p:sp>
        <p:nvSpPr>
          <p:cNvPr id="2" name="Rectangle 12"/>
          <p:cNvSpPr>
            <a:spLocks noGrp="1" noChangeArrowheads="1"/>
          </p:cNvSpPr>
          <p:nvPr>
            <p:ph type="title"/>
          </p:nvPr>
        </p:nvSpPr>
        <p:spPr bwMode="auto">
          <a:xfrm>
            <a:off x="169863" y="76200"/>
            <a:ext cx="88804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pic>
        <p:nvPicPr>
          <p:cNvPr id="1031" name="Picture 2" descr="C:\Users\David\Desktop\blockM.gif"/>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385175" y="134938"/>
            <a:ext cx="682625"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431634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2400" b="1">
          <a:solidFill>
            <a:srgbClr val="000066"/>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400" b="1">
          <a:solidFill>
            <a:srgbClr val="000066"/>
          </a:solidFill>
          <a:latin typeface="Trebuchet MS"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400" b="1">
          <a:solidFill>
            <a:srgbClr val="000066"/>
          </a:solidFill>
          <a:latin typeface="Trebuchet MS"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400" b="1">
          <a:solidFill>
            <a:srgbClr val="000066"/>
          </a:solidFill>
          <a:latin typeface="Trebuchet MS"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400" b="1">
          <a:solidFill>
            <a:srgbClr val="000066"/>
          </a:solidFill>
          <a:latin typeface="Trebuchet MS" pitchFamily="34" charset="0"/>
          <a:ea typeface="MS PGothic" panose="020B0600070205080204" pitchFamily="34" charset="-128"/>
          <a:cs typeface="ＭＳ Ｐゴシック" charset="0"/>
        </a:defRPr>
      </a:lvl5pPr>
      <a:lvl6pPr marL="457200" algn="l" rtl="0" eaLnBrk="0" fontAlgn="base" hangingPunct="0">
        <a:spcBef>
          <a:spcPct val="0"/>
        </a:spcBef>
        <a:spcAft>
          <a:spcPct val="0"/>
        </a:spcAft>
        <a:defRPr sz="2400" b="1">
          <a:solidFill>
            <a:srgbClr val="000066"/>
          </a:solidFill>
          <a:latin typeface="Trebuchet MS" pitchFamily="34" charset="0"/>
        </a:defRPr>
      </a:lvl6pPr>
      <a:lvl7pPr marL="914400" algn="l" rtl="0" eaLnBrk="0" fontAlgn="base" hangingPunct="0">
        <a:spcBef>
          <a:spcPct val="0"/>
        </a:spcBef>
        <a:spcAft>
          <a:spcPct val="0"/>
        </a:spcAft>
        <a:defRPr sz="2400" b="1">
          <a:solidFill>
            <a:srgbClr val="000066"/>
          </a:solidFill>
          <a:latin typeface="Trebuchet MS" pitchFamily="34" charset="0"/>
        </a:defRPr>
      </a:lvl7pPr>
      <a:lvl8pPr marL="1371600" algn="l" rtl="0" eaLnBrk="0" fontAlgn="base" hangingPunct="0">
        <a:spcBef>
          <a:spcPct val="0"/>
        </a:spcBef>
        <a:spcAft>
          <a:spcPct val="0"/>
        </a:spcAft>
        <a:defRPr sz="2400" b="1">
          <a:solidFill>
            <a:srgbClr val="000066"/>
          </a:solidFill>
          <a:latin typeface="Trebuchet MS" pitchFamily="34" charset="0"/>
        </a:defRPr>
      </a:lvl8pPr>
      <a:lvl9pPr marL="1828800" algn="l" rtl="0" eaLnBrk="0" fontAlgn="base" hangingPunct="0">
        <a:spcBef>
          <a:spcPct val="0"/>
        </a:spcBef>
        <a:spcAft>
          <a:spcPct val="0"/>
        </a:spcAft>
        <a:defRPr sz="2400" b="1">
          <a:solidFill>
            <a:srgbClr val="000066"/>
          </a:solidFill>
          <a:latin typeface="Trebuchet MS"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7.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9.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3.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8.xml"/><Relationship Id="rId3" Type="http://schemas.openxmlformats.org/officeDocument/2006/relationships/image" Target="../media/image14.jpe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5.xml"/><Relationship Id="rId2" Type="http://schemas.openxmlformats.org/officeDocument/2006/relationships/notesSlide" Target="../notesSlides/notesSlide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4.xml"/><Relationship Id="rId3" Type="http://schemas.openxmlformats.org/officeDocument/2006/relationships/image" Target="../media/image1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1" Type="http://schemas.openxmlformats.org/officeDocument/2006/relationships/slideLayout" Target="../slideLayouts/slideLayout20.xml"/><Relationship Id="rId2" Type="http://schemas.openxmlformats.org/officeDocument/2006/relationships/notesSlide" Target="../notesSlides/notesSlide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2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2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2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2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2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2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3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3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3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image" Target="../media/image3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3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35.png"/></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gif"/><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37.png"/></Relationships>
</file>

<file path=ppt/slides/_rels/slide65.xml.rels><?xml version="1.0" encoding="UTF-8" standalone="yes"?>
<Relationships xmlns="http://schemas.openxmlformats.org/package/2006/relationships"><Relationship Id="rId3" Type="http://schemas.openxmlformats.org/officeDocument/2006/relationships/image" Target="../media/image38.gif"/><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38.gif"/><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4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4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 Id="rId3" Type="http://schemas.openxmlformats.org/officeDocument/2006/relationships/image" Target="../media/image4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73.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hyperlink" Target="http://www.eeweb.com/electronics-quiz/solving-metastability-design-issues" TargetMode="External"/><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4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6D7434C-640C-45DA-B161-0F09F33D0DD2}" type="slidenum">
              <a:rPr lang="en-US"/>
              <a:pPr>
                <a:defRPr/>
              </a:pPr>
              <a:t>1</a:t>
            </a:fld>
            <a:endParaRPr lang="en-US"/>
          </a:p>
        </p:txBody>
      </p:sp>
      <p:sp>
        <p:nvSpPr>
          <p:cNvPr id="15363" name="Text Box 2"/>
          <p:cNvSpPr txBox="1">
            <a:spLocks noChangeArrowheads="1"/>
          </p:cNvSpPr>
          <p:nvPr/>
        </p:nvSpPr>
        <p:spPr bwMode="auto">
          <a:xfrm>
            <a:off x="228600" y="685800"/>
            <a:ext cx="8686800" cy="4678363"/>
          </a:xfrm>
          <a:prstGeom prst="rect">
            <a:avLst/>
          </a:prstGeom>
          <a:noFill/>
          <a:ln w="9525">
            <a:noFill/>
            <a:miter lim="800000"/>
            <a:headEnd/>
            <a:tailEnd/>
          </a:ln>
        </p:spPr>
        <p:txBody>
          <a:bodyPr>
            <a:spAutoFit/>
          </a:bodyPr>
          <a:lstStyle/>
          <a:p>
            <a:r>
              <a:rPr lang="en-US" sz="4000" dirty="0">
                <a:solidFill>
                  <a:srgbClr val="000066"/>
                </a:solidFill>
                <a:latin typeface="Trebuchet MS" pitchFamily="34" charset="0"/>
              </a:rPr>
              <a:t>EECS 373</a:t>
            </a:r>
          </a:p>
          <a:p>
            <a:r>
              <a:rPr lang="en-US" sz="3200" dirty="0">
                <a:solidFill>
                  <a:srgbClr val="000066"/>
                </a:solidFill>
                <a:latin typeface="Trebuchet MS" pitchFamily="34" charset="0"/>
              </a:rPr>
              <a:t>Design of Microprocessor-Based Systems</a:t>
            </a:r>
          </a:p>
          <a:p>
            <a:endParaRPr lang="en-US" sz="2200" dirty="0">
              <a:solidFill>
                <a:srgbClr val="000066"/>
              </a:solidFill>
              <a:latin typeface="Trebuchet MS" pitchFamily="34" charset="0"/>
            </a:endParaRPr>
          </a:p>
          <a:p>
            <a:endParaRPr lang="en-US" sz="2200" dirty="0">
              <a:solidFill>
                <a:srgbClr val="000066"/>
              </a:solidFill>
              <a:latin typeface="Trebuchet MS" pitchFamily="34" charset="0"/>
            </a:endParaRPr>
          </a:p>
          <a:p>
            <a:endParaRPr lang="en-US" sz="2200" dirty="0">
              <a:solidFill>
                <a:srgbClr val="000066"/>
              </a:solidFill>
              <a:latin typeface="Trebuchet MS" pitchFamily="34" charset="0"/>
            </a:endParaRPr>
          </a:p>
          <a:p>
            <a:endParaRPr lang="en-US" sz="2200" dirty="0">
              <a:solidFill>
                <a:srgbClr val="000066"/>
              </a:solidFill>
              <a:latin typeface="Trebuchet MS" pitchFamily="34" charset="0"/>
            </a:endParaRPr>
          </a:p>
          <a:p>
            <a:r>
              <a:rPr lang="en-US" sz="2800" dirty="0" smtClean="0">
                <a:solidFill>
                  <a:srgbClr val="000066"/>
                </a:solidFill>
                <a:latin typeface="Trebuchet MS" pitchFamily="34" charset="0"/>
              </a:rPr>
              <a:t>Ron </a:t>
            </a:r>
            <a:r>
              <a:rPr lang="en-US" sz="2800" dirty="0" err="1" smtClean="0">
                <a:solidFill>
                  <a:srgbClr val="000066"/>
                </a:solidFill>
                <a:latin typeface="Trebuchet MS" pitchFamily="34" charset="0"/>
              </a:rPr>
              <a:t>Dreslinski</a:t>
            </a:r>
            <a:endParaRPr lang="en-US" sz="2200" dirty="0">
              <a:solidFill>
                <a:srgbClr val="000066"/>
              </a:solidFill>
              <a:latin typeface="Trebuchet MS" pitchFamily="34" charset="0"/>
            </a:endParaRPr>
          </a:p>
          <a:p>
            <a:r>
              <a:rPr lang="en-US" sz="2200" dirty="0">
                <a:solidFill>
                  <a:srgbClr val="000066"/>
                </a:solidFill>
                <a:latin typeface="Trebuchet MS" pitchFamily="34" charset="0"/>
              </a:rPr>
              <a:t>University of Michigan</a:t>
            </a:r>
          </a:p>
          <a:p>
            <a:endParaRPr lang="en-US" sz="2200" dirty="0">
              <a:solidFill>
                <a:srgbClr val="000066"/>
              </a:solidFill>
              <a:latin typeface="Trebuchet MS" pitchFamily="34" charset="0"/>
            </a:endParaRPr>
          </a:p>
          <a:p>
            <a:endParaRPr lang="en-US" sz="2200" dirty="0">
              <a:solidFill>
                <a:srgbClr val="000066"/>
              </a:solidFill>
              <a:latin typeface="Trebuchet MS" pitchFamily="34" charset="0"/>
            </a:endParaRPr>
          </a:p>
          <a:p>
            <a:endParaRPr lang="en-US" sz="2200" dirty="0">
              <a:solidFill>
                <a:srgbClr val="000066"/>
              </a:solidFill>
              <a:latin typeface="Trebuchet MS" pitchFamily="34" charset="0"/>
            </a:endParaRPr>
          </a:p>
          <a:p>
            <a:r>
              <a:rPr lang="en-US" sz="2200" dirty="0">
                <a:solidFill>
                  <a:srgbClr val="000066"/>
                </a:solidFill>
                <a:latin typeface="Trebuchet MS" pitchFamily="34" charset="0"/>
              </a:rPr>
              <a:t>Serial </a:t>
            </a:r>
            <a:r>
              <a:rPr lang="en-US" sz="2200" dirty="0" smtClean="0">
                <a:solidFill>
                  <a:srgbClr val="000066"/>
                </a:solidFill>
                <a:latin typeface="Trebuchet MS" pitchFamily="34" charset="0"/>
              </a:rPr>
              <a:t>buses, digital design</a:t>
            </a:r>
            <a:endParaRPr lang="en-US" sz="2200" dirty="0">
              <a:solidFill>
                <a:srgbClr val="000066"/>
              </a:solidFill>
              <a:latin typeface="Trebuchet MS" pitchFamily="34" charset="0"/>
            </a:endParaRPr>
          </a:p>
        </p:txBody>
      </p:sp>
      <p:pic>
        <p:nvPicPr>
          <p:cNvPr id="15364" name="Picture 10"/>
          <p:cNvPicPr>
            <a:picLocks noChangeAspect="1" noChangeArrowheads="1"/>
          </p:cNvPicPr>
          <p:nvPr/>
        </p:nvPicPr>
        <p:blipFill>
          <a:blip r:embed="rId3" cstate="print"/>
          <a:srcRect/>
          <a:stretch>
            <a:fillRect/>
          </a:stretch>
        </p:blipFill>
        <p:spPr bwMode="auto">
          <a:xfrm>
            <a:off x="5638800" y="3429000"/>
            <a:ext cx="2819400" cy="2676525"/>
          </a:xfrm>
          <a:prstGeom prst="rect">
            <a:avLst/>
          </a:prstGeom>
          <a:noFill/>
          <a:ln w="9525">
            <a:noFill/>
            <a:miter lim="800000"/>
            <a:headEnd/>
            <a:tailEnd/>
          </a:ln>
        </p:spPr>
      </p:pic>
      <p:sp>
        <p:nvSpPr>
          <p:cNvPr id="15365" name="TextBox 4"/>
          <p:cNvSpPr txBox="1">
            <a:spLocks noChangeArrowheads="1"/>
          </p:cNvSpPr>
          <p:nvPr/>
        </p:nvSpPr>
        <p:spPr bwMode="auto">
          <a:xfrm>
            <a:off x="1077913" y="5618163"/>
            <a:ext cx="5098872" cy="830997"/>
          </a:xfrm>
          <a:prstGeom prst="rect">
            <a:avLst/>
          </a:prstGeom>
          <a:noFill/>
          <a:ln w="9525">
            <a:noFill/>
            <a:miter lim="800000"/>
            <a:headEnd/>
            <a:tailEnd/>
          </a:ln>
        </p:spPr>
        <p:txBody>
          <a:bodyPr wrap="none">
            <a:spAutoFit/>
          </a:bodyPr>
          <a:lstStyle/>
          <a:p>
            <a:r>
              <a:rPr lang="en-US" sz="2400" dirty="0"/>
              <a:t>Material  taken from </a:t>
            </a:r>
            <a:r>
              <a:rPr lang="en-US" sz="2400" dirty="0" err="1" smtClean="0"/>
              <a:t>Brehob</a:t>
            </a:r>
            <a:r>
              <a:rPr lang="en-US" sz="2400" dirty="0" smtClean="0"/>
              <a:t>, </a:t>
            </a:r>
            <a:r>
              <a:rPr lang="en-US" sz="2400" dirty="0" err="1" smtClean="0"/>
              <a:t>Dutta</a:t>
            </a:r>
            <a:r>
              <a:rPr lang="en-US" sz="2400" dirty="0"/>
              <a:t>, Le,</a:t>
            </a:r>
          </a:p>
          <a:p>
            <a:r>
              <a:rPr lang="en-US" sz="2400" dirty="0" err="1"/>
              <a:t>Ramadas</a:t>
            </a:r>
            <a:r>
              <a:rPr lang="en-US" sz="2400" dirty="0"/>
              <a:t>, </a:t>
            </a:r>
            <a:r>
              <a:rPr lang="en-US" sz="2400" dirty="0" err="1"/>
              <a:t>Tikhonov</a:t>
            </a:r>
            <a:r>
              <a:rPr lang="en-US" sz="2400" dirty="0"/>
              <a:t> &amp; </a:t>
            </a:r>
            <a:r>
              <a:rPr lang="en-US" sz="2400" dirty="0" err="1"/>
              <a:t>Mahal</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Queue</a:t>
            </a:r>
            <a:endParaRPr lang="en-US" dirty="0"/>
          </a:p>
        </p:txBody>
      </p:sp>
      <p:sp>
        <p:nvSpPr>
          <p:cNvPr id="4" name="Slide Number Placeholder 3"/>
          <p:cNvSpPr>
            <a:spLocks noGrp="1"/>
          </p:cNvSpPr>
          <p:nvPr>
            <p:ph type="sldNum" sz="quarter" idx="12"/>
          </p:nvPr>
        </p:nvSpPr>
        <p:spPr/>
        <p:txBody>
          <a:bodyPr/>
          <a:lstStyle/>
          <a:p>
            <a:pPr>
              <a:defRPr/>
            </a:pPr>
            <a:fld id="{331B6864-6CC3-410F-8D49-7F7C8EB5C66F}" type="slidenum">
              <a:rPr lang="en-US" smtClean="0"/>
              <a:pPr>
                <a:defRPr/>
              </a:pPr>
              <a:t>10</a:t>
            </a:fld>
            <a:endParaRPr lang="en-US"/>
          </a:p>
        </p:txBody>
      </p:sp>
      <p:grpSp>
        <p:nvGrpSpPr>
          <p:cNvPr id="13" name="Group 12"/>
          <p:cNvGrpSpPr/>
          <p:nvPr/>
        </p:nvGrpSpPr>
        <p:grpSpPr>
          <a:xfrm>
            <a:off x="3253958" y="2123230"/>
            <a:ext cx="1497795" cy="1075340"/>
            <a:chOff x="7260350" y="1854394"/>
            <a:chExt cx="1497795" cy="1075340"/>
          </a:xfrm>
        </p:grpSpPr>
        <p:sp>
          <p:nvSpPr>
            <p:cNvPr id="5" name="Rounded Rectangle 4"/>
            <p:cNvSpPr/>
            <p:nvPr/>
          </p:nvSpPr>
          <p:spPr bwMode="auto">
            <a:xfrm>
              <a:off x="7260350" y="1854394"/>
              <a:ext cx="1497795" cy="1075340"/>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6" name="Rounded Rectangle 5"/>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2</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7" name="Rounded Rectangle 6"/>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solidFill>
                    <a:schemeClr val="tx1"/>
                  </a:solidFill>
                  <a:latin typeface="Times New Roman" pitchFamily="18" charset="0"/>
                </a:rPr>
                <a:t>2</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8" name="Rounded Rectangle 7"/>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Delta</a:t>
              </a:r>
              <a:endParaRPr kumimoji="0" lang="en-US" sz="1800" b="0" i="0" u="none" strike="noStrike" cap="none" normalizeH="0" baseline="0" dirty="0" smtClean="0">
                <a:ln>
                  <a:noFill/>
                </a:ln>
                <a:solidFill>
                  <a:schemeClr val="tx1"/>
                </a:solidFill>
                <a:effectLst/>
                <a:latin typeface="Times New Roman" pitchFamily="18" charset="0"/>
              </a:endParaRPr>
            </a:p>
          </p:txBody>
        </p:sp>
      </p:grpSp>
      <p:sp>
        <p:nvSpPr>
          <p:cNvPr id="9" name="Folded Corner 8"/>
          <p:cNvSpPr/>
          <p:nvPr/>
        </p:nvSpPr>
        <p:spPr bwMode="auto">
          <a:xfrm>
            <a:off x="169863" y="1353909"/>
            <a:ext cx="2213052" cy="1113745"/>
          </a:xfrm>
          <a:prstGeom prst="foldedCorner">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1</a:t>
            </a: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 @3</a:t>
            </a:r>
          </a:p>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tx1"/>
                </a:solidFill>
                <a:latin typeface="Times New Roman" pitchFamily="18" charset="0"/>
              </a:rPr>
              <a:t>//Setup Timer @5</a:t>
            </a:r>
            <a:endParaRPr kumimoji="0" lang="en-US" sz="2000" b="0" i="0" strike="noStrike" cap="none" normalizeH="0" baseline="0" dirty="0" smtClean="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0" name="Folded Corner 9"/>
          <p:cNvSpPr/>
          <p:nvPr/>
        </p:nvSpPr>
        <p:spPr bwMode="auto">
          <a:xfrm>
            <a:off x="169863" y="2621274"/>
            <a:ext cx="2213052" cy="1113745"/>
          </a:xfrm>
          <a:prstGeom prst="foldedCorner">
            <a:avLst/>
          </a:prstGeom>
          <a:solidFill>
            <a:schemeClr val="accent1">
              <a:lumMod val="40000"/>
              <a:lumOff val="60000"/>
            </a:scheme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2</a:t>
            </a:r>
          </a:p>
          <a:p>
            <a:pPr marL="0" marR="0" indent="0" algn="l" defTabSz="914400" rtl="0" eaLnBrk="0" fontAlgn="base" latinLnBrk="0" hangingPunct="0">
              <a:lnSpc>
                <a:spcPct val="100000"/>
              </a:lnSpc>
              <a:spcBef>
                <a:spcPct val="0"/>
              </a:spcBef>
              <a:spcAft>
                <a:spcPct val="0"/>
              </a:spcAft>
              <a:buClrTx/>
              <a:buSzTx/>
              <a:buFontTx/>
              <a:buNone/>
              <a:tabLst/>
            </a:pP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a:t>
            </a:r>
            <a:r>
              <a:rPr kumimoji="0" lang="en-US" sz="2000" b="0" i="0" strike="noStrike" cap="none" normalizeH="0" dirty="0" smtClean="0">
                <a:ln>
                  <a:noFill/>
                </a:ln>
                <a:solidFill>
                  <a:schemeClr val="tx1"/>
                </a:solidFill>
                <a:effectLst/>
                <a:latin typeface="Times New Roman" pitchFamily="18" charset="0"/>
              </a:rPr>
              <a:t> </a:t>
            </a:r>
            <a:r>
              <a:rPr kumimoji="0" lang="en-US" sz="2000" b="0" i="0" strike="noStrike" cap="none" normalizeH="0" baseline="0" dirty="0" smtClean="0">
                <a:ln>
                  <a:noFill/>
                </a:ln>
                <a:solidFill>
                  <a:schemeClr val="tx1"/>
                </a:solidFill>
                <a:effectLst/>
                <a:latin typeface="Times New Roman" pitchFamily="18" charset="0"/>
              </a:rPr>
              <a:t>@D2</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1" name="Folded Corner 10"/>
          <p:cNvSpPr/>
          <p:nvPr/>
        </p:nvSpPr>
        <p:spPr bwMode="auto">
          <a:xfrm>
            <a:off x="169863" y="3888639"/>
            <a:ext cx="2213052" cy="1113745"/>
          </a:xfrm>
          <a:prstGeom prst="foldedCorner">
            <a:avLst/>
          </a:prstGeom>
          <a:solidFill>
            <a:srgbClr val="FFCC0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3</a:t>
            </a:r>
          </a:p>
          <a:p>
            <a:pPr marL="0" marR="0" indent="0" algn="l" defTabSz="914400" rtl="0" eaLnBrk="0" fontAlgn="base" latinLnBrk="0" hangingPunct="0">
              <a:lnSpc>
                <a:spcPct val="100000"/>
              </a:lnSpc>
              <a:spcBef>
                <a:spcPct val="0"/>
              </a:spcBef>
              <a:spcAft>
                <a:spcPct val="0"/>
              </a:spcAft>
              <a:buClrTx/>
              <a:buSzTx/>
              <a:buFontTx/>
              <a:buNone/>
              <a:tabLst/>
            </a:pP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 @D7</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2" name="Folded Corner 11"/>
          <p:cNvSpPr/>
          <p:nvPr/>
        </p:nvSpPr>
        <p:spPr bwMode="auto">
          <a:xfrm>
            <a:off x="169863" y="5156004"/>
            <a:ext cx="2213052" cy="1113745"/>
          </a:xfrm>
          <a:prstGeom prst="foldedCorner">
            <a:avLst/>
          </a:prstGeom>
          <a:solidFill>
            <a:srgbClr val="FF660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4</a:t>
            </a:r>
          </a:p>
          <a:p>
            <a:pPr marL="0" marR="0" indent="0" algn="l" defTabSz="914400" rtl="0" eaLnBrk="0" fontAlgn="base" latinLnBrk="0" hangingPunct="0">
              <a:lnSpc>
                <a:spcPct val="100000"/>
              </a:lnSpc>
              <a:spcBef>
                <a:spcPct val="0"/>
              </a:spcBef>
              <a:spcAft>
                <a:spcPct val="0"/>
              </a:spcAft>
              <a:buClrTx/>
              <a:buSzTx/>
              <a:buFontTx/>
              <a:buNone/>
              <a:tabLst/>
            </a:pP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 @4</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4" name="Rounded Rectangle 13"/>
          <p:cNvSpPr/>
          <p:nvPr/>
        </p:nvSpPr>
        <p:spPr bwMode="auto">
          <a:xfrm>
            <a:off x="3496660" y="1316727"/>
            <a:ext cx="1036935" cy="38404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Head </a:t>
            </a:r>
            <a:r>
              <a:rPr kumimoji="0" lang="en-US" sz="1800" b="0" i="0" u="none" strike="noStrike" cap="none" normalizeH="0" baseline="0" dirty="0" err="1" smtClean="0">
                <a:ln>
                  <a:noFill/>
                </a:ln>
                <a:solidFill>
                  <a:schemeClr val="tx1"/>
                </a:solidFill>
                <a:effectLst/>
                <a:latin typeface="Times New Roman" pitchFamily="18" charset="0"/>
              </a:rPr>
              <a:t>Ptr</a:t>
            </a:r>
            <a:endParaRPr kumimoji="0" lang="en-US" sz="1800" b="0" i="0" u="none" strike="noStrike" cap="none" normalizeH="0" baseline="0" dirty="0" smtClean="0">
              <a:ln>
                <a:noFill/>
              </a:ln>
              <a:solidFill>
                <a:schemeClr val="tx1"/>
              </a:solidFill>
              <a:effectLst/>
              <a:latin typeface="Times New Roman" pitchFamily="18" charset="0"/>
            </a:endParaRPr>
          </a:p>
        </p:txBody>
      </p:sp>
      <p:cxnSp>
        <p:nvCxnSpPr>
          <p:cNvPr id="18" name="Straight Arrow Connector 17"/>
          <p:cNvCxnSpPr>
            <a:stCxn id="14" idx="2"/>
          </p:cNvCxnSpPr>
          <p:nvPr/>
        </p:nvCxnSpPr>
        <p:spPr bwMode="auto">
          <a:xfrm>
            <a:off x="4015128" y="1700775"/>
            <a:ext cx="19202" cy="42245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7" name="Rectangle 16"/>
          <p:cNvSpPr/>
          <p:nvPr/>
        </p:nvSpPr>
        <p:spPr bwMode="auto">
          <a:xfrm>
            <a:off x="6377035" y="1622744"/>
            <a:ext cx="1805035" cy="157460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sng" strike="noStrike" cap="none" normalizeH="0" baseline="0" dirty="0" smtClean="0">
                <a:ln>
                  <a:noFill/>
                </a:ln>
                <a:solidFill>
                  <a:schemeClr val="tx1"/>
                </a:solidFill>
                <a:effectLst/>
                <a:latin typeface="Times New Roman" pitchFamily="18" charset="0"/>
              </a:rPr>
              <a:t>Hardware Timer</a:t>
            </a:r>
          </a:p>
          <a:p>
            <a:pPr marL="0" marR="0" indent="0" algn="l" defTabSz="914400" rtl="0" eaLnBrk="0" fontAlgn="base" latinLnBrk="0" hangingPunct="0">
              <a:lnSpc>
                <a:spcPct val="100000"/>
              </a:lnSpc>
              <a:spcBef>
                <a:spcPct val="0"/>
              </a:spcBef>
              <a:spcAft>
                <a:spcPct val="0"/>
              </a:spcAft>
              <a:buClrTx/>
              <a:buSzTx/>
              <a:buFontTx/>
              <a:buNone/>
              <a:tabLst/>
            </a:pPr>
            <a:endParaRPr lang="en-US" sz="1800" u="sng" dirty="0"/>
          </a:p>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t>Count:</a:t>
            </a:r>
          </a:p>
          <a:p>
            <a:pPr marL="0" marR="0" indent="0" algn="l" defTabSz="914400" rtl="0" eaLnBrk="0" fontAlgn="base" latinLnBrk="0" hangingPunct="0">
              <a:lnSpc>
                <a:spcPct val="100000"/>
              </a:lnSpc>
              <a:spcBef>
                <a:spcPct val="0"/>
              </a:spcBef>
              <a:spcAft>
                <a:spcPct val="0"/>
              </a:spcAft>
              <a:buClrTx/>
              <a:buSzTx/>
              <a:buFontTx/>
              <a:buNone/>
              <a:tabLst/>
            </a:pPr>
            <a:endParaRPr lang="en-US" sz="1800" dirty="0"/>
          </a:p>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t> </a:t>
            </a:r>
            <a:endParaRPr kumimoji="0" lang="en-US" sz="1800" b="0" i="0" strike="noStrike" cap="none" normalizeH="0" baseline="0" dirty="0" smtClean="0">
              <a:ln>
                <a:noFill/>
              </a:ln>
              <a:solidFill>
                <a:schemeClr val="tx1"/>
              </a:solidFill>
              <a:effectLst/>
              <a:latin typeface="Times New Roman" pitchFamily="18" charset="0"/>
            </a:endParaRPr>
          </a:p>
        </p:txBody>
      </p:sp>
      <p:sp>
        <p:nvSpPr>
          <p:cNvPr id="20" name="Rounded Rectangle 19"/>
          <p:cNvSpPr/>
          <p:nvPr/>
        </p:nvSpPr>
        <p:spPr bwMode="auto">
          <a:xfrm>
            <a:off x="7106730" y="2198819"/>
            <a:ext cx="883315" cy="42245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2</a:t>
            </a:r>
            <a:endParaRPr kumimoji="0" lang="en-US" sz="1800" b="0" i="0" u="none" strike="noStrike" cap="none" normalizeH="0" baseline="0" dirty="0" smtClean="0">
              <a:ln>
                <a:noFill/>
              </a:ln>
              <a:solidFill>
                <a:schemeClr val="tx1"/>
              </a:solidFill>
              <a:effectLst/>
              <a:latin typeface="Times New Roman" pitchFamily="18" charset="0"/>
            </a:endParaRPr>
          </a:p>
        </p:txBody>
      </p:sp>
      <p:grpSp>
        <p:nvGrpSpPr>
          <p:cNvPr id="19" name="Group 18"/>
          <p:cNvGrpSpPr/>
          <p:nvPr/>
        </p:nvGrpSpPr>
        <p:grpSpPr>
          <a:xfrm>
            <a:off x="3285432" y="3467405"/>
            <a:ext cx="1497795" cy="1075340"/>
            <a:chOff x="7260350" y="1854394"/>
            <a:chExt cx="1497795" cy="1075340"/>
          </a:xfrm>
        </p:grpSpPr>
        <p:sp>
          <p:nvSpPr>
            <p:cNvPr id="21" name="Rounded Rectangle 20"/>
            <p:cNvSpPr/>
            <p:nvPr/>
          </p:nvSpPr>
          <p:spPr bwMode="auto">
            <a:xfrm>
              <a:off x="7260350" y="1854394"/>
              <a:ext cx="1497795" cy="1075340"/>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22" name="Rounded Rectangle 21"/>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solidFill>
                    <a:schemeClr val="tx1"/>
                  </a:solidFill>
                  <a:latin typeface="Times New Roman" pitchFamily="18" charset="0"/>
                </a:rPr>
                <a:t>3</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23" name="Rounded Rectangle 22"/>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-1</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24" name="Rounded Rectangle 23"/>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One</a:t>
              </a:r>
              <a:endParaRPr kumimoji="0" lang="en-US" sz="1800" b="0" i="0" u="none" strike="noStrike" cap="none" normalizeH="0" baseline="0" dirty="0" smtClean="0">
                <a:ln>
                  <a:noFill/>
                </a:ln>
                <a:solidFill>
                  <a:schemeClr val="tx1"/>
                </a:solidFill>
                <a:effectLst/>
                <a:latin typeface="Times New Roman" pitchFamily="18" charset="0"/>
              </a:endParaRPr>
            </a:p>
          </p:txBody>
        </p:sp>
      </p:grpSp>
      <p:cxnSp>
        <p:nvCxnSpPr>
          <p:cNvPr id="25" name="Straight Arrow Connector 24"/>
          <p:cNvCxnSpPr>
            <a:endCxn id="21" idx="0"/>
          </p:cNvCxnSpPr>
          <p:nvPr/>
        </p:nvCxnSpPr>
        <p:spPr bwMode="auto">
          <a:xfrm>
            <a:off x="3995925" y="3197349"/>
            <a:ext cx="38405" cy="27005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26" name="Group 25"/>
          <p:cNvGrpSpPr/>
          <p:nvPr/>
        </p:nvGrpSpPr>
        <p:grpSpPr>
          <a:xfrm>
            <a:off x="5301695" y="4811580"/>
            <a:ext cx="1497795" cy="1075340"/>
            <a:chOff x="7260350" y="1854394"/>
            <a:chExt cx="1497795" cy="1075340"/>
          </a:xfrm>
        </p:grpSpPr>
        <p:sp>
          <p:nvSpPr>
            <p:cNvPr id="27" name="Rounded Rectangle 26"/>
            <p:cNvSpPr/>
            <p:nvPr/>
          </p:nvSpPr>
          <p:spPr bwMode="auto">
            <a:xfrm>
              <a:off x="7260350" y="1854394"/>
              <a:ext cx="1497795" cy="1075340"/>
            </a:xfrm>
            <a:prstGeom prst="roundRect">
              <a:avLst/>
            </a:prstGeom>
            <a:solidFill>
              <a:srgbClr val="D2D2F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28" name="Rounded Rectangle 27"/>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solidFill>
                    <a:schemeClr val="tx1"/>
                  </a:solidFill>
                  <a:latin typeface="Times New Roman" pitchFamily="18" charset="0"/>
                </a:rPr>
                <a:t>5</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29" name="Rounded Rectangle 28"/>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-1</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30" name="Rounded Rectangle 29"/>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One</a:t>
              </a:r>
              <a:endParaRPr kumimoji="0" lang="en-US" sz="1800" b="0" i="0" u="none" strike="noStrike" cap="none" normalizeH="0" baseline="0" dirty="0" smtClean="0">
                <a:ln>
                  <a:noFill/>
                </a:ln>
                <a:solidFill>
                  <a:schemeClr val="tx1"/>
                </a:solidFill>
                <a:effectLst/>
                <a:latin typeface="Times New Roman" pitchFamily="18" charset="0"/>
              </a:endParaRPr>
            </a:p>
          </p:txBody>
        </p:sp>
      </p:grpSp>
      <p:sp>
        <p:nvSpPr>
          <p:cNvPr id="33" name="Oval 32"/>
          <p:cNvSpPr/>
          <p:nvPr/>
        </p:nvSpPr>
        <p:spPr bwMode="auto">
          <a:xfrm>
            <a:off x="0" y="5810110"/>
            <a:ext cx="2728560" cy="307240"/>
          </a:xfrm>
          <a:prstGeom prst="ellipse">
            <a:avLst/>
          </a:prstGeom>
          <a:solidFill>
            <a:srgbClr val="FF0000">
              <a:alpha val="42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endParaRPr>
          </a:p>
        </p:txBody>
      </p:sp>
      <p:grpSp>
        <p:nvGrpSpPr>
          <p:cNvPr id="34" name="Group 33"/>
          <p:cNvGrpSpPr/>
          <p:nvPr/>
        </p:nvGrpSpPr>
        <p:grpSpPr>
          <a:xfrm>
            <a:off x="7260350" y="4811580"/>
            <a:ext cx="1497795" cy="1075340"/>
            <a:chOff x="7260350" y="1854394"/>
            <a:chExt cx="1497795" cy="1075340"/>
          </a:xfrm>
        </p:grpSpPr>
        <p:sp>
          <p:nvSpPr>
            <p:cNvPr id="35" name="Rounded Rectangle 34"/>
            <p:cNvSpPr/>
            <p:nvPr/>
          </p:nvSpPr>
          <p:spPr bwMode="auto">
            <a:xfrm>
              <a:off x="7260350" y="1854394"/>
              <a:ext cx="1497795" cy="1075340"/>
            </a:xfrm>
            <a:prstGeom prst="roundRect">
              <a:avLst/>
            </a:prstGeom>
            <a:solidFill>
              <a:srgbClr val="FFCC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36" name="Rounded Rectangle 35"/>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solidFill>
                    <a:schemeClr val="tx1"/>
                  </a:solidFill>
                  <a:latin typeface="Times New Roman" pitchFamily="18" charset="0"/>
                </a:rPr>
                <a:t>7</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37" name="Rounded Rectangle 36"/>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7</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38" name="Rounded Rectangle 37"/>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Delta</a:t>
              </a:r>
              <a:endParaRPr kumimoji="0" lang="en-US" sz="1800" b="0" i="0" u="none" strike="noStrike" cap="none" normalizeH="0" baseline="0" dirty="0" smtClean="0">
                <a:ln>
                  <a:noFill/>
                </a:ln>
                <a:solidFill>
                  <a:schemeClr val="tx1"/>
                </a:solidFill>
                <a:effectLst/>
                <a:latin typeface="Times New Roman" pitchFamily="18" charset="0"/>
              </a:endParaRPr>
            </a:p>
          </p:txBody>
        </p:sp>
      </p:grpSp>
      <p:cxnSp>
        <p:nvCxnSpPr>
          <p:cNvPr id="39" name="Straight Arrow Connector 38"/>
          <p:cNvCxnSpPr>
            <a:stCxn id="27" idx="3"/>
            <a:endCxn id="35" idx="1"/>
          </p:cNvCxnSpPr>
          <p:nvPr/>
        </p:nvCxnSpPr>
        <p:spPr bwMode="auto">
          <a:xfrm>
            <a:off x="6799490" y="5349250"/>
            <a:ext cx="46086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40" name="Group 39"/>
          <p:cNvGrpSpPr/>
          <p:nvPr/>
        </p:nvGrpSpPr>
        <p:grpSpPr>
          <a:xfrm>
            <a:off x="3351077" y="4810359"/>
            <a:ext cx="1497795" cy="1075340"/>
            <a:chOff x="7260350" y="1854394"/>
            <a:chExt cx="1497795" cy="1075340"/>
          </a:xfrm>
        </p:grpSpPr>
        <p:sp>
          <p:nvSpPr>
            <p:cNvPr id="41" name="Rounded Rectangle 40"/>
            <p:cNvSpPr/>
            <p:nvPr/>
          </p:nvSpPr>
          <p:spPr bwMode="auto">
            <a:xfrm>
              <a:off x="7260350" y="1854394"/>
              <a:ext cx="1497795" cy="1075340"/>
            </a:xfrm>
            <a:prstGeom prst="roundRect">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42" name="Rounded Rectangle 41"/>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4</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43" name="Rounded Rectangle 42"/>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-1</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44" name="Rounded Rectangle 43"/>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One</a:t>
              </a:r>
              <a:endParaRPr kumimoji="0" lang="en-US" sz="1800" b="0" i="0" u="none" strike="noStrike" cap="none" normalizeH="0" baseline="0" dirty="0" smtClean="0">
                <a:ln>
                  <a:noFill/>
                </a:ln>
                <a:solidFill>
                  <a:schemeClr val="tx1"/>
                </a:solidFill>
                <a:effectLst/>
                <a:latin typeface="Times New Roman" pitchFamily="18" charset="0"/>
              </a:endParaRPr>
            </a:p>
          </p:txBody>
        </p:sp>
      </p:grpSp>
      <p:cxnSp>
        <p:nvCxnSpPr>
          <p:cNvPr id="45" name="Straight Arrow Connector 44"/>
          <p:cNvCxnSpPr/>
          <p:nvPr/>
        </p:nvCxnSpPr>
        <p:spPr bwMode="auto">
          <a:xfrm>
            <a:off x="4038717" y="4545999"/>
            <a:ext cx="38405" cy="27005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6" name="Straight Arrow Connector 45"/>
          <p:cNvCxnSpPr/>
          <p:nvPr/>
        </p:nvCxnSpPr>
        <p:spPr bwMode="auto">
          <a:xfrm>
            <a:off x="4848872" y="5349250"/>
            <a:ext cx="46086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 name="TextBox 2"/>
          <p:cNvSpPr txBox="1"/>
          <p:nvPr/>
        </p:nvSpPr>
        <p:spPr>
          <a:xfrm rot="16200000">
            <a:off x="4541712" y="2490468"/>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
        <p:nvSpPr>
          <p:cNvPr id="47" name="TextBox 46"/>
          <p:cNvSpPr txBox="1"/>
          <p:nvPr/>
        </p:nvSpPr>
        <p:spPr>
          <a:xfrm rot="16200000">
            <a:off x="4571631" y="3926289"/>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
        <p:nvSpPr>
          <p:cNvPr id="48" name="TextBox 47"/>
          <p:cNvSpPr txBox="1"/>
          <p:nvPr/>
        </p:nvSpPr>
        <p:spPr>
          <a:xfrm rot="16200000">
            <a:off x="4637276" y="5218444"/>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
        <p:nvSpPr>
          <p:cNvPr id="49" name="TextBox 48"/>
          <p:cNvSpPr txBox="1"/>
          <p:nvPr/>
        </p:nvSpPr>
        <p:spPr>
          <a:xfrm rot="16200000">
            <a:off x="6573613" y="5218444"/>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
        <p:nvSpPr>
          <p:cNvPr id="50" name="TextBox 49"/>
          <p:cNvSpPr txBox="1"/>
          <p:nvPr/>
        </p:nvSpPr>
        <p:spPr>
          <a:xfrm rot="16200000">
            <a:off x="8546548" y="5218445"/>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Tree>
    <p:extLst>
      <p:ext uri="{BB962C8B-B14F-4D97-AF65-F5344CB8AC3E}">
        <p14:creationId xmlns:p14="http://schemas.microsoft.com/office/powerpoint/2010/main" val="3298743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Queue</a:t>
            </a:r>
            <a:endParaRPr lang="en-US" dirty="0"/>
          </a:p>
        </p:txBody>
      </p:sp>
      <p:sp>
        <p:nvSpPr>
          <p:cNvPr id="4" name="Slide Number Placeholder 3"/>
          <p:cNvSpPr>
            <a:spLocks noGrp="1"/>
          </p:cNvSpPr>
          <p:nvPr>
            <p:ph type="sldNum" sz="quarter" idx="12"/>
          </p:nvPr>
        </p:nvSpPr>
        <p:spPr/>
        <p:txBody>
          <a:bodyPr/>
          <a:lstStyle/>
          <a:p>
            <a:pPr>
              <a:defRPr/>
            </a:pPr>
            <a:fld id="{331B6864-6CC3-410F-8D49-7F7C8EB5C66F}" type="slidenum">
              <a:rPr lang="en-US" smtClean="0"/>
              <a:pPr>
                <a:defRPr/>
              </a:pPr>
              <a:t>11</a:t>
            </a:fld>
            <a:endParaRPr lang="en-US"/>
          </a:p>
        </p:txBody>
      </p:sp>
      <p:grpSp>
        <p:nvGrpSpPr>
          <p:cNvPr id="13" name="Group 12"/>
          <p:cNvGrpSpPr/>
          <p:nvPr/>
        </p:nvGrpSpPr>
        <p:grpSpPr>
          <a:xfrm>
            <a:off x="3253958" y="2123230"/>
            <a:ext cx="1497795" cy="1075340"/>
            <a:chOff x="7260350" y="1854394"/>
            <a:chExt cx="1497795" cy="1075340"/>
          </a:xfrm>
        </p:grpSpPr>
        <p:sp>
          <p:nvSpPr>
            <p:cNvPr id="5" name="Rounded Rectangle 4"/>
            <p:cNvSpPr/>
            <p:nvPr/>
          </p:nvSpPr>
          <p:spPr bwMode="auto">
            <a:xfrm>
              <a:off x="7260350" y="1854394"/>
              <a:ext cx="1497795" cy="1075340"/>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6" name="Rounded Rectangle 5"/>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2</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7" name="Rounded Rectangle 6"/>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solidFill>
                    <a:schemeClr val="tx1"/>
                  </a:solidFill>
                  <a:latin typeface="Times New Roman" pitchFamily="18" charset="0"/>
                </a:rPr>
                <a:t>2</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8" name="Rounded Rectangle 7"/>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Delta</a:t>
              </a:r>
              <a:endParaRPr kumimoji="0" lang="en-US" sz="1800" b="0" i="0" u="none" strike="noStrike" cap="none" normalizeH="0" baseline="0" dirty="0" smtClean="0">
                <a:ln>
                  <a:noFill/>
                </a:ln>
                <a:solidFill>
                  <a:schemeClr val="tx1"/>
                </a:solidFill>
                <a:effectLst/>
                <a:latin typeface="Times New Roman" pitchFamily="18" charset="0"/>
              </a:endParaRPr>
            </a:p>
          </p:txBody>
        </p:sp>
      </p:grpSp>
      <p:sp>
        <p:nvSpPr>
          <p:cNvPr id="9" name="Folded Corner 8"/>
          <p:cNvSpPr/>
          <p:nvPr/>
        </p:nvSpPr>
        <p:spPr bwMode="auto">
          <a:xfrm>
            <a:off x="169863" y="1353909"/>
            <a:ext cx="2213052" cy="1113745"/>
          </a:xfrm>
          <a:prstGeom prst="foldedCorner">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1</a:t>
            </a: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 @3</a:t>
            </a:r>
          </a:p>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tx1"/>
                </a:solidFill>
                <a:latin typeface="Times New Roman" pitchFamily="18" charset="0"/>
              </a:rPr>
              <a:t>//Setup Timer @5</a:t>
            </a:r>
            <a:endParaRPr kumimoji="0" lang="en-US" sz="2000" b="0" i="0" strike="noStrike" cap="none" normalizeH="0" baseline="0" dirty="0" smtClean="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0" name="Folded Corner 9"/>
          <p:cNvSpPr/>
          <p:nvPr/>
        </p:nvSpPr>
        <p:spPr bwMode="auto">
          <a:xfrm>
            <a:off x="169863" y="2621274"/>
            <a:ext cx="2213052" cy="1113745"/>
          </a:xfrm>
          <a:prstGeom prst="foldedCorner">
            <a:avLst/>
          </a:prstGeom>
          <a:solidFill>
            <a:schemeClr val="accent1">
              <a:lumMod val="40000"/>
              <a:lumOff val="60000"/>
            </a:scheme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2</a:t>
            </a:r>
          </a:p>
          <a:p>
            <a:pPr marL="0" marR="0" indent="0" algn="l" defTabSz="914400" rtl="0" eaLnBrk="0" fontAlgn="base" latinLnBrk="0" hangingPunct="0">
              <a:lnSpc>
                <a:spcPct val="100000"/>
              </a:lnSpc>
              <a:spcBef>
                <a:spcPct val="0"/>
              </a:spcBef>
              <a:spcAft>
                <a:spcPct val="0"/>
              </a:spcAft>
              <a:buClrTx/>
              <a:buSzTx/>
              <a:buFontTx/>
              <a:buNone/>
              <a:tabLst/>
            </a:pP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a:t>
            </a:r>
            <a:r>
              <a:rPr kumimoji="0" lang="en-US" sz="2000" b="0" i="0" strike="noStrike" cap="none" normalizeH="0" dirty="0" smtClean="0">
                <a:ln>
                  <a:noFill/>
                </a:ln>
                <a:solidFill>
                  <a:schemeClr val="tx1"/>
                </a:solidFill>
                <a:effectLst/>
                <a:latin typeface="Times New Roman" pitchFamily="18" charset="0"/>
              </a:rPr>
              <a:t> </a:t>
            </a:r>
            <a:r>
              <a:rPr kumimoji="0" lang="en-US" sz="2000" b="0" i="0" strike="noStrike" cap="none" normalizeH="0" baseline="0" dirty="0" smtClean="0">
                <a:ln>
                  <a:noFill/>
                </a:ln>
                <a:solidFill>
                  <a:schemeClr val="tx1"/>
                </a:solidFill>
                <a:effectLst/>
                <a:latin typeface="Times New Roman" pitchFamily="18" charset="0"/>
              </a:rPr>
              <a:t>@D2</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1" name="Folded Corner 10"/>
          <p:cNvSpPr/>
          <p:nvPr/>
        </p:nvSpPr>
        <p:spPr bwMode="auto">
          <a:xfrm>
            <a:off x="169863" y="3888639"/>
            <a:ext cx="2213052" cy="1113745"/>
          </a:xfrm>
          <a:prstGeom prst="foldedCorner">
            <a:avLst/>
          </a:prstGeom>
          <a:solidFill>
            <a:srgbClr val="FFCC0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3</a:t>
            </a:r>
          </a:p>
          <a:p>
            <a:pPr marL="0" marR="0" indent="0" algn="l" defTabSz="914400" rtl="0" eaLnBrk="0" fontAlgn="base" latinLnBrk="0" hangingPunct="0">
              <a:lnSpc>
                <a:spcPct val="100000"/>
              </a:lnSpc>
              <a:spcBef>
                <a:spcPct val="0"/>
              </a:spcBef>
              <a:spcAft>
                <a:spcPct val="0"/>
              </a:spcAft>
              <a:buClrTx/>
              <a:buSzTx/>
              <a:buFontTx/>
              <a:buNone/>
              <a:tabLst/>
            </a:pP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 @D7</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2" name="Folded Corner 11"/>
          <p:cNvSpPr/>
          <p:nvPr/>
        </p:nvSpPr>
        <p:spPr bwMode="auto">
          <a:xfrm>
            <a:off x="169863" y="5156004"/>
            <a:ext cx="2213052" cy="1113745"/>
          </a:xfrm>
          <a:prstGeom prst="foldedCorner">
            <a:avLst/>
          </a:prstGeom>
          <a:solidFill>
            <a:srgbClr val="FF660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4</a:t>
            </a:r>
          </a:p>
          <a:p>
            <a:pPr marL="0" marR="0" indent="0" algn="l" defTabSz="914400" rtl="0" eaLnBrk="0" fontAlgn="base" latinLnBrk="0" hangingPunct="0">
              <a:lnSpc>
                <a:spcPct val="100000"/>
              </a:lnSpc>
              <a:spcBef>
                <a:spcPct val="0"/>
              </a:spcBef>
              <a:spcAft>
                <a:spcPct val="0"/>
              </a:spcAft>
              <a:buClrTx/>
              <a:buSzTx/>
              <a:buFontTx/>
              <a:buNone/>
              <a:tabLst/>
            </a:pP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 @4</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4" name="Rounded Rectangle 13"/>
          <p:cNvSpPr/>
          <p:nvPr/>
        </p:nvSpPr>
        <p:spPr bwMode="auto">
          <a:xfrm>
            <a:off x="3496660" y="1316727"/>
            <a:ext cx="1036935" cy="38404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Head </a:t>
            </a:r>
            <a:r>
              <a:rPr kumimoji="0" lang="en-US" sz="1800" b="0" i="0" u="none" strike="noStrike" cap="none" normalizeH="0" baseline="0" dirty="0" err="1" smtClean="0">
                <a:ln>
                  <a:noFill/>
                </a:ln>
                <a:solidFill>
                  <a:schemeClr val="tx1"/>
                </a:solidFill>
                <a:effectLst/>
                <a:latin typeface="Times New Roman" pitchFamily="18" charset="0"/>
              </a:rPr>
              <a:t>Ptr</a:t>
            </a:r>
            <a:endParaRPr kumimoji="0" lang="en-US" sz="1800" b="0" i="0" u="none" strike="noStrike" cap="none" normalizeH="0" baseline="0" dirty="0" smtClean="0">
              <a:ln>
                <a:noFill/>
              </a:ln>
              <a:solidFill>
                <a:schemeClr val="tx1"/>
              </a:solidFill>
              <a:effectLst/>
              <a:latin typeface="Times New Roman" pitchFamily="18" charset="0"/>
            </a:endParaRPr>
          </a:p>
        </p:txBody>
      </p:sp>
      <p:cxnSp>
        <p:nvCxnSpPr>
          <p:cNvPr id="18" name="Straight Arrow Connector 17"/>
          <p:cNvCxnSpPr>
            <a:stCxn id="14" idx="2"/>
          </p:cNvCxnSpPr>
          <p:nvPr/>
        </p:nvCxnSpPr>
        <p:spPr bwMode="auto">
          <a:xfrm>
            <a:off x="4015128" y="1700775"/>
            <a:ext cx="19202" cy="42245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7" name="Rectangle 16"/>
          <p:cNvSpPr/>
          <p:nvPr/>
        </p:nvSpPr>
        <p:spPr bwMode="auto">
          <a:xfrm>
            <a:off x="6377035" y="1622744"/>
            <a:ext cx="1805035" cy="157460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sng" strike="noStrike" cap="none" normalizeH="0" baseline="0" dirty="0" smtClean="0">
                <a:ln>
                  <a:noFill/>
                </a:ln>
                <a:solidFill>
                  <a:schemeClr val="tx1"/>
                </a:solidFill>
                <a:effectLst/>
                <a:latin typeface="Times New Roman" pitchFamily="18" charset="0"/>
              </a:rPr>
              <a:t>Hardware Timer</a:t>
            </a:r>
          </a:p>
          <a:p>
            <a:pPr marL="0" marR="0" indent="0" algn="l" defTabSz="914400" rtl="0" eaLnBrk="0" fontAlgn="base" latinLnBrk="0" hangingPunct="0">
              <a:lnSpc>
                <a:spcPct val="100000"/>
              </a:lnSpc>
              <a:spcBef>
                <a:spcPct val="0"/>
              </a:spcBef>
              <a:spcAft>
                <a:spcPct val="0"/>
              </a:spcAft>
              <a:buClrTx/>
              <a:buSzTx/>
              <a:buFontTx/>
              <a:buNone/>
              <a:tabLst/>
            </a:pPr>
            <a:endParaRPr lang="en-US" sz="1800" u="sng" dirty="0"/>
          </a:p>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t>Count:</a:t>
            </a:r>
          </a:p>
          <a:p>
            <a:pPr marL="0" marR="0" indent="0" algn="l" defTabSz="914400" rtl="0" eaLnBrk="0" fontAlgn="base" latinLnBrk="0" hangingPunct="0">
              <a:lnSpc>
                <a:spcPct val="100000"/>
              </a:lnSpc>
              <a:spcBef>
                <a:spcPct val="0"/>
              </a:spcBef>
              <a:spcAft>
                <a:spcPct val="0"/>
              </a:spcAft>
              <a:buClrTx/>
              <a:buSzTx/>
              <a:buFontTx/>
              <a:buNone/>
              <a:tabLst/>
            </a:pPr>
            <a:endParaRPr lang="en-US" sz="1800" dirty="0"/>
          </a:p>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t> </a:t>
            </a:r>
            <a:endParaRPr kumimoji="0" lang="en-US" sz="1800" b="0" i="0" strike="noStrike" cap="none" normalizeH="0" baseline="0" dirty="0" smtClean="0">
              <a:ln>
                <a:noFill/>
              </a:ln>
              <a:solidFill>
                <a:schemeClr val="tx1"/>
              </a:solidFill>
              <a:effectLst/>
              <a:latin typeface="Times New Roman" pitchFamily="18" charset="0"/>
            </a:endParaRPr>
          </a:p>
        </p:txBody>
      </p:sp>
      <p:sp>
        <p:nvSpPr>
          <p:cNvPr id="20" name="Rounded Rectangle 19"/>
          <p:cNvSpPr/>
          <p:nvPr/>
        </p:nvSpPr>
        <p:spPr bwMode="auto">
          <a:xfrm>
            <a:off x="7106730" y="2198819"/>
            <a:ext cx="883315" cy="42245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a:solidFill>
                  <a:schemeClr val="tx1"/>
                </a:solidFill>
                <a:latin typeface="Times New Roman" pitchFamily="18" charset="0"/>
              </a:rPr>
              <a:t>0</a:t>
            </a:r>
            <a:endParaRPr kumimoji="0" lang="en-US" sz="1800" b="0" i="0" u="none" strike="noStrike" cap="none" normalizeH="0" baseline="0" dirty="0" smtClean="0">
              <a:ln>
                <a:noFill/>
              </a:ln>
              <a:solidFill>
                <a:schemeClr val="tx1"/>
              </a:solidFill>
              <a:effectLst/>
              <a:latin typeface="Times New Roman" pitchFamily="18" charset="0"/>
            </a:endParaRPr>
          </a:p>
        </p:txBody>
      </p:sp>
      <p:grpSp>
        <p:nvGrpSpPr>
          <p:cNvPr id="19" name="Group 18"/>
          <p:cNvGrpSpPr/>
          <p:nvPr/>
        </p:nvGrpSpPr>
        <p:grpSpPr>
          <a:xfrm>
            <a:off x="3285432" y="3467405"/>
            <a:ext cx="1497795" cy="1075340"/>
            <a:chOff x="7260350" y="1854394"/>
            <a:chExt cx="1497795" cy="1075340"/>
          </a:xfrm>
        </p:grpSpPr>
        <p:sp>
          <p:nvSpPr>
            <p:cNvPr id="21" name="Rounded Rectangle 20"/>
            <p:cNvSpPr/>
            <p:nvPr/>
          </p:nvSpPr>
          <p:spPr bwMode="auto">
            <a:xfrm>
              <a:off x="7260350" y="1854394"/>
              <a:ext cx="1497795" cy="1075340"/>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22" name="Rounded Rectangle 21"/>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solidFill>
                    <a:schemeClr val="tx1"/>
                  </a:solidFill>
                  <a:latin typeface="Times New Roman" pitchFamily="18" charset="0"/>
                </a:rPr>
                <a:t>3</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23" name="Rounded Rectangle 22"/>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-1</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24" name="Rounded Rectangle 23"/>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One</a:t>
              </a:r>
              <a:endParaRPr kumimoji="0" lang="en-US" sz="1800" b="0" i="0" u="none" strike="noStrike" cap="none" normalizeH="0" baseline="0" dirty="0" smtClean="0">
                <a:ln>
                  <a:noFill/>
                </a:ln>
                <a:solidFill>
                  <a:schemeClr val="tx1"/>
                </a:solidFill>
                <a:effectLst/>
                <a:latin typeface="Times New Roman" pitchFamily="18" charset="0"/>
              </a:endParaRPr>
            </a:p>
          </p:txBody>
        </p:sp>
      </p:grpSp>
      <p:cxnSp>
        <p:nvCxnSpPr>
          <p:cNvPr id="25" name="Straight Arrow Connector 24"/>
          <p:cNvCxnSpPr>
            <a:endCxn id="21" idx="0"/>
          </p:cNvCxnSpPr>
          <p:nvPr/>
        </p:nvCxnSpPr>
        <p:spPr bwMode="auto">
          <a:xfrm>
            <a:off x="3995925" y="3197349"/>
            <a:ext cx="38405" cy="27005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26" name="Group 25"/>
          <p:cNvGrpSpPr/>
          <p:nvPr/>
        </p:nvGrpSpPr>
        <p:grpSpPr>
          <a:xfrm>
            <a:off x="5301695" y="4811580"/>
            <a:ext cx="1497795" cy="1075340"/>
            <a:chOff x="7260350" y="1854394"/>
            <a:chExt cx="1497795" cy="1075340"/>
          </a:xfrm>
        </p:grpSpPr>
        <p:sp>
          <p:nvSpPr>
            <p:cNvPr id="27" name="Rounded Rectangle 26"/>
            <p:cNvSpPr/>
            <p:nvPr/>
          </p:nvSpPr>
          <p:spPr bwMode="auto">
            <a:xfrm>
              <a:off x="7260350" y="1854394"/>
              <a:ext cx="1497795" cy="1075340"/>
            </a:xfrm>
            <a:prstGeom prst="roundRect">
              <a:avLst/>
            </a:prstGeom>
            <a:solidFill>
              <a:srgbClr val="D2D2F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28" name="Rounded Rectangle 27"/>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solidFill>
                    <a:schemeClr val="tx1"/>
                  </a:solidFill>
                  <a:latin typeface="Times New Roman" pitchFamily="18" charset="0"/>
                </a:rPr>
                <a:t>5</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29" name="Rounded Rectangle 28"/>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-1</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30" name="Rounded Rectangle 29"/>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One</a:t>
              </a:r>
              <a:endParaRPr kumimoji="0" lang="en-US" sz="1800" b="0" i="0" u="none" strike="noStrike" cap="none" normalizeH="0" baseline="0" dirty="0" smtClean="0">
                <a:ln>
                  <a:noFill/>
                </a:ln>
                <a:solidFill>
                  <a:schemeClr val="tx1"/>
                </a:solidFill>
                <a:effectLst/>
                <a:latin typeface="Times New Roman" pitchFamily="18" charset="0"/>
              </a:endParaRPr>
            </a:p>
          </p:txBody>
        </p:sp>
      </p:grpSp>
      <p:grpSp>
        <p:nvGrpSpPr>
          <p:cNvPr id="34" name="Group 33"/>
          <p:cNvGrpSpPr/>
          <p:nvPr/>
        </p:nvGrpSpPr>
        <p:grpSpPr>
          <a:xfrm>
            <a:off x="7260350" y="4811580"/>
            <a:ext cx="1497795" cy="1075340"/>
            <a:chOff x="7260350" y="1854394"/>
            <a:chExt cx="1497795" cy="1075340"/>
          </a:xfrm>
        </p:grpSpPr>
        <p:sp>
          <p:nvSpPr>
            <p:cNvPr id="35" name="Rounded Rectangle 34"/>
            <p:cNvSpPr/>
            <p:nvPr/>
          </p:nvSpPr>
          <p:spPr bwMode="auto">
            <a:xfrm>
              <a:off x="7260350" y="1854394"/>
              <a:ext cx="1497795" cy="1075340"/>
            </a:xfrm>
            <a:prstGeom prst="roundRect">
              <a:avLst/>
            </a:prstGeom>
            <a:solidFill>
              <a:srgbClr val="FFCC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36" name="Rounded Rectangle 35"/>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solidFill>
                    <a:schemeClr val="tx1"/>
                  </a:solidFill>
                  <a:latin typeface="Times New Roman" pitchFamily="18" charset="0"/>
                </a:rPr>
                <a:t>7</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37" name="Rounded Rectangle 36"/>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7</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38" name="Rounded Rectangle 37"/>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Delta</a:t>
              </a:r>
              <a:endParaRPr kumimoji="0" lang="en-US" sz="1800" b="0" i="0" u="none" strike="noStrike" cap="none" normalizeH="0" baseline="0" dirty="0" smtClean="0">
                <a:ln>
                  <a:noFill/>
                </a:ln>
                <a:solidFill>
                  <a:schemeClr val="tx1"/>
                </a:solidFill>
                <a:effectLst/>
                <a:latin typeface="Times New Roman" pitchFamily="18" charset="0"/>
              </a:endParaRPr>
            </a:p>
          </p:txBody>
        </p:sp>
      </p:grpSp>
      <p:cxnSp>
        <p:nvCxnSpPr>
          <p:cNvPr id="39" name="Straight Arrow Connector 38"/>
          <p:cNvCxnSpPr>
            <a:stCxn id="27" idx="3"/>
            <a:endCxn id="35" idx="1"/>
          </p:cNvCxnSpPr>
          <p:nvPr/>
        </p:nvCxnSpPr>
        <p:spPr bwMode="auto">
          <a:xfrm>
            <a:off x="6799490" y="5349250"/>
            <a:ext cx="46086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40" name="Group 39"/>
          <p:cNvGrpSpPr/>
          <p:nvPr/>
        </p:nvGrpSpPr>
        <p:grpSpPr>
          <a:xfrm>
            <a:off x="3351077" y="4810359"/>
            <a:ext cx="1497795" cy="1075340"/>
            <a:chOff x="7260350" y="1854394"/>
            <a:chExt cx="1497795" cy="1075340"/>
          </a:xfrm>
        </p:grpSpPr>
        <p:sp>
          <p:nvSpPr>
            <p:cNvPr id="41" name="Rounded Rectangle 40"/>
            <p:cNvSpPr/>
            <p:nvPr/>
          </p:nvSpPr>
          <p:spPr bwMode="auto">
            <a:xfrm>
              <a:off x="7260350" y="1854394"/>
              <a:ext cx="1497795" cy="1075340"/>
            </a:xfrm>
            <a:prstGeom prst="roundRect">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42" name="Rounded Rectangle 41"/>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4</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43" name="Rounded Rectangle 42"/>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-1</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44" name="Rounded Rectangle 43"/>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One</a:t>
              </a:r>
              <a:endParaRPr kumimoji="0" lang="en-US" sz="1800" b="0" i="0" u="none" strike="noStrike" cap="none" normalizeH="0" baseline="0" dirty="0" smtClean="0">
                <a:ln>
                  <a:noFill/>
                </a:ln>
                <a:solidFill>
                  <a:schemeClr val="tx1"/>
                </a:solidFill>
                <a:effectLst/>
                <a:latin typeface="Times New Roman" pitchFamily="18" charset="0"/>
              </a:endParaRPr>
            </a:p>
          </p:txBody>
        </p:sp>
      </p:grpSp>
      <p:cxnSp>
        <p:nvCxnSpPr>
          <p:cNvPr id="45" name="Straight Arrow Connector 44"/>
          <p:cNvCxnSpPr/>
          <p:nvPr/>
        </p:nvCxnSpPr>
        <p:spPr bwMode="auto">
          <a:xfrm>
            <a:off x="4038717" y="4545999"/>
            <a:ext cx="38405" cy="27005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6" name="Straight Arrow Connector 45"/>
          <p:cNvCxnSpPr/>
          <p:nvPr/>
        </p:nvCxnSpPr>
        <p:spPr bwMode="auto">
          <a:xfrm>
            <a:off x="4848872" y="5349250"/>
            <a:ext cx="46086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 name="TextBox 2"/>
          <p:cNvSpPr txBox="1"/>
          <p:nvPr/>
        </p:nvSpPr>
        <p:spPr>
          <a:xfrm rot="16200000">
            <a:off x="4541712" y="2490468"/>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
        <p:nvSpPr>
          <p:cNvPr id="47" name="TextBox 46"/>
          <p:cNvSpPr txBox="1"/>
          <p:nvPr/>
        </p:nvSpPr>
        <p:spPr>
          <a:xfrm rot="16200000">
            <a:off x="4571631" y="3926289"/>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
        <p:nvSpPr>
          <p:cNvPr id="48" name="TextBox 47"/>
          <p:cNvSpPr txBox="1"/>
          <p:nvPr/>
        </p:nvSpPr>
        <p:spPr>
          <a:xfrm rot="16200000">
            <a:off x="4637276" y="5218444"/>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
        <p:nvSpPr>
          <p:cNvPr id="49" name="TextBox 48"/>
          <p:cNvSpPr txBox="1"/>
          <p:nvPr/>
        </p:nvSpPr>
        <p:spPr>
          <a:xfrm rot="16200000">
            <a:off x="6573613" y="5218444"/>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
        <p:nvSpPr>
          <p:cNvPr id="50" name="TextBox 49"/>
          <p:cNvSpPr txBox="1"/>
          <p:nvPr/>
        </p:nvSpPr>
        <p:spPr>
          <a:xfrm rot="16200000">
            <a:off x="8546548" y="5218445"/>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
        <p:nvSpPr>
          <p:cNvPr id="33" name="Oval 32"/>
          <p:cNvSpPr/>
          <p:nvPr/>
        </p:nvSpPr>
        <p:spPr bwMode="auto">
          <a:xfrm>
            <a:off x="6914705" y="2046420"/>
            <a:ext cx="1267365" cy="768100"/>
          </a:xfrm>
          <a:prstGeom prst="ellipse">
            <a:avLst/>
          </a:prstGeom>
          <a:solidFill>
            <a:srgbClr val="FF0000">
              <a:alpha val="42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800735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Queue</a:t>
            </a:r>
            <a:endParaRPr lang="en-US" dirty="0"/>
          </a:p>
        </p:txBody>
      </p:sp>
      <p:sp>
        <p:nvSpPr>
          <p:cNvPr id="4" name="Slide Number Placeholder 3"/>
          <p:cNvSpPr>
            <a:spLocks noGrp="1"/>
          </p:cNvSpPr>
          <p:nvPr>
            <p:ph type="sldNum" sz="quarter" idx="12"/>
          </p:nvPr>
        </p:nvSpPr>
        <p:spPr/>
        <p:txBody>
          <a:bodyPr/>
          <a:lstStyle/>
          <a:p>
            <a:pPr>
              <a:defRPr/>
            </a:pPr>
            <a:fld id="{331B6864-6CC3-410F-8D49-7F7C8EB5C66F}" type="slidenum">
              <a:rPr lang="en-US" smtClean="0"/>
              <a:pPr>
                <a:defRPr/>
              </a:pPr>
              <a:t>12</a:t>
            </a:fld>
            <a:endParaRPr lang="en-US"/>
          </a:p>
        </p:txBody>
      </p:sp>
      <p:grpSp>
        <p:nvGrpSpPr>
          <p:cNvPr id="13" name="Group 12"/>
          <p:cNvGrpSpPr/>
          <p:nvPr/>
        </p:nvGrpSpPr>
        <p:grpSpPr>
          <a:xfrm>
            <a:off x="3253958" y="2123230"/>
            <a:ext cx="1497795" cy="1075340"/>
            <a:chOff x="7260350" y="1854394"/>
            <a:chExt cx="1497795" cy="1075340"/>
          </a:xfrm>
        </p:grpSpPr>
        <p:sp>
          <p:nvSpPr>
            <p:cNvPr id="5" name="Rounded Rectangle 4"/>
            <p:cNvSpPr/>
            <p:nvPr/>
          </p:nvSpPr>
          <p:spPr bwMode="auto">
            <a:xfrm>
              <a:off x="7260350" y="1854394"/>
              <a:ext cx="1497795" cy="1075340"/>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6" name="Rounded Rectangle 5"/>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2</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7" name="Rounded Rectangle 6"/>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solidFill>
                    <a:schemeClr val="tx1"/>
                  </a:solidFill>
                  <a:latin typeface="Times New Roman" pitchFamily="18" charset="0"/>
                </a:rPr>
                <a:t>2</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8" name="Rounded Rectangle 7"/>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Delta</a:t>
              </a:r>
              <a:endParaRPr kumimoji="0" lang="en-US" sz="1800" b="0" i="0" u="none" strike="noStrike" cap="none" normalizeH="0" baseline="0" dirty="0" smtClean="0">
                <a:ln>
                  <a:noFill/>
                </a:ln>
                <a:solidFill>
                  <a:schemeClr val="tx1"/>
                </a:solidFill>
                <a:effectLst/>
                <a:latin typeface="Times New Roman" pitchFamily="18" charset="0"/>
              </a:endParaRPr>
            </a:p>
          </p:txBody>
        </p:sp>
      </p:grpSp>
      <p:sp>
        <p:nvSpPr>
          <p:cNvPr id="9" name="Folded Corner 8"/>
          <p:cNvSpPr/>
          <p:nvPr/>
        </p:nvSpPr>
        <p:spPr bwMode="auto">
          <a:xfrm>
            <a:off x="169863" y="1353909"/>
            <a:ext cx="2213052" cy="1113745"/>
          </a:xfrm>
          <a:prstGeom prst="foldedCorner">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1</a:t>
            </a: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 @3</a:t>
            </a:r>
          </a:p>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tx1"/>
                </a:solidFill>
                <a:latin typeface="Times New Roman" pitchFamily="18" charset="0"/>
              </a:rPr>
              <a:t>//Setup Timer @5</a:t>
            </a:r>
            <a:endParaRPr kumimoji="0" lang="en-US" sz="2000" b="0" i="0" strike="noStrike" cap="none" normalizeH="0" baseline="0" dirty="0" smtClean="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0" name="Folded Corner 9"/>
          <p:cNvSpPr/>
          <p:nvPr/>
        </p:nvSpPr>
        <p:spPr bwMode="auto">
          <a:xfrm>
            <a:off x="169863" y="2621274"/>
            <a:ext cx="2213052" cy="1113745"/>
          </a:xfrm>
          <a:prstGeom prst="foldedCorner">
            <a:avLst/>
          </a:prstGeom>
          <a:solidFill>
            <a:schemeClr val="accent1">
              <a:lumMod val="40000"/>
              <a:lumOff val="60000"/>
            </a:scheme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2</a:t>
            </a:r>
          </a:p>
          <a:p>
            <a:pPr marL="0" marR="0" indent="0" algn="l" defTabSz="914400" rtl="0" eaLnBrk="0" fontAlgn="base" latinLnBrk="0" hangingPunct="0">
              <a:lnSpc>
                <a:spcPct val="100000"/>
              </a:lnSpc>
              <a:spcBef>
                <a:spcPct val="0"/>
              </a:spcBef>
              <a:spcAft>
                <a:spcPct val="0"/>
              </a:spcAft>
              <a:buClrTx/>
              <a:buSzTx/>
              <a:buFontTx/>
              <a:buNone/>
              <a:tabLst/>
            </a:pP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a:t>
            </a:r>
            <a:r>
              <a:rPr kumimoji="0" lang="en-US" sz="2000" b="0" i="0" strike="noStrike" cap="none" normalizeH="0" dirty="0" smtClean="0">
                <a:ln>
                  <a:noFill/>
                </a:ln>
                <a:solidFill>
                  <a:schemeClr val="tx1"/>
                </a:solidFill>
                <a:effectLst/>
                <a:latin typeface="Times New Roman" pitchFamily="18" charset="0"/>
              </a:rPr>
              <a:t> </a:t>
            </a:r>
            <a:r>
              <a:rPr kumimoji="0" lang="en-US" sz="2000" b="0" i="0" strike="noStrike" cap="none" normalizeH="0" baseline="0" dirty="0" smtClean="0">
                <a:ln>
                  <a:noFill/>
                </a:ln>
                <a:solidFill>
                  <a:schemeClr val="tx1"/>
                </a:solidFill>
                <a:effectLst/>
                <a:latin typeface="Times New Roman" pitchFamily="18" charset="0"/>
              </a:rPr>
              <a:t>@D2</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1" name="Folded Corner 10"/>
          <p:cNvSpPr/>
          <p:nvPr/>
        </p:nvSpPr>
        <p:spPr bwMode="auto">
          <a:xfrm>
            <a:off x="169863" y="3888639"/>
            <a:ext cx="2213052" cy="1113745"/>
          </a:xfrm>
          <a:prstGeom prst="foldedCorner">
            <a:avLst/>
          </a:prstGeom>
          <a:solidFill>
            <a:srgbClr val="FFCC0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3</a:t>
            </a:r>
          </a:p>
          <a:p>
            <a:pPr marL="0" marR="0" indent="0" algn="l" defTabSz="914400" rtl="0" eaLnBrk="0" fontAlgn="base" latinLnBrk="0" hangingPunct="0">
              <a:lnSpc>
                <a:spcPct val="100000"/>
              </a:lnSpc>
              <a:spcBef>
                <a:spcPct val="0"/>
              </a:spcBef>
              <a:spcAft>
                <a:spcPct val="0"/>
              </a:spcAft>
              <a:buClrTx/>
              <a:buSzTx/>
              <a:buFontTx/>
              <a:buNone/>
              <a:tabLst/>
            </a:pP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 @D7</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2" name="Folded Corner 11"/>
          <p:cNvSpPr/>
          <p:nvPr/>
        </p:nvSpPr>
        <p:spPr bwMode="auto">
          <a:xfrm>
            <a:off x="169863" y="5156004"/>
            <a:ext cx="2213052" cy="1113745"/>
          </a:xfrm>
          <a:prstGeom prst="foldedCorner">
            <a:avLst/>
          </a:prstGeom>
          <a:solidFill>
            <a:srgbClr val="FF660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4</a:t>
            </a:r>
          </a:p>
          <a:p>
            <a:pPr marL="0" marR="0" indent="0" algn="l" defTabSz="914400" rtl="0" eaLnBrk="0" fontAlgn="base" latinLnBrk="0" hangingPunct="0">
              <a:lnSpc>
                <a:spcPct val="100000"/>
              </a:lnSpc>
              <a:spcBef>
                <a:spcPct val="0"/>
              </a:spcBef>
              <a:spcAft>
                <a:spcPct val="0"/>
              </a:spcAft>
              <a:buClrTx/>
              <a:buSzTx/>
              <a:buFontTx/>
              <a:buNone/>
              <a:tabLst/>
            </a:pP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 @4</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4" name="Rounded Rectangle 13"/>
          <p:cNvSpPr/>
          <p:nvPr/>
        </p:nvSpPr>
        <p:spPr bwMode="auto">
          <a:xfrm>
            <a:off x="3496660" y="1316727"/>
            <a:ext cx="1036935" cy="38404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Head </a:t>
            </a:r>
            <a:r>
              <a:rPr kumimoji="0" lang="en-US" sz="1800" b="0" i="0" u="none" strike="noStrike" cap="none" normalizeH="0" baseline="0" dirty="0" err="1" smtClean="0">
                <a:ln>
                  <a:noFill/>
                </a:ln>
                <a:solidFill>
                  <a:schemeClr val="tx1"/>
                </a:solidFill>
                <a:effectLst/>
                <a:latin typeface="Times New Roman" pitchFamily="18" charset="0"/>
              </a:rPr>
              <a:t>Ptr</a:t>
            </a:r>
            <a:endParaRPr kumimoji="0" lang="en-US" sz="1800" b="0" i="0" u="none" strike="noStrike" cap="none" normalizeH="0" baseline="0" dirty="0" smtClean="0">
              <a:ln>
                <a:noFill/>
              </a:ln>
              <a:solidFill>
                <a:schemeClr val="tx1"/>
              </a:solidFill>
              <a:effectLst/>
              <a:latin typeface="Times New Roman" pitchFamily="18" charset="0"/>
            </a:endParaRPr>
          </a:p>
        </p:txBody>
      </p:sp>
      <p:cxnSp>
        <p:nvCxnSpPr>
          <p:cNvPr id="18" name="Straight Arrow Connector 17"/>
          <p:cNvCxnSpPr>
            <a:stCxn id="14" idx="2"/>
          </p:cNvCxnSpPr>
          <p:nvPr/>
        </p:nvCxnSpPr>
        <p:spPr bwMode="auto">
          <a:xfrm>
            <a:off x="4015128" y="1700775"/>
            <a:ext cx="19202" cy="42245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7" name="Rectangle 16"/>
          <p:cNvSpPr/>
          <p:nvPr/>
        </p:nvSpPr>
        <p:spPr bwMode="auto">
          <a:xfrm>
            <a:off x="6377035" y="1622744"/>
            <a:ext cx="1805035" cy="157460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sng" strike="noStrike" cap="none" normalizeH="0" baseline="0" dirty="0" smtClean="0">
                <a:ln>
                  <a:noFill/>
                </a:ln>
                <a:solidFill>
                  <a:schemeClr val="tx1"/>
                </a:solidFill>
                <a:effectLst/>
                <a:latin typeface="Times New Roman" pitchFamily="18" charset="0"/>
              </a:rPr>
              <a:t>Hardware Timer</a:t>
            </a:r>
          </a:p>
          <a:p>
            <a:pPr marL="0" marR="0" indent="0" algn="l" defTabSz="914400" rtl="0" eaLnBrk="0" fontAlgn="base" latinLnBrk="0" hangingPunct="0">
              <a:lnSpc>
                <a:spcPct val="100000"/>
              </a:lnSpc>
              <a:spcBef>
                <a:spcPct val="0"/>
              </a:spcBef>
              <a:spcAft>
                <a:spcPct val="0"/>
              </a:spcAft>
              <a:buClrTx/>
              <a:buSzTx/>
              <a:buFontTx/>
              <a:buNone/>
              <a:tabLst/>
            </a:pPr>
            <a:endParaRPr lang="en-US" sz="1800" u="sng" dirty="0"/>
          </a:p>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t>Count:</a:t>
            </a:r>
          </a:p>
          <a:p>
            <a:pPr marL="0" marR="0" indent="0" algn="l" defTabSz="914400" rtl="0" eaLnBrk="0" fontAlgn="base" latinLnBrk="0" hangingPunct="0">
              <a:lnSpc>
                <a:spcPct val="100000"/>
              </a:lnSpc>
              <a:spcBef>
                <a:spcPct val="0"/>
              </a:spcBef>
              <a:spcAft>
                <a:spcPct val="0"/>
              </a:spcAft>
              <a:buClrTx/>
              <a:buSzTx/>
              <a:buFontTx/>
              <a:buNone/>
              <a:tabLst/>
            </a:pPr>
            <a:endParaRPr lang="en-US" sz="1800" dirty="0"/>
          </a:p>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t> </a:t>
            </a:r>
            <a:endParaRPr kumimoji="0" lang="en-US" sz="1800" b="0" i="0" strike="noStrike" cap="none" normalizeH="0" baseline="0" dirty="0" smtClean="0">
              <a:ln>
                <a:noFill/>
              </a:ln>
              <a:solidFill>
                <a:schemeClr val="tx1"/>
              </a:solidFill>
              <a:effectLst/>
              <a:latin typeface="Times New Roman" pitchFamily="18" charset="0"/>
            </a:endParaRPr>
          </a:p>
        </p:txBody>
      </p:sp>
      <p:sp>
        <p:nvSpPr>
          <p:cNvPr id="20" name="Rounded Rectangle 19"/>
          <p:cNvSpPr/>
          <p:nvPr/>
        </p:nvSpPr>
        <p:spPr bwMode="auto">
          <a:xfrm>
            <a:off x="7106730" y="2198819"/>
            <a:ext cx="883315" cy="42245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a:solidFill>
                  <a:schemeClr val="tx1"/>
                </a:solidFill>
                <a:latin typeface="Times New Roman" pitchFamily="18" charset="0"/>
              </a:rPr>
              <a:t>0</a:t>
            </a:r>
            <a:endParaRPr kumimoji="0" lang="en-US" sz="1800" b="0" i="0" u="none" strike="noStrike" cap="none" normalizeH="0" baseline="0" dirty="0" smtClean="0">
              <a:ln>
                <a:noFill/>
              </a:ln>
              <a:solidFill>
                <a:schemeClr val="tx1"/>
              </a:solidFill>
              <a:effectLst/>
              <a:latin typeface="Times New Roman" pitchFamily="18" charset="0"/>
            </a:endParaRPr>
          </a:p>
        </p:txBody>
      </p:sp>
      <p:grpSp>
        <p:nvGrpSpPr>
          <p:cNvPr id="19" name="Group 18"/>
          <p:cNvGrpSpPr/>
          <p:nvPr/>
        </p:nvGrpSpPr>
        <p:grpSpPr>
          <a:xfrm>
            <a:off x="3285432" y="3467405"/>
            <a:ext cx="1497795" cy="1075340"/>
            <a:chOff x="7260350" y="1854394"/>
            <a:chExt cx="1497795" cy="1075340"/>
          </a:xfrm>
        </p:grpSpPr>
        <p:sp>
          <p:nvSpPr>
            <p:cNvPr id="21" name="Rounded Rectangle 20"/>
            <p:cNvSpPr/>
            <p:nvPr/>
          </p:nvSpPr>
          <p:spPr bwMode="auto">
            <a:xfrm>
              <a:off x="7260350" y="1854394"/>
              <a:ext cx="1497795" cy="1075340"/>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22" name="Rounded Rectangle 21"/>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solidFill>
                    <a:schemeClr val="tx1"/>
                  </a:solidFill>
                  <a:latin typeface="Times New Roman" pitchFamily="18" charset="0"/>
                </a:rPr>
                <a:t>3</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23" name="Rounded Rectangle 22"/>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-1</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24" name="Rounded Rectangle 23"/>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One</a:t>
              </a:r>
              <a:endParaRPr kumimoji="0" lang="en-US" sz="1800" b="0" i="0" u="none" strike="noStrike" cap="none" normalizeH="0" baseline="0" dirty="0" smtClean="0">
                <a:ln>
                  <a:noFill/>
                </a:ln>
                <a:solidFill>
                  <a:schemeClr val="tx1"/>
                </a:solidFill>
                <a:effectLst/>
                <a:latin typeface="Times New Roman" pitchFamily="18" charset="0"/>
              </a:endParaRPr>
            </a:p>
          </p:txBody>
        </p:sp>
      </p:grpSp>
      <p:cxnSp>
        <p:nvCxnSpPr>
          <p:cNvPr id="25" name="Straight Arrow Connector 24"/>
          <p:cNvCxnSpPr>
            <a:endCxn id="21" idx="0"/>
          </p:cNvCxnSpPr>
          <p:nvPr/>
        </p:nvCxnSpPr>
        <p:spPr bwMode="auto">
          <a:xfrm>
            <a:off x="3995925" y="3197349"/>
            <a:ext cx="38405" cy="27005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26" name="Group 25"/>
          <p:cNvGrpSpPr/>
          <p:nvPr/>
        </p:nvGrpSpPr>
        <p:grpSpPr>
          <a:xfrm>
            <a:off x="5301695" y="4811580"/>
            <a:ext cx="1497795" cy="1075340"/>
            <a:chOff x="7260350" y="1854394"/>
            <a:chExt cx="1497795" cy="1075340"/>
          </a:xfrm>
        </p:grpSpPr>
        <p:sp>
          <p:nvSpPr>
            <p:cNvPr id="27" name="Rounded Rectangle 26"/>
            <p:cNvSpPr/>
            <p:nvPr/>
          </p:nvSpPr>
          <p:spPr bwMode="auto">
            <a:xfrm>
              <a:off x="7260350" y="1854394"/>
              <a:ext cx="1497795" cy="1075340"/>
            </a:xfrm>
            <a:prstGeom prst="roundRect">
              <a:avLst/>
            </a:prstGeom>
            <a:solidFill>
              <a:srgbClr val="D2D2F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28" name="Rounded Rectangle 27"/>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solidFill>
                    <a:schemeClr val="tx1"/>
                  </a:solidFill>
                  <a:latin typeface="Times New Roman" pitchFamily="18" charset="0"/>
                </a:rPr>
                <a:t>5</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29" name="Rounded Rectangle 28"/>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-1</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30" name="Rounded Rectangle 29"/>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One</a:t>
              </a:r>
              <a:endParaRPr kumimoji="0" lang="en-US" sz="1800" b="0" i="0" u="none" strike="noStrike" cap="none" normalizeH="0" baseline="0" dirty="0" smtClean="0">
                <a:ln>
                  <a:noFill/>
                </a:ln>
                <a:solidFill>
                  <a:schemeClr val="tx1"/>
                </a:solidFill>
                <a:effectLst/>
                <a:latin typeface="Times New Roman" pitchFamily="18" charset="0"/>
              </a:endParaRPr>
            </a:p>
          </p:txBody>
        </p:sp>
      </p:grpSp>
      <p:grpSp>
        <p:nvGrpSpPr>
          <p:cNvPr id="34" name="Group 33"/>
          <p:cNvGrpSpPr/>
          <p:nvPr/>
        </p:nvGrpSpPr>
        <p:grpSpPr>
          <a:xfrm>
            <a:off x="7260350" y="4811580"/>
            <a:ext cx="1497795" cy="1075340"/>
            <a:chOff x="7260350" y="1854394"/>
            <a:chExt cx="1497795" cy="1075340"/>
          </a:xfrm>
        </p:grpSpPr>
        <p:sp>
          <p:nvSpPr>
            <p:cNvPr id="35" name="Rounded Rectangle 34"/>
            <p:cNvSpPr/>
            <p:nvPr/>
          </p:nvSpPr>
          <p:spPr bwMode="auto">
            <a:xfrm>
              <a:off x="7260350" y="1854394"/>
              <a:ext cx="1497795" cy="1075340"/>
            </a:xfrm>
            <a:prstGeom prst="roundRect">
              <a:avLst/>
            </a:prstGeom>
            <a:solidFill>
              <a:srgbClr val="FFCC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36" name="Rounded Rectangle 35"/>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solidFill>
                    <a:schemeClr val="tx1"/>
                  </a:solidFill>
                  <a:latin typeface="Times New Roman" pitchFamily="18" charset="0"/>
                </a:rPr>
                <a:t>7</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37" name="Rounded Rectangle 36"/>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7</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38" name="Rounded Rectangle 37"/>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Delta</a:t>
              </a:r>
              <a:endParaRPr kumimoji="0" lang="en-US" sz="1800" b="0" i="0" u="none" strike="noStrike" cap="none" normalizeH="0" baseline="0" dirty="0" smtClean="0">
                <a:ln>
                  <a:noFill/>
                </a:ln>
                <a:solidFill>
                  <a:schemeClr val="tx1"/>
                </a:solidFill>
                <a:effectLst/>
                <a:latin typeface="Times New Roman" pitchFamily="18" charset="0"/>
              </a:endParaRPr>
            </a:p>
          </p:txBody>
        </p:sp>
      </p:grpSp>
      <p:cxnSp>
        <p:nvCxnSpPr>
          <p:cNvPr id="39" name="Straight Arrow Connector 38"/>
          <p:cNvCxnSpPr>
            <a:stCxn id="27" idx="3"/>
            <a:endCxn id="35" idx="1"/>
          </p:cNvCxnSpPr>
          <p:nvPr/>
        </p:nvCxnSpPr>
        <p:spPr bwMode="auto">
          <a:xfrm>
            <a:off x="6799490" y="5349250"/>
            <a:ext cx="46086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40" name="Group 39"/>
          <p:cNvGrpSpPr/>
          <p:nvPr/>
        </p:nvGrpSpPr>
        <p:grpSpPr>
          <a:xfrm>
            <a:off x="3351077" y="4810359"/>
            <a:ext cx="1497795" cy="1075340"/>
            <a:chOff x="7260350" y="1854394"/>
            <a:chExt cx="1497795" cy="1075340"/>
          </a:xfrm>
        </p:grpSpPr>
        <p:sp>
          <p:nvSpPr>
            <p:cNvPr id="41" name="Rounded Rectangle 40"/>
            <p:cNvSpPr/>
            <p:nvPr/>
          </p:nvSpPr>
          <p:spPr bwMode="auto">
            <a:xfrm>
              <a:off x="7260350" y="1854394"/>
              <a:ext cx="1497795" cy="1075340"/>
            </a:xfrm>
            <a:prstGeom prst="roundRect">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42" name="Rounded Rectangle 41"/>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4</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43" name="Rounded Rectangle 42"/>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-1</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44" name="Rounded Rectangle 43"/>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One</a:t>
              </a:r>
              <a:endParaRPr kumimoji="0" lang="en-US" sz="1800" b="0" i="0" u="none" strike="noStrike" cap="none" normalizeH="0" baseline="0" dirty="0" smtClean="0">
                <a:ln>
                  <a:noFill/>
                </a:ln>
                <a:solidFill>
                  <a:schemeClr val="tx1"/>
                </a:solidFill>
                <a:effectLst/>
                <a:latin typeface="Times New Roman" pitchFamily="18" charset="0"/>
              </a:endParaRPr>
            </a:p>
          </p:txBody>
        </p:sp>
      </p:grpSp>
      <p:cxnSp>
        <p:nvCxnSpPr>
          <p:cNvPr id="45" name="Straight Arrow Connector 44"/>
          <p:cNvCxnSpPr/>
          <p:nvPr/>
        </p:nvCxnSpPr>
        <p:spPr bwMode="auto">
          <a:xfrm>
            <a:off x="4038717" y="4545999"/>
            <a:ext cx="38405" cy="27005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6" name="Straight Arrow Connector 45"/>
          <p:cNvCxnSpPr/>
          <p:nvPr/>
        </p:nvCxnSpPr>
        <p:spPr bwMode="auto">
          <a:xfrm>
            <a:off x="4848872" y="5349250"/>
            <a:ext cx="46086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 name="TextBox 2"/>
          <p:cNvSpPr txBox="1"/>
          <p:nvPr/>
        </p:nvSpPr>
        <p:spPr>
          <a:xfrm rot="16200000">
            <a:off x="4541712" y="2490468"/>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
        <p:nvSpPr>
          <p:cNvPr id="47" name="TextBox 46"/>
          <p:cNvSpPr txBox="1"/>
          <p:nvPr/>
        </p:nvSpPr>
        <p:spPr>
          <a:xfrm rot="16200000">
            <a:off x="4571631" y="3926289"/>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
        <p:nvSpPr>
          <p:cNvPr id="48" name="TextBox 47"/>
          <p:cNvSpPr txBox="1"/>
          <p:nvPr/>
        </p:nvSpPr>
        <p:spPr>
          <a:xfrm rot="16200000">
            <a:off x="4637276" y="5218444"/>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
        <p:nvSpPr>
          <p:cNvPr id="49" name="TextBox 48"/>
          <p:cNvSpPr txBox="1"/>
          <p:nvPr/>
        </p:nvSpPr>
        <p:spPr>
          <a:xfrm rot="16200000">
            <a:off x="6573613" y="5218444"/>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
        <p:nvSpPr>
          <p:cNvPr id="50" name="TextBox 49"/>
          <p:cNvSpPr txBox="1"/>
          <p:nvPr/>
        </p:nvSpPr>
        <p:spPr>
          <a:xfrm rot="16200000">
            <a:off x="8546548" y="5218445"/>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
        <p:nvSpPr>
          <p:cNvPr id="51" name="Folded Corner 50"/>
          <p:cNvSpPr/>
          <p:nvPr/>
        </p:nvSpPr>
        <p:spPr bwMode="auto">
          <a:xfrm>
            <a:off x="6503445" y="3198570"/>
            <a:ext cx="2342705" cy="1579080"/>
          </a:xfrm>
          <a:prstGeom prst="foldedCorner">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Virtual ISR</a:t>
            </a:r>
            <a:endParaRPr lang="en-US" sz="2000" u="sng" dirty="0" smtClean="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tx1"/>
                </a:solidFill>
                <a:latin typeface="Times New Roman" pitchFamily="18" charset="0"/>
              </a:rPr>
              <a:t>//Figure out source</a:t>
            </a:r>
          </a:p>
          <a:p>
            <a:r>
              <a:rPr lang="en-US" sz="2000" dirty="0" smtClean="0">
                <a:solidFill>
                  <a:schemeClr val="tx1"/>
                </a:solidFill>
                <a:latin typeface="Times New Roman" pitchFamily="18" charset="0"/>
              </a:rPr>
              <a:t>//Remove head</a:t>
            </a:r>
          </a:p>
          <a:p>
            <a:r>
              <a:rPr lang="en-US" sz="2000" dirty="0" smtClean="0">
                <a:solidFill>
                  <a:schemeClr val="tx1"/>
                </a:solidFill>
                <a:latin typeface="Times New Roman" pitchFamily="18" charset="0"/>
              </a:rPr>
              <a:t>//Insert new event?</a:t>
            </a:r>
          </a:p>
          <a:p>
            <a:r>
              <a:rPr lang="en-US" sz="2000" dirty="0" smtClean="0">
                <a:solidFill>
                  <a:schemeClr val="tx1"/>
                </a:solidFill>
                <a:latin typeface="Times New Roman" pitchFamily="18" charset="0"/>
              </a:rPr>
              <a:t>//Set new time</a:t>
            </a:r>
            <a:endParaRPr lang="en-US" sz="2000"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strike="noStrike" cap="none" normalizeH="0" baseline="0" dirty="0" smtClean="0">
              <a:ln>
                <a:noFill/>
              </a:ln>
              <a:solidFill>
                <a:schemeClr val="tx1"/>
              </a:solidFill>
              <a:effectLst/>
              <a:latin typeface="Times New Roman" pitchFamily="18" charset="0"/>
            </a:endParaRPr>
          </a:p>
        </p:txBody>
      </p:sp>
      <p:cxnSp>
        <p:nvCxnSpPr>
          <p:cNvPr id="16" name="Straight Arrow Connector 15"/>
          <p:cNvCxnSpPr>
            <a:endCxn id="3" idx="2"/>
          </p:cNvCxnSpPr>
          <p:nvPr/>
        </p:nvCxnSpPr>
        <p:spPr bwMode="auto">
          <a:xfrm flipH="1" flipV="1">
            <a:off x="5014919" y="2621273"/>
            <a:ext cx="1630951" cy="109341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3" name="Oval 32"/>
          <p:cNvSpPr/>
          <p:nvPr/>
        </p:nvSpPr>
        <p:spPr bwMode="auto">
          <a:xfrm>
            <a:off x="6511185" y="3544215"/>
            <a:ext cx="2016532" cy="290383"/>
          </a:xfrm>
          <a:prstGeom prst="ellipse">
            <a:avLst/>
          </a:prstGeom>
          <a:solidFill>
            <a:srgbClr val="FF0000">
              <a:alpha val="42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291608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Queue</a:t>
            </a:r>
            <a:endParaRPr lang="en-US" dirty="0"/>
          </a:p>
        </p:txBody>
      </p:sp>
      <p:sp>
        <p:nvSpPr>
          <p:cNvPr id="4" name="Slide Number Placeholder 3"/>
          <p:cNvSpPr>
            <a:spLocks noGrp="1"/>
          </p:cNvSpPr>
          <p:nvPr>
            <p:ph type="sldNum" sz="quarter" idx="12"/>
          </p:nvPr>
        </p:nvSpPr>
        <p:spPr/>
        <p:txBody>
          <a:bodyPr/>
          <a:lstStyle/>
          <a:p>
            <a:pPr>
              <a:defRPr/>
            </a:pPr>
            <a:fld id="{331B6864-6CC3-410F-8D49-7F7C8EB5C66F}" type="slidenum">
              <a:rPr lang="en-US" smtClean="0"/>
              <a:pPr>
                <a:defRPr/>
              </a:pPr>
              <a:t>13</a:t>
            </a:fld>
            <a:endParaRPr lang="en-US"/>
          </a:p>
        </p:txBody>
      </p:sp>
      <p:grpSp>
        <p:nvGrpSpPr>
          <p:cNvPr id="13" name="Group 12"/>
          <p:cNvGrpSpPr/>
          <p:nvPr/>
        </p:nvGrpSpPr>
        <p:grpSpPr>
          <a:xfrm>
            <a:off x="4848872" y="452930"/>
            <a:ext cx="1497795" cy="1075340"/>
            <a:chOff x="7260350" y="1854394"/>
            <a:chExt cx="1497795" cy="1075340"/>
          </a:xfrm>
        </p:grpSpPr>
        <p:sp>
          <p:nvSpPr>
            <p:cNvPr id="5" name="Rounded Rectangle 4"/>
            <p:cNvSpPr/>
            <p:nvPr/>
          </p:nvSpPr>
          <p:spPr bwMode="auto">
            <a:xfrm>
              <a:off x="7260350" y="1854394"/>
              <a:ext cx="1497795" cy="1075340"/>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6" name="Rounded Rectangle 5"/>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2</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7" name="Rounded Rectangle 6"/>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solidFill>
                    <a:schemeClr val="tx1"/>
                  </a:solidFill>
                  <a:latin typeface="Times New Roman" pitchFamily="18" charset="0"/>
                </a:rPr>
                <a:t>2</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8" name="Rounded Rectangle 7"/>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Delta</a:t>
              </a:r>
              <a:endParaRPr kumimoji="0" lang="en-US" sz="1800" b="0" i="0" u="none" strike="noStrike" cap="none" normalizeH="0" baseline="0" dirty="0" smtClean="0">
                <a:ln>
                  <a:noFill/>
                </a:ln>
                <a:solidFill>
                  <a:schemeClr val="tx1"/>
                </a:solidFill>
                <a:effectLst/>
                <a:latin typeface="Times New Roman" pitchFamily="18" charset="0"/>
              </a:endParaRPr>
            </a:p>
          </p:txBody>
        </p:sp>
      </p:grpSp>
      <p:sp>
        <p:nvSpPr>
          <p:cNvPr id="9" name="Folded Corner 8"/>
          <p:cNvSpPr/>
          <p:nvPr/>
        </p:nvSpPr>
        <p:spPr bwMode="auto">
          <a:xfrm>
            <a:off x="169863" y="1353909"/>
            <a:ext cx="2213052" cy="1113745"/>
          </a:xfrm>
          <a:prstGeom prst="foldedCorner">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1</a:t>
            </a: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 @3</a:t>
            </a:r>
          </a:p>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tx1"/>
                </a:solidFill>
                <a:latin typeface="Times New Roman" pitchFamily="18" charset="0"/>
              </a:rPr>
              <a:t>//Setup Timer @5</a:t>
            </a:r>
            <a:endParaRPr kumimoji="0" lang="en-US" sz="2000" b="0" i="0" strike="noStrike" cap="none" normalizeH="0" baseline="0" dirty="0" smtClean="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0" name="Folded Corner 9"/>
          <p:cNvSpPr/>
          <p:nvPr/>
        </p:nvSpPr>
        <p:spPr bwMode="auto">
          <a:xfrm>
            <a:off x="169863" y="2621274"/>
            <a:ext cx="2213052" cy="1113745"/>
          </a:xfrm>
          <a:prstGeom prst="foldedCorner">
            <a:avLst/>
          </a:prstGeom>
          <a:solidFill>
            <a:schemeClr val="accent1">
              <a:lumMod val="40000"/>
              <a:lumOff val="60000"/>
            </a:scheme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2</a:t>
            </a:r>
          </a:p>
          <a:p>
            <a:pPr marL="0" marR="0" indent="0" algn="l" defTabSz="914400" rtl="0" eaLnBrk="0" fontAlgn="base" latinLnBrk="0" hangingPunct="0">
              <a:lnSpc>
                <a:spcPct val="100000"/>
              </a:lnSpc>
              <a:spcBef>
                <a:spcPct val="0"/>
              </a:spcBef>
              <a:spcAft>
                <a:spcPct val="0"/>
              </a:spcAft>
              <a:buClrTx/>
              <a:buSzTx/>
              <a:buFontTx/>
              <a:buNone/>
              <a:tabLst/>
            </a:pP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a:t>
            </a:r>
            <a:r>
              <a:rPr kumimoji="0" lang="en-US" sz="2000" b="0" i="0" strike="noStrike" cap="none" normalizeH="0" dirty="0" smtClean="0">
                <a:ln>
                  <a:noFill/>
                </a:ln>
                <a:solidFill>
                  <a:schemeClr val="tx1"/>
                </a:solidFill>
                <a:effectLst/>
                <a:latin typeface="Times New Roman" pitchFamily="18" charset="0"/>
              </a:rPr>
              <a:t> </a:t>
            </a:r>
            <a:r>
              <a:rPr kumimoji="0" lang="en-US" sz="2000" b="0" i="0" strike="noStrike" cap="none" normalizeH="0" baseline="0" dirty="0" smtClean="0">
                <a:ln>
                  <a:noFill/>
                </a:ln>
                <a:solidFill>
                  <a:schemeClr val="tx1"/>
                </a:solidFill>
                <a:effectLst/>
                <a:latin typeface="Times New Roman" pitchFamily="18" charset="0"/>
              </a:rPr>
              <a:t>@D2</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1" name="Folded Corner 10"/>
          <p:cNvSpPr/>
          <p:nvPr/>
        </p:nvSpPr>
        <p:spPr bwMode="auto">
          <a:xfrm>
            <a:off x="169863" y="3888639"/>
            <a:ext cx="2213052" cy="1113745"/>
          </a:xfrm>
          <a:prstGeom prst="foldedCorner">
            <a:avLst/>
          </a:prstGeom>
          <a:solidFill>
            <a:srgbClr val="FFCC0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3</a:t>
            </a:r>
          </a:p>
          <a:p>
            <a:pPr marL="0" marR="0" indent="0" algn="l" defTabSz="914400" rtl="0" eaLnBrk="0" fontAlgn="base" latinLnBrk="0" hangingPunct="0">
              <a:lnSpc>
                <a:spcPct val="100000"/>
              </a:lnSpc>
              <a:spcBef>
                <a:spcPct val="0"/>
              </a:spcBef>
              <a:spcAft>
                <a:spcPct val="0"/>
              </a:spcAft>
              <a:buClrTx/>
              <a:buSzTx/>
              <a:buFontTx/>
              <a:buNone/>
              <a:tabLst/>
            </a:pP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 @D7</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2" name="Folded Corner 11"/>
          <p:cNvSpPr/>
          <p:nvPr/>
        </p:nvSpPr>
        <p:spPr bwMode="auto">
          <a:xfrm>
            <a:off x="169863" y="5156004"/>
            <a:ext cx="2213052" cy="1113745"/>
          </a:xfrm>
          <a:prstGeom prst="foldedCorner">
            <a:avLst/>
          </a:prstGeom>
          <a:solidFill>
            <a:srgbClr val="FF660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4</a:t>
            </a:r>
          </a:p>
          <a:p>
            <a:pPr marL="0" marR="0" indent="0" algn="l" defTabSz="914400" rtl="0" eaLnBrk="0" fontAlgn="base" latinLnBrk="0" hangingPunct="0">
              <a:lnSpc>
                <a:spcPct val="100000"/>
              </a:lnSpc>
              <a:spcBef>
                <a:spcPct val="0"/>
              </a:spcBef>
              <a:spcAft>
                <a:spcPct val="0"/>
              </a:spcAft>
              <a:buClrTx/>
              <a:buSzTx/>
              <a:buFontTx/>
              <a:buNone/>
              <a:tabLst/>
            </a:pP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 @4</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4" name="Rounded Rectangle 13"/>
          <p:cNvSpPr/>
          <p:nvPr/>
        </p:nvSpPr>
        <p:spPr bwMode="auto">
          <a:xfrm>
            <a:off x="3496660" y="1316727"/>
            <a:ext cx="1036935" cy="38404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Head </a:t>
            </a:r>
            <a:r>
              <a:rPr kumimoji="0" lang="en-US" sz="1800" b="0" i="0" u="none" strike="noStrike" cap="none" normalizeH="0" baseline="0" dirty="0" err="1" smtClean="0">
                <a:ln>
                  <a:noFill/>
                </a:ln>
                <a:solidFill>
                  <a:schemeClr val="tx1"/>
                </a:solidFill>
                <a:effectLst/>
                <a:latin typeface="Times New Roman" pitchFamily="18" charset="0"/>
              </a:rPr>
              <a:t>Ptr</a:t>
            </a:r>
            <a:endParaRPr kumimoji="0" lang="en-US" sz="1800" b="0" i="0" u="none" strike="noStrike" cap="none" normalizeH="0" baseline="0" dirty="0" smtClean="0">
              <a:ln>
                <a:noFill/>
              </a:ln>
              <a:solidFill>
                <a:schemeClr val="tx1"/>
              </a:solidFill>
              <a:effectLst/>
              <a:latin typeface="Times New Roman" pitchFamily="18" charset="0"/>
            </a:endParaRPr>
          </a:p>
        </p:txBody>
      </p:sp>
      <p:cxnSp>
        <p:nvCxnSpPr>
          <p:cNvPr id="18" name="Straight Arrow Connector 17"/>
          <p:cNvCxnSpPr>
            <a:stCxn id="14" idx="2"/>
          </p:cNvCxnSpPr>
          <p:nvPr/>
        </p:nvCxnSpPr>
        <p:spPr bwMode="auto">
          <a:xfrm>
            <a:off x="4015128" y="1700775"/>
            <a:ext cx="211227" cy="176663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7" name="Rectangle 16"/>
          <p:cNvSpPr/>
          <p:nvPr/>
        </p:nvSpPr>
        <p:spPr bwMode="auto">
          <a:xfrm>
            <a:off x="6377035" y="1622744"/>
            <a:ext cx="1805035" cy="157460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sng" strike="noStrike" cap="none" normalizeH="0" baseline="0" dirty="0" smtClean="0">
                <a:ln>
                  <a:noFill/>
                </a:ln>
                <a:solidFill>
                  <a:schemeClr val="tx1"/>
                </a:solidFill>
                <a:effectLst/>
                <a:latin typeface="Times New Roman" pitchFamily="18" charset="0"/>
              </a:rPr>
              <a:t>Hardware Timer</a:t>
            </a:r>
          </a:p>
          <a:p>
            <a:pPr marL="0" marR="0" indent="0" algn="l" defTabSz="914400" rtl="0" eaLnBrk="0" fontAlgn="base" latinLnBrk="0" hangingPunct="0">
              <a:lnSpc>
                <a:spcPct val="100000"/>
              </a:lnSpc>
              <a:spcBef>
                <a:spcPct val="0"/>
              </a:spcBef>
              <a:spcAft>
                <a:spcPct val="0"/>
              </a:spcAft>
              <a:buClrTx/>
              <a:buSzTx/>
              <a:buFontTx/>
              <a:buNone/>
              <a:tabLst/>
            </a:pPr>
            <a:endParaRPr lang="en-US" sz="1800" u="sng" dirty="0"/>
          </a:p>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t>Count:</a:t>
            </a:r>
          </a:p>
          <a:p>
            <a:pPr marL="0" marR="0" indent="0" algn="l" defTabSz="914400" rtl="0" eaLnBrk="0" fontAlgn="base" latinLnBrk="0" hangingPunct="0">
              <a:lnSpc>
                <a:spcPct val="100000"/>
              </a:lnSpc>
              <a:spcBef>
                <a:spcPct val="0"/>
              </a:spcBef>
              <a:spcAft>
                <a:spcPct val="0"/>
              </a:spcAft>
              <a:buClrTx/>
              <a:buSzTx/>
              <a:buFontTx/>
              <a:buNone/>
              <a:tabLst/>
            </a:pPr>
            <a:endParaRPr lang="en-US" sz="1800" dirty="0"/>
          </a:p>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t> </a:t>
            </a:r>
            <a:endParaRPr kumimoji="0" lang="en-US" sz="1800" b="0" i="0" strike="noStrike" cap="none" normalizeH="0" baseline="0" dirty="0" smtClean="0">
              <a:ln>
                <a:noFill/>
              </a:ln>
              <a:solidFill>
                <a:schemeClr val="tx1"/>
              </a:solidFill>
              <a:effectLst/>
              <a:latin typeface="Times New Roman" pitchFamily="18" charset="0"/>
            </a:endParaRPr>
          </a:p>
        </p:txBody>
      </p:sp>
      <p:sp>
        <p:nvSpPr>
          <p:cNvPr id="20" name="Rounded Rectangle 19"/>
          <p:cNvSpPr/>
          <p:nvPr/>
        </p:nvSpPr>
        <p:spPr bwMode="auto">
          <a:xfrm>
            <a:off x="7106730" y="2198819"/>
            <a:ext cx="883315" cy="42245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a:solidFill>
                  <a:schemeClr val="tx1"/>
                </a:solidFill>
                <a:latin typeface="Times New Roman" pitchFamily="18" charset="0"/>
              </a:rPr>
              <a:t>0</a:t>
            </a:r>
            <a:endParaRPr kumimoji="0" lang="en-US" sz="1800" b="0" i="0" u="none" strike="noStrike" cap="none" normalizeH="0" baseline="0" dirty="0" smtClean="0">
              <a:ln>
                <a:noFill/>
              </a:ln>
              <a:solidFill>
                <a:schemeClr val="tx1"/>
              </a:solidFill>
              <a:effectLst/>
              <a:latin typeface="Times New Roman" pitchFamily="18" charset="0"/>
            </a:endParaRPr>
          </a:p>
        </p:txBody>
      </p:sp>
      <p:grpSp>
        <p:nvGrpSpPr>
          <p:cNvPr id="19" name="Group 18"/>
          <p:cNvGrpSpPr/>
          <p:nvPr/>
        </p:nvGrpSpPr>
        <p:grpSpPr>
          <a:xfrm>
            <a:off x="3285432" y="3467405"/>
            <a:ext cx="1497795" cy="1075340"/>
            <a:chOff x="7260350" y="1854394"/>
            <a:chExt cx="1497795" cy="1075340"/>
          </a:xfrm>
        </p:grpSpPr>
        <p:sp>
          <p:nvSpPr>
            <p:cNvPr id="21" name="Rounded Rectangle 20"/>
            <p:cNvSpPr/>
            <p:nvPr/>
          </p:nvSpPr>
          <p:spPr bwMode="auto">
            <a:xfrm>
              <a:off x="7260350" y="1854394"/>
              <a:ext cx="1497795" cy="1075340"/>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22" name="Rounded Rectangle 21"/>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1</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23" name="Rounded Rectangle 22"/>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-1</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24" name="Rounded Rectangle 23"/>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One</a:t>
              </a:r>
              <a:endParaRPr kumimoji="0" lang="en-US" sz="1800" b="0" i="0" u="none" strike="noStrike" cap="none" normalizeH="0" baseline="0" dirty="0" smtClean="0">
                <a:ln>
                  <a:noFill/>
                </a:ln>
                <a:solidFill>
                  <a:schemeClr val="tx1"/>
                </a:solidFill>
                <a:effectLst/>
                <a:latin typeface="Times New Roman" pitchFamily="18" charset="0"/>
              </a:endParaRPr>
            </a:p>
          </p:txBody>
        </p:sp>
      </p:grpSp>
      <p:grpSp>
        <p:nvGrpSpPr>
          <p:cNvPr id="26" name="Group 25"/>
          <p:cNvGrpSpPr/>
          <p:nvPr/>
        </p:nvGrpSpPr>
        <p:grpSpPr>
          <a:xfrm>
            <a:off x="5301695" y="4811580"/>
            <a:ext cx="1497795" cy="1075340"/>
            <a:chOff x="7260350" y="1854394"/>
            <a:chExt cx="1497795" cy="1075340"/>
          </a:xfrm>
        </p:grpSpPr>
        <p:sp>
          <p:nvSpPr>
            <p:cNvPr id="27" name="Rounded Rectangle 26"/>
            <p:cNvSpPr/>
            <p:nvPr/>
          </p:nvSpPr>
          <p:spPr bwMode="auto">
            <a:xfrm>
              <a:off x="7260350" y="1854394"/>
              <a:ext cx="1497795" cy="1075340"/>
            </a:xfrm>
            <a:prstGeom prst="roundRect">
              <a:avLst/>
            </a:prstGeom>
            <a:solidFill>
              <a:srgbClr val="D2D2F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28" name="Rounded Rectangle 27"/>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3</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29" name="Rounded Rectangle 28"/>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-1</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30" name="Rounded Rectangle 29"/>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One</a:t>
              </a:r>
              <a:endParaRPr kumimoji="0" lang="en-US" sz="1800" b="0" i="0" u="none" strike="noStrike" cap="none" normalizeH="0" baseline="0" dirty="0" smtClean="0">
                <a:ln>
                  <a:noFill/>
                </a:ln>
                <a:solidFill>
                  <a:schemeClr val="tx1"/>
                </a:solidFill>
                <a:effectLst/>
                <a:latin typeface="Times New Roman" pitchFamily="18" charset="0"/>
              </a:endParaRPr>
            </a:p>
          </p:txBody>
        </p:sp>
      </p:grpSp>
      <p:grpSp>
        <p:nvGrpSpPr>
          <p:cNvPr id="34" name="Group 33"/>
          <p:cNvGrpSpPr/>
          <p:nvPr/>
        </p:nvGrpSpPr>
        <p:grpSpPr>
          <a:xfrm>
            <a:off x="7260350" y="4811580"/>
            <a:ext cx="1497795" cy="1075340"/>
            <a:chOff x="7260350" y="1854394"/>
            <a:chExt cx="1497795" cy="1075340"/>
          </a:xfrm>
        </p:grpSpPr>
        <p:sp>
          <p:nvSpPr>
            <p:cNvPr id="35" name="Rounded Rectangle 34"/>
            <p:cNvSpPr/>
            <p:nvPr/>
          </p:nvSpPr>
          <p:spPr bwMode="auto">
            <a:xfrm>
              <a:off x="7260350" y="1854394"/>
              <a:ext cx="1497795" cy="1075340"/>
            </a:xfrm>
            <a:prstGeom prst="roundRect">
              <a:avLst/>
            </a:prstGeom>
            <a:solidFill>
              <a:srgbClr val="FFCC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36" name="Rounded Rectangle 35"/>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5</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37" name="Rounded Rectangle 36"/>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7</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38" name="Rounded Rectangle 37"/>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Delta</a:t>
              </a:r>
              <a:endParaRPr kumimoji="0" lang="en-US" sz="1800" b="0" i="0" u="none" strike="noStrike" cap="none" normalizeH="0" baseline="0" dirty="0" smtClean="0">
                <a:ln>
                  <a:noFill/>
                </a:ln>
                <a:solidFill>
                  <a:schemeClr val="tx1"/>
                </a:solidFill>
                <a:effectLst/>
                <a:latin typeface="Times New Roman" pitchFamily="18" charset="0"/>
              </a:endParaRPr>
            </a:p>
          </p:txBody>
        </p:sp>
      </p:grpSp>
      <p:cxnSp>
        <p:nvCxnSpPr>
          <p:cNvPr id="39" name="Straight Arrow Connector 38"/>
          <p:cNvCxnSpPr>
            <a:stCxn id="27" idx="3"/>
            <a:endCxn id="35" idx="1"/>
          </p:cNvCxnSpPr>
          <p:nvPr/>
        </p:nvCxnSpPr>
        <p:spPr bwMode="auto">
          <a:xfrm>
            <a:off x="6799490" y="5349250"/>
            <a:ext cx="46086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40" name="Group 39"/>
          <p:cNvGrpSpPr/>
          <p:nvPr/>
        </p:nvGrpSpPr>
        <p:grpSpPr>
          <a:xfrm>
            <a:off x="3351077" y="4810359"/>
            <a:ext cx="1497795" cy="1075340"/>
            <a:chOff x="7260350" y="1854394"/>
            <a:chExt cx="1497795" cy="1075340"/>
          </a:xfrm>
        </p:grpSpPr>
        <p:sp>
          <p:nvSpPr>
            <p:cNvPr id="41" name="Rounded Rectangle 40"/>
            <p:cNvSpPr/>
            <p:nvPr/>
          </p:nvSpPr>
          <p:spPr bwMode="auto">
            <a:xfrm>
              <a:off x="7260350" y="1854394"/>
              <a:ext cx="1497795" cy="1075340"/>
            </a:xfrm>
            <a:prstGeom prst="roundRect">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42" name="Rounded Rectangle 41"/>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solidFill>
                    <a:schemeClr val="tx1"/>
                  </a:solidFill>
                  <a:latin typeface="Times New Roman" pitchFamily="18" charset="0"/>
                </a:rPr>
                <a:t>2</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43" name="Rounded Rectangle 42"/>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-1</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44" name="Rounded Rectangle 43"/>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One</a:t>
              </a:r>
              <a:endParaRPr kumimoji="0" lang="en-US" sz="1800" b="0" i="0" u="none" strike="noStrike" cap="none" normalizeH="0" baseline="0" dirty="0" smtClean="0">
                <a:ln>
                  <a:noFill/>
                </a:ln>
                <a:solidFill>
                  <a:schemeClr val="tx1"/>
                </a:solidFill>
                <a:effectLst/>
                <a:latin typeface="Times New Roman" pitchFamily="18" charset="0"/>
              </a:endParaRPr>
            </a:p>
          </p:txBody>
        </p:sp>
      </p:grpSp>
      <p:cxnSp>
        <p:nvCxnSpPr>
          <p:cNvPr id="45" name="Straight Arrow Connector 44"/>
          <p:cNvCxnSpPr/>
          <p:nvPr/>
        </p:nvCxnSpPr>
        <p:spPr bwMode="auto">
          <a:xfrm>
            <a:off x="4038717" y="4545999"/>
            <a:ext cx="38405" cy="27005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6" name="Straight Arrow Connector 45"/>
          <p:cNvCxnSpPr/>
          <p:nvPr/>
        </p:nvCxnSpPr>
        <p:spPr bwMode="auto">
          <a:xfrm>
            <a:off x="4848872" y="5349250"/>
            <a:ext cx="46086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 name="TextBox 2"/>
          <p:cNvSpPr txBox="1"/>
          <p:nvPr/>
        </p:nvSpPr>
        <p:spPr>
          <a:xfrm rot="16200000">
            <a:off x="6136626" y="820168"/>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
        <p:nvSpPr>
          <p:cNvPr id="47" name="TextBox 46"/>
          <p:cNvSpPr txBox="1"/>
          <p:nvPr/>
        </p:nvSpPr>
        <p:spPr>
          <a:xfrm rot="16200000">
            <a:off x="4571631" y="3926289"/>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
        <p:nvSpPr>
          <p:cNvPr id="48" name="TextBox 47"/>
          <p:cNvSpPr txBox="1"/>
          <p:nvPr/>
        </p:nvSpPr>
        <p:spPr>
          <a:xfrm rot="16200000">
            <a:off x="4637276" y="5218444"/>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
        <p:nvSpPr>
          <p:cNvPr id="49" name="TextBox 48"/>
          <p:cNvSpPr txBox="1"/>
          <p:nvPr/>
        </p:nvSpPr>
        <p:spPr>
          <a:xfrm rot="16200000">
            <a:off x="6573613" y="5218444"/>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
        <p:nvSpPr>
          <p:cNvPr id="50" name="TextBox 49"/>
          <p:cNvSpPr txBox="1"/>
          <p:nvPr/>
        </p:nvSpPr>
        <p:spPr>
          <a:xfrm rot="16200000">
            <a:off x="8546548" y="5218445"/>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
        <p:nvSpPr>
          <p:cNvPr id="51" name="Folded Corner 50"/>
          <p:cNvSpPr/>
          <p:nvPr/>
        </p:nvSpPr>
        <p:spPr bwMode="auto">
          <a:xfrm>
            <a:off x="6503445" y="3198570"/>
            <a:ext cx="2342705" cy="1579080"/>
          </a:xfrm>
          <a:prstGeom prst="foldedCorner">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Virtual ISR</a:t>
            </a:r>
            <a:endParaRPr lang="en-US" sz="2000" u="sng" dirty="0" smtClean="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tx1"/>
                </a:solidFill>
                <a:latin typeface="Times New Roman" pitchFamily="18" charset="0"/>
              </a:rPr>
              <a:t>//Figure out source</a:t>
            </a:r>
          </a:p>
          <a:p>
            <a:r>
              <a:rPr lang="en-US" sz="2000" dirty="0" smtClean="0">
                <a:solidFill>
                  <a:schemeClr val="tx1"/>
                </a:solidFill>
                <a:latin typeface="Times New Roman" pitchFamily="18" charset="0"/>
              </a:rPr>
              <a:t>//Remove head</a:t>
            </a:r>
          </a:p>
          <a:p>
            <a:r>
              <a:rPr lang="en-US" sz="2000" dirty="0" smtClean="0">
                <a:solidFill>
                  <a:schemeClr val="tx1"/>
                </a:solidFill>
                <a:latin typeface="Times New Roman" pitchFamily="18" charset="0"/>
              </a:rPr>
              <a:t>//Insert new event?</a:t>
            </a:r>
          </a:p>
          <a:p>
            <a:r>
              <a:rPr lang="en-US" sz="2000" dirty="0" smtClean="0">
                <a:solidFill>
                  <a:schemeClr val="tx1"/>
                </a:solidFill>
                <a:latin typeface="Times New Roman" pitchFamily="18" charset="0"/>
              </a:rPr>
              <a:t>//Set new time</a:t>
            </a:r>
            <a:endParaRPr lang="en-US" sz="2000"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strike="noStrike" cap="none" normalizeH="0" baseline="0" dirty="0" smtClean="0">
              <a:ln>
                <a:noFill/>
              </a:ln>
              <a:solidFill>
                <a:schemeClr val="tx1"/>
              </a:solidFill>
              <a:effectLst/>
              <a:latin typeface="Times New Roman" pitchFamily="18" charset="0"/>
            </a:endParaRPr>
          </a:p>
        </p:txBody>
      </p:sp>
      <p:cxnSp>
        <p:nvCxnSpPr>
          <p:cNvPr id="16" name="Straight Arrow Connector 15"/>
          <p:cNvCxnSpPr>
            <a:stCxn id="33" idx="2"/>
            <a:endCxn id="14" idx="3"/>
          </p:cNvCxnSpPr>
          <p:nvPr/>
        </p:nvCxnSpPr>
        <p:spPr bwMode="auto">
          <a:xfrm flipH="1" flipV="1">
            <a:off x="4533595" y="1508751"/>
            <a:ext cx="1977590" cy="254315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3" name="Oval 32"/>
          <p:cNvSpPr/>
          <p:nvPr/>
        </p:nvSpPr>
        <p:spPr bwMode="auto">
          <a:xfrm>
            <a:off x="6511185" y="3906717"/>
            <a:ext cx="2016532" cy="290383"/>
          </a:xfrm>
          <a:prstGeom prst="ellipse">
            <a:avLst/>
          </a:prstGeom>
          <a:solidFill>
            <a:srgbClr val="FF0000">
              <a:alpha val="42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06677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Queue</a:t>
            </a:r>
            <a:endParaRPr lang="en-US" dirty="0"/>
          </a:p>
        </p:txBody>
      </p:sp>
      <p:sp>
        <p:nvSpPr>
          <p:cNvPr id="4" name="Slide Number Placeholder 3"/>
          <p:cNvSpPr>
            <a:spLocks noGrp="1"/>
          </p:cNvSpPr>
          <p:nvPr>
            <p:ph type="sldNum" sz="quarter" idx="12"/>
          </p:nvPr>
        </p:nvSpPr>
        <p:spPr/>
        <p:txBody>
          <a:bodyPr/>
          <a:lstStyle/>
          <a:p>
            <a:pPr>
              <a:defRPr/>
            </a:pPr>
            <a:fld id="{331B6864-6CC3-410F-8D49-7F7C8EB5C66F}" type="slidenum">
              <a:rPr lang="en-US" smtClean="0"/>
              <a:pPr>
                <a:defRPr/>
              </a:pPr>
              <a:t>14</a:t>
            </a:fld>
            <a:endParaRPr lang="en-US"/>
          </a:p>
        </p:txBody>
      </p:sp>
      <p:grpSp>
        <p:nvGrpSpPr>
          <p:cNvPr id="13" name="Group 12"/>
          <p:cNvGrpSpPr/>
          <p:nvPr/>
        </p:nvGrpSpPr>
        <p:grpSpPr>
          <a:xfrm>
            <a:off x="3356572" y="4811580"/>
            <a:ext cx="1497795" cy="1075340"/>
            <a:chOff x="7260350" y="1854394"/>
            <a:chExt cx="1497795" cy="1075340"/>
          </a:xfrm>
        </p:grpSpPr>
        <p:sp>
          <p:nvSpPr>
            <p:cNvPr id="5" name="Rounded Rectangle 4"/>
            <p:cNvSpPr/>
            <p:nvPr/>
          </p:nvSpPr>
          <p:spPr bwMode="auto">
            <a:xfrm>
              <a:off x="7260350" y="1854394"/>
              <a:ext cx="1497795" cy="1075340"/>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6" name="Rounded Rectangle 5"/>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2</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7" name="Rounded Rectangle 6"/>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solidFill>
                    <a:schemeClr val="tx1"/>
                  </a:solidFill>
                  <a:latin typeface="Times New Roman" pitchFamily="18" charset="0"/>
                </a:rPr>
                <a:t>2</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8" name="Rounded Rectangle 7"/>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Delta</a:t>
              </a:r>
              <a:endParaRPr kumimoji="0" lang="en-US" sz="1800" b="0" i="0" u="none" strike="noStrike" cap="none" normalizeH="0" baseline="0" dirty="0" smtClean="0">
                <a:ln>
                  <a:noFill/>
                </a:ln>
                <a:solidFill>
                  <a:schemeClr val="tx1"/>
                </a:solidFill>
                <a:effectLst/>
                <a:latin typeface="Times New Roman" pitchFamily="18" charset="0"/>
              </a:endParaRPr>
            </a:p>
          </p:txBody>
        </p:sp>
      </p:grpSp>
      <p:sp>
        <p:nvSpPr>
          <p:cNvPr id="9" name="Folded Corner 8"/>
          <p:cNvSpPr/>
          <p:nvPr/>
        </p:nvSpPr>
        <p:spPr bwMode="auto">
          <a:xfrm>
            <a:off x="169863" y="1353909"/>
            <a:ext cx="2213052" cy="1113745"/>
          </a:xfrm>
          <a:prstGeom prst="foldedCorner">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1</a:t>
            </a: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 @3</a:t>
            </a:r>
          </a:p>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tx1"/>
                </a:solidFill>
                <a:latin typeface="Times New Roman" pitchFamily="18" charset="0"/>
              </a:rPr>
              <a:t>//Setup Timer @5</a:t>
            </a:r>
            <a:endParaRPr kumimoji="0" lang="en-US" sz="2000" b="0" i="0" strike="noStrike" cap="none" normalizeH="0" baseline="0" dirty="0" smtClean="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0" name="Folded Corner 9"/>
          <p:cNvSpPr/>
          <p:nvPr/>
        </p:nvSpPr>
        <p:spPr bwMode="auto">
          <a:xfrm>
            <a:off x="169863" y="2621274"/>
            <a:ext cx="2213052" cy="1113745"/>
          </a:xfrm>
          <a:prstGeom prst="foldedCorner">
            <a:avLst/>
          </a:prstGeom>
          <a:solidFill>
            <a:schemeClr val="accent1">
              <a:lumMod val="40000"/>
              <a:lumOff val="60000"/>
            </a:scheme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2</a:t>
            </a:r>
          </a:p>
          <a:p>
            <a:pPr marL="0" marR="0" indent="0" algn="l" defTabSz="914400" rtl="0" eaLnBrk="0" fontAlgn="base" latinLnBrk="0" hangingPunct="0">
              <a:lnSpc>
                <a:spcPct val="100000"/>
              </a:lnSpc>
              <a:spcBef>
                <a:spcPct val="0"/>
              </a:spcBef>
              <a:spcAft>
                <a:spcPct val="0"/>
              </a:spcAft>
              <a:buClrTx/>
              <a:buSzTx/>
              <a:buFontTx/>
              <a:buNone/>
              <a:tabLst/>
            </a:pP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a:t>
            </a:r>
            <a:r>
              <a:rPr kumimoji="0" lang="en-US" sz="2000" b="0" i="0" strike="noStrike" cap="none" normalizeH="0" dirty="0" smtClean="0">
                <a:ln>
                  <a:noFill/>
                </a:ln>
                <a:solidFill>
                  <a:schemeClr val="tx1"/>
                </a:solidFill>
                <a:effectLst/>
                <a:latin typeface="Times New Roman" pitchFamily="18" charset="0"/>
              </a:rPr>
              <a:t> </a:t>
            </a:r>
            <a:r>
              <a:rPr kumimoji="0" lang="en-US" sz="2000" b="0" i="0" strike="noStrike" cap="none" normalizeH="0" baseline="0" dirty="0" smtClean="0">
                <a:ln>
                  <a:noFill/>
                </a:ln>
                <a:solidFill>
                  <a:schemeClr val="tx1"/>
                </a:solidFill>
                <a:effectLst/>
                <a:latin typeface="Times New Roman" pitchFamily="18" charset="0"/>
              </a:rPr>
              <a:t>@D2</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1" name="Folded Corner 10"/>
          <p:cNvSpPr/>
          <p:nvPr/>
        </p:nvSpPr>
        <p:spPr bwMode="auto">
          <a:xfrm>
            <a:off x="169863" y="3888639"/>
            <a:ext cx="2213052" cy="1113745"/>
          </a:xfrm>
          <a:prstGeom prst="foldedCorner">
            <a:avLst/>
          </a:prstGeom>
          <a:solidFill>
            <a:srgbClr val="FFCC0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3</a:t>
            </a:r>
          </a:p>
          <a:p>
            <a:pPr marL="0" marR="0" indent="0" algn="l" defTabSz="914400" rtl="0" eaLnBrk="0" fontAlgn="base" latinLnBrk="0" hangingPunct="0">
              <a:lnSpc>
                <a:spcPct val="100000"/>
              </a:lnSpc>
              <a:spcBef>
                <a:spcPct val="0"/>
              </a:spcBef>
              <a:spcAft>
                <a:spcPct val="0"/>
              </a:spcAft>
              <a:buClrTx/>
              <a:buSzTx/>
              <a:buFontTx/>
              <a:buNone/>
              <a:tabLst/>
            </a:pP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 @D7</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2" name="Folded Corner 11"/>
          <p:cNvSpPr/>
          <p:nvPr/>
        </p:nvSpPr>
        <p:spPr bwMode="auto">
          <a:xfrm>
            <a:off x="169863" y="5156004"/>
            <a:ext cx="2213052" cy="1113745"/>
          </a:xfrm>
          <a:prstGeom prst="foldedCorner">
            <a:avLst/>
          </a:prstGeom>
          <a:solidFill>
            <a:srgbClr val="FF660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4</a:t>
            </a:r>
          </a:p>
          <a:p>
            <a:pPr marL="0" marR="0" indent="0" algn="l" defTabSz="914400" rtl="0" eaLnBrk="0" fontAlgn="base" latinLnBrk="0" hangingPunct="0">
              <a:lnSpc>
                <a:spcPct val="100000"/>
              </a:lnSpc>
              <a:spcBef>
                <a:spcPct val="0"/>
              </a:spcBef>
              <a:spcAft>
                <a:spcPct val="0"/>
              </a:spcAft>
              <a:buClrTx/>
              <a:buSzTx/>
              <a:buFontTx/>
              <a:buNone/>
              <a:tabLst/>
            </a:pP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 @4</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4" name="Rounded Rectangle 13"/>
          <p:cNvSpPr/>
          <p:nvPr/>
        </p:nvSpPr>
        <p:spPr bwMode="auto">
          <a:xfrm>
            <a:off x="3496660" y="1316727"/>
            <a:ext cx="1036935" cy="38404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Head </a:t>
            </a:r>
            <a:r>
              <a:rPr kumimoji="0" lang="en-US" sz="1800" b="0" i="0" u="none" strike="noStrike" cap="none" normalizeH="0" baseline="0" dirty="0" err="1" smtClean="0">
                <a:ln>
                  <a:noFill/>
                </a:ln>
                <a:solidFill>
                  <a:schemeClr val="tx1"/>
                </a:solidFill>
                <a:effectLst/>
                <a:latin typeface="Times New Roman" pitchFamily="18" charset="0"/>
              </a:rPr>
              <a:t>Ptr</a:t>
            </a:r>
            <a:endParaRPr kumimoji="0" lang="en-US" sz="1800" b="0" i="0" u="none" strike="noStrike" cap="none" normalizeH="0" baseline="0" dirty="0" smtClean="0">
              <a:ln>
                <a:noFill/>
              </a:ln>
              <a:solidFill>
                <a:schemeClr val="tx1"/>
              </a:solidFill>
              <a:effectLst/>
              <a:latin typeface="Times New Roman" pitchFamily="18" charset="0"/>
            </a:endParaRPr>
          </a:p>
        </p:txBody>
      </p:sp>
      <p:cxnSp>
        <p:nvCxnSpPr>
          <p:cNvPr id="18" name="Straight Arrow Connector 17"/>
          <p:cNvCxnSpPr>
            <a:stCxn id="14" idx="2"/>
            <a:endCxn id="21" idx="0"/>
          </p:cNvCxnSpPr>
          <p:nvPr/>
        </p:nvCxnSpPr>
        <p:spPr bwMode="auto">
          <a:xfrm>
            <a:off x="4015128" y="1700775"/>
            <a:ext cx="19202" cy="3072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7" name="Rectangle 16"/>
          <p:cNvSpPr/>
          <p:nvPr/>
        </p:nvSpPr>
        <p:spPr bwMode="auto">
          <a:xfrm>
            <a:off x="6377035" y="1622744"/>
            <a:ext cx="1805035" cy="157460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sng" strike="noStrike" cap="none" normalizeH="0" baseline="0" dirty="0" smtClean="0">
                <a:ln>
                  <a:noFill/>
                </a:ln>
                <a:solidFill>
                  <a:schemeClr val="tx1"/>
                </a:solidFill>
                <a:effectLst/>
                <a:latin typeface="Times New Roman" pitchFamily="18" charset="0"/>
              </a:rPr>
              <a:t>Hardware Timer</a:t>
            </a:r>
          </a:p>
          <a:p>
            <a:pPr marL="0" marR="0" indent="0" algn="l" defTabSz="914400" rtl="0" eaLnBrk="0" fontAlgn="base" latinLnBrk="0" hangingPunct="0">
              <a:lnSpc>
                <a:spcPct val="100000"/>
              </a:lnSpc>
              <a:spcBef>
                <a:spcPct val="0"/>
              </a:spcBef>
              <a:spcAft>
                <a:spcPct val="0"/>
              </a:spcAft>
              <a:buClrTx/>
              <a:buSzTx/>
              <a:buFontTx/>
              <a:buNone/>
              <a:tabLst/>
            </a:pPr>
            <a:endParaRPr lang="en-US" sz="1800" u="sng" dirty="0"/>
          </a:p>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t>Count:</a:t>
            </a:r>
          </a:p>
          <a:p>
            <a:pPr marL="0" marR="0" indent="0" algn="l" defTabSz="914400" rtl="0" eaLnBrk="0" fontAlgn="base" latinLnBrk="0" hangingPunct="0">
              <a:lnSpc>
                <a:spcPct val="100000"/>
              </a:lnSpc>
              <a:spcBef>
                <a:spcPct val="0"/>
              </a:spcBef>
              <a:spcAft>
                <a:spcPct val="0"/>
              </a:spcAft>
              <a:buClrTx/>
              <a:buSzTx/>
              <a:buFontTx/>
              <a:buNone/>
              <a:tabLst/>
            </a:pPr>
            <a:endParaRPr lang="en-US" sz="1800" dirty="0"/>
          </a:p>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t> </a:t>
            </a:r>
            <a:endParaRPr kumimoji="0" lang="en-US" sz="1800" b="0" i="0" strike="noStrike" cap="none" normalizeH="0" baseline="0" dirty="0" smtClean="0">
              <a:ln>
                <a:noFill/>
              </a:ln>
              <a:solidFill>
                <a:schemeClr val="tx1"/>
              </a:solidFill>
              <a:effectLst/>
              <a:latin typeface="Times New Roman" pitchFamily="18" charset="0"/>
            </a:endParaRPr>
          </a:p>
        </p:txBody>
      </p:sp>
      <p:sp>
        <p:nvSpPr>
          <p:cNvPr id="20" name="Rounded Rectangle 19"/>
          <p:cNvSpPr/>
          <p:nvPr/>
        </p:nvSpPr>
        <p:spPr bwMode="auto">
          <a:xfrm>
            <a:off x="7106730" y="2198819"/>
            <a:ext cx="883315" cy="42245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a:solidFill>
                  <a:schemeClr val="tx1"/>
                </a:solidFill>
                <a:latin typeface="Times New Roman" pitchFamily="18" charset="0"/>
              </a:rPr>
              <a:t>0</a:t>
            </a:r>
            <a:endParaRPr kumimoji="0" lang="en-US" sz="1800" b="0" i="0" u="none" strike="noStrike" cap="none" normalizeH="0" baseline="0" dirty="0" smtClean="0">
              <a:ln>
                <a:noFill/>
              </a:ln>
              <a:solidFill>
                <a:schemeClr val="tx1"/>
              </a:solidFill>
              <a:effectLst/>
              <a:latin typeface="Times New Roman" pitchFamily="18" charset="0"/>
            </a:endParaRPr>
          </a:p>
        </p:txBody>
      </p:sp>
      <p:grpSp>
        <p:nvGrpSpPr>
          <p:cNvPr id="19" name="Group 18"/>
          <p:cNvGrpSpPr/>
          <p:nvPr/>
        </p:nvGrpSpPr>
        <p:grpSpPr>
          <a:xfrm>
            <a:off x="3285432" y="2008015"/>
            <a:ext cx="1497795" cy="1075340"/>
            <a:chOff x="7260350" y="1854394"/>
            <a:chExt cx="1497795" cy="1075340"/>
          </a:xfrm>
        </p:grpSpPr>
        <p:sp>
          <p:nvSpPr>
            <p:cNvPr id="21" name="Rounded Rectangle 20"/>
            <p:cNvSpPr/>
            <p:nvPr/>
          </p:nvSpPr>
          <p:spPr bwMode="auto">
            <a:xfrm>
              <a:off x="7260350" y="1854394"/>
              <a:ext cx="1497795" cy="1075340"/>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22" name="Rounded Rectangle 21"/>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1</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23" name="Rounded Rectangle 22"/>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-1</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24" name="Rounded Rectangle 23"/>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One</a:t>
              </a:r>
              <a:endParaRPr kumimoji="0" lang="en-US" sz="1800" b="0" i="0" u="none" strike="noStrike" cap="none" normalizeH="0" baseline="0" dirty="0" smtClean="0">
                <a:ln>
                  <a:noFill/>
                </a:ln>
                <a:solidFill>
                  <a:schemeClr val="tx1"/>
                </a:solidFill>
                <a:effectLst/>
                <a:latin typeface="Times New Roman" pitchFamily="18" charset="0"/>
              </a:endParaRPr>
            </a:p>
          </p:txBody>
        </p:sp>
      </p:grpSp>
      <p:grpSp>
        <p:nvGrpSpPr>
          <p:cNvPr id="26" name="Group 25"/>
          <p:cNvGrpSpPr/>
          <p:nvPr/>
        </p:nvGrpSpPr>
        <p:grpSpPr>
          <a:xfrm>
            <a:off x="5301695" y="4811580"/>
            <a:ext cx="1497795" cy="1075340"/>
            <a:chOff x="7260350" y="1854394"/>
            <a:chExt cx="1497795" cy="1075340"/>
          </a:xfrm>
        </p:grpSpPr>
        <p:sp>
          <p:nvSpPr>
            <p:cNvPr id="27" name="Rounded Rectangle 26"/>
            <p:cNvSpPr/>
            <p:nvPr/>
          </p:nvSpPr>
          <p:spPr bwMode="auto">
            <a:xfrm>
              <a:off x="7260350" y="1854394"/>
              <a:ext cx="1497795" cy="1075340"/>
            </a:xfrm>
            <a:prstGeom prst="roundRect">
              <a:avLst/>
            </a:prstGeom>
            <a:solidFill>
              <a:srgbClr val="D2D2F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28" name="Rounded Rectangle 27"/>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3</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29" name="Rounded Rectangle 28"/>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-1</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30" name="Rounded Rectangle 29"/>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One</a:t>
              </a:r>
              <a:endParaRPr kumimoji="0" lang="en-US" sz="1800" b="0" i="0" u="none" strike="noStrike" cap="none" normalizeH="0" baseline="0" dirty="0" smtClean="0">
                <a:ln>
                  <a:noFill/>
                </a:ln>
                <a:solidFill>
                  <a:schemeClr val="tx1"/>
                </a:solidFill>
                <a:effectLst/>
                <a:latin typeface="Times New Roman" pitchFamily="18" charset="0"/>
              </a:endParaRPr>
            </a:p>
          </p:txBody>
        </p:sp>
      </p:grpSp>
      <p:grpSp>
        <p:nvGrpSpPr>
          <p:cNvPr id="34" name="Group 33"/>
          <p:cNvGrpSpPr/>
          <p:nvPr/>
        </p:nvGrpSpPr>
        <p:grpSpPr>
          <a:xfrm>
            <a:off x="7260350" y="4811580"/>
            <a:ext cx="1497795" cy="1075340"/>
            <a:chOff x="7260350" y="1854394"/>
            <a:chExt cx="1497795" cy="1075340"/>
          </a:xfrm>
        </p:grpSpPr>
        <p:sp>
          <p:nvSpPr>
            <p:cNvPr id="35" name="Rounded Rectangle 34"/>
            <p:cNvSpPr/>
            <p:nvPr/>
          </p:nvSpPr>
          <p:spPr bwMode="auto">
            <a:xfrm>
              <a:off x="7260350" y="1854394"/>
              <a:ext cx="1497795" cy="1075340"/>
            </a:xfrm>
            <a:prstGeom prst="roundRect">
              <a:avLst/>
            </a:prstGeom>
            <a:solidFill>
              <a:srgbClr val="FFCC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36" name="Rounded Rectangle 35"/>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5</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37" name="Rounded Rectangle 36"/>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7</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38" name="Rounded Rectangle 37"/>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Delta</a:t>
              </a:r>
              <a:endParaRPr kumimoji="0" lang="en-US" sz="1800" b="0" i="0" u="none" strike="noStrike" cap="none" normalizeH="0" baseline="0" dirty="0" smtClean="0">
                <a:ln>
                  <a:noFill/>
                </a:ln>
                <a:solidFill>
                  <a:schemeClr val="tx1"/>
                </a:solidFill>
                <a:effectLst/>
                <a:latin typeface="Times New Roman" pitchFamily="18" charset="0"/>
              </a:endParaRPr>
            </a:p>
          </p:txBody>
        </p:sp>
      </p:grpSp>
      <p:cxnSp>
        <p:nvCxnSpPr>
          <p:cNvPr id="39" name="Straight Arrow Connector 38"/>
          <p:cNvCxnSpPr>
            <a:stCxn id="27" idx="3"/>
            <a:endCxn id="35" idx="1"/>
          </p:cNvCxnSpPr>
          <p:nvPr/>
        </p:nvCxnSpPr>
        <p:spPr bwMode="auto">
          <a:xfrm>
            <a:off x="6799490" y="5349250"/>
            <a:ext cx="46086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40" name="Group 39"/>
          <p:cNvGrpSpPr/>
          <p:nvPr/>
        </p:nvGrpSpPr>
        <p:grpSpPr>
          <a:xfrm>
            <a:off x="3351077" y="3350969"/>
            <a:ext cx="1497795" cy="1075340"/>
            <a:chOff x="7260350" y="1854394"/>
            <a:chExt cx="1497795" cy="1075340"/>
          </a:xfrm>
        </p:grpSpPr>
        <p:sp>
          <p:nvSpPr>
            <p:cNvPr id="41" name="Rounded Rectangle 40"/>
            <p:cNvSpPr/>
            <p:nvPr/>
          </p:nvSpPr>
          <p:spPr bwMode="auto">
            <a:xfrm>
              <a:off x="7260350" y="1854394"/>
              <a:ext cx="1497795" cy="1075340"/>
            </a:xfrm>
            <a:prstGeom prst="roundRect">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42" name="Rounded Rectangle 41"/>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solidFill>
                    <a:schemeClr val="tx1"/>
                  </a:solidFill>
                  <a:latin typeface="Times New Roman" pitchFamily="18" charset="0"/>
                </a:rPr>
                <a:t>2</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43" name="Rounded Rectangle 42"/>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-1</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44" name="Rounded Rectangle 43"/>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One</a:t>
              </a:r>
              <a:endParaRPr kumimoji="0" lang="en-US" sz="1800" b="0" i="0" u="none" strike="noStrike" cap="none" normalizeH="0" baseline="0" dirty="0" smtClean="0">
                <a:ln>
                  <a:noFill/>
                </a:ln>
                <a:solidFill>
                  <a:schemeClr val="tx1"/>
                </a:solidFill>
                <a:effectLst/>
                <a:latin typeface="Times New Roman" pitchFamily="18" charset="0"/>
              </a:endParaRPr>
            </a:p>
          </p:txBody>
        </p:sp>
      </p:grpSp>
      <p:cxnSp>
        <p:nvCxnSpPr>
          <p:cNvPr id="45" name="Straight Arrow Connector 44"/>
          <p:cNvCxnSpPr/>
          <p:nvPr/>
        </p:nvCxnSpPr>
        <p:spPr bwMode="auto">
          <a:xfrm>
            <a:off x="4038717" y="3086609"/>
            <a:ext cx="38405" cy="27005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6" name="Straight Arrow Connector 45"/>
          <p:cNvCxnSpPr/>
          <p:nvPr/>
        </p:nvCxnSpPr>
        <p:spPr bwMode="auto">
          <a:xfrm>
            <a:off x="4848872" y="5349250"/>
            <a:ext cx="46086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 name="TextBox 2"/>
          <p:cNvSpPr txBox="1"/>
          <p:nvPr/>
        </p:nvSpPr>
        <p:spPr>
          <a:xfrm rot="16200000">
            <a:off x="4642770" y="5218445"/>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
        <p:nvSpPr>
          <p:cNvPr id="47" name="TextBox 46"/>
          <p:cNvSpPr txBox="1"/>
          <p:nvPr/>
        </p:nvSpPr>
        <p:spPr>
          <a:xfrm rot="16200000">
            <a:off x="4571631" y="2466899"/>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
        <p:nvSpPr>
          <p:cNvPr id="48" name="TextBox 47"/>
          <p:cNvSpPr txBox="1"/>
          <p:nvPr/>
        </p:nvSpPr>
        <p:spPr>
          <a:xfrm rot="16200000">
            <a:off x="4637276" y="3759054"/>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
        <p:nvSpPr>
          <p:cNvPr id="49" name="TextBox 48"/>
          <p:cNvSpPr txBox="1"/>
          <p:nvPr/>
        </p:nvSpPr>
        <p:spPr>
          <a:xfrm rot="16200000">
            <a:off x="6573613" y="5218444"/>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
        <p:nvSpPr>
          <p:cNvPr id="50" name="TextBox 49"/>
          <p:cNvSpPr txBox="1"/>
          <p:nvPr/>
        </p:nvSpPr>
        <p:spPr>
          <a:xfrm rot="16200000">
            <a:off x="8546548" y="5218445"/>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
        <p:nvSpPr>
          <p:cNvPr id="51" name="Folded Corner 50"/>
          <p:cNvSpPr/>
          <p:nvPr/>
        </p:nvSpPr>
        <p:spPr bwMode="auto">
          <a:xfrm>
            <a:off x="6503445" y="3198570"/>
            <a:ext cx="2342705" cy="1579080"/>
          </a:xfrm>
          <a:prstGeom prst="foldedCorner">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Virtual ISR</a:t>
            </a:r>
            <a:endParaRPr lang="en-US" sz="2000" u="sng" dirty="0" smtClean="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tx1"/>
                </a:solidFill>
                <a:latin typeface="Times New Roman" pitchFamily="18" charset="0"/>
              </a:rPr>
              <a:t>//Figure out source</a:t>
            </a:r>
          </a:p>
          <a:p>
            <a:r>
              <a:rPr lang="en-US" sz="2000" dirty="0" smtClean="0">
                <a:solidFill>
                  <a:schemeClr val="tx1"/>
                </a:solidFill>
                <a:latin typeface="Times New Roman" pitchFamily="18" charset="0"/>
              </a:rPr>
              <a:t>//Remove head</a:t>
            </a:r>
          </a:p>
          <a:p>
            <a:r>
              <a:rPr lang="en-US" sz="2000" dirty="0" smtClean="0">
                <a:solidFill>
                  <a:schemeClr val="tx1"/>
                </a:solidFill>
                <a:latin typeface="Times New Roman" pitchFamily="18" charset="0"/>
              </a:rPr>
              <a:t>//Insert new event?</a:t>
            </a:r>
          </a:p>
          <a:p>
            <a:r>
              <a:rPr lang="en-US" sz="2000" dirty="0" smtClean="0">
                <a:solidFill>
                  <a:schemeClr val="tx1"/>
                </a:solidFill>
                <a:latin typeface="Times New Roman" pitchFamily="18" charset="0"/>
              </a:rPr>
              <a:t>//Set new time</a:t>
            </a:r>
            <a:endParaRPr lang="en-US" sz="2000"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strike="noStrike" cap="none" normalizeH="0" baseline="0" dirty="0" smtClean="0">
              <a:ln>
                <a:noFill/>
              </a:ln>
              <a:solidFill>
                <a:schemeClr val="tx1"/>
              </a:solidFill>
              <a:effectLst/>
              <a:latin typeface="Times New Roman" pitchFamily="18" charset="0"/>
            </a:endParaRPr>
          </a:p>
        </p:txBody>
      </p:sp>
      <p:cxnSp>
        <p:nvCxnSpPr>
          <p:cNvPr id="16" name="Straight Arrow Connector 15"/>
          <p:cNvCxnSpPr>
            <a:stCxn id="33" idx="2"/>
          </p:cNvCxnSpPr>
          <p:nvPr/>
        </p:nvCxnSpPr>
        <p:spPr bwMode="auto">
          <a:xfrm flipH="1">
            <a:off x="4783227" y="4359149"/>
            <a:ext cx="1727958" cy="45243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3" name="Oval 32"/>
          <p:cNvSpPr/>
          <p:nvPr/>
        </p:nvSpPr>
        <p:spPr bwMode="auto">
          <a:xfrm>
            <a:off x="6511185" y="4213957"/>
            <a:ext cx="2016532" cy="290383"/>
          </a:xfrm>
          <a:prstGeom prst="ellipse">
            <a:avLst/>
          </a:prstGeom>
          <a:solidFill>
            <a:srgbClr val="FF0000">
              <a:alpha val="42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endParaRPr>
          </a:p>
        </p:txBody>
      </p:sp>
      <p:cxnSp>
        <p:nvCxnSpPr>
          <p:cNvPr id="52" name="Straight Arrow Connector 51"/>
          <p:cNvCxnSpPr>
            <a:stCxn id="41" idx="2"/>
          </p:cNvCxnSpPr>
          <p:nvPr/>
        </p:nvCxnSpPr>
        <p:spPr bwMode="auto">
          <a:xfrm>
            <a:off x="4099975" y="4426309"/>
            <a:ext cx="11165" cy="38527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316667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Queue</a:t>
            </a:r>
            <a:endParaRPr lang="en-US" dirty="0"/>
          </a:p>
        </p:txBody>
      </p:sp>
      <p:sp>
        <p:nvSpPr>
          <p:cNvPr id="4" name="Slide Number Placeholder 3"/>
          <p:cNvSpPr>
            <a:spLocks noGrp="1"/>
          </p:cNvSpPr>
          <p:nvPr>
            <p:ph type="sldNum" sz="quarter" idx="12"/>
          </p:nvPr>
        </p:nvSpPr>
        <p:spPr/>
        <p:txBody>
          <a:bodyPr/>
          <a:lstStyle/>
          <a:p>
            <a:pPr>
              <a:defRPr/>
            </a:pPr>
            <a:fld id="{331B6864-6CC3-410F-8D49-7F7C8EB5C66F}" type="slidenum">
              <a:rPr lang="en-US" smtClean="0"/>
              <a:pPr>
                <a:defRPr/>
              </a:pPr>
              <a:t>15</a:t>
            </a:fld>
            <a:endParaRPr lang="en-US"/>
          </a:p>
        </p:txBody>
      </p:sp>
      <p:grpSp>
        <p:nvGrpSpPr>
          <p:cNvPr id="13" name="Group 12"/>
          <p:cNvGrpSpPr/>
          <p:nvPr/>
        </p:nvGrpSpPr>
        <p:grpSpPr>
          <a:xfrm>
            <a:off x="3356572" y="4811580"/>
            <a:ext cx="1497795" cy="1075340"/>
            <a:chOff x="7260350" y="1854394"/>
            <a:chExt cx="1497795" cy="1075340"/>
          </a:xfrm>
        </p:grpSpPr>
        <p:sp>
          <p:nvSpPr>
            <p:cNvPr id="5" name="Rounded Rectangle 4"/>
            <p:cNvSpPr/>
            <p:nvPr/>
          </p:nvSpPr>
          <p:spPr bwMode="auto">
            <a:xfrm>
              <a:off x="7260350" y="1854394"/>
              <a:ext cx="1497795" cy="1075340"/>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6" name="Rounded Rectangle 5"/>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2</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7" name="Rounded Rectangle 6"/>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solidFill>
                    <a:schemeClr val="tx1"/>
                  </a:solidFill>
                  <a:latin typeface="Times New Roman" pitchFamily="18" charset="0"/>
                </a:rPr>
                <a:t>2</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8" name="Rounded Rectangle 7"/>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Delta</a:t>
              </a:r>
              <a:endParaRPr kumimoji="0" lang="en-US" sz="1800" b="0" i="0" u="none" strike="noStrike" cap="none" normalizeH="0" baseline="0" dirty="0" smtClean="0">
                <a:ln>
                  <a:noFill/>
                </a:ln>
                <a:solidFill>
                  <a:schemeClr val="tx1"/>
                </a:solidFill>
                <a:effectLst/>
                <a:latin typeface="Times New Roman" pitchFamily="18" charset="0"/>
              </a:endParaRPr>
            </a:p>
          </p:txBody>
        </p:sp>
      </p:grpSp>
      <p:sp>
        <p:nvSpPr>
          <p:cNvPr id="9" name="Folded Corner 8"/>
          <p:cNvSpPr/>
          <p:nvPr/>
        </p:nvSpPr>
        <p:spPr bwMode="auto">
          <a:xfrm>
            <a:off x="169863" y="1353909"/>
            <a:ext cx="2213052" cy="1113745"/>
          </a:xfrm>
          <a:prstGeom prst="foldedCorner">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1</a:t>
            </a: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 @3</a:t>
            </a:r>
          </a:p>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tx1"/>
                </a:solidFill>
                <a:latin typeface="Times New Roman" pitchFamily="18" charset="0"/>
              </a:rPr>
              <a:t>//Setup Timer @5</a:t>
            </a:r>
            <a:endParaRPr kumimoji="0" lang="en-US" sz="2000" b="0" i="0" strike="noStrike" cap="none" normalizeH="0" baseline="0" dirty="0" smtClean="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0" name="Folded Corner 9"/>
          <p:cNvSpPr/>
          <p:nvPr/>
        </p:nvSpPr>
        <p:spPr bwMode="auto">
          <a:xfrm>
            <a:off x="169863" y="2621274"/>
            <a:ext cx="2213052" cy="1113745"/>
          </a:xfrm>
          <a:prstGeom prst="foldedCorner">
            <a:avLst/>
          </a:prstGeom>
          <a:solidFill>
            <a:schemeClr val="accent1">
              <a:lumMod val="40000"/>
              <a:lumOff val="60000"/>
            </a:scheme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2</a:t>
            </a:r>
          </a:p>
          <a:p>
            <a:pPr marL="0" marR="0" indent="0" algn="l" defTabSz="914400" rtl="0" eaLnBrk="0" fontAlgn="base" latinLnBrk="0" hangingPunct="0">
              <a:lnSpc>
                <a:spcPct val="100000"/>
              </a:lnSpc>
              <a:spcBef>
                <a:spcPct val="0"/>
              </a:spcBef>
              <a:spcAft>
                <a:spcPct val="0"/>
              </a:spcAft>
              <a:buClrTx/>
              <a:buSzTx/>
              <a:buFontTx/>
              <a:buNone/>
              <a:tabLst/>
            </a:pP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a:t>
            </a:r>
            <a:r>
              <a:rPr kumimoji="0" lang="en-US" sz="2000" b="0" i="0" strike="noStrike" cap="none" normalizeH="0" dirty="0" smtClean="0">
                <a:ln>
                  <a:noFill/>
                </a:ln>
                <a:solidFill>
                  <a:schemeClr val="tx1"/>
                </a:solidFill>
                <a:effectLst/>
                <a:latin typeface="Times New Roman" pitchFamily="18" charset="0"/>
              </a:rPr>
              <a:t> </a:t>
            </a:r>
            <a:r>
              <a:rPr kumimoji="0" lang="en-US" sz="2000" b="0" i="0" strike="noStrike" cap="none" normalizeH="0" baseline="0" dirty="0" smtClean="0">
                <a:ln>
                  <a:noFill/>
                </a:ln>
                <a:solidFill>
                  <a:schemeClr val="tx1"/>
                </a:solidFill>
                <a:effectLst/>
                <a:latin typeface="Times New Roman" pitchFamily="18" charset="0"/>
              </a:rPr>
              <a:t>@D2</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1" name="Folded Corner 10"/>
          <p:cNvSpPr/>
          <p:nvPr/>
        </p:nvSpPr>
        <p:spPr bwMode="auto">
          <a:xfrm>
            <a:off x="169863" y="3888639"/>
            <a:ext cx="2213052" cy="1113745"/>
          </a:xfrm>
          <a:prstGeom prst="foldedCorner">
            <a:avLst/>
          </a:prstGeom>
          <a:solidFill>
            <a:srgbClr val="FFCC0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3</a:t>
            </a:r>
          </a:p>
          <a:p>
            <a:pPr marL="0" marR="0" indent="0" algn="l" defTabSz="914400" rtl="0" eaLnBrk="0" fontAlgn="base" latinLnBrk="0" hangingPunct="0">
              <a:lnSpc>
                <a:spcPct val="100000"/>
              </a:lnSpc>
              <a:spcBef>
                <a:spcPct val="0"/>
              </a:spcBef>
              <a:spcAft>
                <a:spcPct val="0"/>
              </a:spcAft>
              <a:buClrTx/>
              <a:buSzTx/>
              <a:buFontTx/>
              <a:buNone/>
              <a:tabLst/>
            </a:pP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 @D7</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2" name="Folded Corner 11"/>
          <p:cNvSpPr/>
          <p:nvPr/>
        </p:nvSpPr>
        <p:spPr bwMode="auto">
          <a:xfrm>
            <a:off x="169863" y="5156004"/>
            <a:ext cx="2213052" cy="1113745"/>
          </a:xfrm>
          <a:prstGeom prst="foldedCorner">
            <a:avLst/>
          </a:prstGeom>
          <a:solidFill>
            <a:srgbClr val="FF660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4</a:t>
            </a:r>
          </a:p>
          <a:p>
            <a:pPr marL="0" marR="0" indent="0" algn="l" defTabSz="914400" rtl="0" eaLnBrk="0" fontAlgn="base" latinLnBrk="0" hangingPunct="0">
              <a:lnSpc>
                <a:spcPct val="100000"/>
              </a:lnSpc>
              <a:spcBef>
                <a:spcPct val="0"/>
              </a:spcBef>
              <a:spcAft>
                <a:spcPct val="0"/>
              </a:spcAft>
              <a:buClrTx/>
              <a:buSzTx/>
              <a:buFontTx/>
              <a:buNone/>
              <a:tabLst/>
            </a:pP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 @4</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4" name="Rounded Rectangle 13"/>
          <p:cNvSpPr/>
          <p:nvPr/>
        </p:nvSpPr>
        <p:spPr bwMode="auto">
          <a:xfrm>
            <a:off x="3496660" y="1316727"/>
            <a:ext cx="1036935" cy="38404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Head </a:t>
            </a:r>
            <a:r>
              <a:rPr kumimoji="0" lang="en-US" sz="1800" b="0" i="0" u="none" strike="noStrike" cap="none" normalizeH="0" baseline="0" dirty="0" err="1" smtClean="0">
                <a:ln>
                  <a:noFill/>
                </a:ln>
                <a:solidFill>
                  <a:schemeClr val="tx1"/>
                </a:solidFill>
                <a:effectLst/>
                <a:latin typeface="Times New Roman" pitchFamily="18" charset="0"/>
              </a:rPr>
              <a:t>Ptr</a:t>
            </a:r>
            <a:endParaRPr kumimoji="0" lang="en-US" sz="1800" b="0" i="0" u="none" strike="noStrike" cap="none" normalizeH="0" baseline="0" dirty="0" smtClean="0">
              <a:ln>
                <a:noFill/>
              </a:ln>
              <a:solidFill>
                <a:schemeClr val="tx1"/>
              </a:solidFill>
              <a:effectLst/>
              <a:latin typeface="Times New Roman" pitchFamily="18" charset="0"/>
            </a:endParaRPr>
          </a:p>
        </p:txBody>
      </p:sp>
      <p:cxnSp>
        <p:nvCxnSpPr>
          <p:cNvPr id="18" name="Straight Arrow Connector 17"/>
          <p:cNvCxnSpPr>
            <a:stCxn id="14" idx="2"/>
            <a:endCxn id="21" idx="0"/>
          </p:cNvCxnSpPr>
          <p:nvPr/>
        </p:nvCxnSpPr>
        <p:spPr bwMode="auto">
          <a:xfrm>
            <a:off x="4015128" y="1700775"/>
            <a:ext cx="19202" cy="3072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7" name="Rectangle 16"/>
          <p:cNvSpPr/>
          <p:nvPr/>
        </p:nvSpPr>
        <p:spPr bwMode="auto">
          <a:xfrm>
            <a:off x="6377035" y="1622744"/>
            <a:ext cx="1805035" cy="157460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sng" strike="noStrike" cap="none" normalizeH="0" baseline="0" dirty="0" smtClean="0">
                <a:ln>
                  <a:noFill/>
                </a:ln>
                <a:solidFill>
                  <a:schemeClr val="tx1"/>
                </a:solidFill>
                <a:effectLst/>
                <a:latin typeface="Times New Roman" pitchFamily="18" charset="0"/>
              </a:rPr>
              <a:t>Hardware Timer</a:t>
            </a:r>
          </a:p>
          <a:p>
            <a:pPr marL="0" marR="0" indent="0" algn="l" defTabSz="914400" rtl="0" eaLnBrk="0" fontAlgn="base" latinLnBrk="0" hangingPunct="0">
              <a:lnSpc>
                <a:spcPct val="100000"/>
              </a:lnSpc>
              <a:spcBef>
                <a:spcPct val="0"/>
              </a:spcBef>
              <a:spcAft>
                <a:spcPct val="0"/>
              </a:spcAft>
              <a:buClrTx/>
              <a:buSzTx/>
              <a:buFontTx/>
              <a:buNone/>
              <a:tabLst/>
            </a:pPr>
            <a:endParaRPr lang="en-US" sz="1800" u="sng" dirty="0"/>
          </a:p>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t>Count:</a:t>
            </a:r>
          </a:p>
          <a:p>
            <a:pPr marL="0" marR="0" indent="0" algn="l" defTabSz="914400" rtl="0" eaLnBrk="0" fontAlgn="base" latinLnBrk="0" hangingPunct="0">
              <a:lnSpc>
                <a:spcPct val="100000"/>
              </a:lnSpc>
              <a:spcBef>
                <a:spcPct val="0"/>
              </a:spcBef>
              <a:spcAft>
                <a:spcPct val="0"/>
              </a:spcAft>
              <a:buClrTx/>
              <a:buSzTx/>
              <a:buFontTx/>
              <a:buNone/>
              <a:tabLst/>
            </a:pPr>
            <a:endParaRPr lang="en-US" sz="1800" dirty="0"/>
          </a:p>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t> </a:t>
            </a:r>
            <a:endParaRPr kumimoji="0" lang="en-US" sz="1800" b="0" i="0" strike="noStrike" cap="none" normalizeH="0" baseline="0" dirty="0" smtClean="0">
              <a:ln>
                <a:noFill/>
              </a:ln>
              <a:solidFill>
                <a:schemeClr val="tx1"/>
              </a:solidFill>
              <a:effectLst/>
              <a:latin typeface="Times New Roman" pitchFamily="18" charset="0"/>
            </a:endParaRPr>
          </a:p>
        </p:txBody>
      </p:sp>
      <p:sp>
        <p:nvSpPr>
          <p:cNvPr id="20" name="Rounded Rectangle 19"/>
          <p:cNvSpPr/>
          <p:nvPr/>
        </p:nvSpPr>
        <p:spPr bwMode="auto">
          <a:xfrm>
            <a:off x="7106730" y="2198819"/>
            <a:ext cx="883315" cy="42245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1</a:t>
            </a:r>
            <a:endParaRPr kumimoji="0" lang="en-US" sz="1800" b="0" i="0" u="none" strike="noStrike" cap="none" normalizeH="0" baseline="0" dirty="0" smtClean="0">
              <a:ln>
                <a:noFill/>
              </a:ln>
              <a:solidFill>
                <a:schemeClr val="tx1"/>
              </a:solidFill>
              <a:effectLst/>
              <a:latin typeface="Times New Roman" pitchFamily="18" charset="0"/>
            </a:endParaRPr>
          </a:p>
        </p:txBody>
      </p:sp>
      <p:grpSp>
        <p:nvGrpSpPr>
          <p:cNvPr id="19" name="Group 18"/>
          <p:cNvGrpSpPr/>
          <p:nvPr/>
        </p:nvGrpSpPr>
        <p:grpSpPr>
          <a:xfrm>
            <a:off x="3285432" y="2008015"/>
            <a:ext cx="1497795" cy="1075340"/>
            <a:chOff x="7260350" y="1854394"/>
            <a:chExt cx="1497795" cy="1075340"/>
          </a:xfrm>
        </p:grpSpPr>
        <p:sp>
          <p:nvSpPr>
            <p:cNvPr id="21" name="Rounded Rectangle 20"/>
            <p:cNvSpPr/>
            <p:nvPr/>
          </p:nvSpPr>
          <p:spPr bwMode="auto">
            <a:xfrm>
              <a:off x="7260350" y="1854394"/>
              <a:ext cx="1497795" cy="1075340"/>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22" name="Rounded Rectangle 21"/>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1</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23" name="Rounded Rectangle 22"/>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-1</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24" name="Rounded Rectangle 23"/>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One</a:t>
              </a:r>
              <a:endParaRPr kumimoji="0" lang="en-US" sz="1800" b="0" i="0" u="none" strike="noStrike" cap="none" normalizeH="0" baseline="0" dirty="0" smtClean="0">
                <a:ln>
                  <a:noFill/>
                </a:ln>
                <a:solidFill>
                  <a:schemeClr val="tx1"/>
                </a:solidFill>
                <a:effectLst/>
                <a:latin typeface="Times New Roman" pitchFamily="18" charset="0"/>
              </a:endParaRPr>
            </a:p>
          </p:txBody>
        </p:sp>
      </p:grpSp>
      <p:grpSp>
        <p:nvGrpSpPr>
          <p:cNvPr id="26" name="Group 25"/>
          <p:cNvGrpSpPr/>
          <p:nvPr/>
        </p:nvGrpSpPr>
        <p:grpSpPr>
          <a:xfrm>
            <a:off x="5301695" y="4811580"/>
            <a:ext cx="1497795" cy="1075340"/>
            <a:chOff x="7260350" y="1854394"/>
            <a:chExt cx="1497795" cy="1075340"/>
          </a:xfrm>
        </p:grpSpPr>
        <p:sp>
          <p:nvSpPr>
            <p:cNvPr id="27" name="Rounded Rectangle 26"/>
            <p:cNvSpPr/>
            <p:nvPr/>
          </p:nvSpPr>
          <p:spPr bwMode="auto">
            <a:xfrm>
              <a:off x="7260350" y="1854394"/>
              <a:ext cx="1497795" cy="1075340"/>
            </a:xfrm>
            <a:prstGeom prst="roundRect">
              <a:avLst/>
            </a:prstGeom>
            <a:solidFill>
              <a:srgbClr val="D2D2F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28" name="Rounded Rectangle 27"/>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3</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29" name="Rounded Rectangle 28"/>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-1</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30" name="Rounded Rectangle 29"/>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One</a:t>
              </a:r>
              <a:endParaRPr kumimoji="0" lang="en-US" sz="1800" b="0" i="0" u="none" strike="noStrike" cap="none" normalizeH="0" baseline="0" dirty="0" smtClean="0">
                <a:ln>
                  <a:noFill/>
                </a:ln>
                <a:solidFill>
                  <a:schemeClr val="tx1"/>
                </a:solidFill>
                <a:effectLst/>
                <a:latin typeface="Times New Roman" pitchFamily="18" charset="0"/>
              </a:endParaRPr>
            </a:p>
          </p:txBody>
        </p:sp>
      </p:grpSp>
      <p:grpSp>
        <p:nvGrpSpPr>
          <p:cNvPr id="34" name="Group 33"/>
          <p:cNvGrpSpPr/>
          <p:nvPr/>
        </p:nvGrpSpPr>
        <p:grpSpPr>
          <a:xfrm>
            <a:off x="7260350" y="4811580"/>
            <a:ext cx="1497795" cy="1075340"/>
            <a:chOff x="7260350" y="1854394"/>
            <a:chExt cx="1497795" cy="1075340"/>
          </a:xfrm>
        </p:grpSpPr>
        <p:sp>
          <p:nvSpPr>
            <p:cNvPr id="35" name="Rounded Rectangle 34"/>
            <p:cNvSpPr/>
            <p:nvPr/>
          </p:nvSpPr>
          <p:spPr bwMode="auto">
            <a:xfrm>
              <a:off x="7260350" y="1854394"/>
              <a:ext cx="1497795" cy="1075340"/>
            </a:xfrm>
            <a:prstGeom prst="roundRect">
              <a:avLst/>
            </a:prstGeom>
            <a:solidFill>
              <a:srgbClr val="FFCC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36" name="Rounded Rectangle 35"/>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5</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37" name="Rounded Rectangle 36"/>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7</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38" name="Rounded Rectangle 37"/>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Delta</a:t>
              </a:r>
              <a:endParaRPr kumimoji="0" lang="en-US" sz="1800" b="0" i="0" u="none" strike="noStrike" cap="none" normalizeH="0" baseline="0" dirty="0" smtClean="0">
                <a:ln>
                  <a:noFill/>
                </a:ln>
                <a:solidFill>
                  <a:schemeClr val="tx1"/>
                </a:solidFill>
                <a:effectLst/>
                <a:latin typeface="Times New Roman" pitchFamily="18" charset="0"/>
              </a:endParaRPr>
            </a:p>
          </p:txBody>
        </p:sp>
      </p:grpSp>
      <p:cxnSp>
        <p:nvCxnSpPr>
          <p:cNvPr id="39" name="Straight Arrow Connector 38"/>
          <p:cNvCxnSpPr>
            <a:stCxn id="27" idx="3"/>
            <a:endCxn id="35" idx="1"/>
          </p:cNvCxnSpPr>
          <p:nvPr/>
        </p:nvCxnSpPr>
        <p:spPr bwMode="auto">
          <a:xfrm>
            <a:off x="6799490" y="5349250"/>
            <a:ext cx="46086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40" name="Group 39"/>
          <p:cNvGrpSpPr/>
          <p:nvPr/>
        </p:nvGrpSpPr>
        <p:grpSpPr>
          <a:xfrm>
            <a:off x="3351077" y="3350969"/>
            <a:ext cx="1497795" cy="1075340"/>
            <a:chOff x="7260350" y="1854394"/>
            <a:chExt cx="1497795" cy="1075340"/>
          </a:xfrm>
        </p:grpSpPr>
        <p:sp>
          <p:nvSpPr>
            <p:cNvPr id="41" name="Rounded Rectangle 40"/>
            <p:cNvSpPr/>
            <p:nvPr/>
          </p:nvSpPr>
          <p:spPr bwMode="auto">
            <a:xfrm>
              <a:off x="7260350" y="1854394"/>
              <a:ext cx="1497795" cy="1075340"/>
            </a:xfrm>
            <a:prstGeom prst="roundRect">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42" name="Rounded Rectangle 41"/>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solidFill>
                    <a:schemeClr val="tx1"/>
                  </a:solidFill>
                  <a:latin typeface="Times New Roman" pitchFamily="18" charset="0"/>
                </a:rPr>
                <a:t>2</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43" name="Rounded Rectangle 42"/>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-1</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44" name="Rounded Rectangle 43"/>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One</a:t>
              </a:r>
              <a:endParaRPr kumimoji="0" lang="en-US" sz="1800" b="0" i="0" u="none" strike="noStrike" cap="none" normalizeH="0" baseline="0" dirty="0" smtClean="0">
                <a:ln>
                  <a:noFill/>
                </a:ln>
                <a:solidFill>
                  <a:schemeClr val="tx1"/>
                </a:solidFill>
                <a:effectLst/>
                <a:latin typeface="Times New Roman" pitchFamily="18" charset="0"/>
              </a:endParaRPr>
            </a:p>
          </p:txBody>
        </p:sp>
      </p:grpSp>
      <p:cxnSp>
        <p:nvCxnSpPr>
          <p:cNvPr id="45" name="Straight Arrow Connector 44"/>
          <p:cNvCxnSpPr/>
          <p:nvPr/>
        </p:nvCxnSpPr>
        <p:spPr bwMode="auto">
          <a:xfrm>
            <a:off x="4038717" y="3086609"/>
            <a:ext cx="38405" cy="27005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6" name="Straight Arrow Connector 45"/>
          <p:cNvCxnSpPr/>
          <p:nvPr/>
        </p:nvCxnSpPr>
        <p:spPr bwMode="auto">
          <a:xfrm>
            <a:off x="4848872" y="5349250"/>
            <a:ext cx="46086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 name="TextBox 2"/>
          <p:cNvSpPr txBox="1"/>
          <p:nvPr/>
        </p:nvSpPr>
        <p:spPr>
          <a:xfrm rot="16200000">
            <a:off x="4642770" y="5218445"/>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
        <p:nvSpPr>
          <p:cNvPr id="47" name="TextBox 46"/>
          <p:cNvSpPr txBox="1"/>
          <p:nvPr/>
        </p:nvSpPr>
        <p:spPr>
          <a:xfrm rot="16200000">
            <a:off x="4571631" y="2466899"/>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
        <p:nvSpPr>
          <p:cNvPr id="48" name="TextBox 47"/>
          <p:cNvSpPr txBox="1"/>
          <p:nvPr/>
        </p:nvSpPr>
        <p:spPr>
          <a:xfrm rot="16200000">
            <a:off x="4637276" y="3759054"/>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
        <p:nvSpPr>
          <p:cNvPr id="49" name="TextBox 48"/>
          <p:cNvSpPr txBox="1"/>
          <p:nvPr/>
        </p:nvSpPr>
        <p:spPr>
          <a:xfrm rot="16200000">
            <a:off x="6573613" y="5218444"/>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
        <p:nvSpPr>
          <p:cNvPr id="50" name="TextBox 49"/>
          <p:cNvSpPr txBox="1"/>
          <p:nvPr/>
        </p:nvSpPr>
        <p:spPr>
          <a:xfrm rot="16200000">
            <a:off x="8546548" y="5218445"/>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
        <p:nvSpPr>
          <p:cNvPr id="51" name="Folded Corner 50"/>
          <p:cNvSpPr/>
          <p:nvPr/>
        </p:nvSpPr>
        <p:spPr bwMode="auto">
          <a:xfrm>
            <a:off x="6503445" y="3198570"/>
            <a:ext cx="2342705" cy="1579080"/>
          </a:xfrm>
          <a:prstGeom prst="foldedCorner">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Virtual ISR</a:t>
            </a:r>
            <a:endParaRPr lang="en-US" sz="2000" u="sng" dirty="0" smtClean="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tx1"/>
                </a:solidFill>
                <a:latin typeface="Times New Roman" pitchFamily="18" charset="0"/>
              </a:rPr>
              <a:t>//Figure out source</a:t>
            </a:r>
          </a:p>
          <a:p>
            <a:r>
              <a:rPr lang="en-US" sz="2000" dirty="0" smtClean="0">
                <a:solidFill>
                  <a:schemeClr val="tx1"/>
                </a:solidFill>
                <a:latin typeface="Times New Roman" pitchFamily="18" charset="0"/>
              </a:rPr>
              <a:t>//Remove head</a:t>
            </a:r>
          </a:p>
          <a:p>
            <a:r>
              <a:rPr lang="en-US" sz="2000" dirty="0" smtClean="0">
                <a:solidFill>
                  <a:schemeClr val="tx1"/>
                </a:solidFill>
                <a:latin typeface="Times New Roman" pitchFamily="18" charset="0"/>
              </a:rPr>
              <a:t>//Insert new event?</a:t>
            </a:r>
          </a:p>
          <a:p>
            <a:r>
              <a:rPr lang="en-US" sz="2000" dirty="0" smtClean="0">
                <a:solidFill>
                  <a:schemeClr val="tx1"/>
                </a:solidFill>
                <a:latin typeface="Times New Roman" pitchFamily="18" charset="0"/>
              </a:rPr>
              <a:t>//Set new time</a:t>
            </a:r>
            <a:endParaRPr lang="en-US" sz="2000"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strike="noStrike" cap="none" normalizeH="0" baseline="0" dirty="0" smtClean="0">
              <a:ln>
                <a:noFill/>
              </a:ln>
              <a:solidFill>
                <a:schemeClr val="tx1"/>
              </a:solidFill>
              <a:effectLst/>
              <a:latin typeface="Times New Roman" pitchFamily="18" charset="0"/>
            </a:endParaRPr>
          </a:p>
        </p:txBody>
      </p:sp>
      <p:cxnSp>
        <p:nvCxnSpPr>
          <p:cNvPr id="16" name="Straight Arrow Connector 15"/>
          <p:cNvCxnSpPr>
            <a:stCxn id="33" idx="6"/>
          </p:cNvCxnSpPr>
          <p:nvPr/>
        </p:nvCxnSpPr>
        <p:spPr bwMode="auto">
          <a:xfrm flipH="1" flipV="1">
            <a:off x="7913235" y="2621274"/>
            <a:ext cx="614482" cy="200671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3" name="Oval 32"/>
          <p:cNvSpPr/>
          <p:nvPr/>
        </p:nvSpPr>
        <p:spPr bwMode="auto">
          <a:xfrm>
            <a:off x="6511185" y="4482792"/>
            <a:ext cx="2016532" cy="290383"/>
          </a:xfrm>
          <a:prstGeom prst="ellipse">
            <a:avLst/>
          </a:prstGeom>
          <a:solidFill>
            <a:srgbClr val="FF0000">
              <a:alpha val="42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endParaRPr>
          </a:p>
        </p:txBody>
      </p:sp>
      <p:cxnSp>
        <p:nvCxnSpPr>
          <p:cNvPr id="52" name="Straight Arrow Connector 51"/>
          <p:cNvCxnSpPr>
            <a:stCxn id="41" idx="2"/>
          </p:cNvCxnSpPr>
          <p:nvPr/>
        </p:nvCxnSpPr>
        <p:spPr bwMode="auto">
          <a:xfrm>
            <a:off x="4099975" y="4426309"/>
            <a:ext cx="11165" cy="38527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737247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Queue - Caveats</a:t>
            </a:r>
            <a:endParaRPr lang="en-US" dirty="0"/>
          </a:p>
        </p:txBody>
      </p:sp>
      <p:sp>
        <p:nvSpPr>
          <p:cNvPr id="4" name="Slide Number Placeholder 3"/>
          <p:cNvSpPr>
            <a:spLocks noGrp="1"/>
          </p:cNvSpPr>
          <p:nvPr>
            <p:ph type="sldNum" sz="quarter" idx="12"/>
          </p:nvPr>
        </p:nvSpPr>
        <p:spPr/>
        <p:txBody>
          <a:bodyPr/>
          <a:lstStyle/>
          <a:p>
            <a:pPr>
              <a:defRPr/>
            </a:pPr>
            <a:fld id="{331B6864-6CC3-410F-8D49-7F7C8EB5C66F}" type="slidenum">
              <a:rPr lang="en-US" smtClean="0"/>
              <a:pPr>
                <a:defRPr/>
              </a:pPr>
              <a:t>16</a:t>
            </a:fld>
            <a:endParaRPr lang="en-US"/>
          </a:p>
        </p:txBody>
      </p:sp>
      <p:grpSp>
        <p:nvGrpSpPr>
          <p:cNvPr id="13" name="Group 12"/>
          <p:cNvGrpSpPr/>
          <p:nvPr/>
        </p:nvGrpSpPr>
        <p:grpSpPr>
          <a:xfrm>
            <a:off x="3356572" y="4811580"/>
            <a:ext cx="1497795" cy="1075340"/>
            <a:chOff x="7260350" y="1854394"/>
            <a:chExt cx="1497795" cy="1075340"/>
          </a:xfrm>
        </p:grpSpPr>
        <p:sp>
          <p:nvSpPr>
            <p:cNvPr id="5" name="Rounded Rectangle 4"/>
            <p:cNvSpPr/>
            <p:nvPr/>
          </p:nvSpPr>
          <p:spPr bwMode="auto">
            <a:xfrm>
              <a:off x="7260350" y="1854394"/>
              <a:ext cx="1497795" cy="1075340"/>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6" name="Rounded Rectangle 5"/>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2</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7" name="Rounded Rectangle 6"/>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solidFill>
                    <a:schemeClr val="tx1"/>
                  </a:solidFill>
                  <a:latin typeface="Times New Roman" pitchFamily="18" charset="0"/>
                </a:rPr>
                <a:t>2</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8" name="Rounded Rectangle 7"/>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Delta</a:t>
              </a:r>
              <a:endParaRPr kumimoji="0" lang="en-US" sz="1800" b="0" i="0" u="none" strike="noStrike" cap="none" normalizeH="0" baseline="0" dirty="0" smtClean="0">
                <a:ln>
                  <a:noFill/>
                </a:ln>
                <a:solidFill>
                  <a:schemeClr val="tx1"/>
                </a:solidFill>
                <a:effectLst/>
                <a:latin typeface="Times New Roman" pitchFamily="18" charset="0"/>
              </a:endParaRPr>
            </a:p>
          </p:txBody>
        </p:sp>
      </p:grpSp>
      <p:sp>
        <p:nvSpPr>
          <p:cNvPr id="14" name="Rounded Rectangle 13"/>
          <p:cNvSpPr/>
          <p:nvPr/>
        </p:nvSpPr>
        <p:spPr bwMode="auto">
          <a:xfrm>
            <a:off x="3496660" y="1316727"/>
            <a:ext cx="1036935" cy="38404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Head </a:t>
            </a:r>
            <a:r>
              <a:rPr kumimoji="0" lang="en-US" sz="1800" b="0" i="0" u="none" strike="noStrike" cap="none" normalizeH="0" baseline="0" dirty="0" err="1" smtClean="0">
                <a:ln>
                  <a:noFill/>
                </a:ln>
                <a:solidFill>
                  <a:schemeClr val="tx1"/>
                </a:solidFill>
                <a:effectLst/>
                <a:latin typeface="Times New Roman" pitchFamily="18" charset="0"/>
              </a:rPr>
              <a:t>Ptr</a:t>
            </a:r>
            <a:endParaRPr kumimoji="0" lang="en-US" sz="1800" b="0" i="0" u="none" strike="noStrike" cap="none" normalizeH="0" baseline="0" dirty="0" smtClean="0">
              <a:ln>
                <a:noFill/>
              </a:ln>
              <a:solidFill>
                <a:schemeClr val="tx1"/>
              </a:solidFill>
              <a:effectLst/>
              <a:latin typeface="Times New Roman" pitchFamily="18" charset="0"/>
            </a:endParaRPr>
          </a:p>
        </p:txBody>
      </p:sp>
      <p:cxnSp>
        <p:nvCxnSpPr>
          <p:cNvPr id="18" name="Straight Arrow Connector 17"/>
          <p:cNvCxnSpPr>
            <a:stCxn id="14" idx="2"/>
            <a:endCxn id="21" idx="0"/>
          </p:cNvCxnSpPr>
          <p:nvPr/>
        </p:nvCxnSpPr>
        <p:spPr bwMode="auto">
          <a:xfrm>
            <a:off x="4015128" y="1700775"/>
            <a:ext cx="19202" cy="3072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19" name="Group 18"/>
          <p:cNvGrpSpPr/>
          <p:nvPr/>
        </p:nvGrpSpPr>
        <p:grpSpPr>
          <a:xfrm>
            <a:off x="3285432" y="2008015"/>
            <a:ext cx="1497795" cy="1075340"/>
            <a:chOff x="7260350" y="1854394"/>
            <a:chExt cx="1497795" cy="1075340"/>
          </a:xfrm>
        </p:grpSpPr>
        <p:sp>
          <p:nvSpPr>
            <p:cNvPr id="21" name="Rounded Rectangle 20"/>
            <p:cNvSpPr/>
            <p:nvPr/>
          </p:nvSpPr>
          <p:spPr bwMode="auto">
            <a:xfrm>
              <a:off x="7260350" y="1854394"/>
              <a:ext cx="1497795" cy="1075340"/>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22" name="Rounded Rectangle 21"/>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1</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23" name="Rounded Rectangle 22"/>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-1</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24" name="Rounded Rectangle 23"/>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One</a:t>
              </a:r>
              <a:endParaRPr kumimoji="0" lang="en-US" sz="1800" b="0" i="0" u="none" strike="noStrike" cap="none" normalizeH="0" baseline="0" dirty="0" smtClean="0">
                <a:ln>
                  <a:noFill/>
                </a:ln>
                <a:solidFill>
                  <a:schemeClr val="tx1"/>
                </a:solidFill>
                <a:effectLst/>
                <a:latin typeface="Times New Roman" pitchFamily="18" charset="0"/>
              </a:endParaRPr>
            </a:p>
          </p:txBody>
        </p:sp>
      </p:grpSp>
      <p:grpSp>
        <p:nvGrpSpPr>
          <p:cNvPr id="26" name="Group 25"/>
          <p:cNvGrpSpPr/>
          <p:nvPr/>
        </p:nvGrpSpPr>
        <p:grpSpPr>
          <a:xfrm>
            <a:off x="5301695" y="4811580"/>
            <a:ext cx="1497795" cy="1075340"/>
            <a:chOff x="7260350" y="1854394"/>
            <a:chExt cx="1497795" cy="1075340"/>
          </a:xfrm>
        </p:grpSpPr>
        <p:sp>
          <p:nvSpPr>
            <p:cNvPr id="27" name="Rounded Rectangle 26"/>
            <p:cNvSpPr/>
            <p:nvPr/>
          </p:nvSpPr>
          <p:spPr bwMode="auto">
            <a:xfrm>
              <a:off x="7260350" y="1854394"/>
              <a:ext cx="1497795" cy="1075340"/>
            </a:xfrm>
            <a:prstGeom prst="roundRect">
              <a:avLst/>
            </a:prstGeom>
            <a:solidFill>
              <a:srgbClr val="D2D2F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28" name="Rounded Rectangle 27"/>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3</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29" name="Rounded Rectangle 28"/>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-1</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30" name="Rounded Rectangle 29"/>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One</a:t>
              </a:r>
              <a:endParaRPr kumimoji="0" lang="en-US" sz="1800" b="0" i="0" u="none" strike="noStrike" cap="none" normalizeH="0" baseline="0" dirty="0" smtClean="0">
                <a:ln>
                  <a:noFill/>
                </a:ln>
                <a:solidFill>
                  <a:schemeClr val="tx1"/>
                </a:solidFill>
                <a:effectLst/>
                <a:latin typeface="Times New Roman" pitchFamily="18" charset="0"/>
              </a:endParaRPr>
            </a:p>
          </p:txBody>
        </p:sp>
      </p:grpSp>
      <p:grpSp>
        <p:nvGrpSpPr>
          <p:cNvPr id="34" name="Group 33"/>
          <p:cNvGrpSpPr/>
          <p:nvPr/>
        </p:nvGrpSpPr>
        <p:grpSpPr>
          <a:xfrm>
            <a:off x="7260350" y="4811580"/>
            <a:ext cx="1497795" cy="1075340"/>
            <a:chOff x="7260350" y="1854394"/>
            <a:chExt cx="1497795" cy="1075340"/>
          </a:xfrm>
        </p:grpSpPr>
        <p:sp>
          <p:nvSpPr>
            <p:cNvPr id="35" name="Rounded Rectangle 34"/>
            <p:cNvSpPr/>
            <p:nvPr/>
          </p:nvSpPr>
          <p:spPr bwMode="auto">
            <a:xfrm>
              <a:off x="7260350" y="1854394"/>
              <a:ext cx="1497795" cy="1075340"/>
            </a:xfrm>
            <a:prstGeom prst="roundRect">
              <a:avLst/>
            </a:prstGeom>
            <a:solidFill>
              <a:srgbClr val="FFCC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36" name="Rounded Rectangle 35"/>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5</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37" name="Rounded Rectangle 36"/>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7</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38" name="Rounded Rectangle 37"/>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Delta</a:t>
              </a:r>
              <a:endParaRPr kumimoji="0" lang="en-US" sz="1800" b="0" i="0" u="none" strike="noStrike" cap="none" normalizeH="0" baseline="0" dirty="0" smtClean="0">
                <a:ln>
                  <a:noFill/>
                </a:ln>
                <a:solidFill>
                  <a:schemeClr val="tx1"/>
                </a:solidFill>
                <a:effectLst/>
                <a:latin typeface="Times New Roman" pitchFamily="18" charset="0"/>
              </a:endParaRPr>
            </a:p>
          </p:txBody>
        </p:sp>
      </p:grpSp>
      <p:cxnSp>
        <p:nvCxnSpPr>
          <p:cNvPr id="39" name="Straight Arrow Connector 38"/>
          <p:cNvCxnSpPr>
            <a:stCxn id="27" idx="3"/>
            <a:endCxn id="35" idx="1"/>
          </p:cNvCxnSpPr>
          <p:nvPr/>
        </p:nvCxnSpPr>
        <p:spPr bwMode="auto">
          <a:xfrm>
            <a:off x="6799490" y="5349250"/>
            <a:ext cx="46086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40" name="Group 39"/>
          <p:cNvGrpSpPr/>
          <p:nvPr/>
        </p:nvGrpSpPr>
        <p:grpSpPr>
          <a:xfrm>
            <a:off x="3351077" y="3350969"/>
            <a:ext cx="1497795" cy="1075340"/>
            <a:chOff x="7260350" y="1854394"/>
            <a:chExt cx="1497795" cy="1075340"/>
          </a:xfrm>
        </p:grpSpPr>
        <p:sp>
          <p:nvSpPr>
            <p:cNvPr id="41" name="Rounded Rectangle 40"/>
            <p:cNvSpPr/>
            <p:nvPr/>
          </p:nvSpPr>
          <p:spPr bwMode="auto">
            <a:xfrm>
              <a:off x="7260350" y="1854394"/>
              <a:ext cx="1497795" cy="1075340"/>
            </a:xfrm>
            <a:prstGeom prst="roundRect">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42" name="Rounded Rectangle 41"/>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solidFill>
                    <a:schemeClr val="tx1"/>
                  </a:solidFill>
                  <a:latin typeface="Times New Roman" pitchFamily="18" charset="0"/>
                </a:rPr>
                <a:t>2</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43" name="Rounded Rectangle 42"/>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-1</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44" name="Rounded Rectangle 43"/>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One</a:t>
              </a:r>
              <a:endParaRPr kumimoji="0" lang="en-US" sz="1800" b="0" i="0" u="none" strike="noStrike" cap="none" normalizeH="0" baseline="0" dirty="0" smtClean="0">
                <a:ln>
                  <a:noFill/>
                </a:ln>
                <a:solidFill>
                  <a:schemeClr val="tx1"/>
                </a:solidFill>
                <a:effectLst/>
                <a:latin typeface="Times New Roman" pitchFamily="18" charset="0"/>
              </a:endParaRPr>
            </a:p>
          </p:txBody>
        </p:sp>
      </p:grpSp>
      <p:cxnSp>
        <p:nvCxnSpPr>
          <p:cNvPr id="45" name="Straight Arrow Connector 44"/>
          <p:cNvCxnSpPr/>
          <p:nvPr/>
        </p:nvCxnSpPr>
        <p:spPr bwMode="auto">
          <a:xfrm>
            <a:off x="4038717" y="3086609"/>
            <a:ext cx="38405" cy="27005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6" name="Straight Arrow Connector 45"/>
          <p:cNvCxnSpPr/>
          <p:nvPr/>
        </p:nvCxnSpPr>
        <p:spPr bwMode="auto">
          <a:xfrm>
            <a:off x="4848872" y="5349250"/>
            <a:ext cx="46086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 name="TextBox 2"/>
          <p:cNvSpPr txBox="1"/>
          <p:nvPr/>
        </p:nvSpPr>
        <p:spPr>
          <a:xfrm rot="16200000">
            <a:off x="4642770" y="5218445"/>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
        <p:nvSpPr>
          <p:cNvPr id="47" name="TextBox 46"/>
          <p:cNvSpPr txBox="1"/>
          <p:nvPr/>
        </p:nvSpPr>
        <p:spPr>
          <a:xfrm rot="16200000">
            <a:off x="4571631" y="2466899"/>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
        <p:nvSpPr>
          <p:cNvPr id="48" name="TextBox 47"/>
          <p:cNvSpPr txBox="1"/>
          <p:nvPr/>
        </p:nvSpPr>
        <p:spPr>
          <a:xfrm rot="16200000">
            <a:off x="4637276" y="3759054"/>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
        <p:nvSpPr>
          <p:cNvPr id="49" name="TextBox 48"/>
          <p:cNvSpPr txBox="1"/>
          <p:nvPr/>
        </p:nvSpPr>
        <p:spPr>
          <a:xfrm rot="16200000">
            <a:off x="6573613" y="5218444"/>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
        <p:nvSpPr>
          <p:cNvPr id="50" name="TextBox 49"/>
          <p:cNvSpPr txBox="1"/>
          <p:nvPr/>
        </p:nvSpPr>
        <p:spPr>
          <a:xfrm rot="16200000">
            <a:off x="8546548" y="5218445"/>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cxnSp>
        <p:nvCxnSpPr>
          <p:cNvPr id="52" name="Straight Arrow Connector 51"/>
          <p:cNvCxnSpPr>
            <a:stCxn id="41" idx="2"/>
          </p:cNvCxnSpPr>
          <p:nvPr/>
        </p:nvCxnSpPr>
        <p:spPr bwMode="auto">
          <a:xfrm>
            <a:off x="4099975" y="4426309"/>
            <a:ext cx="11165" cy="38527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1" name="TextBox 30"/>
          <p:cNvSpPr txBox="1"/>
          <p:nvPr/>
        </p:nvSpPr>
        <p:spPr>
          <a:xfrm>
            <a:off x="6031390" y="1829769"/>
            <a:ext cx="2957185" cy="1815882"/>
          </a:xfrm>
          <a:prstGeom prst="rect">
            <a:avLst/>
          </a:prstGeom>
          <a:noFill/>
        </p:spPr>
        <p:txBody>
          <a:bodyPr wrap="square" rtlCol="0">
            <a:spAutoFit/>
          </a:bodyPr>
          <a:lstStyle/>
          <a:p>
            <a:r>
              <a:rPr lang="en-US" sz="2800" dirty="0" smtClean="0"/>
              <a:t>Handler may need to loop to handle multiple events at same time</a:t>
            </a:r>
            <a:endParaRPr lang="en-US" sz="2800" dirty="0"/>
          </a:p>
        </p:txBody>
      </p:sp>
      <p:cxnSp>
        <p:nvCxnSpPr>
          <p:cNvPr id="53" name="Straight Arrow Connector 52"/>
          <p:cNvCxnSpPr/>
          <p:nvPr/>
        </p:nvCxnSpPr>
        <p:spPr bwMode="auto">
          <a:xfrm flipH="1">
            <a:off x="4533595" y="3086609"/>
            <a:ext cx="1497796" cy="46084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4" name="Straight Arrow Connector 53"/>
          <p:cNvCxnSpPr/>
          <p:nvPr/>
        </p:nvCxnSpPr>
        <p:spPr bwMode="auto">
          <a:xfrm flipH="1">
            <a:off x="4533595" y="3350969"/>
            <a:ext cx="1497796" cy="165587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7" name="TextBox 56"/>
          <p:cNvSpPr txBox="1"/>
          <p:nvPr/>
        </p:nvSpPr>
        <p:spPr>
          <a:xfrm>
            <a:off x="169863" y="1829769"/>
            <a:ext cx="2957185" cy="954107"/>
          </a:xfrm>
          <a:prstGeom prst="rect">
            <a:avLst/>
          </a:prstGeom>
          <a:noFill/>
        </p:spPr>
        <p:txBody>
          <a:bodyPr wrap="square" rtlCol="0">
            <a:spAutoFit/>
          </a:bodyPr>
          <a:lstStyle/>
          <a:p>
            <a:r>
              <a:rPr lang="en-US" sz="2800" dirty="0" smtClean="0"/>
              <a:t>No new event added for one-shot</a:t>
            </a:r>
            <a:endParaRPr lang="en-US" sz="2800" dirty="0"/>
          </a:p>
        </p:txBody>
      </p:sp>
      <p:cxnSp>
        <p:nvCxnSpPr>
          <p:cNvPr id="58" name="Straight Arrow Connector 57"/>
          <p:cNvCxnSpPr/>
          <p:nvPr/>
        </p:nvCxnSpPr>
        <p:spPr bwMode="auto">
          <a:xfrm>
            <a:off x="2229296" y="2737710"/>
            <a:ext cx="1728224" cy="461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380446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64F9D6E-289A-4FAC-A79B-67BBD3A55A51}" type="slidenum">
              <a:rPr lang="en-US"/>
              <a:pPr>
                <a:defRPr/>
              </a:pPr>
              <a:t>17</a:t>
            </a:fld>
            <a:endParaRPr lang="en-US" dirty="0"/>
          </a:p>
        </p:txBody>
      </p:sp>
      <p:sp>
        <p:nvSpPr>
          <p:cNvPr id="17411" name="Rectangle 2"/>
          <p:cNvSpPr>
            <a:spLocks noGrp="1" noChangeArrowheads="1"/>
          </p:cNvSpPr>
          <p:nvPr>
            <p:ph type="title"/>
          </p:nvPr>
        </p:nvSpPr>
        <p:spPr/>
        <p:txBody>
          <a:bodyPr/>
          <a:lstStyle/>
          <a:p>
            <a:r>
              <a:rPr lang="en-US" dirty="0" smtClean="0"/>
              <a:t>Agenda</a:t>
            </a:r>
          </a:p>
        </p:txBody>
      </p:sp>
      <p:sp>
        <p:nvSpPr>
          <p:cNvPr id="4100" name="Rectangle 3"/>
          <p:cNvSpPr>
            <a:spLocks noGrp="1" noChangeArrowheads="1"/>
          </p:cNvSpPr>
          <p:nvPr>
            <p:ph type="body" idx="1"/>
          </p:nvPr>
        </p:nvSpPr>
        <p:spPr>
          <a:xfrm>
            <a:off x="533400" y="990600"/>
            <a:ext cx="8135938" cy="5410200"/>
          </a:xfrm>
        </p:spPr>
        <p:txBody>
          <a:bodyPr/>
          <a:lstStyle/>
          <a:p>
            <a:pPr>
              <a:defRPr/>
            </a:pPr>
            <a:endParaRPr lang="en-US" dirty="0" smtClean="0">
              <a:solidFill>
                <a:schemeClr val="bg1">
                  <a:lumMod val="50000"/>
                </a:schemeClr>
              </a:solidFill>
            </a:endParaRPr>
          </a:p>
          <a:p>
            <a:r>
              <a:rPr lang="en-US" dirty="0" smtClean="0"/>
              <a:t>Serial Buses</a:t>
            </a:r>
            <a:endParaRPr lang="en-US" dirty="0"/>
          </a:p>
          <a:p>
            <a:pPr lvl="1"/>
            <a:r>
              <a:rPr lang="en-US" dirty="0" smtClean="0"/>
              <a:t>Introduction</a:t>
            </a:r>
          </a:p>
          <a:p>
            <a:pPr lvl="1"/>
            <a:r>
              <a:rPr lang="en-US" dirty="0" smtClean="0"/>
              <a:t>UART </a:t>
            </a:r>
          </a:p>
          <a:p>
            <a:pPr lvl="1"/>
            <a:r>
              <a:rPr lang="en-US" dirty="0" smtClean="0"/>
              <a:t>SPI</a:t>
            </a:r>
          </a:p>
          <a:p>
            <a:pPr lvl="1"/>
            <a:r>
              <a:rPr lang="en-US" dirty="0" smtClean="0"/>
              <a:t>I2C </a:t>
            </a:r>
            <a:endParaRPr lang="en-US" sz="1600" dirty="0" smtClean="0">
              <a:solidFill>
                <a:srgbClr val="0070C0"/>
              </a:solidFill>
            </a:endParaRPr>
          </a:p>
          <a:p>
            <a:r>
              <a:rPr lang="en-US" dirty="0" smtClean="0"/>
              <a:t>Glitches</a:t>
            </a:r>
            <a:endParaRPr lang="en-US" dirty="0"/>
          </a:p>
          <a:p>
            <a:pPr lvl="1"/>
            <a:r>
              <a:rPr lang="en-US" dirty="0"/>
              <a:t>Asynchronous resets and glitches</a:t>
            </a:r>
          </a:p>
          <a:p>
            <a:pPr lvl="1"/>
            <a:r>
              <a:rPr lang="en-US" dirty="0"/>
              <a:t>Design rules</a:t>
            </a:r>
          </a:p>
          <a:p>
            <a:r>
              <a:rPr lang="en-US" dirty="0"/>
              <a:t>Set-up and hold time.</a:t>
            </a:r>
          </a:p>
          <a:p>
            <a:pPr lvl="1"/>
            <a:r>
              <a:rPr lang="en-US" dirty="0"/>
              <a:t>Review</a:t>
            </a:r>
          </a:p>
          <a:p>
            <a:pPr lvl="1"/>
            <a:r>
              <a:rPr lang="en-US" dirty="0"/>
              <a:t>Dealing with external inputs</a:t>
            </a:r>
          </a:p>
          <a:p>
            <a:pPr lvl="2"/>
            <a:r>
              <a:rPr lang="en-US" dirty="0"/>
              <a:t>Design </a:t>
            </a:r>
            <a:r>
              <a:rPr lang="en-US" dirty="0" smtClean="0"/>
              <a:t>rules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100">
                                            <p:txEl>
                                              <p:pRg st="2" end="2"/>
                                            </p:txEl>
                                          </p:spTgt>
                                        </p:tgtEl>
                                        <p:attrNameLst>
                                          <p:attrName>style.color</p:attrName>
                                        </p:attrNameLst>
                                      </p:cBhvr>
                                      <p:to>
                                        <a:srgbClr val="FF3300"/>
                                      </p:to>
                                    </p:animClr>
                                    <p:animClr clrSpc="rgb" dir="cw">
                                      <p:cBhvr>
                                        <p:cTn id="7" dur="500" fill="hold"/>
                                        <p:tgtEl>
                                          <p:spTgt spid="4100">
                                            <p:txEl>
                                              <p:pRg st="2" end="2"/>
                                            </p:txEl>
                                          </p:spTgt>
                                        </p:tgtEl>
                                        <p:attrNameLst>
                                          <p:attrName>fillcolor</p:attrName>
                                        </p:attrNameLst>
                                      </p:cBhvr>
                                      <p:to>
                                        <a:srgbClr val="FF3300"/>
                                      </p:to>
                                    </p:animClr>
                                    <p:set>
                                      <p:cBhvr>
                                        <p:cTn id="8" dur="500" fill="hold"/>
                                        <p:tgtEl>
                                          <p:spTgt spid="4100">
                                            <p:txEl>
                                              <p:pRg st="2" end="2"/>
                                            </p:txEl>
                                          </p:spTgt>
                                        </p:tgtEl>
                                        <p:attrNameLst>
                                          <p:attrName>fill.type</p:attrName>
                                        </p:attrNameLst>
                                      </p:cBhvr>
                                      <p:to>
                                        <p:strVal val="solid"/>
                                      </p:to>
                                    </p:set>
                                    <p:set>
                                      <p:cBhvr>
                                        <p:cTn id="9" dur="500" fill="hold"/>
                                        <p:tgtEl>
                                          <p:spTgt spid="4100">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altLang="en-US" dirty="0" smtClean="0"/>
              <a:t>Serial interfaces</a:t>
            </a:r>
          </a:p>
        </p:txBody>
      </p:sp>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0FECF7B-A2E8-4663-827D-FC3268F0CBF8}" type="slidenum">
              <a:rPr lang="en-US" altLang="en-US" sz="1600">
                <a:solidFill>
                  <a:schemeClr val="folHlink"/>
                </a:solidFill>
                <a:latin typeface="Trebuchet MS" panose="020B0603020202020204" pitchFamily="34" charset="0"/>
              </a:rPr>
              <a:pPr eaLnBrk="1" hangingPunct="1"/>
              <a:t>18</a:t>
            </a:fld>
            <a:endParaRPr lang="en-US" altLang="en-US" sz="1600">
              <a:solidFill>
                <a:schemeClr val="folHlink"/>
              </a:solidFill>
              <a:latin typeface="Trebuchet MS" panose="020B0603020202020204" pitchFamily="34" charset="0"/>
            </a:endParaRPr>
          </a:p>
        </p:txBody>
      </p:sp>
      <p:sp>
        <p:nvSpPr>
          <p:cNvPr id="19459" name="TextBox 28"/>
          <p:cNvSpPr txBox="1">
            <a:spLocks noChangeArrowheads="1"/>
          </p:cNvSpPr>
          <p:nvPr/>
        </p:nvSpPr>
        <p:spPr bwMode="auto">
          <a:xfrm>
            <a:off x="2295525" y="3614738"/>
            <a:ext cx="1138238" cy="1323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600">
              <a:latin typeface="Trebuchet MS" panose="020B0603020202020204" pitchFamily="34" charset="0"/>
            </a:endParaRPr>
          </a:p>
          <a:p>
            <a:pPr algn="ctr" eaLnBrk="1" hangingPunct="1"/>
            <a:endParaRPr lang="en-US" altLang="en-US" sz="1600">
              <a:latin typeface="Trebuchet MS" panose="020B0603020202020204" pitchFamily="34" charset="0"/>
            </a:endParaRPr>
          </a:p>
          <a:p>
            <a:pPr algn="ctr" eaLnBrk="1" hangingPunct="1"/>
            <a:r>
              <a:rPr lang="en-US" altLang="en-US" sz="1600">
                <a:latin typeface="Trebuchet MS" panose="020B0603020202020204" pitchFamily="34" charset="0"/>
              </a:rPr>
              <a:t>Timers</a:t>
            </a:r>
          </a:p>
          <a:p>
            <a:pPr algn="ctr" eaLnBrk="1" hangingPunct="1"/>
            <a:endParaRPr lang="en-US" altLang="en-US" sz="1600">
              <a:latin typeface="Trebuchet MS" panose="020B0603020202020204" pitchFamily="34" charset="0"/>
            </a:endParaRPr>
          </a:p>
          <a:p>
            <a:pPr algn="ctr" eaLnBrk="1" hangingPunct="1"/>
            <a:endParaRPr lang="en-US" altLang="en-US" sz="1600">
              <a:latin typeface="Trebuchet MS" panose="020B0603020202020204" pitchFamily="34" charset="0"/>
            </a:endParaRPr>
          </a:p>
        </p:txBody>
      </p:sp>
      <p:cxnSp>
        <p:nvCxnSpPr>
          <p:cNvPr id="19460" name="Straight Arrow Connector 47"/>
          <p:cNvCxnSpPr>
            <a:cxnSpLocks noChangeShapeType="1"/>
          </p:cNvCxnSpPr>
          <p:nvPr/>
        </p:nvCxnSpPr>
        <p:spPr bwMode="auto">
          <a:xfrm flipV="1">
            <a:off x="1336675" y="4938713"/>
            <a:ext cx="0" cy="414337"/>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461" name="Straight Arrow Connector 50"/>
          <p:cNvCxnSpPr>
            <a:cxnSpLocks noChangeShapeType="1"/>
          </p:cNvCxnSpPr>
          <p:nvPr/>
        </p:nvCxnSpPr>
        <p:spPr bwMode="auto">
          <a:xfrm>
            <a:off x="1062038" y="3049588"/>
            <a:ext cx="6089650" cy="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67" name="Straight Connector 66"/>
          <p:cNvCxnSpPr/>
          <p:nvPr/>
        </p:nvCxnSpPr>
        <p:spPr bwMode="auto">
          <a:xfrm>
            <a:off x="609600" y="1776413"/>
            <a:ext cx="7651750" cy="1587"/>
          </a:xfrm>
          <a:prstGeom prst="line">
            <a:avLst/>
          </a:prstGeom>
          <a:solidFill>
            <a:schemeClr val="accent1"/>
          </a:solidFill>
          <a:ln w="38100" cap="flat" cmpd="sng" algn="ctr">
            <a:solidFill>
              <a:schemeClr val="bg1">
                <a:lumMod val="65000"/>
              </a:schemeClr>
            </a:solidFill>
            <a:prstDash val="dash"/>
            <a:round/>
            <a:headEnd type="none" w="med" len="med"/>
            <a:tailEnd type="none" w="med" len="med"/>
          </a:ln>
          <a:effectLst/>
        </p:spPr>
      </p:cxnSp>
      <p:sp>
        <p:nvSpPr>
          <p:cNvPr id="19463" name="TextBox 67"/>
          <p:cNvSpPr txBox="1">
            <a:spLocks noChangeArrowheads="1"/>
          </p:cNvSpPr>
          <p:nvPr/>
        </p:nvSpPr>
        <p:spPr bwMode="auto">
          <a:xfrm>
            <a:off x="1889125" y="1104900"/>
            <a:ext cx="4416425" cy="1323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600">
              <a:latin typeface="Trebuchet MS" panose="020B0603020202020204" pitchFamily="34" charset="0"/>
            </a:endParaRPr>
          </a:p>
          <a:p>
            <a:pPr algn="ctr" eaLnBrk="1" hangingPunct="1"/>
            <a:endParaRPr lang="en-US" altLang="en-US" sz="1600">
              <a:latin typeface="Trebuchet MS" panose="020B0603020202020204" pitchFamily="34" charset="0"/>
            </a:endParaRPr>
          </a:p>
          <a:p>
            <a:pPr algn="ctr" eaLnBrk="1" hangingPunct="1"/>
            <a:endParaRPr lang="en-US" altLang="en-US" sz="1600">
              <a:latin typeface="Trebuchet MS" panose="020B0603020202020204" pitchFamily="34" charset="0"/>
            </a:endParaRPr>
          </a:p>
          <a:p>
            <a:pPr algn="ctr" eaLnBrk="1" hangingPunct="1"/>
            <a:r>
              <a:rPr lang="en-US" altLang="en-US" sz="1600">
                <a:latin typeface="Trebuchet MS" panose="020B0603020202020204" pitchFamily="34" charset="0"/>
              </a:rPr>
              <a:t>CPU</a:t>
            </a:r>
          </a:p>
          <a:p>
            <a:pPr algn="ctr" eaLnBrk="1" hangingPunct="1"/>
            <a:endParaRPr lang="en-US" altLang="en-US" sz="1600">
              <a:latin typeface="Trebuchet MS" panose="020B0603020202020204" pitchFamily="34" charset="0"/>
            </a:endParaRPr>
          </a:p>
        </p:txBody>
      </p:sp>
      <p:cxnSp>
        <p:nvCxnSpPr>
          <p:cNvPr id="19464" name="Straight Arrow Connector 83"/>
          <p:cNvCxnSpPr>
            <a:cxnSpLocks noChangeShapeType="1"/>
          </p:cNvCxnSpPr>
          <p:nvPr/>
        </p:nvCxnSpPr>
        <p:spPr bwMode="auto">
          <a:xfrm flipV="1">
            <a:off x="6572250" y="3051175"/>
            <a:ext cx="0" cy="565150"/>
          </a:xfrm>
          <a:prstGeom prst="straightConnector1">
            <a:avLst/>
          </a:prstGeom>
          <a:noFill/>
          <a:ln w="381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101" name="Rectangle 100"/>
          <p:cNvSpPr/>
          <p:nvPr/>
        </p:nvSpPr>
        <p:spPr bwMode="auto">
          <a:xfrm>
            <a:off x="2595563" y="5351463"/>
            <a:ext cx="228600" cy="228600"/>
          </a:xfrm>
          <a:prstGeom prst="rect">
            <a:avLst/>
          </a:prstGeom>
          <a:solidFill>
            <a:schemeClr val="bg1">
              <a:lumMod val="75000"/>
              <a:alpha val="80000"/>
            </a:schemeClr>
          </a:solidFill>
          <a:ln w="38100" cap="flat" cmpd="sng" algn="ctr">
            <a:solidFill>
              <a:schemeClr val="tx1"/>
            </a:solidFill>
            <a:prstDash val="solid"/>
            <a:round/>
            <a:headEnd type="none" w="med" len="med"/>
            <a:tailEnd type="none" w="med" len="med"/>
          </a:ln>
          <a:effectLst/>
        </p:spPr>
        <p:txBody>
          <a:bodyPr/>
          <a:lstStyle/>
          <a:p>
            <a:pPr>
              <a:defRPr/>
            </a:pPr>
            <a:endParaRPr lang="en-US">
              <a:latin typeface="Times New Roman" panose="02020603050405020304" pitchFamily="18" charset="0"/>
              <a:ea typeface="ＭＳ Ｐゴシック" pitchFamily="1" charset="-128"/>
              <a:cs typeface="ＭＳ Ｐゴシック" pitchFamily="1" charset="-128"/>
            </a:endParaRPr>
          </a:p>
        </p:txBody>
      </p:sp>
      <p:sp>
        <p:nvSpPr>
          <p:cNvPr id="102" name="Rectangle 101"/>
          <p:cNvSpPr/>
          <p:nvPr/>
        </p:nvSpPr>
        <p:spPr bwMode="auto">
          <a:xfrm>
            <a:off x="3722688" y="5365750"/>
            <a:ext cx="228600" cy="228600"/>
          </a:xfrm>
          <a:prstGeom prst="rect">
            <a:avLst/>
          </a:prstGeom>
          <a:solidFill>
            <a:schemeClr val="bg1">
              <a:lumMod val="75000"/>
              <a:alpha val="80000"/>
            </a:schemeClr>
          </a:solidFill>
          <a:ln w="38100" cap="flat" cmpd="sng" algn="ctr">
            <a:solidFill>
              <a:schemeClr val="tx1"/>
            </a:solidFill>
            <a:prstDash val="solid"/>
            <a:round/>
            <a:headEnd type="none" w="med" len="med"/>
            <a:tailEnd type="none" w="med" len="med"/>
          </a:ln>
          <a:effectLst/>
        </p:spPr>
        <p:txBody>
          <a:bodyPr/>
          <a:lstStyle/>
          <a:p>
            <a:pPr>
              <a:defRPr/>
            </a:pPr>
            <a:endParaRPr lang="en-US">
              <a:latin typeface="Times New Roman" panose="02020603050405020304" pitchFamily="18" charset="0"/>
              <a:ea typeface="ＭＳ Ｐゴシック" pitchFamily="1" charset="-128"/>
              <a:cs typeface="ＭＳ Ｐゴシック" pitchFamily="1" charset="-128"/>
            </a:endParaRPr>
          </a:p>
        </p:txBody>
      </p:sp>
      <p:sp>
        <p:nvSpPr>
          <p:cNvPr id="103" name="Rectangle 102"/>
          <p:cNvSpPr/>
          <p:nvPr/>
        </p:nvSpPr>
        <p:spPr bwMode="auto">
          <a:xfrm>
            <a:off x="6469063" y="5351463"/>
            <a:ext cx="228600" cy="228600"/>
          </a:xfrm>
          <a:prstGeom prst="rect">
            <a:avLst/>
          </a:prstGeom>
          <a:solidFill>
            <a:schemeClr val="bg1">
              <a:lumMod val="75000"/>
              <a:alpha val="80000"/>
            </a:schemeClr>
          </a:solidFill>
          <a:ln w="38100" cap="flat" cmpd="sng" algn="ctr">
            <a:solidFill>
              <a:schemeClr val="tx1"/>
            </a:solidFill>
            <a:prstDash val="solid"/>
            <a:round/>
            <a:headEnd type="none" w="med" len="med"/>
            <a:tailEnd type="none" w="med" len="med"/>
          </a:ln>
          <a:effectLst/>
        </p:spPr>
        <p:txBody>
          <a:bodyPr/>
          <a:lstStyle/>
          <a:p>
            <a:pPr>
              <a:defRPr/>
            </a:pPr>
            <a:endParaRPr lang="en-US">
              <a:latin typeface="Times New Roman" panose="02020603050405020304" pitchFamily="18" charset="0"/>
              <a:ea typeface="ＭＳ Ｐゴシック" pitchFamily="1" charset="-128"/>
              <a:cs typeface="ＭＳ Ｐゴシック" pitchFamily="1" charset="-128"/>
            </a:endParaRPr>
          </a:p>
        </p:txBody>
      </p:sp>
      <p:sp>
        <p:nvSpPr>
          <p:cNvPr id="112" name="TextBox 111"/>
          <p:cNvSpPr txBox="1"/>
          <p:nvPr/>
        </p:nvSpPr>
        <p:spPr>
          <a:xfrm>
            <a:off x="534988" y="1441450"/>
            <a:ext cx="1073150" cy="646113"/>
          </a:xfrm>
          <a:prstGeom prst="rect">
            <a:avLst/>
          </a:prstGeom>
          <a:noFill/>
        </p:spPr>
        <p:txBody>
          <a:bodyPr wrap="none" anchor="ctr">
            <a:spAutoFit/>
          </a:bodyPr>
          <a:lstStyle/>
          <a:p>
            <a:pPr>
              <a:defRPr/>
            </a:pPr>
            <a:r>
              <a:rPr lang="en-US" sz="1600" dirty="0">
                <a:latin typeface="+mn-lt"/>
                <a:ea typeface="ＭＳ Ｐゴシック" pitchFamily="1" charset="-128"/>
                <a:cs typeface="ＭＳ Ｐゴシック" pitchFamily="1" charset="-128"/>
              </a:rPr>
              <a:t>Software</a:t>
            </a:r>
          </a:p>
          <a:p>
            <a:pPr>
              <a:defRPr/>
            </a:pPr>
            <a:endParaRPr lang="en-US" sz="400" dirty="0">
              <a:latin typeface="+mn-lt"/>
              <a:ea typeface="ＭＳ Ｐゴシック" pitchFamily="1" charset="-128"/>
              <a:cs typeface="ＭＳ Ｐゴシック" pitchFamily="1" charset="-128"/>
            </a:endParaRPr>
          </a:p>
          <a:p>
            <a:pPr>
              <a:defRPr/>
            </a:pPr>
            <a:r>
              <a:rPr lang="en-US" sz="1600" dirty="0">
                <a:latin typeface="+mn-lt"/>
                <a:ea typeface="ＭＳ Ｐゴシック" pitchFamily="1" charset="-128"/>
                <a:cs typeface="ＭＳ Ｐゴシック" pitchFamily="1" charset="-128"/>
              </a:rPr>
              <a:t>Hardware</a:t>
            </a:r>
          </a:p>
        </p:txBody>
      </p:sp>
      <p:sp>
        <p:nvSpPr>
          <p:cNvPr id="114" name="TextBox 113"/>
          <p:cNvSpPr txBox="1"/>
          <p:nvPr/>
        </p:nvSpPr>
        <p:spPr>
          <a:xfrm>
            <a:off x="66675" y="5133975"/>
            <a:ext cx="950913" cy="646113"/>
          </a:xfrm>
          <a:prstGeom prst="rect">
            <a:avLst/>
          </a:prstGeom>
          <a:noFill/>
        </p:spPr>
        <p:txBody>
          <a:bodyPr wrap="none" anchor="ctr">
            <a:spAutoFit/>
          </a:bodyPr>
          <a:lstStyle/>
          <a:p>
            <a:pPr>
              <a:defRPr/>
            </a:pPr>
            <a:r>
              <a:rPr lang="en-US" sz="1600" dirty="0">
                <a:latin typeface="+mn-lt"/>
                <a:ea typeface="ＭＳ Ｐゴシック" pitchFamily="1" charset="-128"/>
                <a:cs typeface="ＭＳ Ｐゴシック" pitchFamily="1" charset="-128"/>
              </a:rPr>
              <a:t>Internal</a:t>
            </a:r>
          </a:p>
          <a:p>
            <a:pPr>
              <a:defRPr/>
            </a:pPr>
            <a:endParaRPr lang="en-US" sz="400" dirty="0">
              <a:latin typeface="+mn-lt"/>
              <a:ea typeface="ＭＳ Ｐゴシック" pitchFamily="1" charset="-128"/>
              <a:cs typeface="ＭＳ Ｐゴシック" pitchFamily="1" charset="-128"/>
            </a:endParaRPr>
          </a:p>
          <a:p>
            <a:pPr>
              <a:defRPr/>
            </a:pPr>
            <a:r>
              <a:rPr lang="en-US" sz="1600" dirty="0">
                <a:latin typeface="+mn-lt"/>
                <a:ea typeface="ＭＳ Ｐゴシック" pitchFamily="1" charset="-128"/>
                <a:cs typeface="ＭＳ Ｐゴシック" pitchFamily="1" charset="-128"/>
              </a:rPr>
              <a:t>External</a:t>
            </a:r>
          </a:p>
        </p:txBody>
      </p:sp>
      <p:sp>
        <p:nvSpPr>
          <p:cNvPr id="121" name="TextBox 120"/>
          <p:cNvSpPr txBox="1"/>
          <p:nvPr/>
        </p:nvSpPr>
        <p:spPr>
          <a:xfrm rot="18900000">
            <a:off x="831850" y="5670550"/>
            <a:ext cx="684213" cy="338138"/>
          </a:xfrm>
          <a:prstGeom prst="rect">
            <a:avLst/>
          </a:prstGeom>
          <a:noFill/>
        </p:spPr>
        <p:txBody>
          <a:bodyPr wrap="none" anchor="ctr">
            <a:spAutoFit/>
          </a:bodyPr>
          <a:lstStyle/>
          <a:p>
            <a:pPr algn="ctr">
              <a:defRPr/>
            </a:pPr>
            <a:r>
              <a:rPr lang="en-US" sz="1600" dirty="0">
                <a:latin typeface="+mn-lt"/>
                <a:ea typeface="ＭＳ Ｐゴシック" pitchFamily="1" charset="-128"/>
                <a:cs typeface="ＭＳ Ｐゴシック" pitchFamily="1" charset="-128"/>
              </a:rPr>
              <a:t>Input</a:t>
            </a:r>
          </a:p>
        </p:txBody>
      </p:sp>
      <p:sp>
        <p:nvSpPr>
          <p:cNvPr id="123" name="TextBox 122"/>
          <p:cNvSpPr txBox="1"/>
          <p:nvPr/>
        </p:nvSpPr>
        <p:spPr>
          <a:xfrm>
            <a:off x="5297488" y="2517775"/>
            <a:ext cx="1400175" cy="339725"/>
          </a:xfrm>
          <a:prstGeom prst="rect">
            <a:avLst/>
          </a:prstGeom>
          <a:noFill/>
        </p:spPr>
        <p:txBody>
          <a:bodyPr wrap="none" anchor="ctr">
            <a:spAutoFit/>
          </a:bodyPr>
          <a:lstStyle/>
          <a:p>
            <a:pPr>
              <a:defRPr/>
            </a:pPr>
            <a:r>
              <a:rPr lang="en-US" sz="1600" dirty="0">
                <a:latin typeface="+mn-lt"/>
                <a:ea typeface="ＭＳ Ｐゴシック" pitchFamily="1" charset="-128"/>
                <a:cs typeface="ＭＳ Ｐゴシック" pitchFamily="1" charset="-128"/>
              </a:rPr>
              <a:t>System Buses</a:t>
            </a:r>
          </a:p>
        </p:txBody>
      </p:sp>
      <p:sp>
        <p:nvSpPr>
          <p:cNvPr id="124" name="TextBox 123"/>
          <p:cNvSpPr txBox="1"/>
          <p:nvPr/>
        </p:nvSpPr>
        <p:spPr>
          <a:xfrm>
            <a:off x="5483225" y="2725738"/>
            <a:ext cx="1014413" cy="338137"/>
          </a:xfrm>
          <a:prstGeom prst="rect">
            <a:avLst/>
          </a:prstGeom>
          <a:noFill/>
        </p:spPr>
        <p:txBody>
          <a:bodyPr wrap="none" anchor="ctr">
            <a:spAutoFit/>
          </a:bodyPr>
          <a:lstStyle/>
          <a:p>
            <a:pPr>
              <a:defRPr/>
            </a:pPr>
            <a:r>
              <a:rPr lang="en-US" sz="1600" dirty="0">
                <a:latin typeface="+mn-lt"/>
                <a:ea typeface="ＭＳ Ｐゴシック" pitchFamily="1" charset="-128"/>
                <a:cs typeface="ＭＳ Ｐゴシック" pitchFamily="1" charset="-128"/>
              </a:rPr>
              <a:t>AHB/APB</a:t>
            </a:r>
          </a:p>
        </p:txBody>
      </p:sp>
      <p:sp>
        <p:nvSpPr>
          <p:cNvPr id="19473" name="TextBox 126"/>
          <p:cNvSpPr txBox="1">
            <a:spLocks noChangeArrowheads="1"/>
          </p:cNvSpPr>
          <p:nvPr/>
        </p:nvSpPr>
        <p:spPr bwMode="auto">
          <a:xfrm>
            <a:off x="4191000" y="1366838"/>
            <a:ext cx="1206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b="1">
                <a:latin typeface="Courier" pitchFamily="49" charset="0"/>
              </a:rPr>
              <a:t>ldr (read)</a:t>
            </a:r>
          </a:p>
          <a:p>
            <a:pPr eaLnBrk="1" hangingPunct="1"/>
            <a:r>
              <a:rPr lang="en-US" altLang="en-US" sz="1200" b="1">
                <a:latin typeface="Courier" pitchFamily="49" charset="0"/>
              </a:rPr>
              <a:t>str (write)</a:t>
            </a:r>
          </a:p>
        </p:txBody>
      </p:sp>
      <p:sp>
        <p:nvSpPr>
          <p:cNvPr id="62" name="TextBox 61"/>
          <p:cNvSpPr txBox="1"/>
          <p:nvPr/>
        </p:nvSpPr>
        <p:spPr>
          <a:xfrm>
            <a:off x="19050" y="1547961"/>
            <a:ext cx="598241" cy="461665"/>
          </a:xfrm>
          <a:prstGeom prst="rect">
            <a:avLst/>
          </a:prstGeom>
          <a:noFill/>
        </p:spPr>
        <p:txBody>
          <a:bodyPr wrap="none" anchor="ctr">
            <a:spAutoFit/>
          </a:bodyPr>
          <a:lstStyle/>
          <a:p>
            <a:pPr>
              <a:defRPr/>
            </a:pPr>
            <a:r>
              <a:rPr lang="en-US" sz="2400" dirty="0">
                <a:latin typeface="+mn-lt"/>
                <a:ea typeface="ＭＳ Ｐゴシック" pitchFamily="1" charset="-128"/>
                <a:cs typeface="ＭＳ Ｐゴシック" pitchFamily="1" charset="-128"/>
              </a:rPr>
              <a:t>ISA</a:t>
            </a:r>
            <a:endParaRPr lang="en-US" sz="1100" dirty="0">
              <a:latin typeface="+mn-lt"/>
              <a:ea typeface="ＭＳ Ｐゴシック" pitchFamily="1" charset="-128"/>
              <a:cs typeface="ＭＳ Ｐゴシック" pitchFamily="1" charset="-128"/>
            </a:endParaRPr>
          </a:p>
        </p:txBody>
      </p:sp>
      <p:sp>
        <p:nvSpPr>
          <p:cNvPr id="63" name="TextBox 62"/>
          <p:cNvSpPr txBox="1"/>
          <p:nvPr/>
        </p:nvSpPr>
        <p:spPr>
          <a:xfrm>
            <a:off x="1889125" y="1106488"/>
            <a:ext cx="1011238" cy="338137"/>
          </a:xfrm>
          <a:prstGeom prst="rect">
            <a:avLst/>
          </a:prstGeom>
          <a:noFill/>
        </p:spPr>
        <p:txBody>
          <a:bodyPr wrap="none" anchor="ctr">
            <a:spAutoFit/>
          </a:bodyPr>
          <a:lstStyle/>
          <a:p>
            <a:pPr>
              <a:defRPr/>
            </a:pPr>
            <a:r>
              <a:rPr lang="en-US" sz="1600" dirty="0">
                <a:latin typeface="+mn-lt"/>
                <a:ea typeface="ＭＳ Ｐゴシック" pitchFamily="1" charset="-128"/>
                <a:cs typeface="ＭＳ Ｐゴシック" pitchFamily="1" charset="-128"/>
              </a:rPr>
              <a:t>EECS 370</a:t>
            </a:r>
          </a:p>
        </p:txBody>
      </p:sp>
      <p:cxnSp>
        <p:nvCxnSpPr>
          <p:cNvPr id="64" name="Straight Connector 63"/>
          <p:cNvCxnSpPr/>
          <p:nvPr/>
        </p:nvCxnSpPr>
        <p:spPr bwMode="auto">
          <a:xfrm flipV="1">
            <a:off x="119063" y="5457825"/>
            <a:ext cx="8142287" cy="20638"/>
          </a:xfrm>
          <a:prstGeom prst="line">
            <a:avLst/>
          </a:prstGeom>
          <a:solidFill>
            <a:schemeClr val="accent1"/>
          </a:solidFill>
          <a:ln w="38100" cap="flat" cmpd="sng" algn="ctr">
            <a:solidFill>
              <a:schemeClr val="bg1">
                <a:lumMod val="65000"/>
              </a:schemeClr>
            </a:solidFill>
            <a:prstDash val="dash"/>
            <a:round/>
            <a:headEnd type="none" w="med" len="med"/>
            <a:tailEnd type="none" w="med" len="med"/>
          </a:ln>
          <a:effectLst/>
        </p:spPr>
      </p:cxnSp>
      <p:sp>
        <p:nvSpPr>
          <p:cNvPr id="19477" name="TextBox 28"/>
          <p:cNvSpPr txBox="1">
            <a:spLocks noChangeArrowheads="1"/>
          </p:cNvSpPr>
          <p:nvPr/>
        </p:nvSpPr>
        <p:spPr bwMode="auto">
          <a:xfrm>
            <a:off x="3535363" y="3614738"/>
            <a:ext cx="1138237" cy="1323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600">
              <a:latin typeface="Trebuchet MS" panose="020B0603020202020204" pitchFamily="34" charset="0"/>
            </a:endParaRPr>
          </a:p>
          <a:p>
            <a:pPr algn="ctr" eaLnBrk="1" hangingPunct="1"/>
            <a:endParaRPr lang="en-US" altLang="en-US" sz="1600">
              <a:latin typeface="Trebuchet MS" panose="020B0603020202020204" pitchFamily="34" charset="0"/>
            </a:endParaRPr>
          </a:p>
          <a:p>
            <a:pPr algn="ctr" eaLnBrk="1" hangingPunct="1"/>
            <a:r>
              <a:rPr lang="en-US" altLang="en-US" sz="1600">
                <a:latin typeface="Trebuchet MS" panose="020B0603020202020204" pitchFamily="34" charset="0"/>
              </a:rPr>
              <a:t>USART</a:t>
            </a:r>
          </a:p>
          <a:p>
            <a:pPr algn="ctr" eaLnBrk="1" hangingPunct="1"/>
            <a:endParaRPr lang="en-US" altLang="en-US" sz="1600">
              <a:latin typeface="Trebuchet MS" panose="020B0603020202020204" pitchFamily="34" charset="0"/>
            </a:endParaRPr>
          </a:p>
          <a:p>
            <a:pPr algn="ctr" eaLnBrk="1" hangingPunct="1"/>
            <a:endParaRPr lang="en-US" altLang="en-US" sz="1600">
              <a:latin typeface="Trebuchet MS" panose="020B0603020202020204" pitchFamily="34" charset="0"/>
            </a:endParaRPr>
          </a:p>
        </p:txBody>
      </p:sp>
      <p:sp>
        <p:nvSpPr>
          <p:cNvPr id="77" name="Rectangle 76"/>
          <p:cNvSpPr/>
          <p:nvPr/>
        </p:nvSpPr>
        <p:spPr bwMode="auto">
          <a:xfrm>
            <a:off x="4025900" y="5365750"/>
            <a:ext cx="228600" cy="228600"/>
          </a:xfrm>
          <a:prstGeom prst="rect">
            <a:avLst/>
          </a:prstGeom>
          <a:solidFill>
            <a:schemeClr val="bg1">
              <a:lumMod val="75000"/>
              <a:alpha val="80000"/>
            </a:schemeClr>
          </a:solidFill>
          <a:ln w="38100" cap="flat" cmpd="sng" algn="ctr">
            <a:solidFill>
              <a:schemeClr val="tx1"/>
            </a:solidFill>
            <a:prstDash val="solid"/>
            <a:round/>
            <a:headEnd type="none" w="med" len="med"/>
            <a:tailEnd type="none" w="med" len="med"/>
          </a:ln>
          <a:effectLst/>
        </p:spPr>
        <p:txBody>
          <a:bodyPr/>
          <a:lstStyle/>
          <a:p>
            <a:pPr>
              <a:defRPr/>
            </a:pPr>
            <a:endParaRPr lang="en-US">
              <a:latin typeface="Times New Roman" panose="02020603050405020304" pitchFamily="18" charset="0"/>
              <a:ea typeface="ＭＳ Ｐゴシック" pitchFamily="1" charset="-128"/>
              <a:cs typeface="ＭＳ Ｐゴシック" pitchFamily="1" charset="-128"/>
            </a:endParaRPr>
          </a:p>
        </p:txBody>
      </p:sp>
      <p:sp>
        <p:nvSpPr>
          <p:cNvPr id="78" name="Rectangle 77"/>
          <p:cNvSpPr/>
          <p:nvPr/>
        </p:nvSpPr>
        <p:spPr bwMode="auto">
          <a:xfrm>
            <a:off x="4329113" y="5360988"/>
            <a:ext cx="228600" cy="228600"/>
          </a:xfrm>
          <a:prstGeom prst="rect">
            <a:avLst/>
          </a:prstGeom>
          <a:solidFill>
            <a:schemeClr val="bg1">
              <a:lumMod val="75000"/>
              <a:alpha val="80000"/>
            </a:schemeClr>
          </a:solidFill>
          <a:ln w="38100" cap="flat" cmpd="sng" algn="ctr">
            <a:solidFill>
              <a:schemeClr val="tx1"/>
            </a:solidFill>
            <a:prstDash val="solid"/>
            <a:round/>
            <a:headEnd type="none" w="med" len="med"/>
            <a:tailEnd type="none" w="med" len="med"/>
          </a:ln>
          <a:effectLst/>
        </p:spPr>
        <p:txBody>
          <a:bodyPr/>
          <a:lstStyle/>
          <a:p>
            <a:pPr>
              <a:defRPr/>
            </a:pPr>
            <a:endParaRPr lang="en-US">
              <a:latin typeface="Times New Roman" panose="02020603050405020304" pitchFamily="18" charset="0"/>
              <a:ea typeface="ＭＳ Ｐゴシック" pitchFamily="1" charset="-128"/>
              <a:cs typeface="ＭＳ Ｐゴシック" pitchFamily="1" charset="-128"/>
            </a:endParaRPr>
          </a:p>
        </p:txBody>
      </p:sp>
      <p:sp>
        <p:nvSpPr>
          <p:cNvPr id="19480" name="TextBox 28"/>
          <p:cNvSpPr txBox="1">
            <a:spLocks noChangeArrowheads="1"/>
          </p:cNvSpPr>
          <p:nvPr/>
        </p:nvSpPr>
        <p:spPr bwMode="auto">
          <a:xfrm>
            <a:off x="4786313" y="3616325"/>
            <a:ext cx="1138237" cy="13223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600">
              <a:latin typeface="Trebuchet MS" panose="020B0603020202020204" pitchFamily="34" charset="0"/>
            </a:endParaRPr>
          </a:p>
          <a:p>
            <a:pPr algn="ctr" eaLnBrk="1" hangingPunct="1"/>
            <a:endParaRPr lang="en-US" altLang="en-US" sz="1600">
              <a:latin typeface="Trebuchet MS" panose="020B0603020202020204" pitchFamily="34" charset="0"/>
            </a:endParaRPr>
          </a:p>
          <a:p>
            <a:pPr algn="ctr" eaLnBrk="1" hangingPunct="1"/>
            <a:r>
              <a:rPr lang="en-US" altLang="en-US" sz="1600">
                <a:latin typeface="Trebuchet MS" panose="020B0603020202020204" pitchFamily="34" charset="0"/>
              </a:rPr>
              <a:t>DAC/ADC</a:t>
            </a:r>
          </a:p>
          <a:p>
            <a:pPr algn="ctr" eaLnBrk="1" hangingPunct="1"/>
            <a:endParaRPr lang="en-US" altLang="en-US" sz="1600">
              <a:latin typeface="Trebuchet MS" panose="020B0603020202020204" pitchFamily="34" charset="0"/>
            </a:endParaRPr>
          </a:p>
          <a:p>
            <a:pPr algn="ctr" eaLnBrk="1" hangingPunct="1"/>
            <a:endParaRPr lang="en-US" altLang="en-US" sz="1600">
              <a:latin typeface="Trebuchet MS" panose="020B0603020202020204" pitchFamily="34" charset="0"/>
            </a:endParaRPr>
          </a:p>
        </p:txBody>
      </p:sp>
      <p:sp>
        <p:nvSpPr>
          <p:cNvPr id="80" name="Rectangle 79"/>
          <p:cNvSpPr/>
          <p:nvPr/>
        </p:nvSpPr>
        <p:spPr bwMode="auto">
          <a:xfrm>
            <a:off x="5106988" y="5359400"/>
            <a:ext cx="228600" cy="228600"/>
          </a:xfrm>
          <a:prstGeom prst="rect">
            <a:avLst/>
          </a:prstGeom>
          <a:solidFill>
            <a:schemeClr val="bg1">
              <a:lumMod val="75000"/>
              <a:alpha val="80000"/>
            </a:schemeClr>
          </a:solidFill>
          <a:ln w="38100" cap="flat" cmpd="sng" algn="ctr">
            <a:solidFill>
              <a:schemeClr val="tx1"/>
            </a:solidFill>
            <a:prstDash val="solid"/>
            <a:round/>
            <a:headEnd type="none" w="med" len="med"/>
            <a:tailEnd type="none" w="med" len="med"/>
          </a:ln>
          <a:effectLst/>
        </p:spPr>
        <p:txBody>
          <a:bodyPr/>
          <a:lstStyle/>
          <a:p>
            <a:pPr>
              <a:defRPr/>
            </a:pPr>
            <a:endParaRPr lang="en-US">
              <a:latin typeface="Times New Roman" panose="02020603050405020304" pitchFamily="18" charset="0"/>
              <a:ea typeface="ＭＳ Ｐゴシック" pitchFamily="1" charset="-128"/>
              <a:cs typeface="ＭＳ Ｐゴシック" pitchFamily="1" charset="-128"/>
            </a:endParaRPr>
          </a:p>
        </p:txBody>
      </p:sp>
      <p:sp>
        <p:nvSpPr>
          <p:cNvPr id="81" name="Rectangle 80"/>
          <p:cNvSpPr/>
          <p:nvPr/>
        </p:nvSpPr>
        <p:spPr bwMode="auto">
          <a:xfrm>
            <a:off x="5411788" y="5365750"/>
            <a:ext cx="228600" cy="228600"/>
          </a:xfrm>
          <a:prstGeom prst="rect">
            <a:avLst/>
          </a:prstGeom>
          <a:solidFill>
            <a:schemeClr val="bg1">
              <a:lumMod val="75000"/>
              <a:alpha val="80000"/>
            </a:schemeClr>
          </a:solidFill>
          <a:ln w="38100" cap="flat" cmpd="sng" algn="ctr">
            <a:solidFill>
              <a:schemeClr val="tx1"/>
            </a:solidFill>
            <a:prstDash val="solid"/>
            <a:round/>
            <a:headEnd type="none" w="med" len="med"/>
            <a:tailEnd type="none" w="med" len="med"/>
          </a:ln>
          <a:effectLst/>
        </p:spPr>
        <p:txBody>
          <a:bodyPr/>
          <a:lstStyle/>
          <a:p>
            <a:pPr>
              <a:defRPr/>
            </a:pPr>
            <a:endParaRPr lang="en-US">
              <a:latin typeface="Times New Roman" panose="02020603050405020304" pitchFamily="18" charset="0"/>
              <a:ea typeface="ＭＳ Ｐゴシック" pitchFamily="1" charset="-128"/>
              <a:cs typeface="ＭＳ Ｐゴシック" pitchFamily="1" charset="-128"/>
            </a:endParaRPr>
          </a:p>
        </p:txBody>
      </p:sp>
      <p:sp>
        <p:nvSpPr>
          <p:cNvPr id="19483" name="TextBox 28"/>
          <p:cNvSpPr txBox="1">
            <a:spLocks noChangeArrowheads="1"/>
          </p:cNvSpPr>
          <p:nvPr/>
        </p:nvSpPr>
        <p:spPr bwMode="auto">
          <a:xfrm>
            <a:off x="6013450" y="3609975"/>
            <a:ext cx="1138238" cy="13223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600">
              <a:latin typeface="Trebuchet MS" panose="020B0603020202020204" pitchFamily="34" charset="0"/>
            </a:endParaRPr>
          </a:p>
          <a:p>
            <a:pPr algn="ctr" eaLnBrk="1" hangingPunct="1"/>
            <a:r>
              <a:rPr lang="en-US" altLang="en-US" sz="1600">
                <a:latin typeface="Trebuchet MS" panose="020B0603020202020204" pitchFamily="34" charset="0"/>
              </a:rPr>
              <a:t>Internal &amp;</a:t>
            </a:r>
          </a:p>
          <a:p>
            <a:pPr algn="ctr" eaLnBrk="1" hangingPunct="1"/>
            <a:r>
              <a:rPr lang="en-US" altLang="en-US" sz="1600">
                <a:latin typeface="Trebuchet MS" panose="020B0603020202020204" pitchFamily="34" charset="0"/>
              </a:rPr>
              <a:t>External</a:t>
            </a:r>
          </a:p>
          <a:p>
            <a:pPr algn="ctr" eaLnBrk="1" hangingPunct="1"/>
            <a:r>
              <a:rPr lang="en-US" altLang="en-US" sz="1600">
                <a:latin typeface="Trebuchet MS" panose="020B0603020202020204" pitchFamily="34" charset="0"/>
              </a:rPr>
              <a:t>Memory</a:t>
            </a:r>
          </a:p>
          <a:p>
            <a:pPr algn="ctr" eaLnBrk="1" hangingPunct="1"/>
            <a:endParaRPr lang="en-US" altLang="en-US" sz="1600">
              <a:latin typeface="Trebuchet MS" panose="020B0603020202020204" pitchFamily="34" charset="0"/>
            </a:endParaRPr>
          </a:p>
        </p:txBody>
      </p:sp>
      <p:sp>
        <p:nvSpPr>
          <p:cNvPr id="19484" name="TextBox 28"/>
          <p:cNvSpPr txBox="1">
            <a:spLocks noChangeArrowheads="1"/>
          </p:cNvSpPr>
          <p:nvPr/>
        </p:nvSpPr>
        <p:spPr bwMode="auto">
          <a:xfrm>
            <a:off x="1062038" y="3609975"/>
            <a:ext cx="1138237" cy="13223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600">
              <a:latin typeface="Trebuchet MS" panose="020B0603020202020204" pitchFamily="34" charset="0"/>
            </a:endParaRPr>
          </a:p>
          <a:p>
            <a:pPr algn="ctr" eaLnBrk="1" hangingPunct="1"/>
            <a:endParaRPr lang="en-US" altLang="en-US" sz="1600">
              <a:latin typeface="Trebuchet MS" panose="020B0603020202020204" pitchFamily="34" charset="0"/>
            </a:endParaRPr>
          </a:p>
          <a:p>
            <a:pPr algn="ctr" eaLnBrk="1" hangingPunct="1"/>
            <a:r>
              <a:rPr lang="en-US" altLang="en-US" sz="1600">
                <a:latin typeface="Trebuchet MS" panose="020B0603020202020204" pitchFamily="34" charset="0"/>
              </a:rPr>
              <a:t>GPIO/INT</a:t>
            </a:r>
          </a:p>
          <a:p>
            <a:pPr algn="ctr" eaLnBrk="1" hangingPunct="1"/>
            <a:endParaRPr lang="en-US" altLang="en-US" sz="1600">
              <a:latin typeface="Trebuchet MS" panose="020B0603020202020204" pitchFamily="34" charset="0"/>
            </a:endParaRPr>
          </a:p>
          <a:p>
            <a:pPr algn="ctr" eaLnBrk="1" hangingPunct="1"/>
            <a:endParaRPr lang="en-US" altLang="en-US" sz="1600">
              <a:latin typeface="Trebuchet MS" panose="020B0603020202020204" pitchFamily="34" charset="0"/>
            </a:endParaRPr>
          </a:p>
        </p:txBody>
      </p:sp>
      <p:sp>
        <p:nvSpPr>
          <p:cNvPr id="85" name="Rectangle 84"/>
          <p:cNvSpPr/>
          <p:nvPr/>
        </p:nvSpPr>
        <p:spPr bwMode="auto">
          <a:xfrm>
            <a:off x="1217613" y="5357813"/>
            <a:ext cx="228600" cy="228600"/>
          </a:xfrm>
          <a:prstGeom prst="rect">
            <a:avLst/>
          </a:prstGeom>
          <a:solidFill>
            <a:schemeClr val="bg1">
              <a:lumMod val="75000"/>
              <a:alpha val="80000"/>
            </a:schemeClr>
          </a:solidFill>
          <a:ln w="38100" cap="flat" cmpd="sng" algn="ctr">
            <a:solidFill>
              <a:schemeClr val="tx1"/>
            </a:solidFill>
            <a:prstDash val="solid"/>
            <a:round/>
            <a:headEnd type="none" w="med" len="med"/>
            <a:tailEnd type="none" w="med" len="med"/>
          </a:ln>
          <a:effectLst/>
        </p:spPr>
        <p:txBody>
          <a:bodyPr/>
          <a:lstStyle/>
          <a:p>
            <a:pPr>
              <a:defRPr/>
            </a:pPr>
            <a:endParaRPr lang="en-US">
              <a:latin typeface="Times New Roman" panose="02020603050405020304" pitchFamily="18" charset="0"/>
              <a:ea typeface="ＭＳ Ｐゴシック" pitchFamily="1" charset="-128"/>
              <a:cs typeface="ＭＳ Ｐゴシック" pitchFamily="1" charset="-128"/>
            </a:endParaRPr>
          </a:p>
        </p:txBody>
      </p:sp>
      <p:sp>
        <p:nvSpPr>
          <p:cNvPr id="86" name="Rectangle 85"/>
          <p:cNvSpPr/>
          <p:nvPr/>
        </p:nvSpPr>
        <p:spPr bwMode="auto">
          <a:xfrm>
            <a:off x="1520825" y="5357813"/>
            <a:ext cx="228600" cy="228600"/>
          </a:xfrm>
          <a:prstGeom prst="rect">
            <a:avLst/>
          </a:prstGeom>
          <a:solidFill>
            <a:schemeClr val="bg1">
              <a:lumMod val="75000"/>
              <a:alpha val="80000"/>
            </a:schemeClr>
          </a:solidFill>
          <a:ln w="38100" cap="flat" cmpd="sng" algn="ctr">
            <a:solidFill>
              <a:schemeClr val="tx1"/>
            </a:solidFill>
            <a:prstDash val="solid"/>
            <a:round/>
            <a:headEnd type="none" w="med" len="med"/>
            <a:tailEnd type="none" w="med" len="med"/>
          </a:ln>
          <a:effectLst/>
        </p:spPr>
        <p:txBody>
          <a:bodyPr/>
          <a:lstStyle/>
          <a:p>
            <a:pPr>
              <a:defRPr/>
            </a:pPr>
            <a:endParaRPr lang="en-US">
              <a:latin typeface="Times New Roman" panose="02020603050405020304" pitchFamily="18" charset="0"/>
              <a:ea typeface="ＭＳ Ｐゴシック" pitchFamily="1" charset="-128"/>
              <a:cs typeface="ＭＳ Ｐゴシック" pitchFamily="1" charset="-128"/>
            </a:endParaRPr>
          </a:p>
        </p:txBody>
      </p:sp>
      <p:sp>
        <p:nvSpPr>
          <p:cNvPr id="87" name="Rectangle 86"/>
          <p:cNvSpPr/>
          <p:nvPr/>
        </p:nvSpPr>
        <p:spPr bwMode="auto">
          <a:xfrm>
            <a:off x="1824038" y="5357813"/>
            <a:ext cx="228600" cy="228600"/>
          </a:xfrm>
          <a:prstGeom prst="rect">
            <a:avLst/>
          </a:prstGeom>
          <a:solidFill>
            <a:schemeClr val="bg1">
              <a:lumMod val="75000"/>
              <a:alpha val="80000"/>
            </a:schemeClr>
          </a:solidFill>
          <a:ln w="38100" cap="flat" cmpd="sng" algn="ctr">
            <a:solidFill>
              <a:schemeClr val="tx1"/>
            </a:solidFill>
            <a:prstDash val="solid"/>
            <a:round/>
            <a:headEnd type="none" w="med" len="med"/>
            <a:tailEnd type="none" w="med" len="med"/>
          </a:ln>
          <a:effectLst/>
        </p:spPr>
        <p:txBody>
          <a:bodyPr/>
          <a:lstStyle/>
          <a:p>
            <a:pPr>
              <a:defRPr/>
            </a:pPr>
            <a:endParaRPr lang="en-US">
              <a:latin typeface="Times New Roman" panose="02020603050405020304" pitchFamily="18" charset="0"/>
              <a:ea typeface="ＭＳ Ｐゴシック" pitchFamily="1" charset="-128"/>
              <a:cs typeface="ＭＳ Ｐゴシック" pitchFamily="1" charset="-128"/>
            </a:endParaRPr>
          </a:p>
        </p:txBody>
      </p:sp>
      <p:sp>
        <p:nvSpPr>
          <p:cNvPr id="88" name="TextBox 87"/>
          <p:cNvSpPr txBox="1"/>
          <p:nvPr/>
        </p:nvSpPr>
        <p:spPr>
          <a:xfrm rot="18900000">
            <a:off x="1017588" y="5732463"/>
            <a:ext cx="825500" cy="338137"/>
          </a:xfrm>
          <a:prstGeom prst="rect">
            <a:avLst/>
          </a:prstGeom>
          <a:noFill/>
        </p:spPr>
        <p:txBody>
          <a:bodyPr wrap="none" anchor="ctr">
            <a:spAutoFit/>
          </a:bodyPr>
          <a:lstStyle/>
          <a:p>
            <a:pPr algn="ctr">
              <a:defRPr/>
            </a:pPr>
            <a:r>
              <a:rPr lang="en-US" sz="1600" dirty="0">
                <a:latin typeface="+mn-lt"/>
                <a:ea typeface="ＭＳ Ｐゴシック" pitchFamily="1" charset="-128"/>
                <a:cs typeface="ＭＳ Ｐゴシック" pitchFamily="1" charset="-128"/>
              </a:rPr>
              <a:t>Output</a:t>
            </a:r>
            <a:endParaRPr lang="en-US" sz="1600" b="1" dirty="0">
              <a:latin typeface="+mn-lt"/>
              <a:ea typeface="ＭＳ Ｐゴシック" pitchFamily="1" charset="-128"/>
              <a:cs typeface="ＭＳ Ｐゴシック" pitchFamily="1" charset="-128"/>
            </a:endParaRPr>
          </a:p>
        </p:txBody>
      </p:sp>
      <p:sp>
        <p:nvSpPr>
          <p:cNvPr id="89" name="TextBox 88"/>
          <p:cNvSpPr txBox="1"/>
          <p:nvPr/>
        </p:nvSpPr>
        <p:spPr>
          <a:xfrm rot="18900000">
            <a:off x="1171575" y="5788025"/>
            <a:ext cx="1014413" cy="338138"/>
          </a:xfrm>
          <a:prstGeom prst="rect">
            <a:avLst/>
          </a:prstGeom>
          <a:noFill/>
        </p:spPr>
        <p:txBody>
          <a:bodyPr wrap="none" anchor="ctr">
            <a:spAutoFit/>
          </a:bodyPr>
          <a:lstStyle/>
          <a:p>
            <a:pPr algn="ctr">
              <a:defRPr/>
            </a:pPr>
            <a:r>
              <a:rPr lang="en-US" sz="1600" dirty="0">
                <a:latin typeface="+mn-lt"/>
                <a:ea typeface="ＭＳ Ｐゴシック" pitchFamily="1" charset="-128"/>
                <a:cs typeface="ＭＳ Ｐゴシック" pitchFamily="1" charset="-128"/>
              </a:rPr>
              <a:t>Interrupt</a:t>
            </a:r>
            <a:endParaRPr lang="en-US" sz="1600" b="1" dirty="0">
              <a:latin typeface="+mn-lt"/>
              <a:ea typeface="ＭＳ Ｐゴシック" pitchFamily="1" charset="-128"/>
              <a:cs typeface="ＭＳ Ｐゴシック" pitchFamily="1" charset="-128"/>
            </a:endParaRPr>
          </a:p>
        </p:txBody>
      </p:sp>
      <p:sp>
        <p:nvSpPr>
          <p:cNvPr id="90" name="Rectangle 89"/>
          <p:cNvSpPr/>
          <p:nvPr/>
        </p:nvSpPr>
        <p:spPr bwMode="auto">
          <a:xfrm>
            <a:off x="2897188" y="5351463"/>
            <a:ext cx="228600" cy="228600"/>
          </a:xfrm>
          <a:prstGeom prst="rect">
            <a:avLst/>
          </a:prstGeom>
          <a:solidFill>
            <a:schemeClr val="bg1">
              <a:lumMod val="75000"/>
              <a:alpha val="80000"/>
            </a:schemeClr>
          </a:solidFill>
          <a:ln w="38100" cap="flat" cmpd="sng" algn="ctr">
            <a:solidFill>
              <a:schemeClr val="tx1"/>
            </a:solidFill>
            <a:prstDash val="solid"/>
            <a:round/>
            <a:headEnd type="none" w="med" len="med"/>
            <a:tailEnd type="none" w="med" len="med"/>
          </a:ln>
          <a:effectLst/>
        </p:spPr>
        <p:txBody>
          <a:bodyPr/>
          <a:lstStyle/>
          <a:p>
            <a:pPr>
              <a:defRPr/>
            </a:pPr>
            <a:endParaRPr lang="en-US">
              <a:latin typeface="Times New Roman" panose="02020603050405020304" pitchFamily="18" charset="0"/>
              <a:ea typeface="ＭＳ Ｐゴシック" pitchFamily="1" charset="-128"/>
              <a:cs typeface="ＭＳ Ｐゴシック" pitchFamily="1" charset="-128"/>
            </a:endParaRPr>
          </a:p>
        </p:txBody>
      </p:sp>
      <p:sp>
        <p:nvSpPr>
          <p:cNvPr id="91" name="TextBox 90"/>
          <p:cNvSpPr txBox="1"/>
          <p:nvPr/>
        </p:nvSpPr>
        <p:spPr>
          <a:xfrm rot="18900000">
            <a:off x="1960563" y="5759450"/>
            <a:ext cx="1001712" cy="339725"/>
          </a:xfrm>
          <a:prstGeom prst="rect">
            <a:avLst/>
          </a:prstGeom>
          <a:noFill/>
        </p:spPr>
        <p:txBody>
          <a:bodyPr wrap="none" anchor="ctr">
            <a:spAutoFit/>
          </a:bodyPr>
          <a:lstStyle/>
          <a:p>
            <a:pPr algn="ctr">
              <a:defRPr/>
            </a:pPr>
            <a:r>
              <a:rPr lang="en-US" sz="1600" dirty="0">
                <a:latin typeface="+mn-lt"/>
                <a:ea typeface="ＭＳ Ｐゴシック" pitchFamily="1" charset="-128"/>
                <a:cs typeface="ＭＳ Ｐゴシック" pitchFamily="1" charset="-128"/>
              </a:rPr>
              <a:t>Compare</a:t>
            </a:r>
          </a:p>
        </p:txBody>
      </p:sp>
      <p:sp>
        <p:nvSpPr>
          <p:cNvPr id="92" name="TextBox 91"/>
          <p:cNvSpPr txBox="1"/>
          <p:nvPr/>
        </p:nvSpPr>
        <p:spPr>
          <a:xfrm rot="18900000">
            <a:off x="2338388" y="5732463"/>
            <a:ext cx="914400" cy="338137"/>
          </a:xfrm>
          <a:prstGeom prst="rect">
            <a:avLst/>
          </a:prstGeom>
          <a:noFill/>
        </p:spPr>
        <p:txBody>
          <a:bodyPr wrap="none" anchor="ctr">
            <a:spAutoFit/>
          </a:bodyPr>
          <a:lstStyle/>
          <a:p>
            <a:pPr algn="ctr">
              <a:defRPr/>
            </a:pPr>
            <a:r>
              <a:rPr lang="en-US" sz="1600" dirty="0">
                <a:latin typeface="+mn-lt"/>
                <a:ea typeface="ＭＳ Ｐゴシック" pitchFamily="1" charset="-128"/>
                <a:cs typeface="ＭＳ Ｐゴシック" pitchFamily="1" charset="-128"/>
              </a:rPr>
              <a:t>Capture</a:t>
            </a:r>
            <a:endParaRPr lang="en-US" sz="1600" b="1" dirty="0">
              <a:latin typeface="+mn-lt"/>
              <a:ea typeface="ＭＳ Ｐゴシック" pitchFamily="1" charset="-128"/>
              <a:cs typeface="ＭＳ Ｐゴシック" pitchFamily="1" charset="-128"/>
            </a:endParaRPr>
          </a:p>
        </p:txBody>
      </p:sp>
      <p:sp>
        <p:nvSpPr>
          <p:cNvPr id="93" name="TextBox 92"/>
          <p:cNvSpPr txBox="1"/>
          <p:nvPr/>
        </p:nvSpPr>
        <p:spPr>
          <a:xfrm rot="18900000">
            <a:off x="3543300" y="5641975"/>
            <a:ext cx="471488" cy="338138"/>
          </a:xfrm>
          <a:prstGeom prst="rect">
            <a:avLst/>
          </a:prstGeom>
          <a:noFill/>
        </p:spPr>
        <p:txBody>
          <a:bodyPr wrap="none" anchor="ctr">
            <a:spAutoFit/>
          </a:bodyPr>
          <a:lstStyle/>
          <a:p>
            <a:pPr algn="ctr">
              <a:defRPr/>
            </a:pPr>
            <a:r>
              <a:rPr lang="en-US" sz="1600" dirty="0">
                <a:latin typeface="+mn-lt"/>
                <a:ea typeface="ＭＳ Ｐゴシック" pitchFamily="1" charset="-128"/>
                <a:cs typeface="ＭＳ Ｐゴシック" pitchFamily="1" charset="-128"/>
              </a:rPr>
              <a:t>I2C</a:t>
            </a:r>
          </a:p>
        </p:txBody>
      </p:sp>
      <p:sp>
        <p:nvSpPr>
          <p:cNvPr id="94" name="TextBox 93"/>
          <p:cNvSpPr txBox="1"/>
          <p:nvPr/>
        </p:nvSpPr>
        <p:spPr>
          <a:xfrm rot="18900000">
            <a:off x="3836988" y="5635625"/>
            <a:ext cx="454025" cy="338138"/>
          </a:xfrm>
          <a:prstGeom prst="rect">
            <a:avLst/>
          </a:prstGeom>
          <a:noFill/>
        </p:spPr>
        <p:txBody>
          <a:bodyPr wrap="none" anchor="ctr">
            <a:spAutoFit/>
          </a:bodyPr>
          <a:lstStyle/>
          <a:p>
            <a:pPr algn="ctr">
              <a:defRPr/>
            </a:pPr>
            <a:r>
              <a:rPr lang="en-US" sz="1600" dirty="0">
                <a:latin typeface="+mn-lt"/>
                <a:ea typeface="ＭＳ Ｐゴシック" pitchFamily="1" charset="-128"/>
                <a:cs typeface="ＭＳ Ｐゴシック" pitchFamily="1" charset="-128"/>
              </a:rPr>
              <a:t>SPI</a:t>
            </a:r>
            <a:endParaRPr lang="en-US" sz="1600" b="1" dirty="0">
              <a:latin typeface="+mn-lt"/>
              <a:ea typeface="ＭＳ Ｐゴシック" pitchFamily="1" charset="-128"/>
              <a:cs typeface="ＭＳ Ｐゴシック" pitchFamily="1" charset="-128"/>
            </a:endParaRPr>
          </a:p>
        </p:txBody>
      </p:sp>
      <p:sp>
        <p:nvSpPr>
          <p:cNvPr id="95" name="TextBox 94"/>
          <p:cNvSpPr txBox="1"/>
          <p:nvPr/>
        </p:nvSpPr>
        <p:spPr>
          <a:xfrm rot="18900000">
            <a:off x="4005263" y="5711825"/>
            <a:ext cx="668337" cy="338138"/>
          </a:xfrm>
          <a:prstGeom prst="rect">
            <a:avLst/>
          </a:prstGeom>
          <a:noFill/>
        </p:spPr>
        <p:txBody>
          <a:bodyPr wrap="none" anchor="ctr">
            <a:spAutoFit/>
          </a:bodyPr>
          <a:lstStyle/>
          <a:p>
            <a:pPr algn="ctr">
              <a:defRPr/>
            </a:pPr>
            <a:r>
              <a:rPr lang="en-US" sz="1600" dirty="0">
                <a:latin typeface="+mn-lt"/>
                <a:ea typeface="ＭＳ Ｐゴシック" pitchFamily="1" charset="-128"/>
                <a:cs typeface="ＭＳ Ｐゴシック" pitchFamily="1" charset="-128"/>
              </a:rPr>
              <a:t>UART</a:t>
            </a:r>
            <a:endParaRPr lang="en-US" sz="1600" b="1" dirty="0">
              <a:latin typeface="+mn-lt"/>
              <a:ea typeface="ＭＳ Ｐゴシック" pitchFamily="1" charset="-128"/>
              <a:cs typeface="ＭＳ Ｐゴシック" pitchFamily="1" charset="-128"/>
            </a:endParaRPr>
          </a:p>
        </p:txBody>
      </p:sp>
      <p:sp>
        <p:nvSpPr>
          <p:cNvPr id="96" name="TextBox 95"/>
          <p:cNvSpPr txBox="1"/>
          <p:nvPr/>
        </p:nvSpPr>
        <p:spPr>
          <a:xfrm rot="18900000">
            <a:off x="4849813" y="5653088"/>
            <a:ext cx="554037" cy="338137"/>
          </a:xfrm>
          <a:prstGeom prst="rect">
            <a:avLst/>
          </a:prstGeom>
          <a:noFill/>
        </p:spPr>
        <p:txBody>
          <a:bodyPr wrap="none" anchor="ctr">
            <a:spAutoFit/>
          </a:bodyPr>
          <a:lstStyle/>
          <a:p>
            <a:pPr algn="ctr">
              <a:defRPr/>
            </a:pPr>
            <a:r>
              <a:rPr lang="en-US" sz="1600" dirty="0">
                <a:latin typeface="+mn-lt"/>
                <a:ea typeface="ＭＳ Ｐゴシック" pitchFamily="1" charset="-128"/>
                <a:cs typeface="ＭＳ Ｐゴシック" pitchFamily="1" charset="-128"/>
              </a:rPr>
              <a:t>ADC</a:t>
            </a:r>
          </a:p>
        </p:txBody>
      </p:sp>
      <p:sp>
        <p:nvSpPr>
          <p:cNvPr id="97" name="TextBox 96"/>
          <p:cNvSpPr txBox="1"/>
          <p:nvPr/>
        </p:nvSpPr>
        <p:spPr>
          <a:xfrm rot="18900000">
            <a:off x="5168900" y="5638800"/>
            <a:ext cx="555625" cy="338138"/>
          </a:xfrm>
          <a:prstGeom prst="rect">
            <a:avLst/>
          </a:prstGeom>
          <a:noFill/>
        </p:spPr>
        <p:txBody>
          <a:bodyPr wrap="none" anchor="ctr">
            <a:spAutoFit/>
          </a:bodyPr>
          <a:lstStyle/>
          <a:p>
            <a:pPr algn="ctr">
              <a:defRPr/>
            </a:pPr>
            <a:r>
              <a:rPr lang="en-US" sz="1600" dirty="0">
                <a:latin typeface="+mn-lt"/>
                <a:ea typeface="ＭＳ Ｐゴシック" pitchFamily="1" charset="-128"/>
                <a:cs typeface="ＭＳ Ｐゴシック" pitchFamily="1" charset="-128"/>
              </a:rPr>
              <a:t>DAC</a:t>
            </a:r>
            <a:endParaRPr lang="en-US" sz="1600" b="1" dirty="0">
              <a:latin typeface="+mn-lt"/>
              <a:ea typeface="ＭＳ Ｐゴシック" pitchFamily="1" charset="-128"/>
              <a:cs typeface="ＭＳ Ｐゴシック" pitchFamily="1" charset="-128"/>
            </a:endParaRPr>
          </a:p>
        </p:txBody>
      </p:sp>
      <p:cxnSp>
        <p:nvCxnSpPr>
          <p:cNvPr id="19498" name="Straight Arrow Connector 47"/>
          <p:cNvCxnSpPr>
            <a:cxnSpLocks noChangeShapeType="1"/>
          </p:cNvCxnSpPr>
          <p:nvPr/>
        </p:nvCxnSpPr>
        <p:spPr bwMode="auto">
          <a:xfrm flipV="1">
            <a:off x="1639888" y="4946650"/>
            <a:ext cx="0" cy="414338"/>
          </a:xfrm>
          <a:prstGeom prst="straightConnector1">
            <a:avLst/>
          </a:prstGeom>
          <a:noFill/>
          <a:ln w="38100">
            <a:solidFill>
              <a:schemeClr val="tx1"/>
            </a:solidFill>
            <a:round/>
            <a:headEnd type="arrow" w="med" len="med"/>
            <a:tailEnd/>
          </a:ln>
          <a:extLst>
            <a:ext uri="{909E8E84-426E-40dd-AFC4-6F175D3DCCD1}">
              <a14:hiddenFill xmlns:a14="http://schemas.microsoft.com/office/drawing/2010/main">
                <a:noFill/>
              </a14:hiddenFill>
            </a:ext>
          </a:extLst>
        </p:spPr>
      </p:cxnSp>
      <p:cxnSp>
        <p:nvCxnSpPr>
          <p:cNvPr id="19499" name="Straight Arrow Connector 47"/>
          <p:cNvCxnSpPr>
            <a:cxnSpLocks noChangeShapeType="1"/>
          </p:cNvCxnSpPr>
          <p:nvPr/>
        </p:nvCxnSpPr>
        <p:spPr bwMode="auto">
          <a:xfrm flipV="1">
            <a:off x="1944688" y="4946650"/>
            <a:ext cx="0" cy="414338"/>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500" name="Straight Arrow Connector 47"/>
          <p:cNvCxnSpPr>
            <a:cxnSpLocks noChangeShapeType="1"/>
          </p:cNvCxnSpPr>
          <p:nvPr/>
        </p:nvCxnSpPr>
        <p:spPr bwMode="auto">
          <a:xfrm flipV="1">
            <a:off x="2717800" y="4932363"/>
            <a:ext cx="0" cy="414337"/>
          </a:xfrm>
          <a:prstGeom prst="straightConnector1">
            <a:avLst/>
          </a:prstGeom>
          <a:noFill/>
          <a:ln w="38100">
            <a:solidFill>
              <a:schemeClr val="tx1"/>
            </a:solidFill>
            <a:round/>
            <a:headEnd type="arrow" w="med" len="med"/>
            <a:tailEnd/>
          </a:ln>
          <a:extLst>
            <a:ext uri="{909E8E84-426E-40dd-AFC4-6F175D3DCCD1}">
              <a14:hiddenFill xmlns:a14="http://schemas.microsoft.com/office/drawing/2010/main">
                <a:noFill/>
              </a14:hiddenFill>
            </a:ext>
          </a:extLst>
        </p:spPr>
      </p:cxnSp>
      <p:cxnSp>
        <p:nvCxnSpPr>
          <p:cNvPr id="19501" name="Straight Arrow Connector 47"/>
          <p:cNvCxnSpPr>
            <a:cxnSpLocks noChangeShapeType="1"/>
          </p:cNvCxnSpPr>
          <p:nvPr/>
        </p:nvCxnSpPr>
        <p:spPr bwMode="auto">
          <a:xfrm flipV="1">
            <a:off x="3017838" y="4932363"/>
            <a:ext cx="0" cy="414337"/>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502" name="Straight Arrow Connector 47"/>
          <p:cNvCxnSpPr>
            <a:cxnSpLocks noChangeShapeType="1"/>
          </p:cNvCxnSpPr>
          <p:nvPr/>
        </p:nvCxnSpPr>
        <p:spPr bwMode="auto">
          <a:xfrm flipV="1">
            <a:off x="3841750" y="4940300"/>
            <a:ext cx="0" cy="414338"/>
          </a:xfrm>
          <a:prstGeom prst="straightConnector1">
            <a:avLst/>
          </a:prstGeom>
          <a:noFill/>
          <a:ln w="381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9503" name="Straight Arrow Connector 47"/>
          <p:cNvCxnSpPr>
            <a:cxnSpLocks noChangeShapeType="1"/>
          </p:cNvCxnSpPr>
          <p:nvPr/>
        </p:nvCxnSpPr>
        <p:spPr bwMode="auto">
          <a:xfrm flipV="1">
            <a:off x="4144963" y="4940300"/>
            <a:ext cx="0" cy="414338"/>
          </a:xfrm>
          <a:prstGeom prst="straightConnector1">
            <a:avLst/>
          </a:prstGeom>
          <a:noFill/>
          <a:ln w="381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9504" name="Straight Arrow Connector 47"/>
          <p:cNvCxnSpPr>
            <a:cxnSpLocks noChangeShapeType="1"/>
          </p:cNvCxnSpPr>
          <p:nvPr/>
        </p:nvCxnSpPr>
        <p:spPr bwMode="auto">
          <a:xfrm flipV="1">
            <a:off x="4448175" y="4946650"/>
            <a:ext cx="0" cy="414338"/>
          </a:xfrm>
          <a:prstGeom prst="straightConnector1">
            <a:avLst/>
          </a:prstGeom>
          <a:noFill/>
          <a:ln w="381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9505" name="Straight Arrow Connector 47"/>
          <p:cNvCxnSpPr>
            <a:cxnSpLocks noChangeShapeType="1"/>
          </p:cNvCxnSpPr>
          <p:nvPr/>
        </p:nvCxnSpPr>
        <p:spPr bwMode="auto">
          <a:xfrm flipV="1">
            <a:off x="5230813" y="4946650"/>
            <a:ext cx="0" cy="414338"/>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506" name="Straight Arrow Connector 47"/>
          <p:cNvCxnSpPr>
            <a:cxnSpLocks noChangeShapeType="1"/>
          </p:cNvCxnSpPr>
          <p:nvPr/>
        </p:nvCxnSpPr>
        <p:spPr bwMode="auto">
          <a:xfrm flipV="1">
            <a:off x="5526088" y="4946650"/>
            <a:ext cx="0" cy="414338"/>
          </a:xfrm>
          <a:prstGeom prst="straightConnector1">
            <a:avLst/>
          </a:prstGeom>
          <a:noFill/>
          <a:ln w="38100">
            <a:solidFill>
              <a:schemeClr val="tx1"/>
            </a:solidFill>
            <a:round/>
            <a:headEnd type="arrow" w="med" len="med"/>
            <a:tailEnd/>
          </a:ln>
          <a:extLst>
            <a:ext uri="{909E8E84-426E-40dd-AFC4-6F175D3DCCD1}">
              <a14:hiddenFill xmlns:a14="http://schemas.microsoft.com/office/drawing/2010/main">
                <a:noFill/>
              </a14:hiddenFill>
            </a:ext>
          </a:extLst>
        </p:spPr>
      </p:cxnSp>
      <p:cxnSp>
        <p:nvCxnSpPr>
          <p:cNvPr id="19507" name="Straight Arrow Connector 83"/>
          <p:cNvCxnSpPr>
            <a:cxnSpLocks noChangeShapeType="1"/>
          </p:cNvCxnSpPr>
          <p:nvPr/>
        </p:nvCxnSpPr>
        <p:spPr bwMode="auto">
          <a:xfrm flipV="1">
            <a:off x="1658938" y="3051175"/>
            <a:ext cx="0" cy="565150"/>
          </a:xfrm>
          <a:prstGeom prst="straightConnector1">
            <a:avLst/>
          </a:prstGeom>
          <a:noFill/>
          <a:ln w="381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9508" name="Straight Arrow Connector 83"/>
          <p:cNvCxnSpPr>
            <a:cxnSpLocks noChangeShapeType="1"/>
          </p:cNvCxnSpPr>
          <p:nvPr/>
        </p:nvCxnSpPr>
        <p:spPr bwMode="auto">
          <a:xfrm flipV="1">
            <a:off x="2886075" y="3051175"/>
            <a:ext cx="0" cy="565150"/>
          </a:xfrm>
          <a:prstGeom prst="straightConnector1">
            <a:avLst/>
          </a:prstGeom>
          <a:noFill/>
          <a:ln w="381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9509" name="Straight Arrow Connector 83"/>
          <p:cNvCxnSpPr>
            <a:cxnSpLocks noChangeShapeType="1"/>
          </p:cNvCxnSpPr>
          <p:nvPr/>
        </p:nvCxnSpPr>
        <p:spPr bwMode="auto">
          <a:xfrm flipV="1">
            <a:off x="4130675" y="3044825"/>
            <a:ext cx="0" cy="565150"/>
          </a:xfrm>
          <a:prstGeom prst="straightConnector1">
            <a:avLst/>
          </a:prstGeom>
          <a:noFill/>
          <a:ln w="381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9510" name="Straight Arrow Connector 83"/>
          <p:cNvCxnSpPr>
            <a:cxnSpLocks noChangeShapeType="1"/>
          </p:cNvCxnSpPr>
          <p:nvPr/>
        </p:nvCxnSpPr>
        <p:spPr bwMode="auto">
          <a:xfrm flipV="1">
            <a:off x="5375275" y="3044825"/>
            <a:ext cx="0" cy="565150"/>
          </a:xfrm>
          <a:prstGeom prst="straightConnector1">
            <a:avLst/>
          </a:prstGeom>
          <a:noFill/>
          <a:ln w="381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9511" name="Straight Arrow Connector 83"/>
          <p:cNvCxnSpPr>
            <a:cxnSpLocks noChangeShapeType="1"/>
          </p:cNvCxnSpPr>
          <p:nvPr/>
        </p:nvCxnSpPr>
        <p:spPr bwMode="auto">
          <a:xfrm flipV="1">
            <a:off x="4783138" y="2428875"/>
            <a:ext cx="0" cy="615950"/>
          </a:xfrm>
          <a:prstGeom prst="straightConnector1">
            <a:avLst/>
          </a:prstGeom>
          <a:noFill/>
          <a:ln w="381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9512" name="Straight Arrow Connector 47"/>
          <p:cNvCxnSpPr>
            <a:cxnSpLocks noChangeShapeType="1"/>
          </p:cNvCxnSpPr>
          <p:nvPr/>
        </p:nvCxnSpPr>
        <p:spPr bwMode="auto">
          <a:xfrm flipV="1">
            <a:off x="6586538" y="4946650"/>
            <a:ext cx="0" cy="414338"/>
          </a:xfrm>
          <a:prstGeom prst="straightConnector1">
            <a:avLst/>
          </a:prstGeom>
          <a:noFill/>
          <a:ln w="381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129" name="TextBox 128"/>
          <p:cNvSpPr txBox="1"/>
          <p:nvPr/>
        </p:nvSpPr>
        <p:spPr>
          <a:xfrm>
            <a:off x="6497638" y="901700"/>
            <a:ext cx="1763712" cy="876300"/>
          </a:xfrm>
          <a:prstGeom prst="rect">
            <a:avLst/>
          </a:prstGeom>
          <a:noFill/>
        </p:spPr>
        <p:txBody>
          <a:bodyPr anchor="ctr">
            <a:spAutoFit/>
          </a:bodyPr>
          <a:lstStyle/>
          <a:p>
            <a:pPr algn="r">
              <a:defRPr/>
            </a:pPr>
            <a:r>
              <a:rPr lang="en-US" sz="1700" dirty="0">
                <a:latin typeface="+mn-lt"/>
                <a:ea typeface="ＭＳ Ｐゴシック" pitchFamily="1" charset="-128"/>
                <a:cs typeface="ＭＳ Ｐゴシック" pitchFamily="1" charset="-128"/>
              </a:rPr>
              <a:t>C</a:t>
            </a:r>
          </a:p>
          <a:p>
            <a:pPr algn="r">
              <a:defRPr/>
            </a:pPr>
            <a:r>
              <a:rPr lang="en-US" sz="1700" dirty="0">
                <a:latin typeface="+mn-lt"/>
                <a:ea typeface="ＭＳ Ｐゴシック" pitchFamily="1" charset="-128"/>
                <a:cs typeface="ＭＳ Ｐゴシック" pitchFamily="1" charset="-128"/>
              </a:rPr>
              <a:t>Assembly</a:t>
            </a:r>
          </a:p>
          <a:p>
            <a:pPr algn="r">
              <a:defRPr/>
            </a:pPr>
            <a:r>
              <a:rPr lang="en-US" sz="1700" dirty="0">
                <a:latin typeface="+mn-lt"/>
                <a:ea typeface="ＭＳ Ｐゴシック" pitchFamily="1" charset="-128"/>
                <a:cs typeface="ＭＳ Ｐゴシック" pitchFamily="1" charset="-128"/>
              </a:rPr>
              <a:t>Machine Code</a:t>
            </a:r>
          </a:p>
        </p:txBody>
      </p:sp>
      <p:sp>
        <p:nvSpPr>
          <p:cNvPr id="34" name="Bent-Up Arrow 33"/>
          <p:cNvSpPr/>
          <p:nvPr/>
        </p:nvSpPr>
        <p:spPr bwMode="auto">
          <a:xfrm flipH="1" flipV="1">
            <a:off x="7759700" y="1076325"/>
            <a:ext cx="227013" cy="180975"/>
          </a:xfrm>
          <a:prstGeom prst="bentUpArrow">
            <a:avLst/>
          </a:prstGeom>
          <a:solidFill>
            <a:schemeClr val="tx2"/>
          </a:solidFill>
          <a:ln w="9525" cap="flat" cmpd="sng" algn="ctr">
            <a:solidFill>
              <a:schemeClr val="tx1"/>
            </a:solidFill>
            <a:prstDash val="solid"/>
            <a:round/>
            <a:headEnd type="none" w="med" len="med"/>
            <a:tailEnd type="none" w="med" len="med"/>
          </a:ln>
          <a:effectLst/>
        </p:spPr>
        <p:txBody>
          <a:bodyPr/>
          <a:lstStyle/>
          <a:p>
            <a:pPr>
              <a:defRPr/>
            </a:pPr>
            <a:endParaRPr lang="en-US">
              <a:latin typeface="Times New Roman" panose="02020603050405020304" pitchFamily="18" charset="0"/>
              <a:ea typeface="ＭＳ Ｐゴシック" charset="0"/>
              <a:cs typeface="ＭＳ Ｐゴシック" charset="0"/>
            </a:endParaRPr>
          </a:p>
        </p:txBody>
      </p:sp>
      <p:sp>
        <p:nvSpPr>
          <p:cNvPr id="130" name="Bent-Up Arrow 129"/>
          <p:cNvSpPr/>
          <p:nvPr/>
        </p:nvSpPr>
        <p:spPr bwMode="auto">
          <a:xfrm flipH="1" flipV="1">
            <a:off x="7000875" y="1336675"/>
            <a:ext cx="227013" cy="180975"/>
          </a:xfrm>
          <a:prstGeom prst="bentUpArrow">
            <a:avLst/>
          </a:prstGeom>
          <a:solidFill>
            <a:schemeClr val="tx2"/>
          </a:solidFill>
          <a:ln w="9525" cap="flat" cmpd="sng" algn="ctr">
            <a:solidFill>
              <a:schemeClr val="tx1"/>
            </a:solidFill>
            <a:prstDash val="solid"/>
            <a:round/>
            <a:headEnd type="none" w="med" len="med"/>
            <a:tailEnd type="none" w="med" len="med"/>
          </a:ln>
          <a:effectLst/>
        </p:spPr>
        <p:txBody>
          <a:bodyPr/>
          <a:lstStyle/>
          <a:p>
            <a:pPr>
              <a:defRPr/>
            </a:pPr>
            <a:endParaRPr lang="en-US">
              <a:latin typeface="Times New Roman" panose="02020603050405020304" pitchFamily="18" charset="0"/>
              <a:ea typeface="ＭＳ Ｐゴシック" charset="0"/>
              <a:cs typeface="ＭＳ Ｐゴシック" charset="0"/>
            </a:endParaRPr>
          </a:p>
        </p:txBody>
      </p:sp>
      <p:cxnSp>
        <p:nvCxnSpPr>
          <p:cNvPr id="19516" name="Straight Arrow Connector 50"/>
          <p:cNvCxnSpPr>
            <a:cxnSpLocks noChangeShapeType="1"/>
          </p:cNvCxnSpPr>
          <p:nvPr/>
        </p:nvCxnSpPr>
        <p:spPr bwMode="auto">
          <a:xfrm>
            <a:off x="1081088" y="3352800"/>
            <a:ext cx="6089650" cy="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32" name="TextBox 131"/>
          <p:cNvSpPr txBox="1"/>
          <p:nvPr/>
        </p:nvSpPr>
        <p:spPr>
          <a:xfrm>
            <a:off x="1763713" y="3049588"/>
            <a:ext cx="1096962" cy="338137"/>
          </a:xfrm>
          <a:prstGeom prst="rect">
            <a:avLst/>
          </a:prstGeom>
          <a:noFill/>
        </p:spPr>
        <p:txBody>
          <a:bodyPr wrap="none" anchor="ctr">
            <a:spAutoFit/>
          </a:bodyPr>
          <a:lstStyle/>
          <a:p>
            <a:pPr>
              <a:defRPr/>
            </a:pPr>
            <a:r>
              <a:rPr lang="en-US" sz="1600" dirty="0">
                <a:latin typeface="+mn-lt"/>
                <a:ea typeface="ＭＳ Ｐゴシック" pitchFamily="1" charset="-128"/>
                <a:cs typeface="ＭＳ Ｐゴシック" pitchFamily="1" charset="-128"/>
              </a:rPr>
              <a:t>Interrupts</a:t>
            </a:r>
          </a:p>
        </p:txBody>
      </p:sp>
      <p:cxnSp>
        <p:nvCxnSpPr>
          <p:cNvPr id="19518" name="Straight Arrow Connector 83"/>
          <p:cNvCxnSpPr>
            <a:cxnSpLocks noChangeShapeType="1"/>
          </p:cNvCxnSpPr>
          <p:nvPr/>
        </p:nvCxnSpPr>
        <p:spPr bwMode="auto">
          <a:xfrm flipV="1">
            <a:off x="1911350" y="3352800"/>
            <a:ext cx="0" cy="263525"/>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519" name="Straight Arrow Connector 83"/>
          <p:cNvCxnSpPr>
            <a:cxnSpLocks noChangeShapeType="1"/>
          </p:cNvCxnSpPr>
          <p:nvPr/>
        </p:nvCxnSpPr>
        <p:spPr bwMode="auto">
          <a:xfrm flipV="1">
            <a:off x="3214688" y="3352800"/>
            <a:ext cx="0" cy="263525"/>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520" name="Straight Arrow Connector 83"/>
          <p:cNvCxnSpPr>
            <a:cxnSpLocks noChangeShapeType="1"/>
          </p:cNvCxnSpPr>
          <p:nvPr/>
        </p:nvCxnSpPr>
        <p:spPr bwMode="auto">
          <a:xfrm flipV="1">
            <a:off x="4429125" y="3352800"/>
            <a:ext cx="0" cy="263525"/>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521" name="Straight Arrow Connector 83"/>
          <p:cNvCxnSpPr>
            <a:cxnSpLocks noChangeShapeType="1"/>
          </p:cNvCxnSpPr>
          <p:nvPr/>
        </p:nvCxnSpPr>
        <p:spPr bwMode="auto">
          <a:xfrm flipV="1">
            <a:off x="5719763" y="3352800"/>
            <a:ext cx="0" cy="263525"/>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522" name="Straight Arrow Connector 83"/>
          <p:cNvCxnSpPr>
            <a:cxnSpLocks noChangeShapeType="1"/>
          </p:cNvCxnSpPr>
          <p:nvPr/>
        </p:nvCxnSpPr>
        <p:spPr bwMode="auto">
          <a:xfrm flipV="1">
            <a:off x="6934200" y="3352800"/>
            <a:ext cx="0" cy="263525"/>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523" name="Straight Arrow Connector 83"/>
          <p:cNvCxnSpPr>
            <a:cxnSpLocks noChangeShapeType="1"/>
          </p:cNvCxnSpPr>
          <p:nvPr/>
        </p:nvCxnSpPr>
        <p:spPr bwMode="auto">
          <a:xfrm flipV="1">
            <a:off x="3130550" y="2428875"/>
            <a:ext cx="0" cy="923925"/>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19524" name="TextBox 126"/>
          <p:cNvSpPr txBox="1">
            <a:spLocks noChangeArrowheads="1"/>
          </p:cNvSpPr>
          <p:nvPr/>
        </p:nvSpPr>
        <p:spPr bwMode="auto">
          <a:xfrm>
            <a:off x="2016125" y="2641600"/>
            <a:ext cx="1146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200" b="1">
                <a:latin typeface="Courier" pitchFamily="49" charset="0"/>
              </a:rPr>
              <a:t>interrupts</a:t>
            </a:r>
          </a:p>
        </p:txBody>
      </p:sp>
      <p:sp>
        <p:nvSpPr>
          <p:cNvPr id="141" name="TextBox 140"/>
          <p:cNvSpPr txBox="1"/>
          <p:nvPr/>
        </p:nvSpPr>
        <p:spPr>
          <a:xfrm rot="18900000">
            <a:off x="6224588" y="5624513"/>
            <a:ext cx="563562" cy="338137"/>
          </a:xfrm>
          <a:prstGeom prst="rect">
            <a:avLst/>
          </a:prstGeom>
          <a:noFill/>
        </p:spPr>
        <p:txBody>
          <a:bodyPr wrap="none" anchor="ctr">
            <a:spAutoFit/>
          </a:bodyPr>
          <a:lstStyle/>
          <a:p>
            <a:pPr algn="ctr">
              <a:defRPr/>
            </a:pPr>
            <a:r>
              <a:rPr lang="en-US" sz="1600" dirty="0">
                <a:latin typeface="+mn-lt"/>
                <a:ea typeface="ＭＳ Ｐゴシック" pitchFamily="1" charset="-128"/>
                <a:cs typeface="ＭＳ Ｐゴシック" pitchFamily="1" charset="-128"/>
              </a:rPr>
              <a:t>EMC</a:t>
            </a:r>
            <a:endParaRPr lang="en-US" sz="1600" b="1" dirty="0">
              <a:latin typeface="+mn-lt"/>
              <a:ea typeface="ＭＳ Ｐゴシック" pitchFamily="1" charset="-128"/>
              <a:cs typeface="ＭＳ Ｐゴシック" pitchFamily="1" charset="-128"/>
            </a:endParaRPr>
          </a:p>
        </p:txBody>
      </p:sp>
      <p:sp>
        <p:nvSpPr>
          <p:cNvPr id="19526" name="TextBox 126"/>
          <p:cNvSpPr txBox="1">
            <a:spLocks noChangeArrowheads="1"/>
          </p:cNvSpPr>
          <p:nvPr/>
        </p:nvSpPr>
        <p:spPr bwMode="auto">
          <a:xfrm>
            <a:off x="2651125" y="1517650"/>
            <a:ext cx="638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200" b="1">
                <a:latin typeface="Courier" pitchFamily="49" charset="0"/>
              </a:rPr>
              <a:t>SVC#</a:t>
            </a:r>
          </a:p>
        </p:txBody>
      </p:sp>
      <p:sp>
        <p:nvSpPr>
          <p:cNvPr id="19527" name="Rounded Rectangle 143"/>
          <p:cNvSpPr>
            <a:spLocks noChangeArrowheads="1"/>
          </p:cNvSpPr>
          <p:nvPr/>
        </p:nvSpPr>
        <p:spPr bwMode="auto">
          <a:xfrm>
            <a:off x="3498850" y="2971800"/>
            <a:ext cx="1225550" cy="3227388"/>
          </a:xfrm>
          <a:prstGeom prst="roundRect">
            <a:avLst>
              <a:gd name="adj" fmla="val 16667"/>
            </a:avLst>
          </a:prstGeom>
          <a:noFill/>
          <a:ln w="38100">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cxnSp>
        <p:nvCxnSpPr>
          <p:cNvPr id="19528" name="Straight Arrow Connector 83"/>
          <p:cNvCxnSpPr>
            <a:cxnSpLocks noChangeShapeType="1"/>
          </p:cNvCxnSpPr>
          <p:nvPr/>
        </p:nvCxnSpPr>
        <p:spPr bwMode="auto">
          <a:xfrm flipV="1">
            <a:off x="3124200" y="2428875"/>
            <a:ext cx="0" cy="923925"/>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529" name="Straight Arrow Connector 50"/>
          <p:cNvCxnSpPr>
            <a:cxnSpLocks noChangeShapeType="1"/>
          </p:cNvCxnSpPr>
          <p:nvPr/>
        </p:nvCxnSpPr>
        <p:spPr bwMode="auto">
          <a:xfrm flipH="1">
            <a:off x="3060700" y="2667000"/>
            <a:ext cx="144463" cy="15240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9530" name="Straight Arrow Connector 83"/>
          <p:cNvCxnSpPr>
            <a:cxnSpLocks noChangeShapeType="1"/>
          </p:cNvCxnSpPr>
          <p:nvPr/>
        </p:nvCxnSpPr>
        <p:spPr bwMode="auto">
          <a:xfrm>
            <a:off x="1600200" y="1955800"/>
            <a:ext cx="762000" cy="0"/>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19531" name="TextBox 126"/>
          <p:cNvSpPr txBox="1">
            <a:spLocks noChangeArrowheads="1"/>
          </p:cNvSpPr>
          <p:nvPr/>
        </p:nvSpPr>
        <p:spPr bwMode="auto">
          <a:xfrm>
            <a:off x="1765300" y="1905000"/>
            <a:ext cx="711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200" b="1">
                <a:latin typeface="Courier" pitchFamily="49" charset="0"/>
              </a:rPr>
              <a:t>fault</a:t>
            </a:r>
          </a:p>
        </p:txBody>
      </p:sp>
      <p:cxnSp>
        <p:nvCxnSpPr>
          <p:cNvPr id="19532" name="Straight Arrow Connector 83"/>
          <p:cNvCxnSpPr>
            <a:cxnSpLocks noChangeShapeType="1"/>
            <a:stCxn id="19533" idx="2"/>
          </p:cNvCxnSpPr>
          <p:nvPr/>
        </p:nvCxnSpPr>
        <p:spPr bwMode="auto">
          <a:xfrm>
            <a:off x="2971800" y="990600"/>
            <a:ext cx="0" cy="533400"/>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19533" name="TextBox 126"/>
          <p:cNvSpPr txBox="1">
            <a:spLocks noChangeArrowheads="1"/>
          </p:cNvSpPr>
          <p:nvPr/>
        </p:nvSpPr>
        <p:spPr bwMode="auto">
          <a:xfrm>
            <a:off x="2362200" y="528638"/>
            <a:ext cx="1219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200" b="1">
                <a:latin typeface="Courier" pitchFamily="49" charset="0"/>
              </a:rPr>
              <a:t>traps &amp;</a:t>
            </a:r>
          </a:p>
          <a:p>
            <a:pPr algn="ctr" eaLnBrk="1" hangingPunct="1"/>
            <a:r>
              <a:rPr lang="en-US" altLang="en-US" sz="1200" b="1">
                <a:latin typeface="Courier" pitchFamily="49" charset="0"/>
              </a:rPr>
              <a:t>exceptions</a:t>
            </a:r>
          </a:p>
        </p:txBody>
      </p:sp>
      <p:sp>
        <p:nvSpPr>
          <p:cNvPr id="19534" name="TextBox 126"/>
          <p:cNvSpPr txBox="1">
            <a:spLocks noChangeArrowheads="1"/>
          </p:cNvSpPr>
          <p:nvPr/>
        </p:nvSpPr>
        <p:spPr bwMode="auto">
          <a:xfrm>
            <a:off x="2590800" y="2147888"/>
            <a:ext cx="765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200" b="1">
                <a:latin typeface="Courier" pitchFamily="49" charset="0"/>
              </a:rPr>
              <a:t>INT#</a:t>
            </a:r>
          </a:p>
        </p:txBody>
      </p:sp>
    </p:spTree>
    <p:extLst>
      <p:ext uri="{BB962C8B-B14F-4D97-AF65-F5344CB8AC3E}">
        <p14:creationId xmlns:p14="http://schemas.microsoft.com/office/powerpoint/2010/main" val="335411185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External memory attaches to the processor </a:t>
            </a:r>
            <a:br>
              <a:rPr lang="en-US" smtClean="0"/>
            </a:br>
            <a:r>
              <a:rPr lang="en-US" smtClean="0"/>
              <a:t>via the external memory controller and bus</a:t>
            </a:r>
          </a:p>
        </p:txBody>
      </p:sp>
      <p:sp>
        <p:nvSpPr>
          <p:cNvPr id="6" name="Slide Number Placeholder 5"/>
          <p:cNvSpPr>
            <a:spLocks noGrp="1"/>
          </p:cNvSpPr>
          <p:nvPr>
            <p:ph type="sldNum" sz="quarter" idx="12"/>
          </p:nvPr>
        </p:nvSpPr>
        <p:spPr/>
        <p:txBody>
          <a:bodyPr/>
          <a:lstStyle/>
          <a:p>
            <a:pPr>
              <a:defRPr/>
            </a:pPr>
            <a:fld id="{FDA78EAF-9ABF-4294-BFDF-7D742AC8DFEF}" type="slidenum">
              <a:rPr lang="en-US"/>
              <a:pPr>
                <a:defRPr/>
              </a:pPr>
              <a:t>19</a:t>
            </a:fld>
            <a:endParaRPr lang="en-US"/>
          </a:p>
        </p:txBody>
      </p:sp>
      <p:pic>
        <p:nvPicPr>
          <p:cNvPr id="16388" name="Picture 4"/>
          <p:cNvPicPr>
            <a:picLocks noChangeAspect="1" noChangeArrowheads="1"/>
          </p:cNvPicPr>
          <p:nvPr/>
        </p:nvPicPr>
        <p:blipFill>
          <a:blip r:embed="rId3" cstate="print"/>
          <a:srcRect/>
          <a:stretch>
            <a:fillRect/>
          </a:stretch>
        </p:blipFill>
        <p:spPr bwMode="auto">
          <a:xfrm>
            <a:off x="1208088" y="830263"/>
            <a:ext cx="7859712" cy="5197475"/>
          </a:xfrm>
          <a:prstGeom prst="rect">
            <a:avLst/>
          </a:prstGeom>
          <a:noFill/>
          <a:ln w="9525">
            <a:noFill/>
            <a:miter lim="800000"/>
            <a:headEnd/>
            <a:tailEnd/>
          </a:ln>
        </p:spPr>
      </p:pic>
      <p:sp>
        <p:nvSpPr>
          <p:cNvPr id="17" name="Rectangle 16"/>
          <p:cNvSpPr>
            <a:spLocks noChangeArrowheads="1"/>
          </p:cNvSpPr>
          <p:nvPr/>
        </p:nvSpPr>
        <p:spPr bwMode="auto">
          <a:xfrm>
            <a:off x="3429000" y="4914900"/>
            <a:ext cx="1485900" cy="152400"/>
          </a:xfrm>
          <a:prstGeom prst="rect">
            <a:avLst/>
          </a:prstGeom>
          <a:solidFill>
            <a:srgbClr val="0000FF">
              <a:alpha val="50195"/>
            </a:srgbClr>
          </a:solidFill>
          <a:ln w="9525" algn="ctr">
            <a:solidFill>
              <a:schemeClr val="tx1"/>
            </a:solidFill>
            <a:round/>
            <a:headEnd/>
            <a:tailEnd/>
          </a:ln>
        </p:spPr>
        <p:txBody>
          <a:bodyPr/>
          <a:lstStyle/>
          <a:p>
            <a:endParaRPr lang="en-US"/>
          </a:p>
        </p:txBody>
      </p:sp>
      <p:sp>
        <p:nvSpPr>
          <p:cNvPr id="16390" name="TextBox 19"/>
          <p:cNvSpPr txBox="1">
            <a:spLocks noChangeArrowheads="1"/>
          </p:cNvSpPr>
          <p:nvPr/>
        </p:nvSpPr>
        <p:spPr bwMode="auto">
          <a:xfrm>
            <a:off x="6880225" y="1338263"/>
            <a:ext cx="1400175" cy="338137"/>
          </a:xfrm>
          <a:prstGeom prst="rect">
            <a:avLst/>
          </a:prstGeom>
          <a:noFill/>
          <a:ln w="9525">
            <a:noFill/>
            <a:miter lim="800000"/>
            <a:headEnd/>
            <a:tailEnd/>
          </a:ln>
        </p:spPr>
        <p:txBody>
          <a:bodyPr wrap="none">
            <a:spAutoFit/>
          </a:bodyPr>
          <a:lstStyle/>
          <a:p>
            <a:r>
              <a:rPr lang="en-US" sz="1600">
                <a:latin typeface="Trebuchet MS" pitchFamily="34" charset="0"/>
              </a:rPr>
              <a:t>Atmel SAM3U</a:t>
            </a:r>
          </a:p>
        </p:txBody>
      </p:sp>
      <p:sp>
        <p:nvSpPr>
          <p:cNvPr id="7" name="Rectangle 6"/>
          <p:cNvSpPr>
            <a:spLocks noChangeArrowheads="1"/>
          </p:cNvSpPr>
          <p:nvPr/>
        </p:nvSpPr>
        <p:spPr bwMode="auto">
          <a:xfrm>
            <a:off x="5791200" y="4914900"/>
            <a:ext cx="342900" cy="152400"/>
          </a:xfrm>
          <a:prstGeom prst="rect">
            <a:avLst/>
          </a:prstGeom>
          <a:solidFill>
            <a:srgbClr val="0000FF">
              <a:alpha val="50195"/>
            </a:srgbClr>
          </a:solidFill>
          <a:ln w="9525" algn="ctr">
            <a:solidFill>
              <a:schemeClr val="tx1"/>
            </a:solidFill>
            <a:round/>
            <a:headEnd/>
            <a:tailEnd/>
          </a:ln>
        </p:spPr>
        <p:txBody>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Timer</a:t>
            </a:r>
            <a:endParaRPr lang="en-US" dirty="0"/>
          </a:p>
        </p:txBody>
      </p:sp>
      <p:sp>
        <p:nvSpPr>
          <p:cNvPr id="4" name="Slide Number Placeholder 3"/>
          <p:cNvSpPr>
            <a:spLocks noGrp="1"/>
          </p:cNvSpPr>
          <p:nvPr>
            <p:ph type="sldNum" sz="quarter" idx="12"/>
          </p:nvPr>
        </p:nvSpPr>
        <p:spPr/>
        <p:txBody>
          <a:bodyPr/>
          <a:lstStyle/>
          <a:p>
            <a:pPr>
              <a:defRPr/>
            </a:pPr>
            <a:fld id="{331B6864-6CC3-410F-8D49-7F7C8EB5C66F}" type="slidenum">
              <a:rPr lang="en-US" smtClean="0"/>
              <a:pPr>
                <a:defRPr/>
              </a:pPr>
              <a:t>2</a:t>
            </a:fld>
            <a:endParaRPr lang="en-US"/>
          </a:p>
        </p:txBody>
      </p:sp>
      <p:sp>
        <p:nvSpPr>
          <p:cNvPr id="5" name="Rectangle 4"/>
          <p:cNvSpPr/>
          <p:nvPr/>
        </p:nvSpPr>
        <p:spPr bwMode="auto">
          <a:xfrm>
            <a:off x="6530655" y="1124700"/>
            <a:ext cx="1805035" cy="157460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sng" strike="noStrike" cap="none" normalizeH="0" baseline="0" dirty="0" smtClean="0">
                <a:ln>
                  <a:noFill/>
                </a:ln>
                <a:solidFill>
                  <a:schemeClr val="tx1"/>
                </a:solidFill>
                <a:effectLst/>
                <a:latin typeface="Times New Roman" pitchFamily="18" charset="0"/>
              </a:rPr>
              <a:t>Hardware Timer</a:t>
            </a:r>
          </a:p>
          <a:p>
            <a:pPr marL="0" marR="0" indent="0" algn="l" defTabSz="914400" rtl="0" eaLnBrk="0" fontAlgn="base" latinLnBrk="0" hangingPunct="0">
              <a:lnSpc>
                <a:spcPct val="100000"/>
              </a:lnSpc>
              <a:spcBef>
                <a:spcPct val="0"/>
              </a:spcBef>
              <a:spcAft>
                <a:spcPct val="0"/>
              </a:spcAft>
              <a:buClrTx/>
              <a:buSzTx/>
              <a:buFontTx/>
              <a:buNone/>
              <a:tabLst/>
            </a:pPr>
            <a:endParaRPr lang="en-US" sz="1800" u="sng" dirty="0"/>
          </a:p>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t>Count:</a:t>
            </a:r>
          </a:p>
          <a:p>
            <a:pPr marL="0" marR="0" indent="0" algn="l" defTabSz="914400" rtl="0" eaLnBrk="0" fontAlgn="base" latinLnBrk="0" hangingPunct="0">
              <a:lnSpc>
                <a:spcPct val="100000"/>
              </a:lnSpc>
              <a:spcBef>
                <a:spcPct val="0"/>
              </a:spcBef>
              <a:spcAft>
                <a:spcPct val="0"/>
              </a:spcAft>
              <a:buClrTx/>
              <a:buSzTx/>
              <a:buFontTx/>
              <a:buNone/>
              <a:tabLst/>
            </a:pPr>
            <a:endParaRPr lang="en-US" sz="1800" dirty="0"/>
          </a:p>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t>Interrupt </a:t>
            </a:r>
            <a:endParaRPr kumimoji="0" lang="en-US" sz="1800" b="0" i="0" strike="noStrike" cap="none" normalizeH="0" baseline="0" dirty="0" smtClean="0">
              <a:ln>
                <a:noFill/>
              </a:ln>
              <a:solidFill>
                <a:schemeClr val="tx1"/>
              </a:solidFill>
              <a:effectLst/>
              <a:latin typeface="Times New Roman" pitchFamily="18" charset="0"/>
            </a:endParaRPr>
          </a:p>
        </p:txBody>
      </p:sp>
      <p:sp>
        <p:nvSpPr>
          <p:cNvPr id="6" name="Rounded Rectangle 5"/>
          <p:cNvSpPr/>
          <p:nvPr/>
        </p:nvSpPr>
        <p:spPr bwMode="auto">
          <a:xfrm>
            <a:off x="7298755" y="1700775"/>
            <a:ext cx="883315" cy="42245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-1</a:t>
            </a:r>
            <a:endParaRPr kumimoji="0" lang="en-US" sz="1800" b="0" i="0" u="none" strike="noStrike" cap="none" normalizeH="0" baseline="0" dirty="0" smtClean="0">
              <a:ln>
                <a:noFill/>
              </a:ln>
              <a:solidFill>
                <a:schemeClr val="tx1"/>
              </a:solidFill>
              <a:effectLst/>
              <a:latin typeface="Times New Roman" pitchFamily="18" charset="0"/>
            </a:endParaRPr>
          </a:p>
        </p:txBody>
      </p:sp>
      <p:cxnSp>
        <p:nvCxnSpPr>
          <p:cNvPr id="8" name="Straight Arrow Connector 7"/>
          <p:cNvCxnSpPr/>
          <p:nvPr/>
        </p:nvCxnSpPr>
        <p:spPr bwMode="auto">
          <a:xfrm>
            <a:off x="6991515" y="2507280"/>
            <a:ext cx="0" cy="61448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9" name="Folded Corner 8"/>
          <p:cNvSpPr/>
          <p:nvPr/>
        </p:nvSpPr>
        <p:spPr bwMode="auto">
          <a:xfrm>
            <a:off x="5992985" y="3121760"/>
            <a:ext cx="2342705" cy="2880375"/>
          </a:xfrm>
          <a:prstGeom prst="foldedCorner">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ISR</a:t>
            </a:r>
          </a:p>
          <a:p>
            <a:pPr marL="0" marR="0" indent="0" algn="l" defTabSz="914400" rtl="0" eaLnBrk="0" fontAlgn="base" latinLnBrk="0" hangingPunct="0">
              <a:lnSpc>
                <a:spcPct val="100000"/>
              </a:lnSpc>
              <a:spcBef>
                <a:spcPct val="0"/>
              </a:spcBef>
              <a:spcAft>
                <a:spcPct val="0"/>
              </a:spcAft>
              <a:buClrTx/>
              <a:buSzTx/>
              <a:buFontTx/>
              <a:buNone/>
              <a:tabLst/>
            </a:pPr>
            <a:endParaRPr lang="en-US" sz="2000" u="sng" dirty="0" smtClean="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tx1"/>
                </a:solidFill>
                <a:latin typeface="Times New Roman" pitchFamily="18" charset="0"/>
              </a:rPr>
              <a:t>//Do Something</a:t>
            </a:r>
            <a:endParaRPr kumimoji="0" lang="en-US" sz="2000" b="0" i="0" strike="noStrike" cap="none" normalizeH="0" baseline="0" dirty="0" smtClean="0">
              <a:ln>
                <a:noFill/>
              </a:ln>
              <a:solidFill>
                <a:schemeClr val="tx1"/>
              </a:solidFill>
              <a:effectLst/>
              <a:latin typeface="Times New Roman" pitchFamily="18" charset="0"/>
            </a:endParaRPr>
          </a:p>
        </p:txBody>
      </p:sp>
      <p:sp>
        <p:nvSpPr>
          <p:cNvPr id="10" name="Folded Corner 9"/>
          <p:cNvSpPr/>
          <p:nvPr/>
        </p:nvSpPr>
        <p:spPr bwMode="auto">
          <a:xfrm>
            <a:off x="3650280" y="1113920"/>
            <a:ext cx="1997060" cy="2688350"/>
          </a:xfrm>
          <a:prstGeom prst="foldedCorner">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a:t>
            </a:r>
          </a:p>
          <a:p>
            <a:pPr marL="0" marR="0" indent="0" algn="l" defTabSz="914400" rtl="0" eaLnBrk="0" fontAlgn="base" latinLnBrk="0" hangingPunct="0">
              <a:lnSpc>
                <a:spcPct val="100000"/>
              </a:lnSpc>
              <a:spcBef>
                <a:spcPct val="0"/>
              </a:spcBef>
              <a:spcAft>
                <a:spcPct val="0"/>
              </a:spcAft>
              <a:buClrTx/>
              <a:buSzTx/>
              <a:buFontTx/>
              <a:buNone/>
              <a:tabLst/>
            </a:pP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cxnSp>
        <p:nvCxnSpPr>
          <p:cNvPr id="12" name="Straight Arrow Connector 11"/>
          <p:cNvCxnSpPr/>
          <p:nvPr/>
        </p:nvCxnSpPr>
        <p:spPr bwMode="auto">
          <a:xfrm>
            <a:off x="5224885" y="1969610"/>
            <a:ext cx="1420985"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84840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UART</a:t>
            </a:r>
            <a:endParaRPr lang="en-US" dirty="0"/>
          </a:p>
        </p:txBody>
      </p:sp>
      <p:sp>
        <p:nvSpPr>
          <p:cNvPr id="3" name="Content Placeholder 2"/>
          <p:cNvSpPr>
            <a:spLocks noGrp="1"/>
          </p:cNvSpPr>
          <p:nvPr>
            <p:ph idx="1"/>
          </p:nvPr>
        </p:nvSpPr>
        <p:spPr>
          <a:xfrm>
            <a:off x="914400" y="990600"/>
            <a:ext cx="7882150" cy="4876800"/>
          </a:xfrm>
        </p:spPr>
        <p:txBody>
          <a:bodyPr/>
          <a:lstStyle/>
          <a:p>
            <a:r>
              <a:rPr lang="en-US" dirty="0" smtClean="0"/>
              <a:t> Universal Asynchronous Receiver/Transmitter</a:t>
            </a:r>
          </a:p>
          <a:p>
            <a:pPr lvl="1"/>
            <a:r>
              <a:rPr lang="en-US" dirty="0" smtClean="0"/>
              <a:t>a type of "asynchronous receiver/transmitter", a piece of computer hardware that translates data between parallel and serial forms. </a:t>
            </a:r>
          </a:p>
          <a:p>
            <a:pPr lvl="1"/>
            <a:r>
              <a:rPr lang="en-US" dirty="0" smtClean="0"/>
              <a:t>UARTs are commonly used in conjunction with communication standards such as EIA, RS-232, RS-422 or RS-485. </a:t>
            </a:r>
          </a:p>
          <a:p>
            <a:pPr lvl="1"/>
            <a:r>
              <a:rPr lang="en-US" dirty="0" smtClean="0"/>
              <a:t>The universal designation indicates that the data format and transmission speeds are configurable and that the actual electric signaling levels and methods (such as differential signaling etc.) typically are handled by a special driver circuit external to the UART.</a:t>
            </a:r>
            <a:endParaRPr lang="en-US" dirty="0"/>
          </a:p>
        </p:txBody>
      </p:sp>
      <p:sp>
        <p:nvSpPr>
          <p:cNvPr id="4" name="Slide Number Placeholder 3"/>
          <p:cNvSpPr>
            <a:spLocks noGrp="1"/>
          </p:cNvSpPr>
          <p:nvPr>
            <p:ph type="sldNum" sz="quarter" idx="12"/>
          </p:nvPr>
        </p:nvSpPr>
        <p:spPr/>
        <p:txBody>
          <a:bodyPr/>
          <a:lstStyle/>
          <a:p>
            <a:pPr>
              <a:defRPr/>
            </a:pPr>
            <a:fld id="{331B6864-6CC3-410F-8D49-7F7C8EB5C66F}" type="slidenum">
              <a:rPr lang="en-US" smtClean="0"/>
              <a:pPr>
                <a:defRPr/>
              </a:pPr>
              <a:t>20</a:t>
            </a:fld>
            <a:endParaRPr lang="en-US"/>
          </a:p>
        </p:txBody>
      </p:sp>
      <p:sp>
        <p:nvSpPr>
          <p:cNvPr id="5" name="TextBox 4"/>
          <p:cNvSpPr txBox="1"/>
          <p:nvPr/>
        </p:nvSpPr>
        <p:spPr>
          <a:xfrm>
            <a:off x="169863" y="6462458"/>
            <a:ext cx="4970976" cy="307777"/>
          </a:xfrm>
          <a:prstGeom prst="rect">
            <a:avLst/>
          </a:prstGeom>
          <a:noFill/>
        </p:spPr>
        <p:txBody>
          <a:bodyPr wrap="none" rtlCol="0">
            <a:spAutoFit/>
          </a:bodyPr>
          <a:lstStyle/>
          <a:p>
            <a:r>
              <a:rPr lang="en-US" sz="1400" dirty="0" smtClean="0"/>
              <a:t>Most of the UART stuff (including images) Taken from Wikipedia!</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ltLang="en-US" smtClean="0"/>
              <a:t>Fun with buses</a:t>
            </a:r>
          </a:p>
        </p:txBody>
      </p:sp>
      <p:sp>
        <p:nvSpPr>
          <p:cNvPr id="27650" name="Content Placeholder 2"/>
          <p:cNvSpPr>
            <a:spLocks noGrp="1"/>
          </p:cNvSpPr>
          <p:nvPr>
            <p:ph idx="1"/>
          </p:nvPr>
        </p:nvSpPr>
        <p:spPr/>
        <p:txBody>
          <a:bodyPr/>
          <a:lstStyle/>
          <a:p>
            <a:r>
              <a:rPr lang="en-US" altLang="en-US" smtClean="0"/>
              <a:t>A multidrop bus (MDB) is a computer bus in which all components are connected to the same set of electrical wires. </a:t>
            </a:r>
            <a:r>
              <a:rPr lang="en-US" altLang="en-US" sz="1800" smtClean="0"/>
              <a:t>(from Wikipedia)</a:t>
            </a:r>
          </a:p>
          <a:p>
            <a:pPr lvl="1"/>
            <a:r>
              <a:rPr lang="en-US" altLang="en-US" smtClean="0"/>
              <a:t>In the general case, a bus may have more than one device capable of driving it.</a:t>
            </a:r>
          </a:p>
          <a:p>
            <a:pPr lvl="2"/>
            <a:r>
              <a:rPr lang="en-US" altLang="en-US" smtClean="0"/>
              <a:t>That is, it may be a “multi-master” bus as discussed earlier.</a:t>
            </a:r>
          </a:p>
          <a:p>
            <a:pPr lvl="1"/>
            <a:endParaRPr lang="en-US" altLang="en-US" smtClean="0"/>
          </a:p>
        </p:txBody>
      </p:sp>
      <p:pic>
        <p:nvPicPr>
          <p:cNvPr id="27651" name="Picture 2" descr="http://2.bp.blogspot.com/-cExCfSSdeL8/Ttz91d7PnZI/AAAAAAAAAAU/xvO1UBIIFrc/s640/bus.jpg"/>
          <p:cNvPicPr>
            <a:picLocks noChangeAspect="1" noChangeArrowheads="1"/>
          </p:cNvPicPr>
          <p:nvPr/>
        </p:nvPicPr>
        <p:blipFill>
          <a:blip r:embed="rId3">
            <a:extLst>
              <a:ext uri="{28A0092B-C50C-407E-A947-70E740481C1C}">
                <a14:useLocalDpi xmlns:a14="http://schemas.microsoft.com/office/drawing/2010/main" val="0"/>
              </a:ext>
            </a:extLst>
          </a:blip>
          <a:srcRect b="3810"/>
          <a:stretch>
            <a:fillRect/>
          </a:stretch>
        </p:blipFill>
        <p:spPr bwMode="auto">
          <a:xfrm>
            <a:off x="5105400" y="3429000"/>
            <a:ext cx="3752850"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809306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tLang="en-US" smtClean="0"/>
              <a:t>How can we handle multiple (potential) bus drivers? </a:t>
            </a:r>
            <a:br>
              <a:rPr lang="en-US" altLang="en-US" smtClean="0"/>
            </a:br>
            <a:r>
              <a:rPr lang="en-US" altLang="en-US" smtClean="0"/>
              <a:t>(1/3)</a:t>
            </a:r>
          </a:p>
        </p:txBody>
      </p:sp>
      <p:sp>
        <p:nvSpPr>
          <p:cNvPr id="3" name="Content Placeholder 2"/>
          <p:cNvSpPr>
            <a:spLocks noGrp="1"/>
          </p:cNvSpPr>
          <p:nvPr>
            <p:ph idx="1"/>
          </p:nvPr>
        </p:nvSpPr>
        <p:spPr>
          <a:xfrm>
            <a:off x="457200" y="1600200"/>
            <a:ext cx="8229600" cy="5170488"/>
          </a:xfrm>
        </p:spPr>
        <p:txBody>
          <a:bodyPr>
            <a:normAutofit/>
          </a:bodyPr>
          <a:lstStyle/>
          <a:p>
            <a:pPr>
              <a:defRPr/>
            </a:pPr>
            <a:r>
              <a:rPr lang="en-US" dirty="0" smtClean="0">
                <a:ea typeface="+mn-ea"/>
                <a:cs typeface="+mn-cs"/>
              </a:rPr>
              <a:t>Tri-state devices, just have</a:t>
            </a:r>
            <a:br>
              <a:rPr lang="en-US" dirty="0" smtClean="0">
                <a:ea typeface="+mn-ea"/>
                <a:cs typeface="+mn-cs"/>
              </a:rPr>
            </a:br>
            <a:r>
              <a:rPr lang="en-US" dirty="0" smtClean="0">
                <a:ea typeface="+mn-ea"/>
                <a:cs typeface="+mn-cs"/>
              </a:rPr>
              <a:t>one device drive at a time. </a:t>
            </a:r>
            <a:br>
              <a:rPr lang="en-US" dirty="0" smtClean="0">
                <a:ea typeface="+mn-ea"/>
                <a:cs typeface="+mn-cs"/>
              </a:rPr>
            </a:br>
            <a:r>
              <a:rPr lang="en-US" dirty="0" smtClean="0">
                <a:ea typeface="+mn-ea"/>
                <a:cs typeface="+mn-cs"/>
              </a:rPr>
              <a:t>Everyone can read though</a:t>
            </a:r>
          </a:p>
          <a:p>
            <a:pPr lvl="1">
              <a:defRPr/>
            </a:pPr>
            <a:r>
              <a:rPr lang="en-US" dirty="0" smtClean="0">
                <a:ea typeface="ＭＳ Ｐゴシック" charset="0"/>
              </a:rPr>
              <a:t>Pros:</a:t>
            </a:r>
          </a:p>
          <a:p>
            <a:pPr lvl="2">
              <a:defRPr/>
            </a:pPr>
            <a:r>
              <a:rPr lang="en-US" dirty="0" smtClean="0">
                <a:ea typeface="ＭＳ Ｐゴシック" charset="0"/>
              </a:rPr>
              <a:t>Very common, fairly fast, pin-</a:t>
            </a:r>
            <a:br>
              <a:rPr lang="en-US" dirty="0" smtClean="0">
                <a:ea typeface="ＭＳ Ｐゴシック" charset="0"/>
              </a:rPr>
            </a:br>
            <a:r>
              <a:rPr lang="en-US" dirty="0" smtClean="0">
                <a:ea typeface="ＭＳ Ｐゴシック" charset="0"/>
              </a:rPr>
              <a:t>efficient. </a:t>
            </a:r>
          </a:p>
          <a:p>
            <a:pPr lvl="1">
              <a:defRPr/>
            </a:pPr>
            <a:r>
              <a:rPr lang="en-US" dirty="0" smtClean="0">
                <a:ea typeface="ＭＳ Ｐゴシック" charset="0"/>
              </a:rPr>
              <a:t>Cons:</a:t>
            </a:r>
          </a:p>
          <a:p>
            <a:pPr lvl="2">
              <a:defRPr/>
            </a:pPr>
            <a:r>
              <a:rPr lang="en-US" dirty="0" smtClean="0">
                <a:ea typeface="ＭＳ Ｐゴシック" charset="0"/>
              </a:rPr>
              <a:t>Tri-state devices can be slow.</a:t>
            </a:r>
          </a:p>
          <a:p>
            <a:pPr lvl="3">
              <a:defRPr/>
            </a:pPr>
            <a:r>
              <a:rPr lang="en-US" dirty="0" smtClean="0">
                <a:ea typeface="ＭＳ Ｐゴシック" charset="0"/>
              </a:rPr>
              <a:t>Especially drive-to-</a:t>
            </a:r>
            <a:r>
              <a:rPr lang="en-US" dirty="0" err="1" smtClean="0">
                <a:ea typeface="ＭＳ Ｐゴシック" charset="0"/>
              </a:rPr>
              <a:t>tristate</a:t>
            </a:r>
            <a:r>
              <a:rPr lang="en-US" dirty="0" smtClean="0">
                <a:ea typeface="ＭＳ Ｐゴシック" charset="0"/>
              </a:rPr>
              <a:t>?</a:t>
            </a:r>
          </a:p>
          <a:p>
            <a:pPr lvl="2">
              <a:defRPr/>
            </a:pPr>
            <a:r>
              <a:rPr lang="en-US" dirty="0" smtClean="0">
                <a:ea typeface="ＭＳ Ｐゴシック" charset="0"/>
              </a:rPr>
              <a:t>Need to be sure two folks not driving at the same time</a:t>
            </a:r>
          </a:p>
          <a:p>
            <a:pPr lvl="3">
              <a:defRPr/>
            </a:pPr>
            <a:r>
              <a:rPr lang="en-US" dirty="0" smtClean="0">
                <a:ea typeface="ＭＳ Ｐゴシック" charset="0"/>
              </a:rPr>
              <a:t>Let out the magic smoke.</a:t>
            </a:r>
          </a:p>
          <a:p>
            <a:pPr lvl="1">
              <a:defRPr/>
            </a:pPr>
            <a:r>
              <a:rPr lang="en-US" dirty="0">
                <a:ea typeface="ＭＳ Ｐゴシック" charset="0"/>
              </a:rPr>
              <a:t>M</a:t>
            </a:r>
            <a:r>
              <a:rPr lang="en-US" dirty="0" smtClean="0">
                <a:ea typeface="ＭＳ Ｐゴシック" charset="0"/>
              </a:rPr>
              <a:t>ost common solution (at least historically)</a:t>
            </a:r>
          </a:p>
          <a:p>
            <a:pPr lvl="2">
              <a:defRPr/>
            </a:pPr>
            <a:r>
              <a:rPr lang="en-US" dirty="0" smtClean="0">
                <a:ea typeface="ＭＳ Ｐゴシック" charset="0"/>
              </a:rPr>
              <a:t>Ethernet, PCI, etc.</a:t>
            </a:r>
          </a:p>
          <a:p>
            <a:pPr marL="457200" lvl="1" indent="0">
              <a:buFontTx/>
              <a:buNone/>
              <a:defRPr/>
            </a:pPr>
            <a:endParaRPr lang="en-US" dirty="0" smtClean="0">
              <a:ea typeface="ＭＳ Ｐゴシック" charset="0"/>
            </a:endParaRPr>
          </a:p>
          <a:p>
            <a:pPr lvl="1">
              <a:defRPr/>
            </a:pPr>
            <a:endParaRPr lang="en-US" dirty="0" smtClean="0">
              <a:ea typeface="ＭＳ Ｐゴシック" charset="0"/>
            </a:endParaRPr>
          </a:p>
          <a:p>
            <a:pPr lvl="1">
              <a:defRPr/>
            </a:pPr>
            <a:endParaRPr lang="en-US" dirty="0" smtClean="0">
              <a:ea typeface="ＭＳ Ｐゴシック" charset="0"/>
            </a:endParaRPr>
          </a:p>
          <a:p>
            <a:pPr lvl="1">
              <a:defRPr/>
            </a:pPr>
            <a:endParaRPr lang="en-US" dirty="0">
              <a:ea typeface="ＭＳ Ｐゴシック" charset="0"/>
            </a:endParaRPr>
          </a:p>
        </p:txBody>
      </p:sp>
      <p:pic>
        <p:nvPicPr>
          <p:cNvPr id="29699" name="Picture 2" descr="http://www.cs.umd.edu/class/sum2003/cmsc311/Notes/CompOrg/Figs/tristate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8888" y="1393825"/>
            <a:ext cx="2001837"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http://users.cis.fiu.edu/~prabakar/cda4101/Common/notes/figs/mux-bu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9113" y="3160713"/>
            <a:ext cx="319722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094017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ltLang="en-US" smtClean="0"/>
              <a:t>How can we handle multiple (potential) bus drivers? </a:t>
            </a:r>
            <a:br>
              <a:rPr lang="en-US" altLang="en-US" smtClean="0"/>
            </a:br>
            <a:r>
              <a:rPr lang="en-US" altLang="en-US" smtClean="0"/>
              <a:t>(2/3)</a:t>
            </a:r>
          </a:p>
        </p:txBody>
      </p:sp>
      <p:sp>
        <p:nvSpPr>
          <p:cNvPr id="31746" name="Content Placeholder 2"/>
          <p:cNvSpPr>
            <a:spLocks noGrp="1"/>
          </p:cNvSpPr>
          <p:nvPr>
            <p:ph idx="1"/>
          </p:nvPr>
        </p:nvSpPr>
        <p:spPr/>
        <p:txBody>
          <a:bodyPr/>
          <a:lstStyle/>
          <a:p>
            <a:r>
              <a:rPr lang="en-US" altLang="en-US" smtClean="0"/>
              <a:t>MUX</a:t>
            </a:r>
          </a:p>
          <a:p>
            <a:pPr lvl="1"/>
            <a:r>
              <a:rPr lang="en-US" altLang="en-US" smtClean="0"/>
              <a:t>Just have each device generate its data, and have a MUX select.</a:t>
            </a:r>
          </a:p>
          <a:p>
            <a:pPr lvl="2"/>
            <a:r>
              <a:rPr lang="en-US" altLang="en-US" smtClean="0"/>
              <a:t>That’s a LOT of pins.</a:t>
            </a:r>
          </a:p>
          <a:p>
            <a:pPr lvl="3"/>
            <a:r>
              <a:rPr lang="en-US" altLang="en-US" smtClean="0"/>
              <a:t>Consider a 32-bit bus with 6 potential drivers. </a:t>
            </a:r>
          </a:p>
          <a:p>
            <a:pPr lvl="4"/>
            <a:r>
              <a:rPr lang="en-US" altLang="en-US" smtClean="0"/>
              <a:t>Draw the figure.</a:t>
            </a:r>
          </a:p>
          <a:p>
            <a:pPr lvl="4"/>
            <a:r>
              <a:rPr lang="en-US" altLang="en-US" smtClean="0"/>
              <a:t>How many pins needed for the MUX?</a:t>
            </a:r>
          </a:p>
          <a:p>
            <a:pPr lvl="1"/>
            <a:r>
              <a:rPr lang="en-US" altLang="en-US" smtClean="0"/>
              <a:t>Not generally realistic for an “on-PCB” design as we’ll need an extra device (or a lot of pins on one device)</a:t>
            </a:r>
          </a:p>
          <a:p>
            <a:pPr lvl="2"/>
            <a:r>
              <a:rPr lang="en-US" altLang="en-US" smtClean="0"/>
              <a:t>But reasonable on-chip</a:t>
            </a:r>
          </a:p>
          <a:p>
            <a:pPr lvl="3"/>
            <a:r>
              <a:rPr lang="en-US" altLang="en-US" smtClean="0"/>
              <a:t>In fact AHB, APB do this.</a:t>
            </a:r>
          </a:p>
        </p:txBody>
      </p:sp>
    </p:spTree>
    <p:extLst>
      <p:ext uri="{BB962C8B-B14F-4D97-AF65-F5344CB8AC3E}">
        <p14:creationId xmlns:p14="http://schemas.microsoft.com/office/powerpoint/2010/main" val="414241147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altLang="en-US" smtClean="0"/>
              <a:t>How can we handle multiple (potential) bus drivers? </a:t>
            </a:r>
            <a:br>
              <a:rPr lang="en-US" altLang="en-US" smtClean="0"/>
            </a:br>
            <a:r>
              <a:rPr lang="en-US" altLang="en-US" smtClean="0"/>
              <a:t>(3/3)</a:t>
            </a:r>
          </a:p>
        </p:txBody>
      </p:sp>
      <p:sp>
        <p:nvSpPr>
          <p:cNvPr id="33794" name="Content Placeholder 2"/>
          <p:cNvSpPr>
            <a:spLocks noGrp="1"/>
          </p:cNvSpPr>
          <p:nvPr>
            <p:ph sz="half" idx="1"/>
          </p:nvPr>
        </p:nvSpPr>
        <p:spPr/>
        <p:txBody>
          <a:bodyPr/>
          <a:lstStyle/>
          <a:p>
            <a:r>
              <a:rPr lang="en-US" altLang="en-US" sz="2000" smtClean="0"/>
              <a:t>“pull-up” aka “open collector” aka “wired OR”</a:t>
            </a:r>
          </a:p>
          <a:p>
            <a:pPr lvl="1"/>
            <a:r>
              <a:rPr lang="en-US" altLang="en-US" sz="1800" smtClean="0"/>
              <a:t>Wire is pulled high by a resistor</a:t>
            </a:r>
          </a:p>
          <a:p>
            <a:pPr lvl="1"/>
            <a:r>
              <a:rPr lang="en-US" altLang="en-US" sz="1800" smtClean="0"/>
              <a:t>If any device pulls the wire low, it goes low.</a:t>
            </a:r>
          </a:p>
          <a:p>
            <a:r>
              <a:rPr lang="en-US" altLang="en-US" sz="2000" smtClean="0"/>
              <a:t>Pros:</a:t>
            </a:r>
          </a:p>
          <a:p>
            <a:pPr lvl="1"/>
            <a:r>
              <a:rPr lang="en-US" altLang="en-US" sz="1800" smtClean="0"/>
              <a:t>If two devices both drive the bus, it still works!</a:t>
            </a:r>
          </a:p>
          <a:p>
            <a:r>
              <a:rPr lang="en-US" altLang="en-US" sz="2000" smtClean="0"/>
              <a:t>Cons:</a:t>
            </a:r>
          </a:p>
          <a:p>
            <a:pPr lvl="1"/>
            <a:r>
              <a:rPr lang="en-US" altLang="en-US" sz="1800" smtClean="0"/>
              <a:t>Rise-time is very slow.  </a:t>
            </a:r>
          </a:p>
          <a:p>
            <a:pPr lvl="1"/>
            <a:r>
              <a:rPr lang="en-US" altLang="en-US" sz="1800" smtClean="0"/>
              <a:t>Constant power drain.</a:t>
            </a:r>
          </a:p>
          <a:p>
            <a:r>
              <a:rPr lang="en-US" altLang="en-US" sz="2200" smtClean="0"/>
              <a:t>Used in I2C, CAN</a:t>
            </a:r>
          </a:p>
        </p:txBody>
      </p:sp>
      <p:pic>
        <p:nvPicPr>
          <p:cNvPr id="33795" name="Picture 2" descr="http://www.societyofrobots.com/member_tutorials/files/SoR_tut1_html_649df55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657725"/>
            <a:ext cx="4732338"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descr="http://upload.wikimedia.org/wikipedia/commons/thumb/c/c0/OpencollectorV3.png/300px-OpencollectorV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905000"/>
            <a:ext cx="28575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152463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64F9D6E-289A-4FAC-A79B-67BBD3A55A51}" type="slidenum">
              <a:rPr lang="en-US"/>
              <a:pPr>
                <a:defRPr/>
              </a:pPr>
              <a:t>25</a:t>
            </a:fld>
            <a:endParaRPr lang="en-US" dirty="0"/>
          </a:p>
        </p:txBody>
      </p:sp>
      <p:sp>
        <p:nvSpPr>
          <p:cNvPr id="17411" name="Rectangle 2"/>
          <p:cNvSpPr>
            <a:spLocks noGrp="1" noChangeArrowheads="1"/>
          </p:cNvSpPr>
          <p:nvPr>
            <p:ph type="title"/>
          </p:nvPr>
        </p:nvSpPr>
        <p:spPr/>
        <p:txBody>
          <a:bodyPr/>
          <a:lstStyle/>
          <a:p>
            <a:r>
              <a:rPr lang="en-US" dirty="0" smtClean="0"/>
              <a:t>Agenda</a:t>
            </a:r>
          </a:p>
        </p:txBody>
      </p:sp>
      <p:sp>
        <p:nvSpPr>
          <p:cNvPr id="4100" name="Rectangle 3"/>
          <p:cNvSpPr>
            <a:spLocks noGrp="1" noChangeArrowheads="1"/>
          </p:cNvSpPr>
          <p:nvPr>
            <p:ph type="body" idx="1"/>
          </p:nvPr>
        </p:nvSpPr>
        <p:spPr>
          <a:xfrm>
            <a:off x="533400" y="990600"/>
            <a:ext cx="8135938" cy="5410200"/>
          </a:xfrm>
        </p:spPr>
        <p:txBody>
          <a:bodyPr/>
          <a:lstStyle/>
          <a:p>
            <a:pPr>
              <a:defRPr/>
            </a:pPr>
            <a:endParaRPr lang="en-US" dirty="0" smtClean="0">
              <a:solidFill>
                <a:schemeClr val="bg1">
                  <a:lumMod val="50000"/>
                </a:schemeClr>
              </a:solidFill>
            </a:endParaRPr>
          </a:p>
          <a:p>
            <a:r>
              <a:rPr lang="en-US" dirty="0" smtClean="0"/>
              <a:t>Serial Buses</a:t>
            </a:r>
            <a:endParaRPr lang="en-US" dirty="0"/>
          </a:p>
          <a:p>
            <a:pPr lvl="1"/>
            <a:r>
              <a:rPr lang="en-US" dirty="0" smtClean="0">
                <a:solidFill>
                  <a:schemeClr val="bg1">
                    <a:lumMod val="85000"/>
                  </a:schemeClr>
                </a:solidFill>
              </a:rPr>
              <a:t>Introduction</a:t>
            </a:r>
          </a:p>
          <a:p>
            <a:pPr lvl="1"/>
            <a:r>
              <a:rPr lang="en-US" dirty="0" smtClean="0">
                <a:solidFill>
                  <a:srgbClr val="FF0000"/>
                </a:solidFill>
              </a:rPr>
              <a:t>UART </a:t>
            </a:r>
          </a:p>
          <a:p>
            <a:pPr lvl="1"/>
            <a:r>
              <a:rPr lang="en-US" dirty="0" smtClean="0"/>
              <a:t>SPI</a:t>
            </a:r>
          </a:p>
          <a:p>
            <a:pPr lvl="1"/>
            <a:r>
              <a:rPr lang="en-US" dirty="0" smtClean="0"/>
              <a:t>I2C </a:t>
            </a:r>
            <a:endParaRPr lang="en-US" sz="1600" dirty="0" smtClean="0">
              <a:solidFill>
                <a:srgbClr val="0070C0"/>
              </a:solidFill>
            </a:endParaRPr>
          </a:p>
          <a:p>
            <a:r>
              <a:rPr lang="en-US" dirty="0" smtClean="0"/>
              <a:t>Glitches</a:t>
            </a:r>
            <a:endParaRPr lang="en-US" dirty="0"/>
          </a:p>
          <a:p>
            <a:pPr lvl="1"/>
            <a:r>
              <a:rPr lang="en-US" dirty="0"/>
              <a:t>Asynchronous resets and glitches</a:t>
            </a:r>
          </a:p>
          <a:p>
            <a:pPr lvl="1"/>
            <a:r>
              <a:rPr lang="en-US" dirty="0"/>
              <a:t>Design rules</a:t>
            </a:r>
          </a:p>
          <a:p>
            <a:r>
              <a:rPr lang="en-US" dirty="0"/>
              <a:t>Set-up and hold time.</a:t>
            </a:r>
          </a:p>
          <a:p>
            <a:pPr lvl="1"/>
            <a:r>
              <a:rPr lang="en-US" dirty="0"/>
              <a:t>Review</a:t>
            </a:r>
          </a:p>
          <a:p>
            <a:pPr lvl="1"/>
            <a:r>
              <a:rPr lang="en-US" dirty="0"/>
              <a:t>Dealing with external inputs</a:t>
            </a:r>
          </a:p>
          <a:p>
            <a:pPr lvl="2"/>
            <a:r>
              <a:rPr lang="en-US" dirty="0"/>
              <a:t>Design </a:t>
            </a:r>
            <a:r>
              <a:rPr lang="en-US" dirty="0" smtClean="0"/>
              <a:t>rules</a:t>
            </a:r>
            <a:endParaRPr lang="en-US" dirty="0"/>
          </a:p>
        </p:txBody>
      </p:sp>
    </p:spTree>
    <p:extLst>
      <p:ext uri="{BB962C8B-B14F-4D97-AF65-F5344CB8AC3E}">
        <p14:creationId xmlns:p14="http://schemas.microsoft.com/office/powerpoint/2010/main" val="21081726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100">
                                            <p:txEl>
                                              <p:pRg st="2" end="2"/>
                                            </p:txEl>
                                          </p:spTgt>
                                        </p:tgtEl>
                                        <p:attrNameLst>
                                          <p:attrName>style.color</p:attrName>
                                        </p:attrNameLst>
                                      </p:cBhvr>
                                      <p:to>
                                        <a:srgbClr val="FF3300"/>
                                      </p:to>
                                    </p:animClr>
                                    <p:animClr clrSpc="rgb" dir="cw">
                                      <p:cBhvr>
                                        <p:cTn id="7" dur="500" fill="hold"/>
                                        <p:tgtEl>
                                          <p:spTgt spid="4100">
                                            <p:txEl>
                                              <p:pRg st="2" end="2"/>
                                            </p:txEl>
                                          </p:spTgt>
                                        </p:tgtEl>
                                        <p:attrNameLst>
                                          <p:attrName>fillcolor</p:attrName>
                                        </p:attrNameLst>
                                      </p:cBhvr>
                                      <p:to>
                                        <a:srgbClr val="FF3300"/>
                                      </p:to>
                                    </p:animClr>
                                    <p:set>
                                      <p:cBhvr>
                                        <p:cTn id="8" dur="500" fill="hold"/>
                                        <p:tgtEl>
                                          <p:spTgt spid="4100">
                                            <p:txEl>
                                              <p:pRg st="2" end="2"/>
                                            </p:txEl>
                                          </p:spTgt>
                                        </p:tgtEl>
                                        <p:attrNameLst>
                                          <p:attrName>fill.type</p:attrName>
                                        </p:attrNameLst>
                                      </p:cBhvr>
                                      <p:to>
                                        <p:strVal val="solid"/>
                                      </p:to>
                                    </p:set>
                                    <p:set>
                                      <p:cBhvr>
                                        <p:cTn id="9" dur="500" fill="hold"/>
                                        <p:tgtEl>
                                          <p:spTgt spid="4100">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altLang="en-US" smtClean="0"/>
              <a:t>UART</a:t>
            </a:r>
          </a:p>
        </p:txBody>
      </p:sp>
      <p:sp>
        <p:nvSpPr>
          <p:cNvPr id="37890" name="Content Placeholder 2"/>
          <p:cNvSpPr>
            <a:spLocks noGrp="1"/>
          </p:cNvSpPr>
          <p:nvPr>
            <p:ph idx="1"/>
          </p:nvPr>
        </p:nvSpPr>
        <p:spPr>
          <a:xfrm>
            <a:off x="304800" y="990600"/>
            <a:ext cx="8686800" cy="4876800"/>
          </a:xfrm>
        </p:spPr>
        <p:txBody>
          <a:bodyPr/>
          <a:lstStyle/>
          <a:p>
            <a:r>
              <a:rPr lang="en-US" altLang="en-US" smtClean="0"/>
              <a:t>Universal Asynchronous Receiver/Transmitter</a:t>
            </a:r>
          </a:p>
          <a:p>
            <a:r>
              <a:rPr lang="en-US" altLang="en-US" smtClean="0"/>
              <a:t>Hardware that translates between parallel and serial forms</a:t>
            </a:r>
          </a:p>
          <a:p>
            <a:r>
              <a:rPr lang="en-US" altLang="en-US" smtClean="0"/>
              <a:t>Commonly used in conjunction with communication standards such as EIA, RS-232, RS-422 or RS-485</a:t>
            </a:r>
          </a:p>
          <a:p>
            <a:r>
              <a:rPr lang="en-US" altLang="en-US" smtClean="0"/>
              <a:t>The universal designation indicates that the data format and transmission speeds are configurable and that the actual electric signaling levels and methods (such as differential signaling etc.) typically are handled by a special driver circuit external to the UART.</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56D589D-10F3-4F51-A149-EAD2F2E98099}" type="slidenum">
              <a:rPr lang="en-US" altLang="en-US" sz="1600">
                <a:solidFill>
                  <a:srgbClr val="B2B2B2"/>
                </a:solidFill>
                <a:latin typeface="Trebuchet MS" panose="020B0603020202020204" pitchFamily="34" charset="0"/>
              </a:rPr>
              <a:pPr eaLnBrk="1" hangingPunct="1"/>
              <a:t>26</a:t>
            </a:fld>
            <a:endParaRPr lang="en-US" altLang="en-US" sz="1600">
              <a:solidFill>
                <a:srgbClr val="B2B2B2"/>
              </a:solidFill>
              <a:latin typeface="Trebuchet MS" panose="020B0603020202020204" pitchFamily="34" charset="0"/>
            </a:endParaRPr>
          </a:p>
        </p:txBody>
      </p:sp>
      <p:sp>
        <p:nvSpPr>
          <p:cNvPr id="37892" name="TextBox 4"/>
          <p:cNvSpPr txBox="1">
            <a:spLocks noChangeArrowheads="1"/>
          </p:cNvSpPr>
          <p:nvPr/>
        </p:nvSpPr>
        <p:spPr bwMode="auto">
          <a:xfrm>
            <a:off x="169863" y="6462713"/>
            <a:ext cx="4970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a:t>Most of the UART stuff (including images) Taken from Wikipedia!</a:t>
            </a:r>
          </a:p>
        </p:txBody>
      </p:sp>
    </p:spTree>
    <p:extLst>
      <p:ext uri="{BB962C8B-B14F-4D97-AF65-F5344CB8AC3E}">
        <p14:creationId xmlns:p14="http://schemas.microsoft.com/office/powerpoint/2010/main" val="60220890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a:t>
            </a:r>
            <a:endParaRPr lang="en-US" dirty="0"/>
          </a:p>
        </p:txBody>
      </p:sp>
      <p:sp>
        <p:nvSpPr>
          <p:cNvPr id="3" name="Content Placeholder 2"/>
          <p:cNvSpPr>
            <a:spLocks noGrp="1"/>
          </p:cNvSpPr>
          <p:nvPr>
            <p:ph idx="1"/>
          </p:nvPr>
        </p:nvSpPr>
        <p:spPr>
          <a:xfrm>
            <a:off x="914399" y="990600"/>
            <a:ext cx="7843745" cy="4876800"/>
          </a:xfrm>
        </p:spPr>
        <p:txBody>
          <a:bodyPr/>
          <a:lstStyle/>
          <a:p>
            <a:r>
              <a:rPr lang="en-US" dirty="0" smtClean="0"/>
              <a:t>Each character is sent as </a:t>
            </a:r>
          </a:p>
          <a:p>
            <a:pPr lvl="1"/>
            <a:r>
              <a:rPr lang="en-US" dirty="0" smtClean="0"/>
              <a:t>a logic </a:t>
            </a:r>
            <a:r>
              <a:rPr lang="en-US" i="1" dirty="0" smtClean="0"/>
              <a:t>low</a:t>
            </a:r>
            <a:r>
              <a:rPr lang="en-US" dirty="0" smtClean="0"/>
              <a:t> </a:t>
            </a:r>
            <a:r>
              <a:rPr lang="en-US" b="1" u="sng" dirty="0" smtClean="0"/>
              <a:t>start</a:t>
            </a:r>
            <a:r>
              <a:rPr lang="en-US" dirty="0" smtClean="0"/>
              <a:t> bit</a:t>
            </a:r>
          </a:p>
          <a:p>
            <a:pPr lvl="1"/>
            <a:r>
              <a:rPr lang="en-US" dirty="0" smtClean="0"/>
              <a:t>a configurable number of data bits (usually 7 or 8, sometimes 5)</a:t>
            </a:r>
          </a:p>
          <a:p>
            <a:pPr lvl="1"/>
            <a:r>
              <a:rPr lang="en-US" dirty="0" smtClean="0"/>
              <a:t>an optional </a:t>
            </a:r>
            <a:r>
              <a:rPr lang="en-US" b="1" u="sng" dirty="0" smtClean="0"/>
              <a:t>parity</a:t>
            </a:r>
            <a:r>
              <a:rPr lang="en-US" dirty="0" smtClean="0"/>
              <a:t> bit</a:t>
            </a:r>
          </a:p>
          <a:p>
            <a:pPr lvl="1"/>
            <a:r>
              <a:rPr lang="en-US" i="1" dirty="0" smtClean="0"/>
              <a:t>one or more logic high </a:t>
            </a:r>
            <a:r>
              <a:rPr lang="en-US" b="1" u="sng" dirty="0" smtClean="0"/>
              <a:t>stop</a:t>
            </a:r>
            <a:r>
              <a:rPr lang="en-US" dirty="0" smtClean="0"/>
              <a:t> bits.</a:t>
            </a:r>
          </a:p>
          <a:p>
            <a:pPr lvl="1"/>
            <a:r>
              <a:rPr lang="en-US" altLang="en-US" dirty="0" smtClean="0"/>
              <a:t>with </a:t>
            </a:r>
            <a:r>
              <a:rPr lang="en-US" altLang="en-US" dirty="0"/>
              <a:t>a particular bit timing (“</a:t>
            </a:r>
            <a:r>
              <a:rPr lang="en-US" altLang="en-US" b="1" u="sng" dirty="0"/>
              <a:t>baud</a:t>
            </a:r>
            <a:r>
              <a:rPr lang="en-US" altLang="en-US" dirty="0" smtClean="0"/>
              <a:t>” or “</a:t>
            </a:r>
            <a:r>
              <a:rPr lang="en-US" altLang="en-US" dirty="0" err="1" smtClean="0"/>
              <a:t>baudrate</a:t>
            </a:r>
            <a:r>
              <a:rPr lang="en-US" altLang="en-US" dirty="0" smtClean="0"/>
              <a:t>”)</a:t>
            </a:r>
            <a:endParaRPr lang="en-US" altLang="en-US" dirty="0"/>
          </a:p>
          <a:p>
            <a:pPr lvl="1"/>
            <a:endParaRPr lang="en-US" dirty="0" smtClean="0"/>
          </a:p>
          <a:p>
            <a:r>
              <a:rPr lang="en-US" altLang="en-US" dirty="0"/>
              <a:t>Examples</a:t>
            </a:r>
          </a:p>
          <a:p>
            <a:pPr lvl="1"/>
            <a:r>
              <a:rPr lang="en-US" altLang="en-US" dirty="0"/>
              <a:t>“9600-N-8-1” </a:t>
            </a:r>
            <a:r>
              <a:rPr lang="en-US" altLang="en-US" dirty="0">
                <a:sym typeface="Wingdings" panose="05000000000000000000" pitchFamily="2" charset="2"/>
              </a:rPr>
              <a:t> &lt;</a:t>
            </a:r>
            <a:r>
              <a:rPr lang="en-US" altLang="en-US" dirty="0" err="1">
                <a:sym typeface="Wingdings" panose="05000000000000000000" pitchFamily="2" charset="2"/>
              </a:rPr>
              <a:t>baudrate</a:t>
            </a:r>
            <a:r>
              <a:rPr lang="en-US" altLang="en-US" dirty="0">
                <a:sym typeface="Wingdings" panose="05000000000000000000" pitchFamily="2" charset="2"/>
              </a:rPr>
              <a:t>&gt;&lt;parity&gt;&lt;</a:t>
            </a:r>
            <a:r>
              <a:rPr lang="en-US" altLang="en-US" dirty="0" err="1">
                <a:sym typeface="Wingdings" panose="05000000000000000000" pitchFamily="2" charset="2"/>
              </a:rPr>
              <a:t>databits</a:t>
            </a:r>
            <a:r>
              <a:rPr lang="en-US" altLang="en-US" dirty="0">
                <a:sym typeface="Wingdings" panose="05000000000000000000" pitchFamily="2" charset="2"/>
              </a:rPr>
              <a:t>&gt;&lt;</a:t>
            </a:r>
            <a:r>
              <a:rPr lang="en-US" altLang="en-US" dirty="0" err="1">
                <a:sym typeface="Wingdings" panose="05000000000000000000" pitchFamily="2" charset="2"/>
              </a:rPr>
              <a:t>stopbits</a:t>
            </a:r>
            <a:r>
              <a:rPr lang="en-US" altLang="en-US" dirty="0">
                <a:sym typeface="Wingdings" panose="05000000000000000000" pitchFamily="2" charset="2"/>
              </a:rPr>
              <a:t>&gt;</a:t>
            </a:r>
          </a:p>
          <a:p>
            <a:pPr lvl="1"/>
            <a:r>
              <a:rPr lang="en-US" altLang="en-US" dirty="0"/>
              <a:t>“9600-8-N-1” </a:t>
            </a:r>
            <a:r>
              <a:rPr lang="en-US" altLang="en-US" dirty="0">
                <a:sym typeface="Wingdings" panose="05000000000000000000" pitchFamily="2" charset="2"/>
              </a:rPr>
              <a:t> &lt;</a:t>
            </a:r>
            <a:r>
              <a:rPr lang="en-US" altLang="en-US" dirty="0" err="1">
                <a:sym typeface="Wingdings" panose="05000000000000000000" pitchFamily="2" charset="2"/>
              </a:rPr>
              <a:t>baudrate</a:t>
            </a:r>
            <a:r>
              <a:rPr lang="en-US" altLang="en-US" dirty="0">
                <a:sym typeface="Wingdings" panose="05000000000000000000" pitchFamily="2" charset="2"/>
              </a:rPr>
              <a:t>&gt;&lt;</a:t>
            </a:r>
            <a:r>
              <a:rPr lang="en-US" altLang="en-US" dirty="0" err="1">
                <a:sym typeface="Wingdings" panose="05000000000000000000" pitchFamily="2" charset="2"/>
              </a:rPr>
              <a:t>databits</a:t>
            </a:r>
            <a:r>
              <a:rPr lang="en-US" altLang="en-US" dirty="0">
                <a:sym typeface="Wingdings" panose="05000000000000000000" pitchFamily="2" charset="2"/>
              </a:rPr>
              <a:t>&gt;&lt;parity&gt;&lt;</a:t>
            </a:r>
            <a:r>
              <a:rPr lang="en-US" altLang="en-US" dirty="0" err="1">
                <a:sym typeface="Wingdings" panose="05000000000000000000" pitchFamily="2" charset="2"/>
              </a:rPr>
              <a:t>stopbits</a:t>
            </a:r>
            <a:r>
              <a:rPr lang="en-US" altLang="en-US" dirty="0">
                <a:sym typeface="Wingdings" panose="05000000000000000000" pitchFamily="2" charset="2"/>
              </a:rPr>
              <a:t>&gt;</a:t>
            </a:r>
            <a:endParaRPr lang="en-US" altLang="en-US" dirty="0"/>
          </a:p>
          <a:p>
            <a:pPr lvl="1"/>
            <a:endParaRPr lang="en-US" dirty="0"/>
          </a:p>
        </p:txBody>
      </p:sp>
      <p:sp>
        <p:nvSpPr>
          <p:cNvPr id="4" name="Slide Number Placeholder 3"/>
          <p:cNvSpPr>
            <a:spLocks noGrp="1"/>
          </p:cNvSpPr>
          <p:nvPr>
            <p:ph type="sldNum" sz="quarter" idx="12"/>
          </p:nvPr>
        </p:nvSpPr>
        <p:spPr/>
        <p:txBody>
          <a:bodyPr/>
          <a:lstStyle/>
          <a:p>
            <a:pPr>
              <a:defRPr/>
            </a:pPr>
            <a:fld id="{331B6864-6CC3-410F-8D49-7F7C8EB5C66F}" type="slidenum">
              <a:rPr lang="en-US" smtClean="0"/>
              <a:pPr>
                <a:defRPr/>
              </a:pPr>
              <a:t>27</a:t>
            </a:fld>
            <a:endParaRPr lang="en-US"/>
          </a:p>
        </p:txBody>
      </p:sp>
      <p:pic>
        <p:nvPicPr>
          <p:cNvPr id="5" name="Picture 2" descr="http://upload.wikimedia.org/wikipedia/commons/3/3d/Charactercode.png"/>
          <p:cNvPicPr>
            <a:picLocks noChangeAspect="1" noChangeArrowheads="1"/>
          </p:cNvPicPr>
          <p:nvPr/>
        </p:nvPicPr>
        <p:blipFill>
          <a:blip r:embed="rId3" cstate="print"/>
          <a:srcRect/>
          <a:stretch>
            <a:fillRect/>
          </a:stretch>
        </p:blipFill>
        <p:spPr bwMode="auto">
          <a:xfrm>
            <a:off x="914399" y="5217275"/>
            <a:ext cx="7589689" cy="126736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Variations and fun times</a:t>
            </a:r>
            <a:endParaRPr lang="en-US" dirty="0"/>
          </a:p>
        </p:txBody>
      </p:sp>
      <p:sp>
        <p:nvSpPr>
          <p:cNvPr id="3" name="Content Placeholder 2"/>
          <p:cNvSpPr>
            <a:spLocks noGrp="1"/>
          </p:cNvSpPr>
          <p:nvPr>
            <p:ph idx="1"/>
          </p:nvPr>
        </p:nvSpPr>
        <p:spPr/>
        <p:txBody>
          <a:bodyPr/>
          <a:lstStyle/>
          <a:p>
            <a:r>
              <a:rPr lang="en-US" dirty="0" smtClean="0"/>
              <a:t>UART is actually a generic term that includes a large number of different devices/standards.</a:t>
            </a:r>
          </a:p>
          <a:p>
            <a:pPr lvl="1"/>
            <a:r>
              <a:rPr lang="en-US" dirty="0" smtClean="0"/>
              <a:t>RS-232 is a standard that specifies </a:t>
            </a:r>
          </a:p>
          <a:p>
            <a:pPr lvl="2"/>
            <a:r>
              <a:rPr lang="en-US" dirty="0" smtClean="0"/>
              <a:t>“electrical characteristics and timing of signals, the meaning of signals, and the physical size and pin out of connectors.</a:t>
            </a:r>
            <a:endParaRPr lang="en-US" dirty="0"/>
          </a:p>
        </p:txBody>
      </p:sp>
      <p:sp>
        <p:nvSpPr>
          <p:cNvPr id="4" name="Slide Number Placeholder 3"/>
          <p:cNvSpPr>
            <a:spLocks noGrp="1"/>
          </p:cNvSpPr>
          <p:nvPr>
            <p:ph type="sldNum" sz="quarter" idx="12"/>
          </p:nvPr>
        </p:nvSpPr>
        <p:spPr/>
        <p:txBody>
          <a:bodyPr/>
          <a:lstStyle/>
          <a:p>
            <a:pPr>
              <a:defRPr/>
            </a:pPr>
            <a:fld id="{331B6864-6CC3-410F-8D49-7F7C8EB5C66F}" type="slidenum">
              <a:rPr lang="en-US" smtClean="0"/>
              <a:pPr>
                <a:defRPr/>
              </a:pPr>
              <a:t>28</a:t>
            </a:fld>
            <a:endParaRPr lang="en-US"/>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Signals (only most common)</a:t>
            </a:r>
            <a:endParaRPr lang="en-US" dirty="0"/>
          </a:p>
        </p:txBody>
      </p:sp>
      <p:sp>
        <p:nvSpPr>
          <p:cNvPr id="3" name="Content Placeholder 2"/>
          <p:cNvSpPr>
            <a:spLocks noGrp="1"/>
          </p:cNvSpPr>
          <p:nvPr>
            <p:ph idx="1"/>
          </p:nvPr>
        </p:nvSpPr>
        <p:spPr>
          <a:xfrm>
            <a:off x="914400" y="990599"/>
            <a:ext cx="8135938" cy="5548313"/>
          </a:xfrm>
        </p:spPr>
        <p:txBody>
          <a:bodyPr/>
          <a:lstStyle/>
          <a:p>
            <a:r>
              <a:rPr lang="en-US" sz="2000" dirty="0" smtClean="0"/>
              <a:t>The </a:t>
            </a:r>
            <a:r>
              <a:rPr lang="en-US" sz="2000" b="1" u="sng" dirty="0" smtClean="0"/>
              <a:t>RXD</a:t>
            </a:r>
            <a:r>
              <a:rPr lang="en-US" sz="2000" dirty="0" smtClean="0"/>
              <a:t> signal of a UART is the signal receiving the data. This will be an input and is usually connected to the TXD line of the downstream device. </a:t>
            </a:r>
            <a:br>
              <a:rPr lang="en-US" sz="2000" dirty="0" smtClean="0"/>
            </a:br>
            <a:endParaRPr lang="en-US" sz="2000" dirty="0" smtClean="0"/>
          </a:p>
          <a:p>
            <a:r>
              <a:rPr lang="en-US" sz="2000" dirty="0" smtClean="0"/>
              <a:t>The </a:t>
            </a:r>
            <a:r>
              <a:rPr lang="en-US" sz="2000" b="1" u="sng" dirty="0" smtClean="0"/>
              <a:t>TXD</a:t>
            </a:r>
            <a:r>
              <a:rPr lang="en-US" sz="2000" dirty="0" smtClean="0"/>
              <a:t> signal of a UART is the signal transmitting the data. This will be an output and is usually connected to the RXD line of the downstream device.</a:t>
            </a:r>
            <a:br>
              <a:rPr lang="en-US" sz="2000" dirty="0" smtClean="0"/>
            </a:br>
            <a:endParaRPr lang="en-US" sz="2000" dirty="0" smtClean="0"/>
          </a:p>
          <a:p>
            <a:r>
              <a:rPr lang="en-US" sz="2000" dirty="0" smtClean="0"/>
              <a:t>The </a:t>
            </a:r>
            <a:r>
              <a:rPr lang="en-US" sz="2000" b="1" u="sng" dirty="0" smtClean="0"/>
              <a:t>RTS# </a:t>
            </a:r>
            <a:r>
              <a:rPr lang="en-US" sz="2000" dirty="0" smtClean="0"/>
              <a:t>(Ready to Send) signal of a UART is used to indicate to the downstream device that the device is ready to receive data. This will be an output and is usually connected to the CTS# line of the downstream device. </a:t>
            </a:r>
            <a:br>
              <a:rPr lang="en-US" sz="2000" dirty="0" smtClean="0"/>
            </a:br>
            <a:endParaRPr lang="en-US" sz="2000" dirty="0" smtClean="0"/>
          </a:p>
          <a:p>
            <a:r>
              <a:rPr lang="en-US" sz="2000" dirty="0" smtClean="0"/>
              <a:t>The </a:t>
            </a:r>
            <a:r>
              <a:rPr lang="en-US" sz="2000" b="1" u="sng" dirty="0" smtClean="0"/>
              <a:t>CTS# </a:t>
            </a:r>
            <a:r>
              <a:rPr lang="en-US" sz="2000" dirty="0" smtClean="0"/>
              <a:t>(Clear to Send) signal of a UART is used by the downstream device to identify that it is OK to transmit data to the </a:t>
            </a:r>
            <a:r>
              <a:rPr lang="en-US" sz="2000" dirty="0" err="1" smtClean="0"/>
              <a:t>upsteam</a:t>
            </a:r>
            <a:r>
              <a:rPr lang="en-US" sz="2000" dirty="0" smtClean="0"/>
              <a:t> device. This will be an input and is usually connected to the RTS# line of the upstream device.</a:t>
            </a:r>
            <a:endParaRPr lang="en-US" sz="2000" dirty="0"/>
          </a:p>
        </p:txBody>
      </p:sp>
      <p:sp>
        <p:nvSpPr>
          <p:cNvPr id="4" name="Slide Number Placeholder 3"/>
          <p:cNvSpPr>
            <a:spLocks noGrp="1"/>
          </p:cNvSpPr>
          <p:nvPr>
            <p:ph type="sldNum" sz="quarter" idx="12"/>
          </p:nvPr>
        </p:nvSpPr>
        <p:spPr/>
        <p:txBody>
          <a:bodyPr/>
          <a:lstStyle/>
          <a:p>
            <a:pPr>
              <a:defRPr/>
            </a:pPr>
            <a:fld id="{331B6864-6CC3-410F-8D49-7F7C8EB5C66F}" type="slidenum">
              <a:rPr lang="en-US" smtClean="0"/>
              <a:pPr>
                <a:defRPr/>
              </a:pPr>
              <a:t>29</a:t>
            </a:fld>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Timer</a:t>
            </a:r>
            <a:endParaRPr lang="en-US" dirty="0"/>
          </a:p>
        </p:txBody>
      </p:sp>
      <p:sp>
        <p:nvSpPr>
          <p:cNvPr id="4" name="Slide Number Placeholder 3"/>
          <p:cNvSpPr>
            <a:spLocks noGrp="1"/>
          </p:cNvSpPr>
          <p:nvPr>
            <p:ph type="sldNum" sz="quarter" idx="12"/>
          </p:nvPr>
        </p:nvSpPr>
        <p:spPr/>
        <p:txBody>
          <a:bodyPr/>
          <a:lstStyle/>
          <a:p>
            <a:pPr>
              <a:defRPr/>
            </a:pPr>
            <a:fld id="{331B6864-6CC3-410F-8D49-7F7C8EB5C66F}" type="slidenum">
              <a:rPr lang="en-US" smtClean="0"/>
              <a:pPr>
                <a:defRPr/>
              </a:pPr>
              <a:t>3</a:t>
            </a:fld>
            <a:endParaRPr lang="en-US" dirty="0"/>
          </a:p>
        </p:txBody>
      </p:sp>
      <p:sp>
        <p:nvSpPr>
          <p:cNvPr id="5" name="Rectangle 4"/>
          <p:cNvSpPr/>
          <p:nvPr/>
        </p:nvSpPr>
        <p:spPr bwMode="auto">
          <a:xfrm>
            <a:off x="6377035" y="1622744"/>
            <a:ext cx="1805035" cy="157460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sng" strike="noStrike" cap="none" normalizeH="0" baseline="0" dirty="0" smtClean="0">
                <a:ln>
                  <a:noFill/>
                </a:ln>
                <a:solidFill>
                  <a:schemeClr val="tx1"/>
                </a:solidFill>
                <a:effectLst/>
                <a:latin typeface="Times New Roman" pitchFamily="18" charset="0"/>
              </a:rPr>
              <a:t>Hardware Timer</a:t>
            </a:r>
          </a:p>
          <a:p>
            <a:pPr marL="0" marR="0" indent="0" algn="l" defTabSz="914400" rtl="0" eaLnBrk="0" fontAlgn="base" latinLnBrk="0" hangingPunct="0">
              <a:lnSpc>
                <a:spcPct val="100000"/>
              </a:lnSpc>
              <a:spcBef>
                <a:spcPct val="0"/>
              </a:spcBef>
              <a:spcAft>
                <a:spcPct val="0"/>
              </a:spcAft>
              <a:buClrTx/>
              <a:buSzTx/>
              <a:buFontTx/>
              <a:buNone/>
              <a:tabLst/>
            </a:pPr>
            <a:endParaRPr lang="en-US" sz="1800" u="sng" dirty="0"/>
          </a:p>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t>Count:</a:t>
            </a:r>
          </a:p>
          <a:p>
            <a:pPr marL="0" marR="0" indent="0" algn="l" defTabSz="914400" rtl="0" eaLnBrk="0" fontAlgn="base" latinLnBrk="0" hangingPunct="0">
              <a:lnSpc>
                <a:spcPct val="100000"/>
              </a:lnSpc>
              <a:spcBef>
                <a:spcPct val="0"/>
              </a:spcBef>
              <a:spcAft>
                <a:spcPct val="0"/>
              </a:spcAft>
              <a:buClrTx/>
              <a:buSzTx/>
              <a:buFontTx/>
              <a:buNone/>
              <a:tabLst/>
            </a:pPr>
            <a:endParaRPr lang="en-US" sz="1800" dirty="0"/>
          </a:p>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t>Interrupt </a:t>
            </a:r>
            <a:endParaRPr kumimoji="0" lang="en-US" sz="1800" b="0" i="0" strike="noStrike" cap="none" normalizeH="0" baseline="0" dirty="0" smtClean="0">
              <a:ln>
                <a:noFill/>
              </a:ln>
              <a:solidFill>
                <a:schemeClr val="tx1"/>
              </a:solidFill>
              <a:effectLst/>
              <a:latin typeface="Times New Roman" pitchFamily="18" charset="0"/>
            </a:endParaRPr>
          </a:p>
        </p:txBody>
      </p:sp>
      <p:sp>
        <p:nvSpPr>
          <p:cNvPr id="6" name="Rounded Rectangle 5"/>
          <p:cNvSpPr/>
          <p:nvPr/>
        </p:nvSpPr>
        <p:spPr bwMode="auto">
          <a:xfrm>
            <a:off x="7106730" y="2198819"/>
            <a:ext cx="883315" cy="42245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-1</a:t>
            </a:r>
            <a:endParaRPr kumimoji="0" lang="en-US" sz="1800" b="0" i="0" u="none" strike="noStrike" cap="none" normalizeH="0" baseline="0" dirty="0" smtClean="0">
              <a:ln>
                <a:noFill/>
              </a:ln>
              <a:solidFill>
                <a:schemeClr val="tx1"/>
              </a:solidFill>
              <a:effectLst/>
              <a:latin typeface="Times New Roman" pitchFamily="18" charset="0"/>
            </a:endParaRPr>
          </a:p>
        </p:txBody>
      </p:sp>
      <p:cxnSp>
        <p:nvCxnSpPr>
          <p:cNvPr id="8" name="Straight Arrow Connector 7"/>
          <p:cNvCxnSpPr/>
          <p:nvPr/>
        </p:nvCxnSpPr>
        <p:spPr bwMode="auto">
          <a:xfrm>
            <a:off x="6991515" y="3005324"/>
            <a:ext cx="0" cy="61448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9" name="Folded Corner 8"/>
          <p:cNvSpPr/>
          <p:nvPr/>
        </p:nvSpPr>
        <p:spPr bwMode="auto">
          <a:xfrm>
            <a:off x="6503445" y="3619804"/>
            <a:ext cx="2342705" cy="2880375"/>
          </a:xfrm>
          <a:prstGeom prst="foldedCorner">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Virtual ISR</a:t>
            </a:r>
          </a:p>
          <a:p>
            <a:pPr marL="0" marR="0" indent="0" algn="l" defTabSz="914400" rtl="0" eaLnBrk="0" fontAlgn="base" latinLnBrk="0" hangingPunct="0">
              <a:lnSpc>
                <a:spcPct val="100000"/>
              </a:lnSpc>
              <a:spcBef>
                <a:spcPct val="0"/>
              </a:spcBef>
              <a:spcAft>
                <a:spcPct val="0"/>
              </a:spcAft>
              <a:buClrTx/>
              <a:buSzTx/>
              <a:buFontTx/>
              <a:buNone/>
              <a:tabLst/>
            </a:pPr>
            <a:endParaRPr lang="en-US" sz="2000" u="sng" dirty="0" smtClean="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tx1"/>
                </a:solidFill>
                <a:latin typeface="Times New Roman" pitchFamily="18" charset="0"/>
              </a:rPr>
              <a:t>//Figure out source</a:t>
            </a:r>
          </a:p>
          <a:p>
            <a:pPr marL="0" marR="0" indent="0" algn="l" defTabSz="914400" rtl="0" eaLnBrk="0" fontAlgn="base" latinLnBrk="0" hangingPunct="0">
              <a:lnSpc>
                <a:spcPct val="100000"/>
              </a:lnSpc>
              <a:spcBef>
                <a:spcPct val="0"/>
              </a:spcBef>
              <a:spcAft>
                <a:spcPct val="0"/>
              </a:spcAft>
              <a:buClrTx/>
              <a:buSzTx/>
              <a:buFontTx/>
              <a:buNone/>
              <a:tabLst/>
            </a:pPr>
            <a:r>
              <a:rPr lang="en-US" sz="2000" dirty="0" err="1" smtClean="0">
                <a:solidFill>
                  <a:schemeClr val="tx1"/>
                </a:solidFill>
                <a:latin typeface="Times New Roman" pitchFamily="18" charset="0"/>
              </a:rPr>
              <a:t>bl</a:t>
            </a:r>
            <a:endParaRPr lang="en-US" sz="2000" dirty="0" smtClean="0">
              <a:solidFill>
                <a:schemeClr val="tx1"/>
              </a:solidFill>
              <a:latin typeface="Times New Roman" pitchFamily="18" charset="0"/>
            </a:endParaRPr>
          </a:p>
          <a:p>
            <a:r>
              <a:rPr lang="en-US" sz="2000" dirty="0" err="1">
                <a:solidFill>
                  <a:schemeClr val="tx1"/>
                </a:solidFill>
                <a:latin typeface="Times New Roman" pitchFamily="18" charset="0"/>
              </a:rPr>
              <a:t>b</a:t>
            </a:r>
            <a:r>
              <a:rPr lang="en-US" sz="2000" dirty="0" err="1" smtClean="0">
                <a:solidFill>
                  <a:schemeClr val="tx1"/>
                </a:solidFill>
                <a:latin typeface="Times New Roman" pitchFamily="18" charset="0"/>
              </a:rPr>
              <a:t>l</a:t>
            </a:r>
            <a:endParaRPr lang="en-US" sz="2000" dirty="0">
              <a:solidFill>
                <a:schemeClr val="tx1"/>
              </a:solidFill>
              <a:latin typeface="Times New Roman" pitchFamily="18" charset="0"/>
            </a:endParaRPr>
          </a:p>
          <a:p>
            <a:r>
              <a:rPr lang="en-US" sz="2000" dirty="0" err="1">
                <a:solidFill>
                  <a:schemeClr val="tx1"/>
                </a:solidFill>
                <a:latin typeface="Times New Roman" pitchFamily="18" charset="0"/>
              </a:rPr>
              <a:t>b</a:t>
            </a:r>
            <a:r>
              <a:rPr lang="en-US" sz="2000" dirty="0" err="1" smtClean="0">
                <a:solidFill>
                  <a:schemeClr val="tx1"/>
                </a:solidFill>
                <a:latin typeface="Times New Roman" pitchFamily="18" charset="0"/>
              </a:rPr>
              <a:t>l</a:t>
            </a:r>
            <a:endParaRPr lang="en-US" sz="2000" dirty="0">
              <a:solidFill>
                <a:schemeClr val="tx1"/>
              </a:solidFill>
              <a:latin typeface="Times New Roman" pitchFamily="18" charset="0"/>
            </a:endParaRPr>
          </a:p>
          <a:p>
            <a:r>
              <a:rPr lang="en-US" sz="2000" dirty="0" err="1" smtClean="0">
                <a:solidFill>
                  <a:schemeClr val="tx1"/>
                </a:solidFill>
                <a:latin typeface="Times New Roman" pitchFamily="18" charset="0"/>
              </a:rPr>
              <a:t>bl</a:t>
            </a:r>
            <a:endParaRPr lang="en-US" sz="2000" dirty="0" smtClean="0">
              <a:solidFill>
                <a:schemeClr val="tx1"/>
              </a:solidFill>
              <a:latin typeface="Times New Roman" pitchFamily="18" charset="0"/>
            </a:endParaRPr>
          </a:p>
          <a:p>
            <a:r>
              <a:rPr lang="en-US" sz="2000" dirty="0" smtClean="0">
                <a:solidFill>
                  <a:schemeClr val="tx1"/>
                </a:solidFill>
                <a:latin typeface="Times New Roman" pitchFamily="18" charset="0"/>
              </a:rPr>
              <a:t>//Insert new event?</a:t>
            </a:r>
          </a:p>
          <a:p>
            <a:r>
              <a:rPr lang="en-US" sz="2000" dirty="0" smtClean="0">
                <a:solidFill>
                  <a:schemeClr val="tx1"/>
                </a:solidFill>
                <a:latin typeface="Times New Roman" pitchFamily="18" charset="0"/>
              </a:rPr>
              <a:t>//Set new time</a:t>
            </a:r>
            <a:endParaRPr lang="en-US" sz="2000"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strike="noStrike" cap="none" normalizeH="0" baseline="0" dirty="0" smtClean="0">
              <a:ln>
                <a:noFill/>
              </a:ln>
              <a:solidFill>
                <a:schemeClr val="tx1"/>
              </a:solidFill>
              <a:effectLst/>
              <a:latin typeface="Times New Roman" pitchFamily="18" charset="0"/>
            </a:endParaRPr>
          </a:p>
        </p:txBody>
      </p:sp>
      <p:sp>
        <p:nvSpPr>
          <p:cNvPr id="10" name="Folded Corner 9"/>
          <p:cNvSpPr/>
          <p:nvPr/>
        </p:nvSpPr>
        <p:spPr bwMode="auto">
          <a:xfrm>
            <a:off x="169863" y="1353909"/>
            <a:ext cx="2213052" cy="1113745"/>
          </a:xfrm>
          <a:prstGeom prst="foldedCorner">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1</a:t>
            </a: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 @3</a:t>
            </a:r>
          </a:p>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tx1"/>
                </a:solidFill>
                <a:latin typeface="Times New Roman" pitchFamily="18" charset="0"/>
              </a:rPr>
              <a:t>//Setup Timer @5</a:t>
            </a:r>
            <a:endParaRPr kumimoji="0" lang="en-US" sz="2000" b="0" i="0" strike="noStrike" cap="none" normalizeH="0" baseline="0" dirty="0" smtClean="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1" name="Folded Corner 10"/>
          <p:cNvSpPr/>
          <p:nvPr/>
        </p:nvSpPr>
        <p:spPr bwMode="auto">
          <a:xfrm>
            <a:off x="169863" y="2621274"/>
            <a:ext cx="2213052" cy="1113745"/>
          </a:xfrm>
          <a:prstGeom prst="foldedCorner">
            <a:avLst/>
          </a:prstGeom>
          <a:solidFill>
            <a:schemeClr val="accent1">
              <a:lumMod val="40000"/>
              <a:lumOff val="60000"/>
            </a:scheme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2</a:t>
            </a:r>
          </a:p>
          <a:p>
            <a:pPr marL="0" marR="0" indent="0" algn="l" defTabSz="914400" rtl="0" eaLnBrk="0" fontAlgn="base" latinLnBrk="0" hangingPunct="0">
              <a:lnSpc>
                <a:spcPct val="100000"/>
              </a:lnSpc>
              <a:spcBef>
                <a:spcPct val="0"/>
              </a:spcBef>
              <a:spcAft>
                <a:spcPct val="0"/>
              </a:spcAft>
              <a:buClrTx/>
              <a:buSzTx/>
              <a:buFontTx/>
              <a:buNone/>
              <a:tabLst/>
            </a:pP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a:t>
            </a:r>
            <a:r>
              <a:rPr kumimoji="0" lang="en-US" sz="2000" b="0" i="0" strike="noStrike" cap="none" normalizeH="0" dirty="0" smtClean="0">
                <a:ln>
                  <a:noFill/>
                </a:ln>
                <a:solidFill>
                  <a:schemeClr val="tx1"/>
                </a:solidFill>
                <a:effectLst/>
                <a:latin typeface="Times New Roman" pitchFamily="18" charset="0"/>
              </a:rPr>
              <a:t> </a:t>
            </a:r>
            <a:r>
              <a:rPr kumimoji="0" lang="en-US" sz="2000" b="0" i="0" strike="noStrike" cap="none" normalizeH="0" baseline="0" dirty="0" smtClean="0">
                <a:ln>
                  <a:noFill/>
                </a:ln>
                <a:solidFill>
                  <a:schemeClr val="tx1"/>
                </a:solidFill>
                <a:effectLst/>
                <a:latin typeface="Times New Roman" pitchFamily="18" charset="0"/>
              </a:rPr>
              <a:t>@D2</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2" name="Folded Corner 11"/>
          <p:cNvSpPr/>
          <p:nvPr/>
        </p:nvSpPr>
        <p:spPr bwMode="auto">
          <a:xfrm>
            <a:off x="169863" y="3888639"/>
            <a:ext cx="2213052" cy="1113745"/>
          </a:xfrm>
          <a:prstGeom prst="foldedCorner">
            <a:avLst/>
          </a:prstGeom>
          <a:solidFill>
            <a:srgbClr val="FFCC0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3</a:t>
            </a:r>
          </a:p>
          <a:p>
            <a:pPr marL="0" marR="0" indent="0" algn="l" defTabSz="914400" rtl="0" eaLnBrk="0" fontAlgn="base" latinLnBrk="0" hangingPunct="0">
              <a:lnSpc>
                <a:spcPct val="100000"/>
              </a:lnSpc>
              <a:spcBef>
                <a:spcPct val="0"/>
              </a:spcBef>
              <a:spcAft>
                <a:spcPct val="0"/>
              </a:spcAft>
              <a:buClrTx/>
              <a:buSzTx/>
              <a:buFontTx/>
              <a:buNone/>
              <a:tabLst/>
            </a:pP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 @D7</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3" name="Folded Corner 12"/>
          <p:cNvSpPr/>
          <p:nvPr/>
        </p:nvSpPr>
        <p:spPr bwMode="auto">
          <a:xfrm>
            <a:off x="169863" y="5156004"/>
            <a:ext cx="2213052" cy="1113745"/>
          </a:xfrm>
          <a:prstGeom prst="foldedCorner">
            <a:avLst/>
          </a:prstGeom>
          <a:solidFill>
            <a:srgbClr val="FF660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4</a:t>
            </a:r>
          </a:p>
          <a:p>
            <a:pPr marL="0" marR="0" indent="0" algn="l" defTabSz="914400" rtl="0" eaLnBrk="0" fontAlgn="base" latinLnBrk="0" hangingPunct="0">
              <a:lnSpc>
                <a:spcPct val="100000"/>
              </a:lnSpc>
              <a:spcBef>
                <a:spcPct val="0"/>
              </a:spcBef>
              <a:spcAft>
                <a:spcPct val="0"/>
              </a:spcAft>
              <a:buClrTx/>
              <a:buSzTx/>
              <a:buFontTx/>
              <a:buNone/>
              <a:tabLst/>
            </a:pP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 @4</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4" name="Folded Corner 13"/>
          <p:cNvSpPr/>
          <p:nvPr/>
        </p:nvSpPr>
        <p:spPr bwMode="auto">
          <a:xfrm>
            <a:off x="4092498" y="3626904"/>
            <a:ext cx="2213052" cy="729695"/>
          </a:xfrm>
          <a:prstGeom prst="foldedCorner">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1-Handler</a:t>
            </a: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tx1"/>
                </a:solidFill>
                <a:latin typeface="Times New Roman" pitchFamily="18" charset="0"/>
              </a:rPr>
              <a:t>//Do </a:t>
            </a:r>
            <a:r>
              <a:rPr lang="en-US" sz="2000" dirty="0" err="1" smtClean="0">
                <a:solidFill>
                  <a:schemeClr val="tx1"/>
                </a:solidFill>
                <a:latin typeface="Times New Roman" pitchFamily="18" charset="0"/>
              </a:rPr>
              <a:t>Seomthing</a:t>
            </a:r>
            <a:endParaRPr lang="en-US" sz="2000" dirty="0">
              <a:solidFill>
                <a:schemeClr val="tx1"/>
              </a:solidFill>
              <a:latin typeface="Times New Roman" pitchFamily="18" charset="0"/>
            </a:endParaRPr>
          </a:p>
        </p:txBody>
      </p:sp>
      <p:sp>
        <p:nvSpPr>
          <p:cNvPr id="15" name="Folded Corner 14"/>
          <p:cNvSpPr/>
          <p:nvPr/>
        </p:nvSpPr>
        <p:spPr bwMode="auto">
          <a:xfrm>
            <a:off x="4092498" y="4445511"/>
            <a:ext cx="2213052" cy="710493"/>
          </a:xfrm>
          <a:prstGeom prst="foldedCorner">
            <a:avLst/>
          </a:prstGeom>
          <a:solidFill>
            <a:schemeClr val="accent1">
              <a:lumMod val="40000"/>
              <a:lumOff val="60000"/>
            </a:scheme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2-Handler</a:t>
            </a: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//Do Something</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6" name="Folded Corner 15"/>
          <p:cNvSpPr/>
          <p:nvPr/>
        </p:nvSpPr>
        <p:spPr bwMode="auto">
          <a:xfrm>
            <a:off x="4092498" y="5224879"/>
            <a:ext cx="2213052" cy="699225"/>
          </a:xfrm>
          <a:prstGeom prst="foldedCorner">
            <a:avLst/>
          </a:prstGeom>
          <a:solidFill>
            <a:srgbClr val="FFCC0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3-Handler</a:t>
            </a: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//Do Something</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7" name="Folded Corner 16"/>
          <p:cNvSpPr/>
          <p:nvPr/>
        </p:nvSpPr>
        <p:spPr bwMode="auto">
          <a:xfrm>
            <a:off x="4092498" y="6000915"/>
            <a:ext cx="2213052" cy="692510"/>
          </a:xfrm>
          <a:prstGeom prst="foldedCorner">
            <a:avLst/>
          </a:prstGeom>
          <a:solidFill>
            <a:srgbClr val="FF660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4</a:t>
            </a:r>
            <a:r>
              <a:rPr kumimoji="0" lang="en-US" sz="2000" b="0" i="0" u="sng" strike="noStrike" cap="none" normalizeH="0" dirty="0" smtClean="0">
                <a:ln>
                  <a:noFill/>
                </a:ln>
                <a:solidFill>
                  <a:schemeClr val="tx1"/>
                </a:solidFill>
                <a:effectLst/>
                <a:latin typeface="Times New Roman" pitchFamily="18" charset="0"/>
              </a:rPr>
              <a:t> -</a:t>
            </a:r>
            <a:r>
              <a:rPr kumimoji="0" lang="en-US" sz="2000" b="0" i="0" u="sng" strike="noStrike" cap="none" normalizeH="0" dirty="0" err="1" smtClean="0">
                <a:ln>
                  <a:noFill/>
                </a:ln>
                <a:solidFill>
                  <a:schemeClr val="tx1"/>
                </a:solidFill>
                <a:effectLst/>
                <a:latin typeface="Times New Roman" pitchFamily="18" charset="0"/>
              </a:rPr>
              <a:t>Hanlder</a:t>
            </a: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//Do Something</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cxnSp>
        <p:nvCxnSpPr>
          <p:cNvPr id="18" name="Straight Arrow Connector 17"/>
          <p:cNvCxnSpPr/>
          <p:nvPr/>
        </p:nvCxnSpPr>
        <p:spPr bwMode="auto">
          <a:xfrm flipH="1" flipV="1">
            <a:off x="5992985" y="4003854"/>
            <a:ext cx="576076" cy="806506"/>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bwMode="auto">
          <a:xfrm flipH="1" flipV="1">
            <a:off x="5992985" y="4810360"/>
            <a:ext cx="576075" cy="21122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bwMode="auto">
          <a:xfrm flipH="1" flipV="1">
            <a:off x="6146605" y="5405638"/>
            <a:ext cx="437097" cy="1"/>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bwMode="auto">
          <a:xfrm flipH="1">
            <a:off x="5992985" y="5651913"/>
            <a:ext cx="537670" cy="425811"/>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28" name="Folded Corner 27"/>
          <p:cNvSpPr/>
          <p:nvPr/>
        </p:nvSpPr>
        <p:spPr bwMode="auto">
          <a:xfrm>
            <a:off x="3189420" y="1557616"/>
            <a:ext cx="2793425" cy="1716543"/>
          </a:xfrm>
          <a:prstGeom prst="foldedCorner">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Virtual Timer Code</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tx1"/>
                </a:solidFill>
                <a:latin typeface="Times New Roman" pitchFamily="18" charset="0"/>
              </a:rPr>
              <a:t>//Update Event Queue</a:t>
            </a:r>
          </a:p>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tx1"/>
                </a:solidFill>
                <a:latin typeface="Times New Roman" pitchFamily="18" charset="0"/>
              </a:rPr>
              <a:t>//Adjust Timer if needed</a:t>
            </a:r>
          </a:p>
        </p:txBody>
      </p:sp>
      <p:cxnSp>
        <p:nvCxnSpPr>
          <p:cNvPr id="29" name="Straight Arrow Connector 28"/>
          <p:cNvCxnSpPr/>
          <p:nvPr/>
        </p:nvCxnSpPr>
        <p:spPr bwMode="auto">
          <a:xfrm flipV="1">
            <a:off x="5877770" y="2621274"/>
            <a:ext cx="806505" cy="115215"/>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32" name="Straight Arrow Connector 31"/>
          <p:cNvCxnSpPr/>
          <p:nvPr/>
        </p:nvCxnSpPr>
        <p:spPr bwMode="auto">
          <a:xfrm>
            <a:off x="2152484" y="1929984"/>
            <a:ext cx="1036936"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bwMode="auto">
          <a:xfrm>
            <a:off x="2152484" y="2198819"/>
            <a:ext cx="1036936"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p:cNvCxnSpPr/>
          <p:nvPr/>
        </p:nvCxnSpPr>
        <p:spPr bwMode="auto">
          <a:xfrm flipV="1">
            <a:off x="2306105" y="2314034"/>
            <a:ext cx="883315" cy="1113745"/>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39" name="Straight Arrow Connector 38"/>
          <p:cNvCxnSpPr/>
          <p:nvPr/>
        </p:nvCxnSpPr>
        <p:spPr bwMode="auto">
          <a:xfrm flipV="1">
            <a:off x="2306105" y="2621274"/>
            <a:ext cx="883315" cy="2112276"/>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42" name="Straight Arrow Connector 41"/>
          <p:cNvCxnSpPr/>
          <p:nvPr/>
        </p:nvCxnSpPr>
        <p:spPr bwMode="auto">
          <a:xfrm flipV="1">
            <a:off x="2306105" y="3005324"/>
            <a:ext cx="883316" cy="2995592"/>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45" name="Rounded Rectangle 44"/>
          <p:cNvSpPr/>
          <p:nvPr/>
        </p:nvSpPr>
        <p:spPr bwMode="auto">
          <a:xfrm>
            <a:off x="2882180" y="740650"/>
            <a:ext cx="5963970" cy="499265"/>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Virtual Event Queue</a:t>
            </a:r>
            <a:endParaRPr kumimoji="0" lang="en-US" sz="2000" b="0" i="0" u="sng" strike="noStrike" cap="none" normalizeH="0" baseline="0" dirty="0" smtClean="0">
              <a:ln>
                <a:noFill/>
              </a:ln>
              <a:solidFill>
                <a:schemeClr val="tx1"/>
              </a:solidFill>
              <a:effectLst/>
              <a:latin typeface="Times New Roman" pitchFamily="18" charset="0"/>
            </a:endParaRPr>
          </a:p>
        </p:txBody>
      </p:sp>
      <p:cxnSp>
        <p:nvCxnSpPr>
          <p:cNvPr id="46" name="Straight Arrow Connector 45"/>
          <p:cNvCxnSpPr/>
          <p:nvPr/>
        </p:nvCxnSpPr>
        <p:spPr bwMode="auto">
          <a:xfrm flipV="1">
            <a:off x="5579592" y="1086295"/>
            <a:ext cx="0" cy="1285347"/>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48" name="Straight Arrow Connector 47"/>
          <p:cNvCxnSpPr/>
          <p:nvPr/>
        </p:nvCxnSpPr>
        <p:spPr bwMode="auto">
          <a:xfrm>
            <a:off x="8335690" y="1086295"/>
            <a:ext cx="0" cy="3359216"/>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51" name="Straight Arrow Connector 50"/>
          <p:cNvCxnSpPr/>
          <p:nvPr/>
        </p:nvCxnSpPr>
        <p:spPr bwMode="auto">
          <a:xfrm flipV="1">
            <a:off x="8604525" y="1086296"/>
            <a:ext cx="0" cy="4914619"/>
          </a:xfrm>
          <a:prstGeom prst="straightConnector1">
            <a:avLst/>
          </a:prstGeom>
          <a:ln>
            <a:prstDash val="lgDash"/>
            <a:headEnd type="none" w="med" len="med"/>
            <a:tailEnd type="arrow"/>
          </a:ln>
        </p:spPr>
        <p:style>
          <a:lnRef idx="3">
            <a:schemeClr val="dk1"/>
          </a:lnRef>
          <a:fillRef idx="0">
            <a:schemeClr val="dk1"/>
          </a:fillRef>
          <a:effectRef idx="2">
            <a:schemeClr val="dk1"/>
          </a:effectRef>
          <a:fontRef idx="minor">
            <a:schemeClr val="tx1"/>
          </a:fontRef>
        </p:style>
      </p:cxnSp>
      <p:cxnSp>
        <p:nvCxnSpPr>
          <p:cNvPr id="56" name="Straight Arrow Connector 55"/>
          <p:cNvCxnSpPr>
            <a:endCxn id="6" idx="2"/>
          </p:cNvCxnSpPr>
          <p:nvPr/>
        </p:nvCxnSpPr>
        <p:spPr bwMode="auto">
          <a:xfrm flipH="1" flipV="1">
            <a:off x="7548388" y="2621274"/>
            <a:ext cx="556872" cy="3648475"/>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61339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4F4CB9B-F6F5-4503-B06B-418CB29B706C}" type="slidenum">
              <a:rPr lang="en-US"/>
              <a:pPr>
                <a:defRPr/>
              </a:pPr>
              <a:t>30</a:t>
            </a:fld>
            <a:endParaRPr lang="en-US" dirty="0"/>
          </a:p>
        </p:txBody>
      </p:sp>
      <p:sp>
        <p:nvSpPr>
          <p:cNvPr id="18435" name="Rectangle 2"/>
          <p:cNvSpPr>
            <a:spLocks noGrp="1" noChangeArrowheads="1"/>
          </p:cNvSpPr>
          <p:nvPr>
            <p:ph type="title"/>
          </p:nvPr>
        </p:nvSpPr>
        <p:spPr/>
        <p:txBody>
          <a:bodyPr/>
          <a:lstStyle/>
          <a:p>
            <a:r>
              <a:rPr lang="en-US" smtClean="0"/>
              <a:t>DB9 stuff</a:t>
            </a:r>
          </a:p>
        </p:txBody>
      </p:sp>
      <p:sp>
        <p:nvSpPr>
          <p:cNvPr id="7" name="Rectangle 3"/>
          <p:cNvSpPr txBox="1">
            <a:spLocks noChangeArrowheads="1"/>
          </p:cNvSpPr>
          <p:nvPr/>
        </p:nvSpPr>
        <p:spPr bwMode="auto">
          <a:xfrm>
            <a:off x="533400" y="838200"/>
            <a:ext cx="4038600" cy="2590800"/>
          </a:xfrm>
          <a:prstGeom prst="rect">
            <a:avLst/>
          </a:prstGeom>
          <a:noFill/>
          <a:ln w="9525">
            <a:noFill/>
            <a:miter lim="800000"/>
            <a:headEnd/>
            <a:tailEnd/>
          </a:ln>
        </p:spPr>
        <p:txBody>
          <a:bodyPr/>
          <a:lstStyle/>
          <a:p>
            <a:pPr marL="342900" indent="-342900">
              <a:spcBef>
                <a:spcPct val="20000"/>
              </a:spcBef>
              <a:buFontTx/>
              <a:buChar char="•"/>
              <a:defRPr/>
            </a:pPr>
            <a:r>
              <a:rPr lang="en-US" sz="2000" kern="0" dirty="0">
                <a:latin typeface="+mn-lt"/>
              </a:rPr>
              <a:t>DTE </a:t>
            </a:r>
            <a:r>
              <a:rPr lang="en-US" sz="2000" kern="0" dirty="0" err="1">
                <a:latin typeface="+mn-lt"/>
              </a:rPr>
              <a:t>vs</a:t>
            </a:r>
            <a:r>
              <a:rPr lang="en-US" sz="2000" kern="0" dirty="0">
                <a:latin typeface="+mn-lt"/>
              </a:rPr>
              <a:t> DCE</a:t>
            </a:r>
          </a:p>
          <a:p>
            <a:pPr marL="342900" indent="-342900">
              <a:spcBef>
                <a:spcPct val="20000"/>
              </a:spcBef>
              <a:buFontTx/>
              <a:buChar char="•"/>
              <a:defRPr/>
            </a:pPr>
            <a:r>
              <a:rPr lang="en-US" sz="2000" kern="0" dirty="0" err="1">
                <a:latin typeface="+mn-lt"/>
              </a:rPr>
              <a:t>Pinout</a:t>
            </a:r>
            <a:r>
              <a:rPr lang="en-US" sz="2000" kern="0" dirty="0">
                <a:latin typeface="+mn-lt"/>
              </a:rPr>
              <a:t> of a DCE?</a:t>
            </a:r>
          </a:p>
          <a:p>
            <a:pPr marL="342900" indent="-342900">
              <a:spcBef>
                <a:spcPct val="20000"/>
              </a:spcBef>
              <a:buFontTx/>
              <a:buChar char="•"/>
              <a:defRPr/>
            </a:pPr>
            <a:r>
              <a:rPr lang="en-US" sz="2000" kern="0" dirty="0">
                <a:latin typeface="+mn-lt"/>
              </a:rPr>
              <a:t>Common ground?</a:t>
            </a:r>
          </a:p>
          <a:p>
            <a:pPr marL="342900" indent="-342900">
              <a:spcBef>
                <a:spcPct val="20000"/>
              </a:spcBef>
              <a:buFontTx/>
              <a:buChar char="•"/>
              <a:defRPr/>
            </a:pPr>
            <a:r>
              <a:rPr lang="en-US" sz="2000" kern="0" dirty="0">
                <a:latin typeface="+mn-lt"/>
              </a:rPr>
              <a:t>Noise effects?</a:t>
            </a:r>
          </a:p>
          <a:p>
            <a:pPr marL="342900" indent="-342900">
              <a:spcBef>
                <a:spcPct val="20000"/>
              </a:spcBef>
              <a:buFontTx/>
              <a:buChar char="•"/>
              <a:defRPr/>
            </a:pPr>
            <a:endParaRPr lang="en-US" sz="2000" kern="0" dirty="0">
              <a:latin typeface="+mn-lt"/>
            </a:endParaRPr>
          </a:p>
        </p:txBody>
      </p:sp>
      <p:pic>
        <p:nvPicPr>
          <p:cNvPr id="18437" name="Picture 9"/>
          <p:cNvPicPr>
            <a:picLocks noChangeAspect="1" noChangeArrowheads="1"/>
          </p:cNvPicPr>
          <p:nvPr/>
        </p:nvPicPr>
        <p:blipFill>
          <a:blip r:embed="rId3" cstate="print"/>
          <a:srcRect/>
          <a:stretch>
            <a:fillRect/>
          </a:stretch>
        </p:blipFill>
        <p:spPr bwMode="auto">
          <a:xfrm>
            <a:off x="3810000" y="2089150"/>
            <a:ext cx="4505325" cy="2679700"/>
          </a:xfrm>
          <a:prstGeom prst="rect">
            <a:avLst/>
          </a:prstGeom>
          <a:noFill/>
          <a:ln w="9525">
            <a:noFill/>
            <a:miter lim="800000"/>
            <a:headEnd/>
            <a:tailEnd/>
          </a:ln>
        </p:spPr>
      </p:pic>
      <p:pic>
        <p:nvPicPr>
          <p:cNvPr id="18438" name="Picture 10"/>
          <p:cNvPicPr>
            <a:picLocks noChangeAspect="1" noChangeArrowheads="1"/>
          </p:cNvPicPr>
          <p:nvPr/>
        </p:nvPicPr>
        <p:blipFill>
          <a:blip r:embed="rId4" cstate="print"/>
          <a:srcRect/>
          <a:stretch>
            <a:fillRect/>
          </a:stretch>
        </p:blipFill>
        <p:spPr bwMode="auto">
          <a:xfrm>
            <a:off x="169863" y="2468563"/>
            <a:ext cx="2819400" cy="2676525"/>
          </a:xfrm>
          <a:prstGeom prst="rect">
            <a:avLst/>
          </a:prstGeom>
          <a:noFill/>
          <a:ln w="9525">
            <a:noFill/>
            <a:miter lim="800000"/>
            <a:headEnd/>
            <a:tailEnd/>
          </a:ln>
        </p:spPr>
      </p:pic>
      <p:pic>
        <p:nvPicPr>
          <p:cNvPr id="18439" name="Picture 8" descr="http://www.camiresearch.com/Data_Com_Basics/image26.gif"/>
          <p:cNvPicPr>
            <a:picLocks noChangeAspect="1" noChangeArrowheads="1"/>
          </p:cNvPicPr>
          <p:nvPr/>
        </p:nvPicPr>
        <p:blipFill>
          <a:blip r:embed="rId5" cstate="print"/>
          <a:srcRect b="42780"/>
          <a:stretch>
            <a:fillRect/>
          </a:stretch>
        </p:blipFill>
        <p:spPr bwMode="auto">
          <a:xfrm>
            <a:off x="3978275" y="203200"/>
            <a:ext cx="3771900" cy="1651000"/>
          </a:xfrm>
          <a:prstGeom prst="rect">
            <a:avLst/>
          </a:prstGeom>
          <a:noFill/>
          <a:ln w="9525">
            <a:noFill/>
            <a:miter lim="800000"/>
            <a:headEnd/>
            <a:tailEnd/>
          </a:ln>
        </p:spPr>
      </p:pic>
      <p:sp>
        <p:nvSpPr>
          <p:cNvPr id="18440" name="TextBox 7"/>
          <p:cNvSpPr txBox="1">
            <a:spLocks noChangeArrowheads="1"/>
          </p:cNvSpPr>
          <p:nvPr/>
        </p:nvSpPr>
        <p:spPr bwMode="auto">
          <a:xfrm>
            <a:off x="2200275" y="5694363"/>
            <a:ext cx="7034213" cy="1385887"/>
          </a:xfrm>
          <a:prstGeom prst="rect">
            <a:avLst/>
          </a:prstGeom>
          <a:noFill/>
          <a:ln w="9525">
            <a:noFill/>
            <a:miter lim="800000"/>
            <a:headEnd/>
            <a:tailEnd/>
          </a:ln>
        </p:spPr>
        <p:txBody>
          <a:bodyPr wrap="none">
            <a:spAutoFit/>
          </a:bodyPr>
          <a:lstStyle/>
          <a:p>
            <a:r>
              <a:rPr lang="en-US" sz="1400"/>
              <a:t>Wiring a DTE device to a DCE device for communication is easy.  </a:t>
            </a:r>
          </a:p>
          <a:p>
            <a:r>
              <a:rPr lang="en-US" sz="1400"/>
              <a:t>The pins are a one-to-one connection, meaning all wires go from pin x to pin x.  </a:t>
            </a:r>
          </a:p>
          <a:p>
            <a:r>
              <a:rPr lang="en-US" sz="1400"/>
              <a:t>A straight through cable is commonly used for this application.  </a:t>
            </a:r>
          </a:p>
          <a:p>
            <a:r>
              <a:rPr lang="en-US" sz="1400"/>
              <a:t>In contrast, wiring two DTE devices together requires crossing the transmit and receive wires.  </a:t>
            </a:r>
          </a:p>
          <a:p>
            <a:r>
              <a:rPr lang="en-US" sz="1400"/>
              <a:t>This cable is known as a null modem or crossover cable.</a:t>
            </a:r>
            <a:br>
              <a:rPr lang="en-US" sz="1400"/>
            </a:br>
            <a:endParaRPr lang="en-US" sz="140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67B6FF-C149-4B05-89DA-B3FDCBE62B17}" type="slidenum">
              <a:rPr lang="en-US"/>
              <a:pPr>
                <a:defRPr/>
              </a:pPr>
              <a:t>31</a:t>
            </a:fld>
            <a:endParaRPr lang="en-US" dirty="0"/>
          </a:p>
        </p:txBody>
      </p:sp>
      <p:sp>
        <p:nvSpPr>
          <p:cNvPr id="19459" name="Rectangle 2"/>
          <p:cNvSpPr>
            <a:spLocks noGrp="1" noChangeArrowheads="1"/>
          </p:cNvSpPr>
          <p:nvPr>
            <p:ph type="title"/>
          </p:nvPr>
        </p:nvSpPr>
        <p:spPr/>
        <p:txBody>
          <a:bodyPr/>
          <a:lstStyle/>
          <a:p>
            <a:r>
              <a:rPr lang="en-US" smtClean="0"/>
              <a:t>RS-232 transmission example</a:t>
            </a:r>
          </a:p>
        </p:txBody>
      </p:sp>
      <p:pic>
        <p:nvPicPr>
          <p:cNvPr id="19460" name="Picture 12"/>
          <p:cNvPicPr>
            <a:picLocks noChangeAspect="1" noChangeArrowheads="1"/>
          </p:cNvPicPr>
          <p:nvPr/>
        </p:nvPicPr>
        <p:blipFill>
          <a:blip r:embed="rId3" cstate="print"/>
          <a:srcRect/>
          <a:stretch>
            <a:fillRect/>
          </a:stretch>
        </p:blipFill>
        <p:spPr bwMode="auto">
          <a:xfrm>
            <a:off x="2076450" y="615950"/>
            <a:ext cx="5143500" cy="51752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64F9D6E-289A-4FAC-A79B-67BBD3A55A51}" type="slidenum">
              <a:rPr lang="en-US"/>
              <a:pPr>
                <a:defRPr/>
              </a:pPr>
              <a:t>32</a:t>
            </a:fld>
            <a:endParaRPr lang="en-US" dirty="0"/>
          </a:p>
        </p:txBody>
      </p:sp>
      <p:sp>
        <p:nvSpPr>
          <p:cNvPr id="17411" name="Rectangle 2"/>
          <p:cNvSpPr>
            <a:spLocks noGrp="1" noChangeArrowheads="1"/>
          </p:cNvSpPr>
          <p:nvPr>
            <p:ph type="title"/>
          </p:nvPr>
        </p:nvSpPr>
        <p:spPr/>
        <p:txBody>
          <a:bodyPr/>
          <a:lstStyle/>
          <a:p>
            <a:r>
              <a:rPr lang="en-US" dirty="0" smtClean="0"/>
              <a:t>Agenda</a:t>
            </a:r>
          </a:p>
        </p:txBody>
      </p:sp>
      <p:sp>
        <p:nvSpPr>
          <p:cNvPr id="4100" name="Rectangle 3"/>
          <p:cNvSpPr>
            <a:spLocks noGrp="1" noChangeArrowheads="1"/>
          </p:cNvSpPr>
          <p:nvPr>
            <p:ph type="body" idx="1"/>
          </p:nvPr>
        </p:nvSpPr>
        <p:spPr>
          <a:xfrm>
            <a:off x="533400" y="990600"/>
            <a:ext cx="8135938" cy="5410200"/>
          </a:xfrm>
        </p:spPr>
        <p:txBody>
          <a:bodyPr/>
          <a:lstStyle/>
          <a:p>
            <a:pPr>
              <a:defRPr/>
            </a:pPr>
            <a:endParaRPr lang="en-US" dirty="0" smtClean="0">
              <a:solidFill>
                <a:schemeClr val="bg1">
                  <a:lumMod val="50000"/>
                </a:schemeClr>
              </a:solidFill>
            </a:endParaRPr>
          </a:p>
          <a:p>
            <a:r>
              <a:rPr lang="en-US" dirty="0" smtClean="0"/>
              <a:t>Serial Buses</a:t>
            </a:r>
            <a:endParaRPr lang="en-US" dirty="0"/>
          </a:p>
          <a:p>
            <a:pPr lvl="1"/>
            <a:r>
              <a:rPr lang="en-US" dirty="0" smtClean="0">
                <a:solidFill>
                  <a:schemeClr val="bg1">
                    <a:lumMod val="85000"/>
                  </a:schemeClr>
                </a:solidFill>
              </a:rPr>
              <a:t>Introduction</a:t>
            </a:r>
          </a:p>
          <a:p>
            <a:pPr lvl="1"/>
            <a:r>
              <a:rPr lang="en-US" dirty="0" smtClean="0">
                <a:solidFill>
                  <a:schemeClr val="bg1">
                    <a:lumMod val="85000"/>
                  </a:schemeClr>
                </a:solidFill>
              </a:rPr>
              <a:t>UART </a:t>
            </a:r>
          </a:p>
          <a:p>
            <a:pPr lvl="1"/>
            <a:r>
              <a:rPr lang="en-US" dirty="0" smtClean="0">
                <a:solidFill>
                  <a:srgbClr val="FF0000"/>
                </a:solidFill>
              </a:rPr>
              <a:t>SPI</a:t>
            </a:r>
          </a:p>
          <a:p>
            <a:pPr lvl="1"/>
            <a:r>
              <a:rPr lang="en-US" dirty="0" smtClean="0"/>
              <a:t>I2C </a:t>
            </a:r>
            <a:endParaRPr lang="en-US" sz="1600" dirty="0" smtClean="0">
              <a:solidFill>
                <a:srgbClr val="0070C0"/>
              </a:solidFill>
            </a:endParaRPr>
          </a:p>
          <a:p>
            <a:r>
              <a:rPr lang="en-US" dirty="0" smtClean="0"/>
              <a:t>Glitches</a:t>
            </a:r>
            <a:endParaRPr lang="en-US" dirty="0"/>
          </a:p>
          <a:p>
            <a:pPr lvl="1"/>
            <a:r>
              <a:rPr lang="en-US" dirty="0"/>
              <a:t>Asynchronous resets and glitches</a:t>
            </a:r>
          </a:p>
          <a:p>
            <a:pPr lvl="1"/>
            <a:r>
              <a:rPr lang="en-US" dirty="0"/>
              <a:t>Design rules</a:t>
            </a:r>
          </a:p>
          <a:p>
            <a:r>
              <a:rPr lang="en-US" dirty="0"/>
              <a:t>Set-up and hold time.</a:t>
            </a:r>
          </a:p>
          <a:p>
            <a:pPr lvl="1"/>
            <a:r>
              <a:rPr lang="en-US" dirty="0"/>
              <a:t>Review</a:t>
            </a:r>
          </a:p>
          <a:p>
            <a:pPr lvl="1"/>
            <a:r>
              <a:rPr lang="en-US" dirty="0"/>
              <a:t>Dealing with external inputs</a:t>
            </a:r>
          </a:p>
          <a:p>
            <a:pPr lvl="2"/>
            <a:r>
              <a:rPr lang="en-US" dirty="0"/>
              <a:t>Design </a:t>
            </a:r>
            <a:r>
              <a:rPr lang="en-US" dirty="0" smtClean="0"/>
              <a:t>rules</a:t>
            </a:r>
            <a:endParaRPr lang="en-US" dirty="0"/>
          </a:p>
        </p:txBody>
      </p:sp>
    </p:spTree>
    <p:extLst>
      <p:ext uri="{BB962C8B-B14F-4D97-AF65-F5344CB8AC3E}">
        <p14:creationId xmlns:p14="http://schemas.microsoft.com/office/powerpoint/2010/main" val="7221105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100">
                                            <p:txEl>
                                              <p:pRg st="2" end="2"/>
                                            </p:txEl>
                                          </p:spTgt>
                                        </p:tgtEl>
                                        <p:attrNameLst>
                                          <p:attrName>style.color</p:attrName>
                                        </p:attrNameLst>
                                      </p:cBhvr>
                                      <p:to>
                                        <a:srgbClr val="FF3300"/>
                                      </p:to>
                                    </p:animClr>
                                    <p:animClr clrSpc="rgb" dir="cw">
                                      <p:cBhvr>
                                        <p:cTn id="7" dur="500" fill="hold"/>
                                        <p:tgtEl>
                                          <p:spTgt spid="4100">
                                            <p:txEl>
                                              <p:pRg st="2" end="2"/>
                                            </p:txEl>
                                          </p:spTgt>
                                        </p:tgtEl>
                                        <p:attrNameLst>
                                          <p:attrName>fillcolor</p:attrName>
                                        </p:attrNameLst>
                                      </p:cBhvr>
                                      <p:to>
                                        <a:srgbClr val="FF3300"/>
                                      </p:to>
                                    </p:animClr>
                                    <p:set>
                                      <p:cBhvr>
                                        <p:cTn id="8" dur="500" fill="hold"/>
                                        <p:tgtEl>
                                          <p:spTgt spid="4100">
                                            <p:txEl>
                                              <p:pRg st="2" end="2"/>
                                            </p:txEl>
                                          </p:spTgt>
                                        </p:tgtEl>
                                        <p:attrNameLst>
                                          <p:attrName>fill.type</p:attrName>
                                        </p:attrNameLst>
                                      </p:cBhvr>
                                      <p:to>
                                        <p:strVal val="solid"/>
                                      </p:to>
                                    </p:set>
                                    <p:set>
                                      <p:cBhvr>
                                        <p:cTn id="9" dur="500" fill="hold"/>
                                        <p:tgtEl>
                                          <p:spTgt spid="4100">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1150938" y="214313"/>
            <a:ext cx="7793037" cy="1462087"/>
          </a:xfrm>
          <a:prstGeom prst="rect">
            <a:avLst/>
          </a:prstGeom>
          <a:noFill/>
          <a:ln w="9525">
            <a:noFill/>
            <a:round/>
            <a:headEnd/>
            <a:tailEnd/>
          </a:ln>
        </p:spPr>
        <p:txBody>
          <a:bodyPr anchor="b"/>
          <a:lstStyle/>
          <a:p>
            <a:pPr defTabSz="457200" eaLnBrk="1" hangingPunct="1">
              <a:buClr>
                <a:srgbClr val="333399"/>
              </a:buClr>
              <a:buSzPct val="100000"/>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dirty="0">
                <a:solidFill>
                  <a:srgbClr val="333399"/>
                </a:solidFill>
                <a:latin typeface="Tahoma" pitchFamily="34" charset="0"/>
                <a:cs typeface="Arial" charset="0"/>
              </a:rPr>
              <a:t>Introduction</a:t>
            </a:r>
          </a:p>
        </p:txBody>
      </p:sp>
      <p:sp>
        <p:nvSpPr>
          <p:cNvPr id="20483" name="Text Box 2"/>
          <p:cNvSpPr txBox="1">
            <a:spLocks noChangeArrowheads="1"/>
          </p:cNvSpPr>
          <p:nvPr/>
        </p:nvSpPr>
        <p:spPr bwMode="auto">
          <a:xfrm>
            <a:off x="1182688" y="2017713"/>
            <a:ext cx="7772400" cy="4114800"/>
          </a:xfrm>
          <a:prstGeom prst="rect">
            <a:avLst/>
          </a:prstGeom>
          <a:noFill/>
          <a:ln w="9525">
            <a:noFill/>
            <a:round/>
            <a:headEnd/>
            <a:tailEnd/>
          </a:ln>
        </p:spPr>
        <p:txBody>
          <a:bodyPr/>
          <a:lstStyle/>
          <a:p>
            <a:pPr marL="341313" indent="-341313" defTabSz="457200" eaLnBrk="1" hangingPunct="1">
              <a:spcBef>
                <a:spcPts val="800"/>
              </a:spcBef>
              <a:buClr>
                <a:srgbClr val="3333CC"/>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a:solidFill>
                  <a:srgbClr val="000000"/>
                </a:solidFill>
                <a:latin typeface="Tahoma" pitchFamily="34" charset="0"/>
                <a:cs typeface="Arial" charset="0"/>
              </a:rPr>
              <a:t>What is it?</a:t>
            </a:r>
          </a:p>
          <a:p>
            <a:pPr marL="341313" indent="-341313" defTabSz="457200" eaLnBrk="1" hangingPunct="1">
              <a:spcBef>
                <a:spcPts val="800"/>
              </a:spcBef>
              <a:buClr>
                <a:srgbClr val="3333CC"/>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a:solidFill>
                  <a:srgbClr val="000000"/>
                </a:solidFill>
                <a:latin typeface="Tahoma" pitchFamily="34" charset="0"/>
                <a:cs typeface="Arial" charset="0"/>
              </a:rPr>
              <a:t>Basic Serial Peripheral Interface (SPI)‏</a:t>
            </a:r>
          </a:p>
          <a:p>
            <a:pPr marL="341313" indent="-341313" defTabSz="457200" eaLnBrk="1" hangingPunct="1">
              <a:spcBef>
                <a:spcPts val="800"/>
              </a:spcBef>
              <a:buClr>
                <a:srgbClr val="3333CC"/>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a:solidFill>
                  <a:srgbClr val="000000"/>
                </a:solidFill>
                <a:latin typeface="Tahoma" pitchFamily="34" charset="0"/>
                <a:cs typeface="Arial" charset="0"/>
              </a:rPr>
              <a:t>Capabilities</a:t>
            </a:r>
          </a:p>
          <a:p>
            <a:pPr marL="341313" indent="-341313" defTabSz="457200" eaLnBrk="1" hangingPunct="1">
              <a:spcBef>
                <a:spcPts val="800"/>
              </a:spcBef>
              <a:buClr>
                <a:srgbClr val="3333CC"/>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a:solidFill>
                  <a:srgbClr val="000000"/>
                </a:solidFill>
                <a:latin typeface="Tahoma" pitchFamily="34" charset="0"/>
                <a:cs typeface="Arial" charset="0"/>
              </a:rPr>
              <a:t>Protocol</a:t>
            </a:r>
          </a:p>
          <a:p>
            <a:pPr marL="341313" indent="-341313" defTabSz="457200" eaLnBrk="1" hangingPunct="1">
              <a:spcBef>
                <a:spcPts val="800"/>
              </a:spcBef>
              <a:buClr>
                <a:srgbClr val="3333CC"/>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a:solidFill>
                  <a:srgbClr val="000000"/>
                </a:solidFill>
                <a:latin typeface="Tahoma" pitchFamily="34" charset="0"/>
                <a:cs typeface="Arial" charset="0"/>
              </a:rPr>
              <a:t>Pro / Cons and Competitor</a:t>
            </a:r>
          </a:p>
          <a:p>
            <a:pPr marL="341313" indent="-341313" defTabSz="457200" eaLnBrk="1" hangingPunct="1">
              <a:spcBef>
                <a:spcPts val="800"/>
              </a:spcBef>
              <a:buClr>
                <a:srgbClr val="3333CC"/>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a:solidFill>
                  <a:srgbClr val="000000"/>
                </a:solidFill>
                <a:latin typeface="Tahoma" pitchFamily="34" charset="0"/>
                <a:cs typeface="Arial" charset="0"/>
              </a:rPr>
              <a:t>Uses</a:t>
            </a:r>
          </a:p>
          <a:p>
            <a:pPr marL="341313" indent="-341313" defTabSz="457200" eaLnBrk="1" hangingPunct="1">
              <a:spcBef>
                <a:spcPts val="800"/>
              </a:spcBef>
              <a:buClr>
                <a:srgbClr val="3333CC"/>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a:solidFill>
                  <a:srgbClr val="000000"/>
                </a:solidFill>
                <a:latin typeface="Tahoma" pitchFamily="34" charset="0"/>
                <a:cs typeface="Arial" charset="0"/>
              </a:rPr>
              <a:t>Conclusion</a:t>
            </a:r>
          </a:p>
        </p:txBody>
      </p:sp>
      <p:pic>
        <p:nvPicPr>
          <p:cNvPr id="20484" name="Picture 3"/>
          <p:cNvPicPr>
            <a:picLocks noChangeAspect="1" noChangeArrowheads="1"/>
          </p:cNvPicPr>
          <p:nvPr/>
        </p:nvPicPr>
        <p:blipFill>
          <a:blip r:embed="rId3" cstate="print"/>
          <a:srcRect/>
          <a:stretch>
            <a:fillRect/>
          </a:stretch>
        </p:blipFill>
        <p:spPr bwMode="auto">
          <a:xfrm>
            <a:off x="3886200" y="4953000"/>
            <a:ext cx="4445000" cy="1384300"/>
          </a:xfrm>
          <a:prstGeom prst="rect">
            <a:avLst/>
          </a:prstGeom>
          <a:noFill/>
          <a:ln w="9525">
            <a:noFill/>
            <a:round/>
            <a:headEnd/>
            <a:tailEnd/>
          </a:ln>
        </p:spPr>
      </p:pic>
      <p:sp>
        <p:nvSpPr>
          <p:cNvPr id="20485" name="Text Box 4"/>
          <p:cNvSpPr txBox="1">
            <a:spLocks noChangeArrowheads="1"/>
          </p:cNvSpPr>
          <p:nvPr/>
        </p:nvSpPr>
        <p:spPr bwMode="auto">
          <a:xfrm>
            <a:off x="3962400" y="6019800"/>
            <a:ext cx="2884488" cy="611188"/>
          </a:xfrm>
          <a:prstGeom prst="rect">
            <a:avLst/>
          </a:prstGeom>
          <a:noFill/>
          <a:ln w="9525">
            <a:noFill/>
            <a:round/>
            <a:headEnd/>
            <a:tailEnd/>
          </a:ln>
        </p:spPr>
        <p:txBody>
          <a:bodyPr wrap="none" lIns="90000" tIns="46800" rIns="90000" bIns="46800">
            <a:spAutoFit/>
          </a:bodyPr>
          <a:lstStyle/>
          <a:p>
            <a:pPr defTabSz="457200"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a:solidFill>
                  <a:srgbClr val="000000"/>
                </a:solidFill>
                <a:latin typeface="Arial" charset="0"/>
                <a:cs typeface="Arial" charset="0"/>
              </a:rPr>
              <a:t>Serial Peripheral Interface</a:t>
            </a:r>
          </a:p>
          <a:p>
            <a:pPr defTabSz="457200"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800">
                <a:solidFill>
                  <a:srgbClr val="000000"/>
                </a:solidFill>
                <a:latin typeface="Arial" charset="0"/>
                <a:cs typeface="Arial" charset="0"/>
              </a:rPr>
              <a:t>http://upload.wikimedia.org/wikipedia/commons/thumb/e/ed/</a:t>
            </a:r>
          </a:p>
          <a:p>
            <a:pPr defTabSz="457200"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800">
                <a:solidFill>
                  <a:srgbClr val="000000"/>
                </a:solidFill>
                <a:latin typeface="Arial" charset="0"/>
                <a:cs typeface="Arial" charset="0"/>
              </a:rPr>
              <a:t>SPI_single_slave.svg/350px-SPI_single_slave.svg.png</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What is SPI?</a:t>
            </a:r>
          </a:p>
        </p:txBody>
      </p:sp>
      <p:sp>
        <p:nvSpPr>
          <p:cNvPr id="21507" name="Rectangle 3"/>
          <p:cNvSpPr>
            <a:spLocks noGrp="1" noChangeArrowheads="1"/>
          </p:cNvSpPr>
          <p:nvPr>
            <p:ph type="body" sz="half" idx="1"/>
          </p:nvPr>
        </p:nvSpPr>
        <p:spPr>
          <a:xfrm>
            <a:off x="1182688" y="2017713"/>
            <a:ext cx="7429500" cy="4114800"/>
          </a:xfrm>
        </p:spPr>
        <p:txBody>
          <a:bodyPr/>
          <a:lstStyle/>
          <a:p>
            <a:pPr eaLnBrk="1" hangingPunct="1"/>
            <a:r>
              <a:rPr lang="en-US" sz="2800" dirty="0" smtClean="0"/>
              <a:t>Serial Bus protocol</a:t>
            </a:r>
          </a:p>
          <a:p>
            <a:pPr eaLnBrk="1" hangingPunct="1"/>
            <a:r>
              <a:rPr lang="en-US" sz="2800" dirty="0" smtClean="0"/>
              <a:t>Fast, Easy to use, Simple</a:t>
            </a:r>
          </a:p>
          <a:p>
            <a:pPr eaLnBrk="1" hangingPunct="1"/>
            <a:r>
              <a:rPr lang="en-US" sz="2800" dirty="0" smtClean="0"/>
              <a:t>Everyone supports it</a:t>
            </a:r>
          </a:p>
          <a:p>
            <a:pPr eaLnBrk="1" hangingPunct="1"/>
            <a:endParaRPr lang="en-US" sz="2800" dirty="0" smtClean="0"/>
          </a:p>
        </p:txBody>
      </p:sp>
      <p:pic>
        <p:nvPicPr>
          <p:cNvPr id="21508" name="Picture 4"/>
          <p:cNvPicPr>
            <a:picLocks noGrp="1" noChangeAspect="1" noChangeArrowheads="1"/>
          </p:cNvPicPr>
          <p:nvPr>
            <p:ph sz="quarter" idx="2"/>
          </p:nvPr>
        </p:nvPicPr>
        <p:blipFill>
          <a:blip r:embed="rId3" cstate="print"/>
          <a:srcRect/>
          <a:stretch>
            <a:fillRect/>
          </a:stretch>
        </p:blipFill>
        <p:spPr>
          <a:xfrm>
            <a:off x="5791200" y="4343400"/>
            <a:ext cx="2640013" cy="1979613"/>
          </a:xfrm>
          <a:noFill/>
        </p:spPr>
      </p:pic>
      <p:pic>
        <p:nvPicPr>
          <p:cNvPr id="21509" name="Picture 9"/>
          <p:cNvPicPr>
            <a:picLocks noGrp="1" noChangeAspect="1" noChangeArrowheads="1"/>
          </p:cNvPicPr>
          <p:nvPr>
            <p:ph sz="quarter" idx="3"/>
          </p:nvPr>
        </p:nvPicPr>
        <p:blipFill>
          <a:blip r:embed="rId4" cstate="print"/>
          <a:srcRect/>
          <a:stretch>
            <a:fillRect/>
          </a:stretch>
        </p:blipFill>
        <p:spPr>
          <a:xfrm>
            <a:off x="914400" y="4419600"/>
            <a:ext cx="2014538" cy="1981200"/>
          </a:xfrm>
          <a:noFill/>
        </p:spPr>
      </p:pic>
      <p:sp>
        <p:nvSpPr>
          <p:cNvPr id="21510" name="Line 12"/>
          <p:cNvSpPr>
            <a:spLocks noChangeShapeType="1"/>
          </p:cNvSpPr>
          <p:nvPr/>
        </p:nvSpPr>
        <p:spPr bwMode="auto">
          <a:xfrm>
            <a:off x="2895600" y="4800600"/>
            <a:ext cx="2895600" cy="76200"/>
          </a:xfrm>
          <a:prstGeom prst="line">
            <a:avLst/>
          </a:prstGeom>
          <a:noFill/>
          <a:ln w="9525">
            <a:solidFill>
              <a:schemeClr val="tx1"/>
            </a:solidFill>
            <a:round/>
            <a:headEnd/>
            <a:tailEnd type="triangle" w="med" len="med"/>
          </a:ln>
        </p:spPr>
        <p:txBody>
          <a:bodyPr/>
          <a:lstStyle/>
          <a:p>
            <a:endParaRPr lang="en-US"/>
          </a:p>
        </p:txBody>
      </p:sp>
      <p:sp>
        <p:nvSpPr>
          <p:cNvPr id="21511" name="Line 13"/>
          <p:cNvSpPr>
            <a:spLocks noChangeShapeType="1"/>
          </p:cNvSpPr>
          <p:nvPr/>
        </p:nvSpPr>
        <p:spPr bwMode="auto">
          <a:xfrm>
            <a:off x="2971800" y="5029200"/>
            <a:ext cx="2819400" cy="76200"/>
          </a:xfrm>
          <a:prstGeom prst="line">
            <a:avLst/>
          </a:prstGeom>
          <a:noFill/>
          <a:ln w="9525">
            <a:solidFill>
              <a:schemeClr val="tx1"/>
            </a:solidFill>
            <a:round/>
            <a:headEnd/>
            <a:tailEnd type="triangle" w="med" len="med"/>
          </a:ln>
        </p:spPr>
        <p:txBody>
          <a:bodyPr/>
          <a:lstStyle/>
          <a:p>
            <a:endParaRPr lang="en-US"/>
          </a:p>
        </p:txBody>
      </p:sp>
      <p:sp>
        <p:nvSpPr>
          <p:cNvPr id="21512" name="Line 14"/>
          <p:cNvSpPr>
            <a:spLocks noChangeShapeType="1"/>
          </p:cNvSpPr>
          <p:nvPr/>
        </p:nvSpPr>
        <p:spPr bwMode="auto">
          <a:xfrm>
            <a:off x="2971800" y="5334000"/>
            <a:ext cx="2819400" cy="0"/>
          </a:xfrm>
          <a:prstGeom prst="line">
            <a:avLst/>
          </a:prstGeom>
          <a:noFill/>
          <a:ln w="9525">
            <a:solidFill>
              <a:schemeClr val="tx1"/>
            </a:solidFill>
            <a:round/>
            <a:headEnd/>
            <a:tailEnd type="triangle" w="med" len="med"/>
          </a:ln>
        </p:spPr>
        <p:txBody>
          <a:bodyPr/>
          <a:lstStyle/>
          <a:p>
            <a:endParaRPr lang="en-US"/>
          </a:p>
        </p:txBody>
      </p:sp>
      <p:sp>
        <p:nvSpPr>
          <p:cNvPr id="21513" name="Line 15"/>
          <p:cNvSpPr>
            <a:spLocks noChangeShapeType="1"/>
          </p:cNvSpPr>
          <p:nvPr/>
        </p:nvSpPr>
        <p:spPr bwMode="auto">
          <a:xfrm flipH="1" flipV="1">
            <a:off x="2895600" y="5638800"/>
            <a:ext cx="2895600" cy="762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1150938" y="214313"/>
            <a:ext cx="7793037" cy="1462087"/>
          </a:xfrm>
          <a:prstGeom prst="rect">
            <a:avLst/>
          </a:prstGeom>
          <a:noFill/>
          <a:ln w="9525">
            <a:noFill/>
            <a:round/>
            <a:headEnd/>
            <a:tailEnd/>
          </a:ln>
        </p:spPr>
        <p:txBody>
          <a:bodyPr anchor="b"/>
          <a:lstStyle/>
          <a:p>
            <a:pPr defTabSz="457200" eaLnBrk="1" hangingPunct="1">
              <a:buClr>
                <a:srgbClr val="333399"/>
              </a:buClr>
              <a:buSzPct val="100000"/>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dirty="0">
                <a:solidFill>
                  <a:srgbClr val="333399"/>
                </a:solidFill>
                <a:latin typeface="Tahoma" pitchFamily="34" charset="0"/>
                <a:cs typeface="Arial" charset="0"/>
              </a:rPr>
              <a:t>SPI Basics</a:t>
            </a:r>
          </a:p>
        </p:txBody>
      </p:sp>
      <p:sp>
        <p:nvSpPr>
          <p:cNvPr id="22531" name="Text Box 2"/>
          <p:cNvSpPr txBox="1">
            <a:spLocks noChangeArrowheads="1"/>
          </p:cNvSpPr>
          <p:nvPr/>
        </p:nvSpPr>
        <p:spPr bwMode="auto">
          <a:xfrm>
            <a:off x="1182688" y="2017713"/>
            <a:ext cx="7772400" cy="5013325"/>
          </a:xfrm>
          <a:prstGeom prst="rect">
            <a:avLst/>
          </a:prstGeom>
          <a:noFill/>
          <a:ln w="9525">
            <a:noFill/>
            <a:round/>
            <a:headEnd/>
            <a:tailEnd/>
          </a:ln>
        </p:spPr>
        <p:txBody>
          <a:bodyPr/>
          <a:lstStyle/>
          <a:p>
            <a:pPr marL="341313" indent="-341313" defTabSz="457200" eaLnBrk="1" hangingPunct="1">
              <a:spcBef>
                <a:spcPts val="800"/>
              </a:spcBef>
              <a:buClr>
                <a:srgbClr val="3333CC"/>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dirty="0">
                <a:solidFill>
                  <a:srgbClr val="000000"/>
                </a:solidFill>
                <a:latin typeface="Tahoma" pitchFamily="34" charset="0"/>
                <a:cs typeface="Arial" charset="0"/>
              </a:rPr>
              <a:t>A communication protocol using 4 wires</a:t>
            </a:r>
          </a:p>
          <a:p>
            <a:pPr marL="741363" lvl="1" indent="-284163" defTabSz="457200" eaLnBrk="1" hangingPunct="1">
              <a:spcBef>
                <a:spcPts val="700"/>
              </a:spcBef>
              <a:buClr>
                <a:srgbClr val="FF0000"/>
              </a:buClr>
              <a:buSzPct val="5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000000"/>
                </a:solidFill>
                <a:latin typeface="Tahoma" pitchFamily="34" charset="0"/>
                <a:cs typeface="Arial" charset="0"/>
              </a:rPr>
              <a:t>Also known as a 4 wire bus</a:t>
            </a:r>
          </a:p>
          <a:p>
            <a:pPr marL="341313" indent="-341313" defTabSz="457200" eaLnBrk="1" hangingPunct="1">
              <a:spcBef>
                <a:spcPts val="800"/>
              </a:spcBef>
              <a:buClr>
                <a:srgbClr val="3333CC"/>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dirty="0">
                <a:solidFill>
                  <a:srgbClr val="000000"/>
                </a:solidFill>
                <a:latin typeface="Tahoma" pitchFamily="34" charset="0"/>
                <a:cs typeface="Arial" charset="0"/>
              </a:rPr>
              <a:t>Used to communicate across small distances </a:t>
            </a:r>
          </a:p>
          <a:p>
            <a:pPr marL="341313" indent="-341313" defTabSz="457200" eaLnBrk="1" hangingPunct="1">
              <a:spcBef>
                <a:spcPts val="800"/>
              </a:spcBef>
              <a:buClr>
                <a:srgbClr val="3333CC"/>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dirty="0">
                <a:solidFill>
                  <a:srgbClr val="000000"/>
                </a:solidFill>
                <a:latin typeface="Tahoma" pitchFamily="34" charset="0"/>
                <a:cs typeface="Arial" charset="0"/>
              </a:rPr>
              <a:t>Multiple Slaves, Single Master</a:t>
            </a:r>
          </a:p>
          <a:p>
            <a:pPr marL="341313" indent="-341313" defTabSz="457200" eaLnBrk="1" hangingPunct="1">
              <a:spcBef>
                <a:spcPts val="800"/>
              </a:spcBef>
              <a:buClr>
                <a:srgbClr val="3333CC"/>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dirty="0">
                <a:solidFill>
                  <a:srgbClr val="000000"/>
                </a:solidFill>
                <a:latin typeface="Tahoma" pitchFamily="34" charset="0"/>
                <a:cs typeface="Arial" charset="0"/>
              </a:rPr>
              <a:t>Synchronized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1150938" y="214313"/>
            <a:ext cx="7793037" cy="1462087"/>
          </a:xfrm>
          <a:prstGeom prst="rect">
            <a:avLst/>
          </a:prstGeom>
          <a:noFill/>
          <a:ln w="9525">
            <a:noFill/>
            <a:round/>
            <a:headEnd/>
            <a:tailEnd/>
          </a:ln>
        </p:spPr>
        <p:txBody>
          <a:bodyPr anchor="b"/>
          <a:lstStyle/>
          <a:p>
            <a:pPr defTabSz="457200" eaLnBrk="1" hangingPunct="1">
              <a:buClr>
                <a:srgbClr val="333399"/>
              </a:buClr>
              <a:buSzPct val="100000"/>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solidFill>
                  <a:srgbClr val="333399"/>
                </a:solidFill>
                <a:latin typeface="Tahoma" pitchFamily="34" charset="0"/>
                <a:cs typeface="Arial" charset="0"/>
              </a:rPr>
              <a:t>Capabilities of SPI</a:t>
            </a:r>
          </a:p>
        </p:txBody>
      </p:sp>
      <p:sp>
        <p:nvSpPr>
          <p:cNvPr id="23555" name="Text Box 2"/>
          <p:cNvSpPr txBox="1">
            <a:spLocks noChangeArrowheads="1"/>
          </p:cNvSpPr>
          <p:nvPr/>
        </p:nvSpPr>
        <p:spPr bwMode="auto">
          <a:xfrm>
            <a:off x="1182688" y="2017713"/>
            <a:ext cx="7772400" cy="4929187"/>
          </a:xfrm>
          <a:prstGeom prst="rect">
            <a:avLst/>
          </a:prstGeom>
          <a:noFill/>
          <a:ln w="9525">
            <a:noFill/>
            <a:round/>
            <a:headEnd/>
            <a:tailEnd/>
          </a:ln>
        </p:spPr>
        <p:txBody>
          <a:bodyPr/>
          <a:lstStyle/>
          <a:p>
            <a:pPr marL="341313" indent="-341313" defTabSz="457200" eaLnBrk="1" hangingPunct="1">
              <a:lnSpc>
                <a:spcPct val="90000"/>
              </a:lnSpc>
              <a:spcBef>
                <a:spcPts val="800"/>
              </a:spcBef>
              <a:buClr>
                <a:srgbClr val="3333CC"/>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a:solidFill>
                  <a:srgbClr val="000000"/>
                </a:solidFill>
                <a:latin typeface="Tahoma" pitchFamily="34" charset="0"/>
                <a:cs typeface="Arial" charset="0"/>
              </a:rPr>
              <a:t>Always Full Duplex </a:t>
            </a:r>
          </a:p>
          <a:p>
            <a:pPr marL="741363" lvl="1" indent="-284163" defTabSz="457200" eaLnBrk="1" hangingPunct="1">
              <a:lnSpc>
                <a:spcPct val="90000"/>
              </a:lnSpc>
              <a:spcBef>
                <a:spcPts val="700"/>
              </a:spcBef>
              <a:buClr>
                <a:srgbClr val="FF0000"/>
              </a:buClr>
              <a:buSzPct val="5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solidFill>
                  <a:srgbClr val="000000"/>
                </a:solidFill>
                <a:latin typeface="Tahoma" pitchFamily="34" charset="0"/>
                <a:cs typeface="Arial" charset="0"/>
              </a:rPr>
              <a:t>Communicating in two directions at the same time</a:t>
            </a:r>
          </a:p>
          <a:p>
            <a:pPr marL="741363" lvl="1" indent="-284163" defTabSz="457200" eaLnBrk="1" hangingPunct="1">
              <a:lnSpc>
                <a:spcPct val="90000"/>
              </a:lnSpc>
              <a:spcBef>
                <a:spcPts val="700"/>
              </a:spcBef>
              <a:buClr>
                <a:srgbClr val="FF0000"/>
              </a:buClr>
              <a:buSzPct val="5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solidFill>
                  <a:srgbClr val="000000"/>
                </a:solidFill>
                <a:latin typeface="Tahoma" pitchFamily="34" charset="0"/>
                <a:cs typeface="Arial" charset="0"/>
              </a:rPr>
              <a:t>Transmission need not be meaningful</a:t>
            </a:r>
          </a:p>
          <a:p>
            <a:pPr marL="341313" indent="-341313" defTabSz="457200" eaLnBrk="1" hangingPunct="1">
              <a:lnSpc>
                <a:spcPct val="90000"/>
              </a:lnSpc>
              <a:spcBef>
                <a:spcPts val="800"/>
              </a:spcBef>
              <a:buClr>
                <a:srgbClr val="3333CC"/>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a:solidFill>
                  <a:srgbClr val="000000"/>
                </a:solidFill>
                <a:latin typeface="Tahoma" pitchFamily="34" charset="0"/>
                <a:cs typeface="Arial" charset="0"/>
              </a:rPr>
              <a:t>Multiple Mbps transmission speed</a:t>
            </a:r>
          </a:p>
          <a:p>
            <a:pPr marL="341313" indent="-341313" defTabSz="457200" eaLnBrk="1" hangingPunct="1">
              <a:lnSpc>
                <a:spcPct val="90000"/>
              </a:lnSpc>
              <a:spcBef>
                <a:spcPts val="800"/>
              </a:spcBef>
              <a:buClr>
                <a:srgbClr val="3333CC"/>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a:solidFill>
                  <a:srgbClr val="000000"/>
                </a:solidFill>
                <a:latin typeface="Tahoma" pitchFamily="34" charset="0"/>
                <a:cs typeface="Arial" charset="0"/>
              </a:rPr>
              <a:t>Transfers data in 4 to 16 bit characters</a:t>
            </a:r>
          </a:p>
          <a:p>
            <a:pPr marL="341313" indent="-341313" defTabSz="457200" eaLnBrk="1" hangingPunct="1">
              <a:lnSpc>
                <a:spcPct val="90000"/>
              </a:lnSpc>
              <a:spcBef>
                <a:spcPts val="800"/>
              </a:spcBef>
              <a:buClr>
                <a:srgbClr val="3333CC"/>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a:solidFill>
                  <a:srgbClr val="000000"/>
                </a:solidFill>
                <a:latin typeface="Tahoma" pitchFamily="34" charset="0"/>
                <a:cs typeface="Arial" charset="0"/>
              </a:rPr>
              <a:t>Multiple slaves</a:t>
            </a:r>
          </a:p>
          <a:p>
            <a:pPr marL="741363" lvl="1" indent="-284163" defTabSz="457200" eaLnBrk="1" hangingPunct="1">
              <a:lnSpc>
                <a:spcPct val="90000"/>
              </a:lnSpc>
              <a:spcBef>
                <a:spcPts val="700"/>
              </a:spcBef>
              <a:buClr>
                <a:srgbClr val="FF0000"/>
              </a:buClr>
              <a:buSzPct val="5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solidFill>
                  <a:srgbClr val="000000"/>
                </a:solidFill>
                <a:latin typeface="Tahoma" pitchFamily="34" charset="0"/>
                <a:cs typeface="Arial" charset="0"/>
              </a:rPr>
              <a:t>Daisy-chaining possible</a:t>
            </a:r>
          </a:p>
          <a:p>
            <a:pPr marL="341313" indent="-341313" defTabSz="457200" eaLnBrk="1" hangingPunct="1">
              <a:lnSpc>
                <a:spcPct val="90000"/>
              </a:lnSpc>
              <a:spcBef>
                <a:spcPts val="800"/>
              </a:spcBef>
              <a:buClr>
                <a:srgbClr val="3333CC"/>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3200">
              <a:solidFill>
                <a:srgbClr val="000000"/>
              </a:solidFill>
              <a:latin typeface="Tahoma" pitchFamily="34" charset="0"/>
              <a:cs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150938" y="214313"/>
            <a:ext cx="7793037" cy="1462087"/>
          </a:xfrm>
          <a:prstGeom prst="rect">
            <a:avLst/>
          </a:prstGeom>
          <a:noFill/>
          <a:ln w="9525">
            <a:noFill/>
            <a:round/>
            <a:headEnd/>
            <a:tailEnd/>
          </a:ln>
        </p:spPr>
        <p:txBody>
          <a:bodyPr anchor="b"/>
          <a:lstStyle/>
          <a:p>
            <a:pPr defTabSz="457200" eaLnBrk="1" hangingPunct="1">
              <a:buClr>
                <a:srgbClr val="333399"/>
              </a:buClr>
              <a:buSzPct val="100000"/>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solidFill>
                  <a:srgbClr val="333399"/>
                </a:solidFill>
                <a:latin typeface="Tahoma" pitchFamily="34" charset="0"/>
                <a:cs typeface="Arial" charset="0"/>
              </a:rPr>
              <a:t>Protocol</a:t>
            </a:r>
          </a:p>
        </p:txBody>
      </p:sp>
      <p:sp>
        <p:nvSpPr>
          <p:cNvPr id="24579" name="Text Box 2"/>
          <p:cNvSpPr txBox="1">
            <a:spLocks noChangeArrowheads="1"/>
          </p:cNvSpPr>
          <p:nvPr/>
        </p:nvSpPr>
        <p:spPr bwMode="auto">
          <a:xfrm>
            <a:off x="1182688" y="2017713"/>
            <a:ext cx="7772400" cy="4640262"/>
          </a:xfrm>
          <a:prstGeom prst="rect">
            <a:avLst/>
          </a:prstGeom>
          <a:noFill/>
          <a:ln w="9525">
            <a:noFill/>
            <a:round/>
            <a:headEnd/>
            <a:tailEnd/>
          </a:ln>
        </p:spPr>
        <p:txBody>
          <a:bodyPr/>
          <a:lstStyle/>
          <a:p>
            <a:pPr marL="341313" indent="-341313" defTabSz="457200" eaLnBrk="1" hangingPunct="1">
              <a:spcBef>
                <a:spcPts val="700"/>
              </a:spcBef>
              <a:buClr>
                <a:srgbClr val="3333CC"/>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solidFill>
                  <a:srgbClr val="000000"/>
                </a:solidFill>
                <a:latin typeface="Tahoma" pitchFamily="34" charset="0"/>
                <a:cs typeface="Arial" charset="0"/>
              </a:rPr>
              <a:t>Wires:</a:t>
            </a:r>
          </a:p>
          <a:p>
            <a:pPr marL="741363" lvl="1" indent="-284163" defTabSz="457200" eaLnBrk="1" hangingPunct="1">
              <a:spcBef>
                <a:spcPts val="700"/>
              </a:spcBef>
              <a:buClr>
                <a:srgbClr val="FF0000"/>
              </a:buClr>
              <a:buSzPct val="5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solidFill>
                  <a:srgbClr val="000000"/>
                </a:solidFill>
                <a:latin typeface="Tahoma" pitchFamily="34" charset="0"/>
                <a:cs typeface="Arial" charset="0"/>
              </a:rPr>
              <a:t>Master Out Slave In (MOSI)‏</a:t>
            </a:r>
          </a:p>
          <a:p>
            <a:pPr marL="741363" lvl="1" indent="-284163" defTabSz="457200" eaLnBrk="1" hangingPunct="1">
              <a:spcBef>
                <a:spcPts val="700"/>
              </a:spcBef>
              <a:buClr>
                <a:srgbClr val="FF0000"/>
              </a:buClr>
              <a:buSzPct val="5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solidFill>
                  <a:srgbClr val="000000"/>
                </a:solidFill>
                <a:latin typeface="Tahoma" pitchFamily="34" charset="0"/>
                <a:cs typeface="Arial" charset="0"/>
              </a:rPr>
              <a:t>Master In Slave Out (MISO)‏</a:t>
            </a:r>
          </a:p>
          <a:p>
            <a:pPr marL="741363" lvl="1" indent="-284163" defTabSz="457200" eaLnBrk="1" hangingPunct="1">
              <a:spcBef>
                <a:spcPts val="700"/>
              </a:spcBef>
              <a:buClr>
                <a:srgbClr val="FF0000"/>
              </a:buClr>
              <a:buSzPct val="5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solidFill>
                  <a:srgbClr val="000000"/>
                </a:solidFill>
                <a:latin typeface="Tahoma" pitchFamily="34" charset="0"/>
                <a:cs typeface="Arial" charset="0"/>
              </a:rPr>
              <a:t>System Clock (SCLK)‏</a:t>
            </a:r>
          </a:p>
          <a:p>
            <a:pPr marL="741363" lvl="1" indent="-284163" defTabSz="457200" eaLnBrk="1" hangingPunct="1">
              <a:spcBef>
                <a:spcPts val="700"/>
              </a:spcBef>
              <a:buClr>
                <a:srgbClr val="FF0000"/>
              </a:buClr>
              <a:buSzPct val="5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solidFill>
                  <a:srgbClr val="000000"/>
                </a:solidFill>
                <a:latin typeface="Tahoma" pitchFamily="34" charset="0"/>
                <a:cs typeface="Arial" charset="0"/>
              </a:rPr>
              <a:t>Slave Select 1…N</a:t>
            </a:r>
          </a:p>
          <a:p>
            <a:pPr marL="341313" indent="-341313" defTabSz="457200" eaLnBrk="1" hangingPunct="1">
              <a:spcBef>
                <a:spcPts val="700"/>
              </a:spcBef>
              <a:buClr>
                <a:srgbClr val="3333CC"/>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solidFill>
                  <a:srgbClr val="000000"/>
                </a:solidFill>
                <a:latin typeface="Tahoma" pitchFamily="34" charset="0"/>
                <a:cs typeface="Arial" charset="0"/>
              </a:rPr>
              <a:t>Master Set Slave Select low</a:t>
            </a:r>
          </a:p>
          <a:p>
            <a:pPr marL="341313" indent="-341313" defTabSz="457200" eaLnBrk="1" hangingPunct="1">
              <a:spcBef>
                <a:spcPts val="700"/>
              </a:spcBef>
              <a:buClr>
                <a:srgbClr val="3333CC"/>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solidFill>
                  <a:srgbClr val="000000"/>
                </a:solidFill>
                <a:latin typeface="Tahoma" pitchFamily="34" charset="0"/>
                <a:cs typeface="Arial" charset="0"/>
              </a:rPr>
              <a:t>Master Generates Clock</a:t>
            </a:r>
          </a:p>
          <a:p>
            <a:pPr marL="341313" indent="-341313" defTabSz="457200" eaLnBrk="1" hangingPunct="1">
              <a:spcBef>
                <a:spcPts val="700"/>
              </a:spcBef>
              <a:buClr>
                <a:srgbClr val="3333CC"/>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solidFill>
                  <a:srgbClr val="000000"/>
                </a:solidFill>
                <a:latin typeface="Tahoma" pitchFamily="34" charset="0"/>
                <a:cs typeface="Arial" charset="0"/>
              </a:rPr>
              <a:t>Shift registers shift in and out data</a:t>
            </a:r>
          </a:p>
          <a:p>
            <a:pPr marL="741363" lvl="1" indent="-284163" defTabSz="457200" eaLnBrk="1" hangingPunct="1">
              <a:spcBef>
                <a:spcPts val="700"/>
              </a:spcBef>
              <a:buClr>
                <a:srgbClr val="FF0000"/>
              </a:buClr>
              <a:buSzPct val="55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a:solidFill>
                <a:srgbClr val="000000"/>
              </a:solidFill>
              <a:latin typeface="Tahoma" pitchFamily="34" charset="0"/>
              <a:cs typeface="Arial" charset="0"/>
            </a:endParaRPr>
          </a:p>
        </p:txBody>
      </p:sp>
      <p:pic>
        <p:nvPicPr>
          <p:cNvPr id="24580" name="Picture 3"/>
          <p:cNvPicPr>
            <a:picLocks noChangeAspect="1" noChangeArrowheads="1"/>
          </p:cNvPicPr>
          <p:nvPr/>
        </p:nvPicPr>
        <p:blipFill>
          <a:blip r:embed="rId3" cstate="print"/>
          <a:srcRect/>
          <a:stretch>
            <a:fillRect/>
          </a:stretch>
        </p:blipFill>
        <p:spPr bwMode="auto">
          <a:xfrm>
            <a:off x="4248150" y="762000"/>
            <a:ext cx="4895850" cy="1409700"/>
          </a:xfrm>
          <a:prstGeom prst="rect">
            <a:avLst/>
          </a:prstGeom>
          <a:noFill/>
          <a:ln w="9525">
            <a:noFill/>
            <a:round/>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1150938" y="214313"/>
            <a:ext cx="7793037" cy="1462087"/>
          </a:xfrm>
          <a:prstGeom prst="rect">
            <a:avLst/>
          </a:prstGeom>
          <a:noFill/>
          <a:ln w="9525">
            <a:noFill/>
            <a:round/>
            <a:headEnd/>
            <a:tailEnd/>
          </a:ln>
        </p:spPr>
        <p:txBody>
          <a:bodyPr anchor="b"/>
          <a:lstStyle/>
          <a:p>
            <a:pPr defTabSz="457200" eaLnBrk="1" hangingPunct="1">
              <a:buClr>
                <a:srgbClr val="333399"/>
              </a:buClr>
              <a:buSzPct val="100000"/>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solidFill>
                  <a:srgbClr val="333399"/>
                </a:solidFill>
                <a:latin typeface="Tahoma" pitchFamily="34" charset="0"/>
                <a:cs typeface="Arial" charset="0"/>
              </a:rPr>
              <a:t>Wires in Detail</a:t>
            </a:r>
          </a:p>
        </p:txBody>
      </p:sp>
      <p:sp>
        <p:nvSpPr>
          <p:cNvPr id="25603" name="Text Box 2"/>
          <p:cNvSpPr txBox="1">
            <a:spLocks noChangeArrowheads="1"/>
          </p:cNvSpPr>
          <p:nvPr/>
        </p:nvSpPr>
        <p:spPr bwMode="auto">
          <a:xfrm>
            <a:off x="1182688" y="2017713"/>
            <a:ext cx="7772400" cy="4760912"/>
          </a:xfrm>
          <a:prstGeom prst="rect">
            <a:avLst/>
          </a:prstGeom>
          <a:noFill/>
          <a:ln w="9525">
            <a:noFill/>
            <a:round/>
            <a:headEnd/>
            <a:tailEnd/>
          </a:ln>
        </p:spPr>
        <p:txBody>
          <a:bodyPr/>
          <a:lstStyle/>
          <a:p>
            <a:pPr marL="341313" indent="-341313" defTabSz="457200" eaLnBrk="1" hangingPunct="1">
              <a:lnSpc>
                <a:spcPct val="90000"/>
              </a:lnSpc>
              <a:spcBef>
                <a:spcPts val="800"/>
              </a:spcBef>
              <a:buClr>
                <a:srgbClr val="3333CC"/>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a:solidFill>
                  <a:srgbClr val="000000"/>
                </a:solidFill>
                <a:latin typeface="Tahoma" pitchFamily="34" charset="0"/>
                <a:cs typeface="Arial" charset="0"/>
              </a:rPr>
              <a:t>MOSI – Carries data out of Master to Slave</a:t>
            </a:r>
          </a:p>
          <a:p>
            <a:pPr marL="341313" indent="-341313" defTabSz="457200" eaLnBrk="1" hangingPunct="1">
              <a:lnSpc>
                <a:spcPct val="90000"/>
              </a:lnSpc>
              <a:spcBef>
                <a:spcPts val="800"/>
              </a:spcBef>
              <a:buClr>
                <a:srgbClr val="3333CC"/>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a:solidFill>
                  <a:srgbClr val="000000"/>
                </a:solidFill>
                <a:latin typeface="Tahoma" pitchFamily="34" charset="0"/>
                <a:cs typeface="Arial" charset="0"/>
              </a:rPr>
              <a:t>MISO – Carries data from Slave to Master</a:t>
            </a:r>
          </a:p>
          <a:p>
            <a:pPr marL="741363" lvl="1" indent="-284163" defTabSz="457200" eaLnBrk="1" hangingPunct="1">
              <a:lnSpc>
                <a:spcPct val="90000"/>
              </a:lnSpc>
              <a:spcBef>
                <a:spcPts val="700"/>
              </a:spcBef>
              <a:buClr>
                <a:srgbClr val="FF0000"/>
              </a:buClr>
              <a:buSzPct val="5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solidFill>
                  <a:srgbClr val="000000"/>
                </a:solidFill>
                <a:latin typeface="Tahoma" pitchFamily="34" charset="0"/>
                <a:cs typeface="Arial" charset="0"/>
              </a:rPr>
              <a:t>Both signals happen for every transmission</a:t>
            </a:r>
          </a:p>
          <a:p>
            <a:pPr marL="341313" indent="-341313" defTabSz="457200" eaLnBrk="1" hangingPunct="1">
              <a:lnSpc>
                <a:spcPct val="90000"/>
              </a:lnSpc>
              <a:spcBef>
                <a:spcPts val="800"/>
              </a:spcBef>
              <a:buClr>
                <a:srgbClr val="3333CC"/>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a:solidFill>
                  <a:srgbClr val="000000"/>
                </a:solidFill>
                <a:latin typeface="Tahoma" pitchFamily="34" charset="0"/>
                <a:cs typeface="Arial" charset="0"/>
              </a:rPr>
              <a:t>SS_BAR – Unique line to select a slave</a:t>
            </a:r>
          </a:p>
          <a:p>
            <a:pPr marL="341313" indent="-341313" defTabSz="457200" eaLnBrk="1" hangingPunct="1">
              <a:lnSpc>
                <a:spcPct val="90000"/>
              </a:lnSpc>
              <a:spcBef>
                <a:spcPts val="800"/>
              </a:spcBef>
              <a:buClr>
                <a:srgbClr val="3333CC"/>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a:solidFill>
                  <a:srgbClr val="000000"/>
                </a:solidFill>
                <a:latin typeface="Tahoma" pitchFamily="34" charset="0"/>
                <a:cs typeface="Arial" charset="0"/>
              </a:rPr>
              <a:t>SCLK – Master produced clock to synchronize data transfer</a:t>
            </a:r>
          </a:p>
        </p:txBody>
      </p:sp>
      <p:pic>
        <p:nvPicPr>
          <p:cNvPr id="25604" name="Picture 3"/>
          <p:cNvPicPr>
            <a:picLocks noChangeAspect="1" noChangeArrowheads="1"/>
          </p:cNvPicPr>
          <p:nvPr/>
        </p:nvPicPr>
        <p:blipFill>
          <a:blip r:embed="rId3" cstate="print"/>
          <a:srcRect/>
          <a:stretch>
            <a:fillRect/>
          </a:stretch>
        </p:blipFill>
        <p:spPr bwMode="auto">
          <a:xfrm>
            <a:off x="5029200" y="685800"/>
            <a:ext cx="3784600" cy="1133475"/>
          </a:xfrm>
          <a:prstGeom prst="rect">
            <a:avLst/>
          </a:prstGeom>
          <a:noFill/>
          <a:ln w="9525">
            <a:noFill/>
            <a:round/>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1150938" y="214313"/>
            <a:ext cx="7793037" cy="1462087"/>
          </a:xfrm>
          <a:prstGeom prst="rect">
            <a:avLst/>
          </a:prstGeom>
          <a:noFill/>
          <a:ln w="9525">
            <a:noFill/>
            <a:round/>
            <a:headEnd/>
            <a:tailEnd/>
          </a:ln>
        </p:spPr>
        <p:txBody>
          <a:bodyPr anchor="b"/>
          <a:lstStyle/>
          <a:p>
            <a:pPr defTabSz="457200" eaLnBrk="1" hangingPunct="1">
              <a:buClr>
                <a:srgbClr val="333399"/>
              </a:buClr>
              <a:buSzPct val="100000"/>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solidFill>
                  <a:srgbClr val="333399"/>
                </a:solidFill>
                <a:latin typeface="Tahoma" pitchFamily="34" charset="0"/>
                <a:cs typeface="Arial" charset="0"/>
              </a:rPr>
              <a:t>Shifting Protocol</a:t>
            </a:r>
          </a:p>
        </p:txBody>
      </p:sp>
      <p:grpSp>
        <p:nvGrpSpPr>
          <p:cNvPr id="26627" name="Group 2"/>
          <p:cNvGrpSpPr>
            <a:grpSpLocks/>
          </p:cNvGrpSpPr>
          <p:nvPr/>
        </p:nvGrpSpPr>
        <p:grpSpPr bwMode="auto">
          <a:xfrm>
            <a:off x="1219200" y="2133600"/>
            <a:ext cx="6399213" cy="2559050"/>
            <a:chOff x="768" y="1344"/>
            <a:chExt cx="4031" cy="1612"/>
          </a:xfrm>
        </p:grpSpPr>
        <p:pic>
          <p:nvPicPr>
            <p:cNvPr id="26629" name="Picture 3"/>
            <p:cNvPicPr>
              <a:picLocks noChangeAspect="1" noChangeArrowheads="1"/>
            </p:cNvPicPr>
            <p:nvPr/>
          </p:nvPicPr>
          <p:blipFill>
            <a:blip r:embed="rId3" cstate="print"/>
            <a:srcRect/>
            <a:stretch>
              <a:fillRect/>
            </a:stretch>
          </p:blipFill>
          <p:spPr bwMode="auto">
            <a:xfrm>
              <a:off x="768" y="1344"/>
              <a:ext cx="4032" cy="1613"/>
            </a:xfrm>
            <a:prstGeom prst="rect">
              <a:avLst/>
            </a:prstGeom>
            <a:noFill/>
            <a:ln w="9525">
              <a:noFill/>
              <a:round/>
              <a:headEnd/>
              <a:tailEnd/>
            </a:ln>
          </p:spPr>
        </p:pic>
        <p:sp>
          <p:nvSpPr>
            <p:cNvPr id="26630" name="Text Box 4"/>
            <p:cNvSpPr txBox="1">
              <a:spLocks noChangeArrowheads="1"/>
            </p:cNvSpPr>
            <p:nvPr/>
          </p:nvSpPr>
          <p:spPr bwMode="auto">
            <a:xfrm>
              <a:off x="768" y="1344"/>
              <a:ext cx="4032" cy="1613"/>
            </a:xfrm>
            <a:prstGeom prst="rect">
              <a:avLst/>
            </a:prstGeom>
            <a:noFill/>
            <a:ln w="9525">
              <a:noFill/>
              <a:round/>
              <a:headEnd/>
              <a:tailEnd/>
            </a:ln>
          </p:spPr>
          <p:txBody>
            <a:bodyPr wrap="none" anchor="ctr"/>
            <a:lstStyle/>
            <a:p>
              <a:pPr defTabSz="457200"/>
              <a:endParaRPr lang="en-US" sz="1800">
                <a:solidFill>
                  <a:srgbClr val="000000"/>
                </a:solidFill>
                <a:latin typeface="Tahoma" pitchFamily="34" charset="0"/>
                <a:cs typeface="Arial" charset="0"/>
              </a:endParaRPr>
            </a:p>
          </p:txBody>
        </p:sp>
      </p:grpSp>
      <p:sp>
        <p:nvSpPr>
          <p:cNvPr id="26628" name="Text Box 5"/>
          <p:cNvSpPr txBox="1">
            <a:spLocks noChangeArrowheads="1"/>
          </p:cNvSpPr>
          <p:nvPr/>
        </p:nvSpPr>
        <p:spPr bwMode="auto">
          <a:xfrm>
            <a:off x="1298575" y="4876800"/>
            <a:ext cx="6215063" cy="490538"/>
          </a:xfrm>
          <a:prstGeom prst="rect">
            <a:avLst/>
          </a:prstGeom>
          <a:noFill/>
          <a:ln w="9525">
            <a:noFill/>
            <a:round/>
            <a:headEnd/>
            <a:tailEnd/>
          </a:ln>
        </p:spPr>
        <p:txBody>
          <a:bodyPr wrap="none" lIns="90000" tIns="46800" rIns="90000" bIns="46800">
            <a:spAutoFit/>
          </a:bodyPr>
          <a:lstStyle/>
          <a:p>
            <a:pPr defTabSz="457200"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a:solidFill>
                  <a:srgbClr val="000000"/>
                </a:solidFill>
                <a:latin typeface="Arial" charset="0"/>
                <a:cs typeface="Arial" charset="0"/>
              </a:rPr>
              <a:t>Master shifts out data to Slave, and shift in data from Slave</a:t>
            </a:r>
          </a:p>
          <a:p>
            <a:pPr defTabSz="457200"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800">
                <a:solidFill>
                  <a:srgbClr val="000000"/>
                </a:solidFill>
                <a:latin typeface="Arial" charset="0"/>
                <a:cs typeface="Arial" charset="0"/>
              </a:rPr>
              <a:t>http://upload.wikimedia.org/wikipedia/commons/thumb/b/bb/SPI_8-bit_circular_transfer.svg/400px-SPI_8-bit_circular_transfer.svg.png</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Queue</a:t>
            </a:r>
            <a:endParaRPr lang="en-US" dirty="0"/>
          </a:p>
        </p:txBody>
      </p:sp>
      <p:sp>
        <p:nvSpPr>
          <p:cNvPr id="4" name="Slide Number Placeholder 3"/>
          <p:cNvSpPr>
            <a:spLocks noGrp="1"/>
          </p:cNvSpPr>
          <p:nvPr>
            <p:ph type="sldNum" sz="quarter" idx="12"/>
          </p:nvPr>
        </p:nvSpPr>
        <p:spPr/>
        <p:txBody>
          <a:bodyPr/>
          <a:lstStyle/>
          <a:p>
            <a:pPr>
              <a:defRPr/>
            </a:pPr>
            <a:fld id="{331B6864-6CC3-410F-8D49-7F7C8EB5C66F}" type="slidenum">
              <a:rPr lang="en-US" smtClean="0"/>
              <a:pPr>
                <a:defRPr/>
              </a:pPr>
              <a:t>4</a:t>
            </a:fld>
            <a:endParaRPr lang="en-US"/>
          </a:p>
        </p:txBody>
      </p:sp>
      <p:sp>
        <p:nvSpPr>
          <p:cNvPr id="9" name="Folded Corner 8"/>
          <p:cNvSpPr/>
          <p:nvPr/>
        </p:nvSpPr>
        <p:spPr bwMode="auto">
          <a:xfrm>
            <a:off x="169863" y="1353909"/>
            <a:ext cx="2213052" cy="1113745"/>
          </a:xfrm>
          <a:prstGeom prst="foldedCorner">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1</a:t>
            </a: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 @3</a:t>
            </a:r>
          </a:p>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tx1"/>
                </a:solidFill>
                <a:latin typeface="Times New Roman" pitchFamily="18" charset="0"/>
              </a:rPr>
              <a:t>//Setup Timer @5</a:t>
            </a:r>
            <a:endParaRPr kumimoji="0" lang="en-US" sz="2000" b="0" i="0" strike="noStrike" cap="none" normalizeH="0" baseline="0" dirty="0" smtClean="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0" name="Folded Corner 9"/>
          <p:cNvSpPr/>
          <p:nvPr/>
        </p:nvSpPr>
        <p:spPr bwMode="auto">
          <a:xfrm>
            <a:off x="169863" y="2621274"/>
            <a:ext cx="2213052" cy="1113745"/>
          </a:xfrm>
          <a:prstGeom prst="foldedCorner">
            <a:avLst/>
          </a:prstGeom>
          <a:solidFill>
            <a:schemeClr val="accent1">
              <a:lumMod val="40000"/>
              <a:lumOff val="60000"/>
            </a:scheme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2</a:t>
            </a:r>
          </a:p>
          <a:p>
            <a:pPr marL="0" marR="0" indent="0" algn="l" defTabSz="914400" rtl="0" eaLnBrk="0" fontAlgn="base" latinLnBrk="0" hangingPunct="0">
              <a:lnSpc>
                <a:spcPct val="100000"/>
              </a:lnSpc>
              <a:spcBef>
                <a:spcPct val="0"/>
              </a:spcBef>
              <a:spcAft>
                <a:spcPct val="0"/>
              </a:spcAft>
              <a:buClrTx/>
              <a:buSzTx/>
              <a:buFontTx/>
              <a:buNone/>
              <a:tabLst/>
            </a:pP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a:t>
            </a:r>
            <a:r>
              <a:rPr kumimoji="0" lang="en-US" sz="2000" b="0" i="0" strike="noStrike" cap="none" normalizeH="0" dirty="0" smtClean="0">
                <a:ln>
                  <a:noFill/>
                </a:ln>
                <a:solidFill>
                  <a:schemeClr val="tx1"/>
                </a:solidFill>
                <a:effectLst/>
                <a:latin typeface="Times New Roman" pitchFamily="18" charset="0"/>
              </a:rPr>
              <a:t> </a:t>
            </a:r>
            <a:r>
              <a:rPr kumimoji="0" lang="en-US" sz="2000" b="0" i="0" strike="noStrike" cap="none" normalizeH="0" baseline="0" dirty="0" smtClean="0">
                <a:ln>
                  <a:noFill/>
                </a:ln>
                <a:solidFill>
                  <a:schemeClr val="tx1"/>
                </a:solidFill>
                <a:effectLst/>
                <a:latin typeface="Times New Roman" pitchFamily="18" charset="0"/>
              </a:rPr>
              <a:t>@D2</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1" name="Folded Corner 10"/>
          <p:cNvSpPr/>
          <p:nvPr/>
        </p:nvSpPr>
        <p:spPr bwMode="auto">
          <a:xfrm>
            <a:off x="169863" y="3888639"/>
            <a:ext cx="2213052" cy="1113745"/>
          </a:xfrm>
          <a:prstGeom prst="foldedCorner">
            <a:avLst/>
          </a:prstGeom>
          <a:solidFill>
            <a:srgbClr val="FFCC0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3</a:t>
            </a:r>
          </a:p>
          <a:p>
            <a:pPr marL="0" marR="0" indent="0" algn="l" defTabSz="914400" rtl="0" eaLnBrk="0" fontAlgn="base" latinLnBrk="0" hangingPunct="0">
              <a:lnSpc>
                <a:spcPct val="100000"/>
              </a:lnSpc>
              <a:spcBef>
                <a:spcPct val="0"/>
              </a:spcBef>
              <a:spcAft>
                <a:spcPct val="0"/>
              </a:spcAft>
              <a:buClrTx/>
              <a:buSzTx/>
              <a:buFontTx/>
              <a:buNone/>
              <a:tabLst/>
            </a:pP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 @D7</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2" name="Folded Corner 11"/>
          <p:cNvSpPr/>
          <p:nvPr/>
        </p:nvSpPr>
        <p:spPr bwMode="auto">
          <a:xfrm>
            <a:off x="169863" y="5156004"/>
            <a:ext cx="2213052" cy="1113745"/>
          </a:xfrm>
          <a:prstGeom prst="foldedCorner">
            <a:avLst/>
          </a:prstGeom>
          <a:solidFill>
            <a:srgbClr val="FF660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4</a:t>
            </a:r>
          </a:p>
          <a:p>
            <a:pPr marL="0" marR="0" indent="0" algn="l" defTabSz="914400" rtl="0" eaLnBrk="0" fontAlgn="base" latinLnBrk="0" hangingPunct="0">
              <a:lnSpc>
                <a:spcPct val="100000"/>
              </a:lnSpc>
              <a:spcBef>
                <a:spcPct val="0"/>
              </a:spcBef>
              <a:spcAft>
                <a:spcPct val="0"/>
              </a:spcAft>
              <a:buClrTx/>
              <a:buSzTx/>
              <a:buFontTx/>
              <a:buNone/>
              <a:tabLst/>
            </a:pP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 @4</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4" name="Rounded Rectangle 13"/>
          <p:cNvSpPr/>
          <p:nvPr/>
        </p:nvSpPr>
        <p:spPr bwMode="auto">
          <a:xfrm>
            <a:off x="3496660" y="1316727"/>
            <a:ext cx="1036935" cy="38404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Head </a:t>
            </a:r>
            <a:r>
              <a:rPr kumimoji="0" lang="en-US" sz="1800" b="0" i="0" u="none" strike="noStrike" cap="none" normalizeH="0" baseline="0" dirty="0" err="1" smtClean="0">
                <a:ln>
                  <a:noFill/>
                </a:ln>
                <a:solidFill>
                  <a:schemeClr val="tx1"/>
                </a:solidFill>
                <a:effectLst/>
                <a:latin typeface="Times New Roman" pitchFamily="18" charset="0"/>
              </a:rPr>
              <a:t>Ptr</a:t>
            </a:r>
            <a:endParaRPr kumimoji="0" lang="en-US" sz="1800" b="0" i="0" u="none" strike="noStrike" cap="none" normalizeH="0" baseline="0" dirty="0" smtClean="0">
              <a:ln>
                <a:noFill/>
              </a:ln>
              <a:solidFill>
                <a:schemeClr val="tx1"/>
              </a:solidFill>
              <a:effectLst/>
              <a:latin typeface="Times New Roman" pitchFamily="18" charset="0"/>
            </a:endParaRPr>
          </a:p>
        </p:txBody>
      </p:sp>
      <p:cxnSp>
        <p:nvCxnSpPr>
          <p:cNvPr id="18" name="Straight Arrow Connector 17"/>
          <p:cNvCxnSpPr>
            <a:stCxn id="14" idx="2"/>
          </p:cNvCxnSpPr>
          <p:nvPr/>
        </p:nvCxnSpPr>
        <p:spPr bwMode="auto">
          <a:xfrm>
            <a:off x="4015128" y="1700775"/>
            <a:ext cx="19202" cy="42245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9" name="TextBox 18"/>
          <p:cNvSpPr txBox="1"/>
          <p:nvPr/>
        </p:nvSpPr>
        <p:spPr>
          <a:xfrm>
            <a:off x="3711192" y="2008015"/>
            <a:ext cx="607871" cy="369332"/>
          </a:xfrm>
          <a:prstGeom prst="rect">
            <a:avLst/>
          </a:prstGeom>
          <a:noFill/>
        </p:spPr>
        <p:txBody>
          <a:bodyPr wrap="none" rtlCol="0">
            <a:spAutoFit/>
          </a:bodyPr>
          <a:lstStyle/>
          <a:p>
            <a:r>
              <a:rPr lang="en-US" sz="1800" dirty="0" smtClean="0"/>
              <a:t>Null</a:t>
            </a:r>
            <a:endParaRPr lang="en-US" dirty="0"/>
          </a:p>
        </p:txBody>
      </p:sp>
      <p:sp>
        <p:nvSpPr>
          <p:cNvPr id="20" name="Rectangle 19"/>
          <p:cNvSpPr/>
          <p:nvPr/>
        </p:nvSpPr>
        <p:spPr bwMode="auto">
          <a:xfrm>
            <a:off x="6377035" y="1622744"/>
            <a:ext cx="1805035" cy="157460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sng" strike="noStrike" cap="none" normalizeH="0" baseline="0" dirty="0" smtClean="0">
                <a:ln>
                  <a:noFill/>
                </a:ln>
                <a:solidFill>
                  <a:schemeClr val="tx1"/>
                </a:solidFill>
                <a:effectLst/>
                <a:latin typeface="Times New Roman" pitchFamily="18" charset="0"/>
              </a:rPr>
              <a:t>Hardware Timer</a:t>
            </a:r>
          </a:p>
          <a:p>
            <a:pPr marL="0" marR="0" indent="0" algn="l" defTabSz="914400" rtl="0" eaLnBrk="0" fontAlgn="base" latinLnBrk="0" hangingPunct="0">
              <a:lnSpc>
                <a:spcPct val="100000"/>
              </a:lnSpc>
              <a:spcBef>
                <a:spcPct val="0"/>
              </a:spcBef>
              <a:spcAft>
                <a:spcPct val="0"/>
              </a:spcAft>
              <a:buClrTx/>
              <a:buSzTx/>
              <a:buFontTx/>
              <a:buNone/>
              <a:tabLst/>
            </a:pPr>
            <a:endParaRPr lang="en-US" sz="1800" u="sng" dirty="0"/>
          </a:p>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t>Count:</a:t>
            </a:r>
          </a:p>
          <a:p>
            <a:pPr marL="0" marR="0" indent="0" algn="l" defTabSz="914400" rtl="0" eaLnBrk="0" fontAlgn="base" latinLnBrk="0" hangingPunct="0">
              <a:lnSpc>
                <a:spcPct val="100000"/>
              </a:lnSpc>
              <a:spcBef>
                <a:spcPct val="0"/>
              </a:spcBef>
              <a:spcAft>
                <a:spcPct val="0"/>
              </a:spcAft>
              <a:buClrTx/>
              <a:buSzTx/>
              <a:buFontTx/>
              <a:buNone/>
              <a:tabLst/>
            </a:pPr>
            <a:endParaRPr lang="en-US" sz="1800" dirty="0"/>
          </a:p>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t> </a:t>
            </a:r>
            <a:endParaRPr kumimoji="0" lang="en-US" sz="1800" b="0" i="0" strike="noStrike" cap="none" normalizeH="0" baseline="0" dirty="0" smtClean="0">
              <a:ln>
                <a:noFill/>
              </a:ln>
              <a:solidFill>
                <a:schemeClr val="tx1"/>
              </a:solidFill>
              <a:effectLst/>
              <a:latin typeface="Times New Roman" pitchFamily="18" charset="0"/>
            </a:endParaRPr>
          </a:p>
        </p:txBody>
      </p:sp>
      <p:sp>
        <p:nvSpPr>
          <p:cNvPr id="21" name="Rounded Rectangle 20"/>
          <p:cNvSpPr/>
          <p:nvPr/>
        </p:nvSpPr>
        <p:spPr bwMode="auto">
          <a:xfrm>
            <a:off x="7106730" y="2198819"/>
            <a:ext cx="883315" cy="42245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-1</a:t>
            </a:r>
            <a:endParaRPr kumimoji="0" lang="en-US" sz="18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5974994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1150938" y="214313"/>
            <a:ext cx="7793037" cy="1462087"/>
          </a:xfrm>
          <a:prstGeom prst="rect">
            <a:avLst/>
          </a:prstGeom>
          <a:noFill/>
          <a:ln w="9525">
            <a:noFill/>
            <a:round/>
            <a:headEnd/>
            <a:tailEnd/>
          </a:ln>
        </p:spPr>
        <p:txBody>
          <a:bodyPr anchor="b"/>
          <a:lstStyle/>
          <a:p>
            <a:pPr defTabSz="457200" eaLnBrk="1" hangingPunct="1">
              <a:buClr>
                <a:srgbClr val="333399"/>
              </a:buClr>
              <a:buSzPct val="100000"/>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solidFill>
                  <a:srgbClr val="333399"/>
                </a:solidFill>
                <a:latin typeface="Tahoma" pitchFamily="34" charset="0"/>
                <a:cs typeface="Arial" charset="0"/>
              </a:rPr>
              <a:t>Diagram</a:t>
            </a:r>
          </a:p>
        </p:txBody>
      </p:sp>
      <p:pic>
        <p:nvPicPr>
          <p:cNvPr id="27651" name="Picture 2"/>
          <p:cNvPicPr>
            <a:picLocks noChangeAspect="1" noChangeArrowheads="1"/>
          </p:cNvPicPr>
          <p:nvPr/>
        </p:nvPicPr>
        <p:blipFill>
          <a:blip r:embed="rId3" cstate="print"/>
          <a:srcRect/>
          <a:stretch>
            <a:fillRect/>
          </a:stretch>
        </p:blipFill>
        <p:spPr bwMode="auto">
          <a:xfrm>
            <a:off x="685800" y="2286000"/>
            <a:ext cx="3276600" cy="2603500"/>
          </a:xfrm>
          <a:prstGeom prst="rect">
            <a:avLst/>
          </a:prstGeom>
          <a:noFill/>
          <a:ln w="9525">
            <a:noFill/>
            <a:round/>
            <a:headEnd/>
            <a:tailEnd/>
          </a:ln>
        </p:spPr>
      </p:pic>
      <p:sp>
        <p:nvSpPr>
          <p:cNvPr id="27652" name="Text Box 3"/>
          <p:cNvSpPr txBox="1">
            <a:spLocks noChangeArrowheads="1"/>
          </p:cNvSpPr>
          <p:nvPr/>
        </p:nvSpPr>
        <p:spPr bwMode="auto">
          <a:xfrm>
            <a:off x="685800" y="5029200"/>
            <a:ext cx="3505200" cy="885825"/>
          </a:xfrm>
          <a:prstGeom prst="rect">
            <a:avLst/>
          </a:prstGeom>
          <a:noFill/>
          <a:ln w="9525">
            <a:noFill/>
            <a:round/>
            <a:headEnd/>
            <a:tailEnd/>
          </a:ln>
        </p:spPr>
        <p:txBody>
          <a:bodyPr lIns="90000" tIns="46800" rIns="90000" bIns="46800">
            <a:spAutoFit/>
          </a:bodyPr>
          <a:lstStyle/>
          <a:p>
            <a:pPr defTabSz="457200"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a:solidFill>
                  <a:srgbClr val="000000"/>
                </a:solidFill>
                <a:latin typeface="Arial" charset="0"/>
                <a:cs typeface="Arial" charset="0"/>
              </a:rPr>
              <a:t>Master and multiple independent slaves</a:t>
            </a:r>
          </a:p>
          <a:p>
            <a:pPr defTabSz="457200"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800">
                <a:solidFill>
                  <a:srgbClr val="000000"/>
                </a:solidFill>
                <a:latin typeface="Arial" charset="0"/>
                <a:cs typeface="Arial" charset="0"/>
              </a:rPr>
              <a:t>http://upload.wikimedia.org/wikipedia/commons/thumb/f/fc/SPI_three_slaves.svg/350px-SPI_three_slaves.svg.png</a:t>
            </a:r>
          </a:p>
        </p:txBody>
      </p:sp>
      <p:sp>
        <p:nvSpPr>
          <p:cNvPr id="27653" name="Text Box 5"/>
          <p:cNvSpPr txBox="1">
            <a:spLocks noChangeArrowheads="1"/>
          </p:cNvSpPr>
          <p:nvPr/>
        </p:nvSpPr>
        <p:spPr bwMode="auto">
          <a:xfrm>
            <a:off x="4876800" y="4572000"/>
            <a:ext cx="3505200" cy="763588"/>
          </a:xfrm>
          <a:prstGeom prst="rect">
            <a:avLst/>
          </a:prstGeom>
          <a:noFill/>
          <a:ln w="9525">
            <a:noFill/>
            <a:round/>
            <a:headEnd/>
            <a:tailEnd/>
          </a:ln>
        </p:spPr>
        <p:txBody>
          <a:bodyPr lIns="90000" tIns="46800" rIns="90000" bIns="46800">
            <a:spAutoFit/>
          </a:bodyPr>
          <a:lstStyle/>
          <a:p>
            <a:pPr defTabSz="457200"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a:solidFill>
                  <a:srgbClr val="000000"/>
                </a:solidFill>
                <a:latin typeface="Arial" charset="0"/>
                <a:cs typeface="Arial" charset="0"/>
              </a:rPr>
              <a:t>Master and multiple daisy-chained slaves</a:t>
            </a:r>
          </a:p>
          <a:p>
            <a:pPr defTabSz="457200"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800">
                <a:solidFill>
                  <a:srgbClr val="000000"/>
                </a:solidFill>
                <a:latin typeface="Tahoma" pitchFamily="34" charset="0"/>
                <a:cs typeface="Arial" charset="0"/>
              </a:rPr>
              <a:t>http://www.maxim-ic.com/appnotes.cfm/an_pk/3947</a:t>
            </a:r>
          </a:p>
        </p:txBody>
      </p:sp>
      <p:sp>
        <p:nvSpPr>
          <p:cNvPr id="27654" name="Text Box 6"/>
          <p:cNvSpPr txBox="1">
            <a:spLocks noChangeArrowheads="1"/>
          </p:cNvSpPr>
          <p:nvPr/>
        </p:nvSpPr>
        <p:spPr bwMode="auto">
          <a:xfrm>
            <a:off x="4953000" y="4267200"/>
            <a:ext cx="2667000" cy="246063"/>
          </a:xfrm>
          <a:prstGeom prst="rect">
            <a:avLst/>
          </a:prstGeom>
          <a:noFill/>
          <a:ln w="9525">
            <a:noFill/>
            <a:round/>
            <a:headEnd/>
            <a:tailEnd/>
          </a:ln>
        </p:spPr>
        <p:txBody>
          <a:bodyPr lIns="90000" tIns="46800" rIns="90000" bIns="46800">
            <a:spAutoFit/>
          </a:bodyPr>
          <a:lstStyle/>
          <a:p>
            <a:pPr defTabSz="457200" eaLnBrk="1" hangingPunct="1">
              <a:buClr>
                <a:srgbClr val="000000"/>
              </a:buClr>
              <a:buSzPct val="100000"/>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a:solidFill>
                  <a:srgbClr val="000000"/>
                </a:solidFill>
                <a:latin typeface="Tahoma" pitchFamily="34" charset="0"/>
                <a:cs typeface="Arial" charset="0"/>
              </a:rPr>
              <a:t>Some wires have been renamed </a:t>
            </a:r>
          </a:p>
        </p:txBody>
      </p:sp>
      <p:pic>
        <p:nvPicPr>
          <p:cNvPr id="27655" name="Picture 8"/>
          <p:cNvPicPr>
            <a:picLocks noChangeAspect="1" noChangeArrowheads="1"/>
          </p:cNvPicPr>
          <p:nvPr/>
        </p:nvPicPr>
        <p:blipFill>
          <a:blip r:embed="rId4" cstate="print"/>
          <a:srcRect/>
          <a:stretch>
            <a:fillRect/>
          </a:stretch>
        </p:blipFill>
        <p:spPr bwMode="auto">
          <a:xfrm>
            <a:off x="4038600" y="2438400"/>
            <a:ext cx="4981575" cy="1895475"/>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1219200" y="381000"/>
            <a:ext cx="7793038" cy="1462088"/>
          </a:xfrm>
          <a:prstGeom prst="rect">
            <a:avLst/>
          </a:prstGeom>
          <a:noFill/>
          <a:ln w="9525">
            <a:noFill/>
            <a:round/>
            <a:headEnd/>
            <a:tailEnd/>
          </a:ln>
        </p:spPr>
        <p:txBody>
          <a:bodyPr anchor="b"/>
          <a:lstStyle/>
          <a:p>
            <a:pPr defTabSz="457200" eaLnBrk="1" hangingPunct="1">
              <a:buClr>
                <a:srgbClr val="333399"/>
              </a:buClr>
              <a:buSzPct val="100000"/>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solidFill>
                  <a:srgbClr val="333399"/>
                </a:solidFill>
                <a:latin typeface="Tahoma" pitchFamily="34" charset="0"/>
                <a:cs typeface="Arial" charset="0"/>
              </a:rPr>
              <a:t>Clock Phase (Advanced)‏</a:t>
            </a:r>
          </a:p>
        </p:txBody>
      </p:sp>
      <p:sp>
        <p:nvSpPr>
          <p:cNvPr id="28675" name="Text Box 2"/>
          <p:cNvSpPr txBox="1">
            <a:spLocks noChangeArrowheads="1"/>
          </p:cNvSpPr>
          <p:nvPr/>
        </p:nvSpPr>
        <p:spPr bwMode="auto">
          <a:xfrm>
            <a:off x="1182688" y="2017713"/>
            <a:ext cx="7772400" cy="4884737"/>
          </a:xfrm>
          <a:prstGeom prst="rect">
            <a:avLst/>
          </a:prstGeom>
          <a:noFill/>
          <a:ln w="9525">
            <a:noFill/>
            <a:round/>
            <a:headEnd/>
            <a:tailEnd/>
          </a:ln>
        </p:spPr>
        <p:txBody>
          <a:bodyPr/>
          <a:lstStyle/>
          <a:p>
            <a:pPr marL="341313" indent="-341313" defTabSz="457200" eaLnBrk="1" hangingPunct="1">
              <a:spcBef>
                <a:spcPts val="800"/>
              </a:spcBef>
              <a:buClr>
                <a:srgbClr val="3333CC"/>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a:solidFill>
                  <a:srgbClr val="000000"/>
                </a:solidFill>
                <a:latin typeface="Tahoma" pitchFamily="34" charset="0"/>
                <a:cs typeface="Arial" charset="0"/>
              </a:rPr>
              <a:t>Two phases and two polarities of clock</a:t>
            </a:r>
          </a:p>
          <a:p>
            <a:pPr marL="341313" indent="-341313" defTabSz="457200" eaLnBrk="1" hangingPunct="1">
              <a:spcBef>
                <a:spcPts val="800"/>
              </a:spcBef>
              <a:buClr>
                <a:srgbClr val="3333CC"/>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a:solidFill>
                  <a:srgbClr val="000000"/>
                </a:solidFill>
                <a:latin typeface="Tahoma" pitchFamily="34" charset="0"/>
                <a:cs typeface="Arial" charset="0"/>
              </a:rPr>
              <a:t>Four modes</a:t>
            </a:r>
          </a:p>
          <a:p>
            <a:pPr marL="341313" indent="-341313" defTabSz="457200" eaLnBrk="1" hangingPunct="1">
              <a:spcBef>
                <a:spcPts val="800"/>
              </a:spcBef>
              <a:buClr>
                <a:srgbClr val="3333CC"/>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a:solidFill>
                  <a:srgbClr val="000000"/>
                </a:solidFill>
                <a:latin typeface="Tahoma" pitchFamily="34" charset="0"/>
                <a:cs typeface="Arial" charset="0"/>
              </a:rPr>
              <a:t>Master and selected slave must be in same mode</a:t>
            </a:r>
          </a:p>
          <a:p>
            <a:pPr marL="341313" indent="-341313" defTabSz="457200" eaLnBrk="1" hangingPunct="1">
              <a:spcBef>
                <a:spcPts val="800"/>
              </a:spcBef>
              <a:buClr>
                <a:srgbClr val="3333CC"/>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a:solidFill>
                  <a:srgbClr val="000000"/>
                </a:solidFill>
                <a:latin typeface="Tahoma" pitchFamily="34" charset="0"/>
                <a:cs typeface="Arial" charset="0"/>
              </a:rPr>
              <a:t>Master must change polarity and phase to communicate with slaves of different numbers</a:t>
            </a:r>
          </a:p>
          <a:p>
            <a:pPr marL="341313" indent="-341313" defTabSz="457200" eaLnBrk="1" hangingPunct="1">
              <a:spcBef>
                <a:spcPts val="800"/>
              </a:spcBef>
              <a:buClr>
                <a:srgbClr val="3333CC"/>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3200">
              <a:solidFill>
                <a:srgbClr val="000000"/>
              </a:solidFill>
              <a:latin typeface="Tahoma" pitchFamily="34" charset="0"/>
              <a:cs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1150938" y="214313"/>
            <a:ext cx="7793037" cy="1462087"/>
          </a:xfrm>
          <a:prstGeom prst="rect">
            <a:avLst/>
          </a:prstGeom>
          <a:noFill/>
          <a:ln w="9525">
            <a:noFill/>
            <a:round/>
            <a:headEnd/>
            <a:tailEnd/>
          </a:ln>
        </p:spPr>
        <p:txBody>
          <a:bodyPr anchor="b"/>
          <a:lstStyle/>
          <a:p>
            <a:pPr defTabSz="457200" eaLnBrk="1" hangingPunct="1">
              <a:buClr>
                <a:srgbClr val="333399"/>
              </a:buClr>
              <a:buSzPct val="100000"/>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solidFill>
                  <a:srgbClr val="333399"/>
                </a:solidFill>
                <a:latin typeface="Tahoma" pitchFamily="34" charset="0"/>
                <a:cs typeface="Arial" charset="0"/>
              </a:rPr>
              <a:t>Timing Diagram</a:t>
            </a:r>
          </a:p>
        </p:txBody>
      </p:sp>
      <p:sp>
        <p:nvSpPr>
          <p:cNvPr id="29699" name="Text Box 3"/>
          <p:cNvSpPr txBox="1">
            <a:spLocks noChangeArrowheads="1"/>
          </p:cNvSpPr>
          <p:nvPr/>
        </p:nvSpPr>
        <p:spPr bwMode="auto">
          <a:xfrm>
            <a:off x="1685925" y="5334000"/>
            <a:ext cx="5781675" cy="488950"/>
          </a:xfrm>
          <a:prstGeom prst="rect">
            <a:avLst/>
          </a:prstGeom>
          <a:noFill/>
          <a:ln w="9525">
            <a:noFill/>
            <a:round/>
            <a:headEnd/>
            <a:tailEnd/>
          </a:ln>
        </p:spPr>
        <p:txBody>
          <a:bodyPr wrap="none" lIns="90000" tIns="46800" rIns="90000" bIns="46800">
            <a:spAutoFit/>
          </a:bodyPr>
          <a:lstStyle/>
          <a:p>
            <a:pPr defTabSz="457200"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a:solidFill>
                  <a:srgbClr val="000000"/>
                </a:solidFill>
                <a:latin typeface="Arial" charset="0"/>
                <a:cs typeface="Arial" charset="0"/>
              </a:rPr>
              <a:t>Timing Diagram – Showing Clock polarities and phases</a:t>
            </a:r>
          </a:p>
          <a:p>
            <a:pPr defTabSz="457200"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800">
                <a:solidFill>
                  <a:srgbClr val="000000"/>
                </a:solidFill>
                <a:latin typeface="Tahoma" pitchFamily="34" charset="0"/>
                <a:cs typeface="Arial" charset="0"/>
              </a:rPr>
              <a:t>http://www.maxim-ic.com.cn/images/appnotes/3078/3078Fig02.gif</a:t>
            </a:r>
          </a:p>
        </p:txBody>
      </p:sp>
      <p:pic>
        <p:nvPicPr>
          <p:cNvPr id="29700" name="Picture 6"/>
          <p:cNvPicPr>
            <a:picLocks noChangeAspect="1" noChangeArrowheads="1"/>
          </p:cNvPicPr>
          <p:nvPr/>
        </p:nvPicPr>
        <p:blipFill>
          <a:blip r:embed="rId3" cstate="print"/>
          <a:srcRect/>
          <a:stretch>
            <a:fillRect/>
          </a:stretch>
        </p:blipFill>
        <p:spPr bwMode="auto">
          <a:xfrm>
            <a:off x="1600200" y="1981200"/>
            <a:ext cx="5610225" cy="3035300"/>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50938" y="214313"/>
            <a:ext cx="7793037" cy="1462087"/>
          </a:xfrm>
          <a:prstGeom prst="rect">
            <a:avLst/>
          </a:prstGeom>
          <a:noFill/>
          <a:ln w="9525">
            <a:noFill/>
            <a:round/>
            <a:headEnd/>
            <a:tailEnd/>
          </a:ln>
        </p:spPr>
        <p:txBody>
          <a:bodyPr anchor="b"/>
          <a:lstStyle/>
          <a:p>
            <a:pPr defTabSz="457200" eaLnBrk="1" hangingPunct="1">
              <a:buClr>
                <a:srgbClr val="333399"/>
              </a:buClr>
              <a:buSzPct val="100000"/>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solidFill>
                  <a:srgbClr val="333399"/>
                </a:solidFill>
                <a:latin typeface="Tahoma" pitchFamily="34" charset="0"/>
                <a:cs typeface="Arial" charset="0"/>
              </a:rPr>
              <a:t>Pros and Cons</a:t>
            </a:r>
          </a:p>
        </p:txBody>
      </p:sp>
      <p:sp>
        <p:nvSpPr>
          <p:cNvPr id="30723" name="Text Box 2"/>
          <p:cNvSpPr txBox="1">
            <a:spLocks noChangeArrowheads="1"/>
          </p:cNvSpPr>
          <p:nvPr/>
        </p:nvSpPr>
        <p:spPr bwMode="auto">
          <a:xfrm>
            <a:off x="1182688" y="2017713"/>
            <a:ext cx="7772400" cy="4875212"/>
          </a:xfrm>
          <a:prstGeom prst="rect">
            <a:avLst/>
          </a:prstGeom>
          <a:noFill/>
          <a:ln w="9525">
            <a:noFill/>
            <a:round/>
            <a:headEnd/>
            <a:tailEnd/>
          </a:ln>
        </p:spPr>
        <p:txBody>
          <a:bodyPr/>
          <a:lstStyle/>
          <a:p>
            <a:pPr marL="341313" indent="-341313" defTabSz="457200" eaLnBrk="1" hangingPunct="1">
              <a:lnSpc>
                <a:spcPct val="90000"/>
              </a:lnSpc>
              <a:spcBef>
                <a:spcPts val="600"/>
              </a:spcBef>
              <a:buClr>
                <a:srgbClr val="3333CC"/>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latin typeface="Tahoma" pitchFamily="34" charset="0"/>
                <a:cs typeface="Arial" charset="0"/>
              </a:rPr>
              <a:t>Pros:</a:t>
            </a:r>
          </a:p>
          <a:p>
            <a:pPr marL="341313" indent="-341313" defTabSz="457200" eaLnBrk="1" hangingPunct="1">
              <a:lnSpc>
                <a:spcPct val="90000"/>
              </a:lnSpc>
              <a:spcBef>
                <a:spcPts val="600"/>
              </a:spcBef>
              <a:buClr>
                <a:srgbClr val="3333CC"/>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latin typeface="Tahoma" pitchFamily="34" charset="0"/>
                <a:cs typeface="Arial" charset="0"/>
              </a:rPr>
              <a:t>Fast and easy</a:t>
            </a:r>
          </a:p>
          <a:p>
            <a:pPr lvl="1" defTabSz="457200" eaLnBrk="1" hangingPunct="1">
              <a:lnSpc>
                <a:spcPct val="90000"/>
              </a:lnSpc>
              <a:spcBef>
                <a:spcPts val="600"/>
              </a:spcBef>
              <a:buClr>
                <a:srgbClr val="FF0000"/>
              </a:buClr>
              <a:buSzPct val="55000"/>
              <a:buFont typeface="Wingdings"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latin typeface="Tahoma" pitchFamily="34" charset="0"/>
                <a:cs typeface="Arial" charset="0"/>
              </a:rPr>
              <a:t> Fast for point-to-point connections</a:t>
            </a:r>
          </a:p>
          <a:p>
            <a:pPr lvl="1" defTabSz="457200" eaLnBrk="1" hangingPunct="1">
              <a:lnSpc>
                <a:spcPct val="90000"/>
              </a:lnSpc>
              <a:spcBef>
                <a:spcPts val="600"/>
              </a:spcBef>
              <a:buClr>
                <a:srgbClr val="FF0000"/>
              </a:buClr>
              <a:buSzPct val="55000"/>
              <a:buFont typeface="Wingdings"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latin typeface="Tahoma" pitchFamily="34" charset="0"/>
                <a:cs typeface="Arial" charset="0"/>
              </a:rPr>
              <a:t> Easily allows streaming/Constant data inflow</a:t>
            </a:r>
          </a:p>
          <a:p>
            <a:pPr lvl="1" defTabSz="457200" eaLnBrk="1" hangingPunct="1">
              <a:lnSpc>
                <a:spcPct val="90000"/>
              </a:lnSpc>
              <a:spcBef>
                <a:spcPts val="600"/>
              </a:spcBef>
              <a:buClr>
                <a:srgbClr val="FF0000"/>
              </a:buClr>
              <a:buSzPct val="55000"/>
              <a:buFont typeface="Wingdings"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latin typeface="Tahoma" pitchFamily="34" charset="0"/>
                <a:cs typeface="Arial" charset="0"/>
              </a:rPr>
              <a:t> No addressing/Simple to implement</a:t>
            </a:r>
          </a:p>
          <a:p>
            <a:pPr marL="341313" indent="-341313" defTabSz="457200" eaLnBrk="1" hangingPunct="1">
              <a:lnSpc>
                <a:spcPct val="90000"/>
              </a:lnSpc>
              <a:spcBef>
                <a:spcPts val="600"/>
              </a:spcBef>
              <a:buClr>
                <a:srgbClr val="3333CC"/>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latin typeface="Tahoma" pitchFamily="34" charset="0"/>
                <a:cs typeface="Arial" charset="0"/>
              </a:rPr>
              <a:t>Everyone supports it</a:t>
            </a:r>
          </a:p>
          <a:p>
            <a:pPr marL="341313" indent="-341313" defTabSz="457200" eaLnBrk="1" hangingPunct="1">
              <a:lnSpc>
                <a:spcPct val="90000"/>
              </a:lnSpc>
              <a:spcBef>
                <a:spcPts val="600"/>
              </a:spcBef>
              <a:buClr>
                <a:srgbClr val="3333CC"/>
              </a:buClr>
              <a:buSzPct val="6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latin typeface="Tahoma" pitchFamily="34" charset="0"/>
                <a:cs typeface="Arial" charset="0"/>
              </a:rPr>
              <a:t>Cons:</a:t>
            </a:r>
          </a:p>
          <a:p>
            <a:pPr marL="341313" indent="-341313" defTabSz="457200" eaLnBrk="1" hangingPunct="1">
              <a:lnSpc>
                <a:spcPct val="90000"/>
              </a:lnSpc>
              <a:spcBef>
                <a:spcPts val="600"/>
              </a:spcBef>
              <a:buClr>
                <a:srgbClr val="3333CC"/>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latin typeface="Tahoma" pitchFamily="34" charset="0"/>
                <a:cs typeface="Arial" charset="0"/>
              </a:rPr>
              <a:t>SS makes multiple slaves very complicated</a:t>
            </a:r>
          </a:p>
          <a:p>
            <a:pPr marL="341313" indent="-341313" defTabSz="457200" eaLnBrk="1" hangingPunct="1">
              <a:lnSpc>
                <a:spcPct val="90000"/>
              </a:lnSpc>
              <a:spcBef>
                <a:spcPts val="600"/>
              </a:spcBef>
              <a:buClr>
                <a:srgbClr val="3333CC"/>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latin typeface="Tahoma" pitchFamily="34" charset="0"/>
                <a:cs typeface="Arial" charset="0"/>
              </a:rPr>
              <a:t>No acknowledgement ability</a:t>
            </a:r>
          </a:p>
          <a:p>
            <a:pPr marL="341313" indent="-341313" defTabSz="457200" eaLnBrk="1" hangingPunct="1">
              <a:lnSpc>
                <a:spcPct val="90000"/>
              </a:lnSpc>
              <a:spcBef>
                <a:spcPts val="600"/>
              </a:spcBef>
              <a:buClr>
                <a:srgbClr val="3333CC"/>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latin typeface="Tahoma" pitchFamily="34" charset="0"/>
                <a:cs typeface="Arial" charset="0"/>
              </a:rPr>
              <a:t>No inherent arbitration </a:t>
            </a:r>
          </a:p>
          <a:p>
            <a:pPr marL="341313" indent="-341313" defTabSz="457200" eaLnBrk="1" hangingPunct="1">
              <a:lnSpc>
                <a:spcPct val="90000"/>
              </a:lnSpc>
              <a:spcBef>
                <a:spcPts val="600"/>
              </a:spcBef>
              <a:buClr>
                <a:srgbClr val="3333CC"/>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latin typeface="Tahoma" pitchFamily="34" charset="0"/>
                <a:cs typeface="Arial" charset="0"/>
              </a:rPr>
              <a:t>No flow control</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1150938" y="214313"/>
            <a:ext cx="7793037" cy="1462087"/>
          </a:xfrm>
          <a:prstGeom prst="rect">
            <a:avLst/>
          </a:prstGeom>
          <a:noFill/>
          <a:ln w="9525">
            <a:noFill/>
            <a:round/>
            <a:headEnd/>
            <a:tailEnd/>
          </a:ln>
        </p:spPr>
        <p:txBody>
          <a:bodyPr anchor="b"/>
          <a:lstStyle/>
          <a:p>
            <a:pPr defTabSz="457200" eaLnBrk="1" hangingPunct="1">
              <a:buClr>
                <a:srgbClr val="333399"/>
              </a:buClr>
              <a:buSzPct val="100000"/>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solidFill>
                  <a:srgbClr val="333399"/>
                </a:solidFill>
                <a:latin typeface="Tahoma" pitchFamily="34" charset="0"/>
                <a:cs typeface="Arial" charset="0"/>
              </a:rPr>
              <a:t>Uses</a:t>
            </a:r>
          </a:p>
        </p:txBody>
      </p:sp>
      <p:sp>
        <p:nvSpPr>
          <p:cNvPr id="31747" name="Text Box 2"/>
          <p:cNvSpPr txBox="1">
            <a:spLocks noChangeArrowheads="1"/>
          </p:cNvSpPr>
          <p:nvPr/>
        </p:nvSpPr>
        <p:spPr bwMode="auto">
          <a:xfrm>
            <a:off x="1182688" y="2017713"/>
            <a:ext cx="7772400" cy="4114800"/>
          </a:xfrm>
          <a:prstGeom prst="rect">
            <a:avLst/>
          </a:prstGeom>
          <a:noFill/>
          <a:ln w="9525">
            <a:noFill/>
            <a:round/>
            <a:headEnd/>
            <a:tailEnd/>
          </a:ln>
        </p:spPr>
        <p:txBody>
          <a:bodyPr/>
          <a:lstStyle/>
          <a:p>
            <a:pPr marL="341313" indent="-341313" defTabSz="457200" eaLnBrk="1" hangingPunct="1">
              <a:spcBef>
                <a:spcPts val="800"/>
              </a:spcBef>
              <a:buClr>
                <a:srgbClr val="3333CC"/>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dirty="0">
                <a:solidFill>
                  <a:srgbClr val="000000"/>
                </a:solidFill>
                <a:latin typeface="Tahoma" pitchFamily="34" charset="0"/>
                <a:cs typeface="Arial" charset="0"/>
              </a:rPr>
              <a:t>Some Serial Encoders/Decoders, Converters, Serial LCDs, Sensors, etc.</a:t>
            </a:r>
          </a:p>
          <a:p>
            <a:pPr marL="341313" indent="-341313" defTabSz="457200" eaLnBrk="1" hangingPunct="1">
              <a:spcBef>
                <a:spcPts val="800"/>
              </a:spcBef>
              <a:buClr>
                <a:srgbClr val="3333CC"/>
              </a:buClr>
              <a:buSzPct val="6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dirty="0">
                <a:solidFill>
                  <a:srgbClr val="000000"/>
                </a:solidFill>
                <a:latin typeface="Tahoma" pitchFamily="34" charset="0"/>
                <a:cs typeface="Arial" charset="0"/>
              </a:rPr>
              <a:t>Pre-SPI serial </a:t>
            </a:r>
            <a:r>
              <a:rPr lang="en-US" sz="3200" dirty="0" smtClean="0">
                <a:solidFill>
                  <a:srgbClr val="000000"/>
                </a:solidFill>
                <a:latin typeface="Tahoma" pitchFamily="34" charset="0"/>
                <a:cs typeface="Arial" charset="0"/>
              </a:rPr>
              <a:t>devices</a:t>
            </a:r>
            <a:endParaRPr lang="en-US" sz="3200" dirty="0">
              <a:solidFill>
                <a:srgbClr val="000000"/>
              </a:solidFill>
              <a:latin typeface="Tahoma" pitchFamily="34" charset="0"/>
              <a:cs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 Box 1"/>
          <p:cNvSpPr txBox="1">
            <a:spLocks noChangeArrowheads="1"/>
          </p:cNvSpPr>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MS PGothic" panose="020B0600070205080204" pitchFamily="34" charset="-128"/>
              </a:defRPr>
            </a:lvl9pPr>
          </a:lstStyle>
          <a:p>
            <a:pPr eaLnBrk="1" hangingPunct="1">
              <a:buClr>
                <a:srgbClr val="333399"/>
              </a:buClr>
              <a:buSzPct val="100000"/>
              <a:buFont typeface="Tahoma" panose="020B0604030504040204" pitchFamily="34" charset="0"/>
              <a:buNone/>
            </a:pPr>
            <a:r>
              <a:rPr lang="en-US" altLang="en-US" sz="4400">
                <a:solidFill>
                  <a:srgbClr val="333399"/>
                </a:solidFill>
                <a:latin typeface="Tahoma" panose="020B0604030504040204" pitchFamily="34" charset="0"/>
                <a:cs typeface="Arial" panose="020B0604020202020204" pitchFamily="34" charset="0"/>
              </a:rPr>
              <a:t>Summary</a:t>
            </a:r>
          </a:p>
        </p:txBody>
      </p:sp>
      <p:sp>
        <p:nvSpPr>
          <p:cNvPr id="78850" name="Text Box 2"/>
          <p:cNvSpPr txBox="1">
            <a:spLocks noChangeArrowheads="1"/>
          </p:cNvSpPr>
          <p:nvPr/>
        </p:nvSpPr>
        <p:spPr bwMode="auto">
          <a:xfrm>
            <a:off x="1182688" y="2017713"/>
            <a:ext cx="777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defTabSz="4572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ea typeface="MS PGothic" panose="020B0600070205080204" pitchFamily="34" charset="-128"/>
              </a:defRPr>
            </a:lvl1pPr>
            <a:lvl2pPr marL="741363" indent="-284163" defTabSz="4572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ea typeface="MS PGothic" panose="020B0600070205080204" pitchFamily="34" charset="-128"/>
              </a:defRPr>
            </a:lvl3pPr>
            <a:lvl4pPr marL="1600200" indent="-228600" defTabSz="4572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ea typeface="MS PGothic" panose="020B0600070205080204" pitchFamily="34" charset="-128"/>
              </a:defRPr>
            </a:lvl4pPr>
            <a:lvl5pPr marL="2057400" indent="-228600" defTabSz="4572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ea typeface="MS PGothic" panose="020B0600070205080204" pitchFamily="34" charset="-128"/>
              </a:defRPr>
            </a:lvl9pPr>
          </a:lstStyle>
          <a:p>
            <a:pPr eaLnBrk="1" hangingPunct="1">
              <a:spcBef>
                <a:spcPts val="800"/>
              </a:spcBef>
              <a:buClr>
                <a:srgbClr val="3333CC"/>
              </a:buClr>
              <a:buSzPct val="60000"/>
              <a:buFont typeface="Wingdings" panose="05000000000000000000" pitchFamily="2" charset="2"/>
              <a:buChar char=""/>
            </a:pPr>
            <a:r>
              <a:rPr lang="en-US" altLang="en-US" sz="3200" dirty="0">
                <a:solidFill>
                  <a:srgbClr val="000000"/>
                </a:solidFill>
                <a:latin typeface="Tahoma" panose="020B0604030504040204" pitchFamily="34" charset="0"/>
                <a:cs typeface="Arial" panose="020B0604020202020204" pitchFamily="34" charset="0"/>
              </a:rPr>
              <a:t>SPI – 4 wire serial bus protocol</a:t>
            </a:r>
          </a:p>
          <a:p>
            <a:pPr lvl="1" eaLnBrk="1" hangingPunct="1">
              <a:spcBef>
                <a:spcPts val="700"/>
              </a:spcBef>
              <a:buClr>
                <a:srgbClr val="FF0000"/>
              </a:buClr>
              <a:buSzPct val="55000"/>
              <a:buFont typeface="Wingdings" panose="05000000000000000000" pitchFamily="2" charset="2"/>
              <a:buChar char=""/>
            </a:pPr>
            <a:r>
              <a:rPr lang="en-US" altLang="en-US" sz="2800" dirty="0">
                <a:solidFill>
                  <a:srgbClr val="000000"/>
                </a:solidFill>
                <a:latin typeface="Tahoma" panose="020B0604030504040204" pitchFamily="34" charset="0"/>
                <a:cs typeface="Arial" panose="020B0604020202020204" pitchFamily="34" charset="0"/>
              </a:rPr>
              <a:t>MOSI MISO SS SCLK wires</a:t>
            </a:r>
          </a:p>
          <a:p>
            <a:pPr eaLnBrk="1" hangingPunct="1">
              <a:spcBef>
                <a:spcPts val="800"/>
              </a:spcBef>
              <a:buClr>
                <a:srgbClr val="3333CC"/>
              </a:buClr>
              <a:buSzPct val="60000"/>
              <a:buFont typeface="Wingdings" panose="05000000000000000000" pitchFamily="2" charset="2"/>
              <a:buChar char=""/>
            </a:pPr>
            <a:r>
              <a:rPr lang="en-US" altLang="en-US" sz="3200" dirty="0">
                <a:solidFill>
                  <a:srgbClr val="000000"/>
                </a:solidFill>
                <a:latin typeface="Tahoma" panose="020B0604030504040204" pitchFamily="34" charset="0"/>
                <a:cs typeface="Arial" panose="020B0604020202020204" pitchFamily="34" charset="0"/>
              </a:rPr>
              <a:t>Full duplex</a:t>
            </a:r>
          </a:p>
          <a:p>
            <a:pPr eaLnBrk="1" hangingPunct="1">
              <a:spcBef>
                <a:spcPts val="800"/>
              </a:spcBef>
              <a:buClr>
                <a:srgbClr val="3333CC"/>
              </a:buClr>
              <a:buSzPct val="60000"/>
              <a:buFont typeface="Wingdings" panose="05000000000000000000" pitchFamily="2" charset="2"/>
              <a:buChar char=""/>
            </a:pPr>
            <a:r>
              <a:rPr lang="en-US" altLang="en-US" sz="3200" dirty="0">
                <a:solidFill>
                  <a:srgbClr val="000000"/>
                </a:solidFill>
                <a:latin typeface="Tahoma" panose="020B0604030504040204" pitchFamily="34" charset="0"/>
                <a:cs typeface="Arial" panose="020B0604020202020204" pitchFamily="34" charset="0"/>
              </a:rPr>
              <a:t>Multiple slaves, One master</a:t>
            </a:r>
          </a:p>
          <a:p>
            <a:pPr eaLnBrk="1" hangingPunct="1">
              <a:spcBef>
                <a:spcPts val="800"/>
              </a:spcBef>
              <a:buClr>
                <a:srgbClr val="3333CC"/>
              </a:buClr>
              <a:buSzPct val="60000"/>
              <a:buFont typeface="Wingdings" panose="05000000000000000000" pitchFamily="2" charset="2"/>
              <a:buChar char=""/>
            </a:pPr>
            <a:r>
              <a:rPr lang="en-US" altLang="en-US" sz="3200" dirty="0">
                <a:solidFill>
                  <a:srgbClr val="000000"/>
                </a:solidFill>
                <a:latin typeface="Tahoma" panose="020B0604030504040204" pitchFamily="34" charset="0"/>
                <a:cs typeface="Arial" panose="020B0604020202020204" pitchFamily="34" charset="0"/>
              </a:rPr>
              <a:t>Best for point-to-point streaming data</a:t>
            </a:r>
          </a:p>
          <a:p>
            <a:pPr eaLnBrk="1" hangingPunct="1">
              <a:spcBef>
                <a:spcPts val="800"/>
              </a:spcBef>
              <a:buClr>
                <a:srgbClr val="3333CC"/>
              </a:buClr>
              <a:buSzPct val="60000"/>
              <a:buFont typeface="Wingdings" panose="05000000000000000000" pitchFamily="2" charset="2"/>
              <a:buChar char=""/>
            </a:pPr>
            <a:r>
              <a:rPr lang="en-US" altLang="en-US" sz="3200" dirty="0">
                <a:solidFill>
                  <a:srgbClr val="000000"/>
                </a:solidFill>
                <a:latin typeface="Tahoma" panose="020B0604030504040204" pitchFamily="34" charset="0"/>
                <a:cs typeface="Arial" panose="020B0604020202020204" pitchFamily="34" charset="0"/>
              </a:rPr>
              <a:t>Easily Supported</a:t>
            </a:r>
          </a:p>
          <a:p>
            <a:pPr eaLnBrk="1" hangingPunct="1">
              <a:spcBef>
                <a:spcPts val="800"/>
              </a:spcBef>
              <a:buClr>
                <a:srgbClr val="3333CC"/>
              </a:buClr>
              <a:buSzPct val="60000"/>
              <a:buFont typeface="Wingdings" panose="05000000000000000000" pitchFamily="2" charset="2"/>
              <a:buNone/>
            </a:pPr>
            <a:endParaRPr lang="en-US" altLang="en-US" sz="3200" dirty="0">
              <a:solidFill>
                <a:srgbClr val="000000"/>
              </a:solidFill>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80078721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64F9D6E-289A-4FAC-A79B-67BBD3A55A51}" type="slidenum">
              <a:rPr lang="en-US">
                <a:solidFill>
                  <a:srgbClr val="B2B2B2"/>
                </a:solidFill>
              </a:rPr>
              <a:pPr>
                <a:defRPr/>
              </a:pPr>
              <a:t>46</a:t>
            </a:fld>
            <a:endParaRPr lang="en-US" dirty="0">
              <a:solidFill>
                <a:srgbClr val="B2B2B2"/>
              </a:solidFill>
            </a:endParaRPr>
          </a:p>
        </p:txBody>
      </p:sp>
      <p:sp>
        <p:nvSpPr>
          <p:cNvPr id="17411" name="Rectangle 2"/>
          <p:cNvSpPr>
            <a:spLocks noGrp="1" noChangeArrowheads="1"/>
          </p:cNvSpPr>
          <p:nvPr>
            <p:ph type="title"/>
          </p:nvPr>
        </p:nvSpPr>
        <p:spPr/>
        <p:txBody>
          <a:bodyPr/>
          <a:lstStyle/>
          <a:p>
            <a:r>
              <a:rPr lang="en-US" dirty="0" smtClean="0"/>
              <a:t>Agenda</a:t>
            </a:r>
          </a:p>
        </p:txBody>
      </p:sp>
      <p:sp>
        <p:nvSpPr>
          <p:cNvPr id="4100" name="Rectangle 3"/>
          <p:cNvSpPr>
            <a:spLocks noGrp="1" noChangeArrowheads="1"/>
          </p:cNvSpPr>
          <p:nvPr>
            <p:ph type="body" idx="1"/>
          </p:nvPr>
        </p:nvSpPr>
        <p:spPr>
          <a:xfrm>
            <a:off x="533400" y="990600"/>
            <a:ext cx="8135938" cy="5410200"/>
          </a:xfrm>
        </p:spPr>
        <p:txBody>
          <a:bodyPr/>
          <a:lstStyle/>
          <a:p>
            <a:pPr>
              <a:defRPr/>
            </a:pPr>
            <a:endParaRPr lang="en-US" dirty="0" smtClean="0">
              <a:solidFill>
                <a:schemeClr val="bg1">
                  <a:lumMod val="50000"/>
                </a:schemeClr>
              </a:solidFill>
            </a:endParaRPr>
          </a:p>
          <a:p>
            <a:r>
              <a:rPr lang="en-US" dirty="0" smtClean="0"/>
              <a:t>Serial Buses</a:t>
            </a:r>
            <a:endParaRPr lang="en-US" dirty="0"/>
          </a:p>
          <a:p>
            <a:pPr lvl="1"/>
            <a:r>
              <a:rPr lang="en-US" dirty="0" smtClean="0">
                <a:solidFill>
                  <a:schemeClr val="bg1">
                    <a:lumMod val="85000"/>
                  </a:schemeClr>
                </a:solidFill>
              </a:rPr>
              <a:t>Introduction</a:t>
            </a:r>
          </a:p>
          <a:p>
            <a:pPr lvl="1"/>
            <a:r>
              <a:rPr lang="en-US" dirty="0" smtClean="0">
                <a:solidFill>
                  <a:schemeClr val="bg1">
                    <a:lumMod val="85000"/>
                  </a:schemeClr>
                </a:solidFill>
              </a:rPr>
              <a:t>UART </a:t>
            </a:r>
          </a:p>
          <a:p>
            <a:pPr lvl="1"/>
            <a:r>
              <a:rPr lang="en-US" dirty="0" smtClean="0">
                <a:solidFill>
                  <a:schemeClr val="bg1">
                    <a:lumMod val="85000"/>
                  </a:schemeClr>
                </a:solidFill>
              </a:rPr>
              <a:t>SPI</a:t>
            </a:r>
          </a:p>
          <a:p>
            <a:pPr lvl="1"/>
            <a:r>
              <a:rPr lang="en-US" dirty="0" smtClean="0">
                <a:solidFill>
                  <a:srgbClr val="FF0000"/>
                </a:solidFill>
              </a:rPr>
              <a:t>I2C </a:t>
            </a:r>
            <a:endParaRPr lang="en-US" sz="1600" dirty="0" smtClean="0">
              <a:solidFill>
                <a:srgbClr val="FF0000"/>
              </a:solidFill>
            </a:endParaRPr>
          </a:p>
          <a:p>
            <a:r>
              <a:rPr lang="en-US" dirty="0" smtClean="0"/>
              <a:t>Glitches</a:t>
            </a:r>
            <a:endParaRPr lang="en-US" dirty="0"/>
          </a:p>
          <a:p>
            <a:pPr lvl="1"/>
            <a:r>
              <a:rPr lang="en-US" dirty="0"/>
              <a:t>Asynchronous resets and glitches</a:t>
            </a:r>
          </a:p>
          <a:p>
            <a:pPr lvl="1"/>
            <a:r>
              <a:rPr lang="en-US" dirty="0"/>
              <a:t>Design rules</a:t>
            </a:r>
          </a:p>
          <a:p>
            <a:r>
              <a:rPr lang="en-US" dirty="0"/>
              <a:t>Set-up and hold time.</a:t>
            </a:r>
          </a:p>
          <a:p>
            <a:pPr lvl="1"/>
            <a:r>
              <a:rPr lang="en-US" dirty="0"/>
              <a:t>Review</a:t>
            </a:r>
          </a:p>
          <a:p>
            <a:pPr lvl="1"/>
            <a:r>
              <a:rPr lang="en-US" dirty="0"/>
              <a:t>Dealing with external inputs</a:t>
            </a:r>
          </a:p>
          <a:p>
            <a:pPr lvl="2"/>
            <a:r>
              <a:rPr lang="en-US" dirty="0"/>
              <a:t>Design </a:t>
            </a:r>
            <a:r>
              <a:rPr lang="en-US" dirty="0" smtClean="0"/>
              <a:t>rules</a:t>
            </a:r>
            <a:endParaRPr lang="en-US" dirty="0"/>
          </a:p>
        </p:txBody>
      </p:sp>
    </p:spTree>
    <p:extLst>
      <p:ext uri="{BB962C8B-B14F-4D97-AF65-F5344CB8AC3E}">
        <p14:creationId xmlns:p14="http://schemas.microsoft.com/office/powerpoint/2010/main" val="19425583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100">
                                            <p:txEl>
                                              <p:pRg st="2" end="2"/>
                                            </p:txEl>
                                          </p:spTgt>
                                        </p:tgtEl>
                                        <p:attrNameLst>
                                          <p:attrName>style.color</p:attrName>
                                        </p:attrNameLst>
                                      </p:cBhvr>
                                      <p:to>
                                        <a:srgbClr val="FF3300"/>
                                      </p:to>
                                    </p:animClr>
                                    <p:animClr clrSpc="rgb" dir="cw">
                                      <p:cBhvr>
                                        <p:cTn id="7" dur="500" fill="hold"/>
                                        <p:tgtEl>
                                          <p:spTgt spid="4100">
                                            <p:txEl>
                                              <p:pRg st="2" end="2"/>
                                            </p:txEl>
                                          </p:spTgt>
                                        </p:tgtEl>
                                        <p:attrNameLst>
                                          <p:attrName>fillcolor</p:attrName>
                                        </p:attrNameLst>
                                      </p:cBhvr>
                                      <p:to>
                                        <a:srgbClr val="FF3300"/>
                                      </p:to>
                                    </p:animClr>
                                    <p:set>
                                      <p:cBhvr>
                                        <p:cTn id="8" dur="500" fill="hold"/>
                                        <p:tgtEl>
                                          <p:spTgt spid="4100">
                                            <p:txEl>
                                              <p:pRg st="2" end="2"/>
                                            </p:txEl>
                                          </p:spTgt>
                                        </p:tgtEl>
                                        <p:attrNameLst>
                                          <p:attrName>fill.type</p:attrName>
                                        </p:attrNameLst>
                                      </p:cBhvr>
                                      <p:to>
                                        <p:strVal val="solid"/>
                                      </p:to>
                                    </p:set>
                                    <p:set>
                                      <p:cBhvr>
                                        <p:cTn id="9" dur="500" fill="hold"/>
                                        <p:tgtEl>
                                          <p:spTgt spid="4100">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p:cNvSpPr>
          <p:nvPr>
            <p:ph type="title"/>
          </p:nvPr>
        </p:nvSpPr>
        <p:spPr/>
        <p:txBody>
          <a:bodyPr/>
          <a:lstStyle/>
          <a:p>
            <a:endParaRPr lang="en-US" smtClean="0"/>
          </a:p>
        </p:txBody>
      </p:sp>
      <p:pic>
        <p:nvPicPr>
          <p:cNvPr id="33795" name="Picture 3"/>
          <p:cNvPicPr>
            <a:picLocks noGrp="1" noChangeAspect="1" noChangeArrowheads="1"/>
          </p:cNvPicPr>
          <p:nvPr>
            <p:ph type="tbl" idx="1"/>
          </p:nvPr>
        </p:nvPicPr>
        <p:blipFill>
          <a:blip r:embed="rId3" cstate="print"/>
          <a:srcRect/>
          <a:stretch>
            <a:fillRect/>
          </a:stretch>
        </p:blipFill>
        <p:spPr>
          <a:xfrm>
            <a:off x="169863" y="30163"/>
            <a:ext cx="8880475" cy="6702425"/>
          </a:xfrm>
          <a:noFill/>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Grp="1" noChangeAspect="1" noChangeArrowheads="1"/>
          </p:cNvPicPr>
          <p:nvPr>
            <p:ph type="tbl" idx="1"/>
          </p:nvPr>
        </p:nvPicPr>
        <p:blipFill>
          <a:blip r:embed="rId3" cstate="print"/>
          <a:srcRect/>
          <a:stretch>
            <a:fillRect/>
          </a:stretch>
        </p:blipFill>
        <p:spPr>
          <a:xfrm>
            <a:off x="231775" y="22225"/>
            <a:ext cx="8818563" cy="6808788"/>
          </a:xfrm>
          <a:noFill/>
        </p:spPr>
      </p:pic>
      <p:sp>
        <p:nvSpPr>
          <p:cNvPr id="34819" name="Title 1"/>
          <p:cNvSpPr>
            <a:spLocks noGrp="1"/>
          </p:cNvSpPr>
          <p:nvPr>
            <p:ph type="title"/>
          </p:nvPr>
        </p:nvSpPr>
        <p:spPr/>
        <p:txBody>
          <a:bodyPr/>
          <a:lstStyle/>
          <a:p>
            <a:endParaRPr lang="en-US" smtClean="0"/>
          </a:p>
        </p:txBody>
      </p:sp>
      <p:sp>
        <p:nvSpPr>
          <p:cNvPr id="4" name="Slide Number Placeholder 3"/>
          <p:cNvSpPr>
            <a:spLocks noGrp="1"/>
          </p:cNvSpPr>
          <p:nvPr>
            <p:ph type="sldNum" sz="quarter" idx="12"/>
          </p:nvPr>
        </p:nvSpPr>
        <p:spPr/>
        <p:txBody>
          <a:bodyPr/>
          <a:lstStyle/>
          <a:p>
            <a:pPr>
              <a:defRPr/>
            </a:pPr>
            <a:fld id="{3D072772-9B7C-4D5C-A73E-6234BE8CDE36}" type="slidenum">
              <a:rPr lang="en-US" smtClean="0"/>
              <a:pPr>
                <a:defRPr/>
              </a:pPr>
              <a:t>48</a:t>
            </a:fld>
            <a:endParaRPr lang="en-US"/>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en-US" smtClean="0"/>
          </a:p>
        </p:txBody>
      </p:sp>
      <p:sp>
        <p:nvSpPr>
          <p:cNvPr id="4" name="Slide Number Placeholder 3"/>
          <p:cNvSpPr>
            <a:spLocks noGrp="1"/>
          </p:cNvSpPr>
          <p:nvPr>
            <p:ph type="sldNum" sz="quarter" idx="12"/>
          </p:nvPr>
        </p:nvSpPr>
        <p:spPr/>
        <p:txBody>
          <a:bodyPr/>
          <a:lstStyle/>
          <a:p>
            <a:pPr>
              <a:defRPr/>
            </a:pPr>
            <a:fld id="{EB480892-B3B0-4629-8043-38FF3FFCFA8C}" type="slidenum">
              <a:rPr lang="en-US" smtClean="0"/>
              <a:pPr>
                <a:defRPr/>
              </a:pPr>
              <a:t>49</a:t>
            </a:fld>
            <a:endParaRPr lang="en-US"/>
          </a:p>
        </p:txBody>
      </p:sp>
      <p:pic>
        <p:nvPicPr>
          <p:cNvPr id="35844" name="Picture 2"/>
          <p:cNvPicPr>
            <a:picLocks noGrp="1" noChangeAspect="1" noChangeArrowheads="1"/>
          </p:cNvPicPr>
          <p:nvPr>
            <p:ph type="tbl" idx="1"/>
          </p:nvPr>
        </p:nvPicPr>
        <p:blipFill>
          <a:blip r:embed="rId3" cstate="print"/>
          <a:srcRect/>
          <a:stretch>
            <a:fillRect/>
          </a:stretch>
        </p:blipFill>
        <p:spPr>
          <a:xfrm>
            <a:off x="260350" y="30163"/>
            <a:ext cx="8843963" cy="6827837"/>
          </a:xfrm>
          <a:noFill/>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Queue</a:t>
            </a:r>
            <a:endParaRPr lang="en-US" dirty="0"/>
          </a:p>
        </p:txBody>
      </p:sp>
      <p:sp>
        <p:nvSpPr>
          <p:cNvPr id="4" name="Slide Number Placeholder 3"/>
          <p:cNvSpPr>
            <a:spLocks noGrp="1"/>
          </p:cNvSpPr>
          <p:nvPr>
            <p:ph type="sldNum" sz="quarter" idx="12"/>
          </p:nvPr>
        </p:nvSpPr>
        <p:spPr/>
        <p:txBody>
          <a:bodyPr/>
          <a:lstStyle/>
          <a:p>
            <a:pPr>
              <a:defRPr/>
            </a:pPr>
            <a:fld id="{331B6864-6CC3-410F-8D49-7F7C8EB5C66F}" type="slidenum">
              <a:rPr lang="en-US" smtClean="0"/>
              <a:pPr>
                <a:defRPr/>
              </a:pPr>
              <a:t>5</a:t>
            </a:fld>
            <a:endParaRPr lang="en-US"/>
          </a:p>
        </p:txBody>
      </p:sp>
      <p:grpSp>
        <p:nvGrpSpPr>
          <p:cNvPr id="13" name="Group 12"/>
          <p:cNvGrpSpPr/>
          <p:nvPr/>
        </p:nvGrpSpPr>
        <p:grpSpPr>
          <a:xfrm>
            <a:off x="3253958" y="2123230"/>
            <a:ext cx="1497795" cy="1075340"/>
            <a:chOff x="7260350" y="1854394"/>
            <a:chExt cx="1497795" cy="1075340"/>
          </a:xfrm>
        </p:grpSpPr>
        <p:sp>
          <p:nvSpPr>
            <p:cNvPr id="5" name="Rounded Rectangle 4"/>
            <p:cNvSpPr/>
            <p:nvPr/>
          </p:nvSpPr>
          <p:spPr bwMode="auto">
            <a:xfrm>
              <a:off x="7260350" y="1854394"/>
              <a:ext cx="1497795" cy="1075340"/>
            </a:xfrm>
            <a:prstGeom prst="roundRect">
              <a:avLst/>
            </a:prstGeom>
            <a:solidFill>
              <a:srgbClr val="D2D2F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6" name="Rounded Rectangle 5"/>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solidFill>
                    <a:schemeClr val="tx1"/>
                  </a:solidFill>
                  <a:latin typeface="Times New Roman" pitchFamily="18" charset="0"/>
                </a:rPr>
                <a:t>3</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7" name="Rounded Rectangle 6"/>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-1</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8" name="Rounded Rectangle 7"/>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One</a:t>
              </a:r>
              <a:endParaRPr kumimoji="0" lang="en-US" sz="1800" b="0" i="0" u="none" strike="noStrike" cap="none" normalizeH="0" baseline="0" dirty="0" smtClean="0">
                <a:ln>
                  <a:noFill/>
                </a:ln>
                <a:solidFill>
                  <a:schemeClr val="tx1"/>
                </a:solidFill>
                <a:effectLst/>
                <a:latin typeface="Times New Roman" pitchFamily="18" charset="0"/>
              </a:endParaRPr>
            </a:p>
          </p:txBody>
        </p:sp>
      </p:grpSp>
      <p:sp>
        <p:nvSpPr>
          <p:cNvPr id="9" name="Folded Corner 8"/>
          <p:cNvSpPr/>
          <p:nvPr/>
        </p:nvSpPr>
        <p:spPr bwMode="auto">
          <a:xfrm>
            <a:off x="169863" y="1353909"/>
            <a:ext cx="2213052" cy="1113745"/>
          </a:xfrm>
          <a:prstGeom prst="foldedCorner">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1</a:t>
            </a: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 @3</a:t>
            </a:r>
          </a:p>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tx1"/>
                </a:solidFill>
                <a:latin typeface="Times New Roman" pitchFamily="18" charset="0"/>
              </a:rPr>
              <a:t>//Setup Timer @5</a:t>
            </a:r>
            <a:endParaRPr kumimoji="0" lang="en-US" sz="2000" b="0" i="0" strike="noStrike" cap="none" normalizeH="0" baseline="0" dirty="0" smtClean="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0" name="Folded Corner 9"/>
          <p:cNvSpPr/>
          <p:nvPr/>
        </p:nvSpPr>
        <p:spPr bwMode="auto">
          <a:xfrm>
            <a:off x="169863" y="2621274"/>
            <a:ext cx="2213052" cy="1113745"/>
          </a:xfrm>
          <a:prstGeom prst="foldedCorner">
            <a:avLst/>
          </a:prstGeom>
          <a:solidFill>
            <a:schemeClr val="accent1">
              <a:lumMod val="40000"/>
              <a:lumOff val="60000"/>
            </a:scheme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2</a:t>
            </a:r>
          </a:p>
          <a:p>
            <a:pPr marL="0" marR="0" indent="0" algn="l" defTabSz="914400" rtl="0" eaLnBrk="0" fontAlgn="base" latinLnBrk="0" hangingPunct="0">
              <a:lnSpc>
                <a:spcPct val="100000"/>
              </a:lnSpc>
              <a:spcBef>
                <a:spcPct val="0"/>
              </a:spcBef>
              <a:spcAft>
                <a:spcPct val="0"/>
              </a:spcAft>
              <a:buClrTx/>
              <a:buSzTx/>
              <a:buFontTx/>
              <a:buNone/>
              <a:tabLst/>
            </a:pP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a:t>
            </a:r>
            <a:r>
              <a:rPr kumimoji="0" lang="en-US" sz="2000" b="0" i="0" strike="noStrike" cap="none" normalizeH="0" dirty="0" smtClean="0">
                <a:ln>
                  <a:noFill/>
                </a:ln>
                <a:solidFill>
                  <a:schemeClr val="tx1"/>
                </a:solidFill>
                <a:effectLst/>
                <a:latin typeface="Times New Roman" pitchFamily="18" charset="0"/>
              </a:rPr>
              <a:t> </a:t>
            </a:r>
            <a:r>
              <a:rPr kumimoji="0" lang="en-US" sz="2000" b="0" i="0" strike="noStrike" cap="none" normalizeH="0" baseline="0" dirty="0" smtClean="0">
                <a:ln>
                  <a:noFill/>
                </a:ln>
                <a:solidFill>
                  <a:schemeClr val="tx1"/>
                </a:solidFill>
                <a:effectLst/>
                <a:latin typeface="Times New Roman" pitchFamily="18" charset="0"/>
              </a:rPr>
              <a:t>@D2</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1" name="Folded Corner 10"/>
          <p:cNvSpPr/>
          <p:nvPr/>
        </p:nvSpPr>
        <p:spPr bwMode="auto">
          <a:xfrm>
            <a:off x="169863" y="3888639"/>
            <a:ext cx="2213052" cy="1113745"/>
          </a:xfrm>
          <a:prstGeom prst="foldedCorner">
            <a:avLst/>
          </a:prstGeom>
          <a:solidFill>
            <a:srgbClr val="FFCC0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3</a:t>
            </a:r>
          </a:p>
          <a:p>
            <a:pPr marL="0" marR="0" indent="0" algn="l" defTabSz="914400" rtl="0" eaLnBrk="0" fontAlgn="base" latinLnBrk="0" hangingPunct="0">
              <a:lnSpc>
                <a:spcPct val="100000"/>
              </a:lnSpc>
              <a:spcBef>
                <a:spcPct val="0"/>
              </a:spcBef>
              <a:spcAft>
                <a:spcPct val="0"/>
              </a:spcAft>
              <a:buClrTx/>
              <a:buSzTx/>
              <a:buFontTx/>
              <a:buNone/>
              <a:tabLst/>
            </a:pP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 @D7</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2" name="Folded Corner 11"/>
          <p:cNvSpPr/>
          <p:nvPr/>
        </p:nvSpPr>
        <p:spPr bwMode="auto">
          <a:xfrm>
            <a:off x="169863" y="5156004"/>
            <a:ext cx="2213052" cy="1113745"/>
          </a:xfrm>
          <a:prstGeom prst="foldedCorner">
            <a:avLst/>
          </a:prstGeom>
          <a:solidFill>
            <a:srgbClr val="FF660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4</a:t>
            </a:r>
          </a:p>
          <a:p>
            <a:pPr marL="0" marR="0" indent="0" algn="l" defTabSz="914400" rtl="0" eaLnBrk="0" fontAlgn="base" latinLnBrk="0" hangingPunct="0">
              <a:lnSpc>
                <a:spcPct val="100000"/>
              </a:lnSpc>
              <a:spcBef>
                <a:spcPct val="0"/>
              </a:spcBef>
              <a:spcAft>
                <a:spcPct val="0"/>
              </a:spcAft>
              <a:buClrTx/>
              <a:buSzTx/>
              <a:buFontTx/>
              <a:buNone/>
              <a:tabLst/>
            </a:pP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 @4</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4" name="Rounded Rectangle 13"/>
          <p:cNvSpPr/>
          <p:nvPr/>
        </p:nvSpPr>
        <p:spPr bwMode="auto">
          <a:xfrm>
            <a:off x="3496660" y="1316727"/>
            <a:ext cx="1036935" cy="38404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Head </a:t>
            </a:r>
            <a:r>
              <a:rPr kumimoji="0" lang="en-US" sz="1800" b="0" i="0" u="none" strike="noStrike" cap="none" normalizeH="0" baseline="0" dirty="0" err="1" smtClean="0">
                <a:ln>
                  <a:noFill/>
                </a:ln>
                <a:solidFill>
                  <a:schemeClr val="tx1"/>
                </a:solidFill>
                <a:effectLst/>
                <a:latin typeface="Times New Roman" pitchFamily="18" charset="0"/>
              </a:rPr>
              <a:t>Ptr</a:t>
            </a:r>
            <a:endParaRPr kumimoji="0" lang="en-US" sz="1800" b="0" i="0" u="none" strike="noStrike" cap="none" normalizeH="0" baseline="0" dirty="0" smtClean="0">
              <a:ln>
                <a:noFill/>
              </a:ln>
              <a:solidFill>
                <a:schemeClr val="tx1"/>
              </a:solidFill>
              <a:effectLst/>
              <a:latin typeface="Times New Roman" pitchFamily="18" charset="0"/>
            </a:endParaRPr>
          </a:p>
        </p:txBody>
      </p:sp>
      <p:cxnSp>
        <p:nvCxnSpPr>
          <p:cNvPr id="18" name="Straight Arrow Connector 17"/>
          <p:cNvCxnSpPr>
            <a:stCxn id="14" idx="2"/>
          </p:cNvCxnSpPr>
          <p:nvPr/>
        </p:nvCxnSpPr>
        <p:spPr bwMode="auto">
          <a:xfrm>
            <a:off x="4015128" y="1700775"/>
            <a:ext cx="19202" cy="42245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 name="Oval 2"/>
          <p:cNvSpPr/>
          <p:nvPr/>
        </p:nvSpPr>
        <p:spPr bwMode="auto">
          <a:xfrm>
            <a:off x="0" y="1700775"/>
            <a:ext cx="2728560" cy="307240"/>
          </a:xfrm>
          <a:prstGeom prst="ellipse">
            <a:avLst/>
          </a:prstGeom>
          <a:solidFill>
            <a:srgbClr val="FF0000">
              <a:alpha val="42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endParaRPr>
          </a:p>
        </p:txBody>
      </p:sp>
      <p:sp>
        <p:nvSpPr>
          <p:cNvPr id="17" name="Rectangle 16"/>
          <p:cNvSpPr/>
          <p:nvPr/>
        </p:nvSpPr>
        <p:spPr bwMode="auto">
          <a:xfrm>
            <a:off x="6377035" y="1622744"/>
            <a:ext cx="1805035" cy="157460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sng" strike="noStrike" cap="none" normalizeH="0" baseline="0" dirty="0" smtClean="0">
                <a:ln>
                  <a:noFill/>
                </a:ln>
                <a:solidFill>
                  <a:schemeClr val="tx1"/>
                </a:solidFill>
                <a:effectLst/>
                <a:latin typeface="Times New Roman" pitchFamily="18" charset="0"/>
              </a:rPr>
              <a:t>Hardware Timer</a:t>
            </a:r>
          </a:p>
          <a:p>
            <a:pPr marL="0" marR="0" indent="0" algn="l" defTabSz="914400" rtl="0" eaLnBrk="0" fontAlgn="base" latinLnBrk="0" hangingPunct="0">
              <a:lnSpc>
                <a:spcPct val="100000"/>
              </a:lnSpc>
              <a:spcBef>
                <a:spcPct val="0"/>
              </a:spcBef>
              <a:spcAft>
                <a:spcPct val="0"/>
              </a:spcAft>
              <a:buClrTx/>
              <a:buSzTx/>
              <a:buFontTx/>
              <a:buNone/>
              <a:tabLst/>
            </a:pPr>
            <a:endParaRPr lang="en-US" sz="1800" u="sng" dirty="0"/>
          </a:p>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t>Count:</a:t>
            </a:r>
          </a:p>
          <a:p>
            <a:pPr marL="0" marR="0" indent="0" algn="l" defTabSz="914400" rtl="0" eaLnBrk="0" fontAlgn="base" latinLnBrk="0" hangingPunct="0">
              <a:lnSpc>
                <a:spcPct val="100000"/>
              </a:lnSpc>
              <a:spcBef>
                <a:spcPct val="0"/>
              </a:spcBef>
              <a:spcAft>
                <a:spcPct val="0"/>
              </a:spcAft>
              <a:buClrTx/>
              <a:buSzTx/>
              <a:buFontTx/>
              <a:buNone/>
              <a:tabLst/>
            </a:pPr>
            <a:endParaRPr lang="en-US" sz="1800" dirty="0"/>
          </a:p>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t> </a:t>
            </a:r>
            <a:endParaRPr kumimoji="0" lang="en-US" sz="1800" b="0" i="0" strike="noStrike" cap="none" normalizeH="0" baseline="0" dirty="0" smtClean="0">
              <a:ln>
                <a:noFill/>
              </a:ln>
              <a:solidFill>
                <a:schemeClr val="tx1"/>
              </a:solidFill>
              <a:effectLst/>
              <a:latin typeface="Times New Roman" pitchFamily="18" charset="0"/>
            </a:endParaRPr>
          </a:p>
        </p:txBody>
      </p:sp>
      <p:sp>
        <p:nvSpPr>
          <p:cNvPr id="20" name="Rounded Rectangle 19"/>
          <p:cNvSpPr/>
          <p:nvPr/>
        </p:nvSpPr>
        <p:spPr bwMode="auto">
          <a:xfrm>
            <a:off x="7106730" y="2198819"/>
            <a:ext cx="883315" cy="42245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a:solidFill>
                  <a:schemeClr val="tx1"/>
                </a:solidFill>
                <a:latin typeface="Times New Roman" pitchFamily="18" charset="0"/>
              </a:rPr>
              <a:t>3</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21" name="TextBox 20"/>
          <p:cNvSpPr txBox="1"/>
          <p:nvPr/>
        </p:nvSpPr>
        <p:spPr>
          <a:xfrm rot="16200000">
            <a:off x="4541712" y="2490468"/>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Tree>
    <p:extLst>
      <p:ext uri="{BB962C8B-B14F-4D97-AF65-F5344CB8AC3E}">
        <p14:creationId xmlns:p14="http://schemas.microsoft.com/office/powerpoint/2010/main" val="7184454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US" smtClean="0"/>
          </a:p>
        </p:txBody>
      </p:sp>
      <p:sp>
        <p:nvSpPr>
          <p:cNvPr id="36867" name="Table Placeholder 2"/>
          <p:cNvSpPr>
            <a:spLocks noGrp="1" noTextEdit="1"/>
          </p:cNvSpPr>
          <p:nvPr>
            <p:ph type="tbl" idx="1"/>
          </p:nvPr>
        </p:nvSpPr>
        <p:spPr/>
      </p:sp>
      <p:sp>
        <p:nvSpPr>
          <p:cNvPr id="4" name="Slide Number Placeholder 3"/>
          <p:cNvSpPr>
            <a:spLocks noGrp="1"/>
          </p:cNvSpPr>
          <p:nvPr>
            <p:ph type="sldNum" sz="quarter" idx="12"/>
          </p:nvPr>
        </p:nvSpPr>
        <p:spPr/>
        <p:txBody>
          <a:bodyPr/>
          <a:lstStyle/>
          <a:p>
            <a:pPr>
              <a:defRPr/>
            </a:pPr>
            <a:fld id="{CBF1B5C5-7FBD-4B1B-B707-8F9D957A7E0C}" type="slidenum">
              <a:rPr lang="en-US" smtClean="0"/>
              <a:pPr>
                <a:defRPr/>
              </a:pPr>
              <a:t>50</a:t>
            </a:fld>
            <a:endParaRPr lang="en-US"/>
          </a:p>
        </p:txBody>
      </p:sp>
      <p:pic>
        <p:nvPicPr>
          <p:cNvPr id="36869" name="Picture 2"/>
          <p:cNvPicPr>
            <a:picLocks noChangeAspect="1" noChangeArrowheads="1"/>
          </p:cNvPicPr>
          <p:nvPr/>
        </p:nvPicPr>
        <p:blipFill>
          <a:blip r:embed="rId3" cstate="print"/>
          <a:srcRect/>
          <a:stretch>
            <a:fillRect/>
          </a:stretch>
        </p:blipFill>
        <p:spPr bwMode="auto">
          <a:xfrm>
            <a:off x="204788" y="76200"/>
            <a:ext cx="8783637" cy="6781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endParaRPr lang="en-US" smtClean="0"/>
          </a:p>
        </p:txBody>
      </p:sp>
      <p:sp>
        <p:nvSpPr>
          <p:cNvPr id="4" name="Slide Number Placeholder 3"/>
          <p:cNvSpPr>
            <a:spLocks noGrp="1"/>
          </p:cNvSpPr>
          <p:nvPr>
            <p:ph type="sldNum" sz="quarter" idx="12"/>
          </p:nvPr>
        </p:nvSpPr>
        <p:spPr/>
        <p:txBody>
          <a:bodyPr/>
          <a:lstStyle/>
          <a:p>
            <a:pPr>
              <a:defRPr/>
            </a:pPr>
            <a:fld id="{862B52BA-A93B-4BB5-A837-0B8EE6E98B5D}" type="slidenum">
              <a:rPr lang="en-US" smtClean="0"/>
              <a:pPr>
                <a:defRPr/>
              </a:pPr>
              <a:t>51</a:t>
            </a:fld>
            <a:endParaRPr lang="en-US"/>
          </a:p>
        </p:txBody>
      </p:sp>
      <p:pic>
        <p:nvPicPr>
          <p:cNvPr id="37892" name="Picture 2"/>
          <p:cNvPicPr>
            <a:picLocks noGrp="1" noChangeAspect="1" noChangeArrowheads="1"/>
          </p:cNvPicPr>
          <p:nvPr>
            <p:ph type="tbl" idx="1"/>
          </p:nvPr>
        </p:nvPicPr>
        <p:blipFill>
          <a:blip r:embed="rId3" cstate="print"/>
          <a:srcRect/>
          <a:stretch>
            <a:fillRect/>
          </a:stretch>
        </p:blipFill>
        <p:spPr>
          <a:xfrm>
            <a:off x="169863" y="30163"/>
            <a:ext cx="8880475" cy="6856412"/>
          </a:xfrm>
          <a:noFill/>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endParaRPr lang="en-US" smtClean="0"/>
          </a:p>
        </p:txBody>
      </p:sp>
      <p:sp>
        <p:nvSpPr>
          <p:cNvPr id="4" name="Slide Number Placeholder 3"/>
          <p:cNvSpPr>
            <a:spLocks noGrp="1"/>
          </p:cNvSpPr>
          <p:nvPr>
            <p:ph type="sldNum" sz="quarter" idx="12"/>
          </p:nvPr>
        </p:nvSpPr>
        <p:spPr/>
        <p:txBody>
          <a:bodyPr/>
          <a:lstStyle/>
          <a:p>
            <a:pPr>
              <a:defRPr/>
            </a:pPr>
            <a:fld id="{9D915FBF-F472-489E-B131-33B2C8B0645B}" type="slidenum">
              <a:rPr lang="en-US" smtClean="0"/>
              <a:pPr>
                <a:defRPr/>
              </a:pPr>
              <a:t>52</a:t>
            </a:fld>
            <a:endParaRPr lang="en-US"/>
          </a:p>
        </p:txBody>
      </p:sp>
      <p:pic>
        <p:nvPicPr>
          <p:cNvPr id="38916" name="Picture 2"/>
          <p:cNvPicPr>
            <a:picLocks noGrp="1" noChangeAspect="1" noChangeArrowheads="1"/>
          </p:cNvPicPr>
          <p:nvPr>
            <p:ph type="tbl" idx="1"/>
          </p:nvPr>
        </p:nvPicPr>
        <p:blipFill>
          <a:blip r:embed="rId3" cstate="print"/>
          <a:srcRect/>
          <a:stretch>
            <a:fillRect/>
          </a:stretch>
        </p:blipFill>
        <p:spPr>
          <a:xfrm>
            <a:off x="169863" y="30163"/>
            <a:ext cx="8880475" cy="6856412"/>
          </a:xfrm>
          <a:noFill/>
        </p:spPr>
      </p:pic>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endParaRPr lang="en-US" smtClean="0"/>
          </a:p>
        </p:txBody>
      </p:sp>
      <p:sp>
        <p:nvSpPr>
          <p:cNvPr id="4" name="Slide Number Placeholder 3"/>
          <p:cNvSpPr>
            <a:spLocks noGrp="1"/>
          </p:cNvSpPr>
          <p:nvPr>
            <p:ph type="sldNum" sz="quarter" idx="12"/>
          </p:nvPr>
        </p:nvSpPr>
        <p:spPr/>
        <p:txBody>
          <a:bodyPr/>
          <a:lstStyle/>
          <a:p>
            <a:pPr>
              <a:defRPr/>
            </a:pPr>
            <a:fld id="{B3C3BAE0-0047-4896-A8D3-2C619E8FDDAF}" type="slidenum">
              <a:rPr lang="en-US" smtClean="0"/>
              <a:pPr>
                <a:defRPr/>
              </a:pPr>
              <a:t>53</a:t>
            </a:fld>
            <a:endParaRPr lang="en-US"/>
          </a:p>
        </p:txBody>
      </p:sp>
      <p:pic>
        <p:nvPicPr>
          <p:cNvPr id="39940" name="Picture 2"/>
          <p:cNvPicPr>
            <a:picLocks noGrp="1" noChangeAspect="1" noChangeArrowheads="1"/>
          </p:cNvPicPr>
          <p:nvPr>
            <p:ph type="tbl" idx="1"/>
          </p:nvPr>
        </p:nvPicPr>
        <p:blipFill>
          <a:blip r:embed="rId3" cstate="print"/>
          <a:srcRect/>
          <a:stretch>
            <a:fillRect/>
          </a:stretch>
        </p:blipFill>
        <p:spPr>
          <a:xfrm>
            <a:off x="169863" y="30163"/>
            <a:ext cx="8880475" cy="6856412"/>
          </a:xfrm>
          <a:noFill/>
        </p:spPr>
      </p:pic>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endParaRPr lang="en-US" smtClean="0"/>
          </a:p>
        </p:txBody>
      </p:sp>
      <p:sp>
        <p:nvSpPr>
          <p:cNvPr id="4" name="Slide Number Placeholder 3"/>
          <p:cNvSpPr>
            <a:spLocks noGrp="1"/>
          </p:cNvSpPr>
          <p:nvPr>
            <p:ph type="sldNum" sz="quarter" idx="12"/>
          </p:nvPr>
        </p:nvSpPr>
        <p:spPr/>
        <p:txBody>
          <a:bodyPr/>
          <a:lstStyle/>
          <a:p>
            <a:pPr>
              <a:defRPr/>
            </a:pPr>
            <a:fld id="{501CD58A-AE92-4EA9-B644-61F52F9FC723}" type="slidenum">
              <a:rPr lang="en-US" smtClean="0"/>
              <a:pPr>
                <a:defRPr/>
              </a:pPr>
              <a:t>54</a:t>
            </a:fld>
            <a:endParaRPr lang="en-US"/>
          </a:p>
        </p:txBody>
      </p:sp>
      <p:pic>
        <p:nvPicPr>
          <p:cNvPr id="40964" name="Picture 2"/>
          <p:cNvPicPr>
            <a:picLocks noGrp="1" noChangeAspect="1" noChangeArrowheads="1"/>
          </p:cNvPicPr>
          <p:nvPr>
            <p:ph type="tbl" idx="1"/>
          </p:nvPr>
        </p:nvPicPr>
        <p:blipFill>
          <a:blip r:embed="rId3" cstate="print"/>
          <a:srcRect/>
          <a:stretch>
            <a:fillRect/>
          </a:stretch>
        </p:blipFill>
        <p:spPr>
          <a:xfrm>
            <a:off x="169863" y="30163"/>
            <a:ext cx="8880475" cy="6856412"/>
          </a:xfrm>
          <a:noFill/>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endParaRPr lang="en-US" smtClean="0"/>
          </a:p>
        </p:txBody>
      </p:sp>
      <p:sp>
        <p:nvSpPr>
          <p:cNvPr id="4" name="Slide Number Placeholder 3"/>
          <p:cNvSpPr>
            <a:spLocks noGrp="1"/>
          </p:cNvSpPr>
          <p:nvPr>
            <p:ph type="sldNum" sz="quarter" idx="12"/>
          </p:nvPr>
        </p:nvSpPr>
        <p:spPr/>
        <p:txBody>
          <a:bodyPr/>
          <a:lstStyle/>
          <a:p>
            <a:pPr>
              <a:defRPr/>
            </a:pPr>
            <a:fld id="{3F5EFC39-C616-4535-BA43-83CFB7E061C1}" type="slidenum">
              <a:rPr lang="en-US" smtClean="0"/>
              <a:pPr>
                <a:defRPr/>
              </a:pPr>
              <a:t>55</a:t>
            </a:fld>
            <a:endParaRPr lang="en-US"/>
          </a:p>
        </p:txBody>
      </p:sp>
      <p:pic>
        <p:nvPicPr>
          <p:cNvPr id="41988" name="Picture 2"/>
          <p:cNvPicPr>
            <a:picLocks noGrp="1" noChangeAspect="1" noChangeArrowheads="1"/>
          </p:cNvPicPr>
          <p:nvPr>
            <p:ph type="tbl" idx="1"/>
          </p:nvPr>
        </p:nvPicPr>
        <p:blipFill>
          <a:blip r:embed="rId3" cstate="print"/>
          <a:srcRect/>
          <a:stretch>
            <a:fillRect/>
          </a:stretch>
        </p:blipFill>
        <p:spPr>
          <a:xfrm>
            <a:off x="169863" y="30163"/>
            <a:ext cx="8880475" cy="6856412"/>
          </a:xfrm>
          <a:noFill/>
        </p:spPr>
      </p:pic>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endParaRPr lang="en-US" smtClean="0"/>
          </a:p>
        </p:txBody>
      </p:sp>
      <p:sp>
        <p:nvSpPr>
          <p:cNvPr id="4" name="Slide Number Placeholder 3"/>
          <p:cNvSpPr>
            <a:spLocks noGrp="1"/>
          </p:cNvSpPr>
          <p:nvPr>
            <p:ph type="sldNum" sz="quarter" idx="12"/>
          </p:nvPr>
        </p:nvSpPr>
        <p:spPr/>
        <p:txBody>
          <a:bodyPr/>
          <a:lstStyle/>
          <a:p>
            <a:pPr>
              <a:defRPr/>
            </a:pPr>
            <a:fld id="{58E0301A-15CD-4509-92BB-FD35AE644109}" type="slidenum">
              <a:rPr lang="en-US" smtClean="0"/>
              <a:pPr>
                <a:defRPr/>
              </a:pPr>
              <a:t>56</a:t>
            </a:fld>
            <a:endParaRPr lang="en-US"/>
          </a:p>
        </p:txBody>
      </p:sp>
      <p:pic>
        <p:nvPicPr>
          <p:cNvPr id="43012" name="Picture 3"/>
          <p:cNvPicPr>
            <a:picLocks noGrp="1" noChangeAspect="1" noChangeArrowheads="1"/>
          </p:cNvPicPr>
          <p:nvPr>
            <p:ph type="tbl" idx="1"/>
          </p:nvPr>
        </p:nvPicPr>
        <p:blipFill>
          <a:blip r:embed="rId3" cstate="print"/>
          <a:srcRect/>
          <a:stretch>
            <a:fillRect/>
          </a:stretch>
        </p:blipFill>
        <p:spPr>
          <a:xfrm>
            <a:off x="103188" y="76200"/>
            <a:ext cx="9039225" cy="6781800"/>
          </a:xfrm>
          <a:noFill/>
        </p:spPr>
      </p:pic>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endParaRPr lang="en-US" smtClean="0"/>
          </a:p>
        </p:txBody>
      </p:sp>
      <p:sp>
        <p:nvSpPr>
          <p:cNvPr id="4" name="Slide Number Placeholder 3"/>
          <p:cNvSpPr>
            <a:spLocks noGrp="1"/>
          </p:cNvSpPr>
          <p:nvPr>
            <p:ph type="sldNum" sz="quarter" idx="12"/>
          </p:nvPr>
        </p:nvSpPr>
        <p:spPr/>
        <p:txBody>
          <a:bodyPr/>
          <a:lstStyle/>
          <a:p>
            <a:pPr>
              <a:defRPr/>
            </a:pPr>
            <a:fld id="{124D57F7-EC36-421F-AFB4-D069661568DA}" type="slidenum">
              <a:rPr lang="en-US" smtClean="0"/>
              <a:pPr>
                <a:defRPr/>
              </a:pPr>
              <a:t>57</a:t>
            </a:fld>
            <a:endParaRPr lang="en-US"/>
          </a:p>
        </p:txBody>
      </p:sp>
      <p:pic>
        <p:nvPicPr>
          <p:cNvPr id="44036" name="Picture 2"/>
          <p:cNvPicPr>
            <a:picLocks noGrp="1" noChangeAspect="1" noChangeArrowheads="1"/>
          </p:cNvPicPr>
          <p:nvPr>
            <p:ph type="tbl" idx="1"/>
          </p:nvPr>
        </p:nvPicPr>
        <p:blipFill>
          <a:blip r:embed="rId3" cstate="print"/>
          <a:srcRect/>
          <a:stretch>
            <a:fillRect/>
          </a:stretch>
        </p:blipFill>
        <p:spPr>
          <a:xfrm>
            <a:off x="103188" y="76200"/>
            <a:ext cx="9039225" cy="6781800"/>
          </a:xfrm>
          <a:noFill/>
        </p:spPr>
      </p:pic>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endParaRPr lang="en-US" smtClean="0"/>
          </a:p>
        </p:txBody>
      </p:sp>
      <p:sp>
        <p:nvSpPr>
          <p:cNvPr id="4" name="Slide Number Placeholder 3"/>
          <p:cNvSpPr>
            <a:spLocks noGrp="1"/>
          </p:cNvSpPr>
          <p:nvPr>
            <p:ph type="sldNum" sz="quarter" idx="12"/>
          </p:nvPr>
        </p:nvSpPr>
        <p:spPr/>
        <p:txBody>
          <a:bodyPr/>
          <a:lstStyle/>
          <a:p>
            <a:pPr>
              <a:defRPr/>
            </a:pPr>
            <a:fld id="{E5814B11-DAD5-4773-B2B2-B04000477C20}" type="slidenum">
              <a:rPr lang="en-US" smtClean="0"/>
              <a:pPr>
                <a:defRPr/>
              </a:pPr>
              <a:t>58</a:t>
            </a:fld>
            <a:endParaRPr lang="en-US"/>
          </a:p>
        </p:txBody>
      </p:sp>
      <p:pic>
        <p:nvPicPr>
          <p:cNvPr id="45060" name="Picture 2"/>
          <p:cNvPicPr>
            <a:picLocks noGrp="1" noChangeAspect="1" noChangeArrowheads="1"/>
          </p:cNvPicPr>
          <p:nvPr>
            <p:ph type="tbl" idx="1"/>
          </p:nvPr>
        </p:nvPicPr>
        <p:blipFill>
          <a:blip r:embed="rId3" cstate="print"/>
          <a:srcRect/>
          <a:stretch>
            <a:fillRect/>
          </a:stretch>
        </p:blipFill>
        <p:spPr>
          <a:xfrm>
            <a:off x="169863" y="76200"/>
            <a:ext cx="8723312" cy="6232525"/>
          </a:xfrm>
          <a:noFill/>
        </p:spPr>
      </p:pic>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solidFill>
                  <a:schemeClr val="bg1">
                    <a:lumMod val="75000"/>
                  </a:schemeClr>
                </a:solidFill>
              </a:rPr>
              <a:t>Serial Buses</a:t>
            </a:r>
          </a:p>
          <a:p>
            <a:r>
              <a:rPr lang="en-US" dirty="0" smtClean="0">
                <a:solidFill>
                  <a:srgbClr val="FF0000"/>
                </a:solidFill>
              </a:rPr>
              <a:t>Glitches</a:t>
            </a:r>
            <a:endParaRPr lang="en-US" dirty="0">
              <a:solidFill>
                <a:srgbClr val="FF0000"/>
              </a:solidFill>
            </a:endParaRPr>
          </a:p>
          <a:p>
            <a:pPr lvl="1"/>
            <a:r>
              <a:rPr lang="en-US" dirty="0">
                <a:solidFill>
                  <a:srgbClr val="FF0000"/>
                </a:solidFill>
              </a:rPr>
              <a:t>Asynchronous resets and glitches</a:t>
            </a:r>
          </a:p>
          <a:p>
            <a:pPr lvl="1"/>
            <a:r>
              <a:rPr lang="en-US" dirty="0">
                <a:solidFill>
                  <a:srgbClr val="FF0000"/>
                </a:solidFill>
              </a:rPr>
              <a:t>Design rules</a:t>
            </a:r>
          </a:p>
          <a:p>
            <a:r>
              <a:rPr lang="en-US" dirty="0"/>
              <a:t>Set-up and hold time.</a:t>
            </a:r>
          </a:p>
          <a:p>
            <a:pPr lvl="1"/>
            <a:r>
              <a:rPr lang="en-US" dirty="0"/>
              <a:t>Review</a:t>
            </a:r>
          </a:p>
          <a:p>
            <a:pPr lvl="1"/>
            <a:r>
              <a:rPr lang="en-US" dirty="0"/>
              <a:t>Dealing with external inputs</a:t>
            </a:r>
          </a:p>
          <a:p>
            <a:pPr lvl="2"/>
            <a:r>
              <a:rPr lang="en-US" dirty="0"/>
              <a:t>Design rules</a:t>
            </a:r>
          </a:p>
          <a:p>
            <a:endParaRPr lang="en-US" dirty="0" smtClean="0"/>
          </a:p>
        </p:txBody>
      </p:sp>
    </p:spTree>
    <p:extLst>
      <p:ext uri="{BB962C8B-B14F-4D97-AF65-F5344CB8AC3E}">
        <p14:creationId xmlns:p14="http://schemas.microsoft.com/office/powerpoint/2010/main" val="422175728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Queue</a:t>
            </a:r>
            <a:endParaRPr lang="en-US" dirty="0"/>
          </a:p>
        </p:txBody>
      </p:sp>
      <p:sp>
        <p:nvSpPr>
          <p:cNvPr id="4" name="Slide Number Placeholder 3"/>
          <p:cNvSpPr>
            <a:spLocks noGrp="1"/>
          </p:cNvSpPr>
          <p:nvPr>
            <p:ph type="sldNum" sz="quarter" idx="12"/>
          </p:nvPr>
        </p:nvSpPr>
        <p:spPr/>
        <p:txBody>
          <a:bodyPr/>
          <a:lstStyle/>
          <a:p>
            <a:pPr>
              <a:defRPr/>
            </a:pPr>
            <a:fld id="{331B6864-6CC3-410F-8D49-7F7C8EB5C66F}" type="slidenum">
              <a:rPr lang="en-US" smtClean="0"/>
              <a:pPr>
                <a:defRPr/>
              </a:pPr>
              <a:t>6</a:t>
            </a:fld>
            <a:endParaRPr lang="en-US"/>
          </a:p>
        </p:txBody>
      </p:sp>
      <p:grpSp>
        <p:nvGrpSpPr>
          <p:cNvPr id="13" name="Group 12"/>
          <p:cNvGrpSpPr/>
          <p:nvPr/>
        </p:nvGrpSpPr>
        <p:grpSpPr>
          <a:xfrm>
            <a:off x="3253958" y="2123230"/>
            <a:ext cx="1497795" cy="1075340"/>
            <a:chOff x="7260350" y="1854394"/>
            <a:chExt cx="1497795" cy="1075340"/>
          </a:xfrm>
        </p:grpSpPr>
        <p:sp>
          <p:nvSpPr>
            <p:cNvPr id="5" name="Rounded Rectangle 4"/>
            <p:cNvSpPr/>
            <p:nvPr/>
          </p:nvSpPr>
          <p:spPr bwMode="auto">
            <a:xfrm>
              <a:off x="7260350" y="1854394"/>
              <a:ext cx="1497795" cy="1075340"/>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6" name="Rounded Rectangle 5"/>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solidFill>
                    <a:schemeClr val="tx1"/>
                  </a:solidFill>
                  <a:latin typeface="Times New Roman" pitchFamily="18" charset="0"/>
                </a:rPr>
                <a:t>3</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7" name="Rounded Rectangle 6"/>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-1</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8" name="Rounded Rectangle 7"/>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One</a:t>
              </a:r>
              <a:endParaRPr kumimoji="0" lang="en-US" sz="1800" b="0" i="0" u="none" strike="noStrike" cap="none" normalizeH="0" baseline="0" dirty="0" smtClean="0">
                <a:ln>
                  <a:noFill/>
                </a:ln>
                <a:solidFill>
                  <a:schemeClr val="tx1"/>
                </a:solidFill>
                <a:effectLst/>
                <a:latin typeface="Times New Roman" pitchFamily="18" charset="0"/>
              </a:endParaRPr>
            </a:p>
          </p:txBody>
        </p:sp>
      </p:grpSp>
      <p:sp>
        <p:nvSpPr>
          <p:cNvPr id="9" name="Folded Corner 8"/>
          <p:cNvSpPr/>
          <p:nvPr/>
        </p:nvSpPr>
        <p:spPr bwMode="auto">
          <a:xfrm>
            <a:off x="169863" y="1353909"/>
            <a:ext cx="2213052" cy="1113745"/>
          </a:xfrm>
          <a:prstGeom prst="foldedCorner">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1</a:t>
            </a: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 @3</a:t>
            </a:r>
          </a:p>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tx1"/>
                </a:solidFill>
                <a:latin typeface="Times New Roman" pitchFamily="18" charset="0"/>
              </a:rPr>
              <a:t>//Setup Timer @5</a:t>
            </a:r>
            <a:endParaRPr kumimoji="0" lang="en-US" sz="2000" b="0" i="0" strike="noStrike" cap="none" normalizeH="0" baseline="0" dirty="0" smtClean="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0" name="Folded Corner 9"/>
          <p:cNvSpPr/>
          <p:nvPr/>
        </p:nvSpPr>
        <p:spPr bwMode="auto">
          <a:xfrm>
            <a:off x="169863" y="2621274"/>
            <a:ext cx="2213052" cy="1113745"/>
          </a:xfrm>
          <a:prstGeom prst="foldedCorner">
            <a:avLst/>
          </a:prstGeom>
          <a:solidFill>
            <a:schemeClr val="accent1">
              <a:lumMod val="40000"/>
              <a:lumOff val="60000"/>
            </a:scheme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2</a:t>
            </a:r>
          </a:p>
          <a:p>
            <a:pPr marL="0" marR="0" indent="0" algn="l" defTabSz="914400" rtl="0" eaLnBrk="0" fontAlgn="base" latinLnBrk="0" hangingPunct="0">
              <a:lnSpc>
                <a:spcPct val="100000"/>
              </a:lnSpc>
              <a:spcBef>
                <a:spcPct val="0"/>
              </a:spcBef>
              <a:spcAft>
                <a:spcPct val="0"/>
              </a:spcAft>
              <a:buClrTx/>
              <a:buSzTx/>
              <a:buFontTx/>
              <a:buNone/>
              <a:tabLst/>
            </a:pP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a:t>
            </a:r>
            <a:r>
              <a:rPr kumimoji="0" lang="en-US" sz="2000" b="0" i="0" strike="noStrike" cap="none" normalizeH="0" dirty="0" smtClean="0">
                <a:ln>
                  <a:noFill/>
                </a:ln>
                <a:solidFill>
                  <a:schemeClr val="tx1"/>
                </a:solidFill>
                <a:effectLst/>
                <a:latin typeface="Times New Roman" pitchFamily="18" charset="0"/>
              </a:rPr>
              <a:t> </a:t>
            </a:r>
            <a:r>
              <a:rPr kumimoji="0" lang="en-US" sz="2000" b="0" i="0" strike="noStrike" cap="none" normalizeH="0" baseline="0" dirty="0" smtClean="0">
                <a:ln>
                  <a:noFill/>
                </a:ln>
                <a:solidFill>
                  <a:schemeClr val="tx1"/>
                </a:solidFill>
                <a:effectLst/>
                <a:latin typeface="Times New Roman" pitchFamily="18" charset="0"/>
              </a:rPr>
              <a:t>@D2</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1" name="Folded Corner 10"/>
          <p:cNvSpPr/>
          <p:nvPr/>
        </p:nvSpPr>
        <p:spPr bwMode="auto">
          <a:xfrm>
            <a:off x="169863" y="3888639"/>
            <a:ext cx="2213052" cy="1113745"/>
          </a:xfrm>
          <a:prstGeom prst="foldedCorner">
            <a:avLst/>
          </a:prstGeom>
          <a:solidFill>
            <a:srgbClr val="FFCC0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3</a:t>
            </a:r>
          </a:p>
          <a:p>
            <a:pPr marL="0" marR="0" indent="0" algn="l" defTabSz="914400" rtl="0" eaLnBrk="0" fontAlgn="base" latinLnBrk="0" hangingPunct="0">
              <a:lnSpc>
                <a:spcPct val="100000"/>
              </a:lnSpc>
              <a:spcBef>
                <a:spcPct val="0"/>
              </a:spcBef>
              <a:spcAft>
                <a:spcPct val="0"/>
              </a:spcAft>
              <a:buClrTx/>
              <a:buSzTx/>
              <a:buFontTx/>
              <a:buNone/>
              <a:tabLst/>
            </a:pP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 @D7</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2" name="Folded Corner 11"/>
          <p:cNvSpPr/>
          <p:nvPr/>
        </p:nvSpPr>
        <p:spPr bwMode="auto">
          <a:xfrm>
            <a:off x="169863" y="5156004"/>
            <a:ext cx="2213052" cy="1113745"/>
          </a:xfrm>
          <a:prstGeom prst="foldedCorner">
            <a:avLst/>
          </a:prstGeom>
          <a:solidFill>
            <a:srgbClr val="FF660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4</a:t>
            </a:r>
          </a:p>
          <a:p>
            <a:pPr marL="0" marR="0" indent="0" algn="l" defTabSz="914400" rtl="0" eaLnBrk="0" fontAlgn="base" latinLnBrk="0" hangingPunct="0">
              <a:lnSpc>
                <a:spcPct val="100000"/>
              </a:lnSpc>
              <a:spcBef>
                <a:spcPct val="0"/>
              </a:spcBef>
              <a:spcAft>
                <a:spcPct val="0"/>
              </a:spcAft>
              <a:buClrTx/>
              <a:buSzTx/>
              <a:buFontTx/>
              <a:buNone/>
              <a:tabLst/>
            </a:pP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 @4</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4" name="Rounded Rectangle 13"/>
          <p:cNvSpPr/>
          <p:nvPr/>
        </p:nvSpPr>
        <p:spPr bwMode="auto">
          <a:xfrm>
            <a:off x="3496660" y="1316727"/>
            <a:ext cx="1036935" cy="38404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Head </a:t>
            </a:r>
            <a:r>
              <a:rPr kumimoji="0" lang="en-US" sz="1800" b="0" i="0" u="none" strike="noStrike" cap="none" normalizeH="0" baseline="0" dirty="0" err="1" smtClean="0">
                <a:ln>
                  <a:noFill/>
                </a:ln>
                <a:solidFill>
                  <a:schemeClr val="tx1"/>
                </a:solidFill>
                <a:effectLst/>
                <a:latin typeface="Times New Roman" pitchFamily="18" charset="0"/>
              </a:rPr>
              <a:t>Ptr</a:t>
            </a:r>
            <a:endParaRPr kumimoji="0" lang="en-US" sz="1800" b="0" i="0" u="none" strike="noStrike" cap="none" normalizeH="0" baseline="0" dirty="0" smtClean="0">
              <a:ln>
                <a:noFill/>
              </a:ln>
              <a:solidFill>
                <a:schemeClr val="tx1"/>
              </a:solidFill>
              <a:effectLst/>
              <a:latin typeface="Times New Roman" pitchFamily="18" charset="0"/>
            </a:endParaRPr>
          </a:p>
        </p:txBody>
      </p:sp>
      <p:cxnSp>
        <p:nvCxnSpPr>
          <p:cNvPr id="18" name="Straight Arrow Connector 17"/>
          <p:cNvCxnSpPr>
            <a:stCxn id="14" idx="2"/>
          </p:cNvCxnSpPr>
          <p:nvPr/>
        </p:nvCxnSpPr>
        <p:spPr bwMode="auto">
          <a:xfrm>
            <a:off x="4015128" y="1700775"/>
            <a:ext cx="19202" cy="42245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 name="Oval 2"/>
          <p:cNvSpPr/>
          <p:nvPr/>
        </p:nvSpPr>
        <p:spPr bwMode="auto">
          <a:xfrm>
            <a:off x="0" y="2008015"/>
            <a:ext cx="2728560" cy="307240"/>
          </a:xfrm>
          <a:prstGeom prst="ellipse">
            <a:avLst/>
          </a:prstGeom>
          <a:solidFill>
            <a:srgbClr val="FF0000">
              <a:alpha val="42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endParaRPr>
          </a:p>
        </p:txBody>
      </p:sp>
      <p:sp>
        <p:nvSpPr>
          <p:cNvPr id="17" name="Rectangle 16"/>
          <p:cNvSpPr/>
          <p:nvPr/>
        </p:nvSpPr>
        <p:spPr bwMode="auto">
          <a:xfrm>
            <a:off x="6377035" y="1622744"/>
            <a:ext cx="1805035" cy="157460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sng" strike="noStrike" cap="none" normalizeH="0" baseline="0" dirty="0" smtClean="0">
                <a:ln>
                  <a:noFill/>
                </a:ln>
                <a:solidFill>
                  <a:schemeClr val="tx1"/>
                </a:solidFill>
                <a:effectLst/>
                <a:latin typeface="Times New Roman" pitchFamily="18" charset="0"/>
              </a:rPr>
              <a:t>Hardware Timer</a:t>
            </a:r>
          </a:p>
          <a:p>
            <a:pPr marL="0" marR="0" indent="0" algn="l" defTabSz="914400" rtl="0" eaLnBrk="0" fontAlgn="base" latinLnBrk="0" hangingPunct="0">
              <a:lnSpc>
                <a:spcPct val="100000"/>
              </a:lnSpc>
              <a:spcBef>
                <a:spcPct val="0"/>
              </a:spcBef>
              <a:spcAft>
                <a:spcPct val="0"/>
              </a:spcAft>
              <a:buClrTx/>
              <a:buSzTx/>
              <a:buFontTx/>
              <a:buNone/>
              <a:tabLst/>
            </a:pPr>
            <a:endParaRPr lang="en-US" sz="1800" u="sng" dirty="0"/>
          </a:p>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t>Count:</a:t>
            </a:r>
          </a:p>
          <a:p>
            <a:pPr marL="0" marR="0" indent="0" algn="l" defTabSz="914400" rtl="0" eaLnBrk="0" fontAlgn="base" latinLnBrk="0" hangingPunct="0">
              <a:lnSpc>
                <a:spcPct val="100000"/>
              </a:lnSpc>
              <a:spcBef>
                <a:spcPct val="0"/>
              </a:spcBef>
              <a:spcAft>
                <a:spcPct val="0"/>
              </a:spcAft>
              <a:buClrTx/>
              <a:buSzTx/>
              <a:buFontTx/>
              <a:buNone/>
              <a:tabLst/>
            </a:pPr>
            <a:endParaRPr lang="en-US" sz="1800" dirty="0"/>
          </a:p>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t> </a:t>
            </a:r>
            <a:endParaRPr kumimoji="0" lang="en-US" sz="1800" b="0" i="0" strike="noStrike" cap="none" normalizeH="0" baseline="0" dirty="0" smtClean="0">
              <a:ln>
                <a:noFill/>
              </a:ln>
              <a:solidFill>
                <a:schemeClr val="tx1"/>
              </a:solidFill>
              <a:effectLst/>
              <a:latin typeface="Times New Roman" pitchFamily="18" charset="0"/>
            </a:endParaRPr>
          </a:p>
        </p:txBody>
      </p:sp>
      <p:sp>
        <p:nvSpPr>
          <p:cNvPr id="20" name="Rounded Rectangle 19"/>
          <p:cNvSpPr/>
          <p:nvPr/>
        </p:nvSpPr>
        <p:spPr bwMode="auto">
          <a:xfrm>
            <a:off x="7106730" y="2198819"/>
            <a:ext cx="883315" cy="42245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a:solidFill>
                  <a:schemeClr val="tx1"/>
                </a:solidFill>
                <a:latin typeface="Times New Roman" pitchFamily="18" charset="0"/>
              </a:rPr>
              <a:t>3</a:t>
            </a:r>
            <a:endParaRPr kumimoji="0" lang="en-US" sz="1800" b="0" i="0" u="none" strike="noStrike" cap="none" normalizeH="0" baseline="0" dirty="0" smtClean="0">
              <a:ln>
                <a:noFill/>
              </a:ln>
              <a:solidFill>
                <a:schemeClr val="tx1"/>
              </a:solidFill>
              <a:effectLst/>
              <a:latin typeface="Times New Roman" pitchFamily="18" charset="0"/>
            </a:endParaRPr>
          </a:p>
        </p:txBody>
      </p:sp>
      <p:grpSp>
        <p:nvGrpSpPr>
          <p:cNvPr id="19" name="Group 18"/>
          <p:cNvGrpSpPr/>
          <p:nvPr/>
        </p:nvGrpSpPr>
        <p:grpSpPr>
          <a:xfrm>
            <a:off x="3285432" y="3467405"/>
            <a:ext cx="1497795" cy="1075340"/>
            <a:chOff x="7260350" y="1854394"/>
            <a:chExt cx="1497795" cy="1075340"/>
          </a:xfrm>
        </p:grpSpPr>
        <p:sp>
          <p:nvSpPr>
            <p:cNvPr id="21" name="Rounded Rectangle 20"/>
            <p:cNvSpPr/>
            <p:nvPr/>
          </p:nvSpPr>
          <p:spPr bwMode="auto">
            <a:xfrm>
              <a:off x="7260350" y="1854394"/>
              <a:ext cx="1497795" cy="1075340"/>
            </a:xfrm>
            <a:prstGeom prst="roundRect">
              <a:avLst/>
            </a:prstGeom>
            <a:solidFill>
              <a:srgbClr val="D2D2F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22" name="Rounded Rectangle 21"/>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5</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23" name="Rounded Rectangle 22"/>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-1</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24" name="Rounded Rectangle 23"/>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One</a:t>
              </a:r>
              <a:endParaRPr kumimoji="0" lang="en-US" sz="1800" b="0" i="0" u="none" strike="noStrike" cap="none" normalizeH="0" baseline="0" dirty="0" smtClean="0">
                <a:ln>
                  <a:noFill/>
                </a:ln>
                <a:solidFill>
                  <a:schemeClr val="tx1"/>
                </a:solidFill>
                <a:effectLst/>
                <a:latin typeface="Times New Roman" pitchFamily="18" charset="0"/>
              </a:endParaRPr>
            </a:p>
          </p:txBody>
        </p:sp>
      </p:grpSp>
      <p:cxnSp>
        <p:nvCxnSpPr>
          <p:cNvPr id="25" name="Straight Arrow Connector 24"/>
          <p:cNvCxnSpPr>
            <a:endCxn id="21" idx="0"/>
          </p:cNvCxnSpPr>
          <p:nvPr/>
        </p:nvCxnSpPr>
        <p:spPr bwMode="auto">
          <a:xfrm>
            <a:off x="3995925" y="3197349"/>
            <a:ext cx="38405" cy="27005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6" name="TextBox 25"/>
          <p:cNvSpPr txBox="1"/>
          <p:nvPr/>
        </p:nvSpPr>
        <p:spPr>
          <a:xfrm rot="16200000">
            <a:off x="4541712" y="2490468"/>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
        <p:nvSpPr>
          <p:cNvPr id="27" name="TextBox 26"/>
          <p:cNvSpPr txBox="1"/>
          <p:nvPr/>
        </p:nvSpPr>
        <p:spPr>
          <a:xfrm rot="16200000">
            <a:off x="4571631" y="3926289"/>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Tree>
    <p:extLst>
      <p:ext uri="{BB962C8B-B14F-4D97-AF65-F5344CB8AC3E}">
        <p14:creationId xmlns:p14="http://schemas.microsoft.com/office/powerpoint/2010/main" val="33503625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Glitches</a:t>
            </a:r>
            <a:endParaRPr lang="en-US" dirty="0"/>
          </a:p>
        </p:txBody>
      </p:sp>
      <p:sp>
        <p:nvSpPr>
          <p:cNvPr id="3" name="Content Placeholder 2"/>
          <p:cNvSpPr>
            <a:spLocks noGrp="1"/>
          </p:cNvSpPr>
          <p:nvPr>
            <p:ph idx="1"/>
          </p:nvPr>
        </p:nvSpPr>
        <p:spPr/>
        <p:txBody>
          <a:bodyPr/>
          <a:lstStyle/>
          <a:p>
            <a:r>
              <a:rPr lang="en-US" dirty="0" smtClean="0"/>
              <a:t>Combinational logic can glitch</a:t>
            </a:r>
          </a:p>
          <a:p>
            <a:pPr lvl="1"/>
            <a:r>
              <a:rPr lang="en-US" dirty="0" smtClean="0"/>
              <a:t>What is a glitch?</a:t>
            </a:r>
          </a:p>
          <a:p>
            <a:pPr lvl="1"/>
            <a:r>
              <a:rPr lang="en-US" dirty="0" smtClean="0"/>
              <a:t>How do we normally deal with it?</a:t>
            </a:r>
          </a:p>
          <a:p>
            <a:pPr lvl="1"/>
            <a:r>
              <a:rPr lang="en-US" dirty="0" smtClean="0"/>
              <a:t>Where can it hurt us?</a:t>
            </a:r>
          </a:p>
          <a:p>
            <a:pPr lvl="1"/>
            <a:endParaRPr lang="en-US" dirty="0" smtClean="0"/>
          </a:p>
        </p:txBody>
      </p:sp>
    </p:spTree>
    <p:extLst>
      <p:ext uri="{BB962C8B-B14F-4D97-AF65-F5344CB8AC3E}">
        <p14:creationId xmlns:p14="http://schemas.microsoft.com/office/powerpoint/2010/main" val="220354392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174939" y="4542745"/>
            <a:ext cx="2234330" cy="307777"/>
          </a:xfrm>
          <a:prstGeom prst="rect">
            <a:avLst/>
          </a:prstGeom>
        </p:spPr>
        <p:txBody>
          <a:bodyPr wrap="none">
            <a:spAutoFit/>
          </a:bodyPr>
          <a:lstStyle/>
          <a:p>
            <a:r>
              <a:rPr lang="en-US" sz="1400" b="1" dirty="0" smtClean="0">
                <a:solidFill>
                  <a:srgbClr val="0070C0"/>
                </a:solidFill>
              </a:rPr>
              <a:t>Full </a:t>
            </a:r>
            <a:r>
              <a:rPr lang="en-US" sz="1400" b="1" dirty="0">
                <a:solidFill>
                  <a:srgbClr val="0070C0"/>
                </a:solidFill>
              </a:rPr>
              <a:t>adder (from Wikipedia)</a:t>
            </a:r>
          </a:p>
        </p:txBody>
      </p:sp>
      <p:sp>
        <p:nvSpPr>
          <p:cNvPr id="57" name="Title 56"/>
          <p:cNvSpPr>
            <a:spLocks noGrp="1"/>
          </p:cNvSpPr>
          <p:nvPr>
            <p:ph type="title"/>
          </p:nvPr>
        </p:nvSpPr>
        <p:spPr/>
        <p:txBody>
          <a:bodyPr/>
          <a:lstStyle/>
          <a:p>
            <a:r>
              <a:rPr lang="en-US" dirty="0" smtClean="0"/>
              <a:t>Timing</a:t>
            </a:r>
            <a:endParaRPr lang="en-US" dirty="0"/>
          </a:p>
        </p:txBody>
      </p:sp>
      <p:sp>
        <p:nvSpPr>
          <p:cNvPr id="3" name="Content Placeholder 2"/>
          <p:cNvSpPr>
            <a:spLocks noGrp="1"/>
          </p:cNvSpPr>
          <p:nvPr>
            <p:ph sz="half" idx="2"/>
          </p:nvPr>
        </p:nvSpPr>
        <p:spPr/>
        <p:txBody>
          <a:bodyPr>
            <a:normAutofit lnSpcReduction="10000"/>
          </a:bodyPr>
          <a:lstStyle/>
          <a:p>
            <a:r>
              <a:rPr lang="en-US" sz="3200" dirty="0" smtClean="0"/>
              <a:t>Assuming the XOR gates have a delay of 0.2ns while AND </a:t>
            </a:r>
            <a:r>
              <a:rPr lang="en-US" sz="3200" dirty="0" err="1" smtClean="0"/>
              <a:t>and</a:t>
            </a:r>
            <a:r>
              <a:rPr lang="en-US" sz="3200" dirty="0" smtClean="0"/>
              <a:t> OR gates have a delay of 0.1ns</a:t>
            </a:r>
          </a:p>
          <a:p>
            <a:pPr lvl="1"/>
            <a:r>
              <a:rPr lang="en-US" sz="2800" dirty="0"/>
              <a:t>W</a:t>
            </a:r>
            <a:r>
              <a:rPr lang="en-US" sz="2800" dirty="0" smtClean="0"/>
              <a:t>hat is the worst case propagation delay for this circuit? </a:t>
            </a:r>
          </a:p>
        </p:txBody>
      </p:sp>
      <p:grpSp>
        <p:nvGrpSpPr>
          <p:cNvPr id="37" name="Group 36"/>
          <p:cNvGrpSpPr/>
          <p:nvPr/>
        </p:nvGrpSpPr>
        <p:grpSpPr>
          <a:xfrm>
            <a:off x="392668" y="2238445"/>
            <a:ext cx="3718471" cy="2227490"/>
            <a:chOff x="3114675" y="2614550"/>
            <a:chExt cx="2914650" cy="1563750"/>
          </a:xfrm>
        </p:grpSpPr>
        <p:pic>
          <p:nvPicPr>
            <p:cNvPr id="38" name="Picture 37"/>
            <p:cNvPicPr/>
            <p:nvPr/>
          </p:nvPicPr>
          <p:blipFill>
            <a:blip r:embed="rId3" cstate="print"/>
            <a:srcRect/>
            <a:stretch>
              <a:fillRect/>
            </a:stretch>
          </p:blipFill>
          <p:spPr bwMode="auto">
            <a:xfrm>
              <a:off x="3114675" y="2679700"/>
              <a:ext cx="2914650" cy="1498600"/>
            </a:xfrm>
            <a:prstGeom prst="rect">
              <a:avLst/>
            </a:prstGeom>
            <a:noFill/>
            <a:ln w="9525">
              <a:noFill/>
              <a:miter lim="800000"/>
              <a:headEnd/>
              <a:tailEnd/>
            </a:ln>
          </p:spPr>
        </p:pic>
        <p:sp>
          <p:nvSpPr>
            <p:cNvPr id="39" name="TextBox 38"/>
            <p:cNvSpPr txBox="1"/>
            <p:nvPr/>
          </p:nvSpPr>
          <p:spPr>
            <a:xfrm>
              <a:off x="4202875" y="2614550"/>
              <a:ext cx="266420" cy="307777"/>
            </a:xfrm>
            <a:prstGeom prst="rect">
              <a:avLst/>
            </a:prstGeom>
            <a:noFill/>
          </p:spPr>
          <p:txBody>
            <a:bodyPr wrap="none" rtlCol="0">
              <a:spAutoFit/>
            </a:bodyPr>
            <a:lstStyle/>
            <a:p>
              <a:r>
                <a:rPr lang="en-US" sz="1400" b="1" dirty="0" smtClean="0"/>
                <a:t>x</a:t>
              </a:r>
              <a:endParaRPr lang="en-US" sz="1400" b="1" dirty="0"/>
            </a:p>
          </p:txBody>
        </p:sp>
        <p:sp>
          <p:nvSpPr>
            <p:cNvPr id="41" name="TextBox 40"/>
            <p:cNvSpPr txBox="1"/>
            <p:nvPr/>
          </p:nvSpPr>
          <p:spPr>
            <a:xfrm>
              <a:off x="5029200" y="3275111"/>
              <a:ext cx="269626" cy="307777"/>
            </a:xfrm>
            <a:prstGeom prst="rect">
              <a:avLst/>
            </a:prstGeom>
            <a:noFill/>
          </p:spPr>
          <p:txBody>
            <a:bodyPr wrap="none" rtlCol="0">
              <a:spAutoFit/>
            </a:bodyPr>
            <a:lstStyle/>
            <a:p>
              <a:r>
                <a:rPr lang="en-US" sz="1400" b="1" dirty="0" smtClean="0"/>
                <a:t>y</a:t>
              </a:r>
              <a:endParaRPr lang="en-US" sz="1400" b="1" dirty="0"/>
            </a:p>
          </p:txBody>
        </p:sp>
        <p:sp>
          <p:nvSpPr>
            <p:cNvPr id="43" name="TextBox 42"/>
            <p:cNvSpPr txBox="1"/>
            <p:nvPr/>
          </p:nvSpPr>
          <p:spPr>
            <a:xfrm>
              <a:off x="5029200" y="3870523"/>
              <a:ext cx="266420" cy="307777"/>
            </a:xfrm>
            <a:prstGeom prst="rect">
              <a:avLst/>
            </a:prstGeom>
            <a:noFill/>
          </p:spPr>
          <p:txBody>
            <a:bodyPr wrap="none" rtlCol="0">
              <a:spAutoFit/>
            </a:bodyPr>
            <a:lstStyle/>
            <a:p>
              <a:r>
                <a:rPr lang="en-US" sz="1400" b="1" dirty="0" smtClean="0"/>
                <a:t>z</a:t>
              </a:r>
              <a:endParaRPr lang="en-US" sz="1400" b="1" dirty="0"/>
            </a:p>
          </p:txBody>
        </p:sp>
      </p:grpSp>
    </p:spTree>
    <p:extLst>
      <p:ext uri="{BB962C8B-B14F-4D97-AF65-F5344CB8AC3E}">
        <p14:creationId xmlns:p14="http://schemas.microsoft.com/office/powerpoint/2010/main" val="342765410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57774" y="433410"/>
            <a:ext cx="2933076" cy="1779342"/>
            <a:chOff x="57774" y="152400"/>
            <a:chExt cx="2933076" cy="1779342"/>
          </a:xfrm>
        </p:grpSpPr>
        <p:grpSp>
          <p:nvGrpSpPr>
            <p:cNvPr id="8" name="Group 7"/>
            <p:cNvGrpSpPr/>
            <p:nvPr/>
          </p:nvGrpSpPr>
          <p:grpSpPr>
            <a:xfrm>
              <a:off x="76200" y="152400"/>
              <a:ext cx="2914650" cy="1563750"/>
              <a:chOff x="3114675" y="2614550"/>
              <a:chExt cx="2914650" cy="1563750"/>
            </a:xfrm>
          </p:grpSpPr>
          <p:pic>
            <p:nvPicPr>
              <p:cNvPr id="4" name="Picture 3"/>
              <p:cNvPicPr/>
              <p:nvPr/>
            </p:nvPicPr>
            <p:blipFill>
              <a:blip r:embed="rId3" cstate="print"/>
              <a:srcRect/>
              <a:stretch>
                <a:fillRect/>
              </a:stretch>
            </p:blipFill>
            <p:spPr bwMode="auto">
              <a:xfrm>
                <a:off x="3114675" y="2679700"/>
                <a:ext cx="2914650" cy="1498600"/>
              </a:xfrm>
              <a:prstGeom prst="rect">
                <a:avLst/>
              </a:prstGeom>
              <a:noFill/>
              <a:ln w="9525">
                <a:noFill/>
                <a:miter lim="800000"/>
                <a:headEnd/>
                <a:tailEnd/>
              </a:ln>
            </p:spPr>
          </p:pic>
          <p:sp>
            <p:nvSpPr>
              <p:cNvPr id="5" name="TextBox 4"/>
              <p:cNvSpPr txBox="1"/>
              <p:nvPr/>
            </p:nvSpPr>
            <p:spPr>
              <a:xfrm>
                <a:off x="4202875" y="2614550"/>
                <a:ext cx="266420" cy="307777"/>
              </a:xfrm>
              <a:prstGeom prst="rect">
                <a:avLst/>
              </a:prstGeom>
              <a:noFill/>
            </p:spPr>
            <p:txBody>
              <a:bodyPr wrap="none" rtlCol="0">
                <a:spAutoFit/>
              </a:bodyPr>
              <a:lstStyle/>
              <a:p>
                <a:r>
                  <a:rPr lang="en-US" sz="1400" b="1" dirty="0" smtClean="0"/>
                  <a:t>x</a:t>
                </a:r>
                <a:endParaRPr lang="en-US" sz="1400" b="1" dirty="0"/>
              </a:p>
            </p:txBody>
          </p:sp>
          <p:sp>
            <p:nvSpPr>
              <p:cNvPr id="6" name="TextBox 5"/>
              <p:cNvSpPr txBox="1"/>
              <p:nvPr/>
            </p:nvSpPr>
            <p:spPr>
              <a:xfrm>
                <a:off x="5029200" y="3275111"/>
                <a:ext cx="269626" cy="307777"/>
              </a:xfrm>
              <a:prstGeom prst="rect">
                <a:avLst/>
              </a:prstGeom>
              <a:noFill/>
            </p:spPr>
            <p:txBody>
              <a:bodyPr wrap="none" rtlCol="0">
                <a:spAutoFit/>
              </a:bodyPr>
              <a:lstStyle/>
              <a:p>
                <a:r>
                  <a:rPr lang="en-US" sz="1400" b="1" dirty="0" smtClean="0"/>
                  <a:t>y</a:t>
                </a:r>
                <a:endParaRPr lang="en-US" sz="1400" b="1" dirty="0"/>
              </a:p>
            </p:txBody>
          </p:sp>
          <p:sp>
            <p:nvSpPr>
              <p:cNvPr id="7" name="TextBox 6"/>
              <p:cNvSpPr txBox="1"/>
              <p:nvPr/>
            </p:nvSpPr>
            <p:spPr>
              <a:xfrm>
                <a:off x="5029200" y="3870523"/>
                <a:ext cx="266420" cy="307777"/>
              </a:xfrm>
              <a:prstGeom prst="rect">
                <a:avLst/>
              </a:prstGeom>
              <a:noFill/>
            </p:spPr>
            <p:txBody>
              <a:bodyPr wrap="none" rtlCol="0">
                <a:spAutoFit/>
              </a:bodyPr>
              <a:lstStyle/>
              <a:p>
                <a:r>
                  <a:rPr lang="en-US" sz="1400" b="1" dirty="0" smtClean="0"/>
                  <a:t>z</a:t>
                </a:r>
                <a:endParaRPr lang="en-US" sz="1400" b="1" dirty="0"/>
              </a:p>
            </p:txBody>
          </p:sp>
        </p:grpSp>
        <p:sp>
          <p:nvSpPr>
            <p:cNvPr id="19" name="Rectangle 18"/>
            <p:cNvSpPr/>
            <p:nvPr/>
          </p:nvSpPr>
          <p:spPr>
            <a:xfrm>
              <a:off x="57774" y="1623965"/>
              <a:ext cx="2234330" cy="307777"/>
            </a:xfrm>
            <a:prstGeom prst="rect">
              <a:avLst/>
            </a:prstGeom>
          </p:spPr>
          <p:txBody>
            <a:bodyPr wrap="none">
              <a:spAutoFit/>
            </a:bodyPr>
            <a:lstStyle/>
            <a:p>
              <a:r>
                <a:rPr lang="en-US" sz="1400" b="1" dirty="0" smtClean="0">
                  <a:solidFill>
                    <a:srgbClr val="0070C0"/>
                  </a:solidFill>
                </a:rPr>
                <a:t>Full </a:t>
              </a:r>
              <a:r>
                <a:rPr lang="en-US" sz="1400" b="1" dirty="0">
                  <a:solidFill>
                    <a:srgbClr val="0070C0"/>
                  </a:solidFill>
                </a:rPr>
                <a:t>adder (from Wikipedia)</a:t>
              </a:r>
            </a:p>
          </p:txBody>
        </p:sp>
      </p:grpSp>
      <p:pic>
        <p:nvPicPr>
          <p:cNvPr id="9" name="Picture 8"/>
          <p:cNvPicPr/>
          <p:nvPr/>
        </p:nvPicPr>
        <p:blipFill>
          <a:blip r:embed="rId4" cstate="print"/>
          <a:srcRect/>
          <a:stretch>
            <a:fillRect/>
          </a:stretch>
        </p:blipFill>
        <p:spPr bwMode="auto">
          <a:xfrm>
            <a:off x="1999869" y="1716150"/>
            <a:ext cx="7144131" cy="5141850"/>
          </a:xfrm>
          <a:prstGeom prst="rect">
            <a:avLst/>
          </a:prstGeom>
          <a:noFill/>
        </p:spPr>
      </p:pic>
      <p:cxnSp>
        <p:nvCxnSpPr>
          <p:cNvPr id="16" name="Straight Connector 15"/>
          <p:cNvCxnSpPr/>
          <p:nvPr/>
        </p:nvCxnSpPr>
        <p:spPr>
          <a:xfrm>
            <a:off x="2714881" y="3083355"/>
            <a:ext cx="60933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74205" y="992874"/>
            <a:ext cx="5879238" cy="830997"/>
          </a:xfrm>
          <a:prstGeom prst="rect">
            <a:avLst/>
          </a:prstGeom>
          <a:noFill/>
        </p:spPr>
        <p:txBody>
          <a:bodyPr wrap="none" rtlCol="0">
            <a:spAutoFit/>
          </a:bodyPr>
          <a:lstStyle/>
          <a:p>
            <a:r>
              <a:rPr lang="en-US" sz="1600" dirty="0" smtClean="0"/>
              <a:t>Consider the adjacent circuit diagram. Assuming the XOR gates have </a:t>
            </a:r>
          </a:p>
          <a:p>
            <a:r>
              <a:rPr lang="en-US" sz="1600" dirty="0" smtClean="0"/>
              <a:t>a delay of 0.2ns while AND </a:t>
            </a:r>
            <a:r>
              <a:rPr lang="en-US" sz="1600" dirty="0" err="1" smtClean="0"/>
              <a:t>and</a:t>
            </a:r>
            <a:r>
              <a:rPr lang="en-US" sz="1600" dirty="0" smtClean="0"/>
              <a:t> OR gates have a delay of 0.1ns, fill in</a:t>
            </a:r>
          </a:p>
          <a:p>
            <a:r>
              <a:rPr lang="en-US" sz="1600" dirty="0" smtClean="0"/>
              <a:t>the following chart. </a:t>
            </a:r>
            <a:endParaRPr lang="en-US" sz="1600" dirty="0"/>
          </a:p>
        </p:txBody>
      </p:sp>
      <p:cxnSp>
        <p:nvCxnSpPr>
          <p:cNvPr id="28" name="Elbow Connector 27"/>
          <p:cNvCxnSpPr/>
          <p:nvPr/>
        </p:nvCxnSpPr>
        <p:spPr>
          <a:xfrm flipV="1">
            <a:off x="2721193" y="4287075"/>
            <a:ext cx="6087061" cy="370885"/>
          </a:xfrm>
          <a:prstGeom prst="bentConnector3">
            <a:avLst>
              <a:gd name="adj1" fmla="val 28442"/>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flipV="1">
            <a:off x="2727505" y="3737265"/>
            <a:ext cx="6087061" cy="370885"/>
          </a:xfrm>
          <a:prstGeom prst="bentConnector3">
            <a:avLst>
              <a:gd name="adj1" fmla="val 20248"/>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714880" y="5234035"/>
            <a:ext cx="6093373"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flipV="1">
            <a:off x="2718037" y="5387655"/>
            <a:ext cx="1700343" cy="370886"/>
          </a:xfrm>
          <a:prstGeom prst="bentConnector3">
            <a:avLst>
              <a:gd name="adj1" fmla="val 72349"/>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rot="10800000">
            <a:off x="4418382" y="5387655"/>
            <a:ext cx="4396185" cy="370886"/>
          </a:xfrm>
          <a:prstGeom prst="bentConnector3">
            <a:avLst>
              <a:gd name="adj1" fmla="val 88223"/>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Elbow Connector 39"/>
          <p:cNvCxnSpPr/>
          <p:nvPr/>
        </p:nvCxnSpPr>
        <p:spPr>
          <a:xfrm flipV="1">
            <a:off x="2718037" y="2123230"/>
            <a:ext cx="6087061" cy="370885"/>
          </a:xfrm>
          <a:prstGeom prst="bentConnector3">
            <a:avLst>
              <a:gd name="adj1" fmla="val 4153"/>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flipV="1">
            <a:off x="2709489" y="3275380"/>
            <a:ext cx="6087061" cy="370885"/>
          </a:xfrm>
          <a:prstGeom prst="bentConnector3">
            <a:avLst>
              <a:gd name="adj1" fmla="val 4153"/>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2984791" y="2321722"/>
            <a:ext cx="961901" cy="1523265"/>
          </a:xfrm>
          <a:custGeom>
            <a:avLst/>
            <a:gdLst>
              <a:gd name="connsiteX0" fmla="*/ 0 w 961901"/>
              <a:gd name="connsiteY0" fmla="*/ 5310 h 1523265"/>
              <a:gd name="connsiteX1" fmla="*/ 522514 w 961901"/>
              <a:gd name="connsiteY1" fmla="*/ 207191 h 1523265"/>
              <a:gd name="connsiteX2" fmla="*/ 575953 w 961901"/>
              <a:gd name="connsiteY2" fmla="*/ 1359097 h 1523265"/>
              <a:gd name="connsiteX3" fmla="*/ 961901 w 961901"/>
              <a:gd name="connsiteY3" fmla="*/ 1489726 h 1523265"/>
            </a:gdLst>
            <a:ahLst/>
            <a:cxnLst>
              <a:cxn ang="0">
                <a:pos x="connsiteX0" y="connsiteY0"/>
              </a:cxn>
              <a:cxn ang="0">
                <a:pos x="connsiteX1" y="connsiteY1"/>
              </a:cxn>
              <a:cxn ang="0">
                <a:pos x="connsiteX2" y="connsiteY2"/>
              </a:cxn>
              <a:cxn ang="0">
                <a:pos x="connsiteX3" y="connsiteY3"/>
              </a:cxn>
            </a:cxnLst>
            <a:rect l="l" t="t" r="r" b="b"/>
            <a:pathLst>
              <a:path w="961901" h="1523265">
                <a:moveTo>
                  <a:pt x="0" y="5310"/>
                </a:moveTo>
                <a:cubicBezTo>
                  <a:pt x="213261" y="-6565"/>
                  <a:pt x="426522" y="-18440"/>
                  <a:pt x="522514" y="207191"/>
                </a:cubicBezTo>
                <a:cubicBezTo>
                  <a:pt x="618506" y="432822"/>
                  <a:pt x="502722" y="1145341"/>
                  <a:pt x="575953" y="1359097"/>
                </a:cubicBezTo>
                <a:cubicBezTo>
                  <a:pt x="649184" y="1572853"/>
                  <a:pt x="805542" y="1531289"/>
                  <a:pt x="961901" y="1489726"/>
                </a:cubicBezTo>
              </a:path>
            </a:pathLst>
          </a:custGeom>
          <a:noFill/>
          <a:ln>
            <a:solidFill>
              <a:srgbClr val="92D050"/>
            </a:solidFill>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2969083" y="3460822"/>
            <a:ext cx="977609" cy="2159118"/>
          </a:xfrm>
          <a:custGeom>
            <a:avLst/>
            <a:gdLst>
              <a:gd name="connsiteX0" fmla="*/ 0 w 961901"/>
              <a:gd name="connsiteY0" fmla="*/ 5310 h 1523265"/>
              <a:gd name="connsiteX1" fmla="*/ 522514 w 961901"/>
              <a:gd name="connsiteY1" fmla="*/ 207191 h 1523265"/>
              <a:gd name="connsiteX2" fmla="*/ 575953 w 961901"/>
              <a:gd name="connsiteY2" fmla="*/ 1359097 h 1523265"/>
              <a:gd name="connsiteX3" fmla="*/ 961901 w 961901"/>
              <a:gd name="connsiteY3" fmla="*/ 1489726 h 1523265"/>
              <a:gd name="connsiteX0" fmla="*/ 0 w 961901"/>
              <a:gd name="connsiteY0" fmla="*/ 4966 h 1522784"/>
              <a:gd name="connsiteX1" fmla="*/ 242086 w 961901"/>
              <a:gd name="connsiteY1" fmla="*/ 209657 h 1522784"/>
              <a:gd name="connsiteX2" fmla="*/ 575953 w 961901"/>
              <a:gd name="connsiteY2" fmla="*/ 1358753 h 1522784"/>
              <a:gd name="connsiteX3" fmla="*/ 961901 w 961901"/>
              <a:gd name="connsiteY3" fmla="*/ 1489382 h 1522784"/>
              <a:gd name="connsiteX0" fmla="*/ 0 w 961901"/>
              <a:gd name="connsiteY0" fmla="*/ 5016 h 1523848"/>
              <a:gd name="connsiteX1" fmla="*/ 242086 w 961901"/>
              <a:gd name="connsiteY1" fmla="*/ 209707 h 1523848"/>
              <a:gd name="connsiteX2" fmla="*/ 418212 w 961901"/>
              <a:gd name="connsiteY2" fmla="*/ 1361613 h 1523848"/>
              <a:gd name="connsiteX3" fmla="*/ 961901 w 961901"/>
              <a:gd name="connsiteY3" fmla="*/ 1489432 h 1523848"/>
            </a:gdLst>
            <a:ahLst/>
            <a:cxnLst>
              <a:cxn ang="0">
                <a:pos x="connsiteX0" y="connsiteY0"/>
              </a:cxn>
              <a:cxn ang="0">
                <a:pos x="connsiteX1" y="connsiteY1"/>
              </a:cxn>
              <a:cxn ang="0">
                <a:pos x="connsiteX2" y="connsiteY2"/>
              </a:cxn>
              <a:cxn ang="0">
                <a:pos x="connsiteX3" y="connsiteY3"/>
              </a:cxn>
            </a:cxnLst>
            <a:rect l="l" t="t" r="r" b="b"/>
            <a:pathLst>
              <a:path w="961901" h="1523848">
                <a:moveTo>
                  <a:pt x="0" y="5016"/>
                </a:moveTo>
                <a:cubicBezTo>
                  <a:pt x="213261" y="-6859"/>
                  <a:pt x="172384" y="-16392"/>
                  <a:pt x="242086" y="209707"/>
                </a:cubicBezTo>
                <a:cubicBezTo>
                  <a:pt x="311788" y="435806"/>
                  <a:pt x="298243" y="1148326"/>
                  <a:pt x="418212" y="1361613"/>
                </a:cubicBezTo>
                <a:cubicBezTo>
                  <a:pt x="538181" y="1574900"/>
                  <a:pt x="805542" y="1530995"/>
                  <a:pt x="961901" y="1489432"/>
                </a:cubicBezTo>
              </a:path>
            </a:pathLst>
          </a:custGeom>
          <a:noFill/>
          <a:ln>
            <a:solidFill>
              <a:srgbClr val="92D050"/>
            </a:solidFill>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3946692" y="3844987"/>
            <a:ext cx="961901" cy="1728111"/>
          </a:xfrm>
          <a:custGeom>
            <a:avLst/>
            <a:gdLst>
              <a:gd name="connsiteX0" fmla="*/ 0 w 961901"/>
              <a:gd name="connsiteY0" fmla="*/ 5310 h 1523265"/>
              <a:gd name="connsiteX1" fmla="*/ 522514 w 961901"/>
              <a:gd name="connsiteY1" fmla="*/ 207191 h 1523265"/>
              <a:gd name="connsiteX2" fmla="*/ 575953 w 961901"/>
              <a:gd name="connsiteY2" fmla="*/ 1359097 h 1523265"/>
              <a:gd name="connsiteX3" fmla="*/ 961901 w 961901"/>
              <a:gd name="connsiteY3" fmla="*/ 1489726 h 1523265"/>
            </a:gdLst>
            <a:ahLst/>
            <a:cxnLst>
              <a:cxn ang="0">
                <a:pos x="connsiteX0" y="connsiteY0"/>
              </a:cxn>
              <a:cxn ang="0">
                <a:pos x="connsiteX1" y="connsiteY1"/>
              </a:cxn>
              <a:cxn ang="0">
                <a:pos x="connsiteX2" y="connsiteY2"/>
              </a:cxn>
              <a:cxn ang="0">
                <a:pos x="connsiteX3" y="connsiteY3"/>
              </a:cxn>
            </a:cxnLst>
            <a:rect l="l" t="t" r="r" b="b"/>
            <a:pathLst>
              <a:path w="961901" h="1523265">
                <a:moveTo>
                  <a:pt x="0" y="5310"/>
                </a:moveTo>
                <a:cubicBezTo>
                  <a:pt x="213261" y="-6565"/>
                  <a:pt x="426522" y="-18440"/>
                  <a:pt x="522514" y="207191"/>
                </a:cubicBezTo>
                <a:cubicBezTo>
                  <a:pt x="618506" y="432822"/>
                  <a:pt x="502722" y="1145341"/>
                  <a:pt x="575953" y="1359097"/>
                </a:cubicBezTo>
                <a:cubicBezTo>
                  <a:pt x="649184" y="1572853"/>
                  <a:pt x="805542" y="1531289"/>
                  <a:pt x="961901" y="1489726"/>
                </a:cubicBezTo>
              </a:path>
            </a:pathLst>
          </a:custGeom>
          <a:noFill/>
          <a:ln>
            <a:solidFill>
              <a:srgbClr val="92D050"/>
            </a:solidFill>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Elbow Connector 53"/>
          <p:cNvCxnSpPr/>
          <p:nvPr/>
        </p:nvCxnSpPr>
        <p:spPr>
          <a:xfrm flipV="1">
            <a:off x="2708730" y="5886920"/>
            <a:ext cx="6087061" cy="370885"/>
          </a:xfrm>
          <a:prstGeom prst="bentConnector3">
            <a:avLst>
              <a:gd name="adj1" fmla="val 36538"/>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0" y="6334780"/>
            <a:ext cx="1849994" cy="523220"/>
          </a:xfrm>
          <a:prstGeom prst="rect">
            <a:avLst/>
          </a:prstGeom>
          <a:noFill/>
        </p:spPr>
        <p:txBody>
          <a:bodyPr wrap="none" rtlCol="0">
            <a:spAutoFit/>
          </a:bodyPr>
          <a:lstStyle/>
          <a:p>
            <a:r>
              <a:rPr lang="en-US" sz="1400" dirty="0" smtClean="0"/>
              <a:t>Only selected causality</a:t>
            </a:r>
          </a:p>
          <a:p>
            <a:r>
              <a:rPr lang="en-US" sz="1400" dirty="0" smtClean="0"/>
              <a:t>arrows shown…</a:t>
            </a:r>
            <a:endParaRPr lang="en-US" sz="1400" dirty="0"/>
          </a:p>
        </p:txBody>
      </p:sp>
      <p:sp>
        <p:nvSpPr>
          <p:cNvPr id="57" name="Title 56"/>
          <p:cNvSpPr>
            <a:spLocks noGrp="1"/>
          </p:cNvSpPr>
          <p:nvPr>
            <p:ph type="title"/>
          </p:nvPr>
        </p:nvSpPr>
        <p:spPr>
          <a:xfrm>
            <a:off x="3227824" y="10955"/>
            <a:ext cx="5458975" cy="1143000"/>
          </a:xfrm>
        </p:spPr>
        <p:txBody>
          <a:bodyPr/>
          <a:lstStyle/>
          <a:p>
            <a:r>
              <a:rPr lang="en-US" dirty="0" smtClean="0"/>
              <a:t>Glitches</a:t>
            </a:r>
            <a:endParaRPr lang="en-US" dirty="0"/>
          </a:p>
        </p:txBody>
      </p:sp>
      <p:sp>
        <p:nvSpPr>
          <p:cNvPr id="59" name="Oval 58"/>
          <p:cNvSpPr/>
          <p:nvPr/>
        </p:nvSpPr>
        <p:spPr>
          <a:xfrm>
            <a:off x="3568208" y="5234035"/>
            <a:ext cx="1733487" cy="69129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54688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3000"/>
                                        <p:tgtEl>
                                          <p:spTgt spid="31"/>
                                        </p:tgtEl>
                                      </p:cBhvr>
                                    </p:animEffect>
                                  </p:childTnLst>
                                </p:cTn>
                              </p:par>
                              <p:par>
                                <p:cTn id="8" presetID="22" presetClass="entr" presetSubtype="8"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3000"/>
                                        <p:tgtEl>
                                          <p:spTgt spid="28"/>
                                        </p:tgtEl>
                                      </p:cBhvr>
                                    </p:animEffect>
                                  </p:childTnLst>
                                </p:cTn>
                              </p:par>
                              <p:par>
                                <p:cTn id="11" presetID="22" presetClass="entr" presetSubtype="8"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left)">
                                      <p:cBhvr>
                                        <p:cTn id="13" dur="3000"/>
                                        <p:tgtEl>
                                          <p:spTgt spid="33"/>
                                        </p:tgtEl>
                                      </p:cBhvr>
                                    </p:animEffect>
                                  </p:childTnLst>
                                </p:cTn>
                              </p:par>
                              <p:par>
                                <p:cTn id="14" presetID="22" presetClass="entr" presetSubtype="8"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1000"/>
                                        <p:tgtEl>
                                          <p:spTgt spid="34"/>
                                        </p:tgtEl>
                                      </p:cBhvr>
                                    </p:animEffect>
                                  </p:childTnLst>
                                </p:cTn>
                              </p:par>
                              <p:par>
                                <p:cTn id="17" presetID="22" presetClass="entr" presetSubtype="8"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left)">
                                      <p:cBhvr>
                                        <p:cTn id="19" dur="3000"/>
                                        <p:tgtEl>
                                          <p:spTgt spid="5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1000"/>
                                        <p:tgtEl>
                                          <p:spTgt spid="2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wipe(left)">
                                      <p:cBhvr>
                                        <p:cTn id="25" dur="1000"/>
                                        <p:tgtEl>
                                          <p:spTgt spid="5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2000"/>
                                        <p:tgtEl>
                                          <p:spTgt spid="36"/>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ipe(left)">
                                      <p:cBhvr>
                                        <p:cTn id="33" dur="1000"/>
                                        <p:tgtEl>
                                          <p:spTgt spid="52"/>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circle(in)">
                                      <p:cBhvr>
                                        <p:cTn id="38"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1" grpId="0" animBg="1"/>
      <p:bldP spid="52" grpId="0" animBg="1"/>
      <p:bldP spid="5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Glitching</a:t>
            </a:r>
            <a:r>
              <a:rPr lang="en-US" dirty="0" smtClean="0"/>
              <a:t>: a summary</a:t>
            </a:r>
            <a:endParaRPr lang="en-US" dirty="0"/>
          </a:p>
        </p:txBody>
      </p:sp>
      <p:sp>
        <p:nvSpPr>
          <p:cNvPr id="3" name="Content Placeholder 2"/>
          <p:cNvSpPr>
            <a:spLocks noGrp="1"/>
          </p:cNvSpPr>
          <p:nvPr>
            <p:ph idx="1"/>
          </p:nvPr>
        </p:nvSpPr>
        <p:spPr/>
        <p:txBody>
          <a:bodyPr/>
          <a:lstStyle/>
          <a:p>
            <a:endParaRPr lang="en-US" dirty="0" smtClean="0">
              <a:solidFill>
                <a:srgbClr val="0070C0"/>
              </a:solidFill>
            </a:endParaRPr>
          </a:p>
          <a:p>
            <a:r>
              <a:rPr lang="en-US" dirty="0" smtClean="0">
                <a:solidFill>
                  <a:srgbClr val="0070C0"/>
                </a:solidFill>
              </a:rPr>
              <a:t>When input(s) change, the output can be wrong for a time.  However, that time is bound.</a:t>
            </a:r>
            <a:br>
              <a:rPr lang="en-US" dirty="0" smtClean="0">
                <a:solidFill>
                  <a:srgbClr val="0070C0"/>
                </a:solidFill>
              </a:rPr>
            </a:br>
            <a:endParaRPr lang="en-US" dirty="0" smtClean="0">
              <a:solidFill>
                <a:srgbClr val="0070C0"/>
              </a:solidFill>
            </a:endParaRPr>
          </a:p>
          <a:p>
            <a:pPr lvl="1"/>
            <a:r>
              <a:rPr lang="en-US" dirty="0" smtClean="0">
                <a:solidFill>
                  <a:srgbClr val="0070C0"/>
                </a:solidFill>
              </a:rPr>
              <a:t>And more so, the output can change during this “computation time” </a:t>
            </a:r>
            <a:r>
              <a:rPr lang="en-US" u="sng" dirty="0" smtClean="0">
                <a:solidFill>
                  <a:srgbClr val="0070C0"/>
                </a:solidFill>
              </a:rPr>
              <a:t>even if the output ends up where it started</a:t>
            </a:r>
            <a:r>
              <a:rPr lang="en-US" dirty="0" smtClean="0">
                <a:solidFill>
                  <a:srgbClr val="0070C0"/>
                </a:solidFill>
              </a:rPr>
              <a:t>!</a:t>
            </a:r>
            <a:endParaRPr lang="en-US" dirty="0">
              <a:solidFill>
                <a:srgbClr val="0070C0"/>
              </a:solidFill>
            </a:endParaRPr>
          </a:p>
        </p:txBody>
      </p:sp>
    </p:spTree>
    <p:extLst>
      <p:ext uri="{BB962C8B-B14F-4D97-AF65-F5344CB8AC3E}">
        <p14:creationId xmlns:p14="http://schemas.microsoft.com/office/powerpoint/2010/main" val="334903856"/>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Glitches</a:t>
            </a:r>
            <a:endParaRPr lang="en-US" dirty="0"/>
          </a:p>
        </p:txBody>
      </p:sp>
      <p:sp>
        <p:nvSpPr>
          <p:cNvPr id="3" name="Content Placeholder 2"/>
          <p:cNvSpPr>
            <a:spLocks noGrp="1"/>
          </p:cNvSpPr>
          <p:nvPr>
            <p:ph sz="half" idx="1"/>
          </p:nvPr>
        </p:nvSpPr>
        <p:spPr>
          <a:xfrm>
            <a:off x="457199" y="1600200"/>
            <a:ext cx="5228545" cy="4525963"/>
          </a:xfrm>
        </p:spPr>
        <p:txBody>
          <a:bodyPr>
            <a:normAutofit fontScale="85000" lnSpcReduction="20000"/>
          </a:bodyPr>
          <a:lstStyle/>
          <a:p>
            <a:r>
              <a:rPr lang="en-US" dirty="0" smtClean="0"/>
              <a:t>Think back to EECS 370.</a:t>
            </a:r>
          </a:p>
          <a:p>
            <a:pPr lvl="1"/>
            <a:r>
              <a:rPr lang="en-US" dirty="0" smtClean="0"/>
              <a:t>Why don’t glitches cause errors?</a:t>
            </a:r>
          </a:p>
          <a:p>
            <a:pPr lvl="1"/>
            <a:endParaRPr lang="en-US" dirty="0"/>
          </a:p>
          <a:p>
            <a:pPr lvl="1"/>
            <a:r>
              <a:rPr lang="en-US" dirty="0" smtClean="0"/>
              <a:t>The trick is that the inputs all change at the same time</a:t>
            </a:r>
          </a:p>
          <a:p>
            <a:pPr lvl="2"/>
            <a:r>
              <a:rPr lang="en-US" dirty="0" smtClean="0"/>
              <a:t>In this case, the ID/EX registers all change some time shortly after the rising edge of the clock.</a:t>
            </a:r>
          </a:p>
          <a:p>
            <a:pPr lvl="1"/>
            <a:r>
              <a:rPr lang="en-US" dirty="0" smtClean="0"/>
              <a:t>And we’ve chosen the clock period such that the next edge doesn’t happen until the combinational logic has stopped </a:t>
            </a:r>
            <a:r>
              <a:rPr lang="en-US" dirty="0" err="1" smtClean="0"/>
              <a:t>glitching</a:t>
            </a:r>
            <a:r>
              <a:rPr lang="en-US" dirty="0" smtClean="0"/>
              <a:t>.</a:t>
            </a:r>
          </a:p>
          <a:p>
            <a:pPr lvl="2"/>
            <a:r>
              <a:rPr lang="en-US" dirty="0" smtClean="0"/>
              <a:t>In fact, we use the worst-case combinational logic delay in the whole system when determining the clock period!</a:t>
            </a:r>
          </a:p>
          <a:p>
            <a:pPr marL="914400" lvl="2" indent="0">
              <a:buNone/>
            </a:pPr>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7590" b="1513"/>
          <a:stretch/>
        </p:blipFill>
        <p:spPr bwMode="auto">
          <a:xfrm>
            <a:off x="5954580" y="1047891"/>
            <a:ext cx="2375960" cy="4889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77880" y="2545685"/>
            <a:ext cx="5146270" cy="3802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48949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chipdesignmag.com/images/idesign/misc/dale_figure1.gif"/>
          <p:cNvPicPr>
            <a:picLocks noChangeAspect="1" noChangeArrowheads="1"/>
          </p:cNvPicPr>
          <p:nvPr/>
        </p:nvPicPr>
        <p:blipFill rotWithShape="1">
          <a:blip r:embed="rId3">
            <a:extLst>
              <a:ext uri="{28A0092B-C50C-407E-A947-70E740481C1C}">
                <a14:useLocalDpi xmlns:a14="http://schemas.microsoft.com/office/drawing/2010/main" val="0"/>
              </a:ext>
            </a:extLst>
          </a:blip>
          <a:srcRect l="3421" t="64979" r="9848"/>
          <a:stretch/>
        </p:blipFill>
        <p:spPr bwMode="auto">
          <a:xfrm>
            <a:off x="7011167" y="4120290"/>
            <a:ext cx="2138651" cy="9671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 how can glitches hurt us?</a:t>
            </a:r>
            <a:endParaRPr lang="en-US" dirty="0"/>
          </a:p>
        </p:txBody>
      </p:sp>
      <p:sp>
        <p:nvSpPr>
          <p:cNvPr id="3" name="Content Placeholder 2"/>
          <p:cNvSpPr>
            <a:spLocks noGrp="1"/>
          </p:cNvSpPr>
          <p:nvPr>
            <p:ph idx="1"/>
          </p:nvPr>
        </p:nvSpPr>
        <p:spPr>
          <a:xfrm>
            <a:off x="457200" y="1600200"/>
            <a:ext cx="6738631" cy="4525963"/>
          </a:xfrm>
        </p:spPr>
        <p:txBody>
          <a:bodyPr>
            <a:normAutofit/>
          </a:bodyPr>
          <a:lstStyle/>
          <a:p>
            <a:r>
              <a:rPr lang="en-US" dirty="0" smtClean="0"/>
              <a:t>There are a handful of places:</a:t>
            </a:r>
          </a:p>
          <a:p>
            <a:pPr lvl="1"/>
            <a:r>
              <a:rPr lang="en-US" dirty="0" smtClean="0"/>
              <a:t>Asynchronous resets</a:t>
            </a:r>
          </a:p>
          <a:p>
            <a:pPr lvl="2"/>
            <a:r>
              <a:rPr lang="en-US" dirty="0" smtClean="0"/>
              <a:t>If you’ve got a flip-flop that has an asynchronous reset (or “preset”) you need to be sure the input can’t glitch.</a:t>
            </a:r>
          </a:p>
          <a:p>
            <a:pPr lvl="3"/>
            <a:r>
              <a:rPr lang="en-US" dirty="0" smtClean="0"/>
              <a:t>That pretty much means you need a flip-flop driving the input (which means you probably should have used a sync. reset!)</a:t>
            </a:r>
          </a:p>
          <a:p>
            <a:pPr lvl="1"/>
            <a:r>
              <a:rPr lang="en-US" dirty="0" smtClean="0"/>
              <a:t>Clocks</a:t>
            </a:r>
          </a:p>
          <a:p>
            <a:pPr lvl="2"/>
            <a:r>
              <a:rPr lang="en-US" dirty="0" smtClean="0"/>
              <a:t>If you are using combinational logic to drive a clock, you are likely going to get extra clock edges.</a:t>
            </a:r>
          </a:p>
          <a:p>
            <a:pPr lvl="1"/>
            <a:endParaRPr lang="en-US" dirty="0"/>
          </a:p>
        </p:txBody>
      </p:sp>
      <p:pic>
        <p:nvPicPr>
          <p:cNvPr id="2050" name="Picture 2" descr="http://sub.allaboutcircuits.com/images/04199.png"/>
          <p:cNvPicPr>
            <a:picLocks noChangeAspect="1" noChangeArrowheads="1"/>
          </p:cNvPicPr>
          <p:nvPr/>
        </p:nvPicPr>
        <p:blipFill rotWithShape="1">
          <a:blip r:embed="rId4">
            <a:extLst>
              <a:ext uri="{28A0092B-C50C-407E-A947-70E740481C1C}">
                <a14:useLocalDpi xmlns:a14="http://schemas.microsoft.com/office/drawing/2010/main" val="0"/>
              </a:ext>
            </a:extLst>
          </a:blip>
          <a:srcRect r="71146"/>
          <a:stretch/>
        </p:blipFill>
        <p:spPr bwMode="auto">
          <a:xfrm>
            <a:off x="7467286" y="1229641"/>
            <a:ext cx="1222711" cy="196893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195831" y="3186146"/>
            <a:ext cx="1940468" cy="646331"/>
          </a:xfrm>
          <a:prstGeom prst="rect">
            <a:avLst/>
          </a:prstGeom>
        </p:spPr>
        <p:txBody>
          <a:bodyPr wrap="none">
            <a:spAutoFit/>
          </a:bodyPr>
          <a:lstStyle/>
          <a:p>
            <a:r>
              <a:rPr lang="en-US" sz="1200" b="1" dirty="0" smtClean="0">
                <a:solidFill>
                  <a:srgbClr val="0070C0"/>
                </a:solidFill>
              </a:rPr>
              <a:t>Traditionally, CLR is used</a:t>
            </a:r>
          </a:p>
          <a:p>
            <a:r>
              <a:rPr lang="en-US" sz="1200" b="1" dirty="0" smtClean="0">
                <a:solidFill>
                  <a:srgbClr val="0070C0"/>
                </a:solidFill>
              </a:rPr>
              <a:t>to indicate </a:t>
            </a:r>
            <a:r>
              <a:rPr lang="en-US" sz="1200" b="1" dirty="0" err="1" smtClean="0">
                <a:solidFill>
                  <a:srgbClr val="0070C0"/>
                </a:solidFill>
              </a:rPr>
              <a:t>async</a:t>
            </a:r>
            <a:r>
              <a:rPr lang="en-US" sz="1200" b="1" dirty="0" smtClean="0">
                <a:solidFill>
                  <a:srgbClr val="0070C0"/>
                </a:solidFill>
              </a:rPr>
              <a:t> reset.  “R”</a:t>
            </a:r>
          </a:p>
          <a:p>
            <a:r>
              <a:rPr lang="en-US" sz="1200" b="1" dirty="0" smtClean="0">
                <a:solidFill>
                  <a:srgbClr val="0070C0"/>
                </a:solidFill>
              </a:rPr>
              <a:t>or “reset” for sync. reset.</a:t>
            </a:r>
            <a:endParaRPr lang="en-US" sz="1200" b="1" dirty="0">
              <a:solidFill>
                <a:srgbClr val="0070C0"/>
              </a:solidFill>
            </a:endParaRPr>
          </a:p>
        </p:txBody>
      </p:sp>
      <p:sp>
        <p:nvSpPr>
          <p:cNvPr id="8" name="Rectangle 7"/>
          <p:cNvSpPr/>
          <p:nvPr/>
        </p:nvSpPr>
        <p:spPr>
          <a:xfrm>
            <a:off x="7411858" y="5087468"/>
            <a:ext cx="1615122" cy="646331"/>
          </a:xfrm>
          <a:prstGeom prst="rect">
            <a:avLst/>
          </a:prstGeom>
        </p:spPr>
        <p:txBody>
          <a:bodyPr wrap="none">
            <a:spAutoFit/>
          </a:bodyPr>
          <a:lstStyle/>
          <a:p>
            <a:r>
              <a:rPr lang="en-US" sz="1200" b="1" dirty="0" smtClean="0">
                <a:solidFill>
                  <a:srgbClr val="0070C0"/>
                </a:solidFill>
              </a:rPr>
              <a:t>If </a:t>
            </a:r>
            <a:r>
              <a:rPr lang="en-US" sz="1200" b="1" dirty="0" err="1" smtClean="0">
                <a:solidFill>
                  <a:srgbClr val="0070C0"/>
                </a:solidFill>
              </a:rPr>
              <a:t>clk</a:t>
            </a:r>
            <a:r>
              <a:rPr lang="en-US" sz="1200" b="1" dirty="0" smtClean="0">
                <a:solidFill>
                  <a:srgbClr val="0070C0"/>
                </a:solidFill>
              </a:rPr>
              <a:t> is high and </a:t>
            </a:r>
            <a:r>
              <a:rPr lang="en-US" sz="1200" b="1" dirty="0" err="1" smtClean="0">
                <a:solidFill>
                  <a:srgbClr val="0070C0"/>
                </a:solidFill>
              </a:rPr>
              <a:t>cond</a:t>
            </a:r>
            <a:r>
              <a:rPr lang="en-US" sz="1200" b="1" dirty="0" smtClean="0">
                <a:solidFill>
                  <a:srgbClr val="0070C0"/>
                </a:solidFill>
              </a:rPr>
              <a:t> </a:t>
            </a:r>
          </a:p>
          <a:p>
            <a:r>
              <a:rPr lang="en-US" sz="1200" b="1" dirty="0" smtClean="0">
                <a:solidFill>
                  <a:srgbClr val="0070C0"/>
                </a:solidFill>
              </a:rPr>
              <a:t>glitches, you get extra </a:t>
            </a:r>
          </a:p>
          <a:p>
            <a:r>
              <a:rPr lang="en-US" sz="1200" b="1" dirty="0" smtClean="0">
                <a:solidFill>
                  <a:srgbClr val="0070C0"/>
                </a:solidFill>
              </a:rPr>
              <a:t>edges!</a:t>
            </a:r>
            <a:endParaRPr lang="en-US" sz="1200" b="1" dirty="0">
              <a:solidFill>
                <a:srgbClr val="0070C0"/>
              </a:solidFill>
            </a:endParaRPr>
          </a:p>
        </p:txBody>
      </p:sp>
    </p:spTree>
    <p:extLst>
      <p:ext uri="{BB962C8B-B14F-4D97-AF65-F5344CB8AC3E}">
        <p14:creationId xmlns:p14="http://schemas.microsoft.com/office/powerpoint/2010/main" val="24295685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052"/>
                                        </p:tgtEl>
                                        <p:attrNameLst>
                                          <p:attrName>style.visibility</p:attrName>
                                        </p:attrNameLst>
                                      </p:cBhvr>
                                      <p:to>
                                        <p:strVal val="visible"/>
                                      </p:to>
                                    </p:set>
                                    <p:anim calcmode="lin" valueType="num">
                                      <p:cBhvr additive="base">
                                        <p:cTn id="37" dur="500" fill="hold"/>
                                        <p:tgtEl>
                                          <p:spTgt spid="2052"/>
                                        </p:tgtEl>
                                        <p:attrNameLst>
                                          <p:attrName>ppt_x</p:attrName>
                                        </p:attrNameLst>
                                      </p:cBhvr>
                                      <p:tavLst>
                                        <p:tav tm="0">
                                          <p:val>
                                            <p:strVal val="#ppt_x"/>
                                          </p:val>
                                        </p:tav>
                                        <p:tav tm="100000">
                                          <p:val>
                                            <p:strVal val="#ppt_x"/>
                                          </p:val>
                                        </p:tav>
                                      </p:tavLst>
                                    </p:anim>
                                    <p:anim calcmode="lin" valueType="num">
                                      <p:cBhvr additive="base">
                                        <p:cTn id="38" dur="500" fill="hold"/>
                                        <p:tgtEl>
                                          <p:spTgt spid="205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rules</a:t>
            </a:r>
            <a:endParaRPr lang="en-US" dirty="0"/>
          </a:p>
        </p:txBody>
      </p:sp>
      <p:sp>
        <p:nvSpPr>
          <p:cNvPr id="3" name="Content Placeholder 2"/>
          <p:cNvSpPr>
            <a:spLocks noGrp="1"/>
          </p:cNvSpPr>
          <p:nvPr>
            <p:ph idx="1"/>
          </p:nvPr>
        </p:nvSpPr>
        <p:spPr>
          <a:xfrm>
            <a:off x="457200" y="1600200"/>
            <a:ext cx="5574190" cy="4525963"/>
          </a:xfrm>
        </p:spPr>
        <p:txBody>
          <a:bodyPr/>
          <a:lstStyle/>
          <a:p>
            <a:pPr marL="514350" indent="-514350">
              <a:buFont typeface="+mj-lt"/>
              <a:buAutoNum type="arabicPeriod"/>
            </a:pPr>
            <a:r>
              <a:rPr lang="en-US" dirty="0" smtClean="0">
                <a:solidFill>
                  <a:srgbClr val="FF0000"/>
                </a:solidFill>
                <a:latin typeface="Algerian" pitchFamily="82" charset="0"/>
              </a:rPr>
              <a:t>Thou shall Not use asynchronous resets</a:t>
            </a:r>
            <a:r>
              <a:rPr lang="en-US" dirty="0" smtClean="0">
                <a:latin typeface="Algerian" pitchFamily="82" charset="0"/>
              </a:rPr>
              <a:t/>
            </a:r>
            <a:br>
              <a:rPr lang="en-US" dirty="0" smtClean="0">
                <a:latin typeface="Algerian" pitchFamily="82" charset="0"/>
              </a:rPr>
            </a:br>
            <a:endParaRPr lang="en-US" dirty="0" smtClean="0">
              <a:latin typeface="Algerian" pitchFamily="82" charset="0"/>
            </a:endParaRPr>
          </a:p>
          <a:p>
            <a:pPr marL="514350" indent="-514350">
              <a:buFont typeface="+mj-lt"/>
              <a:buAutoNum type="arabicPeriod"/>
            </a:pPr>
            <a:r>
              <a:rPr lang="en-US" dirty="0" smtClean="0">
                <a:solidFill>
                  <a:srgbClr val="FF0000"/>
                </a:solidFill>
                <a:latin typeface="Algerian" pitchFamily="82" charset="0"/>
              </a:rPr>
              <a:t>Thou shall not drive a clock with anything other than a clock or directly off of a flip-flop’s output</a:t>
            </a:r>
            <a:endParaRPr lang="en-US" dirty="0">
              <a:solidFill>
                <a:srgbClr val="FF0000"/>
              </a:solidFill>
              <a:latin typeface="Algerian" pitchFamily="82" charset="0"/>
            </a:endParaRPr>
          </a:p>
        </p:txBody>
      </p:sp>
      <p:pic>
        <p:nvPicPr>
          <p:cNvPr id="4" name="Picture 2" descr="http://sub.allaboutcircuits.com/images/04199.png"/>
          <p:cNvPicPr>
            <a:picLocks noChangeAspect="1" noChangeArrowheads="1"/>
          </p:cNvPicPr>
          <p:nvPr/>
        </p:nvPicPr>
        <p:blipFill rotWithShape="1">
          <a:blip r:embed="rId3">
            <a:extLst>
              <a:ext uri="{28A0092B-C50C-407E-A947-70E740481C1C}">
                <a14:useLocalDpi xmlns:a14="http://schemas.microsoft.com/office/drawing/2010/main" val="0"/>
              </a:ext>
            </a:extLst>
          </a:blip>
          <a:srcRect r="71146"/>
          <a:stretch/>
        </p:blipFill>
        <p:spPr bwMode="auto">
          <a:xfrm>
            <a:off x="7467286" y="1229641"/>
            <a:ext cx="1222711" cy="19689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488514" y="1163105"/>
            <a:ext cx="1116011" cy="2246769"/>
          </a:xfrm>
          <a:prstGeom prst="rect">
            <a:avLst/>
          </a:prstGeom>
          <a:noFill/>
        </p:spPr>
        <p:txBody>
          <a:bodyPr wrap="none" rtlCol="0">
            <a:spAutoFit/>
          </a:bodyPr>
          <a:lstStyle/>
          <a:p>
            <a:r>
              <a:rPr lang="en-US" sz="14000" dirty="0" smtClean="0">
                <a:solidFill>
                  <a:srgbClr val="FF0000"/>
                </a:solidFill>
              </a:rPr>
              <a:t>X</a:t>
            </a:r>
            <a:endParaRPr lang="en-US" sz="14000" dirty="0">
              <a:solidFill>
                <a:srgbClr val="FF0000"/>
              </a:solidFill>
            </a:endParaRPr>
          </a:p>
        </p:txBody>
      </p:sp>
      <p:pic>
        <p:nvPicPr>
          <p:cNvPr id="6" name="Picture 4" descr="http://chipdesignmag.com/images/idesign/misc/dale_figure1.gif"/>
          <p:cNvPicPr>
            <a:picLocks noChangeAspect="1" noChangeArrowheads="1"/>
          </p:cNvPicPr>
          <p:nvPr/>
        </p:nvPicPr>
        <p:blipFill rotWithShape="1">
          <a:blip r:embed="rId4">
            <a:extLst>
              <a:ext uri="{28A0092B-C50C-407E-A947-70E740481C1C}">
                <a14:useLocalDpi xmlns:a14="http://schemas.microsoft.com/office/drawing/2010/main" val="0"/>
              </a:ext>
            </a:extLst>
          </a:blip>
          <a:srcRect l="3421" t="64979" r="9848"/>
          <a:stretch/>
        </p:blipFill>
        <p:spPr bwMode="auto">
          <a:xfrm>
            <a:off x="7011167" y="4120290"/>
            <a:ext cx="2138651" cy="9671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413970" y="3409874"/>
            <a:ext cx="1116011" cy="2246769"/>
          </a:xfrm>
          <a:prstGeom prst="rect">
            <a:avLst/>
          </a:prstGeom>
          <a:noFill/>
        </p:spPr>
        <p:txBody>
          <a:bodyPr wrap="none" rtlCol="0">
            <a:spAutoFit/>
          </a:bodyPr>
          <a:lstStyle/>
          <a:p>
            <a:r>
              <a:rPr lang="en-US" sz="14000" dirty="0" smtClean="0">
                <a:solidFill>
                  <a:srgbClr val="FF0000"/>
                </a:solidFill>
              </a:rPr>
              <a:t>X</a:t>
            </a:r>
            <a:endParaRPr lang="en-US" sz="14000" dirty="0">
              <a:solidFill>
                <a:srgbClr val="FF0000"/>
              </a:solidFill>
            </a:endParaRPr>
          </a:p>
        </p:txBody>
      </p:sp>
    </p:spTree>
    <p:extLst>
      <p:ext uri="{BB962C8B-B14F-4D97-AF65-F5344CB8AC3E}">
        <p14:creationId xmlns:p14="http://schemas.microsoft.com/office/powerpoint/2010/main" val="2459952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Really?</a:t>
            </a:r>
            <a:endParaRPr lang="en-US" dirty="0"/>
          </a:p>
        </p:txBody>
      </p:sp>
      <p:sp>
        <p:nvSpPr>
          <p:cNvPr id="3" name="Content Placeholder 2"/>
          <p:cNvSpPr>
            <a:spLocks noGrp="1"/>
          </p:cNvSpPr>
          <p:nvPr>
            <p:ph idx="1"/>
          </p:nvPr>
        </p:nvSpPr>
        <p:spPr>
          <a:xfrm>
            <a:off x="457200" y="1600200"/>
            <a:ext cx="8229600" cy="5054820"/>
          </a:xfrm>
        </p:spPr>
        <p:txBody>
          <a:bodyPr>
            <a:normAutofit fontScale="92500" lnSpcReduction="10000"/>
          </a:bodyPr>
          <a:lstStyle/>
          <a:p>
            <a:r>
              <a:rPr lang="en-US" dirty="0" smtClean="0"/>
              <a:t>I mean people </a:t>
            </a:r>
            <a:r>
              <a:rPr lang="en-US" i="1" dirty="0" smtClean="0"/>
              <a:t>use</a:t>
            </a:r>
            <a:r>
              <a:rPr lang="en-US" dirty="0" smtClean="0"/>
              <a:t> asynchronous resets and clock gating!</a:t>
            </a:r>
          </a:p>
          <a:p>
            <a:pPr lvl="1"/>
            <a:r>
              <a:rPr lang="en-US" dirty="0" smtClean="0"/>
              <a:t>Yep.  And people use </a:t>
            </a:r>
            <a:r>
              <a:rPr lang="en-US" b="1" dirty="0" err="1" smtClean="0">
                <a:latin typeface="Courier New" pitchFamily="49" charset="0"/>
                <a:cs typeface="Courier New" pitchFamily="49" charset="0"/>
              </a:rPr>
              <a:t>goto</a:t>
            </a:r>
            <a:r>
              <a:rPr lang="en-US" sz="3200" dirty="0" smtClean="0"/>
              <a:t> </a:t>
            </a:r>
            <a:r>
              <a:rPr lang="en-US" dirty="0" smtClean="0"/>
              <a:t>in C programs.</a:t>
            </a:r>
          </a:p>
          <a:p>
            <a:pPr lvl="2"/>
            <a:r>
              <a:rPr lang="en-US" dirty="0" smtClean="0"/>
              <a:t>Sometimes they are the right thing.</a:t>
            </a:r>
          </a:p>
          <a:p>
            <a:pPr lvl="3"/>
            <a:r>
              <a:rPr lang="en-US" dirty="0" smtClean="0"/>
              <a:t>But you have to think </a:t>
            </a:r>
            <a:r>
              <a:rPr lang="en-US" b="1" i="1" dirty="0" smtClean="0"/>
              <a:t>really</a:t>
            </a:r>
            <a:r>
              <a:rPr lang="en-US" dirty="0" smtClean="0"/>
              <a:t> hard about them to insure that they won’t cause you problems.</a:t>
            </a:r>
          </a:p>
          <a:p>
            <a:pPr lvl="1"/>
            <a:r>
              <a:rPr lang="en-US" dirty="0" smtClean="0"/>
              <a:t>Our “simple” bus used</a:t>
            </a:r>
            <a:r>
              <a:rPr lang="en-US" dirty="0"/>
              <a:t/>
            </a:r>
            <a:br>
              <a:rPr lang="en-US" dirty="0"/>
            </a:br>
            <a:r>
              <a:rPr lang="en-US" dirty="0" smtClean="0"/>
              <a:t>combinational logic for</a:t>
            </a:r>
            <a:r>
              <a:rPr lang="en-US" dirty="0"/>
              <a:t/>
            </a:r>
            <a:br>
              <a:rPr lang="en-US" dirty="0"/>
            </a:br>
            <a:r>
              <a:rPr lang="en-US" dirty="0" smtClean="0"/>
              <a:t>the clock</a:t>
            </a:r>
          </a:p>
          <a:p>
            <a:pPr lvl="2"/>
            <a:r>
              <a:rPr lang="en-US" dirty="0" smtClean="0"/>
              <a:t>Works because REQ goes</a:t>
            </a:r>
            <a:br>
              <a:rPr lang="en-US" dirty="0" smtClean="0"/>
            </a:br>
            <a:r>
              <a:rPr lang="en-US" dirty="0" smtClean="0"/>
              <a:t>low only after everything</a:t>
            </a:r>
            <a:br>
              <a:rPr lang="en-US" dirty="0" smtClean="0"/>
            </a:br>
            <a:r>
              <a:rPr lang="en-US" dirty="0" smtClean="0"/>
              <a:t>else has stopped switching</a:t>
            </a:r>
          </a:p>
          <a:p>
            <a:pPr lvl="3"/>
            <a:r>
              <a:rPr lang="en-US" dirty="0" smtClean="0"/>
              <a:t>So no glitch.</a:t>
            </a:r>
          </a:p>
          <a:p>
            <a:pPr lvl="2"/>
            <a:r>
              <a:rPr lang="en-US" dirty="0" smtClean="0"/>
              <a:t>Not fun to reason about…</a:t>
            </a:r>
          </a:p>
          <a:p>
            <a:r>
              <a:rPr lang="en-US" dirty="0" smtClean="0"/>
              <a:t>Avoid unless you must</a:t>
            </a:r>
          </a:p>
          <a:p>
            <a:pPr lvl="1"/>
            <a:r>
              <a:rPr lang="en-US" dirty="0" smtClean="0"/>
              <a:t>Then think </a:t>
            </a:r>
            <a:r>
              <a:rPr lang="en-US" i="1" dirty="0" smtClean="0"/>
              <a:t>really</a:t>
            </a:r>
            <a:r>
              <a:rPr lang="en-US" dirty="0" smtClean="0"/>
              <a:t> carefully.</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9326" y="3467405"/>
            <a:ext cx="4556059" cy="2342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48392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64F9D6E-289A-4FAC-A79B-67BBD3A55A51}" type="slidenum">
              <a:rPr lang="en-US"/>
              <a:pPr>
                <a:defRPr/>
              </a:pPr>
              <a:t>68</a:t>
            </a:fld>
            <a:endParaRPr lang="en-US" dirty="0"/>
          </a:p>
        </p:txBody>
      </p:sp>
      <p:sp>
        <p:nvSpPr>
          <p:cNvPr id="17411" name="Rectangle 2"/>
          <p:cNvSpPr>
            <a:spLocks noGrp="1" noChangeArrowheads="1"/>
          </p:cNvSpPr>
          <p:nvPr>
            <p:ph type="title"/>
          </p:nvPr>
        </p:nvSpPr>
        <p:spPr/>
        <p:txBody>
          <a:bodyPr/>
          <a:lstStyle/>
          <a:p>
            <a:r>
              <a:rPr lang="en-US" dirty="0" smtClean="0"/>
              <a:t>Agenda</a:t>
            </a:r>
          </a:p>
        </p:txBody>
      </p:sp>
      <p:sp>
        <p:nvSpPr>
          <p:cNvPr id="4100" name="Rectangle 3"/>
          <p:cNvSpPr>
            <a:spLocks noGrp="1" noChangeArrowheads="1"/>
          </p:cNvSpPr>
          <p:nvPr>
            <p:ph type="body" idx="1"/>
          </p:nvPr>
        </p:nvSpPr>
        <p:spPr>
          <a:xfrm>
            <a:off x="533400" y="990600"/>
            <a:ext cx="8135938" cy="5410200"/>
          </a:xfrm>
        </p:spPr>
        <p:txBody>
          <a:bodyPr/>
          <a:lstStyle/>
          <a:p>
            <a:pPr>
              <a:defRPr/>
            </a:pPr>
            <a:endParaRPr lang="en-US" dirty="0" smtClean="0">
              <a:solidFill>
                <a:schemeClr val="bg1">
                  <a:lumMod val="50000"/>
                </a:schemeClr>
              </a:solidFill>
            </a:endParaRPr>
          </a:p>
          <a:p>
            <a:r>
              <a:rPr lang="en-US" dirty="0" smtClean="0">
                <a:solidFill>
                  <a:schemeClr val="bg1">
                    <a:lumMod val="85000"/>
                  </a:schemeClr>
                </a:solidFill>
              </a:rPr>
              <a:t>Serial Buses, </a:t>
            </a:r>
          </a:p>
          <a:p>
            <a:r>
              <a:rPr lang="en-US" dirty="0" smtClean="0">
                <a:solidFill>
                  <a:schemeClr val="bg1">
                    <a:lumMod val="85000"/>
                  </a:schemeClr>
                </a:solidFill>
              </a:rPr>
              <a:t>Glitches</a:t>
            </a:r>
            <a:endParaRPr lang="en-US" dirty="0">
              <a:solidFill>
                <a:schemeClr val="bg1">
                  <a:lumMod val="85000"/>
                </a:schemeClr>
              </a:solidFill>
            </a:endParaRPr>
          </a:p>
          <a:p>
            <a:pPr lvl="1"/>
            <a:r>
              <a:rPr lang="en-US" dirty="0">
                <a:solidFill>
                  <a:schemeClr val="bg1">
                    <a:lumMod val="85000"/>
                  </a:schemeClr>
                </a:solidFill>
              </a:rPr>
              <a:t>Asynchronous resets and glitches</a:t>
            </a:r>
          </a:p>
          <a:p>
            <a:pPr lvl="1"/>
            <a:r>
              <a:rPr lang="en-US" dirty="0">
                <a:solidFill>
                  <a:schemeClr val="bg1">
                    <a:lumMod val="85000"/>
                  </a:schemeClr>
                </a:solidFill>
              </a:rPr>
              <a:t>Design rules</a:t>
            </a:r>
          </a:p>
          <a:p>
            <a:r>
              <a:rPr lang="en-US" dirty="0">
                <a:solidFill>
                  <a:srgbClr val="FF0000"/>
                </a:solidFill>
              </a:rPr>
              <a:t>Set-up and hold time.</a:t>
            </a:r>
          </a:p>
          <a:p>
            <a:pPr lvl="1"/>
            <a:r>
              <a:rPr lang="en-US" dirty="0">
                <a:solidFill>
                  <a:srgbClr val="FF0000"/>
                </a:solidFill>
              </a:rPr>
              <a:t>Review</a:t>
            </a:r>
          </a:p>
          <a:p>
            <a:pPr lvl="1"/>
            <a:r>
              <a:rPr lang="en-US" dirty="0">
                <a:solidFill>
                  <a:srgbClr val="FF0000"/>
                </a:solidFill>
              </a:rPr>
              <a:t>Dealing with external inputs</a:t>
            </a:r>
          </a:p>
          <a:p>
            <a:pPr lvl="2"/>
            <a:r>
              <a:rPr lang="en-US" dirty="0">
                <a:solidFill>
                  <a:srgbClr val="FF0000"/>
                </a:solidFill>
              </a:rPr>
              <a:t>Design </a:t>
            </a:r>
            <a:r>
              <a:rPr lang="en-US" dirty="0" smtClean="0">
                <a:solidFill>
                  <a:srgbClr val="FF0000"/>
                </a:solidFill>
              </a:rPr>
              <a:t>rules</a:t>
            </a:r>
            <a:endParaRPr lang="en-US" dirty="0">
              <a:solidFill>
                <a:srgbClr val="FF0000"/>
              </a:solidFill>
            </a:endParaRPr>
          </a:p>
        </p:txBody>
      </p:sp>
    </p:spTree>
    <p:extLst>
      <p:ext uri="{BB962C8B-B14F-4D97-AF65-F5344CB8AC3E}">
        <p14:creationId xmlns:p14="http://schemas.microsoft.com/office/powerpoint/2010/main" val="3656102872"/>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and hold time</a:t>
            </a:r>
            <a:endParaRPr lang="en-US" dirty="0"/>
          </a:p>
        </p:txBody>
      </p:sp>
      <p:sp>
        <p:nvSpPr>
          <p:cNvPr id="3" name="Content Placeholder 2"/>
          <p:cNvSpPr>
            <a:spLocks noGrp="1"/>
          </p:cNvSpPr>
          <p:nvPr>
            <p:ph idx="1"/>
          </p:nvPr>
        </p:nvSpPr>
        <p:spPr/>
        <p:txBody>
          <a:bodyPr>
            <a:normAutofit/>
          </a:bodyPr>
          <a:lstStyle/>
          <a:p>
            <a:r>
              <a:rPr lang="en-US" dirty="0" smtClean="0"/>
              <a:t>The idea is simple.</a:t>
            </a:r>
          </a:p>
          <a:p>
            <a:pPr lvl="1"/>
            <a:r>
              <a:rPr lang="en-US" dirty="0" smtClean="0"/>
              <a:t>When the clock is changing</a:t>
            </a:r>
            <a:br>
              <a:rPr lang="en-US" dirty="0" smtClean="0"/>
            </a:br>
            <a:r>
              <a:rPr lang="en-US" dirty="0" smtClean="0"/>
              <a:t>if the data is also changing it</a:t>
            </a:r>
            <a:br>
              <a:rPr lang="en-US" dirty="0" smtClean="0"/>
            </a:br>
            <a:r>
              <a:rPr lang="en-US" dirty="0" smtClean="0"/>
              <a:t>is hard to tell what the data</a:t>
            </a:r>
            <a:br>
              <a:rPr lang="en-US" dirty="0" smtClean="0"/>
            </a:br>
            <a:r>
              <a:rPr lang="en-US" b="1" i="1" u="sng" dirty="0" smtClean="0"/>
              <a:t>is</a:t>
            </a:r>
            <a:r>
              <a:rPr lang="en-US" dirty="0" smtClean="0"/>
              <a:t>.  </a:t>
            </a:r>
          </a:p>
          <a:p>
            <a:pPr lvl="2"/>
            <a:r>
              <a:rPr lang="en-US" dirty="0" smtClean="0"/>
              <a:t>Hardware can’t always tell</a:t>
            </a:r>
          </a:p>
          <a:p>
            <a:pPr lvl="3"/>
            <a:r>
              <a:rPr lang="en-US" dirty="0" smtClean="0"/>
              <a:t>And you can get meta-stable behavior too (very unlikely but…)</a:t>
            </a:r>
          </a:p>
          <a:p>
            <a:pPr lvl="1"/>
            <a:r>
              <a:rPr lang="en-US" dirty="0" smtClean="0"/>
              <a:t>So we have a “guard band” around the clock rising time during which we don’t allow the data to change.</a:t>
            </a:r>
          </a:p>
          <a:p>
            <a:pPr lvl="2"/>
            <a:r>
              <a:rPr lang="en-US" dirty="0" smtClean="0"/>
              <a:t>See diagram.  We call the time before the clock-edge “setup time” and the time after “hold time”</a:t>
            </a:r>
          </a:p>
        </p:txBody>
      </p:sp>
      <p:pic>
        <p:nvPicPr>
          <p:cNvPr id="4" name="Picture 3" descr="http://2.bp.blogspot.com/-KrwwiPeAcK4/TZ1Vx-6AphI/AAAAAAAAADU/Io88QAEsdXI/s1600/Setup+and+Hold+2.bmp"/>
          <p:cNvPicPr/>
          <p:nvPr/>
        </p:nvPicPr>
        <p:blipFill>
          <a:blip r:embed="rId3" cstate="print"/>
          <a:srcRect/>
          <a:stretch>
            <a:fillRect/>
          </a:stretch>
        </p:blipFill>
        <p:spPr bwMode="auto">
          <a:xfrm>
            <a:off x="5735524" y="1931205"/>
            <a:ext cx="3130282" cy="2073870"/>
          </a:xfrm>
          <a:prstGeom prst="rect">
            <a:avLst/>
          </a:prstGeom>
          <a:noFill/>
          <a:ln w="3175">
            <a:solidFill>
              <a:schemeClr val="tx1"/>
            </a:solidFill>
            <a:miter lim="800000"/>
            <a:headEnd/>
            <a:tailEnd/>
          </a:ln>
        </p:spPr>
      </p:pic>
    </p:spTree>
    <p:extLst>
      <p:ext uri="{BB962C8B-B14F-4D97-AF65-F5344CB8AC3E}">
        <p14:creationId xmlns:p14="http://schemas.microsoft.com/office/powerpoint/2010/main" val="83249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Queue</a:t>
            </a:r>
            <a:endParaRPr lang="en-US" dirty="0"/>
          </a:p>
        </p:txBody>
      </p:sp>
      <p:sp>
        <p:nvSpPr>
          <p:cNvPr id="4" name="Slide Number Placeholder 3"/>
          <p:cNvSpPr>
            <a:spLocks noGrp="1"/>
          </p:cNvSpPr>
          <p:nvPr>
            <p:ph type="sldNum" sz="quarter" idx="12"/>
          </p:nvPr>
        </p:nvSpPr>
        <p:spPr/>
        <p:txBody>
          <a:bodyPr/>
          <a:lstStyle/>
          <a:p>
            <a:pPr>
              <a:defRPr/>
            </a:pPr>
            <a:fld id="{331B6864-6CC3-410F-8D49-7F7C8EB5C66F}" type="slidenum">
              <a:rPr lang="en-US" smtClean="0"/>
              <a:pPr>
                <a:defRPr/>
              </a:pPr>
              <a:t>7</a:t>
            </a:fld>
            <a:endParaRPr lang="en-US"/>
          </a:p>
        </p:txBody>
      </p:sp>
      <p:grpSp>
        <p:nvGrpSpPr>
          <p:cNvPr id="13" name="Group 12"/>
          <p:cNvGrpSpPr/>
          <p:nvPr/>
        </p:nvGrpSpPr>
        <p:grpSpPr>
          <a:xfrm>
            <a:off x="3253958" y="2123230"/>
            <a:ext cx="1497795" cy="1075340"/>
            <a:chOff x="7260350" y="1854394"/>
            <a:chExt cx="1497795" cy="1075340"/>
          </a:xfrm>
        </p:grpSpPr>
        <p:sp>
          <p:nvSpPr>
            <p:cNvPr id="5" name="Rounded Rectangle 4"/>
            <p:cNvSpPr/>
            <p:nvPr/>
          </p:nvSpPr>
          <p:spPr bwMode="auto">
            <a:xfrm>
              <a:off x="7260350" y="1854394"/>
              <a:ext cx="1497795" cy="1075340"/>
            </a:xfrm>
            <a:prstGeom prst="roundRect">
              <a:avLst/>
            </a:prstGeom>
            <a:solidFill>
              <a:srgbClr val="D2D2F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6" name="Rounded Rectangle 5"/>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solidFill>
                    <a:schemeClr val="tx1"/>
                  </a:solidFill>
                  <a:latin typeface="Times New Roman" pitchFamily="18" charset="0"/>
                </a:rPr>
                <a:t>3</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7" name="Rounded Rectangle 6"/>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-1</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8" name="Rounded Rectangle 7"/>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One</a:t>
              </a:r>
              <a:endParaRPr kumimoji="0" lang="en-US" sz="1800" b="0" i="0" u="none" strike="noStrike" cap="none" normalizeH="0" baseline="0" dirty="0" smtClean="0">
                <a:ln>
                  <a:noFill/>
                </a:ln>
                <a:solidFill>
                  <a:schemeClr val="tx1"/>
                </a:solidFill>
                <a:effectLst/>
                <a:latin typeface="Times New Roman" pitchFamily="18" charset="0"/>
              </a:endParaRPr>
            </a:p>
          </p:txBody>
        </p:sp>
      </p:grpSp>
      <p:sp>
        <p:nvSpPr>
          <p:cNvPr id="9" name="Folded Corner 8"/>
          <p:cNvSpPr/>
          <p:nvPr/>
        </p:nvSpPr>
        <p:spPr bwMode="auto">
          <a:xfrm>
            <a:off x="169863" y="1353909"/>
            <a:ext cx="2213052" cy="1113745"/>
          </a:xfrm>
          <a:prstGeom prst="foldedCorner">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1</a:t>
            </a: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 @3</a:t>
            </a:r>
          </a:p>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tx1"/>
                </a:solidFill>
                <a:latin typeface="Times New Roman" pitchFamily="18" charset="0"/>
              </a:rPr>
              <a:t>//Setup Timer @5</a:t>
            </a:r>
            <a:endParaRPr kumimoji="0" lang="en-US" sz="2000" b="0" i="0" strike="noStrike" cap="none" normalizeH="0" baseline="0" dirty="0" smtClean="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0" name="Folded Corner 9"/>
          <p:cNvSpPr/>
          <p:nvPr/>
        </p:nvSpPr>
        <p:spPr bwMode="auto">
          <a:xfrm>
            <a:off x="169863" y="2621274"/>
            <a:ext cx="2213052" cy="1113745"/>
          </a:xfrm>
          <a:prstGeom prst="foldedCorner">
            <a:avLst/>
          </a:prstGeom>
          <a:solidFill>
            <a:schemeClr val="accent1">
              <a:lumMod val="40000"/>
              <a:lumOff val="60000"/>
            </a:scheme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2</a:t>
            </a:r>
          </a:p>
          <a:p>
            <a:pPr marL="0" marR="0" indent="0" algn="l" defTabSz="914400" rtl="0" eaLnBrk="0" fontAlgn="base" latinLnBrk="0" hangingPunct="0">
              <a:lnSpc>
                <a:spcPct val="100000"/>
              </a:lnSpc>
              <a:spcBef>
                <a:spcPct val="0"/>
              </a:spcBef>
              <a:spcAft>
                <a:spcPct val="0"/>
              </a:spcAft>
              <a:buClrTx/>
              <a:buSzTx/>
              <a:buFontTx/>
              <a:buNone/>
              <a:tabLst/>
            </a:pP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a:t>
            </a:r>
            <a:r>
              <a:rPr kumimoji="0" lang="en-US" sz="2000" b="0" i="0" strike="noStrike" cap="none" normalizeH="0" dirty="0" smtClean="0">
                <a:ln>
                  <a:noFill/>
                </a:ln>
                <a:solidFill>
                  <a:schemeClr val="tx1"/>
                </a:solidFill>
                <a:effectLst/>
                <a:latin typeface="Times New Roman" pitchFamily="18" charset="0"/>
              </a:rPr>
              <a:t> </a:t>
            </a:r>
            <a:r>
              <a:rPr kumimoji="0" lang="en-US" sz="2000" b="0" i="0" strike="noStrike" cap="none" normalizeH="0" baseline="0" dirty="0" smtClean="0">
                <a:ln>
                  <a:noFill/>
                </a:ln>
                <a:solidFill>
                  <a:schemeClr val="tx1"/>
                </a:solidFill>
                <a:effectLst/>
                <a:latin typeface="Times New Roman" pitchFamily="18" charset="0"/>
              </a:rPr>
              <a:t>@D2</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1" name="Folded Corner 10"/>
          <p:cNvSpPr/>
          <p:nvPr/>
        </p:nvSpPr>
        <p:spPr bwMode="auto">
          <a:xfrm>
            <a:off x="169863" y="3888639"/>
            <a:ext cx="2213052" cy="1113745"/>
          </a:xfrm>
          <a:prstGeom prst="foldedCorner">
            <a:avLst/>
          </a:prstGeom>
          <a:solidFill>
            <a:srgbClr val="FFCC0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3</a:t>
            </a:r>
          </a:p>
          <a:p>
            <a:pPr marL="0" marR="0" indent="0" algn="l" defTabSz="914400" rtl="0" eaLnBrk="0" fontAlgn="base" latinLnBrk="0" hangingPunct="0">
              <a:lnSpc>
                <a:spcPct val="100000"/>
              </a:lnSpc>
              <a:spcBef>
                <a:spcPct val="0"/>
              </a:spcBef>
              <a:spcAft>
                <a:spcPct val="0"/>
              </a:spcAft>
              <a:buClrTx/>
              <a:buSzTx/>
              <a:buFontTx/>
              <a:buNone/>
              <a:tabLst/>
            </a:pP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 @D7</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2" name="Folded Corner 11"/>
          <p:cNvSpPr/>
          <p:nvPr/>
        </p:nvSpPr>
        <p:spPr bwMode="auto">
          <a:xfrm>
            <a:off x="169863" y="5156004"/>
            <a:ext cx="2213052" cy="1113745"/>
          </a:xfrm>
          <a:prstGeom prst="foldedCorner">
            <a:avLst/>
          </a:prstGeom>
          <a:solidFill>
            <a:srgbClr val="FF660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4</a:t>
            </a:r>
          </a:p>
          <a:p>
            <a:pPr marL="0" marR="0" indent="0" algn="l" defTabSz="914400" rtl="0" eaLnBrk="0" fontAlgn="base" latinLnBrk="0" hangingPunct="0">
              <a:lnSpc>
                <a:spcPct val="100000"/>
              </a:lnSpc>
              <a:spcBef>
                <a:spcPct val="0"/>
              </a:spcBef>
              <a:spcAft>
                <a:spcPct val="0"/>
              </a:spcAft>
              <a:buClrTx/>
              <a:buSzTx/>
              <a:buFontTx/>
              <a:buNone/>
              <a:tabLst/>
            </a:pP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 @4</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4" name="Rounded Rectangle 13"/>
          <p:cNvSpPr/>
          <p:nvPr/>
        </p:nvSpPr>
        <p:spPr bwMode="auto">
          <a:xfrm>
            <a:off x="3496660" y="1316727"/>
            <a:ext cx="1036935" cy="38404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Head </a:t>
            </a:r>
            <a:r>
              <a:rPr kumimoji="0" lang="en-US" sz="1800" b="0" i="0" u="none" strike="noStrike" cap="none" normalizeH="0" baseline="0" dirty="0" err="1" smtClean="0">
                <a:ln>
                  <a:noFill/>
                </a:ln>
                <a:solidFill>
                  <a:schemeClr val="tx1"/>
                </a:solidFill>
                <a:effectLst/>
                <a:latin typeface="Times New Roman" pitchFamily="18" charset="0"/>
              </a:rPr>
              <a:t>Ptr</a:t>
            </a:r>
            <a:endParaRPr kumimoji="0" lang="en-US" sz="1800" b="0" i="0" u="none" strike="noStrike" cap="none" normalizeH="0" baseline="0" dirty="0" smtClean="0">
              <a:ln>
                <a:noFill/>
              </a:ln>
              <a:solidFill>
                <a:schemeClr val="tx1"/>
              </a:solidFill>
              <a:effectLst/>
              <a:latin typeface="Times New Roman" pitchFamily="18" charset="0"/>
            </a:endParaRPr>
          </a:p>
        </p:txBody>
      </p:sp>
      <p:cxnSp>
        <p:nvCxnSpPr>
          <p:cNvPr id="18" name="Straight Arrow Connector 17"/>
          <p:cNvCxnSpPr>
            <a:stCxn id="14" idx="2"/>
          </p:cNvCxnSpPr>
          <p:nvPr/>
        </p:nvCxnSpPr>
        <p:spPr bwMode="auto">
          <a:xfrm>
            <a:off x="4015128" y="1700775"/>
            <a:ext cx="19202" cy="42245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 name="Oval 2"/>
          <p:cNvSpPr/>
          <p:nvPr/>
        </p:nvSpPr>
        <p:spPr bwMode="auto">
          <a:xfrm>
            <a:off x="0" y="3313785"/>
            <a:ext cx="2728560" cy="307240"/>
          </a:xfrm>
          <a:prstGeom prst="ellipse">
            <a:avLst/>
          </a:prstGeom>
          <a:solidFill>
            <a:srgbClr val="FF0000">
              <a:alpha val="42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endParaRPr>
          </a:p>
        </p:txBody>
      </p:sp>
      <p:sp>
        <p:nvSpPr>
          <p:cNvPr id="17" name="Rectangle 16"/>
          <p:cNvSpPr/>
          <p:nvPr/>
        </p:nvSpPr>
        <p:spPr bwMode="auto">
          <a:xfrm>
            <a:off x="6377035" y="1622744"/>
            <a:ext cx="1805035" cy="157460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sng" strike="noStrike" cap="none" normalizeH="0" baseline="0" dirty="0" smtClean="0">
                <a:ln>
                  <a:noFill/>
                </a:ln>
                <a:solidFill>
                  <a:schemeClr val="tx1"/>
                </a:solidFill>
                <a:effectLst/>
                <a:latin typeface="Times New Roman" pitchFamily="18" charset="0"/>
              </a:rPr>
              <a:t>Hardware Timer</a:t>
            </a:r>
          </a:p>
          <a:p>
            <a:pPr marL="0" marR="0" indent="0" algn="l" defTabSz="914400" rtl="0" eaLnBrk="0" fontAlgn="base" latinLnBrk="0" hangingPunct="0">
              <a:lnSpc>
                <a:spcPct val="100000"/>
              </a:lnSpc>
              <a:spcBef>
                <a:spcPct val="0"/>
              </a:spcBef>
              <a:spcAft>
                <a:spcPct val="0"/>
              </a:spcAft>
              <a:buClrTx/>
              <a:buSzTx/>
              <a:buFontTx/>
              <a:buNone/>
              <a:tabLst/>
            </a:pPr>
            <a:endParaRPr lang="en-US" sz="1800" u="sng" dirty="0"/>
          </a:p>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t>Count:</a:t>
            </a:r>
          </a:p>
          <a:p>
            <a:pPr marL="0" marR="0" indent="0" algn="l" defTabSz="914400" rtl="0" eaLnBrk="0" fontAlgn="base" latinLnBrk="0" hangingPunct="0">
              <a:lnSpc>
                <a:spcPct val="100000"/>
              </a:lnSpc>
              <a:spcBef>
                <a:spcPct val="0"/>
              </a:spcBef>
              <a:spcAft>
                <a:spcPct val="0"/>
              </a:spcAft>
              <a:buClrTx/>
              <a:buSzTx/>
              <a:buFontTx/>
              <a:buNone/>
              <a:tabLst/>
            </a:pPr>
            <a:endParaRPr lang="en-US" sz="1800" dirty="0"/>
          </a:p>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t> </a:t>
            </a:r>
            <a:endParaRPr kumimoji="0" lang="en-US" sz="1800" b="0" i="0" strike="noStrike" cap="none" normalizeH="0" baseline="0" dirty="0" smtClean="0">
              <a:ln>
                <a:noFill/>
              </a:ln>
              <a:solidFill>
                <a:schemeClr val="tx1"/>
              </a:solidFill>
              <a:effectLst/>
              <a:latin typeface="Times New Roman" pitchFamily="18" charset="0"/>
            </a:endParaRPr>
          </a:p>
        </p:txBody>
      </p:sp>
      <p:sp>
        <p:nvSpPr>
          <p:cNvPr id="20" name="Rounded Rectangle 19"/>
          <p:cNvSpPr/>
          <p:nvPr/>
        </p:nvSpPr>
        <p:spPr bwMode="auto">
          <a:xfrm>
            <a:off x="7106730" y="2198819"/>
            <a:ext cx="883315" cy="42245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a:solidFill>
                  <a:schemeClr val="tx1"/>
                </a:solidFill>
                <a:latin typeface="Times New Roman" pitchFamily="18" charset="0"/>
              </a:rPr>
              <a:t>3</a:t>
            </a:r>
            <a:endParaRPr kumimoji="0" lang="en-US" sz="1800" b="0" i="0" u="none" strike="noStrike" cap="none" normalizeH="0" baseline="0" dirty="0" smtClean="0">
              <a:ln>
                <a:noFill/>
              </a:ln>
              <a:solidFill>
                <a:schemeClr val="tx1"/>
              </a:solidFill>
              <a:effectLst/>
              <a:latin typeface="Times New Roman" pitchFamily="18" charset="0"/>
            </a:endParaRPr>
          </a:p>
        </p:txBody>
      </p:sp>
      <p:grpSp>
        <p:nvGrpSpPr>
          <p:cNvPr id="19" name="Group 18"/>
          <p:cNvGrpSpPr/>
          <p:nvPr/>
        </p:nvGrpSpPr>
        <p:grpSpPr>
          <a:xfrm>
            <a:off x="3285432" y="3467405"/>
            <a:ext cx="1497795" cy="1075340"/>
            <a:chOff x="7260350" y="1854394"/>
            <a:chExt cx="1497795" cy="1075340"/>
          </a:xfrm>
        </p:grpSpPr>
        <p:sp>
          <p:nvSpPr>
            <p:cNvPr id="21" name="Rounded Rectangle 20"/>
            <p:cNvSpPr/>
            <p:nvPr/>
          </p:nvSpPr>
          <p:spPr bwMode="auto">
            <a:xfrm>
              <a:off x="7260350" y="1854394"/>
              <a:ext cx="1497795" cy="1075340"/>
            </a:xfrm>
            <a:prstGeom prst="roundRect">
              <a:avLst/>
            </a:prstGeom>
            <a:solidFill>
              <a:srgbClr val="D2D2F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22" name="Rounded Rectangle 21"/>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5</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23" name="Rounded Rectangle 22"/>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-1</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24" name="Rounded Rectangle 23"/>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One</a:t>
              </a:r>
              <a:endParaRPr kumimoji="0" lang="en-US" sz="1800" b="0" i="0" u="none" strike="noStrike" cap="none" normalizeH="0" baseline="0" dirty="0" smtClean="0">
                <a:ln>
                  <a:noFill/>
                </a:ln>
                <a:solidFill>
                  <a:schemeClr val="tx1"/>
                </a:solidFill>
                <a:effectLst/>
                <a:latin typeface="Times New Roman" pitchFamily="18" charset="0"/>
              </a:endParaRPr>
            </a:p>
          </p:txBody>
        </p:sp>
      </p:grpSp>
      <p:cxnSp>
        <p:nvCxnSpPr>
          <p:cNvPr id="25" name="Straight Arrow Connector 24"/>
          <p:cNvCxnSpPr>
            <a:endCxn id="21" idx="0"/>
          </p:cNvCxnSpPr>
          <p:nvPr/>
        </p:nvCxnSpPr>
        <p:spPr bwMode="auto">
          <a:xfrm>
            <a:off x="3995925" y="3197349"/>
            <a:ext cx="38405" cy="27005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26" name="Group 25"/>
          <p:cNvGrpSpPr/>
          <p:nvPr/>
        </p:nvGrpSpPr>
        <p:grpSpPr>
          <a:xfrm>
            <a:off x="3266230" y="4811580"/>
            <a:ext cx="1497795" cy="1075340"/>
            <a:chOff x="7260350" y="1854394"/>
            <a:chExt cx="1497795" cy="1075340"/>
          </a:xfrm>
        </p:grpSpPr>
        <p:sp>
          <p:nvSpPr>
            <p:cNvPr id="27" name="Rounded Rectangle 26"/>
            <p:cNvSpPr/>
            <p:nvPr/>
          </p:nvSpPr>
          <p:spPr bwMode="auto">
            <a:xfrm>
              <a:off x="7260350" y="1854394"/>
              <a:ext cx="1497795" cy="1075340"/>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28" name="Rounded Rectangle 27"/>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solidFill>
                    <a:schemeClr val="tx1"/>
                  </a:solidFill>
                  <a:latin typeface="Times New Roman" pitchFamily="18" charset="0"/>
                </a:rPr>
                <a:t>2</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29" name="Rounded Rectangle 28"/>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solidFill>
                    <a:schemeClr val="tx1"/>
                  </a:solidFill>
                  <a:latin typeface="Times New Roman" pitchFamily="18" charset="0"/>
                </a:rPr>
                <a:t>2</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30" name="Rounded Rectangle 29"/>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Delta</a:t>
              </a:r>
              <a:endParaRPr kumimoji="0" lang="en-US" sz="1800" b="0" i="0" u="none" strike="noStrike" cap="none" normalizeH="0" baseline="0" dirty="0" smtClean="0">
                <a:ln>
                  <a:noFill/>
                </a:ln>
                <a:solidFill>
                  <a:schemeClr val="tx1"/>
                </a:solidFill>
                <a:effectLst/>
                <a:latin typeface="Times New Roman" pitchFamily="18" charset="0"/>
              </a:endParaRPr>
            </a:p>
          </p:txBody>
        </p:sp>
      </p:grpSp>
      <p:cxnSp>
        <p:nvCxnSpPr>
          <p:cNvPr id="31" name="Straight Arrow Connector 30"/>
          <p:cNvCxnSpPr>
            <a:endCxn id="27" idx="0"/>
          </p:cNvCxnSpPr>
          <p:nvPr/>
        </p:nvCxnSpPr>
        <p:spPr bwMode="auto">
          <a:xfrm>
            <a:off x="3976723" y="4541524"/>
            <a:ext cx="38405" cy="27005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2" name="TextBox 31"/>
          <p:cNvSpPr txBox="1"/>
          <p:nvPr/>
        </p:nvSpPr>
        <p:spPr>
          <a:xfrm rot="16200000">
            <a:off x="4541712" y="2490468"/>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
        <p:nvSpPr>
          <p:cNvPr id="33" name="TextBox 32"/>
          <p:cNvSpPr txBox="1"/>
          <p:nvPr/>
        </p:nvSpPr>
        <p:spPr>
          <a:xfrm rot="16200000">
            <a:off x="4571631" y="3926289"/>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
        <p:nvSpPr>
          <p:cNvPr id="34" name="TextBox 33"/>
          <p:cNvSpPr txBox="1"/>
          <p:nvPr/>
        </p:nvSpPr>
        <p:spPr>
          <a:xfrm rot="16200000">
            <a:off x="4552429" y="5218444"/>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Tree>
    <p:extLst>
      <p:ext uri="{BB962C8B-B14F-4D97-AF65-F5344CB8AC3E}">
        <p14:creationId xmlns:p14="http://schemas.microsoft.com/office/powerpoint/2010/main" val="25029362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285750"/>
            <a:ext cx="8305800" cy="628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3112611" y="274638"/>
            <a:ext cx="5875964" cy="1143000"/>
          </a:xfrm>
        </p:spPr>
        <p:txBody>
          <a:bodyPr>
            <a:noAutofit/>
          </a:bodyPr>
          <a:lstStyle/>
          <a:p>
            <a:r>
              <a:rPr lang="en-US" sz="1800" dirty="0" smtClean="0">
                <a:solidFill>
                  <a:srgbClr val="7030A0"/>
                </a:solidFill>
              </a:rPr>
              <a:t>Example</a:t>
            </a:r>
            <a:r>
              <a:rPr lang="en-US" sz="1800" dirty="0" smtClean="0"/>
              <a:t>:</a:t>
            </a:r>
            <a:br>
              <a:rPr lang="en-US" sz="1800" dirty="0" smtClean="0"/>
            </a:br>
            <a:r>
              <a:rPr lang="en-US" sz="2800" dirty="0" smtClean="0"/>
              <a:t>Fast and slow paths; </a:t>
            </a:r>
            <a:br>
              <a:rPr lang="en-US" sz="2800" dirty="0" smtClean="0"/>
            </a:br>
            <a:r>
              <a:rPr lang="en-US" sz="2800" dirty="0" smtClean="0"/>
              <a:t>impact of setup and hold time</a:t>
            </a:r>
            <a:endParaRPr lang="en-US" sz="2800" dirty="0"/>
          </a:p>
        </p:txBody>
      </p:sp>
    </p:spTree>
    <p:extLst>
      <p:ext uri="{BB962C8B-B14F-4D97-AF65-F5344CB8AC3E}">
        <p14:creationId xmlns:p14="http://schemas.microsoft.com/office/powerpoint/2010/main" val="1230655970"/>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 what happens if we violate set-up or hold time?</a:t>
            </a:r>
            <a:endParaRPr lang="en-US" dirty="0"/>
          </a:p>
        </p:txBody>
      </p:sp>
      <p:sp>
        <p:nvSpPr>
          <p:cNvPr id="3" name="Content Placeholder 2"/>
          <p:cNvSpPr>
            <a:spLocks noGrp="1"/>
          </p:cNvSpPr>
          <p:nvPr>
            <p:ph idx="1"/>
          </p:nvPr>
        </p:nvSpPr>
        <p:spPr/>
        <p:txBody>
          <a:bodyPr>
            <a:normAutofit lnSpcReduction="10000"/>
          </a:bodyPr>
          <a:lstStyle/>
          <a:p>
            <a:r>
              <a:rPr lang="en-US" dirty="0" smtClean="0"/>
              <a:t>Often just get one of the two values.</a:t>
            </a:r>
          </a:p>
          <a:p>
            <a:pPr lvl="1"/>
            <a:r>
              <a:rPr lang="en-US" dirty="0" smtClean="0"/>
              <a:t>And that often is just fine.</a:t>
            </a:r>
          </a:p>
          <a:p>
            <a:pPr lvl="2"/>
            <a:r>
              <a:rPr lang="en-US" dirty="0" smtClean="0"/>
              <a:t>Consider getting a button press from the user.</a:t>
            </a:r>
          </a:p>
          <a:p>
            <a:pPr lvl="2"/>
            <a:r>
              <a:rPr lang="en-US" dirty="0" smtClean="0"/>
              <a:t>If the button gets pressed at the same time as the clock edge, we might see the button now or next clock.</a:t>
            </a:r>
          </a:p>
          <a:p>
            <a:pPr lvl="3"/>
            <a:r>
              <a:rPr lang="en-US" dirty="0" smtClean="0"/>
              <a:t>Either is generally fine when it comes to human input.</a:t>
            </a:r>
          </a:p>
          <a:p>
            <a:pPr lvl="1"/>
            <a:r>
              <a:rPr lang="en-US" dirty="0" smtClean="0"/>
              <a:t>But bad things could happen.</a:t>
            </a:r>
          </a:p>
          <a:p>
            <a:pPr lvl="2"/>
            <a:r>
              <a:rPr lang="en-US" dirty="0" smtClean="0"/>
              <a:t>The flip-flop’s output might not settle out to a “0” or a “1”</a:t>
            </a:r>
          </a:p>
          <a:p>
            <a:pPr lvl="3"/>
            <a:r>
              <a:rPr lang="en-US" dirty="0" smtClean="0"/>
              <a:t>That could cause latter devices to mess up.</a:t>
            </a:r>
          </a:p>
          <a:p>
            <a:pPr lvl="2"/>
            <a:r>
              <a:rPr lang="en-US" dirty="0" smtClean="0"/>
              <a:t>More likely, if that input is going to two places, one might see a “0” the other a “1”.</a:t>
            </a:r>
            <a:endParaRPr lang="en-US" dirty="0"/>
          </a:p>
        </p:txBody>
      </p:sp>
    </p:spTree>
    <p:extLst>
      <p:ext uri="{BB962C8B-B14F-4D97-AF65-F5344CB8AC3E}">
        <p14:creationId xmlns:p14="http://schemas.microsoft.com/office/powerpoint/2010/main" val="2826535883"/>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a:bodyPr>
          <a:lstStyle/>
          <a:p>
            <a:r>
              <a:rPr lang="en-US" dirty="0" smtClean="0"/>
              <a:t>A common thing to do is reset a state machine using a button.</a:t>
            </a:r>
          </a:p>
          <a:p>
            <a:pPr lvl="1"/>
            <a:r>
              <a:rPr lang="en-US" dirty="0" smtClean="0"/>
              <a:t>User can “reset” the system.</a:t>
            </a:r>
          </a:p>
          <a:p>
            <a:r>
              <a:rPr lang="en-US" dirty="0" smtClean="0"/>
              <a:t>Because the button transition could violate set-up or hold time, some state bits of the state machine might come out of reset at different times.</a:t>
            </a:r>
          </a:p>
          <a:p>
            <a:pPr lvl="1"/>
            <a:r>
              <a:rPr lang="en-US" dirty="0" smtClean="0"/>
              <a:t>And you quickly end up at a wrong or illegal state.</a:t>
            </a:r>
          </a:p>
          <a:p>
            <a:endParaRPr lang="en-US" dirty="0"/>
          </a:p>
        </p:txBody>
      </p:sp>
    </p:spTree>
    <p:extLst>
      <p:ext uri="{BB962C8B-B14F-4D97-AF65-F5344CB8AC3E}">
        <p14:creationId xmlns:p14="http://schemas.microsoft.com/office/powerpoint/2010/main" val="767233147"/>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eeweb.com/resized/images/remote/http_s.eeweb.com/quizzes/2011/4/18/synchronization-chain-1300428124_500_26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8489" y="4273910"/>
            <a:ext cx="3681681" cy="1958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a:t>
            </a:r>
            <a:endParaRPr lang="en-US" dirty="0"/>
          </a:p>
        </p:txBody>
      </p:sp>
      <p:sp>
        <p:nvSpPr>
          <p:cNvPr id="3" name="Content Placeholder 2"/>
          <p:cNvSpPr>
            <a:spLocks noGrp="1"/>
          </p:cNvSpPr>
          <p:nvPr>
            <p:ph idx="1"/>
          </p:nvPr>
        </p:nvSpPr>
        <p:spPr>
          <a:xfrm>
            <a:off x="457200" y="1600200"/>
            <a:ext cx="8229600" cy="4785985"/>
          </a:xfrm>
        </p:spPr>
        <p:txBody>
          <a:bodyPr>
            <a:normAutofit/>
          </a:bodyPr>
          <a:lstStyle/>
          <a:p>
            <a:r>
              <a:rPr lang="en-US" dirty="0" smtClean="0"/>
              <a:t>Dealing with inputs not synchronized to our local clock is a problem.</a:t>
            </a:r>
          </a:p>
          <a:p>
            <a:pPr lvl="1"/>
            <a:r>
              <a:rPr lang="en-US" dirty="0" smtClean="0"/>
              <a:t>Likely to violate setup or hold time.</a:t>
            </a:r>
          </a:p>
          <a:p>
            <a:pPr lvl="2"/>
            <a:r>
              <a:rPr lang="en-US" dirty="0" smtClean="0"/>
              <a:t>That could lead to things breaking.</a:t>
            </a:r>
          </a:p>
          <a:p>
            <a:r>
              <a:rPr lang="en-US" dirty="0" smtClean="0"/>
              <a:t>So we need a clock synchronization circuit.</a:t>
            </a:r>
          </a:p>
          <a:p>
            <a:pPr lvl="1"/>
            <a:r>
              <a:rPr lang="en-US" dirty="0" smtClean="0"/>
              <a:t>First flip-flop might have problems.</a:t>
            </a:r>
          </a:p>
          <a:p>
            <a:pPr lvl="1"/>
            <a:r>
              <a:rPr lang="en-US" dirty="0" smtClean="0"/>
              <a:t>Second should be fine.</a:t>
            </a:r>
          </a:p>
          <a:p>
            <a:pPr lvl="1"/>
            <a:r>
              <a:rPr lang="en-US" dirty="0" smtClean="0"/>
              <a:t>Sometimes use a third if </a:t>
            </a:r>
            <a:br>
              <a:rPr lang="en-US" dirty="0" smtClean="0"/>
            </a:br>
            <a:r>
              <a:rPr lang="en-US" dirty="0" smtClean="0"/>
              <a:t>really paranoid</a:t>
            </a:r>
          </a:p>
          <a:p>
            <a:pPr lvl="2"/>
            <a:r>
              <a:rPr lang="en-US" dirty="0" smtClean="0"/>
              <a:t>Safety-critical system for example.</a:t>
            </a:r>
          </a:p>
          <a:p>
            <a:pPr lvl="1"/>
            <a:endParaRPr lang="en-US" dirty="0"/>
          </a:p>
        </p:txBody>
      </p:sp>
      <p:sp>
        <p:nvSpPr>
          <p:cNvPr id="4" name="TextBox 3"/>
          <p:cNvSpPr txBox="1"/>
          <p:nvPr/>
        </p:nvSpPr>
        <p:spPr>
          <a:xfrm>
            <a:off x="13303" y="6601345"/>
            <a:ext cx="8528297" cy="261610"/>
          </a:xfrm>
          <a:prstGeom prst="rect">
            <a:avLst/>
          </a:prstGeom>
          <a:noFill/>
        </p:spPr>
        <p:txBody>
          <a:bodyPr wrap="none" rtlCol="0">
            <a:spAutoFit/>
          </a:bodyPr>
          <a:lstStyle/>
          <a:p>
            <a:r>
              <a:rPr lang="en-US" sz="1100" dirty="0" smtClean="0"/>
              <a:t>Figure from </a:t>
            </a:r>
            <a:r>
              <a:rPr lang="en-US" sz="1100" dirty="0" smtClean="0">
                <a:hlinkClick r:id="rId4"/>
              </a:rPr>
              <a:t>http://www.eeweb.com/electronics-quiz/solving-metastability-design-issues</a:t>
            </a:r>
            <a:r>
              <a:rPr lang="en-US" sz="1100" dirty="0" smtClean="0"/>
              <a:t>, we use the same thing to deal with external inputs too! </a:t>
            </a:r>
            <a:endParaRPr lang="en-US" sz="1100" dirty="0"/>
          </a:p>
        </p:txBody>
      </p:sp>
    </p:spTree>
    <p:extLst>
      <p:ext uri="{BB962C8B-B14F-4D97-AF65-F5344CB8AC3E}">
        <p14:creationId xmlns:p14="http://schemas.microsoft.com/office/powerpoint/2010/main" val="2545378069"/>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rules</a:t>
            </a:r>
            <a:endParaRPr lang="en-US" dirty="0"/>
          </a:p>
        </p:txBody>
      </p:sp>
      <p:sp>
        <p:nvSpPr>
          <p:cNvPr id="3" name="Content Placeholder 2"/>
          <p:cNvSpPr>
            <a:spLocks noGrp="1"/>
          </p:cNvSpPr>
          <p:nvPr>
            <p:ph idx="1"/>
          </p:nvPr>
        </p:nvSpPr>
        <p:spPr>
          <a:xfrm>
            <a:off x="457200" y="1600201"/>
            <a:ext cx="5612595" cy="2788924"/>
          </a:xfrm>
        </p:spPr>
        <p:txBody>
          <a:bodyPr>
            <a:normAutofit/>
          </a:bodyPr>
          <a:lstStyle/>
          <a:p>
            <a:pPr marL="514350" indent="-514350">
              <a:buFont typeface="+mj-lt"/>
              <a:buAutoNum type="arabicPeriod" startAt="3"/>
            </a:pPr>
            <a:r>
              <a:rPr lang="en-US" dirty="0" smtClean="0">
                <a:solidFill>
                  <a:srgbClr val="FF0000"/>
                </a:solidFill>
                <a:latin typeface="Algerian" pitchFamily="82" charset="0"/>
              </a:rPr>
              <a:t>Thou shalt use a clock synchronization circuit when changing clock domains or using </a:t>
            </a:r>
            <a:r>
              <a:rPr lang="en-US" dirty="0" err="1" smtClean="0">
                <a:solidFill>
                  <a:srgbClr val="FF0000"/>
                </a:solidFill>
                <a:latin typeface="Algerian" pitchFamily="82" charset="0"/>
              </a:rPr>
              <a:t>unclocked</a:t>
            </a:r>
            <a:r>
              <a:rPr lang="en-US" dirty="0" smtClean="0">
                <a:solidFill>
                  <a:srgbClr val="FF0000"/>
                </a:solidFill>
                <a:latin typeface="Algerian" pitchFamily="82" charset="0"/>
              </a:rPr>
              <a:t> inputs!</a:t>
            </a:r>
            <a:endParaRPr lang="en-US" dirty="0">
              <a:solidFill>
                <a:srgbClr val="FF0000"/>
              </a:solidFill>
              <a:latin typeface="Algerian" pitchFamily="82" charset="0"/>
            </a:endParaRPr>
          </a:p>
        </p:txBody>
      </p:sp>
      <p:pic>
        <p:nvPicPr>
          <p:cNvPr id="9" name="Picture 2" descr="http://s.eeweb.com/resized/images/remote/http_s.eeweb.com/quizzes/2011/4/18/synchronization-chain-1300428124_500_26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161" y="4005076"/>
            <a:ext cx="4187010" cy="222749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8615" y="4977504"/>
            <a:ext cx="4740400" cy="1754326"/>
          </a:xfrm>
          <a:prstGeom prst="rect">
            <a:avLst/>
          </a:prstGeom>
          <a:noFill/>
        </p:spPr>
        <p:txBody>
          <a:bodyPr wrap="none" rtlCol="0">
            <a:spAutoFit/>
          </a:bodyPr>
          <a:lstStyle/>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Synchonization</a:t>
            </a:r>
            <a:r>
              <a:rPr lang="en-US" sz="1200" b="1" dirty="0" smtClean="0">
                <a:latin typeface="Courier New" pitchFamily="49" charset="0"/>
                <a:cs typeface="Courier New" pitchFamily="49" charset="0"/>
              </a:rPr>
              <a:t> of Asynchronous switch input */</a:t>
            </a:r>
            <a:br>
              <a:rPr lang="en-US" sz="1200" b="1" dirty="0" smtClean="0">
                <a:latin typeface="Courier New" pitchFamily="49" charset="0"/>
                <a:cs typeface="Courier New" pitchFamily="49" charset="0"/>
              </a:rPr>
            </a:br>
            <a:r>
              <a:rPr lang="en-US" sz="1200" b="1" dirty="0" smtClean="0">
                <a:latin typeface="Courier New" pitchFamily="49" charset="0"/>
                <a:cs typeface="Courier New" pitchFamily="49" charset="0"/>
              </a:rPr>
              <a:t/>
            </a:r>
            <a:br>
              <a:rPr lang="en-US" sz="1200" b="1" dirty="0" smtClean="0">
                <a:latin typeface="Courier New" pitchFamily="49" charset="0"/>
                <a:cs typeface="Courier New" pitchFamily="49" charset="0"/>
              </a:rPr>
            </a:br>
            <a:r>
              <a:rPr lang="en-US" sz="1200" b="1" dirty="0" smtClean="0">
                <a:latin typeface="Courier New" pitchFamily="49" charset="0"/>
                <a:cs typeface="Courier New" pitchFamily="49" charset="0"/>
              </a:rPr>
              <a:t>always@(</a:t>
            </a:r>
            <a:r>
              <a:rPr lang="en-US" sz="1200" b="1" dirty="0" err="1" smtClean="0">
                <a:latin typeface="Courier New" pitchFamily="49" charset="0"/>
                <a:cs typeface="Courier New" pitchFamily="49" charset="0"/>
              </a:rPr>
              <a:t>posedge</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clk</a:t>
            </a:r>
            <a:r>
              <a:rPr lang="en-US" sz="1200" b="1" dirty="0" smtClean="0">
                <a:latin typeface="Courier New" pitchFamily="49" charset="0"/>
                <a:cs typeface="Courier New" pitchFamily="49" charset="0"/>
              </a:rPr>
              <a:t>)</a:t>
            </a:r>
            <a:br>
              <a:rPr lang="en-US" sz="1200" b="1" dirty="0" smtClean="0">
                <a:latin typeface="Courier New" pitchFamily="49" charset="0"/>
                <a:cs typeface="Courier New" pitchFamily="49" charset="0"/>
              </a:rPr>
            </a:br>
            <a:r>
              <a:rPr lang="en-US" sz="1200" b="1" dirty="0" smtClean="0">
                <a:latin typeface="Courier New" pitchFamily="49" charset="0"/>
                <a:cs typeface="Courier New" pitchFamily="49" charset="0"/>
              </a:rPr>
              <a:t>begin</a:t>
            </a:r>
            <a:br>
              <a:rPr lang="en-US" sz="1200" b="1" dirty="0" smtClean="0">
                <a:latin typeface="Courier New" pitchFamily="49" charset="0"/>
                <a:cs typeface="Courier New" pitchFamily="49" charset="0"/>
              </a:rPr>
            </a:br>
            <a:r>
              <a:rPr lang="en-US" sz="1200" b="1" dirty="0" smtClean="0">
                <a:latin typeface="Courier New" pitchFamily="49" charset="0"/>
                <a:cs typeface="Courier New" pitchFamily="49" charset="0"/>
              </a:rPr>
              <a:t> sw0_pulse[0] &lt;= </a:t>
            </a:r>
            <a:r>
              <a:rPr lang="en-US" sz="1200" b="1" dirty="0" err="1" smtClean="0">
                <a:latin typeface="Courier New" pitchFamily="49" charset="0"/>
                <a:cs typeface="Courier New" pitchFamily="49" charset="0"/>
              </a:rPr>
              <a:t>sw_port</a:t>
            </a:r>
            <a:r>
              <a:rPr lang="en-US" sz="1200" b="1" dirty="0" smtClean="0">
                <a:latin typeface="Courier New" pitchFamily="49" charset="0"/>
                <a:cs typeface="Courier New" pitchFamily="49" charset="0"/>
              </a:rPr>
              <a:t>[0];</a:t>
            </a:r>
            <a:br>
              <a:rPr lang="en-US" sz="1200" b="1" dirty="0" smtClean="0">
                <a:latin typeface="Courier New" pitchFamily="49" charset="0"/>
                <a:cs typeface="Courier New" pitchFamily="49" charset="0"/>
              </a:rPr>
            </a:br>
            <a:r>
              <a:rPr lang="en-US" sz="1200" b="1" dirty="0" smtClean="0">
                <a:latin typeface="Courier New" pitchFamily="49" charset="0"/>
                <a:cs typeface="Courier New" pitchFamily="49" charset="0"/>
              </a:rPr>
              <a:t> sw0_pulse[1] &lt;= sw0_pulse[0];</a:t>
            </a:r>
            <a:br>
              <a:rPr lang="en-US" sz="1200" b="1" dirty="0" smtClean="0">
                <a:latin typeface="Courier New" pitchFamily="49" charset="0"/>
                <a:cs typeface="Courier New" pitchFamily="49" charset="0"/>
              </a:rPr>
            </a:br>
            <a:r>
              <a:rPr lang="en-US" sz="1200" b="1" dirty="0" smtClean="0">
                <a:latin typeface="Courier New" pitchFamily="49" charset="0"/>
                <a:cs typeface="Courier New" pitchFamily="49" charset="0"/>
              </a:rPr>
              <a:t> sw0_pulse[2] &lt;= sw0_pulse[1];</a:t>
            </a:r>
            <a:br>
              <a:rPr lang="en-US" sz="1200" b="1" dirty="0" smtClean="0">
                <a:latin typeface="Courier New" pitchFamily="49" charset="0"/>
                <a:cs typeface="Courier New" pitchFamily="49" charset="0"/>
              </a:rPr>
            </a:br>
            <a:r>
              <a:rPr lang="en-US" sz="1200" b="1" dirty="0" smtClean="0">
                <a:latin typeface="Courier New" pitchFamily="49" charset="0"/>
                <a:cs typeface="Courier New" pitchFamily="49" charset="0"/>
              </a:rPr>
              <a:t>end</a:t>
            </a:r>
          </a:p>
          <a:p>
            <a:endParaRPr lang="en-US" sz="1200" b="1" dirty="0">
              <a:latin typeface="Courier New" pitchFamily="49" charset="0"/>
              <a:cs typeface="Courier New" pitchFamily="49" charset="0"/>
            </a:endParaRPr>
          </a:p>
        </p:txBody>
      </p:sp>
      <p:sp>
        <p:nvSpPr>
          <p:cNvPr id="11" name="TextBox 10"/>
          <p:cNvSpPr txBox="1"/>
          <p:nvPr/>
        </p:nvSpPr>
        <p:spPr>
          <a:xfrm>
            <a:off x="3496660" y="6462995"/>
            <a:ext cx="5554726" cy="307777"/>
          </a:xfrm>
          <a:prstGeom prst="rect">
            <a:avLst/>
          </a:prstGeom>
          <a:noFill/>
        </p:spPr>
        <p:txBody>
          <a:bodyPr wrap="none" rtlCol="0">
            <a:spAutoFit/>
          </a:bodyPr>
          <a:lstStyle/>
          <a:p>
            <a:r>
              <a:rPr lang="en-US" sz="1400" b="1" dirty="0" smtClean="0">
                <a:latin typeface="Courier New" pitchFamily="49" charset="0"/>
                <a:cs typeface="Courier New" pitchFamily="49" charset="0"/>
              </a:rPr>
              <a:t>always</a:t>
            </a:r>
            <a:r>
              <a:rPr lang="en-US" sz="1400"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posedge</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clk</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SSELr</a:t>
            </a:r>
            <a:r>
              <a:rPr lang="en-US" sz="1400" dirty="0" smtClean="0">
                <a:latin typeface="Courier New" pitchFamily="49" charset="0"/>
                <a:cs typeface="Courier New" pitchFamily="49" charset="0"/>
              </a:rPr>
              <a:t> &lt;= {</a:t>
            </a:r>
            <a:r>
              <a:rPr lang="en-US" sz="1400" dirty="0" err="1" smtClean="0">
                <a:latin typeface="Courier New" pitchFamily="49" charset="0"/>
                <a:cs typeface="Courier New" pitchFamily="49" charset="0"/>
              </a:rPr>
              <a:t>SSELr</a:t>
            </a:r>
            <a:r>
              <a:rPr lang="en-US" sz="1400" dirty="0" smtClean="0">
                <a:latin typeface="Courier New" pitchFamily="49" charset="0"/>
                <a:cs typeface="Courier New" pitchFamily="49" charset="0"/>
              </a:rPr>
              <a:t>[1:0], SSEL};</a:t>
            </a:r>
            <a:endParaRPr lang="en-US" sz="1400" b="1" dirty="0" smtClean="0">
              <a:latin typeface="Courier New" pitchFamily="49" charset="0"/>
              <a:cs typeface="Courier New" pitchFamily="49" charset="0"/>
            </a:endParaRPr>
          </a:p>
        </p:txBody>
      </p:sp>
    </p:spTree>
    <p:extLst>
      <p:ext uri="{BB962C8B-B14F-4D97-AF65-F5344CB8AC3E}">
        <p14:creationId xmlns:p14="http://schemas.microsoft.com/office/powerpoint/2010/main" val="26484355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anim calcmode="lin" valueType="num">
                                      <p:cBhvr>
                                        <p:cTn id="14" dur="2000" fill="hold"/>
                                        <p:tgtEl>
                                          <p:spTgt spid="11"/>
                                        </p:tgtEl>
                                        <p:attrNameLst>
                                          <p:attrName>ppt_w</p:attrName>
                                        </p:attrNameLst>
                                      </p:cBhvr>
                                      <p:tavLst>
                                        <p:tav tm="0" fmla="#ppt_w*sin(2.5*pi*$)">
                                          <p:val>
                                            <p:fltVal val="0"/>
                                          </p:val>
                                        </p:tav>
                                        <p:tav tm="100000">
                                          <p:val>
                                            <p:fltVal val="1"/>
                                          </p:val>
                                        </p:tav>
                                      </p:tavLst>
                                    </p:anim>
                                    <p:anim calcmode="lin" valueType="num">
                                      <p:cBhvr>
                                        <p:cTn id="15"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Queue</a:t>
            </a:r>
            <a:endParaRPr lang="en-US" dirty="0"/>
          </a:p>
        </p:txBody>
      </p:sp>
      <p:sp>
        <p:nvSpPr>
          <p:cNvPr id="4" name="Slide Number Placeholder 3"/>
          <p:cNvSpPr>
            <a:spLocks noGrp="1"/>
          </p:cNvSpPr>
          <p:nvPr>
            <p:ph type="sldNum" sz="quarter" idx="12"/>
          </p:nvPr>
        </p:nvSpPr>
        <p:spPr/>
        <p:txBody>
          <a:bodyPr/>
          <a:lstStyle/>
          <a:p>
            <a:pPr>
              <a:defRPr/>
            </a:pPr>
            <a:fld id="{331B6864-6CC3-410F-8D49-7F7C8EB5C66F}" type="slidenum">
              <a:rPr lang="en-US" smtClean="0"/>
              <a:pPr>
                <a:defRPr/>
              </a:pPr>
              <a:t>8</a:t>
            </a:fld>
            <a:endParaRPr lang="en-US"/>
          </a:p>
        </p:txBody>
      </p:sp>
      <p:grpSp>
        <p:nvGrpSpPr>
          <p:cNvPr id="13" name="Group 12"/>
          <p:cNvGrpSpPr/>
          <p:nvPr/>
        </p:nvGrpSpPr>
        <p:grpSpPr>
          <a:xfrm>
            <a:off x="3253958" y="2123230"/>
            <a:ext cx="1497795" cy="1075340"/>
            <a:chOff x="7260350" y="1854394"/>
            <a:chExt cx="1497795" cy="1075340"/>
          </a:xfrm>
        </p:grpSpPr>
        <p:sp>
          <p:nvSpPr>
            <p:cNvPr id="5" name="Rounded Rectangle 4"/>
            <p:cNvSpPr/>
            <p:nvPr/>
          </p:nvSpPr>
          <p:spPr bwMode="auto">
            <a:xfrm>
              <a:off x="7260350" y="1854394"/>
              <a:ext cx="1497795" cy="1075340"/>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6" name="Rounded Rectangle 5"/>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2</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7" name="Rounded Rectangle 6"/>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solidFill>
                    <a:schemeClr val="tx1"/>
                  </a:solidFill>
                  <a:latin typeface="Times New Roman" pitchFamily="18" charset="0"/>
                </a:rPr>
                <a:t>2</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8" name="Rounded Rectangle 7"/>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Delta</a:t>
              </a:r>
              <a:endParaRPr kumimoji="0" lang="en-US" sz="1800" b="0" i="0" u="none" strike="noStrike" cap="none" normalizeH="0" baseline="0" dirty="0" smtClean="0">
                <a:ln>
                  <a:noFill/>
                </a:ln>
                <a:solidFill>
                  <a:schemeClr val="tx1"/>
                </a:solidFill>
                <a:effectLst/>
                <a:latin typeface="Times New Roman" pitchFamily="18" charset="0"/>
              </a:endParaRPr>
            </a:p>
          </p:txBody>
        </p:sp>
      </p:grpSp>
      <p:sp>
        <p:nvSpPr>
          <p:cNvPr id="9" name="Folded Corner 8"/>
          <p:cNvSpPr/>
          <p:nvPr/>
        </p:nvSpPr>
        <p:spPr bwMode="auto">
          <a:xfrm>
            <a:off x="169863" y="1353909"/>
            <a:ext cx="2213052" cy="1113745"/>
          </a:xfrm>
          <a:prstGeom prst="foldedCorner">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1</a:t>
            </a: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 @3</a:t>
            </a:r>
          </a:p>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tx1"/>
                </a:solidFill>
                <a:latin typeface="Times New Roman" pitchFamily="18" charset="0"/>
              </a:rPr>
              <a:t>//Setup Timer @5</a:t>
            </a:r>
            <a:endParaRPr kumimoji="0" lang="en-US" sz="2000" b="0" i="0" strike="noStrike" cap="none" normalizeH="0" baseline="0" dirty="0" smtClean="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0" name="Folded Corner 9"/>
          <p:cNvSpPr/>
          <p:nvPr/>
        </p:nvSpPr>
        <p:spPr bwMode="auto">
          <a:xfrm>
            <a:off x="169863" y="2621274"/>
            <a:ext cx="2213052" cy="1113745"/>
          </a:xfrm>
          <a:prstGeom prst="foldedCorner">
            <a:avLst/>
          </a:prstGeom>
          <a:solidFill>
            <a:schemeClr val="accent1">
              <a:lumMod val="40000"/>
              <a:lumOff val="60000"/>
            </a:scheme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2</a:t>
            </a:r>
          </a:p>
          <a:p>
            <a:pPr marL="0" marR="0" indent="0" algn="l" defTabSz="914400" rtl="0" eaLnBrk="0" fontAlgn="base" latinLnBrk="0" hangingPunct="0">
              <a:lnSpc>
                <a:spcPct val="100000"/>
              </a:lnSpc>
              <a:spcBef>
                <a:spcPct val="0"/>
              </a:spcBef>
              <a:spcAft>
                <a:spcPct val="0"/>
              </a:spcAft>
              <a:buClrTx/>
              <a:buSzTx/>
              <a:buFontTx/>
              <a:buNone/>
              <a:tabLst/>
            </a:pP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a:t>
            </a:r>
            <a:r>
              <a:rPr kumimoji="0" lang="en-US" sz="2000" b="0" i="0" strike="noStrike" cap="none" normalizeH="0" dirty="0" smtClean="0">
                <a:ln>
                  <a:noFill/>
                </a:ln>
                <a:solidFill>
                  <a:schemeClr val="tx1"/>
                </a:solidFill>
                <a:effectLst/>
                <a:latin typeface="Times New Roman" pitchFamily="18" charset="0"/>
              </a:rPr>
              <a:t> </a:t>
            </a:r>
            <a:r>
              <a:rPr kumimoji="0" lang="en-US" sz="2000" b="0" i="0" strike="noStrike" cap="none" normalizeH="0" baseline="0" dirty="0" smtClean="0">
                <a:ln>
                  <a:noFill/>
                </a:ln>
                <a:solidFill>
                  <a:schemeClr val="tx1"/>
                </a:solidFill>
                <a:effectLst/>
                <a:latin typeface="Times New Roman" pitchFamily="18" charset="0"/>
              </a:rPr>
              <a:t>@D2</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1" name="Folded Corner 10"/>
          <p:cNvSpPr/>
          <p:nvPr/>
        </p:nvSpPr>
        <p:spPr bwMode="auto">
          <a:xfrm>
            <a:off x="169863" y="3888639"/>
            <a:ext cx="2213052" cy="1113745"/>
          </a:xfrm>
          <a:prstGeom prst="foldedCorner">
            <a:avLst/>
          </a:prstGeom>
          <a:solidFill>
            <a:srgbClr val="FFCC0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3</a:t>
            </a:r>
          </a:p>
          <a:p>
            <a:pPr marL="0" marR="0" indent="0" algn="l" defTabSz="914400" rtl="0" eaLnBrk="0" fontAlgn="base" latinLnBrk="0" hangingPunct="0">
              <a:lnSpc>
                <a:spcPct val="100000"/>
              </a:lnSpc>
              <a:spcBef>
                <a:spcPct val="0"/>
              </a:spcBef>
              <a:spcAft>
                <a:spcPct val="0"/>
              </a:spcAft>
              <a:buClrTx/>
              <a:buSzTx/>
              <a:buFontTx/>
              <a:buNone/>
              <a:tabLst/>
            </a:pP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 @D7</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2" name="Folded Corner 11"/>
          <p:cNvSpPr/>
          <p:nvPr/>
        </p:nvSpPr>
        <p:spPr bwMode="auto">
          <a:xfrm>
            <a:off x="169863" y="5156004"/>
            <a:ext cx="2213052" cy="1113745"/>
          </a:xfrm>
          <a:prstGeom prst="foldedCorner">
            <a:avLst/>
          </a:prstGeom>
          <a:solidFill>
            <a:srgbClr val="FF660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4</a:t>
            </a:r>
          </a:p>
          <a:p>
            <a:pPr marL="0" marR="0" indent="0" algn="l" defTabSz="914400" rtl="0" eaLnBrk="0" fontAlgn="base" latinLnBrk="0" hangingPunct="0">
              <a:lnSpc>
                <a:spcPct val="100000"/>
              </a:lnSpc>
              <a:spcBef>
                <a:spcPct val="0"/>
              </a:spcBef>
              <a:spcAft>
                <a:spcPct val="0"/>
              </a:spcAft>
              <a:buClrTx/>
              <a:buSzTx/>
              <a:buFontTx/>
              <a:buNone/>
              <a:tabLst/>
            </a:pP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 @4</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4" name="Rounded Rectangle 13"/>
          <p:cNvSpPr/>
          <p:nvPr/>
        </p:nvSpPr>
        <p:spPr bwMode="auto">
          <a:xfrm>
            <a:off x="3496660" y="1316727"/>
            <a:ext cx="1036935" cy="38404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Head </a:t>
            </a:r>
            <a:r>
              <a:rPr kumimoji="0" lang="en-US" sz="1800" b="0" i="0" u="none" strike="noStrike" cap="none" normalizeH="0" baseline="0" dirty="0" err="1" smtClean="0">
                <a:ln>
                  <a:noFill/>
                </a:ln>
                <a:solidFill>
                  <a:schemeClr val="tx1"/>
                </a:solidFill>
                <a:effectLst/>
                <a:latin typeface="Times New Roman" pitchFamily="18" charset="0"/>
              </a:rPr>
              <a:t>Ptr</a:t>
            </a:r>
            <a:endParaRPr kumimoji="0" lang="en-US" sz="1800" b="0" i="0" u="none" strike="noStrike" cap="none" normalizeH="0" baseline="0" dirty="0" smtClean="0">
              <a:ln>
                <a:noFill/>
              </a:ln>
              <a:solidFill>
                <a:schemeClr val="tx1"/>
              </a:solidFill>
              <a:effectLst/>
              <a:latin typeface="Times New Roman" pitchFamily="18" charset="0"/>
            </a:endParaRPr>
          </a:p>
        </p:txBody>
      </p:sp>
      <p:cxnSp>
        <p:nvCxnSpPr>
          <p:cNvPr id="18" name="Straight Arrow Connector 17"/>
          <p:cNvCxnSpPr>
            <a:stCxn id="14" idx="2"/>
          </p:cNvCxnSpPr>
          <p:nvPr/>
        </p:nvCxnSpPr>
        <p:spPr bwMode="auto">
          <a:xfrm>
            <a:off x="4015128" y="1700775"/>
            <a:ext cx="19202" cy="42245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7" name="Rectangle 16"/>
          <p:cNvSpPr/>
          <p:nvPr/>
        </p:nvSpPr>
        <p:spPr bwMode="auto">
          <a:xfrm>
            <a:off x="6377035" y="1622744"/>
            <a:ext cx="1805035" cy="157460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sng" strike="noStrike" cap="none" normalizeH="0" baseline="0" dirty="0" smtClean="0">
                <a:ln>
                  <a:noFill/>
                </a:ln>
                <a:solidFill>
                  <a:schemeClr val="tx1"/>
                </a:solidFill>
                <a:effectLst/>
                <a:latin typeface="Times New Roman" pitchFamily="18" charset="0"/>
              </a:rPr>
              <a:t>Hardware Timer</a:t>
            </a:r>
          </a:p>
          <a:p>
            <a:pPr marL="0" marR="0" indent="0" algn="l" defTabSz="914400" rtl="0" eaLnBrk="0" fontAlgn="base" latinLnBrk="0" hangingPunct="0">
              <a:lnSpc>
                <a:spcPct val="100000"/>
              </a:lnSpc>
              <a:spcBef>
                <a:spcPct val="0"/>
              </a:spcBef>
              <a:spcAft>
                <a:spcPct val="0"/>
              </a:spcAft>
              <a:buClrTx/>
              <a:buSzTx/>
              <a:buFontTx/>
              <a:buNone/>
              <a:tabLst/>
            </a:pPr>
            <a:endParaRPr lang="en-US" sz="1800" u="sng" dirty="0"/>
          </a:p>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t>Count:</a:t>
            </a:r>
          </a:p>
          <a:p>
            <a:pPr marL="0" marR="0" indent="0" algn="l" defTabSz="914400" rtl="0" eaLnBrk="0" fontAlgn="base" latinLnBrk="0" hangingPunct="0">
              <a:lnSpc>
                <a:spcPct val="100000"/>
              </a:lnSpc>
              <a:spcBef>
                <a:spcPct val="0"/>
              </a:spcBef>
              <a:spcAft>
                <a:spcPct val="0"/>
              </a:spcAft>
              <a:buClrTx/>
              <a:buSzTx/>
              <a:buFontTx/>
              <a:buNone/>
              <a:tabLst/>
            </a:pPr>
            <a:endParaRPr lang="en-US" sz="1800" dirty="0"/>
          </a:p>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t> </a:t>
            </a:r>
            <a:endParaRPr kumimoji="0" lang="en-US" sz="1800" b="0" i="0" strike="noStrike" cap="none" normalizeH="0" baseline="0" dirty="0" smtClean="0">
              <a:ln>
                <a:noFill/>
              </a:ln>
              <a:solidFill>
                <a:schemeClr val="tx1"/>
              </a:solidFill>
              <a:effectLst/>
              <a:latin typeface="Times New Roman" pitchFamily="18" charset="0"/>
            </a:endParaRPr>
          </a:p>
        </p:txBody>
      </p:sp>
      <p:sp>
        <p:nvSpPr>
          <p:cNvPr id="20" name="Rounded Rectangle 19"/>
          <p:cNvSpPr/>
          <p:nvPr/>
        </p:nvSpPr>
        <p:spPr bwMode="auto">
          <a:xfrm>
            <a:off x="7106730" y="2198819"/>
            <a:ext cx="883315" cy="42245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2</a:t>
            </a:r>
            <a:endParaRPr kumimoji="0" lang="en-US" sz="1800" b="0" i="0" u="none" strike="noStrike" cap="none" normalizeH="0" baseline="0" dirty="0" smtClean="0">
              <a:ln>
                <a:noFill/>
              </a:ln>
              <a:solidFill>
                <a:schemeClr val="tx1"/>
              </a:solidFill>
              <a:effectLst/>
              <a:latin typeface="Times New Roman" pitchFamily="18" charset="0"/>
            </a:endParaRPr>
          </a:p>
        </p:txBody>
      </p:sp>
      <p:grpSp>
        <p:nvGrpSpPr>
          <p:cNvPr id="19" name="Group 18"/>
          <p:cNvGrpSpPr/>
          <p:nvPr/>
        </p:nvGrpSpPr>
        <p:grpSpPr>
          <a:xfrm>
            <a:off x="3285432" y="3467405"/>
            <a:ext cx="1497795" cy="1075340"/>
            <a:chOff x="7260350" y="1854394"/>
            <a:chExt cx="1497795" cy="1075340"/>
          </a:xfrm>
        </p:grpSpPr>
        <p:sp>
          <p:nvSpPr>
            <p:cNvPr id="21" name="Rounded Rectangle 20"/>
            <p:cNvSpPr/>
            <p:nvPr/>
          </p:nvSpPr>
          <p:spPr bwMode="auto">
            <a:xfrm>
              <a:off x="7260350" y="1854394"/>
              <a:ext cx="1497795" cy="1075340"/>
            </a:xfrm>
            <a:prstGeom prst="roundRect">
              <a:avLst/>
            </a:prstGeom>
            <a:solidFill>
              <a:srgbClr val="D2D2F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22" name="Rounded Rectangle 21"/>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solidFill>
                    <a:schemeClr val="tx1"/>
                  </a:solidFill>
                  <a:latin typeface="Times New Roman" pitchFamily="18" charset="0"/>
                </a:rPr>
                <a:t>3</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23" name="Rounded Rectangle 22"/>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-1</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24" name="Rounded Rectangle 23"/>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One</a:t>
              </a:r>
              <a:endParaRPr kumimoji="0" lang="en-US" sz="1800" b="0" i="0" u="none" strike="noStrike" cap="none" normalizeH="0" baseline="0" dirty="0" smtClean="0">
                <a:ln>
                  <a:noFill/>
                </a:ln>
                <a:solidFill>
                  <a:schemeClr val="tx1"/>
                </a:solidFill>
                <a:effectLst/>
                <a:latin typeface="Times New Roman" pitchFamily="18" charset="0"/>
              </a:endParaRPr>
            </a:p>
          </p:txBody>
        </p:sp>
      </p:grpSp>
      <p:cxnSp>
        <p:nvCxnSpPr>
          <p:cNvPr id="25" name="Straight Arrow Connector 24"/>
          <p:cNvCxnSpPr>
            <a:endCxn id="21" idx="0"/>
          </p:cNvCxnSpPr>
          <p:nvPr/>
        </p:nvCxnSpPr>
        <p:spPr bwMode="auto">
          <a:xfrm>
            <a:off x="3995925" y="3197349"/>
            <a:ext cx="38405" cy="27005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26" name="Group 25"/>
          <p:cNvGrpSpPr/>
          <p:nvPr/>
        </p:nvGrpSpPr>
        <p:grpSpPr>
          <a:xfrm>
            <a:off x="3266230" y="4811580"/>
            <a:ext cx="1497795" cy="1075340"/>
            <a:chOff x="7260350" y="1854394"/>
            <a:chExt cx="1497795" cy="1075340"/>
          </a:xfrm>
        </p:grpSpPr>
        <p:sp>
          <p:nvSpPr>
            <p:cNvPr id="27" name="Rounded Rectangle 26"/>
            <p:cNvSpPr/>
            <p:nvPr/>
          </p:nvSpPr>
          <p:spPr bwMode="auto">
            <a:xfrm>
              <a:off x="7260350" y="1854394"/>
              <a:ext cx="1497795" cy="1075340"/>
            </a:xfrm>
            <a:prstGeom prst="roundRect">
              <a:avLst/>
            </a:prstGeom>
            <a:solidFill>
              <a:srgbClr val="D2D2F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28" name="Rounded Rectangle 27"/>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solidFill>
                    <a:schemeClr val="tx1"/>
                  </a:solidFill>
                  <a:latin typeface="Times New Roman" pitchFamily="18" charset="0"/>
                </a:rPr>
                <a:t>5</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29" name="Rounded Rectangle 28"/>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-1</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30" name="Rounded Rectangle 29"/>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One</a:t>
              </a:r>
              <a:endParaRPr kumimoji="0" lang="en-US" sz="1800" b="0" i="0" u="none" strike="noStrike" cap="none" normalizeH="0" baseline="0" dirty="0" smtClean="0">
                <a:ln>
                  <a:noFill/>
                </a:ln>
                <a:solidFill>
                  <a:schemeClr val="tx1"/>
                </a:solidFill>
                <a:effectLst/>
                <a:latin typeface="Times New Roman" pitchFamily="18" charset="0"/>
              </a:endParaRPr>
            </a:p>
          </p:txBody>
        </p:sp>
      </p:grpSp>
      <p:cxnSp>
        <p:nvCxnSpPr>
          <p:cNvPr id="31" name="Straight Arrow Connector 30"/>
          <p:cNvCxnSpPr>
            <a:endCxn id="27" idx="0"/>
          </p:cNvCxnSpPr>
          <p:nvPr/>
        </p:nvCxnSpPr>
        <p:spPr bwMode="auto">
          <a:xfrm>
            <a:off x="3976723" y="4541524"/>
            <a:ext cx="38405" cy="27005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 name="Oval 2"/>
          <p:cNvSpPr/>
          <p:nvPr/>
        </p:nvSpPr>
        <p:spPr bwMode="auto">
          <a:xfrm rot="5400000">
            <a:off x="2061799" y="3440651"/>
            <a:ext cx="4636350" cy="1536199"/>
          </a:xfrm>
          <a:prstGeom prst="ellipse">
            <a:avLst/>
          </a:prstGeom>
          <a:solidFill>
            <a:srgbClr val="FF0000">
              <a:alpha val="42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endParaRPr>
          </a:p>
        </p:txBody>
      </p:sp>
      <p:sp>
        <p:nvSpPr>
          <p:cNvPr id="32" name="Oval 31"/>
          <p:cNvSpPr/>
          <p:nvPr/>
        </p:nvSpPr>
        <p:spPr bwMode="auto">
          <a:xfrm rot="5400000">
            <a:off x="6726806" y="1746060"/>
            <a:ext cx="1371928" cy="1536199"/>
          </a:xfrm>
          <a:prstGeom prst="ellipse">
            <a:avLst/>
          </a:prstGeom>
          <a:solidFill>
            <a:srgbClr val="FF0000">
              <a:alpha val="42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endParaRPr>
          </a:p>
        </p:txBody>
      </p:sp>
      <p:sp>
        <p:nvSpPr>
          <p:cNvPr id="33" name="TextBox 32"/>
          <p:cNvSpPr txBox="1"/>
          <p:nvPr/>
        </p:nvSpPr>
        <p:spPr>
          <a:xfrm rot="16200000">
            <a:off x="4541712" y="2490468"/>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
        <p:nvSpPr>
          <p:cNvPr id="34" name="TextBox 33"/>
          <p:cNvSpPr txBox="1"/>
          <p:nvPr/>
        </p:nvSpPr>
        <p:spPr>
          <a:xfrm rot="16200000">
            <a:off x="4571631" y="3926289"/>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
        <p:nvSpPr>
          <p:cNvPr id="35" name="TextBox 34"/>
          <p:cNvSpPr txBox="1"/>
          <p:nvPr/>
        </p:nvSpPr>
        <p:spPr>
          <a:xfrm rot="16200000">
            <a:off x="4552429" y="5218444"/>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Tree>
    <p:extLst>
      <p:ext uri="{BB962C8B-B14F-4D97-AF65-F5344CB8AC3E}">
        <p14:creationId xmlns:p14="http://schemas.microsoft.com/office/powerpoint/2010/main" val="2377873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Queue</a:t>
            </a:r>
            <a:endParaRPr lang="en-US" dirty="0"/>
          </a:p>
        </p:txBody>
      </p:sp>
      <p:sp>
        <p:nvSpPr>
          <p:cNvPr id="4" name="Slide Number Placeholder 3"/>
          <p:cNvSpPr>
            <a:spLocks noGrp="1"/>
          </p:cNvSpPr>
          <p:nvPr>
            <p:ph type="sldNum" sz="quarter" idx="12"/>
          </p:nvPr>
        </p:nvSpPr>
        <p:spPr/>
        <p:txBody>
          <a:bodyPr/>
          <a:lstStyle/>
          <a:p>
            <a:pPr>
              <a:defRPr/>
            </a:pPr>
            <a:fld id="{331B6864-6CC3-410F-8D49-7F7C8EB5C66F}" type="slidenum">
              <a:rPr lang="en-US" smtClean="0"/>
              <a:pPr>
                <a:defRPr/>
              </a:pPr>
              <a:t>9</a:t>
            </a:fld>
            <a:endParaRPr lang="en-US"/>
          </a:p>
        </p:txBody>
      </p:sp>
      <p:grpSp>
        <p:nvGrpSpPr>
          <p:cNvPr id="13" name="Group 12"/>
          <p:cNvGrpSpPr/>
          <p:nvPr/>
        </p:nvGrpSpPr>
        <p:grpSpPr>
          <a:xfrm>
            <a:off x="3253958" y="2123230"/>
            <a:ext cx="1497795" cy="1075340"/>
            <a:chOff x="7260350" y="1854394"/>
            <a:chExt cx="1497795" cy="1075340"/>
          </a:xfrm>
        </p:grpSpPr>
        <p:sp>
          <p:nvSpPr>
            <p:cNvPr id="5" name="Rounded Rectangle 4"/>
            <p:cNvSpPr/>
            <p:nvPr/>
          </p:nvSpPr>
          <p:spPr bwMode="auto">
            <a:xfrm>
              <a:off x="7260350" y="1854394"/>
              <a:ext cx="1497795" cy="1075340"/>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6" name="Rounded Rectangle 5"/>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2</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7" name="Rounded Rectangle 6"/>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solidFill>
                    <a:schemeClr val="tx1"/>
                  </a:solidFill>
                  <a:latin typeface="Times New Roman" pitchFamily="18" charset="0"/>
                </a:rPr>
                <a:t>2</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8" name="Rounded Rectangle 7"/>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Delta</a:t>
              </a:r>
              <a:endParaRPr kumimoji="0" lang="en-US" sz="1800" b="0" i="0" u="none" strike="noStrike" cap="none" normalizeH="0" baseline="0" dirty="0" smtClean="0">
                <a:ln>
                  <a:noFill/>
                </a:ln>
                <a:solidFill>
                  <a:schemeClr val="tx1"/>
                </a:solidFill>
                <a:effectLst/>
                <a:latin typeface="Times New Roman" pitchFamily="18" charset="0"/>
              </a:endParaRPr>
            </a:p>
          </p:txBody>
        </p:sp>
      </p:grpSp>
      <p:sp>
        <p:nvSpPr>
          <p:cNvPr id="9" name="Folded Corner 8"/>
          <p:cNvSpPr/>
          <p:nvPr/>
        </p:nvSpPr>
        <p:spPr bwMode="auto">
          <a:xfrm>
            <a:off x="169863" y="1353909"/>
            <a:ext cx="2213052" cy="1113745"/>
          </a:xfrm>
          <a:prstGeom prst="foldedCorner">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1</a:t>
            </a: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 @3</a:t>
            </a:r>
          </a:p>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tx1"/>
                </a:solidFill>
                <a:latin typeface="Times New Roman" pitchFamily="18" charset="0"/>
              </a:rPr>
              <a:t>//Setup Timer @5</a:t>
            </a:r>
            <a:endParaRPr kumimoji="0" lang="en-US" sz="2000" b="0" i="0" strike="noStrike" cap="none" normalizeH="0" baseline="0" dirty="0" smtClean="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0" name="Folded Corner 9"/>
          <p:cNvSpPr/>
          <p:nvPr/>
        </p:nvSpPr>
        <p:spPr bwMode="auto">
          <a:xfrm>
            <a:off x="169863" y="2621274"/>
            <a:ext cx="2213052" cy="1113745"/>
          </a:xfrm>
          <a:prstGeom prst="foldedCorner">
            <a:avLst/>
          </a:prstGeom>
          <a:solidFill>
            <a:schemeClr val="accent1">
              <a:lumMod val="40000"/>
              <a:lumOff val="60000"/>
            </a:scheme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2</a:t>
            </a:r>
          </a:p>
          <a:p>
            <a:pPr marL="0" marR="0" indent="0" algn="l" defTabSz="914400" rtl="0" eaLnBrk="0" fontAlgn="base" latinLnBrk="0" hangingPunct="0">
              <a:lnSpc>
                <a:spcPct val="100000"/>
              </a:lnSpc>
              <a:spcBef>
                <a:spcPct val="0"/>
              </a:spcBef>
              <a:spcAft>
                <a:spcPct val="0"/>
              </a:spcAft>
              <a:buClrTx/>
              <a:buSzTx/>
              <a:buFontTx/>
              <a:buNone/>
              <a:tabLst/>
            </a:pP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a:t>
            </a:r>
            <a:r>
              <a:rPr kumimoji="0" lang="en-US" sz="2000" b="0" i="0" strike="noStrike" cap="none" normalizeH="0" dirty="0" smtClean="0">
                <a:ln>
                  <a:noFill/>
                </a:ln>
                <a:solidFill>
                  <a:schemeClr val="tx1"/>
                </a:solidFill>
                <a:effectLst/>
                <a:latin typeface="Times New Roman" pitchFamily="18" charset="0"/>
              </a:rPr>
              <a:t> </a:t>
            </a:r>
            <a:r>
              <a:rPr kumimoji="0" lang="en-US" sz="2000" b="0" i="0" strike="noStrike" cap="none" normalizeH="0" baseline="0" dirty="0" smtClean="0">
                <a:ln>
                  <a:noFill/>
                </a:ln>
                <a:solidFill>
                  <a:schemeClr val="tx1"/>
                </a:solidFill>
                <a:effectLst/>
                <a:latin typeface="Times New Roman" pitchFamily="18" charset="0"/>
              </a:rPr>
              <a:t>@D2</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1" name="Folded Corner 10"/>
          <p:cNvSpPr/>
          <p:nvPr/>
        </p:nvSpPr>
        <p:spPr bwMode="auto">
          <a:xfrm>
            <a:off x="169863" y="3888639"/>
            <a:ext cx="2213052" cy="1113745"/>
          </a:xfrm>
          <a:prstGeom prst="foldedCorner">
            <a:avLst/>
          </a:prstGeom>
          <a:solidFill>
            <a:srgbClr val="FFCC0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3</a:t>
            </a:r>
          </a:p>
          <a:p>
            <a:pPr marL="0" marR="0" indent="0" algn="l" defTabSz="914400" rtl="0" eaLnBrk="0" fontAlgn="base" latinLnBrk="0" hangingPunct="0">
              <a:lnSpc>
                <a:spcPct val="100000"/>
              </a:lnSpc>
              <a:spcBef>
                <a:spcPct val="0"/>
              </a:spcBef>
              <a:spcAft>
                <a:spcPct val="0"/>
              </a:spcAft>
              <a:buClrTx/>
              <a:buSzTx/>
              <a:buFontTx/>
              <a:buNone/>
              <a:tabLst/>
            </a:pP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 @D7</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2" name="Folded Corner 11"/>
          <p:cNvSpPr/>
          <p:nvPr/>
        </p:nvSpPr>
        <p:spPr bwMode="auto">
          <a:xfrm>
            <a:off x="169863" y="5156004"/>
            <a:ext cx="2213052" cy="1113745"/>
          </a:xfrm>
          <a:prstGeom prst="foldedCorner">
            <a:avLst/>
          </a:prstGeom>
          <a:solidFill>
            <a:srgbClr val="FF660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Times New Roman" pitchFamily="18" charset="0"/>
              </a:rPr>
              <a:t>Program 4</a:t>
            </a:r>
          </a:p>
          <a:p>
            <a:pPr marL="0" marR="0" indent="0" algn="l" defTabSz="914400" rtl="0" eaLnBrk="0" fontAlgn="base" latinLnBrk="0" hangingPunct="0">
              <a:lnSpc>
                <a:spcPct val="100000"/>
              </a:lnSpc>
              <a:spcBef>
                <a:spcPct val="0"/>
              </a:spcBef>
              <a:spcAft>
                <a:spcPct val="0"/>
              </a:spcAft>
              <a:buClrTx/>
              <a:buSzTx/>
              <a:buFontTx/>
              <a:buNone/>
              <a:tabLst/>
            </a:pPr>
            <a:endParaRPr lang="en-US" sz="2000" u="sng" dirty="0">
              <a:solidFill>
                <a:schemeClr val="tx1"/>
              </a:solidFill>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Times New Roman" pitchFamily="18" charset="0"/>
              </a:rPr>
              <a:t>//Setup Timer @4</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solidFill>
                <a:schemeClr val="tx1"/>
              </a:solidFill>
              <a:latin typeface="Times New Roman" pitchFamily="18" charset="0"/>
            </a:endParaRPr>
          </a:p>
        </p:txBody>
      </p:sp>
      <p:sp>
        <p:nvSpPr>
          <p:cNvPr id="14" name="Rounded Rectangle 13"/>
          <p:cNvSpPr/>
          <p:nvPr/>
        </p:nvSpPr>
        <p:spPr bwMode="auto">
          <a:xfrm>
            <a:off x="3496660" y="1316727"/>
            <a:ext cx="1036935" cy="38404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Head </a:t>
            </a:r>
            <a:r>
              <a:rPr kumimoji="0" lang="en-US" sz="1800" b="0" i="0" u="none" strike="noStrike" cap="none" normalizeH="0" baseline="0" dirty="0" err="1" smtClean="0">
                <a:ln>
                  <a:noFill/>
                </a:ln>
                <a:solidFill>
                  <a:schemeClr val="tx1"/>
                </a:solidFill>
                <a:effectLst/>
                <a:latin typeface="Times New Roman" pitchFamily="18" charset="0"/>
              </a:rPr>
              <a:t>Ptr</a:t>
            </a:r>
            <a:endParaRPr kumimoji="0" lang="en-US" sz="1800" b="0" i="0" u="none" strike="noStrike" cap="none" normalizeH="0" baseline="0" dirty="0" smtClean="0">
              <a:ln>
                <a:noFill/>
              </a:ln>
              <a:solidFill>
                <a:schemeClr val="tx1"/>
              </a:solidFill>
              <a:effectLst/>
              <a:latin typeface="Times New Roman" pitchFamily="18" charset="0"/>
            </a:endParaRPr>
          </a:p>
        </p:txBody>
      </p:sp>
      <p:cxnSp>
        <p:nvCxnSpPr>
          <p:cNvPr id="18" name="Straight Arrow Connector 17"/>
          <p:cNvCxnSpPr>
            <a:stCxn id="14" idx="2"/>
          </p:cNvCxnSpPr>
          <p:nvPr/>
        </p:nvCxnSpPr>
        <p:spPr bwMode="auto">
          <a:xfrm>
            <a:off x="4015128" y="1700775"/>
            <a:ext cx="19202" cy="42245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7" name="Rectangle 16"/>
          <p:cNvSpPr/>
          <p:nvPr/>
        </p:nvSpPr>
        <p:spPr bwMode="auto">
          <a:xfrm>
            <a:off x="6377035" y="1622744"/>
            <a:ext cx="1805035" cy="157460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sng" strike="noStrike" cap="none" normalizeH="0" baseline="0" dirty="0" smtClean="0">
                <a:ln>
                  <a:noFill/>
                </a:ln>
                <a:solidFill>
                  <a:schemeClr val="tx1"/>
                </a:solidFill>
                <a:effectLst/>
                <a:latin typeface="Times New Roman" pitchFamily="18" charset="0"/>
              </a:rPr>
              <a:t>Hardware Timer</a:t>
            </a:r>
          </a:p>
          <a:p>
            <a:pPr marL="0" marR="0" indent="0" algn="l" defTabSz="914400" rtl="0" eaLnBrk="0" fontAlgn="base" latinLnBrk="0" hangingPunct="0">
              <a:lnSpc>
                <a:spcPct val="100000"/>
              </a:lnSpc>
              <a:spcBef>
                <a:spcPct val="0"/>
              </a:spcBef>
              <a:spcAft>
                <a:spcPct val="0"/>
              </a:spcAft>
              <a:buClrTx/>
              <a:buSzTx/>
              <a:buFontTx/>
              <a:buNone/>
              <a:tabLst/>
            </a:pPr>
            <a:endParaRPr lang="en-US" sz="1800" u="sng" dirty="0"/>
          </a:p>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t>Count:</a:t>
            </a:r>
          </a:p>
          <a:p>
            <a:pPr marL="0" marR="0" indent="0" algn="l" defTabSz="914400" rtl="0" eaLnBrk="0" fontAlgn="base" latinLnBrk="0" hangingPunct="0">
              <a:lnSpc>
                <a:spcPct val="100000"/>
              </a:lnSpc>
              <a:spcBef>
                <a:spcPct val="0"/>
              </a:spcBef>
              <a:spcAft>
                <a:spcPct val="0"/>
              </a:spcAft>
              <a:buClrTx/>
              <a:buSzTx/>
              <a:buFontTx/>
              <a:buNone/>
              <a:tabLst/>
            </a:pPr>
            <a:endParaRPr lang="en-US" sz="1800" dirty="0"/>
          </a:p>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t> </a:t>
            </a:r>
            <a:endParaRPr kumimoji="0" lang="en-US" sz="1800" b="0" i="0" strike="noStrike" cap="none" normalizeH="0" baseline="0" dirty="0" smtClean="0">
              <a:ln>
                <a:noFill/>
              </a:ln>
              <a:solidFill>
                <a:schemeClr val="tx1"/>
              </a:solidFill>
              <a:effectLst/>
              <a:latin typeface="Times New Roman" pitchFamily="18" charset="0"/>
            </a:endParaRPr>
          </a:p>
        </p:txBody>
      </p:sp>
      <p:sp>
        <p:nvSpPr>
          <p:cNvPr id="20" name="Rounded Rectangle 19"/>
          <p:cNvSpPr/>
          <p:nvPr/>
        </p:nvSpPr>
        <p:spPr bwMode="auto">
          <a:xfrm>
            <a:off x="7106730" y="2198819"/>
            <a:ext cx="883315" cy="42245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2</a:t>
            </a:r>
            <a:endParaRPr kumimoji="0" lang="en-US" sz="1800" b="0" i="0" u="none" strike="noStrike" cap="none" normalizeH="0" baseline="0" dirty="0" smtClean="0">
              <a:ln>
                <a:noFill/>
              </a:ln>
              <a:solidFill>
                <a:schemeClr val="tx1"/>
              </a:solidFill>
              <a:effectLst/>
              <a:latin typeface="Times New Roman" pitchFamily="18" charset="0"/>
            </a:endParaRPr>
          </a:p>
        </p:txBody>
      </p:sp>
      <p:grpSp>
        <p:nvGrpSpPr>
          <p:cNvPr id="19" name="Group 18"/>
          <p:cNvGrpSpPr/>
          <p:nvPr/>
        </p:nvGrpSpPr>
        <p:grpSpPr>
          <a:xfrm>
            <a:off x="3285432" y="3467405"/>
            <a:ext cx="1497795" cy="1075340"/>
            <a:chOff x="7260350" y="1854394"/>
            <a:chExt cx="1497795" cy="1075340"/>
          </a:xfrm>
        </p:grpSpPr>
        <p:sp>
          <p:nvSpPr>
            <p:cNvPr id="21" name="Rounded Rectangle 20"/>
            <p:cNvSpPr/>
            <p:nvPr/>
          </p:nvSpPr>
          <p:spPr bwMode="auto">
            <a:xfrm>
              <a:off x="7260350" y="1854394"/>
              <a:ext cx="1497795" cy="1075340"/>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22" name="Rounded Rectangle 21"/>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solidFill>
                    <a:schemeClr val="tx1"/>
                  </a:solidFill>
                  <a:latin typeface="Times New Roman" pitchFamily="18" charset="0"/>
                </a:rPr>
                <a:t>3</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23" name="Rounded Rectangle 22"/>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-1</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24" name="Rounded Rectangle 23"/>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One</a:t>
              </a:r>
              <a:endParaRPr kumimoji="0" lang="en-US" sz="1800" b="0" i="0" u="none" strike="noStrike" cap="none" normalizeH="0" baseline="0" dirty="0" smtClean="0">
                <a:ln>
                  <a:noFill/>
                </a:ln>
                <a:solidFill>
                  <a:schemeClr val="tx1"/>
                </a:solidFill>
                <a:effectLst/>
                <a:latin typeface="Times New Roman" pitchFamily="18" charset="0"/>
              </a:endParaRPr>
            </a:p>
          </p:txBody>
        </p:sp>
      </p:grpSp>
      <p:cxnSp>
        <p:nvCxnSpPr>
          <p:cNvPr id="25" name="Straight Arrow Connector 24"/>
          <p:cNvCxnSpPr>
            <a:endCxn id="21" idx="0"/>
          </p:cNvCxnSpPr>
          <p:nvPr/>
        </p:nvCxnSpPr>
        <p:spPr bwMode="auto">
          <a:xfrm>
            <a:off x="3995925" y="3197349"/>
            <a:ext cx="38405" cy="27005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26" name="Group 25"/>
          <p:cNvGrpSpPr/>
          <p:nvPr/>
        </p:nvGrpSpPr>
        <p:grpSpPr>
          <a:xfrm>
            <a:off x="3266230" y="4811580"/>
            <a:ext cx="1497795" cy="1075340"/>
            <a:chOff x="7260350" y="1854394"/>
            <a:chExt cx="1497795" cy="1075340"/>
          </a:xfrm>
        </p:grpSpPr>
        <p:sp>
          <p:nvSpPr>
            <p:cNvPr id="27" name="Rounded Rectangle 26"/>
            <p:cNvSpPr/>
            <p:nvPr/>
          </p:nvSpPr>
          <p:spPr bwMode="auto">
            <a:xfrm>
              <a:off x="7260350" y="1854394"/>
              <a:ext cx="1497795" cy="1075340"/>
            </a:xfrm>
            <a:prstGeom prst="roundRect">
              <a:avLst/>
            </a:prstGeom>
            <a:solidFill>
              <a:srgbClr val="D2D2F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28" name="Rounded Rectangle 27"/>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solidFill>
                    <a:schemeClr val="tx1"/>
                  </a:solidFill>
                  <a:latin typeface="Times New Roman" pitchFamily="18" charset="0"/>
                </a:rPr>
                <a:t>5</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29" name="Rounded Rectangle 28"/>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-1</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30" name="Rounded Rectangle 29"/>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One</a:t>
              </a:r>
              <a:endParaRPr kumimoji="0" lang="en-US" sz="1800" b="0" i="0" u="none" strike="noStrike" cap="none" normalizeH="0" baseline="0" dirty="0" smtClean="0">
                <a:ln>
                  <a:noFill/>
                </a:ln>
                <a:solidFill>
                  <a:schemeClr val="tx1"/>
                </a:solidFill>
                <a:effectLst/>
                <a:latin typeface="Times New Roman" pitchFamily="18" charset="0"/>
              </a:endParaRPr>
            </a:p>
          </p:txBody>
        </p:sp>
      </p:grpSp>
      <p:cxnSp>
        <p:nvCxnSpPr>
          <p:cNvPr id="31" name="Straight Arrow Connector 30"/>
          <p:cNvCxnSpPr>
            <a:endCxn id="27" idx="0"/>
          </p:cNvCxnSpPr>
          <p:nvPr/>
        </p:nvCxnSpPr>
        <p:spPr bwMode="auto">
          <a:xfrm>
            <a:off x="3976723" y="4541524"/>
            <a:ext cx="38405" cy="27005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3" name="Oval 32"/>
          <p:cNvSpPr/>
          <p:nvPr/>
        </p:nvSpPr>
        <p:spPr bwMode="auto">
          <a:xfrm>
            <a:off x="0" y="4581150"/>
            <a:ext cx="2728560" cy="307240"/>
          </a:xfrm>
          <a:prstGeom prst="ellipse">
            <a:avLst/>
          </a:prstGeom>
          <a:solidFill>
            <a:srgbClr val="FF0000">
              <a:alpha val="42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endParaRPr>
          </a:p>
        </p:txBody>
      </p:sp>
      <p:grpSp>
        <p:nvGrpSpPr>
          <p:cNvPr id="34" name="Group 33"/>
          <p:cNvGrpSpPr/>
          <p:nvPr/>
        </p:nvGrpSpPr>
        <p:grpSpPr>
          <a:xfrm>
            <a:off x="5224885" y="4811580"/>
            <a:ext cx="1497795" cy="1075340"/>
            <a:chOff x="7260350" y="1854394"/>
            <a:chExt cx="1497795" cy="1075340"/>
          </a:xfrm>
        </p:grpSpPr>
        <p:sp>
          <p:nvSpPr>
            <p:cNvPr id="35" name="Rounded Rectangle 34"/>
            <p:cNvSpPr/>
            <p:nvPr/>
          </p:nvSpPr>
          <p:spPr bwMode="auto">
            <a:xfrm>
              <a:off x="7260350" y="1854394"/>
              <a:ext cx="1497795" cy="1075340"/>
            </a:xfrm>
            <a:prstGeom prst="roundRect">
              <a:avLst/>
            </a:prstGeom>
            <a:solidFill>
              <a:srgbClr val="FFCC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600" b="0" i="0" u="none" strike="noStrike" cap="none" normalizeH="0" baseline="0" dirty="0" smtClean="0">
                  <a:ln>
                    <a:noFill/>
                  </a:ln>
                  <a:solidFill>
                    <a:schemeClr val="tx1"/>
                  </a:solidFill>
                  <a:effectLst/>
                </a:rPr>
                <a:t>Time</a:t>
              </a:r>
              <a:r>
                <a:rPr lang="en-US" sz="1600" dirty="0" smtClean="0"/>
                <a:t>:</a:t>
              </a:r>
            </a:p>
            <a:p>
              <a:pPr marL="0" marR="0" indent="0" algn="l" defTabSz="914400" rtl="0" eaLnBrk="0" fontAlgn="base" latinLnBrk="0" hangingPunct="0">
                <a:lnSpc>
                  <a:spcPct val="100000"/>
                </a:lnSpc>
                <a:spcBef>
                  <a:spcPct val="0"/>
                </a:spcBef>
                <a:spcAft>
                  <a:spcPts val="600"/>
                </a:spcAft>
                <a:buClrTx/>
                <a:buSzTx/>
                <a:buFontTx/>
                <a:buNone/>
                <a:tabLst/>
              </a:pPr>
              <a:r>
                <a:rPr lang="en-US" sz="1600" dirty="0" smtClean="0"/>
                <a:t>Delta</a:t>
              </a:r>
              <a:r>
                <a:rPr kumimoji="0" lang="en-US" sz="1600" b="0" i="0" u="none" strike="noStrike" cap="none" normalizeH="0" baseline="0" dirty="0" smtClean="0">
                  <a:ln>
                    <a:noFill/>
                  </a:ln>
                  <a:solidFill>
                    <a:schemeClr val="tx1"/>
                  </a:solidFill>
                  <a:effectLs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Mode:</a:t>
              </a:r>
              <a:r>
                <a:rPr kumimoji="0" lang="en-US" sz="1600" b="0" i="0" u="none" strike="noStrike" cap="none" normalizeH="0" baseline="0" dirty="0" smtClean="0">
                  <a:ln>
                    <a:noFill/>
                  </a:ln>
                  <a:solidFill>
                    <a:schemeClr val="tx1"/>
                  </a:solidFill>
                  <a:effectLst/>
                </a:rPr>
                <a:t> </a:t>
              </a:r>
            </a:p>
          </p:txBody>
        </p:sp>
        <p:sp>
          <p:nvSpPr>
            <p:cNvPr id="36" name="Rounded Rectangle 35"/>
            <p:cNvSpPr/>
            <p:nvPr/>
          </p:nvSpPr>
          <p:spPr bwMode="auto">
            <a:xfrm>
              <a:off x="7990045" y="1969608"/>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solidFill>
                    <a:schemeClr val="tx1"/>
                  </a:solidFill>
                  <a:latin typeface="Times New Roman" pitchFamily="18" charset="0"/>
                </a:rPr>
                <a:t>7</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37" name="Rounded Rectangle 36"/>
            <p:cNvSpPr/>
            <p:nvPr/>
          </p:nvSpPr>
          <p:spPr bwMode="auto">
            <a:xfrm>
              <a:off x="7990046" y="227684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tx1"/>
                  </a:solidFill>
                  <a:latin typeface="Times New Roman" pitchFamily="18" charset="0"/>
                </a:rPr>
                <a:t>7</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38" name="Rounded Rectangle 37"/>
            <p:cNvSpPr/>
            <p:nvPr/>
          </p:nvSpPr>
          <p:spPr bwMode="auto">
            <a:xfrm>
              <a:off x="7990046" y="2584089"/>
              <a:ext cx="537671" cy="26883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Delta</a:t>
              </a:r>
              <a:endParaRPr kumimoji="0" lang="en-US" sz="1800" b="0" i="0" u="none" strike="noStrike" cap="none" normalizeH="0" baseline="0" dirty="0" smtClean="0">
                <a:ln>
                  <a:noFill/>
                </a:ln>
                <a:solidFill>
                  <a:schemeClr val="tx1"/>
                </a:solidFill>
                <a:effectLst/>
                <a:latin typeface="Times New Roman" pitchFamily="18" charset="0"/>
              </a:endParaRPr>
            </a:p>
          </p:txBody>
        </p:sp>
      </p:grpSp>
      <p:cxnSp>
        <p:nvCxnSpPr>
          <p:cNvPr id="39" name="Straight Arrow Connector 38"/>
          <p:cNvCxnSpPr>
            <a:stCxn id="27" idx="3"/>
            <a:endCxn id="35" idx="1"/>
          </p:cNvCxnSpPr>
          <p:nvPr/>
        </p:nvCxnSpPr>
        <p:spPr bwMode="auto">
          <a:xfrm>
            <a:off x="4764025" y="5349250"/>
            <a:ext cx="46086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1" name="TextBox 40"/>
          <p:cNvSpPr txBox="1"/>
          <p:nvPr/>
        </p:nvSpPr>
        <p:spPr>
          <a:xfrm rot="16200000">
            <a:off x="4541712" y="2490468"/>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
        <p:nvSpPr>
          <p:cNvPr id="42" name="TextBox 41"/>
          <p:cNvSpPr txBox="1"/>
          <p:nvPr/>
        </p:nvSpPr>
        <p:spPr>
          <a:xfrm rot="16200000">
            <a:off x="4571631" y="3926289"/>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
        <p:nvSpPr>
          <p:cNvPr id="43" name="TextBox 42"/>
          <p:cNvSpPr txBox="1"/>
          <p:nvPr/>
        </p:nvSpPr>
        <p:spPr>
          <a:xfrm rot="16200000">
            <a:off x="4552429" y="5218444"/>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
        <p:nvSpPr>
          <p:cNvPr id="44" name="TextBox 43"/>
          <p:cNvSpPr txBox="1"/>
          <p:nvPr/>
        </p:nvSpPr>
        <p:spPr>
          <a:xfrm rot="16200000">
            <a:off x="6511084" y="5218444"/>
            <a:ext cx="684803" cy="2616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100" dirty="0" err="1" smtClean="0"/>
              <a:t>Hdlr</a:t>
            </a:r>
            <a:r>
              <a:rPr lang="en-US" sz="1100" dirty="0" smtClean="0"/>
              <a:t> </a:t>
            </a:r>
            <a:r>
              <a:rPr lang="en-US" sz="1100" dirty="0" err="1" smtClean="0"/>
              <a:t>Ptr</a:t>
            </a:r>
            <a:endParaRPr lang="en-US" sz="1100" dirty="0"/>
          </a:p>
        </p:txBody>
      </p:sp>
    </p:spTree>
    <p:extLst>
      <p:ext uri="{BB962C8B-B14F-4D97-AF65-F5344CB8AC3E}">
        <p14:creationId xmlns:p14="http://schemas.microsoft.com/office/powerpoint/2010/main" val="2648337898"/>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90216</TotalTime>
  <Words>3802</Words>
  <Application>Microsoft Macintosh PowerPoint</Application>
  <PresentationFormat>On-screen Show (4:3)</PresentationFormat>
  <Paragraphs>1157</Paragraphs>
  <Slides>74</Slides>
  <Notes>59</Notes>
  <HiddenSlides>0</HiddenSlides>
  <MMClips>0</MMClips>
  <ScaleCrop>false</ScaleCrop>
  <HeadingPairs>
    <vt:vector size="4" baseType="variant">
      <vt:variant>
        <vt:lpstr>Theme</vt:lpstr>
      </vt:variant>
      <vt:variant>
        <vt:i4>3</vt:i4>
      </vt:variant>
      <vt:variant>
        <vt:lpstr>Slide Titles</vt:lpstr>
      </vt:variant>
      <vt:variant>
        <vt:i4>74</vt:i4>
      </vt:variant>
    </vt:vector>
  </HeadingPairs>
  <TitlesOfParts>
    <vt:vector size="77" baseType="lpstr">
      <vt:lpstr>Blank Presentation</vt:lpstr>
      <vt:lpstr>Blends</vt:lpstr>
      <vt:lpstr>1_Blank Presentation</vt:lpstr>
      <vt:lpstr>PowerPoint Presentation</vt:lpstr>
      <vt:lpstr>Timer</vt:lpstr>
      <vt:lpstr>Virtual Timer</vt:lpstr>
      <vt:lpstr>Event Queue</vt:lpstr>
      <vt:lpstr>Event Queue</vt:lpstr>
      <vt:lpstr>Event Queue</vt:lpstr>
      <vt:lpstr>Event Queue</vt:lpstr>
      <vt:lpstr>Event Queue</vt:lpstr>
      <vt:lpstr>Event Queue</vt:lpstr>
      <vt:lpstr>Event Queue</vt:lpstr>
      <vt:lpstr>Event Queue</vt:lpstr>
      <vt:lpstr>Event Queue</vt:lpstr>
      <vt:lpstr>Event Queue</vt:lpstr>
      <vt:lpstr>Event Queue</vt:lpstr>
      <vt:lpstr>Event Queue</vt:lpstr>
      <vt:lpstr>Event Queue - Caveats</vt:lpstr>
      <vt:lpstr>Agenda</vt:lpstr>
      <vt:lpstr>Serial interfaces</vt:lpstr>
      <vt:lpstr>External memory attaches to the processor  via the external memory controller and bus</vt:lpstr>
      <vt:lpstr>UART</vt:lpstr>
      <vt:lpstr>Fun with buses</vt:lpstr>
      <vt:lpstr>How can we handle multiple (potential) bus drivers?  (1/3)</vt:lpstr>
      <vt:lpstr>How can we handle multiple (potential) bus drivers?  (2/3)</vt:lpstr>
      <vt:lpstr>How can we handle multiple (potential) bus drivers?  (3/3)</vt:lpstr>
      <vt:lpstr>Agenda</vt:lpstr>
      <vt:lpstr>UART</vt:lpstr>
      <vt:lpstr>Protocol</vt:lpstr>
      <vt:lpstr>Variations and fun times</vt:lpstr>
      <vt:lpstr>Signals (only most common)</vt:lpstr>
      <vt:lpstr>DB9 stuff</vt:lpstr>
      <vt:lpstr>RS-232 transmission example</vt:lpstr>
      <vt:lpstr>Agenda</vt:lpstr>
      <vt:lpstr>PowerPoint Presentation</vt:lpstr>
      <vt:lpstr>What is SPI?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Glitches</vt:lpstr>
      <vt:lpstr>Timing</vt:lpstr>
      <vt:lpstr>Glitches</vt:lpstr>
      <vt:lpstr>Glitching: a summary</vt:lpstr>
      <vt:lpstr>Effect of Glitches</vt:lpstr>
      <vt:lpstr>So, how can glitches hurt us?</vt:lpstr>
      <vt:lpstr>Design rules</vt:lpstr>
      <vt:lpstr>Really?</vt:lpstr>
      <vt:lpstr>Agenda</vt:lpstr>
      <vt:lpstr>Setup and hold time</vt:lpstr>
      <vt:lpstr>Example: Fast and slow paths;  impact of setup and hold time</vt:lpstr>
      <vt:lpstr>So what happens if we violate set-up or hold time?</vt:lpstr>
      <vt:lpstr>Example</vt:lpstr>
      <vt:lpstr>So…</vt:lpstr>
      <vt:lpstr>Design rules</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Mark Brehob</dc:creator>
  <cp:lastModifiedBy>Ron</cp:lastModifiedBy>
  <cp:revision>10996</cp:revision>
  <cp:lastPrinted>2016-02-09T19:41:28Z</cp:lastPrinted>
  <dcterms:created xsi:type="dcterms:W3CDTF">1999-09-06T22:39:01Z</dcterms:created>
  <dcterms:modified xsi:type="dcterms:W3CDTF">2016-10-10T16:13:23Z</dcterms:modified>
</cp:coreProperties>
</file>