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9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4" r:id="rId2"/>
  </p:sldMasterIdLst>
  <p:notesMasterIdLst>
    <p:notesMasterId r:id="rId39"/>
  </p:notesMasterIdLst>
  <p:handoutMasterIdLst>
    <p:handoutMasterId r:id="rId40"/>
  </p:handoutMasterIdLst>
  <p:sldIdLst>
    <p:sldId id="746" r:id="rId3"/>
    <p:sldId id="1297" r:id="rId4"/>
    <p:sldId id="1411" r:id="rId5"/>
    <p:sldId id="1412" r:id="rId6"/>
    <p:sldId id="1449" r:id="rId7"/>
    <p:sldId id="1450" r:id="rId8"/>
    <p:sldId id="1413" r:id="rId9"/>
    <p:sldId id="1414" r:id="rId10"/>
    <p:sldId id="1415" r:id="rId11"/>
    <p:sldId id="1416" r:id="rId12"/>
    <p:sldId id="1419" r:id="rId13"/>
    <p:sldId id="1420" r:id="rId14"/>
    <p:sldId id="1474" r:id="rId15"/>
    <p:sldId id="1475" r:id="rId16"/>
    <p:sldId id="1476" r:id="rId17"/>
    <p:sldId id="1477" r:id="rId18"/>
    <p:sldId id="1467" r:id="rId19"/>
    <p:sldId id="1446" r:id="rId20"/>
    <p:sldId id="1470" r:id="rId21"/>
    <p:sldId id="1478" r:id="rId22"/>
    <p:sldId id="1479" r:id="rId23"/>
    <p:sldId id="1465" r:id="rId24"/>
    <p:sldId id="1466" r:id="rId25"/>
    <p:sldId id="1451" r:id="rId26"/>
    <p:sldId id="1452" r:id="rId27"/>
    <p:sldId id="1453" r:id="rId28"/>
    <p:sldId id="1454" r:id="rId29"/>
    <p:sldId id="1480" r:id="rId30"/>
    <p:sldId id="1457" r:id="rId31"/>
    <p:sldId id="1458" r:id="rId32"/>
    <p:sldId id="1459" r:id="rId33"/>
    <p:sldId id="1463" r:id="rId34"/>
    <p:sldId id="1461" r:id="rId35"/>
    <p:sldId id="1460" r:id="rId36"/>
    <p:sldId id="1462" r:id="rId37"/>
    <p:sldId id="1469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66"/>
    <a:srgbClr val="008000"/>
    <a:srgbClr val="00CC00"/>
    <a:srgbClr val="CC0000"/>
    <a:srgbClr val="FF9900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8" autoAdjust="0"/>
    <p:restoredTop sz="76633" autoAdjust="0"/>
  </p:normalViewPr>
  <p:slideViewPr>
    <p:cSldViewPr snapToObjects="1">
      <p:cViewPr>
        <p:scale>
          <a:sx n="125" d="100"/>
          <a:sy n="125" d="100"/>
        </p:scale>
        <p:origin x="-4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2.wmf"/><Relationship Id="rId3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fld id="{C06E4CE2-CD04-4326-9B2E-0F9A5A29A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581" y="4561553"/>
            <a:ext cx="5364039" cy="43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fld id="{3060EDAF-87BE-49CE-B646-9D4F7E85B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AF61D7-0E91-47C7-A47F-2CDFEDCFDA79}" type="slidenum">
              <a:rPr lang="en-US" sz="1300"/>
              <a:pPr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3930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693687-EDE0-4C25-99DB-DE83555FC129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554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2928EE-67A2-4224-BE8F-5F717A2FFDD5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80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AEE20B-EA4C-414C-A40E-24311F30AD4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010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3AD571-7796-4EE0-A3E6-26723F602D75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37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3D1C19E-77B1-4BBA-A546-6C571C8CB625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$ cat </a:t>
            </a:r>
            <a:r>
              <a:rPr lang="en-US" altLang="en-US" dirty="0" err="1" smtClean="0"/>
              <a:t>arithmetic.c</a:t>
            </a:r>
            <a:endParaRPr lang="en-US" altLang="en-US" dirty="0" smtClean="0"/>
          </a:p>
          <a:p>
            <a:r>
              <a:rPr lang="en-US" altLang="en-US" smtClean="0"/>
              <a:t>#include &lt;</a:t>
            </a:r>
            <a:r>
              <a:rPr lang="en-US" altLang="en-US" dirty="0" err="1" smtClean="0"/>
              <a:t>stdio.h</a:t>
            </a:r>
            <a:r>
              <a:rPr lang="en-US" altLang="en-US" dirty="0" smtClean="0"/>
              <a:t>&gt;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int</a:t>
            </a:r>
            <a:r>
              <a:rPr lang="en-US" altLang="en-US" dirty="0" smtClean="0"/>
              <a:t> main() {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adccount</a:t>
            </a:r>
            <a:r>
              <a:rPr lang="en-US" altLang="en-US" dirty="0" smtClean="0"/>
              <a:t> = 2048;</a:t>
            </a:r>
          </a:p>
          <a:p>
            <a:r>
              <a:rPr lang="en-US" altLang="en-US" dirty="0" smtClean="0"/>
              <a:t>  float </a:t>
            </a:r>
            <a:r>
              <a:rPr lang="en-US" altLang="en-US" dirty="0" err="1" smtClean="0"/>
              <a:t>vtemp</a:t>
            </a:r>
            <a:r>
              <a:rPr lang="en-US" altLang="en-US" dirty="0" smtClean="0"/>
              <a:t>;</a:t>
            </a:r>
          </a:p>
          <a:p>
            <a:r>
              <a:rPr lang="en-US" altLang="en-US" dirty="0" smtClean="0"/>
              <a:t>  float </a:t>
            </a:r>
            <a:r>
              <a:rPr lang="en-US" altLang="en-US" dirty="0" err="1" smtClean="0"/>
              <a:t>tempc</a:t>
            </a:r>
            <a:r>
              <a:rPr lang="en-US" altLang="en-US" dirty="0" smtClean="0"/>
              <a:t>;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</a:t>
            </a:r>
            <a:r>
              <a:rPr lang="en-US" altLang="en-US" dirty="0" err="1" smtClean="0"/>
              <a:t>vtemp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adccount</a:t>
            </a:r>
            <a:r>
              <a:rPr lang="en-US" altLang="en-US" dirty="0" smtClean="0"/>
              <a:t>/4095 * 1.5;</a:t>
            </a:r>
          </a:p>
          <a:p>
            <a:r>
              <a:rPr lang="sk-SK" altLang="en-US" dirty="0" smtClean="0"/>
              <a:t>  tempc = (vtemp-0.986)/0.00355;</a:t>
            </a:r>
          </a:p>
          <a:p>
            <a:endParaRPr lang="sk-SK" altLang="en-US" dirty="0" smtClean="0"/>
          </a:p>
          <a:p>
            <a:r>
              <a:rPr lang="sk-SK" altLang="en-US" dirty="0" smtClean="0"/>
              <a:t>  printf("vtemp: %f\n", vtemp);</a:t>
            </a:r>
          </a:p>
          <a:p>
            <a:r>
              <a:rPr lang="sk-SK" altLang="en-US" dirty="0" smtClean="0"/>
              <a:t>  printf("tempc: %f\n", tempc);</a:t>
            </a:r>
          </a:p>
          <a:p>
            <a:r>
              <a:rPr lang="sk-SK" altLang="en-US" dirty="0" smtClean="0"/>
              <a:t>}</a:t>
            </a:r>
          </a:p>
          <a:p>
            <a:endParaRPr lang="sk-SK" altLang="en-US" dirty="0" smtClean="0"/>
          </a:p>
          <a:p>
            <a:r>
              <a:rPr lang="en-US" altLang="en-US" dirty="0" smtClean="0"/>
              <a:t>$ </a:t>
            </a:r>
            <a:r>
              <a:rPr lang="en-US" altLang="en-US" dirty="0" err="1" smtClean="0"/>
              <a:t>gcc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arithmetic.c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$ ./</a:t>
            </a:r>
            <a:r>
              <a:rPr lang="en-US" altLang="en-US" dirty="0" err="1" smtClean="0"/>
              <a:t>a.out</a:t>
            </a:r>
            <a:r>
              <a:rPr lang="en-US" altLang="en-US" dirty="0" smtClean="0"/>
              <a:t> </a:t>
            </a:r>
          </a:p>
          <a:p>
            <a:r>
              <a:rPr lang="sk-SK" altLang="en-US" dirty="0" smtClean="0"/>
              <a:t>vtemp: 0.000000</a:t>
            </a:r>
          </a:p>
          <a:p>
            <a:r>
              <a:rPr lang="sk-SK" altLang="en-US" dirty="0" smtClean="0"/>
              <a:t>tempc: -277.746490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51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E9A8E0-FCF8-4DF7-B996-696D88506791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$ cat arithmetic.c</a:t>
            </a:r>
          </a:p>
          <a:p>
            <a:r>
              <a:rPr lang="en-US" altLang="en-US" smtClean="0"/>
              <a:t>#include &lt;stdio.h&gt;</a:t>
            </a:r>
          </a:p>
          <a:p>
            <a:endParaRPr lang="en-US" altLang="en-US" smtClean="0"/>
          </a:p>
          <a:p>
            <a:r>
              <a:rPr lang="en-US" altLang="en-US" smtClean="0"/>
              <a:t>int main() {</a:t>
            </a:r>
          </a:p>
          <a:p>
            <a:endParaRPr lang="en-US" altLang="en-US" smtClean="0"/>
          </a:p>
          <a:p>
            <a:r>
              <a:rPr lang="en-US" altLang="en-US" smtClean="0"/>
              <a:t>  int adccount = 2048;</a:t>
            </a:r>
          </a:p>
          <a:p>
            <a:r>
              <a:rPr lang="en-US" altLang="en-US" smtClean="0"/>
              <a:t>  float vtemp;</a:t>
            </a:r>
          </a:p>
          <a:p>
            <a:r>
              <a:rPr lang="en-US" altLang="en-US" smtClean="0"/>
              <a:t>  float tempc;</a:t>
            </a:r>
          </a:p>
          <a:p>
            <a:endParaRPr lang="en-US" altLang="en-US" smtClean="0"/>
          </a:p>
          <a:p>
            <a:r>
              <a:rPr lang="en-US" altLang="en-US" smtClean="0"/>
              <a:t>  vtemp = adccount/4095 * 1.5;</a:t>
            </a:r>
          </a:p>
          <a:p>
            <a:r>
              <a:rPr lang="sk-SK" altLang="en-US" smtClean="0"/>
              <a:t>  tempc = (vtemp-0.986)/0.00355;</a:t>
            </a:r>
          </a:p>
          <a:p>
            <a:endParaRPr lang="sk-SK" altLang="en-US" smtClean="0"/>
          </a:p>
          <a:p>
            <a:r>
              <a:rPr lang="sk-SK" altLang="en-US" smtClean="0"/>
              <a:t>  printf("vtemp: %f\n", vtemp);</a:t>
            </a:r>
          </a:p>
          <a:p>
            <a:r>
              <a:rPr lang="sk-SK" altLang="en-US" smtClean="0"/>
              <a:t>  printf("tempc: %f\n", tempc);</a:t>
            </a:r>
          </a:p>
          <a:p>
            <a:r>
              <a:rPr lang="sk-SK" altLang="en-US" smtClean="0"/>
              <a:t>}</a:t>
            </a:r>
          </a:p>
          <a:p>
            <a:endParaRPr lang="sk-SK" altLang="en-US" smtClean="0"/>
          </a:p>
          <a:p>
            <a:r>
              <a:rPr lang="en-US" altLang="en-US" smtClean="0"/>
              <a:t>$ gcc arithmetic.c</a:t>
            </a:r>
          </a:p>
          <a:p>
            <a:endParaRPr lang="en-US" altLang="en-US" smtClean="0"/>
          </a:p>
          <a:p>
            <a:r>
              <a:rPr lang="en-US" altLang="en-US" smtClean="0"/>
              <a:t>$ ./a.out </a:t>
            </a:r>
          </a:p>
          <a:p>
            <a:r>
              <a:rPr lang="sk-SK" altLang="en-US" smtClean="0"/>
              <a:t>vtemp: 0.000000</a:t>
            </a:r>
          </a:p>
          <a:p>
            <a:r>
              <a:rPr lang="sk-SK" altLang="en-US" smtClean="0"/>
              <a:t>tempc: -277.746490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598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5C35BA-566E-46A7-B381-332F2A429488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47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4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4F7769-02DD-4524-BECC-A891BDD46D8F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 = 1/(w*C) = 1/(2*pi*f*C) = 1/(2*pi*30*0.1e-6) = 1/(0.00001884) = 53K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53K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0.5 = 1/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 [1 + (2*pi*30)^2 + R^2 * (0.1e-6)^2]</a:t>
            </a:r>
          </a:p>
          <a:p>
            <a:r>
              <a:rPr lang="en-US" altLang="en-US" dirty="0" smtClean="0"/>
              <a:t>[1 + (2*pi*30)^2 + R^2 + (0.1e-6)^2] = 2</a:t>
            </a:r>
          </a:p>
          <a:p>
            <a:r>
              <a:rPr lang="en-US" altLang="en-US" dirty="0" smtClean="0"/>
              <a:t>R = 1/[60*pi)^2 * (0.1e-6)^2] = 53K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284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6629A5-EA37-4DA0-B078-00A530213A39}" type="slidenum">
              <a:rPr lang="en-US" sz="1300"/>
              <a:pPr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1982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DA154B4-301C-4E88-ADBE-273DC4D9D730}" type="slidenum">
              <a:rPr lang="en-US" altLang="en-US" sz="1300"/>
              <a:pPr/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59697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F4FCD-D2B9-4A81-A00A-2D7C5A49AB8E}" type="slidenum">
              <a:rPr lang="en-US" sz="1300"/>
              <a:pPr/>
              <a:t>22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44608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66C924-6A58-4085-B628-147B6DC47489}" type="slidenum">
              <a:rPr lang="en-US" sz="1300"/>
              <a:pPr/>
              <a:t>23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4163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ECB548-3565-4B47-BB8D-63DA8D264E40}" type="slidenum">
              <a:rPr lang="en-US" sz="1300">
                <a:solidFill>
                  <a:srgbClr val="000000"/>
                </a:solidFill>
              </a:rPr>
              <a:pPr/>
              <a:t>24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1105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64C493-CBBE-43A2-B4A0-26EB0C394D89}" type="slidenum">
              <a:rPr lang="en-US" sz="1300">
                <a:solidFill>
                  <a:srgbClr val="000000"/>
                </a:solidFill>
              </a:rPr>
              <a:pPr/>
              <a:t>25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576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4C512A-9E0B-4A05-9385-12E45BF3EA8E}" type="slidenum">
              <a:rPr lang="en-US" sz="1300">
                <a:solidFill>
                  <a:srgbClr val="000000"/>
                </a:solidFill>
              </a:rPr>
              <a:pPr/>
              <a:t>26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9507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753656-23DA-4AFF-BC13-24DB103E996D}" type="slidenum">
              <a:rPr lang="en-US" sz="1300">
                <a:solidFill>
                  <a:srgbClr val="000000"/>
                </a:solidFill>
              </a:rPr>
              <a:pPr/>
              <a:t>27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DV = Vref / 2^n </a:t>
            </a:r>
          </a:p>
          <a:p>
            <a:endParaRPr lang="en-US" smtClean="0"/>
          </a:p>
          <a:p>
            <a:r>
              <a:rPr lang="en-US" smtClean="0"/>
              <a:t>DQ = C DV</a:t>
            </a:r>
          </a:p>
          <a:p>
            <a:endParaRPr lang="en-US" smtClean="0"/>
          </a:p>
          <a:p>
            <a:r>
              <a:rPr lang="en-US" smtClean="0"/>
              <a:t>I = DQ/DT</a:t>
            </a:r>
          </a:p>
          <a:p>
            <a:endParaRPr lang="en-US" smtClean="0"/>
          </a:p>
          <a:p>
            <a:r>
              <a:rPr lang="en-US" smtClean="0">
                <a:sym typeface="Wingdings" pitchFamily="2" charset="2"/>
              </a:rPr>
              <a:t> I DT / C = Vref / 2^n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60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014E26A-5AE2-43C8-8993-85192F9C97B2}" type="slidenum">
              <a:rPr lang="en-US" altLang="en-US" sz="1300"/>
              <a:pPr/>
              <a:t>28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13831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FBD4BA-2993-4999-A725-A195FCD17064}" type="slidenum">
              <a:rPr lang="en-US" sz="1300">
                <a:solidFill>
                  <a:srgbClr val="000000"/>
                </a:solidFill>
              </a:rPr>
              <a:pPr/>
              <a:t>29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82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F7565F-42F1-4894-A830-B65106C2F597}" type="slidenum">
              <a:rPr lang="en-US" sz="1300">
                <a:solidFill>
                  <a:srgbClr val="000000"/>
                </a:solidFill>
              </a:rPr>
              <a:pPr/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1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5C505B-1887-4793-ABA9-2317A49353E1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426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9D3C05-1126-46A4-BDD8-DE4BFBCBA11F}" type="slidenum">
              <a:rPr lang="en-US" sz="1300">
                <a:solidFill>
                  <a:srgbClr val="000000"/>
                </a:solidFill>
              </a:rPr>
              <a:pPr/>
              <a:t>31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55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339AF2-217D-43AF-B512-12A3CD3E76D2}" type="slidenum">
              <a:rPr lang="en-US" sz="1300">
                <a:solidFill>
                  <a:srgbClr val="000000"/>
                </a:solidFill>
              </a:rPr>
              <a:pPr/>
              <a:t>32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55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F56540-FB15-4D29-97E8-2FA648FFA6E9}" type="slidenum">
              <a:rPr lang="en-US" sz="1300">
                <a:solidFill>
                  <a:srgbClr val="000000"/>
                </a:solidFill>
              </a:rPr>
              <a:pPr/>
              <a:t>33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86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C4321E-D60E-4E1A-9489-768FB13D6C2C}" type="slidenum">
              <a:rPr lang="en-US" sz="1300">
                <a:solidFill>
                  <a:srgbClr val="000000"/>
                </a:solidFill>
              </a:rPr>
              <a:pPr/>
              <a:t>34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6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2778C8-1556-4171-93BE-EA4A8717931E}" type="slidenum">
              <a:rPr lang="en-US" sz="1300">
                <a:solidFill>
                  <a:srgbClr val="000000"/>
                </a:solidFill>
              </a:rPr>
              <a:pPr/>
              <a:t>35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61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384778-696F-4A70-BBA8-CF11FB29D661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4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84FB66-B6E4-43A4-A8CD-5D6D9D75912F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06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CA90CB-6EE8-48F8-B429-65951C229E03}" type="slidenum">
              <a:rPr lang="en-US" sz="1300"/>
              <a:pPr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40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5E8FFD-2BC8-443E-92CE-D322FE878B79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54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875C7E-658B-4AA5-8794-2267588A7FFF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222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42F09C-3782-4AC4-8D8B-6266591622D7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68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F331-B191-4505-B429-0ABFC604A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01A4-9517-406D-B32D-DDFAA41B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7E1A-8566-4959-834C-B18103A92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2F9F-D10E-4CD8-9B6C-710C8099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6C48-0E4E-42B5-9190-AF71BD0B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53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3581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581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581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</a:t>
            </a:r>
            <a:endParaRPr lang="en-US" sz="7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EECS194-5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8F93-6615-4C33-B92D-8309B531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3E5D965-80C8-4E17-BD5E-1919FF8D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FFCDAC7-FC1E-455B-813D-9E010C03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8E684BF-8E5C-451A-B4D1-531FBCA64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B8B1CBC-F530-4AFD-9BEE-B3EFA626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ABF7C7E-EA27-4D85-B374-FCA67F2A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1A8-789D-44DD-9138-C4DCCFCD4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AE752F2-B740-4611-B40D-42CCF8DD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B87C36D-24B3-4216-AF42-CD3B06B1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557A539-0918-4100-8ECE-424037F43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E755ABF-486B-4860-B859-93AA504E2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5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8D5A271-E1C4-4F3B-A5FA-7EE7C4F7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E5FCD6B-188B-4B7D-8D58-CB146FBF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EFCE-CBB4-4C75-AF66-89BA2EDB4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6DB9-6047-4400-8F56-04068F8B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39B4-C243-4A4F-A45E-513E63CB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318C-D534-45BA-AECB-21CF9BF6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A684-FF95-4C51-83C8-0259ADB06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C143-4417-4B37-A116-A513F1476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214F-D283-4CF6-83BD-F9BE2C869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76492497-D210-460B-9E1E-6328A145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1F92A5-C865-4DB7-91B1-4F47A430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embedded.com/showArticle.jhtml?articleID=604033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D852-FCAB-4D0E-B6A3-F729432954D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84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Ronald </a:t>
            </a:r>
            <a:r>
              <a:rPr lang="en-US" sz="2800" dirty="0" err="1" smtClean="0">
                <a:solidFill>
                  <a:srgbClr val="000066"/>
                </a:solidFill>
                <a:latin typeface="Trebuchet MS" pitchFamily="34" charset="0"/>
              </a:rPr>
              <a:t>Dreslinski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Sampling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, ADCs, and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DACs and more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18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Some slides 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adapted from 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Mark </a:t>
            </a:r>
            <a:r>
              <a:rPr lang="en-US" sz="1800" i="1" dirty="0" err="1" smtClean="0">
                <a:solidFill>
                  <a:srgbClr val="000066"/>
                </a:solidFill>
                <a:latin typeface="Trebuchet MS" pitchFamily="34" charset="0"/>
              </a:rPr>
              <a:t>Brehob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, </a:t>
            </a:r>
            <a:r>
              <a:rPr lang="en-US" sz="1800" i="1" dirty="0" err="1" smtClean="0">
                <a:solidFill>
                  <a:srgbClr val="000066"/>
                </a:solidFill>
                <a:latin typeface="Trebuchet MS" pitchFamily="34" charset="0"/>
              </a:rPr>
              <a:t>Prabal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1800" i="1" dirty="0" err="1">
                <a:solidFill>
                  <a:srgbClr val="000066"/>
                </a:solidFill>
                <a:latin typeface="Trebuchet MS" pitchFamily="34" charset="0"/>
              </a:rPr>
              <a:t>Dutta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, Jonathan </a:t>
            </a:r>
            <a:r>
              <a:rPr lang="en-US" sz="1800" i="1" dirty="0" err="1">
                <a:solidFill>
                  <a:srgbClr val="000066"/>
                </a:solidFill>
                <a:latin typeface="Trebuchet MS" pitchFamily="34" charset="0"/>
              </a:rPr>
              <a:t>Hui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 &amp; Steve Reinhardt 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9188"/>
            <a:ext cx="3124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6475"/>
            <a:ext cx="2933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0B60-1256-4FD8-8F9E-FA90D3CE228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Choosing the horizontal granularity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495800"/>
          </a:xfrm>
        </p:spPr>
        <p:txBody>
          <a:bodyPr/>
          <a:lstStyle/>
          <a:p>
            <a:r>
              <a:rPr lang="en-US" sz="2000" dirty="0" smtClean="0"/>
              <a:t>Resolution</a:t>
            </a:r>
          </a:p>
          <a:p>
            <a:pPr lvl="1"/>
            <a:r>
              <a:rPr lang="en-US" sz="1800" dirty="0" smtClean="0"/>
              <a:t>Number of discrete values that represent a range of analog values</a:t>
            </a:r>
          </a:p>
          <a:p>
            <a:pPr lvl="1"/>
            <a:r>
              <a:rPr lang="en-US" sz="1800" dirty="0" smtClean="0"/>
              <a:t>MSP430: 12-bit ADC</a:t>
            </a:r>
          </a:p>
          <a:p>
            <a:pPr lvl="2"/>
            <a:r>
              <a:rPr lang="en-US" sz="1600" dirty="0" smtClean="0"/>
              <a:t>4096 values</a:t>
            </a:r>
          </a:p>
          <a:p>
            <a:pPr lvl="2"/>
            <a:r>
              <a:rPr lang="en-US" sz="1600" dirty="0" smtClean="0"/>
              <a:t>Range / 4096 = Step</a:t>
            </a:r>
          </a:p>
          <a:p>
            <a:pPr lvl="1">
              <a:buFontTx/>
              <a:buNone/>
            </a:pPr>
            <a:r>
              <a:rPr lang="en-US" sz="1800" b="1" i="1" dirty="0" smtClean="0">
                <a:solidFill>
                  <a:srgbClr val="CC0000"/>
                </a:solidFill>
              </a:rPr>
              <a:t>	Larger range </a:t>
            </a:r>
            <a:r>
              <a:rPr lang="en-US" sz="1800" b="1" i="1" dirty="0" smtClean="0">
                <a:solidFill>
                  <a:srgbClr val="CC0000"/>
                </a:solidFill>
                <a:sym typeface="Wingdings" pitchFamily="2" charset="2"/>
              </a:rPr>
              <a:t> less information</a:t>
            </a:r>
            <a:endParaRPr lang="en-US" sz="1800" b="1" i="1" dirty="0" smtClean="0">
              <a:solidFill>
                <a:srgbClr val="CC0000"/>
              </a:solidFill>
            </a:endParaRPr>
          </a:p>
          <a:p>
            <a:pPr lvl="1"/>
            <a:endParaRPr lang="en-US" sz="1800" b="1" i="1" dirty="0" smtClean="0">
              <a:solidFill>
                <a:srgbClr val="CC0000"/>
              </a:solidFill>
            </a:endParaRPr>
          </a:p>
          <a:p>
            <a:r>
              <a:rPr lang="en-US" sz="2000" dirty="0" smtClean="0"/>
              <a:t>Quantization Error</a:t>
            </a:r>
          </a:p>
          <a:p>
            <a:pPr lvl="1"/>
            <a:r>
              <a:rPr lang="en-US" sz="1800" dirty="0" smtClean="0"/>
              <a:t>How far off discrete value is from actual</a:t>
            </a:r>
          </a:p>
          <a:p>
            <a:pPr lvl="1"/>
            <a:r>
              <a:rPr lang="en-US" sz="1800" dirty="0" smtClean="0"/>
              <a:t>½ LSB </a:t>
            </a:r>
            <a:r>
              <a:rPr lang="en-US" sz="1800" dirty="0" smtClean="0">
                <a:sym typeface="Wingdings" pitchFamily="2" charset="2"/>
              </a:rPr>
              <a:t> Range / 8192</a:t>
            </a:r>
          </a:p>
          <a:p>
            <a:pPr lvl="1">
              <a:buFontTx/>
              <a:buNone/>
            </a:pPr>
            <a:r>
              <a:rPr lang="en-US" sz="1800" b="1" i="1" dirty="0" smtClean="0">
                <a:solidFill>
                  <a:srgbClr val="CC0000"/>
                </a:solidFill>
                <a:sym typeface="Wingdings" pitchFamily="2" charset="2"/>
              </a:rPr>
              <a:t>	Larger range  larger error</a:t>
            </a:r>
            <a:endParaRPr lang="en-US" sz="1800" b="1" i="1" dirty="0" smtClean="0">
              <a:solidFill>
                <a:srgbClr val="CC0000"/>
              </a:solidFill>
            </a:endParaRPr>
          </a:p>
        </p:txBody>
      </p:sp>
      <p:pic>
        <p:nvPicPr>
          <p:cNvPr id="297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066800"/>
            <a:ext cx="43291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8B070-BE59-42A2-88DB-6E7E848D34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Choosing the sample rate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What sample rate do we need?</a:t>
            </a:r>
          </a:p>
          <a:p>
            <a:pPr lvl="1"/>
            <a:r>
              <a:rPr lang="en-US" sz="1800" dirty="0" smtClean="0"/>
              <a:t>Too little: we can’t reconstruct the signal we care about</a:t>
            </a:r>
          </a:p>
          <a:p>
            <a:pPr lvl="1"/>
            <a:r>
              <a:rPr lang="en-US" sz="1800" dirty="0" smtClean="0"/>
              <a:t>Too much: waste computation, energy, resources</a:t>
            </a:r>
          </a:p>
        </p:txBody>
      </p:sp>
      <p:sp>
        <p:nvSpPr>
          <p:cNvPr id="5128" name="Line 42"/>
          <p:cNvSpPr>
            <a:spLocks noChangeShapeType="1"/>
          </p:cNvSpPr>
          <p:nvPr/>
        </p:nvSpPr>
        <p:spPr bwMode="auto">
          <a:xfrm flipV="1">
            <a:off x="1447800" y="5359400"/>
            <a:ext cx="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48"/>
          <p:cNvSpPr>
            <a:spLocks noChangeShapeType="1"/>
          </p:cNvSpPr>
          <p:nvPr/>
        </p:nvSpPr>
        <p:spPr bwMode="auto">
          <a:xfrm flipV="1">
            <a:off x="3276600" y="5511800"/>
            <a:ext cx="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54"/>
          <p:cNvSpPr>
            <a:spLocks noChangeShapeType="1"/>
          </p:cNvSpPr>
          <p:nvPr/>
        </p:nvSpPr>
        <p:spPr bwMode="auto">
          <a:xfrm flipV="1">
            <a:off x="5105400" y="4673600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60"/>
          <p:cNvSpPr>
            <a:spLocks noChangeShapeType="1"/>
          </p:cNvSpPr>
          <p:nvPr/>
        </p:nvSpPr>
        <p:spPr bwMode="auto">
          <a:xfrm flipV="1">
            <a:off x="6934200" y="5283200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05400" y="5588000"/>
          <a:ext cx="1676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4" imgW="634680" imgH="241200" progId="Equation.3">
                  <p:embed/>
                </p:oleObj>
              </mc:Choice>
              <mc:Fallback>
                <p:oleObj name="Equation" r:id="rId4" imgW="6346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88000"/>
                        <a:ext cx="16764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2" name="Group 65"/>
          <p:cNvGrpSpPr>
            <a:grpSpLocks/>
          </p:cNvGrpSpPr>
          <p:nvPr/>
        </p:nvGrpSpPr>
        <p:grpSpPr bwMode="auto">
          <a:xfrm>
            <a:off x="1219200" y="2997200"/>
            <a:ext cx="7239000" cy="3860800"/>
            <a:chOff x="768" y="1440"/>
            <a:chExt cx="4560" cy="2432"/>
          </a:xfrm>
        </p:grpSpPr>
        <p:sp>
          <p:nvSpPr>
            <p:cNvPr id="5136" name="Line 66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67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68"/>
            <p:cNvSpPr>
              <a:spLocks/>
            </p:cNvSpPr>
            <p:nvPr/>
          </p:nvSpPr>
          <p:spPr bwMode="auto">
            <a:xfrm>
              <a:off x="768" y="1912"/>
              <a:ext cx="4368" cy="1632"/>
            </a:xfrm>
            <a:custGeom>
              <a:avLst/>
              <a:gdLst>
                <a:gd name="T0" fmla="*/ 0 w 4368"/>
                <a:gd name="T1" fmla="*/ 1592 h 1632"/>
                <a:gd name="T2" fmla="*/ 672 w 4368"/>
                <a:gd name="T3" fmla="*/ 8 h 1632"/>
                <a:gd name="T4" fmla="*/ 1680 w 4368"/>
                <a:gd name="T5" fmla="*/ 1544 h 1632"/>
                <a:gd name="T6" fmla="*/ 2928 w 4368"/>
                <a:gd name="T7" fmla="*/ 56 h 1632"/>
                <a:gd name="T8" fmla="*/ 3936 w 4368"/>
                <a:gd name="T9" fmla="*/ 1448 h 1632"/>
                <a:gd name="T10" fmla="*/ 4368 w 4368"/>
                <a:gd name="T11" fmla="*/ 116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4272" y="2208"/>
            <a:ext cx="52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6" imgW="342720" imgH="203040" progId="Equation.3">
                    <p:embed/>
                  </p:oleObj>
                </mc:Choice>
                <mc:Fallback>
                  <p:oleObj name="Equation" r:id="rId6" imgW="34272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08"/>
                          <a:ext cx="528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992" y="3648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8" imgW="88560" imgH="152280" progId="Equation.3">
                    <p:embed/>
                  </p:oleObj>
                </mc:Choice>
                <mc:Fallback>
                  <p:oleObj name="Equation" r:id="rId8" imgW="88560" imgH="152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648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3" name="Line 71"/>
          <p:cNvSpPr>
            <a:spLocks noChangeShapeType="1"/>
          </p:cNvSpPr>
          <p:nvPr/>
        </p:nvSpPr>
        <p:spPr bwMode="auto">
          <a:xfrm>
            <a:off x="1447800" y="5359400"/>
            <a:ext cx="1828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72"/>
          <p:cNvSpPr>
            <a:spLocks noChangeShapeType="1"/>
          </p:cNvSpPr>
          <p:nvPr/>
        </p:nvSpPr>
        <p:spPr bwMode="auto">
          <a:xfrm flipV="1">
            <a:off x="3276600" y="4673600"/>
            <a:ext cx="18288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73"/>
          <p:cNvSpPr>
            <a:spLocks noChangeShapeType="1"/>
          </p:cNvSpPr>
          <p:nvPr/>
        </p:nvSpPr>
        <p:spPr bwMode="auto">
          <a:xfrm>
            <a:off x="5105400" y="4673600"/>
            <a:ext cx="18288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093A9-8D1E-48E4-BF1B-9757AB302D0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Shannon-Nyquist sampling theorem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i="1" smtClean="0">
                <a:solidFill>
                  <a:srgbClr val="CC0000"/>
                </a:solidFill>
              </a:rPr>
              <a:t>If a continuous-time signal           contains no frequencies higher than        , it can be completely determined by discrete samples taken at a rate:</a:t>
            </a: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r>
              <a:rPr lang="en-US" sz="2000" smtClean="0"/>
              <a:t>Example:</a:t>
            </a:r>
          </a:p>
          <a:p>
            <a:pPr lvl="1"/>
            <a:r>
              <a:rPr lang="en-US" sz="1800" smtClean="0"/>
              <a:t>Humans can process audio signals 20 Hz – 20 KHz</a:t>
            </a:r>
          </a:p>
          <a:p>
            <a:pPr lvl="1"/>
            <a:r>
              <a:rPr lang="en-US" sz="1800" smtClean="0"/>
              <a:t>Audio CDs: sampled at 44.1 KHz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1009650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342720" imgH="203040" progId="Equation.3">
                  <p:embed/>
                </p:oleObj>
              </mc:Choice>
              <mc:Fallback>
                <p:oleObj name="Equation" r:id="rId4" imgW="3427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09650"/>
                        <a:ext cx="609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5900" y="1306513"/>
          <a:ext cx="5207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291960" imgH="228600" progId="Equation.3">
                  <p:embed/>
                </p:oleObj>
              </mc:Choice>
              <mc:Fallback>
                <p:oleObj name="Equation" r:id="rId6" imgW="291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306513"/>
                        <a:ext cx="5207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95600" y="2760663"/>
          <a:ext cx="33528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8" imgW="901440" imgH="241200" progId="Equation.3">
                  <p:embed/>
                </p:oleObj>
              </mc:Choice>
              <mc:Fallback>
                <p:oleObj name="Equation" r:id="rId8" imgW="901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60663"/>
                        <a:ext cx="33528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67FD78-59EC-4E54-8F00-A700448CFDBD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13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Converting between voltages, </a:t>
            </a:r>
            <a:br>
              <a:rPr lang="en-US" altLang="en-US" sz="2800" smtClean="0"/>
            </a:br>
            <a:r>
              <a:rPr lang="en-US" altLang="en-US" sz="2800" smtClean="0"/>
              <a:t>ADC counts, and engineering units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5486400"/>
          </a:xfrm>
        </p:spPr>
        <p:txBody>
          <a:bodyPr/>
          <a:lstStyle/>
          <a:p>
            <a:r>
              <a:rPr lang="en-US" altLang="en-US" dirty="0" smtClean="0"/>
              <a:t>Converting: ADC counts </a:t>
            </a:r>
            <a:r>
              <a:rPr lang="en-US" altLang="en-US" dirty="0" smtClean="0">
                <a:sym typeface="Wingdings" panose="05000000000000000000" pitchFamily="2" charset="2"/>
              </a:rPr>
              <a:t> </a:t>
            </a:r>
            <a:r>
              <a:rPr lang="en-US" altLang="en-US" dirty="0" smtClean="0"/>
              <a:t>Voltage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Converting: Voltage </a:t>
            </a:r>
            <a:r>
              <a:rPr lang="en-US" altLang="en-US" dirty="0" smtClean="0">
                <a:sym typeface="Wingdings" panose="05000000000000000000" pitchFamily="2" charset="2"/>
              </a:rPr>
              <a:t> Engineering Units</a:t>
            </a:r>
            <a:endParaRPr lang="en-US" altLang="en-US" dirty="0" smtClean="0"/>
          </a:p>
        </p:txBody>
      </p:sp>
      <p:graphicFrame>
        <p:nvGraphicFramePr>
          <p:cNvPr id="5734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200400" y="2971800"/>
          <a:ext cx="539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355446" imgH="228501" progId="Equation.3">
                  <p:embed/>
                </p:oleObj>
              </mc:Choice>
              <mc:Fallback>
                <p:oleObj name="Equation" r:id="rId4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539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22900" y="2286000"/>
          <a:ext cx="2563813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1447800" imgH="838200" progId="Equation.3">
                  <p:embed/>
                </p:oleObj>
              </mc:Choice>
              <mc:Fallback>
                <p:oleObj name="Equation" r:id="rId6" imgW="14478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2286000"/>
                        <a:ext cx="2563813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10"/>
          <p:cNvSpPr>
            <a:spLocks noChangeShapeType="1"/>
          </p:cNvSpPr>
          <p:nvPr/>
        </p:nvSpPr>
        <p:spPr bwMode="auto">
          <a:xfrm flipV="1">
            <a:off x="1735138" y="2286000"/>
            <a:ext cx="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1735138" y="3613150"/>
            <a:ext cx="259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12"/>
          <p:cNvSpPr>
            <a:spLocks/>
          </p:cNvSpPr>
          <p:nvPr/>
        </p:nvSpPr>
        <p:spPr bwMode="auto">
          <a:xfrm>
            <a:off x="1735138" y="2590800"/>
            <a:ext cx="2627312" cy="676275"/>
          </a:xfrm>
          <a:custGeom>
            <a:avLst/>
            <a:gdLst>
              <a:gd name="T0" fmla="*/ 0 w 4368"/>
              <a:gd name="T1" fmla="*/ 2147483647 h 1632"/>
              <a:gd name="T2" fmla="*/ 2147483647 w 4368"/>
              <a:gd name="T3" fmla="*/ 2147483647 h 1632"/>
              <a:gd name="T4" fmla="*/ 2147483647 w 4368"/>
              <a:gd name="T5" fmla="*/ 2147483647 h 1632"/>
              <a:gd name="T6" fmla="*/ 2147483647 w 4368"/>
              <a:gd name="T7" fmla="*/ 2147483647 h 1632"/>
              <a:gd name="T8" fmla="*/ 2147483647 w 4368"/>
              <a:gd name="T9" fmla="*/ 2147483647 h 1632"/>
              <a:gd name="T10" fmla="*/ 2147483647 w 4368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1632"/>
              <a:gd name="T20" fmla="*/ 4368 w 4368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1632">
                <a:moveTo>
                  <a:pt x="0" y="1592"/>
                </a:moveTo>
                <a:cubicBezTo>
                  <a:pt x="196" y="804"/>
                  <a:pt x="392" y="16"/>
                  <a:pt x="672" y="8"/>
                </a:cubicBezTo>
                <a:cubicBezTo>
                  <a:pt x="952" y="0"/>
                  <a:pt x="1304" y="1536"/>
                  <a:pt x="1680" y="1544"/>
                </a:cubicBezTo>
                <a:cubicBezTo>
                  <a:pt x="2056" y="1552"/>
                  <a:pt x="2552" y="72"/>
                  <a:pt x="2928" y="56"/>
                </a:cubicBezTo>
                <a:cubicBezTo>
                  <a:pt x="3304" y="40"/>
                  <a:pt x="3696" y="1264"/>
                  <a:pt x="3936" y="1448"/>
                </a:cubicBezTo>
                <a:cubicBezTo>
                  <a:pt x="4176" y="1632"/>
                  <a:pt x="4272" y="1396"/>
                  <a:pt x="4368" y="1160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3" name="Object 4"/>
          <p:cNvGraphicFramePr>
            <a:graphicFrameLocks noChangeAspect="1"/>
          </p:cNvGraphicFramePr>
          <p:nvPr/>
        </p:nvGraphicFramePr>
        <p:xfrm>
          <a:off x="4276725" y="3613150"/>
          <a:ext cx="201613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8" imgW="88746" imgH="152136" progId="Equation.3">
                  <p:embed/>
                </p:oleObj>
              </mc:Choice>
              <mc:Fallback>
                <p:oleObj name="Equation" r:id="rId8" imgW="88746" imgH="1521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3613150"/>
                        <a:ext cx="201613" cy="13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Line 14"/>
          <p:cNvSpPr>
            <a:spLocks noChangeShapeType="1"/>
          </p:cNvSpPr>
          <p:nvPr/>
        </p:nvSpPr>
        <p:spPr bwMode="auto">
          <a:xfrm>
            <a:off x="1735138" y="3429000"/>
            <a:ext cx="2667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5"/>
          <p:cNvSpPr>
            <a:spLocks noChangeShapeType="1"/>
          </p:cNvSpPr>
          <p:nvPr/>
        </p:nvSpPr>
        <p:spPr bwMode="auto">
          <a:xfrm>
            <a:off x="1735138" y="2514600"/>
            <a:ext cx="2667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6" name="Object 5"/>
          <p:cNvGraphicFramePr>
            <a:graphicFrameLocks noChangeAspect="1"/>
          </p:cNvGraphicFramePr>
          <p:nvPr/>
        </p:nvGraphicFramePr>
        <p:xfrm>
          <a:off x="1371600" y="2324100"/>
          <a:ext cx="3635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0" imgW="228501" imgH="215806" progId="Equation.3">
                  <p:embed/>
                </p:oleObj>
              </mc:Choice>
              <mc:Fallback>
                <p:oleObj name="Equation" r:id="rId10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24100"/>
                        <a:ext cx="3635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6"/>
          <p:cNvGraphicFramePr>
            <a:graphicFrameLocks noChangeAspect="1"/>
          </p:cNvGraphicFramePr>
          <p:nvPr/>
        </p:nvGraphicFramePr>
        <p:xfrm>
          <a:off x="1373188" y="3257550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2" imgW="215619" imgH="215619" progId="Equation.3">
                  <p:embed/>
                </p:oleObj>
              </mc:Choice>
              <mc:Fallback>
                <p:oleObj name="Equation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3257550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Line 21"/>
          <p:cNvSpPr>
            <a:spLocks noChangeShapeType="1"/>
          </p:cNvSpPr>
          <p:nvPr/>
        </p:nvSpPr>
        <p:spPr bwMode="auto">
          <a:xfrm flipV="1">
            <a:off x="32004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9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2774950"/>
          <a:ext cx="292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74950"/>
                        <a:ext cx="2921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3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43200" y="4767263"/>
          <a:ext cx="3581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6" imgW="2222500" imgH="635000" progId="Equation.3">
                  <p:embed/>
                </p:oleObj>
              </mc:Choice>
              <mc:Fallback>
                <p:oleObj name="Equation" r:id="rId16" imgW="22225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67263"/>
                        <a:ext cx="35814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2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FBEEB4D-B9EB-42F3-9942-E2936AB76F9E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14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A note about sampling and arithmetic*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371600"/>
            <a:ext cx="8410575" cy="4953000"/>
          </a:xfrm>
        </p:spPr>
        <p:txBody>
          <a:bodyPr/>
          <a:lstStyle/>
          <a:p>
            <a:r>
              <a:rPr lang="en-US" altLang="en-US" sz="2000" smtClean="0"/>
              <a:t>Converting values in fixed-point MCUs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 lvl="1"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sym typeface="Wingdings" panose="05000000000000000000" pitchFamily="2" charset="2"/>
              </a:rPr>
              <a:t>	float vtemp = adccount/4095 * 1.5;</a:t>
            </a:r>
          </a:p>
          <a:p>
            <a:pPr lvl="1"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sym typeface="Wingdings" panose="05000000000000000000" pitchFamily="2" charset="2"/>
              </a:rPr>
              <a:t>	float tempc = (vtemp-0.986)/0.00355;</a:t>
            </a:r>
          </a:p>
          <a:p>
            <a:pPr lvl="1">
              <a:buFontTx/>
              <a:buNone/>
            </a:pPr>
            <a:r>
              <a:rPr lang="en-US" altLang="en-US" sz="1800" smtClean="0">
                <a:sym typeface="Wingdings" panose="05000000000000000000" pitchFamily="2" charset="2"/>
              </a:rPr>
              <a:t>	</a:t>
            </a:r>
            <a:r>
              <a:rPr lang="en-US" altLang="en-US" sz="1800" b="1" i="1" smtClean="0">
                <a:solidFill>
                  <a:srgbClr val="CC0000"/>
                </a:solidFill>
                <a:sym typeface="Wingdings" panose="05000000000000000000" pitchFamily="2" charset="2"/>
              </a:rPr>
              <a:t> vtemp = 0!  Not what you intended, even when vtemp is a float!</a:t>
            </a:r>
          </a:p>
          <a:p>
            <a:pPr lvl="1">
              <a:buFontTx/>
              <a:buNone/>
            </a:pPr>
            <a:r>
              <a:rPr lang="en-US" altLang="en-US" sz="1800" b="1" i="1" smtClean="0">
                <a:solidFill>
                  <a:srgbClr val="CC0000"/>
                </a:solidFill>
                <a:sym typeface="Wingdings" panose="05000000000000000000" pitchFamily="2" charset="2"/>
              </a:rPr>
              <a:t>	 tempc = -277 C</a:t>
            </a:r>
          </a:p>
          <a:p>
            <a:endParaRPr lang="en-US" altLang="en-US" sz="2000" b="1" i="1" smtClean="0"/>
          </a:p>
          <a:p>
            <a:r>
              <a:rPr lang="en-US" altLang="en-US" sz="2000" smtClean="0"/>
              <a:t>Fixed point operations</a:t>
            </a:r>
          </a:p>
          <a:p>
            <a:pPr lvl="1"/>
            <a:r>
              <a:rPr lang="en-US" altLang="en-US" sz="1800" smtClean="0"/>
              <a:t>Need to worry about underflow and overflow</a:t>
            </a:r>
          </a:p>
          <a:p>
            <a:pPr lvl="1"/>
            <a:endParaRPr lang="en-US" altLang="en-US" sz="1800" smtClean="0"/>
          </a:p>
          <a:p>
            <a:r>
              <a:rPr lang="en-US" altLang="en-US" sz="2000" smtClean="0"/>
              <a:t>Floating point operations</a:t>
            </a:r>
          </a:p>
          <a:p>
            <a:pPr lvl="1"/>
            <a:r>
              <a:rPr lang="en-US" altLang="en-US" sz="1800" smtClean="0"/>
              <a:t>They can be costly on the node</a:t>
            </a:r>
          </a:p>
        </p:txBody>
      </p:sp>
      <p:graphicFrame>
        <p:nvGraphicFramePr>
          <p:cNvPr id="5939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64100" y="1905000"/>
          <a:ext cx="25384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497950" imgH="393529" progId="Equation.3">
                  <p:embed/>
                </p:oleObj>
              </mc:Choice>
              <mc:Fallback>
                <p:oleObj name="Equation" r:id="rId4" imgW="149795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905000"/>
                        <a:ext cx="25384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1525588" y="1905000"/>
          <a:ext cx="25860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1460500" imgH="393700" progId="Equation.3">
                  <p:embed/>
                </p:oleObj>
              </mc:Choice>
              <mc:Fallback>
                <p:oleObj name="Equation" r:id="rId6" imgW="146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905000"/>
                        <a:ext cx="25860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5099" name="Rectangle 11"/>
          <p:cNvSpPr>
            <a:spLocks noChangeArrowheads="1"/>
          </p:cNvSpPr>
          <p:nvPr/>
        </p:nvSpPr>
        <p:spPr bwMode="auto">
          <a:xfrm>
            <a:off x="3074988" y="2855913"/>
            <a:ext cx="1905000" cy="381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3258C2-6846-41C1-BC25-AB4DB8416CD7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15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Try it out for yourself…</a:t>
            </a:r>
          </a:p>
        </p:txBody>
      </p:sp>
      <p:sp>
        <p:nvSpPr>
          <p:cNvPr id="985099" name="Rectangle 11"/>
          <p:cNvSpPr>
            <a:spLocks noChangeArrowheads="1"/>
          </p:cNvSpPr>
          <p:nvPr/>
        </p:nvSpPr>
        <p:spPr bwMode="auto">
          <a:xfrm>
            <a:off x="862013" y="4973638"/>
            <a:ext cx="1905000" cy="6746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cat arithmetic.c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#include &lt;stdio.h&gt;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int main() {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int adccount = 2048;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float vtemp;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float tempc;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vtemp = adccount/4095 * 1.5;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tempc = (vtemp-0.986)/0.00355;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printf("vtemp: %f\n", vtemp);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printf("tempc: %f\n", tempc);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gcc arithmetic.c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./a.out 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vtemp: 0.000000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tempc: -277.746490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7A80C-E3DB-422F-8925-8BEF0AC89F3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Use anti-aliasing filters on ADC inputs to</a:t>
            </a:r>
            <a:br>
              <a:rPr lang="en-US" sz="2800" smtClean="0"/>
            </a:br>
            <a:r>
              <a:rPr lang="en-US" sz="2800" smtClean="0"/>
              <a:t>ensure that Shannon-Nyquist is satisfied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Aliasing</a:t>
            </a:r>
          </a:p>
          <a:p>
            <a:pPr lvl="1"/>
            <a:r>
              <a:rPr lang="en-US" smtClean="0"/>
              <a:t>Different frequencies are indistinguishable when they are sampled.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r>
              <a:rPr lang="en-US" smtClean="0"/>
              <a:t>Condition the input signal using a low-pass filter</a:t>
            </a:r>
          </a:p>
          <a:p>
            <a:pPr lvl="1"/>
            <a:r>
              <a:rPr lang="en-US" smtClean="0"/>
              <a:t>Removes high-frequency components</a:t>
            </a:r>
          </a:p>
          <a:p>
            <a:pPr lvl="1"/>
            <a:r>
              <a:rPr lang="en-US" smtClean="0"/>
              <a:t>(a.k.a. anti-aliasing filter)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9530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8006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0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really need to condition my input signal?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answer: Yes.</a:t>
            </a:r>
          </a:p>
          <a:p>
            <a:endParaRPr lang="en-US" dirty="0"/>
          </a:p>
          <a:p>
            <a:r>
              <a:rPr lang="en-US" dirty="0" smtClean="0"/>
              <a:t>Longer answer: Yes, but sometimes it’s already done for you.</a:t>
            </a:r>
          </a:p>
          <a:p>
            <a:pPr lvl="1"/>
            <a:r>
              <a:rPr lang="en-US" dirty="0" smtClean="0"/>
              <a:t>Many (most?) ADCs have a pretty good analog filter built in.</a:t>
            </a:r>
            <a:endParaRPr lang="en-US" dirty="0"/>
          </a:p>
          <a:p>
            <a:pPr lvl="1"/>
            <a:r>
              <a:rPr lang="en-US" dirty="0" smtClean="0"/>
              <a:t>Those filters typically have a cut-off frequency just above ½ their </a:t>
            </a:r>
            <a:r>
              <a:rPr lang="en-US" b="1" i="1" dirty="0" smtClean="0"/>
              <a:t>maximum</a:t>
            </a:r>
            <a:r>
              <a:rPr lang="en-US" dirty="0" smtClean="0"/>
              <a:t> sampling rate.</a:t>
            </a:r>
          </a:p>
          <a:p>
            <a:pPr lvl="2"/>
            <a:r>
              <a:rPr lang="en-US" dirty="0" smtClean="0"/>
              <a:t>Which is great if you are using the maximum sampling rate, less useful if you are sampling at a slower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1A8-789D-44DD-9138-C4DCCFCD44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5BEE8-5BFB-4411-BF7F-5D68F5AA4F2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Designing the anti-aliasing filter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714" r="27142" b="48952"/>
          <a:stretch>
            <a:fillRect/>
          </a:stretch>
        </p:blipFill>
        <p:spPr bwMode="auto">
          <a:xfrm>
            <a:off x="381000" y="1181100"/>
            <a:ext cx="838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0" y="4267200"/>
            <a:ext cx="731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Note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Symbol" pitchFamily="18" charset="2"/>
              </a:rPr>
              <a:t>w</a:t>
            </a:r>
            <a:r>
              <a:rPr lang="en-US" sz="2000" kern="0" dirty="0">
                <a:latin typeface="+mn-lt"/>
              </a:rPr>
              <a:t> is in radians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Symbol" pitchFamily="18" charset="2"/>
              </a:rPr>
              <a:t>w</a:t>
            </a:r>
            <a:r>
              <a:rPr lang="en-US" sz="2000" kern="0" dirty="0">
                <a:latin typeface="+mn-lt"/>
              </a:rPr>
              <a:t> = 2</a:t>
            </a:r>
            <a:r>
              <a:rPr lang="en-US" sz="2000" kern="0" dirty="0">
                <a:latin typeface="Symbol" pitchFamily="18" charset="2"/>
              </a:rPr>
              <a:t>p</a:t>
            </a:r>
            <a:r>
              <a:rPr lang="en-US" sz="2000" i="1" kern="0" dirty="0"/>
              <a:t>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i="1" kern="0" dirty="0">
              <a:latin typeface="Symbol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5410200"/>
            <a:ext cx="731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Exercise: </a:t>
            </a:r>
            <a:r>
              <a:rPr lang="en-US" sz="2400" kern="0" dirty="0" smtClean="0">
                <a:latin typeface="+mn-lt"/>
              </a:rPr>
              <a:t>Say you want the half-power point to be at 30Hz and you have a 0.1 </a:t>
            </a:r>
            <a:r>
              <a:rPr lang="en-US" sz="2400" kern="0" dirty="0" err="1" smtClean="0">
                <a:latin typeface="+mn-lt"/>
              </a:rPr>
              <a:t>μF</a:t>
            </a:r>
            <a:r>
              <a:rPr lang="en-US" sz="2400" kern="0" dirty="0" smtClean="0">
                <a:latin typeface="+mn-lt"/>
              </a:rPr>
              <a:t> capacitor.  How big of a resistor should you use?</a:t>
            </a:r>
            <a:endParaRPr lang="en-US" sz="2000" i="1" kern="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interesting trick is that you can use oversampling to help reduce the impact of quantization error.</a:t>
            </a:r>
          </a:p>
          <a:p>
            <a:pPr lvl="1"/>
            <a:r>
              <a:rPr lang="en-US" dirty="0" smtClean="0"/>
              <a:t>Let’s look at an example of oversampling plus dithering to get a 1-bit converter to do a much better job…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1A8-789D-44DD-9138-C4DCCFCD44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D1F1E-59F1-4B7C-9DD5-5B943A49EF5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Sampling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ADC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Oversampling a 1-bit ADC w/ noise &amp; dithering (cont)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C18368-8DFE-4CD8-BAAE-7EAB885B6D66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20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1683" name="Group 65"/>
          <p:cNvGrpSpPr>
            <a:grpSpLocks/>
          </p:cNvGrpSpPr>
          <p:nvPr/>
        </p:nvGrpSpPr>
        <p:grpSpPr bwMode="auto">
          <a:xfrm>
            <a:off x="1201738" y="1970088"/>
            <a:ext cx="7277100" cy="3860800"/>
            <a:chOff x="768" y="1440"/>
            <a:chExt cx="4584" cy="2432"/>
          </a:xfrm>
        </p:grpSpPr>
        <p:sp>
          <p:nvSpPr>
            <p:cNvPr id="71751" name="Line 66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Line 67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53" name="Object 4"/>
            <p:cNvGraphicFramePr>
              <a:graphicFrameLocks noChangeAspect="1"/>
            </p:cNvGraphicFramePr>
            <p:nvPr/>
          </p:nvGraphicFramePr>
          <p:xfrm>
            <a:off x="4968" y="3648"/>
            <a:ext cx="38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4" imgW="101600" imgH="152400" progId="Equation.3">
                    <p:embed/>
                  </p:oleObj>
                </mc:Choice>
                <mc:Fallback>
                  <p:oleObj name="Equation" r:id="rId4" imgW="1016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" y="3648"/>
                          <a:ext cx="38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84" name="Line 54"/>
          <p:cNvSpPr>
            <a:spLocks noChangeShapeType="1"/>
          </p:cNvSpPr>
          <p:nvPr/>
        </p:nvSpPr>
        <p:spPr bwMode="auto">
          <a:xfrm flipH="1">
            <a:off x="1201738" y="362108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 flipH="1">
            <a:off x="1211263" y="4043363"/>
            <a:ext cx="6858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3668713" y="3149600"/>
            <a:ext cx="2035175" cy="1854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7" name="Oval 4"/>
          <p:cNvSpPr>
            <a:spLocks noChangeArrowheads="1"/>
          </p:cNvSpPr>
          <p:nvPr/>
        </p:nvSpPr>
        <p:spPr bwMode="auto">
          <a:xfrm>
            <a:off x="3787775" y="45434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8" name="Oval 15"/>
          <p:cNvSpPr>
            <a:spLocks noChangeArrowheads="1"/>
          </p:cNvSpPr>
          <p:nvPr/>
        </p:nvSpPr>
        <p:spPr bwMode="auto">
          <a:xfrm>
            <a:off x="3860800" y="42735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9" name="Oval 16"/>
          <p:cNvSpPr>
            <a:spLocks noChangeArrowheads="1"/>
          </p:cNvSpPr>
          <p:nvPr/>
        </p:nvSpPr>
        <p:spPr bwMode="auto">
          <a:xfrm>
            <a:off x="3706813" y="3236913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0" name="Oval 17"/>
          <p:cNvSpPr>
            <a:spLocks noChangeArrowheads="1"/>
          </p:cNvSpPr>
          <p:nvPr/>
        </p:nvSpPr>
        <p:spPr bwMode="auto">
          <a:xfrm>
            <a:off x="3941763" y="48117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1" name="Oval 18"/>
          <p:cNvSpPr>
            <a:spLocks noChangeArrowheads="1"/>
          </p:cNvSpPr>
          <p:nvPr/>
        </p:nvSpPr>
        <p:spPr bwMode="auto">
          <a:xfrm>
            <a:off x="4017963" y="373538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2" name="Oval 19"/>
          <p:cNvSpPr>
            <a:spLocks noChangeArrowheads="1"/>
          </p:cNvSpPr>
          <p:nvPr/>
        </p:nvSpPr>
        <p:spPr bwMode="auto">
          <a:xfrm>
            <a:off x="4129088" y="3236913"/>
            <a:ext cx="74612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3" name="Oval 20"/>
          <p:cNvSpPr>
            <a:spLocks noChangeArrowheads="1"/>
          </p:cNvSpPr>
          <p:nvPr/>
        </p:nvSpPr>
        <p:spPr bwMode="auto">
          <a:xfrm>
            <a:off x="4168775" y="42735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4" name="Oval 21"/>
          <p:cNvSpPr>
            <a:spLocks noChangeArrowheads="1"/>
          </p:cNvSpPr>
          <p:nvPr/>
        </p:nvSpPr>
        <p:spPr bwMode="auto">
          <a:xfrm>
            <a:off x="4321175" y="37750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5" name="Oval 22"/>
          <p:cNvSpPr>
            <a:spLocks noChangeArrowheads="1"/>
          </p:cNvSpPr>
          <p:nvPr/>
        </p:nvSpPr>
        <p:spPr bwMode="auto">
          <a:xfrm>
            <a:off x="4283075" y="45037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6" name="Oval 23"/>
          <p:cNvSpPr>
            <a:spLocks noChangeArrowheads="1"/>
          </p:cNvSpPr>
          <p:nvPr/>
        </p:nvSpPr>
        <p:spPr bwMode="auto">
          <a:xfrm>
            <a:off x="4364038" y="4695825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7" name="Oval 24"/>
          <p:cNvSpPr>
            <a:spLocks noChangeArrowheads="1"/>
          </p:cNvSpPr>
          <p:nvPr/>
        </p:nvSpPr>
        <p:spPr bwMode="auto">
          <a:xfrm>
            <a:off x="4440238" y="34671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8" name="Oval 25"/>
          <p:cNvSpPr>
            <a:spLocks noChangeArrowheads="1"/>
          </p:cNvSpPr>
          <p:nvPr/>
        </p:nvSpPr>
        <p:spPr bwMode="auto">
          <a:xfrm>
            <a:off x="4518025" y="38512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9" name="Oval 26"/>
          <p:cNvSpPr>
            <a:spLocks noChangeArrowheads="1"/>
          </p:cNvSpPr>
          <p:nvPr/>
        </p:nvSpPr>
        <p:spPr bwMode="auto">
          <a:xfrm>
            <a:off x="4594225" y="435133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0" name="Oval 27"/>
          <p:cNvSpPr>
            <a:spLocks noChangeArrowheads="1"/>
          </p:cNvSpPr>
          <p:nvPr/>
        </p:nvSpPr>
        <p:spPr bwMode="auto">
          <a:xfrm>
            <a:off x="4670425" y="33909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1" name="Oval 28"/>
          <p:cNvSpPr>
            <a:spLocks noChangeArrowheads="1"/>
          </p:cNvSpPr>
          <p:nvPr/>
        </p:nvSpPr>
        <p:spPr bwMode="auto">
          <a:xfrm>
            <a:off x="4710113" y="45815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2" name="Oval 29"/>
          <p:cNvSpPr>
            <a:spLocks noChangeArrowheads="1"/>
          </p:cNvSpPr>
          <p:nvPr/>
        </p:nvSpPr>
        <p:spPr bwMode="auto">
          <a:xfrm>
            <a:off x="4710113" y="4159250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3" name="Oval 30"/>
          <p:cNvSpPr>
            <a:spLocks noChangeArrowheads="1"/>
          </p:cNvSpPr>
          <p:nvPr/>
        </p:nvSpPr>
        <p:spPr bwMode="auto">
          <a:xfrm>
            <a:off x="4902200" y="438943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4" name="Oval 31"/>
          <p:cNvSpPr>
            <a:spLocks noChangeArrowheads="1"/>
          </p:cNvSpPr>
          <p:nvPr/>
        </p:nvSpPr>
        <p:spPr bwMode="auto">
          <a:xfrm>
            <a:off x="4978400" y="3889375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5" name="Oval 32"/>
          <p:cNvSpPr>
            <a:spLocks noChangeArrowheads="1"/>
          </p:cNvSpPr>
          <p:nvPr/>
        </p:nvSpPr>
        <p:spPr bwMode="auto">
          <a:xfrm>
            <a:off x="5054600" y="34671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6" name="Oval 33"/>
          <p:cNvSpPr>
            <a:spLocks noChangeArrowheads="1"/>
          </p:cNvSpPr>
          <p:nvPr/>
        </p:nvSpPr>
        <p:spPr bwMode="auto">
          <a:xfrm>
            <a:off x="5054600" y="44656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7" name="Oval 34"/>
          <p:cNvSpPr>
            <a:spLocks noChangeArrowheads="1"/>
          </p:cNvSpPr>
          <p:nvPr/>
        </p:nvSpPr>
        <p:spPr bwMode="auto">
          <a:xfrm>
            <a:off x="5438775" y="34290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8" name="Oval 35"/>
          <p:cNvSpPr>
            <a:spLocks noChangeArrowheads="1"/>
          </p:cNvSpPr>
          <p:nvPr/>
        </p:nvSpPr>
        <p:spPr bwMode="auto">
          <a:xfrm>
            <a:off x="5127625" y="47355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9" name="Oval 36"/>
          <p:cNvSpPr>
            <a:spLocks noChangeArrowheads="1"/>
          </p:cNvSpPr>
          <p:nvPr/>
        </p:nvSpPr>
        <p:spPr bwMode="auto">
          <a:xfrm>
            <a:off x="5319713" y="48117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0" name="Oval 37"/>
          <p:cNvSpPr>
            <a:spLocks noChangeArrowheads="1"/>
          </p:cNvSpPr>
          <p:nvPr/>
        </p:nvSpPr>
        <p:spPr bwMode="auto">
          <a:xfrm>
            <a:off x="5281613" y="4159250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1" name="Oval 38"/>
          <p:cNvSpPr>
            <a:spLocks noChangeArrowheads="1"/>
          </p:cNvSpPr>
          <p:nvPr/>
        </p:nvSpPr>
        <p:spPr bwMode="auto">
          <a:xfrm>
            <a:off x="5400675" y="44656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2" name="Oval 39"/>
          <p:cNvSpPr>
            <a:spLocks noChangeArrowheads="1"/>
          </p:cNvSpPr>
          <p:nvPr/>
        </p:nvSpPr>
        <p:spPr bwMode="auto">
          <a:xfrm>
            <a:off x="5516563" y="48879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3" name="Oval 40"/>
          <p:cNvSpPr>
            <a:spLocks noChangeArrowheads="1"/>
          </p:cNvSpPr>
          <p:nvPr/>
        </p:nvSpPr>
        <p:spPr bwMode="auto">
          <a:xfrm>
            <a:off x="5400675" y="38131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4" name="Oval 41"/>
          <p:cNvSpPr>
            <a:spLocks noChangeArrowheads="1"/>
          </p:cNvSpPr>
          <p:nvPr/>
        </p:nvSpPr>
        <p:spPr bwMode="auto">
          <a:xfrm>
            <a:off x="5554663" y="32750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5" name="Oval 42"/>
          <p:cNvSpPr>
            <a:spLocks noChangeArrowheads="1"/>
          </p:cNvSpPr>
          <p:nvPr/>
        </p:nvSpPr>
        <p:spPr bwMode="auto">
          <a:xfrm>
            <a:off x="4859338" y="365918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6" name="Oval 43"/>
          <p:cNvSpPr>
            <a:spLocks noChangeArrowheads="1"/>
          </p:cNvSpPr>
          <p:nvPr/>
        </p:nvSpPr>
        <p:spPr bwMode="auto">
          <a:xfrm>
            <a:off x="4321175" y="408146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7" name="Oval 44"/>
          <p:cNvSpPr>
            <a:spLocks noChangeArrowheads="1"/>
          </p:cNvSpPr>
          <p:nvPr/>
        </p:nvSpPr>
        <p:spPr bwMode="auto">
          <a:xfrm>
            <a:off x="3903663" y="34290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8" name="Oval 45"/>
          <p:cNvSpPr>
            <a:spLocks noChangeArrowheads="1"/>
          </p:cNvSpPr>
          <p:nvPr/>
        </p:nvSpPr>
        <p:spPr bwMode="auto">
          <a:xfrm>
            <a:off x="3822700" y="38131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9" name="Oval 46"/>
          <p:cNvSpPr>
            <a:spLocks noChangeArrowheads="1"/>
          </p:cNvSpPr>
          <p:nvPr/>
        </p:nvSpPr>
        <p:spPr bwMode="auto">
          <a:xfrm>
            <a:off x="5284788" y="3313113"/>
            <a:ext cx="74612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0" name="Oval 47"/>
          <p:cNvSpPr>
            <a:spLocks noChangeArrowheads="1"/>
          </p:cNvSpPr>
          <p:nvPr/>
        </p:nvSpPr>
        <p:spPr bwMode="auto">
          <a:xfrm>
            <a:off x="5554663" y="362108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1" name="Oval 48"/>
          <p:cNvSpPr>
            <a:spLocks noChangeArrowheads="1"/>
          </p:cNvSpPr>
          <p:nvPr/>
        </p:nvSpPr>
        <p:spPr bwMode="auto">
          <a:xfrm>
            <a:off x="5592763" y="408146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2" name="Oval 49"/>
          <p:cNvSpPr>
            <a:spLocks noChangeArrowheads="1"/>
          </p:cNvSpPr>
          <p:nvPr/>
        </p:nvSpPr>
        <p:spPr bwMode="auto">
          <a:xfrm>
            <a:off x="5207000" y="43116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3" name="Oval 50"/>
          <p:cNvSpPr>
            <a:spLocks noChangeArrowheads="1"/>
          </p:cNvSpPr>
          <p:nvPr/>
        </p:nvSpPr>
        <p:spPr bwMode="auto">
          <a:xfrm>
            <a:off x="5207000" y="361950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4" name="Oval 51"/>
          <p:cNvSpPr>
            <a:spLocks noChangeArrowheads="1"/>
          </p:cNvSpPr>
          <p:nvPr/>
        </p:nvSpPr>
        <p:spPr bwMode="auto">
          <a:xfrm>
            <a:off x="4862513" y="47339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5" name="Oval 52"/>
          <p:cNvSpPr>
            <a:spLocks noChangeArrowheads="1"/>
          </p:cNvSpPr>
          <p:nvPr/>
        </p:nvSpPr>
        <p:spPr bwMode="auto">
          <a:xfrm>
            <a:off x="4629150" y="484981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b="1"/>
          </a:p>
        </p:txBody>
      </p:sp>
      <p:sp>
        <p:nvSpPr>
          <p:cNvPr id="71726" name="Oval 53"/>
          <p:cNvSpPr>
            <a:spLocks noChangeArrowheads="1"/>
          </p:cNvSpPr>
          <p:nvPr/>
        </p:nvSpPr>
        <p:spPr bwMode="auto">
          <a:xfrm>
            <a:off x="4822825" y="33131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7" name="Oval 54"/>
          <p:cNvSpPr>
            <a:spLocks noChangeArrowheads="1"/>
          </p:cNvSpPr>
          <p:nvPr/>
        </p:nvSpPr>
        <p:spPr bwMode="auto">
          <a:xfrm>
            <a:off x="4705350" y="37750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8" name="Oval 55"/>
          <p:cNvSpPr>
            <a:spLocks noChangeArrowheads="1"/>
          </p:cNvSpPr>
          <p:nvPr/>
        </p:nvSpPr>
        <p:spPr bwMode="auto">
          <a:xfrm>
            <a:off x="4398963" y="33131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9" name="Oval 56"/>
          <p:cNvSpPr>
            <a:spLocks noChangeArrowheads="1"/>
          </p:cNvSpPr>
          <p:nvPr/>
        </p:nvSpPr>
        <p:spPr bwMode="auto">
          <a:xfrm>
            <a:off x="4056063" y="46196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0" name="TextBox 13"/>
          <p:cNvSpPr txBox="1">
            <a:spLocks noChangeArrowheads="1"/>
          </p:cNvSpPr>
          <p:nvPr/>
        </p:nvSpPr>
        <p:spPr bwMode="auto">
          <a:xfrm>
            <a:off x="8069263" y="25733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</a:t>
            </a:r>
          </a:p>
        </p:txBody>
      </p:sp>
      <p:sp>
        <p:nvSpPr>
          <p:cNvPr id="71731" name="Line 66"/>
          <p:cNvSpPr>
            <a:spLocks noChangeShapeType="1"/>
          </p:cNvSpPr>
          <p:nvPr/>
        </p:nvSpPr>
        <p:spPr bwMode="auto">
          <a:xfrm flipV="1">
            <a:off x="8059738" y="1970088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TextBox 59"/>
          <p:cNvSpPr txBox="1">
            <a:spLocks noChangeArrowheads="1"/>
          </p:cNvSpPr>
          <p:nvPr/>
        </p:nvSpPr>
        <p:spPr bwMode="auto">
          <a:xfrm>
            <a:off x="8064500" y="4511675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0</a:t>
            </a:r>
          </a:p>
        </p:txBody>
      </p:sp>
      <p:sp>
        <p:nvSpPr>
          <p:cNvPr id="71733" name="TextBox 60"/>
          <p:cNvSpPr txBox="1">
            <a:spLocks noChangeArrowheads="1"/>
          </p:cNvSpPr>
          <p:nvPr/>
        </p:nvSpPr>
        <p:spPr bwMode="auto">
          <a:xfrm>
            <a:off x="7586663" y="1470025"/>
            <a:ext cx="94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Count</a:t>
            </a:r>
          </a:p>
        </p:txBody>
      </p:sp>
      <p:sp>
        <p:nvSpPr>
          <p:cNvPr id="71734" name="TextBox 61"/>
          <p:cNvSpPr txBox="1">
            <a:spLocks noChangeArrowheads="1"/>
          </p:cNvSpPr>
          <p:nvPr/>
        </p:nvSpPr>
        <p:spPr bwMode="auto">
          <a:xfrm>
            <a:off x="635000" y="1470025"/>
            <a:ext cx="111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Voltage</a:t>
            </a:r>
          </a:p>
        </p:txBody>
      </p:sp>
      <p:sp>
        <p:nvSpPr>
          <p:cNvPr id="71735" name="TextBox 62"/>
          <p:cNvSpPr txBox="1">
            <a:spLocks noChangeArrowheads="1"/>
          </p:cNvSpPr>
          <p:nvPr/>
        </p:nvSpPr>
        <p:spPr bwMode="auto">
          <a:xfrm>
            <a:off x="17463" y="3352800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500 mV</a:t>
            </a:r>
          </a:p>
        </p:txBody>
      </p:sp>
      <p:sp>
        <p:nvSpPr>
          <p:cNvPr id="71736" name="TextBox 63"/>
          <p:cNvSpPr txBox="1">
            <a:spLocks noChangeArrowheads="1"/>
          </p:cNvSpPr>
          <p:nvPr/>
        </p:nvSpPr>
        <p:spPr bwMode="auto">
          <a:xfrm>
            <a:off x="320675" y="527208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0 mV</a:t>
            </a:r>
          </a:p>
        </p:txBody>
      </p:sp>
      <p:sp>
        <p:nvSpPr>
          <p:cNvPr id="71737" name="TextBox 64"/>
          <p:cNvSpPr txBox="1">
            <a:spLocks noChangeArrowheads="1"/>
          </p:cNvSpPr>
          <p:nvPr/>
        </p:nvSpPr>
        <p:spPr bwMode="auto">
          <a:xfrm>
            <a:off x="7938" y="38115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375 mV</a:t>
            </a:r>
          </a:p>
        </p:txBody>
      </p:sp>
      <p:sp>
        <p:nvSpPr>
          <p:cNvPr id="71738" name="TextBox 13"/>
          <p:cNvSpPr txBox="1">
            <a:spLocks noChangeArrowheads="1"/>
          </p:cNvSpPr>
          <p:nvPr/>
        </p:nvSpPr>
        <p:spPr bwMode="auto">
          <a:xfrm>
            <a:off x="6183313" y="3149600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N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 = 11</a:t>
            </a:r>
          </a:p>
        </p:txBody>
      </p:sp>
      <p:sp>
        <p:nvSpPr>
          <p:cNvPr id="71739" name="TextBox 13"/>
          <p:cNvSpPr txBox="1">
            <a:spLocks noChangeArrowheads="1"/>
          </p:cNvSpPr>
          <p:nvPr/>
        </p:nvSpPr>
        <p:spPr bwMode="auto">
          <a:xfrm>
            <a:off x="6180138" y="400526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N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= 32</a:t>
            </a:r>
          </a:p>
        </p:txBody>
      </p:sp>
      <p:sp>
        <p:nvSpPr>
          <p:cNvPr id="71740" name="Right Brace 1"/>
          <p:cNvSpPr>
            <a:spLocks/>
          </p:cNvSpPr>
          <p:nvPr/>
        </p:nvSpPr>
        <p:spPr bwMode="auto">
          <a:xfrm>
            <a:off x="5743575" y="3159125"/>
            <a:ext cx="254000" cy="461963"/>
          </a:xfrm>
          <a:prstGeom prst="rightBrace">
            <a:avLst>
              <a:gd name="adj1" fmla="val 8353"/>
              <a:gd name="adj2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1" name="Right Brace 65"/>
          <p:cNvSpPr>
            <a:spLocks/>
          </p:cNvSpPr>
          <p:nvPr/>
        </p:nvSpPr>
        <p:spPr bwMode="auto">
          <a:xfrm>
            <a:off x="5743575" y="3630613"/>
            <a:ext cx="254000" cy="1373187"/>
          </a:xfrm>
          <a:prstGeom prst="rightBrace">
            <a:avLst>
              <a:gd name="adj1" fmla="val 8360"/>
              <a:gd name="adj2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2" name="TextBox 62"/>
          <p:cNvSpPr txBox="1">
            <a:spLocks noChangeArrowheads="1"/>
          </p:cNvSpPr>
          <p:nvPr/>
        </p:nvSpPr>
        <p:spPr bwMode="auto">
          <a:xfrm>
            <a:off x="1922463" y="1700213"/>
            <a:ext cx="1554162" cy="118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900"/>
              <a:t>uniformly</a:t>
            </a:r>
          </a:p>
          <a:p>
            <a:pPr algn="ctr" eaLnBrk="1" hangingPunct="1"/>
            <a:r>
              <a:rPr lang="en-US" altLang="en-US" sz="1800"/>
              <a:t>distributed</a:t>
            </a:r>
          </a:p>
          <a:p>
            <a:pPr algn="ctr" eaLnBrk="1" hangingPunct="1"/>
            <a:r>
              <a:rPr lang="en-US" altLang="en-US" sz="1400"/>
              <a:t>random noise</a:t>
            </a:r>
          </a:p>
          <a:p>
            <a:pPr algn="ctr" eaLnBrk="1" hangingPunct="1"/>
            <a:r>
              <a:rPr lang="en-US" altLang="en-US" sz="2000"/>
              <a:t>±250 mV</a:t>
            </a:r>
          </a:p>
        </p:txBody>
      </p:sp>
      <p:sp>
        <p:nvSpPr>
          <p:cNvPr id="3" name="Bent-Up Arrow 2"/>
          <p:cNvSpPr/>
          <p:nvPr/>
        </p:nvSpPr>
        <p:spPr bwMode="auto">
          <a:xfrm rot="10800000" flipH="1">
            <a:off x="3482975" y="2738438"/>
            <a:ext cx="441325" cy="392112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744" name="Line 66"/>
          <p:cNvSpPr>
            <a:spLocks noChangeShapeType="1"/>
          </p:cNvSpPr>
          <p:nvPr/>
        </p:nvSpPr>
        <p:spPr bwMode="auto">
          <a:xfrm>
            <a:off x="4725988" y="2347913"/>
            <a:ext cx="0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5" name="TextBox 60"/>
          <p:cNvSpPr txBox="1">
            <a:spLocks noChangeArrowheads="1"/>
          </p:cNvSpPr>
          <p:nvPr/>
        </p:nvSpPr>
        <p:spPr bwMode="auto">
          <a:xfrm>
            <a:off x="4084638" y="1816100"/>
            <a:ext cx="1265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“upper edge”</a:t>
            </a:r>
          </a:p>
          <a:p>
            <a:pPr algn="ctr" eaLnBrk="1" hangingPunct="1"/>
            <a:r>
              <a:rPr lang="en-US" altLang="en-US" sz="1600"/>
              <a:t>of the box</a:t>
            </a:r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3573463" y="3149600"/>
            <a:ext cx="0" cy="185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7" name="TextBox 60"/>
          <p:cNvSpPr txBox="1">
            <a:spLocks noChangeArrowheads="1"/>
          </p:cNvSpPr>
          <p:nvPr/>
        </p:nvSpPr>
        <p:spPr bwMode="auto">
          <a:xfrm>
            <a:off x="1998663" y="3006725"/>
            <a:ext cx="154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V</a:t>
            </a:r>
            <a:r>
              <a:rPr lang="en-US" altLang="en-US" sz="1600" baseline="-25000"/>
              <a:t>thresh</a:t>
            </a:r>
            <a:r>
              <a:rPr lang="en-US" altLang="en-US" sz="1600"/>
              <a:t> = 500 mV</a:t>
            </a:r>
          </a:p>
        </p:txBody>
      </p:sp>
      <p:sp>
        <p:nvSpPr>
          <p:cNvPr id="71748" name="TextBox 60"/>
          <p:cNvSpPr txBox="1">
            <a:spLocks noChangeArrowheads="1"/>
          </p:cNvSpPr>
          <p:nvPr/>
        </p:nvSpPr>
        <p:spPr bwMode="auto">
          <a:xfrm rot="-5400000">
            <a:off x="2895600" y="4249738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V</a:t>
            </a:r>
            <a:r>
              <a:rPr lang="en-US" altLang="en-US" sz="1600" baseline="-25000"/>
              <a:t>rand</a:t>
            </a:r>
            <a:r>
              <a:rPr lang="en-US" altLang="en-US" sz="1600"/>
              <a:t> =</a:t>
            </a:r>
          </a:p>
          <a:p>
            <a:pPr algn="ctr" eaLnBrk="1" hangingPunct="1"/>
            <a:r>
              <a:rPr lang="en-US" altLang="en-US" sz="1600"/>
              <a:t>500 mV</a:t>
            </a:r>
          </a:p>
        </p:txBody>
      </p:sp>
      <p:sp>
        <p:nvSpPr>
          <p:cNvPr id="71749" name="Line 66"/>
          <p:cNvSpPr>
            <a:spLocks noChangeShapeType="1"/>
          </p:cNvSpPr>
          <p:nvPr/>
        </p:nvSpPr>
        <p:spPr bwMode="auto">
          <a:xfrm>
            <a:off x="2690813" y="3260725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0" name="TextBox 61"/>
          <p:cNvSpPr txBox="1">
            <a:spLocks noChangeArrowheads="1"/>
          </p:cNvSpPr>
          <p:nvPr/>
        </p:nvSpPr>
        <p:spPr bwMode="auto">
          <a:xfrm>
            <a:off x="1308100" y="5657850"/>
            <a:ext cx="663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Note:</a:t>
            </a:r>
          </a:p>
          <a:p>
            <a:pPr eaLnBrk="1" hangingPunct="1"/>
            <a:r>
              <a:rPr lang="en-US" altLang="en-US" sz="2000"/>
              <a:t>  </a:t>
            </a:r>
            <a:r>
              <a:rPr lang="en-US" altLang="en-US" sz="2000" b="1">
                <a:solidFill>
                  <a:srgbClr val="CC0000"/>
                </a:solidFill>
              </a:rPr>
              <a:t>N</a:t>
            </a:r>
            <a:r>
              <a:rPr lang="en-US" altLang="en-US" sz="2000" b="1" baseline="-25000">
                <a:solidFill>
                  <a:srgbClr val="CC0000"/>
                </a:solidFill>
              </a:rPr>
              <a:t>1</a:t>
            </a:r>
            <a:r>
              <a:rPr lang="en-US" altLang="en-US" sz="2000"/>
              <a:t> is the # of ADC counts that = 1 over the sampling window</a:t>
            </a:r>
          </a:p>
          <a:p>
            <a:pPr eaLnBrk="1" hangingPunct="1"/>
            <a:r>
              <a:rPr lang="en-US" altLang="en-US" sz="2000"/>
              <a:t>  </a:t>
            </a:r>
            <a:r>
              <a:rPr lang="en-US" altLang="en-US" sz="2000" b="1">
                <a:solidFill>
                  <a:srgbClr val="008000"/>
                </a:solidFill>
              </a:rPr>
              <a:t>N</a:t>
            </a:r>
            <a:r>
              <a:rPr lang="en-US" altLang="en-US" sz="2000" b="1" baseline="-25000">
                <a:solidFill>
                  <a:srgbClr val="008000"/>
                </a:solidFill>
              </a:rPr>
              <a:t>0</a:t>
            </a:r>
            <a:r>
              <a:rPr lang="en-US" altLang="en-US" sz="2000"/>
              <a:t> is the # of ADC counts that = 0 over the sampling window</a:t>
            </a:r>
          </a:p>
        </p:txBody>
      </p:sp>
    </p:spTree>
    <p:extLst>
      <p:ext uri="{BB962C8B-B14F-4D97-AF65-F5344CB8AC3E}">
        <p14:creationId xmlns:p14="http://schemas.microsoft.com/office/powerpoint/2010/main" val="13716176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Oversampling a 1-bit ADC w/ noise &amp; dithering (cont)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06413" y="990600"/>
            <a:ext cx="8135937" cy="5548313"/>
          </a:xfrm>
        </p:spPr>
        <p:txBody>
          <a:bodyPr/>
          <a:lstStyle/>
          <a:p>
            <a:r>
              <a:rPr lang="en-US" altLang="en-US" smtClean="0"/>
              <a:t>How to get more than 1-bit out of a 1-bit ADC?</a:t>
            </a:r>
          </a:p>
          <a:p>
            <a:r>
              <a:rPr lang="en-US" altLang="en-US" smtClean="0"/>
              <a:t>Add some noise to the input</a:t>
            </a:r>
          </a:p>
          <a:p>
            <a:r>
              <a:rPr lang="en-US" altLang="en-US" smtClean="0"/>
              <a:t>Do some math with the output</a:t>
            </a:r>
          </a:p>
          <a:p>
            <a:r>
              <a:rPr lang="en-US" altLang="en-US" smtClean="0"/>
              <a:t>Example</a:t>
            </a:r>
          </a:p>
          <a:p>
            <a:pPr lvl="1"/>
            <a:r>
              <a:rPr lang="en-US" altLang="en-US" smtClean="0"/>
              <a:t>1-bit ADC with 500 mV threshold</a:t>
            </a:r>
          </a:p>
          <a:p>
            <a:pPr lvl="1"/>
            <a:r>
              <a:rPr lang="en-US" altLang="en-US" smtClean="0"/>
              <a:t>Vin = 375 mV </a:t>
            </a:r>
            <a:r>
              <a:rPr lang="en-US" altLang="en-US" smtClean="0">
                <a:sym typeface="Wingdings" panose="05000000000000000000" pitchFamily="2" charset="2"/>
              </a:rPr>
              <a:t> ADC count = 0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Add ±250 mV uniformly distributed random noise to Vin</a:t>
            </a:r>
          </a:p>
          <a:p>
            <a:pPr lvl="1"/>
            <a:r>
              <a:rPr lang="en-US" altLang="en-US" smtClean="0"/>
              <a:t>Now, roughly</a:t>
            </a:r>
          </a:p>
          <a:p>
            <a:pPr lvl="2"/>
            <a:r>
              <a:rPr lang="en-US" altLang="en-US" smtClean="0"/>
              <a:t>25% of samples (N</a:t>
            </a:r>
            <a:r>
              <a:rPr lang="en-US" altLang="en-US" baseline="-25000" smtClean="0"/>
              <a:t>1</a:t>
            </a:r>
            <a:r>
              <a:rPr lang="en-US" altLang="en-US" smtClean="0"/>
              <a:t>) ≥ 500 mV </a:t>
            </a:r>
            <a:r>
              <a:rPr lang="en-US" altLang="en-US" smtClean="0">
                <a:sym typeface="Wingdings" panose="05000000000000000000" pitchFamily="2" charset="2"/>
              </a:rPr>
              <a:t> ADC count = 1</a:t>
            </a:r>
            <a:endParaRPr lang="en-US" altLang="en-US" smtClean="0"/>
          </a:p>
          <a:p>
            <a:pPr lvl="2"/>
            <a:r>
              <a:rPr lang="en-US" altLang="en-US" smtClean="0"/>
              <a:t>75% of samples (N</a:t>
            </a:r>
            <a:r>
              <a:rPr lang="en-US" altLang="en-US" baseline="-25000" smtClean="0"/>
              <a:t>0</a:t>
            </a:r>
            <a:r>
              <a:rPr lang="en-US" altLang="en-US" smtClean="0"/>
              <a:t>) &lt; 500 mV </a:t>
            </a:r>
            <a:r>
              <a:rPr lang="en-US" altLang="en-US" smtClean="0">
                <a:sym typeface="Wingdings" panose="05000000000000000000" pitchFamily="2" charset="2"/>
              </a:rPr>
              <a:t> ADC count = 0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So, the “upper edge” of the box equals</a:t>
            </a:r>
          </a:p>
          <a:p>
            <a:pPr lvl="2"/>
            <a:r>
              <a:rPr lang="en-US" altLang="en-US" smtClean="0">
                <a:sym typeface="Wingdings" panose="05000000000000000000" pitchFamily="2" charset="2"/>
              </a:rPr>
              <a:t>V</a:t>
            </a:r>
            <a:r>
              <a:rPr lang="en-US" altLang="en-US" baseline="-25000" smtClean="0">
                <a:sym typeface="Wingdings" panose="05000000000000000000" pitchFamily="2" charset="2"/>
              </a:rPr>
              <a:t>thresh</a:t>
            </a:r>
            <a:r>
              <a:rPr lang="en-US" altLang="en-US" smtClean="0">
                <a:sym typeface="Wingdings" panose="05000000000000000000" pitchFamily="2" charset="2"/>
              </a:rPr>
              <a:t> + N1/(N1+N0) * V</a:t>
            </a:r>
            <a:r>
              <a:rPr lang="en-US" altLang="en-US" baseline="-25000" smtClean="0">
                <a:sym typeface="Wingdings" panose="05000000000000000000" pitchFamily="2" charset="2"/>
              </a:rPr>
              <a:t>rand</a:t>
            </a:r>
            <a:r>
              <a:rPr lang="en-US" altLang="en-US" smtClean="0">
                <a:sym typeface="Wingdings" panose="05000000000000000000" pitchFamily="2" charset="2"/>
              </a:rPr>
              <a:t> = 0.5 + 11/(11+32)*0.5 = 0.628 V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Middle of box (where our “signal” of 375 mV sits) equals</a:t>
            </a:r>
          </a:p>
          <a:p>
            <a:pPr lvl="2"/>
            <a:r>
              <a:rPr lang="en-US" altLang="en-US" smtClean="0">
                <a:sym typeface="Wingdings" panose="05000000000000000000" pitchFamily="2" charset="2"/>
              </a:rPr>
              <a:t>0.628 V – V</a:t>
            </a:r>
            <a:r>
              <a:rPr lang="en-US" altLang="en-US" baseline="-25000" smtClean="0">
                <a:sym typeface="Wingdings" panose="05000000000000000000" pitchFamily="2" charset="2"/>
              </a:rPr>
              <a:t>rand</a:t>
            </a:r>
            <a:r>
              <a:rPr lang="en-US" altLang="en-US" smtClean="0">
                <a:sym typeface="Wingdings" panose="05000000000000000000" pitchFamily="2" charset="2"/>
              </a:rPr>
              <a:t>/2 = 0.628 V – 0.25 = </a:t>
            </a:r>
            <a:r>
              <a:rPr lang="en-US" altLang="en-US" u="sng" smtClean="0">
                <a:sym typeface="Wingdings" panose="05000000000000000000" pitchFamily="2" charset="2"/>
              </a:rPr>
              <a:t>0.378 V</a:t>
            </a:r>
            <a:endParaRPr lang="en-US" altLang="en-US" smtClean="0">
              <a:sym typeface="Wingdings" panose="05000000000000000000" pitchFamily="2" charset="2"/>
            </a:endParaRP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Real value is 0.375 V, so our estimate has &lt; 1%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24BC78-D473-4866-92CA-CF7B842C24BB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21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5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other issues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Might need anti-imaging filter</a:t>
            </a:r>
          </a:p>
          <a:p>
            <a:endParaRPr lang="en-US" smtClean="0"/>
          </a:p>
          <a:p>
            <a:r>
              <a:rPr lang="en-US" smtClean="0"/>
              <a:t>Cost and power play a role</a:t>
            </a:r>
          </a:p>
          <a:p>
            <a:endParaRPr lang="en-US" smtClean="0"/>
          </a:p>
          <a:p>
            <a:r>
              <a:rPr lang="en-US" smtClean="0"/>
              <a:t>Might be able to avoid analog all together</a:t>
            </a:r>
          </a:p>
          <a:p>
            <a:pPr lvl="1"/>
            <a:r>
              <a:rPr lang="en-US" smtClean="0"/>
              <a:t>Think PWM when dealing with motors…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8B656-6FE4-4781-87CC-9F2B68D699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ADCs and DACs work?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19027-4A93-4197-BA98-BF9F7D2B50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DAC #1:  Voltage Divider</a:t>
            </a:r>
          </a:p>
        </p:txBody>
      </p:sp>
      <p:grpSp>
        <p:nvGrpSpPr>
          <p:cNvPr id="35843" name="Group 15"/>
          <p:cNvGrpSpPr>
            <a:grpSpLocks/>
          </p:cNvGrpSpPr>
          <p:nvPr/>
        </p:nvGrpSpPr>
        <p:grpSpPr bwMode="auto">
          <a:xfrm>
            <a:off x="1676400" y="2057400"/>
            <a:ext cx="457200" cy="685800"/>
            <a:chOff x="1920" y="1536"/>
            <a:chExt cx="288" cy="432"/>
          </a:xfrm>
        </p:grpSpPr>
        <p:sp>
          <p:nvSpPr>
            <p:cNvPr id="35929" name="Line 4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14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Line 16"/>
          <p:cNvSpPr>
            <a:spLocks noChangeShapeType="1"/>
          </p:cNvSpPr>
          <p:nvPr/>
        </p:nvSpPr>
        <p:spPr bwMode="auto">
          <a:xfrm flipV="1">
            <a:off x="1905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17"/>
          <p:cNvSpPr>
            <a:spLocks noChangeShapeType="1"/>
          </p:cNvSpPr>
          <p:nvPr/>
        </p:nvSpPr>
        <p:spPr bwMode="auto">
          <a:xfrm>
            <a:off x="1905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1676400" y="3048000"/>
            <a:ext cx="457200" cy="685800"/>
            <a:chOff x="1920" y="1536"/>
            <a:chExt cx="288" cy="432"/>
          </a:xfrm>
        </p:grpSpPr>
        <p:sp>
          <p:nvSpPr>
            <p:cNvPr id="35920" name="Line 19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Line 20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Line 21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Line 22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Line 23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Line 24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Line 25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Line 26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Line 27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Line 28"/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8" name="Group 29"/>
          <p:cNvGrpSpPr>
            <a:grpSpLocks/>
          </p:cNvGrpSpPr>
          <p:nvPr/>
        </p:nvGrpSpPr>
        <p:grpSpPr bwMode="auto">
          <a:xfrm>
            <a:off x="1676400" y="4038600"/>
            <a:ext cx="457200" cy="685800"/>
            <a:chOff x="1920" y="1536"/>
            <a:chExt cx="288" cy="432"/>
          </a:xfrm>
        </p:grpSpPr>
        <p:sp>
          <p:nvSpPr>
            <p:cNvPr id="35911" name="Line 3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Line 3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Line 3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3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Line 3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Line 3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Line 3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Line 3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Line 3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9" name="Line 39"/>
          <p:cNvSpPr>
            <a:spLocks noChangeShapeType="1"/>
          </p:cNvSpPr>
          <p:nvPr/>
        </p:nvSpPr>
        <p:spPr bwMode="auto">
          <a:xfrm>
            <a:off x="1905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0" name="Group 40"/>
          <p:cNvGrpSpPr>
            <a:grpSpLocks/>
          </p:cNvGrpSpPr>
          <p:nvPr/>
        </p:nvGrpSpPr>
        <p:grpSpPr bwMode="auto">
          <a:xfrm>
            <a:off x="1676400" y="5029200"/>
            <a:ext cx="457200" cy="685800"/>
            <a:chOff x="1920" y="1536"/>
            <a:chExt cx="288" cy="432"/>
          </a:xfrm>
        </p:grpSpPr>
        <p:sp>
          <p:nvSpPr>
            <p:cNvPr id="35902" name="Line 41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42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Line 43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44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Line 45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Line 46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Line 47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Line 48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49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Line 50"/>
          <p:cNvSpPr>
            <a:spLocks noChangeShapeType="1"/>
          </p:cNvSpPr>
          <p:nvPr/>
        </p:nvSpPr>
        <p:spPr bwMode="auto">
          <a:xfrm>
            <a:off x="19050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2" name="Group 108"/>
          <p:cNvGrpSpPr>
            <a:grpSpLocks/>
          </p:cNvGrpSpPr>
          <p:nvPr/>
        </p:nvGrpSpPr>
        <p:grpSpPr bwMode="auto">
          <a:xfrm>
            <a:off x="1752600" y="6019800"/>
            <a:ext cx="304800" cy="228600"/>
            <a:chOff x="1104" y="3792"/>
            <a:chExt cx="192" cy="144"/>
          </a:xfrm>
        </p:grpSpPr>
        <p:sp>
          <p:nvSpPr>
            <p:cNvPr id="35899" name="Line 51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Line 52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Line 53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3" name="Group 59"/>
          <p:cNvGrpSpPr>
            <a:grpSpLocks/>
          </p:cNvGrpSpPr>
          <p:nvPr/>
        </p:nvGrpSpPr>
        <p:grpSpPr bwMode="auto">
          <a:xfrm>
            <a:off x="2667000" y="2667000"/>
            <a:ext cx="381000" cy="228600"/>
            <a:chOff x="1872" y="1536"/>
            <a:chExt cx="240" cy="144"/>
          </a:xfrm>
        </p:grpSpPr>
        <p:sp>
          <p:nvSpPr>
            <p:cNvPr id="35895" name="Line 54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55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Line 56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Line 57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4" name="Line 58"/>
          <p:cNvSpPr>
            <a:spLocks noChangeShapeType="1"/>
          </p:cNvSpPr>
          <p:nvPr/>
        </p:nvSpPr>
        <p:spPr bwMode="auto">
          <a:xfrm>
            <a:off x="19050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5" name="Group 60"/>
          <p:cNvGrpSpPr>
            <a:grpSpLocks/>
          </p:cNvGrpSpPr>
          <p:nvPr/>
        </p:nvGrpSpPr>
        <p:grpSpPr bwMode="auto">
          <a:xfrm>
            <a:off x="3200400" y="3657600"/>
            <a:ext cx="381000" cy="228600"/>
            <a:chOff x="1872" y="1536"/>
            <a:chExt cx="240" cy="144"/>
          </a:xfrm>
        </p:grpSpPr>
        <p:sp>
          <p:nvSpPr>
            <p:cNvPr id="35891" name="Line 61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62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63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64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6" name="Group 65"/>
          <p:cNvGrpSpPr>
            <a:grpSpLocks/>
          </p:cNvGrpSpPr>
          <p:nvPr/>
        </p:nvGrpSpPr>
        <p:grpSpPr bwMode="auto">
          <a:xfrm>
            <a:off x="3733800" y="4648200"/>
            <a:ext cx="381000" cy="228600"/>
            <a:chOff x="1872" y="1536"/>
            <a:chExt cx="240" cy="144"/>
          </a:xfrm>
        </p:grpSpPr>
        <p:sp>
          <p:nvSpPr>
            <p:cNvPr id="35887" name="Line 66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67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68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69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7" name="Group 70"/>
          <p:cNvGrpSpPr>
            <a:grpSpLocks/>
          </p:cNvGrpSpPr>
          <p:nvPr/>
        </p:nvGrpSpPr>
        <p:grpSpPr bwMode="auto">
          <a:xfrm>
            <a:off x="4267200" y="5638800"/>
            <a:ext cx="381000" cy="228600"/>
            <a:chOff x="1872" y="1536"/>
            <a:chExt cx="240" cy="144"/>
          </a:xfrm>
        </p:grpSpPr>
        <p:sp>
          <p:nvSpPr>
            <p:cNvPr id="35883" name="Line 71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72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73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74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8" name="Line 75"/>
          <p:cNvSpPr>
            <a:spLocks noChangeShapeType="1"/>
          </p:cNvSpPr>
          <p:nvPr/>
        </p:nvSpPr>
        <p:spPr bwMode="auto">
          <a:xfrm>
            <a:off x="19050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76"/>
          <p:cNvSpPr>
            <a:spLocks noChangeShapeType="1"/>
          </p:cNvSpPr>
          <p:nvPr/>
        </p:nvSpPr>
        <p:spPr bwMode="auto">
          <a:xfrm>
            <a:off x="1905000" y="4876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77"/>
          <p:cNvSpPr>
            <a:spLocks noChangeShapeType="1"/>
          </p:cNvSpPr>
          <p:nvPr/>
        </p:nvSpPr>
        <p:spPr bwMode="auto">
          <a:xfrm>
            <a:off x="1905000" y="586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78"/>
          <p:cNvSpPr>
            <a:spLocks noChangeShapeType="1"/>
          </p:cNvSpPr>
          <p:nvPr/>
        </p:nvSpPr>
        <p:spPr bwMode="auto">
          <a:xfrm>
            <a:off x="3048000" y="2895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79"/>
          <p:cNvSpPr>
            <a:spLocks noChangeShapeType="1"/>
          </p:cNvSpPr>
          <p:nvPr/>
        </p:nvSpPr>
        <p:spPr bwMode="auto">
          <a:xfrm>
            <a:off x="3581400" y="3886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80"/>
          <p:cNvSpPr>
            <a:spLocks noChangeShapeType="1"/>
          </p:cNvSpPr>
          <p:nvPr/>
        </p:nvSpPr>
        <p:spPr bwMode="auto">
          <a:xfrm>
            <a:off x="4114800" y="487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81"/>
          <p:cNvSpPr>
            <a:spLocks noChangeShapeType="1"/>
          </p:cNvSpPr>
          <p:nvPr/>
        </p:nvSpPr>
        <p:spPr bwMode="auto">
          <a:xfrm>
            <a:off x="46482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82"/>
          <p:cNvSpPr>
            <a:spLocks noChangeShapeType="1"/>
          </p:cNvSpPr>
          <p:nvPr/>
        </p:nvSpPr>
        <p:spPr bwMode="auto">
          <a:xfrm>
            <a:off x="541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83"/>
          <p:cNvSpPr>
            <a:spLocks noChangeShapeType="1"/>
          </p:cNvSpPr>
          <p:nvPr/>
        </p:nvSpPr>
        <p:spPr bwMode="auto">
          <a:xfrm>
            <a:off x="54102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84"/>
          <p:cNvSpPr>
            <a:spLocks noChangeShapeType="1"/>
          </p:cNvSpPr>
          <p:nvPr/>
        </p:nvSpPr>
        <p:spPr bwMode="auto">
          <a:xfrm>
            <a:off x="28448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Rectangle 92"/>
          <p:cNvSpPr>
            <a:spLocks noChangeArrowheads="1"/>
          </p:cNvSpPr>
          <p:nvPr/>
        </p:nvSpPr>
        <p:spPr bwMode="auto">
          <a:xfrm>
            <a:off x="2743200" y="20574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2-to-4 decoder</a:t>
            </a:r>
          </a:p>
        </p:txBody>
      </p:sp>
      <p:sp>
        <p:nvSpPr>
          <p:cNvPr id="35869" name="Line 94"/>
          <p:cNvSpPr>
            <a:spLocks noChangeShapeType="1"/>
          </p:cNvSpPr>
          <p:nvPr/>
        </p:nvSpPr>
        <p:spPr bwMode="auto">
          <a:xfrm flipV="1">
            <a:off x="33528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95"/>
          <p:cNvSpPr>
            <a:spLocks noChangeShapeType="1"/>
          </p:cNvSpPr>
          <p:nvPr/>
        </p:nvSpPr>
        <p:spPr bwMode="auto">
          <a:xfrm flipV="1">
            <a:off x="38862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96"/>
          <p:cNvSpPr>
            <a:spLocks noChangeShapeType="1"/>
          </p:cNvSpPr>
          <p:nvPr/>
        </p:nvSpPr>
        <p:spPr bwMode="auto">
          <a:xfrm flipV="1">
            <a:off x="4419600" y="2438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9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98"/>
          <p:cNvSpPr>
            <a:spLocks noChangeShapeType="1"/>
          </p:cNvSpPr>
          <p:nvPr/>
        </p:nvSpPr>
        <p:spPr bwMode="auto">
          <a:xfrm flipV="1">
            <a:off x="3429000" y="1676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Text Box 99"/>
          <p:cNvSpPr txBox="1">
            <a:spLocks noChangeArrowheads="1"/>
          </p:cNvSpPr>
          <p:nvPr/>
        </p:nvSpPr>
        <p:spPr bwMode="auto">
          <a:xfrm>
            <a:off x="3794125" y="152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875" name="Text Box 100"/>
          <p:cNvSpPr txBox="1">
            <a:spLocks noChangeArrowheads="1"/>
          </p:cNvSpPr>
          <p:nvPr/>
        </p:nvSpPr>
        <p:spPr bwMode="auto">
          <a:xfrm>
            <a:off x="3244850" y="10668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Din</a:t>
            </a:r>
          </a:p>
        </p:txBody>
      </p:sp>
      <p:sp>
        <p:nvSpPr>
          <p:cNvPr id="35876" name="Text Box 101"/>
          <p:cNvSpPr txBox="1">
            <a:spLocks noChangeArrowheads="1"/>
          </p:cNvSpPr>
          <p:nvPr/>
        </p:nvSpPr>
        <p:spPr bwMode="auto">
          <a:xfrm>
            <a:off x="6019800" y="4114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Vout</a:t>
            </a:r>
          </a:p>
        </p:txBody>
      </p:sp>
      <p:sp>
        <p:nvSpPr>
          <p:cNvPr id="35877" name="Text Box 102"/>
          <p:cNvSpPr txBox="1">
            <a:spLocks noChangeArrowheads="1"/>
          </p:cNvSpPr>
          <p:nvPr/>
        </p:nvSpPr>
        <p:spPr bwMode="auto">
          <a:xfrm>
            <a:off x="5105400" y="990600"/>
            <a:ext cx="375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Fast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Size (transistors, switches)?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Accuracy?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Monotonicity?</a:t>
            </a:r>
          </a:p>
        </p:txBody>
      </p:sp>
      <p:sp>
        <p:nvSpPr>
          <p:cNvPr id="35878" name="Text Box 103"/>
          <p:cNvSpPr txBox="1">
            <a:spLocks noChangeArrowheads="1"/>
          </p:cNvSpPr>
          <p:nvPr/>
        </p:nvSpPr>
        <p:spPr bwMode="auto">
          <a:xfrm>
            <a:off x="1085850" y="118427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5879" name="Text Box 104"/>
          <p:cNvSpPr txBox="1">
            <a:spLocks noChangeArrowheads="1"/>
          </p:cNvSpPr>
          <p:nvPr/>
        </p:nvSpPr>
        <p:spPr bwMode="auto">
          <a:xfrm>
            <a:off x="1127125" y="2251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0" name="Text Box 105"/>
          <p:cNvSpPr txBox="1">
            <a:spLocks noChangeArrowheads="1"/>
          </p:cNvSpPr>
          <p:nvPr/>
        </p:nvSpPr>
        <p:spPr bwMode="auto">
          <a:xfrm>
            <a:off x="1143000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1" name="Text Box 106"/>
          <p:cNvSpPr txBox="1">
            <a:spLocks noChangeArrowheads="1"/>
          </p:cNvSpPr>
          <p:nvPr/>
        </p:nvSpPr>
        <p:spPr bwMode="auto">
          <a:xfrm>
            <a:off x="1158875" y="41497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2" name="Text Box 107"/>
          <p:cNvSpPr txBox="1">
            <a:spLocks noChangeArrowheads="1"/>
          </p:cNvSpPr>
          <p:nvPr/>
        </p:nvSpPr>
        <p:spPr bwMode="auto">
          <a:xfrm>
            <a:off x="1174750" y="5099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DAC #2: R/2R Ladder 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1600200" y="2286000"/>
            <a:ext cx="457200" cy="685800"/>
            <a:chOff x="1920" y="1536"/>
            <a:chExt cx="288" cy="432"/>
          </a:xfrm>
        </p:grpSpPr>
        <p:sp>
          <p:nvSpPr>
            <p:cNvPr id="37065" name="Line 5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Line 6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8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9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0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1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2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3" name="Line 13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 rot="-5400000">
            <a:off x="1981200" y="3429000"/>
            <a:ext cx="381000" cy="228600"/>
            <a:chOff x="1872" y="1536"/>
            <a:chExt cx="240" cy="144"/>
          </a:xfrm>
        </p:grpSpPr>
        <p:sp>
          <p:nvSpPr>
            <p:cNvPr id="37061" name="Line 15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2" name="Line 16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3" name="Line 17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Line 18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9" name="Group 19"/>
          <p:cNvGrpSpPr>
            <a:grpSpLocks/>
          </p:cNvGrpSpPr>
          <p:nvPr/>
        </p:nvGrpSpPr>
        <p:grpSpPr bwMode="auto">
          <a:xfrm rot="-5400000">
            <a:off x="2324100" y="1485900"/>
            <a:ext cx="457200" cy="685800"/>
            <a:chOff x="1920" y="1536"/>
            <a:chExt cx="288" cy="432"/>
          </a:xfrm>
        </p:grpSpPr>
        <p:sp>
          <p:nvSpPr>
            <p:cNvPr id="37052" name="Line 2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3" name="Line 2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4" name="Line 2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5" name="Line 2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6" name="Line 2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7" name="Line 2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8" name="Line 2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9" name="Line 2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0" name="Line 2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0" name="Group 29"/>
          <p:cNvGrpSpPr>
            <a:grpSpLocks/>
          </p:cNvGrpSpPr>
          <p:nvPr/>
        </p:nvGrpSpPr>
        <p:grpSpPr bwMode="auto">
          <a:xfrm rot="-5400000">
            <a:off x="3619500" y="1485900"/>
            <a:ext cx="457200" cy="685800"/>
            <a:chOff x="1920" y="1536"/>
            <a:chExt cx="288" cy="432"/>
          </a:xfrm>
        </p:grpSpPr>
        <p:sp>
          <p:nvSpPr>
            <p:cNvPr id="37043" name="Line 3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4" name="Line 3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5" name="Line 3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6" name="Line 3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7" name="Line 3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8" name="Line 3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9" name="Line 3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0" name="Line 3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1" name="Line 3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1" name="Group 39"/>
          <p:cNvGrpSpPr>
            <a:grpSpLocks/>
          </p:cNvGrpSpPr>
          <p:nvPr/>
        </p:nvGrpSpPr>
        <p:grpSpPr bwMode="auto">
          <a:xfrm rot="-5400000">
            <a:off x="4914900" y="1485900"/>
            <a:ext cx="457200" cy="685800"/>
            <a:chOff x="1920" y="1536"/>
            <a:chExt cx="288" cy="432"/>
          </a:xfrm>
        </p:grpSpPr>
        <p:sp>
          <p:nvSpPr>
            <p:cNvPr id="37034" name="Line 4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5" name="Line 4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6" name="Line 4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7" name="Line 4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8" name="Line 4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9" name="Line 4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0" name="Line 4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1" name="Line 4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2" name="Line 4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2" name="Group 49"/>
          <p:cNvGrpSpPr>
            <a:grpSpLocks/>
          </p:cNvGrpSpPr>
          <p:nvPr/>
        </p:nvGrpSpPr>
        <p:grpSpPr bwMode="auto">
          <a:xfrm rot="-5400000">
            <a:off x="6210300" y="1485900"/>
            <a:ext cx="457200" cy="685800"/>
            <a:chOff x="1920" y="1536"/>
            <a:chExt cx="288" cy="432"/>
          </a:xfrm>
        </p:grpSpPr>
        <p:sp>
          <p:nvSpPr>
            <p:cNvPr id="37025" name="Line 5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6" name="Line 5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7" name="Line 5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8" name="Line 5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9" name="Line 5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0" name="Line 5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1" name="Line 5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2" name="Line 5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3" name="Line 5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3" name="Group 59"/>
          <p:cNvGrpSpPr>
            <a:grpSpLocks/>
          </p:cNvGrpSpPr>
          <p:nvPr/>
        </p:nvGrpSpPr>
        <p:grpSpPr bwMode="auto">
          <a:xfrm>
            <a:off x="2971800" y="2286000"/>
            <a:ext cx="457200" cy="685800"/>
            <a:chOff x="1920" y="1536"/>
            <a:chExt cx="288" cy="432"/>
          </a:xfrm>
        </p:grpSpPr>
        <p:sp>
          <p:nvSpPr>
            <p:cNvPr id="37016" name="Line 6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7" name="Line 6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8" name="Line 6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9" name="Line 6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0" name="Line 6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1" name="Line 6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2" name="Line 6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3" name="Line 6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4" name="Line 6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4" name="Group 69"/>
          <p:cNvGrpSpPr>
            <a:grpSpLocks/>
          </p:cNvGrpSpPr>
          <p:nvPr/>
        </p:nvGrpSpPr>
        <p:grpSpPr bwMode="auto">
          <a:xfrm>
            <a:off x="4267200" y="2286000"/>
            <a:ext cx="457200" cy="685800"/>
            <a:chOff x="1920" y="1536"/>
            <a:chExt cx="288" cy="432"/>
          </a:xfrm>
        </p:grpSpPr>
        <p:sp>
          <p:nvSpPr>
            <p:cNvPr id="37007" name="Line 7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Line 7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Line 7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Line 7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1" name="Line 7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2" name="Line 7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3" name="Line 7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4" name="Line 7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5" name="Line 7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5" name="Group 79"/>
          <p:cNvGrpSpPr>
            <a:grpSpLocks/>
          </p:cNvGrpSpPr>
          <p:nvPr/>
        </p:nvGrpSpPr>
        <p:grpSpPr bwMode="auto">
          <a:xfrm>
            <a:off x="5562600" y="2286000"/>
            <a:ext cx="457200" cy="685800"/>
            <a:chOff x="1920" y="1536"/>
            <a:chExt cx="288" cy="432"/>
          </a:xfrm>
        </p:grpSpPr>
        <p:sp>
          <p:nvSpPr>
            <p:cNvPr id="36998" name="Line 8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9" name="Line 8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0" name="Line 8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1" name="Line 8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Line 8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3" name="Line 8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Line 8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Line 8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Line 8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6" name="Line 89"/>
          <p:cNvSpPr>
            <a:spLocks noChangeShapeType="1"/>
          </p:cNvSpPr>
          <p:nvPr/>
        </p:nvSpPr>
        <p:spPr bwMode="auto">
          <a:xfrm>
            <a:off x="2895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90"/>
          <p:cNvSpPr>
            <a:spLocks noChangeShapeType="1"/>
          </p:cNvSpPr>
          <p:nvPr/>
        </p:nvSpPr>
        <p:spPr bwMode="auto">
          <a:xfrm>
            <a:off x="41910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91"/>
          <p:cNvSpPr>
            <a:spLocks noChangeShapeType="1"/>
          </p:cNvSpPr>
          <p:nvPr/>
        </p:nv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92"/>
          <p:cNvSpPr>
            <a:spLocks noChangeShapeType="1"/>
          </p:cNvSpPr>
          <p:nvPr/>
        </p:nvSpPr>
        <p:spPr bwMode="auto">
          <a:xfrm>
            <a:off x="67818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93"/>
          <p:cNvSpPr>
            <a:spLocks noChangeShapeType="1"/>
          </p:cNvSpPr>
          <p:nvPr/>
        </p:nvSpPr>
        <p:spPr bwMode="auto">
          <a:xfrm>
            <a:off x="18288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94"/>
          <p:cNvSpPr>
            <a:spLocks noChangeShapeType="1"/>
          </p:cNvSpPr>
          <p:nvPr/>
        </p:nvSpPr>
        <p:spPr bwMode="auto">
          <a:xfrm>
            <a:off x="1828800" y="106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95"/>
          <p:cNvSpPr>
            <a:spLocks noChangeShapeType="1"/>
          </p:cNvSpPr>
          <p:nvPr/>
        </p:nvSpPr>
        <p:spPr bwMode="auto">
          <a:xfrm>
            <a:off x="32004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96"/>
          <p:cNvSpPr>
            <a:spLocks noChangeShapeType="1"/>
          </p:cNvSpPr>
          <p:nvPr/>
        </p:nvSpPr>
        <p:spPr bwMode="auto">
          <a:xfrm>
            <a:off x="44958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97"/>
          <p:cNvSpPr>
            <a:spLocks noChangeShapeType="1"/>
          </p:cNvSpPr>
          <p:nvPr/>
        </p:nvSpPr>
        <p:spPr bwMode="auto">
          <a:xfrm>
            <a:off x="57912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98"/>
          <p:cNvSpPr>
            <a:spLocks noChangeShapeType="1"/>
          </p:cNvSpPr>
          <p:nvPr/>
        </p:nvSpPr>
        <p:spPr bwMode="auto">
          <a:xfrm>
            <a:off x="1828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99"/>
          <p:cNvSpPr>
            <a:spLocks noChangeShapeType="1"/>
          </p:cNvSpPr>
          <p:nvPr/>
        </p:nvSpPr>
        <p:spPr bwMode="auto">
          <a:xfrm>
            <a:off x="3200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100"/>
          <p:cNvSpPr>
            <a:spLocks noChangeShapeType="1"/>
          </p:cNvSpPr>
          <p:nvPr/>
        </p:nvSpPr>
        <p:spPr bwMode="auto">
          <a:xfrm>
            <a:off x="4495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101"/>
          <p:cNvSpPr>
            <a:spLocks noChangeShapeType="1"/>
          </p:cNvSpPr>
          <p:nvPr/>
        </p:nvSpPr>
        <p:spPr bwMode="auto">
          <a:xfrm>
            <a:off x="5791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102"/>
          <p:cNvSpPr>
            <a:spLocks noChangeShapeType="1"/>
          </p:cNvSpPr>
          <p:nvPr/>
        </p:nvSpPr>
        <p:spPr bwMode="auto">
          <a:xfrm>
            <a:off x="13716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103"/>
          <p:cNvSpPr>
            <a:spLocks noChangeShapeType="1"/>
          </p:cNvSpPr>
          <p:nvPr/>
        </p:nvSpPr>
        <p:spPr bwMode="auto">
          <a:xfrm>
            <a:off x="1371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104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2" name="Group 105"/>
          <p:cNvGrpSpPr>
            <a:grpSpLocks/>
          </p:cNvGrpSpPr>
          <p:nvPr/>
        </p:nvGrpSpPr>
        <p:grpSpPr bwMode="auto">
          <a:xfrm rot="5400000" flipH="1">
            <a:off x="1295400" y="3429000"/>
            <a:ext cx="381000" cy="228600"/>
            <a:chOff x="1872" y="1536"/>
            <a:chExt cx="240" cy="144"/>
          </a:xfrm>
        </p:grpSpPr>
        <p:sp>
          <p:nvSpPr>
            <p:cNvPr id="36994" name="Line 106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5" name="Line 107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Line 108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Line 109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3" name="Oval 110"/>
          <p:cNvSpPr>
            <a:spLocks noChangeArrowheads="1"/>
          </p:cNvSpPr>
          <p:nvPr/>
        </p:nvSpPr>
        <p:spPr bwMode="auto">
          <a:xfrm>
            <a:off x="16002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94" name="Line 111"/>
          <p:cNvSpPr>
            <a:spLocks noChangeShapeType="1"/>
          </p:cNvSpPr>
          <p:nvPr/>
        </p:nvSpPr>
        <p:spPr bwMode="auto">
          <a:xfrm>
            <a:off x="16891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112"/>
          <p:cNvSpPr>
            <a:spLocks noChangeShapeType="1"/>
          </p:cNvSpPr>
          <p:nvPr/>
        </p:nvSpPr>
        <p:spPr bwMode="auto">
          <a:xfrm>
            <a:off x="2286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113"/>
          <p:cNvSpPr>
            <a:spLocks noChangeShapeType="1"/>
          </p:cNvSpPr>
          <p:nvPr/>
        </p:nvSpPr>
        <p:spPr bwMode="auto">
          <a:xfrm>
            <a:off x="1371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Line 114"/>
          <p:cNvSpPr>
            <a:spLocks noChangeShapeType="1"/>
          </p:cNvSpPr>
          <p:nvPr/>
        </p:nvSpPr>
        <p:spPr bwMode="auto">
          <a:xfrm>
            <a:off x="18288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8" name="Group 133"/>
          <p:cNvGrpSpPr>
            <a:grpSpLocks/>
          </p:cNvGrpSpPr>
          <p:nvPr/>
        </p:nvGrpSpPr>
        <p:grpSpPr bwMode="auto">
          <a:xfrm rot="-5400000">
            <a:off x="3352800" y="3429000"/>
            <a:ext cx="381000" cy="228600"/>
            <a:chOff x="1872" y="1536"/>
            <a:chExt cx="240" cy="144"/>
          </a:xfrm>
        </p:grpSpPr>
        <p:sp>
          <p:nvSpPr>
            <p:cNvPr id="36990" name="Line 134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Line 135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Line 136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Line 137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9" name="Line 138"/>
          <p:cNvSpPr>
            <a:spLocks noChangeShapeType="1"/>
          </p:cNvSpPr>
          <p:nvPr/>
        </p:nvSpPr>
        <p:spPr bwMode="auto">
          <a:xfrm>
            <a:off x="27432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Line 139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140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2" name="Group 141"/>
          <p:cNvGrpSpPr>
            <a:grpSpLocks/>
          </p:cNvGrpSpPr>
          <p:nvPr/>
        </p:nvGrpSpPr>
        <p:grpSpPr bwMode="auto">
          <a:xfrm rot="5400000" flipH="1">
            <a:off x="2667000" y="3429000"/>
            <a:ext cx="381000" cy="228600"/>
            <a:chOff x="1872" y="1536"/>
            <a:chExt cx="240" cy="144"/>
          </a:xfrm>
        </p:grpSpPr>
        <p:sp>
          <p:nvSpPr>
            <p:cNvPr id="36986" name="Line 142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Line 143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Line 144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Line 145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Oval 146"/>
          <p:cNvSpPr>
            <a:spLocks noChangeArrowheads="1"/>
          </p:cNvSpPr>
          <p:nvPr/>
        </p:nvSpPr>
        <p:spPr bwMode="auto">
          <a:xfrm>
            <a:off x="29718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04" name="Line 147"/>
          <p:cNvSpPr>
            <a:spLocks noChangeShapeType="1"/>
          </p:cNvSpPr>
          <p:nvPr/>
        </p:nvSpPr>
        <p:spPr bwMode="auto">
          <a:xfrm>
            <a:off x="30607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148"/>
          <p:cNvSpPr>
            <a:spLocks noChangeShapeType="1"/>
          </p:cNvSpPr>
          <p:nvPr/>
        </p:nvSpPr>
        <p:spPr bwMode="auto">
          <a:xfrm>
            <a:off x="3657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Line 149"/>
          <p:cNvSpPr>
            <a:spLocks noChangeShapeType="1"/>
          </p:cNvSpPr>
          <p:nvPr/>
        </p:nvSpPr>
        <p:spPr bwMode="auto">
          <a:xfrm>
            <a:off x="27432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150"/>
          <p:cNvSpPr>
            <a:spLocks noChangeShapeType="1"/>
          </p:cNvSpPr>
          <p:nvPr/>
        </p:nvSpPr>
        <p:spPr bwMode="auto">
          <a:xfrm>
            <a:off x="32004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8" name="Group 151"/>
          <p:cNvGrpSpPr>
            <a:grpSpLocks/>
          </p:cNvGrpSpPr>
          <p:nvPr/>
        </p:nvGrpSpPr>
        <p:grpSpPr bwMode="auto">
          <a:xfrm rot="-5400000">
            <a:off x="4648200" y="3429000"/>
            <a:ext cx="381000" cy="228600"/>
            <a:chOff x="1872" y="1536"/>
            <a:chExt cx="240" cy="144"/>
          </a:xfrm>
        </p:grpSpPr>
        <p:sp>
          <p:nvSpPr>
            <p:cNvPr id="36982" name="Line 152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Line 153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Line 154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Line 155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9" name="Line 156"/>
          <p:cNvSpPr>
            <a:spLocks noChangeShapeType="1"/>
          </p:cNvSpPr>
          <p:nvPr/>
        </p:nvSpPr>
        <p:spPr bwMode="auto">
          <a:xfrm>
            <a:off x="40386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0" name="Line 157"/>
          <p:cNvSpPr>
            <a:spLocks noChangeShapeType="1"/>
          </p:cNvSpPr>
          <p:nvPr/>
        </p:nvSpPr>
        <p:spPr bwMode="auto">
          <a:xfrm>
            <a:off x="4038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1" name="Line 158"/>
          <p:cNvSpPr>
            <a:spLocks noChangeShapeType="1"/>
          </p:cNvSpPr>
          <p:nvPr/>
        </p:nvSpPr>
        <p:spPr bwMode="auto">
          <a:xfrm>
            <a:off x="4953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12" name="Group 159"/>
          <p:cNvGrpSpPr>
            <a:grpSpLocks/>
          </p:cNvGrpSpPr>
          <p:nvPr/>
        </p:nvGrpSpPr>
        <p:grpSpPr bwMode="auto">
          <a:xfrm rot="5400000" flipH="1">
            <a:off x="3962400" y="3429000"/>
            <a:ext cx="381000" cy="228600"/>
            <a:chOff x="1872" y="1536"/>
            <a:chExt cx="240" cy="144"/>
          </a:xfrm>
        </p:grpSpPr>
        <p:sp>
          <p:nvSpPr>
            <p:cNvPr id="36978" name="Line 160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Line 161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Line 162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Line 163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3" name="Oval 164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14" name="Line 165"/>
          <p:cNvSpPr>
            <a:spLocks noChangeShapeType="1"/>
          </p:cNvSpPr>
          <p:nvPr/>
        </p:nvSpPr>
        <p:spPr bwMode="auto">
          <a:xfrm>
            <a:off x="43561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Line 166"/>
          <p:cNvSpPr>
            <a:spLocks noChangeShapeType="1"/>
          </p:cNvSpPr>
          <p:nvPr/>
        </p:nvSpPr>
        <p:spPr bwMode="auto">
          <a:xfrm>
            <a:off x="4953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Line 167"/>
          <p:cNvSpPr>
            <a:spLocks noChangeShapeType="1"/>
          </p:cNvSpPr>
          <p:nvPr/>
        </p:nvSpPr>
        <p:spPr bwMode="auto">
          <a:xfrm>
            <a:off x="4038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7" name="Line 168"/>
          <p:cNvSpPr>
            <a:spLocks noChangeShapeType="1"/>
          </p:cNvSpPr>
          <p:nvPr/>
        </p:nvSpPr>
        <p:spPr bwMode="auto">
          <a:xfrm>
            <a:off x="44958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18" name="Group 169"/>
          <p:cNvGrpSpPr>
            <a:grpSpLocks/>
          </p:cNvGrpSpPr>
          <p:nvPr/>
        </p:nvGrpSpPr>
        <p:grpSpPr bwMode="auto">
          <a:xfrm rot="-5400000">
            <a:off x="5943600" y="3429000"/>
            <a:ext cx="381000" cy="228600"/>
            <a:chOff x="1872" y="1536"/>
            <a:chExt cx="240" cy="144"/>
          </a:xfrm>
        </p:grpSpPr>
        <p:sp>
          <p:nvSpPr>
            <p:cNvPr id="36974" name="Line 170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Line 171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172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Line 173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9" name="Line 174"/>
          <p:cNvSpPr>
            <a:spLocks noChangeShapeType="1"/>
          </p:cNvSpPr>
          <p:nvPr/>
        </p:nvSpPr>
        <p:spPr bwMode="auto">
          <a:xfrm>
            <a:off x="53340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0" name="Line 175"/>
          <p:cNvSpPr>
            <a:spLocks noChangeShapeType="1"/>
          </p:cNvSpPr>
          <p:nvPr/>
        </p:nvSpPr>
        <p:spPr bwMode="auto">
          <a:xfrm>
            <a:off x="5334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1" name="Line 176"/>
          <p:cNvSpPr>
            <a:spLocks noChangeShapeType="1"/>
          </p:cNvSpPr>
          <p:nvPr/>
        </p:nvSpPr>
        <p:spPr bwMode="auto">
          <a:xfrm>
            <a:off x="62484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22" name="Group 177"/>
          <p:cNvGrpSpPr>
            <a:grpSpLocks/>
          </p:cNvGrpSpPr>
          <p:nvPr/>
        </p:nvGrpSpPr>
        <p:grpSpPr bwMode="auto">
          <a:xfrm rot="5400000" flipH="1">
            <a:off x="5257800" y="3429000"/>
            <a:ext cx="381000" cy="228600"/>
            <a:chOff x="1872" y="1536"/>
            <a:chExt cx="240" cy="144"/>
          </a:xfrm>
        </p:grpSpPr>
        <p:sp>
          <p:nvSpPr>
            <p:cNvPr id="36970" name="Line 178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Line 179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Line 180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181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23" name="Oval 182"/>
          <p:cNvSpPr>
            <a:spLocks noChangeArrowheads="1"/>
          </p:cNvSpPr>
          <p:nvPr/>
        </p:nvSpPr>
        <p:spPr bwMode="auto">
          <a:xfrm>
            <a:off x="55626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24" name="Line 183"/>
          <p:cNvSpPr>
            <a:spLocks noChangeShapeType="1"/>
          </p:cNvSpPr>
          <p:nvPr/>
        </p:nvSpPr>
        <p:spPr bwMode="auto">
          <a:xfrm>
            <a:off x="56515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5" name="Line 184"/>
          <p:cNvSpPr>
            <a:spLocks noChangeShapeType="1"/>
          </p:cNvSpPr>
          <p:nvPr/>
        </p:nvSpPr>
        <p:spPr bwMode="auto">
          <a:xfrm>
            <a:off x="62484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6" name="Line 185"/>
          <p:cNvSpPr>
            <a:spLocks noChangeShapeType="1"/>
          </p:cNvSpPr>
          <p:nvPr/>
        </p:nvSpPr>
        <p:spPr bwMode="auto">
          <a:xfrm>
            <a:off x="5334000" y="3733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7" name="Line 186"/>
          <p:cNvSpPr>
            <a:spLocks noChangeShapeType="1"/>
          </p:cNvSpPr>
          <p:nvPr/>
        </p:nvSpPr>
        <p:spPr bwMode="auto">
          <a:xfrm>
            <a:off x="57912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8" name="Line 187"/>
          <p:cNvSpPr>
            <a:spLocks noChangeShapeType="1"/>
          </p:cNvSpPr>
          <p:nvPr/>
        </p:nvSpPr>
        <p:spPr bwMode="auto">
          <a:xfrm>
            <a:off x="2286000" y="3886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9" name="Line 188"/>
          <p:cNvSpPr>
            <a:spLocks noChangeShapeType="1"/>
          </p:cNvSpPr>
          <p:nvPr/>
        </p:nvSpPr>
        <p:spPr bwMode="auto">
          <a:xfrm>
            <a:off x="1371600" y="4191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0" name="Line 189"/>
          <p:cNvSpPr>
            <a:spLocks noChangeShapeType="1"/>
          </p:cNvSpPr>
          <p:nvPr/>
        </p:nvSpPr>
        <p:spPr bwMode="auto">
          <a:xfrm>
            <a:off x="73152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1" name="Line 190"/>
          <p:cNvSpPr>
            <a:spLocks noChangeShapeType="1"/>
          </p:cNvSpPr>
          <p:nvPr/>
        </p:nvSpPr>
        <p:spPr bwMode="auto">
          <a:xfrm>
            <a:off x="73152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32" name="Group 191"/>
          <p:cNvGrpSpPr>
            <a:grpSpLocks/>
          </p:cNvGrpSpPr>
          <p:nvPr/>
        </p:nvGrpSpPr>
        <p:grpSpPr bwMode="auto">
          <a:xfrm>
            <a:off x="5181600" y="4495800"/>
            <a:ext cx="304800" cy="228600"/>
            <a:chOff x="1104" y="3792"/>
            <a:chExt cx="192" cy="144"/>
          </a:xfrm>
        </p:grpSpPr>
        <p:sp>
          <p:nvSpPr>
            <p:cNvPr id="36967" name="Line 192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193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Line 194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3" name="Group 195"/>
          <p:cNvGrpSpPr>
            <a:grpSpLocks/>
          </p:cNvGrpSpPr>
          <p:nvPr/>
        </p:nvGrpSpPr>
        <p:grpSpPr bwMode="auto">
          <a:xfrm>
            <a:off x="7162800" y="2362200"/>
            <a:ext cx="304800" cy="228600"/>
            <a:chOff x="1104" y="3792"/>
            <a:chExt cx="192" cy="144"/>
          </a:xfrm>
        </p:grpSpPr>
        <p:sp>
          <p:nvSpPr>
            <p:cNvPr id="36964" name="Line 196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197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Line 198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4" name="Group 199"/>
          <p:cNvGrpSpPr>
            <a:grpSpLocks/>
          </p:cNvGrpSpPr>
          <p:nvPr/>
        </p:nvGrpSpPr>
        <p:grpSpPr bwMode="auto">
          <a:xfrm>
            <a:off x="7162800" y="4419600"/>
            <a:ext cx="304800" cy="228600"/>
            <a:chOff x="1104" y="3792"/>
            <a:chExt cx="192" cy="144"/>
          </a:xfrm>
        </p:grpSpPr>
        <p:sp>
          <p:nvSpPr>
            <p:cNvPr id="36961" name="Line 200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Line 201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202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35" name="Text Box 203"/>
          <p:cNvSpPr txBox="1">
            <a:spLocks noChangeArrowheads="1"/>
          </p:cNvSpPr>
          <p:nvPr/>
        </p:nvSpPr>
        <p:spPr bwMode="auto">
          <a:xfrm>
            <a:off x="1566863" y="4876800"/>
            <a:ext cx="148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D3 (MSB)</a:t>
            </a:r>
          </a:p>
        </p:txBody>
      </p:sp>
      <p:sp>
        <p:nvSpPr>
          <p:cNvPr id="36936" name="Text Box 204"/>
          <p:cNvSpPr txBox="1">
            <a:spLocks noChangeArrowheads="1"/>
          </p:cNvSpPr>
          <p:nvPr/>
        </p:nvSpPr>
        <p:spPr bwMode="auto">
          <a:xfrm>
            <a:off x="2971800" y="48768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36937" name="Text Box 205"/>
          <p:cNvSpPr txBox="1">
            <a:spLocks noChangeArrowheads="1"/>
          </p:cNvSpPr>
          <p:nvPr/>
        </p:nvSpPr>
        <p:spPr bwMode="auto">
          <a:xfrm>
            <a:off x="4243388" y="4876800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36938" name="Text Box 206"/>
          <p:cNvSpPr txBox="1">
            <a:spLocks noChangeArrowheads="1"/>
          </p:cNvSpPr>
          <p:nvPr/>
        </p:nvSpPr>
        <p:spPr bwMode="auto">
          <a:xfrm>
            <a:off x="5538788" y="4876800"/>
            <a:ext cx="139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D0 (LSB)</a:t>
            </a:r>
          </a:p>
        </p:txBody>
      </p:sp>
      <p:sp>
        <p:nvSpPr>
          <p:cNvPr id="36939" name="Oval 207"/>
          <p:cNvSpPr>
            <a:spLocks noChangeArrowheads="1"/>
          </p:cNvSpPr>
          <p:nvPr/>
        </p:nvSpPr>
        <p:spPr bwMode="auto">
          <a:xfrm>
            <a:off x="36195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0" name="Oval 208"/>
          <p:cNvSpPr>
            <a:spLocks noChangeArrowheads="1"/>
          </p:cNvSpPr>
          <p:nvPr/>
        </p:nvSpPr>
        <p:spPr bwMode="auto">
          <a:xfrm>
            <a:off x="49149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1" name="Oval 209"/>
          <p:cNvSpPr>
            <a:spLocks noChangeArrowheads="1"/>
          </p:cNvSpPr>
          <p:nvPr/>
        </p:nvSpPr>
        <p:spPr bwMode="auto">
          <a:xfrm>
            <a:off x="62103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2" name="Oval 210"/>
          <p:cNvSpPr>
            <a:spLocks noChangeArrowheads="1"/>
          </p:cNvSpPr>
          <p:nvPr/>
        </p:nvSpPr>
        <p:spPr bwMode="auto">
          <a:xfrm>
            <a:off x="57531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3" name="Oval 211"/>
          <p:cNvSpPr>
            <a:spLocks noChangeArrowheads="1"/>
          </p:cNvSpPr>
          <p:nvPr/>
        </p:nvSpPr>
        <p:spPr bwMode="auto">
          <a:xfrm>
            <a:off x="44577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4" name="Oval 212"/>
          <p:cNvSpPr>
            <a:spLocks noChangeArrowheads="1"/>
          </p:cNvSpPr>
          <p:nvPr/>
        </p:nvSpPr>
        <p:spPr bwMode="auto">
          <a:xfrm>
            <a:off x="31623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5" name="Oval 213"/>
          <p:cNvSpPr>
            <a:spLocks noChangeArrowheads="1"/>
          </p:cNvSpPr>
          <p:nvPr/>
        </p:nvSpPr>
        <p:spPr bwMode="auto">
          <a:xfrm>
            <a:off x="17907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6" name="Oval 214"/>
          <p:cNvSpPr>
            <a:spLocks noChangeArrowheads="1"/>
          </p:cNvSpPr>
          <p:nvPr/>
        </p:nvSpPr>
        <p:spPr bwMode="auto">
          <a:xfrm>
            <a:off x="27051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7" name="Oval 215"/>
          <p:cNvSpPr>
            <a:spLocks noChangeArrowheads="1"/>
          </p:cNvSpPr>
          <p:nvPr/>
        </p:nvSpPr>
        <p:spPr bwMode="auto">
          <a:xfrm>
            <a:off x="40005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8" name="Oval 216"/>
          <p:cNvSpPr>
            <a:spLocks noChangeArrowheads="1"/>
          </p:cNvSpPr>
          <p:nvPr/>
        </p:nvSpPr>
        <p:spPr bwMode="auto">
          <a:xfrm>
            <a:off x="52959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9" name="Text Box 217"/>
          <p:cNvSpPr txBox="1">
            <a:spLocks noChangeArrowheads="1"/>
          </p:cNvSpPr>
          <p:nvPr/>
        </p:nvSpPr>
        <p:spPr bwMode="auto">
          <a:xfrm>
            <a:off x="1050925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0" name="Text Box 218"/>
          <p:cNvSpPr txBox="1">
            <a:spLocks noChangeArrowheads="1"/>
          </p:cNvSpPr>
          <p:nvPr/>
        </p:nvSpPr>
        <p:spPr bwMode="auto">
          <a:xfrm>
            <a:off x="243205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1" name="Text Box 219"/>
          <p:cNvSpPr txBox="1">
            <a:spLocks noChangeArrowheads="1"/>
          </p:cNvSpPr>
          <p:nvPr/>
        </p:nvSpPr>
        <p:spPr bwMode="auto">
          <a:xfrm>
            <a:off x="373380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2" name="Text Box 220"/>
          <p:cNvSpPr txBox="1">
            <a:spLocks noChangeArrowheads="1"/>
          </p:cNvSpPr>
          <p:nvPr/>
        </p:nvSpPr>
        <p:spPr bwMode="auto">
          <a:xfrm>
            <a:off x="509905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3" name="Text Box 221"/>
          <p:cNvSpPr txBox="1">
            <a:spLocks noChangeArrowheads="1"/>
          </p:cNvSpPr>
          <p:nvPr/>
        </p:nvSpPr>
        <p:spPr bwMode="auto">
          <a:xfrm>
            <a:off x="23622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4" name="Text Box 222"/>
          <p:cNvSpPr txBox="1">
            <a:spLocks noChangeArrowheads="1"/>
          </p:cNvSpPr>
          <p:nvPr/>
        </p:nvSpPr>
        <p:spPr bwMode="auto">
          <a:xfrm>
            <a:off x="365125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5" name="Text Box 223"/>
          <p:cNvSpPr txBox="1">
            <a:spLocks noChangeArrowheads="1"/>
          </p:cNvSpPr>
          <p:nvPr/>
        </p:nvSpPr>
        <p:spPr bwMode="auto">
          <a:xfrm>
            <a:off x="49403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6" name="Text Box 224"/>
          <p:cNvSpPr txBox="1">
            <a:spLocks noChangeArrowheads="1"/>
          </p:cNvSpPr>
          <p:nvPr/>
        </p:nvSpPr>
        <p:spPr bwMode="auto">
          <a:xfrm>
            <a:off x="6229350" y="1143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7" name="Line 225"/>
          <p:cNvSpPr>
            <a:spLocks noChangeShapeType="1"/>
          </p:cNvSpPr>
          <p:nvPr/>
        </p:nvSpPr>
        <p:spPr bwMode="auto">
          <a:xfrm>
            <a:off x="67056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8" name="Text Box 226"/>
          <p:cNvSpPr txBox="1">
            <a:spLocks noChangeArrowheads="1"/>
          </p:cNvSpPr>
          <p:nvPr/>
        </p:nvSpPr>
        <p:spPr bwMode="auto">
          <a:xfrm>
            <a:off x="6629400" y="3276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Iout</a:t>
            </a:r>
          </a:p>
        </p:txBody>
      </p:sp>
      <p:sp>
        <p:nvSpPr>
          <p:cNvPr id="36959" name="Text Box 227"/>
          <p:cNvSpPr txBox="1">
            <a:spLocks noChangeArrowheads="1"/>
          </p:cNvSpPr>
          <p:nvPr/>
        </p:nvSpPr>
        <p:spPr bwMode="auto">
          <a:xfrm>
            <a:off x="914400" y="9144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6960" name="Text Box 228"/>
          <p:cNvSpPr txBox="1">
            <a:spLocks noChangeArrowheads="1"/>
          </p:cNvSpPr>
          <p:nvPr/>
        </p:nvSpPr>
        <p:spPr bwMode="auto">
          <a:xfrm>
            <a:off x="530225" y="5410200"/>
            <a:ext cx="8537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Size?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Accuracy?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Monotonicity?  (Consider 0111 -&gt; 1000)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ADC #1:  Flash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3181350" y="2057400"/>
            <a:ext cx="457200" cy="685800"/>
            <a:chOff x="1920" y="1536"/>
            <a:chExt cx="288" cy="432"/>
          </a:xfrm>
        </p:grpSpPr>
        <p:sp>
          <p:nvSpPr>
            <p:cNvPr id="37971" name="Line 5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Line 6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13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Line 14"/>
          <p:cNvSpPr>
            <a:spLocks noChangeShapeType="1"/>
          </p:cNvSpPr>
          <p:nvPr/>
        </p:nvSpPr>
        <p:spPr bwMode="auto">
          <a:xfrm flipV="1">
            <a:off x="340995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15"/>
          <p:cNvSpPr>
            <a:spLocks noChangeShapeType="1"/>
          </p:cNvSpPr>
          <p:nvPr/>
        </p:nvSpPr>
        <p:spPr bwMode="auto">
          <a:xfrm>
            <a:off x="340995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3181350" y="3048000"/>
            <a:ext cx="457200" cy="685800"/>
            <a:chOff x="1920" y="1536"/>
            <a:chExt cx="288" cy="432"/>
          </a:xfrm>
        </p:grpSpPr>
        <p:sp>
          <p:nvSpPr>
            <p:cNvPr id="37962" name="Line 17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18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19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Line 20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21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Line 22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Line 23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Line 24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Line 25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Line 26"/>
          <p:cNvSpPr>
            <a:spLocks noChangeShapeType="1"/>
          </p:cNvSpPr>
          <p:nvPr/>
        </p:nvSpPr>
        <p:spPr bwMode="auto">
          <a:xfrm>
            <a:off x="340995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" name="Group 27"/>
          <p:cNvGrpSpPr>
            <a:grpSpLocks/>
          </p:cNvGrpSpPr>
          <p:nvPr/>
        </p:nvGrpSpPr>
        <p:grpSpPr bwMode="auto">
          <a:xfrm>
            <a:off x="3181350" y="4038600"/>
            <a:ext cx="457200" cy="685800"/>
            <a:chOff x="1920" y="1536"/>
            <a:chExt cx="288" cy="432"/>
          </a:xfrm>
        </p:grpSpPr>
        <p:sp>
          <p:nvSpPr>
            <p:cNvPr id="37953" name="Line 28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29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30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31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32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33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34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35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36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Line 37"/>
          <p:cNvSpPr>
            <a:spLocks noChangeShapeType="1"/>
          </p:cNvSpPr>
          <p:nvPr/>
        </p:nvSpPr>
        <p:spPr bwMode="auto">
          <a:xfrm>
            <a:off x="340995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8" name="Group 38"/>
          <p:cNvGrpSpPr>
            <a:grpSpLocks/>
          </p:cNvGrpSpPr>
          <p:nvPr/>
        </p:nvGrpSpPr>
        <p:grpSpPr bwMode="auto">
          <a:xfrm>
            <a:off x="3181350" y="5029200"/>
            <a:ext cx="457200" cy="685800"/>
            <a:chOff x="1920" y="1536"/>
            <a:chExt cx="288" cy="432"/>
          </a:xfrm>
        </p:grpSpPr>
        <p:sp>
          <p:nvSpPr>
            <p:cNvPr id="37944" name="Line 39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Line 40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Line 41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42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43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44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45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46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Line 47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9" name="Line 48"/>
          <p:cNvSpPr>
            <a:spLocks noChangeShapeType="1"/>
          </p:cNvSpPr>
          <p:nvPr/>
        </p:nvSpPr>
        <p:spPr bwMode="auto">
          <a:xfrm>
            <a:off x="340995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49"/>
          <p:cNvGrpSpPr>
            <a:grpSpLocks/>
          </p:cNvGrpSpPr>
          <p:nvPr/>
        </p:nvGrpSpPr>
        <p:grpSpPr bwMode="auto">
          <a:xfrm>
            <a:off x="3257550" y="6019800"/>
            <a:ext cx="304800" cy="228600"/>
            <a:chOff x="1104" y="3792"/>
            <a:chExt cx="192" cy="144"/>
          </a:xfrm>
        </p:grpSpPr>
        <p:sp>
          <p:nvSpPr>
            <p:cNvPr id="37941" name="Line 50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51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52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53"/>
          <p:cNvSpPr>
            <a:spLocks noChangeShapeType="1"/>
          </p:cNvSpPr>
          <p:nvPr/>
        </p:nvSpPr>
        <p:spPr bwMode="auto">
          <a:xfrm>
            <a:off x="3409950" y="28606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54"/>
          <p:cNvSpPr txBox="1">
            <a:spLocks noChangeArrowheads="1"/>
          </p:cNvSpPr>
          <p:nvPr/>
        </p:nvSpPr>
        <p:spPr bwMode="auto">
          <a:xfrm>
            <a:off x="2590800" y="118427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7903" name="Text Box 55"/>
          <p:cNvSpPr txBox="1">
            <a:spLocks noChangeArrowheads="1"/>
          </p:cNvSpPr>
          <p:nvPr/>
        </p:nvSpPr>
        <p:spPr bwMode="auto">
          <a:xfrm>
            <a:off x="2632075" y="2251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4" name="Text Box 56"/>
          <p:cNvSpPr txBox="1">
            <a:spLocks noChangeArrowheads="1"/>
          </p:cNvSpPr>
          <p:nvPr/>
        </p:nvSpPr>
        <p:spPr bwMode="auto">
          <a:xfrm>
            <a:off x="2647950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5" name="Text Box 57"/>
          <p:cNvSpPr txBox="1">
            <a:spLocks noChangeArrowheads="1"/>
          </p:cNvSpPr>
          <p:nvPr/>
        </p:nvSpPr>
        <p:spPr bwMode="auto">
          <a:xfrm>
            <a:off x="2663825" y="41497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6" name="Text Box 58"/>
          <p:cNvSpPr txBox="1">
            <a:spLocks noChangeArrowheads="1"/>
          </p:cNvSpPr>
          <p:nvPr/>
        </p:nvSpPr>
        <p:spPr bwMode="auto">
          <a:xfrm>
            <a:off x="2679700" y="5099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7" name="Line 59"/>
          <p:cNvSpPr>
            <a:spLocks noChangeShapeType="1"/>
          </p:cNvSpPr>
          <p:nvPr/>
        </p:nvSpPr>
        <p:spPr bwMode="auto">
          <a:xfrm>
            <a:off x="3409950" y="385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60"/>
          <p:cNvSpPr>
            <a:spLocks noChangeShapeType="1"/>
          </p:cNvSpPr>
          <p:nvPr/>
        </p:nvSpPr>
        <p:spPr bwMode="auto">
          <a:xfrm>
            <a:off x="3409950" y="48418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63"/>
          <p:cNvSpPr>
            <a:spLocks noChangeShapeType="1"/>
          </p:cNvSpPr>
          <p:nvPr/>
        </p:nvSpPr>
        <p:spPr bwMode="auto">
          <a:xfrm>
            <a:off x="4171950" y="43846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64"/>
          <p:cNvSpPr>
            <a:spLocks noChangeShapeType="1"/>
          </p:cNvSpPr>
          <p:nvPr/>
        </p:nvSpPr>
        <p:spPr bwMode="auto">
          <a:xfrm>
            <a:off x="4171950" y="43846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66"/>
          <p:cNvSpPr>
            <a:spLocks noChangeShapeType="1"/>
          </p:cNvSpPr>
          <p:nvPr/>
        </p:nvSpPr>
        <p:spPr bwMode="auto">
          <a:xfrm flipV="1">
            <a:off x="4171950" y="46894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67"/>
          <p:cNvSpPr>
            <a:spLocks noChangeShapeType="1"/>
          </p:cNvSpPr>
          <p:nvPr/>
        </p:nvSpPr>
        <p:spPr bwMode="auto">
          <a:xfrm>
            <a:off x="4171950" y="33940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68"/>
          <p:cNvSpPr>
            <a:spLocks noChangeShapeType="1"/>
          </p:cNvSpPr>
          <p:nvPr/>
        </p:nvSpPr>
        <p:spPr bwMode="auto">
          <a:xfrm>
            <a:off x="4171950" y="33940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69"/>
          <p:cNvSpPr>
            <a:spLocks noChangeShapeType="1"/>
          </p:cNvSpPr>
          <p:nvPr/>
        </p:nvSpPr>
        <p:spPr bwMode="auto">
          <a:xfrm flipV="1">
            <a:off x="4171950" y="36988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70"/>
          <p:cNvSpPr>
            <a:spLocks noChangeShapeType="1"/>
          </p:cNvSpPr>
          <p:nvPr/>
        </p:nvSpPr>
        <p:spPr bwMode="auto">
          <a:xfrm>
            <a:off x="4171950" y="24034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71"/>
          <p:cNvSpPr>
            <a:spLocks noChangeShapeType="1"/>
          </p:cNvSpPr>
          <p:nvPr/>
        </p:nvSpPr>
        <p:spPr bwMode="auto">
          <a:xfrm>
            <a:off x="4171950" y="24034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72"/>
          <p:cNvSpPr>
            <a:spLocks noChangeShapeType="1"/>
          </p:cNvSpPr>
          <p:nvPr/>
        </p:nvSpPr>
        <p:spPr bwMode="auto">
          <a:xfrm flipV="1">
            <a:off x="4171950" y="27082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73"/>
          <p:cNvSpPr>
            <a:spLocks noChangeShapeType="1"/>
          </p:cNvSpPr>
          <p:nvPr/>
        </p:nvSpPr>
        <p:spPr bwMode="auto">
          <a:xfrm>
            <a:off x="3943350" y="14128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74"/>
          <p:cNvSpPr>
            <a:spLocks noChangeShapeType="1"/>
          </p:cNvSpPr>
          <p:nvPr/>
        </p:nvSpPr>
        <p:spPr bwMode="auto">
          <a:xfrm>
            <a:off x="3943350" y="4537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75"/>
          <p:cNvSpPr>
            <a:spLocks noChangeShapeType="1"/>
          </p:cNvSpPr>
          <p:nvPr/>
        </p:nvSpPr>
        <p:spPr bwMode="auto">
          <a:xfrm>
            <a:off x="3943350" y="35464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76"/>
          <p:cNvSpPr>
            <a:spLocks noChangeShapeType="1"/>
          </p:cNvSpPr>
          <p:nvPr/>
        </p:nvSpPr>
        <p:spPr bwMode="auto">
          <a:xfrm>
            <a:off x="3943350" y="25558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77"/>
          <p:cNvSpPr txBox="1">
            <a:spLocks noChangeArrowheads="1"/>
          </p:cNvSpPr>
          <p:nvPr/>
        </p:nvSpPr>
        <p:spPr bwMode="auto">
          <a:xfrm>
            <a:off x="4095750" y="11842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Vin</a:t>
            </a:r>
          </a:p>
        </p:txBody>
      </p:sp>
      <p:sp>
        <p:nvSpPr>
          <p:cNvPr id="37923" name="Text Box 80"/>
          <p:cNvSpPr txBox="1">
            <a:spLocks noChangeArrowheads="1"/>
          </p:cNvSpPr>
          <p:nvPr/>
        </p:nvSpPr>
        <p:spPr bwMode="auto">
          <a:xfrm>
            <a:off x="4149725" y="44196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7924" name="Line 81"/>
          <p:cNvSpPr>
            <a:spLocks noChangeShapeType="1"/>
          </p:cNvSpPr>
          <p:nvPr/>
        </p:nvSpPr>
        <p:spPr bwMode="auto">
          <a:xfrm>
            <a:off x="4705350" y="2708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82"/>
          <p:cNvSpPr>
            <a:spLocks noChangeShapeType="1"/>
          </p:cNvSpPr>
          <p:nvPr/>
        </p:nvSpPr>
        <p:spPr bwMode="auto">
          <a:xfrm>
            <a:off x="4705350" y="3698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83"/>
          <p:cNvSpPr>
            <a:spLocks noChangeShapeType="1"/>
          </p:cNvSpPr>
          <p:nvPr/>
        </p:nvSpPr>
        <p:spPr bwMode="auto">
          <a:xfrm>
            <a:off x="4705350" y="46894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84"/>
          <p:cNvSpPr>
            <a:spLocks noChangeShapeType="1"/>
          </p:cNvSpPr>
          <p:nvPr/>
        </p:nvSpPr>
        <p:spPr bwMode="auto">
          <a:xfrm>
            <a:off x="4705350" y="5680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Rectangle 85"/>
          <p:cNvSpPr>
            <a:spLocks noChangeArrowheads="1"/>
          </p:cNvSpPr>
          <p:nvPr/>
        </p:nvSpPr>
        <p:spPr bwMode="auto">
          <a:xfrm>
            <a:off x="5086350" y="2555875"/>
            <a:ext cx="838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29" name="Text Box 86"/>
          <p:cNvSpPr txBox="1">
            <a:spLocks noChangeArrowheads="1"/>
          </p:cNvSpPr>
          <p:nvPr/>
        </p:nvSpPr>
        <p:spPr bwMode="auto">
          <a:xfrm>
            <a:off x="5016500" y="1914525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priority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encoder</a:t>
            </a:r>
          </a:p>
        </p:txBody>
      </p:sp>
      <p:sp>
        <p:nvSpPr>
          <p:cNvPr id="37930" name="Text Box 87"/>
          <p:cNvSpPr txBox="1">
            <a:spLocks noChangeArrowheads="1"/>
          </p:cNvSpPr>
          <p:nvPr/>
        </p:nvSpPr>
        <p:spPr bwMode="auto">
          <a:xfrm>
            <a:off x="5086350" y="25701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931" name="Text Box 88"/>
          <p:cNvSpPr txBox="1">
            <a:spLocks noChangeArrowheads="1"/>
          </p:cNvSpPr>
          <p:nvPr/>
        </p:nvSpPr>
        <p:spPr bwMode="auto">
          <a:xfrm>
            <a:off x="5086350" y="3560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932" name="Text Box 89"/>
          <p:cNvSpPr txBox="1">
            <a:spLocks noChangeArrowheads="1"/>
          </p:cNvSpPr>
          <p:nvPr/>
        </p:nvSpPr>
        <p:spPr bwMode="auto">
          <a:xfrm>
            <a:off x="5086350" y="45370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933" name="Text Box 90"/>
          <p:cNvSpPr txBox="1">
            <a:spLocks noChangeArrowheads="1"/>
          </p:cNvSpPr>
          <p:nvPr/>
        </p:nvSpPr>
        <p:spPr bwMode="auto">
          <a:xfrm>
            <a:off x="5086350" y="55276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934" name="Text Box 91"/>
          <p:cNvSpPr txBox="1">
            <a:spLocks noChangeArrowheads="1"/>
          </p:cNvSpPr>
          <p:nvPr/>
        </p:nvSpPr>
        <p:spPr bwMode="auto">
          <a:xfrm>
            <a:off x="4106863" y="54514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Vcc</a:t>
            </a:r>
          </a:p>
        </p:txBody>
      </p:sp>
      <p:sp>
        <p:nvSpPr>
          <p:cNvPr id="37935" name="Line 92"/>
          <p:cNvSpPr>
            <a:spLocks noChangeShapeType="1"/>
          </p:cNvSpPr>
          <p:nvPr/>
        </p:nvSpPr>
        <p:spPr bwMode="auto">
          <a:xfrm>
            <a:off x="5924550" y="40798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93"/>
          <p:cNvSpPr>
            <a:spLocks noChangeShapeType="1"/>
          </p:cNvSpPr>
          <p:nvPr/>
        </p:nvSpPr>
        <p:spPr bwMode="auto">
          <a:xfrm flipH="1">
            <a:off x="6229350" y="3927475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Text Box 94"/>
          <p:cNvSpPr txBox="1">
            <a:spLocks noChangeArrowheads="1"/>
          </p:cNvSpPr>
          <p:nvPr/>
        </p:nvSpPr>
        <p:spPr bwMode="auto">
          <a:xfrm>
            <a:off x="6137275" y="3570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938" name="Text Box 95"/>
          <p:cNvSpPr txBox="1">
            <a:spLocks noChangeArrowheads="1"/>
          </p:cNvSpPr>
          <p:nvPr/>
        </p:nvSpPr>
        <p:spPr bwMode="auto">
          <a:xfrm>
            <a:off x="6610350" y="38512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Dout</a:t>
            </a:r>
          </a:p>
        </p:txBody>
      </p:sp>
      <p:sp>
        <p:nvSpPr>
          <p:cNvPr id="37939" name="Text Box 96"/>
          <p:cNvSpPr txBox="1">
            <a:spLocks noChangeArrowheads="1"/>
          </p:cNvSpPr>
          <p:nvPr/>
        </p:nvSpPr>
        <p:spPr bwMode="auto">
          <a:xfrm>
            <a:off x="4149725" y="34290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7940" name="Text Box 97"/>
          <p:cNvSpPr txBox="1">
            <a:spLocks noChangeArrowheads="1"/>
          </p:cNvSpPr>
          <p:nvPr/>
        </p:nvSpPr>
        <p:spPr bwMode="auto">
          <a:xfrm>
            <a:off x="4149725" y="24384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9"/>
          <p:cNvSpPr>
            <a:spLocks noChangeShapeType="1"/>
          </p:cNvSpPr>
          <p:nvPr/>
        </p:nvSpPr>
        <p:spPr bwMode="auto">
          <a:xfrm flipV="1">
            <a:off x="1852613" y="17795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Oval 18"/>
          <p:cNvSpPr>
            <a:spLocks noChangeArrowheads="1"/>
          </p:cNvSpPr>
          <p:nvPr/>
        </p:nvSpPr>
        <p:spPr bwMode="auto">
          <a:xfrm>
            <a:off x="2005013" y="162718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ADC #2:  Single-Slope Integration 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 flipV="1">
            <a:off x="2767013" y="13223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2767013" y="162718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2767013" y="132238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flipV="1">
            <a:off x="2744788" y="1439863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852613" y="14747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66813" y="1219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Vin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300413" y="1627188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062413" y="2514600"/>
            <a:ext cx="1676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n-bit counter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3757613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030663" y="303212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CLK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3757613" y="2617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3757613" y="16271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EN*</a:t>
            </a:r>
          </a:p>
        </p:txBody>
      </p:sp>
      <p:sp>
        <p:nvSpPr>
          <p:cNvPr id="38930" name="Line 7"/>
          <p:cNvSpPr>
            <a:spLocks noChangeShapeType="1"/>
          </p:cNvSpPr>
          <p:nvPr/>
        </p:nvSpPr>
        <p:spPr bwMode="auto">
          <a:xfrm flipV="1">
            <a:off x="2043113" y="1779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1166813" y="160020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Vcc</a:t>
            </a:r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2462213" y="17795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2462213" y="22367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2309813" y="20843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2309813" y="2236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Text Box 26"/>
          <p:cNvSpPr txBox="1">
            <a:spLocks noChangeArrowheads="1"/>
          </p:cNvSpPr>
          <p:nvPr/>
        </p:nvSpPr>
        <p:spPr bwMode="auto">
          <a:xfrm>
            <a:off x="7246938" y="141287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done</a:t>
            </a:r>
          </a:p>
        </p:txBody>
      </p:sp>
      <p:grpSp>
        <p:nvGrpSpPr>
          <p:cNvPr id="38937" name="Group 27"/>
          <p:cNvGrpSpPr>
            <a:grpSpLocks/>
          </p:cNvGrpSpPr>
          <p:nvPr/>
        </p:nvGrpSpPr>
        <p:grpSpPr bwMode="auto">
          <a:xfrm>
            <a:off x="2309813" y="2541588"/>
            <a:ext cx="304800" cy="228600"/>
            <a:chOff x="1104" y="3792"/>
            <a:chExt cx="192" cy="144"/>
          </a:xfrm>
        </p:grpSpPr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8" name="Text Box 31"/>
          <p:cNvSpPr txBox="1">
            <a:spLocks noChangeArrowheads="1"/>
          </p:cNvSpPr>
          <p:nvPr/>
        </p:nvSpPr>
        <p:spPr bwMode="auto">
          <a:xfrm>
            <a:off x="457200" y="3429000"/>
            <a:ext cx="84582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Start:  Reset counter, discharge C.</a:t>
            </a:r>
          </a:p>
          <a:p>
            <a:pPr eaLnBrk="1" hangingPunct="1"/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Charge C at fixed current I until Vc &gt; Vin .  How should C, I, n, and CLK be related?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Final counter value is Dout.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Conversion may take several milliseconds.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Good differential linearity.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Absolute linearity depends on precision of C, I, and clock.</a:t>
            </a:r>
          </a:p>
        </p:txBody>
      </p:sp>
      <p:sp>
        <p:nvSpPr>
          <p:cNvPr id="38939" name="Text Box 32"/>
          <p:cNvSpPr txBox="1">
            <a:spLocks noChangeArrowheads="1"/>
          </p:cNvSpPr>
          <p:nvPr/>
        </p:nvSpPr>
        <p:spPr bwMode="auto">
          <a:xfrm>
            <a:off x="2667000" y="196532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8940" name="Text Box 33"/>
          <p:cNvSpPr txBox="1">
            <a:spLocks noChangeArrowheads="1"/>
          </p:cNvSpPr>
          <p:nvPr/>
        </p:nvSpPr>
        <p:spPr bwMode="auto">
          <a:xfrm>
            <a:off x="1889125" y="1843088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ADC #3: Successive Approximation (SAR)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71916A-EC7D-4124-8B10-5A6B9A21B695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28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pic>
        <p:nvPicPr>
          <p:cNvPr id="93187" name="Picture 4" descr="DI41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910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 descr="DI41Fi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2738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6"/>
          <p:cNvSpPr>
            <a:spLocks/>
          </p:cNvSpPr>
          <p:nvPr/>
        </p:nvSpPr>
        <p:spPr bwMode="auto">
          <a:xfrm rot="-5400000">
            <a:off x="6362700" y="34671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4997450" y="4800600"/>
            <a:ext cx="307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1 Sample </a:t>
            </a:r>
            <a:r>
              <a:rPr lang="en-US" altLang="en-US" sz="2000">
                <a:sym typeface="Wingdings" panose="05000000000000000000" pitchFamily="2" charset="2"/>
              </a:rPr>
              <a:t> Multiple cycles</a:t>
            </a:r>
            <a:endParaRPr lang="en-US" altLang="en-US" sz="2000"/>
          </a:p>
        </p:txBody>
      </p:sp>
      <p:sp>
        <p:nvSpPr>
          <p:cNvPr id="93191" name="Text Box 31"/>
          <p:cNvSpPr txBox="1">
            <a:spLocks noChangeArrowheads="1"/>
          </p:cNvSpPr>
          <p:nvPr/>
        </p:nvSpPr>
        <p:spPr bwMode="auto">
          <a:xfrm>
            <a:off x="457200" y="517683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Requires N-cycles per sample where N is # of bits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Goes from MSB to LSB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Not good for high-speed ADCs</a:t>
            </a:r>
          </a:p>
        </p:txBody>
      </p:sp>
    </p:spTree>
    <p:extLst>
      <p:ext uri="{BB962C8B-B14F-4D97-AF65-F5344CB8AC3E}">
        <p14:creationId xmlns:p14="http://schemas.microsoft.com/office/powerpoint/2010/main" val="30926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and ADCs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Figures and some text from:</a:t>
            </a:r>
          </a:p>
          <a:p>
            <a:pPr lvl="1" eaLnBrk="1" hangingPunct="1"/>
            <a:r>
              <a:rPr lang="en-US" u="sng" smtClean="0"/>
              <a:t>Understanding analog to digital converter specifications</a:t>
            </a:r>
            <a:r>
              <a:rPr lang="en-US" smtClean="0"/>
              <a:t>. By Len Staller</a:t>
            </a:r>
          </a:p>
          <a:p>
            <a:pPr lvl="1" eaLnBrk="1" hangingPunct="1"/>
            <a:r>
              <a:rPr lang="en-US" sz="1800" smtClean="0">
                <a:hlinkClick r:id="rId3"/>
              </a:rPr>
              <a:t>http://www.embedded.com/showArticle.jhtml?articleID=60403334</a:t>
            </a:r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Key concept here is that the specification provides </a:t>
            </a:r>
            <a:r>
              <a:rPr lang="en-US" i="1" smtClean="0"/>
              <a:t>worst case</a:t>
            </a:r>
            <a:r>
              <a:rPr lang="en-US" smtClean="0"/>
              <a:t> values.</a:t>
            </a:r>
          </a:p>
          <a:p>
            <a:pPr lvl="1"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62BB-51C4-4299-AE6D-27DC1463FD3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We live in an analog world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53400" cy="5486400"/>
          </a:xfrm>
        </p:spPr>
        <p:txBody>
          <a:bodyPr/>
          <a:lstStyle/>
          <a:p>
            <a:r>
              <a:rPr lang="en-US" smtClean="0"/>
              <a:t>Everything in the physical world is an analog signal</a:t>
            </a:r>
          </a:p>
          <a:p>
            <a:pPr lvl="1"/>
            <a:r>
              <a:rPr lang="en-US" smtClean="0"/>
              <a:t>Sound, light, temperature, pressure</a:t>
            </a:r>
          </a:p>
          <a:p>
            <a:pPr lvl="1"/>
            <a:endParaRPr lang="en-US" smtClean="0"/>
          </a:p>
          <a:p>
            <a:r>
              <a:rPr lang="en-US" smtClean="0"/>
              <a:t>Need to convert into electrical signals</a:t>
            </a:r>
          </a:p>
          <a:p>
            <a:pPr lvl="1"/>
            <a:r>
              <a:rPr lang="en-US" smtClean="0"/>
              <a:t>Transducers: converts one type of energy to another</a:t>
            </a:r>
          </a:p>
          <a:p>
            <a:pPr lvl="2"/>
            <a:r>
              <a:rPr lang="en-US" smtClean="0"/>
              <a:t>Electro-mechanical, Photonic, Electrical, …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Microphone/speaker</a:t>
            </a:r>
          </a:p>
          <a:p>
            <a:pPr lvl="2"/>
            <a:r>
              <a:rPr lang="en-US" smtClean="0"/>
              <a:t>Thermocouples</a:t>
            </a:r>
          </a:p>
          <a:p>
            <a:pPr lvl="2"/>
            <a:r>
              <a:rPr lang="en-US" smtClean="0"/>
              <a:t>Accelerometers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2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72000"/>
            <a:ext cx="1400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676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981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5175"/>
            <a:ext cx="61722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5025"/>
            <a:ext cx="5791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096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11138" y="4876800"/>
            <a:ext cx="89328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</a:t>
            </a:r>
            <a:r>
              <a:rPr lang="en-US" sz="1600" i="1">
                <a:solidFill>
                  <a:srgbClr val="000000"/>
                </a:solidFill>
              </a:rPr>
              <a:t>integral nonlinearity (INL)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i="1" u="sng">
                <a:solidFill>
                  <a:srgbClr val="000000"/>
                </a:solidFill>
              </a:rPr>
              <a:t>is the deviation of an ADC's transfer function from a </a:t>
            </a:r>
            <a:r>
              <a:rPr lang="en-US" sz="1600" b="1" i="1" u="sng">
                <a:solidFill>
                  <a:srgbClr val="FF0000"/>
                </a:solidFill>
              </a:rPr>
              <a:t>straight line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This line is often a best-fit line among the points in the plot but can also be a line that connects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highest and lowest data points, or endpoints. INL is determined by measuring the voltage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at which all code transitions occur and comparing them to the ideal. The difference between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ideal voltage levels at which code transitions occur and the actual voltage is the INL error,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expressed in LSBs. INL error at any given point in an ADC's transfer function is the accumulation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of all DNL errors of all previous (or lower) ADC codes, hence it's called </a:t>
            </a:r>
            <a:r>
              <a:rPr lang="en-US" sz="1600" i="1">
                <a:solidFill>
                  <a:srgbClr val="000000"/>
                </a:solidFill>
              </a:rPr>
              <a:t>integral</a:t>
            </a:r>
            <a:r>
              <a:rPr lang="en-US" sz="1600">
                <a:solidFill>
                  <a:srgbClr val="000000"/>
                </a:solidFill>
              </a:rPr>
              <a:t> nonlinearity.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39625" y="76200"/>
            <a:ext cx="292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</a:rPr>
              <a:t>Integral </a:t>
            </a:r>
            <a:r>
              <a:rPr lang="en-US" sz="2400" b="1" dirty="0" smtClean="0">
                <a:solidFill>
                  <a:srgbClr val="000000"/>
                </a:solidFill>
              </a:rPr>
              <a:t>nonlinearity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85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85855" y="5675313"/>
            <a:ext cx="8758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DNL is the worst cases variation of actual step size vs. ideal step size.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i="1" u="sng" dirty="0" smtClean="0">
                <a:solidFill>
                  <a:srgbClr val="000000"/>
                </a:solidFill>
              </a:rPr>
              <a:t>It’s a promise it won’t be worse than X.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819400" y="304800"/>
            <a:ext cx="338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Differential </a:t>
            </a:r>
            <a:r>
              <a:rPr lang="en-US" sz="2400" b="1" dirty="0">
                <a:solidFill>
                  <a:srgbClr val="000000"/>
                </a:solidFill>
              </a:rPr>
              <a:t>nonlinearity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2625"/>
            <a:ext cx="78486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36525" y="613251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Sometimes the intentional ½ LSB shift is included here!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88925" y="49360"/>
            <a:ext cx="544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Full-scale error is also sometimes called “gain error”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36525" y="6208713"/>
            <a:ext cx="887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00"/>
                </a:solidFill>
              </a:rPr>
              <a:t>full-scale error</a:t>
            </a:r>
            <a:r>
              <a:rPr lang="en-US" sz="2000">
                <a:solidFill>
                  <a:srgbClr val="000000"/>
                </a:solidFill>
              </a:rPr>
              <a:t> is the difference between the ideal code transition to the highest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output code and the actual transition to the output code when the offset error is zero.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again: Errors in a specification are worst case.</a:t>
            </a:r>
          </a:p>
          <a:p>
            <a:pPr lvl="1"/>
            <a:r>
              <a:rPr lang="en-US" dirty="0" smtClean="0"/>
              <a:t>So if you have an INL of ±.25 LSB, you “know” that the device will never have more than .25 LSB error from its ideal value.</a:t>
            </a:r>
          </a:p>
          <a:p>
            <a:pPr lvl="1"/>
            <a:r>
              <a:rPr lang="en-US" dirty="0" smtClean="0"/>
              <a:t>That of course assumes you are </a:t>
            </a:r>
            <a:r>
              <a:rPr lang="en-US" dirty="0" err="1" smtClean="0"/>
              <a:t>opperating</a:t>
            </a:r>
            <a:r>
              <a:rPr lang="en-US" dirty="0" smtClean="0"/>
              <a:t> within the specification</a:t>
            </a:r>
          </a:p>
          <a:p>
            <a:pPr lvl="2"/>
            <a:r>
              <a:rPr lang="en-US" dirty="0" smtClean="0"/>
              <a:t>Temperature, input voltage, input current available, etc.</a:t>
            </a:r>
          </a:p>
          <a:p>
            <a:pPr lvl="2"/>
            <a:endParaRPr lang="en-US" dirty="0"/>
          </a:p>
          <a:p>
            <a:r>
              <a:rPr lang="en-US" dirty="0" smtClean="0"/>
              <a:t>INL and DNL are the ones I expect you to work with</a:t>
            </a:r>
          </a:p>
          <a:p>
            <a:pPr lvl="1"/>
            <a:r>
              <a:rPr lang="en-US" dirty="0" smtClean="0"/>
              <a:t>Should know what full-scale error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446CF-96FA-4891-B978-20E9B933043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Transducers convert one </a:t>
            </a:r>
            <a:br>
              <a:rPr lang="en-US" sz="2800" smtClean="0"/>
            </a:br>
            <a:r>
              <a:rPr lang="en-US" sz="2800" smtClean="0"/>
              <a:t>form of energy into another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Transducers</a:t>
            </a:r>
          </a:p>
          <a:p>
            <a:pPr lvl="1"/>
            <a:r>
              <a:rPr lang="en-US" smtClean="0"/>
              <a:t>Allow us to convert physical phenomena to a voltage potential in a well-defined way.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171700"/>
            <a:ext cx="34305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80088"/>
            <a:ext cx="88487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A transducer is a device that converts one type of energy to another. The conversion can be to/from </a:t>
            </a:r>
          </a:p>
          <a:p>
            <a:pPr>
              <a:defRPr/>
            </a:pPr>
            <a:r>
              <a:rPr lang="en-US" sz="1600" dirty="0"/>
              <a:t>electrical, electro-mechanical, electromagnetic, photonic, photovoltaic, or any other form of energy. </a:t>
            </a:r>
          </a:p>
          <a:p>
            <a:pPr>
              <a:defRPr/>
            </a:pPr>
            <a:r>
              <a:rPr lang="en-US" sz="1600" dirty="0"/>
              <a:t>While the term transducer commonly implies use as a sensor/detector, any device which converts energy </a:t>
            </a:r>
          </a:p>
          <a:p>
            <a:pPr>
              <a:defRPr/>
            </a:pPr>
            <a:r>
              <a:rPr lang="en-US" sz="1600" dirty="0"/>
              <a:t>can be considered a transducer. – 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Wikipedia.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852DB-05C5-461F-91BE-E9915B73438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 light to voltage with a CdS photocell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3657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signal</a:t>
            </a:r>
            <a:r>
              <a:rPr lang="en-US" sz="2000" dirty="0" smtClean="0"/>
              <a:t> = (+5V) R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/(R + R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Choose R=R</a:t>
            </a:r>
            <a:r>
              <a:rPr lang="en-US" sz="2200" baseline="-25000" dirty="0" smtClean="0"/>
              <a:t>R</a:t>
            </a:r>
            <a:r>
              <a:rPr lang="en-US" sz="2200" dirty="0" smtClean="0"/>
              <a:t> at median of intended range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Cadmium Sulfide (</a:t>
            </a:r>
            <a:r>
              <a:rPr lang="en-US" sz="2200" dirty="0" err="1" smtClean="0"/>
              <a:t>CdS</a:t>
            </a:r>
            <a:r>
              <a:rPr lang="en-US" sz="2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Cheap, low current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t</a:t>
            </a:r>
            <a:r>
              <a:rPr lang="en-US" baseline="-25000" dirty="0" err="1" smtClean="0"/>
              <a:t>RC</a:t>
            </a:r>
            <a:r>
              <a:rPr lang="en-US" dirty="0" smtClean="0"/>
              <a:t> = (R+R</a:t>
            </a:r>
            <a:r>
              <a:rPr lang="en-US" baseline="-25000" dirty="0" smtClean="0"/>
              <a:t>R</a:t>
            </a:r>
            <a:r>
              <a:rPr lang="en-US" dirty="0" smtClean="0"/>
              <a:t>)*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Typically R~50-200k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C~20pF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So, t</a:t>
            </a:r>
            <a:r>
              <a:rPr lang="en-US" baseline="-25000" dirty="0" smtClean="0"/>
              <a:t>RC</a:t>
            </a:r>
            <a:r>
              <a:rPr lang="en-US" dirty="0" smtClean="0"/>
              <a:t>~20-80uS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f</a:t>
            </a:r>
            <a:r>
              <a:rPr lang="en-US" baseline="-25000" dirty="0" err="1" smtClean="0"/>
              <a:t>RC</a:t>
            </a:r>
            <a:r>
              <a:rPr lang="en-US" baseline="-25000" dirty="0" smtClean="0"/>
              <a:t> </a:t>
            </a:r>
            <a:r>
              <a:rPr lang="en-US" dirty="0" smtClean="0"/>
              <a:t>~ 10-50kHz</a:t>
            </a:r>
          </a:p>
          <a:p>
            <a:endParaRPr lang="en-US" dirty="0" smtClean="0"/>
          </a:p>
        </p:txBody>
      </p:sp>
      <p:pic>
        <p:nvPicPr>
          <p:cNvPr id="26629" name="Picture 3" descr="photo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43100"/>
            <a:ext cx="28194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775" y="6057900"/>
            <a:ext cx="2828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Source: Forrest Brewer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common sensors (some digital)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Force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strain gauges - foil, conductive ink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conductive rubber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rheostatic fluids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Piezorestive (needs bridge)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piezoelectric films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capacitive force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Charge source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Sound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Microphones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Both current and charge versions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Sonar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Usually Piezoelectric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Position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microswitches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shaft encoders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gyros</a:t>
            </a:r>
          </a:p>
        </p:txBody>
      </p:sp>
      <p:sp>
        <p:nvSpPr>
          <p:cNvPr id="27652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Acceleration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MEMS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Pendulum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Monitoring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Battery-level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voltage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Motor current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Stall/velocity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Temperature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Voltage/Current Source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Field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Antenna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Magnetic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Hall effect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Flux Gate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Location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Permittivity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Dielectric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5" name="TextBox 4"/>
          <p:cNvSpPr txBox="1"/>
          <p:nvPr/>
        </p:nvSpPr>
        <p:spPr>
          <a:xfrm>
            <a:off x="866775" y="6229350"/>
            <a:ext cx="2828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Source: Forrest Brewer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6FED6-C3A3-4655-AAE0-6DC9B5105F6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Going from analog to digital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we want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How we have to get there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" y="4311650"/>
            <a:ext cx="8839200" cy="1403350"/>
            <a:chOff x="96" y="2716"/>
            <a:chExt cx="5568" cy="884"/>
          </a:xfrm>
        </p:grpSpPr>
        <p:sp>
          <p:nvSpPr>
            <p:cNvPr id="28683" name="AutoShape 4"/>
            <p:cNvSpPr>
              <a:spLocks noChangeArrowheads="1"/>
            </p:cNvSpPr>
            <p:nvPr/>
          </p:nvSpPr>
          <p:spPr bwMode="auto">
            <a:xfrm>
              <a:off x="4080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Software</a:t>
              </a:r>
            </a:p>
          </p:txBody>
        </p:sp>
        <p:sp>
          <p:nvSpPr>
            <p:cNvPr id="28684" name="AutoShape 5"/>
            <p:cNvSpPr>
              <a:spLocks noChangeArrowheads="1"/>
            </p:cNvSpPr>
            <p:nvPr/>
          </p:nvSpPr>
          <p:spPr bwMode="auto">
            <a:xfrm>
              <a:off x="1008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Sensor</a:t>
              </a:r>
            </a:p>
          </p:txBody>
        </p:sp>
        <p:sp>
          <p:nvSpPr>
            <p:cNvPr id="28685" name="AutoShape 6"/>
            <p:cNvSpPr>
              <a:spLocks noChangeArrowheads="1"/>
            </p:cNvSpPr>
            <p:nvPr/>
          </p:nvSpPr>
          <p:spPr bwMode="auto">
            <a:xfrm>
              <a:off x="2544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ADC</a:t>
              </a:r>
            </a:p>
          </p:txBody>
        </p:sp>
        <p:sp>
          <p:nvSpPr>
            <p:cNvPr id="28686" name="AutoShape 7"/>
            <p:cNvSpPr>
              <a:spLocks noChangeArrowheads="1"/>
            </p:cNvSpPr>
            <p:nvPr/>
          </p:nvSpPr>
          <p:spPr bwMode="auto">
            <a:xfrm>
              <a:off x="384" y="3264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AutoShape 8"/>
            <p:cNvSpPr>
              <a:spLocks noChangeArrowheads="1"/>
            </p:cNvSpPr>
            <p:nvPr/>
          </p:nvSpPr>
          <p:spPr bwMode="auto">
            <a:xfrm>
              <a:off x="1728" y="3264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AutoShape 10"/>
            <p:cNvSpPr>
              <a:spLocks noChangeArrowheads="1"/>
            </p:cNvSpPr>
            <p:nvPr/>
          </p:nvSpPr>
          <p:spPr bwMode="auto">
            <a:xfrm>
              <a:off x="3264" y="3264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AutoShape 11"/>
            <p:cNvSpPr>
              <a:spLocks noChangeArrowheads="1"/>
            </p:cNvSpPr>
            <p:nvPr/>
          </p:nvSpPr>
          <p:spPr bwMode="auto">
            <a:xfrm>
              <a:off x="4800" y="3264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>
              <a:off x="96" y="27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Physical</a:t>
              </a:r>
            </a:p>
            <a:p>
              <a:r>
                <a:rPr lang="en-US" sz="1800">
                  <a:latin typeface="Arial" charset="0"/>
                </a:rPr>
                <a:t>Phenomena</a:t>
              </a:r>
            </a:p>
          </p:txBody>
        </p:sp>
        <p:sp>
          <p:nvSpPr>
            <p:cNvPr id="28691" name="Text Box 13"/>
            <p:cNvSpPr txBox="1">
              <a:spLocks noChangeArrowheads="1"/>
            </p:cNvSpPr>
            <p:nvPr/>
          </p:nvSpPr>
          <p:spPr bwMode="auto">
            <a:xfrm>
              <a:off x="1680" y="2736"/>
              <a:ext cx="9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Voltage or</a:t>
              </a:r>
            </a:p>
            <a:p>
              <a:r>
                <a:rPr lang="en-US" sz="1800">
                  <a:latin typeface="Arial" charset="0"/>
                </a:rPr>
                <a:t>Current</a:t>
              </a:r>
            </a:p>
          </p:txBody>
        </p:sp>
        <p:sp>
          <p:nvSpPr>
            <p:cNvPr id="28692" name="Text Box 14"/>
            <p:cNvSpPr txBox="1">
              <a:spLocks noChangeArrowheads="1"/>
            </p:cNvSpPr>
            <p:nvPr/>
          </p:nvSpPr>
          <p:spPr bwMode="auto">
            <a:xfrm>
              <a:off x="3216" y="2736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ADC Counts</a:t>
              </a:r>
            </a:p>
          </p:txBody>
        </p:sp>
        <p:sp>
          <p:nvSpPr>
            <p:cNvPr id="28693" name="Text Box 15"/>
            <p:cNvSpPr txBox="1">
              <a:spLocks noChangeArrowheads="1"/>
            </p:cNvSpPr>
            <p:nvPr/>
          </p:nvSpPr>
          <p:spPr bwMode="auto">
            <a:xfrm>
              <a:off x="4704" y="271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Engineering Units</a:t>
              </a:r>
            </a:p>
          </p:txBody>
        </p:sp>
      </p:grpSp>
      <p:sp>
        <p:nvSpPr>
          <p:cNvPr id="28678" name="AutoShape 16"/>
          <p:cNvSpPr>
            <a:spLocks noChangeArrowheads="1"/>
          </p:cNvSpPr>
          <p:nvPr/>
        </p:nvSpPr>
        <p:spPr bwMode="auto">
          <a:xfrm>
            <a:off x="4038600" y="2133600"/>
            <a:ext cx="990600" cy="762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8679" name="AutoShape 17"/>
          <p:cNvSpPr>
            <a:spLocks noChangeArrowheads="1"/>
          </p:cNvSpPr>
          <p:nvPr/>
        </p:nvSpPr>
        <p:spPr bwMode="auto">
          <a:xfrm>
            <a:off x="3048000" y="2362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1600200" y="21780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Physical</a:t>
            </a:r>
          </a:p>
          <a:p>
            <a:r>
              <a:rPr lang="en-US" sz="1800">
                <a:latin typeface="Arial" charset="0"/>
              </a:rPr>
              <a:t>Phenomena</a:t>
            </a:r>
          </a:p>
        </p:txBody>
      </p:sp>
      <p:sp>
        <p:nvSpPr>
          <p:cNvPr id="28681" name="AutoShape 19"/>
          <p:cNvSpPr>
            <a:spLocks noChangeArrowheads="1"/>
          </p:cNvSpPr>
          <p:nvPr/>
        </p:nvSpPr>
        <p:spPr bwMode="auto">
          <a:xfrm>
            <a:off x="5181600" y="2362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6096000" y="21780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Engineering Units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40E8F-0F42-49C2-9542-3D433BEAD56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Representing an analog signal digitally</a:t>
            </a:r>
          </a:p>
        </p:txBody>
      </p:sp>
      <p:sp>
        <p:nvSpPr>
          <p:cNvPr id="9379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7239000" cy="4495800"/>
          </a:xfrm>
        </p:spPr>
        <p:txBody>
          <a:bodyPr/>
          <a:lstStyle/>
          <a:p>
            <a:r>
              <a:rPr lang="en-US" sz="2000" dirty="0" smtClean="0"/>
              <a:t>How do we represent an analog signal?</a:t>
            </a:r>
          </a:p>
          <a:p>
            <a:pPr lvl="1"/>
            <a:r>
              <a:rPr lang="en-US" sz="1800" dirty="0" smtClean="0"/>
              <a:t>As a time series of discrete values</a:t>
            </a:r>
          </a:p>
          <a:p>
            <a:pPr lvl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CC0000"/>
                </a:solidFill>
              </a:rPr>
              <a:t>On MCU: read the ADC data register periodically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447800" y="3352800"/>
            <a:ext cx="6400800" cy="2667000"/>
            <a:chOff x="912" y="1968"/>
            <a:chExt cx="4032" cy="1680"/>
          </a:xfrm>
        </p:grpSpPr>
        <p:sp>
          <p:nvSpPr>
            <p:cNvPr id="1046" name="Line 12"/>
            <p:cNvSpPr>
              <a:spLocks noChangeShapeType="1"/>
            </p:cNvSpPr>
            <p:nvPr/>
          </p:nvSpPr>
          <p:spPr bwMode="auto">
            <a:xfrm flipV="1">
              <a:off x="912" y="2928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3"/>
            <p:cNvSpPr>
              <a:spLocks noChangeShapeType="1"/>
            </p:cNvSpPr>
            <p:nvPr/>
          </p:nvSpPr>
          <p:spPr bwMode="auto">
            <a:xfrm flipV="1">
              <a:off x="1104" y="2352"/>
              <a:ext cx="0" cy="12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4"/>
            <p:cNvSpPr>
              <a:spLocks noChangeShapeType="1"/>
            </p:cNvSpPr>
            <p:nvPr/>
          </p:nvSpPr>
          <p:spPr bwMode="auto">
            <a:xfrm flipV="1">
              <a:off x="1296" y="1968"/>
              <a:ext cx="0" cy="16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5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6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6"/>
            <p:cNvSpPr>
              <a:spLocks noChangeShapeType="1"/>
            </p:cNvSpPr>
            <p:nvPr/>
          </p:nvSpPr>
          <p:spPr bwMode="auto">
            <a:xfrm flipV="1">
              <a:off x="1680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7"/>
            <p:cNvSpPr>
              <a:spLocks noChangeShapeType="1"/>
            </p:cNvSpPr>
            <p:nvPr/>
          </p:nvSpPr>
          <p:spPr bwMode="auto">
            <a:xfrm flipV="1">
              <a:off x="1872" y="2688"/>
              <a:ext cx="0" cy="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8"/>
            <p:cNvSpPr>
              <a:spLocks noChangeShapeType="1"/>
            </p:cNvSpPr>
            <p:nvPr/>
          </p:nvSpPr>
          <p:spPr bwMode="auto">
            <a:xfrm flipV="1">
              <a:off x="2064" y="3024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9"/>
            <p:cNvSpPr>
              <a:spLocks noChangeShapeType="1"/>
            </p:cNvSpPr>
            <p:nvPr/>
          </p:nvSpPr>
          <p:spPr bwMode="auto">
            <a:xfrm flipV="1">
              <a:off x="2256" y="3360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0"/>
            <p:cNvSpPr>
              <a:spLocks noChangeShapeType="1"/>
            </p:cNvSpPr>
            <p:nvPr/>
          </p:nvSpPr>
          <p:spPr bwMode="auto">
            <a:xfrm flipV="1">
              <a:off x="2448" y="3456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1"/>
            <p:cNvSpPr>
              <a:spLocks noChangeShapeType="1"/>
            </p:cNvSpPr>
            <p:nvPr/>
          </p:nvSpPr>
          <p:spPr bwMode="auto">
            <a:xfrm flipV="1">
              <a:off x="2640" y="3360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 flipV="1">
              <a:off x="2832" y="3120"/>
              <a:ext cx="0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3"/>
            <p:cNvSpPr>
              <a:spLocks noChangeShapeType="1"/>
            </p:cNvSpPr>
            <p:nvPr/>
          </p:nvSpPr>
          <p:spPr bwMode="auto">
            <a:xfrm flipV="1">
              <a:off x="3024" y="2832"/>
              <a:ext cx="0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4"/>
            <p:cNvSpPr>
              <a:spLocks noChangeShapeType="1"/>
            </p:cNvSpPr>
            <p:nvPr/>
          </p:nvSpPr>
          <p:spPr bwMode="auto">
            <a:xfrm flipV="1">
              <a:off x="3216" y="2496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5"/>
            <p:cNvSpPr>
              <a:spLocks noChangeShapeType="1"/>
            </p:cNvSpPr>
            <p:nvPr/>
          </p:nvSpPr>
          <p:spPr bwMode="auto">
            <a:xfrm flipV="1">
              <a:off x="3408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26"/>
            <p:cNvSpPr>
              <a:spLocks noChangeShapeType="1"/>
            </p:cNvSpPr>
            <p:nvPr/>
          </p:nvSpPr>
          <p:spPr bwMode="auto">
            <a:xfrm flipV="1">
              <a:off x="3600" y="2016"/>
              <a:ext cx="0" cy="16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27"/>
            <p:cNvSpPr>
              <a:spLocks noChangeShapeType="1"/>
            </p:cNvSpPr>
            <p:nvPr/>
          </p:nvSpPr>
          <p:spPr bwMode="auto">
            <a:xfrm flipV="1">
              <a:off x="3792" y="2016"/>
              <a:ext cx="0" cy="16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28"/>
            <p:cNvSpPr>
              <a:spLocks noChangeShapeType="1"/>
            </p:cNvSpPr>
            <p:nvPr/>
          </p:nvSpPr>
          <p:spPr bwMode="auto">
            <a:xfrm flipV="1">
              <a:off x="3984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29"/>
            <p:cNvSpPr>
              <a:spLocks noChangeShapeType="1"/>
            </p:cNvSpPr>
            <p:nvPr/>
          </p:nvSpPr>
          <p:spPr bwMode="auto">
            <a:xfrm flipV="1">
              <a:off x="4176" y="2496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30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31"/>
            <p:cNvSpPr>
              <a:spLocks noChangeShapeType="1"/>
            </p:cNvSpPr>
            <p:nvPr/>
          </p:nvSpPr>
          <p:spPr bwMode="auto">
            <a:xfrm flipV="1">
              <a:off x="4560" y="3216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32"/>
            <p:cNvSpPr>
              <a:spLocks noChangeShapeType="1"/>
            </p:cNvSpPr>
            <p:nvPr/>
          </p:nvSpPr>
          <p:spPr bwMode="auto">
            <a:xfrm flipV="1">
              <a:off x="4752" y="3408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33"/>
            <p:cNvSpPr>
              <a:spLocks noChangeShapeType="1"/>
            </p:cNvSpPr>
            <p:nvPr/>
          </p:nvSpPr>
          <p:spPr bwMode="auto">
            <a:xfrm flipV="1">
              <a:off x="4944" y="3408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216" y="3072"/>
            <a:ext cx="1056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Equation" r:id="rId4" imgW="634680" imgH="241200" progId="Equation.3">
                    <p:embed/>
                  </p:oleObj>
                </mc:Choice>
                <mc:Fallback>
                  <p:oleObj name="Equation" r:id="rId4" imgW="63468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072"/>
                          <a:ext cx="1056" cy="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Group 48"/>
          <p:cNvGrpSpPr>
            <a:grpSpLocks/>
          </p:cNvGrpSpPr>
          <p:nvPr/>
        </p:nvGrpSpPr>
        <p:grpSpPr bwMode="auto">
          <a:xfrm>
            <a:off x="1219200" y="2514600"/>
            <a:ext cx="7239000" cy="3860800"/>
            <a:chOff x="768" y="1440"/>
            <a:chExt cx="4560" cy="2432"/>
          </a:xfrm>
        </p:grpSpPr>
        <p:sp>
          <p:nvSpPr>
            <p:cNvPr id="1043" name="Line 4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5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7"/>
            <p:cNvSpPr>
              <a:spLocks/>
            </p:cNvSpPr>
            <p:nvPr/>
          </p:nvSpPr>
          <p:spPr bwMode="auto">
            <a:xfrm>
              <a:off x="768" y="1912"/>
              <a:ext cx="4368" cy="1632"/>
            </a:xfrm>
            <a:custGeom>
              <a:avLst/>
              <a:gdLst>
                <a:gd name="T0" fmla="*/ 0 w 4368"/>
                <a:gd name="T1" fmla="*/ 1592 h 1632"/>
                <a:gd name="T2" fmla="*/ 672 w 4368"/>
                <a:gd name="T3" fmla="*/ 8 h 1632"/>
                <a:gd name="T4" fmla="*/ 1680 w 4368"/>
                <a:gd name="T5" fmla="*/ 1544 h 1632"/>
                <a:gd name="T6" fmla="*/ 2928 w 4368"/>
                <a:gd name="T7" fmla="*/ 56 h 1632"/>
                <a:gd name="T8" fmla="*/ 3936 w 4368"/>
                <a:gd name="T9" fmla="*/ 1448 h 1632"/>
                <a:gd name="T10" fmla="*/ 4368 w 4368"/>
                <a:gd name="T11" fmla="*/ 116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4272" y="2208"/>
            <a:ext cx="52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Equation" r:id="rId6" imgW="342720" imgH="203040" progId="Equation.3">
                    <p:embed/>
                  </p:oleObj>
                </mc:Choice>
                <mc:Fallback>
                  <p:oleObj name="Equation" r:id="rId6" imgW="34272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08"/>
                          <a:ext cx="528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992" y="3648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Equation" r:id="rId8" imgW="88560" imgH="152280" progId="Equation.3">
                    <p:embed/>
                  </p:oleObj>
                </mc:Choice>
                <mc:Fallback>
                  <p:oleObj name="Equation" r:id="rId8" imgW="88560" imgH="152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648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410200" y="6172200"/>
            <a:ext cx="914400" cy="762000"/>
            <a:chOff x="3408" y="3888"/>
            <a:chExt cx="576" cy="480"/>
          </a:xfrm>
        </p:grpSpPr>
        <p:sp>
          <p:nvSpPr>
            <p:cNvPr id="1039" name="Line 51"/>
            <p:cNvSpPr>
              <a:spLocks noChangeShapeType="1"/>
            </p:cNvSpPr>
            <p:nvPr/>
          </p:nvSpPr>
          <p:spPr bwMode="auto">
            <a:xfrm>
              <a:off x="3408" y="39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52"/>
            <p:cNvSpPr>
              <a:spLocks noChangeShapeType="1"/>
            </p:cNvSpPr>
            <p:nvPr/>
          </p:nvSpPr>
          <p:spPr bwMode="auto">
            <a:xfrm flipH="1">
              <a:off x="3792" y="39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53"/>
            <p:cNvSpPr>
              <a:spLocks noChangeShapeType="1"/>
            </p:cNvSpPr>
            <p:nvPr/>
          </p:nvSpPr>
          <p:spPr bwMode="auto">
            <a:xfrm>
              <a:off x="3600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54"/>
            <p:cNvSpPr>
              <a:spLocks noChangeShapeType="1"/>
            </p:cNvSpPr>
            <p:nvPr/>
          </p:nvSpPr>
          <p:spPr bwMode="auto">
            <a:xfrm>
              <a:off x="3792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608" y="4032"/>
            <a:ext cx="2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Equation" r:id="rId10" imgW="177480" imgH="228600" progId="Equation.3">
                    <p:embed/>
                  </p:oleObj>
                </mc:Choice>
                <mc:Fallback>
                  <p:oleObj name="Equation" r:id="rId10" imgW="17748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" y="4032"/>
                          <a:ext cx="28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6" name="Text Box 57"/>
          <p:cNvSpPr txBox="1">
            <a:spLocks noChangeArrowheads="1"/>
          </p:cNvSpPr>
          <p:nvPr/>
        </p:nvSpPr>
        <p:spPr bwMode="auto">
          <a:xfrm>
            <a:off x="685800" y="4267200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1037" name="Line 58"/>
          <p:cNvSpPr>
            <a:spLocks noChangeShapeType="1"/>
          </p:cNvSpPr>
          <p:nvPr/>
        </p:nvSpPr>
        <p:spPr bwMode="auto">
          <a:xfrm flipV="1">
            <a:off x="7924800" y="2438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3" name="Text Box 59"/>
          <p:cNvSpPr txBox="1">
            <a:spLocks noChangeArrowheads="1"/>
          </p:cNvSpPr>
          <p:nvPr/>
        </p:nvSpPr>
        <p:spPr bwMode="auto">
          <a:xfrm>
            <a:off x="7924800" y="4267200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1">
                <a:solidFill>
                  <a:srgbClr val="CC0000"/>
                </a:solidFill>
              </a:rPr>
              <a:t>Counts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B781-11C0-42A4-AA58-A4CBFA069DA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"/>
            <a:ext cx="8153400" cy="762000"/>
          </a:xfrm>
        </p:spPr>
        <p:txBody>
          <a:bodyPr/>
          <a:lstStyle/>
          <a:p>
            <a:r>
              <a:rPr lang="en-US" sz="2800" smtClean="0"/>
              <a:t>Choosing the horizontal range</a:t>
            </a:r>
          </a:p>
        </p:txBody>
      </p:sp>
      <p:sp>
        <p:nvSpPr>
          <p:cNvPr id="2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6934200" cy="4495800"/>
          </a:xfrm>
        </p:spPr>
        <p:txBody>
          <a:bodyPr/>
          <a:lstStyle/>
          <a:p>
            <a:r>
              <a:rPr lang="en-US" sz="2000" smtClean="0"/>
              <a:t>What do the sample values represent?</a:t>
            </a:r>
          </a:p>
          <a:p>
            <a:pPr lvl="1"/>
            <a:r>
              <a:rPr lang="en-US" sz="1800" smtClean="0"/>
              <a:t>Some fraction within the range of values</a:t>
            </a:r>
          </a:p>
          <a:p>
            <a:pPr lvl="1">
              <a:buFontTx/>
              <a:buNone/>
            </a:pPr>
            <a:r>
              <a:rPr lang="en-US" sz="1800" b="1" i="1" smtClean="0">
                <a:solidFill>
                  <a:srgbClr val="CC0000"/>
                </a:solidFill>
              </a:rPr>
              <a:t>	</a:t>
            </a:r>
            <a:r>
              <a:rPr lang="en-US" sz="1800" b="1" i="1" smtClean="0">
                <a:solidFill>
                  <a:srgbClr val="CC0000"/>
                </a:solidFill>
                <a:sym typeface="Wingdings" pitchFamily="2" charset="2"/>
              </a:rPr>
              <a:t> What range to use?</a:t>
            </a:r>
            <a:endParaRPr lang="en-US" sz="1800" b="1" i="1" smtClean="0">
              <a:solidFill>
                <a:srgbClr val="CC0000"/>
              </a:solidFill>
            </a:endParaRPr>
          </a:p>
        </p:txBody>
      </p:sp>
      <p:sp>
        <p:nvSpPr>
          <p:cNvPr id="964639" name="Freeform 31"/>
          <p:cNvSpPr>
            <a:spLocks/>
          </p:cNvSpPr>
          <p:nvPr/>
        </p:nvSpPr>
        <p:spPr bwMode="auto">
          <a:xfrm>
            <a:off x="1066800" y="2514600"/>
            <a:ext cx="2627313" cy="1677988"/>
          </a:xfrm>
          <a:custGeom>
            <a:avLst/>
            <a:gdLst>
              <a:gd name="T0" fmla="*/ 0 w 4368"/>
              <a:gd name="T1" fmla="*/ 2147483647 h 1632"/>
              <a:gd name="T2" fmla="*/ 2147483647 w 4368"/>
              <a:gd name="T3" fmla="*/ 2147483647 h 1632"/>
              <a:gd name="T4" fmla="*/ 2147483647 w 4368"/>
              <a:gd name="T5" fmla="*/ 2147483647 h 1632"/>
              <a:gd name="T6" fmla="*/ 2147483647 w 4368"/>
              <a:gd name="T7" fmla="*/ 2147483647 h 1632"/>
              <a:gd name="T8" fmla="*/ 2147483647 w 4368"/>
              <a:gd name="T9" fmla="*/ 2147483647 h 1632"/>
              <a:gd name="T10" fmla="*/ 2147483647 w 4368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1632"/>
              <a:gd name="T20" fmla="*/ 4368 w 4368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1632">
                <a:moveTo>
                  <a:pt x="0" y="1592"/>
                </a:moveTo>
                <a:cubicBezTo>
                  <a:pt x="196" y="804"/>
                  <a:pt x="392" y="16"/>
                  <a:pt x="672" y="8"/>
                </a:cubicBezTo>
                <a:cubicBezTo>
                  <a:pt x="952" y="0"/>
                  <a:pt x="1304" y="1536"/>
                  <a:pt x="1680" y="1544"/>
                </a:cubicBezTo>
                <a:cubicBezTo>
                  <a:pt x="2056" y="1552"/>
                  <a:pt x="2552" y="72"/>
                  <a:pt x="2928" y="56"/>
                </a:cubicBezTo>
                <a:cubicBezTo>
                  <a:pt x="3304" y="40"/>
                  <a:pt x="3696" y="1264"/>
                  <a:pt x="3936" y="1448"/>
                </a:cubicBezTo>
                <a:cubicBezTo>
                  <a:pt x="4176" y="1632"/>
                  <a:pt x="4272" y="1396"/>
                  <a:pt x="4368" y="1160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4738" name="Rectangle 130"/>
          <p:cNvSpPr>
            <a:spLocks noChangeArrowheads="1"/>
          </p:cNvSpPr>
          <p:nvPr/>
        </p:nvSpPr>
        <p:spPr bwMode="auto">
          <a:xfrm>
            <a:off x="1143000" y="2514600"/>
            <a:ext cx="2667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646113" y="2927350"/>
            <a:ext cx="3163887" cy="1720850"/>
            <a:chOff x="407" y="1844"/>
            <a:chExt cx="1993" cy="1084"/>
          </a:xfrm>
        </p:grpSpPr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407" y="1872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name="Equation" r:id="rId4" imgW="228600" imgH="215640" progId="Equation.3">
                    <p:embed/>
                  </p:oleObj>
                </mc:Choice>
                <mc:Fallback>
                  <p:oleObj name="Equation" r:id="rId4" imgW="22860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" y="1872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0" name="Line 29"/>
            <p:cNvSpPr>
              <a:spLocks noChangeShapeType="1"/>
            </p:cNvSpPr>
            <p:nvPr/>
          </p:nvSpPr>
          <p:spPr bwMode="auto">
            <a:xfrm flipV="1">
              <a:off x="672" y="1844"/>
              <a:ext cx="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30"/>
            <p:cNvSpPr>
              <a:spLocks noChangeShapeType="1"/>
            </p:cNvSpPr>
            <p:nvPr/>
          </p:nvSpPr>
          <p:spPr bwMode="auto">
            <a:xfrm>
              <a:off x="672" y="27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2273" y="27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name="Equation" r:id="rId6" imgW="88560" imgH="152280" progId="Equation.3">
                    <p:embed/>
                  </p:oleObj>
                </mc:Choice>
                <mc:Fallback>
                  <p:oleObj name="Equation" r:id="rId6" imgW="88560" imgH="1522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" y="27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2" name="Rectangle 131"/>
            <p:cNvSpPr>
              <a:spLocks noChangeArrowheads="1"/>
            </p:cNvSpPr>
            <p:nvPr/>
          </p:nvSpPr>
          <p:spPr bwMode="auto">
            <a:xfrm>
              <a:off x="678" y="2400"/>
              <a:ext cx="167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Line 132"/>
            <p:cNvSpPr>
              <a:spLocks noChangeShapeType="1"/>
            </p:cNvSpPr>
            <p:nvPr/>
          </p:nvSpPr>
          <p:spPr bwMode="auto">
            <a:xfrm>
              <a:off x="672" y="240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133"/>
            <p:cNvSpPr>
              <a:spLocks noChangeShapeType="1"/>
            </p:cNvSpPr>
            <p:nvPr/>
          </p:nvSpPr>
          <p:spPr bwMode="auto">
            <a:xfrm>
              <a:off x="672" y="1968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1"/>
            <p:cNvSpPr txBox="1">
              <a:spLocks noChangeArrowheads="1"/>
            </p:cNvSpPr>
            <p:nvPr/>
          </p:nvSpPr>
          <p:spPr bwMode="auto">
            <a:xfrm>
              <a:off x="940" y="2697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Range Too Small</a:t>
              </a:r>
            </a:p>
          </p:txBody>
        </p:sp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408" y="2256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name="Equation" r:id="rId8" imgW="215640" imgH="215640" progId="Equation.3">
                    <p:embed/>
                  </p:oleObj>
                </mc:Choice>
                <mc:Fallback>
                  <p:oleObj name="Equation" r:id="rId8" imgW="21564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2256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9"/>
          <p:cNvGrpSpPr>
            <a:grpSpLocks/>
          </p:cNvGrpSpPr>
          <p:nvPr/>
        </p:nvGrpSpPr>
        <p:grpSpPr bwMode="auto">
          <a:xfrm>
            <a:off x="5046663" y="2971800"/>
            <a:ext cx="3106737" cy="1662113"/>
            <a:chOff x="3179" y="1872"/>
            <a:chExt cx="1957" cy="1047"/>
          </a:xfrm>
        </p:grpSpPr>
        <p:sp>
          <p:nvSpPr>
            <p:cNvPr id="2074" name="Line 62"/>
            <p:cNvSpPr>
              <a:spLocks noChangeShapeType="1"/>
            </p:cNvSpPr>
            <p:nvPr/>
          </p:nvSpPr>
          <p:spPr bwMode="auto">
            <a:xfrm flipV="1">
              <a:off x="3408" y="1872"/>
              <a:ext cx="0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63"/>
            <p:cNvSpPr>
              <a:spLocks noChangeShapeType="1"/>
            </p:cNvSpPr>
            <p:nvPr/>
          </p:nvSpPr>
          <p:spPr bwMode="auto">
            <a:xfrm>
              <a:off x="3408" y="27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64"/>
            <p:cNvSpPr>
              <a:spLocks/>
            </p:cNvSpPr>
            <p:nvPr/>
          </p:nvSpPr>
          <p:spPr bwMode="auto">
            <a:xfrm>
              <a:off x="3408" y="2256"/>
              <a:ext cx="1655" cy="48"/>
            </a:xfrm>
            <a:custGeom>
              <a:avLst/>
              <a:gdLst>
                <a:gd name="T0" fmla="*/ 0 w 4368"/>
                <a:gd name="T1" fmla="*/ 0 h 1632"/>
                <a:gd name="T2" fmla="*/ 37 w 4368"/>
                <a:gd name="T3" fmla="*/ 0 h 1632"/>
                <a:gd name="T4" fmla="*/ 91 w 4368"/>
                <a:gd name="T5" fmla="*/ 0 h 1632"/>
                <a:gd name="T6" fmla="*/ 159 w 4368"/>
                <a:gd name="T7" fmla="*/ 0 h 1632"/>
                <a:gd name="T8" fmla="*/ 214 w 4368"/>
                <a:gd name="T9" fmla="*/ 0 h 1632"/>
                <a:gd name="T10" fmla="*/ 238 w 4368"/>
                <a:gd name="T11" fmla="*/ 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5009" y="27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9" name="Equation" r:id="rId10" imgW="88560" imgH="152280" progId="Equation.3">
                    <p:embed/>
                  </p:oleObj>
                </mc:Choice>
                <mc:Fallback>
                  <p:oleObj name="Equation" r:id="rId10" imgW="88560" imgH="1522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9" y="27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Line 143"/>
            <p:cNvSpPr>
              <a:spLocks noChangeShapeType="1"/>
            </p:cNvSpPr>
            <p:nvPr/>
          </p:nvSpPr>
          <p:spPr bwMode="auto">
            <a:xfrm>
              <a:off x="3408" y="240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144"/>
            <p:cNvSpPr>
              <a:spLocks noChangeShapeType="1"/>
            </p:cNvSpPr>
            <p:nvPr/>
          </p:nvSpPr>
          <p:spPr bwMode="auto">
            <a:xfrm>
              <a:off x="3408" y="1968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152"/>
            <p:cNvSpPr txBox="1">
              <a:spLocks noChangeArrowheads="1"/>
            </p:cNvSpPr>
            <p:nvPr/>
          </p:nvSpPr>
          <p:spPr bwMode="auto">
            <a:xfrm>
              <a:off x="3744" y="2688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Range Too Big</a:t>
              </a:r>
            </a:p>
          </p:txBody>
        </p:sp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179" y="1872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0" name="Equation" r:id="rId11" imgW="228600" imgH="215640" progId="Equation.3">
                    <p:embed/>
                  </p:oleObj>
                </mc:Choice>
                <mc:Fallback>
                  <p:oleObj name="Equation" r:id="rId11" imgW="22860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1872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180" y="2256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" name="Equation" r:id="rId12" imgW="215640" imgH="215640" progId="Equation.3">
                    <p:embed/>
                  </p:oleObj>
                </mc:Choice>
                <mc:Fallback>
                  <p:oleObj name="Equation" r:id="rId12" imgW="21564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" y="2256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2913063" y="4800600"/>
            <a:ext cx="3106737" cy="1752600"/>
            <a:chOff x="1835" y="3024"/>
            <a:chExt cx="1957" cy="1104"/>
          </a:xfrm>
        </p:grpSpPr>
        <p:sp>
          <p:nvSpPr>
            <p:cNvPr id="2068" name="Line 120"/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21"/>
            <p:cNvSpPr>
              <a:spLocks noChangeShapeType="1"/>
            </p:cNvSpPr>
            <p:nvPr/>
          </p:nvSpPr>
          <p:spPr bwMode="auto">
            <a:xfrm>
              <a:off x="2064" y="39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22"/>
            <p:cNvSpPr>
              <a:spLocks/>
            </p:cNvSpPr>
            <p:nvPr/>
          </p:nvSpPr>
          <p:spPr bwMode="auto">
            <a:xfrm>
              <a:off x="2064" y="3168"/>
              <a:ext cx="1655" cy="618"/>
            </a:xfrm>
            <a:custGeom>
              <a:avLst/>
              <a:gdLst>
                <a:gd name="T0" fmla="*/ 0 w 4368"/>
                <a:gd name="T1" fmla="*/ 86 h 1632"/>
                <a:gd name="T2" fmla="*/ 37 w 4368"/>
                <a:gd name="T3" fmla="*/ 0 h 1632"/>
                <a:gd name="T4" fmla="*/ 91 w 4368"/>
                <a:gd name="T5" fmla="*/ 84 h 1632"/>
                <a:gd name="T6" fmla="*/ 159 w 4368"/>
                <a:gd name="T7" fmla="*/ 3 h 1632"/>
                <a:gd name="T8" fmla="*/ 214 w 4368"/>
                <a:gd name="T9" fmla="*/ 79 h 1632"/>
                <a:gd name="T10" fmla="*/ 238 w 4368"/>
                <a:gd name="T11" fmla="*/ 63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65" y="39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" name="Equation" r:id="rId13" imgW="88560" imgH="152280" progId="Equation.3">
                    <p:embed/>
                  </p:oleObj>
                </mc:Choice>
                <mc:Fallback>
                  <p:oleObj name="Equation" r:id="rId13" imgW="88560" imgH="1522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" y="39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1" name="Line 145"/>
            <p:cNvSpPr>
              <a:spLocks noChangeShapeType="1"/>
            </p:cNvSpPr>
            <p:nvPr/>
          </p:nvSpPr>
          <p:spPr bwMode="auto">
            <a:xfrm>
              <a:off x="2064" y="384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46"/>
            <p:cNvSpPr>
              <a:spLocks noChangeShapeType="1"/>
            </p:cNvSpPr>
            <p:nvPr/>
          </p:nvSpPr>
          <p:spPr bwMode="auto">
            <a:xfrm>
              <a:off x="2064" y="312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Text Box 153"/>
            <p:cNvSpPr txBox="1">
              <a:spLocks noChangeArrowheads="1"/>
            </p:cNvSpPr>
            <p:nvPr/>
          </p:nvSpPr>
          <p:spPr bwMode="auto">
            <a:xfrm>
              <a:off x="2496" y="3897"/>
              <a:ext cx="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Ideal Range</a:t>
              </a: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835" y="3024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" name="Equation" r:id="rId14" imgW="228600" imgH="215640" progId="Equation.3">
                    <p:embed/>
                  </p:oleObj>
                </mc:Choice>
                <mc:Fallback>
                  <p:oleObj name="Equation" r:id="rId14" imgW="22860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" y="3024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836" y="3732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" name="Equation" r:id="rId15" imgW="215640" imgH="215640" progId="Equation.3">
                    <p:embed/>
                  </p:oleObj>
                </mc:Choice>
                <mc:Fallback>
                  <p:oleObj name="Equation" r:id="rId15" imgW="21564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" y="3732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838200"/>
            <a:ext cx="1539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39" grpId="0" animBg="1"/>
      <p:bldP spid="96473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64959</TotalTime>
  <Words>2115</Words>
  <Application>Microsoft Macintosh PowerPoint</Application>
  <PresentationFormat>On-screen Show (4:3)</PresentationFormat>
  <Paragraphs>491</Paragraphs>
  <Slides>36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Default Design</vt:lpstr>
      <vt:lpstr>Equation</vt:lpstr>
      <vt:lpstr>PowerPoint Presentation</vt:lpstr>
      <vt:lpstr>Outline</vt:lpstr>
      <vt:lpstr>We live in an analog world</vt:lpstr>
      <vt:lpstr>Transducers convert one  form of energy into another</vt:lpstr>
      <vt:lpstr>Convert light to voltage with a CdS photocell</vt:lpstr>
      <vt:lpstr>Many other common sensors (some digital)</vt:lpstr>
      <vt:lpstr>Going from analog to digital</vt:lpstr>
      <vt:lpstr>Representing an analog signal digitally</vt:lpstr>
      <vt:lpstr>Choosing the horizontal range</vt:lpstr>
      <vt:lpstr>Choosing the horizontal granularity</vt:lpstr>
      <vt:lpstr>Choosing the sample rate</vt:lpstr>
      <vt:lpstr>Shannon-Nyquist sampling theorem</vt:lpstr>
      <vt:lpstr>Converting between voltages,  ADC counts, and engineering units</vt:lpstr>
      <vt:lpstr>A note about sampling and arithmetic*</vt:lpstr>
      <vt:lpstr>Try it out for yourself…</vt:lpstr>
      <vt:lpstr>Use anti-aliasing filters on ADC inputs to ensure that Shannon-Nyquist is satisfied</vt:lpstr>
      <vt:lpstr>Do I really need to condition my input signal?</vt:lpstr>
      <vt:lpstr>Designing the anti-aliasing filter</vt:lpstr>
      <vt:lpstr>Oversampling</vt:lpstr>
      <vt:lpstr>Oversampling a 1-bit ADC w/ noise &amp; dithering (cont)</vt:lpstr>
      <vt:lpstr>Oversampling a 1-bit ADC w/ noise &amp; dithering (cont)</vt:lpstr>
      <vt:lpstr>Lots of other issues</vt:lpstr>
      <vt:lpstr>How do ADCs and DACs work?</vt:lpstr>
      <vt:lpstr>DAC #1:  Voltage Divider</vt:lpstr>
      <vt:lpstr>DAC #2: R/2R Ladder </vt:lpstr>
      <vt:lpstr>ADC #1:  Flash</vt:lpstr>
      <vt:lpstr>ADC #2:  Single-Slope Integration </vt:lpstr>
      <vt:lpstr>ADC #3: Successive Approximation (SAR)</vt:lpstr>
      <vt:lpstr>Errors and ADCs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Mark Brehob</dc:creator>
  <cp:lastModifiedBy>Ron</cp:lastModifiedBy>
  <cp:revision>10465</cp:revision>
  <cp:lastPrinted>2014-02-18T18:20:16Z</cp:lastPrinted>
  <dcterms:created xsi:type="dcterms:W3CDTF">1999-09-06T22:39:01Z</dcterms:created>
  <dcterms:modified xsi:type="dcterms:W3CDTF">2016-10-24T13:23:02Z</dcterms:modified>
</cp:coreProperties>
</file>