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5"/>
  </p:notesMasterIdLst>
  <p:sldIdLst>
    <p:sldId id="258" r:id="rId4"/>
    <p:sldId id="330" r:id="rId5"/>
    <p:sldId id="259" r:id="rId6"/>
    <p:sldId id="260" r:id="rId7"/>
    <p:sldId id="262" r:id="rId8"/>
    <p:sldId id="263" r:id="rId9"/>
    <p:sldId id="290" r:id="rId10"/>
    <p:sldId id="291" r:id="rId11"/>
    <p:sldId id="328" r:id="rId12"/>
    <p:sldId id="293" r:id="rId13"/>
    <p:sldId id="296" r:id="rId14"/>
    <p:sldId id="297" r:id="rId15"/>
    <p:sldId id="327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9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76" y="-4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795543B-EAC6-416C-B5A8-64FCE9A7D567}" type="datetimeFigureOut">
              <a:rPr lang="en-US" smtClean="0"/>
              <a:t>12/5/16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3BCEC10-4011-47F2-851D-BF45BF1E6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91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00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376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53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63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255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454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258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2932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354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>
                <a:solidFill>
                  <a:prstClr val="black"/>
                </a:solidFill>
              </a:rPr>
              <a:pPr/>
              <a:t>12/5/16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19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>
                <a:solidFill>
                  <a:prstClr val="black"/>
                </a:solidFill>
              </a:rPr>
              <a:pPr/>
              <a:t>12/5/16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97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3C86E9E-3AA1-4A6A-951A-BB200625AB65}" type="datetime1">
              <a:rPr lang="en-US" smtClean="0">
                <a:solidFill>
                  <a:prstClr val="black"/>
                </a:solidFill>
              </a:rPr>
              <a:pPr/>
              <a:t>12/5/16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72CEC-55CC-48F1-8EA9-CCE5955C4F3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941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923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274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460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56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389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eecs.umich.edu/hub/html/pics/ba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6771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95979"/>
            <a:ext cx="1371600" cy="86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45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46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12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Dr. Mark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Brehob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eecs.umich.edu/hub/html/pics/ba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6771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95979"/>
            <a:ext cx="1371600" cy="86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4267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2788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70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8893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9813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6492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5425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286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373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0135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0582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6586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Dr. Mark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Brehob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eecs.umich.edu/hub/html/pics/ba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56771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95979"/>
            <a:ext cx="1371600" cy="86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7733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802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2236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4377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28910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8089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300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687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29919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32675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87892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487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18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70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41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0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5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8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E0F4C-6271-4DAD-A0C4-F2D75D8F14A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10BDD-7705-4297-B36F-950EADCDE3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3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09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F17D-4815-442D-AC87-43FAC6E0655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1D06-CA20-4C91-8857-3A97C612D8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ftware995.com/" TargetMode="External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homepage.cs.uiowa.edu/~jones/security/notes/06.s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373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An very brief introduction to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Real-time systems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Real-time OSes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5934670"/>
            <a:ext cx="4343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Chunks adapted from work by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Dr. Fred </a:t>
            </a:r>
            <a:r>
              <a:rPr lang="en-US" dirty="0" err="1">
                <a:solidFill>
                  <a:prstClr val="black"/>
                </a:solidFill>
              </a:rPr>
              <a:t>Kuhns</a:t>
            </a:r>
            <a:r>
              <a:rPr lang="en-US" dirty="0">
                <a:solidFill>
                  <a:prstClr val="black"/>
                </a:solidFill>
              </a:rPr>
              <a:t> of Washington University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dirty="0" err="1">
                <a:solidFill>
                  <a:prstClr val="black"/>
                </a:solidFill>
              </a:rPr>
              <a:t>Farhan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Hormasji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http://www.freeware995.com/promo/ads/sponsorhed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47625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161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Detailed features we’d </a:t>
            </a:r>
            <a:r>
              <a:rPr lang="en-US" dirty="0" smtClean="0"/>
              <a:t>like:</a:t>
            </a:r>
            <a:br>
              <a:rPr lang="en-US" dirty="0" smtClean="0"/>
            </a:br>
            <a:r>
              <a:rPr lang="en-US" b="1" dirty="0"/>
              <a:t>Tasks stay out of each others </a:t>
            </a:r>
            <a:r>
              <a:rPr lang="en-US" b="1" dirty="0" smtClean="0"/>
              <a:t>way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is actually remarkably hard</a:t>
            </a:r>
          </a:p>
          <a:p>
            <a:pPr lvl="1"/>
            <a:r>
              <a:rPr lang="en-US" dirty="0" smtClean="0"/>
              <a:t>Clearly we need to worry about CPU utilization issues</a:t>
            </a:r>
          </a:p>
          <a:p>
            <a:pPr lvl="2"/>
            <a:r>
              <a:rPr lang="en-US" dirty="0" smtClean="0"/>
              <a:t>scheduling </a:t>
            </a:r>
            <a:r>
              <a:rPr lang="en-US" dirty="0" smtClean="0"/>
              <a:t>algorithm </a:t>
            </a:r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 smtClean="0"/>
              <a:t>we also need to worry about </a:t>
            </a:r>
            <a:r>
              <a:rPr lang="en-US" i="1" dirty="0" smtClean="0"/>
              <a:t>memory</a:t>
            </a:r>
            <a:r>
              <a:rPr lang="en-US" dirty="0" smtClean="0"/>
              <a:t> problems.</a:t>
            </a:r>
          </a:p>
          <a:p>
            <a:pPr lvl="2"/>
            <a:r>
              <a:rPr lang="en-US" dirty="0" smtClean="0"/>
              <a:t>One task running awry shouldn’t take the rest of the system down.</a:t>
            </a:r>
          </a:p>
          <a:p>
            <a:pPr lvl="1"/>
            <a:r>
              <a:rPr lang="en-US" dirty="0" smtClean="0"/>
              <a:t>So we want to prevent tasks from harming each other </a:t>
            </a:r>
          </a:p>
          <a:p>
            <a:pPr lvl="2"/>
            <a:r>
              <a:rPr lang="en-US" dirty="0" smtClean="0"/>
              <a:t>This can be </a:t>
            </a:r>
            <a:r>
              <a:rPr lang="en-US" b="1" i="1" u="sng" dirty="0" smtClean="0"/>
              <a:t>key</a:t>
            </a:r>
            <a:r>
              <a:rPr lang="en-US" dirty="0" smtClean="0"/>
              <a:t>.  If we want mission critical systems sharing the CPU with less important things we have to do this.</a:t>
            </a:r>
          </a:p>
          <a:p>
            <a:pPr lvl="2"/>
            <a:r>
              <a:rPr lang="en-US" dirty="0" smtClean="0"/>
              <a:t>Alternative it to have separate processors.</a:t>
            </a:r>
          </a:p>
          <a:p>
            <a:pPr lvl="3"/>
            <a:r>
              <a:rPr lang="en-US" dirty="0" smtClean="0"/>
              <a:t>$$$$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standard way to do this is with page protection.</a:t>
            </a:r>
          </a:p>
          <a:p>
            <a:pPr lvl="1"/>
            <a:r>
              <a:rPr lang="en-US" dirty="0" smtClean="0"/>
              <a:t>If a process tries to access memory that isn’t its own, it fails.</a:t>
            </a:r>
          </a:p>
          <a:p>
            <a:pPr lvl="2"/>
            <a:r>
              <a:rPr lang="en-US" dirty="0" smtClean="0"/>
              <a:t>Probably a fault.</a:t>
            </a:r>
          </a:p>
          <a:p>
            <a:pPr lvl="2"/>
            <a:r>
              <a:rPr lang="en-US" dirty="0" smtClean="0"/>
              <a:t>This also makes debugging a LOT easier.</a:t>
            </a:r>
          </a:p>
          <a:p>
            <a:r>
              <a:rPr lang="en-US" dirty="0" smtClean="0"/>
              <a:t>This generally requires a lot of overhead.</a:t>
            </a:r>
          </a:p>
          <a:p>
            <a:pPr lvl="1"/>
            <a:r>
              <a:rPr lang="en-US" dirty="0" smtClean="0"/>
              <a:t>Need some sense of process number/switching </a:t>
            </a:r>
          </a:p>
          <a:p>
            <a:pPr lvl="1"/>
            <a:r>
              <a:rPr lang="en-US" dirty="0" smtClean="0"/>
              <a:t>Need some kind of MMU in hardware</a:t>
            </a:r>
          </a:p>
          <a:p>
            <a:pPr lvl="2"/>
            <a:r>
              <a:rPr lang="en-US" dirty="0" smtClean="0"/>
              <a:t>Most microcontrollers lack this…</a:t>
            </a:r>
          </a:p>
          <a:p>
            <a:pPr lvl="2"/>
            <a:r>
              <a:rPr lang="en-US" dirty="0" smtClean="0"/>
              <a:t>So we hit some kind of minimum size.</a:t>
            </a:r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0" y="6596390"/>
            <a:ext cx="63225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Further reading on page protection (short) </a:t>
            </a:r>
            <a:r>
              <a:rPr lang="en-US" sz="1100" dirty="0">
                <a:solidFill>
                  <a:prstClr val="black"/>
                </a:solidFill>
                <a:hlinkClick r:id="rId3"/>
              </a:rPr>
              <a:t>http://homepage.cs.uiowa.edu/~jones/security/notes/06.shtml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439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Hardware interfaces written </a:t>
            </a:r>
            <a:r>
              <a:rPr lang="en-US" sz="3600" dirty="0"/>
              <a:t>(and tested!) for </a:t>
            </a:r>
            <a:r>
              <a:rPr lang="en-US" sz="3600" dirty="0" smtClean="0"/>
              <a:t>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 the RTOS has an interface for all the on-board peripherals.</a:t>
            </a:r>
          </a:p>
          <a:p>
            <a:pPr lvl="1"/>
            <a:r>
              <a:rPr lang="en-US" dirty="0" smtClean="0"/>
              <a:t>It’s a lot easier to call a “configure_I2C()” function than to read the details of the device specification than to do the memory-mapped work </a:t>
            </a:r>
            <a:r>
              <a:rPr lang="en-US" dirty="0" smtClean="0"/>
              <a:t>yourself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095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RTOS runs on many platforms.</a:t>
            </a:r>
          </a:p>
          <a:p>
            <a:pPr lvl="1"/>
            <a:r>
              <a:rPr lang="en-US" dirty="0" smtClean="0"/>
              <a:t>This is potentially incomputable with the previous slide.</a:t>
            </a:r>
          </a:p>
          <a:p>
            <a:pPr lvl="1"/>
            <a:r>
              <a:rPr lang="en-US" dirty="0" smtClean="0"/>
              <a:t>It’s actually darn hard to do even without </a:t>
            </a:r>
            <a:r>
              <a:rPr lang="en-US" dirty="0"/>
              <a:t>peripherals</a:t>
            </a:r>
            <a:endParaRPr lang="en-US" dirty="0" smtClean="0"/>
          </a:p>
          <a:p>
            <a:pPr lvl="2"/>
            <a:r>
              <a:rPr lang="en-US" dirty="0" smtClean="0"/>
              <a:t>Things </a:t>
            </a:r>
            <a:r>
              <a:rPr lang="en-US" dirty="0" smtClean="0"/>
              <a:t>like timers change and we certainly need timers.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95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specific RTOS: </a:t>
            </a:r>
            <a:r>
              <a:rPr lang="en-US" dirty="0" err="1" smtClean="0"/>
              <a:t>FreeRTOS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more popular (and free) </a:t>
            </a:r>
            <a:r>
              <a:rPr lang="en-US" dirty="0" err="1" smtClean="0"/>
              <a:t>RTOSes</a:t>
            </a:r>
            <a:r>
              <a:rPr lang="en-US" dirty="0" smtClean="0"/>
              <a:t> out there.</a:t>
            </a:r>
          </a:p>
          <a:p>
            <a:pPr lvl="1"/>
            <a:r>
              <a:rPr lang="en-US" dirty="0" smtClean="0"/>
              <a:t>There are many commercial ones out there with lots of support and features.</a:t>
            </a:r>
          </a:p>
          <a:p>
            <a:pPr lvl="1"/>
            <a:r>
              <a:rPr lang="en-US" dirty="0" smtClean="0"/>
              <a:t>But </a:t>
            </a:r>
            <a:r>
              <a:rPr lang="en-US" dirty="0" err="1" smtClean="0"/>
              <a:t>FreeRTOS</a:t>
            </a:r>
            <a:r>
              <a:rPr lang="en-US" dirty="0" smtClean="0"/>
              <a:t> is: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ree (as in beer and speech), complete with source</a:t>
            </a:r>
          </a:p>
          <a:p>
            <a:pPr lvl="2"/>
            <a:r>
              <a:rPr lang="en-US" dirty="0" smtClean="0"/>
              <a:t>Well documented (somewhat free)</a:t>
            </a:r>
          </a:p>
          <a:p>
            <a:pPr lvl="2"/>
            <a:r>
              <a:rPr lang="en-US" dirty="0" smtClean="0"/>
              <a:t>Easy to use</a:t>
            </a:r>
          </a:p>
          <a:p>
            <a:pPr lvl="2"/>
            <a:r>
              <a:rPr lang="en-US" dirty="0" smtClean="0"/>
              <a:t>Does the basics well</a:t>
            </a:r>
          </a:p>
        </p:txBody>
      </p:sp>
      <p:pic>
        <p:nvPicPr>
          <p:cNvPr id="1026" name="Picture 2" descr="Free RTO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181600"/>
            <a:ext cx="3933825" cy="1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761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Each task is a function that must not return</a:t>
            </a:r>
          </a:p>
          <a:p>
            <a:pPr lvl="1"/>
            <a:r>
              <a:rPr lang="en-US" dirty="0" smtClean="0"/>
              <a:t>So it’s in an infinite loop (just like you’d expect in an embedded system really, think </a:t>
            </a:r>
            <a:r>
              <a:rPr lang="en-US" dirty="0" err="1" smtClean="0"/>
              <a:t>Arduino</a:t>
            </a:r>
            <a:r>
              <a:rPr lang="en-US" dirty="0" smtClean="0"/>
              <a:t>).</a:t>
            </a:r>
          </a:p>
          <a:p>
            <a:r>
              <a:rPr lang="en-US" dirty="0" smtClean="0"/>
              <a:t>You inform the scheduler of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task’s resource needs (stack space, priority)</a:t>
            </a:r>
          </a:p>
          <a:p>
            <a:pPr lvl="1"/>
            <a:r>
              <a:rPr lang="en-US" dirty="0" smtClean="0"/>
              <a:t>Any arguments the tasks needs</a:t>
            </a:r>
          </a:p>
          <a:p>
            <a:r>
              <a:rPr lang="en-US" dirty="0" smtClean="0"/>
              <a:t>All tasks here must be of void return type and take a single void* as an argument.</a:t>
            </a:r>
          </a:p>
          <a:p>
            <a:pPr lvl="1"/>
            <a:r>
              <a:rPr lang="en-US" dirty="0" smtClean="0"/>
              <a:t>You cast the pointer as needed to get the argument.</a:t>
            </a:r>
          </a:p>
          <a:p>
            <a:pPr lvl="2"/>
            <a:r>
              <a:rPr lang="en-US" dirty="0" smtClean="0"/>
              <a:t>I’d have preferred </a:t>
            </a:r>
            <a:r>
              <a:rPr lang="en-US" dirty="0" err="1" smtClean="0"/>
              <a:t>var_args</a:t>
            </a:r>
            <a:r>
              <a:rPr lang="en-US" dirty="0" smtClean="0"/>
              <a:t>, but this makes the common case (one argument) easier (and faster which probably doesn’t matter).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6553200"/>
            <a:ext cx="6159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Code examples mostly from </a:t>
            </a:r>
            <a:r>
              <a:rPr lang="en-US" sz="1200" b="1" i="1" dirty="0">
                <a:solidFill>
                  <a:prstClr val="black"/>
                </a:solidFill>
              </a:rPr>
              <a:t>Using the </a:t>
            </a:r>
            <a:r>
              <a:rPr lang="en-US" sz="1200" b="1" i="1" dirty="0" err="1">
                <a:solidFill>
                  <a:prstClr val="black"/>
                </a:solidFill>
              </a:rPr>
              <a:t>FreeRTOS</a:t>
            </a:r>
            <a:r>
              <a:rPr lang="en-US" sz="1200" b="1" i="1" dirty="0">
                <a:solidFill>
                  <a:prstClr val="black"/>
                </a:solidFill>
              </a:rPr>
              <a:t> Real Time Kernel </a:t>
            </a:r>
            <a:r>
              <a:rPr lang="en-US" sz="1200" dirty="0">
                <a:solidFill>
                  <a:prstClr val="black"/>
                </a:solidFill>
              </a:rPr>
              <a:t>(a </a:t>
            </a:r>
            <a:r>
              <a:rPr lang="en-US" sz="1200" dirty="0" err="1">
                <a:solidFill>
                  <a:prstClr val="black"/>
                </a:solidFill>
              </a:rPr>
              <a:t>pdf</a:t>
            </a:r>
            <a:r>
              <a:rPr lang="en-US" sz="1200" dirty="0">
                <a:solidFill>
                  <a:prstClr val="black"/>
                </a:solidFill>
              </a:rPr>
              <a:t> book), fair use claimed.</a:t>
            </a:r>
          </a:p>
        </p:txBody>
      </p:sp>
    </p:spTree>
    <p:extLst>
      <p:ext uri="{BB962C8B-B14F-4D97-AF65-F5344CB8AC3E}">
        <p14:creationId xmlns:p14="http://schemas.microsoft.com/office/powerpoint/2010/main" val="32258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trivial task with busy wait (bad)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93" y="1752600"/>
            <a:ext cx="83915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706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creation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portBASE_TYPE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xTaskCreate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sz="43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pdTASK_CODE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pvTaskCode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43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char *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pcName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4300" dirty="0">
                <a:latin typeface="Courier New" pitchFamily="49" charset="0"/>
                <a:cs typeface="Courier New" pitchFamily="49" charset="0"/>
              </a:rPr>
              <a:t>  unsigned short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usStackDepth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4300" dirty="0">
                <a:latin typeface="Courier New" pitchFamily="49" charset="0"/>
                <a:cs typeface="Courier New" pitchFamily="49" charset="0"/>
              </a:rPr>
              <a:t>  void *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pvParameters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4300" dirty="0">
                <a:latin typeface="Courier New" pitchFamily="49" charset="0"/>
                <a:cs typeface="Courier New" pitchFamily="49" charset="0"/>
              </a:rPr>
              <a:t>  unsigned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portBASE_TYPE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uxPriority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43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xTaskHandle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pvCreatedTask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43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43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dirty="0" smtClean="0"/>
              <a:t>Create </a:t>
            </a:r>
            <a:r>
              <a:rPr lang="en-US" sz="4300" dirty="0"/>
              <a:t>a new task and add it to the list of tasks that are ready to </a:t>
            </a:r>
            <a:r>
              <a:rPr lang="en-US" sz="4300" dirty="0" smtClean="0"/>
              <a:t>run.  </a:t>
            </a:r>
            <a:r>
              <a:rPr lang="en-US" sz="4300" b="1" dirty="0" err="1" smtClean="0"/>
              <a:t>xTaskCreate</a:t>
            </a:r>
            <a:r>
              <a:rPr lang="en-US" sz="4300" b="1" dirty="0"/>
              <a:t>() </a:t>
            </a:r>
            <a:r>
              <a:rPr lang="en-US" sz="4300" dirty="0"/>
              <a:t>can only be used to create a task that has </a:t>
            </a:r>
            <a:r>
              <a:rPr lang="en-US" sz="4300" dirty="0" smtClean="0"/>
              <a:t>unrestricted access </a:t>
            </a:r>
            <a:r>
              <a:rPr lang="en-US" sz="4300" dirty="0"/>
              <a:t>to the entire microcontroller memory map.  Systems that include </a:t>
            </a:r>
            <a:r>
              <a:rPr lang="en-US" sz="4300" dirty="0" smtClean="0"/>
              <a:t>MPU support </a:t>
            </a:r>
            <a:r>
              <a:rPr lang="en-US" sz="4300" dirty="0"/>
              <a:t>can alternatively create an MPU constrained task </a:t>
            </a:r>
            <a:r>
              <a:rPr lang="en-US" sz="4300" dirty="0" smtClean="0"/>
              <a:t>using </a:t>
            </a:r>
            <a:r>
              <a:rPr lang="en-US" sz="4300" dirty="0" err="1" smtClean="0"/>
              <a:t>xTaskCreateRestricted</a:t>
            </a:r>
            <a:r>
              <a:rPr lang="en-US" sz="4300" dirty="0"/>
              <a:t>().</a:t>
            </a:r>
          </a:p>
          <a:p>
            <a:pPr marL="0" indent="0">
              <a:buNone/>
            </a:pPr>
            <a:r>
              <a:rPr lang="en-US" sz="4300" dirty="0"/>
              <a:t> </a:t>
            </a:r>
          </a:p>
          <a:p>
            <a:r>
              <a:rPr lang="en-US" sz="4300" b="1" dirty="0" err="1" smtClean="0"/>
              <a:t>pvTaskCode</a:t>
            </a:r>
            <a:r>
              <a:rPr lang="en-US" sz="4300" b="1" dirty="0" smtClean="0"/>
              <a:t>:</a:t>
            </a:r>
            <a:r>
              <a:rPr lang="en-US" sz="4300" dirty="0" smtClean="0"/>
              <a:t> </a:t>
            </a:r>
            <a:r>
              <a:rPr lang="en-US" sz="4300" dirty="0"/>
              <a:t>Pointer to the task entry function.  </a:t>
            </a:r>
            <a:r>
              <a:rPr lang="en-US" sz="4300" dirty="0" smtClean="0"/>
              <a:t>Tasks must </a:t>
            </a:r>
            <a:r>
              <a:rPr lang="en-US" sz="4300" dirty="0"/>
              <a:t>be implemented to never return (i.e. continuous loop).</a:t>
            </a:r>
          </a:p>
          <a:p>
            <a:r>
              <a:rPr lang="en-US" sz="4300" b="1" dirty="0" err="1" smtClean="0"/>
              <a:t>pcName</a:t>
            </a:r>
            <a:r>
              <a:rPr lang="en-US" sz="4300" b="1" dirty="0" smtClean="0"/>
              <a:t>:</a:t>
            </a:r>
            <a:r>
              <a:rPr lang="en-US" sz="4300" dirty="0" smtClean="0"/>
              <a:t> </a:t>
            </a:r>
            <a:r>
              <a:rPr lang="en-US" sz="4300" dirty="0"/>
              <a:t>A descriptive name for the task.  This is mainly used </a:t>
            </a:r>
            <a:r>
              <a:rPr lang="en-US" sz="4300" dirty="0" smtClean="0"/>
              <a:t>to facilitate </a:t>
            </a:r>
            <a:r>
              <a:rPr lang="en-US" sz="4300" dirty="0"/>
              <a:t>debugging.  Max length defined by </a:t>
            </a:r>
            <a:r>
              <a:rPr lang="en-US" sz="4300" dirty="0" err="1"/>
              <a:t>tskMAX_TASK_NAME_LEN</a:t>
            </a:r>
            <a:r>
              <a:rPr lang="en-US" sz="4300" dirty="0"/>
              <a:t> </a:t>
            </a:r>
            <a:r>
              <a:rPr lang="en-US" sz="4300" dirty="0" smtClean="0"/>
              <a:t>– default is </a:t>
            </a:r>
            <a:r>
              <a:rPr lang="en-US" sz="4300" dirty="0"/>
              <a:t>16.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>
            <a:noAutofit/>
          </a:bodyPr>
          <a:lstStyle/>
          <a:p>
            <a:r>
              <a:rPr lang="en-US" sz="1400" b="1" dirty="0" err="1" smtClean="0"/>
              <a:t>usStackDepth</a:t>
            </a:r>
            <a:r>
              <a:rPr lang="en-US" sz="1400" b="1" dirty="0" smtClean="0"/>
              <a:t>:</a:t>
            </a:r>
            <a:r>
              <a:rPr lang="en-US" sz="1400" dirty="0" smtClean="0"/>
              <a:t> </a:t>
            </a:r>
            <a:r>
              <a:rPr lang="en-US" sz="1400" dirty="0"/>
              <a:t>The size of the task stack specified as the number </a:t>
            </a:r>
            <a:r>
              <a:rPr lang="en-US" sz="1400" dirty="0" smtClean="0"/>
              <a:t>of variables </a:t>
            </a:r>
            <a:r>
              <a:rPr lang="en-US" sz="1400" dirty="0"/>
              <a:t>the stack can hold - not the number of bytes.  For example, </a:t>
            </a:r>
            <a:r>
              <a:rPr lang="en-US" sz="1400" dirty="0" smtClean="0"/>
              <a:t>if the </a:t>
            </a:r>
            <a:r>
              <a:rPr lang="en-US" sz="1400" dirty="0"/>
              <a:t>stack is 16 bits wide and </a:t>
            </a:r>
            <a:r>
              <a:rPr lang="en-US" sz="1400" dirty="0" err="1"/>
              <a:t>usStackDepth</a:t>
            </a:r>
            <a:r>
              <a:rPr lang="en-US" sz="1400" dirty="0"/>
              <a:t> is defined as 100, 200 </a:t>
            </a:r>
            <a:r>
              <a:rPr lang="en-US" sz="1400" dirty="0" smtClean="0"/>
              <a:t>bytes will </a:t>
            </a:r>
            <a:r>
              <a:rPr lang="en-US" sz="1400" dirty="0"/>
              <a:t>be allocated for stack storage.</a:t>
            </a:r>
          </a:p>
          <a:p>
            <a:r>
              <a:rPr lang="en-US" sz="1400" b="1" dirty="0" err="1" smtClean="0"/>
              <a:t>pvParameters</a:t>
            </a:r>
            <a:r>
              <a:rPr lang="en-US" sz="1400" dirty="0" smtClean="0"/>
              <a:t>: </a:t>
            </a:r>
            <a:r>
              <a:rPr lang="en-US" sz="1400" dirty="0"/>
              <a:t>Pointer that will be used as the parameter for </a:t>
            </a:r>
            <a:r>
              <a:rPr lang="en-US" sz="1400" dirty="0" smtClean="0"/>
              <a:t>the </a:t>
            </a:r>
            <a:r>
              <a:rPr lang="en-US" sz="1400" dirty="0" err="1" smtClean="0"/>
              <a:t>taskbeing</a:t>
            </a:r>
            <a:r>
              <a:rPr lang="en-US" sz="1400" dirty="0" smtClean="0"/>
              <a:t> </a:t>
            </a:r>
            <a:r>
              <a:rPr lang="en-US" sz="1400" dirty="0"/>
              <a:t>created.</a:t>
            </a:r>
          </a:p>
          <a:p>
            <a:r>
              <a:rPr lang="en-US" sz="1400" b="1" dirty="0" err="1" smtClean="0"/>
              <a:t>uxPriority</a:t>
            </a:r>
            <a:r>
              <a:rPr lang="en-US" sz="1400" b="1" dirty="0" smtClean="0"/>
              <a:t>:</a:t>
            </a:r>
            <a:r>
              <a:rPr lang="en-US" sz="1400" dirty="0" smtClean="0"/>
              <a:t> </a:t>
            </a:r>
            <a:r>
              <a:rPr lang="en-US" sz="1400" dirty="0"/>
              <a:t>The priority at which the task should run.  Systems </a:t>
            </a:r>
            <a:r>
              <a:rPr lang="en-US" sz="1400" dirty="0" smtClean="0"/>
              <a:t>that include </a:t>
            </a:r>
            <a:r>
              <a:rPr lang="en-US" sz="1400" dirty="0"/>
              <a:t>MPU support can optionally create tasks in a privileged (</a:t>
            </a:r>
            <a:r>
              <a:rPr lang="en-US" sz="1400" dirty="0" smtClean="0"/>
              <a:t>system) mode </a:t>
            </a:r>
            <a:r>
              <a:rPr lang="en-US" sz="1400" dirty="0"/>
              <a:t>by setting bit </a:t>
            </a:r>
            <a:r>
              <a:rPr lang="en-US" sz="1400" dirty="0" err="1"/>
              <a:t>portPRIVILEGE_BIT</a:t>
            </a:r>
            <a:r>
              <a:rPr lang="en-US" sz="1400" dirty="0"/>
              <a:t> of the priority parameter.  </a:t>
            </a:r>
            <a:r>
              <a:rPr lang="en-US" sz="1400" dirty="0" smtClean="0"/>
              <a:t>For example</a:t>
            </a:r>
            <a:r>
              <a:rPr lang="en-US" sz="1400" dirty="0"/>
              <a:t>, to create a privileged task at priority 2 the </a:t>
            </a:r>
            <a:r>
              <a:rPr lang="en-US" sz="1400" dirty="0" err="1"/>
              <a:t>uxPriority</a:t>
            </a:r>
            <a:r>
              <a:rPr lang="en-US" sz="1400" dirty="0"/>
              <a:t> </a:t>
            </a:r>
            <a:r>
              <a:rPr lang="en-US" sz="1400" dirty="0" smtClean="0"/>
              <a:t>parameter should </a:t>
            </a:r>
            <a:r>
              <a:rPr lang="en-US" sz="1400" dirty="0"/>
              <a:t>be set to ( 2 | </a:t>
            </a:r>
            <a:r>
              <a:rPr lang="en-US" sz="1400" dirty="0" err="1"/>
              <a:t>portPRIVILEGE_BIT</a:t>
            </a:r>
            <a:r>
              <a:rPr lang="en-US" sz="1400" dirty="0"/>
              <a:t> ).</a:t>
            </a:r>
          </a:p>
          <a:p>
            <a:r>
              <a:rPr lang="en-US" sz="1400" b="1" dirty="0" err="1" smtClean="0"/>
              <a:t>pvCreatedTask</a:t>
            </a:r>
            <a:r>
              <a:rPr lang="en-US" sz="1400" b="1" dirty="0" smtClean="0"/>
              <a:t>:</a:t>
            </a:r>
            <a:r>
              <a:rPr lang="en-US" sz="1400" dirty="0" smtClean="0"/>
              <a:t> </a:t>
            </a:r>
            <a:r>
              <a:rPr lang="en-US" sz="1400" dirty="0"/>
              <a:t>Used to pass back a handle by which the created </a:t>
            </a:r>
            <a:r>
              <a:rPr lang="en-US" sz="1400" dirty="0" smtClean="0"/>
              <a:t>task can </a:t>
            </a:r>
            <a:r>
              <a:rPr lang="en-US" sz="1400" dirty="0"/>
              <a:t>be </a:t>
            </a:r>
            <a:r>
              <a:rPr lang="en-US" sz="1400" dirty="0" smtClean="0"/>
              <a:t>referenced.</a:t>
            </a:r>
          </a:p>
          <a:p>
            <a:r>
              <a:rPr lang="en-US" sz="1400" b="1" dirty="0" err="1" smtClean="0"/>
              <a:t>pdPASS</a:t>
            </a:r>
            <a:r>
              <a:rPr lang="en-US" sz="1400" dirty="0" smtClean="0"/>
              <a:t>: If </a:t>
            </a:r>
            <a:r>
              <a:rPr lang="en-US" sz="1400" dirty="0"/>
              <a:t>the task was successfully created and added to a </a:t>
            </a:r>
            <a:r>
              <a:rPr lang="en-US" sz="1400" dirty="0" smtClean="0"/>
              <a:t>ready list</a:t>
            </a:r>
            <a:r>
              <a:rPr lang="en-US" sz="1400" dirty="0"/>
              <a:t>, otherwise an error code defined in the file </a:t>
            </a:r>
            <a:r>
              <a:rPr lang="en-US" sz="1400" dirty="0" err="1" smtClean="0"/>
              <a:t>errors.h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553200"/>
            <a:ext cx="2179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From the </a:t>
            </a:r>
            <a:r>
              <a:rPr lang="en-US" sz="1200" dirty="0" err="1">
                <a:solidFill>
                  <a:prstClr val="black"/>
                </a:solidFill>
              </a:rPr>
              <a:t>task.h</a:t>
            </a:r>
            <a:r>
              <a:rPr lang="en-US" sz="1200" dirty="0">
                <a:solidFill>
                  <a:prstClr val="black"/>
                </a:solidFill>
              </a:rPr>
              <a:t> file in </a:t>
            </a:r>
            <a:r>
              <a:rPr lang="en-US" sz="1200" dirty="0" err="1">
                <a:solidFill>
                  <a:prstClr val="black"/>
                </a:solidFill>
              </a:rPr>
              <a:t>FreeRTOS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18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562100"/>
            <a:ext cx="8772525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8580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I’ve created a task,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Task will run if there are no other tasks of higher priority</a:t>
            </a:r>
          </a:p>
          <a:p>
            <a:pPr lvl="1"/>
            <a:r>
              <a:rPr lang="en-US" dirty="0" smtClean="0"/>
              <a:t>And if others the same priority will RR.</a:t>
            </a:r>
          </a:p>
          <a:p>
            <a:r>
              <a:rPr lang="en-US" dirty="0" smtClean="0"/>
              <a:t>But that begs the question: “How do we know if a task wants to do something or not?”</a:t>
            </a:r>
          </a:p>
          <a:p>
            <a:pPr lvl="1"/>
            <a:r>
              <a:rPr lang="en-US" dirty="0" smtClean="0"/>
              <a:t>The previous example gave </a:t>
            </a:r>
            <a:r>
              <a:rPr lang="en-US" i="1" dirty="0" smtClean="0"/>
              <a:t>always</a:t>
            </a:r>
            <a:r>
              <a:rPr lang="en-US" dirty="0" smtClean="0"/>
              <a:t> wanted to run.</a:t>
            </a:r>
          </a:p>
          <a:p>
            <a:pPr lvl="2"/>
            <a:r>
              <a:rPr lang="en-US" dirty="0" smtClean="0"/>
              <a:t>Just looping for delay (which we said was bad)</a:t>
            </a:r>
          </a:p>
          <a:p>
            <a:pPr lvl="2"/>
            <a:r>
              <a:rPr lang="en-US" dirty="0" smtClean="0"/>
              <a:t>Instead should call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vTaskDelay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 lvl="3"/>
            <a:r>
              <a:rPr lang="en-US" dirty="0" smtClean="0"/>
              <a:t>Delays current task for X “ticks” </a:t>
            </a:r>
            <a:endParaRPr lang="en-US" dirty="0"/>
          </a:p>
          <a:p>
            <a:pPr lvl="2"/>
            <a:r>
              <a:rPr lang="en-US" dirty="0" smtClean="0"/>
              <a:t>There </a:t>
            </a:r>
            <a:r>
              <a:rPr lang="en-US" dirty="0" smtClean="0"/>
              <a:t>are a few other APIs for delaying…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6251545"/>
            <a:ext cx="5511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Now we need an “under the hood” understanding</a:t>
            </a:r>
          </a:p>
        </p:txBody>
      </p:sp>
    </p:spTree>
    <p:extLst>
      <p:ext uri="{BB962C8B-B14F-4D97-AF65-F5344CB8AC3E}">
        <p14:creationId xmlns:p14="http://schemas.microsoft.com/office/powerpoint/2010/main" val="103715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status in </a:t>
            </a:r>
            <a:r>
              <a:rPr lang="en-US" dirty="0" err="1" smtClean="0"/>
              <a:t>FreeRTOS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Running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Task is actually </a:t>
            </a:r>
            <a:r>
              <a:rPr lang="en-US" dirty="0"/>
              <a:t>executing </a:t>
            </a:r>
            <a:endParaRPr lang="en-US" dirty="0" smtClean="0"/>
          </a:p>
          <a:p>
            <a:r>
              <a:rPr lang="en-US" b="1" dirty="0" smtClean="0"/>
              <a:t>Ready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Task is ready to execute but a task of </a:t>
            </a:r>
            <a:r>
              <a:rPr lang="en-US" dirty="0"/>
              <a:t>equal or higher priority is </a:t>
            </a:r>
            <a:r>
              <a:rPr lang="en-US" dirty="0" smtClean="0"/>
              <a:t>Running. </a:t>
            </a:r>
            <a:endParaRPr lang="en-US" dirty="0"/>
          </a:p>
          <a:p>
            <a:r>
              <a:rPr lang="en-US" b="1" dirty="0"/>
              <a:t>Blocked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Task is waiting for some event.</a:t>
            </a:r>
          </a:p>
          <a:p>
            <a:pPr lvl="2"/>
            <a:r>
              <a:rPr lang="en-US" b="1" dirty="0" smtClean="0"/>
              <a:t>Time</a:t>
            </a:r>
            <a:r>
              <a:rPr lang="en-US" dirty="0" smtClean="0"/>
              <a:t>: if </a:t>
            </a:r>
            <a:r>
              <a:rPr lang="en-US" dirty="0"/>
              <a:t>a task calls </a:t>
            </a:r>
            <a:r>
              <a:rPr lang="en-US" dirty="0" err="1"/>
              <a:t>vTaskDelay</a:t>
            </a:r>
            <a:r>
              <a:rPr lang="en-US" dirty="0"/>
              <a:t>() it will block </a:t>
            </a:r>
            <a:r>
              <a:rPr lang="en-US" dirty="0" smtClean="0"/>
              <a:t>until </a:t>
            </a:r>
            <a:r>
              <a:rPr lang="en-US" dirty="0"/>
              <a:t>the delay period has </a:t>
            </a:r>
            <a:r>
              <a:rPr lang="en-US" dirty="0" smtClean="0"/>
              <a:t>expired.</a:t>
            </a:r>
          </a:p>
          <a:p>
            <a:pPr lvl="2"/>
            <a:r>
              <a:rPr lang="en-US" b="1" dirty="0" smtClean="0"/>
              <a:t>Resource</a:t>
            </a:r>
            <a:r>
              <a:rPr lang="en-US" dirty="0" smtClean="0"/>
              <a:t>: Tasks </a:t>
            </a:r>
            <a:r>
              <a:rPr lang="en-US" dirty="0"/>
              <a:t>can also block waiting for queue and semaphore events.</a:t>
            </a:r>
          </a:p>
          <a:p>
            <a:r>
              <a:rPr lang="en-US" b="1" dirty="0" smtClean="0"/>
              <a:t>Suspended</a:t>
            </a:r>
          </a:p>
          <a:p>
            <a:pPr lvl="1"/>
            <a:r>
              <a:rPr lang="en-US" dirty="0" smtClean="0"/>
              <a:t>Much like blocked, but not waiting for anything. </a:t>
            </a:r>
          </a:p>
          <a:p>
            <a:pPr lvl="1"/>
            <a:r>
              <a:rPr lang="en-US" dirty="0" smtClean="0"/>
              <a:t>Tasks </a:t>
            </a:r>
            <a:r>
              <a:rPr lang="en-US" dirty="0"/>
              <a:t>will only enter or exit the suspended state when explicitly commanded to do so through the </a:t>
            </a:r>
            <a:r>
              <a:rPr lang="en-US" dirty="0" err="1"/>
              <a:t>vTaskSuspend</a:t>
            </a:r>
            <a:r>
              <a:rPr lang="en-US" dirty="0"/>
              <a:t>() and </a:t>
            </a:r>
            <a:r>
              <a:rPr lang="en-US" dirty="0" err="1"/>
              <a:t>xTaskResume</a:t>
            </a:r>
            <a:r>
              <a:rPr lang="en-US" dirty="0"/>
              <a:t>() API calls respectively. </a:t>
            </a:r>
          </a:p>
          <a:p>
            <a:endParaRPr lang="en-US" dirty="0"/>
          </a:p>
        </p:txBody>
      </p:sp>
      <p:pic>
        <p:nvPicPr>
          <p:cNvPr id="2050" name="Picture 2" descr="http://www.freertos.org/tskstat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611" y="1752600"/>
            <a:ext cx="4039339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6553200"/>
            <a:ext cx="4527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Mostly from http://www.freertos.org/RTOS-task-states.html</a:t>
            </a:r>
          </a:p>
        </p:txBody>
      </p:sp>
    </p:spTree>
    <p:extLst>
      <p:ext uri="{BB962C8B-B14F-4D97-AF65-F5344CB8AC3E}">
        <p14:creationId xmlns:p14="http://schemas.microsoft.com/office/powerpoint/2010/main" val="1872445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Schedule for the remainder of the semester</a:t>
            </a:r>
          </a:p>
          <a:p>
            <a:pPr lvl="1"/>
            <a:r>
              <a:rPr lang="en-US" dirty="0" smtClean="0"/>
              <a:t>Today, 12/5, (Last lecture)</a:t>
            </a:r>
          </a:p>
          <a:p>
            <a:pPr lvl="2"/>
            <a:r>
              <a:rPr lang="en-US" dirty="0" smtClean="0"/>
              <a:t>Use remaining lecture time slots to work on projects</a:t>
            </a:r>
          </a:p>
          <a:p>
            <a:pPr lvl="1"/>
            <a:r>
              <a:rPr lang="en-US" dirty="0" smtClean="0"/>
              <a:t>12/13 Design Expo</a:t>
            </a:r>
          </a:p>
          <a:p>
            <a:pPr lvl="1"/>
            <a:r>
              <a:rPr lang="en-US" dirty="0" smtClean="0"/>
              <a:t>12/15 Project Write-up Due</a:t>
            </a:r>
          </a:p>
          <a:p>
            <a:pPr lvl="1"/>
            <a:r>
              <a:rPr lang="en-US" dirty="0" smtClean="0"/>
              <a:t>12/18 Lab Clean-up complete</a:t>
            </a:r>
          </a:p>
          <a:p>
            <a:pPr lvl="1"/>
            <a:r>
              <a:rPr lang="en-US" dirty="0" smtClean="0"/>
              <a:t>12/21 Final Exam</a:t>
            </a:r>
          </a:p>
          <a:p>
            <a:pPr lvl="2"/>
            <a:r>
              <a:rPr lang="en-US" dirty="0" smtClean="0"/>
              <a:t> 1:30-3:30pm in 1010/1018 DOW</a:t>
            </a:r>
          </a:p>
          <a:p>
            <a:r>
              <a:rPr lang="en-US" dirty="0" smtClean="0"/>
              <a:t>Please fill out course evaluation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47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Tasks: there’s a lot more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Can do all sorts of things</a:t>
            </a:r>
          </a:p>
          <a:p>
            <a:pPr lvl="1"/>
            <a:r>
              <a:rPr lang="en-US" sz="2800" dirty="0" smtClean="0"/>
              <a:t>Change priority of a task</a:t>
            </a:r>
          </a:p>
          <a:p>
            <a:pPr lvl="1"/>
            <a:r>
              <a:rPr lang="en-US" sz="2800" dirty="0"/>
              <a:t>D</a:t>
            </a:r>
            <a:r>
              <a:rPr lang="en-US" sz="2800" dirty="0" smtClean="0"/>
              <a:t>elete a task</a:t>
            </a:r>
          </a:p>
          <a:p>
            <a:pPr lvl="1"/>
            <a:r>
              <a:rPr lang="en-US" sz="2800" dirty="0" smtClean="0"/>
              <a:t>Suspend a task (mentioned above) </a:t>
            </a:r>
          </a:p>
          <a:p>
            <a:pPr lvl="1"/>
            <a:r>
              <a:rPr lang="en-US" sz="2800" dirty="0" smtClean="0"/>
              <a:t>Get priority of a task.</a:t>
            </a:r>
          </a:p>
          <a:p>
            <a:r>
              <a:rPr lang="en-US" dirty="0" smtClean="0"/>
              <a:t>Example on the right</a:t>
            </a:r>
          </a:p>
          <a:p>
            <a:pPr lvl="1"/>
            <a:r>
              <a:rPr lang="en-US" dirty="0" smtClean="0"/>
              <a:t>But we’ll stop here…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vTaskPrioritySet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xTaskHandle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pxTask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uxNewPriority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dirty="0"/>
              <a:t>the priority of any task.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 smtClean="0"/>
              <a:t>pxTask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/>
              <a:t>Handle to the task for which the priority is being </a:t>
            </a:r>
            <a:r>
              <a:rPr lang="en-US" dirty="0" smtClean="0"/>
              <a:t>set. Passing </a:t>
            </a:r>
            <a:r>
              <a:rPr lang="en-US" dirty="0"/>
              <a:t>a NULL handle results in the priority of the calling task being set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uxNewPriority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/>
              <a:t>The priority to which the task will be set.</a:t>
            </a:r>
          </a:p>
        </p:txBody>
      </p:sp>
    </p:spTree>
    <p:extLst>
      <p:ext uri="{BB962C8B-B14F-4D97-AF65-F5344CB8AC3E}">
        <p14:creationId xmlns:p14="http://schemas.microsoft.com/office/powerpoint/2010/main" val="237090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RTOS needs to do a lot more…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Interrupts</a:t>
            </a:r>
          </a:p>
          <a:p>
            <a:pPr lvl="1"/>
            <a:r>
              <a:rPr lang="en-US" dirty="0" smtClean="0"/>
              <a:t>Including deferred interrupts</a:t>
            </a:r>
          </a:p>
          <a:p>
            <a:r>
              <a:rPr lang="en-US" dirty="0" smtClean="0"/>
              <a:t>Memory management</a:t>
            </a:r>
          </a:p>
          <a:p>
            <a:r>
              <a:rPr lang="en-US" dirty="0" smtClean="0"/>
              <a:t>Standard I/O interfaces</a:t>
            </a:r>
          </a:p>
          <a:p>
            <a:r>
              <a:rPr lang="en-US" dirty="0" smtClean="0"/>
              <a:t>Fast context switch</a:t>
            </a:r>
          </a:p>
          <a:p>
            <a:r>
              <a:rPr lang="en-US" dirty="0" smtClean="0"/>
              <a:t>Locks</a:t>
            </a:r>
          </a:p>
          <a:p>
            <a:pPr lvl="1"/>
            <a:r>
              <a:rPr lang="en-US" dirty="0" smtClean="0"/>
              <a:t>So only one task can use certain resources at a time.</a:t>
            </a:r>
          </a:p>
          <a:p>
            <a:endParaRPr lang="en-US" dirty="0"/>
          </a:p>
          <a:p>
            <a:r>
              <a:rPr lang="en-US" dirty="0" err="1" smtClean="0"/>
              <a:t>FreeRTOS</a:t>
            </a:r>
            <a:r>
              <a:rPr lang="en-US" dirty="0" smtClean="0"/>
              <a:t> does each of those, some better than others.</a:t>
            </a:r>
          </a:p>
        </p:txBody>
      </p:sp>
    </p:spTree>
    <p:extLst>
      <p:ext uri="{BB962C8B-B14F-4D97-AF65-F5344CB8AC3E}">
        <p14:creationId xmlns:p14="http://schemas.microsoft.com/office/powerpoint/2010/main" val="108945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Real-Time System?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dirty="0"/>
              <a:t>Real-time systems have been defined as: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"those systems in which the correctness of the system depends not only on the logical result of the computation, but also on the time at which the results are produced";</a:t>
            </a:r>
          </a:p>
          <a:p>
            <a:pPr lvl="1"/>
            <a:r>
              <a:rPr lang="en-US" dirty="0"/>
              <a:t> J. </a:t>
            </a:r>
            <a:r>
              <a:rPr lang="en-US" dirty="0" err="1"/>
              <a:t>Stankovic</a:t>
            </a:r>
            <a:r>
              <a:rPr lang="en-US" dirty="0"/>
              <a:t>, "Misconceptions About Real-Time Computing," </a:t>
            </a:r>
            <a:r>
              <a:rPr lang="en-US" b="1" i="1" dirty="0"/>
              <a:t>IEEE Computer,</a:t>
            </a:r>
            <a:r>
              <a:rPr lang="en-US" dirty="0"/>
              <a:t> 21(10), October 1988.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is a RTS?</a:t>
            </a:r>
          </a:p>
        </p:txBody>
      </p:sp>
    </p:spTree>
    <p:extLst>
      <p:ext uri="{BB962C8B-B14F-4D97-AF65-F5344CB8AC3E}">
        <p14:creationId xmlns:p14="http://schemas.microsoft.com/office/powerpoint/2010/main" val="3484544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Real-Time Characteristics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Pretty much your typical embedded system</a:t>
            </a:r>
          </a:p>
          <a:p>
            <a:pPr lvl="1"/>
            <a:r>
              <a:rPr lang="en-US" dirty="0" smtClean="0"/>
              <a:t>Sensors &amp; actuators all controlled by a processor.</a:t>
            </a:r>
          </a:p>
          <a:p>
            <a:pPr lvl="1"/>
            <a:r>
              <a:rPr lang="en-US" dirty="0" smtClean="0"/>
              <a:t>The big difference is </a:t>
            </a:r>
            <a:r>
              <a:rPr lang="en-US" b="1" dirty="0" smtClean="0"/>
              <a:t>timing constraints</a:t>
            </a:r>
            <a:r>
              <a:rPr lang="en-US" dirty="0" smtClean="0"/>
              <a:t> (deadlines).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Those tasks can be broken into two categories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</a:p>
          <a:p>
            <a:pPr lvl="1"/>
            <a:r>
              <a:rPr lang="en-US" b="1" dirty="0" smtClean="0"/>
              <a:t>Periodic Tasks</a:t>
            </a:r>
            <a:r>
              <a:rPr lang="en-US" dirty="0" smtClean="0"/>
              <a:t>: Time-driven and recurring at regular intervals.</a:t>
            </a:r>
          </a:p>
          <a:p>
            <a:pPr lvl="2"/>
            <a:r>
              <a:rPr lang="en-US" dirty="0" smtClean="0"/>
              <a:t>A car checking for a wall every 0.1 seconds; </a:t>
            </a:r>
          </a:p>
          <a:p>
            <a:pPr lvl="2"/>
            <a:r>
              <a:rPr lang="en-US" dirty="0" smtClean="0"/>
              <a:t>An air monitoring system grabbing an air sample every 10 seconds. </a:t>
            </a:r>
          </a:p>
          <a:p>
            <a:pPr lvl="1"/>
            <a:r>
              <a:rPr lang="en-US" sz="2400" b="1" dirty="0" err="1" smtClean="0"/>
              <a:t>Aperiodic</a:t>
            </a:r>
            <a:r>
              <a:rPr lang="en-US" sz="2400" dirty="0" smtClean="0"/>
              <a:t>: event-driven</a:t>
            </a:r>
          </a:p>
          <a:p>
            <a:pPr lvl="2"/>
            <a:r>
              <a:rPr lang="en-US" sz="2000" dirty="0" smtClean="0"/>
              <a:t>That car having to react to a wall it found</a:t>
            </a:r>
          </a:p>
          <a:p>
            <a:pPr lvl="2"/>
            <a:r>
              <a:rPr lang="en-US" sz="2000" dirty="0" smtClean="0"/>
              <a:t>The loss of network connectivity.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396335"/>
            <a:ext cx="8379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baseline="30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1</a:t>
            </a:r>
            <a:r>
              <a:rPr lang="en-US" sz="12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Sporadic tasks are sometimes also discussed as a third category.  They are tasks similar to aperiodic tasks but activated with some </a:t>
            </a:r>
            <a:br>
              <a:rPr lang="en-US" sz="1200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r>
              <a:rPr lang="en-US" sz="12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 known bounded rate.   The bounded rate is characterized by a minimum interval of time between two successive activations.</a:t>
            </a:r>
            <a:endParaRPr lang="en-US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is a RTS?</a:t>
            </a:r>
          </a:p>
        </p:txBody>
      </p:sp>
    </p:spTree>
    <p:extLst>
      <p:ext uri="{BB962C8B-B14F-4D97-AF65-F5344CB8AC3E}">
        <p14:creationId xmlns:p14="http://schemas.microsoft.com/office/powerpoint/2010/main" val="4063971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Soft, Firm and Hard deadlines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The instant at which a result is needed is called a deadline. </a:t>
            </a:r>
          </a:p>
          <a:p>
            <a:pPr lvl="1"/>
            <a:r>
              <a:rPr lang="en-US" sz="2600" dirty="0" smtClean="0"/>
              <a:t>If the result has utility even after the deadline has passed, the deadline is classified as </a:t>
            </a:r>
            <a:r>
              <a:rPr lang="en-US" sz="2600" b="1" dirty="0" smtClean="0"/>
              <a:t>soft</a:t>
            </a:r>
            <a:r>
              <a:rPr lang="en-US" sz="2600" dirty="0" smtClean="0"/>
              <a:t>, otherwise it is </a:t>
            </a:r>
            <a:r>
              <a:rPr lang="en-US" sz="2600" b="1" dirty="0" smtClean="0"/>
              <a:t>firm</a:t>
            </a:r>
            <a:r>
              <a:rPr lang="en-US" sz="2600" dirty="0" smtClean="0"/>
              <a:t>. </a:t>
            </a:r>
          </a:p>
          <a:p>
            <a:pPr lvl="1"/>
            <a:r>
              <a:rPr lang="en-US" sz="2600" dirty="0" smtClean="0"/>
              <a:t>If a catastrophe </a:t>
            </a:r>
            <a:r>
              <a:rPr lang="en-US" sz="2600" b="1" i="1" u="sng" dirty="0" smtClean="0"/>
              <a:t>could</a:t>
            </a:r>
            <a:r>
              <a:rPr lang="en-US" sz="2600" dirty="0" smtClean="0"/>
              <a:t> result if a firm deadline is missed, the deadline is </a:t>
            </a:r>
            <a:r>
              <a:rPr lang="en-US" sz="2600" b="1" dirty="0" smtClean="0"/>
              <a:t>hard</a:t>
            </a:r>
            <a:r>
              <a:rPr lang="en-US" sz="2600" dirty="0" smtClean="0"/>
              <a:t>.</a:t>
            </a:r>
          </a:p>
          <a:p>
            <a:r>
              <a:rPr lang="en-US" sz="3000" dirty="0" smtClean="0"/>
              <a:t>Examples?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0996" y="6488668"/>
            <a:ext cx="7530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3657600" algn="l"/>
              </a:tabLst>
            </a:pPr>
            <a:r>
              <a:rPr lang="en-US" dirty="0">
                <a:solidFill>
                  <a:prstClr val="black"/>
                </a:solidFill>
              </a:rPr>
              <a:t>Definitions taken from a paper by Kanaka </a:t>
            </a:r>
            <a:r>
              <a:rPr lang="en-US" dirty="0" err="1">
                <a:solidFill>
                  <a:prstClr val="black"/>
                </a:solidFill>
              </a:rPr>
              <a:t>Juvva</a:t>
            </a:r>
            <a:r>
              <a:rPr lang="en-US" dirty="0">
                <a:solidFill>
                  <a:prstClr val="black"/>
                </a:solidFill>
              </a:rPr>
              <a:t>, not sure who originated them.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is a RTS?</a:t>
            </a:r>
          </a:p>
        </p:txBody>
      </p:sp>
    </p:spTree>
    <p:extLst>
      <p:ext uri="{BB962C8B-B14F-4D97-AF65-F5344CB8AC3E}">
        <p14:creationId xmlns:p14="http://schemas.microsoft.com/office/powerpoint/2010/main" val="3275534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is this hard?</a:t>
            </a:r>
            <a:br>
              <a:rPr lang="en-US" b="1" dirty="0" smtClean="0"/>
            </a:br>
            <a:r>
              <a:rPr lang="en-US" dirty="0" smtClean="0"/>
              <a:t>Three major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want to use as cheap ($$, power) a processor as possible.</a:t>
            </a:r>
          </a:p>
          <a:p>
            <a:pPr lvl="1"/>
            <a:r>
              <a:rPr lang="en-US" dirty="0" smtClean="0"/>
              <a:t>Don’t want to overpay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are non-CPU resources to worry about.</a:t>
            </a:r>
          </a:p>
          <a:p>
            <a:pPr lvl="1"/>
            <a:r>
              <a:rPr lang="en-US" dirty="0" smtClean="0"/>
              <a:t>Say two devices both on an SPI bus.</a:t>
            </a:r>
          </a:p>
          <a:p>
            <a:pPr lvl="1"/>
            <a:r>
              <a:rPr lang="en-US" dirty="0" smtClean="0"/>
              <a:t>So often can’t treat tasks as independent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Validation is hard</a:t>
            </a:r>
          </a:p>
          <a:p>
            <a:pPr lvl="1"/>
            <a:r>
              <a:rPr lang="en-US" dirty="0" smtClean="0"/>
              <a:t>You’ve got deadlines you </a:t>
            </a:r>
            <a:r>
              <a:rPr lang="en-US" b="1" i="1" dirty="0" smtClean="0"/>
              <a:t>must</a:t>
            </a:r>
            <a:r>
              <a:rPr lang="en-US" dirty="0" smtClean="0"/>
              <a:t> meet.</a:t>
            </a:r>
          </a:p>
          <a:p>
            <a:pPr lvl="2"/>
            <a:r>
              <a:rPr lang="en-US" dirty="0" smtClean="0"/>
              <a:t>How do you </a:t>
            </a:r>
            <a:r>
              <a:rPr lang="en-US" b="1" i="1" dirty="0" smtClean="0"/>
              <a:t>know</a:t>
            </a:r>
            <a:r>
              <a:rPr lang="en-US" dirty="0" smtClean="0"/>
              <a:t> you will?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48484" y="6324600"/>
            <a:ext cx="5575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3657600" algn="l"/>
              </a:tabLst>
            </a:pPr>
            <a:r>
              <a:rPr lang="en-US" sz="28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Let’s discuss that last one a bit more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is a RTS?</a:t>
            </a:r>
          </a:p>
        </p:txBody>
      </p:sp>
    </p:spTree>
    <p:extLst>
      <p:ext uri="{BB962C8B-B14F-4D97-AF65-F5344CB8AC3E}">
        <p14:creationId xmlns:p14="http://schemas.microsoft.com/office/powerpoint/2010/main" val="35646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real-time OS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smtClean="0"/>
              <a:t>RTOS)?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Well, an OS to manage to meet RT deadlines (duh).</a:t>
            </a:r>
          </a:p>
          <a:p>
            <a:pPr lvl="1"/>
            <a:r>
              <a:rPr lang="en-US" dirty="0" smtClean="0"/>
              <a:t>While that’s all we </a:t>
            </a:r>
            <a:r>
              <a:rPr lang="en-US" b="1" i="1" dirty="0" smtClean="0"/>
              <a:t>need</a:t>
            </a:r>
            <a:r>
              <a:rPr lang="en-US" dirty="0" smtClean="0"/>
              <a:t> we’d </a:t>
            </a:r>
            <a:r>
              <a:rPr lang="en-US" b="1" i="1" dirty="0" smtClean="0"/>
              <a:t>like</a:t>
            </a:r>
            <a:r>
              <a:rPr lang="en-US" dirty="0" smtClean="0"/>
              <a:t> a lot more.</a:t>
            </a:r>
          </a:p>
          <a:p>
            <a:pPr lvl="2"/>
            <a:r>
              <a:rPr lang="en-US" dirty="0" smtClean="0"/>
              <a:t>After all, we can meet RT deadlines fairly well on the bare metal (no OS)</a:t>
            </a:r>
          </a:p>
          <a:p>
            <a:pPr lvl="3"/>
            <a:r>
              <a:rPr lang="en-US" dirty="0" smtClean="0"/>
              <a:t>But doing this is time consuming and difficult to get right as the system gets large.</a:t>
            </a:r>
          </a:p>
          <a:p>
            <a:pPr lvl="2"/>
            <a:r>
              <a:rPr lang="en-US" dirty="0" smtClean="0"/>
              <a:t>We’d </a:t>
            </a:r>
            <a:r>
              <a:rPr lang="en-US" b="1" i="1" dirty="0" smtClean="0"/>
              <a:t>like</a:t>
            </a:r>
            <a:r>
              <a:rPr lang="en-US" dirty="0" smtClean="0"/>
              <a:t> something that supports us</a:t>
            </a:r>
          </a:p>
          <a:p>
            <a:pPr lvl="3"/>
            <a:r>
              <a:rPr lang="en-US" dirty="0" smtClean="0"/>
              <a:t>Deadlines met</a:t>
            </a:r>
          </a:p>
          <a:p>
            <a:pPr lvl="3"/>
            <a:r>
              <a:rPr lang="en-US" dirty="0" smtClean="0"/>
              <a:t>Interrupts just work</a:t>
            </a:r>
          </a:p>
          <a:p>
            <a:pPr lvl="3"/>
            <a:r>
              <a:rPr lang="en-US" dirty="0" smtClean="0"/>
              <a:t>Tasks stay out of each others way</a:t>
            </a:r>
          </a:p>
          <a:p>
            <a:pPr lvl="3"/>
            <a:r>
              <a:rPr lang="en-US" dirty="0" smtClean="0"/>
              <a:t>Device drivers already written (and tested!) for us</a:t>
            </a:r>
          </a:p>
          <a:p>
            <a:pPr lvl="3"/>
            <a:r>
              <a:rPr lang="en-US" dirty="0" smtClean="0"/>
              <a:t>Portable—runs on a huge variety of systems</a:t>
            </a:r>
          </a:p>
          <a:p>
            <a:pPr lvl="3"/>
            <a:r>
              <a:rPr lang="en-US" dirty="0" smtClean="0"/>
              <a:t>Oh, and nearly no overhead so we can use a small device!</a:t>
            </a:r>
          </a:p>
          <a:p>
            <a:pPr lvl="4"/>
            <a:r>
              <a:rPr lang="en-US" dirty="0" smtClean="0"/>
              <a:t>That is a small memory and CPU footprint.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79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features we’d like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Deadlines </a:t>
            </a:r>
            <a:r>
              <a:rPr lang="en-US" dirty="0" smtClean="0"/>
              <a:t>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the tasks can run and stay out of each other’s way.</a:t>
            </a:r>
          </a:p>
          <a:p>
            <a:r>
              <a:rPr lang="en-US" dirty="0" smtClean="0"/>
              <a:t>Interrupts are fast</a:t>
            </a:r>
          </a:p>
          <a:p>
            <a:pPr lvl="1"/>
            <a:r>
              <a:rPr lang="en-US" dirty="0" smtClean="0"/>
              <a:t>So tasks with tight deadlines get service as fast as possible</a:t>
            </a:r>
          </a:p>
          <a:p>
            <a:pPr lvl="2"/>
            <a:r>
              <a:rPr lang="en-US" dirty="0" smtClean="0"/>
              <a:t>Basically—rarely disable interrupts and when doing so only for a short time.</a:t>
            </a:r>
          </a:p>
          <a:p>
            <a:pPr lvl="1"/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Interrupts just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need to worry about saving/restoring registers</a:t>
            </a:r>
          </a:p>
          <a:p>
            <a:pPr lvl="1"/>
            <a:r>
              <a:rPr lang="en-US" dirty="0" smtClean="0"/>
              <a:t>Which C just generally does for us anyways.</a:t>
            </a:r>
          </a:p>
          <a:p>
            <a:r>
              <a:rPr lang="en-US" dirty="0" smtClean="0"/>
              <a:t>Interrupt prioritization easy to set.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84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Say you have “tasks” you want 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a car driving around by itself.  Has a lot of things it needs to do</a:t>
            </a:r>
          </a:p>
          <a:p>
            <a:pPr lvl="1"/>
            <a:r>
              <a:rPr lang="en-US" dirty="0" smtClean="0"/>
              <a:t>Read sensors</a:t>
            </a:r>
          </a:p>
          <a:p>
            <a:pPr lvl="1"/>
            <a:r>
              <a:rPr lang="en-US" dirty="0" smtClean="0"/>
              <a:t>Read camera (yes, it’s a sensor, but lots more CPU)</a:t>
            </a:r>
          </a:p>
          <a:p>
            <a:pPr lvl="1"/>
            <a:r>
              <a:rPr lang="en-US" dirty="0" smtClean="0"/>
              <a:t>Drive motors</a:t>
            </a:r>
          </a:p>
          <a:p>
            <a:pPr lvl="1"/>
            <a:r>
              <a:rPr lang="en-US" dirty="0" smtClean="0"/>
              <a:t>Make high-level decisions about what actions to take.</a:t>
            </a:r>
          </a:p>
          <a:p>
            <a:r>
              <a:rPr lang="en-US" dirty="0" smtClean="0"/>
              <a:t>For your project, you </a:t>
            </a:r>
            <a:r>
              <a:rPr lang="en-US" dirty="0" smtClean="0"/>
              <a:t>have probably found </a:t>
            </a:r>
            <a:r>
              <a:rPr lang="en-US" dirty="0" smtClean="0"/>
              <a:t>that “integration” is the hard part.</a:t>
            </a:r>
          </a:p>
          <a:p>
            <a:pPr lvl="1"/>
            <a:r>
              <a:rPr lang="en-US" dirty="0" smtClean="0"/>
              <a:t>That is, each task isn’t so bad, but getting them all working together sucks.</a:t>
            </a:r>
          </a:p>
        </p:txBody>
      </p:sp>
    </p:spTree>
    <p:extLst>
      <p:ext uri="{BB962C8B-B14F-4D97-AF65-F5344CB8AC3E}">
        <p14:creationId xmlns:p14="http://schemas.microsoft.com/office/powerpoint/2010/main" val="18600837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1951</Words>
  <Application>Microsoft Macintosh PowerPoint</Application>
  <PresentationFormat>On-screen Show (4:3)</PresentationFormat>
  <Paragraphs>221</Paragraphs>
  <Slides>21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1_Office Theme</vt:lpstr>
      <vt:lpstr>Office Theme</vt:lpstr>
      <vt:lpstr>2_Office Theme</vt:lpstr>
      <vt:lpstr>EECS 373 </vt:lpstr>
      <vt:lpstr>Announcements</vt:lpstr>
      <vt:lpstr>What is a Real-Time System?</vt:lpstr>
      <vt:lpstr>Real-Time Characteristics</vt:lpstr>
      <vt:lpstr>Soft, Firm and Hard deadlines</vt:lpstr>
      <vt:lpstr>Why is this hard? Three major issues</vt:lpstr>
      <vt:lpstr>What is a real-time OS (RTOS)?</vt:lpstr>
      <vt:lpstr>Detailed features we’d like</vt:lpstr>
      <vt:lpstr>Say you have “tasks” you want to do</vt:lpstr>
      <vt:lpstr>Detailed features we’d like: Tasks stay out of each others way</vt:lpstr>
      <vt:lpstr>Hardware interfaces written (and tested!) for us</vt:lpstr>
      <vt:lpstr>Portable</vt:lpstr>
      <vt:lpstr>A specific RTOS: FreeRTOS</vt:lpstr>
      <vt:lpstr>Tasks</vt:lpstr>
      <vt:lpstr>Example trivial task with busy wait (bad)</vt:lpstr>
      <vt:lpstr>Task creation</vt:lpstr>
      <vt:lpstr>Creating a task: example</vt:lpstr>
      <vt:lpstr>OK, I’ve created a task, now what?</vt:lpstr>
      <vt:lpstr>Task status in FreeRTOS</vt:lpstr>
      <vt:lpstr>Tasks: there’s a lot more</vt:lpstr>
      <vt:lpstr>A RTOS needs to do a lot more…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473 Advanced Embedded Systems</dc:title>
  <dc:creator>brehob</dc:creator>
  <cp:lastModifiedBy>Ron</cp:lastModifiedBy>
  <cp:revision>13</cp:revision>
  <cp:lastPrinted>2016-03-10T19:45:03Z</cp:lastPrinted>
  <dcterms:created xsi:type="dcterms:W3CDTF">2014-09-08T01:45:36Z</dcterms:created>
  <dcterms:modified xsi:type="dcterms:W3CDTF">2016-12-05T16:38:08Z</dcterms:modified>
</cp:coreProperties>
</file>