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6"/>
  </p:notesMasterIdLst>
  <p:handoutMasterIdLst>
    <p:handoutMasterId r:id="rId127"/>
  </p:handoutMasterIdLst>
  <p:sldIdLst>
    <p:sldId id="746" r:id="rId2"/>
    <p:sldId id="1195" r:id="rId3"/>
    <p:sldId id="1199" r:id="rId4"/>
    <p:sldId id="1254" r:id="rId5"/>
    <p:sldId id="1258" r:id="rId6"/>
    <p:sldId id="1259" r:id="rId7"/>
    <p:sldId id="1226" r:id="rId8"/>
    <p:sldId id="1197" r:id="rId9"/>
    <p:sldId id="1269" r:id="rId10"/>
    <p:sldId id="1189" r:id="rId11"/>
    <p:sldId id="1233" r:id="rId12"/>
    <p:sldId id="1234" r:id="rId13"/>
    <p:sldId id="1248" r:id="rId14"/>
    <p:sldId id="1235" r:id="rId15"/>
    <p:sldId id="1236" r:id="rId16"/>
    <p:sldId id="1288" r:id="rId17"/>
    <p:sldId id="1289" r:id="rId18"/>
    <p:sldId id="1291" r:id="rId19"/>
    <p:sldId id="1300" r:id="rId20"/>
    <p:sldId id="1302" r:id="rId21"/>
    <p:sldId id="1322" r:id="rId22"/>
    <p:sldId id="1323" r:id="rId23"/>
    <p:sldId id="1351" r:id="rId24"/>
    <p:sldId id="1352" r:id="rId25"/>
    <p:sldId id="1357" r:id="rId26"/>
    <p:sldId id="1358" r:id="rId27"/>
    <p:sldId id="1359" r:id="rId28"/>
    <p:sldId id="1360" r:id="rId29"/>
    <p:sldId id="1361" r:id="rId30"/>
    <p:sldId id="1362" r:id="rId31"/>
    <p:sldId id="1363" r:id="rId32"/>
    <p:sldId id="1364" r:id="rId33"/>
    <p:sldId id="1365" r:id="rId34"/>
    <p:sldId id="1385" r:id="rId35"/>
    <p:sldId id="1386" r:id="rId36"/>
    <p:sldId id="1387" r:id="rId37"/>
    <p:sldId id="1388" r:id="rId38"/>
    <p:sldId id="1389" r:id="rId39"/>
    <p:sldId id="1392" r:id="rId40"/>
    <p:sldId id="1395" r:id="rId41"/>
    <p:sldId id="1396" r:id="rId42"/>
    <p:sldId id="1397" r:id="rId43"/>
    <p:sldId id="1434" r:id="rId44"/>
    <p:sldId id="1441" r:id="rId45"/>
    <p:sldId id="1442" r:id="rId46"/>
    <p:sldId id="1443" r:id="rId47"/>
    <p:sldId id="1444" r:id="rId48"/>
    <p:sldId id="1445" r:id="rId49"/>
    <p:sldId id="1446" r:id="rId50"/>
    <p:sldId id="1452" r:id="rId51"/>
    <p:sldId id="1458" r:id="rId52"/>
    <p:sldId id="1459" r:id="rId53"/>
    <p:sldId id="1460" r:id="rId54"/>
    <p:sldId id="1466" r:id="rId55"/>
    <p:sldId id="1467" r:id="rId56"/>
    <p:sldId id="1479" r:id="rId57"/>
    <p:sldId id="1484" r:id="rId58"/>
    <p:sldId id="1485" r:id="rId59"/>
    <p:sldId id="1486" r:id="rId60"/>
    <p:sldId id="1487" r:id="rId61"/>
    <p:sldId id="1489" r:id="rId62"/>
    <p:sldId id="1490" r:id="rId63"/>
    <p:sldId id="1491" r:id="rId64"/>
    <p:sldId id="1492" r:id="rId65"/>
    <p:sldId id="1493" r:id="rId66"/>
    <p:sldId id="1494" r:id="rId67"/>
    <p:sldId id="1495" r:id="rId68"/>
    <p:sldId id="1496" r:id="rId69"/>
    <p:sldId id="1497" r:id="rId70"/>
    <p:sldId id="1498" r:id="rId71"/>
    <p:sldId id="1499" r:id="rId72"/>
    <p:sldId id="1500" r:id="rId73"/>
    <p:sldId id="1501" r:id="rId74"/>
    <p:sldId id="1502" r:id="rId75"/>
    <p:sldId id="1503" r:id="rId76"/>
    <p:sldId id="1504" r:id="rId77"/>
    <p:sldId id="1505" r:id="rId78"/>
    <p:sldId id="1506" r:id="rId79"/>
    <p:sldId id="1507" r:id="rId80"/>
    <p:sldId id="1508" r:id="rId81"/>
    <p:sldId id="1509" r:id="rId82"/>
    <p:sldId id="1511" r:id="rId83"/>
    <p:sldId id="1515" r:id="rId84"/>
    <p:sldId id="1516" r:id="rId85"/>
    <p:sldId id="1517" r:id="rId86"/>
    <p:sldId id="1518" r:id="rId87"/>
    <p:sldId id="1519" r:id="rId88"/>
    <p:sldId id="1520" r:id="rId89"/>
    <p:sldId id="1521" r:id="rId90"/>
    <p:sldId id="1522" r:id="rId91"/>
    <p:sldId id="1523" r:id="rId92"/>
    <p:sldId id="1524" r:id="rId93"/>
    <p:sldId id="1525" r:id="rId94"/>
    <p:sldId id="1526" r:id="rId95"/>
    <p:sldId id="1527" r:id="rId96"/>
    <p:sldId id="1528" r:id="rId97"/>
    <p:sldId id="1529" r:id="rId98"/>
    <p:sldId id="1530" r:id="rId99"/>
    <p:sldId id="1531" r:id="rId100"/>
    <p:sldId id="1532" r:id="rId101"/>
    <p:sldId id="1533" r:id="rId102"/>
    <p:sldId id="1534" r:id="rId103"/>
    <p:sldId id="1535" r:id="rId104"/>
    <p:sldId id="1536" r:id="rId105"/>
    <p:sldId id="1537" r:id="rId106"/>
    <p:sldId id="1538" r:id="rId107"/>
    <p:sldId id="1539" r:id="rId108"/>
    <p:sldId id="1540" r:id="rId109"/>
    <p:sldId id="1541" r:id="rId110"/>
    <p:sldId id="1542" r:id="rId111"/>
    <p:sldId id="1543" r:id="rId112"/>
    <p:sldId id="1544" r:id="rId113"/>
    <p:sldId id="1545" r:id="rId114"/>
    <p:sldId id="1546" r:id="rId115"/>
    <p:sldId id="1547" r:id="rId116"/>
    <p:sldId id="1548" r:id="rId117"/>
    <p:sldId id="1549" r:id="rId118"/>
    <p:sldId id="1550" r:id="rId119"/>
    <p:sldId id="1551" r:id="rId120"/>
    <p:sldId id="1552" r:id="rId121"/>
    <p:sldId id="1553" r:id="rId122"/>
    <p:sldId id="1554" r:id="rId123"/>
    <p:sldId id="1555" r:id="rId124"/>
    <p:sldId id="1556" r:id="rId125"/>
  </p:sldIdLst>
  <p:sldSz cx="9144000" cy="6858000" type="screen4x3"/>
  <p:notesSz cx="7315200" cy="9601200"/>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99"/>
    <a:srgbClr val="0000FF"/>
    <a:srgbClr val="00CC00"/>
    <a:srgbClr val="008000"/>
    <a:srgbClr val="660066"/>
    <a:srgbClr val="FF9900"/>
    <a:srgbClr val="FFCC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3" autoAdjust="0"/>
    <p:restoredTop sz="94239" autoAdjust="0"/>
  </p:normalViewPr>
  <p:slideViewPr>
    <p:cSldViewPr snapToObjects="1">
      <p:cViewPr varScale="1">
        <p:scale>
          <a:sx n="108" d="100"/>
          <a:sy n="108" d="100"/>
        </p:scale>
        <p:origin x="-1840" y="-112"/>
      </p:cViewPr>
      <p:guideLst>
        <p:guide orient="horz" pos="2160"/>
        <p:guide pos="2880"/>
      </p:guideLst>
    </p:cSldViewPr>
  </p:slideViewPr>
  <p:outlineViewPr>
    <p:cViewPr>
      <p:scale>
        <a:sx n="33" d="100"/>
        <a:sy n="33" d="100"/>
      </p:scale>
      <p:origin x="0" y="3852"/>
    </p:cViewPr>
    <p:sldLst>
      <p:sld r:id="rId1" collapse="1"/>
      <p:sld r:id="rId2" collapse="1"/>
    </p:sldLst>
  </p:outlineViewPr>
  <p:notesTextViewPr>
    <p:cViewPr>
      <p:scale>
        <a:sx n="100" d="100"/>
        <a:sy n="100" d="100"/>
      </p:scale>
      <p:origin x="0" y="0"/>
    </p:cViewPr>
  </p:notesTextViewPr>
  <p:sorterViewPr>
    <p:cViewPr>
      <p:scale>
        <a:sx n="100" d="100"/>
        <a:sy n="100" d="100"/>
      </p:scale>
      <p:origin x="0" y="6684"/>
    </p:cViewPr>
  </p:sorterViewPr>
  <p:notesViewPr>
    <p:cSldViewPr snapToObjects="1">
      <p:cViewPr>
        <p:scale>
          <a:sx n="75" d="100"/>
          <a:sy n="75" d="100"/>
        </p:scale>
        <p:origin x="-2460" y="-258"/>
      </p:cViewPr>
      <p:guideLst>
        <p:guide orient="horz" pos="3024"/>
        <p:guide pos="2304"/>
      </p:guideLst>
    </p:cSldViewPr>
  </p:notesViewPr>
  <p:gridSpacing cx="75895" cy="75895"/>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notesMaster" Target="notesMasters/notesMaster1.xml"/><Relationship Id="rId127" Type="http://schemas.openxmlformats.org/officeDocument/2006/relationships/handoutMaster" Target="handoutMasters/handoutMaster1.xml"/><Relationship Id="rId128" Type="http://schemas.openxmlformats.org/officeDocument/2006/relationships/printerSettings" Target="printerSettings/printerSettings1.bin"/><Relationship Id="rId12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viewProps" Target="viewProps.xml"/><Relationship Id="rId131" Type="http://schemas.openxmlformats.org/officeDocument/2006/relationships/theme" Target="theme/theme1.xml"/><Relationship Id="rId13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0"/>
            <a:ext cx="3169810" cy="481370"/>
          </a:xfrm>
          <a:prstGeom prst="rect">
            <a:avLst/>
          </a:prstGeom>
          <a:noFill/>
          <a:ln w="9525">
            <a:noFill/>
            <a:miter lim="800000"/>
            <a:headEnd/>
            <a:tailEnd/>
          </a:ln>
          <a:effectLst/>
        </p:spPr>
        <p:txBody>
          <a:bodyPr vert="horz" wrap="square" lIns="96636" tIns="48317" rIns="96636" bIns="48317" numCol="1" anchor="t" anchorCtr="0" compatLnSpc="1">
            <a:prstTxWarp prst="textNoShape">
              <a:avLst/>
            </a:prstTxWarp>
          </a:bodyPr>
          <a:lstStyle>
            <a:lvl1pPr defTabSz="966649">
              <a:defRPr sz="1300"/>
            </a:lvl1pPr>
          </a:lstStyle>
          <a:p>
            <a:pPr>
              <a:defRPr/>
            </a:pPr>
            <a:endParaRPr lang="en-US"/>
          </a:p>
        </p:txBody>
      </p:sp>
      <p:sp>
        <p:nvSpPr>
          <p:cNvPr id="166915" name="Rectangle 3"/>
          <p:cNvSpPr>
            <a:spLocks noGrp="1" noChangeArrowheads="1"/>
          </p:cNvSpPr>
          <p:nvPr>
            <p:ph type="dt" sz="quarter" idx="1"/>
          </p:nvPr>
        </p:nvSpPr>
        <p:spPr bwMode="auto">
          <a:xfrm>
            <a:off x="4145391" y="0"/>
            <a:ext cx="3169809" cy="481370"/>
          </a:xfrm>
          <a:prstGeom prst="rect">
            <a:avLst/>
          </a:prstGeom>
          <a:noFill/>
          <a:ln w="9525">
            <a:noFill/>
            <a:miter lim="800000"/>
            <a:headEnd/>
            <a:tailEnd/>
          </a:ln>
          <a:effectLst/>
        </p:spPr>
        <p:txBody>
          <a:bodyPr vert="horz" wrap="square" lIns="96636" tIns="48317" rIns="96636" bIns="48317" numCol="1" anchor="t" anchorCtr="0" compatLnSpc="1">
            <a:prstTxWarp prst="textNoShape">
              <a:avLst/>
            </a:prstTxWarp>
          </a:bodyPr>
          <a:lstStyle>
            <a:lvl1pPr algn="r" defTabSz="966649">
              <a:defRPr sz="1300"/>
            </a:lvl1pPr>
          </a:lstStyle>
          <a:p>
            <a:pPr>
              <a:defRPr/>
            </a:pPr>
            <a:endParaRPr lang="en-US"/>
          </a:p>
        </p:txBody>
      </p:sp>
      <p:sp>
        <p:nvSpPr>
          <p:cNvPr id="166916" name="Rectangle 4"/>
          <p:cNvSpPr>
            <a:spLocks noGrp="1" noChangeArrowheads="1"/>
          </p:cNvSpPr>
          <p:nvPr>
            <p:ph type="ftr" sz="quarter" idx="2"/>
          </p:nvPr>
        </p:nvSpPr>
        <p:spPr bwMode="auto">
          <a:xfrm>
            <a:off x="0" y="9119831"/>
            <a:ext cx="3169810" cy="481370"/>
          </a:xfrm>
          <a:prstGeom prst="rect">
            <a:avLst/>
          </a:prstGeom>
          <a:noFill/>
          <a:ln w="9525">
            <a:noFill/>
            <a:miter lim="800000"/>
            <a:headEnd/>
            <a:tailEnd/>
          </a:ln>
          <a:effectLst/>
        </p:spPr>
        <p:txBody>
          <a:bodyPr vert="horz" wrap="square" lIns="96636" tIns="48317" rIns="96636" bIns="48317" numCol="1" anchor="b" anchorCtr="0" compatLnSpc="1">
            <a:prstTxWarp prst="textNoShape">
              <a:avLst/>
            </a:prstTxWarp>
          </a:bodyPr>
          <a:lstStyle>
            <a:lvl1pPr defTabSz="966649">
              <a:defRPr sz="1300"/>
            </a:lvl1pPr>
          </a:lstStyle>
          <a:p>
            <a:pPr>
              <a:defRPr/>
            </a:pPr>
            <a:endParaRPr lang="en-US"/>
          </a:p>
        </p:txBody>
      </p:sp>
      <p:sp>
        <p:nvSpPr>
          <p:cNvPr id="166917" name="Rectangle 5"/>
          <p:cNvSpPr>
            <a:spLocks noGrp="1" noChangeArrowheads="1"/>
          </p:cNvSpPr>
          <p:nvPr>
            <p:ph type="sldNum" sz="quarter" idx="3"/>
          </p:nvPr>
        </p:nvSpPr>
        <p:spPr bwMode="auto">
          <a:xfrm>
            <a:off x="4145391" y="9119831"/>
            <a:ext cx="3169809" cy="481370"/>
          </a:xfrm>
          <a:prstGeom prst="rect">
            <a:avLst/>
          </a:prstGeom>
          <a:noFill/>
          <a:ln w="9525">
            <a:noFill/>
            <a:miter lim="800000"/>
            <a:headEnd/>
            <a:tailEnd/>
          </a:ln>
          <a:effectLst/>
        </p:spPr>
        <p:txBody>
          <a:bodyPr vert="horz" wrap="square" lIns="96636" tIns="48317" rIns="96636" bIns="48317" numCol="1" anchor="b" anchorCtr="0" compatLnSpc="1">
            <a:prstTxWarp prst="textNoShape">
              <a:avLst/>
            </a:prstTxWarp>
          </a:bodyPr>
          <a:lstStyle>
            <a:lvl1pPr algn="r" defTabSz="966649">
              <a:defRPr sz="1300"/>
            </a:lvl1pPr>
          </a:lstStyle>
          <a:p>
            <a:pPr>
              <a:defRPr/>
            </a:pPr>
            <a:fld id="{7DE1ACC0-B95B-4220-9B5B-245550E7EAA4}" type="slidenum">
              <a:rPr lang="en-US"/>
              <a:pPr>
                <a:defRPr/>
              </a:pPr>
              <a:t>‹#›</a:t>
            </a:fld>
            <a:endParaRPr lang="en-US"/>
          </a:p>
        </p:txBody>
      </p:sp>
    </p:spTree>
    <p:extLst>
      <p:ext uri="{BB962C8B-B14F-4D97-AF65-F5344CB8AC3E}">
        <p14:creationId xmlns:p14="http://schemas.microsoft.com/office/powerpoint/2010/main" val="172910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169810" cy="481370"/>
          </a:xfrm>
          <a:prstGeom prst="rect">
            <a:avLst/>
          </a:prstGeom>
          <a:noFill/>
          <a:ln w="9525">
            <a:noFill/>
            <a:miter lim="800000"/>
            <a:headEnd/>
            <a:tailEnd/>
          </a:ln>
          <a:effectLst/>
        </p:spPr>
        <p:txBody>
          <a:bodyPr vert="horz" wrap="square" lIns="96636" tIns="48317" rIns="96636" bIns="48317" numCol="1" anchor="t" anchorCtr="0" compatLnSpc="1">
            <a:prstTxWarp prst="textNoShape">
              <a:avLst/>
            </a:prstTxWarp>
          </a:bodyPr>
          <a:lstStyle>
            <a:lvl1pPr defTabSz="966649">
              <a:defRPr sz="1300"/>
            </a:lvl1pPr>
          </a:lstStyle>
          <a:p>
            <a:pPr>
              <a:defRPr/>
            </a:pPr>
            <a:endParaRPr lang="en-US"/>
          </a:p>
        </p:txBody>
      </p:sp>
      <p:sp>
        <p:nvSpPr>
          <p:cNvPr id="14339" name="Rectangle 3"/>
          <p:cNvSpPr>
            <a:spLocks noGrp="1" noChangeArrowheads="1"/>
          </p:cNvSpPr>
          <p:nvPr>
            <p:ph type="dt" idx="1"/>
          </p:nvPr>
        </p:nvSpPr>
        <p:spPr bwMode="auto">
          <a:xfrm>
            <a:off x="4145391" y="0"/>
            <a:ext cx="3169809" cy="481370"/>
          </a:xfrm>
          <a:prstGeom prst="rect">
            <a:avLst/>
          </a:prstGeom>
          <a:noFill/>
          <a:ln w="9525">
            <a:noFill/>
            <a:miter lim="800000"/>
            <a:headEnd/>
            <a:tailEnd/>
          </a:ln>
          <a:effectLst/>
        </p:spPr>
        <p:txBody>
          <a:bodyPr vert="horz" wrap="square" lIns="96636" tIns="48317" rIns="96636" bIns="48317" numCol="1" anchor="t" anchorCtr="0" compatLnSpc="1">
            <a:prstTxWarp prst="textNoShape">
              <a:avLst/>
            </a:prstTxWarp>
          </a:bodyPr>
          <a:lstStyle>
            <a:lvl1pPr algn="r" defTabSz="966649">
              <a:defRPr sz="1300"/>
            </a:lvl1pPr>
          </a:lstStyle>
          <a:p>
            <a:pPr>
              <a:defRPr/>
            </a:pPr>
            <a:endParaRPr lang="en-US"/>
          </a:p>
        </p:txBody>
      </p:sp>
      <p:sp>
        <p:nvSpPr>
          <p:cNvPr id="4198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75581" y="4561554"/>
            <a:ext cx="5364039" cy="4320868"/>
          </a:xfrm>
          <a:prstGeom prst="rect">
            <a:avLst/>
          </a:prstGeom>
          <a:noFill/>
          <a:ln w="9525">
            <a:noFill/>
            <a:miter lim="800000"/>
            <a:headEnd/>
            <a:tailEnd/>
          </a:ln>
          <a:effectLst/>
        </p:spPr>
        <p:txBody>
          <a:bodyPr vert="horz" wrap="square" lIns="96636" tIns="48317" rIns="96636" bIns="483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9119831"/>
            <a:ext cx="3169810" cy="481370"/>
          </a:xfrm>
          <a:prstGeom prst="rect">
            <a:avLst/>
          </a:prstGeom>
          <a:noFill/>
          <a:ln w="9525">
            <a:noFill/>
            <a:miter lim="800000"/>
            <a:headEnd/>
            <a:tailEnd/>
          </a:ln>
          <a:effectLst/>
        </p:spPr>
        <p:txBody>
          <a:bodyPr vert="horz" wrap="square" lIns="96636" tIns="48317" rIns="96636" bIns="48317" numCol="1" anchor="b" anchorCtr="0" compatLnSpc="1">
            <a:prstTxWarp prst="textNoShape">
              <a:avLst/>
            </a:prstTxWarp>
          </a:bodyPr>
          <a:lstStyle>
            <a:lvl1pPr defTabSz="966649">
              <a:defRPr sz="1300"/>
            </a:lvl1pPr>
          </a:lstStyle>
          <a:p>
            <a:pPr>
              <a:defRPr/>
            </a:pPr>
            <a:endParaRPr lang="en-US"/>
          </a:p>
        </p:txBody>
      </p:sp>
      <p:sp>
        <p:nvSpPr>
          <p:cNvPr id="14343" name="Rectangle 7"/>
          <p:cNvSpPr>
            <a:spLocks noGrp="1" noChangeArrowheads="1"/>
          </p:cNvSpPr>
          <p:nvPr>
            <p:ph type="sldNum" sz="quarter" idx="5"/>
          </p:nvPr>
        </p:nvSpPr>
        <p:spPr bwMode="auto">
          <a:xfrm>
            <a:off x="4145391" y="9119831"/>
            <a:ext cx="3169809" cy="481370"/>
          </a:xfrm>
          <a:prstGeom prst="rect">
            <a:avLst/>
          </a:prstGeom>
          <a:noFill/>
          <a:ln w="9525">
            <a:noFill/>
            <a:miter lim="800000"/>
            <a:headEnd/>
            <a:tailEnd/>
          </a:ln>
          <a:effectLst/>
        </p:spPr>
        <p:txBody>
          <a:bodyPr vert="horz" wrap="square" lIns="96636" tIns="48317" rIns="96636" bIns="48317" numCol="1" anchor="b" anchorCtr="0" compatLnSpc="1">
            <a:prstTxWarp prst="textNoShape">
              <a:avLst/>
            </a:prstTxWarp>
          </a:bodyPr>
          <a:lstStyle>
            <a:lvl1pPr algn="r" defTabSz="966649">
              <a:defRPr sz="1300"/>
            </a:lvl1pPr>
          </a:lstStyle>
          <a:p>
            <a:pPr>
              <a:defRPr/>
            </a:pPr>
            <a:fld id="{A1EF6F25-114A-4142-BD28-F254A456487C}" type="slidenum">
              <a:rPr lang="en-US"/>
              <a:pPr>
                <a:defRPr/>
              </a:pPr>
              <a:t>‹#›</a:t>
            </a:fld>
            <a:endParaRPr lang="en-US"/>
          </a:p>
        </p:txBody>
      </p:sp>
    </p:spTree>
    <p:extLst>
      <p:ext uri="{BB962C8B-B14F-4D97-AF65-F5344CB8AC3E}">
        <p14:creationId xmlns:p14="http://schemas.microsoft.com/office/powerpoint/2010/main" val="4212326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pPr defTabSz="965118"/>
            <a:fld id="{CBCEFD22-9A81-4CB9-A494-77895C1966E6}" type="slidenum">
              <a:rPr lang="en-US" smtClean="0"/>
              <a:pPr defTabSz="965118"/>
              <a:t>1</a:t>
            </a:fld>
            <a:endParaRPr lang="en-US" smtClean="0"/>
          </a:p>
        </p:txBody>
      </p:sp>
    </p:spTree>
    <p:extLst>
      <p:ext uri="{BB962C8B-B14F-4D97-AF65-F5344CB8AC3E}">
        <p14:creationId xmlns:p14="http://schemas.microsoft.com/office/powerpoint/2010/main" val="1811773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pPr defTabSz="965118"/>
            <a:fld id="{E462CB69-9ABB-46BA-8953-F61C94D95A90}" type="slidenum">
              <a:rPr lang="en-US" smtClean="0"/>
              <a:pPr defTabSz="965118"/>
              <a:t>12</a:t>
            </a:fld>
            <a:endParaRPr lang="en-US" smtClean="0"/>
          </a:p>
        </p:txBody>
      </p:sp>
    </p:spTree>
    <p:extLst>
      <p:ext uri="{BB962C8B-B14F-4D97-AF65-F5344CB8AC3E}">
        <p14:creationId xmlns:p14="http://schemas.microsoft.com/office/powerpoint/2010/main" val="2241126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E3D4EDB-6CFF-4E32-940A-A3303A1DFD6E}" type="slidenum">
              <a:rPr lang="en-US" smtClean="0"/>
              <a:pPr>
                <a:defRPr/>
              </a:pPr>
              <a:t>13</a:t>
            </a:fld>
            <a:endParaRPr lang="en-US"/>
          </a:p>
        </p:txBody>
      </p:sp>
    </p:spTree>
    <p:extLst>
      <p:ext uri="{BB962C8B-B14F-4D97-AF65-F5344CB8AC3E}">
        <p14:creationId xmlns:p14="http://schemas.microsoft.com/office/powerpoint/2010/main" val="3463883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973928" y="4577926"/>
            <a:ext cx="5367346" cy="4335604"/>
          </a:xfrm>
          <a:solidFill>
            <a:srgbClr val="FFFFFF"/>
          </a:solidFill>
          <a:ln>
            <a:solidFill>
              <a:srgbClr val="000000"/>
            </a:solidFill>
          </a:ln>
        </p:spPr>
        <p:txBody>
          <a:bodyPr lIns="94682" tIns="47340" rIns="94682" bIns="47340"/>
          <a:lstStyle/>
          <a:p>
            <a:r>
              <a:rPr lang="en-US" smtClean="0"/>
              <a:t>Condition codes are simply a way of testing the ALU status flags.</a:t>
            </a:r>
          </a:p>
        </p:txBody>
      </p:sp>
      <p:sp>
        <p:nvSpPr>
          <p:cNvPr id="40963" name="Rectangle 3"/>
          <p:cNvSpPr>
            <a:spLocks noGrp="1" noRot="1" noChangeAspect="1" noChangeArrowheads="1" noTextEdit="1"/>
          </p:cNvSpPr>
          <p:nvPr>
            <p:ph type="sldImg"/>
          </p:nvPr>
        </p:nvSpPr>
        <p:spPr>
          <a:xfrm>
            <a:off x="1376363" y="898525"/>
            <a:ext cx="4575175" cy="3432175"/>
          </a:xfrm>
          <a:ln/>
        </p:spPr>
      </p:sp>
    </p:spTree>
    <p:extLst>
      <p:ext uri="{BB962C8B-B14F-4D97-AF65-F5344CB8AC3E}">
        <p14:creationId xmlns:p14="http://schemas.microsoft.com/office/powerpoint/2010/main" val="4087014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pPr defTabSz="965118"/>
            <a:fld id="{CFDD4CD3-3969-4843-AAA2-A3EF44F1CCBE}" type="slidenum">
              <a:rPr lang="en-US" smtClean="0"/>
              <a:pPr defTabSz="965118"/>
              <a:t>15</a:t>
            </a:fld>
            <a:endParaRPr lang="en-US" smtClean="0"/>
          </a:p>
        </p:txBody>
      </p:sp>
    </p:spTree>
    <p:extLst>
      <p:ext uri="{BB962C8B-B14F-4D97-AF65-F5344CB8AC3E}">
        <p14:creationId xmlns:p14="http://schemas.microsoft.com/office/powerpoint/2010/main" val="217671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55AF1710-7457-46A0-8F33-BBD5CC4592A4}" type="slidenum">
              <a:rPr lang="en-US"/>
              <a:pPr/>
              <a:t>16</a:t>
            </a:fld>
            <a:endParaRPr lang="en-US"/>
          </a:p>
        </p:txBody>
      </p:sp>
    </p:spTree>
    <p:extLst>
      <p:ext uri="{BB962C8B-B14F-4D97-AF65-F5344CB8AC3E}">
        <p14:creationId xmlns:p14="http://schemas.microsoft.com/office/powerpoint/2010/main" val="558522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05BB1C65-76F5-4E31-87B0-353FA462F3D9}" type="slidenum">
              <a:rPr lang="en-US"/>
              <a:pPr/>
              <a:t>17</a:t>
            </a:fld>
            <a:endParaRPr lang="en-US"/>
          </a:p>
        </p:txBody>
      </p:sp>
    </p:spTree>
    <p:extLst>
      <p:ext uri="{BB962C8B-B14F-4D97-AF65-F5344CB8AC3E}">
        <p14:creationId xmlns:p14="http://schemas.microsoft.com/office/powerpoint/2010/main" val="2820222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2DDC5105-96D0-444B-B982-E8EF24DC61A7}" type="slidenum">
              <a:rPr lang="en-US"/>
              <a:pPr/>
              <a:t>18</a:t>
            </a:fld>
            <a:endParaRPr lang="en-US"/>
          </a:p>
        </p:txBody>
      </p:sp>
    </p:spTree>
    <p:extLst>
      <p:ext uri="{BB962C8B-B14F-4D97-AF65-F5344CB8AC3E}">
        <p14:creationId xmlns:p14="http://schemas.microsoft.com/office/powerpoint/2010/main" val="3780940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973929" y="4577931"/>
            <a:ext cx="5367346" cy="4335603"/>
          </a:xfrm>
          <a:solidFill>
            <a:srgbClr val="FFFFFF"/>
          </a:solidFill>
          <a:ln>
            <a:solidFill>
              <a:srgbClr val="000000"/>
            </a:solidFill>
          </a:ln>
        </p:spPr>
        <p:txBody>
          <a:bodyPr lIns="94606" tIns="47302" rIns="94606" bIns="47302"/>
          <a:lstStyle/>
          <a:p>
            <a:r>
              <a:rPr lang="en-US" smtClean="0"/>
              <a:t>Condition codes are simply a way of testing the ALU status flags.</a:t>
            </a:r>
          </a:p>
        </p:txBody>
      </p:sp>
      <p:sp>
        <p:nvSpPr>
          <p:cNvPr id="67587" name="Rectangle 3"/>
          <p:cNvSpPr>
            <a:spLocks noGrp="1" noRot="1" noChangeAspect="1" noChangeArrowheads="1" noTextEdit="1"/>
          </p:cNvSpPr>
          <p:nvPr>
            <p:ph type="sldImg"/>
          </p:nvPr>
        </p:nvSpPr>
        <p:spPr>
          <a:xfrm>
            <a:off x="1371600" y="898525"/>
            <a:ext cx="4576763" cy="3432175"/>
          </a:xfrm>
          <a:ln/>
        </p:spPr>
      </p:sp>
    </p:spTree>
    <p:extLst>
      <p:ext uri="{BB962C8B-B14F-4D97-AF65-F5344CB8AC3E}">
        <p14:creationId xmlns:p14="http://schemas.microsoft.com/office/powerpoint/2010/main" val="3996670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973929" y="4577931"/>
            <a:ext cx="5367346" cy="4335603"/>
          </a:xfrm>
          <a:solidFill>
            <a:srgbClr val="FFFFFF"/>
          </a:solidFill>
          <a:ln>
            <a:solidFill>
              <a:srgbClr val="000000"/>
            </a:solidFill>
          </a:ln>
        </p:spPr>
        <p:txBody>
          <a:bodyPr lIns="94606" tIns="47302" rIns="94606" bIns="47302"/>
          <a:lstStyle/>
          <a:p>
            <a:r>
              <a:rPr lang="en-US" smtClean="0"/>
              <a:t>Condition codes are simply a way of testing the ALU status flags.</a:t>
            </a:r>
          </a:p>
        </p:txBody>
      </p:sp>
      <p:sp>
        <p:nvSpPr>
          <p:cNvPr id="73731" name="Rectangle 3"/>
          <p:cNvSpPr>
            <a:spLocks noGrp="1" noRot="1" noChangeAspect="1" noChangeArrowheads="1" noTextEdit="1"/>
          </p:cNvSpPr>
          <p:nvPr>
            <p:ph type="sldImg"/>
          </p:nvPr>
        </p:nvSpPr>
        <p:spPr>
          <a:xfrm>
            <a:off x="1371600" y="898525"/>
            <a:ext cx="4576763" cy="3432175"/>
          </a:xfrm>
          <a:ln/>
        </p:spPr>
      </p:sp>
    </p:spTree>
    <p:extLst>
      <p:ext uri="{BB962C8B-B14F-4D97-AF65-F5344CB8AC3E}">
        <p14:creationId xmlns:p14="http://schemas.microsoft.com/office/powerpoint/2010/main" val="4291220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pPr defTabSz="964364"/>
            <a:fld id="{FA83F648-73D5-4ED0-BEF6-92576093AB97}" type="slidenum">
              <a:rPr lang="en-US" smtClean="0"/>
              <a:pPr defTabSz="964364"/>
              <a:t>21</a:t>
            </a:fld>
            <a:endParaRPr lang="en-US" dirty="0" smtClean="0"/>
          </a:p>
        </p:txBody>
      </p:sp>
    </p:spTree>
    <p:extLst>
      <p:ext uri="{BB962C8B-B14F-4D97-AF65-F5344CB8AC3E}">
        <p14:creationId xmlns:p14="http://schemas.microsoft.com/office/powerpoint/2010/main" val="3552103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pPr defTabSz="965118"/>
            <a:fld id="{BDF8739D-5BDB-4584-98A9-00322EA63E88}" type="slidenum">
              <a:rPr lang="en-US" smtClean="0"/>
              <a:pPr defTabSz="965118"/>
              <a:t>2</a:t>
            </a:fld>
            <a:endParaRPr lang="en-US" smtClean="0"/>
          </a:p>
        </p:txBody>
      </p:sp>
    </p:spTree>
    <p:extLst>
      <p:ext uri="{BB962C8B-B14F-4D97-AF65-F5344CB8AC3E}">
        <p14:creationId xmlns:p14="http://schemas.microsoft.com/office/powerpoint/2010/main" val="1366450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pPr defTabSz="964364"/>
            <a:fld id="{B3B57D26-1EBD-4180-9A01-529B220280FC}" type="slidenum">
              <a:rPr lang="en-US" smtClean="0"/>
              <a:pPr defTabSz="964364"/>
              <a:t>22</a:t>
            </a:fld>
            <a:endParaRPr lang="en-US" dirty="0" smtClean="0"/>
          </a:p>
        </p:txBody>
      </p:sp>
    </p:spTree>
    <p:extLst>
      <p:ext uri="{BB962C8B-B14F-4D97-AF65-F5344CB8AC3E}">
        <p14:creationId xmlns:p14="http://schemas.microsoft.com/office/powerpoint/2010/main" val="3770227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31">
              <a:defRPr sz="3700">
                <a:solidFill>
                  <a:schemeClr val="tx1"/>
                </a:solidFill>
                <a:latin typeface="Times New Roman" pitchFamily="18" charset="0"/>
              </a:defRPr>
            </a:lvl1pPr>
            <a:lvl2pPr marL="769473" indent="-295951" defTabSz="965131">
              <a:defRPr sz="3700">
                <a:solidFill>
                  <a:schemeClr val="tx1"/>
                </a:solidFill>
                <a:latin typeface="Times New Roman" pitchFamily="18" charset="0"/>
              </a:defRPr>
            </a:lvl2pPr>
            <a:lvl3pPr marL="1183805" indent="-236761" defTabSz="965131">
              <a:defRPr sz="3700">
                <a:solidFill>
                  <a:schemeClr val="tx1"/>
                </a:solidFill>
                <a:latin typeface="Times New Roman" pitchFamily="18" charset="0"/>
              </a:defRPr>
            </a:lvl3pPr>
            <a:lvl4pPr marL="1657327" indent="-236761" defTabSz="965131">
              <a:defRPr sz="3700">
                <a:solidFill>
                  <a:schemeClr val="tx1"/>
                </a:solidFill>
                <a:latin typeface="Times New Roman" pitchFamily="18" charset="0"/>
              </a:defRPr>
            </a:lvl4pPr>
            <a:lvl5pPr marL="2130849" indent="-236761" defTabSz="965131">
              <a:defRPr sz="3700">
                <a:solidFill>
                  <a:schemeClr val="tx1"/>
                </a:solidFill>
                <a:latin typeface="Times New Roman" pitchFamily="18" charset="0"/>
              </a:defRPr>
            </a:lvl5pPr>
            <a:lvl6pPr marL="2604371" indent="-236761" defTabSz="965131" eaLnBrk="0" fontAlgn="base" hangingPunct="0">
              <a:spcBef>
                <a:spcPct val="0"/>
              </a:spcBef>
              <a:spcAft>
                <a:spcPct val="0"/>
              </a:spcAft>
              <a:defRPr sz="3700">
                <a:solidFill>
                  <a:schemeClr val="tx1"/>
                </a:solidFill>
                <a:latin typeface="Times New Roman" pitchFamily="18" charset="0"/>
              </a:defRPr>
            </a:lvl6pPr>
            <a:lvl7pPr marL="3077893" indent="-236761" defTabSz="965131" eaLnBrk="0" fontAlgn="base" hangingPunct="0">
              <a:spcBef>
                <a:spcPct val="0"/>
              </a:spcBef>
              <a:spcAft>
                <a:spcPct val="0"/>
              </a:spcAft>
              <a:defRPr sz="3700">
                <a:solidFill>
                  <a:schemeClr val="tx1"/>
                </a:solidFill>
                <a:latin typeface="Times New Roman" pitchFamily="18" charset="0"/>
              </a:defRPr>
            </a:lvl7pPr>
            <a:lvl8pPr marL="3551415" indent="-236761" defTabSz="965131" eaLnBrk="0" fontAlgn="base" hangingPunct="0">
              <a:spcBef>
                <a:spcPct val="0"/>
              </a:spcBef>
              <a:spcAft>
                <a:spcPct val="0"/>
              </a:spcAft>
              <a:defRPr sz="3700">
                <a:solidFill>
                  <a:schemeClr val="tx1"/>
                </a:solidFill>
                <a:latin typeface="Times New Roman" pitchFamily="18" charset="0"/>
              </a:defRPr>
            </a:lvl8pPr>
            <a:lvl9pPr marL="4024937" indent="-236761" defTabSz="965131" eaLnBrk="0" fontAlgn="base" hangingPunct="0">
              <a:spcBef>
                <a:spcPct val="0"/>
              </a:spcBef>
              <a:spcAft>
                <a:spcPct val="0"/>
              </a:spcAft>
              <a:defRPr sz="3700">
                <a:solidFill>
                  <a:schemeClr val="tx1"/>
                </a:solidFill>
                <a:latin typeface="Times New Roman" pitchFamily="18" charset="0"/>
              </a:defRPr>
            </a:lvl9pPr>
          </a:lstStyle>
          <a:p>
            <a:fld id="{BA396792-F971-40FC-B5FF-4B82A7D09C05}" type="slidenum">
              <a:rPr lang="en-US" sz="1200"/>
              <a:pPr/>
              <a:t>23</a:t>
            </a:fld>
            <a:endParaRPr lang="en-US" sz="1200"/>
          </a:p>
        </p:txBody>
      </p:sp>
    </p:spTree>
    <p:extLst>
      <p:ext uri="{BB962C8B-B14F-4D97-AF65-F5344CB8AC3E}">
        <p14:creationId xmlns:p14="http://schemas.microsoft.com/office/powerpoint/2010/main" val="583342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31">
              <a:defRPr sz="3700">
                <a:solidFill>
                  <a:schemeClr val="tx1"/>
                </a:solidFill>
                <a:latin typeface="Times New Roman" pitchFamily="18" charset="0"/>
              </a:defRPr>
            </a:lvl1pPr>
            <a:lvl2pPr marL="769473" indent="-295951" defTabSz="965131">
              <a:defRPr sz="3700">
                <a:solidFill>
                  <a:schemeClr val="tx1"/>
                </a:solidFill>
                <a:latin typeface="Times New Roman" pitchFamily="18" charset="0"/>
              </a:defRPr>
            </a:lvl2pPr>
            <a:lvl3pPr marL="1183805" indent="-236761" defTabSz="965131">
              <a:defRPr sz="3700">
                <a:solidFill>
                  <a:schemeClr val="tx1"/>
                </a:solidFill>
                <a:latin typeface="Times New Roman" pitchFamily="18" charset="0"/>
              </a:defRPr>
            </a:lvl3pPr>
            <a:lvl4pPr marL="1657327" indent="-236761" defTabSz="965131">
              <a:defRPr sz="3700">
                <a:solidFill>
                  <a:schemeClr val="tx1"/>
                </a:solidFill>
                <a:latin typeface="Times New Roman" pitchFamily="18" charset="0"/>
              </a:defRPr>
            </a:lvl4pPr>
            <a:lvl5pPr marL="2130849" indent="-236761" defTabSz="965131">
              <a:defRPr sz="3700">
                <a:solidFill>
                  <a:schemeClr val="tx1"/>
                </a:solidFill>
                <a:latin typeface="Times New Roman" pitchFamily="18" charset="0"/>
              </a:defRPr>
            </a:lvl5pPr>
            <a:lvl6pPr marL="2604371" indent="-236761" defTabSz="965131" eaLnBrk="0" fontAlgn="base" hangingPunct="0">
              <a:spcBef>
                <a:spcPct val="0"/>
              </a:spcBef>
              <a:spcAft>
                <a:spcPct val="0"/>
              </a:spcAft>
              <a:defRPr sz="3700">
                <a:solidFill>
                  <a:schemeClr val="tx1"/>
                </a:solidFill>
                <a:latin typeface="Times New Roman" pitchFamily="18" charset="0"/>
              </a:defRPr>
            </a:lvl6pPr>
            <a:lvl7pPr marL="3077893" indent="-236761" defTabSz="965131" eaLnBrk="0" fontAlgn="base" hangingPunct="0">
              <a:spcBef>
                <a:spcPct val="0"/>
              </a:spcBef>
              <a:spcAft>
                <a:spcPct val="0"/>
              </a:spcAft>
              <a:defRPr sz="3700">
                <a:solidFill>
                  <a:schemeClr val="tx1"/>
                </a:solidFill>
                <a:latin typeface="Times New Roman" pitchFamily="18" charset="0"/>
              </a:defRPr>
            </a:lvl7pPr>
            <a:lvl8pPr marL="3551415" indent="-236761" defTabSz="965131" eaLnBrk="0" fontAlgn="base" hangingPunct="0">
              <a:spcBef>
                <a:spcPct val="0"/>
              </a:spcBef>
              <a:spcAft>
                <a:spcPct val="0"/>
              </a:spcAft>
              <a:defRPr sz="3700">
                <a:solidFill>
                  <a:schemeClr val="tx1"/>
                </a:solidFill>
                <a:latin typeface="Times New Roman" pitchFamily="18" charset="0"/>
              </a:defRPr>
            </a:lvl8pPr>
            <a:lvl9pPr marL="4024937" indent="-236761" defTabSz="965131" eaLnBrk="0" fontAlgn="base" hangingPunct="0">
              <a:spcBef>
                <a:spcPct val="0"/>
              </a:spcBef>
              <a:spcAft>
                <a:spcPct val="0"/>
              </a:spcAft>
              <a:defRPr sz="3700">
                <a:solidFill>
                  <a:schemeClr val="tx1"/>
                </a:solidFill>
                <a:latin typeface="Times New Roman" pitchFamily="18" charset="0"/>
              </a:defRPr>
            </a:lvl9pPr>
          </a:lstStyle>
          <a:p>
            <a:fld id="{1F74829D-B9A0-4B9A-8FF7-230B76EF20CC}" type="slidenum">
              <a:rPr lang="en-US" sz="1200"/>
              <a:pPr/>
              <a:t>24</a:t>
            </a:fld>
            <a:endParaRPr lang="en-US" sz="1200"/>
          </a:p>
        </p:txBody>
      </p:sp>
    </p:spTree>
    <p:extLst>
      <p:ext uri="{BB962C8B-B14F-4D97-AF65-F5344CB8AC3E}">
        <p14:creationId xmlns:p14="http://schemas.microsoft.com/office/powerpoint/2010/main" val="2281489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31">
              <a:defRPr sz="3700">
                <a:solidFill>
                  <a:schemeClr val="tx1"/>
                </a:solidFill>
                <a:latin typeface="Times New Roman" pitchFamily="18" charset="0"/>
              </a:defRPr>
            </a:lvl1pPr>
            <a:lvl2pPr marL="769473" indent="-295951" defTabSz="965131">
              <a:defRPr sz="3700">
                <a:solidFill>
                  <a:schemeClr val="tx1"/>
                </a:solidFill>
                <a:latin typeface="Times New Roman" pitchFamily="18" charset="0"/>
              </a:defRPr>
            </a:lvl2pPr>
            <a:lvl3pPr marL="1183805" indent="-236761" defTabSz="965131">
              <a:defRPr sz="3700">
                <a:solidFill>
                  <a:schemeClr val="tx1"/>
                </a:solidFill>
                <a:latin typeface="Times New Roman" pitchFamily="18" charset="0"/>
              </a:defRPr>
            </a:lvl3pPr>
            <a:lvl4pPr marL="1657327" indent="-236761" defTabSz="965131">
              <a:defRPr sz="3700">
                <a:solidFill>
                  <a:schemeClr val="tx1"/>
                </a:solidFill>
                <a:latin typeface="Times New Roman" pitchFamily="18" charset="0"/>
              </a:defRPr>
            </a:lvl4pPr>
            <a:lvl5pPr marL="2130849" indent="-236761" defTabSz="965131">
              <a:defRPr sz="3700">
                <a:solidFill>
                  <a:schemeClr val="tx1"/>
                </a:solidFill>
                <a:latin typeface="Times New Roman" pitchFamily="18" charset="0"/>
              </a:defRPr>
            </a:lvl5pPr>
            <a:lvl6pPr marL="2604371" indent="-236761" defTabSz="965131" eaLnBrk="0" fontAlgn="base" hangingPunct="0">
              <a:spcBef>
                <a:spcPct val="0"/>
              </a:spcBef>
              <a:spcAft>
                <a:spcPct val="0"/>
              </a:spcAft>
              <a:defRPr sz="3700">
                <a:solidFill>
                  <a:schemeClr val="tx1"/>
                </a:solidFill>
                <a:latin typeface="Times New Roman" pitchFamily="18" charset="0"/>
              </a:defRPr>
            </a:lvl6pPr>
            <a:lvl7pPr marL="3077893" indent="-236761" defTabSz="965131" eaLnBrk="0" fontAlgn="base" hangingPunct="0">
              <a:spcBef>
                <a:spcPct val="0"/>
              </a:spcBef>
              <a:spcAft>
                <a:spcPct val="0"/>
              </a:spcAft>
              <a:defRPr sz="3700">
                <a:solidFill>
                  <a:schemeClr val="tx1"/>
                </a:solidFill>
                <a:latin typeface="Times New Roman" pitchFamily="18" charset="0"/>
              </a:defRPr>
            </a:lvl7pPr>
            <a:lvl8pPr marL="3551415" indent="-236761" defTabSz="965131" eaLnBrk="0" fontAlgn="base" hangingPunct="0">
              <a:spcBef>
                <a:spcPct val="0"/>
              </a:spcBef>
              <a:spcAft>
                <a:spcPct val="0"/>
              </a:spcAft>
              <a:defRPr sz="3700">
                <a:solidFill>
                  <a:schemeClr val="tx1"/>
                </a:solidFill>
                <a:latin typeface="Times New Roman" pitchFamily="18" charset="0"/>
              </a:defRPr>
            </a:lvl8pPr>
            <a:lvl9pPr marL="4024937" indent="-236761" defTabSz="965131" eaLnBrk="0" fontAlgn="base" hangingPunct="0">
              <a:spcBef>
                <a:spcPct val="0"/>
              </a:spcBef>
              <a:spcAft>
                <a:spcPct val="0"/>
              </a:spcAft>
              <a:defRPr sz="3700">
                <a:solidFill>
                  <a:schemeClr val="tx1"/>
                </a:solidFill>
                <a:latin typeface="Times New Roman" pitchFamily="18" charset="0"/>
              </a:defRPr>
            </a:lvl9pPr>
          </a:lstStyle>
          <a:p>
            <a:fld id="{8C9A4D97-8C76-4972-9ECD-037BDF3970D6}" type="slidenum">
              <a:rPr lang="en-US" sz="1200"/>
              <a:pPr/>
              <a:t>25</a:t>
            </a:fld>
            <a:endParaRPr lang="en-US" sz="1200"/>
          </a:p>
        </p:txBody>
      </p:sp>
    </p:spTree>
    <p:extLst>
      <p:ext uri="{BB962C8B-B14F-4D97-AF65-F5344CB8AC3E}">
        <p14:creationId xmlns:p14="http://schemas.microsoft.com/office/powerpoint/2010/main" val="20964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31">
              <a:defRPr sz="3700">
                <a:solidFill>
                  <a:schemeClr val="tx1"/>
                </a:solidFill>
                <a:latin typeface="Times New Roman" pitchFamily="18" charset="0"/>
              </a:defRPr>
            </a:lvl1pPr>
            <a:lvl2pPr marL="769473" indent="-295951" defTabSz="965131">
              <a:defRPr sz="3700">
                <a:solidFill>
                  <a:schemeClr val="tx1"/>
                </a:solidFill>
                <a:latin typeface="Times New Roman" pitchFamily="18" charset="0"/>
              </a:defRPr>
            </a:lvl2pPr>
            <a:lvl3pPr marL="1183805" indent="-236761" defTabSz="965131">
              <a:defRPr sz="3700">
                <a:solidFill>
                  <a:schemeClr val="tx1"/>
                </a:solidFill>
                <a:latin typeface="Times New Roman" pitchFamily="18" charset="0"/>
              </a:defRPr>
            </a:lvl3pPr>
            <a:lvl4pPr marL="1657327" indent="-236761" defTabSz="965131">
              <a:defRPr sz="3700">
                <a:solidFill>
                  <a:schemeClr val="tx1"/>
                </a:solidFill>
                <a:latin typeface="Times New Roman" pitchFamily="18" charset="0"/>
              </a:defRPr>
            </a:lvl4pPr>
            <a:lvl5pPr marL="2130849" indent="-236761" defTabSz="965131">
              <a:defRPr sz="3700">
                <a:solidFill>
                  <a:schemeClr val="tx1"/>
                </a:solidFill>
                <a:latin typeface="Times New Roman" pitchFamily="18" charset="0"/>
              </a:defRPr>
            </a:lvl5pPr>
            <a:lvl6pPr marL="2604371" indent="-236761" defTabSz="965131" eaLnBrk="0" fontAlgn="base" hangingPunct="0">
              <a:spcBef>
                <a:spcPct val="0"/>
              </a:spcBef>
              <a:spcAft>
                <a:spcPct val="0"/>
              </a:spcAft>
              <a:defRPr sz="3700">
                <a:solidFill>
                  <a:schemeClr val="tx1"/>
                </a:solidFill>
                <a:latin typeface="Times New Roman" pitchFamily="18" charset="0"/>
              </a:defRPr>
            </a:lvl6pPr>
            <a:lvl7pPr marL="3077893" indent="-236761" defTabSz="965131" eaLnBrk="0" fontAlgn="base" hangingPunct="0">
              <a:spcBef>
                <a:spcPct val="0"/>
              </a:spcBef>
              <a:spcAft>
                <a:spcPct val="0"/>
              </a:spcAft>
              <a:defRPr sz="3700">
                <a:solidFill>
                  <a:schemeClr val="tx1"/>
                </a:solidFill>
                <a:latin typeface="Times New Roman" pitchFamily="18" charset="0"/>
              </a:defRPr>
            </a:lvl7pPr>
            <a:lvl8pPr marL="3551415" indent="-236761" defTabSz="965131" eaLnBrk="0" fontAlgn="base" hangingPunct="0">
              <a:spcBef>
                <a:spcPct val="0"/>
              </a:spcBef>
              <a:spcAft>
                <a:spcPct val="0"/>
              </a:spcAft>
              <a:defRPr sz="3700">
                <a:solidFill>
                  <a:schemeClr val="tx1"/>
                </a:solidFill>
                <a:latin typeface="Times New Roman" pitchFamily="18" charset="0"/>
              </a:defRPr>
            </a:lvl8pPr>
            <a:lvl9pPr marL="4024937" indent="-236761" defTabSz="965131" eaLnBrk="0" fontAlgn="base" hangingPunct="0">
              <a:spcBef>
                <a:spcPct val="0"/>
              </a:spcBef>
              <a:spcAft>
                <a:spcPct val="0"/>
              </a:spcAft>
              <a:defRPr sz="3700">
                <a:solidFill>
                  <a:schemeClr val="tx1"/>
                </a:solidFill>
                <a:latin typeface="Times New Roman" pitchFamily="18" charset="0"/>
              </a:defRPr>
            </a:lvl9pPr>
          </a:lstStyle>
          <a:p>
            <a:fld id="{5A0D69CD-C01F-4AA3-A5F2-B900239B5BBB}" type="slidenum">
              <a:rPr lang="en-US" sz="1200"/>
              <a:pPr/>
              <a:t>26</a:t>
            </a:fld>
            <a:endParaRPr lang="en-US" sz="1200"/>
          </a:p>
        </p:txBody>
      </p:sp>
    </p:spTree>
    <p:extLst>
      <p:ext uri="{BB962C8B-B14F-4D97-AF65-F5344CB8AC3E}">
        <p14:creationId xmlns:p14="http://schemas.microsoft.com/office/powerpoint/2010/main" val="4177831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31">
              <a:defRPr sz="3700">
                <a:solidFill>
                  <a:schemeClr val="tx1"/>
                </a:solidFill>
                <a:latin typeface="Times New Roman" pitchFamily="18" charset="0"/>
              </a:defRPr>
            </a:lvl1pPr>
            <a:lvl2pPr marL="769473" indent="-295951" defTabSz="965131">
              <a:defRPr sz="3700">
                <a:solidFill>
                  <a:schemeClr val="tx1"/>
                </a:solidFill>
                <a:latin typeface="Times New Roman" pitchFamily="18" charset="0"/>
              </a:defRPr>
            </a:lvl2pPr>
            <a:lvl3pPr marL="1183805" indent="-236761" defTabSz="965131">
              <a:defRPr sz="3700">
                <a:solidFill>
                  <a:schemeClr val="tx1"/>
                </a:solidFill>
                <a:latin typeface="Times New Roman" pitchFamily="18" charset="0"/>
              </a:defRPr>
            </a:lvl3pPr>
            <a:lvl4pPr marL="1657327" indent="-236761" defTabSz="965131">
              <a:defRPr sz="3700">
                <a:solidFill>
                  <a:schemeClr val="tx1"/>
                </a:solidFill>
                <a:latin typeface="Times New Roman" pitchFamily="18" charset="0"/>
              </a:defRPr>
            </a:lvl4pPr>
            <a:lvl5pPr marL="2130849" indent="-236761" defTabSz="965131">
              <a:defRPr sz="3700">
                <a:solidFill>
                  <a:schemeClr val="tx1"/>
                </a:solidFill>
                <a:latin typeface="Times New Roman" pitchFamily="18" charset="0"/>
              </a:defRPr>
            </a:lvl5pPr>
            <a:lvl6pPr marL="2604371" indent="-236761" defTabSz="965131" eaLnBrk="0" fontAlgn="base" hangingPunct="0">
              <a:spcBef>
                <a:spcPct val="0"/>
              </a:spcBef>
              <a:spcAft>
                <a:spcPct val="0"/>
              </a:spcAft>
              <a:defRPr sz="3700">
                <a:solidFill>
                  <a:schemeClr val="tx1"/>
                </a:solidFill>
                <a:latin typeface="Times New Roman" pitchFamily="18" charset="0"/>
              </a:defRPr>
            </a:lvl6pPr>
            <a:lvl7pPr marL="3077893" indent="-236761" defTabSz="965131" eaLnBrk="0" fontAlgn="base" hangingPunct="0">
              <a:spcBef>
                <a:spcPct val="0"/>
              </a:spcBef>
              <a:spcAft>
                <a:spcPct val="0"/>
              </a:spcAft>
              <a:defRPr sz="3700">
                <a:solidFill>
                  <a:schemeClr val="tx1"/>
                </a:solidFill>
                <a:latin typeface="Times New Roman" pitchFamily="18" charset="0"/>
              </a:defRPr>
            </a:lvl7pPr>
            <a:lvl8pPr marL="3551415" indent="-236761" defTabSz="965131" eaLnBrk="0" fontAlgn="base" hangingPunct="0">
              <a:spcBef>
                <a:spcPct val="0"/>
              </a:spcBef>
              <a:spcAft>
                <a:spcPct val="0"/>
              </a:spcAft>
              <a:defRPr sz="3700">
                <a:solidFill>
                  <a:schemeClr val="tx1"/>
                </a:solidFill>
                <a:latin typeface="Times New Roman" pitchFamily="18" charset="0"/>
              </a:defRPr>
            </a:lvl8pPr>
            <a:lvl9pPr marL="4024937" indent="-236761" defTabSz="965131" eaLnBrk="0" fontAlgn="base" hangingPunct="0">
              <a:spcBef>
                <a:spcPct val="0"/>
              </a:spcBef>
              <a:spcAft>
                <a:spcPct val="0"/>
              </a:spcAft>
              <a:defRPr sz="3700">
                <a:solidFill>
                  <a:schemeClr val="tx1"/>
                </a:solidFill>
                <a:latin typeface="Times New Roman" pitchFamily="18" charset="0"/>
              </a:defRPr>
            </a:lvl9pPr>
          </a:lstStyle>
          <a:p>
            <a:fld id="{7DF5CA80-6655-48D5-A192-340B50670F17}" type="slidenum">
              <a:rPr lang="en-US" sz="1200">
                <a:solidFill>
                  <a:srgbClr val="000000"/>
                </a:solidFill>
              </a:rPr>
              <a:pPr/>
              <a:t>27</a:t>
            </a:fld>
            <a:endParaRPr lang="en-US" sz="1200">
              <a:solidFill>
                <a:srgbClr val="000000"/>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18100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31">
              <a:defRPr sz="3700">
                <a:solidFill>
                  <a:schemeClr val="tx1"/>
                </a:solidFill>
                <a:latin typeface="Times New Roman" pitchFamily="18" charset="0"/>
              </a:defRPr>
            </a:lvl1pPr>
            <a:lvl2pPr marL="769473" indent="-295951" defTabSz="965131">
              <a:defRPr sz="3700">
                <a:solidFill>
                  <a:schemeClr val="tx1"/>
                </a:solidFill>
                <a:latin typeface="Times New Roman" pitchFamily="18" charset="0"/>
              </a:defRPr>
            </a:lvl2pPr>
            <a:lvl3pPr marL="1183805" indent="-236761" defTabSz="965131">
              <a:defRPr sz="3700">
                <a:solidFill>
                  <a:schemeClr val="tx1"/>
                </a:solidFill>
                <a:latin typeface="Times New Roman" pitchFamily="18" charset="0"/>
              </a:defRPr>
            </a:lvl3pPr>
            <a:lvl4pPr marL="1657327" indent="-236761" defTabSz="965131">
              <a:defRPr sz="3700">
                <a:solidFill>
                  <a:schemeClr val="tx1"/>
                </a:solidFill>
                <a:latin typeface="Times New Roman" pitchFamily="18" charset="0"/>
              </a:defRPr>
            </a:lvl4pPr>
            <a:lvl5pPr marL="2130849" indent="-236761" defTabSz="965131">
              <a:defRPr sz="3700">
                <a:solidFill>
                  <a:schemeClr val="tx1"/>
                </a:solidFill>
                <a:latin typeface="Times New Roman" pitchFamily="18" charset="0"/>
              </a:defRPr>
            </a:lvl5pPr>
            <a:lvl6pPr marL="2604371" indent="-236761" defTabSz="965131" eaLnBrk="0" fontAlgn="base" hangingPunct="0">
              <a:spcBef>
                <a:spcPct val="0"/>
              </a:spcBef>
              <a:spcAft>
                <a:spcPct val="0"/>
              </a:spcAft>
              <a:defRPr sz="3700">
                <a:solidFill>
                  <a:schemeClr val="tx1"/>
                </a:solidFill>
                <a:latin typeface="Times New Roman" pitchFamily="18" charset="0"/>
              </a:defRPr>
            </a:lvl6pPr>
            <a:lvl7pPr marL="3077893" indent="-236761" defTabSz="965131" eaLnBrk="0" fontAlgn="base" hangingPunct="0">
              <a:spcBef>
                <a:spcPct val="0"/>
              </a:spcBef>
              <a:spcAft>
                <a:spcPct val="0"/>
              </a:spcAft>
              <a:defRPr sz="3700">
                <a:solidFill>
                  <a:schemeClr val="tx1"/>
                </a:solidFill>
                <a:latin typeface="Times New Roman" pitchFamily="18" charset="0"/>
              </a:defRPr>
            </a:lvl7pPr>
            <a:lvl8pPr marL="3551415" indent="-236761" defTabSz="965131" eaLnBrk="0" fontAlgn="base" hangingPunct="0">
              <a:spcBef>
                <a:spcPct val="0"/>
              </a:spcBef>
              <a:spcAft>
                <a:spcPct val="0"/>
              </a:spcAft>
              <a:defRPr sz="3700">
                <a:solidFill>
                  <a:schemeClr val="tx1"/>
                </a:solidFill>
                <a:latin typeface="Times New Roman" pitchFamily="18" charset="0"/>
              </a:defRPr>
            </a:lvl8pPr>
            <a:lvl9pPr marL="4024937" indent="-236761" defTabSz="965131" eaLnBrk="0" fontAlgn="base" hangingPunct="0">
              <a:spcBef>
                <a:spcPct val="0"/>
              </a:spcBef>
              <a:spcAft>
                <a:spcPct val="0"/>
              </a:spcAft>
              <a:defRPr sz="3700">
                <a:solidFill>
                  <a:schemeClr val="tx1"/>
                </a:solidFill>
                <a:latin typeface="Times New Roman" pitchFamily="18" charset="0"/>
              </a:defRPr>
            </a:lvl9pPr>
          </a:lstStyle>
          <a:p>
            <a:fld id="{8CDE83E1-4C3E-4BFC-99A0-B014B032206F}" type="slidenum">
              <a:rPr lang="en-US" sz="1200">
                <a:solidFill>
                  <a:srgbClr val="000000"/>
                </a:solidFill>
              </a:rPr>
              <a:pPr/>
              <a:t>28</a:t>
            </a:fld>
            <a:endParaRPr lang="en-US" sz="1200">
              <a:solidFill>
                <a:srgbClr val="000000"/>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362397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31">
              <a:defRPr sz="3700">
                <a:solidFill>
                  <a:schemeClr val="tx1"/>
                </a:solidFill>
                <a:latin typeface="Times New Roman" pitchFamily="18" charset="0"/>
              </a:defRPr>
            </a:lvl1pPr>
            <a:lvl2pPr marL="769473" indent="-295951" defTabSz="965131">
              <a:defRPr sz="3700">
                <a:solidFill>
                  <a:schemeClr val="tx1"/>
                </a:solidFill>
                <a:latin typeface="Times New Roman" pitchFamily="18" charset="0"/>
              </a:defRPr>
            </a:lvl2pPr>
            <a:lvl3pPr marL="1183805" indent="-236761" defTabSz="965131">
              <a:defRPr sz="3700">
                <a:solidFill>
                  <a:schemeClr val="tx1"/>
                </a:solidFill>
                <a:latin typeface="Times New Roman" pitchFamily="18" charset="0"/>
              </a:defRPr>
            </a:lvl3pPr>
            <a:lvl4pPr marL="1657327" indent="-236761" defTabSz="965131">
              <a:defRPr sz="3700">
                <a:solidFill>
                  <a:schemeClr val="tx1"/>
                </a:solidFill>
                <a:latin typeface="Times New Roman" pitchFamily="18" charset="0"/>
              </a:defRPr>
            </a:lvl4pPr>
            <a:lvl5pPr marL="2130849" indent="-236761" defTabSz="965131">
              <a:defRPr sz="3700">
                <a:solidFill>
                  <a:schemeClr val="tx1"/>
                </a:solidFill>
                <a:latin typeface="Times New Roman" pitchFamily="18" charset="0"/>
              </a:defRPr>
            </a:lvl5pPr>
            <a:lvl6pPr marL="2604371" indent="-236761" defTabSz="965131" eaLnBrk="0" fontAlgn="base" hangingPunct="0">
              <a:spcBef>
                <a:spcPct val="0"/>
              </a:spcBef>
              <a:spcAft>
                <a:spcPct val="0"/>
              </a:spcAft>
              <a:defRPr sz="3700">
                <a:solidFill>
                  <a:schemeClr val="tx1"/>
                </a:solidFill>
                <a:latin typeface="Times New Roman" pitchFamily="18" charset="0"/>
              </a:defRPr>
            </a:lvl6pPr>
            <a:lvl7pPr marL="3077893" indent="-236761" defTabSz="965131" eaLnBrk="0" fontAlgn="base" hangingPunct="0">
              <a:spcBef>
                <a:spcPct val="0"/>
              </a:spcBef>
              <a:spcAft>
                <a:spcPct val="0"/>
              </a:spcAft>
              <a:defRPr sz="3700">
                <a:solidFill>
                  <a:schemeClr val="tx1"/>
                </a:solidFill>
                <a:latin typeface="Times New Roman" pitchFamily="18" charset="0"/>
              </a:defRPr>
            </a:lvl7pPr>
            <a:lvl8pPr marL="3551415" indent="-236761" defTabSz="965131" eaLnBrk="0" fontAlgn="base" hangingPunct="0">
              <a:spcBef>
                <a:spcPct val="0"/>
              </a:spcBef>
              <a:spcAft>
                <a:spcPct val="0"/>
              </a:spcAft>
              <a:defRPr sz="3700">
                <a:solidFill>
                  <a:schemeClr val="tx1"/>
                </a:solidFill>
                <a:latin typeface="Times New Roman" pitchFamily="18" charset="0"/>
              </a:defRPr>
            </a:lvl8pPr>
            <a:lvl9pPr marL="4024937" indent="-236761" defTabSz="965131" eaLnBrk="0" fontAlgn="base" hangingPunct="0">
              <a:spcBef>
                <a:spcPct val="0"/>
              </a:spcBef>
              <a:spcAft>
                <a:spcPct val="0"/>
              </a:spcAft>
              <a:defRPr sz="3700">
                <a:solidFill>
                  <a:schemeClr val="tx1"/>
                </a:solidFill>
                <a:latin typeface="Times New Roman" pitchFamily="18" charset="0"/>
              </a:defRPr>
            </a:lvl9pPr>
          </a:lstStyle>
          <a:p>
            <a:fld id="{1BFFA24D-7932-4BCD-B265-7504F6592BA1}" type="slidenum">
              <a:rPr lang="en-US" sz="1200">
                <a:solidFill>
                  <a:srgbClr val="000000"/>
                </a:solidFill>
              </a:rPr>
              <a:pPr/>
              <a:t>29</a:t>
            </a:fld>
            <a:endParaRPr lang="en-US" sz="1200">
              <a:solidFill>
                <a:srgbClr val="000000"/>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25940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31">
              <a:defRPr sz="3700">
                <a:solidFill>
                  <a:schemeClr val="tx1"/>
                </a:solidFill>
                <a:latin typeface="Times New Roman" pitchFamily="18" charset="0"/>
              </a:defRPr>
            </a:lvl1pPr>
            <a:lvl2pPr marL="769473" indent="-295951" defTabSz="965131">
              <a:defRPr sz="3700">
                <a:solidFill>
                  <a:schemeClr val="tx1"/>
                </a:solidFill>
                <a:latin typeface="Times New Roman" pitchFamily="18" charset="0"/>
              </a:defRPr>
            </a:lvl2pPr>
            <a:lvl3pPr marL="1183805" indent="-236761" defTabSz="965131">
              <a:defRPr sz="3700">
                <a:solidFill>
                  <a:schemeClr val="tx1"/>
                </a:solidFill>
                <a:latin typeface="Times New Roman" pitchFamily="18" charset="0"/>
              </a:defRPr>
            </a:lvl3pPr>
            <a:lvl4pPr marL="1657327" indent="-236761" defTabSz="965131">
              <a:defRPr sz="3700">
                <a:solidFill>
                  <a:schemeClr val="tx1"/>
                </a:solidFill>
                <a:latin typeface="Times New Roman" pitchFamily="18" charset="0"/>
              </a:defRPr>
            </a:lvl4pPr>
            <a:lvl5pPr marL="2130849" indent="-236761" defTabSz="965131">
              <a:defRPr sz="3700">
                <a:solidFill>
                  <a:schemeClr val="tx1"/>
                </a:solidFill>
                <a:latin typeface="Times New Roman" pitchFamily="18" charset="0"/>
              </a:defRPr>
            </a:lvl5pPr>
            <a:lvl6pPr marL="2604371" indent="-236761" defTabSz="965131" eaLnBrk="0" fontAlgn="base" hangingPunct="0">
              <a:spcBef>
                <a:spcPct val="0"/>
              </a:spcBef>
              <a:spcAft>
                <a:spcPct val="0"/>
              </a:spcAft>
              <a:defRPr sz="3700">
                <a:solidFill>
                  <a:schemeClr val="tx1"/>
                </a:solidFill>
                <a:latin typeface="Times New Roman" pitchFamily="18" charset="0"/>
              </a:defRPr>
            </a:lvl6pPr>
            <a:lvl7pPr marL="3077893" indent="-236761" defTabSz="965131" eaLnBrk="0" fontAlgn="base" hangingPunct="0">
              <a:spcBef>
                <a:spcPct val="0"/>
              </a:spcBef>
              <a:spcAft>
                <a:spcPct val="0"/>
              </a:spcAft>
              <a:defRPr sz="3700">
                <a:solidFill>
                  <a:schemeClr val="tx1"/>
                </a:solidFill>
                <a:latin typeface="Times New Roman" pitchFamily="18" charset="0"/>
              </a:defRPr>
            </a:lvl7pPr>
            <a:lvl8pPr marL="3551415" indent="-236761" defTabSz="965131" eaLnBrk="0" fontAlgn="base" hangingPunct="0">
              <a:spcBef>
                <a:spcPct val="0"/>
              </a:spcBef>
              <a:spcAft>
                <a:spcPct val="0"/>
              </a:spcAft>
              <a:defRPr sz="3700">
                <a:solidFill>
                  <a:schemeClr val="tx1"/>
                </a:solidFill>
                <a:latin typeface="Times New Roman" pitchFamily="18" charset="0"/>
              </a:defRPr>
            </a:lvl8pPr>
            <a:lvl9pPr marL="4024937" indent="-236761" defTabSz="965131" eaLnBrk="0" fontAlgn="base" hangingPunct="0">
              <a:spcBef>
                <a:spcPct val="0"/>
              </a:spcBef>
              <a:spcAft>
                <a:spcPct val="0"/>
              </a:spcAft>
              <a:defRPr sz="3700">
                <a:solidFill>
                  <a:schemeClr val="tx1"/>
                </a:solidFill>
                <a:latin typeface="Times New Roman" pitchFamily="18" charset="0"/>
              </a:defRPr>
            </a:lvl9pPr>
          </a:lstStyle>
          <a:p>
            <a:fld id="{D2B1339B-1583-4D41-90FA-D63C315B8AAC}" type="slidenum">
              <a:rPr lang="en-US" sz="1200">
                <a:solidFill>
                  <a:srgbClr val="000000"/>
                </a:solidFill>
              </a:rPr>
              <a:pPr/>
              <a:t>30</a:t>
            </a:fld>
            <a:endParaRPr lang="en-US" sz="1200">
              <a:solidFill>
                <a:srgbClr val="000000"/>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62982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31">
              <a:defRPr sz="3700">
                <a:solidFill>
                  <a:schemeClr val="tx1"/>
                </a:solidFill>
                <a:latin typeface="Times New Roman" pitchFamily="18" charset="0"/>
              </a:defRPr>
            </a:lvl1pPr>
            <a:lvl2pPr marL="769473" indent="-295951" defTabSz="965131">
              <a:defRPr sz="3700">
                <a:solidFill>
                  <a:schemeClr val="tx1"/>
                </a:solidFill>
                <a:latin typeface="Times New Roman" pitchFamily="18" charset="0"/>
              </a:defRPr>
            </a:lvl2pPr>
            <a:lvl3pPr marL="1183805" indent="-236761" defTabSz="965131">
              <a:defRPr sz="3700">
                <a:solidFill>
                  <a:schemeClr val="tx1"/>
                </a:solidFill>
                <a:latin typeface="Times New Roman" pitchFamily="18" charset="0"/>
              </a:defRPr>
            </a:lvl3pPr>
            <a:lvl4pPr marL="1657327" indent="-236761" defTabSz="965131">
              <a:defRPr sz="3700">
                <a:solidFill>
                  <a:schemeClr val="tx1"/>
                </a:solidFill>
                <a:latin typeface="Times New Roman" pitchFamily="18" charset="0"/>
              </a:defRPr>
            </a:lvl4pPr>
            <a:lvl5pPr marL="2130849" indent="-236761" defTabSz="965131">
              <a:defRPr sz="3700">
                <a:solidFill>
                  <a:schemeClr val="tx1"/>
                </a:solidFill>
                <a:latin typeface="Times New Roman" pitchFamily="18" charset="0"/>
              </a:defRPr>
            </a:lvl5pPr>
            <a:lvl6pPr marL="2604371" indent="-236761" defTabSz="965131" eaLnBrk="0" fontAlgn="base" hangingPunct="0">
              <a:spcBef>
                <a:spcPct val="0"/>
              </a:spcBef>
              <a:spcAft>
                <a:spcPct val="0"/>
              </a:spcAft>
              <a:defRPr sz="3700">
                <a:solidFill>
                  <a:schemeClr val="tx1"/>
                </a:solidFill>
                <a:latin typeface="Times New Roman" pitchFamily="18" charset="0"/>
              </a:defRPr>
            </a:lvl6pPr>
            <a:lvl7pPr marL="3077893" indent="-236761" defTabSz="965131" eaLnBrk="0" fontAlgn="base" hangingPunct="0">
              <a:spcBef>
                <a:spcPct val="0"/>
              </a:spcBef>
              <a:spcAft>
                <a:spcPct val="0"/>
              </a:spcAft>
              <a:defRPr sz="3700">
                <a:solidFill>
                  <a:schemeClr val="tx1"/>
                </a:solidFill>
                <a:latin typeface="Times New Roman" pitchFamily="18" charset="0"/>
              </a:defRPr>
            </a:lvl7pPr>
            <a:lvl8pPr marL="3551415" indent="-236761" defTabSz="965131" eaLnBrk="0" fontAlgn="base" hangingPunct="0">
              <a:spcBef>
                <a:spcPct val="0"/>
              </a:spcBef>
              <a:spcAft>
                <a:spcPct val="0"/>
              </a:spcAft>
              <a:defRPr sz="3700">
                <a:solidFill>
                  <a:schemeClr val="tx1"/>
                </a:solidFill>
                <a:latin typeface="Times New Roman" pitchFamily="18" charset="0"/>
              </a:defRPr>
            </a:lvl8pPr>
            <a:lvl9pPr marL="4024937" indent="-236761" defTabSz="965131" eaLnBrk="0" fontAlgn="base" hangingPunct="0">
              <a:spcBef>
                <a:spcPct val="0"/>
              </a:spcBef>
              <a:spcAft>
                <a:spcPct val="0"/>
              </a:spcAft>
              <a:defRPr sz="3700">
                <a:solidFill>
                  <a:schemeClr val="tx1"/>
                </a:solidFill>
                <a:latin typeface="Times New Roman" pitchFamily="18" charset="0"/>
              </a:defRPr>
            </a:lvl9pPr>
          </a:lstStyle>
          <a:p>
            <a:fld id="{EB231D64-713A-4D8C-9325-D049F42E931F}" type="slidenum">
              <a:rPr lang="en-US" sz="1200">
                <a:solidFill>
                  <a:srgbClr val="000000"/>
                </a:solidFill>
              </a:rPr>
              <a:pPr/>
              <a:t>31</a:t>
            </a:fld>
            <a:endParaRPr lang="en-US" sz="1200">
              <a:solidFill>
                <a:srgbClr val="000000"/>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99762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pPr defTabSz="965118"/>
            <a:fld id="{6FE77F0F-4347-4E78-AF43-4D74A1C3F461}" type="slidenum">
              <a:rPr lang="en-US" smtClean="0"/>
              <a:pPr defTabSz="965118"/>
              <a:t>3</a:t>
            </a:fld>
            <a:endParaRPr lang="en-US" smtClean="0"/>
          </a:p>
        </p:txBody>
      </p:sp>
    </p:spTree>
    <p:extLst>
      <p:ext uri="{BB962C8B-B14F-4D97-AF65-F5344CB8AC3E}">
        <p14:creationId xmlns:p14="http://schemas.microsoft.com/office/powerpoint/2010/main" val="1343504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31">
              <a:defRPr sz="3700">
                <a:solidFill>
                  <a:schemeClr val="tx1"/>
                </a:solidFill>
                <a:latin typeface="Times New Roman" pitchFamily="18" charset="0"/>
              </a:defRPr>
            </a:lvl1pPr>
            <a:lvl2pPr marL="769473" indent="-295951" defTabSz="965131">
              <a:defRPr sz="3700">
                <a:solidFill>
                  <a:schemeClr val="tx1"/>
                </a:solidFill>
                <a:latin typeface="Times New Roman" pitchFamily="18" charset="0"/>
              </a:defRPr>
            </a:lvl2pPr>
            <a:lvl3pPr marL="1183805" indent="-236761" defTabSz="965131">
              <a:defRPr sz="3700">
                <a:solidFill>
                  <a:schemeClr val="tx1"/>
                </a:solidFill>
                <a:latin typeface="Times New Roman" pitchFamily="18" charset="0"/>
              </a:defRPr>
            </a:lvl3pPr>
            <a:lvl4pPr marL="1657327" indent="-236761" defTabSz="965131">
              <a:defRPr sz="3700">
                <a:solidFill>
                  <a:schemeClr val="tx1"/>
                </a:solidFill>
                <a:latin typeface="Times New Roman" pitchFamily="18" charset="0"/>
              </a:defRPr>
            </a:lvl4pPr>
            <a:lvl5pPr marL="2130849" indent="-236761" defTabSz="965131">
              <a:defRPr sz="3700">
                <a:solidFill>
                  <a:schemeClr val="tx1"/>
                </a:solidFill>
                <a:latin typeface="Times New Roman" pitchFamily="18" charset="0"/>
              </a:defRPr>
            </a:lvl5pPr>
            <a:lvl6pPr marL="2604371" indent="-236761" defTabSz="965131" eaLnBrk="0" fontAlgn="base" hangingPunct="0">
              <a:spcBef>
                <a:spcPct val="0"/>
              </a:spcBef>
              <a:spcAft>
                <a:spcPct val="0"/>
              </a:spcAft>
              <a:defRPr sz="3700">
                <a:solidFill>
                  <a:schemeClr val="tx1"/>
                </a:solidFill>
                <a:latin typeface="Times New Roman" pitchFamily="18" charset="0"/>
              </a:defRPr>
            </a:lvl6pPr>
            <a:lvl7pPr marL="3077893" indent="-236761" defTabSz="965131" eaLnBrk="0" fontAlgn="base" hangingPunct="0">
              <a:spcBef>
                <a:spcPct val="0"/>
              </a:spcBef>
              <a:spcAft>
                <a:spcPct val="0"/>
              </a:spcAft>
              <a:defRPr sz="3700">
                <a:solidFill>
                  <a:schemeClr val="tx1"/>
                </a:solidFill>
                <a:latin typeface="Times New Roman" pitchFamily="18" charset="0"/>
              </a:defRPr>
            </a:lvl7pPr>
            <a:lvl8pPr marL="3551415" indent="-236761" defTabSz="965131" eaLnBrk="0" fontAlgn="base" hangingPunct="0">
              <a:spcBef>
                <a:spcPct val="0"/>
              </a:spcBef>
              <a:spcAft>
                <a:spcPct val="0"/>
              </a:spcAft>
              <a:defRPr sz="3700">
                <a:solidFill>
                  <a:schemeClr val="tx1"/>
                </a:solidFill>
                <a:latin typeface="Times New Roman" pitchFamily="18" charset="0"/>
              </a:defRPr>
            </a:lvl8pPr>
            <a:lvl9pPr marL="4024937" indent="-236761" defTabSz="965131" eaLnBrk="0" fontAlgn="base" hangingPunct="0">
              <a:spcBef>
                <a:spcPct val="0"/>
              </a:spcBef>
              <a:spcAft>
                <a:spcPct val="0"/>
              </a:spcAft>
              <a:defRPr sz="3700">
                <a:solidFill>
                  <a:schemeClr val="tx1"/>
                </a:solidFill>
                <a:latin typeface="Times New Roman" pitchFamily="18" charset="0"/>
              </a:defRPr>
            </a:lvl9pPr>
          </a:lstStyle>
          <a:p>
            <a:fld id="{01A12D93-C928-4E60-A053-C8470D828D52}" type="slidenum">
              <a:rPr lang="en-US" sz="1200">
                <a:solidFill>
                  <a:srgbClr val="000000"/>
                </a:solidFill>
              </a:rPr>
              <a:pPr/>
              <a:t>32</a:t>
            </a:fld>
            <a:endParaRPr lang="en-US" sz="1200">
              <a:solidFill>
                <a:srgbClr val="000000"/>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13474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31">
              <a:defRPr sz="3700">
                <a:solidFill>
                  <a:schemeClr val="tx1"/>
                </a:solidFill>
                <a:latin typeface="Times New Roman" pitchFamily="18" charset="0"/>
              </a:defRPr>
            </a:lvl1pPr>
            <a:lvl2pPr marL="769473" indent="-295951" defTabSz="965131">
              <a:defRPr sz="3700">
                <a:solidFill>
                  <a:schemeClr val="tx1"/>
                </a:solidFill>
                <a:latin typeface="Times New Roman" pitchFamily="18" charset="0"/>
              </a:defRPr>
            </a:lvl2pPr>
            <a:lvl3pPr marL="1183805" indent="-236761" defTabSz="965131">
              <a:defRPr sz="3700">
                <a:solidFill>
                  <a:schemeClr val="tx1"/>
                </a:solidFill>
                <a:latin typeface="Times New Roman" pitchFamily="18" charset="0"/>
              </a:defRPr>
            </a:lvl3pPr>
            <a:lvl4pPr marL="1657327" indent="-236761" defTabSz="965131">
              <a:defRPr sz="3700">
                <a:solidFill>
                  <a:schemeClr val="tx1"/>
                </a:solidFill>
                <a:latin typeface="Times New Roman" pitchFamily="18" charset="0"/>
              </a:defRPr>
            </a:lvl4pPr>
            <a:lvl5pPr marL="2130849" indent="-236761" defTabSz="965131">
              <a:defRPr sz="3700">
                <a:solidFill>
                  <a:schemeClr val="tx1"/>
                </a:solidFill>
                <a:latin typeface="Times New Roman" pitchFamily="18" charset="0"/>
              </a:defRPr>
            </a:lvl5pPr>
            <a:lvl6pPr marL="2604371" indent="-236761" defTabSz="965131" eaLnBrk="0" fontAlgn="base" hangingPunct="0">
              <a:spcBef>
                <a:spcPct val="0"/>
              </a:spcBef>
              <a:spcAft>
                <a:spcPct val="0"/>
              </a:spcAft>
              <a:defRPr sz="3700">
                <a:solidFill>
                  <a:schemeClr val="tx1"/>
                </a:solidFill>
                <a:latin typeface="Times New Roman" pitchFamily="18" charset="0"/>
              </a:defRPr>
            </a:lvl6pPr>
            <a:lvl7pPr marL="3077893" indent="-236761" defTabSz="965131" eaLnBrk="0" fontAlgn="base" hangingPunct="0">
              <a:spcBef>
                <a:spcPct val="0"/>
              </a:spcBef>
              <a:spcAft>
                <a:spcPct val="0"/>
              </a:spcAft>
              <a:defRPr sz="3700">
                <a:solidFill>
                  <a:schemeClr val="tx1"/>
                </a:solidFill>
                <a:latin typeface="Times New Roman" pitchFamily="18" charset="0"/>
              </a:defRPr>
            </a:lvl7pPr>
            <a:lvl8pPr marL="3551415" indent="-236761" defTabSz="965131" eaLnBrk="0" fontAlgn="base" hangingPunct="0">
              <a:spcBef>
                <a:spcPct val="0"/>
              </a:spcBef>
              <a:spcAft>
                <a:spcPct val="0"/>
              </a:spcAft>
              <a:defRPr sz="3700">
                <a:solidFill>
                  <a:schemeClr val="tx1"/>
                </a:solidFill>
                <a:latin typeface="Times New Roman" pitchFamily="18" charset="0"/>
              </a:defRPr>
            </a:lvl8pPr>
            <a:lvl9pPr marL="4024937" indent="-236761" defTabSz="965131" eaLnBrk="0" fontAlgn="base" hangingPunct="0">
              <a:spcBef>
                <a:spcPct val="0"/>
              </a:spcBef>
              <a:spcAft>
                <a:spcPct val="0"/>
              </a:spcAft>
              <a:defRPr sz="3700">
                <a:solidFill>
                  <a:schemeClr val="tx1"/>
                </a:solidFill>
                <a:latin typeface="Times New Roman" pitchFamily="18" charset="0"/>
              </a:defRPr>
            </a:lvl9pPr>
          </a:lstStyle>
          <a:p>
            <a:fld id="{AC7C7B11-CC4C-4897-BCC2-D6E648C5B302}" type="slidenum">
              <a:rPr lang="en-US" sz="1200">
                <a:solidFill>
                  <a:srgbClr val="000000"/>
                </a:solidFill>
              </a:rPr>
              <a:pPr/>
              <a:t>33</a:t>
            </a:fld>
            <a:endParaRPr lang="en-US" sz="1200">
              <a:solidFill>
                <a:srgbClr val="000000"/>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429400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a:noFill/>
        </p:spPr>
        <p:txBody>
          <a:bodyPr/>
          <a:lstStyle/>
          <a:p>
            <a:pPr defTabSz="965774"/>
            <a:fld id="{FF4EAEB8-9BE6-4662-B6A3-25CAFBEAFC34}" type="slidenum">
              <a:rPr lang="en-US" smtClean="0"/>
              <a:pPr defTabSz="965774"/>
              <a:t>34</a:t>
            </a:fld>
            <a:endParaRPr lang="en-US" smtClean="0"/>
          </a:p>
        </p:txBody>
      </p:sp>
    </p:spTree>
    <p:extLst>
      <p:ext uri="{BB962C8B-B14F-4D97-AF65-F5344CB8AC3E}">
        <p14:creationId xmlns:p14="http://schemas.microsoft.com/office/powerpoint/2010/main" val="3789003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smtClean="0"/>
          </a:p>
        </p:txBody>
      </p:sp>
      <p:sp>
        <p:nvSpPr>
          <p:cNvPr id="92164" name="Slide Number Placeholder 3"/>
          <p:cNvSpPr>
            <a:spLocks noGrp="1"/>
          </p:cNvSpPr>
          <p:nvPr>
            <p:ph type="sldNum" sz="quarter" idx="5"/>
          </p:nvPr>
        </p:nvSpPr>
        <p:spPr>
          <a:noFill/>
        </p:spPr>
        <p:txBody>
          <a:bodyPr/>
          <a:lstStyle/>
          <a:p>
            <a:pPr defTabSz="965774"/>
            <a:fld id="{E3866A45-0EFC-4D1B-B4FF-CA82788643E3}" type="slidenum">
              <a:rPr lang="en-US" smtClean="0"/>
              <a:pPr defTabSz="965774"/>
              <a:t>35</a:t>
            </a:fld>
            <a:endParaRPr lang="en-US" smtClean="0"/>
          </a:p>
        </p:txBody>
      </p:sp>
    </p:spTree>
    <p:extLst>
      <p:ext uri="{BB962C8B-B14F-4D97-AF65-F5344CB8AC3E}">
        <p14:creationId xmlns:p14="http://schemas.microsoft.com/office/powerpoint/2010/main" val="1954920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19EAB-48AE-403B-AFE6-424C6647CAF5}" type="slidenum">
              <a:rPr lang="en-US" smtClean="0"/>
              <a:t>36</a:t>
            </a:fld>
            <a:endParaRPr lang="en-US"/>
          </a:p>
        </p:txBody>
      </p:sp>
    </p:spTree>
    <p:extLst>
      <p:ext uri="{BB962C8B-B14F-4D97-AF65-F5344CB8AC3E}">
        <p14:creationId xmlns:p14="http://schemas.microsoft.com/office/powerpoint/2010/main" val="3466098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19EAB-48AE-403B-AFE6-424C6647CAF5}" type="slidenum">
              <a:rPr lang="en-US" smtClean="0"/>
              <a:t>37</a:t>
            </a:fld>
            <a:endParaRPr lang="en-US"/>
          </a:p>
        </p:txBody>
      </p:sp>
    </p:spTree>
    <p:extLst>
      <p:ext uri="{BB962C8B-B14F-4D97-AF65-F5344CB8AC3E}">
        <p14:creationId xmlns:p14="http://schemas.microsoft.com/office/powerpoint/2010/main" val="11842934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19EAB-48AE-403B-AFE6-424C6647CAF5}" type="slidenum">
              <a:rPr lang="en-US" smtClean="0"/>
              <a:t>38</a:t>
            </a:fld>
            <a:endParaRPr lang="en-US"/>
          </a:p>
        </p:txBody>
      </p:sp>
    </p:spTree>
    <p:extLst>
      <p:ext uri="{BB962C8B-B14F-4D97-AF65-F5344CB8AC3E}">
        <p14:creationId xmlns:p14="http://schemas.microsoft.com/office/powerpoint/2010/main" val="2754650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smtClean="0"/>
          </a:p>
        </p:txBody>
      </p:sp>
      <p:sp>
        <p:nvSpPr>
          <p:cNvPr id="114692" name="Slide Number Placeholder 3"/>
          <p:cNvSpPr>
            <a:spLocks noGrp="1"/>
          </p:cNvSpPr>
          <p:nvPr>
            <p:ph type="sldNum" sz="quarter" idx="5"/>
          </p:nvPr>
        </p:nvSpPr>
        <p:spPr>
          <a:noFill/>
        </p:spPr>
        <p:txBody>
          <a:bodyPr/>
          <a:lstStyle/>
          <a:p>
            <a:pPr defTabSz="965774"/>
            <a:fld id="{18173B5F-9CD5-40DD-8AAB-F3133339BC7A}" type="slidenum">
              <a:rPr lang="en-US" smtClean="0"/>
              <a:pPr defTabSz="965774"/>
              <a:t>39</a:t>
            </a:fld>
            <a:endParaRPr lang="en-US" smtClean="0"/>
          </a:p>
        </p:txBody>
      </p:sp>
    </p:spTree>
    <p:extLst>
      <p:ext uri="{BB962C8B-B14F-4D97-AF65-F5344CB8AC3E}">
        <p14:creationId xmlns:p14="http://schemas.microsoft.com/office/powerpoint/2010/main" val="928742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19EAB-48AE-403B-AFE6-424C6647CAF5}" type="slidenum">
              <a:rPr lang="en-US" smtClean="0"/>
              <a:t>40</a:t>
            </a:fld>
            <a:endParaRPr lang="en-US"/>
          </a:p>
        </p:txBody>
      </p:sp>
    </p:spTree>
    <p:extLst>
      <p:ext uri="{BB962C8B-B14F-4D97-AF65-F5344CB8AC3E}">
        <p14:creationId xmlns:p14="http://schemas.microsoft.com/office/powerpoint/2010/main" val="3818314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19EAB-48AE-403B-AFE6-424C6647CAF5}" type="slidenum">
              <a:rPr lang="en-US" smtClean="0"/>
              <a:t>41</a:t>
            </a:fld>
            <a:endParaRPr lang="en-US"/>
          </a:p>
        </p:txBody>
      </p:sp>
    </p:spTree>
    <p:extLst>
      <p:ext uri="{BB962C8B-B14F-4D97-AF65-F5344CB8AC3E}">
        <p14:creationId xmlns:p14="http://schemas.microsoft.com/office/powerpoint/2010/main" val="381831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2324">
              <a:defRPr sz="3800">
                <a:solidFill>
                  <a:schemeClr val="tx1"/>
                </a:solidFill>
                <a:latin typeface="Times New Roman" panose="02020603050405020304" pitchFamily="18" charset="0"/>
                <a:ea typeface="MS PGothic" panose="020B0600070205080204" pitchFamily="34" charset="-128"/>
              </a:defRPr>
            </a:lvl1pPr>
            <a:lvl2pPr marL="777943" indent="-299209" defTabSz="1012324">
              <a:defRPr sz="3800">
                <a:solidFill>
                  <a:schemeClr val="tx1"/>
                </a:solidFill>
                <a:latin typeface="Times New Roman" panose="02020603050405020304" pitchFamily="18" charset="0"/>
                <a:ea typeface="MS PGothic" panose="020B0600070205080204" pitchFamily="34" charset="-128"/>
              </a:defRPr>
            </a:lvl2pPr>
            <a:lvl3pPr marL="1196835" indent="-239367" defTabSz="1012324">
              <a:defRPr sz="3800">
                <a:solidFill>
                  <a:schemeClr val="tx1"/>
                </a:solidFill>
                <a:latin typeface="Times New Roman" panose="02020603050405020304" pitchFamily="18" charset="0"/>
                <a:ea typeface="MS PGothic" panose="020B0600070205080204" pitchFamily="34" charset="-128"/>
              </a:defRPr>
            </a:lvl3pPr>
            <a:lvl4pPr marL="1675569" indent="-239367" defTabSz="1012324">
              <a:defRPr sz="3800">
                <a:solidFill>
                  <a:schemeClr val="tx1"/>
                </a:solidFill>
                <a:latin typeface="Times New Roman" panose="02020603050405020304" pitchFamily="18" charset="0"/>
                <a:ea typeface="MS PGothic" panose="020B0600070205080204" pitchFamily="34" charset="-128"/>
              </a:defRPr>
            </a:lvl4pPr>
            <a:lvl5pPr marL="2154304" indent="-239367" defTabSz="1012324">
              <a:defRPr sz="3800">
                <a:solidFill>
                  <a:schemeClr val="tx1"/>
                </a:solidFill>
                <a:latin typeface="Times New Roman" panose="02020603050405020304" pitchFamily="18" charset="0"/>
                <a:ea typeface="MS PGothic" panose="020B0600070205080204" pitchFamily="34" charset="-128"/>
              </a:defRPr>
            </a:lvl5pPr>
            <a:lvl6pPr marL="2633038" indent="-239367" defTabSz="1012324" eaLnBrk="0" fontAlgn="base" hangingPunct="0">
              <a:spcBef>
                <a:spcPct val="0"/>
              </a:spcBef>
              <a:spcAft>
                <a:spcPct val="0"/>
              </a:spcAft>
              <a:defRPr sz="3800">
                <a:solidFill>
                  <a:schemeClr val="tx1"/>
                </a:solidFill>
                <a:latin typeface="Times New Roman" panose="02020603050405020304" pitchFamily="18" charset="0"/>
                <a:ea typeface="MS PGothic" panose="020B0600070205080204" pitchFamily="34" charset="-128"/>
              </a:defRPr>
            </a:lvl6pPr>
            <a:lvl7pPr marL="3111772" indent="-239367" defTabSz="1012324" eaLnBrk="0" fontAlgn="base" hangingPunct="0">
              <a:spcBef>
                <a:spcPct val="0"/>
              </a:spcBef>
              <a:spcAft>
                <a:spcPct val="0"/>
              </a:spcAft>
              <a:defRPr sz="3800">
                <a:solidFill>
                  <a:schemeClr val="tx1"/>
                </a:solidFill>
                <a:latin typeface="Times New Roman" panose="02020603050405020304" pitchFamily="18" charset="0"/>
                <a:ea typeface="MS PGothic" panose="020B0600070205080204" pitchFamily="34" charset="-128"/>
              </a:defRPr>
            </a:lvl7pPr>
            <a:lvl8pPr marL="3590506" indent="-239367" defTabSz="1012324" eaLnBrk="0" fontAlgn="base" hangingPunct="0">
              <a:spcBef>
                <a:spcPct val="0"/>
              </a:spcBef>
              <a:spcAft>
                <a:spcPct val="0"/>
              </a:spcAft>
              <a:defRPr sz="3800">
                <a:solidFill>
                  <a:schemeClr val="tx1"/>
                </a:solidFill>
                <a:latin typeface="Times New Roman" panose="02020603050405020304" pitchFamily="18" charset="0"/>
                <a:ea typeface="MS PGothic" panose="020B0600070205080204" pitchFamily="34" charset="-128"/>
              </a:defRPr>
            </a:lvl8pPr>
            <a:lvl9pPr marL="4069240" indent="-239367" defTabSz="1012324" eaLnBrk="0" fontAlgn="base" hangingPunct="0">
              <a:spcBef>
                <a:spcPct val="0"/>
              </a:spcBef>
              <a:spcAft>
                <a:spcPct val="0"/>
              </a:spcAft>
              <a:defRPr sz="3800">
                <a:solidFill>
                  <a:schemeClr val="tx1"/>
                </a:solidFill>
                <a:latin typeface="Times New Roman" panose="02020603050405020304" pitchFamily="18" charset="0"/>
                <a:ea typeface="MS PGothic" panose="020B0600070205080204" pitchFamily="34" charset="-128"/>
              </a:defRPr>
            </a:lvl9pPr>
          </a:lstStyle>
          <a:p>
            <a:fld id="{6F3E0B3E-842E-4796-BD47-4093DE5BE705}" type="slidenum">
              <a:rPr lang="en-US" altLang="en-US" sz="1400"/>
              <a:pPr/>
              <a:t>4</a:t>
            </a:fld>
            <a:endParaRPr lang="en-US" altLang="en-US" sz="1400"/>
          </a:p>
        </p:txBody>
      </p:sp>
      <p:sp>
        <p:nvSpPr>
          <p:cNvPr id="21506" name="Rectangle 2"/>
          <p:cNvSpPr>
            <a:spLocks noGrp="1" noRot="1" noChangeAspect="1" noChangeArrowheads="1" noTextEdit="1"/>
          </p:cNvSpPr>
          <p:nvPr>
            <p:ph type="sldImg"/>
          </p:nvPr>
        </p:nvSpPr>
        <p:spPr>
          <a:xfrm>
            <a:off x="1639888" y="960438"/>
            <a:ext cx="4438650" cy="3328987"/>
          </a:xfrm>
          <a:ln/>
        </p:spPr>
      </p:sp>
      <p:sp>
        <p:nvSpPr>
          <p:cNvPr id="21507" name="Rectangle 3"/>
          <p:cNvSpPr>
            <a:spLocks noGrp="1" noChangeArrowheads="1"/>
          </p:cNvSpPr>
          <p:nvPr>
            <p:ph type="body" idx="1"/>
          </p:nvPr>
        </p:nvSpPr>
        <p:spPr>
          <a:xfrm>
            <a:off x="1029957" y="4747701"/>
            <a:ext cx="5657222" cy="44997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2" tIns="45025" rIns="90052" bIns="45025"/>
          <a:lstStyle/>
          <a:p>
            <a:endParaRPr lang="en-US" altLang="en-US" smtClean="0"/>
          </a:p>
        </p:txBody>
      </p:sp>
    </p:spTree>
    <p:extLst>
      <p:ext uri="{BB962C8B-B14F-4D97-AF65-F5344CB8AC3E}">
        <p14:creationId xmlns:p14="http://schemas.microsoft.com/office/powerpoint/2010/main" val="326984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19EAB-48AE-403B-AFE6-424C6647CAF5}" type="slidenum">
              <a:rPr lang="en-US" smtClean="0"/>
              <a:t>42</a:t>
            </a:fld>
            <a:endParaRPr lang="en-US"/>
          </a:p>
        </p:txBody>
      </p:sp>
    </p:spTree>
    <p:extLst>
      <p:ext uri="{BB962C8B-B14F-4D97-AF65-F5344CB8AC3E}">
        <p14:creationId xmlns:p14="http://schemas.microsoft.com/office/powerpoint/2010/main" val="242903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p>
        </p:txBody>
      </p:sp>
      <p:sp>
        <p:nvSpPr>
          <p:cNvPr id="84996" name="Slide Number Placeholder 3"/>
          <p:cNvSpPr>
            <a:spLocks noGrp="1"/>
          </p:cNvSpPr>
          <p:nvPr>
            <p:ph type="sldNum" sz="quarter" idx="5"/>
          </p:nvPr>
        </p:nvSpPr>
        <p:spPr>
          <a:noFill/>
        </p:spPr>
        <p:txBody>
          <a:bodyPr/>
          <a:lstStyle/>
          <a:p>
            <a:pPr defTabSz="964978"/>
            <a:fld id="{8018DE9D-52E9-42EE-A2D7-B33F65B0866D}" type="slidenum">
              <a:rPr lang="en-US">
                <a:solidFill>
                  <a:prstClr val="black"/>
                </a:solidFill>
              </a:rPr>
              <a:pPr defTabSz="964978"/>
              <a:t>43</a:t>
            </a:fld>
            <a:endParaRPr lang="en-US" dirty="0">
              <a:solidFill>
                <a:prstClr val="black"/>
              </a:solidFill>
            </a:endParaRPr>
          </a:p>
        </p:txBody>
      </p:sp>
    </p:spTree>
    <p:extLst>
      <p:ext uri="{BB962C8B-B14F-4D97-AF65-F5344CB8AC3E}">
        <p14:creationId xmlns:p14="http://schemas.microsoft.com/office/powerpoint/2010/main" val="4144011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37BB18-43EC-454B-B4FE-CDC92DE9D154}" type="slidenum">
              <a:rPr lang="en-US">
                <a:solidFill>
                  <a:srgbClr val="000000"/>
                </a:solidFill>
              </a:rPr>
              <a:pPr/>
              <a:t>44</a:t>
            </a:fld>
            <a:endParaRPr lang="en-US">
              <a:solidFill>
                <a:srgbClr val="000000"/>
              </a:solidFill>
            </a:endParaRPr>
          </a:p>
        </p:txBody>
      </p:sp>
    </p:spTree>
    <p:extLst>
      <p:ext uri="{BB962C8B-B14F-4D97-AF65-F5344CB8AC3E}">
        <p14:creationId xmlns:p14="http://schemas.microsoft.com/office/powerpoint/2010/main" val="39936474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7620A6-0229-4C23-92BB-BD98466051C1}" type="slidenum">
              <a:rPr lang="en-US">
                <a:solidFill>
                  <a:srgbClr val="000000"/>
                </a:solidFill>
              </a:rPr>
              <a:pPr/>
              <a:t>45</a:t>
            </a:fld>
            <a:endParaRPr lang="en-US">
              <a:solidFill>
                <a:srgbClr val="000000"/>
              </a:solidFill>
            </a:endParaRPr>
          </a:p>
        </p:txBody>
      </p:sp>
    </p:spTree>
    <p:extLst>
      <p:ext uri="{BB962C8B-B14F-4D97-AF65-F5344CB8AC3E}">
        <p14:creationId xmlns:p14="http://schemas.microsoft.com/office/powerpoint/2010/main" val="30818849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1E8032-D284-4443-BF4A-05F99989280E}" type="slidenum">
              <a:rPr lang="en-US">
                <a:solidFill>
                  <a:srgbClr val="000000"/>
                </a:solidFill>
              </a:rPr>
              <a:pPr/>
              <a:t>46</a:t>
            </a:fld>
            <a:endParaRPr lang="en-US">
              <a:solidFill>
                <a:srgbClr val="000000"/>
              </a:solidFill>
            </a:endParaRPr>
          </a:p>
        </p:txBody>
      </p:sp>
    </p:spTree>
    <p:extLst>
      <p:ext uri="{BB962C8B-B14F-4D97-AF65-F5344CB8AC3E}">
        <p14:creationId xmlns:p14="http://schemas.microsoft.com/office/powerpoint/2010/main" val="1456367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696C7D-4770-4BA4-BFB4-8A4E28220867}" type="slidenum">
              <a:rPr lang="en-US">
                <a:solidFill>
                  <a:srgbClr val="000000"/>
                </a:solidFill>
              </a:rPr>
              <a:pPr/>
              <a:t>47</a:t>
            </a:fld>
            <a:endParaRPr lang="en-US">
              <a:solidFill>
                <a:srgbClr val="000000"/>
              </a:solidFill>
            </a:endParaRPr>
          </a:p>
        </p:txBody>
      </p:sp>
    </p:spTree>
    <p:extLst>
      <p:ext uri="{BB962C8B-B14F-4D97-AF65-F5344CB8AC3E}">
        <p14:creationId xmlns:p14="http://schemas.microsoft.com/office/powerpoint/2010/main" val="41533925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B79514-83A1-41FC-A0D0-C4BEA28FE48E}" type="slidenum">
              <a:rPr lang="en-US">
                <a:solidFill>
                  <a:srgbClr val="000000"/>
                </a:solidFill>
              </a:rPr>
              <a:pPr/>
              <a:t>48</a:t>
            </a:fld>
            <a:endParaRPr lang="en-US">
              <a:solidFill>
                <a:srgbClr val="000000"/>
              </a:solidFill>
            </a:endParaRPr>
          </a:p>
        </p:txBody>
      </p:sp>
    </p:spTree>
    <p:extLst>
      <p:ext uri="{BB962C8B-B14F-4D97-AF65-F5344CB8AC3E}">
        <p14:creationId xmlns:p14="http://schemas.microsoft.com/office/powerpoint/2010/main" val="17818809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1E144A-199F-44D7-BA84-236529D1803F}" type="slidenum">
              <a:rPr lang="en-US">
                <a:solidFill>
                  <a:srgbClr val="000000"/>
                </a:solidFill>
              </a:rPr>
              <a:pPr/>
              <a:t>49</a:t>
            </a:fld>
            <a:endParaRPr lang="en-US">
              <a:solidFill>
                <a:srgbClr val="000000"/>
              </a:solidFill>
            </a:endParaRPr>
          </a:p>
        </p:txBody>
      </p:sp>
    </p:spTree>
    <p:extLst>
      <p:ext uri="{BB962C8B-B14F-4D97-AF65-F5344CB8AC3E}">
        <p14:creationId xmlns:p14="http://schemas.microsoft.com/office/powerpoint/2010/main" val="35607888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7F74DD-1F72-4347-94C8-1D28C4FEE331}" type="slidenum">
              <a:rPr lang="en-US">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2446161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imes New Roman" panose="02020603050405020304" pitchFamily="18" charset="0"/>
              </a:rPr>
              <a:t>	mov r0, #0x4  % PB</a:t>
            </a:r>
          </a:p>
          <a:p>
            <a:r>
              <a:rPr lang="en-US" altLang="en-US" smtClean="0">
                <a:latin typeface="Times New Roman" panose="02020603050405020304" pitchFamily="18" charset="0"/>
              </a:rPr>
              <a:t>	mov r1, #0x5  % LED</a:t>
            </a:r>
          </a:p>
          <a:p>
            <a:r>
              <a:rPr lang="en-US" altLang="en-US" smtClean="0">
                <a:latin typeface="Times New Roman" panose="02020603050405020304" pitchFamily="18" charset="0"/>
              </a:rPr>
              <a:t>loop:	ldr r2, [r0, #0]</a:t>
            </a:r>
          </a:p>
          <a:p>
            <a:r>
              <a:rPr lang="en-US" altLang="en-US" smtClean="0">
                <a:latin typeface="Times New Roman" panose="02020603050405020304" pitchFamily="18" charset="0"/>
              </a:rPr>
              <a:t>	str r2 [r1, #0]</a:t>
            </a:r>
          </a:p>
          <a:p>
            <a:r>
              <a:rPr lang="en-US" altLang="en-US" smtClean="0">
                <a:latin typeface="Times New Roman" panose="02020603050405020304" pitchFamily="18" charset="0"/>
              </a:rPr>
              <a:t>	b loop</a:t>
            </a:r>
          </a:p>
          <a:p>
            <a:endParaRPr lang="en-US" altLang="en-US" smtClean="0"/>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C7A51880-49E4-414D-9AE0-A5EF6F956BA6}" type="slidenum">
              <a:rPr lang="en-US" altLang="en-US" sz="1200"/>
              <a:pPr eaLnBrk="1" hangingPunct="1"/>
              <a:t>51</a:t>
            </a:fld>
            <a:endParaRPr lang="en-US" altLang="en-US" sz="1200"/>
          </a:p>
        </p:txBody>
      </p:sp>
    </p:spTree>
    <p:extLst>
      <p:ext uri="{BB962C8B-B14F-4D97-AF65-F5344CB8AC3E}">
        <p14:creationId xmlns:p14="http://schemas.microsoft.com/office/powerpoint/2010/main" val="1770748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2324">
              <a:defRPr sz="3800">
                <a:solidFill>
                  <a:schemeClr val="tx1"/>
                </a:solidFill>
                <a:latin typeface="Times New Roman" panose="02020603050405020304" pitchFamily="18" charset="0"/>
                <a:ea typeface="MS PGothic" panose="020B0600070205080204" pitchFamily="34" charset="-128"/>
              </a:defRPr>
            </a:lvl1pPr>
            <a:lvl2pPr marL="777943" indent="-299209" defTabSz="1012324">
              <a:defRPr sz="3800">
                <a:solidFill>
                  <a:schemeClr val="tx1"/>
                </a:solidFill>
                <a:latin typeface="Times New Roman" panose="02020603050405020304" pitchFamily="18" charset="0"/>
                <a:ea typeface="MS PGothic" panose="020B0600070205080204" pitchFamily="34" charset="-128"/>
              </a:defRPr>
            </a:lvl2pPr>
            <a:lvl3pPr marL="1196835" indent="-239367" defTabSz="1012324">
              <a:defRPr sz="3800">
                <a:solidFill>
                  <a:schemeClr val="tx1"/>
                </a:solidFill>
                <a:latin typeface="Times New Roman" panose="02020603050405020304" pitchFamily="18" charset="0"/>
                <a:ea typeface="MS PGothic" panose="020B0600070205080204" pitchFamily="34" charset="-128"/>
              </a:defRPr>
            </a:lvl3pPr>
            <a:lvl4pPr marL="1675569" indent="-239367" defTabSz="1012324">
              <a:defRPr sz="3800">
                <a:solidFill>
                  <a:schemeClr val="tx1"/>
                </a:solidFill>
                <a:latin typeface="Times New Roman" panose="02020603050405020304" pitchFamily="18" charset="0"/>
                <a:ea typeface="MS PGothic" panose="020B0600070205080204" pitchFamily="34" charset="-128"/>
              </a:defRPr>
            </a:lvl4pPr>
            <a:lvl5pPr marL="2154304" indent="-239367" defTabSz="1012324">
              <a:defRPr sz="3800">
                <a:solidFill>
                  <a:schemeClr val="tx1"/>
                </a:solidFill>
                <a:latin typeface="Times New Roman" panose="02020603050405020304" pitchFamily="18" charset="0"/>
                <a:ea typeface="MS PGothic" panose="020B0600070205080204" pitchFamily="34" charset="-128"/>
              </a:defRPr>
            </a:lvl5pPr>
            <a:lvl6pPr marL="2633038" indent="-239367" defTabSz="1012324" eaLnBrk="0" fontAlgn="base" hangingPunct="0">
              <a:spcBef>
                <a:spcPct val="0"/>
              </a:spcBef>
              <a:spcAft>
                <a:spcPct val="0"/>
              </a:spcAft>
              <a:defRPr sz="3800">
                <a:solidFill>
                  <a:schemeClr val="tx1"/>
                </a:solidFill>
                <a:latin typeface="Times New Roman" panose="02020603050405020304" pitchFamily="18" charset="0"/>
                <a:ea typeface="MS PGothic" panose="020B0600070205080204" pitchFamily="34" charset="-128"/>
              </a:defRPr>
            </a:lvl6pPr>
            <a:lvl7pPr marL="3111772" indent="-239367" defTabSz="1012324" eaLnBrk="0" fontAlgn="base" hangingPunct="0">
              <a:spcBef>
                <a:spcPct val="0"/>
              </a:spcBef>
              <a:spcAft>
                <a:spcPct val="0"/>
              </a:spcAft>
              <a:defRPr sz="3800">
                <a:solidFill>
                  <a:schemeClr val="tx1"/>
                </a:solidFill>
                <a:latin typeface="Times New Roman" panose="02020603050405020304" pitchFamily="18" charset="0"/>
                <a:ea typeface="MS PGothic" panose="020B0600070205080204" pitchFamily="34" charset="-128"/>
              </a:defRPr>
            </a:lvl7pPr>
            <a:lvl8pPr marL="3590506" indent="-239367" defTabSz="1012324" eaLnBrk="0" fontAlgn="base" hangingPunct="0">
              <a:spcBef>
                <a:spcPct val="0"/>
              </a:spcBef>
              <a:spcAft>
                <a:spcPct val="0"/>
              </a:spcAft>
              <a:defRPr sz="3800">
                <a:solidFill>
                  <a:schemeClr val="tx1"/>
                </a:solidFill>
                <a:latin typeface="Times New Roman" panose="02020603050405020304" pitchFamily="18" charset="0"/>
                <a:ea typeface="MS PGothic" panose="020B0600070205080204" pitchFamily="34" charset="-128"/>
              </a:defRPr>
            </a:lvl8pPr>
            <a:lvl9pPr marL="4069240" indent="-239367" defTabSz="1012324" eaLnBrk="0" fontAlgn="base" hangingPunct="0">
              <a:spcBef>
                <a:spcPct val="0"/>
              </a:spcBef>
              <a:spcAft>
                <a:spcPct val="0"/>
              </a:spcAft>
              <a:defRPr sz="3800">
                <a:solidFill>
                  <a:schemeClr val="tx1"/>
                </a:solidFill>
                <a:latin typeface="Times New Roman" panose="02020603050405020304" pitchFamily="18" charset="0"/>
                <a:ea typeface="MS PGothic" panose="020B0600070205080204" pitchFamily="34" charset="-128"/>
              </a:defRPr>
            </a:lvl9pPr>
          </a:lstStyle>
          <a:p>
            <a:fld id="{50EA311A-C78C-4A21-AAC7-BFA17DEF14F2}" type="slidenum">
              <a:rPr lang="en-US" altLang="en-US" sz="1400">
                <a:solidFill>
                  <a:srgbClr val="000000"/>
                </a:solidFill>
              </a:rPr>
              <a:pPr/>
              <a:t>5</a:t>
            </a:fld>
            <a:endParaRPr lang="en-US" altLang="en-US" sz="1400">
              <a:solidFill>
                <a:srgbClr val="000000"/>
              </a:solidFill>
            </a:endParaRPr>
          </a:p>
        </p:txBody>
      </p:sp>
    </p:spTree>
    <p:extLst>
      <p:ext uri="{BB962C8B-B14F-4D97-AF65-F5344CB8AC3E}">
        <p14:creationId xmlns:p14="http://schemas.microsoft.com/office/powerpoint/2010/main" val="37030996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imes New Roman" panose="02020603050405020304" pitchFamily="18" charset="0"/>
              </a:rPr>
              <a:t>LDR	% Assume PBS changes just after sampling, so latency = 1 cycle</a:t>
            </a:r>
          </a:p>
          <a:p>
            <a:r>
              <a:rPr lang="en-US" altLang="en-US" smtClean="0">
                <a:latin typeface="Times New Roman" panose="02020603050405020304" pitchFamily="18" charset="0"/>
              </a:rPr>
              <a:t>STR	% latency += 1 cycle</a:t>
            </a:r>
          </a:p>
          <a:p>
            <a:r>
              <a:rPr lang="en-US" altLang="en-US" smtClean="0">
                <a:latin typeface="Times New Roman" panose="02020603050405020304" pitchFamily="18" charset="0"/>
              </a:rPr>
              <a:t>B	% latency += 1 cycle</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Delay? So LDR (1, just missed) + STR (1) + B (1) + LDR (1) + STR (1) ~ 5 cycles asymptotic worst case </a:t>
            </a:r>
          </a:p>
          <a:p>
            <a:r>
              <a:rPr lang="en-US" altLang="en-US" smtClean="0">
                <a:latin typeface="Times New Roman" panose="02020603050405020304" pitchFamily="18" charset="0"/>
              </a:rPr>
              <a:t>Efficiency?  Well, its basically zero since we’re not doing any useful work, so ~ 0%</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LDR	% Assume PBS changes just after sampling, so latency = 1 cycle</a:t>
            </a:r>
          </a:p>
          <a:p>
            <a:r>
              <a:rPr lang="en-US" altLang="en-US" smtClean="0">
                <a:latin typeface="Times New Roman" panose="02020603050405020304" pitchFamily="18" charset="0"/>
              </a:rPr>
              <a:t>STR	% latency += 1 cycle</a:t>
            </a:r>
          </a:p>
          <a:p>
            <a:r>
              <a:rPr lang="en-US" altLang="en-US" smtClean="0">
                <a:latin typeface="Times New Roman" panose="02020603050405020304" pitchFamily="18" charset="0"/>
              </a:rPr>
              <a:t>BL	% latency += 100 cycles</a:t>
            </a:r>
          </a:p>
          <a:p>
            <a:r>
              <a:rPr lang="en-US" altLang="en-US" smtClean="0">
                <a:latin typeface="Times New Roman" panose="02020603050405020304" pitchFamily="18" charset="0"/>
              </a:rPr>
              <a:t>B	% latency += 1 cycle</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Delay? So LDR (1, just missed) + STR (1) + BL (100) + B (1) + LDR (1) + STR (1) ~ 105 cycles asymptotic worst case </a:t>
            </a:r>
          </a:p>
          <a:p>
            <a:r>
              <a:rPr lang="en-US" altLang="en-US" smtClean="0">
                <a:latin typeface="Times New Roman" panose="02020603050405020304" pitchFamily="18" charset="0"/>
              </a:rPr>
              <a:t>Efficiency?  BL (100) / [LDR (1) + STR (1) + BL (100) + B (1)] ~ 100/103, so ~ 97%</a:t>
            </a:r>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6A08301B-5059-4381-83B1-1CF202BAAAE1}" type="slidenum">
              <a:rPr lang="en-US" altLang="en-US" sz="1200"/>
              <a:pPr eaLnBrk="1" hangingPunct="1"/>
              <a:t>52</a:t>
            </a:fld>
            <a:endParaRPr lang="en-US" altLang="en-US" sz="1200"/>
          </a:p>
        </p:txBody>
      </p:sp>
    </p:spTree>
    <p:extLst>
      <p:ext uri="{BB962C8B-B14F-4D97-AF65-F5344CB8AC3E}">
        <p14:creationId xmlns:p14="http://schemas.microsoft.com/office/powerpoint/2010/main" val="25976375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F97A5E0D-6ACC-4836-9C1D-0EE723D427F1}" type="slidenum">
              <a:rPr lang="en-US" altLang="en-US" sz="1200"/>
              <a:pPr eaLnBrk="1" hangingPunct="1"/>
              <a:t>53</a:t>
            </a:fld>
            <a:endParaRPr lang="en-US" altLang="en-US" sz="1200"/>
          </a:p>
        </p:txBody>
      </p:sp>
    </p:spTree>
    <p:extLst>
      <p:ext uri="{BB962C8B-B14F-4D97-AF65-F5344CB8AC3E}">
        <p14:creationId xmlns:p14="http://schemas.microsoft.com/office/powerpoint/2010/main" val="26299012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PCI originally mandated level-triggered due to this</a:t>
            </a:r>
          </a:p>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49BDDC85-75FB-40FF-8459-4FBC0935F309}" type="slidenum">
              <a:rPr lang="en-US" altLang="en-US" sz="1200"/>
              <a:pPr eaLnBrk="1" hangingPunct="1"/>
              <a:t>54</a:t>
            </a:fld>
            <a:endParaRPr lang="en-US" altLang="en-US" sz="1200"/>
          </a:p>
        </p:txBody>
      </p:sp>
    </p:spTree>
    <p:extLst>
      <p:ext uri="{BB962C8B-B14F-4D97-AF65-F5344CB8AC3E}">
        <p14:creationId xmlns:p14="http://schemas.microsoft.com/office/powerpoint/2010/main" val="42550742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PCI originally mandated level-triggered due to this</a:t>
            </a:r>
          </a:p>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37D17C08-4E1C-45C4-A8CC-636BD412114F}" type="slidenum">
              <a:rPr lang="en-US" altLang="en-US" sz="1200"/>
              <a:pPr eaLnBrk="1" hangingPunct="1"/>
              <a:t>55</a:t>
            </a:fld>
            <a:endParaRPr lang="en-US" altLang="en-US" sz="1200"/>
          </a:p>
        </p:txBody>
      </p:sp>
    </p:spTree>
    <p:extLst>
      <p:ext uri="{BB962C8B-B14F-4D97-AF65-F5344CB8AC3E}">
        <p14:creationId xmlns:p14="http://schemas.microsoft.com/office/powerpoint/2010/main" val="11948325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51868B85-F920-41D1-8E54-91EAD50A17D1}" type="slidenum">
              <a:rPr lang="en-US" altLang="en-US" sz="1200"/>
              <a:pPr eaLnBrk="1" hangingPunct="1"/>
              <a:t>56</a:t>
            </a:fld>
            <a:endParaRPr lang="en-US" altLang="en-US" sz="1200"/>
          </a:p>
        </p:txBody>
      </p:sp>
    </p:spTree>
    <p:extLst>
      <p:ext uri="{BB962C8B-B14F-4D97-AF65-F5344CB8AC3E}">
        <p14:creationId xmlns:p14="http://schemas.microsoft.com/office/powerpoint/2010/main" val="41096580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ICTR: shows the number of interrupt lines the NVIC supports (up to 240)</a:t>
            </a:r>
          </a:p>
          <a:p>
            <a:r>
              <a:rPr lang="en-US" altLang="en-US" smtClean="0"/>
              <a:t>ISER/ICER: enable/disable external interrupts</a:t>
            </a:r>
          </a:p>
          <a:p>
            <a:r>
              <a:rPr lang="en-US" altLang="en-US" smtClean="0"/>
              <a:t>ISPR/ICPR: Set and cleared by HW and/or SW</a:t>
            </a:r>
          </a:p>
          <a:p>
            <a:r>
              <a:rPr lang="en-US" altLang="en-US" smtClean="0"/>
              <a:t>IABR: Set and cleared by hardware automatically (verify)</a:t>
            </a:r>
          </a:p>
          <a:p>
            <a:r>
              <a:rPr lang="en-US" altLang="en-US" smtClean="0"/>
              <a:t>IPR: Sets priorities for the interrupts</a:t>
            </a:r>
          </a:p>
          <a:p>
            <a:r>
              <a:rPr lang="en-US" altLang="en-US" smtClean="0"/>
              <a:t>AIRC: vector access key, priority group, reset request, etc.</a:t>
            </a:r>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B73CCCCF-16DF-4396-B7B8-48E927BE2B67}" type="slidenum">
              <a:rPr lang="en-US" altLang="en-US" sz="1200"/>
              <a:pPr eaLnBrk="1" hangingPunct="1"/>
              <a:t>57</a:t>
            </a:fld>
            <a:endParaRPr lang="en-US" altLang="en-US" sz="1200"/>
          </a:p>
        </p:txBody>
      </p:sp>
    </p:spTree>
    <p:extLst>
      <p:ext uri="{BB962C8B-B14F-4D97-AF65-F5344CB8AC3E}">
        <p14:creationId xmlns:p14="http://schemas.microsoft.com/office/powerpoint/2010/main" val="39122584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Set corresponding bit to </a:t>
            </a:r>
          </a:p>
        </p:txBody>
      </p:sp>
      <p:sp>
        <p:nvSpPr>
          <p:cNvPr id="1064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59983548-42B7-463E-8F61-63ADB875E67F}" type="slidenum">
              <a:rPr lang="en-US" altLang="en-US" sz="1200">
                <a:solidFill>
                  <a:srgbClr val="000000"/>
                </a:solidFill>
              </a:rPr>
              <a:pPr eaLnBrk="1" hangingPunct="1"/>
              <a:t>58</a:t>
            </a:fld>
            <a:endParaRPr lang="en-US" altLang="en-US" sz="1200">
              <a:solidFill>
                <a:srgbClr val="000000"/>
              </a:solidFill>
            </a:endParaRPr>
          </a:p>
        </p:txBody>
      </p:sp>
    </p:spTree>
    <p:extLst>
      <p:ext uri="{BB962C8B-B14F-4D97-AF65-F5344CB8AC3E}">
        <p14:creationId xmlns:p14="http://schemas.microsoft.com/office/powerpoint/2010/main" val="8985466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ln>
            <a:miter lim="800000"/>
            <a:headEnd/>
            <a:tailEnd/>
          </a:ln>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BA3C775B-C778-40DE-BA52-8820AD0C426C}" type="slidenum">
              <a:rPr lang="en-US" altLang="en-US" sz="1200">
                <a:solidFill>
                  <a:srgbClr val="000000"/>
                </a:solidFill>
              </a:rPr>
              <a:pPr eaLnBrk="1" hangingPunct="1"/>
              <a:t>59</a:t>
            </a:fld>
            <a:endParaRPr lang="en-US" altLang="en-US" sz="1200">
              <a:solidFill>
                <a:srgbClr val="000000"/>
              </a:solidFill>
            </a:endParaRPr>
          </a:p>
        </p:txBody>
      </p:sp>
    </p:spTree>
    <p:extLst>
      <p:ext uri="{BB962C8B-B14F-4D97-AF65-F5344CB8AC3E}">
        <p14:creationId xmlns:p14="http://schemas.microsoft.com/office/powerpoint/2010/main" val="33387467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ln>
            <a:miter lim="800000"/>
            <a:headEnd/>
            <a:tailEnd/>
          </a:ln>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0E3E69E0-8DE2-470A-A441-FFD588003D4B}" type="slidenum">
              <a:rPr lang="en-US" altLang="en-US" sz="1200">
                <a:solidFill>
                  <a:srgbClr val="000000"/>
                </a:solidFill>
              </a:rPr>
              <a:pPr eaLnBrk="1" hangingPunct="1"/>
              <a:t>60</a:t>
            </a:fld>
            <a:endParaRPr lang="en-US" altLang="en-US" sz="1200">
              <a:solidFill>
                <a:srgbClr val="000000"/>
              </a:solidFill>
            </a:endParaRPr>
          </a:p>
        </p:txBody>
      </p:sp>
    </p:spTree>
    <p:extLst>
      <p:ext uri="{BB962C8B-B14F-4D97-AF65-F5344CB8AC3E}">
        <p14:creationId xmlns:p14="http://schemas.microsoft.com/office/powerpoint/2010/main" val="27945392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ln>
            <a:miter lim="800000"/>
            <a:headEnd/>
            <a:tailEnd/>
          </a:ln>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8B081445-A67D-4ADC-968F-C9E37DBFA352}" type="slidenum">
              <a:rPr lang="en-US" altLang="en-US" sz="1200"/>
              <a:pPr eaLnBrk="1" hangingPunct="1"/>
              <a:t>61</a:t>
            </a:fld>
            <a:endParaRPr lang="en-US" altLang="en-US" sz="1200"/>
          </a:p>
        </p:txBody>
      </p:sp>
    </p:spTree>
    <p:extLst>
      <p:ext uri="{BB962C8B-B14F-4D97-AF65-F5344CB8AC3E}">
        <p14:creationId xmlns:p14="http://schemas.microsoft.com/office/powerpoint/2010/main" val="3112507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FDBB94-1713-45DD-B727-396F8A01888B}" type="slidenum">
              <a:rPr lang="en-US" smtClean="0"/>
              <a:pPr/>
              <a:t>7</a:t>
            </a:fld>
            <a:endParaRPr lang="en-US"/>
          </a:p>
        </p:txBody>
      </p:sp>
    </p:spTree>
    <p:extLst>
      <p:ext uri="{BB962C8B-B14F-4D97-AF65-F5344CB8AC3E}">
        <p14:creationId xmlns:p14="http://schemas.microsoft.com/office/powerpoint/2010/main" val="31721863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ln>
            <a:miter lim="800000"/>
            <a:headEnd/>
            <a:tailEnd/>
          </a:ln>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4666342E-B470-4DC7-A998-005A19695C22}" type="slidenum">
              <a:rPr lang="en-US" altLang="en-US" sz="1200"/>
              <a:pPr eaLnBrk="1" hangingPunct="1"/>
              <a:t>62</a:t>
            </a:fld>
            <a:endParaRPr lang="en-US" altLang="en-US" sz="1200"/>
          </a:p>
        </p:txBody>
      </p:sp>
    </p:spTree>
    <p:extLst>
      <p:ext uri="{BB962C8B-B14F-4D97-AF65-F5344CB8AC3E}">
        <p14:creationId xmlns:p14="http://schemas.microsoft.com/office/powerpoint/2010/main" val="28243367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ln>
            <a:miter lim="800000"/>
            <a:headEnd/>
            <a:tailEnd/>
          </a:ln>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8C07831D-B0DD-4764-A990-665D70CEFF1B}" type="slidenum">
              <a:rPr lang="en-US" altLang="en-US" sz="1200"/>
              <a:pPr eaLnBrk="1" hangingPunct="1"/>
              <a:t>63</a:t>
            </a:fld>
            <a:endParaRPr lang="en-US" altLang="en-US" sz="1200"/>
          </a:p>
        </p:txBody>
      </p:sp>
    </p:spTree>
    <p:extLst>
      <p:ext uri="{BB962C8B-B14F-4D97-AF65-F5344CB8AC3E}">
        <p14:creationId xmlns:p14="http://schemas.microsoft.com/office/powerpoint/2010/main" val="5529428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ln>
            <a:miter lim="800000"/>
            <a:headEnd/>
            <a:tailEnd/>
          </a:ln>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370B3BC7-739C-4C3F-82C5-60A15A3BCC22}" type="slidenum">
              <a:rPr lang="en-US" altLang="en-US" sz="1200"/>
              <a:pPr eaLnBrk="1" hangingPunct="1"/>
              <a:t>64</a:t>
            </a:fld>
            <a:endParaRPr lang="en-US" altLang="en-US" sz="1200"/>
          </a:p>
        </p:txBody>
      </p:sp>
    </p:spTree>
    <p:extLst>
      <p:ext uri="{BB962C8B-B14F-4D97-AF65-F5344CB8AC3E}">
        <p14:creationId xmlns:p14="http://schemas.microsoft.com/office/powerpoint/2010/main" val="34436249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4C489F58-F7A7-4B17-9E3E-97EE040D4756}" type="slidenum">
              <a:rPr lang="en-US" altLang="en-US" sz="1200"/>
              <a:pPr eaLnBrk="1" hangingPunct="1"/>
              <a:t>65</a:t>
            </a:fld>
            <a:endParaRPr lang="en-US" altLang="en-US" sz="1200"/>
          </a:p>
        </p:txBody>
      </p:sp>
    </p:spTree>
    <p:extLst>
      <p:ext uri="{BB962C8B-B14F-4D97-AF65-F5344CB8AC3E}">
        <p14:creationId xmlns:p14="http://schemas.microsoft.com/office/powerpoint/2010/main" val="3886032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ln>
            <a:miter lim="800000"/>
            <a:headEnd/>
            <a:tailEnd/>
          </a:ln>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2FCAF74D-E5CF-4A97-B29F-7994326CB8DE}" type="slidenum">
              <a:rPr lang="en-US" altLang="en-US" sz="1200"/>
              <a:pPr eaLnBrk="1" hangingPunct="1"/>
              <a:t>66</a:t>
            </a:fld>
            <a:endParaRPr lang="en-US" altLang="en-US" sz="1200"/>
          </a:p>
        </p:txBody>
      </p:sp>
    </p:spTree>
    <p:extLst>
      <p:ext uri="{BB962C8B-B14F-4D97-AF65-F5344CB8AC3E}">
        <p14:creationId xmlns:p14="http://schemas.microsoft.com/office/powerpoint/2010/main" val="38363707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F583DE09-B008-4480-AFEB-83AFE554DEB1}" type="slidenum">
              <a:rPr lang="en-US" altLang="en-US" sz="1200"/>
              <a:pPr eaLnBrk="1" hangingPunct="1"/>
              <a:t>67</a:t>
            </a:fld>
            <a:endParaRPr lang="en-US" altLang="en-US" sz="1200"/>
          </a:p>
        </p:txBody>
      </p:sp>
    </p:spTree>
    <p:extLst>
      <p:ext uri="{BB962C8B-B14F-4D97-AF65-F5344CB8AC3E}">
        <p14:creationId xmlns:p14="http://schemas.microsoft.com/office/powerpoint/2010/main" val="38899953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ln>
            <a:miter lim="800000"/>
            <a:headEnd/>
            <a:tailEnd/>
          </a:ln>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AA24FDB2-7A79-4F1A-A2CF-99D2B77AB476}" type="slidenum">
              <a:rPr lang="en-US" altLang="en-US" sz="1200"/>
              <a:pPr eaLnBrk="1" hangingPunct="1"/>
              <a:t>68</a:t>
            </a:fld>
            <a:endParaRPr lang="en-US" altLang="en-US" sz="1200"/>
          </a:p>
        </p:txBody>
      </p:sp>
    </p:spTree>
    <p:extLst>
      <p:ext uri="{BB962C8B-B14F-4D97-AF65-F5344CB8AC3E}">
        <p14:creationId xmlns:p14="http://schemas.microsoft.com/office/powerpoint/2010/main" val="6215380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7828" name="Slide Number Placeholder 3"/>
          <p:cNvSpPr>
            <a:spLocks noGrp="1"/>
          </p:cNvSpPr>
          <p:nvPr>
            <p:ph type="sldNum" sz="quarter" idx="5"/>
          </p:nvPr>
        </p:nvSpPr>
        <p:spPr bwMode="auto">
          <a:ln>
            <a:miter lim="800000"/>
            <a:headEnd/>
            <a:tailEnd/>
          </a:ln>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C5907B20-06B8-4383-B09A-18622C714689}" type="slidenum">
              <a:rPr lang="en-US" altLang="en-US" sz="1200">
                <a:solidFill>
                  <a:srgbClr val="000000"/>
                </a:solidFill>
              </a:rPr>
              <a:pPr eaLnBrk="1" hangingPunct="1"/>
              <a:t>71</a:t>
            </a:fld>
            <a:endParaRPr lang="en-US" altLang="en-US" sz="1200">
              <a:solidFill>
                <a:srgbClr val="000000"/>
              </a:solidFill>
            </a:endParaRPr>
          </a:p>
        </p:txBody>
      </p:sp>
    </p:spTree>
    <p:extLst>
      <p:ext uri="{BB962C8B-B14F-4D97-AF65-F5344CB8AC3E}">
        <p14:creationId xmlns:p14="http://schemas.microsoft.com/office/powerpoint/2010/main" val="7631316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1AF03883-75D8-4DA0-A529-39DAAEF92B45}" type="slidenum">
              <a:rPr lang="en-US" altLang="en-US" sz="1200"/>
              <a:pPr eaLnBrk="1" hangingPunct="1"/>
              <a:t>72</a:t>
            </a:fld>
            <a:endParaRPr lang="en-US" altLang="en-US" sz="1200"/>
          </a:p>
        </p:txBody>
      </p:sp>
    </p:spTree>
    <p:extLst>
      <p:ext uri="{BB962C8B-B14F-4D97-AF65-F5344CB8AC3E}">
        <p14:creationId xmlns:p14="http://schemas.microsoft.com/office/powerpoint/2010/main" val="24964048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084A66B2-7B80-4511-9A74-293FED25BDD9}" type="slidenum">
              <a:rPr lang="en-US" altLang="en-US" sz="1200"/>
              <a:pPr eaLnBrk="1" hangingPunct="1"/>
              <a:t>73</a:t>
            </a:fld>
            <a:endParaRPr lang="en-US" altLang="en-US" sz="1200"/>
          </a:p>
        </p:txBody>
      </p:sp>
    </p:spTree>
    <p:extLst>
      <p:ext uri="{BB962C8B-B14F-4D97-AF65-F5344CB8AC3E}">
        <p14:creationId xmlns:p14="http://schemas.microsoft.com/office/powerpoint/2010/main" val="18626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pPr defTabSz="965118"/>
            <a:fld id="{F765A864-AB08-448D-9691-70F3F78BA84B}" type="slidenum">
              <a:rPr lang="en-US" smtClean="0"/>
              <a:pPr defTabSz="965118"/>
              <a:t>8</a:t>
            </a:fld>
            <a:endParaRPr lang="en-US" smtClean="0"/>
          </a:p>
        </p:txBody>
      </p:sp>
    </p:spTree>
    <p:extLst>
      <p:ext uri="{BB962C8B-B14F-4D97-AF65-F5344CB8AC3E}">
        <p14:creationId xmlns:p14="http://schemas.microsoft.com/office/powerpoint/2010/main" val="9436106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64B25056-C3CC-48F9-9673-D71CB7390A8C}" type="slidenum">
              <a:rPr lang="en-US" altLang="en-US" sz="1200"/>
              <a:pPr eaLnBrk="1" hangingPunct="1"/>
              <a:t>74</a:t>
            </a:fld>
            <a:endParaRPr lang="en-US" altLang="en-US" sz="1200"/>
          </a:p>
        </p:txBody>
      </p:sp>
    </p:spTree>
    <p:extLst>
      <p:ext uri="{BB962C8B-B14F-4D97-AF65-F5344CB8AC3E}">
        <p14:creationId xmlns:p14="http://schemas.microsoft.com/office/powerpoint/2010/main" val="2220331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E0A01C44-EC64-456A-9630-9C3067706B48}" type="slidenum">
              <a:rPr lang="en-US" altLang="en-US" sz="1200"/>
              <a:pPr eaLnBrk="1" hangingPunct="1"/>
              <a:t>75</a:t>
            </a:fld>
            <a:endParaRPr lang="en-US" altLang="en-US" sz="1200"/>
          </a:p>
        </p:txBody>
      </p:sp>
    </p:spTree>
    <p:extLst>
      <p:ext uri="{BB962C8B-B14F-4D97-AF65-F5344CB8AC3E}">
        <p14:creationId xmlns:p14="http://schemas.microsoft.com/office/powerpoint/2010/main" val="33780615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BE552EE0-4F1D-40D9-9F9F-B77EAF4ECE12}" type="slidenum">
              <a:rPr lang="en-US" altLang="en-US" sz="1200"/>
              <a:pPr eaLnBrk="1" hangingPunct="1"/>
              <a:t>76</a:t>
            </a:fld>
            <a:endParaRPr lang="en-US" altLang="en-US" sz="1200"/>
          </a:p>
        </p:txBody>
      </p:sp>
    </p:spTree>
    <p:extLst>
      <p:ext uri="{BB962C8B-B14F-4D97-AF65-F5344CB8AC3E}">
        <p14:creationId xmlns:p14="http://schemas.microsoft.com/office/powerpoint/2010/main" val="39325753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ln>
            <a:miter lim="800000"/>
            <a:headEnd/>
            <a:tailEnd/>
          </a:ln>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44C92458-64E3-47B8-BD20-15BDB80D7D92}" type="slidenum">
              <a:rPr lang="en-US" altLang="en-US" sz="1200"/>
              <a:pPr eaLnBrk="1" hangingPunct="1"/>
              <a:t>77</a:t>
            </a:fld>
            <a:endParaRPr lang="en-US" altLang="en-US" sz="1200"/>
          </a:p>
        </p:txBody>
      </p:sp>
    </p:spTree>
    <p:extLst>
      <p:ext uri="{BB962C8B-B14F-4D97-AF65-F5344CB8AC3E}">
        <p14:creationId xmlns:p14="http://schemas.microsoft.com/office/powerpoint/2010/main" val="30369182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6804" name="Slide Number Placeholder 3"/>
          <p:cNvSpPr>
            <a:spLocks noGrp="1"/>
          </p:cNvSpPr>
          <p:nvPr>
            <p:ph type="sldNum" sz="quarter" idx="5"/>
          </p:nvPr>
        </p:nvSpPr>
        <p:spPr bwMode="auto">
          <a:ln>
            <a:miter lim="800000"/>
            <a:headEnd/>
            <a:tailEnd/>
          </a:ln>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5FDF7CC5-0C8A-4848-B3CC-0224F98EB5C9}" type="slidenum">
              <a:rPr lang="en-US" altLang="en-US" sz="1200"/>
              <a:pPr eaLnBrk="1" hangingPunct="1"/>
              <a:t>78</a:t>
            </a:fld>
            <a:endParaRPr lang="en-US" altLang="en-US" sz="1200"/>
          </a:p>
        </p:txBody>
      </p:sp>
    </p:spTree>
    <p:extLst>
      <p:ext uri="{BB962C8B-B14F-4D97-AF65-F5344CB8AC3E}">
        <p14:creationId xmlns:p14="http://schemas.microsoft.com/office/powerpoint/2010/main" val="17876836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7828" name="Slide Number Placeholder 3"/>
          <p:cNvSpPr>
            <a:spLocks noGrp="1"/>
          </p:cNvSpPr>
          <p:nvPr>
            <p:ph type="sldNum" sz="quarter" idx="5"/>
          </p:nvPr>
        </p:nvSpPr>
        <p:spPr bwMode="auto">
          <a:ln>
            <a:miter lim="800000"/>
            <a:headEnd/>
            <a:tailEnd/>
          </a:ln>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258B36D6-F92E-4F66-8F4B-A2C9B3CA54D1}" type="slidenum">
              <a:rPr lang="en-US" altLang="en-US" sz="1200"/>
              <a:pPr eaLnBrk="1" hangingPunct="1"/>
              <a:t>79</a:t>
            </a:fld>
            <a:endParaRPr lang="en-US" altLang="en-US" sz="1200"/>
          </a:p>
        </p:txBody>
      </p:sp>
    </p:spTree>
    <p:extLst>
      <p:ext uri="{BB962C8B-B14F-4D97-AF65-F5344CB8AC3E}">
        <p14:creationId xmlns:p14="http://schemas.microsoft.com/office/powerpoint/2010/main" val="2048953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ln>
            <a:miter lim="800000"/>
            <a:headEnd/>
            <a:tailEnd/>
          </a:ln>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A76F8E7D-6FD3-4498-BCDC-22A32284A3C9}" type="slidenum">
              <a:rPr lang="en-US" altLang="en-US" sz="1200"/>
              <a:pPr eaLnBrk="1" hangingPunct="1"/>
              <a:t>80</a:t>
            </a:fld>
            <a:endParaRPr lang="en-US" altLang="en-US" sz="1200"/>
          </a:p>
        </p:txBody>
      </p:sp>
    </p:spTree>
    <p:extLst>
      <p:ext uri="{BB962C8B-B14F-4D97-AF65-F5344CB8AC3E}">
        <p14:creationId xmlns:p14="http://schemas.microsoft.com/office/powerpoint/2010/main" val="9637982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ln>
            <a:miter lim="800000"/>
            <a:headEnd/>
            <a:tailEnd/>
          </a:ln>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D1E85D40-6656-402F-AFC3-086F954FD7E1}" type="slidenum">
              <a:rPr lang="en-US" altLang="en-US" sz="1200"/>
              <a:pPr eaLnBrk="1" hangingPunct="1"/>
              <a:t>81</a:t>
            </a:fld>
            <a:endParaRPr lang="en-US" altLang="en-US" sz="1200"/>
          </a:p>
        </p:txBody>
      </p:sp>
    </p:spTree>
    <p:extLst>
      <p:ext uri="{BB962C8B-B14F-4D97-AF65-F5344CB8AC3E}">
        <p14:creationId xmlns:p14="http://schemas.microsoft.com/office/powerpoint/2010/main" val="8801543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Calibri" panose="020F0502020204030204" pitchFamily="34" charset="0"/>
                <a:ea typeface="MS PGothic" panose="020B0600070205080204" pitchFamily="34" charset="-128"/>
              </a:defRPr>
            </a:lvl1pPr>
            <a:lvl2pPr marL="769473" indent="-295951" eaLnBrk="0" hangingPunct="0">
              <a:defRPr sz="2500">
                <a:solidFill>
                  <a:schemeClr val="tx1"/>
                </a:solidFill>
                <a:latin typeface="Calibri" panose="020F0502020204030204" pitchFamily="34" charset="0"/>
                <a:ea typeface="MS PGothic" panose="020B0600070205080204" pitchFamily="34" charset="-128"/>
              </a:defRPr>
            </a:lvl2pPr>
            <a:lvl3pPr marL="1183805" indent="-236761" eaLnBrk="0" hangingPunct="0">
              <a:defRPr sz="2500">
                <a:solidFill>
                  <a:schemeClr val="tx1"/>
                </a:solidFill>
                <a:latin typeface="Calibri" panose="020F0502020204030204" pitchFamily="34" charset="0"/>
                <a:ea typeface="MS PGothic" panose="020B0600070205080204" pitchFamily="34" charset="-128"/>
              </a:defRPr>
            </a:lvl3pPr>
            <a:lvl4pPr marL="1657327" indent="-236761" eaLnBrk="0" hangingPunct="0">
              <a:defRPr sz="2500">
                <a:solidFill>
                  <a:schemeClr val="tx1"/>
                </a:solidFill>
                <a:latin typeface="Calibri" panose="020F0502020204030204" pitchFamily="34" charset="0"/>
                <a:ea typeface="MS PGothic" panose="020B0600070205080204" pitchFamily="34" charset="-128"/>
              </a:defRPr>
            </a:lvl4pPr>
            <a:lvl5pPr marL="2130849" indent="-236761" eaLnBrk="0" hangingPunct="0">
              <a:defRPr sz="2500">
                <a:solidFill>
                  <a:schemeClr val="tx1"/>
                </a:solidFill>
                <a:latin typeface="Calibri" panose="020F0502020204030204" pitchFamily="34" charset="0"/>
                <a:ea typeface="MS PGothic" panose="020B0600070205080204" pitchFamily="34" charset="-128"/>
              </a:defRPr>
            </a:lvl5pPr>
            <a:lvl6pPr marL="2604371"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6pPr>
            <a:lvl7pPr marL="3077893"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7pPr>
            <a:lvl8pPr marL="3551415"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8pPr>
            <a:lvl9pPr marL="4024937" indent="-236761" eaLnBrk="0" fontAlgn="base" hangingPunct="0">
              <a:spcBef>
                <a:spcPct val="0"/>
              </a:spcBef>
              <a:spcAft>
                <a:spcPct val="0"/>
              </a:spcAft>
              <a:defRPr sz="2500">
                <a:solidFill>
                  <a:schemeClr val="tx1"/>
                </a:solidFill>
                <a:latin typeface="Calibri" panose="020F0502020204030204" pitchFamily="34" charset="0"/>
                <a:ea typeface="MS PGothic" panose="020B0600070205080204" pitchFamily="34" charset="-128"/>
              </a:defRPr>
            </a:lvl9pPr>
          </a:lstStyle>
          <a:p>
            <a:pPr eaLnBrk="1" hangingPunct="1"/>
            <a:fld id="{ABD98E82-489D-44FF-ADB4-79BC8D6FA238}" type="slidenum">
              <a:rPr lang="en-US" altLang="en-US" sz="1200"/>
              <a:pPr eaLnBrk="1" hangingPunct="1"/>
              <a:t>82</a:t>
            </a:fld>
            <a:endParaRPr lang="en-US" altLang="en-US" sz="1200"/>
          </a:p>
        </p:txBody>
      </p:sp>
    </p:spTree>
    <p:extLst>
      <p:ext uri="{BB962C8B-B14F-4D97-AF65-F5344CB8AC3E}">
        <p14:creationId xmlns:p14="http://schemas.microsoft.com/office/powerpoint/2010/main" val="18125478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MS PGothic" charset="0"/>
            </a:endParaRP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0"/>
                <a:cs typeface="MS PGothic" charset="0"/>
              </a:defRPr>
            </a:lvl1pPr>
            <a:lvl2pPr marL="742950" indent="-285750" defTabSz="966788">
              <a:defRPr sz="3600">
                <a:solidFill>
                  <a:schemeClr val="tx1"/>
                </a:solidFill>
                <a:latin typeface="Times New Roman" charset="0"/>
                <a:ea typeface="MS PGothic" charset="0"/>
                <a:cs typeface="MS PGothic" charset="0"/>
              </a:defRPr>
            </a:lvl2pPr>
            <a:lvl3pPr marL="1143000" indent="-228600" defTabSz="966788">
              <a:defRPr sz="3600">
                <a:solidFill>
                  <a:schemeClr val="tx1"/>
                </a:solidFill>
                <a:latin typeface="Times New Roman" charset="0"/>
                <a:ea typeface="MS PGothic" charset="0"/>
                <a:cs typeface="MS PGothic" charset="0"/>
              </a:defRPr>
            </a:lvl3pPr>
            <a:lvl4pPr marL="1600200" indent="-228600" defTabSz="966788">
              <a:defRPr sz="3600">
                <a:solidFill>
                  <a:schemeClr val="tx1"/>
                </a:solidFill>
                <a:latin typeface="Times New Roman" charset="0"/>
                <a:ea typeface="MS PGothic" charset="0"/>
                <a:cs typeface="MS PGothic" charset="0"/>
              </a:defRPr>
            </a:lvl4pPr>
            <a:lvl5pPr marL="2057400" indent="-228600" defTabSz="966788">
              <a:defRPr sz="3600">
                <a:solidFill>
                  <a:schemeClr val="tx1"/>
                </a:solidFill>
                <a:latin typeface="Times New Roman" charset="0"/>
                <a:ea typeface="MS PGothic" charset="0"/>
                <a:cs typeface="MS PGothic" charset="0"/>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eaLnBrk="1" hangingPunct="1"/>
            <a:fld id="{0C89E6AC-E6F9-2C4E-9CB1-38273DACEB9E}" type="slidenum">
              <a:rPr lang="en-US" sz="1200">
                <a:latin typeface="Calibri" charset="0"/>
              </a:rPr>
              <a:pPr eaLnBrk="1" hangingPunct="1"/>
              <a:t>83</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pPr defTabSz="965118"/>
            <a:fld id="{1BE4F571-507C-4B85-AEDD-9D5556FF23A5}" type="slidenum">
              <a:rPr lang="en-US" smtClean="0"/>
              <a:pPr defTabSz="965118"/>
              <a:t>10</a:t>
            </a:fld>
            <a:endParaRPr lang="en-US" smtClean="0"/>
          </a:p>
        </p:txBody>
      </p:sp>
    </p:spTree>
    <p:extLst>
      <p:ext uri="{BB962C8B-B14F-4D97-AF65-F5344CB8AC3E}">
        <p14:creationId xmlns:p14="http://schemas.microsoft.com/office/powerpoint/2010/main" val="22687211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MS PGothic" charset="0"/>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0"/>
                <a:cs typeface="MS PGothic" charset="0"/>
              </a:defRPr>
            </a:lvl1pPr>
            <a:lvl2pPr marL="742950" indent="-285750" defTabSz="966788">
              <a:defRPr sz="3600">
                <a:solidFill>
                  <a:schemeClr val="tx1"/>
                </a:solidFill>
                <a:latin typeface="Times New Roman" charset="0"/>
                <a:ea typeface="MS PGothic" charset="0"/>
                <a:cs typeface="MS PGothic" charset="0"/>
              </a:defRPr>
            </a:lvl2pPr>
            <a:lvl3pPr marL="1143000" indent="-228600" defTabSz="966788">
              <a:defRPr sz="3600">
                <a:solidFill>
                  <a:schemeClr val="tx1"/>
                </a:solidFill>
                <a:latin typeface="Times New Roman" charset="0"/>
                <a:ea typeface="MS PGothic" charset="0"/>
                <a:cs typeface="MS PGothic" charset="0"/>
              </a:defRPr>
            </a:lvl3pPr>
            <a:lvl4pPr marL="1600200" indent="-228600" defTabSz="966788">
              <a:defRPr sz="3600">
                <a:solidFill>
                  <a:schemeClr val="tx1"/>
                </a:solidFill>
                <a:latin typeface="Times New Roman" charset="0"/>
                <a:ea typeface="MS PGothic" charset="0"/>
                <a:cs typeface="MS PGothic" charset="0"/>
              </a:defRPr>
            </a:lvl4pPr>
            <a:lvl5pPr marL="2057400" indent="-228600" defTabSz="966788">
              <a:defRPr sz="3600">
                <a:solidFill>
                  <a:schemeClr val="tx1"/>
                </a:solidFill>
                <a:latin typeface="Times New Roman" charset="0"/>
                <a:ea typeface="MS PGothic" charset="0"/>
                <a:cs typeface="MS PGothic" charset="0"/>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eaLnBrk="1" hangingPunct="1"/>
            <a:fld id="{DBE49F6D-4F0B-C948-9FE6-569CA6401DDF}" type="slidenum">
              <a:rPr lang="en-US" sz="1200">
                <a:latin typeface="Calibri" charset="0"/>
              </a:rPr>
              <a:pPr eaLnBrk="1" hangingPunct="1"/>
              <a:t>105</a:t>
            </a:fld>
            <a:endParaRPr lang="en-US" sz="1200">
              <a:latin typeface="Calibri"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MS PGothic" charset="0"/>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0"/>
                <a:cs typeface="MS PGothic" charset="0"/>
              </a:defRPr>
            </a:lvl1pPr>
            <a:lvl2pPr marL="742950" indent="-285750" defTabSz="966788">
              <a:defRPr sz="3600">
                <a:solidFill>
                  <a:schemeClr val="tx1"/>
                </a:solidFill>
                <a:latin typeface="Times New Roman" charset="0"/>
                <a:ea typeface="MS PGothic" charset="0"/>
                <a:cs typeface="MS PGothic" charset="0"/>
              </a:defRPr>
            </a:lvl2pPr>
            <a:lvl3pPr marL="1143000" indent="-228600" defTabSz="966788">
              <a:defRPr sz="3600">
                <a:solidFill>
                  <a:schemeClr val="tx1"/>
                </a:solidFill>
                <a:latin typeface="Times New Roman" charset="0"/>
                <a:ea typeface="MS PGothic" charset="0"/>
                <a:cs typeface="MS PGothic" charset="0"/>
              </a:defRPr>
            </a:lvl3pPr>
            <a:lvl4pPr marL="1600200" indent="-228600" defTabSz="966788">
              <a:defRPr sz="3600">
                <a:solidFill>
                  <a:schemeClr val="tx1"/>
                </a:solidFill>
                <a:latin typeface="Times New Roman" charset="0"/>
                <a:ea typeface="MS PGothic" charset="0"/>
                <a:cs typeface="MS PGothic" charset="0"/>
              </a:defRPr>
            </a:lvl4pPr>
            <a:lvl5pPr marL="2057400" indent="-228600" defTabSz="966788">
              <a:defRPr sz="3600">
                <a:solidFill>
                  <a:schemeClr val="tx1"/>
                </a:solidFill>
                <a:latin typeface="Times New Roman" charset="0"/>
                <a:ea typeface="MS PGothic" charset="0"/>
                <a:cs typeface="MS PGothic" charset="0"/>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eaLnBrk="1" hangingPunct="1"/>
            <a:fld id="{4FB1C463-318C-744C-9FC0-12E4A5B650C1}" type="slidenum">
              <a:rPr lang="en-US" sz="1200">
                <a:latin typeface="Calibri" charset="0"/>
              </a:rPr>
              <a:pPr eaLnBrk="1" hangingPunct="1"/>
              <a:t>106</a:t>
            </a:fld>
            <a:endParaRPr lang="en-US" sz="1200">
              <a:latin typeface="Calibri"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MS PGothic" charset="0"/>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0"/>
                <a:cs typeface="MS PGothic" charset="0"/>
              </a:defRPr>
            </a:lvl1pPr>
            <a:lvl2pPr marL="742950" indent="-285750" defTabSz="966788">
              <a:defRPr sz="3600">
                <a:solidFill>
                  <a:schemeClr val="tx1"/>
                </a:solidFill>
                <a:latin typeface="Times New Roman" charset="0"/>
                <a:ea typeface="MS PGothic" charset="0"/>
                <a:cs typeface="MS PGothic" charset="0"/>
              </a:defRPr>
            </a:lvl2pPr>
            <a:lvl3pPr marL="1143000" indent="-228600" defTabSz="966788">
              <a:defRPr sz="3600">
                <a:solidFill>
                  <a:schemeClr val="tx1"/>
                </a:solidFill>
                <a:latin typeface="Times New Roman" charset="0"/>
                <a:ea typeface="MS PGothic" charset="0"/>
                <a:cs typeface="MS PGothic" charset="0"/>
              </a:defRPr>
            </a:lvl3pPr>
            <a:lvl4pPr marL="1600200" indent="-228600" defTabSz="966788">
              <a:defRPr sz="3600">
                <a:solidFill>
                  <a:schemeClr val="tx1"/>
                </a:solidFill>
                <a:latin typeface="Times New Roman" charset="0"/>
                <a:ea typeface="MS PGothic" charset="0"/>
                <a:cs typeface="MS PGothic" charset="0"/>
              </a:defRPr>
            </a:lvl4pPr>
            <a:lvl5pPr marL="2057400" indent="-228600" defTabSz="966788">
              <a:defRPr sz="3600">
                <a:solidFill>
                  <a:schemeClr val="tx1"/>
                </a:solidFill>
                <a:latin typeface="Times New Roman" charset="0"/>
                <a:ea typeface="MS PGothic" charset="0"/>
                <a:cs typeface="MS PGothic" charset="0"/>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eaLnBrk="1" hangingPunct="1"/>
            <a:fld id="{C484D39E-823C-BE4A-8870-613B8886F219}" type="slidenum">
              <a:rPr lang="en-US" sz="1200">
                <a:latin typeface="Calibri" charset="0"/>
              </a:rPr>
              <a:pPr eaLnBrk="1" hangingPunct="1"/>
              <a:t>107</a:t>
            </a:fld>
            <a:endParaRPr lang="en-US" sz="1200">
              <a:latin typeface="Calibri"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MS PGothic" charset="0"/>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0"/>
                <a:cs typeface="MS PGothic" charset="0"/>
              </a:defRPr>
            </a:lvl1pPr>
            <a:lvl2pPr marL="742950" indent="-285750" defTabSz="966788">
              <a:defRPr sz="3600">
                <a:solidFill>
                  <a:schemeClr val="tx1"/>
                </a:solidFill>
                <a:latin typeface="Times New Roman" charset="0"/>
                <a:ea typeface="MS PGothic" charset="0"/>
                <a:cs typeface="MS PGothic" charset="0"/>
              </a:defRPr>
            </a:lvl2pPr>
            <a:lvl3pPr marL="1143000" indent="-228600" defTabSz="966788">
              <a:defRPr sz="3600">
                <a:solidFill>
                  <a:schemeClr val="tx1"/>
                </a:solidFill>
                <a:latin typeface="Times New Roman" charset="0"/>
                <a:ea typeface="MS PGothic" charset="0"/>
                <a:cs typeface="MS PGothic" charset="0"/>
              </a:defRPr>
            </a:lvl3pPr>
            <a:lvl4pPr marL="1600200" indent="-228600" defTabSz="966788">
              <a:defRPr sz="3600">
                <a:solidFill>
                  <a:schemeClr val="tx1"/>
                </a:solidFill>
                <a:latin typeface="Times New Roman" charset="0"/>
                <a:ea typeface="MS PGothic" charset="0"/>
                <a:cs typeface="MS PGothic" charset="0"/>
              </a:defRPr>
            </a:lvl4pPr>
            <a:lvl5pPr marL="2057400" indent="-228600" defTabSz="966788">
              <a:defRPr sz="3600">
                <a:solidFill>
                  <a:schemeClr val="tx1"/>
                </a:solidFill>
                <a:latin typeface="Times New Roman" charset="0"/>
                <a:ea typeface="MS PGothic" charset="0"/>
                <a:cs typeface="MS PGothic" charset="0"/>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eaLnBrk="1" hangingPunct="1"/>
            <a:fld id="{94987B7A-9769-B944-A047-8E87FD28C58B}" type="slidenum">
              <a:rPr lang="en-US" sz="1200">
                <a:latin typeface="Calibri" charset="0"/>
              </a:rPr>
              <a:pPr eaLnBrk="1" hangingPunct="1"/>
              <a:t>108</a:t>
            </a:fld>
            <a:endParaRPr lang="en-US" sz="1200">
              <a:latin typeface="Calibri"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MS PGothic" charset="0"/>
            </a:endParaRP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0"/>
                <a:cs typeface="MS PGothic" charset="0"/>
              </a:defRPr>
            </a:lvl1pPr>
            <a:lvl2pPr marL="742950" indent="-285750" defTabSz="966788">
              <a:defRPr sz="3600">
                <a:solidFill>
                  <a:schemeClr val="tx1"/>
                </a:solidFill>
                <a:latin typeface="Times New Roman" charset="0"/>
                <a:ea typeface="MS PGothic" charset="0"/>
                <a:cs typeface="MS PGothic" charset="0"/>
              </a:defRPr>
            </a:lvl2pPr>
            <a:lvl3pPr marL="1143000" indent="-228600" defTabSz="966788">
              <a:defRPr sz="3600">
                <a:solidFill>
                  <a:schemeClr val="tx1"/>
                </a:solidFill>
                <a:latin typeface="Times New Roman" charset="0"/>
                <a:ea typeface="MS PGothic" charset="0"/>
                <a:cs typeface="MS PGothic" charset="0"/>
              </a:defRPr>
            </a:lvl3pPr>
            <a:lvl4pPr marL="1600200" indent="-228600" defTabSz="966788">
              <a:defRPr sz="3600">
                <a:solidFill>
                  <a:schemeClr val="tx1"/>
                </a:solidFill>
                <a:latin typeface="Times New Roman" charset="0"/>
                <a:ea typeface="MS PGothic" charset="0"/>
                <a:cs typeface="MS PGothic" charset="0"/>
              </a:defRPr>
            </a:lvl4pPr>
            <a:lvl5pPr marL="2057400" indent="-228600" defTabSz="966788">
              <a:defRPr sz="3600">
                <a:solidFill>
                  <a:schemeClr val="tx1"/>
                </a:solidFill>
                <a:latin typeface="Times New Roman" charset="0"/>
                <a:ea typeface="MS PGothic" charset="0"/>
                <a:cs typeface="MS PGothic" charset="0"/>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eaLnBrk="1" hangingPunct="1"/>
            <a:fld id="{DD625139-DB76-914D-A39E-BC66117EEB90}" type="slidenum">
              <a:rPr lang="en-US" sz="1200">
                <a:latin typeface="Calibri" charset="0"/>
              </a:rPr>
              <a:pPr eaLnBrk="1" hangingPunct="1"/>
              <a:t>109</a:t>
            </a:fld>
            <a:endParaRPr lang="en-US" sz="1200">
              <a:latin typeface="Calibri"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MS PGothic" charset="0"/>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0"/>
                <a:cs typeface="MS PGothic" charset="0"/>
              </a:defRPr>
            </a:lvl1pPr>
            <a:lvl2pPr marL="742950" indent="-285750" defTabSz="966788">
              <a:defRPr sz="3600">
                <a:solidFill>
                  <a:schemeClr val="tx1"/>
                </a:solidFill>
                <a:latin typeface="Times New Roman" charset="0"/>
                <a:ea typeface="MS PGothic" charset="0"/>
                <a:cs typeface="MS PGothic" charset="0"/>
              </a:defRPr>
            </a:lvl2pPr>
            <a:lvl3pPr marL="1143000" indent="-228600" defTabSz="966788">
              <a:defRPr sz="3600">
                <a:solidFill>
                  <a:schemeClr val="tx1"/>
                </a:solidFill>
                <a:latin typeface="Times New Roman" charset="0"/>
                <a:ea typeface="MS PGothic" charset="0"/>
                <a:cs typeface="MS PGothic" charset="0"/>
              </a:defRPr>
            </a:lvl3pPr>
            <a:lvl4pPr marL="1600200" indent="-228600" defTabSz="966788">
              <a:defRPr sz="3600">
                <a:solidFill>
                  <a:schemeClr val="tx1"/>
                </a:solidFill>
                <a:latin typeface="Times New Roman" charset="0"/>
                <a:ea typeface="MS PGothic" charset="0"/>
                <a:cs typeface="MS PGothic" charset="0"/>
              </a:defRPr>
            </a:lvl4pPr>
            <a:lvl5pPr marL="2057400" indent="-228600" defTabSz="966788">
              <a:defRPr sz="3600">
                <a:solidFill>
                  <a:schemeClr val="tx1"/>
                </a:solidFill>
                <a:latin typeface="Times New Roman" charset="0"/>
                <a:ea typeface="MS PGothic" charset="0"/>
                <a:cs typeface="MS PGothic" charset="0"/>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eaLnBrk="1" hangingPunct="1"/>
            <a:fld id="{2FA068C3-A90A-324C-9339-999113E2DD0B}" type="slidenum">
              <a:rPr lang="en-US" sz="1200">
                <a:latin typeface="Calibri" charset="0"/>
              </a:rPr>
              <a:pPr eaLnBrk="1" hangingPunct="1"/>
              <a:t>110</a:t>
            </a:fld>
            <a:endParaRPr lang="en-US" sz="1200">
              <a:latin typeface="Calibri"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MS PGothic"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0"/>
                <a:cs typeface="MS PGothic" charset="0"/>
              </a:defRPr>
            </a:lvl1pPr>
            <a:lvl2pPr marL="742950" indent="-285750" defTabSz="966788">
              <a:defRPr sz="3600">
                <a:solidFill>
                  <a:schemeClr val="tx1"/>
                </a:solidFill>
                <a:latin typeface="Times New Roman" charset="0"/>
                <a:ea typeface="MS PGothic" charset="0"/>
                <a:cs typeface="MS PGothic" charset="0"/>
              </a:defRPr>
            </a:lvl2pPr>
            <a:lvl3pPr marL="1143000" indent="-228600" defTabSz="966788">
              <a:defRPr sz="3600">
                <a:solidFill>
                  <a:schemeClr val="tx1"/>
                </a:solidFill>
                <a:latin typeface="Times New Roman" charset="0"/>
                <a:ea typeface="MS PGothic" charset="0"/>
                <a:cs typeface="MS PGothic" charset="0"/>
              </a:defRPr>
            </a:lvl3pPr>
            <a:lvl4pPr marL="1600200" indent="-228600" defTabSz="966788">
              <a:defRPr sz="3600">
                <a:solidFill>
                  <a:schemeClr val="tx1"/>
                </a:solidFill>
                <a:latin typeface="Times New Roman" charset="0"/>
                <a:ea typeface="MS PGothic" charset="0"/>
                <a:cs typeface="MS PGothic" charset="0"/>
              </a:defRPr>
            </a:lvl4pPr>
            <a:lvl5pPr marL="2057400" indent="-228600" defTabSz="966788">
              <a:defRPr sz="3600">
                <a:solidFill>
                  <a:schemeClr val="tx1"/>
                </a:solidFill>
                <a:latin typeface="Times New Roman" charset="0"/>
                <a:ea typeface="MS PGothic" charset="0"/>
                <a:cs typeface="MS PGothic" charset="0"/>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eaLnBrk="1" hangingPunct="1"/>
            <a:fld id="{2F52AE5E-1338-A04A-87A2-311F90B70F07}" type="slidenum">
              <a:rPr lang="en-US" sz="1200">
                <a:latin typeface="Calibri" charset="0"/>
              </a:rPr>
              <a:pPr eaLnBrk="1" hangingPunct="1"/>
              <a:t>111</a:t>
            </a:fld>
            <a:endParaRPr lang="en-US" sz="1200">
              <a:latin typeface="Calibri"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0"/>
                <a:cs typeface="MS PGothic" charset="0"/>
              </a:defRPr>
            </a:lvl1pPr>
            <a:lvl2pPr marL="742950" indent="-285750" defTabSz="966788">
              <a:defRPr sz="3600">
                <a:solidFill>
                  <a:schemeClr val="tx1"/>
                </a:solidFill>
                <a:latin typeface="Times New Roman" charset="0"/>
                <a:ea typeface="MS PGothic" charset="0"/>
                <a:cs typeface="MS PGothic" charset="0"/>
              </a:defRPr>
            </a:lvl2pPr>
            <a:lvl3pPr marL="1143000" indent="-228600" defTabSz="966788">
              <a:defRPr sz="3600">
                <a:solidFill>
                  <a:schemeClr val="tx1"/>
                </a:solidFill>
                <a:latin typeface="Times New Roman" charset="0"/>
                <a:ea typeface="MS PGothic" charset="0"/>
                <a:cs typeface="MS PGothic" charset="0"/>
              </a:defRPr>
            </a:lvl3pPr>
            <a:lvl4pPr marL="1600200" indent="-228600" defTabSz="966788">
              <a:defRPr sz="3600">
                <a:solidFill>
                  <a:schemeClr val="tx1"/>
                </a:solidFill>
                <a:latin typeface="Times New Roman" charset="0"/>
                <a:ea typeface="MS PGothic" charset="0"/>
                <a:cs typeface="MS PGothic" charset="0"/>
              </a:defRPr>
            </a:lvl4pPr>
            <a:lvl5pPr marL="2057400" indent="-228600" defTabSz="966788">
              <a:defRPr sz="3600">
                <a:solidFill>
                  <a:schemeClr val="tx1"/>
                </a:solidFill>
                <a:latin typeface="Times New Roman" charset="0"/>
                <a:ea typeface="MS PGothic" charset="0"/>
                <a:cs typeface="MS PGothic" charset="0"/>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3FF8597C-41E5-B549-BDCC-4F090FC49103}" type="slidenum">
              <a:rPr lang="en-US" sz="1300"/>
              <a:pPr/>
              <a:t>112</a:t>
            </a:fld>
            <a:endParaRPr lang="en-US" sz="130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0"/>
                <a:cs typeface="MS PGothic" charset="0"/>
              </a:defRPr>
            </a:lvl1pPr>
            <a:lvl2pPr marL="742950" indent="-285750" defTabSz="966788">
              <a:defRPr sz="3600">
                <a:solidFill>
                  <a:schemeClr val="tx1"/>
                </a:solidFill>
                <a:latin typeface="Times New Roman" charset="0"/>
                <a:ea typeface="MS PGothic" charset="0"/>
                <a:cs typeface="MS PGothic" charset="0"/>
              </a:defRPr>
            </a:lvl2pPr>
            <a:lvl3pPr marL="1143000" indent="-228600" defTabSz="966788">
              <a:defRPr sz="3600">
                <a:solidFill>
                  <a:schemeClr val="tx1"/>
                </a:solidFill>
                <a:latin typeface="Times New Roman" charset="0"/>
                <a:ea typeface="MS PGothic" charset="0"/>
                <a:cs typeface="MS PGothic" charset="0"/>
              </a:defRPr>
            </a:lvl3pPr>
            <a:lvl4pPr marL="1600200" indent="-228600" defTabSz="966788">
              <a:defRPr sz="3600">
                <a:solidFill>
                  <a:schemeClr val="tx1"/>
                </a:solidFill>
                <a:latin typeface="Times New Roman" charset="0"/>
                <a:ea typeface="MS PGothic" charset="0"/>
                <a:cs typeface="MS PGothic" charset="0"/>
              </a:defRPr>
            </a:lvl4pPr>
            <a:lvl5pPr marL="2057400" indent="-228600" defTabSz="966788">
              <a:defRPr sz="3600">
                <a:solidFill>
                  <a:schemeClr val="tx1"/>
                </a:solidFill>
                <a:latin typeface="Times New Roman" charset="0"/>
                <a:ea typeface="MS PGothic" charset="0"/>
                <a:cs typeface="MS PGothic" charset="0"/>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DA58945C-4479-304C-AB91-83D6C68860FD}" type="slidenum">
              <a:rPr lang="en-US" sz="1300"/>
              <a:pPr/>
              <a:t>113</a:t>
            </a:fld>
            <a:endParaRPr lang="en-US" sz="130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0"/>
                <a:cs typeface="MS PGothic" charset="0"/>
              </a:defRPr>
            </a:lvl1pPr>
            <a:lvl2pPr marL="742950" indent="-285750" defTabSz="966788">
              <a:defRPr sz="3600">
                <a:solidFill>
                  <a:schemeClr val="tx1"/>
                </a:solidFill>
                <a:latin typeface="Times New Roman" charset="0"/>
                <a:ea typeface="MS PGothic" charset="0"/>
                <a:cs typeface="MS PGothic" charset="0"/>
              </a:defRPr>
            </a:lvl2pPr>
            <a:lvl3pPr marL="1143000" indent="-228600" defTabSz="966788">
              <a:defRPr sz="3600">
                <a:solidFill>
                  <a:schemeClr val="tx1"/>
                </a:solidFill>
                <a:latin typeface="Times New Roman" charset="0"/>
                <a:ea typeface="MS PGothic" charset="0"/>
                <a:cs typeface="MS PGothic" charset="0"/>
              </a:defRPr>
            </a:lvl3pPr>
            <a:lvl4pPr marL="1600200" indent="-228600" defTabSz="966788">
              <a:defRPr sz="3600">
                <a:solidFill>
                  <a:schemeClr val="tx1"/>
                </a:solidFill>
                <a:latin typeface="Times New Roman" charset="0"/>
                <a:ea typeface="MS PGothic" charset="0"/>
                <a:cs typeface="MS PGothic" charset="0"/>
              </a:defRPr>
            </a:lvl4pPr>
            <a:lvl5pPr marL="2057400" indent="-228600" defTabSz="966788">
              <a:defRPr sz="3600">
                <a:solidFill>
                  <a:schemeClr val="tx1"/>
                </a:solidFill>
                <a:latin typeface="Times New Roman" charset="0"/>
                <a:ea typeface="MS PGothic" charset="0"/>
                <a:cs typeface="MS PGothic" charset="0"/>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9681C937-EC5F-9E4E-A767-73B2E1870FE7}" type="slidenum">
              <a:rPr lang="en-US" sz="1300"/>
              <a:pPr/>
              <a:t>114</a:t>
            </a:fld>
            <a:endParaRPr 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pPr defTabSz="965118"/>
            <a:fld id="{C48DB173-E0DA-4870-8BF4-1C53A36AF8CC}" type="slidenum">
              <a:rPr lang="en-US" smtClean="0"/>
              <a:pPr defTabSz="965118"/>
              <a:t>11</a:t>
            </a:fld>
            <a:endParaRPr lang="en-US" smtClean="0"/>
          </a:p>
        </p:txBody>
      </p:sp>
    </p:spTree>
    <p:extLst>
      <p:ext uri="{BB962C8B-B14F-4D97-AF65-F5344CB8AC3E}">
        <p14:creationId xmlns:p14="http://schemas.microsoft.com/office/powerpoint/2010/main" val="3440506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MS PGothic" charset="0"/>
              </a:rPr>
              <a:t>Note the animation here.  I didn’t want the text to show up on the printed slides.</a:t>
            </a: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0"/>
                <a:cs typeface="MS PGothic" charset="0"/>
              </a:defRPr>
            </a:lvl1pPr>
            <a:lvl2pPr marL="742950" indent="-285750" defTabSz="966788">
              <a:defRPr sz="3600">
                <a:solidFill>
                  <a:schemeClr val="tx1"/>
                </a:solidFill>
                <a:latin typeface="Times New Roman" charset="0"/>
                <a:ea typeface="MS PGothic" charset="0"/>
                <a:cs typeface="MS PGothic" charset="0"/>
              </a:defRPr>
            </a:lvl2pPr>
            <a:lvl3pPr marL="1143000" indent="-228600" defTabSz="966788">
              <a:defRPr sz="3600">
                <a:solidFill>
                  <a:schemeClr val="tx1"/>
                </a:solidFill>
                <a:latin typeface="Times New Roman" charset="0"/>
                <a:ea typeface="MS PGothic" charset="0"/>
                <a:cs typeface="MS PGothic" charset="0"/>
              </a:defRPr>
            </a:lvl3pPr>
            <a:lvl4pPr marL="1600200" indent="-228600" defTabSz="966788">
              <a:defRPr sz="3600">
                <a:solidFill>
                  <a:schemeClr val="tx1"/>
                </a:solidFill>
                <a:latin typeface="Times New Roman" charset="0"/>
                <a:ea typeface="MS PGothic" charset="0"/>
                <a:cs typeface="MS PGothic" charset="0"/>
              </a:defRPr>
            </a:lvl4pPr>
            <a:lvl5pPr marL="2057400" indent="-228600" defTabSz="966788">
              <a:defRPr sz="3600">
                <a:solidFill>
                  <a:schemeClr val="tx1"/>
                </a:solidFill>
                <a:latin typeface="Times New Roman" charset="0"/>
                <a:ea typeface="MS PGothic" charset="0"/>
                <a:cs typeface="MS PGothic" charset="0"/>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BBF085A0-8EC5-7646-B1FC-BDF3450BC42E}" type="slidenum">
              <a:rPr lang="en-US" sz="1300"/>
              <a:pPr/>
              <a:t>115</a:t>
            </a:fld>
            <a:endParaRPr lang="en-US" sz="130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0"/>
                <a:cs typeface="MS PGothic" charset="0"/>
              </a:defRPr>
            </a:lvl1pPr>
            <a:lvl2pPr marL="742950" indent="-285750" defTabSz="966788">
              <a:defRPr sz="3600">
                <a:solidFill>
                  <a:schemeClr val="tx1"/>
                </a:solidFill>
                <a:latin typeface="Times New Roman" charset="0"/>
                <a:ea typeface="MS PGothic" charset="0"/>
                <a:cs typeface="MS PGothic" charset="0"/>
              </a:defRPr>
            </a:lvl2pPr>
            <a:lvl3pPr marL="1143000" indent="-228600" defTabSz="966788">
              <a:defRPr sz="3600">
                <a:solidFill>
                  <a:schemeClr val="tx1"/>
                </a:solidFill>
                <a:latin typeface="Times New Roman" charset="0"/>
                <a:ea typeface="MS PGothic" charset="0"/>
                <a:cs typeface="MS PGothic" charset="0"/>
              </a:defRPr>
            </a:lvl3pPr>
            <a:lvl4pPr marL="1600200" indent="-228600" defTabSz="966788">
              <a:defRPr sz="3600">
                <a:solidFill>
                  <a:schemeClr val="tx1"/>
                </a:solidFill>
                <a:latin typeface="Times New Roman" charset="0"/>
                <a:ea typeface="MS PGothic" charset="0"/>
                <a:cs typeface="MS PGothic" charset="0"/>
              </a:defRPr>
            </a:lvl4pPr>
            <a:lvl5pPr marL="2057400" indent="-228600" defTabSz="966788">
              <a:defRPr sz="3600">
                <a:solidFill>
                  <a:schemeClr val="tx1"/>
                </a:solidFill>
                <a:latin typeface="Times New Roman" charset="0"/>
                <a:ea typeface="MS PGothic" charset="0"/>
                <a:cs typeface="MS PGothic" charset="0"/>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053E588B-02A2-3547-8B76-578D45BBE8AF}" type="slidenum">
              <a:rPr lang="en-US" sz="1300"/>
              <a:pPr/>
              <a:t>116</a:t>
            </a:fld>
            <a:endParaRPr lang="en-US" sz="130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0"/>
                <a:cs typeface="MS PGothic" charset="0"/>
              </a:defRPr>
            </a:lvl1pPr>
            <a:lvl2pPr marL="742950" indent="-285750" defTabSz="966788">
              <a:defRPr sz="3600">
                <a:solidFill>
                  <a:schemeClr val="tx1"/>
                </a:solidFill>
                <a:latin typeface="Times New Roman" charset="0"/>
                <a:ea typeface="MS PGothic" charset="0"/>
                <a:cs typeface="MS PGothic" charset="0"/>
              </a:defRPr>
            </a:lvl2pPr>
            <a:lvl3pPr marL="1143000" indent="-228600" defTabSz="966788">
              <a:defRPr sz="3600">
                <a:solidFill>
                  <a:schemeClr val="tx1"/>
                </a:solidFill>
                <a:latin typeface="Times New Roman" charset="0"/>
                <a:ea typeface="MS PGothic" charset="0"/>
                <a:cs typeface="MS PGothic" charset="0"/>
              </a:defRPr>
            </a:lvl3pPr>
            <a:lvl4pPr marL="1600200" indent="-228600" defTabSz="966788">
              <a:defRPr sz="3600">
                <a:solidFill>
                  <a:schemeClr val="tx1"/>
                </a:solidFill>
                <a:latin typeface="Times New Roman" charset="0"/>
                <a:ea typeface="MS PGothic" charset="0"/>
                <a:cs typeface="MS PGothic" charset="0"/>
              </a:defRPr>
            </a:lvl4pPr>
            <a:lvl5pPr marL="2057400" indent="-228600" defTabSz="966788">
              <a:defRPr sz="3600">
                <a:solidFill>
                  <a:schemeClr val="tx1"/>
                </a:solidFill>
                <a:latin typeface="Times New Roman" charset="0"/>
                <a:ea typeface="MS PGothic" charset="0"/>
                <a:cs typeface="MS PGothic" charset="0"/>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784DF6AF-1FCE-E640-9039-7DD854E5CABC}" type="slidenum">
              <a:rPr lang="en-US" sz="1300"/>
              <a:pPr/>
              <a:t>117</a:t>
            </a:fld>
            <a:endParaRPr lang="en-US" sz="130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0"/>
                <a:cs typeface="MS PGothic" charset="0"/>
              </a:defRPr>
            </a:lvl1pPr>
            <a:lvl2pPr marL="742950" indent="-285750" defTabSz="966788">
              <a:defRPr sz="3600">
                <a:solidFill>
                  <a:schemeClr val="tx1"/>
                </a:solidFill>
                <a:latin typeface="Times New Roman" charset="0"/>
                <a:ea typeface="MS PGothic" charset="0"/>
                <a:cs typeface="MS PGothic" charset="0"/>
              </a:defRPr>
            </a:lvl2pPr>
            <a:lvl3pPr marL="1143000" indent="-228600" defTabSz="966788">
              <a:defRPr sz="3600">
                <a:solidFill>
                  <a:schemeClr val="tx1"/>
                </a:solidFill>
                <a:latin typeface="Times New Roman" charset="0"/>
                <a:ea typeface="MS PGothic" charset="0"/>
                <a:cs typeface="MS PGothic" charset="0"/>
              </a:defRPr>
            </a:lvl3pPr>
            <a:lvl4pPr marL="1600200" indent="-228600" defTabSz="966788">
              <a:defRPr sz="3600">
                <a:solidFill>
                  <a:schemeClr val="tx1"/>
                </a:solidFill>
                <a:latin typeface="Times New Roman" charset="0"/>
                <a:ea typeface="MS PGothic" charset="0"/>
                <a:cs typeface="MS PGothic" charset="0"/>
              </a:defRPr>
            </a:lvl4pPr>
            <a:lvl5pPr marL="2057400" indent="-228600" defTabSz="966788">
              <a:defRPr sz="3600">
                <a:solidFill>
                  <a:schemeClr val="tx1"/>
                </a:solidFill>
                <a:latin typeface="Times New Roman" charset="0"/>
                <a:ea typeface="MS PGothic" charset="0"/>
                <a:cs typeface="MS PGothic" charset="0"/>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1ADE5AFD-7E01-0A41-BA90-FA4B680FC838}" type="slidenum">
              <a:rPr lang="en-US" sz="1300"/>
              <a:pPr/>
              <a:t>118</a:t>
            </a:fld>
            <a:endParaRPr lang="en-US" sz="130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MS PGothic" charset="0"/>
              </a:rPr>
              <a:t>Using dropping erasers thing.  Drop 2 erasers, ask which hit first.  The point being that it can be hard to tell even though they didn’t happen at the same time (no two things do).  Makes sense we want some type of band around when the clock is changing so that the data isn’t so we grab the right thing.</a:t>
            </a: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0"/>
                <a:cs typeface="MS PGothic" charset="0"/>
              </a:defRPr>
            </a:lvl1pPr>
            <a:lvl2pPr marL="742950" indent="-285750" defTabSz="966788">
              <a:defRPr sz="3600">
                <a:solidFill>
                  <a:schemeClr val="tx1"/>
                </a:solidFill>
                <a:latin typeface="Times New Roman" charset="0"/>
                <a:ea typeface="MS PGothic" charset="0"/>
                <a:cs typeface="MS PGothic" charset="0"/>
              </a:defRPr>
            </a:lvl2pPr>
            <a:lvl3pPr marL="1143000" indent="-228600" defTabSz="966788">
              <a:defRPr sz="3600">
                <a:solidFill>
                  <a:schemeClr val="tx1"/>
                </a:solidFill>
                <a:latin typeface="Times New Roman" charset="0"/>
                <a:ea typeface="MS PGothic" charset="0"/>
                <a:cs typeface="MS PGothic" charset="0"/>
              </a:defRPr>
            </a:lvl3pPr>
            <a:lvl4pPr marL="1600200" indent="-228600" defTabSz="966788">
              <a:defRPr sz="3600">
                <a:solidFill>
                  <a:schemeClr val="tx1"/>
                </a:solidFill>
                <a:latin typeface="Times New Roman" charset="0"/>
                <a:ea typeface="MS PGothic" charset="0"/>
                <a:cs typeface="MS PGothic" charset="0"/>
              </a:defRPr>
            </a:lvl4pPr>
            <a:lvl5pPr marL="2057400" indent="-228600" defTabSz="966788">
              <a:defRPr sz="3600">
                <a:solidFill>
                  <a:schemeClr val="tx1"/>
                </a:solidFill>
                <a:latin typeface="Times New Roman" charset="0"/>
                <a:ea typeface="MS PGothic" charset="0"/>
                <a:cs typeface="MS PGothic" charset="0"/>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197B1E8C-6A62-AB40-A9AB-C6398DF9EB71}" type="slidenum">
              <a:rPr lang="en-US" sz="1300"/>
              <a:pPr/>
              <a:t>119</a:t>
            </a:fld>
            <a:endParaRPr lang="en-US" sz="130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MS PGothic" charset="0"/>
              </a:rPr>
              <a:t>From http://www.eecs.umich.edu/courses/eecs270/refs.html</a:t>
            </a: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0"/>
                <a:cs typeface="MS PGothic" charset="0"/>
              </a:defRPr>
            </a:lvl1pPr>
            <a:lvl2pPr marL="742950" indent="-285750" defTabSz="966788">
              <a:defRPr sz="3600">
                <a:solidFill>
                  <a:schemeClr val="tx1"/>
                </a:solidFill>
                <a:latin typeface="Times New Roman" charset="0"/>
                <a:ea typeface="MS PGothic" charset="0"/>
                <a:cs typeface="MS PGothic" charset="0"/>
              </a:defRPr>
            </a:lvl2pPr>
            <a:lvl3pPr marL="1143000" indent="-228600" defTabSz="966788">
              <a:defRPr sz="3600">
                <a:solidFill>
                  <a:schemeClr val="tx1"/>
                </a:solidFill>
                <a:latin typeface="Times New Roman" charset="0"/>
                <a:ea typeface="MS PGothic" charset="0"/>
                <a:cs typeface="MS PGothic" charset="0"/>
              </a:defRPr>
            </a:lvl3pPr>
            <a:lvl4pPr marL="1600200" indent="-228600" defTabSz="966788">
              <a:defRPr sz="3600">
                <a:solidFill>
                  <a:schemeClr val="tx1"/>
                </a:solidFill>
                <a:latin typeface="Times New Roman" charset="0"/>
                <a:ea typeface="MS PGothic" charset="0"/>
                <a:cs typeface="MS PGothic" charset="0"/>
              </a:defRPr>
            </a:lvl4pPr>
            <a:lvl5pPr marL="2057400" indent="-228600" defTabSz="966788">
              <a:defRPr sz="3600">
                <a:solidFill>
                  <a:schemeClr val="tx1"/>
                </a:solidFill>
                <a:latin typeface="Times New Roman" charset="0"/>
                <a:ea typeface="MS PGothic" charset="0"/>
                <a:cs typeface="MS PGothic" charset="0"/>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037FFE39-C0F0-2041-987B-06BC0878AB06}" type="slidenum">
              <a:rPr lang="en-US" sz="1300"/>
              <a:pPr/>
              <a:t>120</a:t>
            </a:fld>
            <a:endParaRPr lang="en-US" sz="130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0"/>
                <a:cs typeface="MS PGothic" charset="0"/>
              </a:defRPr>
            </a:lvl1pPr>
            <a:lvl2pPr marL="742950" indent="-285750" defTabSz="966788">
              <a:defRPr sz="3600">
                <a:solidFill>
                  <a:schemeClr val="tx1"/>
                </a:solidFill>
                <a:latin typeface="Times New Roman" charset="0"/>
                <a:ea typeface="MS PGothic" charset="0"/>
                <a:cs typeface="MS PGothic" charset="0"/>
              </a:defRPr>
            </a:lvl2pPr>
            <a:lvl3pPr marL="1143000" indent="-228600" defTabSz="966788">
              <a:defRPr sz="3600">
                <a:solidFill>
                  <a:schemeClr val="tx1"/>
                </a:solidFill>
                <a:latin typeface="Times New Roman" charset="0"/>
                <a:ea typeface="MS PGothic" charset="0"/>
                <a:cs typeface="MS PGothic" charset="0"/>
              </a:defRPr>
            </a:lvl3pPr>
            <a:lvl4pPr marL="1600200" indent="-228600" defTabSz="966788">
              <a:defRPr sz="3600">
                <a:solidFill>
                  <a:schemeClr val="tx1"/>
                </a:solidFill>
                <a:latin typeface="Times New Roman" charset="0"/>
                <a:ea typeface="MS PGothic" charset="0"/>
                <a:cs typeface="MS PGothic" charset="0"/>
              </a:defRPr>
            </a:lvl4pPr>
            <a:lvl5pPr marL="2057400" indent="-228600" defTabSz="966788">
              <a:defRPr sz="3600">
                <a:solidFill>
                  <a:schemeClr val="tx1"/>
                </a:solidFill>
                <a:latin typeface="Times New Roman" charset="0"/>
                <a:ea typeface="MS PGothic" charset="0"/>
                <a:cs typeface="MS PGothic" charset="0"/>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8C75F78D-EBDB-A148-ACE8-CAD05C3602A4}" type="slidenum">
              <a:rPr lang="en-US" sz="1300"/>
              <a:pPr/>
              <a:t>121</a:t>
            </a:fld>
            <a:endParaRPr lang="en-US" sz="130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MS PGothic" charset="0"/>
              </a:rPr>
              <a:t>Insert story about the E100 here.</a:t>
            </a: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0"/>
                <a:cs typeface="MS PGothic" charset="0"/>
              </a:defRPr>
            </a:lvl1pPr>
            <a:lvl2pPr marL="742950" indent="-285750" defTabSz="966788">
              <a:defRPr sz="3600">
                <a:solidFill>
                  <a:schemeClr val="tx1"/>
                </a:solidFill>
                <a:latin typeface="Times New Roman" charset="0"/>
                <a:ea typeface="MS PGothic" charset="0"/>
                <a:cs typeface="MS PGothic" charset="0"/>
              </a:defRPr>
            </a:lvl2pPr>
            <a:lvl3pPr marL="1143000" indent="-228600" defTabSz="966788">
              <a:defRPr sz="3600">
                <a:solidFill>
                  <a:schemeClr val="tx1"/>
                </a:solidFill>
                <a:latin typeface="Times New Roman" charset="0"/>
                <a:ea typeface="MS PGothic" charset="0"/>
                <a:cs typeface="MS PGothic" charset="0"/>
              </a:defRPr>
            </a:lvl3pPr>
            <a:lvl4pPr marL="1600200" indent="-228600" defTabSz="966788">
              <a:defRPr sz="3600">
                <a:solidFill>
                  <a:schemeClr val="tx1"/>
                </a:solidFill>
                <a:latin typeface="Times New Roman" charset="0"/>
                <a:ea typeface="MS PGothic" charset="0"/>
                <a:cs typeface="MS PGothic" charset="0"/>
              </a:defRPr>
            </a:lvl4pPr>
            <a:lvl5pPr marL="2057400" indent="-228600" defTabSz="966788">
              <a:defRPr sz="3600">
                <a:solidFill>
                  <a:schemeClr val="tx1"/>
                </a:solidFill>
                <a:latin typeface="Times New Roman" charset="0"/>
                <a:ea typeface="MS PGothic" charset="0"/>
                <a:cs typeface="MS PGothic" charset="0"/>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B3749BCE-A396-CE4B-8ACC-FFE8FFD740ED}" type="slidenum">
              <a:rPr lang="en-US" sz="1300"/>
              <a:pPr/>
              <a:t>122</a:t>
            </a:fld>
            <a:endParaRPr lang="en-US" sz="130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MS PGothic" charset="0"/>
            </a:endParaRP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0"/>
                <a:cs typeface="MS PGothic" charset="0"/>
              </a:defRPr>
            </a:lvl1pPr>
            <a:lvl2pPr marL="742950" indent="-285750" defTabSz="966788">
              <a:defRPr sz="3600">
                <a:solidFill>
                  <a:schemeClr val="tx1"/>
                </a:solidFill>
                <a:latin typeface="Times New Roman" charset="0"/>
                <a:ea typeface="MS PGothic" charset="0"/>
                <a:cs typeface="MS PGothic" charset="0"/>
              </a:defRPr>
            </a:lvl2pPr>
            <a:lvl3pPr marL="1143000" indent="-228600" defTabSz="966788">
              <a:defRPr sz="3600">
                <a:solidFill>
                  <a:schemeClr val="tx1"/>
                </a:solidFill>
                <a:latin typeface="Times New Roman" charset="0"/>
                <a:ea typeface="MS PGothic" charset="0"/>
                <a:cs typeface="MS PGothic" charset="0"/>
              </a:defRPr>
            </a:lvl3pPr>
            <a:lvl4pPr marL="1600200" indent="-228600" defTabSz="966788">
              <a:defRPr sz="3600">
                <a:solidFill>
                  <a:schemeClr val="tx1"/>
                </a:solidFill>
                <a:latin typeface="Times New Roman" charset="0"/>
                <a:ea typeface="MS PGothic" charset="0"/>
                <a:cs typeface="MS PGothic" charset="0"/>
              </a:defRPr>
            </a:lvl4pPr>
            <a:lvl5pPr marL="2057400" indent="-228600" defTabSz="966788">
              <a:defRPr sz="3600">
                <a:solidFill>
                  <a:schemeClr val="tx1"/>
                </a:solidFill>
                <a:latin typeface="Times New Roman" charset="0"/>
                <a:ea typeface="MS PGothic" charset="0"/>
                <a:cs typeface="MS PGothic" charset="0"/>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8AF33665-AE5F-F446-AB72-422A86D7EB1A}" type="slidenum">
              <a:rPr lang="en-US" sz="1300"/>
              <a:pPr/>
              <a:t>123</a:t>
            </a:fld>
            <a:endParaRPr lang="en-US" sz="130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MS PGothic" charset="0"/>
              </a:rPr>
              <a:t>Code from lab 3 and from http://www.fpga4fun.com/SPI2.html</a:t>
            </a: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0"/>
                <a:cs typeface="MS PGothic" charset="0"/>
              </a:defRPr>
            </a:lvl1pPr>
            <a:lvl2pPr marL="742950" indent="-285750" defTabSz="966788">
              <a:defRPr sz="3600">
                <a:solidFill>
                  <a:schemeClr val="tx1"/>
                </a:solidFill>
                <a:latin typeface="Times New Roman" charset="0"/>
                <a:ea typeface="MS PGothic" charset="0"/>
                <a:cs typeface="MS PGothic" charset="0"/>
              </a:defRPr>
            </a:lvl2pPr>
            <a:lvl3pPr marL="1143000" indent="-228600" defTabSz="966788">
              <a:defRPr sz="3600">
                <a:solidFill>
                  <a:schemeClr val="tx1"/>
                </a:solidFill>
                <a:latin typeface="Times New Roman" charset="0"/>
                <a:ea typeface="MS PGothic" charset="0"/>
                <a:cs typeface="MS PGothic" charset="0"/>
              </a:defRPr>
            </a:lvl3pPr>
            <a:lvl4pPr marL="1600200" indent="-228600" defTabSz="966788">
              <a:defRPr sz="3600">
                <a:solidFill>
                  <a:schemeClr val="tx1"/>
                </a:solidFill>
                <a:latin typeface="Times New Roman" charset="0"/>
                <a:ea typeface="MS PGothic" charset="0"/>
                <a:cs typeface="MS PGothic" charset="0"/>
              </a:defRPr>
            </a:lvl4pPr>
            <a:lvl5pPr marL="2057400" indent="-228600" defTabSz="966788">
              <a:defRPr sz="3600">
                <a:solidFill>
                  <a:schemeClr val="tx1"/>
                </a:solidFill>
                <a:latin typeface="Times New Roman" charset="0"/>
                <a:ea typeface="MS PGothic" charset="0"/>
                <a:cs typeface="MS PGothic" charset="0"/>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17EE93F0-E554-B541-8326-76CF8B9B5368}" type="slidenum">
              <a:rPr lang="en-US" sz="1300"/>
              <a:pPr/>
              <a:t>124</a:t>
            </a:fld>
            <a:endParaRPr 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sz="1200" i="1"/>
            </a:lvl1pPr>
          </a:lstStyle>
          <a:p>
            <a:pPr>
              <a:defRPr/>
            </a:pPr>
            <a:r>
              <a:rPr lang="en-US"/>
              <a:t>Slides developed in part by Profs. </a:t>
            </a:r>
            <a:r>
              <a:rPr lang="en-US" err="1"/>
              <a:t>Dutta</a:t>
            </a:r>
            <a:r>
              <a:rPr lang="en-US"/>
              <a:t> and </a:t>
            </a:r>
            <a:r>
              <a:rPr lang="en-US" err="1"/>
              <a:t>Brehob</a:t>
            </a:r>
            <a:endParaRPr lang="en-US"/>
          </a:p>
        </p:txBody>
      </p:sp>
      <p:sp>
        <p:nvSpPr>
          <p:cNvPr id="6" name="Rectangle 6"/>
          <p:cNvSpPr>
            <a:spLocks noGrp="1" noChangeArrowheads="1"/>
          </p:cNvSpPr>
          <p:nvPr>
            <p:ph type="sldNum" sz="quarter" idx="12"/>
          </p:nvPr>
        </p:nvSpPr>
        <p:spPr>
          <a:xfrm>
            <a:off x="6305550" y="6248400"/>
            <a:ext cx="2895600" cy="457200"/>
          </a:xfrm>
        </p:spPr>
        <p:txBody>
          <a:bodyPr/>
          <a:lstStyle>
            <a:lvl1pPr>
              <a:defRPr/>
            </a:lvl1pPr>
          </a:lstStyle>
          <a:p>
            <a:pPr>
              <a:defRPr/>
            </a:pPr>
            <a:fld id="{13970013-B544-4482-A336-60A3FF88505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2CCE64-8582-4577-A11E-06A8652F47D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76200"/>
            <a:ext cx="2219325"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9863" y="76200"/>
            <a:ext cx="65087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C3B393-F98E-4381-AB9C-C179DFA1C03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9863" y="76200"/>
            <a:ext cx="8880475"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990600"/>
            <a:ext cx="7315200" cy="4876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E692FA-FE6F-4650-AAAC-D2683D117D7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863" y="76200"/>
            <a:ext cx="888047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990600"/>
            <a:ext cx="35814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5814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5A37AF-D9B7-4D66-B396-CA3FDFEB7F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FF7799-164E-4CFB-803E-6634ADCAC46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E63625-603A-425B-8682-C30CA80B63A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990600"/>
            <a:ext cx="3581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581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BBBE16-9D2E-489E-BCF0-99C5E5207BA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1C15A4-506A-4070-AA1B-166D74C5F0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C39AC4-4BD7-44A5-BA90-AEB33253967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67E40A-46ED-447C-842F-4CA01D0BFF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16F742-EF47-40BE-BC78-0197DD93DDA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4980FE-F588-41BD-93F3-5F288A0A372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914400" y="990600"/>
            <a:ext cx="7315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2667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b="1">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b="1">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305550" y="65389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folHlink"/>
                </a:solidFill>
                <a:latin typeface="+mn-lt"/>
              </a:defRPr>
            </a:lvl1pPr>
          </a:lstStyle>
          <a:p>
            <a:pPr>
              <a:defRPr/>
            </a:pPr>
            <a:fld id="{9CE95D43-2BC4-4DB0-8D2A-5F0F876A05D7}" type="slidenum">
              <a:rPr lang="en-US"/>
              <a:pPr>
                <a:defRPr/>
              </a:pPr>
              <a:t>‹#›</a:t>
            </a:fld>
            <a:endParaRPr lang="en-US"/>
          </a:p>
        </p:txBody>
      </p:sp>
      <p:sp>
        <p:nvSpPr>
          <p:cNvPr id="2054" name="Rectangle 12"/>
          <p:cNvSpPr>
            <a:spLocks noGrp="1" noChangeArrowheads="1"/>
          </p:cNvSpPr>
          <p:nvPr>
            <p:ph type="title"/>
          </p:nvPr>
        </p:nvSpPr>
        <p:spPr bwMode="auto">
          <a:xfrm>
            <a:off x="169863" y="76200"/>
            <a:ext cx="8880475"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2055" name="Picture 2"/>
          <p:cNvPicPr>
            <a:picLocks noChangeAspect="1" noChangeArrowheads="1"/>
          </p:cNvPicPr>
          <p:nvPr userDrawn="1"/>
        </p:nvPicPr>
        <p:blipFill>
          <a:blip r:embed="rId15" cstate="print"/>
          <a:srcRect/>
          <a:stretch>
            <a:fillRect/>
          </a:stretch>
        </p:blipFill>
        <p:spPr bwMode="auto">
          <a:xfrm>
            <a:off x="8097838" y="76200"/>
            <a:ext cx="969962"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400" b="1">
          <a:solidFill>
            <a:srgbClr val="000066"/>
          </a:solidFill>
          <a:latin typeface="+mj-lt"/>
          <a:ea typeface="+mj-ea"/>
          <a:cs typeface="+mj-cs"/>
        </a:defRPr>
      </a:lvl1pPr>
      <a:lvl2pPr algn="l" rtl="0" eaLnBrk="0" fontAlgn="base" hangingPunct="0">
        <a:spcBef>
          <a:spcPct val="0"/>
        </a:spcBef>
        <a:spcAft>
          <a:spcPct val="0"/>
        </a:spcAft>
        <a:defRPr sz="2400" b="1">
          <a:solidFill>
            <a:srgbClr val="000066"/>
          </a:solidFill>
          <a:latin typeface="Trebuchet MS" pitchFamily="34" charset="0"/>
        </a:defRPr>
      </a:lvl2pPr>
      <a:lvl3pPr algn="l" rtl="0" eaLnBrk="0" fontAlgn="base" hangingPunct="0">
        <a:spcBef>
          <a:spcPct val="0"/>
        </a:spcBef>
        <a:spcAft>
          <a:spcPct val="0"/>
        </a:spcAft>
        <a:defRPr sz="2400" b="1">
          <a:solidFill>
            <a:srgbClr val="000066"/>
          </a:solidFill>
          <a:latin typeface="Trebuchet MS" pitchFamily="34" charset="0"/>
        </a:defRPr>
      </a:lvl3pPr>
      <a:lvl4pPr algn="l" rtl="0" eaLnBrk="0" fontAlgn="base" hangingPunct="0">
        <a:spcBef>
          <a:spcPct val="0"/>
        </a:spcBef>
        <a:spcAft>
          <a:spcPct val="0"/>
        </a:spcAft>
        <a:defRPr sz="2400" b="1">
          <a:solidFill>
            <a:srgbClr val="000066"/>
          </a:solidFill>
          <a:latin typeface="Trebuchet MS" pitchFamily="34" charset="0"/>
        </a:defRPr>
      </a:lvl4pPr>
      <a:lvl5pPr algn="l" rtl="0" eaLnBrk="0" fontAlgn="base" hangingPunct="0">
        <a:spcBef>
          <a:spcPct val="0"/>
        </a:spcBef>
        <a:spcAft>
          <a:spcPct val="0"/>
        </a:spcAft>
        <a:defRPr sz="2400" b="1">
          <a:solidFill>
            <a:srgbClr val="000066"/>
          </a:solidFill>
          <a:latin typeface="Trebuchet MS" pitchFamily="34" charset="0"/>
        </a:defRPr>
      </a:lvl5pPr>
      <a:lvl6pPr marL="457200" algn="l" rtl="0" eaLnBrk="0" fontAlgn="base" hangingPunct="0">
        <a:spcBef>
          <a:spcPct val="0"/>
        </a:spcBef>
        <a:spcAft>
          <a:spcPct val="0"/>
        </a:spcAft>
        <a:defRPr sz="2400" b="1">
          <a:solidFill>
            <a:srgbClr val="000066"/>
          </a:solidFill>
          <a:latin typeface="Trebuchet MS" pitchFamily="34" charset="0"/>
        </a:defRPr>
      </a:lvl6pPr>
      <a:lvl7pPr marL="914400" algn="l" rtl="0" eaLnBrk="0" fontAlgn="base" hangingPunct="0">
        <a:spcBef>
          <a:spcPct val="0"/>
        </a:spcBef>
        <a:spcAft>
          <a:spcPct val="0"/>
        </a:spcAft>
        <a:defRPr sz="2400" b="1">
          <a:solidFill>
            <a:srgbClr val="000066"/>
          </a:solidFill>
          <a:latin typeface="Trebuchet MS" pitchFamily="34" charset="0"/>
        </a:defRPr>
      </a:lvl7pPr>
      <a:lvl8pPr marL="1371600" algn="l" rtl="0" eaLnBrk="0" fontAlgn="base" hangingPunct="0">
        <a:spcBef>
          <a:spcPct val="0"/>
        </a:spcBef>
        <a:spcAft>
          <a:spcPct val="0"/>
        </a:spcAft>
        <a:defRPr sz="2400" b="1">
          <a:solidFill>
            <a:srgbClr val="000066"/>
          </a:solidFill>
          <a:latin typeface="Trebuchet MS" pitchFamily="34" charset="0"/>
        </a:defRPr>
      </a:lvl8pPr>
      <a:lvl9pPr marL="1828800" algn="l" rtl="0" eaLnBrk="0" fontAlgn="base" hangingPunct="0">
        <a:spcBef>
          <a:spcPct val="0"/>
        </a:spcBef>
        <a:spcAft>
          <a:spcPct val="0"/>
        </a:spcAft>
        <a:defRPr sz="2400" b="1">
          <a:solidFill>
            <a:srgbClr val="000066"/>
          </a:solidFill>
          <a:latin typeface="Trebuchet MS"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42.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 Id="rId3" Type="http://schemas.openxmlformats.org/officeDocument/2006/relationships/image" Target="../media/image43.png"/></Relationships>
</file>

<file path=ppt/slides/_rels/slide113.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6.xml"/><Relationship Id="rId2" Type="http://schemas.openxmlformats.org/officeDocument/2006/relationships/notesSlide" Target="../notesSlides/notesSlide8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 Id="rId3" Type="http://schemas.openxmlformats.org/officeDocument/2006/relationships/image" Target="../media/image46.png"/></Relationships>
</file>

<file path=ppt/slides/_rels/slide116.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117.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49.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5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5.xml"/><Relationship Id="rId3" Type="http://schemas.openxmlformats.org/officeDocument/2006/relationships/image" Target="../media/image51.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123.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hyperlink" Target="http://www.eeweb.com/electronics-quiz/solving-metastability-design-issues" TargetMode="External"/><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2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2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2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 Id="rId3" Type="http://schemas.openxmlformats.org/officeDocument/2006/relationships/image" Target="../media/image3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3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 Id="rId3" Type="http://schemas.openxmlformats.org/officeDocument/2006/relationships/image" Target="../media/image3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3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3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3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3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3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4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2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3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2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4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A2A413F-63EA-4263-B48E-6A077B8D8EDE}" type="slidenum">
              <a:rPr lang="en-US"/>
              <a:pPr>
                <a:defRPr/>
              </a:pPr>
              <a:t>1</a:t>
            </a:fld>
            <a:endParaRPr lang="en-US" dirty="0"/>
          </a:p>
        </p:txBody>
      </p:sp>
      <p:sp>
        <p:nvSpPr>
          <p:cNvPr id="4099" name="Text Box 2"/>
          <p:cNvSpPr txBox="1">
            <a:spLocks noChangeArrowheads="1"/>
          </p:cNvSpPr>
          <p:nvPr/>
        </p:nvSpPr>
        <p:spPr bwMode="auto">
          <a:xfrm>
            <a:off x="228600" y="685800"/>
            <a:ext cx="8686800" cy="4678203"/>
          </a:xfrm>
          <a:prstGeom prst="rect">
            <a:avLst/>
          </a:prstGeom>
          <a:noFill/>
          <a:ln w="9525">
            <a:noFill/>
            <a:miter lim="800000"/>
            <a:headEnd/>
            <a:tailEnd/>
          </a:ln>
        </p:spPr>
        <p:txBody>
          <a:bodyPr>
            <a:spAutoFit/>
          </a:bodyPr>
          <a:lstStyle/>
          <a:p>
            <a:r>
              <a:rPr lang="en-US" sz="4000" dirty="0">
                <a:solidFill>
                  <a:srgbClr val="000066"/>
                </a:solidFill>
                <a:latin typeface="Trebuchet MS" pitchFamily="34" charset="0"/>
              </a:rPr>
              <a:t>EECS 373</a:t>
            </a:r>
          </a:p>
          <a:p>
            <a:r>
              <a:rPr lang="en-US" sz="3200" dirty="0">
                <a:solidFill>
                  <a:srgbClr val="000066"/>
                </a:solidFill>
                <a:latin typeface="Trebuchet MS" pitchFamily="34" charset="0"/>
              </a:rPr>
              <a:t>Design of Microprocessor-Based </a:t>
            </a:r>
            <a:r>
              <a:rPr lang="en-US" sz="3200" dirty="0" smtClean="0">
                <a:solidFill>
                  <a:srgbClr val="000066"/>
                </a:solidFill>
                <a:latin typeface="Trebuchet MS" pitchFamily="34" charset="0"/>
              </a:rPr>
              <a:t>Systems</a:t>
            </a:r>
            <a:endParaRPr lang="en-US" sz="3200" dirty="0">
              <a:solidFill>
                <a:srgbClr val="000066"/>
              </a:solidFill>
              <a:latin typeface="Trebuchet MS" pitchFamily="34" charset="0"/>
            </a:endParaRPr>
          </a:p>
          <a:p>
            <a:endParaRPr lang="en-US" sz="2200" dirty="0">
              <a:solidFill>
                <a:srgbClr val="000066"/>
              </a:solidFill>
              <a:latin typeface="Trebuchet MS" pitchFamily="34" charset="0"/>
            </a:endParaRPr>
          </a:p>
          <a:p>
            <a:r>
              <a:rPr lang="en-US" sz="2200" dirty="0" smtClean="0">
                <a:solidFill>
                  <a:srgbClr val="000066"/>
                </a:solidFill>
                <a:latin typeface="Trebuchet MS" pitchFamily="34" charset="0"/>
              </a:rPr>
              <a:t>Website: </a:t>
            </a:r>
            <a:r>
              <a:rPr lang="en-US" sz="2200" b="1" dirty="0" smtClean="0">
                <a:solidFill>
                  <a:srgbClr val="CC0000"/>
                </a:solidFill>
                <a:latin typeface="Trebuchet MS" pitchFamily="34" charset="0"/>
              </a:rPr>
              <a:t>www.eecs.umich.edu/courses/eecs373</a:t>
            </a:r>
            <a:r>
              <a:rPr lang="en-US" sz="2200" b="1" dirty="0">
                <a:solidFill>
                  <a:srgbClr val="CC0000"/>
                </a:solidFill>
                <a:latin typeface="Trebuchet MS" pitchFamily="34" charset="0"/>
              </a:rPr>
              <a:t>/</a:t>
            </a:r>
          </a:p>
          <a:p>
            <a:endParaRPr lang="en-US" sz="2200" dirty="0">
              <a:solidFill>
                <a:srgbClr val="000066"/>
              </a:solidFill>
              <a:latin typeface="Trebuchet MS" pitchFamily="34" charset="0"/>
            </a:endParaRPr>
          </a:p>
          <a:p>
            <a:endParaRPr lang="en-US" sz="2200" dirty="0">
              <a:solidFill>
                <a:srgbClr val="000066"/>
              </a:solidFill>
              <a:latin typeface="Trebuchet MS" pitchFamily="34" charset="0"/>
            </a:endParaRPr>
          </a:p>
          <a:p>
            <a:r>
              <a:rPr lang="en-US" sz="2800" dirty="0" smtClean="0">
                <a:solidFill>
                  <a:srgbClr val="000066"/>
                </a:solidFill>
                <a:latin typeface="Trebuchet MS" pitchFamily="34" charset="0"/>
              </a:rPr>
              <a:t>Ronald </a:t>
            </a:r>
            <a:r>
              <a:rPr lang="en-US" sz="2800" dirty="0" err="1" smtClean="0">
                <a:solidFill>
                  <a:srgbClr val="000066"/>
                </a:solidFill>
                <a:latin typeface="Trebuchet MS" pitchFamily="34" charset="0"/>
              </a:rPr>
              <a:t>Dreslinski</a:t>
            </a:r>
            <a:endParaRPr lang="en-US" sz="2200" dirty="0">
              <a:solidFill>
                <a:srgbClr val="000066"/>
              </a:solidFill>
              <a:latin typeface="Trebuchet MS" pitchFamily="34" charset="0"/>
            </a:endParaRPr>
          </a:p>
          <a:p>
            <a:r>
              <a:rPr lang="en-US" sz="2200" dirty="0">
                <a:solidFill>
                  <a:srgbClr val="000066"/>
                </a:solidFill>
                <a:latin typeface="Trebuchet MS" pitchFamily="34" charset="0"/>
              </a:rPr>
              <a:t>University of Michigan</a:t>
            </a:r>
          </a:p>
          <a:p>
            <a:endParaRPr lang="en-US" sz="2200" dirty="0">
              <a:solidFill>
                <a:srgbClr val="000066"/>
              </a:solidFill>
              <a:latin typeface="Trebuchet MS" pitchFamily="34" charset="0"/>
            </a:endParaRPr>
          </a:p>
          <a:p>
            <a:endParaRPr lang="en-US" sz="2200" dirty="0">
              <a:solidFill>
                <a:srgbClr val="000066"/>
              </a:solidFill>
              <a:latin typeface="Trebuchet MS" pitchFamily="34" charset="0"/>
            </a:endParaRPr>
          </a:p>
          <a:p>
            <a:endParaRPr lang="en-US" sz="2200" dirty="0">
              <a:solidFill>
                <a:srgbClr val="000066"/>
              </a:solidFill>
              <a:latin typeface="Trebuchet MS" pitchFamily="34" charset="0"/>
            </a:endParaRPr>
          </a:p>
          <a:p>
            <a:r>
              <a:rPr lang="en-US" sz="2200" dirty="0" smtClean="0">
                <a:solidFill>
                  <a:srgbClr val="000066"/>
                </a:solidFill>
                <a:latin typeface="Trebuchet MS" pitchFamily="34" charset="0"/>
              </a:rPr>
              <a:t>Midterm Review</a:t>
            </a:r>
            <a:endParaRPr lang="en-US" sz="2200" dirty="0">
              <a:solidFill>
                <a:srgbClr val="000066"/>
              </a:solidFill>
              <a:latin typeface="Trebuchet MS" pitchFamily="34" charset="0"/>
            </a:endParaRPr>
          </a:p>
        </p:txBody>
      </p:sp>
      <p:sp>
        <p:nvSpPr>
          <p:cNvPr id="4100" name="TextBox 7"/>
          <p:cNvSpPr txBox="1">
            <a:spLocks noChangeArrowheads="1"/>
          </p:cNvSpPr>
          <p:nvPr/>
        </p:nvSpPr>
        <p:spPr bwMode="auto">
          <a:xfrm>
            <a:off x="3736975" y="6248400"/>
            <a:ext cx="2474913" cy="584200"/>
          </a:xfrm>
          <a:prstGeom prst="rect">
            <a:avLst/>
          </a:prstGeom>
          <a:noFill/>
          <a:ln w="9525">
            <a:noFill/>
            <a:miter lim="800000"/>
            <a:headEnd/>
            <a:tailEnd/>
          </a:ln>
        </p:spPr>
        <p:txBody>
          <a:bodyPr wrap="none">
            <a:spAutoFit/>
          </a:bodyPr>
          <a:lstStyle/>
          <a:p>
            <a:pPr algn="ctr"/>
            <a:r>
              <a:rPr lang="en-US" sz="1600" dirty="0"/>
              <a:t>Slides developed in part by </a:t>
            </a:r>
            <a:br>
              <a:rPr lang="en-US" sz="1600" dirty="0"/>
            </a:br>
            <a:r>
              <a:rPr lang="en-US" sz="1600" dirty="0"/>
              <a:t>Prof. </a:t>
            </a:r>
            <a:r>
              <a:rPr lang="en-US" sz="1600" dirty="0" err="1" smtClean="0"/>
              <a:t>Dutta</a:t>
            </a:r>
            <a:r>
              <a:rPr lang="en-US" sz="1600" dirty="0" smtClean="0"/>
              <a:t> and Dr. </a:t>
            </a:r>
            <a:r>
              <a:rPr lang="en-US" sz="1600" dirty="0" err="1" smtClean="0"/>
              <a:t>Brehob</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D847BBD-C664-4E68-ACA8-48AB5B6826DA}" type="slidenum">
              <a:rPr lang="en-US"/>
              <a:pPr>
                <a:defRPr/>
              </a:pPr>
              <a:t>10</a:t>
            </a:fld>
            <a:endParaRPr lang="en-US"/>
          </a:p>
        </p:txBody>
      </p:sp>
      <p:pic>
        <p:nvPicPr>
          <p:cNvPr id="22531" name="Picture 2"/>
          <p:cNvPicPr>
            <a:picLocks noChangeAspect="1" noChangeArrowheads="1"/>
          </p:cNvPicPr>
          <p:nvPr/>
        </p:nvPicPr>
        <p:blipFill>
          <a:blip r:embed="rId3" cstate="print"/>
          <a:srcRect/>
          <a:stretch>
            <a:fillRect/>
          </a:stretch>
        </p:blipFill>
        <p:spPr bwMode="auto">
          <a:xfrm>
            <a:off x="0" y="779463"/>
            <a:ext cx="9144000" cy="5849937"/>
          </a:xfrm>
          <a:prstGeom prst="rect">
            <a:avLst/>
          </a:prstGeom>
          <a:noFill/>
          <a:ln w="9525">
            <a:noFill/>
            <a:miter lim="800000"/>
            <a:headEnd/>
            <a:tailEnd/>
          </a:ln>
        </p:spPr>
      </p:pic>
      <p:sp>
        <p:nvSpPr>
          <p:cNvPr id="22532" name="Title 1"/>
          <p:cNvSpPr>
            <a:spLocks noGrp="1"/>
          </p:cNvSpPr>
          <p:nvPr>
            <p:ph type="title"/>
          </p:nvPr>
        </p:nvSpPr>
        <p:spPr/>
        <p:txBody>
          <a:bodyPr/>
          <a:lstStyle/>
          <a:p>
            <a:r>
              <a:rPr lang="en-US" sz="2200" smtClean="0"/>
              <a:t>MCU-32  and PLDs are tied in embedded market share</a:t>
            </a:r>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atin typeface="Trebuchet MS" charset="0"/>
                <a:ea typeface="MS PGothic" charset="0"/>
              </a:rPr>
              <a:t>Tail-Chaining</a:t>
            </a:r>
          </a:p>
        </p:txBody>
      </p:sp>
      <p:sp>
        <p:nvSpPr>
          <p:cNvPr id="788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267EEA3A-985E-004B-9B14-7359B83401E6}" type="slidenum">
              <a:rPr lang="en-US" sz="1600">
                <a:solidFill>
                  <a:schemeClr val="folHlink"/>
                </a:solidFill>
                <a:latin typeface="Trebuchet MS" charset="0"/>
              </a:rPr>
              <a:pPr/>
              <a:t>100</a:t>
            </a:fld>
            <a:endParaRPr lang="en-US" sz="1600">
              <a:solidFill>
                <a:schemeClr val="folHlink"/>
              </a:solidFill>
              <a:latin typeface="Trebuchet MS" charset="0"/>
            </a:endParaRPr>
          </a:p>
        </p:txBody>
      </p:sp>
      <p:sp>
        <p:nvSpPr>
          <p:cNvPr id="78851"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p>
            <a:pPr algn="ctr"/>
            <a:r>
              <a:rPr lang="en-US" sz="1400"/>
              <a:t>Program</a:t>
            </a:r>
          </a:p>
        </p:txBody>
      </p:sp>
      <p:sp>
        <p:nvSpPr>
          <p:cNvPr id="6" name="Rectangle 5"/>
          <p:cNvSpPr/>
          <p:nvPr/>
        </p:nvSpPr>
        <p:spPr bwMode="auto">
          <a:xfrm>
            <a:off x="2833688" y="2262188"/>
            <a:ext cx="1395412" cy="21272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ISR-LVL4</a:t>
            </a:r>
          </a:p>
        </p:txBody>
      </p:sp>
      <p:sp>
        <p:nvSpPr>
          <p:cNvPr id="8" name="Rectangle 7"/>
          <p:cNvSpPr/>
          <p:nvPr/>
        </p:nvSpPr>
        <p:spPr bwMode="auto">
          <a:xfrm>
            <a:off x="2212975" y="2036763"/>
            <a:ext cx="630238"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Stack</a:t>
            </a:r>
          </a:p>
        </p:txBody>
      </p:sp>
      <p:sp>
        <p:nvSpPr>
          <p:cNvPr id="10" name="Rectangle 9"/>
          <p:cNvSpPr/>
          <p:nvPr/>
        </p:nvSpPr>
        <p:spPr bwMode="auto">
          <a:xfrm>
            <a:off x="4264025" y="2036763"/>
            <a:ext cx="236538" cy="22542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endParaRPr lang="en-US" sz="1400" dirty="0">
              <a:solidFill>
                <a:schemeClr val="tx1"/>
              </a:solidFill>
              <a:latin typeface="Times New Roman" pitchFamily="18" charset="0"/>
            </a:endParaRPr>
          </a:p>
        </p:txBody>
      </p:sp>
      <p:sp>
        <p:nvSpPr>
          <p:cNvPr id="78855" name="Rectangle 10"/>
          <p:cNvSpPr>
            <a:spLocks noChangeArrowheads="1"/>
          </p:cNvSpPr>
          <p:nvPr/>
        </p:nvSpPr>
        <p:spPr bwMode="auto">
          <a:xfrm>
            <a:off x="6569075" y="2201863"/>
            <a:ext cx="922338" cy="236537"/>
          </a:xfrm>
          <a:prstGeom prst="rect">
            <a:avLst/>
          </a:prstGeom>
          <a:solidFill>
            <a:schemeClr val="accent1"/>
          </a:solidFill>
          <a:ln w="9525">
            <a:solidFill>
              <a:schemeClr val="tx1"/>
            </a:solidFill>
            <a:round/>
            <a:headEnd/>
            <a:tailEnd/>
          </a:ln>
        </p:spPr>
        <p:txBody>
          <a:bodyPr lIns="0" tIns="0" rIns="0" bIns="0"/>
          <a:lstStyle/>
          <a:p>
            <a:pPr algn="ctr"/>
            <a:r>
              <a:rPr lang="en-US" sz="1400"/>
              <a:t>Program</a:t>
            </a:r>
          </a:p>
        </p:txBody>
      </p:sp>
      <p:cxnSp>
        <p:nvCxnSpPr>
          <p:cNvPr id="78856"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78857"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4</a:t>
            </a:r>
          </a:p>
        </p:txBody>
      </p:sp>
      <p:sp>
        <p:nvSpPr>
          <p:cNvPr id="78858" name="Rectangle 17"/>
          <p:cNvSpPr>
            <a:spLocks noChangeArrowheads="1"/>
          </p:cNvSpPr>
          <p:nvPr/>
        </p:nvSpPr>
        <p:spPr bwMode="auto">
          <a:xfrm>
            <a:off x="3803650" y="1371600"/>
            <a:ext cx="519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t>bx lr</a:t>
            </a:r>
          </a:p>
        </p:txBody>
      </p:sp>
      <p:cxnSp>
        <p:nvCxnSpPr>
          <p:cNvPr id="78859" name="Straight Arrow Connector 18"/>
          <p:cNvCxnSpPr>
            <a:cxnSpLocks noChangeShapeType="1"/>
          </p:cNvCxnSpPr>
          <p:nvPr/>
        </p:nvCxnSpPr>
        <p:spPr bwMode="auto">
          <a:xfrm>
            <a:off x="4111625" y="1712913"/>
            <a:ext cx="138113" cy="568325"/>
          </a:xfrm>
          <a:prstGeom prst="straightConnector1">
            <a:avLst/>
          </a:prstGeom>
          <a:noFill/>
          <a:ln w="9525">
            <a:solidFill>
              <a:schemeClr val="tx1"/>
            </a:solidFill>
            <a:round/>
            <a:headEnd/>
            <a:tailEnd type="arrow" w="med" len="med"/>
          </a:ln>
        </p:spPr>
      </p:cxnSp>
      <p:cxnSp>
        <p:nvCxnSpPr>
          <p:cNvPr id="78860"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78861"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Execution Time</a:t>
            </a:r>
          </a:p>
        </p:txBody>
      </p:sp>
      <p:cxnSp>
        <p:nvCxnSpPr>
          <p:cNvPr id="78862"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78863"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HW</a:t>
            </a:r>
          </a:p>
          <a:p>
            <a:r>
              <a:rPr lang="en-US" sz="1600"/>
              <a:t>SW</a:t>
            </a:r>
          </a:p>
        </p:txBody>
      </p:sp>
      <p:sp>
        <p:nvSpPr>
          <p:cNvPr id="33" name="Rectangle 32"/>
          <p:cNvSpPr/>
          <p:nvPr/>
        </p:nvSpPr>
        <p:spPr bwMode="auto">
          <a:xfrm>
            <a:off x="2789238" y="3910013"/>
            <a:ext cx="1169987" cy="231775"/>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8</a:t>
            </a:r>
          </a:p>
        </p:txBody>
      </p:sp>
      <p:sp>
        <p:nvSpPr>
          <p:cNvPr id="34" name="Rectangle 33"/>
          <p:cNvSpPr/>
          <p:nvPr/>
        </p:nvSpPr>
        <p:spPr bwMode="auto">
          <a:xfrm>
            <a:off x="2789238" y="4148138"/>
            <a:ext cx="11699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10</a:t>
            </a:r>
          </a:p>
        </p:txBody>
      </p:sp>
      <p:sp>
        <p:nvSpPr>
          <p:cNvPr id="35" name="Rectangle 34"/>
          <p:cNvSpPr/>
          <p:nvPr/>
        </p:nvSpPr>
        <p:spPr bwMode="auto">
          <a:xfrm>
            <a:off x="2789238" y="4378325"/>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5</a:t>
            </a:r>
          </a:p>
        </p:txBody>
      </p:sp>
      <p:sp>
        <p:nvSpPr>
          <p:cNvPr id="36" name="Rectangle 35"/>
          <p:cNvSpPr/>
          <p:nvPr/>
        </p:nvSpPr>
        <p:spPr bwMode="auto">
          <a:xfrm>
            <a:off x="2794000" y="4602163"/>
            <a:ext cx="11699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3</a:t>
            </a:r>
          </a:p>
        </p:txBody>
      </p:sp>
      <p:sp>
        <p:nvSpPr>
          <p:cNvPr id="37" name="Rectangle 36"/>
          <p:cNvSpPr/>
          <p:nvPr/>
        </p:nvSpPr>
        <p:spPr bwMode="auto">
          <a:xfrm>
            <a:off x="2789238" y="483235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sp>
        <p:nvSpPr>
          <p:cNvPr id="78869"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0</a:t>
            </a:r>
          </a:p>
          <a:p>
            <a:r>
              <a:rPr lang="en-US" sz="1600"/>
              <a:t>1</a:t>
            </a:r>
          </a:p>
          <a:p>
            <a:r>
              <a:rPr lang="en-US" sz="1600"/>
              <a:t>2</a:t>
            </a:r>
          </a:p>
          <a:p>
            <a:r>
              <a:rPr lang="en-US" sz="1600"/>
              <a:t>3</a:t>
            </a:r>
          </a:p>
          <a:p>
            <a:r>
              <a:rPr lang="en-US" sz="1600"/>
              <a:t>4</a:t>
            </a:r>
          </a:p>
        </p:txBody>
      </p:sp>
      <p:sp>
        <p:nvSpPr>
          <p:cNvPr id="78870"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Priority Table</a:t>
            </a:r>
          </a:p>
        </p:txBody>
      </p:sp>
      <p:sp>
        <p:nvSpPr>
          <p:cNvPr id="41" name="Rectangle 40"/>
          <p:cNvSpPr/>
          <p:nvPr/>
        </p:nvSpPr>
        <p:spPr bwMode="auto">
          <a:xfrm>
            <a:off x="431165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2" name="Rectangle 41"/>
          <p:cNvSpPr/>
          <p:nvPr/>
        </p:nvSpPr>
        <p:spPr bwMode="auto">
          <a:xfrm>
            <a:off x="457993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3" name="Rectangle 42"/>
          <p:cNvSpPr/>
          <p:nvPr/>
        </p:nvSpPr>
        <p:spPr bwMode="auto">
          <a:xfrm>
            <a:off x="4849813" y="3913188"/>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4" name="Rectangle 43"/>
          <p:cNvSpPr/>
          <p:nvPr/>
        </p:nvSpPr>
        <p:spPr bwMode="auto">
          <a:xfrm>
            <a:off x="511810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5" name="Rectangle 44"/>
          <p:cNvSpPr/>
          <p:nvPr/>
        </p:nvSpPr>
        <p:spPr bwMode="auto">
          <a:xfrm>
            <a:off x="538638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78876"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8877"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8878"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Pending</a:t>
            </a:r>
          </a:p>
        </p:txBody>
      </p:sp>
      <p:sp>
        <p:nvSpPr>
          <p:cNvPr id="49" name="Rectangle 48"/>
          <p:cNvSpPr/>
          <p:nvPr/>
        </p:nvSpPr>
        <p:spPr bwMode="auto">
          <a:xfrm>
            <a:off x="434340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0" name="Rectangle 49"/>
          <p:cNvSpPr/>
          <p:nvPr/>
        </p:nvSpPr>
        <p:spPr bwMode="auto">
          <a:xfrm>
            <a:off x="461327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1" name="Rectangle 50"/>
          <p:cNvSpPr/>
          <p:nvPr/>
        </p:nvSpPr>
        <p:spPr bwMode="auto">
          <a:xfrm>
            <a:off x="4881563" y="561816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2" name="Rectangle 51"/>
          <p:cNvSpPr/>
          <p:nvPr/>
        </p:nvSpPr>
        <p:spPr bwMode="auto">
          <a:xfrm>
            <a:off x="514985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3" name="Rectangle 52"/>
          <p:cNvSpPr/>
          <p:nvPr/>
        </p:nvSpPr>
        <p:spPr bwMode="auto">
          <a:xfrm>
            <a:off x="541972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78884"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8885"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8886"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Active</a:t>
            </a:r>
          </a:p>
        </p:txBody>
      </p:sp>
      <p:sp>
        <p:nvSpPr>
          <p:cNvPr id="57" name="Rectangle 56"/>
          <p:cNvSpPr/>
          <p:nvPr/>
        </p:nvSpPr>
        <p:spPr bwMode="auto">
          <a:xfrm>
            <a:off x="434340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8" name="Rectangle 57"/>
          <p:cNvSpPr/>
          <p:nvPr/>
        </p:nvSpPr>
        <p:spPr bwMode="auto">
          <a:xfrm>
            <a:off x="461327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9" name="Rectangle 58"/>
          <p:cNvSpPr/>
          <p:nvPr/>
        </p:nvSpPr>
        <p:spPr bwMode="auto">
          <a:xfrm>
            <a:off x="4881563" y="477361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0" name="Rectangle 59"/>
          <p:cNvSpPr/>
          <p:nvPr/>
        </p:nvSpPr>
        <p:spPr bwMode="auto">
          <a:xfrm>
            <a:off x="514985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1" name="Rectangle 60"/>
          <p:cNvSpPr/>
          <p:nvPr/>
        </p:nvSpPr>
        <p:spPr bwMode="auto">
          <a:xfrm>
            <a:off x="541972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78892"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8893"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8894"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Enabled</a:t>
            </a:r>
          </a:p>
        </p:txBody>
      </p:sp>
      <p:sp>
        <p:nvSpPr>
          <p:cNvPr id="78895"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p>
            <a:pPr algn="ctr"/>
            <a:r>
              <a:rPr lang="en-US" sz="1600"/>
              <a:t>Program </a:t>
            </a:r>
          </a:p>
          <a:p>
            <a:pPr algn="ctr"/>
            <a:r>
              <a:rPr lang="en-US" sz="1600"/>
              <a:t>Stack</a:t>
            </a:r>
          </a:p>
        </p:txBody>
      </p:sp>
      <p:sp>
        <p:nvSpPr>
          <p:cNvPr id="67" name="Rectangle 66"/>
          <p:cNvSpPr/>
          <p:nvPr/>
        </p:nvSpPr>
        <p:spPr bwMode="auto">
          <a:xfrm>
            <a:off x="2789238" y="558800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256</a:t>
            </a:r>
          </a:p>
        </p:txBody>
      </p:sp>
      <p:cxnSp>
        <p:nvCxnSpPr>
          <p:cNvPr id="78897" name="Straight Arrow Connector 67"/>
          <p:cNvCxnSpPr>
            <a:cxnSpLocks noChangeShapeType="1"/>
          </p:cNvCxnSpPr>
          <p:nvPr/>
        </p:nvCxnSpPr>
        <p:spPr bwMode="auto">
          <a:xfrm>
            <a:off x="3227388" y="1693863"/>
            <a:ext cx="138112" cy="568325"/>
          </a:xfrm>
          <a:prstGeom prst="straightConnector1">
            <a:avLst/>
          </a:prstGeom>
          <a:noFill/>
          <a:ln w="9525">
            <a:solidFill>
              <a:schemeClr val="tx1"/>
            </a:solidFill>
            <a:round/>
            <a:headEnd/>
            <a:tailEnd type="arrow" w="med" len="med"/>
          </a:ln>
        </p:spPr>
      </p:cxnSp>
      <p:sp>
        <p:nvSpPr>
          <p:cNvPr id="78898" name="TextBox 68"/>
          <p:cNvSpPr txBox="1">
            <a:spLocks noChangeArrowheads="1"/>
          </p:cNvSpPr>
          <p:nvPr/>
        </p:nvSpPr>
        <p:spPr bwMode="auto">
          <a:xfrm>
            <a:off x="257492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1</a:t>
            </a:r>
          </a:p>
        </p:txBody>
      </p:sp>
      <p:sp>
        <p:nvSpPr>
          <p:cNvPr id="70" name="Rectangle 69"/>
          <p:cNvSpPr/>
          <p:nvPr/>
        </p:nvSpPr>
        <p:spPr bwMode="auto">
          <a:xfrm>
            <a:off x="4500563" y="2225675"/>
            <a:ext cx="1420812" cy="230188"/>
          </a:xfrm>
          <a:prstGeom prst="rect">
            <a:avLst/>
          </a:prstGeom>
          <a:solidFill>
            <a:srgbClr val="FFCC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ISR-LVL1</a:t>
            </a:r>
          </a:p>
        </p:txBody>
      </p:sp>
      <p:sp>
        <p:nvSpPr>
          <p:cNvPr id="73" name="Rectangle 72"/>
          <p:cNvSpPr/>
          <p:nvPr/>
        </p:nvSpPr>
        <p:spPr bwMode="auto">
          <a:xfrm>
            <a:off x="5932488" y="1982788"/>
            <a:ext cx="630237"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err="1">
                <a:solidFill>
                  <a:schemeClr val="tx1"/>
                </a:solidFill>
                <a:latin typeface="Times New Roman" pitchFamily="18" charset="0"/>
              </a:rPr>
              <a:t>Unstack</a:t>
            </a:r>
            <a:endParaRPr lang="en-US" sz="1400" dirty="0">
              <a:solidFill>
                <a:schemeClr val="tx1"/>
              </a:solidFill>
              <a:latin typeface="Times New Roman" pitchFamily="18" charset="0"/>
            </a:endParaRPr>
          </a:p>
        </p:txBody>
      </p:sp>
      <p:sp>
        <p:nvSpPr>
          <p:cNvPr id="78901" name="Rectangle 73"/>
          <p:cNvSpPr>
            <a:spLocks noChangeArrowheads="1"/>
          </p:cNvSpPr>
          <p:nvPr/>
        </p:nvSpPr>
        <p:spPr bwMode="auto">
          <a:xfrm>
            <a:off x="5472113" y="1316038"/>
            <a:ext cx="51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t>bx lr</a:t>
            </a:r>
          </a:p>
        </p:txBody>
      </p:sp>
      <p:cxnSp>
        <p:nvCxnSpPr>
          <p:cNvPr id="78902" name="Straight Arrow Connector 74"/>
          <p:cNvCxnSpPr>
            <a:cxnSpLocks noChangeShapeType="1"/>
          </p:cNvCxnSpPr>
          <p:nvPr/>
        </p:nvCxnSpPr>
        <p:spPr bwMode="auto">
          <a:xfrm>
            <a:off x="5780088" y="1657350"/>
            <a:ext cx="138112" cy="568325"/>
          </a:xfrm>
          <a:prstGeom prst="straightConnector1">
            <a:avLst/>
          </a:prstGeom>
          <a:noFill/>
          <a:ln w="9525">
            <a:solidFill>
              <a:schemeClr val="tx1"/>
            </a:solidFill>
            <a:round/>
            <a:headEnd/>
            <a:tailEnd type="arrow" w="med" len="med"/>
          </a:ln>
        </p:spPr>
      </p:cxnSp>
      <p:sp>
        <p:nvSpPr>
          <p:cNvPr id="78903" name="TextBox 70"/>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Base Priority</a:t>
            </a:r>
          </a:p>
        </p:txBody>
      </p:sp>
    </p:spTree>
    <p:extLst>
      <p:ext uri="{BB962C8B-B14F-4D97-AF65-F5344CB8AC3E}">
        <p14:creationId xmlns:p14="http://schemas.microsoft.com/office/powerpoint/2010/main" val="8734538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atin typeface="Trebuchet MS" charset="0"/>
                <a:ea typeface="MS PGothic" charset="0"/>
              </a:rPr>
              <a:t>Late Arrival</a:t>
            </a:r>
          </a:p>
        </p:txBody>
      </p:sp>
      <p:sp>
        <p:nvSpPr>
          <p:cNvPr id="79874" name="Content Placeholder 2"/>
          <p:cNvSpPr>
            <a:spLocks noGrp="1"/>
          </p:cNvSpPr>
          <p:nvPr>
            <p:ph idx="1"/>
          </p:nvPr>
        </p:nvSpPr>
        <p:spPr/>
        <p:txBody>
          <a:bodyPr/>
          <a:lstStyle/>
          <a:p>
            <a:r>
              <a:rPr lang="en-US">
                <a:latin typeface="Trebuchet MS" charset="0"/>
                <a:ea typeface="MS PGothic" charset="0"/>
              </a:rPr>
              <a:t>Late arrivals (ok, so this is actually on entry)</a:t>
            </a:r>
          </a:p>
          <a:p>
            <a:pPr lvl="1"/>
            <a:r>
              <a:rPr lang="en-US">
                <a:latin typeface="Trebuchet MS" charset="0"/>
                <a:ea typeface="MS PGothic" charset="0"/>
              </a:rPr>
              <a:t>When one exception occurs and stacking commences</a:t>
            </a:r>
          </a:p>
          <a:p>
            <a:pPr lvl="1"/>
            <a:r>
              <a:rPr lang="en-US">
                <a:latin typeface="Trebuchet MS" charset="0"/>
                <a:ea typeface="MS PGothic" charset="0"/>
              </a:rPr>
              <a:t>Then another exception occurs before stacking completes</a:t>
            </a:r>
          </a:p>
          <a:p>
            <a:pPr lvl="1"/>
            <a:r>
              <a:rPr lang="en-US">
                <a:latin typeface="Trebuchet MS" charset="0"/>
                <a:ea typeface="MS PGothic" charset="0"/>
              </a:rPr>
              <a:t>And second exception of higher preempt priority arrives</a:t>
            </a:r>
          </a:p>
          <a:p>
            <a:pPr lvl="1"/>
            <a:r>
              <a:rPr lang="en-US">
                <a:latin typeface="Trebuchet MS" charset="0"/>
                <a:ea typeface="MS PGothic" charset="0"/>
              </a:rPr>
              <a:t>The later exception will be processed first</a:t>
            </a:r>
          </a:p>
          <a:p>
            <a:endParaRPr lang="en-US">
              <a:latin typeface="Trebuchet MS" charset="0"/>
              <a:ea typeface="MS PGothic" charset="0"/>
            </a:endParaRPr>
          </a:p>
        </p:txBody>
      </p:sp>
      <p:sp>
        <p:nvSpPr>
          <p:cNvPr id="798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3FA00A57-D898-CF4B-94C9-42F2DBDE5A78}" type="slidenum">
              <a:rPr lang="en-US" sz="1600">
                <a:solidFill>
                  <a:schemeClr val="folHlink"/>
                </a:solidFill>
                <a:latin typeface="Trebuchet MS" charset="0"/>
              </a:rPr>
              <a:pPr/>
              <a:t>101</a:t>
            </a:fld>
            <a:endParaRPr lang="en-US" sz="1600">
              <a:solidFill>
                <a:schemeClr val="folHlink"/>
              </a:solidFill>
              <a:latin typeface="Trebuchet MS" charset="0"/>
            </a:endParaRPr>
          </a:p>
        </p:txBody>
      </p:sp>
    </p:spTree>
    <p:extLst>
      <p:ext uri="{BB962C8B-B14F-4D97-AF65-F5344CB8AC3E}">
        <p14:creationId xmlns:p14="http://schemas.microsoft.com/office/powerpoint/2010/main" val="41064400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a:latin typeface="Trebuchet MS" charset="0"/>
                <a:ea typeface="MS PGothic" charset="0"/>
              </a:rPr>
              <a:t>Late Arrival</a:t>
            </a:r>
          </a:p>
        </p:txBody>
      </p:sp>
      <p:sp>
        <p:nvSpPr>
          <p:cNvPr id="808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A51FFD3A-AB61-8B4A-BFD8-195753EB3217}" type="slidenum">
              <a:rPr lang="en-US" sz="1600">
                <a:solidFill>
                  <a:schemeClr val="folHlink"/>
                </a:solidFill>
                <a:latin typeface="Trebuchet MS" charset="0"/>
              </a:rPr>
              <a:pPr/>
              <a:t>102</a:t>
            </a:fld>
            <a:endParaRPr lang="en-US" sz="1600">
              <a:solidFill>
                <a:schemeClr val="folHlink"/>
              </a:solidFill>
              <a:latin typeface="Trebuchet MS" charset="0"/>
            </a:endParaRPr>
          </a:p>
        </p:txBody>
      </p:sp>
      <p:sp>
        <p:nvSpPr>
          <p:cNvPr id="80899"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p>
            <a:pPr algn="ctr"/>
            <a:r>
              <a:rPr lang="en-US" sz="1400"/>
              <a:t>Program</a:t>
            </a:r>
          </a:p>
        </p:txBody>
      </p:sp>
      <p:sp>
        <p:nvSpPr>
          <p:cNvPr id="8" name="Rectangle 7"/>
          <p:cNvSpPr/>
          <p:nvPr/>
        </p:nvSpPr>
        <p:spPr bwMode="auto">
          <a:xfrm>
            <a:off x="2212975" y="2036763"/>
            <a:ext cx="630238"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Stack</a:t>
            </a:r>
          </a:p>
        </p:txBody>
      </p:sp>
      <p:cxnSp>
        <p:nvCxnSpPr>
          <p:cNvPr id="80901"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80902"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4</a:t>
            </a:r>
          </a:p>
        </p:txBody>
      </p:sp>
      <p:cxnSp>
        <p:nvCxnSpPr>
          <p:cNvPr id="80903"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80904"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Execution Time</a:t>
            </a:r>
          </a:p>
        </p:txBody>
      </p:sp>
      <p:cxnSp>
        <p:nvCxnSpPr>
          <p:cNvPr id="80905"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80906"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HW</a:t>
            </a:r>
          </a:p>
          <a:p>
            <a:r>
              <a:rPr lang="en-US" sz="1600"/>
              <a:t>SW</a:t>
            </a:r>
          </a:p>
        </p:txBody>
      </p:sp>
      <p:sp>
        <p:nvSpPr>
          <p:cNvPr id="33" name="Rectangle 32"/>
          <p:cNvSpPr/>
          <p:nvPr/>
        </p:nvSpPr>
        <p:spPr bwMode="auto">
          <a:xfrm>
            <a:off x="2789238" y="3910013"/>
            <a:ext cx="1169987" cy="231775"/>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8</a:t>
            </a:r>
          </a:p>
        </p:txBody>
      </p:sp>
      <p:sp>
        <p:nvSpPr>
          <p:cNvPr id="34" name="Rectangle 33"/>
          <p:cNvSpPr/>
          <p:nvPr/>
        </p:nvSpPr>
        <p:spPr bwMode="auto">
          <a:xfrm>
            <a:off x="2789238" y="4148138"/>
            <a:ext cx="11699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10</a:t>
            </a:r>
          </a:p>
        </p:txBody>
      </p:sp>
      <p:sp>
        <p:nvSpPr>
          <p:cNvPr id="35" name="Rectangle 34"/>
          <p:cNvSpPr/>
          <p:nvPr/>
        </p:nvSpPr>
        <p:spPr bwMode="auto">
          <a:xfrm>
            <a:off x="2789238" y="4378325"/>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5</a:t>
            </a:r>
          </a:p>
        </p:txBody>
      </p:sp>
      <p:sp>
        <p:nvSpPr>
          <p:cNvPr id="36" name="Rectangle 35"/>
          <p:cNvSpPr/>
          <p:nvPr/>
        </p:nvSpPr>
        <p:spPr bwMode="auto">
          <a:xfrm>
            <a:off x="2794000" y="4602163"/>
            <a:ext cx="11699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3</a:t>
            </a:r>
          </a:p>
        </p:txBody>
      </p:sp>
      <p:sp>
        <p:nvSpPr>
          <p:cNvPr id="37" name="Rectangle 36"/>
          <p:cNvSpPr/>
          <p:nvPr/>
        </p:nvSpPr>
        <p:spPr bwMode="auto">
          <a:xfrm>
            <a:off x="2789238" y="483235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sp>
        <p:nvSpPr>
          <p:cNvPr id="80912"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0</a:t>
            </a:r>
          </a:p>
          <a:p>
            <a:r>
              <a:rPr lang="en-US" sz="1600"/>
              <a:t>1</a:t>
            </a:r>
          </a:p>
          <a:p>
            <a:r>
              <a:rPr lang="en-US" sz="1600"/>
              <a:t>2</a:t>
            </a:r>
          </a:p>
          <a:p>
            <a:r>
              <a:rPr lang="en-US" sz="1600"/>
              <a:t>3</a:t>
            </a:r>
          </a:p>
          <a:p>
            <a:r>
              <a:rPr lang="en-US" sz="1600"/>
              <a:t>4</a:t>
            </a:r>
          </a:p>
        </p:txBody>
      </p:sp>
      <p:sp>
        <p:nvSpPr>
          <p:cNvPr id="80913"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Priority Table</a:t>
            </a:r>
          </a:p>
        </p:txBody>
      </p:sp>
      <p:sp>
        <p:nvSpPr>
          <p:cNvPr id="41" name="Rectangle 40"/>
          <p:cNvSpPr/>
          <p:nvPr/>
        </p:nvSpPr>
        <p:spPr bwMode="auto">
          <a:xfrm>
            <a:off x="431165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42" name="Rectangle 41"/>
          <p:cNvSpPr/>
          <p:nvPr/>
        </p:nvSpPr>
        <p:spPr bwMode="auto">
          <a:xfrm>
            <a:off x="457993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43" name="Rectangle 42"/>
          <p:cNvSpPr/>
          <p:nvPr/>
        </p:nvSpPr>
        <p:spPr bwMode="auto">
          <a:xfrm>
            <a:off x="4849813" y="3913188"/>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4" name="Rectangle 43"/>
          <p:cNvSpPr/>
          <p:nvPr/>
        </p:nvSpPr>
        <p:spPr bwMode="auto">
          <a:xfrm>
            <a:off x="511810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5" name="Rectangle 44"/>
          <p:cNvSpPr/>
          <p:nvPr/>
        </p:nvSpPr>
        <p:spPr bwMode="auto">
          <a:xfrm>
            <a:off x="538638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80919"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80920"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80921"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Pending</a:t>
            </a:r>
          </a:p>
        </p:txBody>
      </p:sp>
      <p:sp>
        <p:nvSpPr>
          <p:cNvPr id="49" name="Rectangle 48"/>
          <p:cNvSpPr/>
          <p:nvPr/>
        </p:nvSpPr>
        <p:spPr bwMode="auto">
          <a:xfrm>
            <a:off x="434340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0" name="Rectangle 49"/>
          <p:cNvSpPr/>
          <p:nvPr/>
        </p:nvSpPr>
        <p:spPr bwMode="auto">
          <a:xfrm>
            <a:off x="461327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1" name="Rectangle 50"/>
          <p:cNvSpPr/>
          <p:nvPr/>
        </p:nvSpPr>
        <p:spPr bwMode="auto">
          <a:xfrm>
            <a:off x="4881563" y="561816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2" name="Rectangle 51"/>
          <p:cNvSpPr/>
          <p:nvPr/>
        </p:nvSpPr>
        <p:spPr bwMode="auto">
          <a:xfrm>
            <a:off x="514985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3" name="Rectangle 52"/>
          <p:cNvSpPr/>
          <p:nvPr/>
        </p:nvSpPr>
        <p:spPr bwMode="auto">
          <a:xfrm>
            <a:off x="541972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80927"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80928"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80929"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Active</a:t>
            </a:r>
          </a:p>
        </p:txBody>
      </p:sp>
      <p:sp>
        <p:nvSpPr>
          <p:cNvPr id="57" name="Rectangle 56"/>
          <p:cNvSpPr/>
          <p:nvPr/>
        </p:nvSpPr>
        <p:spPr bwMode="auto">
          <a:xfrm>
            <a:off x="434340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8" name="Rectangle 57"/>
          <p:cNvSpPr/>
          <p:nvPr/>
        </p:nvSpPr>
        <p:spPr bwMode="auto">
          <a:xfrm>
            <a:off x="461327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9" name="Rectangle 58"/>
          <p:cNvSpPr/>
          <p:nvPr/>
        </p:nvSpPr>
        <p:spPr bwMode="auto">
          <a:xfrm>
            <a:off x="4881563" y="477361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0" name="Rectangle 59"/>
          <p:cNvSpPr/>
          <p:nvPr/>
        </p:nvSpPr>
        <p:spPr bwMode="auto">
          <a:xfrm>
            <a:off x="514985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1" name="Rectangle 60"/>
          <p:cNvSpPr/>
          <p:nvPr/>
        </p:nvSpPr>
        <p:spPr bwMode="auto">
          <a:xfrm>
            <a:off x="541972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80935"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80936"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80937"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Enabled</a:t>
            </a:r>
          </a:p>
        </p:txBody>
      </p:sp>
      <p:sp>
        <p:nvSpPr>
          <p:cNvPr id="80938"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p>
            <a:pPr algn="ctr"/>
            <a:r>
              <a:rPr lang="en-US" sz="1600"/>
              <a:t>Program </a:t>
            </a:r>
          </a:p>
          <a:p>
            <a:pPr algn="ctr"/>
            <a:r>
              <a:rPr lang="en-US" sz="1600"/>
              <a:t>Stack</a:t>
            </a:r>
          </a:p>
        </p:txBody>
      </p:sp>
      <p:sp>
        <p:nvSpPr>
          <p:cNvPr id="67" name="Rectangle 66"/>
          <p:cNvSpPr/>
          <p:nvPr/>
        </p:nvSpPr>
        <p:spPr bwMode="auto">
          <a:xfrm>
            <a:off x="2789238" y="558800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256</a:t>
            </a:r>
          </a:p>
        </p:txBody>
      </p:sp>
      <p:cxnSp>
        <p:nvCxnSpPr>
          <p:cNvPr id="80940" name="Straight Arrow Connector 67"/>
          <p:cNvCxnSpPr>
            <a:cxnSpLocks noChangeShapeType="1"/>
            <a:endCxn id="8" idx="0"/>
          </p:cNvCxnSpPr>
          <p:nvPr/>
        </p:nvCxnSpPr>
        <p:spPr bwMode="auto">
          <a:xfrm flipH="1">
            <a:off x="2527300" y="1693863"/>
            <a:ext cx="700088" cy="342900"/>
          </a:xfrm>
          <a:prstGeom prst="straightConnector1">
            <a:avLst/>
          </a:prstGeom>
          <a:noFill/>
          <a:ln w="9525">
            <a:solidFill>
              <a:schemeClr val="tx1"/>
            </a:solidFill>
            <a:round/>
            <a:headEnd/>
            <a:tailEnd type="arrow" w="med" len="med"/>
          </a:ln>
        </p:spPr>
      </p:cxnSp>
      <p:sp>
        <p:nvSpPr>
          <p:cNvPr id="80941" name="TextBox 68"/>
          <p:cNvSpPr txBox="1">
            <a:spLocks noChangeArrowheads="1"/>
          </p:cNvSpPr>
          <p:nvPr/>
        </p:nvSpPr>
        <p:spPr bwMode="auto">
          <a:xfrm>
            <a:off x="257492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3</a:t>
            </a:r>
          </a:p>
        </p:txBody>
      </p:sp>
      <p:sp>
        <p:nvSpPr>
          <p:cNvPr id="76" name="Rectangle 75"/>
          <p:cNvSpPr/>
          <p:nvPr/>
        </p:nvSpPr>
        <p:spPr bwMode="auto">
          <a:xfrm>
            <a:off x="779463" y="3775075"/>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PC</a:t>
            </a:r>
          </a:p>
        </p:txBody>
      </p:sp>
      <p:sp>
        <p:nvSpPr>
          <p:cNvPr id="77" name="Rectangle 76"/>
          <p:cNvSpPr/>
          <p:nvPr/>
        </p:nvSpPr>
        <p:spPr bwMode="auto">
          <a:xfrm>
            <a:off x="781050" y="400526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PSR</a:t>
            </a:r>
          </a:p>
        </p:txBody>
      </p:sp>
      <p:sp>
        <p:nvSpPr>
          <p:cNvPr id="78" name="Rectangle 77"/>
          <p:cNvSpPr/>
          <p:nvPr/>
        </p:nvSpPr>
        <p:spPr bwMode="auto">
          <a:xfrm>
            <a:off x="781050" y="4235450"/>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LR</a:t>
            </a:r>
          </a:p>
        </p:txBody>
      </p:sp>
      <p:sp>
        <p:nvSpPr>
          <p:cNvPr id="79" name="Rectangle 78"/>
          <p:cNvSpPr/>
          <p:nvPr/>
        </p:nvSpPr>
        <p:spPr bwMode="auto">
          <a:xfrm>
            <a:off x="785813" y="446881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R0-R3, R12</a:t>
            </a:r>
          </a:p>
        </p:txBody>
      </p:sp>
      <p:sp>
        <p:nvSpPr>
          <p:cNvPr id="80946" name="Rounded Rectangle 70"/>
          <p:cNvSpPr>
            <a:spLocks noChangeArrowheads="1"/>
          </p:cNvSpPr>
          <p:nvPr/>
        </p:nvSpPr>
        <p:spPr bwMode="auto">
          <a:xfrm>
            <a:off x="4478338" y="696913"/>
            <a:ext cx="2667000" cy="1733550"/>
          </a:xfrm>
          <a:prstGeom prst="roundRect">
            <a:avLst>
              <a:gd name="adj" fmla="val 16667"/>
            </a:avLst>
          </a:prstGeom>
          <a:solidFill>
            <a:srgbClr val="FF9900"/>
          </a:solidFill>
          <a:ln w="9525">
            <a:solidFill>
              <a:schemeClr val="tx1"/>
            </a:solidFill>
            <a:round/>
            <a:headEnd/>
            <a:tailEnd/>
          </a:ln>
        </p:spPr>
        <p:txBody>
          <a:bodyPr/>
          <a:lstStyle/>
          <a:p>
            <a:pPr algn="ctr"/>
            <a:r>
              <a:rPr lang="en-US" sz="2400"/>
              <a:t>Once stacking complete, find vector for highest priority pending</a:t>
            </a:r>
          </a:p>
        </p:txBody>
      </p:sp>
      <p:sp>
        <p:nvSpPr>
          <p:cNvPr id="80947" name="TextBox 71"/>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Base Priority</a:t>
            </a:r>
          </a:p>
        </p:txBody>
      </p:sp>
    </p:spTree>
    <p:extLst>
      <p:ext uri="{BB962C8B-B14F-4D97-AF65-F5344CB8AC3E}">
        <p14:creationId xmlns:p14="http://schemas.microsoft.com/office/powerpoint/2010/main" val="1365393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a:latin typeface="Trebuchet MS" charset="0"/>
                <a:ea typeface="MS PGothic" charset="0"/>
              </a:rPr>
              <a:t>Late Arrival</a:t>
            </a:r>
          </a:p>
        </p:txBody>
      </p:sp>
      <p:sp>
        <p:nvSpPr>
          <p:cNvPr id="819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500A6D90-D57B-0542-95F1-2E9CC44E365B}" type="slidenum">
              <a:rPr lang="en-US" sz="1600">
                <a:solidFill>
                  <a:schemeClr val="folHlink"/>
                </a:solidFill>
                <a:latin typeface="Trebuchet MS" charset="0"/>
              </a:rPr>
              <a:pPr/>
              <a:t>103</a:t>
            </a:fld>
            <a:endParaRPr lang="en-US" sz="1600">
              <a:solidFill>
                <a:schemeClr val="folHlink"/>
              </a:solidFill>
              <a:latin typeface="Trebuchet MS" charset="0"/>
            </a:endParaRPr>
          </a:p>
        </p:txBody>
      </p:sp>
      <p:sp>
        <p:nvSpPr>
          <p:cNvPr id="81923"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p>
            <a:pPr algn="ctr"/>
            <a:r>
              <a:rPr lang="en-US" sz="1400"/>
              <a:t>Program</a:t>
            </a:r>
          </a:p>
        </p:txBody>
      </p:sp>
      <p:sp>
        <p:nvSpPr>
          <p:cNvPr id="8" name="Rectangle 7"/>
          <p:cNvSpPr/>
          <p:nvPr/>
        </p:nvSpPr>
        <p:spPr bwMode="auto">
          <a:xfrm>
            <a:off x="2212975" y="2036763"/>
            <a:ext cx="630238"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Stack</a:t>
            </a:r>
          </a:p>
        </p:txBody>
      </p:sp>
      <p:cxnSp>
        <p:nvCxnSpPr>
          <p:cNvPr id="81925"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81926"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4</a:t>
            </a:r>
          </a:p>
        </p:txBody>
      </p:sp>
      <p:sp>
        <p:nvSpPr>
          <p:cNvPr id="81927" name="Rectangle 17"/>
          <p:cNvSpPr>
            <a:spLocks noChangeArrowheads="1"/>
          </p:cNvSpPr>
          <p:nvPr/>
        </p:nvSpPr>
        <p:spPr bwMode="auto">
          <a:xfrm>
            <a:off x="3803650" y="1371600"/>
            <a:ext cx="519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t>bx lr</a:t>
            </a:r>
          </a:p>
        </p:txBody>
      </p:sp>
      <p:cxnSp>
        <p:nvCxnSpPr>
          <p:cNvPr id="81928" name="Straight Arrow Connector 18"/>
          <p:cNvCxnSpPr>
            <a:cxnSpLocks noChangeShapeType="1"/>
          </p:cNvCxnSpPr>
          <p:nvPr/>
        </p:nvCxnSpPr>
        <p:spPr bwMode="auto">
          <a:xfrm>
            <a:off x="4111625" y="1712913"/>
            <a:ext cx="138113" cy="568325"/>
          </a:xfrm>
          <a:prstGeom prst="straightConnector1">
            <a:avLst/>
          </a:prstGeom>
          <a:noFill/>
          <a:ln w="9525">
            <a:solidFill>
              <a:schemeClr val="tx1"/>
            </a:solidFill>
            <a:round/>
            <a:headEnd/>
            <a:tailEnd type="arrow" w="med" len="med"/>
          </a:ln>
        </p:spPr>
      </p:cxnSp>
      <p:cxnSp>
        <p:nvCxnSpPr>
          <p:cNvPr id="81929"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81930"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Execution Time</a:t>
            </a:r>
          </a:p>
        </p:txBody>
      </p:sp>
      <p:cxnSp>
        <p:nvCxnSpPr>
          <p:cNvPr id="81931"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81932"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HW</a:t>
            </a:r>
          </a:p>
          <a:p>
            <a:r>
              <a:rPr lang="en-US" sz="1600"/>
              <a:t>SW</a:t>
            </a:r>
          </a:p>
        </p:txBody>
      </p:sp>
      <p:sp>
        <p:nvSpPr>
          <p:cNvPr id="33" name="Rectangle 32"/>
          <p:cNvSpPr/>
          <p:nvPr/>
        </p:nvSpPr>
        <p:spPr bwMode="auto">
          <a:xfrm>
            <a:off x="2789238" y="3910013"/>
            <a:ext cx="1169987" cy="231775"/>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8</a:t>
            </a:r>
          </a:p>
        </p:txBody>
      </p:sp>
      <p:sp>
        <p:nvSpPr>
          <p:cNvPr id="34" name="Rectangle 33"/>
          <p:cNvSpPr/>
          <p:nvPr/>
        </p:nvSpPr>
        <p:spPr bwMode="auto">
          <a:xfrm>
            <a:off x="2789238" y="4148138"/>
            <a:ext cx="11699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10</a:t>
            </a:r>
          </a:p>
        </p:txBody>
      </p:sp>
      <p:sp>
        <p:nvSpPr>
          <p:cNvPr id="35" name="Rectangle 34"/>
          <p:cNvSpPr/>
          <p:nvPr/>
        </p:nvSpPr>
        <p:spPr bwMode="auto">
          <a:xfrm>
            <a:off x="2789238" y="4378325"/>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5</a:t>
            </a:r>
          </a:p>
        </p:txBody>
      </p:sp>
      <p:sp>
        <p:nvSpPr>
          <p:cNvPr id="36" name="Rectangle 35"/>
          <p:cNvSpPr/>
          <p:nvPr/>
        </p:nvSpPr>
        <p:spPr bwMode="auto">
          <a:xfrm>
            <a:off x="2794000" y="4602163"/>
            <a:ext cx="11699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3</a:t>
            </a:r>
          </a:p>
        </p:txBody>
      </p:sp>
      <p:sp>
        <p:nvSpPr>
          <p:cNvPr id="37" name="Rectangle 36"/>
          <p:cNvSpPr/>
          <p:nvPr/>
        </p:nvSpPr>
        <p:spPr bwMode="auto">
          <a:xfrm>
            <a:off x="2789238" y="483235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sp>
        <p:nvSpPr>
          <p:cNvPr id="81938"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0</a:t>
            </a:r>
          </a:p>
          <a:p>
            <a:r>
              <a:rPr lang="en-US" sz="1600"/>
              <a:t>1</a:t>
            </a:r>
          </a:p>
          <a:p>
            <a:r>
              <a:rPr lang="en-US" sz="1600"/>
              <a:t>2</a:t>
            </a:r>
          </a:p>
          <a:p>
            <a:r>
              <a:rPr lang="en-US" sz="1600"/>
              <a:t>3</a:t>
            </a:r>
          </a:p>
          <a:p>
            <a:r>
              <a:rPr lang="en-US" sz="1600"/>
              <a:t>4</a:t>
            </a:r>
          </a:p>
        </p:txBody>
      </p:sp>
      <p:sp>
        <p:nvSpPr>
          <p:cNvPr id="81939"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Priority Table</a:t>
            </a:r>
          </a:p>
        </p:txBody>
      </p:sp>
      <p:sp>
        <p:nvSpPr>
          <p:cNvPr id="41" name="Rectangle 40"/>
          <p:cNvSpPr/>
          <p:nvPr/>
        </p:nvSpPr>
        <p:spPr bwMode="auto">
          <a:xfrm>
            <a:off x="431165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42" name="Rectangle 41"/>
          <p:cNvSpPr/>
          <p:nvPr/>
        </p:nvSpPr>
        <p:spPr bwMode="auto">
          <a:xfrm>
            <a:off x="457993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3" name="Rectangle 42"/>
          <p:cNvSpPr/>
          <p:nvPr/>
        </p:nvSpPr>
        <p:spPr bwMode="auto">
          <a:xfrm>
            <a:off x="4849813" y="3913188"/>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4" name="Rectangle 43"/>
          <p:cNvSpPr/>
          <p:nvPr/>
        </p:nvSpPr>
        <p:spPr bwMode="auto">
          <a:xfrm>
            <a:off x="511810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5" name="Rectangle 44"/>
          <p:cNvSpPr/>
          <p:nvPr/>
        </p:nvSpPr>
        <p:spPr bwMode="auto">
          <a:xfrm>
            <a:off x="538638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81945"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81946"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81947"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Pending</a:t>
            </a:r>
          </a:p>
        </p:txBody>
      </p:sp>
      <p:sp>
        <p:nvSpPr>
          <p:cNvPr id="49" name="Rectangle 48"/>
          <p:cNvSpPr/>
          <p:nvPr/>
        </p:nvSpPr>
        <p:spPr bwMode="auto">
          <a:xfrm>
            <a:off x="434340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0" name="Rectangle 49"/>
          <p:cNvSpPr/>
          <p:nvPr/>
        </p:nvSpPr>
        <p:spPr bwMode="auto">
          <a:xfrm>
            <a:off x="461327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1" name="Rectangle 50"/>
          <p:cNvSpPr/>
          <p:nvPr/>
        </p:nvSpPr>
        <p:spPr bwMode="auto">
          <a:xfrm>
            <a:off x="4881563" y="561816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2" name="Rectangle 51"/>
          <p:cNvSpPr/>
          <p:nvPr/>
        </p:nvSpPr>
        <p:spPr bwMode="auto">
          <a:xfrm>
            <a:off x="514985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3" name="Rectangle 52"/>
          <p:cNvSpPr/>
          <p:nvPr/>
        </p:nvSpPr>
        <p:spPr bwMode="auto">
          <a:xfrm>
            <a:off x="541972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81953"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81954"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81955"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Active</a:t>
            </a:r>
          </a:p>
        </p:txBody>
      </p:sp>
      <p:sp>
        <p:nvSpPr>
          <p:cNvPr id="57" name="Rectangle 56"/>
          <p:cNvSpPr/>
          <p:nvPr/>
        </p:nvSpPr>
        <p:spPr bwMode="auto">
          <a:xfrm>
            <a:off x="434340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8" name="Rectangle 57"/>
          <p:cNvSpPr/>
          <p:nvPr/>
        </p:nvSpPr>
        <p:spPr bwMode="auto">
          <a:xfrm>
            <a:off x="461327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9" name="Rectangle 58"/>
          <p:cNvSpPr/>
          <p:nvPr/>
        </p:nvSpPr>
        <p:spPr bwMode="auto">
          <a:xfrm>
            <a:off x="4881563" y="477361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0" name="Rectangle 59"/>
          <p:cNvSpPr/>
          <p:nvPr/>
        </p:nvSpPr>
        <p:spPr bwMode="auto">
          <a:xfrm>
            <a:off x="514985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1" name="Rectangle 60"/>
          <p:cNvSpPr/>
          <p:nvPr/>
        </p:nvSpPr>
        <p:spPr bwMode="auto">
          <a:xfrm>
            <a:off x="541972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81961"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81962"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81963"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Enabled</a:t>
            </a:r>
          </a:p>
        </p:txBody>
      </p:sp>
      <p:sp>
        <p:nvSpPr>
          <p:cNvPr id="81964"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p>
            <a:pPr algn="ctr"/>
            <a:r>
              <a:rPr lang="en-US" sz="1600"/>
              <a:t>Program </a:t>
            </a:r>
          </a:p>
          <a:p>
            <a:pPr algn="ctr"/>
            <a:r>
              <a:rPr lang="en-US" sz="1600"/>
              <a:t>Stack</a:t>
            </a:r>
          </a:p>
        </p:txBody>
      </p:sp>
      <p:sp>
        <p:nvSpPr>
          <p:cNvPr id="67" name="Rectangle 66"/>
          <p:cNvSpPr/>
          <p:nvPr/>
        </p:nvSpPr>
        <p:spPr bwMode="auto">
          <a:xfrm>
            <a:off x="2789238" y="558800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3</a:t>
            </a:r>
          </a:p>
        </p:txBody>
      </p:sp>
      <p:cxnSp>
        <p:nvCxnSpPr>
          <p:cNvPr id="81966" name="Straight Arrow Connector 67"/>
          <p:cNvCxnSpPr>
            <a:cxnSpLocks noChangeShapeType="1"/>
            <a:endCxn id="8" idx="0"/>
          </p:cNvCxnSpPr>
          <p:nvPr/>
        </p:nvCxnSpPr>
        <p:spPr bwMode="auto">
          <a:xfrm flipH="1">
            <a:off x="2527300" y="1693863"/>
            <a:ext cx="700088" cy="342900"/>
          </a:xfrm>
          <a:prstGeom prst="straightConnector1">
            <a:avLst/>
          </a:prstGeom>
          <a:noFill/>
          <a:ln w="9525">
            <a:solidFill>
              <a:schemeClr val="tx1"/>
            </a:solidFill>
            <a:round/>
            <a:headEnd/>
            <a:tailEnd type="arrow" w="med" len="med"/>
          </a:ln>
        </p:spPr>
      </p:cxnSp>
      <p:sp>
        <p:nvSpPr>
          <p:cNvPr id="81967" name="TextBox 68"/>
          <p:cNvSpPr txBox="1">
            <a:spLocks noChangeArrowheads="1"/>
          </p:cNvSpPr>
          <p:nvPr/>
        </p:nvSpPr>
        <p:spPr bwMode="auto">
          <a:xfrm>
            <a:off x="257492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3</a:t>
            </a:r>
          </a:p>
        </p:txBody>
      </p:sp>
      <p:sp>
        <p:nvSpPr>
          <p:cNvPr id="70" name="Rectangle 69"/>
          <p:cNvSpPr/>
          <p:nvPr/>
        </p:nvSpPr>
        <p:spPr bwMode="auto">
          <a:xfrm>
            <a:off x="2832100" y="2262188"/>
            <a:ext cx="1420813" cy="230187"/>
          </a:xfrm>
          <a:prstGeom prst="rect">
            <a:avLst/>
          </a:prstGeom>
          <a:solidFill>
            <a:srgbClr val="FFCC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ISR-LVL3</a:t>
            </a:r>
          </a:p>
        </p:txBody>
      </p:sp>
      <p:sp>
        <p:nvSpPr>
          <p:cNvPr id="76" name="Rectangle 75"/>
          <p:cNvSpPr/>
          <p:nvPr/>
        </p:nvSpPr>
        <p:spPr bwMode="auto">
          <a:xfrm>
            <a:off x="779463" y="3775075"/>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PC</a:t>
            </a:r>
          </a:p>
        </p:txBody>
      </p:sp>
      <p:sp>
        <p:nvSpPr>
          <p:cNvPr id="77" name="Rectangle 76"/>
          <p:cNvSpPr/>
          <p:nvPr/>
        </p:nvSpPr>
        <p:spPr bwMode="auto">
          <a:xfrm>
            <a:off x="781050" y="400526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PSR</a:t>
            </a:r>
          </a:p>
        </p:txBody>
      </p:sp>
      <p:sp>
        <p:nvSpPr>
          <p:cNvPr id="78" name="Rectangle 77"/>
          <p:cNvSpPr/>
          <p:nvPr/>
        </p:nvSpPr>
        <p:spPr bwMode="auto">
          <a:xfrm>
            <a:off x="781050" y="4235450"/>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LR</a:t>
            </a:r>
          </a:p>
        </p:txBody>
      </p:sp>
      <p:sp>
        <p:nvSpPr>
          <p:cNvPr id="79" name="Rectangle 78"/>
          <p:cNvSpPr/>
          <p:nvPr/>
        </p:nvSpPr>
        <p:spPr bwMode="auto">
          <a:xfrm>
            <a:off x="785813" y="446881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R0-R3, R12</a:t>
            </a:r>
          </a:p>
        </p:txBody>
      </p:sp>
      <p:sp>
        <p:nvSpPr>
          <p:cNvPr id="85" name="Rectangle 84"/>
          <p:cNvSpPr/>
          <p:nvPr/>
        </p:nvSpPr>
        <p:spPr bwMode="auto">
          <a:xfrm>
            <a:off x="787400" y="4695825"/>
            <a:ext cx="1420813" cy="530225"/>
          </a:xfrm>
          <a:prstGeom prst="rect">
            <a:avLst/>
          </a:prstGeom>
          <a:solidFill>
            <a:srgbClr val="FFCC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ISR-LVL3</a:t>
            </a:r>
          </a:p>
          <a:p>
            <a:pPr algn="ctr">
              <a:defRPr/>
            </a:pPr>
            <a:r>
              <a:rPr lang="en-US" sz="1400" dirty="0">
                <a:solidFill>
                  <a:schemeClr val="tx1"/>
                </a:solidFill>
                <a:latin typeface="Times New Roman" pitchFamily="18" charset="0"/>
              </a:rPr>
              <a:t>Stack</a:t>
            </a:r>
          </a:p>
        </p:txBody>
      </p:sp>
      <p:sp>
        <p:nvSpPr>
          <p:cNvPr id="81974" name="TextBox 70"/>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Base Priority</a:t>
            </a:r>
          </a:p>
        </p:txBody>
      </p:sp>
    </p:spTree>
    <p:extLst>
      <p:ext uri="{BB962C8B-B14F-4D97-AF65-F5344CB8AC3E}">
        <p14:creationId xmlns:p14="http://schemas.microsoft.com/office/powerpoint/2010/main" val="27679260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latin typeface="Trebuchet MS" charset="0"/>
                <a:ea typeface="MS PGothic" charset="0"/>
              </a:rPr>
              <a:t>Late Arrival</a:t>
            </a:r>
          </a:p>
        </p:txBody>
      </p:sp>
      <p:sp>
        <p:nvSpPr>
          <p:cNvPr id="829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98D9A8F6-3639-C74A-B3F5-650E4770F950}" type="slidenum">
              <a:rPr lang="en-US" sz="1600">
                <a:solidFill>
                  <a:schemeClr val="folHlink"/>
                </a:solidFill>
                <a:latin typeface="Trebuchet MS" charset="0"/>
              </a:rPr>
              <a:pPr/>
              <a:t>104</a:t>
            </a:fld>
            <a:endParaRPr lang="en-US" sz="1600">
              <a:solidFill>
                <a:schemeClr val="folHlink"/>
              </a:solidFill>
              <a:latin typeface="Trebuchet MS" charset="0"/>
            </a:endParaRPr>
          </a:p>
        </p:txBody>
      </p:sp>
      <p:sp>
        <p:nvSpPr>
          <p:cNvPr id="82947"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p>
            <a:pPr algn="ctr"/>
            <a:r>
              <a:rPr lang="en-US" sz="1400"/>
              <a:t>Program</a:t>
            </a:r>
          </a:p>
        </p:txBody>
      </p:sp>
      <p:sp>
        <p:nvSpPr>
          <p:cNvPr id="6" name="Rectangle 5"/>
          <p:cNvSpPr/>
          <p:nvPr/>
        </p:nvSpPr>
        <p:spPr bwMode="auto">
          <a:xfrm>
            <a:off x="4500563" y="2262188"/>
            <a:ext cx="1395412" cy="21272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ISR-LVL4</a:t>
            </a:r>
          </a:p>
        </p:txBody>
      </p:sp>
      <p:sp>
        <p:nvSpPr>
          <p:cNvPr id="8" name="Rectangle 7"/>
          <p:cNvSpPr/>
          <p:nvPr/>
        </p:nvSpPr>
        <p:spPr bwMode="auto">
          <a:xfrm>
            <a:off x="2212975" y="2036763"/>
            <a:ext cx="630238"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Stack</a:t>
            </a:r>
          </a:p>
        </p:txBody>
      </p:sp>
      <p:sp>
        <p:nvSpPr>
          <p:cNvPr id="10" name="Rectangle 9"/>
          <p:cNvSpPr/>
          <p:nvPr/>
        </p:nvSpPr>
        <p:spPr bwMode="auto">
          <a:xfrm>
            <a:off x="4264025" y="2036763"/>
            <a:ext cx="236538" cy="22542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endParaRPr lang="en-US" sz="1400" dirty="0">
              <a:solidFill>
                <a:schemeClr val="tx1"/>
              </a:solidFill>
              <a:latin typeface="Times New Roman" pitchFamily="18" charset="0"/>
            </a:endParaRPr>
          </a:p>
        </p:txBody>
      </p:sp>
      <p:sp>
        <p:nvSpPr>
          <p:cNvPr id="82951" name="Rectangle 10"/>
          <p:cNvSpPr>
            <a:spLocks noChangeArrowheads="1"/>
          </p:cNvSpPr>
          <p:nvPr/>
        </p:nvSpPr>
        <p:spPr bwMode="auto">
          <a:xfrm>
            <a:off x="6569075" y="2271713"/>
            <a:ext cx="922338" cy="234950"/>
          </a:xfrm>
          <a:prstGeom prst="rect">
            <a:avLst/>
          </a:prstGeom>
          <a:solidFill>
            <a:schemeClr val="accent1"/>
          </a:solidFill>
          <a:ln w="9525">
            <a:solidFill>
              <a:schemeClr val="tx1"/>
            </a:solidFill>
            <a:round/>
            <a:headEnd/>
            <a:tailEnd/>
          </a:ln>
        </p:spPr>
        <p:txBody>
          <a:bodyPr lIns="0" tIns="0" rIns="0" bIns="0"/>
          <a:lstStyle/>
          <a:p>
            <a:pPr algn="ctr"/>
            <a:r>
              <a:rPr lang="en-US" sz="1400"/>
              <a:t>Program</a:t>
            </a:r>
          </a:p>
        </p:txBody>
      </p:sp>
      <p:cxnSp>
        <p:nvCxnSpPr>
          <p:cNvPr id="82952"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82953"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4</a:t>
            </a:r>
          </a:p>
        </p:txBody>
      </p:sp>
      <p:sp>
        <p:nvSpPr>
          <p:cNvPr id="82954" name="Rectangle 17"/>
          <p:cNvSpPr>
            <a:spLocks noChangeArrowheads="1"/>
          </p:cNvSpPr>
          <p:nvPr/>
        </p:nvSpPr>
        <p:spPr bwMode="auto">
          <a:xfrm>
            <a:off x="3803650" y="1371600"/>
            <a:ext cx="519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t>bx lr</a:t>
            </a:r>
          </a:p>
        </p:txBody>
      </p:sp>
      <p:cxnSp>
        <p:nvCxnSpPr>
          <p:cNvPr id="82955" name="Straight Arrow Connector 18"/>
          <p:cNvCxnSpPr>
            <a:cxnSpLocks noChangeShapeType="1"/>
          </p:cNvCxnSpPr>
          <p:nvPr/>
        </p:nvCxnSpPr>
        <p:spPr bwMode="auto">
          <a:xfrm>
            <a:off x="4111625" y="1712913"/>
            <a:ext cx="138113" cy="568325"/>
          </a:xfrm>
          <a:prstGeom prst="straightConnector1">
            <a:avLst/>
          </a:prstGeom>
          <a:noFill/>
          <a:ln w="9525">
            <a:solidFill>
              <a:schemeClr val="tx1"/>
            </a:solidFill>
            <a:round/>
            <a:headEnd/>
            <a:tailEnd type="arrow" w="med" len="med"/>
          </a:ln>
        </p:spPr>
      </p:cxnSp>
      <p:cxnSp>
        <p:nvCxnSpPr>
          <p:cNvPr id="82956"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82957"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Execution Time</a:t>
            </a:r>
          </a:p>
        </p:txBody>
      </p:sp>
      <p:cxnSp>
        <p:nvCxnSpPr>
          <p:cNvPr id="82958"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82959"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HW</a:t>
            </a:r>
          </a:p>
          <a:p>
            <a:r>
              <a:rPr lang="en-US" sz="1600"/>
              <a:t>SW</a:t>
            </a:r>
          </a:p>
        </p:txBody>
      </p:sp>
      <p:sp>
        <p:nvSpPr>
          <p:cNvPr id="33" name="Rectangle 32"/>
          <p:cNvSpPr/>
          <p:nvPr/>
        </p:nvSpPr>
        <p:spPr bwMode="auto">
          <a:xfrm>
            <a:off x="2789238" y="3910013"/>
            <a:ext cx="1169987" cy="231775"/>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8</a:t>
            </a:r>
          </a:p>
        </p:txBody>
      </p:sp>
      <p:sp>
        <p:nvSpPr>
          <p:cNvPr id="34" name="Rectangle 33"/>
          <p:cNvSpPr/>
          <p:nvPr/>
        </p:nvSpPr>
        <p:spPr bwMode="auto">
          <a:xfrm>
            <a:off x="2789238" y="4148138"/>
            <a:ext cx="11699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10</a:t>
            </a:r>
          </a:p>
        </p:txBody>
      </p:sp>
      <p:sp>
        <p:nvSpPr>
          <p:cNvPr id="35" name="Rectangle 34"/>
          <p:cNvSpPr/>
          <p:nvPr/>
        </p:nvSpPr>
        <p:spPr bwMode="auto">
          <a:xfrm>
            <a:off x="2789238" y="4378325"/>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5</a:t>
            </a:r>
          </a:p>
        </p:txBody>
      </p:sp>
      <p:sp>
        <p:nvSpPr>
          <p:cNvPr id="36" name="Rectangle 35"/>
          <p:cNvSpPr/>
          <p:nvPr/>
        </p:nvSpPr>
        <p:spPr bwMode="auto">
          <a:xfrm>
            <a:off x="2794000" y="4602163"/>
            <a:ext cx="11699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3</a:t>
            </a:r>
          </a:p>
        </p:txBody>
      </p:sp>
      <p:sp>
        <p:nvSpPr>
          <p:cNvPr id="37" name="Rectangle 36"/>
          <p:cNvSpPr/>
          <p:nvPr/>
        </p:nvSpPr>
        <p:spPr bwMode="auto">
          <a:xfrm>
            <a:off x="2789238" y="483235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sp>
        <p:nvSpPr>
          <p:cNvPr id="82965"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0</a:t>
            </a:r>
          </a:p>
          <a:p>
            <a:r>
              <a:rPr lang="en-US" sz="1600"/>
              <a:t>1</a:t>
            </a:r>
          </a:p>
          <a:p>
            <a:r>
              <a:rPr lang="en-US" sz="1600"/>
              <a:t>2</a:t>
            </a:r>
          </a:p>
          <a:p>
            <a:r>
              <a:rPr lang="en-US" sz="1600"/>
              <a:t>3</a:t>
            </a:r>
          </a:p>
          <a:p>
            <a:r>
              <a:rPr lang="en-US" sz="1600"/>
              <a:t>4</a:t>
            </a:r>
          </a:p>
        </p:txBody>
      </p:sp>
      <p:sp>
        <p:nvSpPr>
          <p:cNvPr id="82966"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Priority Table</a:t>
            </a:r>
          </a:p>
        </p:txBody>
      </p:sp>
      <p:sp>
        <p:nvSpPr>
          <p:cNvPr id="41" name="Rectangle 40"/>
          <p:cNvSpPr/>
          <p:nvPr/>
        </p:nvSpPr>
        <p:spPr bwMode="auto">
          <a:xfrm>
            <a:off x="431165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2" name="Rectangle 41"/>
          <p:cNvSpPr/>
          <p:nvPr/>
        </p:nvSpPr>
        <p:spPr bwMode="auto">
          <a:xfrm>
            <a:off x="457993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3" name="Rectangle 42"/>
          <p:cNvSpPr/>
          <p:nvPr/>
        </p:nvSpPr>
        <p:spPr bwMode="auto">
          <a:xfrm>
            <a:off x="4849813" y="3913188"/>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4" name="Rectangle 43"/>
          <p:cNvSpPr/>
          <p:nvPr/>
        </p:nvSpPr>
        <p:spPr bwMode="auto">
          <a:xfrm>
            <a:off x="511810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5" name="Rectangle 44"/>
          <p:cNvSpPr/>
          <p:nvPr/>
        </p:nvSpPr>
        <p:spPr bwMode="auto">
          <a:xfrm>
            <a:off x="538638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82972"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82973"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82974"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Pending</a:t>
            </a:r>
          </a:p>
        </p:txBody>
      </p:sp>
      <p:sp>
        <p:nvSpPr>
          <p:cNvPr id="49" name="Rectangle 48"/>
          <p:cNvSpPr/>
          <p:nvPr/>
        </p:nvSpPr>
        <p:spPr bwMode="auto">
          <a:xfrm>
            <a:off x="434340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0" name="Rectangle 49"/>
          <p:cNvSpPr/>
          <p:nvPr/>
        </p:nvSpPr>
        <p:spPr bwMode="auto">
          <a:xfrm>
            <a:off x="461327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1" name="Rectangle 50"/>
          <p:cNvSpPr/>
          <p:nvPr/>
        </p:nvSpPr>
        <p:spPr bwMode="auto">
          <a:xfrm>
            <a:off x="4881563" y="561816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2" name="Rectangle 51"/>
          <p:cNvSpPr/>
          <p:nvPr/>
        </p:nvSpPr>
        <p:spPr bwMode="auto">
          <a:xfrm>
            <a:off x="514985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3" name="Rectangle 52"/>
          <p:cNvSpPr/>
          <p:nvPr/>
        </p:nvSpPr>
        <p:spPr bwMode="auto">
          <a:xfrm>
            <a:off x="541972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82980"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82981"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82982"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Active</a:t>
            </a:r>
          </a:p>
        </p:txBody>
      </p:sp>
      <p:sp>
        <p:nvSpPr>
          <p:cNvPr id="57" name="Rectangle 56"/>
          <p:cNvSpPr/>
          <p:nvPr/>
        </p:nvSpPr>
        <p:spPr bwMode="auto">
          <a:xfrm>
            <a:off x="434340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8" name="Rectangle 57"/>
          <p:cNvSpPr/>
          <p:nvPr/>
        </p:nvSpPr>
        <p:spPr bwMode="auto">
          <a:xfrm>
            <a:off x="461327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9" name="Rectangle 58"/>
          <p:cNvSpPr/>
          <p:nvPr/>
        </p:nvSpPr>
        <p:spPr bwMode="auto">
          <a:xfrm>
            <a:off x="4881563" y="477361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0" name="Rectangle 59"/>
          <p:cNvSpPr/>
          <p:nvPr/>
        </p:nvSpPr>
        <p:spPr bwMode="auto">
          <a:xfrm>
            <a:off x="514985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1" name="Rectangle 60"/>
          <p:cNvSpPr/>
          <p:nvPr/>
        </p:nvSpPr>
        <p:spPr bwMode="auto">
          <a:xfrm>
            <a:off x="541972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82988"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82989"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82990"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Enabled</a:t>
            </a:r>
          </a:p>
        </p:txBody>
      </p:sp>
      <p:sp>
        <p:nvSpPr>
          <p:cNvPr id="82991"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p>
            <a:pPr algn="ctr"/>
            <a:r>
              <a:rPr lang="en-US" sz="1600"/>
              <a:t>Program </a:t>
            </a:r>
          </a:p>
          <a:p>
            <a:pPr algn="ctr"/>
            <a:r>
              <a:rPr lang="en-US" sz="1600"/>
              <a:t>Stack</a:t>
            </a:r>
          </a:p>
        </p:txBody>
      </p:sp>
      <p:sp>
        <p:nvSpPr>
          <p:cNvPr id="67" name="Rectangle 66"/>
          <p:cNvSpPr/>
          <p:nvPr/>
        </p:nvSpPr>
        <p:spPr bwMode="auto">
          <a:xfrm>
            <a:off x="2789238" y="558800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256</a:t>
            </a:r>
          </a:p>
        </p:txBody>
      </p:sp>
      <p:cxnSp>
        <p:nvCxnSpPr>
          <p:cNvPr id="82993" name="Straight Arrow Connector 67"/>
          <p:cNvCxnSpPr>
            <a:cxnSpLocks noChangeShapeType="1"/>
            <a:endCxn id="8" idx="0"/>
          </p:cNvCxnSpPr>
          <p:nvPr/>
        </p:nvCxnSpPr>
        <p:spPr bwMode="auto">
          <a:xfrm flipH="1">
            <a:off x="2527300" y="1693863"/>
            <a:ext cx="700088" cy="342900"/>
          </a:xfrm>
          <a:prstGeom prst="straightConnector1">
            <a:avLst/>
          </a:prstGeom>
          <a:noFill/>
          <a:ln w="9525">
            <a:solidFill>
              <a:schemeClr val="tx1"/>
            </a:solidFill>
            <a:round/>
            <a:headEnd/>
            <a:tailEnd type="arrow" w="med" len="med"/>
          </a:ln>
        </p:spPr>
      </p:cxnSp>
      <p:sp>
        <p:nvSpPr>
          <p:cNvPr id="82994" name="TextBox 68"/>
          <p:cNvSpPr txBox="1">
            <a:spLocks noChangeArrowheads="1"/>
          </p:cNvSpPr>
          <p:nvPr/>
        </p:nvSpPr>
        <p:spPr bwMode="auto">
          <a:xfrm>
            <a:off x="257492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3</a:t>
            </a:r>
          </a:p>
        </p:txBody>
      </p:sp>
      <p:sp>
        <p:nvSpPr>
          <p:cNvPr id="70" name="Rectangle 69"/>
          <p:cNvSpPr/>
          <p:nvPr/>
        </p:nvSpPr>
        <p:spPr bwMode="auto">
          <a:xfrm>
            <a:off x="2832100" y="2262188"/>
            <a:ext cx="1420813" cy="230187"/>
          </a:xfrm>
          <a:prstGeom prst="rect">
            <a:avLst/>
          </a:prstGeom>
          <a:solidFill>
            <a:srgbClr val="FFCC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ISR-LVL3</a:t>
            </a:r>
          </a:p>
        </p:txBody>
      </p:sp>
      <p:sp>
        <p:nvSpPr>
          <p:cNvPr id="73" name="Rectangle 72"/>
          <p:cNvSpPr/>
          <p:nvPr/>
        </p:nvSpPr>
        <p:spPr bwMode="auto">
          <a:xfrm>
            <a:off x="5932488" y="2052638"/>
            <a:ext cx="630237"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err="1">
                <a:solidFill>
                  <a:schemeClr val="tx1"/>
                </a:solidFill>
                <a:latin typeface="Times New Roman" pitchFamily="18" charset="0"/>
              </a:rPr>
              <a:t>Unstack</a:t>
            </a:r>
            <a:endParaRPr lang="en-US" sz="1400" dirty="0">
              <a:solidFill>
                <a:schemeClr val="tx1"/>
              </a:solidFill>
              <a:latin typeface="Times New Roman" pitchFamily="18" charset="0"/>
            </a:endParaRPr>
          </a:p>
        </p:txBody>
      </p:sp>
      <p:sp>
        <p:nvSpPr>
          <p:cNvPr id="82997" name="Rectangle 73"/>
          <p:cNvSpPr>
            <a:spLocks noChangeArrowheads="1"/>
          </p:cNvSpPr>
          <p:nvPr/>
        </p:nvSpPr>
        <p:spPr bwMode="auto">
          <a:xfrm>
            <a:off x="5472113" y="1385888"/>
            <a:ext cx="51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t>bx lr</a:t>
            </a:r>
          </a:p>
        </p:txBody>
      </p:sp>
      <p:cxnSp>
        <p:nvCxnSpPr>
          <p:cNvPr id="82998" name="Straight Arrow Connector 74"/>
          <p:cNvCxnSpPr>
            <a:cxnSpLocks noChangeShapeType="1"/>
          </p:cNvCxnSpPr>
          <p:nvPr/>
        </p:nvCxnSpPr>
        <p:spPr bwMode="auto">
          <a:xfrm>
            <a:off x="5780088" y="1727200"/>
            <a:ext cx="138112" cy="568325"/>
          </a:xfrm>
          <a:prstGeom prst="straightConnector1">
            <a:avLst/>
          </a:prstGeom>
          <a:noFill/>
          <a:ln w="9525">
            <a:solidFill>
              <a:schemeClr val="tx1"/>
            </a:solidFill>
            <a:round/>
            <a:headEnd/>
            <a:tailEnd type="arrow" w="med" len="med"/>
          </a:ln>
        </p:spPr>
      </p:cxnSp>
      <p:sp>
        <p:nvSpPr>
          <p:cNvPr id="82999" name="Rounded Rectangle 70"/>
          <p:cNvSpPr>
            <a:spLocks noChangeArrowheads="1"/>
          </p:cNvSpPr>
          <p:nvPr/>
        </p:nvSpPr>
        <p:spPr bwMode="auto">
          <a:xfrm>
            <a:off x="6315075" y="692150"/>
            <a:ext cx="2667000" cy="1252538"/>
          </a:xfrm>
          <a:prstGeom prst="roundRect">
            <a:avLst>
              <a:gd name="adj" fmla="val 16667"/>
            </a:avLst>
          </a:prstGeom>
          <a:solidFill>
            <a:srgbClr val="FF9900"/>
          </a:solidFill>
          <a:ln w="9525">
            <a:solidFill>
              <a:schemeClr val="tx1"/>
            </a:solidFill>
            <a:round/>
            <a:headEnd/>
            <a:tailEnd/>
          </a:ln>
        </p:spPr>
        <p:txBody>
          <a:bodyPr/>
          <a:lstStyle/>
          <a:p>
            <a:pPr algn="ctr"/>
            <a:r>
              <a:rPr lang="en-US" sz="2400"/>
              <a:t>Tail Chaining used to service lower priority request</a:t>
            </a:r>
          </a:p>
        </p:txBody>
      </p:sp>
      <p:sp>
        <p:nvSpPr>
          <p:cNvPr id="83000" name="TextBox 71"/>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Base Priority</a:t>
            </a:r>
          </a:p>
        </p:txBody>
      </p:sp>
    </p:spTree>
    <p:extLst>
      <p:ext uri="{BB962C8B-B14F-4D97-AF65-F5344CB8AC3E}">
        <p14:creationId xmlns:p14="http://schemas.microsoft.com/office/powerpoint/2010/main" val="42466662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p:txBody>
          <a:bodyPr/>
          <a:lstStyle/>
          <a:p>
            <a:pPr eaLnBrk="1" hangingPunct="1"/>
            <a:r>
              <a:rPr lang="en-US">
                <a:latin typeface="Calibri" charset="0"/>
                <a:ea typeface="MS PGothic" charset="0"/>
              </a:rPr>
              <a:t>You never have enough timers.</a:t>
            </a:r>
          </a:p>
          <a:p>
            <a:pPr lvl="1" eaLnBrk="1" hangingPunct="1"/>
            <a:r>
              <a:rPr lang="en-US">
                <a:latin typeface="Calibri" charset="0"/>
                <a:ea typeface="MS PGothic" charset="0"/>
              </a:rPr>
              <a:t>Never.</a:t>
            </a:r>
          </a:p>
          <a:p>
            <a:pPr eaLnBrk="1" hangingPunct="1"/>
            <a:r>
              <a:rPr lang="en-US">
                <a:latin typeface="Calibri" charset="0"/>
                <a:ea typeface="MS PGothic" charset="0"/>
              </a:rPr>
              <a:t>So what are we going to do about it?</a:t>
            </a:r>
          </a:p>
          <a:p>
            <a:pPr lvl="1" eaLnBrk="1" hangingPunct="1"/>
            <a:r>
              <a:rPr lang="en-US">
                <a:latin typeface="Calibri" charset="0"/>
                <a:ea typeface="MS PGothic" charset="0"/>
              </a:rPr>
              <a:t>How about we handle in software?</a:t>
            </a:r>
          </a:p>
          <a:p>
            <a:pPr lvl="1" eaLnBrk="1" hangingPunct="1"/>
            <a:endParaRPr lang="en-US">
              <a:latin typeface="Calibri" charset="0"/>
              <a:ea typeface="MS PGothic" charset="0"/>
            </a:endParaRPr>
          </a:p>
        </p:txBody>
      </p:sp>
      <p:sp>
        <p:nvSpPr>
          <p:cNvPr id="18434" name="Title 1"/>
          <p:cNvSpPr>
            <a:spLocks noGrp="1"/>
          </p:cNvSpPr>
          <p:nvPr>
            <p:ph type="title"/>
          </p:nvPr>
        </p:nvSpPr>
        <p:spPr/>
        <p:txBody>
          <a:bodyPr/>
          <a:lstStyle/>
          <a:p>
            <a:r>
              <a:rPr lang="en-US">
                <a:latin typeface="Trebuchet MS" charset="0"/>
                <a:ea typeface="MS PGothic" charset="0"/>
              </a:rPr>
              <a:t>Virtual Timers</a:t>
            </a:r>
          </a:p>
        </p:txBody>
      </p:sp>
    </p:spTree>
    <p:extLst>
      <p:ext uri="{BB962C8B-B14F-4D97-AF65-F5344CB8AC3E}">
        <p14:creationId xmlns:p14="http://schemas.microsoft.com/office/powerpoint/2010/main" val="81096918"/>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4"/>
          <p:cNvSpPr>
            <a:spLocks noGrp="1"/>
          </p:cNvSpPr>
          <p:nvPr>
            <p:ph idx="1"/>
          </p:nvPr>
        </p:nvSpPr>
        <p:spPr/>
        <p:txBody>
          <a:bodyPr/>
          <a:lstStyle/>
          <a:p>
            <a:pPr eaLnBrk="1" hangingPunct="1"/>
            <a:r>
              <a:rPr lang="en-US">
                <a:latin typeface="Calibri" charset="0"/>
                <a:ea typeface="MS PGothic" charset="0"/>
              </a:rPr>
              <a:t>Simple idea.</a:t>
            </a:r>
          </a:p>
          <a:p>
            <a:pPr lvl="1" eaLnBrk="1" hangingPunct="1"/>
            <a:r>
              <a:rPr lang="en-US">
                <a:latin typeface="Calibri" charset="0"/>
                <a:ea typeface="MS PGothic" charset="0"/>
              </a:rPr>
              <a:t>Maybe we have 10 events we might want to generate.</a:t>
            </a:r>
          </a:p>
          <a:p>
            <a:pPr lvl="2" eaLnBrk="1" hangingPunct="1"/>
            <a:r>
              <a:rPr lang="en-US">
                <a:latin typeface="Calibri" charset="0"/>
                <a:ea typeface="MS PGothic" charset="0"/>
              </a:rPr>
              <a:t>Just make a list of them and set the timer to go off for the </a:t>
            </a:r>
            <a:r>
              <a:rPr lang="en-US" i="1">
                <a:latin typeface="Calibri" charset="0"/>
                <a:ea typeface="MS PGothic" charset="0"/>
              </a:rPr>
              <a:t>first</a:t>
            </a:r>
            <a:r>
              <a:rPr lang="en-US">
                <a:latin typeface="Calibri" charset="0"/>
                <a:ea typeface="MS PGothic" charset="0"/>
              </a:rPr>
              <a:t> one.  </a:t>
            </a:r>
          </a:p>
          <a:p>
            <a:pPr lvl="3" eaLnBrk="1" hangingPunct="1"/>
            <a:r>
              <a:rPr lang="en-US">
                <a:latin typeface="Calibri" charset="0"/>
                <a:ea typeface="MS PGothic" charset="0"/>
              </a:rPr>
              <a:t>Do that first task, change the timer to interrupt for the next task.</a:t>
            </a:r>
          </a:p>
          <a:p>
            <a:pPr lvl="2" eaLnBrk="1" hangingPunct="1"/>
            <a:endParaRPr lang="en-US">
              <a:latin typeface="Calibri" charset="0"/>
              <a:ea typeface="MS PGothic" charset="0"/>
            </a:endParaRPr>
          </a:p>
        </p:txBody>
      </p:sp>
      <p:sp>
        <p:nvSpPr>
          <p:cNvPr id="20482" name="Title 1"/>
          <p:cNvSpPr>
            <a:spLocks noGrp="1"/>
          </p:cNvSpPr>
          <p:nvPr>
            <p:ph type="title"/>
          </p:nvPr>
        </p:nvSpPr>
        <p:spPr/>
        <p:txBody>
          <a:bodyPr/>
          <a:lstStyle/>
          <a:p>
            <a:r>
              <a:rPr lang="en-US">
                <a:latin typeface="Trebuchet MS" charset="0"/>
                <a:ea typeface="MS PGothic" charset="0"/>
              </a:rPr>
              <a:t>Virtual Timers</a:t>
            </a:r>
          </a:p>
        </p:txBody>
      </p:sp>
    </p:spTree>
    <p:extLst>
      <p:ext uri="{BB962C8B-B14F-4D97-AF65-F5344CB8AC3E}">
        <p14:creationId xmlns:p14="http://schemas.microsoft.com/office/powerpoint/2010/main" val="3764716541"/>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p:txBody>
          <a:bodyPr/>
          <a:lstStyle/>
          <a:p>
            <a:pPr eaLnBrk="1" hangingPunct="1"/>
            <a:r>
              <a:rPr lang="en-US">
                <a:latin typeface="Calibri" charset="0"/>
                <a:ea typeface="MS PGothic" charset="0"/>
              </a:rPr>
              <a:t>Only works for </a:t>
            </a:r>
            <a:r>
              <a:rPr lang="ja-JP" altLang="en-US">
                <a:latin typeface="Calibri" charset="0"/>
                <a:ea typeface="MS PGothic" charset="0"/>
              </a:rPr>
              <a:t>“</a:t>
            </a:r>
            <a:r>
              <a:rPr lang="en-US" altLang="ja-JP">
                <a:latin typeface="Calibri" charset="0"/>
                <a:ea typeface="MS PGothic" charset="0"/>
              </a:rPr>
              <a:t>compare</a:t>
            </a:r>
            <a:r>
              <a:rPr lang="ja-JP" altLang="en-US">
                <a:latin typeface="Calibri" charset="0"/>
                <a:ea typeface="MS PGothic" charset="0"/>
              </a:rPr>
              <a:t>”</a:t>
            </a:r>
            <a:r>
              <a:rPr lang="en-US" altLang="ja-JP">
                <a:latin typeface="Calibri" charset="0"/>
                <a:ea typeface="MS PGothic" charset="0"/>
              </a:rPr>
              <a:t> timer uses.</a:t>
            </a:r>
          </a:p>
          <a:p>
            <a:pPr eaLnBrk="1" hangingPunct="1"/>
            <a:r>
              <a:rPr lang="en-US">
                <a:latin typeface="Calibri" charset="0"/>
                <a:ea typeface="MS PGothic" charset="0"/>
              </a:rPr>
              <a:t>Will result in slower ISR response time</a:t>
            </a:r>
          </a:p>
          <a:p>
            <a:pPr lvl="1" eaLnBrk="1" hangingPunct="1"/>
            <a:r>
              <a:rPr lang="en-US">
                <a:latin typeface="Calibri" charset="0"/>
                <a:ea typeface="MS PGothic" charset="0"/>
              </a:rPr>
              <a:t>May not care, could just schedule sooner…</a:t>
            </a:r>
          </a:p>
          <a:p>
            <a:pPr lvl="1" eaLnBrk="1" hangingPunct="1"/>
            <a:endParaRPr lang="en-US">
              <a:latin typeface="Calibri" charset="0"/>
              <a:ea typeface="MS PGothic" charset="0"/>
            </a:endParaRPr>
          </a:p>
          <a:p>
            <a:pPr eaLnBrk="1" hangingPunct="1"/>
            <a:endParaRPr lang="en-US">
              <a:latin typeface="Calibri" charset="0"/>
              <a:ea typeface="MS PGothic" charset="0"/>
            </a:endParaRPr>
          </a:p>
        </p:txBody>
      </p:sp>
      <p:sp>
        <p:nvSpPr>
          <p:cNvPr id="22530" name="Title 1"/>
          <p:cNvSpPr>
            <a:spLocks noGrp="1"/>
          </p:cNvSpPr>
          <p:nvPr>
            <p:ph type="title"/>
          </p:nvPr>
        </p:nvSpPr>
        <p:spPr/>
        <p:txBody>
          <a:bodyPr/>
          <a:lstStyle/>
          <a:p>
            <a:r>
              <a:rPr lang="en-US">
                <a:latin typeface="Trebuchet MS" charset="0"/>
                <a:ea typeface="MS PGothic" charset="0"/>
              </a:rPr>
              <a:t>Problems?</a:t>
            </a:r>
          </a:p>
        </p:txBody>
      </p:sp>
    </p:spTree>
    <p:extLst>
      <p:ext uri="{BB962C8B-B14F-4D97-AF65-F5344CB8AC3E}">
        <p14:creationId xmlns:p14="http://schemas.microsoft.com/office/powerpoint/2010/main" val="979652288"/>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lnSpc>
                <a:spcPct val="80000"/>
              </a:lnSpc>
            </a:pPr>
            <a:r>
              <a:rPr lang="en-US" sz="2700">
                <a:latin typeface="Calibri" charset="0"/>
                <a:ea typeface="MS PGothic" charset="0"/>
              </a:rPr>
              <a:t>Shared user-space/ISR data structure.</a:t>
            </a:r>
          </a:p>
          <a:p>
            <a:pPr lvl="1" eaLnBrk="1" hangingPunct="1">
              <a:lnSpc>
                <a:spcPct val="80000"/>
              </a:lnSpc>
            </a:pPr>
            <a:r>
              <a:rPr lang="en-US" sz="2400">
                <a:latin typeface="Calibri" charset="0"/>
                <a:ea typeface="MS PGothic" charset="0"/>
              </a:rPr>
              <a:t>Insertion happens at least some of the time in user code.</a:t>
            </a:r>
          </a:p>
          <a:p>
            <a:pPr lvl="1" eaLnBrk="1" hangingPunct="1">
              <a:lnSpc>
                <a:spcPct val="80000"/>
              </a:lnSpc>
            </a:pPr>
            <a:r>
              <a:rPr lang="en-US" sz="2400">
                <a:latin typeface="Calibri" charset="0"/>
                <a:ea typeface="MS PGothic" charset="0"/>
              </a:rPr>
              <a:t>Deletion happens in ISR.</a:t>
            </a:r>
          </a:p>
          <a:p>
            <a:pPr lvl="2" eaLnBrk="1" hangingPunct="1">
              <a:lnSpc>
                <a:spcPct val="80000"/>
              </a:lnSpc>
            </a:pPr>
            <a:r>
              <a:rPr lang="en-US">
                <a:latin typeface="Calibri" charset="0"/>
                <a:ea typeface="MS PGothic" charset="0"/>
              </a:rPr>
              <a:t>We need critical section (disable interrupt)</a:t>
            </a:r>
          </a:p>
          <a:p>
            <a:pPr eaLnBrk="1" hangingPunct="1">
              <a:lnSpc>
                <a:spcPct val="80000"/>
              </a:lnSpc>
            </a:pPr>
            <a:r>
              <a:rPr lang="en-US" sz="2700">
                <a:latin typeface="Calibri" charset="0"/>
                <a:ea typeface="MS PGothic" charset="0"/>
              </a:rPr>
              <a:t>How do we deal with our modulo counter?</a:t>
            </a:r>
          </a:p>
          <a:p>
            <a:pPr lvl="1" eaLnBrk="1" hangingPunct="1">
              <a:lnSpc>
                <a:spcPct val="80000"/>
              </a:lnSpc>
            </a:pPr>
            <a:r>
              <a:rPr lang="en-US" sz="2400">
                <a:latin typeface="Calibri" charset="0"/>
                <a:ea typeface="MS PGothic" charset="0"/>
              </a:rPr>
              <a:t>That is, the timer wraps around.</a:t>
            </a:r>
          </a:p>
          <a:p>
            <a:pPr lvl="1" eaLnBrk="1" hangingPunct="1">
              <a:lnSpc>
                <a:spcPct val="80000"/>
              </a:lnSpc>
            </a:pPr>
            <a:r>
              <a:rPr lang="en-US" sz="2400">
                <a:latin typeface="Calibri" charset="0"/>
                <a:ea typeface="MS PGothic" charset="0"/>
              </a:rPr>
              <a:t>Why is that an issue?</a:t>
            </a:r>
          </a:p>
          <a:p>
            <a:pPr eaLnBrk="1" hangingPunct="1">
              <a:lnSpc>
                <a:spcPct val="80000"/>
              </a:lnSpc>
            </a:pPr>
            <a:r>
              <a:rPr lang="en-US" sz="2700">
                <a:latin typeface="Calibri" charset="0"/>
                <a:ea typeface="MS PGothic" charset="0"/>
              </a:rPr>
              <a:t>What functionality would be nice?</a:t>
            </a:r>
          </a:p>
          <a:p>
            <a:pPr lvl="1" eaLnBrk="1" hangingPunct="1">
              <a:lnSpc>
                <a:spcPct val="80000"/>
              </a:lnSpc>
            </a:pPr>
            <a:r>
              <a:rPr lang="en-US" sz="2400">
                <a:latin typeface="Calibri" charset="0"/>
                <a:ea typeface="MS PGothic" charset="0"/>
              </a:rPr>
              <a:t>Generally one-shot vs. repeating events</a:t>
            </a:r>
          </a:p>
          <a:p>
            <a:pPr lvl="1" eaLnBrk="1" hangingPunct="1">
              <a:lnSpc>
                <a:spcPct val="80000"/>
              </a:lnSpc>
            </a:pPr>
            <a:r>
              <a:rPr lang="en-US" sz="2400">
                <a:latin typeface="Calibri" charset="0"/>
                <a:ea typeface="MS PGothic" charset="0"/>
              </a:rPr>
              <a:t>Might be other things desired though</a:t>
            </a:r>
          </a:p>
          <a:p>
            <a:pPr eaLnBrk="1" hangingPunct="1">
              <a:lnSpc>
                <a:spcPct val="80000"/>
              </a:lnSpc>
            </a:pPr>
            <a:r>
              <a:rPr lang="en-US" sz="2700">
                <a:latin typeface="Calibri" charset="0"/>
                <a:ea typeface="MS PGothic" charset="0"/>
              </a:rPr>
              <a:t>What if two events are to happen at the same time?</a:t>
            </a:r>
          </a:p>
          <a:p>
            <a:pPr lvl="1" eaLnBrk="1" hangingPunct="1">
              <a:lnSpc>
                <a:spcPct val="80000"/>
              </a:lnSpc>
            </a:pPr>
            <a:r>
              <a:rPr lang="en-US" sz="2400">
                <a:latin typeface="Calibri" charset="0"/>
                <a:ea typeface="MS PGothic" charset="0"/>
              </a:rPr>
              <a:t>Pick an order, do both…</a:t>
            </a:r>
          </a:p>
          <a:p>
            <a:pPr eaLnBrk="1" hangingPunct="1">
              <a:lnSpc>
                <a:spcPct val="80000"/>
              </a:lnSpc>
            </a:pPr>
            <a:endParaRPr lang="en-US" sz="2700">
              <a:latin typeface="Calibri" charset="0"/>
              <a:ea typeface="MS PGothic" charset="0"/>
            </a:endParaRPr>
          </a:p>
          <a:p>
            <a:pPr eaLnBrk="1" hangingPunct="1">
              <a:lnSpc>
                <a:spcPct val="80000"/>
              </a:lnSpc>
            </a:pPr>
            <a:endParaRPr lang="en-US" sz="2700">
              <a:latin typeface="Calibri" charset="0"/>
              <a:ea typeface="MS PGothic" charset="0"/>
            </a:endParaRPr>
          </a:p>
        </p:txBody>
      </p:sp>
      <p:sp>
        <p:nvSpPr>
          <p:cNvPr id="24578" name="Title 1"/>
          <p:cNvSpPr>
            <a:spLocks noGrp="1"/>
          </p:cNvSpPr>
          <p:nvPr>
            <p:ph type="title"/>
          </p:nvPr>
        </p:nvSpPr>
        <p:spPr/>
        <p:txBody>
          <a:bodyPr/>
          <a:lstStyle/>
          <a:p>
            <a:r>
              <a:rPr lang="en-US">
                <a:latin typeface="Trebuchet MS" charset="0"/>
                <a:ea typeface="MS PGothic" charset="0"/>
              </a:rPr>
              <a:t>Implementation Issues</a:t>
            </a:r>
          </a:p>
        </p:txBody>
      </p:sp>
    </p:spTree>
    <p:extLst>
      <p:ext uri="{BB962C8B-B14F-4D97-AF65-F5344CB8AC3E}">
        <p14:creationId xmlns:p14="http://schemas.microsoft.com/office/powerpoint/2010/main" val="632684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blinds(horizontal)">
                                      <p:cBhvr>
                                        <p:cTn id="43" dur="500"/>
                                        <p:tgtEl>
                                          <p:spTgt spid="3">
                                            <p:txEl>
                                              <p:pRg st="10" end="10"/>
                                            </p:txEl>
                                          </p:spTgt>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blinds(horizontal)">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p:txBody>
          <a:bodyPr/>
          <a:lstStyle/>
          <a:p>
            <a:pPr eaLnBrk="1" hangingPunct="1"/>
            <a:r>
              <a:rPr lang="en-US">
                <a:latin typeface="Calibri" charset="0"/>
                <a:ea typeface="MS PGothic" charset="0"/>
              </a:rPr>
              <a:t>What data structure?</a:t>
            </a:r>
          </a:p>
          <a:p>
            <a:pPr lvl="1" eaLnBrk="1" hangingPunct="1"/>
            <a:r>
              <a:rPr lang="en-US">
                <a:latin typeface="Calibri" charset="0"/>
                <a:ea typeface="MS PGothic" charset="0"/>
              </a:rPr>
              <a:t>Data needs be sorted</a:t>
            </a:r>
          </a:p>
          <a:p>
            <a:pPr lvl="2" eaLnBrk="1" hangingPunct="1"/>
            <a:r>
              <a:rPr lang="en-US">
                <a:latin typeface="Calibri" charset="0"/>
                <a:ea typeface="MS PGothic" charset="0"/>
              </a:rPr>
              <a:t>Inserting one thing at a time</a:t>
            </a:r>
          </a:p>
          <a:p>
            <a:pPr lvl="1" eaLnBrk="1" hangingPunct="1"/>
            <a:r>
              <a:rPr lang="en-US">
                <a:latin typeface="Calibri" charset="0"/>
                <a:ea typeface="MS PGothic" charset="0"/>
              </a:rPr>
              <a:t>We always pop from one end</a:t>
            </a:r>
          </a:p>
          <a:p>
            <a:pPr lvl="1" eaLnBrk="1" hangingPunct="1"/>
            <a:r>
              <a:rPr lang="en-US">
                <a:latin typeface="Calibri" charset="0"/>
                <a:ea typeface="MS PGothic" charset="0"/>
              </a:rPr>
              <a:t>But we add in sorted order.</a:t>
            </a:r>
          </a:p>
        </p:txBody>
      </p:sp>
      <p:sp>
        <p:nvSpPr>
          <p:cNvPr id="26626" name="Title 1"/>
          <p:cNvSpPr>
            <a:spLocks noGrp="1"/>
          </p:cNvSpPr>
          <p:nvPr>
            <p:ph type="title"/>
          </p:nvPr>
        </p:nvSpPr>
        <p:spPr/>
        <p:txBody>
          <a:bodyPr/>
          <a:lstStyle/>
          <a:p>
            <a:r>
              <a:rPr lang="en-US">
                <a:latin typeface="Trebuchet MS" charset="0"/>
                <a:ea typeface="MS PGothic" charset="0"/>
              </a:rPr>
              <a:t>Implementation Issues (continued)</a:t>
            </a:r>
          </a:p>
        </p:txBody>
      </p:sp>
    </p:spTree>
    <p:extLst>
      <p:ext uri="{BB962C8B-B14F-4D97-AF65-F5344CB8AC3E}">
        <p14:creationId xmlns:p14="http://schemas.microsoft.com/office/powerpoint/2010/main" val="24547829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C5B1E8D-CE85-4EC7-8B3C-EE81F816A0F6}" type="slidenum">
              <a:rPr lang="en-US"/>
              <a:pPr>
                <a:defRPr/>
              </a:pPr>
              <a:t>11</a:t>
            </a:fld>
            <a:endParaRPr lang="en-US" dirty="0"/>
          </a:p>
        </p:txBody>
      </p:sp>
      <p:sp>
        <p:nvSpPr>
          <p:cNvPr id="5123" name="Rectangle 2"/>
          <p:cNvSpPr>
            <a:spLocks noGrp="1" noChangeArrowheads="1"/>
          </p:cNvSpPr>
          <p:nvPr>
            <p:ph type="title"/>
          </p:nvPr>
        </p:nvSpPr>
        <p:spPr/>
        <p:txBody>
          <a:bodyPr/>
          <a:lstStyle/>
          <a:p>
            <a:r>
              <a:rPr lang="en-US" u="sng" smtClean="0"/>
              <a:t>Major</a:t>
            </a:r>
            <a:r>
              <a:rPr lang="en-US" smtClean="0"/>
              <a:t> elements of an Instruction Set Architecture</a:t>
            </a:r>
            <a:br>
              <a:rPr lang="en-US" smtClean="0"/>
            </a:br>
            <a:r>
              <a:rPr lang="en-US" sz="1400" smtClean="0"/>
              <a:t>(registers, memory, word size, endianess, conditions, instructions, addressing modes)</a:t>
            </a:r>
            <a:endParaRPr lang="en-US" smtClean="0"/>
          </a:p>
        </p:txBody>
      </p:sp>
      <p:pic>
        <p:nvPicPr>
          <p:cNvPr id="7" name="Picture 4"/>
          <p:cNvPicPr>
            <a:picLocks noChangeAspect="1" noChangeArrowheads="1"/>
          </p:cNvPicPr>
          <p:nvPr/>
        </p:nvPicPr>
        <p:blipFill>
          <a:blip r:embed="rId3" cstate="print"/>
          <a:srcRect b="83398"/>
          <a:stretch>
            <a:fillRect/>
          </a:stretch>
        </p:blipFill>
        <p:spPr bwMode="auto">
          <a:xfrm>
            <a:off x="1747838" y="5943600"/>
            <a:ext cx="7015162" cy="81915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76200" y="1400175"/>
            <a:ext cx="1692275" cy="4010025"/>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6891338" y="1371600"/>
            <a:ext cx="2100262" cy="4114800"/>
          </a:xfrm>
          <a:prstGeom prst="rect">
            <a:avLst/>
          </a:prstGeom>
          <a:noFill/>
          <a:ln w="9525">
            <a:noFill/>
            <a:miter lim="800000"/>
            <a:headEnd/>
            <a:tailEnd/>
          </a:ln>
        </p:spPr>
      </p:pic>
      <p:cxnSp>
        <p:nvCxnSpPr>
          <p:cNvPr id="11" name="Elbow Connector 10"/>
          <p:cNvCxnSpPr>
            <a:cxnSpLocks noChangeShapeType="1"/>
          </p:cNvCxnSpPr>
          <p:nvPr/>
        </p:nvCxnSpPr>
        <p:spPr bwMode="auto">
          <a:xfrm rot="16200000" flipH="1">
            <a:off x="880269" y="5452269"/>
            <a:ext cx="990600" cy="906462"/>
          </a:xfrm>
          <a:prstGeom prst="bentConnector3">
            <a:avLst>
              <a:gd name="adj1" fmla="val 100000"/>
            </a:avLst>
          </a:prstGeom>
          <a:noFill/>
          <a:ln w="38100" algn="ctr">
            <a:solidFill>
              <a:srgbClr val="C00000"/>
            </a:solidFill>
            <a:round/>
            <a:headEnd/>
            <a:tailEnd type="arrow" w="med" len="med"/>
          </a:ln>
        </p:spPr>
      </p:cxnSp>
      <p:sp>
        <p:nvSpPr>
          <p:cNvPr id="15" name="Rectangle 14"/>
          <p:cNvSpPr>
            <a:spLocks noChangeArrowheads="1"/>
          </p:cNvSpPr>
          <p:nvPr/>
        </p:nvSpPr>
        <p:spPr bwMode="auto">
          <a:xfrm>
            <a:off x="76200" y="5105400"/>
            <a:ext cx="1671638" cy="304800"/>
          </a:xfrm>
          <a:prstGeom prst="rect">
            <a:avLst/>
          </a:prstGeom>
          <a:noFill/>
          <a:ln w="38100" algn="ctr">
            <a:solidFill>
              <a:srgbClr val="C00000"/>
            </a:solidFill>
            <a:round/>
            <a:headEnd/>
            <a:tailEnd/>
          </a:ln>
        </p:spPr>
        <p:txBody>
          <a:bodyPr/>
          <a:lstStyle/>
          <a:p>
            <a:endParaRPr lang="en-US"/>
          </a:p>
        </p:txBody>
      </p:sp>
      <p:cxnSp>
        <p:nvCxnSpPr>
          <p:cNvPr id="16" name="Straight Connector 11"/>
          <p:cNvCxnSpPr>
            <a:cxnSpLocks noChangeShapeType="1"/>
          </p:cNvCxnSpPr>
          <p:nvPr/>
        </p:nvCxnSpPr>
        <p:spPr bwMode="auto">
          <a:xfrm>
            <a:off x="76200" y="1300163"/>
            <a:ext cx="1651000" cy="7937"/>
          </a:xfrm>
          <a:prstGeom prst="line">
            <a:avLst/>
          </a:prstGeom>
          <a:noFill/>
          <a:ln w="50800" algn="ctr">
            <a:solidFill>
              <a:schemeClr val="tx1"/>
            </a:solidFill>
            <a:round/>
            <a:headEnd type="triangle" w="med" len="med"/>
            <a:tailEnd type="triangle" w="med" len="med"/>
          </a:ln>
        </p:spPr>
      </p:cxnSp>
      <p:sp>
        <p:nvSpPr>
          <p:cNvPr id="18" name="Text Box 23"/>
          <p:cNvSpPr txBox="1">
            <a:spLocks noChangeArrowheads="1"/>
          </p:cNvSpPr>
          <p:nvPr/>
        </p:nvSpPr>
        <p:spPr bwMode="auto">
          <a:xfrm>
            <a:off x="436563" y="914400"/>
            <a:ext cx="971550" cy="400050"/>
          </a:xfrm>
          <a:prstGeom prst="rect">
            <a:avLst/>
          </a:prstGeom>
          <a:noFill/>
          <a:ln w="9525">
            <a:noFill/>
            <a:miter lim="800000"/>
            <a:headEnd/>
            <a:tailEnd/>
          </a:ln>
        </p:spPr>
        <p:txBody>
          <a:bodyPr wrap="none">
            <a:spAutoFit/>
          </a:bodyPr>
          <a:lstStyle/>
          <a:p>
            <a:pPr algn="ctr"/>
            <a:r>
              <a:rPr lang="en-US" sz="2000">
                <a:latin typeface="Trebuchet MS" pitchFamily="34" charset="0"/>
              </a:rPr>
              <a:t>32-bits</a:t>
            </a:r>
          </a:p>
        </p:txBody>
      </p:sp>
      <p:sp>
        <p:nvSpPr>
          <p:cNvPr id="19" name="Text Box 23"/>
          <p:cNvSpPr txBox="1">
            <a:spLocks noChangeArrowheads="1"/>
          </p:cNvSpPr>
          <p:nvPr/>
        </p:nvSpPr>
        <p:spPr bwMode="auto">
          <a:xfrm>
            <a:off x="7048500" y="971550"/>
            <a:ext cx="969963" cy="400050"/>
          </a:xfrm>
          <a:prstGeom prst="rect">
            <a:avLst/>
          </a:prstGeom>
          <a:noFill/>
          <a:ln w="9525">
            <a:noFill/>
            <a:miter lim="800000"/>
            <a:headEnd/>
            <a:tailEnd/>
          </a:ln>
        </p:spPr>
        <p:txBody>
          <a:bodyPr wrap="none">
            <a:spAutoFit/>
          </a:bodyPr>
          <a:lstStyle/>
          <a:p>
            <a:pPr algn="ctr"/>
            <a:r>
              <a:rPr lang="en-US" sz="2000">
                <a:latin typeface="Trebuchet MS" pitchFamily="34" charset="0"/>
              </a:rPr>
              <a:t>32-bits</a:t>
            </a:r>
          </a:p>
        </p:txBody>
      </p:sp>
      <p:sp>
        <p:nvSpPr>
          <p:cNvPr id="21" name="Text Box 23"/>
          <p:cNvSpPr txBox="1">
            <a:spLocks noChangeArrowheads="1"/>
          </p:cNvSpPr>
          <p:nvPr/>
        </p:nvSpPr>
        <p:spPr bwMode="auto">
          <a:xfrm>
            <a:off x="7005638" y="5410200"/>
            <a:ext cx="1300162" cy="400050"/>
          </a:xfrm>
          <a:prstGeom prst="rect">
            <a:avLst/>
          </a:prstGeom>
          <a:noFill/>
          <a:ln w="9525">
            <a:noFill/>
            <a:miter lim="800000"/>
            <a:headEnd/>
            <a:tailEnd/>
          </a:ln>
        </p:spPr>
        <p:txBody>
          <a:bodyPr wrap="none">
            <a:spAutoFit/>
          </a:bodyPr>
          <a:lstStyle/>
          <a:p>
            <a:pPr algn="ctr"/>
            <a:r>
              <a:rPr lang="en-US" sz="2000">
                <a:latin typeface="Trebuchet MS" pitchFamily="34" charset="0"/>
              </a:rPr>
              <a:t>Endianess</a:t>
            </a:r>
          </a:p>
        </p:txBody>
      </p:sp>
      <p:cxnSp>
        <p:nvCxnSpPr>
          <p:cNvPr id="24" name="Straight Connector 11"/>
          <p:cNvCxnSpPr>
            <a:cxnSpLocks noChangeShapeType="1"/>
          </p:cNvCxnSpPr>
          <p:nvPr/>
        </p:nvCxnSpPr>
        <p:spPr bwMode="auto">
          <a:xfrm>
            <a:off x="6891338" y="1370013"/>
            <a:ext cx="1452562" cy="1587"/>
          </a:xfrm>
          <a:prstGeom prst="line">
            <a:avLst/>
          </a:prstGeom>
          <a:noFill/>
          <a:ln w="50800" algn="ctr">
            <a:solidFill>
              <a:schemeClr val="tx1"/>
            </a:solidFill>
            <a:round/>
            <a:headEnd type="triangle" w="med" len="med"/>
            <a:tailEnd type="triangle" w="med" len="med"/>
          </a:ln>
        </p:spPr>
      </p:cxnSp>
      <p:sp>
        <p:nvSpPr>
          <p:cNvPr id="27" name="TextBox 3"/>
          <p:cNvSpPr txBox="1">
            <a:spLocks noChangeArrowheads="1"/>
          </p:cNvSpPr>
          <p:nvPr/>
        </p:nvSpPr>
        <p:spPr bwMode="auto">
          <a:xfrm>
            <a:off x="3505200" y="1600200"/>
            <a:ext cx="2971800" cy="3600986"/>
          </a:xfrm>
          <a:prstGeom prst="rect">
            <a:avLst/>
          </a:prstGeom>
          <a:noFill/>
          <a:ln w="9525">
            <a:solidFill>
              <a:schemeClr val="tx1"/>
            </a:solidFill>
            <a:miter lim="800000"/>
            <a:headEnd/>
            <a:tailEnd/>
          </a:ln>
        </p:spPr>
        <p:txBody>
          <a:bodyPr>
            <a:spAutoFit/>
          </a:bodyPr>
          <a:lstStyle/>
          <a:p>
            <a:endParaRPr lang="en-US" sz="2400" b="1" dirty="0">
              <a:latin typeface="Consolas" pitchFamily="49" charset="0"/>
              <a:ea typeface="Consolas" pitchFamily="49" charset="0"/>
              <a:cs typeface="Consolas" pitchFamily="49" charset="0"/>
            </a:endParaRPr>
          </a:p>
          <a:p>
            <a:r>
              <a:rPr lang="en-US" sz="2400" b="1" dirty="0">
                <a:latin typeface="Consolas" pitchFamily="49" charset="0"/>
                <a:ea typeface="Consolas" pitchFamily="49" charset="0"/>
                <a:cs typeface="Consolas" pitchFamily="49" charset="0"/>
              </a:rPr>
              <a:t> </a:t>
            </a:r>
            <a:r>
              <a:rPr lang="en-US" sz="2400" b="1" dirty="0" err="1">
                <a:latin typeface="Consolas" pitchFamily="49" charset="0"/>
                <a:ea typeface="Consolas" pitchFamily="49" charset="0"/>
                <a:cs typeface="Consolas" pitchFamily="49" charset="0"/>
              </a:rPr>
              <a:t>mov</a:t>
            </a:r>
            <a:r>
              <a:rPr lang="en-US" sz="2400" b="1" dirty="0">
                <a:latin typeface="Consolas" pitchFamily="49" charset="0"/>
                <a:ea typeface="Consolas" pitchFamily="49" charset="0"/>
                <a:cs typeface="Consolas" pitchFamily="49" charset="0"/>
              </a:rPr>
              <a:t> </a:t>
            </a:r>
            <a:r>
              <a:rPr lang="en-US" sz="2400" b="1" dirty="0">
                <a:solidFill>
                  <a:srgbClr val="C00000"/>
                </a:solidFill>
                <a:latin typeface="Consolas" pitchFamily="49" charset="0"/>
                <a:ea typeface="Consolas" pitchFamily="49" charset="0"/>
                <a:cs typeface="Consolas" pitchFamily="49" charset="0"/>
              </a:rPr>
              <a:t>r0</a:t>
            </a:r>
            <a:r>
              <a:rPr lang="en-US" sz="2400" b="1" dirty="0">
                <a:latin typeface="Consolas" pitchFamily="49" charset="0"/>
                <a:ea typeface="Consolas" pitchFamily="49" charset="0"/>
                <a:cs typeface="Consolas" pitchFamily="49" charset="0"/>
              </a:rPr>
              <a:t>, #1</a:t>
            </a:r>
          </a:p>
          <a:p>
            <a:endParaRPr lang="en-US" sz="2400" b="1" dirty="0">
              <a:latin typeface="Consolas" pitchFamily="49" charset="0"/>
              <a:ea typeface="Consolas" pitchFamily="49" charset="0"/>
              <a:cs typeface="Consolas" pitchFamily="49" charset="0"/>
            </a:endParaRPr>
          </a:p>
          <a:p>
            <a:r>
              <a:rPr lang="en-US" sz="2400" b="1" dirty="0">
                <a:latin typeface="Consolas" pitchFamily="49" charset="0"/>
                <a:ea typeface="Consolas" pitchFamily="49" charset="0"/>
                <a:cs typeface="Consolas" pitchFamily="49" charset="0"/>
              </a:rPr>
              <a:t> </a:t>
            </a:r>
            <a:r>
              <a:rPr lang="en-US" sz="2400" b="1" dirty="0" err="1">
                <a:latin typeface="Consolas" pitchFamily="49" charset="0"/>
                <a:ea typeface="Consolas" pitchFamily="49" charset="0"/>
                <a:cs typeface="Consolas" pitchFamily="49" charset="0"/>
              </a:rPr>
              <a:t>ld</a:t>
            </a:r>
            <a:r>
              <a:rPr lang="en-US" sz="2400" b="1" dirty="0">
                <a:latin typeface="Consolas" pitchFamily="49" charset="0"/>
                <a:ea typeface="Consolas" pitchFamily="49" charset="0"/>
                <a:cs typeface="Consolas" pitchFamily="49" charset="0"/>
              </a:rPr>
              <a:t>  r1, </a:t>
            </a:r>
            <a:r>
              <a:rPr lang="en-US" sz="2400" b="1" dirty="0">
                <a:solidFill>
                  <a:srgbClr val="C00000"/>
                </a:solidFill>
                <a:latin typeface="Consolas" pitchFamily="49" charset="0"/>
                <a:ea typeface="Consolas" pitchFamily="49" charset="0"/>
                <a:cs typeface="Consolas" pitchFamily="49" charset="0"/>
              </a:rPr>
              <a:t>[r0,#5]</a:t>
            </a:r>
          </a:p>
          <a:p>
            <a:endParaRPr lang="en-US" sz="1800" b="1" dirty="0">
              <a:latin typeface="Consolas" pitchFamily="49" charset="0"/>
              <a:ea typeface="Consolas" pitchFamily="49" charset="0"/>
              <a:cs typeface="Consolas" pitchFamily="49" charset="0"/>
            </a:endParaRPr>
          </a:p>
          <a:p>
            <a:r>
              <a:rPr lang="en-US" sz="1800" b="1" dirty="0">
                <a:latin typeface="Consolas" pitchFamily="49" charset="0"/>
                <a:ea typeface="Consolas" pitchFamily="49" charset="0"/>
                <a:cs typeface="Consolas" pitchFamily="49" charset="0"/>
              </a:rPr>
              <a:t>      </a:t>
            </a:r>
            <a:r>
              <a:rPr lang="en-US" sz="1800" b="1" dirty="0" smtClean="0">
                <a:latin typeface="Consolas" pitchFamily="49" charset="0"/>
                <a:ea typeface="Consolas" pitchFamily="49" charset="0"/>
                <a:cs typeface="Consolas" pitchFamily="49" charset="0"/>
              </a:rPr>
              <a:t>r1=</a:t>
            </a:r>
            <a:r>
              <a:rPr lang="en-US" sz="1800" b="1" dirty="0" err="1" smtClean="0">
                <a:latin typeface="Consolas" pitchFamily="49" charset="0"/>
                <a:ea typeface="Consolas" pitchFamily="49" charset="0"/>
                <a:cs typeface="Consolas" pitchFamily="49" charset="0"/>
              </a:rPr>
              <a:t>mem</a:t>
            </a:r>
            <a:r>
              <a:rPr lang="en-US" sz="1800" b="1" dirty="0">
                <a:latin typeface="Consolas" pitchFamily="49" charset="0"/>
                <a:ea typeface="Consolas" pitchFamily="49" charset="0"/>
                <a:cs typeface="Consolas" pitchFamily="49" charset="0"/>
              </a:rPr>
              <a:t>((r0)+5)</a:t>
            </a:r>
          </a:p>
          <a:p>
            <a:endParaRPr lang="en-US" sz="2400" b="1" dirty="0">
              <a:latin typeface="Consolas" pitchFamily="49" charset="0"/>
              <a:ea typeface="Consolas" pitchFamily="49" charset="0"/>
              <a:cs typeface="Consolas" pitchFamily="49" charset="0"/>
            </a:endParaRPr>
          </a:p>
          <a:p>
            <a:r>
              <a:rPr lang="en-US" sz="2400" b="1" dirty="0">
                <a:latin typeface="Consolas" pitchFamily="49" charset="0"/>
                <a:ea typeface="Consolas" pitchFamily="49" charset="0"/>
                <a:cs typeface="Consolas" pitchFamily="49" charset="0"/>
              </a:rPr>
              <a:t> </a:t>
            </a:r>
            <a:r>
              <a:rPr lang="en-US" sz="2400" b="1" dirty="0" err="1">
                <a:latin typeface="Consolas" pitchFamily="49" charset="0"/>
                <a:ea typeface="Consolas" pitchFamily="49" charset="0"/>
                <a:cs typeface="Consolas" pitchFamily="49" charset="0"/>
              </a:rPr>
              <a:t>b</a:t>
            </a:r>
            <a:r>
              <a:rPr lang="en-US" sz="2400" b="1" dirty="0" err="1">
                <a:solidFill>
                  <a:srgbClr val="C00000"/>
                </a:solidFill>
                <a:latin typeface="Consolas" pitchFamily="49" charset="0"/>
                <a:ea typeface="Consolas" pitchFamily="49" charset="0"/>
                <a:cs typeface="Consolas" pitchFamily="49" charset="0"/>
              </a:rPr>
              <a:t>ne</a:t>
            </a:r>
            <a:r>
              <a:rPr lang="en-US" sz="2400" b="1" dirty="0">
                <a:latin typeface="Consolas" pitchFamily="49" charset="0"/>
                <a:ea typeface="Consolas" pitchFamily="49" charset="0"/>
                <a:cs typeface="Consolas" pitchFamily="49" charset="0"/>
              </a:rPr>
              <a:t> </a:t>
            </a:r>
            <a:r>
              <a:rPr lang="en-US" sz="2400" b="1" dirty="0">
                <a:solidFill>
                  <a:srgbClr val="C00000"/>
                </a:solidFill>
                <a:latin typeface="Consolas" pitchFamily="49" charset="0"/>
                <a:ea typeface="Consolas" pitchFamily="49" charset="0"/>
                <a:cs typeface="Consolas" pitchFamily="49" charset="0"/>
              </a:rPr>
              <a:t>loop</a:t>
            </a:r>
          </a:p>
          <a:p>
            <a:endParaRPr lang="en-US" sz="2400" b="1" dirty="0">
              <a:latin typeface="Consolas" pitchFamily="49" charset="0"/>
              <a:ea typeface="Consolas" pitchFamily="49" charset="0"/>
              <a:cs typeface="Consolas" pitchFamily="49" charset="0"/>
            </a:endParaRPr>
          </a:p>
          <a:p>
            <a:r>
              <a:rPr lang="en-US" sz="2400" b="1" dirty="0">
                <a:latin typeface="Consolas" pitchFamily="49" charset="0"/>
                <a:ea typeface="Consolas" pitchFamily="49" charset="0"/>
                <a:cs typeface="Consolas" pitchFamily="49" charset="0"/>
              </a:rPr>
              <a:t> sub</a:t>
            </a:r>
            <a:r>
              <a:rPr lang="en-US" sz="2400" b="1" dirty="0">
                <a:solidFill>
                  <a:srgbClr val="C00000"/>
                </a:solidFill>
                <a:latin typeface="Consolas" pitchFamily="49" charset="0"/>
                <a:ea typeface="Consolas" pitchFamily="49" charset="0"/>
                <a:cs typeface="Consolas" pitchFamily="49" charset="0"/>
              </a:rPr>
              <a:t>s</a:t>
            </a:r>
            <a:r>
              <a:rPr lang="en-US" sz="2400" b="1" dirty="0">
                <a:latin typeface="Consolas" pitchFamily="49" charset="0"/>
                <a:ea typeface="Consolas" pitchFamily="49" charset="0"/>
                <a:cs typeface="Consolas" pitchFamily="49" charset="0"/>
              </a:rPr>
              <a:t> r2, #1</a:t>
            </a:r>
          </a:p>
        </p:txBody>
      </p:sp>
      <p:cxnSp>
        <p:nvCxnSpPr>
          <p:cNvPr id="29" name="Elbow Connector 28"/>
          <p:cNvCxnSpPr>
            <a:cxnSpLocks noChangeShapeType="1"/>
          </p:cNvCxnSpPr>
          <p:nvPr/>
        </p:nvCxnSpPr>
        <p:spPr bwMode="auto">
          <a:xfrm rot="10800000">
            <a:off x="1728788" y="1517650"/>
            <a:ext cx="2843212" cy="463550"/>
          </a:xfrm>
          <a:prstGeom prst="bentConnector3">
            <a:avLst>
              <a:gd name="adj1" fmla="val 435"/>
            </a:avLst>
          </a:prstGeom>
          <a:noFill/>
          <a:ln w="38100" algn="ctr">
            <a:solidFill>
              <a:srgbClr val="C00000"/>
            </a:solidFill>
            <a:round/>
            <a:headEnd/>
            <a:tailEnd type="arrow" w="med" len="med"/>
          </a:ln>
        </p:spPr>
      </p:cxnSp>
      <p:sp>
        <p:nvSpPr>
          <p:cNvPr id="37" name="Text Box 23"/>
          <p:cNvSpPr txBox="1">
            <a:spLocks noChangeArrowheads="1"/>
          </p:cNvSpPr>
          <p:nvPr/>
        </p:nvSpPr>
        <p:spPr bwMode="auto">
          <a:xfrm>
            <a:off x="228600" y="5410200"/>
            <a:ext cx="1300163" cy="400050"/>
          </a:xfrm>
          <a:prstGeom prst="rect">
            <a:avLst/>
          </a:prstGeom>
          <a:noFill/>
          <a:ln w="9525">
            <a:noFill/>
            <a:miter lim="800000"/>
            <a:headEnd/>
            <a:tailEnd/>
          </a:ln>
        </p:spPr>
        <p:txBody>
          <a:bodyPr wrap="none">
            <a:spAutoFit/>
          </a:bodyPr>
          <a:lstStyle/>
          <a:p>
            <a:pPr algn="ctr"/>
            <a:r>
              <a:rPr lang="en-US" sz="2000">
                <a:latin typeface="Trebuchet MS" pitchFamily="34" charset="0"/>
              </a:rPr>
              <a:t>Endianess</a:t>
            </a:r>
          </a:p>
        </p:txBody>
      </p:sp>
      <p:cxnSp>
        <p:nvCxnSpPr>
          <p:cNvPr id="42" name="Straight Arrow Connector 41"/>
          <p:cNvCxnSpPr>
            <a:cxnSpLocks noChangeShapeType="1"/>
          </p:cNvCxnSpPr>
          <p:nvPr/>
        </p:nvCxnSpPr>
        <p:spPr bwMode="auto">
          <a:xfrm rot="5400000">
            <a:off x="3809207" y="5638006"/>
            <a:ext cx="1066800" cy="1587"/>
          </a:xfrm>
          <a:prstGeom prst="straightConnector1">
            <a:avLst/>
          </a:prstGeom>
          <a:noFill/>
          <a:ln w="38100" algn="ctr">
            <a:solidFill>
              <a:srgbClr val="C00000"/>
            </a:solidFill>
            <a:round/>
            <a:headEnd/>
            <a:tailEnd type="arrow" w="med" len="med"/>
          </a:ln>
        </p:spPr>
      </p:cxnSp>
      <p:cxnSp>
        <p:nvCxnSpPr>
          <p:cNvPr id="44" name="Straight Arrow Connector 43"/>
          <p:cNvCxnSpPr>
            <a:cxnSpLocks noChangeShapeType="1"/>
          </p:cNvCxnSpPr>
          <p:nvPr/>
        </p:nvCxnSpPr>
        <p:spPr bwMode="auto">
          <a:xfrm flipV="1">
            <a:off x="2209800" y="4419600"/>
            <a:ext cx="1828800" cy="1390650"/>
          </a:xfrm>
          <a:prstGeom prst="straightConnector1">
            <a:avLst/>
          </a:prstGeom>
          <a:noFill/>
          <a:ln w="38100" algn="ctr">
            <a:solidFill>
              <a:srgbClr val="C00000"/>
            </a:solidFill>
            <a:round/>
            <a:headEnd/>
            <a:tailEnd type="arrow" w="med" len="med"/>
          </a:ln>
        </p:spPr>
      </p:cxnSp>
      <p:cxnSp>
        <p:nvCxnSpPr>
          <p:cNvPr id="47" name="Straight Arrow Connector 46"/>
          <p:cNvCxnSpPr>
            <a:cxnSpLocks noChangeShapeType="1"/>
          </p:cNvCxnSpPr>
          <p:nvPr/>
        </p:nvCxnSpPr>
        <p:spPr bwMode="auto">
          <a:xfrm>
            <a:off x="5029200" y="4419600"/>
            <a:ext cx="1862138" cy="990600"/>
          </a:xfrm>
          <a:prstGeom prst="straightConnector1">
            <a:avLst/>
          </a:prstGeom>
          <a:noFill/>
          <a:ln w="38100" algn="ctr">
            <a:solidFill>
              <a:srgbClr val="C00000"/>
            </a:solidFill>
            <a:round/>
            <a:headEnd/>
            <a:tailEnd type="arrow" w="med" len="med"/>
          </a:ln>
        </p:spPr>
      </p:cxnSp>
      <p:cxnSp>
        <p:nvCxnSpPr>
          <p:cNvPr id="52" name="Straight Arrow Connector 51"/>
          <p:cNvCxnSpPr>
            <a:cxnSpLocks noChangeShapeType="1"/>
          </p:cNvCxnSpPr>
          <p:nvPr/>
        </p:nvCxnSpPr>
        <p:spPr bwMode="auto">
          <a:xfrm rot="16200000" flipH="1">
            <a:off x="5579269" y="3793331"/>
            <a:ext cx="1371600" cy="1252538"/>
          </a:xfrm>
          <a:prstGeom prst="straightConnector1">
            <a:avLst/>
          </a:prstGeom>
          <a:noFill/>
          <a:ln w="38100" algn="ctr">
            <a:solidFill>
              <a:srgbClr val="C00000"/>
            </a:solidFill>
            <a:round/>
            <a:headEnd/>
            <a:tailEnd type="arrow" w="med" len="med"/>
          </a:ln>
        </p:spPr>
      </p:cxnSp>
      <p:cxnSp>
        <p:nvCxnSpPr>
          <p:cNvPr id="59" name="Straight Arrow Connector 58"/>
          <p:cNvCxnSpPr>
            <a:cxnSpLocks noChangeShapeType="1"/>
          </p:cNvCxnSpPr>
          <p:nvPr/>
        </p:nvCxnSpPr>
        <p:spPr bwMode="auto">
          <a:xfrm rot="5400000">
            <a:off x="5525294" y="3313906"/>
            <a:ext cx="228600" cy="1588"/>
          </a:xfrm>
          <a:prstGeom prst="straightConnector1">
            <a:avLst/>
          </a:prstGeom>
          <a:noFill/>
          <a:ln w="38100" algn="ctr">
            <a:solidFill>
              <a:srgbClr val="C00000"/>
            </a:solidFill>
            <a:round/>
            <a:headEnd/>
            <a:tailEnd type="arrow" w="med" len="med"/>
          </a:ln>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bg/>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
                                            <p:txEl>
                                              <p:pRg st="9" end="9"/>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19" grpId="0"/>
      <p:bldP spid="21" grpId="0"/>
      <p:bldP spid="27" grpId="0" build="allAtOnce" animBg="1"/>
      <p:bldP spid="3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a:latin typeface="Calibri" charset="0"/>
                <a:ea typeface="MS PGothic" charset="0"/>
              </a:rPr>
              <a:t>Data structures</a:t>
            </a:r>
          </a:p>
        </p:txBody>
      </p:sp>
      <p:pic>
        <p:nvPicPr>
          <p:cNvPr id="286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855663"/>
            <a:ext cx="7764463" cy="5741987"/>
          </a:xfrm>
          <a:noFill/>
        </p:spPr>
      </p:pic>
    </p:spTree>
    <p:extLst>
      <p:ext uri="{BB962C8B-B14F-4D97-AF65-F5344CB8AC3E}">
        <p14:creationId xmlns:p14="http://schemas.microsoft.com/office/powerpoint/2010/main" val="202305792"/>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p:cNvSpPr>
            <a:spLocks noGrp="1"/>
          </p:cNvSpPr>
          <p:nvPr>
            <p:ph type="title"/>
          </p:nvPr>
        </p:nvSpPr>
        <p:spPr/>
        <p:txBody>
          <a:bodyPr/>
          <a:lstStyle/>
          <a:p>
            <a:r>
              <a:rPr lang="en-US">
                <a:latin typeface="Trebuchet MS" charset="0"/>
                <a:ea typeface="MS PGothic" charset="0"/>
              </a:rPr>
              <a:t>Some loose ends…glitches and all that</a:t>
            </a:r>
          </a:p>
        </p:txBody>
      </p:sp>
    </p:spTree>
    <p:extLst>
      <p:ext uri="{BB962C8B-B14F-4D97-AF65-F5344CB8AC3E}">
        <p14:creationId xmlns:p14="http://schemas.microsoft.com/office/powerpoint/2010/main" val="2423157584"/>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8"/>
          <p:cNvSpPr>
            <a:spLocks noChangeArrowheads="1"/>
          </p:cNvSpPr>
          <p:nvPr/>
        </p:nvSpPr>
        <p:spPr bwMode="auto">
          <a:xfrm>
            <a:off x="1174750" y="4543425"/>
            <a:ext cx="2235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070C0"/>
                </a:solidFill>
              </a:rPr>
              <a:t>Full adder (from Wikipedia)</a:t>
            </a:r>
          </a:p>
        </p:txBody>
      </p:sp>
      <p:sp>
        <p:nvSpPr>
          <p:cNvPr id="32770" name="Content Placeholder 2"/>
          <p:cNvSpPr>
            <a:spLocks noGrp="1"/>
          </p:cNvSpPr>
          <p:nvPr>
            <p:ph sz="half" idx="2"/>
          </p:nvPr>
        </p:nvSpPr>
        <p:spPr/>
        <p:txBody>
          <a:bodyPr/>
          <a:lstStyle/>
          <a:p>
            <a:r>
              <a:rPr lang="en-US">
                <a:latin typeface="Trebuchet MS" charset="0"/>
                <a:ea typeface="MS PGothic" charset="0"/>
              </a:rPr>
              <a:t>Assume</a:t>
            </a:r>
          </a:p>
          <a:p>
            <a:pPr lvl="1"/>
            <a:r>
              <a:rPr lang="en-US">
                <a:latin typeface="Trebuchet MS" charset="0"/>
                <a:ea typeface="MS PGothic" charset="0"/>
              </a:rPr>
              <a:t>XOR delay = 0.2ns</a:t>
            </a:r>
          </a:p>
          <a:p>
            <a:pPr lvl="1"/>
            <a:r>
              <a:rPr lang="en-US">
                <a:latin typeface="Trebuchet MS" charset="0"/>
                <a:ea typeface="MS PGothic" charset="0"/>
              </a:rPr>
              <a:t>AND delay = 0.1ns </a:t>
            </a:r>
          </a:p>
          <a:p>
            <a:pPr lvl="1"/>
            <a:r>
              <a:rPr lang="en-US">
                <a:latin typeface="Trebuchet MS" charset="0"/>
                <a:ea typeface="MS PGothic" charset="0"/>
              </a:rPr>
              <a:t>OR delay = 0.1 ns</a:t>
            </a:r>
          </a:p>
          <a:p>
            <a:endParaRPr lang="en-US">
              <a:latin typeface="Trebuchet MS" charset="0"/>
              <a:ea typeface="MS PGothic" charset="0"/>
            </a:endParaRPr>
          </a:p>
          <a:p>
            <a:r>
              <a:rPr lang="en-US">
                <a:latin typeface="Trebuchet MS" charset="0"/>
                <a:ea typeface="MS PGothic" charset="0"/>
              </a:rPr>
              <a:t>What is the worst case propagation delay for this circuit? </a:t>
            </a:r>
          </a:p>
        </p:txBody>
      </p:sp>
      <p:grpSp>
        <p:nvGrpSpPr>
          <p:cNvPr id="32771" name="Group 36"/>
          <p:cNvGrpSpPr>
            <a:grpSpLocks/>
          </p:cNvGrpSpPr>
          <p:nvPr/>
        </p:nvGrpSpPr>
        <p:grpSpPr bwMode="auto">
          <a:xfrm>
            <a:off x="392113" y="2238375"/>
            <a:ext cx="3719512" cy="2227263"/>
            <a:chOff x="3114675" y="2614550"/>
            <a:chExt cx="2914650" cy="1563750"/>
          </a:xfrm>
        </p:grpSpPr>
        <p:pic>
          <p:nvPicPr>
            <p:cNvPr id="32773"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675" y="2679700"/>
              <a:ext cx="291465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Box 38"/>
            <p:cNvSpPr txBox="1">
              <a:spLocks noChangeArrowheads="1"/>
            </p:cNvSpPr>
            <p:nvPr/>
          </p:nvSpPr>
          <p:spPr bwMode="auto">
            <a:xfrm>
              <a:off x="4202875" y="2614550"/>
              <a:ext cx="2664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400" b="1"/>
                <a:t>x</a:t>
              </a:r>
            </a:p>
          </p:txBody>
        </p:sp>
        <p:sp>
          <p:nvSpPr>
            <p:cNvPr id="32775" name="TextBox 40"/>
            <p:cNvSpPr txBox="1">
              <a:spLocks noChangeArrowheads="1"/>
            </p:cNvSpPr>
            <p:nvPr/>
          </p:nvSpPr>
          <p:spPr bwMode="auto">
            <a:xfrm>
              <a:off x="5029200" y="3275111"/>
              <a:ext cx="2696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400" b="1"/>
                <a:t>y</a:t>
              </a:r>
            </a:p>
          </p:txBody>
        </p:sp>
        <p:sp>
          <p:nvSpPr>
            <p:cNvPr id="32776" name="TextBox 42"/>
            <p:cNvSpPr txBox="1">
              <a:spLocks noChangeArrowheads="1"/>
            </p:cNvSpPr>
            <p:nvPr/>
          </p:nvSpPr>
          <p:spPr bwMode="auto">
            <a:xfrm>
              <a:off x="5029200" y="3870523"/>
              <a:ext cx="2664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400" b="1"/>
                <a:t>z</a:t>
              </a:r>
            </a:p>
          </p:txBody>
        </p:sp>
      </p:grpSp>
      <p:sp>
        <p:nvSpPr>
          <p:cNvPr id="32772" name="Title 1"/>
          <p:cNvSpPr>
            <a:spLocks noGrp="1"/>
          </p:cNvSpPr>
          <p:nvPr>
            <p:ph type="title"/>
          </p:nvPr>
        </p:nvSpPr>
        <p:spPr/>
        <p:txBody>
          <a:bodyPr/>
          <a:lstStyle/>
          <a:p>
            <a:r>
              <a:rPr lang="en-US">
                <a:latin typeface="Trebuchet MS" charset="0"/>
                <a:ea typeface="MS PGothic" charset="0"/>
              </a:rPr>
              <a:t>Timing delays and propagation</a:t>
            </a:r>
          </a:p>
        </p:txBody>
      </p:sp>
    </p:spTree>
    <p:extLst>
      <p:ext uri="{BB962C8B-B14F-4D97-AF65-F5344CB8AC3E}">
        <p14:creationId xmlns:p14="http://schemas.microsoft.com/office/powerpoint/2010/main" val="3370122404"/>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59"/>
          <p:cNvGrpSpPr>
            <a:grpSpLocks/>
          </p:cNvGrpSpPr>
          <p:nvPr/>
        </p:nvGrpSpPr>
        <p:grpSpPr bwMode="auto">
          <a:xfrm>
            <a:off x="57150" y="625475"/>
            <a:ext cx="2786063" cy="1587500"/>
            <a:chOff x="57774" y="152400"/>
            <a:chExt cx="2933076" cy="1779342"/>
          </a:xfrm>
        </p:grpSpPr>
        <p:grpSp>
          <p:nvGrpSpPr>
            <p:cNvPr id="34835" name="Group 7"/>
            <p:cNvGrpSpPr>
              <a:grpSpLocks/>
            </p:cNvGrpSpPr>
            <p:nvPr/>
          </p:nvGrpSpPr>
          <p:grpSpPr bwMode="auto">
            <a:xfrm>
              <a:off x="76200" y="152400"/>
              <a:ext cx="2914650" cy="1563750"/>
              <a:chOff x="3114675" y="2614550"/>
              <a:chExt cx="2914650" cy="1563750"/>
            </a:xfrm>
          </p:grpSpPr>
          <p:pic>
            <p:nvPicPr>
              <p:cNvPr id="348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675" y="2679700"/>
                <a:ext cx="291465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8" name="TextBox 4"/>
              <p:cNvSpPr txBox="1">
                <a:spLocks noChangeArrowheads="1"/>
              </p:cNvSpPr>
              <p:nvPr/>
            </p:nvSpPr>
            <p:spPr bwMode="auto">
              <a:xfrm>
                <a:off x="4202875" y="2614550"/>
                <a:ext cx="2664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400" b="1"/>
                  <a:t>x</a:t>
                </a:r>
              </a:p>
            </p:txBody>
          </p:sp>
          <p:sp>
            <p:nvSpPr>
              <p:cNvPr id="34839" name="TextBox 5"/>
              <p:cNvSpPr txBox="1">
                <a:spLocks noChangeArrowheads="1"/>
              </p:cNvSpPr>
              <p:nvPr/>
            </p:nvSpPr>
            <p:spPr bwMode="auto">
              <a:xfrm>
                <a:off x="5029200" y="3275111"/>
                <a:ext cx="2696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400" b="1"/>
                  <a:t>y</a:t>
                </a:r>
              </a:p>
            </p:txBody>
          </p:sp>
          <p:sp>
            <p:nvSpPr>
              <p:cNvPr id="34840" name="TextBox 6"/>
              <p:cNvSpPr txBox="1">
                <a:spLocks noChangeArrowheads="1"/>
              </p:cNvSpPr>
              <p:nvPr/>
            </p:nvSpPr>
            <p:spPr bwMode="auto">
              <a:xfrm>
                <a:off x="5029200" y="3870523"/>
                <a:ext cx="2664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400" b="1"/>
                  <a:t>z</a:t>
                </a:r>
              </a:p>
            </p:txBody>
          </p:sp>
        </p:grpSp>
        <p:sp>
          <p:nvSpPr>
            <p:cNvPr id="34836" name="Rectangle 18"/>
            <p:cNvSpPr>
              <a:spLocks noChangeArrowheads="1"/>
            </p:cNvSpPr>
            <p:nvPr/>
          </p:nvSpPr>
          <p:spPr bwMode="auto">
            <a:xfrm>
              <a:off x="57774" y="1623965"/>
              <a:ext cx="22343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070C0"/>
                  </a:solidFill>
                </a:rPr>
                <a:t>Full adder (from Wikipedia)</a:t>
              </a:r>
            </a:p>
          </p:txBody>
        </p:sp>
      </p:grpSp>
      <p:pic>
        <p:nvPicPr>
          <p:cNvPr id="3481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1716088"/>
            <a:ext cx="714375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2714625" y="3082925"/>
            <a:ext cx="60944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820" name="TextBox 17"/>
          <p:cNvSpPr txBox="1">
            <a:spLocks noChangeArrowheads="1"/>
          </p:cNvSpPr>
          <p:nvPr/>
        </p:nvSpPr>
        <p:spPr bwMode="auto">
          <a:xfrm>
            <a:off x="3074988" y="992188"/>
            <a:ext cx="5878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Consider the adjacent circuit diagram. Assuming the XOR gates have </a:t>
            </a:r>
          </a:p>
          <a:p>
            <a:r>
              <a:rPr lang="en-US" sz="1600"/>
              <a:t>a delay of 0.2ns while AND and OR gates have a delay of 0.1ns, fill in</a:t>
            </a:r>
          </a:p>
          <a:p>
            <a:r>
              <a:rPr lang="en-US" sz="1600"/>
              <a:t>the following chart. </a:t>
            </a:r>
          </a:p>
        </p:txBody>
      </p:sp>
      <p:cxnSp>
        <p:nvCxnSpPr>
          <p:cNvPr id="28" name="Elbow Connector 27"/>
          <p:cNvCxnSpPr/>
          <p:nvPr/>
        </p:nvCxnSpPr>
        <p:spPr>
          <a:xfrm flipV="1">
            <a:off x="2720975" y="4287838"/>
            <a:ext cx="6088063" cy="369887"/>
          </a:xfrm>
          <a:prstGeom prst="bentConnector3">
            <a:avLst>
              <a:gd name="adj1" fmla="val 28442"/>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flipV="1">
            <a:off x="2727325" y="3736975"/>
            <a:ext cx="6086475" cy="371475"/>
          </a:xfrm>
          <a:prstGeom prst="bentConnector3">
            <a:avLst>
              <a:gd name="adj1" fmla="val 20248"/>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714625" y="5233988"/>
            <a:ext cx="6094413"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flipV="1">
            <a:off x="2717800" y="5387975"/>
            <a:ext cx="1700213" cy="369888"/>
          </a:xfrm>
          <a:prstGeom prst="bentConnector3">
            <a:avLst>
              <a:gd name="adj1" fmla="val 72349"/>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0800000">
            <a:off x="4418013" y="5387975"/>
            <a:ext cx="4395787" cy="369888"/>
          </a:xfrm>
          <a:prstGeom prst="bentConnector3">
            <a:avLst>
              <a:gd name="adj1" fmla="val 88223"/>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flipV="1">
            <a:off x="2717800" y="2122488"/>
            <a:ext cx="6088063" cy="371475"/>
          </a:xfrm>
          <a:prstGeom prst="bentConnector3">
            <a:avLst>
              <a:gd name="adj1" fmla="val 415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2709863" y="3275013"/>
            <a:ext cx="6086475" cy="371475"/>
          </a:xfrm>
          <a:prstGeom prst="bentConnector3">
            <a:avLst>
              <a:gd name="adj1" fmla="val 415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2984500" y="2322513"/>
            <a:ext cx="962025" cy="1522412"/>
          </a:xfrm>
          <a:custGeom>
            <a:avLst/>
            <a:gdLst>
              <a:gd name="connsiteX0" fmla="*/ 0 w 961901"/>
              <a:gd name="connsiteY0" fmla="*/ 5310 h 1523265"/>
              <a:gd name="connsiteX1" fmla="*/ 522514 w 961901"/>
              <a:gd name="connsiteY1" fmla="*/ 207191 h 1523265"/>
              <a:gd name="connsiteX2" fmla="*/ 575953 w 961901"/>
              <a:gd name="connsiteY2" fmla="*/ 1359097 h 1523265"/>
              <a:gd name="connsiteX3" fmla="*/ 961901 w 961901"/>
              <a:gd name="connsiteY3" fmla="*/ 1489726 h 1523265"/>
            </a:gdLst>
            <a:ahLst/>
            <a:cxnLst>
              <a:cxn ang="0">
                <a:pos x="connsiteX0" y="connsiteY0"/>
              </a:cxn>
              <a:cxn ang="0">
                <a:pos x="connsiteX1" y="connsiteY1"/>
              </a:cxn>
              <a:cxn ang="0">
                <a:pos x="connsiteX2" y="connsiteY2"/>
              </a:cxn>
              <a:cxn ang="0">
                <a:pos x="connsiteX3" y="connsiteY3"/>
              </a:cxn>
            </a:cxnLst>
            <a:rect l="l" t="t" r="r" b="b"/>
            <a:pathLst>
              <a:path w="961901" h="1523265">
                <a:moveTo>
                  <a:pt x="0" y="5310"/>
                </a:moveTo>
                <a:cubicBezTo>
                  <a:pt x="213261" y="-6565"/>
                  <a:pt x="426522" y="-18440"/>
                  <a:pt x="522514" y="207191"/>
                </a:cubicBezTo>
                <a:cubicBezTo>
                  <a:pt x="618506" y="432822"/>
                  <a:pt x="502722" y="1145341"/>
                  <a:pt x="575953" y="1359097"/>
                </a:cubicBezTo>
                <a:cubicBezTo>
                  <a:pt x="649184" y="1572853"/>
                  <a:pt x="805542" y="1531289"/>
                  <a:pt x="961901" y="1489726"/>
                </a:cubicBezTo>
              </a:path>
            </a:pathLst>
          </a:custGeom>
          <a:noFill/>
          <a:ln>
            <a:solidFill>
              <a:srgbClr val="92D05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Freeform 50"/>
          <p:cNvSpPr/>
          <p:nvPr/>
        </p:nvSpPr>
        <p:spPr>
          <a:xfrm>
            <a:off x="2968625" y="3460750"/>
            <a:ext cx="977900" cy="2159000"/>
          </a:xfrm>
          <a:custGeom>
            <a:avLst/>
            <a:gdLst>
              <a:gd name="connsiteX0" fmla="*/ 0 w 961901"/>
              <a:gd name="connsiteY0" fmla="*/ 5310 h 1523265"/>
              <a:gd name="connsiteX1" fmla="*/ 522514 w 961901"/>
              <a:gd name="connsiteY1" fmla="*/ 207191 h 1523265"/>
              <a:gd name="connsiteX2" fmla="*/ 575953 w 961901"/>
              <a:gd name="connsiteY2" fmla="*/ 1359097 h 1523265"/>
              <a:gd name="connsiteX3" fmla="*/ 961901 w 961901"/>
              <a:gd name="connsiteY3" fmla="*/ 1489726 h 1523265"/>
              <a:gd name="connsiteX0" fmla="*/ 0 w 961901"/>
              <a:gd name="connsiteY0" fmla="*/ 4966 h 1522784"/>
              <a:gd name="connsiteX1" fmla="*/ 242086 w 961901"/>
              <a:gd name="connsiteY1" fmla="*/ 209657 h 1522784"/>
              <a:gd name="connsiteX2" fmla="*/ 575953 w 961901"/>
              <a:gd name="connsiteY2" fmla="*/ 1358753 h 1522784"/>
              <a:gd name="connsiteX3" fmla="*/ 961901 w 961901"/>
              <a:gd name="connsiteY3" fmla="*/ 1489382 h 1522784"/>
              <a:gd name="connsiteX0" fmla="*/ 0 w 961901"/>
              <a:gd name="connsiteY0" fmla="*/ 5016 h 1523848"/>
              <a:gd name="connsiteX1" fmla="*/ 242086 w 961901"/>
              <a:gd name="connsiteY1" fmla="*/ 209707 h 1523848"/>
              <a:gd name="connsiteX2" fmla="*/ 418212 w 961901"/>
              <a:gd name="connsiteY2" fmla="*/ 1361613 h 1523848"/>
              <a:gd name="connsiteX3" fmla="*/ 961901 w 961901"/>
              <a:gd name="connsiteY3" fmla="*/ 1489432 h 1523848"/>
            </a:gdLst>
            <a:ahLst/>
            <a:cxnLst>
              <a:cxn ang="0">
                <a:pos x="connsiteX0" y="connsiteY0"/>
              </a:cxn>
              <a:cxn ang="0">
                <a:pos x="connsiteX1" y="connsiteY1"/>
              </a:cxn>
              <a:cxn ang="0">
                <a:pos x="connsiteX2" y="connsiteY2"/>
              </a:cxn>
              <a:cxn ang="0">
                <a:pos x="connsiteX3" y="connsiteY3"/>
              </a:cxn>
            </a:cxnLst>
            <a:rect l="l" t="t" r="r" b="b"/>
            <a:pathLst>
              <a:path w="961901" h="1523848">
                <a:moveTo>
                  <a:pt x="0" y="5016"/>
                </a:moveTo>
                <a:cubicBezTo>
                  <a:pt x="213261" y="-6859"/>
                  <a:pt x="172384" y="-16392"/>
                  <a:pt x="242086" y="209707"/>
                </a:cubicBezTo>
                <a:cubicBezTo>
                  <a:pt x="311788" y="435806"/>
                  <a:pt x="298243" y="1148326"/>
                  <a:pt x="418212" y="1361613"/>
                </a:cubicBezTo>
                <a:cubicBezTo>
                  <a:pt x="538181" y="1574900"/>
                  <a:pt x="805542" y="1530995"/>
                  <a:pt x="961901" y="1489432"/>
                </a:cubicBezTo>
              </a:path>
            </a:pathLst>
          </a:custGeom>
          <a:noFill/>
          <a:ln>
            <a:solidFill>
              <a:srgbClr val="92D05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Freeform 51"/>
          <p:cNvSpPr/>
          <p:nvPr/>
        </p:nvSpPr>
        <p:spPr>
          <a:xfrm>
            <a:off x="3946525" y="3844925"/>
            <a:ext cx="962025" cy="1728788"/>
          </a:xfrm>
          <a:custGeom>
            <a:avLst/>
            <a:gdLst>
              <a:gd name="connsiteX0" fmla="*/ 0 w 961901"/>
              <a:gd name="connsiteY0" fmla="*/ 5310 h 1523265"/>
              <a:gd name="connsiteX1" fmla="*/ 522514 w 961901"/>
              <a:gd name="connsiteY1" fmla="*/ 207191 h 1523265"/>
              <a:gd name="connsiteX2" fmla="*/ 575953 w 961901"/>
              <a:gd name="connsiteY2" fmla="*/ 1359097 h 1523265"/>
              <a:gd name="connsiteX3" fmla="*/ 961901 w 961901"/>
              <a:gd name="connsiteY3" fmla="*/ 1489726 h 1523265"/>
            </a:gdLst>
            <a:ahLst/>
            <a:cxnLst>
              <a:cxn ang="0">
                <a:pos x="connsiteX0" y="connsiteY0"/>
              </a:cxn>
              <a:cxn ang="0">
                <a:pos x="connsiteX1" y="connsiteY1"/>
              </a:cxn>
              <a:cxn ang="0">
                <a:pos x="connsiteX2" y="connsiteY2"/>
              </a:cxn>
              <a:cxn ang="0">
                <a:pos x="connsiteX3" y="connsiteY3"/>
              </a:cxn>
            </a:cxnLst>
            <a:rect l="l" t="t" r="r" b="b"/>
            <a:pathLst>
              <a:path w="961901" h="1523265">
                <a:moveTo>
                  <a:pt x="0" y="5310"/>
                </a:moveTo>
                <a:cubicBezTo>
                  <a:pt x="213261" y="-6565"/>
                  <a:pt x="426522" y="-18440"/>
                  <a:pt x="522514" y="207191"/>
                </a:cubicBezTo>
                <a:cubicBezTo>
                  <a:pt x="618506" y="432822"/>
                  <a:pt x="502722" y="1145341"/>
                  <a:pt x="575953" y="1359097"/>
                </a:cubicBezTo>
                <a:cubicBezTo>
                  <a:pt x="649184" y="1572853"/>
                  <a:pt x="805542" y="1531289"/>
                  <a:pt x="961901" y="1489726"/>
                </a:cubicBezTo>
              </a:path>
            </a:pathLst>
          </a:custGeom>
          <a:noFill/>
          <a:ln>
            <a:solidFill>
              <a:srgbClr val="92D05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4" name="Elbow Connector 53"/>
          <p:cNvCxnSpPr/>
          <p:nvPr/>
        </p:nvCxnSpPr>
        <p:spPr>
          <a:xfrm flipV="1">
            <a:off x="2708275" y="5886450"/>
            <a:ext cx="6088063" cy="371475"/>
          </a:xfrm>
          <a:prstGeom prst="bentConnector3">
            <a:avLst>
              <a:gd name="adj1" fmla="val 36538"/>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4832" name="TextBox 55"/>
          <p:cNvSpPr txBox="1">
            <a:spLocks noChangeArrowheads="1"/>
          </p:cNvSpPr>
          <p:nvPr/>
        </p:nvSpPr>
        <p:spPr bwMode="auto">
          <a:xfrm>
            <a:off x="0" y="6334125"/>
            <a:ext cx="1849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400"/>
              <a:t>Only selected causality</a:t>
            </a:r>
          </a:p>
          <a:p>
            <a:r>
              <a:rPr lang="en-US" sz="1400"/>
              <a:t>arrows shown…</a:t>
            </a:r>
          </a:p>
        </p:txBody>
      </p:sp>
      <p:sp>
        <p:nvSpPr>
          <p:cNvPr id="59" name="Oval 58"/>
          <p:cNvSpPr/>
          <p:nvPr/>
        </p:nvSpPr>
        <p:spPr>
          <a:xfrm>
            <a:off x="3568700" y="5233988"/>
            <a:ext cx="1733550" cy="6905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34" name="Title 2"/>
          <p:cNvSpPr>
            <a:spLocks noGrp="1"/>
          </p:cNvSpPr>
          <p:nvPr>
            <p:ph type="title"/>
          </p:nvPr>
        </p:nvSpPr>
        <p:spPr/>
        <p:txBody>
          <a:bodyPr/>
          <a:lstStyle/>
          <a:p>
            <a:r>
              <a:rPr lang="en-US">
                <a:latin typeface="Trebuchet MS" charset="0"/>
                <a:ea typeface="MS PGothic" charset="0"/>
              </a:rPr>
              <a:t>Glitches</a:t>
            </a:r>
          </a:p>
        </p:txBody>
      </p:sp>
    </p:spTree>
    <p:extLst>
      <p:ext uri="{BB962C8B-B14F-4D97-AF65-F5344CB8AC3E}">
        <p14:creationId xmlns:p14="http://schemas.microsoft.com/office/powerpoint/2010/main" val="457254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30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3000"/>
                                        <p:tgtEl>
                                          <p:spTgt spid="28"/>
                                        </p:tgtEl>
                                      </p:cBhvr>
                                    </p:animEffect>
                                  </p:childTnLst>
                                </p:cTn>
                              </p:par>
                              <p:par>
                                <p:cTn id="11" presetID="22" presetClass="entr" presetSubtype="8"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3000"/>
                                        <p:tgtEl>
                                          <p:spTgt spid="33"/>
                                        </p:tgtEl>
                                      </p:cBhvr>
                                    </p:animEffect>
                                  </p:childTnLst>
                                </p:cTn>
                              </p:par>
                              <p:par>
                                <p:cTn id="14" presetID="22" presetClass="entr" presetSubtype="8"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1000"/>
                                        <p:tgtEl>
                                          <p:spTgt spid="34"/>
                                        </p:tgtEl>
                                      </p:cBhvr>
                                    </p:animEffect>
                                  </p:childTnLst>
                                </p:cTn>
                              </p:par>
                              <p:par>
                                <p:cTn id="17" presetID="22" presetClass="entr" presetSubtype="8"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left)">
                                      <p:cBhvr>
                                        <p:cTn id="19" dur="3000"/>
                                        <p:tgtEl>
                                          <p:spTgt spid="54"/>
                                        </p:tgtEl>
                                      </p:cBhvr>
                                    </p:animEffect>
                                  </p:childTnLst>
                                </p:cTn>
                              </p:par>
                              <p:par>
                                <p:cTn id="20" presetID="22" presetClass="entr" presetSubtype="8"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par>
                                <p:cTn id="23" presetID="22" presetClass="entr" presetSubtype="8"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left)">
                                      <p:cBhvr>
                                        <p:cTn id="25" dur="1000"/>
                                        <p:tgtEl>
                                          <p:spTgt spid="5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2000"/>
                                        <p:tgtEl>
                                          <p:spTgt spid="36"/>
                                        </p:tgtEl>
                                      </p:cBhvr>
                                    </p:animEffect>
                                  </p:childTnLst>
                                </p:cTn>
                              </p:par>
                              <p:par>
                                <p:cTn id="31" presetID="22" presetClass="entr" presetSubtype="8"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left)">
                                      <p:cBhvr>
                                        <p:cTn id="33" dur="1000"/>
                                        <p:tgtEl>
                                          <p:spTgt spid="5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circle(in)">
                                      <p:cBhvr>
                                        <p:cTn id="38"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atin typeface="Trebuchet MS" charset="0"/>
                <a:ea typeface="MS PGothic" charset="0"/>
              </a:rPr>
              <a:t>Glitching: a summary</a:t>
            </a:r>
          </a:p>
        </p:txBody>
      </p:sp>
      <p:sp>
        <p:nvSpPr>
          <p:cNvPr id="36866" name="Content Placeholder 2"/>
          <p:cNvSpPr>
            <a:spLocks noGrp="1"/>
          </p:cNvSpPr>
          <p:nvPr>
            <p:ph idx="1"/>
          </p:nvPr>
        </p:nvSpPr>
        <p:spPr/>
        <p:txBody>
          <a:bodyPr/>
          <a:lstStyle/>
          <a:p>
            <a:endParaRPr lang="en-US">
              <a:latin typeface="Trebuchet MS" charset="0"/>
              <a:ea typeface="MS PGothic" charset="0"/>
            </a:endParaRPr>
          </a:p>
          <a:p>
            <a:r>
              <a:rPr lang="en-US">
                <a:latin typeface="Trebuchet MS" charset="0"/>
                <a:ea typeface="MS PGothic" charset="0"/>
              </a:rPr>
              <a:t>When input(s) change</a:t>
            </a:r>
          </a:p>
          <a:p>
            <a:pPr lvl="1"/>
            <a:r>
              <a:rPr lang="en-US">
                <a:latin typeface="Trebuchet MS" charset="0"/>
                <a:ea typeface="MS PGothic" charset="0"/>
              </a:rPr>
              <a:t>The output can be wrong for a time</a:t>
            </a:r>
          </a:p>
          <a:p>
            <a:pPr lvl="1"/>
            <a:r>
              <a:rPr lang="en-US">
                <a:latin typeface="Trebuchet MS" charset="0"/>
                <a:ea typeface="MS PGothic" charset="0"/>
              </a:rPr>
              <a:t>However, that time is bounded</a:t>
            </a:r>
            <a:br>
              <a:rPr lang="en-US">
                <a:latin typeface="Trebuchet MS" charset="0"/>
                <a:ea typeface="MS PGothic" charset="0"/>
              </a:rPr>
            </a:br>
            <a:endParaRPr lang="en-US">
              <a:latin typeface="Trebuchet MS" charset="0"/>
              <a:ea typeface="MS PGothic" charset="0"/>
            </a:endParaRPr>
          </a:p>
          <a:p>
            <a:r>
              <a:rPr lang="en-US">
                <a:latin typeface="Trebuchet MS" charset="0"/>
                <a:ea typeface="MS PGothic" charset="0"/>
              </a:rPr>
              <a:t>And more so, the output can change during this “computation time” </a:t>
            </a:r>
            <a:r>
              <a:rPr lang="en-US" u="sng">
                <a:latin typeface="Trebuchet MS" charset="0"/>
                <a:ea typeface="MS PGothic" charset="0"/>
              </a:rPr>
              <a:t>even if the output ends up where it started</a:t>
            </a:r>
            <a:r>
              <a:rPr lang="en-US">
                <a:latin typeface="Trebuchet MS" charset="0"/>
                <a:ea typeface="MS PGothic" charset="0"/>
              </a:rPr>
              <a:t>!</a:t>
            </a:r>
          </a:p>
        </p:txBody>
      </p:sp>
    </p:spTree>
    <p:extLst>
      <p:ext uri="{BB962C8B-B14F-4D97-AF65-F5344CB8AC3E}">
        <p14:creationId xmlns:p14="http://schemas.microsoft.com/office/powerpoint/2010/main" val="4085324063"/>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atin typeface="Trebuchet MS" charset="0"/>
                <a:ea typeface="MS PGothic" charset="0"/>
              </a:rPr>
              <a:t>Effect of Glitches</a:t>
            </a:r>
          </a:p>
        </p:txBody>
      </p:sp>
      <p:sp>
        <p:nvSpPr>
          <p:cNvPr id="38914" name="Content Placeholder 2"/>
          <p:cNvSpPr>
            <a:spLocks noGrp="1"/>
          </p:cNvSpPr>
          <p:nvPr>
            <p:ph sz="half" idx="1"/>
          </p:nvPr>
        </p:nvSpPr>
        <p:spPr>
          <a:xfrm>
            <a:off x="457200" y="1600200"/>
            <a:ext cx="5229225" cy="4525963"/>
          </a:xfrm>
        </p:spPr>
        <p:txBody>
          <a:bodyPr/>
          <a:lstStyle/>
          <a:p>
            <a:pPr>
              <a:lnSpc>
                <a:spcPct val="80000"/>
              </a:lnSpc>
            </a:pPr>
            <a:r>
              <a:rPr lang="en-US" sz="2400">
                <a:latin typeface="Trebuchet MS" charset="0"/>
                <a:ea typeface="MS PGothic" charset="0"/>
              </a:rPr>
              <a:t>Think back to EECS 370.</a:t>
            </a:r>
          </a:p>
          <a:p>
            <a:pPr lvl="1">
              <a:lnSpc>
                <a:spcPct val="80000"/>
              </a:lnSpc>
            </a:pPr>
            <a:r>
              <a:rPr lang="en-US" sz="2000">
                <a:latin typeface="Trebuchet MS" charset="0"/>
                <a:ea typeface="MS PGothic" charset="0"/>
              </a:rPr>
              <a:t>Why don’t glitches cause errors?</a:t>
            </a:r>
          </a:p>
          <a:p>
            <a:pPr lvl="1">
              <a:lnSpc>
                <a:spcPct val="80000"/>
              </a:lnSpc>
            </a:pPr>
            <a:endParaRPr lang="en-US" sz="2000">
              <a:latin typeface="Trebuchet MS" charset="0"/>
              <a:ea typeface="MS PGothic" charset="0"/>
            </a:endParaRPr>
          </a:p>
          <a:p>
            <a:pPr lvl="1">
              <a:lnSpc>
                <a:spcPct val="80000"/>
              </a:lnSpc>
            </a:pPr>
            <a:r>
              <a:rPr lang="en-US" sz="2000">
                <a:latin typeface="Trebuchet MS" charset="0"/>
                <a:ea typeface="MS PGothic" charset="0"/>
              </a:rPr>
              <a:t>The trick is that the inputs all change at the same time</a:t>
            </a:r>
          </a:p>
          <a:p>
            <a:pPr lvl="2">
              <a:lnSpc>
                <a:spcPct val="80000"/>
              </a:lnSpc>
            </a:pPr>
            <a:r>
              <a:rPr lang="en-US" sz="1700">
                <a:latin typeface="Trebuchet MS" charset="0"/>
                <a:ea typeface="MS PGothic" charset="0"/>
              </a:rPr>
              <a:t>In this case, the ID/EX registers all change some time shortly after the rising edge of the clock.</a:t>
            </a:r>
          </a:p>
          <a:p>
            <a:pPr lvl="1">
              <a:lnSpc>
                <a:spcPct val="80000"/>
              </a:lnSpc>
            </a:pPr>
            <a:r>
              <a:rPr lang="en-US" sz="2000">
                <a:latin typeface="Trebuchet MS" charset="0"/>
                <a:ea typeface="MS PGothic" charset="0"/>
              </a:rPr>
              <a:t>And we’ve chosen the clock period such that the next edge doesn’t happen until the combinational logic has stopped glitching.</a:t>
            </a:r>
          </a:p>
          <a:p>
            <a:pPr lvl="2">
              <a:lnSpc>
                <a:spcPct val="80000"/>
              </a:lnSpc>
            </a:pPr>
            <a:r>
              <a:rPr lang="en-US" sz="1700">
                <a:latin typeface="Trebuchet MS" charset="0"/>
                <a:ea typeface="MS PGothic" charset="0"/>
              </a:rPr>
              <a:t>In fact, we use the worst-case combinational logic delay in the whole system when determining the clock period!</a:t>
            </a:r>
          </a:p>
          <a:p>
            <a:pPr lvl="2">
              <a:lnSpc>
                <a:spcPct val="80000"/>
              </a:lnSpc>
              <a:buFontTx/>
              <a:buNone/>
            </a:pPr>
            <a:endParaRPr lang="en-US" sz="1700">
              <a:latin typeface="Trebuchet MS" charset="0"/>
              <a:ea typeface="MS PGothic" charset="0"/>
            </a:endParaRPr>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r="7590" b="1514"/>
          <a:stretch>
            <a:fillRect/>
          </a:stretch>
        </p:blipFill>
        <p:spPr bwMode="auto">
          <a:xfrm>
            <a:off x="5954713" y="1047750"/>
            <a:ext cx="2376487" cy="488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77850" y="2546350"/>
            <a:ext cx="5146675" cy="3802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33945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chipdesignmag.com/images/idesign/misc/dale_figure1.gif"/>
          <p:cNvPicPr>
            <a:picLocks noChangeAspect="1" noChangeArrowheads="1"/>
          </p:cNvPicPr>
          <p:nvPr/>
        </p:nvPicPr>
        <p:blipFill>
          <a:blip r:embed="rId3">
            <a:extLst>
              <a:ext uri="{28A0092B-C50C-407E-A947-70E740481C1C}">
                <a14:useLocalDpi xmlns:a14="http://schemas.microsoft.com/office/drawing/2010/main" val="0"/>
              </a:ext>
            </a:extLst>
          </a:blip>
          <a:srcRect l="3421" t="64980" r="9848"/>
          <a:stretch>
            <a:fillRect/>
          </a:stretch>
        </p:blipFill>
        <p:spPr bwMode="auto">
          <a:xfrm>
            <a:off x="7010400" y="4119563"/>
            <a:ext cx="21399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itle 1"/>
          <p:cNvSpPr>
            <a:spLocks noGrp="1"/>
          </p:cNvSpPr>
          <p:nvPr>
            <p:ph type="title"/>
          </p:nvPr>
        </p:nvSpPr>
        <p:spPr/>
        <p:txBody>
          <a:bodyPr/>
          <a:lstStyle/>
          <a:p>
            <a:r>
              <a:rPr lang="en-US">
                <a:latin typeface="Trebuchet MS" charset="0"/>
                <a:ea typeface="MS PGothic" charset="0"/>
              </a:rPr>
              <a:t>So, how can glitches hurt us?</a:t>
            </a:r>
          </a:p>
        </p:txBody>
      </p:sp>
      <p:sp>
        <p:nvSpPr>
          <p:cNvPr id="3" name="Content Placeholder 2"/>
          <p:cNvSpPr>
            <a:spLocks noGrp="1"/>
          </p:cNvSpPr>
          <p:nvPr>
            <p:ph idx="1"/>
          </p:nvPr>
        </p:nvSpPr>
        <p:spPr>
          <a:xfrm>
            <a:off x="457200" y="1600200"/>
            <a:ext cx="6738938" cy="4525963"/>
          </a:xfrm>
        </p:spPr>
        <p:txBody>
          <a:bodyPr/>
          <a:lstStyle/>
          <a:p>
            <a:r>
              <a:rPr lang="en-US">
                <a:latin typeface="Trebuchet MS" charset="0"/>
                <a:ea typeface="MS PGothic" charset="0"/>
              </a:rPr>
              <a:t>There are a handful of places:</a:t>
            </a:r>
          </a:p>
          <a:p>
            <a:pPr lvl="1"/>
            <a:r>
              <a:rPr lang="en-US">
                <a:latin typeface="Trebuchet MS" charset="0"/>
                <a:ea typeface="MS PGothic" charset="0"/>
              </a:rPr>
              <a:t>Asynchronous resets</a:t>
            </a:r>
          </a:p>
          <a:p>
            <a:pPr lvl="2"/>
            <a:r>
              <a:rPr lang="en-US">
                <a:latin typeface="Trebuchet MS" charset="0"/>
                <a:ea typeface="MS PGothic" charset="0"/>
              </a:rPr>
              <a:t>If you’ve got a flip-flop that has an asynchronous reset (or “preset”) you need to be sure the input can’t glitch.</a:t>
            </a:r>
          </a:p>
          <a:p>
            <a:pPr lvl="3"/>
            <a:r>
              <a:rPr lang="en-US">
                <a:latin typeface="Trebuchet MS" charset="0"/>
                <a:ea typeface="MS PGothic" charset="0"/>
              </a:rPr>
              <a:t>That pretty much means you need a flip-flop driving the input (which means you probably should have used a sync. reset!)</a:t>
            </a:r>
          </a:p>
          <a:p>
            <a:pPr lvl="1"/>
            <a:r>
              <a:rPr lang="en-US">
                <a:latin typeface="Trebuchet MS" charset="0"/>
                <a:ea typeface="MS PGothic" charset="0"/>
              </a:rPr>
              <a:t>Clocks</a:t>
            </a:r>
          </a:p>
          <a:p>
            <a:pPr lvl="2"/>
            <a:r>
              <a:rPr lang="en-US">
                <a:latin typeface="Trebuchet MS" charset="0"/>
                <a:ea typeface="MS PGothic" charset="0"/>
              </a:rPr>
              <a:t>If you are using combinational logic to drive a clock, you are likely going to get extra clock edges.</a:t>
            </a:r>
          </a:p>
          <a:p>
            <a:pPr lvl="1"/>
            <a:endParaRPr lang="en-US">
              <a:latin typeface="Trebuchet MS" charset="0"/>
              <a:ea typeface="MS PGothic" charset="0"/>
            </a:endParaRPr>
          </a:p>
        </p:txBody>
      </p:sp>
      <p:pic>
        <p:nvPicPr>
          <p:cNvPr id="2050" name="Picture 2" descr="http://sub.allaboutcircuits.com/images/04199.png"/>
          <p:cNvPicPr>
            <a:picLocks noChangeAspect="1" noChangeArrowheads="1"/>
          </p:cNvPicPr>
          <p:nvPr/>
        </p:nvPicPr>
        <p:blipFill>
          <a:blip r:embed="rId4">
            <a:extLst>
              <a:ext uri="{28A0092B-C50C-407E-A947-70E740481C1C}">
                <a14:useLocalDpi xmlns:a14="http://schemas.microsoft.com/office/drawing/2010/main" val="0"/>
              </a:ext>
            </a:extLst>
          </a:blip>
          <a:srcRect r="71146"/>
          <a:stretch>
            <a:fillRect/>
          </a:stretch>
        </p:blipFill>
        <p:spPr bwMode="auto">
          <a:xfrm>
            <a:off x="7467600" y="1230313"/>
            <a:ext cx="12223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7196138" y="3186113"/>
            <a:ext cx="1939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70C0"/>
                </a:solidFill>
              </a:rPr>
              <a:t>Traditionally, CLR is used</a:t>
            </a:r>
          </a:p>
          <a:p>
            <a:r>
              <a:rPr lang="en-US" sz="1200" b="1">
                <a:solidFill>
                  <a:srgbClr val="0070C0"/>
                </a:solidFill>
              </a:rPr>
              <a:t>to indicate async reset.  “R”</a:t>
            </a:r>
          </a:p>
          <a:p>
            <a:r>
              <a:rPr lang="en-US" sz="1200" b="1">
                <a:solidFill>
                  <a:srgbClr val="0070C0"/>
                </a:solidFill>
              </a:rPr>
              <a:t>or “reset” for sync. reset.</a:t>
            </a:r>
          </a:p>
        </p:txBody>
      </p:sp>
      <p:sp>
        <p:nvSpPr>
          <p:cNvPr id="8" name="Rectangle 7"/>
          <p:cNvSpPr>
            <a:spLocks noChangeArrowheads="1"/>
          </p:cNvSpPr>
          <p:nvPr/>
        </p:nvSpPr>
        <p:spPr bwMode="auto">
          <a:xfrm>
            <a:off x="7412038" y="5087938"/>
            <a:ext cx="1614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70C0"/>
                </a:solidFill>
              </a:rPr>
              <a:t>If clk is high and cond </a:t>
            </a:r>
          </a:p>
          <a:p>
            <a:r>
              <a:rPr lang="en-US" sz="1200" b="1">
                <a:solidFill>
                  <a:srgbClr val="0070C0"/>
                </a:solidFill>
              </a:rPr>
              <a:t>glitches, you get extra </a:t>
            </a:r>
          </a:p>
          <a:p>
            <a:r>
              <a:rPr lang="en-US" sz="1200" b="1">
                <a:solidFill>
                  <a:srgbClr val="0070C0"/>
                </a:solidFill>
              </a:rPr>
              <a:t>edges!</a:t>
            </a:r>
          </a:p>
        </p:txBody>
      </p:sp>
    </p:spTree>
    <p:extLst>
      <p:ext uri="{BB962C8B-B14F-4D97-AF65-F5344CB8AC3E}">
        <p14:creationId xmlns:p14="http://schemas.microsoft.com/office/powerpoint/2010/main" val="3563821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52"/>
                                        </p:tgtEl>
                                        <p:attrNameLst>
                                          <p:attrName>style.visibility</p:attrName>
                                        </p:attrNameLst>
                                      </p:cBhvr>
                                      <p:to>
                                        <p:strVal val="visible"/>
                                      </p:to>
                                    </p:set>
                                    <p:anim calcmode="lin" valueType="num">
                                      <p:cBhvr additive="base">
                                        <p:cTn id="37" dur="500" fill="hold"/>
                                        <p:tgtEl>
                                          <p:spTgt spid="2052"/>
                                        </p:tgtEl>
                                        <p:attrNameLst>
                                          <p:attrName>ppt_x</p:attrName>
                                        </p:attrNameLst>
                                      </p:cBhvr>
                                      <p:tavLst>
                                        <p:tav tm="0">
                                          <p:val>
                                            <p:strVal val="#ppt_x"/>
                                          </p:val>
                                        </p:tav>
                                        <p:tav tm="100000">
                                          <p:val>
                                            <p:strVal val="#ppt_x"/>
                                          </p:val>
                                        </p:tav>
                                      </p:tavLst>
                                    </p:anim>
                                    <p:anim calcmode="lin" valueType="num">
                                      <p:cBhvr additive="base">
                                        <p:cTn id="38" dur="500" fill="hold"/>
                                        <p:tgtEl>
                                          <p:spTgt spid="205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atin typeface="Trebuchet MS" charset="0"/>
                <a:ea typeface="MS PGothic" charset="0"/>
              </a:rPr>
              <a:t>Design rules</a:t>
            </a:r>
          </a:p>
        </p:txBody>
      </p:sp>
      <p:sp>
        <p:nvSpPr>
          <p:cNvPr id="3" name="Content Placeholder 2"/>
          <p:cNvSpPr>
            <a:spLocks noGrp="1"/>
          </p:cNvSpPr>
          <p:nvPr>
            <p:ph idx="1"/>
          </p:nvPr>
        </p:nvSpPr>
        <p:spPr>
          <a:xfrm>
            <a:off x="457200" y="1600200"/>
            <a:ext cx="5573713" cy="4525963"/>
          </a:xfrm>
        </p:spPr>
        <p:txBody>
          <a:bodyPr/>
          <a:lstStyle/>
          <a:p>
            <a:pPr marL="514350" indent="-514350">
              <a:buFont typeface="Trebuchet MS" charset="0"/>
              <a:buAutoNum type="arabicPeriod"/>
            </a:pPr>
            <a:r>
              <a:rPr lang="en-US">
                <a:solidFill>
                  <a:srgbClr val="FF0000"/>
                </a:solidFill>
                <a:latin typeface="Algerian" charset="0"/>
                <a:ea typeface="MS PGothic" charset="0"/>
              </a:rPr>
              <a:t>Thou shalt </a:t>
            </a:r>
            <a:r>
              <a:rPr lang="en-US" u="sng">
                <a:solidFill>
                  <a:srgbClr val="FF0000"/>
                </a:solidFill>
                <a:latin typeface="Algerian" charset="0"/>
                <a:ea typeface="MS PGothic" charset="0"/>
              </a:rPr>
              <a:t>not</a:t>
            </a:r>
            <a:r>
              <a:rPr lang="en-US">
                <a:solidFill>
                  <a:srgbClr val="FF0000"/>
                </a:solidFill>
                <a:latin typeface="Algerian" charset="0"/>
                <a:ea typeface="MS PGothic" charset="0"/>
              </a:rPr>
              <a:t> use asynchronous resets</a:t>
            </a:r>
            <a:r>
              <a:rPr lang="en-US">
                <a:latin typeface="Algerian" charset="0"/>
                <a:ea typeface="MS PGothic" charset="0"/>
              </a:rPr>
              <a:t/>
            </a:r>
            <a:br>
              <a:rPr lang="en-US">
                <a:latin typeface="Algerian" charset="0"/>
                <a:ea typeface="MS PGothic" charset="0"/>
              </a:rPr>
            </a:br>
            <a:endParaRPr lang="en-US">
              <a:latin typeface="Algerian" charset="0"/>
              <a:ea typeface="MS PGothic" charset="0"/>
            </a:endParaRPr>
          </a:p>
          <a:p>
            <a:pPr marL="514350" indent="-514350">
              <a:buFont typeface="Trebuchet MS" charset="0"/>
              <a:buAutoNum type="arabicPeriod"/>
            </a:pPr>
            <a:r>
              <a:rPr lang="en-US">
                <a:solidFill>
                  <a:srgbClr val="FF0000"/>
                </a:solidFill>
                <a:latin typeface="Algerian" charset="0"/>
                <a:ea typeface="MS PGothic" charset="0"/>
              </a:rPr>
              <a:t>Thou shalt </a:t>
            </a:r>
            <a:r>
              <a:rPr lang="en-US" u="sng">
                <a:solidFill>
                  <a:srgbClr val="FF0000"/>
                </a:solidFill>
                <a:latin typeface="Algerian" charset="0"/>
                <a:ea typeface="MS PGothic" charset="0"/>
              </a:rPr>
              <a:t>not</a:t>
            </a:r>
            <a:r>
              <a:rPr lang="en-US">
                <a:solidFill>
                  <a:srgbClr val="FF0000"/>
                </a:solidFill>
                <a:latin typeface="Algerian" charset="0"/>
                <a:ea typeface="MS PGothic" charset="0"/>
              </a:rPr>
              <a:t> drive a clock with anything other than a clock or directly off of a flip-flop’s output</a:t>
            </a:r>
          </a:p>
        </p:txBody>
      </p:sp>
      <p:pic>
        <p:nvPicPr>
          <p:cNvPr id="43011" name="Picture 2" descr="http://sub.allaboutcircuits.com/images/04199.png"/>
          <p:cNvPicPr>
            <a:picLocks noChangeAspect="1" noChangeArrowheads="1"/>
          </p:cNvPicPr>
          <p:nvPr/>
        </p:nvPicPr>
        <p:blipFill>
          <a:blip r:embed="rId3">
            <a:extLst>
              <a:ext uri="{28A0092B-C50C-407E-A947-70E740481C1C}">
                <a14:useLocalDpi xmlns:a14="http://schemas.microsoft.com/office/drawing/2010/main" val="0"/>
              </a:ext>
            </a:extLst>
          </a:blip>
          <a:srcRect r="71146"/>
          <a:stretch>
            <a:fillRect/>
          </a:stretch>
        </p:blipFill>
        <p:spPr bwMode="auto">
          <a:xfrm>
            <a:off x="7467600" y="1230313"/>
            <a:ext cx="12223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7488238" y="1163638"/>
            <a:ext cx="11160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4000">
                <a:solidFill>
                  <a:srgbClr val="FF0000"/>
                </a:solidFill>
              </a:rPr>
              <a:t>X</a:t>
            </a:r>
          </a:p>
        </p:txBody>
      </p:sp>
      <p:pic>
        <p:nvPicPr>
          <p:cNvPr id="43013" name="Picture 4" descr="http://chipdesignmag.com/images/idesign/misc/dale_figure1.gif"/>
          <p:cNvPicPr>
            <a:picLocks noChangeAspect="1" noChangeArrowheads="1"/>
          </p:cNvPicPr>
          <p:nvPr/>
        </p:nvPicPr>
        <p:blipFill>
          <a:blip r:embed="rId4">
            <a:extLst>
              <a:ext uri="{28A0092B-C50C-407E-A947-70E740481C1C}">
                <a14:useLocalDpi xmlns:a14="http://schemas.microsoft.com/office/drawing/2010/main" val="0"/>
              </a:ext>
            </a:extLst>
          </a:blip>
          <a:srcRect l="3421" t="64980" r="9848"/>
          <a:stretch>
            <a:fillRect/>
          </a:stretch>
        </p:blipFill>
        <p:spPr bwMode="auto">
          <a:xfrm>
            <a:off x="7010400" y="4119563"/>
            <a:ext cx="21399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7413625" y="3409950"/>
            <a:ext cx="11160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4000">
                <a:solidFill>
                  <a:srgbClr val="FF0000"/>
                </a:solidFill>
              </a:rPr>
              <a:t>X</a:t>
            </a:r>
          </a:p>
        </p:txBody>
      </p:sp>
    </p:spTree>
    <p:extLst>
      <p:ext uri="{BB962C8B-B14F-4D97-AF65-F5344CB8AC3E}">
        <p14:creationId xmlns:p14="http://schemas.microsoft.com/office/powerpoint/2010/main" val="2879337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atin typeface="Trebuchet MS" charset="0"/>
                <a:ea typeface="MS PGothic" charset="0"/>
              </a:rPr>
              <a:t>Really?  Seriously?</a:t>
            </a:r>
          </a:p>
        </p:txBody>
      </p:sp>
      <p:sp>
        <p:nvSpPr>
          <p:cNvPr id="3" name="Content Placeholder 2"/>
          <p:cNvSpPr>
            <a:spLocks noGrp="1"/>
          </p:cNvSpPr>
          <p:nvPr>
            <p:ph idx="1"/>
          </p:nvPr>
        </p:nvSpPr>
        <p:spPr>
          <a:xfrm>
            <a:off x="457200" y="1600200"/>
            <a:ext cx="8229600" cy="5054600"/>
          </a:xfrm>
        </p:spPr>
        <p:txBody>
          <a:bodyPr/>
          <a:lstStyle/>
          <a:p>
            <a:pPr>
              <a:lnSpc>
                <a:spcPct val="90000"/>
              </a:lnSpc>
            </a:pPr>
            <a:r>
              <a:rPr lang="en-US" sz="2200">
                <a:latin typeface="Trebuchet MS" charset="0"/>
                <a:ea typeface="MS PGothic" charset="0"/>
              </a:rPr>
              <a:t>People </a:t>
            </a:r>
            <a:r>
              <a:rPr lang="en-US" sz="2200" i="1">
                <a:latin typeface="Trebuchet MS" charset="0"/>
                <a:ea typeface="MS PGothic" charset="0"/>
              </a:rPr>
              <a:t>do use</a:t>
            </a:r>
            <a:r>
              <a:rPr lang="en-US" sz="2200">
                <a:latin typeface="Trebuchet MS" charset="0"/>
                <a:ea typeface="MS PGothic" charset="0"/>
              </a:rPr>
              <a:t> asynchronous resets and clock gating!</a:t>
            </a:r>
          </a:p>
          <a:p>
            <a:pPr lvl="1">
              <a:lnSpc>
                <a:spcPct val="90000"/>
              </a:lnSpc>
            </a:pPr>
            <a:r>
              <a:rPr lang="en-US" sz="1900">
                <a:latin typeface="Trebuchet MS" charset="0"/>
                <a:ea typeface="MS PGothic" charset="0"/>
              </a:rPr>
              <a:t>Yep.  And people use </a:t>
            </a:r>
            <a:r>
              <a:rPr lang="en-US" sz="1900" b="1">
                <a:latin typeface="Courier New" charset="0"/>
                <a:ea typeface="ＭＳ Ｐゴシック" charset="0"/>
              </a:rPr>
              <a:t>goto</a:t>
            </a:r>
            <a:r>
              <a:rPr lang="en-US" sz="3000">
                <a:latin typeface="Trebuchet MS" charset="0"/>
                <a:ea typeface="MS PGothic" charset="0"/>
              </a:rPr>
              <a:t> </a:t>
            </a:r>
            <a:r>
              <a:rPr lang="en-US" sz="1900">
                <a:latin typeface="Trebuchet MS" charset="0"/>
                <a:ea typeface="MS PGothic" charset="0"/>
              </a:rPr>
              <a:t>in C programs.</a:t>
            </a:r>
          </a:p>
          <a:p>
            <a:pPr lvl="2">
              <a:lnSpc>
                <a:spcPct val="90000"/>
              </a:lnSpc>
            </a:pPr>
            <a:r>
              <a:rPr lang="en-US" sz="1900">
                <a:latin typeface="Trebuchet MS" charset="0"/>
                <a:ea typeface="MS PGothic" charset="0"/>
              </a:rPr>
              <a:t>Sometimes they are the right thing.</a:t>
            </a:r>
          </a:p>
          <a:p>
            <a:pPr lvl="3">
              <a:lnSpc>
                <a:spcPct val="90000"/>
              </a:lnSpc>
            </a:pPr>
            <a:r>
              <a:rPr lang="en-US" sz="1900">
                <a:latin typeface="Trebuchet MS" charset="0"/>
                <a:ea typeface="MS PGothic" charset="0"/>
              </a:rPr>
              <a:t>But you have to think </a:t>
            </a:r>
            <a:r>
              <a:rPr lang="en-US" sz="1900" b="1" i="1">
                <a:latin typeface="Trebuchet MS" charset="0"/>
                <a:ea typeface="MS PGothic" charset="0"/>
              </a:rPr>
              <a:t>really</a:t>
            </a:r>
            <a:r>
              <a:rPr lang="en-US" sz="1900">
                <a:latin typeface="Trebuchet MS" charset="0"/>
                <a:ea typeface="MS PGothic" charset="0"/>
              </a:rPr>
              <a:t> hard about them to insure that they won’t cause you problems.</a:t>
            </a:r>
          </a:p>
          <a:p>
            <a:pPr lvl="1">
              <a:lnSpc>
                <a:spcPct val="90000"/>
              </a:lnSpc>
            </a:pPr>
            <a:r>
              <a:rPr lang="en-US" sz="1900">
                <a:latin typeface="Trebuchet MS" charset="0"/>
                <a:ea typeface="MS PGothic" charset="0"/>
              </a:rPr>
              <a:t>Our “simple” bus used</a:t>
            </a:r>
            <a:br>
              <a:rPr lang="en-US" sz="1900">
                <a:latin typeface="Trebuchet MS" charset="0"/>
                <a:ea typeface="MS PGothic" charset="0"/>
              </a:rPr>
            </a:br>
            <a:r>
              <a:rPr lang="en-US" sz="1900">
                <a:latin typeface="Trebuchet MS" charset="0"/>
                <a:ea typeface="MS PGothic" charset="0"/>
              </a:rPr>
              <a:t>combinational logic for</a:t>
            </a:r>
            <a:br>
              <a:rPr lang="en-US" sz="1900">
                <a:latin typeface="Trebuchet MS" charset="0"/>
                <a:ea typeface="MS PGothic" charset="0"/>
              </a:rPr>
            </a:br>
            <a:r>
              <a:rPr lang="en-US" sz="1900">
                <a:latin typeface="Trebuchet MS" charset="0"/>
                <a:ea typeface="MS PGothic" charset="0"/>
              </a:rPr>
              <a:t>the clock</a:t>
            </a:r>
          </a:p>
          <a:p>
            <a:pPr lvl="2">
              <a:lnSpc>
                <a:spcPct val="90000"/>
              </a:lnSpc>
            </a:pPr>
            <a:r>
              <a:rPr lang="en-US" sz="1900">
                <a:latin typeface="Trebuchet MS" charset="0"/>
                <a:ea typeface="MS PGothic" charset="0"/>
              </a:rPr>
              <a:t>Works because REQ goes</a:t>
            </a:r>
            <a:br>
              <a:rPr lang="en-US" sz="1900">
                <a:latin typeface="Trebuchet MS" charset="0"/>
                <a:ea typeface="MS PGothic" charset="0"/>
              </a:rPr>
            </a:br>
            <a:r>
              <a:rPr lang="en-US" sz="1900">
                <a:latin typeface="Trebuchet MS" charset="0"/>
                <a:ea typeface="MS PGothic" charset="0"/>
              </a:rPr>
              <a:t>low only after everything</a:t>
            </a:r>
            <a:br>
              <a:rPr lang="en-US" sz="1900">
                <a:latin typeface="Trebuchet MS" charset="0"/>
                <a:ea typeface="MS PGothic" charset="0"/>
              </a:rPr>
            </a:br>
            <a:r>
              <a:rPr lang="en-US" sz="1900">
                <a:latin typeface="Trebuchet MS" charset="0"/>
                <a:ea typeface="MS PGothic" charset="0"/>
              </a:rPr>
              <a:t>else has stopped switching</a:t>
            </a:r>
          </a:p>
          <a:p>
            <a:pPr lvl="3">
              <a:lnSpc>
                <a:spcPct val="90000"/>
              </a:lnSpc>
            </a:pPr>
            <a:r>
              <a:rPr lang="en-US" sz="1900">
                <a:latin typeface="Trebuchet MS" charset="0"/>
                <a:ea typeface="MS PGothic" charset="0"/>
              </a:rPr>
              <a:t>So no glitch.</a:t>
            </a:r>
          </a:p>
          <a:p>
            <a:pPr lvl="2">
              <a:lnSpc>
                <a:spcPct val="90000"/>
              </a:lnSpc>
            </a:pPr>
            <a:r>
              <a:rPr lang="en-US" sz="1900">
                <a:latin typeface="Trebuchet MS" charset="0"/>
                <a:ea typeface="MS PGothic" charset="0"/>
              </a:rPr>
              <a:t>Not fun to reason about…</a:t>
            </a:r>
          </a:p>
          <a:p>
            <a:pPr>
              <a:lnSpc>
                <a:spcPct val="90000"/>
              </a:lnSpc>
            </a:pPr>
            <a:r>
              <a:rPr lang="en-US" sz="2200">
                <a:latin typeface="Trebuchet MS" charset="0"/>
                <a:ea typeface="MS PGothic" charset="0"/>
              </a:rPr>
              <a:t>Avoid unless you must</a:t>
            </a:r>
          </a:p>
          <a:p>
            <a:pPr lvl="1">
              <a:lnSpc>
                <a:spcPct val="90000"/>
              </a:lnSpc>
            </a:pPr>
            <a:r>
              <a:rPr lang="en-US" sz="1900">
                <a:latin typeface="Trebuchet MS" charset="0"/>
                <a:ea typeface="MS PGothic" charset="0"/>
              </a:rPr>
              <a:t>Then think </a:t>
            </a:r>
            <a:r>
              <a:rPr lang="en-US" sz="1900" i="1">
                <a:latin typeface="Trebuchet MS" charset="0"/>
                <a:ea typeface="MS PGothic" charset="0"/>
              </a:rPr>
              <a:t>really</a:t>
            </a:r>
            <a:r>
              <a:rPr lang="en-US" sz="1900">
                <a:latin typeface="Trebuchet MS" charset="0"/>
                <a:ea typeface="MS PGothic" charset="0"/>
              </a:rPr>
              <a:t> carefully.</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188" y="3617913"/>
            <a:ext cx="4262437" cy="2192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3387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Trebuchet MS" charset="0"/>
                <a:ea typeface="MS PGothic" charset="0"/>
              </a:rPr>
              <a:t>Setup and hold time</a:t>
            </a:r>
          </a:p>
        </p:txBody>
      </p:sp>
      <p:sp>
        <p:nvSpPr>
          <p:cNvPr id="47106" name="Content Placeholder 2"/>
          <p:cNvSpPr>
            <a:spLocks noGrp="1"/>
          </p:cNvSpPr>
          <p:nvPr>
            <p:ph idx="1"/>
          </p:nvPr>
        </p:nvSpPr>
        <p:spPr/>
        <p:txBody>
          <a:bodyPr/>
          <a:lstStyle/>
          <a:p>
            <a:r>
              <a:rPr lang="en-US">
                <a:latin typeface="Trebuchet MS" charset="0"/>
                <a:ea typeface="MS PGothic" charset="0"/>
              </a:rPr>
              <a:t>The idea is simple.</a:t>
            </a:r>
          </a:p>
          <a:p>
            <a:pPr lvl="1"/>
            <a:r>
              <a:rPr lang="en-US">
                <a:latin typeface="Trebuchet MS" charset="0"/>
                <a:ea typeface="MS PGothic" charset="0"/>
              </a:rPr>
              <a:t>When the clock is changing</a:t>
            </a:r>
            <a:br>
              <a:rPr lang="en-US">
                <a:latin typeface="Trebuchet MS" charset="0"/>
                <a:ea typeface="MS PGothic" charset="0"/>
              </a:rPr>
            </a:br>
            <a:r>
              <a:rPr lang="en-US">
                <a:latin typeface="Trebuchet MS" charset="0"/>
                <a:ea typeface="MS PGothic" charset="0"/>
              </a:rPr>
              <a:t>if the data is also changing it</a:t>
            </a:r>
            <a:br>
              <a:rPr lang="en-US">
                <a:latin typeface="Trebuchet MS" charset="0"/>
                <a:ea typeface="MS PGothic" charset="0"/>
              </a:rPr>
            </a:br>
            <a:r>
              <a:rPr lang="en-US">
                <a:latin typeface="Trebuchet MS" charset="0"/>
                <a:ea typeface="MS PGothic" charset="0"/>
              </a:rPr>
              <a:t>is hard to tell what the data</a:t>
            </a:r>
            <a:br>
              <a:rPr lang="en-US">
                <a:latin typeface="Trebuchet MS" charset="0"/>
                <a:ea typeface="MS PGothic" charset="0"/>
              </a:rPr>
            </a:br>
            <a:r>
              <a:rPr lang="en-US" b="1" i="1" u="sng">
                <a:latin typeface="Trebuchet MS" charset="0"/>
                <a:ea typeface="MS PGothic" charset="0"/>
              </a:rPr>
              <a:t>is</a:t>
            </a:r>
            <a:r>
              <a:rPr lang="en-US">
                <a:latin typeface="Trebuchet MS" charset="0"/>
                <a:ea typeface="MS PGothic" charset="0"/>
              </a:rPr>
              <a:t>.  </a:t>
            </a:r>
          </a:p>
          <a:p>
            <a:pPr lvl="2"/>
            <a:r>
              <a:rPr lang="en-US">
                <a:latin typeface="Trebuchet MS" charset="0"/>
                <a:ea typeface="MS PGothic" charset="0"/>
              </a:rPr>
              <a:t>Hardware can’t always tell</a:t>
            </a:r>
          </a:p>
          <a:p>
            <a:pPr lvl="3"/>
            <a:r>
              <a:rPr lang="en-US">
                <a:latin typeface="Trebuchet MS" charset="0"/>
                <a:ea typeface="MS PGothic" charset="0"/>
              </a:rPr>
              <a:t>And you can get meta-stable behavior too (very unlikely but…)</a:t>
            </a:r>
          </a:p>
          <a:p>
            <a:pPr lvl="1"/>
            <a:r>
              <a:rPr lang="en-US">
                <a:latin typeface="Trebuchet MS" charset="0"/>
                <a:ea typeface="MS PGothic" charset="0"/>
              </a:rPr>
              <a:t>So we have a “guard band” around the clock rising time during which we don’t allow the data to change.</a:t>
            </a:r>
          </a:p>
          <a:p>
            <a:pPr lvl="2"/>
            <a:r>
              <a:rPr lang="en-US">
                <a:latin typeface="Trebuchet MS" charset="0"/>
                <a:ea typeface="MS PGothic" charset="0"/>
              </a:rPr>
              <a:t>See diagram.  We call the time before the clock-edge “setup time” and the time after “hold time”</a:t>
            </a:r>
          </a:p>
        </p:txBody>
      </p:sp>
      <p:pic>
        <p:nvPicPr>
          <p:cNvPr id="47107" name="Picture 3" descr="http://2.bp.blogspot.com/-KrwwiPeAcK4/TZ1Vx-6AphI/AAAAAAAAADU/Io88QAEsdXI/s1600/Setup+and+Hold+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775" y="817563"/>
            <a:ext cx="3130550" cy="20732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0989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648200" y="848570"/>
            <a:ext cx="4402138" cy="2656325"/>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endParaRPr>
          </a:p>
        </p:txBody>
      </p:sp>
      <p:sp>
        <p:nvSpPr>
          <p:cNvPr id="6146" name="Title 1"/>
          <p:cNvSpPr>
            <a:spLocks noGrp="1"/>
          </p:cNvSpPr>
          <p:nvPr>
            <p:ph type="title"/>
          </p:nvPr>
        </p:nvSpPr>
        <p:spPr/>
        <p:txBody>
          <a:bodyPr/>
          <a:lstStyle/>
          <a:p>
            <a:r>
              <a:rPr lang="en-US" dirty="0" smtClean="0"/>
              <a:t>The </a:t>
            </a:r>
            <a:r>
              <a:rPr lang="en-US" dirty="0" err="1" smtClean="0"/>
              <a:t>endianess</a:t>
            </a:r>
            <a:r>
              <a:rPr lang="en-US" dirty="0" smtClean="0"/>
              <a:t> religious war: 284 years and counting!</a:t>
            </a:r>
          </a:p>
        </p:txBody>
      </p:sp>
      <p:sp>
        <p:nvSpPr>
          <p:cNvPr id="6147" name="Content Placeholder 2"/>
          <p:cNvSpPr>
            <a:spLocks noGrp="1"/>
          </p:cNvSpPr>
          <p:nvPr>
            <p:ph sz="half" idx="1"/>
          </p:nvPr>
        </p:nvSpPr>
        <p:spPr>
          <a:xfrm>
            <a:off x="169863" y="990600"/>
            <a:ext cx="4705350" cy="5548313"/>
          </a:xfrm>
        </p:spPr>
        <p:txBody>
          <a:bodyPr/>
          <a:lstStyle/>
          <a:p>
            <a:r>
              <a:rPr lang="en-US" dirty="0" smtClean="0"/>
              <a:t>Modern version</a:t>
            </a:r>
          </a:p>
          <a:p>
            <a:pPr lvl="1"/>
            <a:r>
              <a:rPr lang="en-US" dirty="0" smtClean="0"/>
              <a:t>Danny Cohen</a:t>
            </a:r>
          </a:p>
          <a:p>
            <a:pPr lvl="1"/>
            <a:r>
              <a:rPr lang="en-US" dirty="0" smtClean="0"/>
              <a:t>IEEE Computer, v14, #10</a:t>
            </a:r>
          </a:p>
          <a:p>
            <a:pPr lvl="1"/>
            <a:r>
              <a:rPr lang="en-US" dirty="0" smtClean="0"/>
              <a:t>Published in 1981</a:t>
            </a:r>
          </a:p>
          <a:p>
            <a:pPr lvl="1"/>
            <a:r>
              <a:rPr lang="en-US" dirty="0" smtClean="0"/>
              <a:t>Satire on CS religious war</a:t>
            </a:r>
          </a:p>
          <a:p>
            <a:pPr lvl="1"/>
            <a:endParaRPr lang="en-US" dirty="0" smtClean="0"/>
          </a:p>
          <a:p>
            <a:r>
              <a:rPr lang="en-US" dirty="0" smtClean="0"/>
              <a:t>Historical Inspiration</a:t>
            </a:r>
          </a:p>
          <a:p>
            <a:pPr lvl="1"/>
            <a:r>
              <a:rPr lang="en-US" dirty="0" smtClean="0"/>
              <a:t>Jonathan Swift</a:t>
            </a:r>
          </a:p>
          <a:p>
            <a:pPr lvl="1"/>
            <a:r>
              <a:rPr lang="en-US" i="1" dirty="0" smtClean="0"/>
              <a:t>Gulliver's Travels</a:t>
            </a:r>
          </a:p>
          <a:p>
            <a:pPr lvl="1"/>
            <a:r>
              <a:rPr lang="en-US" dirty="0" smtClean="0"/>
              <a:t>Published in 1726 </a:t>
            </a:r>
          </a:p>
          <a:p>
            <a:pPr lvl="1"/>
            <a:r>
              <a:rPr lang="en-US" dirty="0" smtClean="0"/>
              <a:t>Satire on Henry-VIII’s split with the Church</a:t>
            </a:r>
          </a:p>
          <a:p>
            <a:pPr lvl="2"/>
            <a:r>
              <a:rPr lang="en-US" dirty="0" smtClean="0"/>
              <a:t>Now a major motion picture!</a:t>
            </a:r>
          </a:p>
        </p:txBody>
      </p:sp>
      <p:sp>
        <p:nvSpPr>
          <p:cNvPr id="5" name="Slide Number Placeholder 4"/>
          <p:cNvSpPr>
            <a:spLocks noGrp="1"/>
          </p:cNvSpPr>
          <p:nvPr>
            <p:ph type="sldNum" sz="quarter" idx="12"/>
          </p:nvPr>
        </p:nvSpPr>
        <p:spPr/>
        <p:txBody>
          <a:bodyPr/>
          <a:lstStyle/>
          <a:p>
            <a:pPr>
              <a:defRPr/>
            </a:pPr>
            <a:fld id="{11B62EA5-06C1-45BB-90B3-EC9BB1EC7CC3}" type="slidenum">
              <a:rPr lang="en-US" smtClean="0"/>
              <a:pPr>
                <a:defRPr/>
              </a:pPr>
              <a:t>12</a:t>
            </a:fld>
            <a:endParaRPr lang="en-US" dirty="0"/>
          </a:p>
        </p:txBody>
      </p:sp>
      <p:pic>
        <p:nvPicPr>
          <p:cNvPr id="6149" name="Picture 3"/>
          <p:cNvPicPr>
            <a:picLocks noChangeAspect="1" noChangeArrowheads="1"/>
          </p:cNvPicPr>
          <p:nvPr/>
        </p:nvPicPr>
        <p:blipFill>
          <a:blip r:embed="rId3" cstate="print"/>
          <a:srcRect/>
          <a:stretch>
            <a:fillRect/>
          </a:stretch>
        </p:blipFill>
        <p:spPr bwMode="auto">
          <a:xfrm>
            <a:off x="3657600" y="4495800"/>
            <a:ext cx="762000" cy="838200"/>
          </a:xfrm>
          <a:prstGeom prst="rect">
            <a:avLst/>
          </a:prstGeom>
          <a:noFill/>
          <a:ln w="9525">
            <a:noFill/>
            <a:miter lim="800000"/>
            <a:headEnd/>
            <a:tailEnd/>
          </a:ln>
        </p:spPr>
      </p:pic>
      <p:sp>
        <p:nvSpPr>
          <p:cNvPr id="12294" name="TextBox 3"/>
          <p:cNvSpPr txBox="1">
            <a:spLocks noChangeArrowheads="1"/>
          </p:cNvSpPr>
          <p:nvPr/>
        </p:nvSpPr>
        <p:spPr bwMode="auto">
          <a:xfrm>
            <a:off x="4648200" y="1892300"/>
            <a:ext cx="4402138" cy="1384300"/>
          </a:xfrm>
          <a:prstGeom prst="rect">
            <a:avLst/>
          </a:prstGeom>
          <a:noFill/>
          <a:ln w="9525">
            <a:noFill/>
            <a:miter lim="800000"/>
            <a:headEnd/>
            <a:tailEnd/>
          </a:ln>
        </p:spPr>
        <p:txBody>
          <a:bodyPr>
            <a:spAutoFit/>
          </a:bodyPr>
          <a:lstStyle/>
          <a:p>
            <a:pPr>
              <a:tabLst>
                <a:tab pos="1549400" algn="l"/>
              </a:tabLst>
            </a:pPr>
            <a:r>
              <a:rPr lang="en-US" sz="1200" b="1" dirty="0">
                <a:latin typeface="Consolas" pitchFamily="49" charset="0"/>
                <a:ea typeface="Consolas" pitchFamily="49" charset="0"/>
                <a:cs typeface="Consolas" pitchFamily="49" charset="0"/>
              </a:rPr>
              <a:t>                              Memory     Value</a:t>
            </a:r>
          </a:p>
          <a:p>
            <a:pPr>
              <a:tabLst>
                <a:tab pos="1549400" algn="l"/>
              </a:tabLst>
            </a:pPr>
            <a:r>
              <a:rPr lang="en-US" sz="1200" b="1" dirty="0">
                <a:latin typeface="Consolas" pitchFamily="49" charset="0"/>
                <a:ea typeface="Consolas" pitchFamily="49" charset="0"/>
                <a:cs typeface="Consolas" pitchFamily="49" charset="0"/>
              </a:rPr>
              <a:t>                              Offset  (LSB) (MSB)</a:t>
            </a:r>
          </a:p>
          <a:p>
            <a:pPr>
              <a:tabLst>
                <a:tab pos="1549400" algn="l"/>
              </a:tabLst>
            </a:pPr>
            <a:r>
              <a:rPr lang="en-US" sz="1200" b="1" dirty="0">
                <a:latin typeface="Consolas" pitchFamily="49" charset="0"/>
                <a:ea typeface="Consolas" pitchFamily="49" charset="0"/>
                <a:cs typeface="Consolas" pitchFamily="49" charset="0"/>
              </a:rPr>
              <a:t>                              ======  ===========</a:t>
            </a:r>
          </a:p>
          <a:p>
            <a:pPr>
              <a:tabLst>
                <a:tab pos="1549400" algn="l"/>
              </a:tabLst>
            </a:pPr>
            <a:r>
              <a:rPr lang="en-US" sz="1200" b="1" dirty="0">
                <a:solidFill>
                  <a:srgbClr val="C00000"/>
                </a:solidFill>
                <a:latin typeface="Consolas" pitchFamily="49" charset="0"/>
                <a:ea typeface="Consolas" pitchFamily="49" charset="0"/>
                <a:cs typeface="Consolas" pitchFamily="49" charset="0"/>
              </a:rPr>
              <a:t>uint8_t a  = 1;</a:t>
            </a:r>
            <a:r>
              <a:rPr lang="en-US" sz="1200" b="1" dirty="0">
                <a:latin typeface="Consolas" pitchFamily="49" charset="0"/>
                <a:ea typeface="Consolas" pitchFamily="49" charset="0"/>
                <a:cs typeface="Consolas" pitchFamily="49" charset="0"/>
              </a:rPr>
              <a:t>               0x0000  </a:t>
            </a:r>
            <a:r>
              <a:rPr lang="en-US" sz="1200" b="1" dirty="0">
                <a:solidFill>
                  <a:srgbClr val="C00000"/>
                </a:solidFill>
                <a:latin typeface="Consolas" pitchFamily="49" charset="0"/>
                <a:ea typeface="Consolas" pitchFamily="49" charset="0"/>
                <a:cs typeface="Consolas" pitchFamily="49" charset="0"/>
              </a:rPr>
              <a:t>01</a:t>
            </a:r>
            <a:r>
              <a:rPr lang="en-US" sz="1200" b="1" dirty="0">
                <a:latin typeface="Consolas" pitchFamily="49" charset="0"/>
                <a:ea typeface="Consolas" pitchFamily="49" charset="0"/>
                <a:cs typeface="Consolas" pitchFamily="49" charset="0"/>
              </a:rPr>
              <a:t> </a:t>
            </a:r>
            <a:r>
              <a:rPr lang="en-US" sz="1200" b="1" dirty="0">
                <a:solidFill>
                  <a:srgbClr val="00CC00"/>
                </a:solidFill>
                <a:latin typeface="Consolas" pitchFamily="49" charset="0"/>
                <a:ea typeface="Consolas" pitchFamily="49" charset="0"/>
                <a:cs typeface="Consolas" pitchFamily="49" charset="0"/>
              </a:rPr>
              <a:t>02</a:t>
            </a:r>
            <a:r>
              <a:rPr lang="en-US" sz="1200" b="1" dirty="0">
                <a:latin typeface="Consolas" pitchFamily="49" charset="0"/>
                <a:ea typeface="Consolas" pitchFamily="49" charset="0"/>
                <a:cs typeface="Consolas" pitchFamily="49" charset="0"/>
              </a:rPr>
              <a:t> </a:t>
            </a:r>
            <a:r>
              <a:rPr lang="en-US" sz="1200" b="1" dirty="0">
                <a:solidFill>
                  <a:srgbClr val="0000FF"/>
                </a:solidFill>
                <a:latin typeface="Consolas" pitchFamily="49" charset="0"/>
                <a:ea typeface="Consolas" pitchFamily="49" charset="0"/>
                <a:cs typeface="Consolas" pitchFamily="49" charset="0"/>
              </a:rPr>
              <a:t>FF 00</a:t>
            </a:r>
          </a:p>
          <a:p>
            <a:pPr>
              <a:tabLst>
                <a:tab pos="1549400" algn="l"/>
              </a:tabLst>
            </a:pPr>
            <a:r>
              <a:rPr lang="en-US" sz="1200" b="1" dirty="0">
                <a:solidFill>
                  <a:srgbClr val="00CC00"/>
                </a:solidFill>
                <a:latin typeface="Consolas" pitchFamily="49" charset="0"/>
                <a:ea typeface="Consolas" pitchFamily="49" charset="0"/>
                <a:cs typeface="Consolas" pitchFamily="49" charset="0"/>
              </a:rPr>
              <a:t>uint8_t b  = 2;</a:t>
            </a:r>
          </a:p>
          <a:p>
            <a:pPr>
              <a:tabLst>
                <a:tab pos="1549400" algn="l"/>
              </a:tabLst>
            </a:pPr>
            <a:r>
              <a:rPr lang="en-US" sz="1200" b="1" dirty="0">
                <a:solidFill>
                  <a:srgbClr val="0000FF"/>
                </a:solidFill>
                <a:latin typeface="Consolas" pitchFamily="49" charset="0"/>
                <a:ea typeface="Consolas" pitchFamily="49" charset="0"/>
                <a:cs typeface="Consolas" pitchFamily="49" charset="0"/>
              </a:rPr>
              <a:t>uint16_t c = 255; // 0x00FF</a:t>
            </a:r>
          </a:p>
          <a:p>
            <a:pPr>
              <a:tabLst>
                <a:tab pos="1549400" algn="l"/>
              </a:tabLst>
            </a:pPr>
            <a:r>
              <a:rPr lang="en-US" sz="1200" b="1" dirty="0">
                <a:solidFill>
                  <a:srgbClr val="7030A0"/>
                </a:solidFill>
                <a:latin typeface="Consolas" pitchFamily="49" charset="0"/>
                <a:ea typeface="Consolas" pitchFamily="49" charset="0"/>
                <a:cs typeface="Consolas" pitchFamily="49" charset="0"/>
              </a:rPr>
              <a:t>uint32_t d = 0x12345678;</a:t>
            </a:r>
            <a:r>
              <a:rPr lang="en-US" sz="1200" b="1" dirty="0">
                <a:latin typeface="Consolas" pitchFamily="49" charset="0"/>
                <a:ea typeface="Consolas" pitchFamily="49" charset="0"/>
                <a:cs typeface="Consolas" pitchFamily="49" charset="0"/>
              </a:rPr>
              <a:t>      0x0004  </a:t>
            </a:r>
            <a:r>
              <a:rPr lang="en-US" sz="1200" b="1" dirty="0">
                <a:solidFill>
                  <a:srgbClr val="7030A0"/>
                </a:solidFill>
                <a:latin typeface="Consolas" pitchFamily="49" charset="0"/>
                <a:ea typeface="Consolas" pitchFamily="49" charset="0"/>
                <a:cs typeface="Consolas" pitchFamily="49" charset="0"/>
              </a:rPr>
              <a:t>78 56 34 12</a:t>
            </a:r>
          </a:p>
        </p:txBody>
      </p:sp>
      <p:sp>
        <p:nvSpPr>
          <p:cNvPr id="12295" name="Content Placeholder 3"/>
          <p:cNvSpPr>
            <a:spLocks noGrp="1"/>
          </p:cNvSpPr>
          <p:nvPr>
            <p:ph sz="half" idx="2"/>
          </p:nvPr>
        </p:nvSpPr>
        <p:spPr>
          <a:xfrm>
            <a:off x="4648200" y="990600"/>
            <a:ext cx="4267200" cy="990600"/>
          </a:xfrm>
        </p:spPr>
        <p:txBody>
          <a:bodyPr/>
          <a:lstStyle/>
          <a:p>
            <a:r>
              <a:rPr lang="en-US" smtClean="0"/>
              <a:t>Little-Endian</a:t>
            </a:r>
          </a:p>
          <a:p>
            <a:pPr lvl="1"/>
            <a:r>
              <a:rPr lang="en-US" smtClean="0"/>
              <a:t>LSB is at lower address</a:t>
            </a:r>
          </a:p>
        </p:txBody>
      </p:sp>
      <p:sp>
        <p:nvSpPr>
          <p:cNvPr id="11" name="Content Placeholder 3"/>
          <p:cNvSpPr txBox="1">
            <a:spLocks/>
          </p:cNvSpPr>
          <p:nvPr/>
        </p:nvSpPr>
        <p:spPr bwMode="auto">
          <a:xfrm>
            <a:off x="4648200" y="3657600"/>
            <a:ext cx="4267200" cy="914400"/>
          </a:xfrm>
          <a:prstGeom prst="rect">
            <a:avLst/>
          </a:prstGeom>
          <a:noFill/>
          <a:ln w="9525">
            <a:noFill/>
            <a:miter lim="800000"/>
            <a:headEnd/>
            <a:tailEnd/>
          </a:ln>
        </p:spPr>
        <p:txBody>
          <a:bodyPr/>
          <a:lstStyle/>
          <a:p>
            <a:pPr marL="342900" indent="-342900">
              <a:spcBef>
                <a:spcPct val="20000"/>
              </a:spcBef>
              <a:buFontTx/>
              <a:buChar char="•"/>
              <a:defRPr/>
            </a:pPr>
            <a:r>
              <a:rPr lang="en-US" sz="2800" kern="0" dirty="0">
                <a:latin typeface="+mn-lt"/>
              </a:rPr>
              <a:t>Big-</a:t>
            </a:r>
            <a:r>
              <a:rPr lang="en-US" sz="2800" kern="0" dirty="0" err="1">
                <a:latin typeface="+mn-lt"/>
              </a:rPr>
              <a:t>Endian</a:t>
            </a:r>
            <a:endParaRPr lang="en-US" sz="2800" kern="0" dirty="0">
              <a:latin typeface="+mn-lt"/>
            </a:endParaRPr>
          </a:p>
          <a:p>
            <a:pPr marL="742950" lvl="1" indent="-285750">
              <a:spcBef>
                <a:spcPct val="20000"/>
              </a:spcBef>
              <a:buFontTx/>
              <a:buChar char="–"/>
              <a:defRPr/>
            </a:pPr>
            <a:r>
              <a:rPr lang="en-US" sz="2400" kern="0" dirty="0">
                <a:latin typeface="+mn-lt"/>
              </a:rPr>
              <a:t>MSB is at lower address</a:t>
            </a:r>
          </a:p>
        </p:txBody>
      </p:sp>
      <p:sp>
        <p:nvSpPr>
          <p:cNvPr id="12297" name="TextBox 3"/>
          <p:cNvSpPr txBox="1">
            <a:spLocks noChangeArrowheads="1"/>
          </p:cNvSpPr>
          <p:nvPr/>
        </p:nvSpPr>
        <p:spPr bwMode="auto">
          <a:xfrm>
            <a:off x="4648200" y="4559300"/>
            <a:ext cx="4402138" cy="1384300"/>
          </a:xfrm>
          <a:prstGeom prst="rect">
            <a:avLst/>
          </a:prstGeom>
          <a:noFill/>
          <a:ln w="9525">
            <a:noFill/>
            <a:miter lim="800000"/>
            <a:headEnd/>
            <a:tailEnd/>
          </a:ln>
        </p:spPr>
        <p:txBody>
          <a:bodyPr>
            <a:spAutoFit/>
          </a:bodyPr>
          <a:lstStyle/>
          <a:p>
            <a:pPr>
              <a:tabLst>
                <a:tab pos="1549400" algn="l"/>
              </a:tabLst>
            </a:pPr>
            <a:r>
              <a:rPr lang="en-US" sz="1200" b="1" dirty="0">
                <a:latin typeface="Consolas" pitchFamily="49" charset="0"/>
                <a:ea typeface="Consolas" pitchFamily="49" charset="0"/>
                <a:cs typeface="Consolas" pitchFamily="49" charset="0"/>
              </a:rPr>
              <a:t>                              Memory     Value</a:t>
            </a:r>
          </a:p>
          <a:p>
            <a:pPr>
              <a:tabLst>
                <a:tab pos="1549400" algn="l"/>
              </a:tabLst>
            </a:pPr>
            <a:r>
              <a:rPr lang="en-US" sz="1200" b="1" dirty="0">
                <a:latin typeface="Consolas" pitchFamily="49" charset="0"/>
                <a:ea typeface="Consolas" pitchFamily="49" charset="0"/>
                <a:cs typeface="Consolas" pitchFamily="49" charset="0"/>
              </a:rPr>
              <a:t>                              Offset  (LSB) (MSB)</a:t>
            </a:r>
          </a:p>
          <a:p>
            <a:pPr>
              <a:tabLst>
                <a:tab pos="1549400" algn="l"/>
              </a:tabLst>
            </a:pPr>
            <a:r>
              <a:rPr lang="en-US" sz="1200" b="1" dirty="0">
                <a:latin typeface="Consolas" pitchFamily="49" charset="0"/>
                <a:ea typeface="Consolas" pitchFamily="49" charset="0"/>
                <a:cs typeface="Consolas" pitchFamily="49" charset="0"/>
              </a:rPr>
              <a:t>                              ======  ===========</a:t>
            </a:r>
          </a:p>
          <a:p>
            <a:pPr>
              <a:tabLst>
                <a:tab pos="1549400" algn="l"/>
              </a:tabLst>
            </a:pPr>
            <a:r>
              <a:rPr lang="en-US" sz="1200" b="1" dirty="0">
                <a:solidFill>
                  <a:srgbClr val="C00000"/>
                </a:solidFill>
                <a:latin typeface="Consolas" pitchFamily="49" charset="0"/>
                <a:ea typeface="Consolas" pitchFamily="49" charset="0"/>
                <a:cs typeface="Consolas" pitchFamily="49" charset="0"/>
              </a:rPr>
              <a:t>uint8_t a  = 1;</a:t>
            </a:r>
            <a:r>
              <a:rPr lang="en-US" sz="1200" b="1" dirty="0">
                <a:latin typeface="Consolas" pitchFamily="49" charset="0"/>
                <a:ea typeface="Consolas" pitchFamily="49" charset="0"/>
                <a:cs typeface="Consolas" pitchFamily="49" charset="0"/>
              </a:rPr>
              <a:t>               0x0000  </a:t>
            </a:r>
            <a:r>
              <a:rPr lang="en-US" sz="1200" b="1" dirty="0">
                <a:solidFill>
                  <a:srgbClr val="C00000"/>
                </a:solidFill>
                <a:latin typeface="Consolas" pitchFamily="49" charset="0"/>
                <a:ea typeface="Consolas" pitchFamily="49" charset="0"/>
                <a:cs typeface="Consolas" pitchFamily="49" charset="0"/>
              </a:rPr>
              <a:t>01</a:t>
            </a:r>
            <a:r>
              <a:rPr lang="en-US" sz="1200" b="1" dirty="0">
                <a:latin typeface="Consolas" pitchFamily="49" charset="0"/>
                <a:ea typeface="Consolas" pitchFamily="49" charset="0"/>
                <a:cs typeface="Consolas" pitchFamily="49" charset="0"/>
              </a:rPr>
              <a:t> </a:t>
            </a:r>
            <a:r>
              <a:rPr lang="en-US" sz="1200" b="1" dirty="0">
                <a:solidFill>
                  <a:srgbClr val="00CC00"/>
                </a:solidFill>
                <a:latin typeface="Consolas" pitchFamily="49" charset="0"/>
                <a:ea typeface="Consolas" pitchFamily="49" charset="0"/>
                <a:cs typeface="Consolas" pitchFamily="49" charset="0"/>
              </a:rPr>
              <a:t>02</a:t>
            </a:r>
            <a:r>
              <a:rPr lang="en-US" sz="1200" b="1" dirty="0">
                <a:latin typeface="Consolas" pitchFamily="49" charset="0"/>
                <a:ea typeface="Consolas" pitchFamily="49" charset="0"/>
                <a:cs typeface="Consolas" pitchFamily="49" charset="0"/>
              </a:rPr>
              <a:t> </a:t>
            </a:r>
            <a:r>
              <a:rPr lang="en-US" sz="1200" b="1" dirty="0">
                <a:solidFill>
                  <a:srgbClr val="0000FF"/>
                </a:solidFill>
                <a:latin typeface="Consolas" pitchFamily="49" charset="0"/>
                <a:ea typeface="Consolas" pitchFamily="49" charset="0"/>
                <a:cs typeface="Consolas" pitchFamily="49" charset="0"/>
              </a:rPr>
              <a:t>00 FF</a:t>
            </a:r>
          </a:p>
          <a:p>
            <a:pPr>
              <a:tabLst>
                <a:tab pos="1549400" algn="l"/>
              </a:tabLst>
            </a:pPr>
            <a:r>
              <a:rPr lang="en-US" sz="1200" b="1" dirty="0">
                <a:solidFill>
                  <a:srgbClr val="00CC00"/>
                </a:solidFill>
                <a:latin typeface="Consolas" pitchFamily="49" charset="0"/>
                <a:ea typeface="Consolas" pitchFamily="49" charset="0"/>
                <a:cs typeface="Consolas" pitchFamily="49" charset="0"/>
              </a:rPr>
              <a:t>uint8_t b  = 2;</a:t>
            </a:r>
          </a:p>
          <a:p>
            <a:pPr>
              <a:tabLst>
                <a:tab pos="1549400" algn="l"/>
              </a:tabLst>
            </a:pPr>
            <a:r>
              <a:rPr lang="en-US" sz="1200" b="1" dirty="0">
                <a:solidFill>
                  <a:srgbClr val="0000FF"/>
                </a:solidFill>
                <a:latin typeface="Consolas" pitchFamily="49" charset="0"/>
                <a:ea typeface="Consolas" pitchFamily="49" charset="0"/>
                <a:cs typeface="Consolas" pitchFamily="49" charset="0"/>
              </a:rPr>
              <a:t>uint16_t c = 255; // 0x00FF</a:t>
            </a:r>
          </a:p>
          <a:p>
            <a:pPr>
              <a:tabLst>
                <a:tab pos="1549400" algn="l"/>
              </a:tabLst>
            </a:pPr>
            <a:r>
              <a:rPr lang="en-US" sz="1200" b="1" dirty="0">
                <a:solidFill>
                  <a:srgbClr val="7030A0"/>
                </a:solidFill>
                <a:latin typeface="Consolas" pitchFamily="49" charset="0"/>
                <a:ea typeface="Consolas" pitchFamily="49" charset="0"/>
                <a:cs typeface="Consolas" pitchFamily="49" charset="0"/>
              </a:rPr>
              <a:t>uint32_t d = 0x12345678;</a:t>
            </a:r>
            <a:r>
              <a:rPr lang="en-US" sz="1200" b="1" dirty="0">
                <a:latin typeface="Consolas" pitchFamily="49" charset="0"/>
                <a:ea typeface="Consolas" pitchFamily="49" charset="0"/>
                <a:cs typeface="Consolas" pitchFamily="49" charset="0"/>
              </a:rPr>
              <a:t>      0x0004  </a:t>
            </a:r>
            <a:r>
              <a:rPr lang="en-US" sz="1200" b="1" dirty="0">
                <a:solidFill>
                  <a:srgbClr val="7030A0"/>
                </a:solidFill>
                <a:latin typeface="Consolas" pitchFamily="49" charset="0"/>
                <a:ea typeface="Consolas" pitchFamily="49" charset="0"/>
                <a:cs typeface="Consolas" pitchFamily="49" charset="0"/>
              </a:rPr>
              <a:t>12 34 56 78</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ppt_x"/>
                                          </p:val>
                                        </p:tav>
                                        <p:tav tm="100000">
                                          <p:val>
                                            <p:strVal val="#ppt_x"/>
                                          </p:val>
                                        </p:tav>
                                      </p:tavLst>
                                    </p:anim>
                                    <p:anim calcmode="lin" valueType="num">
                                      <p:cBhvr additive="base">
                                        <p:cTn id="8" dur="500" fill="hold"/>
                                        <p:tgtEl>
                                          <p:spTgt spid="1229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295">
                                            <p:txEl>
                                              <p:pRg st="0" end="0"/>
                                            </p:txEl>
                                          </p:spTgt>
                                        </p:tgtEl>
                                        <p:attrNameLst>
                                          <p:attrName>style.visibility</p:attrName>
                                        </p:attrNameLst>
                                      </p:cBhvr>
                                      <p:to>
                                        <p:strVal val="visible"/>
                                      </p:to>
                                    </p:set>
                                    <p:anim calcmode="lin" valueType="num">
                                      <p:cBhvr additive="base">
                                        <p:cTn id="11" dur="500" fill="hold"/>
                                        <p:tgtEl>
                                          <p:spTgt spid="1229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29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295">
                                            <p:txEl>
                                              <p:pRg st="1" end="1"/>
                                            </p:txEl>
                                          </p:spTgt>
                                        </p:tgtEl>
                                        <p:attrNameLst>
                                          <p:attrName>style.visibility</p:attrName>
                                        </p:attrNameLst>
                                      </p:cBhvr>
                                      <p:to>
                                        <p:strVal val="visible"/>
                                      </p:to>
                                    </p:set>
                                    <p:anim calcmode="lin" valueType="num">
                                      <p:cBhvr additive="base">
                                        <p:cTn id="15" dur="500" fill="hold"/>
                                        <p:tgtEl>
                                          <p:spTgt spid="1229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2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3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30"/>
                                        <p:tgtEl>
                                          <p:spTgt spid="11"/>
                                        </p:tgtEl>
                                        <p:attrNameLst>
                                          <p:attrName>fillcolor</p:attrName>
                                        </p:attrNameLst>
                                      </p:cBhvr>
                                      <p:tavLst>
                                        <p:tav tm="0">
                                          <p:val>
                                            <p:clrVal>
                                              <a:schemeClr val="accent2"/>
                                            </p:clrVal>
                                          </p:val>
                                        </p:tav>
                                        <p:tav tm="50000">
                                          <p:val>
                                            <p:clrVal>
                                              <a:schemeClr val="hlink"/>
                                            </p:clrVal>
                                          </p:val>
                                        </p:tav>
                                      </p:tavLst>
                                    </p:anim>
                                    <p:set>
                                      <p:cBhvr>
                                        <p:cTn id="23" dur="30"/>
                                        <p:tgtEl>
                                          <p:spTgt spid="11"/>
                                        </p:tgtEl>
                                        <p:attrNameLst>
                                          <p:attrName>fill.type</p:attrName>
                                        </p:attrNameLst>
                                      </p:cBhvr>
                                      <p:to>
                                        <p:strVal val="solid"/>
                                      </p:to>
                                    </p:set>
                                  </p:childTnLst>
                                </p:cTn>
                              </p:par>
                              <p:par>
                                <p:cTn id="24" presetID="27" presetClass="entr" presetSubtype="0" fill="hold" grpId="0" nodeType="withEffect">
                                  <p:stCondLst>
                                    <p:cond delay="0"/>
                                  </p:stCondLst>
                                  <p:iterate type="lt">
                                    <p:tmPct val="50000"/>
                                  </p:iterate>
                                  <p:childTnLst>
                                    <p:set>
                                      <p:cBhvr>
                                        <p:cTn id="25" dur="1" fill="hold">
                                          <p:stCondLst>
                                            <p:cond delay="0"/>
                                          </p:stCondLst>
                                        </p:cTn>
                                        <p:tgtEl>
                                          <p:spTgt spid="12297"/>
                                        </p:tgtEl>
                                        <p:attrNameLst>
                                          <p:attrName>style.visibility</p:attrName>
                                        </p:attrNameLst>
                                      </p:cBhvr>
                                      <p:to>
                                        <p:strVal val="visible"/>
                                      </p:to>
                                    </p:set>
                                    <p:anim calcmode="discrete" valueType="clr">
                                      <p:cBhvr override="childStyle">
                                        <p:cTn id="26" dur="30"/>
                                        <p:tgtEl>
                                          <p:spTgt spid="12297"/>
                                        </p:tgtEl>
                                        <p:attrNameLst>
                                          <p:attrName>style.color</p:attrName>
                                        </p:attrNameLst>
                                      </p:cBhvr>
                                      <p:tavLst>
                                        <p:tav tm="0">
                                          <p:val>
                                            <p:clrVal>
                                              <a:schemeClr val="accent2"/>
                                            </p:clrVal>
                                          </p:val>
                                        </p:tav>
                                        <p:tav tm="50000">
                                          <p:val>
                                            <p:clrVal>
                                              <a:schemeClr val="hlink"/>
                                            </p:clrVal>
                                          </p:val>
                                        </p:tav>
                                      </p:tavLst>
                                    </p:anim>
                                    <p:anim calcmode="discrete" valueType="clr">
                                      <p:cBhvr>
                                        <p:cTn id="27" dur="30"/>
                                        <p:tgtEl>
                                          <p:spTgt spid="12297"/>
                                        </p:tgtEl>
                                        <p:attrNameLst>
                                          <p:attrName>fillcolor</p:attrName>
                                        </p:attrNameLst>
                                      </p:cBhvr>
                                      <p:tavLst>
                                        <p:tav tm="0">
                                          <p:val>
                                            <p:clrVal>
                                              <a:schemeClr val="accent2"/>
                                            </p:clrVal>
                                          </p:val>
                                        </p:tav>
                                        <p:tav tm="50000">
                                          <p:val>
                                            <p:clrVal>
                                              <a:schemeClr val="hlink"/>
                                            </p:clrVal>
                                          </p:val>
                                        </p:tav>
                                      </p:tavLst>
                                    </p:anim>
                                    <p:set>
                                      <p:cBhvr>
                                        <p:cTn id="28" dur="30"/>
                                        <p:tgtEl>
                                          <p:spTgt spid="12297"/>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294" grpId="0"/>
      <p:bldP spid="12295" grpId="0" build="p"/>
      <p:bldP spid="11" grpId="0"/>
      <p:bldP spid="12297" grpId="0"/>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1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285750"/>
            <a:ext cx="8305800" cy="628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54" name="Title 3"/>
          <p:cNvSpPr>
            <a:spLocks noGrp="1"/>
          </p:cNvSpPr>
          <p:nvPr>
            <p:ph type="title"/>
          </p:nvPr>
        </p:nvSpPr>
        <p:spPr>
          <a:xfrm>
            <a:off x="3113088" y="274638"/>
            <a:ext cx="5875337" cy="1143000"/>
          </a:xfrm>
        </p:spPr>
        <p:txBody>
          <a:bodyPr/>
          <a:lstStyle/>
          <a:p>
            <a:r>
              <a:rPr lang="en-US" sz="1800">
                <a:solidFill>
                  <a:srgbClr val="7030A0"/>
                </a:solidFill>
                <a:latin typeface="Trebuchet MS" charset="0"/>
                <a:ea typeface="MS PGothic" charset="0"/>
              </a:rPr>
              <a:t>Example</a:t>
            </a:r>
            <a:r>
              <a:rPr lang="en-US" sz="1800">
                <a:latin typeface="Trebuchet MS" charset="0"/>
                <a:ea typeface="MS PGothic" charset="0"/>
              </a:rPr>
              <a:t>:</a:t>
            </a:r>
            <a:br>
              <a:rPr lang="en-US" sz="1800">
                <a:latin typeface="Trebuchet MS" charset="0"/>
                <a:ea typeface="MS PGothic" charset="0"/>
              </a:rPr>
            </a:br>
            <a:r>
              <a:rPr lang="en-US" sz="2800">
                <a:latin typeface="Trebuchet MS" charset="0"/>
                <a:ea typeface="MS PGothic" charset="0"/>
              </a:rPr>
              <a:t>Fast and slow paths; </a:t>
            </a:r>
            <a:br>
              <a:rPr lang="en-US" sz="2800">
                <a:latin typeface="Trebuchet MS" charset="0"/>
                <a:ea typeface="MS PGothic" charset="0"/>
              </a:rPr>
            </a:br>
            <a:r>
              <a:rPr lang="en-US" sz="2800">
                <a:latin typeface="Trebuchet MS" charset="0"/>
                <a:ea typeface="MS PGothic" charset="0"/>
              </a:rPr>
              <a:t>impact of setup and hold time</a:t>
            </a:r>
          </a:p>
        </p:txBody>
      </p:sp>
    </p:spTree>
    <p:extLst>
      <p:ext uri="{BB962C8B-B14F-4D97-AF65-F5344CB8AC3E}">
        <p14:creationId xmlns:p14="http://schemas.microsoft.com/office/powerpoint/2010/main" val="10858543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atin typeface="Trebuchet MS" charset="0"/>
                <a:ea typeface="MS PGothic" charset="0"/>
              </a:rPr>
              <a:t>So what happens if we violate set-up or hold time?</a:t>
            </a:r>
          </a:p>
        </p:txBody>
      </p:sp>
      <p:sp>
        <p:nvSpPr>
          <p:cNvPr id="51202" name="Content Placeholder 2"/>
          <p:cNvSpPr>
            <a:spLocks noGrp="1"/>
          </p:cNvSpPr>
          <p:nvPr>
            <p:ph idx="1"/>
          </p:nvPr>
        </p:nvSpPr>
        <p:spPr/>
        <p:txBody>
          <a:bodyPr/>
          <a:lstStyle/>
          <a:p>
            <a:pPr>
              <a:lnSpc>
                <a:spcPct val="80000"/>
              </a:lnSpc>
            </a:pPr>
            <a:r>
              <a:rPr lang="en-US" sz="2200">
                <a:latin typeface="Trebuchet MS" charset="0"/>
                <a:ea typeface="MS PGothic" charset="0"/>
              </a:rPr>
              <a:t>Often just get one of the two values.</a:t>
            </a:r>
          </a:p>
          <a:p>
            <a:pPr lvl="1">
              <a:lnSpc>
                <a:spcPct val="80000"/>
              </a:lnSpc>
            </a:pPr>
            <a:r>
              <a:rPr lang="en-US" sz="1900">
                <a:latin typeface="Trebuchet MS" charset="0"/>
                <a:ea typeface="MS PGothic" charset="0"/>
              </a:rPr>
              <a:t>And that often is just fine.</a:t>
            </a:r>
          </a:p>
          <a:p>
            <a:pPr lvl="2">
              <a:lnSpc>
                <a:spcPct val="80000"/>
              </a:lnSpc>
            </a:pPr>
            <a:r>
              <a:rPr lang="en-US" sz="1900">
                <a:latin typeface="Trebuchet MS" charset="0"/>
                <a:ea typeface="MS PGothic" charset="0"/>
              </a:rPr>
              <a:t>Consider getting a button press from the user.</a:t>
            </a:r>
          </a:p>
          <a:p>
            <a:pPr lvl="2">
              <a:lnSpc>
                <a:spcPct val="80000"/>
              </a:lnSpc>
            </a:pPr>
            <a:r>
              <a:rPr lang="en-US" sz="1900">
                <a:latin typeface="Trebuchet MS" charset="0"/>
                <a:ea typeface="MS PGothic" charset="0"/>
              </a:rPr>
              <a:t>If the button gets pressed at the same time as the clock edge, we might see the button now or next clock.</a:t>
            </a:r>
          </a:p>
          <a:p>
            <a:pPr lvl="3">
              <a:lnSpc>
                <a:spcPct val="80000"/>
              </a:lnSpc>
            </a:pPr>
            <a:r>
              <a:rPr lang="en-US" sz="1900">
                <a:latin typeface="Trebuchet MS" charset="0"/>
                <a:ea typeface="MS PGothic" charset="0"/>
              </a:rPr>
              <a:t>Either is generally fine when it comes to human input.</a:t>
            </a:r>
          </a:p>
          <a:p>
            <a:pPr lvl="1">
              <a:lnSpc>
                <a:spcPct val="80000"/>
              </a:lnSpc>
            </a:pPr>
            <a:r>
              <a:rPr lang="en-US" sz="1900">
                <a:latin typeface="Trebuchet MS" charset="0"/>
                <a:ea typeface="MS PGothic" charset="0"/>
              </a:rPr>
              <a:t>But bad things could happen.</a:t>
            </a:r>
          </a:p>
          <a:p>
            <a:pPr lvl="2">
              <a:lnSpc>
                <a:spcPct val="80000"/>
              </a:lnSpc>
            </a:pPr>
            <a:r>
              <a:rPr lang="en-US" sz="1900">
                <a:latin typeface="Trebuchet MS" charset="0"/>
                <a:ea typeface="MS PGothic" charset="0"/>
              </a:rPr>
              <a:t>The flip-flop’s output might not settle out to a “0” or a “1”</a:t>
            </a:r>
          </a:p>
          <a:p>
            <a:pPr lvl="3">
              <a:lnSpc>
                <a:spcPct val="80000"/>
              </a:lnSpc>
            </a:pPr>
            <a:r>
              <a:rPr lang="en-US" sz="1900">
                <a:latin typeface="Trebuchet MS" charset="0"/>
                <a:ea typeface="MS PGothic" charset="0"/>
              </a:rPr>
              <a:t>That could cause later devices to mess up.</a:t>
            </a:r>
          </a:p>
          <a:p>
            <a:pPr lvl="2">
              <a:lnSpc>
                <a:spcPct val="80000"/>
              </a:lnSpc>
            </a:pPr>
            <a:r>
              <a:rPr lang="en-US" sz="1900">
                <a:latin typeface="Trebuchet MS" charset="0"/>
                <a:ea typeface="MS PGothic" charset="0"/>
              </a:rPr>
              <a:t>More likely, if that input is going to two places, one might see a “0” the other a “1”</a:t>
            </a:r>
          </a:p>
          <a:p>
            <a:pPr>
              <a:lnSpc>
                <a:spcPct val="80000"/>
              </a:lnSpc>
            </a:pPr>
            <a:r>
              <a:rPr lang="en-US" sz="2200">
                <a:latin typeface="Trebuchet MS" charset="0"/>
                <a:ea typeface="MS PGothic" charset="0"/>
              </a:rPr>
              <a:t>Important: don’t feed an async input to multiple places!</a:t>
            </a:r>
          </a:p>
        </p:txBody>
      </p:sp>
    </p:spTree>
    <p:extLst>
      <p:ext uri="{BB962C8B-B14F-4D97-AF65-F5344CB8AC3E}">
        <p14:creationId xmlns:p14="http://schemas.microsoft.com/office/powerpoint/2010/main" val="872329099"/>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Trebuchet MS" charset="0"/>
                <a:ea typeface="MS PGothic" charset="0"/>
              </a:rPr>
              <a:t>Example</a:t>
            </a:r>
          </a:p>
        </p:txBody>
      </p:sp>
      <p:sp>
        <p:nvSpPr>
          <p:cNvPr id="53250" name="Content Placeholder 2"/>
          <p:cNvSpPr>
            <a:spLocks noGrp="1"/>
          </p:cNvSpPr>
          <p:nvPr>
            <p:ph idx="1"/>
          </p:nvPr>
        </p:nvSpPr>
        <p:spPr/>
        <p:txBody>
          <a:bodyPr/>
          <a:lstStyle/>
          <a:p>
            <a:r>
              <a:rPr lang="en-US">
                <a:latin typeface="Trebuchet MS" charset="0"/>
                <a:ea typeface="MS PGothic" charset="0"/>
              </a:rPr>
              <a:t>A common thing to do is reset a state machine using a button.</a:t>
            </a:r>
          </a:p>
          <a:p>
            <a:pPr lvl="1"/>
            <a:r>
              <a:rPr lang="en-US">
                <a:latin typeface="Trebuchet MS" charset="0"/>
                <a:ea typeface="MS PGothic" charset="0"/>
              </a:rPr>
              <a:t>User can “reset” the system.</a:t>
            </a:r>
          </a:p>
          <a:p>
            <a:r>
              <a:rPr lang="en-US">
                <a:latin typeface="Trebuchet MS" charset="0"/>
                <a:ea typeface="MS PGothic" charset="0"/>
              </a:rPr>
              <a:t>Because the button transition could violate set-up or hold time, some state bits of the state machine might come out of reset at different times.</a:t>
            </a:r>
          </a:p>
          <a:p>
            <a:pPr lvl="1"/>
            <a:r>
              <a:rPr lang="en-US">
                <a:latin typeface="Trebuchet MS" charset="0"/>
                <a:ea typeface="MS PGothic" charset="0"/>
              </a:rPr>
              <a:t>And you quickly end up at a wrong or illegal state.</a:t>
            </a:r>
          </a:p>
          <a:p>
            <a:endParaRPr lang="en-US">
              <a:latin typeface="Trebuchet MS" charset="0"/>
              <a:ea typeface="MS PGothic" charset="0"/>
            </a:endParaRPr>
          </a:p>
        </p:txBody>
      </p:sp>
    </p:spTree>
    <p:extLst>
      <p:ext uri="{BB962C8B-B14F-4D97-AF65-F5344CB8AC3E}">
        <p14:creationId xmlns:p14="http://schemas.microsoft.com/office/powerpoint/2010/main" val="1481627421"/>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http://s.eeweb.com/resized/images/remote/http_s.eeweb.com/quizzes/2011/4/18/synchronization-chain-1300428124_500_2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913" y="4273550"/>
            <a:ext cx="3681412"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Title 1"/>
          <p:cNvSpPr>
            <a:spLocks noGrp="1"/>
          </p:cNvSpPr>
          <p:nvPr>
            <p:ph type="title"/>
          </p:nvPr>
        </p:nvSpPr>
        <p:spPr/>
        <p:txBody>
          <a:bodyPr/>
          <a:lstStyle/>
          <a:p>
            <a:r>
              <a:rPr lang="en-US">
                <a:latin typeface="Trebuchet MS" charset="0"/>
                <a:ea typeface="MS PGothic" charset="0"/>
              </a:rPr>
              <a:t>So…</a:t>
            </a:r>
          </a:p>
        </p:txBody>
      </p:sp>
      <p:sp>
        <p:nvSpPr>
          <p:cNvPr id="55299" name="Content Placeholder 2"/>
          <p:cNvSpPr>
            <a:spLocks noGrp="1"/>
          </p:cNvSpPr>
          <p:nvPr>
            <p:ph idx="1"/>
          </p:nvPr>
        </p:nvSpPr>
        <p:spPr>
          <a:xfrm>
            <a:off x="457200" y="1600200"/>
            <a:ext cx="8229600" cy="4786313"/>
          </a:xfrm>
        </p:spPr>
        <p:txBody>
          <a:bodyPr/>
          <a:lstStyle/>
          <a:p>
            <a:r>
              <a:rPr lang="en-US">
                <a:latin typeface="Trebuchet MS" charset="0"/>
                <a:ea typeface="MS PGothic" charset="0"/>
              </a:rPr>
              <a:t>Dealing with inputs not synchronized to our local clock is a problem.</a:t>
            </a:r>
          </a:p>
          <a:p>
            <a:pPr lvl="1"/>
            <a:r>
              <a:rPr lang="en-US">
                <a:latin typeface="Trebuchet MS" charset="0"/>
                <a:ea typeface="MS PGothic" charset="0"/>
              </a:rPr>
              <a:t>Likely to violate setup or hold time.</a:t>
            </a:r>
          </a:p>
          <a:p>
            <a:pPr lvl="2"/>
            <a:r>
              <a:rPr lang="en-US">
                <a:latin typeface="Trebuchet MS" charset="0"/>
                <a:ea typeface="MS PGothic" charset="0"/>
              </a:rPr>
              <a:t>That could lead to things breaking.</a:t>
            </a:r>
          </a:p>
          <a:p>
            <a:r>
              <a:rPr lang="en-US">
                <a:latin typeface="Trebuchet MS" charset="0"/>
                <a:ea typeface="MS PGothic" charset="0"/>
              </a:rPr>
              <a:t>So we need a clock synchronization circuit.</a:t>
            </a:r>
          </a:p>
          <a:p>
            <a:pPr lvl="1"/>
            <a:r>
              <a:rPr lang="en-US">
                <a:latin typeface="Trebuchet MS" charset="0"/>
                <a:ea typeface="MS PGothic" charset="0"/>
              </a:rPr>
              <a:t>First flip-flop might have problems.</a:t>
            </a:r>
          </a:p>
          <a:p>
            <a:pPr lvl="1"/>
            <a:r>
              <a:rPr lang="en-US">
                <a:latin typeface="Trebuchet MS" charset="0"/>
                <a:ea typeface="MS PGothic" charset="0"/>
              </a:rPr>
              <a:t>Second should be fine.</a:t>
            </a:r>
          </a:p>
          <a:p>
            <a:pPr lvl="1"/>
            <a:r>
              <a:rPr lang="en-US">
                <a:latin typeface="Trebuchet MS" charset="0"/>
                <a:ea typeface="MS PGothic" charset="0"/>
              </a:rPr>
              <a:t>Sometimes use a third if </a:t>
            </a:r>
            <a:br>
              <a:rPr lang="en-US">
                <a:latin typeface="Trebuchet MS" charset="0"/>
                <a:ea typeface="MS PGothic" charset="0"/>
              </a:rPr>
            </a:br>
            <a:r>
              <a:rPr lang="en-US">
                <a:latin typeface="Trebuchet MS" charset="0"/>
                <a:ea typeface="MS PGothic" charset="0"/>
              </a:rPr>
              <a:t>really paranoid</a:t>
            </a:r>
          </a:p>
          <a:p>
            <a:pPr lvl="2"/>
            <a:r>
              <a:rPr lang="en-US">
                <a:latin typeface="Trebuchet MS" charset="0"/>
                <a:ea typeface="MS PGothic" charset="0"/>
              </a:rPr>
              <a:t>Safety-critical system for example.</a:t>
            </a:r>
          </a:p>
          <a:p>
            <a:pPr lvl="1"/>
            <a:endParaRPr lang="en-US">
              <a:latin typeface="Trebuchet MS" charset="0"/>
              <a:ea typeface="MS PGothic" charset="0"/>
            </a:endParaRPr>
          </a:p>
        </p:txBody>
      </p:sp>
      <p:sp>
        <p:nvSpPr>
          <p:cNvPr id="55300" name="TextBox 3"/>
          <p:cNvSpPr txBox="1">
            <a:spLocks noChangeArrowheads="1"/>
          </p:cNvSpPr>
          <p:nvPr/>
        </p:nvSpPr>
        <p:spPr bwMode="auto">
          <a:xfrm>
            <a:off x="12700" y="6600825"/>
            <a:ext cx="85296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100"/>
              <a:t>Figure from </a:t>
            </a:r>
            <a:r>
              <a:rPr lang="en-US" sz="1100">
                <a:hlinkClick r:id="rId4"/>
              </a:rPr>
              <a:t>http://www.eeweb.com/electronics-quiz/solving-metastability-design-issues</a:t>
            </a:r>
            <a:r>
              <a:rPr lang="en-US" sz="1100"/>
              <a:t>, we use the same thing to deal with external inputs too! </a:t>
            </a:r>
          </a:p>
        </p:txBody>
      </p:sp>
    </p:spTree>
    <p:extLst>
      <p:ext uri="{BB962C8B-B14F-4D97-AF65-F5344CB8AC3E}">
        <p14:creationId xmlns:p14="http://schemas.microsoft.com/office/powerpoint/2010/main" val="2872204304"/>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atin typeface="Trebuchet MS" charset="0"/>
                <a:ea typeface="MS PGothic" charset="0"/>
              </a:rPr>
              <a:t>Design rules</a:t>
            </a:r>
          </a:p>
        </p:txBody>
      </p:sp>
      <p:sp>
        <p:nvSpPr>
          <p:cNvPr id="57346" name="Content Placeholder 2"/>
          <p:cNvSpPr>
            <a:spLocks noGrp="1"/>
          </p:cNvSpPr>
          <p:nvPr>
            <p:ph idx="1"/>
          </p:nvPr>
        </p:nvSpPr>
        <p:spPr>
          <a:xfrm>
            <a:off x="457200" y="1600200"/>
            <a:ext cx="5611813" cy="2789238"/>
          </a:xfrm>
        </p:spPr>
        <p:txBody>
          <a:bodyPr/>
          <a:lstStyle/>
          <a:p>
            <a:pPr marL="514350" indent="-514350">
              <a:buFont typeface="Trebuchet MS" charset="0"/>
              <a:buAutoNum type="arabicPeriod" startAt="3"/>
            </a:pPr>
            <a:r>
              <a:rPr lang="en-US">
                <a:solidFill>
                  <a:srgbClr val="FF0000"/>
                </a:solidFill>
                <a:latin typeface="Algerian" charset="0"/>
                <a:ea typeface="MS PGothic" charset="0"/>
              </a:rPr>
              <a:t>Thou </a:t>
            </a:r>
            <a:r>
              <a:rPr lang="en-US" u="sng">
                <a:solidFill>
                  <a:srgbClr val="FF0000"/>
                </a:solidFill>
                <a:latin typeface="Algerian" charset="0"/>
                <a:ea typeface="MS PGothic" charset="0"/>
              </a:rPr>
              <a:t>shalt</a:t>
            </a:r>
            <a:r>
              <a:rPr lang="en-US">
                <a:solidFill>
                  <a:srgbClr val="FF0000"/>
                </a:solidFill>
                <a:latin typeface="Algerian" charset="0"/>
                <a:ea typeface="MS PGothic" charset="0"/>
              </a:rPr>
              <a:t> use a clock synchronization circuit when changing clock domains or using unclocked inputs!</a:t>
            </a:r>
          </a:p>
        </p:txBody>
      </p:sp>
      <p:pic>
        <p:nvPicPr>
          <p:cNvPr id="57347" name="Picture 2" descr="http://s.eeweb.com/resized/images/remote/http_s.eeweb.com/quizzes/2011/4/18/synchronization-chain-1300428124_500_2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4005263"/>
            <a:ext cx="4187825"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6662738" y="2200275"/>
            <a:ext cx="4222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0">
                <a:solidFill>
                  <a:srgbClr val="00B050"/>
                </a:solidFill>
                <a:sym typeface="ZapfDingbats" charset="0"/>
              </a:rPr>
              <a:t></a:t>
            </a:r>
            <a:endParaRPr lang="en-US" sz="18000">
              <a:solidFill>
                <a:srgbClr val="00B050"/>
              </a:solidFill>
            </a:endParaRPr>
          </a:p>
        </p:txBody>
      </p:sp>
      <p:sp>
        <p:nvSpPr>
          <p:cNvPr id="10" name="TextBox 9"/>
          <p:cNvSpPr txBox="1">
            <a:spLocks noChangeArrowheads="1"/>
          </p:cNvSpPr>
          <p:nvPr/>
        </p:nvSpPr>
        <p:spPr bwMode="auto">
          <a:xfrm>
            <a:off x="79375" y="4976813"/>
            <a:ext cx="47402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b="1">
                <a:latin typeface="Courier New" charset="0"/>
                <a:cs typeface="Courier New" charset="0"/>
              </a:rPr>
              <a:t>/* Synchonization of Asynchronous switch input */</a:t>
            </a:r>
            <a:br>
              <a:rPr lang="en-US" sz="1200" b="1">
                <a:latin typeface="Courier New" charset="0"/>
                <a:cs typeface="Courier New" charset="0"/>
              </a:rPr>
            </a:br>
            <a:r>
              <a:rPr lang="en-US" sz="1200" b="1">
                <a:latin typeface="Courier New" charset="0"/>
                <a:cs typeface="Courier New" charset="0"/>
              </a:rPr>
              <a:t/>
            </a:r>
            <a:br>
              <a:rPr lang="en-US" sz="1200" b="1">
                <a:latin typeface="Courier New" charset="0"/>
                <a:cs typeface="Courier New" charset="0"/>
              </a:rPr>
            </a:br>
            <a:r>
              <a:rPr lang="en-US" sz="1200" b="1">
                <a:latin typeface="Courier New" charset="0"/>
                <a:cs typeface="Courier New" charset="0"/>
              </a:rPr>
              <a:t>always@(posedge clk)</a:t>
            </a:r>
            <a:br>
              <a:rPr lang="en-US" sz="1200" b="1">
                <a:latin typeface="Courier New" charset="0"/>
                <a:cs typeface="Courier New" charset="0"/>
              </a:rPr>
            </a:br>
            <a:r>
              <a:rPr lang="en-US" sz="1200" b="1">
                <a:latin typeface="Courier New" charset="0"/>
                <a:cs typeface="Courier New" charset="0"/>
              </a:rPr>
              <a:t>begin</a:t>
            </a:r>
            <a:br>
              <a:rPr lang="en-US" sz="1200" b="1">
                <a:latin typeface="Courier New" charset="0"/>
                <a:cs typeface="Courier New" charset="0"/>
              </a:rPr>
            </a:br>
            <a:r>
              <a:rPr lang="en-US" sz="1200" b="1">
                <a:latin typeface="Courier New" charset="0"/>
                <a:cs typeface="Courier New" charset="0"/>
              </a:rPr>
              <a:t> sw0_pulse[0] &lt;= sw_port[0];</a:t>
            </a:r>
            <a:br>
              <a:rPr lang="en-US" sz="1200" b="1">
                <a:latin typeface="Courier New" charset="0"/>
                <a:cs typeface="Courier New" charset="0"/>
              </a:rPr>
            </a:br>
            <a:r>
              <a:rPr lang="en-US" sz="1200" b="1">
                <a:latin typeface="Courier New" charset="0"/>
                <a:cs typeface="Courier New" charset="0"/>
              </a:rPr>
              <a:t> sw0_pulse[1] &lt;= sw0_pulse[0];</a:t>
            </a:r>
            <a:br>
              <a:rPr lang="en-US" sz="1200" b="1">
                <a:latin typeface="Courier New" charset="0"/>
                <a:cs typeface="Courier New" charset="0"/>
              </a:rPr>
            </a:br>
            <a:r>
              <a:rPr lang="en-US" sz="1200" b="1">
                <a:latin typeface="Courier New" charset="0"/>
                <a:cs typeface="Courier New" charset="0"/>
              </a:rPr>
              <a:t> sw0_pulse[2] &lt;= sw0_pulse[1];</a:t>
            </a:r>
            <a:br>
              <a:rPr lang="en-US" sz="1200" b="1">
                <a:latin typeface="Courier New" charset="0"/>
                <a:cs typeface="Courier New" charset="0"/>
              </a:rPr>
            </a:br>
            <a:r>
              <a:rPr lang="en-US" sz="1200" b="1">
                <a:latin typeface="Courier New" charset="0"/>
                <a:cs typeface="Courier New" charset="0"/>
              </a:rPr>
              <a:t>end</a:t>
            </a:r>
          </a:p>
          <a:p>
            <a:endParaRPr lang="en-US" sz="1200" b="1">
              <a:latin typeface="Courier New" charset="0"/>
              <a:cs typeface="Courier New" charset="0"/>
            </a:endParaRPr>
          </a:p>
        </p:txBody>
      </p:sp>
      <p:sp>
        <p:nvSpPr>
          <p:cNvPr id="11" name="TextBox 10"/>
          <p:cNvSpPr txBox="1">
            <a:spLocks noChangeArrowheads="1"/>
          </p:cNvSpPr>
          <p:nvPr/>
        </p:nvSpPr>
        <p:spPr bwMode="auto">
          <a:xfrm>
            <a:off x="3497263" y="6462713"/>
            <a:ext cx="5554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400" b="1">
                <a:latin typeface="Courier New" charset="0"/>
                <a:cs typeface="Courier New" charset="0"/>
              </a:rPr>
              <a:t>always</a:t>
            </a:r>
            <a:r>
              <a:rPr lang="en-US" sz="1400">
                <a:latin typeface="Courier New" charset="0"/>
                <a:cs typeface="Courier New" charset="0"/>
              </a:rPr>
              <a:t> @(</a:t>
            </a:r>
            <a:r>
              <a:rPr lang="en-US" sz="1400" b="1">
                <a:latin typeface="Courier New" charset="0"/>
                <a:cs typeface="Courier New" charset="0"/>
              </a:rPr>
              <a:t>posedge</a:t>
            </a:r>
            <a:r>
              <a:rPr lang="en-US" sz="1400">
                <a:latin typeface="Courier New" charset="0"/>
                <a:cs typeface="Courier New" charset="0"/>
              </a:rPr>
              <a:t> clk) SSELr &lt;= {SSELr[1:0], SSEL};</a:t>
            </a:r>
            <a:endParaRPr lang="en-US" sz="1400" b="1">
              <a:latin typeface="Courier New" charset="0"/>
              <a:cs typeface="Courier New" charset="0"/>
            </a:endParaRPr>
          </a:p>
        </p:txBody>
      </p:sp>
    </p:spTree>
    <p:extLst>
      <p:ext uri="{BB962C8B-B14F-4D97-AF65-F5344CB8AC3E}">
        <p14:creationId xmlns:p14="http://schemas.microsoft.com/office/powerpoint/2010/main" val="2726454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anim calcmode="lin" valueType="num">
                                      <p:cBhvr>
                                        <p:cTn id="21" dur="2000" fill="hold"/>
                                        <p:tgtEl>
                                          <p:spTgt spid="11"/>
                                        </p:tgtEl>
                                        <p:attrNameLst>
                                          <p:attrName>ppt_w</p:attrName>
                                        </p:attrNameLst>
                                      </p:cBhvr>
                                      <p:tavLst>
                                        <p:tav tm="0" fmla="#ppt_w*sin(2.5*pi*$)">
                                          <p:val>
                                            <p:fltVal val="0"/>
                                          </p:val>
                                        </p:tav>
                                        <p:tav tm="100000">
                                          <p:val>
                                            <p:fltVal val="1"/>
                                          </p:val>
                                        </p:tav>
                                      </p:tavLst>
                                    </p:anim>
                                    <p:anim calcmode="lin" valueType="num">
                                      <p:cBhvr>
                                        <p:cTn id="22"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Grp="1" noChangeArrowheads="1"/>
          </p:cNvSpPr>
          <p:nvPr>
            <p:ph type="title"/>
          </p:nvPr>
        </p:nvSpPr>
        <p:spPr/>
        <p:txBody>
          <a:bodyPr/>
          <a:lstStyle/>
          <a:p>
            <a:pPr eaLnBrk="1" hangingPunct="1"/>
            <a:r>
              <a:rPr lang="en-US" dirty="0" smtClean="0"/>
              <a:t>Addressing: Big Endian </a:t>
            </a:r>
            <a:r>
              <a:rPr lang="en-US" dirty="0" err="1" smtClean="0"/>
              <a:t>vs</a:t>
            </a:r>
            <a:r>
              <a:rPr lang="en-US" dirty="0" smtClean="0"/>
              <a:t> Little Endian (370 slide)</a:t>
            </a:r>
          </a:p>
        </p:txBody>
      </p:sp>
      <p:sp>
        <p:nvSpPr>
          <p:cNvPr id="27652" name="Rectangle 7"/>
          <p:cNvSpPr>
            <a:spLocks noGrp="1" noChangeArrowheads="1"/>
          </p:cNvSpPr>
          <p:nvPr>
            <p:ph type="body" idx="1"/>
          </p:nvPr>
        </p:nvSpPr>
        <p:spPr/>
        <p:txBody>
          <a:bodyPr/>
          <a:lstStyle/>
          <a:p>
            <a:pPr eaLnBrk="1" hangingPunct="1"/>
            <a:r>
              <a:rPr lang="en-US" smtClean="0"/>
              <a:t>Endian-ness: ordering of bytes within a word</a:t>
            </a:r>
          </a:p>
          <a:p>
            <a:pPr lvl="1" eaLnBrk="1" hangingPunct="1"/>
            <a:r>
              <a:rPr lang="en-US" smtClean="0"/>
              <a:t>Little - increasing numeric significance with increasing memory addresses</a:t>
            </a:r>
          </a:p>
          <a:p>
            <a:pPr lvl="1" eaLnBrk="1" hangingPunct="1"/>
            <a:r>
              <a:rPr lang="en-US" smtClean="0"/>
              <a:t>Big – The opposite, most significant byte first</a:t>
            </a:r>
          </a:p>
          <a:p>
            <a:pPr lvl="1" eaLnBrk="1" hangingPunct="1"/>
            <a:r>
              <a:rPr lang="en-US" smtClean="0"/>
              <a:t>MIPS is big endian, x86 is little endian</a:t>
            </a:r>
          </a:p>
        </p:txBody>
      </p:sp>
      <p:pic>
        <p:nvPicPr>
          <p:cNvPr id="27653" name="Picture 5" descr="280px-Big-Endian_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384810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280px-Little-Endian_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700338"/>
            <a:ext cx="3810000"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862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p:txBody>
          <a:bodyPr/>
          <a:lstStyle/>
          <a:p>
            <a:r>
              <a:rPr lang="en-US" smtClean="0"/>
              <a:t>Instruction encoding</a:t>
            </a:r>
          </a:p>
        </p:txBody>
      </p:sp>
      <p:sp>
        <p:nvSpPr>
          <p:cNvPr id="7172" name="Content Placeholder 53"/>
          <p:cNvSpPr>
            <a:spLocks noGrp="1"/>
          </p:cNvSpPr>
          <p:nvPr>
            <p:ph idx="1"/>
          </p:nvPr>
        </p:nvSpPr>
        <p:spPr>
          <a:xfrm>
            <a:off x="381000" y="685800"/>
            <a:ext cx="8382000" cy="2286000"/>
          </a:xfrm>
        </p:spPr>
        <p:txBody>
          <a:bodyPr/>
          <a:lstStyle/>
          <a:p>
            <a:r>
              <a:rPr lang="en-US" dirty="0" smtClean="0"/>
              <a:t>Instructions are encoded in machine language </a:t>
            </a:r>
            <a:r>
              <a:rPr lang="en-US" dirty="0" err="1" smtClean="0"/>
              <a:t>opcodes</a:t>
            </a:r>
            <a:endParaRPr lang="en-US" dirty="0" smtClean="0"/>
          </a:p>
          <a:p>
            <a:r>
              <a:rPr lang="en-US" dirty="0" smtClean="0"/>
              <a:t>Sometimes</a:t>
            </a:r>
          </a:p>
          <a:p>
            <a:pPr lvl="1"/>
            <a:r>
              <a:rPr lang="en-US" dirty="0" smtClean="0"/>
              <a:t>Necessary to hand generate </a:t>
            </a:r>
            <a:r>
              <a:rPr lang="en-US" dirty="0" err="1" smtClean="0"/>
              <a:t>opcodes</a:t>
            </a:r>
            <a:endParaRPr lang="en-US" dirty="0" smtClean="0"/>
          </a:p>
          <a:p>
            <a:pPr lvl="1"/>
            <a:r>
              <a:rPr lang="en-US" dirty="0" smtClean="0"/>
              <a:t>Necessary to verify assembled code is correct</a:t>
            </a:r>
          </a:p>
          <a:p>
            <a:r>
              <a:rPr lang="en-US" dirty="0" smtClean="0"/>
              <a:t>How?</a:t>
            </a:r>
          </a:p>
        </p:txBody>
      </p:sp>
      <p:sp>
        <p:nvSpPr>
          <p:cNvPr id="7173" name="TextBox 3"/>
          <p:cNvSpPr txBox="1">
            <a:spLocks noChangeArrowheads="1"/>
          </p:cNvSpPr>
          <p:nvPr/>
        </p:nvSpPr>
        <p:spPr bwMode="auto">
          <a:xfrm>
            <a:off x="666750" y="2990850"/>
            <a:ext cx="2305050" cy="1570038"/>
          </a:xfrm>
          <a:prstGeom prst="rect">
            <a:avLst/>
          </a:prstGeom>
          <a:noFill/>
          <a:ln w="9525">
            <a:solidFill>
              <a:schemeClr val="tx1"/>
            </a:solidFill>
            <a:miter lim="800000"/>
            <a:headEnd/>
            <a:tailEnd/>
          </a:ln>
        </p:spPr>
        <p:txBody>
          <a:bodyPr>
            <a:spAutoFit/>
          </a:bodyPr>
          <a:lstStyle/>
          <a:p>
            <a:r>
              <a:rPr lang="en-US" sz="2400" b="1" u="sng">
                <a:latin typeface="Consolas" pitchFamily="49" charset="0"/>
                <a:ea typeface="Consolas" pitchFamily="49" charset="0"/>
                <a:cs typeface="Consolas" pitchFamily="49" charset="0"/>
              </a:rPr>
              <a:t>Instructions</a:t>
            </a:r>
          </a:p>
          <a:p>
            <a:r>
              <a:rPr lang="en-US" sz="2400" b="1">
                <a:latin typeface="Consolas" pitchFamily="49" charset="0"/>
                <a:ea typeface="Consolas" pitchFamily="49" charset="0"/>
                <a:cs typeface="Consolas" pitchFamily="49" charset="0"/>
              </a:rPr>
              <a:t>movs r0, #10</a:t>
            </a:r>
          </a:p>
          <a:p>
            <a:endParaRPr lang="en-US" sz="2400" b="1">
              <a:latin typeface="Consolas" pitchFamily="49" charset="0"/>
              <a:ea typeface="Consolas" pitchFamily="49" charset="0"/>
              <a:cs typeface="Consolas" pitchFamily="49" charset="0"/>
            </a:endParaRPr>
          </a:p>
          <a:p>
            <a:r>
              <a:rPr lang="en-US" sz="2400" b="1">
                <a:latin typeface="Consolas" pitchFamily="49" charset="0"/>
                <a:ea typeface="Consolas" pitchFamily="49" charset="0"/>
                <a:cs typeface="Consolas" pitchFamily="49" charset="0"/>
              </a:rPr>
              <a:t>movs r1, #0</a:t>
            </a:r>
          </a:p>
        </p:txBody>
      </p:sp>
      <p:grpSp>
        <p:nvGrpSpPr>
          <p:cNvPr id="2" name="Group 1"/>
          <p:cNvGrpSpPr/>
          <p:nvPr/>
        </p:nvGrpSpPr>
        <p:grpSpPr>
          <a:xfrm>
            <a:off x="609600" y="4672013"/>
            <a:ext cx="7467600" cy="1957387"/>
            <a:chOff x="609600" y="4672013"/>
            <a:chExt cx="7467600" cy="1957387"/>
          </a:xfrm>
        </p:grpSpPr>
        <p:sp>
          <p:nvSpPr>
            <p:cNvPr id="21506" name="Rectangle 2"/>
            <p:cNvSpPr>
              <a:spLocks noChangeArrowheads="1"/>
            </p:cNvSpPr>
            <p:nvPr/>
          </p:nvSpPr>
          <p:spPr bwMode="auto">
            <a:xfrm rot="16200000">
              <a:off x="-38100" y="5448300"/>
              <a:ext cx="1752600" cy="457200"/>
            </a:xfrm>
            <a:prstGeom prst="rect">
              <a:avLst/>
            </a:prstGeom>
            <a:noFill/>
            <a:ln w="9525">
              <a:noFill/>
              <a:miter lim="800000"/>
              <a:headEnd/>
              <a:tailEnd/>
            </a:ln>
          </p:spPr>
          <p:txBody>
            <a:bodyPr lIns="92075" tIns="46038" rIns="92075" bIns="46038"/>
            <a:lstStyle/>
            <a:p>
              <a:pPr>
                <a:defRPr/>
              </a:pPr>
              <a:r>
                <a:rPr lang="en-GB" sz="2400" u="sng" dirty="0">
                  <a:latin typeface="+mj-lt"/>
                </a:rPr>
                <a:t>ARMv7 ARM</a:t>
              </a:r>
            </a:p>
          </p:txBody>
        </p:sp>
        <p:pic>
          <p:nvPicPr>
            <p:cNvPr id="7174" name="Picture 2"/>
            <p:cNvPicPr>
              <a:picLocks noChangeAspect="1" noChangeArrowheads="1"/>
            </p:cNvPicPr>
            <p:nvPr/>
          </p:nvPicPr>
          <p:blipFill>
            <a:blip r:embed="rId3" cstate="print"/>
            <a:srcRect/>
            <a:stretch>
              <a:fillRect/>
            </a:stretch>
          </p:blipFill>
          <p:spPr bwMode="auto">
            <a:xfrm>
              <a:off x="1143000" y="4672013"/>
              <a:ext cx="6934200" cy="1957387"/>
            </a:xfrm>
            <a:prstGeom prst="rect">
              <a:avLst/>
            </a:prstGeom>
            <a:noFill/>
            <a:ln w="9525">
              <a:noFill/>
              <a:miter lim="800000"/>
              <a:headEnd/>
              <a:tailEnd/>
            </a:ln>
          </p:spPr>
        </p:pic>
      </p:grpSp>
      <p:sp>
        <p:nvSpPr>
          <p:cNvPr id="8" name="TextBox 3"/>
          <p:cNvSpPr txBox="1">
            <a:spLocks noChangeArrowheads="1"/>
          </p:cNvSpPr>
          <p:nvPr/>
        </p:nvSpPr>
        <p:spPr bwMode="auto">
          <a:xfrm>
            <a:off x="3352800" y="2971800"/>
            <a:ext cx="5697538" cy="1570038"/>
          </a:xfrm>
          <a:prstGeom prst="rect">
            <a:avLst/>
          </a:prstGeom>
          <a:noFill/>
          <a:ln w="9525">
            <a:solidFill>
              <a:schemeClr val="tx1"/>
            </a:solidFill>
            <a:miter lim="800000"/>
            <a:headEnd/>
            <a:tailEnd/>
          </a:ln>
        </p:spPr>
        <p:txBody>
          <a:bodyPr>
            <a:spAutoFit/>
          </a:bodyPr>
          <a:lstStyle/>
          <a:p>
            <a:pPr>
              <a:spcBef>
                <a:spcPts val="0"/>
              </a:spcBef>
              <a:spcAft>
                <a:spcPts val="0"/>
              </a:spcAft>
              <a:defRPr/>
            </a:pPr>
            <a:r>
              <a:rPr lang="en-US" sz="2400" b="1" u="sng" dirty="0">
                <a:latin typeface="Consolas"/>
                <a:cs typeface="Consolas"/>
              </a:rPr>
              <a:t>Register Value     </a:t>
            </a:r>
            <a:r>
              <a:rPr lang="en-US" sz="2400" b="1" dirty="0">
                <a:latin typeface="Consolas"/>
                <a:cs typeface="Consolas"/>
              </a:rPr>
              <a:t> </a:t>
            </a:r>
            <a:r>
              <a:rPr lang="en-US" sz="2400" b="1" u="sng" dirty="0">
                <a:latin typeface="Consolas"/>
                <a:cs typeface="Consolas"/>
              </a:rPr>
              <a:t>Memory Value</a:t>
            </a:r>
          </a:p>
          <a:p>
            <a:pPr>
              <a:spcBef>
                <a:spcPts val="0"/>
              </a:spcBef>
              <a:spcAft>
                <a:spcPts val="0"/>
              </a:spcAft>
              <a:defRPr/>
            </a:pPr>
            <a:r>
              <a:rPr lang="en-US" sz="2400" b="1" u="sng" dirty="0">
                <a:solidFill>
                  <a:srgbClr val="0000FF"/>
                </a:solidFill>
                <a:latin typeface="Consolas"/>
                <a:cs typeface="Consolas"/>
              </a:rPr>
              <a:t>001|00|000</a:t>
            </a:r>
            <a:r>
              <a:rPr lang="en-US" sz="2400" b="1" dirty="0">
                <a:solidFill>
                  <a:srgbClr val="0000FF"/>
                </a:solidFill>
                <a:latin typeface="Consolas"/>
                <a:cs typeface="Consolas"/>
              </a:rPr>
              <a:t>|</a:t>
            </a:r>
            <a:r>
              <a:rPr lang="en-US" sz="2400" b="1" u="sng" dirty="0">
                <a:solidFill>
                  <a:srgbClr val="0000FF"/>
                </a:solidFill>
                <a:latin typeface="Consolas"/>
                <a:cs typeface="Consolas"/>
              </a:rPr>
              <a:t>00001010</a:t>
            </a:r>
            <a:r>
              <a:rPr lang="en-US" sz="2400" b="1" dirty="0">
                <a:solidFill>
                  <a:schemeClr val="bg1">
                    <a:lumMod val="65000"/>
                  </a:schemeClr>
                </a:solidFill>
                <a:latin typeface="Consolas"/>
                <a:cs typeface="Consolas"/>
              </a:rPr>
              <a:t> (LSB) (MSB)</a:t>
            </a:r>
          </a:p>
          <a:p>
            <a:pPr>
              <a:spcBef>
                <a:spcPts val="0"/>
              </a:spcBef>
              <a:spcAft>
                <a:spcPts val="0"/>
              </a:spcAft>
              <a:defRPr/>
            </a:pPr>
            <a:r>
              <a:rPr lang="en-US" sz="2400" b="1" dirty="0">
                <a:solidFill>
                  <a:schemeClr val="bg1">
                    <a:lumMod val="65000"/>
                  </a:schemeClr>
                </a:solidFill>
                <a:latin typeface="Consolas"/>
                <a:cs typeface="Consolas"/>
              </a:rPr>
              <a:t>(</a:t>
            </a:r>
            <a:r>
              <a:rPr lang="en-US" sz="2400" b="1" dirty="0" err="1">
                <a:solidFill>
                  <a:schemeClr val="bg1">
                    <a:lumMod val="65000"/>
                  </a:schemeClr>
                </a:solidFill>
                <a:latin typeface="Consolas"/>
                <a:cs typeface="Consolas"/>
              </a:rPr>
              <a:t>msb</a:t>
            </a:r>
            <a:r>
              <a:rPr lang="en-US" sz="2400" b="1" dirty="0">
                <a:solidFill>
                  <a:schemeClr val="bg1">
                    <a:lumMod val="65000"/>
                  </a:schemeClr>
                </a:solidFill>
                <a:latin typeface="Consolas"/>
                <a:cs typeface="Consolas"/>
              </a:rPr>
              <a:t>)         (</a:t>
            </a:r>
            <a:r>
              <a:rPr lang="en-US" sz="2400" b="1" dirty="0" err="1">
                <a:solidFill>
                  <a:schemeClr val="bg1">
                    <a:lumMod val="65000"/>
                  </a:schemeClr>
                </a:solidFill>
                <a:latin typeface="Consolas"/>
                <a:cs typeface="Consolas"/>
              </a:rPr>
              <a:t>lsb</a:t>
            </a:r>
            <a:r>
              <a:rPr lang="en-US" sz="2400" b="1" dirty="0">
                <a:solidFill>
                  <a:schemeClr val="bg1">
                    <a:lumMod val="65000"/>
                  </a:schemeClr>
                </a:solidFill>
                <a:latin typeface="Consolas"/>
                <a:cs typeface="Consolas"/>
              </a:rPr>
              <a:t>) </a:t>
            </a:r>
            <a:r>
              <a:rPr lang="en-US" sz="2400" b="1" u="sng" dirty="0">
                <a:solidFill>
                  <a:srgbClr val="0000FF"/>
                </a:solidFill>
                <a:latin typeface="Consolas"/>
                <a:cs typeface="Consolas"/>
              </a:rPr>
              <a:t>0a</a:t>
            </a:r>
            <a:r>
              <a:rPr lang="en-US" sz="2400" b="1" dirty="0">
                <a:solidFill>
                  <a:srgbClr val="0000FF"/>
                </a:solidFill>
                <a:latin typeface="Consolas"/>
                <a:cs typeface="Consolas"/>
              </a:rPr>
              <a:t> </a:t>
            </a:r>
            <a:r>
              <a:rPr lang="en-US" sz="2400" b="1" u="sng" dirty="0">
                <a:solidFill>
                  <a:srgbClr val="0000FF"/>
                </a:solidFill>
                <a:latin typeface="Consolas"/>
                <a:cs typeface="Consolas"/>
              </a:rPr>
              <a:t>20</a:t>
            </a:r>
            <a:r>
              <a:rPr lang="en-US" sz="2400" b="1" dirty="0">
                <a:solidFill>
                  <a:srgbClr val="0000FF"/>
                </a:solidFill>
                <a:latin typeface="Consolas"/>
                <a:cs typeface="Consolas"/>
              </a:rPr>
              <a:t> </a:t>
            </a:r>
            <a:r>
              <a:rPr lang="en-US" sz="2400" b="1" u="sng" dirty="0">
                <a:solidFill>
                  <a:srgbClr val="00CC00"/>
                </a:solidFill>
                <a:latin typeface="Consolas"/>
                <a:cs typeface="Consolas"/>
              </a:rPr>
              <a:t>00</a:t>
            </a:r>
            <a:r>
              <a:rPr lang="en-US" sz="2400" b="1" dirty="0">
                <a:solidFill>
                  <a:srgbClr val="00CC00"/>
                </a:solidFill>
                <a:latin typeface="Consolas"/>
                <a:cs typeface="Consolas"/>
              </a:rPr>
              <a:t> </a:t>
            </a:r>
            <a:r>
              <a:rPr lang="en-US" sz="2400" b="1" u="sng" dirty="0">
                <a:solidFill>
                  <a:srgbClr val="00CC00"/>
                </a:solidFill>
                <a:latin typeface="Consolas"/>
                <a:cs typeface="Consolas"/>
              </a:rPr>
              <a:t>21</a:t>
            </a:r>
          </a:p>
          <a:p>
            <a:pPr>
              <a:spcBef>
                <a:spcPts val="0"/>
              </a:spcBef>
              <a:spcAft>
                <a:spcPts val="0"/>
              </a:spcAft>
              <a:defRPr/>
            </a:pPr>
            <a:r>
              <a:rPr lang="en-US" sz="2400" b="1" u="sng" dirty="0">
                <a:solidFill>
                  <a:srgbClr val="00CC00"/>
                </a:solidFill>
                <a:latin typeface="Consolas"/>
                <a:cs typeface="Consolas"/>
              </a:rPr>
              <a:t>001|00|001</a:t>
            </a:r>
            <a:r>
              <a:rPr lang="en-US" sz="2400" b="1" dirty="0">
                <a:solidFill>
                  <a:srgbClr val="00CC00"/>
                </a:solidFill>
                <a:latin typeface="Consolas"/>
                <a:cs typeface="Consolas"/>
              </a:rPr>
              <a:t>|</a:t>
            </a:r>
            <a:r>
              <a:rPr lang="en-US" sz="2400" b="1" u="sng" dirty="0">
                <a:solidFill>
                  <a:srgbClr val="00CC00"/>
                </a:solidFill>
                <a:latin typeface="Consolas"/>
                <a:cs typeface="Consolas"/>
              </a:rPr>
              <a:t>00000000</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Assembly example</a:t>
            </a:r>
          </a:p>
        </p:txBody>
      </p:sp>
      <p:sp>
        <p:nvSpPr>
          <p:cNvPr id="8195" name="Content Placeholder 2"/>
          <p:cNvSpPr>
            <a:spLocks noGrp="1"/>
          </p:cNvSpPr>
          <p:nvPr>
            <p:ph idx="1"/>
          </p:nvPr>
        </p:nvSpPr>
        <p:spPr/>
        <p:txBody>
          <a:bodyPr/>
          <a:lstStyle/>
          <a:p>
            <a:pPr>
              <a:buFontTx/>
              <a:buNone/>
            </a:pPr>
            <a:r>
              <a:rPr lang="pt-BR" b="1" smtClean="0">
                <a:latin typeface="Courier New" pitchFamily="49" charset="0"/>
                <a:cs typeface="Courier New" pitchFamily="49" charset="0"/>
              </a:rPr>
              <a:t>data:</a:t>
            </a:r>
          </a:p>
          <a:p>
            <a:pPr>
              <a:buFontTx/>
              <a:buNone/>
            </a:pPr>
            <a:r>
              <a:rPr lang="pt-BR" b="1" smtClean="0">
                <a:latin typeface="Courier New" pitchFamily="49" charset="0"/>
                <a:cs typeface="Courier New" pitchFamily="49" charset="0"/>
              </a:rPr>
              <a:t>    .byte 0x12, 20, 0x20, -1</a:t>
            </a:r>
          </a:p>
          <a:p>
            <a:pPr>
              <a:buFontTx/>
              <a:buNone/>
            </a:pPr>
            <a:r>
              <a:rPr lang="pt-BR" b="1" smtClean="0">
                <a:latin typeface="Courier New" pitchFamily="49" charset="0"/>
                <a:cs typeface="Courier New" pitchFamily="49" charset="0"/>
              </a:rPr>
              <a:t>func:</a:t>
            </a:r>
          </a:p>
          <a:p>
            <a:pPr>
              <a:buFontTx/>
              <a:buNone/>
            </a:pPr>
            <a:r>
              <a:rPr lang="pt-BR" b="1" smtClean="0">
                <a:latin typeface="Courier New" pitchFamily="49" charset="0"/>
                <a:cs typeface="Courier New" pitchFamily="49" charset="0"/>
              </a:rPr>
              <a:t>        mov r0, #0</a:t>
            </a:r>
          </a:p>
          <a:p>
            <a:pPr>
              <a:buFontTx/>
              <a:buNone/>
            </a:pPr>
            <a:r>
              <a:rPr lang="pt-BR" b="1" smtClean="0">
                <a:latin typeface="Courier New" pitchFamily="49" charset="0"/>
                <a:cs typeface="Courier New" pitchFamily="49" charset="0"/>
              </a:rPr>
              <a:t>        mov r4, #0</a:t>
            </a:r>
          </a:p>
          <a:p>
            <a:pPr>
              <a:buFontTx/>
              <a:buNone/>
            </a:pPr>
            <a:r>
              <a:rPr lang="pt-BR" b="1" smtClean="0">
                <a:latin typeface="Courier New" pitchFamily="49" charset="0"/>
                <a:cs typeface="Courier New" pitchFamily="49" charset="0"/>
              </a:rPr>
              <a:t>        movw   r1, #:lower16:data</a:t>
            </a:r>
          </a:p>
          <a:p>
            <a:pPr>
              <a:buFontTx/>
              <a:buNone/>
            </a:pPr>
            <a:r>
              <a:rPr lang="pt-BR" b="1" smtClean="0">
                <a:latin typeface="Courier New" pitchFamily="49" charset="0"/>
                <a:cs typeface="Courier New" pitchFamily="49" charset="0"/>
              </a:rPr>
              <a:t>        movt   r1, #:upper16:data</a:t>
            </a:r>
          </a:p>
          <a:p>
            <a:pPr>
              <a:buFontTx/>
              <a:buNone/>
            </a:pPr>
            <a:r>
              <a:rPr lang="pt-BR" b="1" smtClean="0">
                <a:latin typeface="Courier New" pitchFamily="49" charset="0"/>
                <a:cs typeface="Courier New" pitchFamily="49" charset="0"/>
              </a:rPr>
              <a:t>top:    ldrb   r2, [r1],1</a:t>
            </a:r>
          </a:p>
          <a:p>
            <a:pPr>
              <a:buFontTx/>
              <a:buNone/>
            </a:pPr>
            <a:r>
              <a:rPr lang="pt-BR" b="1" smtClean="0">
                <a:latin typeface="Courier New" pitchFamily="49" charset="0"/>
                <a:cs typeface="Courier New" pitchFamily="49" charset="0"/>
              </a:rPr>
              <a:t>        add r4, r4, r2</a:t>
            </a:r>
          </a:p>
          <a:p>
            <a:pPr>
              <a:buFontTx/>
              <a:buNone/>
            </a:pPr>
            <a:r>
              <a:rPr lang="pt-BR" b="1" smtClean="0">
                <a:latin typeface="Courier New" pitchFamily="49" charset="0"/>
                <a:cs typeface="Courier New" pitchFamily="49" charset="0"/>
              </a:rPr>
              <a:t>        add r0, r0, #1</a:t>
            </a:r>
          </a:p>
          <a:p>
            <a:pPr>
              <a:buFontTx/>
              <a:buNone/>
            </a:pPr>
            <a:r>
              <a:rPr lang="pt-BR" b="1" smtClean="0">
                <a:latin typeface="Courier New" pitchFamily="49" charset="0"/>
                <a:cs typeface="Courier New" pitchFamily="49" charset="0"/>
              </a:rPr>
              <a:t>        cmp r0, #4</a:t>
            </a:r>
          </a:p>
          <a:p>
            <a:pPr>
              <a:buFontTx/>
              <a:buNone/>
            </a:pPr>
            <a:r>
              <a:rPr lang="pt-BR" b="1" smtClean="0">
                <a:latin typeface="Courier New" pitchFamily="49" charset="0"/>
                <a:cs typeface="Courier New" pitchFamily="49" charset="0"/>
              </a:rPr>
              <a:t>        bne top</a:t>
            </a:r>
          </a:p>
          <a:p>
            <a:pPr>
              <a:buFontTx/>
              <a:buNone/>
            </a:pPr>
            <a:endParaRPr lang="en-US" b="1" smtClean="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BD3AE13C-72AD-4BB8-8206-B5A18514B5F5}" type="slidenum">
              <a:rPr lang="en-US" smtClean="0"/>
              <a:pPr>
                <a:defRPr/>
              </a:pPr>
              <a:t>15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C573F600-7337-4FCD-885E-19B10E7121E7}" type="slidenum">
              <a:rPr lang="en-US"/>
              <a:pPr/>
              <a:t>16</a:t>
            </a:fld>
            <a:endParaRPr lang="en-US"/>
          </a:p>
        </p:txBody>
      </p:sp>
      <p:sp>
        <p:nvSpPr>
          <p:cNvPr id="46083" name="Rectangle 2"/>
          <p:cNvSpPr>
            <a:spLocks noGrp="1" noChangeArrowheads="1"/>
          </p:cNvSpPr>
          <p:nvPr>
            <p:ph type="title"/>
          </p:nvPr>
        </p:nvSpPr>
        <p:spPr/>
        <p:txBody>
          <a:bodyPr/>
          <a:lstStyle/>
          <a:p>
            <a:r>
              <a:rPr lang="en-US" smtClean="0"/>
              <a:t>An ISA defines the hardware/software interface</a:t>
            </a:r>
          </a:p>
        </p:txBody>
      </p:sp>
      <p:sp>
        <p:nvSpPr>
          <p:cNvPr id="9220" name="Rectangle 3"/>
          <p:cNvSpPr>
            <a:spLocks noGrp="1" noChangeArrowheads="1"/>
          </p:cNvSpPr>
          <p:nvPr>
            <p:ph type="body" idx="1"/>
          </p:nvPr>
        </p:nvSpPr>
        <p:spPr>
          <a:xfrm>
            <a:off x="533400" y="990600"/>
            <a:ext cx="8135938" cy="5410200"/>
          </a:xfrm>
        </p:spPr>
        <p:txBody>
          <a:bodyPr/>
          <a:lstStyle/>
          <a:p>
            <a:endParaRPr lang="en-US" sz="2200" smtClean="0"/>
          </a:p>
          <a:p>
            <a:r>
              <a:rPr lang="en-US" sz="2200" smtClean="0"/>
              <a:t>A “contract” between architects and programmers</a:t>
            </a:r>
          </a:p>
          <a:p>
            <a:r>
              <a:rPr lang="en-US" sz="2200" smtClean="0"/>
              <a:t>Register set</a:t>
            </a:r>
          </a:p>
          <a:p>
            <a:r>
              <a:rPr lang="en-US" sz="2200" smtClean="0"/>
              <a:t>Instruction set</a:t>
            </a:r>
          </a:p>
          <a:p>
            <a:pPr lvl="1"/>
            <a:r>
              <a:rPr lang="en-US" sz="1800" smtClean="0"/>
              <a:t>Addressing modes</a:t>
            </a:r>
          </a:p>
          <a:p>
            <a:pPr lvl="1"/>
            <a:r>
              <a:rPr lang="en-US" sz="1800" smtClean="0"/>
              <a:t>Word size</a:t>
            </a:r>
          </a:p>
          <a:p>
            <a:pPr lvl="1"/>
            <a:r>
              <a:rPr lang="en-US" sz="1800" smtClean="0"/>
              <a:t>Data formats</a:t>
            </a:r>
          </a:p>
          <a:p>
            <a:pPr lvl="1"/>
            <a:r>
              <a:rPr lang="en-US" sz="1800" smtClean="0"/>
              <a:t>Operating modes</a:t>
            </a:r>
          </a:p>
          <a:p>
            <a:pPr lvl="1"/>
            <a:r>
              <a:rPr lang="en-US" sz="1800" smtClean="0"/>
              <a:t>Condition codes</a:t>
            </a:r>
          </a:p>
          <a:p>
            <a:r>
              <a:rPr lang="en-US" sz="2200" b="1" i="1" smtClean="0"/>
              <a:t>Calling conventions </a:t>
            </a:r>
          </a:p>
          <a:p>
            <a:pPr lvl="1"/>
            <a:r>
              <a:rPr lang="en-US" sz="1800" smtClean="0"/>
              <a:t>Really not part of the ISA (usually)</a:t>
            </a:r>
          </a:p>
          <a:p>
            <a:pPr lvl="1"/>
            <a:r>
              <a:rPr lang="en-US" sz="1800" smtClean="0"/>
              <a:t>Rather part of the ABI</a:t>
            </a:r>
          </a:p>
          <a:p>
            <a:pPr lvl="1"/>
            <a:r>
              <a:rPr lang="en-US" sz="1800" smtClean="0"/>
              <a:t>But the ISA often provides meaningful support.</a:t>
            </a:r>
          </a:p>
          <a:p>
            <a:pPr lvl="1"/>
            <a:endParaRPr lang="en-US" sz="1800" smtClean="0"/>
          </a:p>
        </p:txBody>
      </p:sp>
    </p:spTree>
    <p:extLst>
      <p:ext uri="{BB962C8B-B14F-4D97-AF65-F5344CB8AC3E}">
        <p14:creationId xmlns:p14="http://schemas.microsoft.com/office/powerpoint/2010/main" val="2361101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0">
                                            <p:txEl>
                                              <p:pRg st="9" end="9"/>
                                            </p:txEl>
                                          </p:spTgt>
                                        </p:tgtEl>
                                        <p:attrNameLst>
                                          <p:attrName>style.visibility</p:attrName>
                                        </p:attrNameLst>
                                      </p:cBhvr>
                                      <p:to>
                                        <p:strVal val="visible"/>
                                      </p:to>
                                    </p:set>
                                    <p:animEffect transition="in" filter="box(in)">
                                      <p:cBhvr>
                                        <p:cTn id="7" dur="500"/>
                                        <p:tgtEl>
                                          <p:spTgt spid="9220">
                                            <p:txEl>
                                              <p:pRg st="9" end="9"/>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220">
                                            <p:txEl>
                                              <p:pRg st="10" end="10"/>
                                            </p:txEl>
                                          </p:spTgt>
                                        </p:tgtEl>
                                        <p:attrNameLst>
                                          <p:attrName>style.visibility</p:attrName>
                                        </p:attrNameLst>
                                      </p:cBhvr>
                                      <p:to>
                                        <p:strVal val="visible"/>
                                      </p:to>
                                    </p:set>
                                    <p:animEffect transition="in" filter="box(in)">
                                      <p:cBhvr>
                                        <p:cTn id="10" dur="500"/>
                                        <p:tgtEl>
                                          <p:spTgt spid="9220">
                                            <p:txEl>
                                              <p:pRg st="10" end="1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220">
                                            <p:txEl>
                                              <p:pRg st="11" end="11"/>
                                            </p:txEl>
                                          </p:spTgt>
                                        </p:tgtEl>
                                        <p:attrNameLst>
                                          <p:attrName>style.visibility</p:attrName>
                                        </p:attrNameLst>
                                      </p:cBhvr>
                                      <p:to>
                                        <p:strVal val="visible"/>
                                      </p:to>
                                    </p:set>
                                    <p:animEffect transition="in" filter="box(in)">
                                      <p:cBhvr>
                                        <p:cTn id="13" dur="500"/>
                                        <p:tgtEl>
                                          <p:spTgt spid="9220">
                                            <p:txEl>
                                              <p:pRg st="11" end="11"/>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220">
                                            <p:txEl>
                                              <p:pRg st="12" end="12"/>
                                            </p:txEl>
                                          </p:spTgt>
                                        </p:tgtEl>
                                        <p:attrNameLst>
                                          <p:attrName>style.visibility</p:attrName>
                                        </p:attrNameLst>
                                      </p:cBhvr>
                                      <p:to>
                                        <p:strVal val="visible"/>
                                      </p:to>
                                    </p:set>
                                    <p:animEffect transition="in" filter="box(in)">
                                      <p:cBhvr>
                                        <p:cTn id="16" dur="500"/>
                                        <p:tgtEl>
                                          <p:spTgt spid="922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ARM Architecture roadmap</a:t>
            </a:r>
          </a:p>
        </p:txBody>
      </p:sp>
      <p:sp>
        <p:nvSpPr>
          <p:cNvPr id="48131" name="Slide Number Placeholder 3"/>
          <p:cNvSpPr>
            <a:spLocks noGrp="1"/>
          </p:cNvSpPr>
          <p:nvPr>
            <p:ph type="sldNum" sz="quarter" idx="12"/>
          </p:nvPr>
        </p:nvSpPr>
        <p:spPr>
          <a:noFill/>
        </p:spPr>
        <p:txBody>
          <a:bodyPr/>
          <a:lstStyle/>
          <a:p>
            <a:fld id="{065389AC-D2E9-4AE2-B4DB-E9F2A662B3F0}" type="slidenum">
              <a:rPr lang="en-US"/>
              <a:pPr/>
              <a:t>17</a:t>
            </a:fld>
            <a:endParaRPr lang="en-US"/>
          </a:p>
        </p:txBody>
      </p:sp>
      <p:pic>
        <p:nvPicPr>
          <p:cNvPr id="48132" name="Picture 2"/>
          <p:cNvPicPr>
            <a:picLocks noChangeAspect="1" noChangeArrowheads="1"/>
          </p:cNvPicPr>
          <p:nvPr/>
        </p:nvPicPr>
        <p:blipFill>
          <a:blip r:embed="rId3" cstate="print"/>
          <a:srcRect/>
          <a:stretch>
            <a:fillRect/>
          </a:stretch>
        </p:blipFill>
        <p:spPr bwMode="auto">
          <a:xfrm>
            <a:off x="771525" y="1757363"/>
            <a:ext cx="7600950" cy="3343275"/>
          </a:xfrm>
          <a:prstGeom prst="rect">
            <a:avLst/>
          </a:prstGeom>
          <a:noFill/>
          <a:ln w="9525">
            <a:noFill/>
            <a:miter lim="800000"/>
            <a:headEnd/>
            <a:tailEnd/>
          </a:ln>
        </p:spPr>
      </p:pic>
    </p:spTree>
    <p:extLst>
      <p:ext uri="{BB962C8B-B14F-4D97-AF65-F5344CB8AC3E}">
        <p14:creationId xmlns:p14="http://schemas.microsoft.com/office/powerpoint/2010/main" val="28789470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ED26D605-6AD7-4DFF-A0A7-8F913E63D30B}" type="slidenum">
              <a:rPr lang="en-US"/>
              <a:pPr/>
              <a:t>18</a:t>
            </a:fld>
            <a:endParaRPr lang="en-US"/>
          </a:p>
        </p:txBody>
      </p:sp>
      <p:sp>
        <p:nvSpPr>
          <p:cNvPr id="50179" name="Rectangle 2"/>
          <p:cNvSpPr>
            <a:spLocks noGrp="1" noChangeArrowheads="1"/>
          </p:cNvSpPr>
          <p:nvPr>
            <p:ph type="title"/>
          </p:nvPr>
        </p:nvSpPr>
        <p:spPr/>
        <p:txBody>
          <a:bodyPr/>
          <a:lstStyle/>
          <a:p>
            <a:r>
              <a:rPr lang="en-US" smtClean="0"/>
              <a:t>ARM Cortex-M3 ISA</a:t>
            </a:r>
          </a:p>
        </p:txBody>
      </p:sp>
      <p:sp>
        <p:nvSpPr>
          <p:cNvPr id="50180" name="Text Box 23"/>
          <p:cNvSpPr txBox="1">
            <a:spLocks noChangeArrowheads="1"/>
          </p:cNvSpPr>
          <p:nvPr/>
        </p:nvSpPr>
        <p:spPr bwMode="auto">
          <a:xfrm>
            <a:off x="3784600" y="1371600"/>
            <a:ext cx="1549400" cy="400050"/>
          </a:xfrm>
          <a:prstGeom prst="rect">
            <a:avLst/>
          </a:prstGeom>
          <a:noFill/>
          <a:ln w="9525">
            <a:noFill/>
            <a:miter lim="800000"/>
            <a:headEnd/>
            <a:tailEnd/>
          </a:ln>
        </p:spPr>
        <p:txBody>
          <a:bodyPr wrap="none">
            <a:spAutoFit/>
          </a:bodyPr>
          <a:lstStyle/>
          <a:p>
            <a:pPr algn="ctr"/>
            <a:r>
              <a:rPr lang="en-US" sz="2000">
                <a:latin typeface="Trebuchet MS" pitchFamily="34" charset="0"/>
              </a:rPr>
              <a:t>Register Set</a:t>
            </a:r>
          </a:p>
        </p:txBody>
      </p:sp>
      <p:sp>
        <p:nvSpPr>
          <p:cNvPr id="50181" name="Text Box 23"/>
          <p:cNvSpPr txBox="1">
            <a:spLocks noChangeArrowheads="1"/>
          </p:cNvSpPr>
          <p:nvPr/>
        </p:nvSpPr>
        <p:spPr bwMode="auto">
          <a:xfrm>
            <a:off x="6400800" y="1371600"/>
            <a:ext cx="1811338" cy="400050"/>
          </a:xfrm>
          <a:prstGeom prst="rect">
            <a:avLst/>
          </a:prstGeom>
          <a:noFill/>
          <a:ln w="9525">
            <a:noFill/>
            <a:miter lim="800000"/>
            <a:headEnd/>
            <a:tailEnd/>
          </a:ln>
        </p:spPr>
        <p:txBody>
          <a:bodyPr wrap="none">
            <a:spAutoFit/>
          </a:bodyPr>
          <a:lstStyle/>
          <a:p>
            <a:pPr algn="ctr"/>
            <a:r>
              <a:rPr lang="en-US" sz="2000">
                <a:latin typeface="Trebuchet MS" pitchFamily="34" charset="0"/>
              </a:rPr>
              <a:t>Address Space</a:t>
            </a:r>
          </a:p>
        </p:txBody>
      </p:sp>
      <p:sp>
        <p:nvSpPr>
          <p:cNvPr id="50182" name="Text Box 23"/>
          <p:cNvSpPr txBox="1">
            <a:spLocks noChangeArrowheads="1"/>
          </p:cNvSpPr>
          <p:nvPr/>
        </p:nvSpPr>
        <p:spPr bwMode="auto">
          <a:xfrm>
            <a:off x="838200" y="3549650"/>
            <a:ext cx="1984375" cy="1631950"/>
          </a:xfrm>
          <a:prstGeom prst="rect">
            <a:avLst/>
          </a:prstGeom>
          <a:noFill/>
          <a:ln w="9525">
            <a:noFill/>
            <a:miter lim="800000"/>
            <a:headEnd/>
            <a:tailEnd/>
          </a:ln>
        </p:spPr>
        <p:txBody>
          <a:bodyPr wrap="none">
            <a:spAutoFit/>
          </a:bodyPr>
          <a:lstStyle/>
          <a:p>
            <a:pPr algn="ctr"/>
            <a:r>
              <a:rPr lang="en-US" sz="2000">
                <a:latin typeface="Trebuchet MS" pitchFamily="34" charset="0"/>
              </a:rPr>
              <a:t>Branching</a:t>
            </a:r>
          </a:p>
          <a:p>
            <a:pPr algn="ctr"/>
            <a:r>
              <a:rPr lang="en-US" sz="2000">
                <a:latin typeface="Trebuchet MS" pitchFamily="34" charset="0"/>
              </a:rPr>
              <a:t>Data processing</a:t>
            </a:r>
          </a:p>
          <a:p>
            <a:pPr algn="ctr"/>
            <a:r>
              <a:rPr lang="en-US" sz="2000">
                <a:latin typeface="Trebuchet MS" pitchFamily="34" charset="0"/>
              </a:rPr>
              <a:t>Load/Store</a:t>
            </a:r>
          </a:p>
          <a:p>
            <a:pPr algn="ctr"/>
            <a:r>
              <a:rPr lang="en-US" sz="2000">
                <a:latin typeface="Trebuchet MS" pitchFamily="34" charset="0"/>
              </a:rPr>
              <a:t>Exceptions</a:t>
            </a:r>
          </a:p>
          <a:p>
            <a:pPr algn="ctr"/>
            <a:r>
              <a:rPr lang="en-US" sz="2000">
                <a:latin typeface="Trebuchet MS" pitchFamily="34" charset="0"/>
              </a:rPr>
              <a:t>Miscellaneous</a:t>
            </a:r>
          </a:p>
        </p:txBody>
      </p:sp>
      <p:pic>
        <p:nvPicPr>
          <p:cNvPr id="50183" name="Picture 2"/>
          <p:cNvPicPr>
            <a:picLocks noChangeAspect="1" noChangeArrowheads="1"/>
          </p:cNvPicPr>
          <p:nvPr/>
        </p:nvPicPr>
        <p:blipFill>
          <a:blip r:embed="rId3" cstate="print"/>
          <a:srcRect/>
          <a:stretch>
            <a:fillRect/>
          </a:stretch>
        </p:blipFill>
        <p:spPr bwMode="auto">
          <a:xfrm>
            <a:off x="3717925" y="1857375"/>
            <a:ext cx="1692275" cy="4010025"/>
          </a:xfrm>
          <a:prstGeom prst="rect">
            <a:avLst/>
          </a:prstGeom>
          <a:noFill/>
          <a:ln w="9525">
            <a:noFill/>
            <a:miter lim="800000"/>
            <a:headEnd/>
            <a:tailEnd/>
          </a:ln>
        </p:spPr>
      </p:pic>
      <p:pic>
        <p:nvPicPr>
          <p:cNvPr id="50184" name="Picture 3"/>
          <p:cNvPicPr>
            <a:picLocks noChangeAspect="1" noChangeArrowheads="1"/>
          </p:cNvPicPr>
          <p:nvPr/>
        </p:nvPicPr>
        <p:blipFill>
          <a:blip r:embed="rId4" cstate="print"/>
          <a:srcRect/>
          <a:stretch>
            <a:fillRect/>
          </a:stretch>
        </p:blipFill>
        <p:spPr bwMode="auto">
          <a:xfrm>
            <a:off x="6450013" y="1752600"/>
            <a:ext cx="2100262" cy="4114800"/>
          </a:xfrm>
          <a:prstGeom prst="rect">
            <a:avLst/>
          </a:prstGeom>
          <a:noFill/>
          <a:ln w="9525">
            <a:noFill/>
            <a:miter lim="800000"/>
            <a:headEnd/>
            <a:tailEnd/>
          </a:ln>
        </p:spPr>
      </p:pic>
      <p:cxnSp>
        <p:nvCxnSpPr>
          <p:cNvPr id="50185" name="Straight Connector 11"/>
          <p:cNvCxnSpPr>
            <a:cxnSpLocks noChangeShapeType="1"/>
          </p:cNvCxnSpPr>
          <p:nvPr/>
        </p:nvCxnSpPr>
        <p:spPr bwMode="auto">
          <a:xfrm>
            <a:off x="3657600" y="6176963"/>
            <a:ext cx="1828800" cy="1587"/>
          </a:xfrm>
          <a:prstGeom prst="line">
            <a:avLst/>
          </a:prstGeom>
          <a:noFill/>
          <a:ln w="50800">
            <a:solidFill>
              <a:schemeClr val="tx1"/>
            </a:solidFill>
            <a:round/>
            <a:headEnd type="triangle" w="med" len="med"/>
            <a:tailEnd type="triangle" w="med" len="med"/>
          </a:ln>
        </p:spPr>
      </p:cxnSp>
      <p:cxnSp>
        <p:nvCxnSpPr>
          <p:cNvPr id="50186" name="Straight Connector 12"/>
          <p:cNvCxnSpPr>
            <a:cxnSpLocks noChangeShapeType="1"/>
          </p:cNvCxnSpPr>
          <p:nvPr/>
        </p:nvCxnSpPr>
        <p:spPr bwMode="auto">
          <a:xfrm>
            <a:off x="6400800" y="6172200"/>
            <a:ext cx="1625600" cy="0"/>
          </a:xfrm>
          <a:prstGeom prst="line">
            <a:avLst/>
          </a:prstGeom>
          <a:noFill/>
          <a:ln w="50800">
            <a:solidFill>
              <a:schemeClr val="tx1"/>
            </a:solidFill>
            <a:round/>
            <a:headEnd type="triangle" w="med" len="med"/>
            <a:tailEnd type="triangle" w="med" len="med"/>
          </a:ln>
        </p:spPr>
      </p:cxnSp>
      <p:sp>
        <p:nvSpPr>
          <p:cNvPr id="50187" name="Text Box 23"/>
          <p:cNvSpPr txBox="1">
            <a:spLocks noChangeArrowheads="1"/>
          </p:cNvSpPr>
          <p:nvPr/>
        </p:nvSpPr>
        <p:spPr bwMode="auto">
          <a:xfrm>
            <a:off x="914400" y="1371600"/>
            <a:ext cx="1860550" cy="400050"/>
          </a:xfrm>
          <a:prstGeom prst="rect">
            <a:avLst/>
          </a:prstGeom>
          <a:noFill/>
          <a:ln w="9525">
            <a:noFill/>
            <a:miter lim="800000"/>
            <a:headEnd/>
            <a:tailEnd/>
          </a:ln>
        </p:spPr>
        <p:txBody>
          <a:bodyPr wrap="none">
            <a:spAutoFit/>
          </a:bodyPr>
          <a:lstStyle/>
          <a:p>
            <a:pPr algn="ctr"/>
            <a:r>
              <a:rPr lang="en-US" sz="2000">
                <a:latin typeface="Trebuchet MS" pitchFamily="34" charset="0"/>
              </a:rPr>
              <a:t>Instruction Set</a:t>
            </a:r>
          </a:p>
        </p:txBody>
      </p:sp>
      <p:sp>
        <p:nvSpPr>
          <p:cNvPr id="50188" name="Text Box 23"/>
          <p:cNvSpPr txBox="1">
            <a:spLocks noChangeArrowheads="1"/>
          </p:cNvSpPr>
          <p:nvPr/>
        </p:nvSpPr>
        <p:spPr bwMode="auto">
          <a:xfrm>
            <a:off x="4086225" y="5791200"/>
            <a:ext cx="971550" cy="400050"/>
          </a:xfrm>
          <a:prstGeom prst="rect">
            <a:avLst/>
          </a:prstGeom>
          <a:noFill/>
          <a:ln w="9525">
            <a:noFill/>
            <a:miter lim="800000"/>
            <a:headEnd/>
            <a:tailEnd/>
          </a:ln>
        </p:spPr>
        <p:txBody>
          <a:bodyPr wrap="none">
            <a:spAutoFit/>
          </a:bodyPr>
          <a:lstStyle/>
          <a:p>
            <a:pPr algn="ctr"/>
            <a:r>
              <a:rPr lang="en-US" sz="2000">
                <a:latin typeface="Trebuchet MS" pitchFamily="34" charset="0"/>
              </a:rPr>
              <a:t>32-bits</a:t>
            </a:r>
          </a:p>
        </p:txBody>
      </p:sp>
      <p:sp>
        <p:nvSpPr>
          <p:cNvPr id="50189" name="Text Box 23"/>
          <p:cNvSpPr txBox="1">
            <a:spLocks noChangeArrowheads="1"/>
          </p:cNvSpPr>
          <p:nvPr/>
        </p:nvSpPr>
        <p:spPr bwMode="auto">
          <a:xfrm>
            <a:off x="6743700" y="5772150"/>
            <a:ext cx="969963" cy="400050"/>
          </a:xfrm>
          <a:prstGeom prst="rect">
            <a:avLst/>
          </a:prstGeom>
          <a:noFill/>
          <a:ln w="9525">
            <a:noFill/>
            <a:miter lim="800000"/>
            <a:headEnd/>
            <a:tailEnd/>
          </a:ln>
        </p:spPr>
        <p:txBody>
          <a:bodyPr wrap="none">
            <a:spAutoFit/>
          </a:bodyPr>
          <a:lstStyle/>
          <a:p>
            <a:pPr algn="ctr"/>
            <a:r>
              <a:rPr lang="en-US" sz="2000">
                <a:latin typeface="Trebuchet MS" pitchFamily="34" charset="0"/>
              </a:rPr>
              <a:t>32-bits</a:t>
            </a:r>
          </a:p>
        </p:txBody>
      </p:sp>
      <p:pic>
        <p:nvPicPr>
          <p:cNvPr id="50190" name="Picture 4"/>
          <p:cNvPicPr>
            <a:picLocks noChangeAspect="1" noChangeArrowheads="1"/>
          </p:cNvPicPr>
          <p:nvPr/>
        </p:nvPicPr>
        <p:blipFill>
          <a:blip r:embed="rId5" cstate="print"/>
          <a:srcRect/>
          <a:stretch>
            <a:fillRect/>
          </a:stretch>
        </p:blipFill>
        <p:spPr bwMode="auto">
          <a:xfrm>
            <a:off x="1066800" y="2076450"/>
            <a:ext cx="1571625" cy="285750"/>
          </a:xfrm>
          <a:prstGeom prst="rect">
            <a:avLst/>
          </a:prstGeom>
          <a:noFill/>
          <a:ln w="9525">
            <a:noFill/>
            <a:miter lim="800000"/>
            <a:headEnd/>
            <a:tailEnd/>
          </a:ln>
        </p:spPr>
      </p:pic>
      <p:sp>
        <p:nvSpPr>
          <p:cNvPr id="50191" name="Text Box 23"/>
          <p:cNvSpPr txBox="1">
            <a:spLocks noChangeArrowheads="1"/>
          </p:cNvSpPr>
          <p:nvPr/>
        </p:nvSpPr>
        <p:spPr bwMode="auto">
          <a:xfrm>
            <a:off x="3886200" y="6229350"/>
            <a:ext cx="1300163" cy="400050"/>
          </a:xfrm>
          <a:prstGeom prst="rect">
            <a:avLst/>
          </a:prstGeom>
          <a:noFill/>
          <a:ln w="9525">
            <a:noFill/>
            <a:miter lim="800000"/>
            <a:headEnd/>
            <a:tailEnd/>
          </a:ln>
        </p:spPr>
        <p:txBody>
          <a:bodyPr wrap="none">
            <a:spAutoFit/>
          </a:bodyPr>
          <a:lstStyle/>
          <a:p>
            <a:pPr algn="ctr"/>
            <a:r>
              <a:rPr lang="en-US" sz="2000">
                <a:latin typeface="Trebuchet MS" pitchFamily="34" charset="0"/>
              </a:rPr>
              <a:t>Endianess</a:t>
            </a:r>
          </a:p>
        </p:txBody>
      </p:sp>
      <p:sp>
        <p:nvSpPr>
          <p:cNvPr id="50192" name="Text Box 23"/>
          <p:cNvSpPr txBox="1">
            <a:spLocks noChangeArrowheads="1"/>
          </p:cNvSpPr>
          <p:nvPr/>
        </p:nvSpPr>
        <p:spPr bwMode="auto">
          <a:xfrm>
            <a:off x="6629400" y="6229350"/>
            <a:ext cx="1300163" cy="400050"/>
          </a:xfrm>
          <a:prstGeom prst="rect">
            <a:avLst/>
          </a:prstGeom>
          <a:noFill/>
          <a:ln w="9525">
            <a:noFill/>
            <a:miter lim="800000"/>
            <a:headEnd/>
            <a:tailEnd/>
          </a:ln>
        </p:spPr>
        <p:txBody>
          <a:bodyPr wrap="none">
            <a:spAutoFit/>
          </a:bodyPr>
          <a:lstStyle/>
          <a:p>
            <a:pPr algn="ctr"/>
            <a:r>
              <a:rPr lang="en-US" sz="2000">
                <a:latin typeface="Trebuchet MS" pitchFamily="34" charset="0"/>
              </a:rPr>
              <a:t>Endianess</a:t>
            </a:r>
          </a:p>
        </p:txBody>
      </p:sp>
    </p:spTree>
    <p:extLst>
      <p:ext uri="{BB962C8B-B14F-4D97-AF65-F5344CB8AC3E}">
        <p14:creationId xmlns:p14="http://schemas.microsoft.com/office/powerpoint/2010/main" val="3903909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228600" y="990600"/>
            <a:ext cx="8591550" cy="4953000"/>
          </a:xfrm>
          <a:prstGeom prst="rect">
            <a:avLst/>
          </a:prstGeom>
          <a:noFill/>
          <a:ln w="9525">
            <a:noFill/>
            <a:miter lim="800000"/>
            <a:headEnd/>
            <a:tailEnd/>
          </a:ln>
        </p:spPr>
        <p:txBody>
          <a:bodyPr lIns="92075" tIns="46038" rIns="92075" bIns="46038"/>
          <a:lstStyle/>
          <a:p>
            <a:endParaRPr lang="en-GB" sz="2400"/>
          </a:p>
        </p:txBody>
      </p:sp>
      <p:sp>
        <p:nvSpPr>
          <p:cNvPr id="66563" name="Rectangle 3"/>
          <p:cNvSpPr>
            <a:spLocks noGrp="1" noChangeArrowheads="1"/>
          </p:cNvSpPr>
          <p:nvPr>
            <p:ph type="title"/>
          </p:nvPr>
        </p:nvSpPr>
        <p:spPr/>
        <p:txBody>
          <a:bodyPr/>
          <a:lstStyle/>
          <a:p>
            <a:r>
              <a:rPr lang="en-US" dirty="0" smtClean="0"/>
              <a:t>Addressing Modes (again)</a:t>
            </a:r>
          </a:p>
        </p:txBody>
      </p:sp>
      <p:sp>
        <p:nvSpPr>
          <p:cNvPr id="66564" name="Content Placeholder 53"/>
          <p:cNvSpPr>
            <a:spLocks noGrp="1"/>
          </p:cNvSpPr>
          <p:nvPr>
            <p:ph idx="1"/>
          </p:nvPr>
        </p:nvSpPr>
        <p:spPr/>
        <p:txBody>
          <a:bodyPr/>
          <a:lstStyle/>
          <a:p>
            <a:r>
              <a:rPr lang="en-US" smtClean="0"/>
              <a:t>Offset Addressing</a:t>
            </a:r>
          </a:p>
          <a:p>
            <a:pPr lvl="1"/>
            <a:r>
              <a:rPr lang="en-US" smtClean="0"/>
              <a:t>Offset is added or subtracted from base register</a:t>
            </a:r>
          </a:p>
          <a:p>
            <a:pPr lvl="1"/>
            <a:r>
              <a:rPr lang="en-US" smtClean="0"/>
              <a:t>Result used as effective address for memory access</a:t>
            </a:r>
          </a:p>
          <a:p>
            <a:pPr lvl="1"/>
            <a:r>
              <a:rPr lang="en-US" smtClean="0"/>
              <a:t>[&lt;Rn&gt;, &lt;offset&gt;]</a:t>
            </a:r>
          </a:p>
          <a:p>
            <a:r>
              <a:rPr lang="en-US" smtClean="0"/>
              <a:t>Pre-indexed Addressing</a:t>
            </a:r>
          </a:p>
          <a:p>
            <a:pPr lvl="1"/>
            <a:r>
              <a:rPr lang="en-US" smtClean="0"/>
              <a:t>Offset is applied to base register</a:t>
            </a:r>
          </a:p>
          <a:p>
            <a:pPr lvl="1"/>
            <a:r>
              <a:rPr lang="en-US" smtClean="0"/>
              <a:t>Result used as effective address for memory access</a:t>
            </a:r>
          </a:p>
          <a:p>
            <a:pPr lvl="1"/>
            <a:r>
              <a:rPr lang="en-US" smtClean="0"/>
              <a:t>Result written back into base register</a:t>
            </a:r>
          </a:p>
          <a:p>
            <a:pPr lvl="1"/>
            <a:r>
              <a:rPr lang="en-US" smtClean="0"/>
              <a:t>[&lt;Rn&gt;, &lt;offset&gt;]!</a:t>
            </a:r>
          </a:p>
          <a:p>
            <a:r>
              <a:rPr lang="en-US" smtClean="0"/>
              <a:t>Post-indexed Addressing</a:t>
            </a:r>
          </a:p>
          <a:p>
            <a:pPr lvl="1"/>
            <a:r>
              <a:rPr lang="en-US" smtClean="0"/>
              <a:t>The address from the base register is used as the EA</a:t>
            </a:r>
          </a:p>
          <a:p>
            <a:pPr lvl="1"/>
            <a:r>
              <a:rPr lang="en-US" smtClean="0"/>
              <a:t>The offset is applied to the base and then written back</a:t>
            </a:r>
          </a:p>
          <a:p>
            <a:pPr lvl="1"/>
            <a:r>
              <a:rPr lang="en-US" smtClean="0"/>
              <a:t>[&lt;Rn&gt;], &lt;offset&gt;</a:t>
            </a:r>
          </a:p>
        </p:txBody>
      </p:sp>
    </p:spTree>
    <p:extLst>
      <p:ext uri="{BB962C8B-B14F-4D97-AF65-F5344CB8AC3E}">
        <p14:creationId xmlns:p14="http://schemas.microsoft.com/office/powerpoint/2010/main" val="34370669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p:txBody>
          <a:bodyPr/>
          <a:lstStyle/>
          <a:p>
            <a:r>
              <a:rPr lang="en-US" smtClean="0"/>
              <a:t>What is an embedded system?</a:t>
            </a:r>
            <a:br>
              <a:rPr lang="en-US" smtClean="0"/>
            </a:br>
            <a:endParaRPr lang="en-US" smtClean="0"/>
          </a:p>
        </p:txBody>
      </p:sp>
      <p:sp>
        <p:nvSpPr>
          <p:cNvPr id="6" name="Slide Number Placeholder 5"/>
          <p:cNvSpPr>
            <a:spLocks noGrp="1"/>
          </p:cNvSpPr>
          <p:nvPr>
            <p:ph type="sldNum" sz="quarter" idx="12"/>
          </p:nvPr>
        </p:nvSpPr>
        <p:spPr/>
        <p:txBody>
          <a:bodyPr/>
          <a:lstStyle/>
          <a:p>
            <a:pPr>
              <a:defRPr/>
            </a:pPr>
            <a:fld id="{673844F4-2347-4093-A0FA-3A8AF0145ADF}" type="slidenum">
              <a:rPr lang="en-US"/>
              <a:pPr>
                <a:defRPr/>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228600" y="990600"/>
            <a:ext cx="8591550" cy="4953000"/>
          </a:xfrm>
          <a:prstGeom prst="rect">
            <a:avLst/>
          </a:prstGeom>
          <a:noFill/>
          <a:ln w="9525">
            <a:noFill/>
            <a:miter lim="800000"/>
            <a:headEnd/>
            <a:tailEnd/>
          </a:ln>
        </p:spPr>
        <p:txBody>
          <a:bodyPr lIns="92075" tIns="46038" rIns="92075" bIns="46038"/>
          <a:lstStyle/>
          <a:p>
            <a:endParaRPr lang="en-GB" sz="2400"/>
          </a:p>
        </p:txBody>
      </p:sp>
      <p:sp>
        <p:nvSpPr>
          <p:cNvPr id="72707" name="Rectangle 3"/>
          <p:cNvSpPr>
            <a:spLocks noGrp="1" noChangeArrowheads="1"/>
          </p:cNvSpPr>
          <p:nvPr>
            <p:ph type="title"/>
          </p:nvPr>
        </p:nvSpPr>
        <p:spPr/>
        <p:txBody>
          <a:bodyPr/>
          <a:lstStyle/>
          <a:p>
            <a:r>
              <a:rPr lang="en-US" smtClean="0"/>
              <a:t>Application Program Status Register (APSR)</a:t>
            </a:r>
          </a:p>
        </p:txBody>
      </p:sp>
      <p:pic>
        <p:nvPicPr>
          <p:cNvPr id="72708" name="Picture 4"/>
          <p:cNvPicPr>
            <a:picLocks noChangeAspect="1" noChangeArrowheads="1"/>
          </p:cNvPicPr>
          <p:nvPr/>
        </p:nvPicPr>
        <p:blipFill>
          <a:blip r:embed="rId3" cstate="print"/>
          <a:srcRect/>
          <a:stretch>
            <a:fillRect/>
          </a:stretch>
        </p:blipFill>
        <p:spPr bwMode="auto">
          <a:xfrm>
            <a:off x="1066800" y="1466850"/>
            <a:ext cx="7015163" cy="4933950"/>
          </a:xfrm>
          <a:prstGeom prst="rect">
            <a:avLst/>
          </a:prstGeom>
          <a:noFill/>
          <a:ln w="9525">
            <a:noFill/>
            <a:miter lim="800000"/>
            <a:headEnd/>
            <a:tailEnd/>
          </a:ln>
        </p:spPr>
      </p:pic>
    </p:spTree>
    <p:extLst>
      <p:ext uri="{BB962C8B-B14F-4D97-AF65-F5344CB8AC3E}">
        <p14:creationId xmlns:p14="http://schemas.microsoft.com/office/powerpoint/2010/main" val="3161468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2B15CAD-A1E0-41E0-8275-E2EAE5121071}" type="slidenum">
              <a:rPr lang="en-US" smtClean="0"/>
              <a:pPr>
                <a:defRPr/>
              </a:pPr>
              <a:t>21</a:t>
            </a:fld>
            <a:endParaRPr lang="en-US"/>
          </a:p>
        </p:txBody>
      </p:sp>
      <p:pic>
        <p:nvPicPr>
          <p:cNvPr id="26627" name="Picture 2"/>
          <p:cNvPicPr>
            <a:picLocks noChangeAspect="1" noChangeArrowheads="1"/>
          </p:cNvPicPr>
          <p:nvPr/>
        </p:nvPicPr>
        <p:blipFill>
          <a:blip r:embed="rId3" cstate="print"/>
          <a:srcRect/>
          <a:stretch>
            <a:fillRect/>
          </a:stretch>
        </p:blipFill>
        <p:spPr bwMode="auto">
          <a:xfrm>
            <a:off x="506413" y="544513"/>
            <a:ext cx="8164512" cy="5791200"/>
          </a:xfrm>
          <a:prstGeom prst="rect">
            <a:avLst/>
          </a:prstGeom>
          <a:noFill/>
          <a:ln w="9525">
            <a:noFill/>
            <a:miter lim="800000"/>
            <a:headEnd/>
            <a:tailEnd/>
          </a:ln>
        </p:spPr>
      </p:pic>
    </p:spTree>
    <p:extLst>
      <p:ext uri="{BB962C8B-B14F-4D97-AF65-F5344CB8AC3E}">
        <p14:creationId xmlns:p14="http://schemas.microsoft.com/office/powerpoint/2010/main" val="2990972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p:txBody>
          <a:bodyPr/>
          <a:lstStyle/>
          <a:p>
            <a:r>
              <a:rPr lang="en-US" smtClean="0"/>
              <a:t>ABI quote</a:t>
            </a:r>
          </a:p>
        </p:txBody>
      </p:sp>
      <p:sp>
        <p:nvSpPr>
          <p:cNvPr id="27651" name="Content Placeholder 3"/>
          <p:cNvSpPr>
            <a:spLocks noGrp="1"/>
          </p:cNvSpPr>
          <p:nvPr>
            <p:ph idx="1"/>
          </p:nvPr>
        </p:nvSpPr>
        <p:spPr/>
        <p:txBody>
          <a:bodyPr/>
          <a:lstStyle/>
          <a:p>
            <a:r>
              <a:rPr lang="en-US" smtClean="0"/>
              <a:t>A subroutine must preserve the contents of the registers r4-r8, r10, r11 and SP (and r9 in PCS variants that designate r9 as v6). </a:t>
            </a:r>
          </a:p>
        </p:txBody>
      </p:sp>
      <p:sp>
        <p:nvSpPr>
          <p:cNvPr id="2" name="Slide Number Placeholder 1"/>
          <p:cNvSpPr>
            <a:spLocks noGrp="1"/>
          </p:cNvSpPr>
          <p:nvPr>
            <p:ph type="sldNum" sz="quarter" idx="12"/>
          </p:nvPr>
        </p:nvSpPr>
        <p:spPr/>
        <p:txBody>
          <a:bodyPr/>
          <a:lstStyle/>
          <a:p>
            <a:pPr>
              <a:defRPr/>
            </a:pPr>
            <a:fld id="{D8270A10-B4BE-4DFC-9788-8818FD2CE7E6}" type="slidenum">
              <a:rPr lang="en-US" smtClean="0"/>
              <a:pPr>
                <a:defRPr/>
              </a:pPr>
              <a:t>22</a:t>
            </a:fld>
            <a:endParaRPr lang="en-US"/>
          </a:p>
        </p:txBody>
      </p:sp>
    </p:spTree>
    <p:extLst>
      <p:ext uri="{BB962C8B-B14F-4D97-AF65-F5344CB8AC3E}">
        <p14:creationId xmlns:p14="http://schemas.microsoft.com/office/powerpoint/2010/main" val="7797971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p:txBody>
          <a:bodyPr/>
          <a:lstStyle/>
          <a:p>
            <a:r>
              <a:rPr lang="en-US" smtClean="0"/>
              <a:t>ABI Basic Rules</a:t>
            </a:r>
          </a:p>
        </p:txBody>
      </p:sp>
      <p:sp>
        <p:nvSpPr>
          <p:cNvPr id="4" name="Content Placeholder 3"/>
          <p:cNvSpPr>
            <a:spLocks noGrp="1"/>
          </p:cNvSpPr>
          <p:nvPr>
            <p:ph idx="1"/>
          </p:nvPr>
        </p:nvSpPr>
        <p:spPr>
          <a:xfrm>
            <a:off x="914400" y="773113"/>
            <a:ext cx="7315200" cy="4876800"/>
          </a:xfrm>
        </p:spPr>
        <p:txBody>
          <a:bodyPr/>
          <a:lstStyle/>
          <a:p>
            <a:pPr marL="457200" indent="-457200">
              <a:buFont typeface="+mj-lt"/>
              <a:buAutoNum type="arabicPeriod"/>
              <a:defRPr/>
            </a:pPr>
            <a:r>
              <a:rPr lang="en-US" dirty="0" smtClean="0"/>
              <a:t>A subroutine must preserve the contents of the registers r4-11 and SP</a:t>
            </a:r>
          </a:p>
          <a:p>
            <a:pPr marL="857250" lvl="1" indent="-457200">
              <a:defRPr/>
            </a:pPr>
            <a:r>
              <a:rPr lang="en-US" dirty="0" smtClean="0">
                <a:ea typeface="+mn-ea"/>
                <a:cs typeface="+mn-cs"/>
              </a:rPr>
              <a:t>Let’s be careful with r9 though.</a:t>
            </a:r>
            <a:br>
              <a:rPr lang="en-US" dirty="0" smtClean="0">
                <a:ea typeface="+mn-ea"/>
                <a:cs typeface="+mn-cs"/>
              </a:rPr>
            </a:br>
            <a:endParaRPr lang="en-US" dirty="0" smtClean="0">
              <a:ea typeface="+mn-ea"/>
              <a:cs typeface="+mn-cs"/>
            </a:endParaRPr>
          </a:p>
          <a:p>
            <a:pPr marL="457200" indent="-457200">
              <a:buFont typeface="+mj-lt"/>
              <a:buAutoNum type="arabicPeriod"/>
              <a:defRPr/>
            </a:pPr>
            <a:r>
              <a:rPr lang="en-US" dirty="0" smtClean="0"/>
              <a:t> Arguments are passed though r0 to r3</a:t>
            </a:r>
          </a:p>
          <a:p>
            <a:pPr marL="857250" lvl="1" indent="-457200">
              <a:defRPr/>
            </a:pPr>
            <a:r>
              <a:rPr lang="en-US" dirty="0" smtClean="0">
                <a:ea typeface="+mn-ea"/>
                <a:cs typeface="+mn-cs"/>
              </a:rPr>
              <a:t>If we need more, we put a pointer into memory in one of the registers.</a:t>
            </a:r>
          </a:p>
          <a:p>
            <a:pPr marL="1257300" lvl="2" indent="-457200">
              <a:defRPr/>
            </a:pPr>
            <a:r>
              <a:rPr lang="en-US" dirty="0" smtClean="0">
                <a:ea typeface="+mn-ea"/>
                <a:cs typeface="+mn-cs"/>
              </a:rPr>
              <a:t>We’ll worry about that later.</a:t>
            </a:r>
            <a:br>
              <a:rPr lang="en-US" dirty="0" smtClean="0">
                <a:ea typeface="+mn-ea"/>
                <a:cs typeface="+mn-cs"/>
              </a:rPr>
            </a:br>
            <a:endParaRPr lang="en-US" dirty="0" smtClean="0">
              <a:ea typeface="+mn-ea"/>
              <a:cs typeface="+mn-cs"/>
            </a:endParaRPr>
          </a:p>
          <a:p>
            <a:pPr marL="457200" indent="-457200">
              <a:buFont typeface="+mj-lt"/>
              <a:buAutoNum type="arabicPeriod"/>
              <a:defRPr/>
            </a:pPr>
            <a:r>
              <a:rPr lang="en-US" dirty="0" smtClean="0"/>
              <a:t>Return value is placed in r0</a:t>
            </a:r>
          </a:p>
          <a:p>
            <a:pPr marL="857250" lvl="1" indent="-457200">
              <a:defRPr/>
            </a:pPr>
            <a:r>
              <a:rPr lang="en-US" dirty="0" smtClean="0">
                <a:ea typeface="+mn-ea"/>
                <a:cs typeface="+mn-cs"/>
              </a:rPr>
              <a:t>r0 and r1 if 64-bits.</a:t>
            </a:r>
          </a:p>
          <a:p>
            <a:pPr marL="857250" lvl="1" indent="-457200">
              <a:defRPr/>
            </a:pPr>
            <a:endParaRPr lang="en-US" dirty="0" smtClean="0">
              <a:ea typeface="+mn-ea"/>
              <a:cs typeface="+mn-cs"/>
            </a:endParaRPr>
          </a:p>
          <a:p>
            <a:pPr marL="457200" indent="-457200">
              <a:buFont typeface="+mj-lt"/>
              <a:buAutoNum type="arabicPeriod"/>
              <a:defRPr/>
            </a:pPr>
            <a:r>
              <a:rPr lang="en-US" dirty="0" smtClean="0"/>
              <a:t>Allocate space on stack as needed.  Use it as needed.</a:t>
            </a:r>
          </a:p>
          <a:p>
            <a:pPr marL="857250" lvl="1" indent="-457200">
              <a:defRPr/>
            </a:pPr>
            <a:r>
              <a:rPr lang="en-US" dirty="0" smtClean="0">
                <a:ea typeface="+mn-ea"/>
                <a:cs typeface="+mn-cs"/>
              </a:rPr>
              <a:t>Put it back when done…</a:t>
            </a:r>
          </a:p>
          <a:p>
            <a:pPr marL="857250" lvl="1" indent="-457200">
              <a:defRPr/>
            </a:pPr>
            <a:r>
              <a:rPr lang="en-US" dirty="0" smtClean="0">
                <a:ea typeface="+mn-ea"/>
                <a:cs typeface="+mn-cs"/>
              </a:rPr>
              <a:t>Keep word aligned.</a:t>
            </a:r>
            <a:br>
              <a:rPr lang="en-US" dirty="0" smtClean="0">
                <a:ea typeface="+mn-ea"/>
                <a:cs typeface="+mn-cs"/>
              </a:rPr>
            </a:br>
            <a:endParaRPr lang="en-US" dirty="0" smtClean="0">
              <a:ea typeface="+mn-ea"/>
              <a:cs typeface="+mn-cs"/>
            </a:endParaRPr>
          </a:p>
          <a:p>
            <a:pPr marL="457200" indent="-457200">
              <a:buFont typeface="+mj-lt"/>
              <a:buAutoNum type="arabicPeriod"/>
              <a:defRPr/>
            </a:pPr>
            <a:endParaRPr lang="en-US" dirty="0" smtClean="0"/>
          </a:p>
          <a:p>
            <a:pPr>
              <a:defRPr/>
            </a:pPr>
            <a:endParaRPr lang="en-US" dirty="0"/>
          </a:p>
        </p:txBody>
      </p:sp>
      <p:sp>
        <p:nvSpPr>
          <p:cNvPr id="2" name="Slide Number Placeholder 1"/>
          <p:cNvSpPr>
            <a:spLocks noGrp="1"/>
          </p:cNvSpPr>
          <p:nvPr>
            <p:ph type="sldNum" sz="quarter" idx="12"/>
          </p:nvPr>
        </p:nvSpPr>
        <p:spPr/>
        <p:txBody>
          <a:bodyPr/>
          <a:lstStyle/>
          <a:p>
            <a:pPr>
              <a:defRPr/>
            </a:pPr>
            <a:fld id="{0BB5F6A7-1253-4B77-A7E7-B110CC67F79B}" type="slidenum">
              <a:rPr lang="en-US" smtClean="0"/>
              <a:pPr>
                <a:defRPr/>
              </a:pPr>
              <a:t>23</a:t>
            </a:fld>
            <a:endParaRPr lang="en-US"/>
          </a:p>
        </p:txBody>
      </p:sp>
    </p:spTree>
    <p:extLst>
      <p:ext uri="{BB962C8B-B14F-4D97-AF65-F5344CB8AC3E}">
        <p14:creationId xmlns:p14="http://schemas.microsoft.com/office/powerpoint/2010/main" val="21971986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Other useful factoids</a:t>
            </a:r>
          </a:p>
        </p:txBody>
      </p:sp>
      <p:sp>
        <p:nvSpPr>
          <p:cNvPr id="46083" name="Content Placeholder 2"/>
          <p:cNvSpPr>
            <a:spLocks noGrp="1"/>
          </p:cNvSpPr>
          <p:nvPr>
            <p:ph idx="1"/>
          </p:nvPr>
        </p:nvSpPr>
        <p:spPr/>
        <p:txBody>
          <a:bodyPr/>
          <a:lstStyle/>
          <a:p>
            <a:r>
              <a:rPr lang="en-US" smtClean="0"/>
              <a:t>Stack grows down.</a:t>
            </a:r>
          </a:p>
          <a:p>
            <a:pPr lvl="1"/>
            <a:r>
              <a:rPr lang="en-US" smtClean="0"/>
              <a:t>And pointed to by “sp”</a:t>
            </a:r>
          </a:p>
          <a:p>
            <a:r>
              <a:rPr lang="en-US" smtClean="0"/>
              <a:t>Address we need to go back to in “lr”</a:t>
            </a:r>
          </a:p>
          <a:p>
            <a:endParaRPr lang="en-US" smtClean="0"/>
          </a:p>
          <a:p>
            <a:pPr>
              <a:buFontTx/>
              <a:buNone/>
            </a:pPr>
            <a:r>
              <a:rPr lang="en-US" sz="2800" smtClean="0"/>
              <a:t>And useful things for the example</a:t>
            </a:r>
          </a:p>
          <a:p>
            <a:r>
              <a:rPr lang="en-US" smtClean="0"/>
              <a:t>Assembly instructions</a:t>
            </a:r>
          </a:p>
          <a:p>
            <a:pPr lvl="1"/>
            <a:r>
              <a:rPr lang="en-US" smtClean="0"/>
              <a:t>add 	adds two values </a:t>
            </a:r>
          </a:p>
          <a:p>
            <a:pPr lvl="1"/>
            <a:r>
              <a:rPr lang="en-US" smtClean="0"/>
              <a:t>mul	multiplies two values</a:t>
            </a:r>
          </a:p>
          <a:p>
            <a:pPr lvl="1"/>
            <a:r>
              <a:rPr lang="en-US" smtClean="0"/>
              <a:t>bx	branch to register </a:t>
            </a:r>
          </a:p>
          <a:p>
            <a:endParaRPr lang="en-US" smtClean="0"/>
          </a:p>
          <a:p>
            <a:endParaRPr lang="en-US" smtClean="0"/>
          </a:p>
        </p:txBody>
      </p:sp>
      <p:sp>
        <p:nvSpPr>
          <p:cNvPr id="4" name="Slide Number Placeholder 3"/>
          <p:cNvSpPr>
            <a:spLocks noGrp="1"/>
          </p:cNvSpPr>
          <p:nvPr>
            <p:ph type="sldNum" sz="quarter" idx="12"/>
          </p:nvPr>
        </p:nvSpPr>
        <p:spPr/>
        <p:txBody>
          <a:bodyPr/>
          <a:lstStyle/>
          <a:p>
            <a:pPr>
              <a:defRPr/>
            </a:pPr>
            <a:fld id="{8C4A417F-8D3B-4280-A712-AC498AA6D115}" type="slidenum">
              <a:rPr lang="en-US" smtClean="0"/>
              <a:pPr>
                <a:defRPr/>
              </a:pPr>
              <a:t>24</a:t>
            </a:fld>
            <a:endParaRPr lang="en-US"/>
          </a:p>
        </p:txBody>
      </p:sp>
    </p:spTree>
    <p:extLst>
      <p:ext uri="{BB962C8B-B14F-4D97-AF65-F5344CB8AC3E}">
        <p14:creationId xmlns:p14="http://schemas.microsoft.com/office/powerpoint/2010/main" val="2127587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Memory-mapped I/O</a:t>
            </a:r>
          </a:p>
        </p:txBody>
      </p:sp>
      <p:sp>
        <p:nvSpPr>
          <p:cNvPr id="51203" name="Content Placeholder 2"/>
          <p:cNvSpPr>
            <a:spLocks noGrp="1"/>
          </p:cNvSpPr>
          <p:nvPr>
            <p:ph idx="1"/>
          </p:nvPr>
        </p:nvSpPr>
        <p:spPr/>
        <p:txBody>
          <a:bodyPr/>
          <a:lstStyle/>
          <a:p>
            <a:r>
              <a:rPr lang="en-US" smtClean="0"/>
              <a:t>The idea is really simple</a:t>
            </a:r>
          </a:p>
          <a:p>
            <a:pPr lvl="1"/>
            <a:r>
              <a:rPr lang="en-US" smtClean="0"/>
              <a:t>Instead of real memory at a given memory address, have an I/O device respond.</a:t>
            </a:r>
          </a:p>
          <a:p>
            <a:pPr lvl="2"/>
            <a:r>
              <a:rPr lang="en-US" smtClean="0"/>
              <a:t>Huh?</a:t>
            </a:r>
          </a:p>
          <a:p>
            <a:r>
              <a:rPr lang="en-US" smtClean="0"/>
              <a:t>Example:</a:t>
            </a:r>
          </a:p>
          <a:p>
            <a:pPr lvl="1"/>
            <a:r>
              <a:rPr lang="en-US" smtClean="0"/>
              <a:t>Let’s say we want to have an LED turn on if we write a “1” to memory location 5.</a:t>
            </a:r>
          </a:p>
          <a:p>
            <a:pPr lvl="1"/>
            <a:r>
              <a:rPr lang="en-US" smtClean="0"/>
              <a:t>Further, let’s have a button we can read (pushed or unpushed) by reading address 4.</a:t>
            </a:r>
          </a:p>
          <a:p>
            <a:pPr lvl="2"/>
            <a:r>
              <a:rPr lang="en-US" smtClean="0"/>
              <a:t>If pushed, it returns a 1.</a:t>
            </a:r>
          </a:p>
          <a:p>
            <a:pPr lvl="2"/>
            <a:r>
              <a:rPr lang="en-US" smtClean="0"/>
              <a:t>If not pushed, it returns a 0.</a:t>
            </a:r>
          </a:p>
          <a:p>
            <a:pPr lvl="1"/>
            <a:endParaRPr lang="en-US" smtClean="0"/>
          </a:p>
        </p:txBody>
      </p:sp>
      <p:sp>
        <p:nvSpPr>
          <p:cNvPr id="4" name="Slide Number Placeholder 3"/>
          <p:cNvSpPr>
            <a:spLocks noGrp="1"/>
          </p:cNvSpPr>
          <p:nvPr>
            <p:ph type="sldNum" sz="quarter" idx="12"/>
          </p:nvPr>
        </p:nvSpPr>
        <p:spPr/>
        <p:txBody>
          <a:bodyPr/>
          <a:lstStyle/>
          <a:p>
            <a:pPr>
              <a:defRPr/>
            </a:pPr>
            <a:fld id="{24981FF5-BEF6-4A50-8336-32954D4F59F1}" type="slidenum">
              <a:rPr lang="en-US" smtClean="0"/>
              <a:pPr>
                <a:defRPr/>
              </a:pPr>
              <a:t>25</a:t>
            </a:fld>
            <a:endParaRPr lang="en-US"/>
          </a:p>
        </p:txBody>
      </p:sp>
    </p:spTree>
    <p:extLst>
      <p:ext uri="{BB962C8B-B14F-4D97-AF65-F5344CB8AC3E}">
        <p14:creationId xmlns:p14="http://schemas.microsoft.com/office/powerpoint/2010/main" val="5726744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Now…</a:t>
            </a:r>
          </a:p>
        </p:txBody>
      </p:sp>
      <p:sp>
        <p:nvSpPr>
          <p:cNvPr id="52227" name="Content Placeholder 2"/>
          <p:cNvSpPr>
            <a:spLocks noGrp="1"/>
          </p:cNvSpPr>
          <p:nvPr>
            <p:ph idx="1"/>
          </p:nvPr>
        </p:nvSpPr>
        <p:spPr/>
        <p:txBody>
          <a:bodyPr/>
          <a:lstStyle/>
          <a:p>
            <a:r>
              <a:rPr lang="en-US" smtClean="0"/>
              <a:t>How do you get that to happen?</a:t>
            </a:r>
          </a:p>
          <a:p>
            <a:pPr lvl="1"/>
            <a:r>
              <a:rPr lang="en-US" smtClean="0"/>
              <a:t>We could just say “magic” but that’s not very helpful. </a:t>
            </a:r>
          </a:p>
          <a:p>
            <a:pPr lvl="1"/>
            <a:r>
              <a:rPr lang="en-US" smtClean="0"/>
              <a:t>Let’s start by detailing a simple bus and hooking hardware up to it.</a:t>
            </a:r>
          </a:p>
          <a:p>
            <a:r>
              <a:rPr lang="en-US" smtClean="0"/>
              <a:t>We’ll work on a real bus next time!</a:t>
            </a:r>
          </a:p>
        </p:txBody>
      </p:sp>
      <p:sp>
        <p:nvSpPr>
          <p:cNvPr id="4" name="Slide Number Placeholder 3"/>
          <p:cNvSpPr>
            <a:spLocks noGrp="1"/>
          </p:cNvSpPr>
          <p:nvPr>
            <p:ph type="sldNum" sz="quarter" idx="12"/>
          </p:nvPr>
        </p:nvSpPr>
        <p:spPr/>
        <p:txBody>
          <a:bodyPr/>
          <a:lstStyle/>
          <a:p>
            <a:pPr>
              <a:defRPr/>
            </a:pPr>
            <a:fld id="{6962A2B6-C6D6-4A08-B944-FD4F3E4B6826}" type="slidenum">
              <a:rPr lang="en-US" smtClean="0"/>
              <a:pPr>
                <a:defRPr/>
              </a:pPr>
              <a:t>26</a:t>
            </a:fld>
            <a:endParaRPr lang="en-US"/>
          </a:p>
        </p:txBody>
      </p:sp>
    </p:spTree>
    <p:extLst>
      <p:ext uri="{BB962C8B-B14F-4D97-AF65-F5344CB8AC3E}">
        <p14:creationId xmlns:p14="http://schemas.microsoft.com/office/powerpoint/2010/main" val="177100670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Basic example</a:t>
            </a:r>
          </a:p>
        </p:txBody>
      </p:sp>
      <p:sp>
        <p:nvSpPr>
          <p:cNvPr id="53251" name="Rectangle 3"/>
          <p:cNvSpPr>
            <a:spLocks noGrp="1" noChangeArrowheads="1"/>
          </p:cNvSpPr>
          <p:nvPr>
            <p:ph type="body" idx="1"/>
          </p:nvPr>
        </p:nvSpPr>
        <p:spPr/>
        <p:txBody>
          <a:bodyPr/>
          <a:lstStyle/>
          <a:p>
            <a:pPr eaLnBrk="1" hangingPunct="1"/>
            <a:r>
              <a:rPr lang="en-US" smtClean="0"/>
              <a:t>Discuss a basic bus protocol</a:t>
            </a:r>
          </a:p>
          <a:p>
            <a:pPr lvl="1" eaLnBrk="1" hangingPunct="1"/>
            <a:r>
              <a:rPr lang="en-US" smtClean="0"/>
              <a:t>Asynchronous (no clock)</a:t>
            </a:r>
          </a:p>
          <a:p>
            <a:pPr lvl="1" eaLnBrk="1" hangingPunct="1"/>
            <a:r>
              <a:rPr lang="en-US" smtClean="0"/>
              <a:t>Initiator and Target</a:t>
            </a:r>
          </a:p>
          <a:p>
            <a:pPr lvl="1" eaLnBrk="1" hangingPunct="1"/>
            <a:r>
              <a:rPr lang="en-US" smtClean="0"/>
              <a:t>REQ#, ACK#, Data[7:0], ADS[7:0], CMD</a:t>
            </a:r>
          </a:p>
          <a:p>
            <a:pPr lvl="2" eaLnBrk="1" hangingPunct="1"/>
            <a:r>
              <a:rPr lang="en-US" smtClean="0"/>
              <a:t>CMD=0 is read, CMD=1 is write.</a:t>
            </a:r>
          </a:p>
          <a:p>
            <a:pPr lvl="2" eaLnBrk="1" hangingPunct="1"/>
            <a:r>
              <a:rPr lang="en-US" smtClean="0"/>
              <a:t>REQ# low means initiator is requesting something.</a:t>
            </a:r>
          </a:p>
          <a:p>
            <a:pPr lvl="2" eaLnBrk="1" hangingPunct="1"/>
            <a:r>
              <a:rPr lang="en-US" smtClean="0"/>
              <a:t>ACK# low means target has done its job.</a:t>
            </a:r>
          </a:p>
        </p:txBody>
      </p:sp>
    </p:spTree>
    <p:extLst>
      <p:ext uri="{BB962C8B-B14F-4D97-AF65-F5344CB8AC3E}">
        <p14:creationId xmlns:p14="http://schemas.microsoft.com/office/powerpoint/2010/main" val="146797541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A read transaction</a:t>
            </a:r>
          </a:p>
        </p:txBody>
      </p:sp>
      <p:sp>
        <p:nvSpPr>
          <p:cNvPr id="133123" name="Rectangle 3"/>
          <p:cNvSpPr>
            <a:spLocks noGrp="1" noChangeArrowheads="1"/>
          </p:cNvSpPr>
          <p:nvPr>
            <p:ph type="body" idx="1"/>
          </p:nvPr>
        </p:nvSpPr>
        <p:spPr>
          <a:xfrm>
            <a:off x="533400" y="1981200"/>
            <a:ext cx="8153400" cy="4419600"/>
          </a:xfrm>
        </p:spPr>
        <p:txBody>
          <a:bodyPr/>
          <a:lstStyle/>
          <a:p>
            <a:pPr eaLnBrk="1" hangingPunct="1">
              <a:lnSpc>
                <a:spcPct val="90000"/>
              </a:lnSpc>
            </a:pPr>
            <a:r>
              <a:rPr lang="en-US" sz="2800" smtClean="0"/>
              <a:t>Say initiator wants to read location 0x24</a:t>
            </a:r>
          </a:p>
          <a:p>
            <a:pPr lvl="1" eaLnBrk="1" hangingPunct="1">
              <a:lnSpc>
                <a:spcPct val="90000"/>
              </a:lnSpc>
            </a:pPr>
            <a:r>
              <a:rPr lang="en-US" sz="2400" smtClean="0"/>
              <a:t>Initiator sets ADS=0x24, CMD=0.</a:t>
            </a:r>
          </a:p>
          <a:p>
            <a:pPr lvl="1" eaLnBrk="1" hangingPunct="1">
              <a:lnSpc>
                <a:spcPct val="90000"/>
              </a:lnSpc>
            </a:pPr>
            <a:r>
              <a:rPr lang="en-US" sz="2400" smtClean="0"/>
              <a:t>Initiator </a:t>
            </a:r>
            <a:r>
              <a:rPr lang="en-US" sz="2400" i="1" smtClean="0"/>
              <a:t>then</a:t>
            </a:r>
            <a:r>
              <a:rPr lang="en-US" sz="2400" smtClean="0"/>
              <a:t> sets REQ# to low. (why do we need a delay?  How much of a delay?)</a:t>
            </a:r>
          </a:p>
          <a:p>
            <a:pPr lvl="1" eaLnBrk="1" hangingPunct="1">
              <a:lnSpc>
                <a:spcPct val="90000"/>
              </a:lnSpc>
            </a:pPr>
            <a:r>
              <a:rPr lang="en-US" sz="2400" smtClean="0"/>
              <a:t>Target sees read request.</a:t>
            </a:r>
          </a:p>
          <a:p>
            <a:pPr lvl="1" eaLnBrk="1" hangingPunct="1">
              <a:lnSpc>
                <a:spcPct val="90000"/>
              </a:lnSpc>
            </a:pPr>
            <a:r>
              <a:rPr lang="en-US" sz="2400" smtClean="0"/>
              <a:t>Target drives data onto data bus.</a:t>
            </a:r>
          </a:p>
          <a:p>
            <a:pPr lvl="1" eaLnBrk="1" hangingPunct="1">
              <a:lnSpc>
                <a:spcPct val="90000"/>
              </a:lnSpc>
            </a:pPr>
            <a:r>
              <a:rPr lang="en-US" sz="2400" smtClean="0"/>
              <a:t>Target </a:t>
            </a:r>
            <a:r>
              <a:rPr lang="en-US" sz="2400" i="1" smtClean="0"/>
              <a:t>then </a:t>
            </a:r>
            <a:r>
              <a:rPr lang="en-US" sz="2400" smtClean="0"/>
              <a:t>sets ACK# to low.</a:t>
            </a:r>
          </a:p>
          <a:p>
            <a:pPr lvl="1" eaLnBrk="1" hangingPunct="1">
              <a:lnSpc>
                <a:spcPct val="90000"/>
              </a:lnSpc>
            </a:pPr>
            <a:r>
              <a:rPr lang="en-US" sz="2400" smtClean="0"/>
              <a:t>Initiator grabs the data from the data bus.</a:t>
            </a:r>
          </a:p>
          <a:p>
            <a:pPr lvl="1" eaLnBrk="1" hangingPunct="1">
              <a:lnSpc>
                <a:spcPct val="90000"/>
              </a:lnSpc>
            </a:pPr>
            <a:r>
              <a:rPr lang="en-US" sz="2400" smtClean="0"/>
              <a:t>Initiator sets REQ# to high, stops driving ADS and CMD</a:t>
            </a:r>
          </a:p>
          <a:p>
            <a:pPr lvl="1" eaLnBrk="1" hangingPunct="1">
              <a:lnSpc>
                <a:spcPct val="90000"/>
              </a:lnSpc>
            </a:pPr>
            <a:r>
              <a:rPr lang="en-US" sz="2400" smtClean="0"/>
              <a:t>Target stops driving data, sets ACK# to high terminating the transaction</a:t>
            </a:r>
          </a:p>
          <a:p>
            <a:pPr eaLnBrk="1" hangingPunct="1">
              <a:lnSpc>
                <a:spcPct val="90000"/>
              </a:lnSpc>
            </a:pPr>
            <a:endParaRPr lang="en-US" sz="2800" smtClean="0"/>
          </a:p>
        </p:txBody>
      </p:sp>
    </p:spTree>
    <p:extLst>
      <p:ext uri="{BB962C8B-B14F-4D97-AF65-F5344CB8AC3E}">
        <p14:creationId xmlns:p14="http://schemas.microsoft.com/office/powerpoint/2010/main" val="3810111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 calcmode="lin" valueType="num">
                                      <p:cBhvr additive="base">
                                        <p:cTn id="7" dur="500" fill="hold"/>
                                        <p:tgtEl>
                                          <p:spTgt spid="133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23">
                                            <p:txEl>
                                              <p:pRg st="1" end="1"/>
                                            </p:txEl>
                                          </p:spTgt>
                                        </p:tgtEl>
                                        <p:attrNameLst>
                                          <p:attrName>style.visibility</p:attrName>
                                        </p:attrNameLst>
                                      </p:cBhvr>
                                      <p:to>
                                        <p:strVal val="visible"/>
                                      </p:to>
                                    </p:set>
                                    <p:anim calcmode="lin" valueType="num">
                                      <p:cBhvr additive="base">
                                        <p:cTn id="13" dur="500" fill="hold"/>
                                        <p:tgtEl>
                                          <p:spTgt spid="133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23">
                                            <p:txEl>
                                              <p:pRg st="2" end="2"/>
                                            </p:txEl>
                                          </p:spTgt>
                                        </p:tgtEl>
                                        <p:attrNameLst>
                                          <p:attrName>style.visibility</p:attrName>
                                        </p:attrNameLst>
                                      </p:cBhvr>
                                      <p:to>
                                        <p:strVal val="visible"/>
                                      </p:to>
                                    </p:set>
                                    <p:anim calcmode="lin" valueType="num">
                                      <p:cBhvr additive="base">
                                        <p:cTn id="19" dur="500" fill="hold"/>
                                        <p:tgtEl>
                                          <p:spTgt spid="133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23">
                                            <p:txEl>
                                              <p:pRg st="3" end="3"/>
                                            </p:txEl>
                                          </p:spTgt>
                                        </p:tgtEl>
                                        <p:attrNameLst>
                                          <p:attrName>style.visibility</p:attrName>
                                        </p:attrNameLst>
                                      </p:cBhvr>
                                      <p:to>
                                        <p:strVal val="visible"/>
                                      </p:to>
                                    </p:set>
                                    <p:anim calcmode="lin" valueType="num">
                                      <p:cBhvr additive="base">
                                        <p:cTn id="25" dur="500" fill="hold"/>
                                        <p:tgtEl>
                                          <p:spTgt spid="133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23">
                                            <p:txEl>
                                              <p:pRg st="4" end="4"/>
                                            </p:txEl>
                                          </p:spTgt>
                                        </p:tgtEl>
                                        <p:attrNameLst>
                                          <p:attrName>style.visibility</p:attrName>
                                        </p:attrNameLst>
                                      </p:cBhvr>
                                      <p:to>
                                        <p:strVal val="visible"/>
                                      </p:to>
                                    </p:set>
                                    <p:anim calcmode="lin" valueType="num">
                                      <p:cBhvr additive="base">
                                        <p:cTn id="31" dur="500" fill="hold"/>
                                        <p:tgtEl>
                                          <p:spTgt spid="133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23">
                                            <p:txEl>
                                              <p:pRg st="5" end="5"/>
                                            </p:txEl>
                                          </p:spTgt>
                                        </p:tgtEl>
                                        <p:attrNameLst>
                                          <p:attrName>style.visibility</p:attrName>
                                        </p:attrNameLst>
                                      </p:cBhvr>
                                      <p:to>
                                        <p:strVal val="visible"/>
                                      </p:to>
                                    </p:set>
                                    <p:anim calcmode="lin" valueType="num">
                                      <p:cBhvr additive="base">
                                        <p:cTn id="37" dur="500" fill="hold"/>
                                        <p:tgtEl>
                                          <p:spTgt spid="1331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23">
                                            <p:txEl>
                                              <p:pRg st="6" end="6"/>
                                            </p:txEl>
                                          </p:spTgt>
                                        </p:tgtEl>
                                        <p:attrNameLst>
                                          <p:attrName>style.visibility</p:attrName>
                                        </p:attrNameLst>
                                      </p:cBhvr>
                                      <p:to>
                                        <p:strVal val="visible"/>
                                      </p:to>
                                    </p:set>
                                    <p:anim calcmode="lin" valueType="num">
                                      <p:cBhvr additive="base">
                                        <p:cTn id="43" dur="500" fill="hold"/>
                                        <p:tgtEl>
                                          <p:spTgt spid="1331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3123">
                                            <p:txEl>
                                              <p:pRg st="7" end="7"/>
                                            </p:txEl>
                                          </p:spTgt>
                                        </p:tgtEl>
                                        <p:attrNameLst>
                                          <p:attrName>style.visibility</p:attrName>
                                        </p:attrNameLst>
                                      </p:cBhvr>
                                      <p:to>
                                        <p:strVal val="visible"/>
                                      </p:to>
                                    </p:set>
                                    <p:anim calcmode="lin" valueType="num">
                                      <p:cBhvr additive="base">
                                        <p:cTn id="49" dur="500" fill="hold"/>
                                        <p:tgtEl>
                                          <p:spTgt spid="13312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1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3123">
                                            <p:txEl>
                                              <p:pRg st="8" end="8"/>
                                            </p:txEl>
                                          </p:spTgt>
                                        </p:tgtEl>
                                        <p:attrNameLst>
                                          <p:attrName>style.visibility</p:attrName>
                                        </p:attrNameLst>
                                      </p:cBhvr>
                                      <p:to>
                                        <p:strVal val="visible"/>
                                      </p:to>
                                    </p:set>
                                    <p:anim calcmode="lin" valueType="num">
                                      <p:cBhvr additive="base">
                                        <p:cTn id="55" dur="500" fill="hold"/>
                                        <p:tgtEl>
                                          <p:spTgt spid="13312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31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609600"/>
            <a:ext cx="7772400" cy="1143000"/>
          </a:xfrm>
        </p:spPr>
        <p:txBody>
          <a:bodyPr/>
          <a:lstStyle/>
          <a:p>
            <a:pPr eaLnBrk="1" hangingPunct="1"/>
            <a:r>
              <a:rPr lang="en-US" smtClean="0"/>
              <a:t>Read transaction </a:t>
            </a:r>
          </a:p>
        </p:txBody>
      </p:sp>
      <p:grpSp>
        <p:nvGrpSpPr>
          <p:cNvPr id="55299" name="Group 58"/>
          <p:cNvGrpSpPr>
            <a:grpSpLocks/>
          </p:cNvGrpSpPr>
          <p:nvPr/>
        </p:nvGrpSpPr>
        <p:grpSpPr bwMode="auto">
          <a:xfrm>
            <a:off x="441325" y="1600200"/>
            <a:ext cx="8016875" cy="4841875"/>
            <a:chOff x="278" y="1008"/>
            <a:chExt cx="5050" cy="3050"/>
          </a:xfrm>
        </p:grpSpPr>
        <p:sp>
          <p:nvSpPr>
            <p:cNvPr id="55300" name="Text Box 3"/>
            <p:cNvSpPr txBox="1">
              <a:spLocks noChangeArrowheads="1"/>
            </p:cNvSpPr>
            <p:nvPr/>
          </p:nvSpPr>
          <p:spPr bwMode="auto">
            <a:xfrm>
              <a:off x="278" y="1322"/>
              <a:ext cx="874" cy="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2400">
                  <a:solidFill>
                    <a:srgbClr val="000000"/>
                  </a:solidFill>
                </a:rPr>
                <a:t>ADS[7:0]</a:t>
              </a:r>
            </a:p>
            <a:p>
              <a:pPr eaLnBrk="1" hangingPunct="1"/>
              <a:endParaRPr lang="en-US" sz="2400">
                <a:solidFill>
                  <a:srgbClr val="000000"/>
                </a:solidFill>
              </a:endParaRPr>
            </a:p>
            <a:p>
              <a:pPr eaLnBrk="1" hangingPunct="1"/>
              <a:r>
                <a:rPr lang="en-US" sz="2400">
                  <a:solidFill>
                    <a:srgbClr val="000000"/>
                  </a:solidFill>
                </a:rPr>
                <a:t>CMD</a:t>
              </a:r>
            </a:p>
            <a:p>
              <a:pPr eaLnBrk="1" hangingPunct="1"/>
              <a:endParaRPr lang="en-US" sz="2400">
                <a:solidFill>
                  <a:srgbClr val="000000"/>
                </a:solidFill>
              </a:endParaRPr>
            </a:p>
            <a:p>
              <a:pPr eaLnBrk="1" hangingPunct="1"/>
              <a:r>
                <a:rPr lang="en-US" sz="2400">
                  <a:solidFill>
                    <a:srgbClr val="FF0000"/>
                  </a:solidFill>
                </a:rPr>
                <a:t>Data[7:0]</a:t>
              </a:r>
            </a:p>
            <a:p>
              <a:pPr eaLnBrk="1" hangingPunct="1"/>
              <a:endParaRPr lang="en-US" sz="2400">
                <a:solidFill>
                  <a:srgbClr val="000000"/>
                </a:solidFill>
              </a:endParaRPr>
            </a:p>
            <a:p>
              <a:pPr eaLnBrk="1" hangingPunct="1"/>
              <a:r>
                <a:rPr lang="en-US" sz="2400">
                  <a:solidFill>
                    <a:srgbClr val="000000"/>
                  </a:solidFill>
                </a:rPr>
                <a:t>REQ#</a:t>
              </a:r>
            </a:p>
            <a:p>
              <a:pPr eaLnBrk="1" hangingPunct="1"/>
              <a:endParaRPr lang="en-US" sz="2400">
                <a:solidFill>
                  <a:srgbClr val="000000"/>
                </a:solidFill>
              </a:endParaRPr>
            </a:p>
            <a:p>
              <a:pPr eaLnBrk="1" hangingPunct="1"/>
              <a:r>
                <a:rPr lang="en-US" sz="2400">
                  <a:solidFill>
                    <a:srgbClr val="FF0000"/>
                  </a:solidFill>
                </a:rPr>
                <a:t>ACK#</a:t>
              </a:r>
            </a:p>
          </p:txBody>
        </p:sp>
        <p:grpSp>
          <p:nvGrpSpPr>
            <p:cNvPr id="55301" name="Group 4"/>
            <p:cNvGrpSpPr>
              <a:grpSpLocks/>
            </p:cNvGrpSpPr>
            <p:nvPr/>
          </p:nvGrpSpPr>
          <p:grpSpPr bwMode="auto">
            <a:xfrm>
              <a:off x="624" y="1680"/>
              <a:ext cx="4560" cy="1872"/>
              <a:chOff x="624" y="1680"/>
              <a:chExt cx="4560" cy="1872"/>
            </a:xfrm>
          </p:grpSpPr>
          <p:sp>
            <p:nvSpPr>
              <p:cNvPr id="55345" name="Line 5"/>
              <p:cNvSpPr>
                <a:spLocks noChangeShapeType="1"/>
              </p:cNvSpPr>
              <p:nvPr/>
            </p:nvSpPr>
            <p:spPr bwMode="auto">
              <a:xfrm>
                <a:off x="624" y="1680"/>
                <a:ext cx="45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46" name="Line 6"/>
              <p:cNvSpPr>
                <a:spLocks noChangeShapeType="1"/>
              </p:cNvSpPr>
              <p:nvPr/>
            </p:nvSpPr>
            <p:spPr bwMode="auto">
              <a:xfrm>
                <a:off x="624" y="2160"/>
                <a:ext cx="45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47" name="Line 7"/>
              <p:cNvSpPr>
                <a:spLocks noChangeShapeType="1"/>
              </p:cNvSpPr>
              <p:nvPr/>
            </p:nvSpPr>
            <p:spPr bwMode="auto">
              <a:xfrm>
                <a:off x="624" y="2592"/>
                <a:ext cx="45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48" name="Line 8"/>
              <p:cNvSpPr>
                <a:spLocks noChangeShapeType="1"/>
              </p:cNvSpPr>
              <p:nvPr/>
            </p:nvSpPr>
            <p:spPr bwMode="auto">
              <a:xfrm>
                <a:off x="624" y="3072"/>
                <a:ext cx="45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49" name="Line 9"/>
              <p:cNvSpPr>
                <a:spLocks noChangeShapeType="1"/>
              </p:cNvSpPr>
              <p:nvPr/>
            </p:nvSpPr>
            <p:spPr bwMode="auto">
              <a:xfrm>
                <a:off x="624" y="3552"/>
                <a:ext cx="45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5302" name="Group 10"/>
            <p:cNvGrpSpPr>
              <a:grpSpLocks/>
            </p:cNvGrpSpPr>
            <p:nvPr/>
          </p:nvGrpSpPr>
          <p:grpSpPr bwMode="auto">
            <a:xfrm>
              <a:off x="1154" y="1248"/>
              <a:ext cx="3174" cy="310"/>
              <a:chOff x="1154" y="1274"/>
              <a:chExt cx="3268" cy="310"/>
            </a:xfrm>
          </p:grpSpPr>
          <p:sp>
            <p:nvSpPr>
              <p:cNvPr id="55332" name="Line 11"/>
              <p:cNvSpPr>
                <a:spLocks noChangeShapeType="1"/>
              </p:cNvSpPr>
              <p:nvPr/>
            </p:nvSpPr>
            <p:spPr bwMode="auto">
              <a:xfrm>
                <a:off x="1200" y="129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3" name="Line 12"/>
              <p:cNvSpPr>
                <a:spLocks noChangeShapeType="1"/>
              </p:cNvSpPr>
              <p:nvPr/>
            </p:nvSpPr>
            <p:spPr bwMode="auto">
              <a:xfrm>
                <a:off x="1200" y="158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4" name="Line 13"/>
              <p:cNvSpPr>
                <a:spLocks noChangeShapeType="1"/>
              </p:cNvSpPr>
              <p:nvPr/>
            </p:nvSpPr>
            <p:spPr bwMode="auto">
              <a:xfrm>
                <a:off x="1392" y="1296"/>
                <a:ext cx="14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5" name="Line 14"/>
              <p:cNvSpPr>
                <a:spLocks noChangeShapeType="1"/>
              </p:cNvSpPr>
              <p:nvPr/>
            </p:nvSpPr>
            <p:spPr bwMode="auto">
              <a:xfrm flipH="1">
                <a:off x="1392" y="1296"/>
                <a:ext cx="14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6" name="Text Box 15"/>
              <p:cNvSpPr txBox="1">
                <a:spLocks noChangeArrowheads="1"/>
              </p:cNvSpPr>
              <p:nvPr/>
            </p:nvSpPr>
            <p:spPr bwMode="auto">
              <a:xfrm>
                <a:off x="1154" y="1296"/>
                <a:ext cx="2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2400">
                    <a:solidFill>
                      <a:srgbClr val="000000"/>
                    </a:solidFill>
                  </a:rPr>
                  <a:t>??</a:t>
                </a:r>
              </a:p>
            </p:txBody>
          </p:sp>
          <p:sp>
            <p:nvSpPr>
              <p:cNvPr id="55337" name="Line 16"/>
              <p:cNvSpPr>
                <a:spLocks noChangeShapeType="1"/>
              </p:cNvSpPr>
              <p:nvPr/>
            </p:nvSpPr>
            <p:spPr bwMode="auto">
              <a:xfrm>
                <a:off x="1536" y="1296"/>
                <a:ext cx="24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8" name="Line 17"/>
              <p:cNvSpPr>
                <a:spLocks noChangeShapeType="1"/>
              </p:cNvSpPr>
              <p:nvPr/>
            </p:nvSpPr>
            <p:spPr bwMode="auto">
              <a:xfrm>
                <a:off x="1536" y="1584"/>
                <a:ext cx="24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9" name="Line 18"/>
              <p:cNvSpPr>
                <a:spLocks noChangeShapeType="1"/>
              </p:cNvSpPr>
              <p:nvPr/>
            </p:nvSpPr>
            <p:spPr bwMode="auto">
              <a:xfrm>
                <a:off x="4174" y="129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40" name="Line 19"/>
              <p:cNvSpPr>
                <a:spLocks noChangeShapeType="1"/>
              </p:cNvSpPr>
              <p:nvPr/>
            </p:nvSpPr>
            <p:spPr bwMode="auto">
              <a:xfrm>
                <a:off x="4174" y="158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41" name="Line 20"/>
              <p:cNvSpPr>
                <a:spLocks noChangeShapeType="1"/>
              </p:cNvSpPr>
              <p:nvPr/>
            </p:nvSpPr>
            <p:spPr bwMode="auto">
              <a:xfrm>
                <a:off x="4032" y="1296"/>
                <a:ext cx="14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42" name="Line 21"/>
              <p:cNvSpPr>
                <a:spLocks noChangeShapeType="1"/>
              </p:cNvSpPr>
              <p:nvPr/>
            </p:nvSpPr>
            <p:spPr bwMode="auto">
              <a:xfrm flipH="1">
                <a:off x="4032" y="1296"/>
                <a:ext cx="14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43" name="Text Box 22"/>
              <p:cNvSpPr txBox="1">
                <a:spLocks noChangeArrowheads="1"/>
              </p:cNvSpPr>
              <p:nvPr/>
            </p:nvSpPr>
            <p:spPr bwMode="auto">
              <a:xfrm>
                <a:off x="4128" y="1296"/>
                <a:ext cx="2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2400">
                    <a:solidFill>
                      <a:srgbClr val="000000"/>
                    </a:solidFill>
                  </a:rPr>
                  <a:t>??</a:t>
                </a:r>
              </a:p>
            </p:txBody>
          </p:sp>
          <p:sp>
            <p:nvSpPr>
              <p:cNvPr id="55344" name="Text Box 23"/>
              <p:cNvSpPr txBox="1">
                <a:spLocks noChangeArrowheads="1"/>
              </p:cNvSpPr>
              <p:nvPr/>
            </p:nvSpPr>
            <p:spPr bwMode="auto">
              <a:xfrm>
                <a:off x="2150" y="1274"/>
                <a:ext cx="5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2400">
                    <a:solidFill>
                      <a:srgbClr val="000000"/>
                    </a:solidFill>
                  </a:rPr>
                  <a:t>0x24</a:t>
                </a:r>
              </a:p>
            </p:txBody>
          </p:sp>
        </p:grpSp>
        <p:sp>
          <p:nvSpPr>
            <p:cNvPr id="55303" name="Line 24"/>
            <p:cNvSpPr>
              <a:spLocks noChangeShapeType="1"/>
            </p:cNvSpPr>
            <p:nvPr/>
          </p:nvSpPr>
          <p:spPr bwMode="auto">
            <a:xfrm>
              <a:off x="1200" y="2016"/>
              <a:ext cx="33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4" name="Freeform 25" descr="Wide downward diagonal"/>
            <p:cNvSpPr>
              <a:spLocks/>
            </p:cNvSpPr>
            <p:nvPr/>
          </p:nvSpPr>
          <p:spPr bwMode="auto">
            <a:xfrm>
              <a:off x="1200" y="1776"/>
              <a:ext cx="288" cy="240"/>
            </a:xfrm>
            <a:custGeom>
              <a:avLst/>
              <a:gdLst>
                <a:gd name="T0" fmla="*/ 0 w 288"/>
                <a:gd name="T1" fmla="*/ 240 h 240"/>
                <a:gd name="T2" fmla="*/ 0 w 288"/>
                <a:gd name="T3" fmla="*/ 0 h 240"/>
                <a:gd name="T4" fmla="*/ 192 w 288"/>
                <a:gd name="T5" fmla="*/ 0 h 240"/>
                <a:gd name="T6" fmla="*/ 288 w 288"/>
                <a:gd name="T7" fmla="*/ 240 h 240"/>
                <a:gd name="T8" fmla="*/ 0 60000 65536"/>
                <a:gd name="T9" fmla="*/ 0 60000 65536"/>
                <a:gd name="T10" fmla="*/ 0 60000 65536"/>
                <a:gd name="T11" fmla="*/ 0 60000 65536"/>
                <a:gd name="T12" fmla="*/ 0 w 288"/>
                <a:gd name="T13" fmla="*/ 0 h 240"/>
                <a:gd name="T14" fmla="*/ 288 w 288"/>
                <a:gd name="T15" fmla="*/ 240 h 240"/>
              </a:gdLst>
              <a:ahLst/>
              <a:cxnLst>
                <a:cxn ang="T8">
                  <a:pos x="T0" y="T1"/>
                </a:cxn>
                <a:cxn ang="T9">
                  <a:pos x="T2" y="T3"/>
                </a:cxn>
                <a:cxn ang="T10">
                  <a:pos x="T4" y="T5"/>
                </a:cxn>
                <a:cxn ang="T11">
                  <a:pos x="T6" y="T7"/>
                </a:cxn>
              </a:cxnLst>
              <a:rect l="T12" t="T13" r="T14" b="T15"/>
              <a:pathLst>
                <a:path w="288" h="240">
                  <a:moveTo>
                    <a:pt x="0" y="240"/>
                  </a:moveTo>
                  <a:lnTo>
                    <a:pt x="0" y="0"/>
                  </a:lnTo>
                  <a:lnTo>
                    <a:pt x="192" y="0"/>
                  </a:lnTo>
                  <a:lnTo>
                    <a:pt x="288" y="240"/>
                  </a:lnTo>
                </a:path>
              </a:pathLst>
            </a:custGeom>
            <a:pattFill prst="wdDnDiag">
              <a:fgClr>
                <a:schemeClr val="accent1"/>
              </a:fgClr>
              <a:bgClr>
                <a:schemeClr val="bg1"/>
              </a:bgClr>
            </a:pattFill>
            <a:ln w="9525">
              <a:solidFill>
                <a:schemeClr val="tx1"/>
              </a:solidFill>
              <a:round/>
              <a:headEnd/>
              <a:tailEnd/>
            </a:ln>
          </p:spPr>
          <p:txBody>
            <a:bodyPr/>
            <a:lstStyle/>
            <a:p>
              <a:endParaRPr lang="en-US"/>
            </a:p>
          </p:txBody>
        </p:sp>
        <p:sp>
          <p:nvSpPr>
            <p:cNvPr id="55305" name="Freeform 26" descr="Wide downward diagonal"/>
            <p:cNvSpPr>
              <a:spLocks/>
            </p:cNvSpPr>
            <p:nvPr/>
          </p:nvSpPr>
          <p:spPr bwMode="auto">
            <a:xfrm flipH="1">
              <a:off x="3888" y="1776"/>
              <a:ext cx="672" cy="240"/>
            </a:xfrm>
            <a:custGeom>
              <a:avLst/>
              <a:gdLst>
                <a:gd name="T0" fmla="*/ 0 w 288"/>
                <a:gd name="T1" fmla="*/ 240 h 240"/>
                <a:gd name="T2" fmla="*/ 0 w 288"/>
                <a:gd name="T3" fmla="*/ 0 h 240"/>
                <a:gd name="T4" fmla="*/ 1045 w 288"/>
                <a:gd name="T5" fmla="*/ 0 h 240"/>
                <a:gd name="T6" fmla="*/ 1568 w 288"/>
                <a:gd name="T7" fmla="*/ 240 h 240"/>
                <a:gd name="T8" fmla="*/ 0 60000 65536"/>
                <a:gd name="T9" fmla="*/ 0 60000 65536"/>
                <a:gd name="T10" fmla="*/ 0 60000 65536"/>
                <a:gd name="T11" fmla="*/ 0 60000 65536"/>
                <a:gd name="T12" fmla="*/ 0 w 288"/>
                <a:gd name="T13" fmla="*/ 0 h 240"/>
                <a:gd name="T14" fmla="*/ 288 w 288"/>
                <a:gd name="T15" fmla="*/ 240 h 240"/>
              </a:gdLst>
              <a:ahLst/>
              <a:cxnLst>
                <a:cxn ang="T8">
                  <a:pos x="T0" y="T1"/>
                </a:cxn>
                <a:cxn ang="T9">
                  <a:pos x="T2" y="T3"/>
                </a:cxn>
                <a:cxn ang="T10">
                  <a:pos x="T4" y="T5"/>
                </a:cxn>
                <a:cxn ang="T11">
                  <a:pos x="T6" y="T7"/>
                </a:cxn>
              </a:cxnLst>
              <a:rect l="T12" t="T13" r="T14" b="T15"/>
              <a:pathLst>
                <a:path w="288" h="240">
                  <a:moveTo>
                    <a:pt x="0" y="240"/>
                  </a:moveTo>
                  <a:lnTo>
                    <a:pt x="0" y="0"/>
                  </a:lnTo>
                  <a:lnTo>
                    <a:pt x="192" y="0"/>
                  </a:lnTo>
                  <a:lnTo>
                    <a:pt x="288" y="240"/>
                  </a:lnTo>
                </a:path>
              </a:pathLst>
            </a:custGeom>
            <a:pattFill prst="wdDnDiag">
              <a:fgClr>
                <a:schemeClr val="accent1"/>
              </a:fgClr>
              <a:bgClr>
                <a:schemeClr val="bg1"/>
              </a:bgClr>
            </a:pattFill>
            <a:ln w="9525">
              <a:solidFill>
                <a:schemeClr val="tx1"/>
              </a:solidFill>
              <a:round/>
              <a:headEnd/>
              <a:tailEnd/>
            </a:ln>
          </p:spPr>
          <p:txBody>
            <a:bodyPr/>
            <a:lstStyle/>
            <a:p>
              <a:endParaRPr lang="en-US"/>
            </a:p>
          </p:txBody>
        </p:sp>
        <p:sp>
          <p:nvSpPr>
            <p:cNvPr id="55306" name="Freeform 27"/>
            <p:cNvSpPr>
              <a:spLocks/>
            </p:cNvSpPr>
            <p:nvPr/>
          </p:nvSpPr>
          <p:spPr bwMode="auto">
            <a:xfrm>
              <a:off x="1104" y="2736"/>
              <a:ext cx="3360" cy="240"/>
            </a:xfrm>
            <a:custGeom>
              <a:avLst/>
              <a:gdLst>
                <a:gd name="T0" fmla="*/ 0 w 3360"/>
                <a:gd name="T1" fmla="*/ 0 h 240"/>
                <a:gd name="T2" fmla="*/ 480 w 3360"/>
                <a:gd name="T3" fmla="*/ 0 h 240"/>
                <a:gd name="T4" fmla="*/ 576 w 3360"/>
                <a:gd name="T5" fmla="*/ 240 h 240"/>
                <a:gd name="T6" fmla="*/ 2688 w 3360"/>
                <a:gd name="T7" fmla="*/ 240 h 240"/>
                <a:gd name="T8" fmla="*/ 2784 w 3360"/>
                <a:gd name="T9" fmla="*/ 0 h 240"/>
                <a:gd name="T10" fmla="*/ 3360 w 3360"/>
                <a:gd name="T11" fmla="*/ 0 h 240"/>
                <a:gd name="T12" fmla="*/ 0 60000 65536"/>
                <a:gd name="T13" fmla="*/ 0 60000 65536"/>
                <a:gd name="T14" fmla="*/ 0 60000 65536"/>
                <a:gd name="T15" fmla="*/ 0 60000 65536"/>
                <a:gd name="T16" fmla="*/ 0 60000 65536"/>
                <a:gd name="T17" fmla="*/ 0 60000 65536"/>
                <a:gd name="T18" fmla="*/ 0 w 3360"/>
                <a:gd name="T19" fmla="*/ 0 h 240"/>
                <a:gd name="T20" fmla="*/ 3360 w 3360"/>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0" h="240">
                  <a:moveTo>
                    <a:pt x="0" y="0"/>
                  </a:moveTo>
                  <a:lnTo>
                    <a:pt x="480" y="0"/>
                  </a:lnTo>
                  <a:lnTo>
                    <a:pt x="576" y="240"/>
                  </a:lnTo>
                  <a:lnTo>
                    <a:pt x="2688" y="240"/>
                  </a:lnTo>
                  <a:lnTo>
                    <a:pt x="2784" y="0"/>
                  </a:lnTo>
                  <a:lnTo>
                    <a:pt x="336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07" name="Freeform 28"/>
            <p:cNvSpPr>
              <a:spLocks/>
            </p:cNvSpPr>
            <p:nvPr/>
          </p:nvSpPr>
          <p:spPr bwMode="auto">
            <a:xfrm>
              <a:off x="1776" y="3168"/>
              <a:ext cx="3072" cy="240"/>
            </a:xfrm>
            <a:custGeom>
              <a:avLst/>
              <a:gdLst>
                <a:gd name="T0" fmla="*/ 0 w 3360"/>
                <a:gd name="T1" fmla="*/ 0 h 240"/>
                <a:gd name="T2" fmla="*/ 401 w 3360"/>
                <a:gd name="T3" fmla="*/ 0 h 240"/>
                <a:gd name="T4" fmla="*/ 482 w 3360"/>
                <a:gd name="T5" fmla="*/ 240 h 240"/>
                <a:gd name="T6" fmla="*/ 2247 w 3360"/>
                <a:gd name="T7" fmla="*/ 240 h 240"/>
                <a:gd name="T8" fmla="*/ 2327 w 3360"/>
                <a:gd name="T9" fmla="*/ 0 h 240"/>
                <a:gd name="T10" fmla="*/ 2809 w 3360"/>
                <a:gd name="T11" fmla="*/ 0 h 240"/>
                <a:gd name="T12" fmla="*/ 0 60000 65536"/>
                <a:gd name="T13" fmla="*/ 0 60000 65536"/>
                <a:gd name="T14" fmla="*/ 0 60000 65536"/>
                <a:gd name="T15" fmla="*/ 0 60000 65536"/>
                <a:gd name="T16" fmla="*/ 0 60000 65536"/>
                <a:gd name="T17" fmla="*/ 0 60000 65536"/>
                <a:gd name="T18" fmla="*/ 0 w 3360"/>
                <a:gd name="T19" fmla="*/ 0 h 240"/>
                <a:gd name="T20" fmla="*/ 3360 w 3360"/>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3360" h="240">
                  <a:moveTo>
                    <a:pt x="0" y="0"/>
                  </a:moveTo>
                  <a:lnTo>
                    <a:pt x="480" y="0"/>
                  </a:lnTo>
                  <a:lnTo>
                    <a:pt x="576" y="240"/>
                  </a:lnTo>
                  <a:lnTo>
                    <a:pt x="2688" y="240"/>
                  </a:lnTo>
                  <a:lnTo>
                    <a:pt x="2784" y="0"/>
                  </a:lnTo>
                  <a:lnTo>
                    <a:pt x="336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08" name="Line 29"/>
            <p:cNvSpPr>
              <a:spLocks noChangeShapeType="1"/>
            </p:cNvSpPr>
            <p:nvPr/>
          </p:nvSpPr>
          <p:spPr bwMode="auto">
            <a:xfrm flipH="1">
              <a:off x="1152" y="3168"/>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9" name="Line 30"/>
            <p:cNvSpPr>
              <a:spLocks noChangeShapeType="1"/>
            </p:cNvSpPr>
            <p:nvPr/>
          </p:nvSpPr>
          <p:spPr bwMode="auto">
            <a:xfrm>
              <a:off x="1200" y="2256"/>
              <a:ext cx="67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0" name="Line 31"/>
            <p:cNvSpPr>
              <a:spLocks noChangeShapeType="1"/>
            </p:cNvSpPr>
            <p:nvPr/>
          </p:nvSpPr>
          <p:spPr bwMode="auto">
            <a:xfrm>
              <a:off x="1200" y="2544"/>
              <a:ext cx="67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1" name="Line 32"/>
            <p:cNvSpPr>
              <a:spLocks noChangeShapeType="1"/>
            </p:cNvSpPr>
            <p:nvPr/>
          </p:nvSpPr>
          <p:spPr bwMode="auto">
            <a:xfrm>
              <a:off x="1874" y="2256"/>
              <a:ext cx="14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2" name="Line 33"/>
            <p:cNvSpPr>
              <a:spLocks noChangeShapeType="1"/>
            </p:cNvSpPr>
            <p:nvPr/>
          </p:nvSpPr>
          <p:spPr bwMode="auto">
            <a:xfrm flipH="1">
              <a:off x="1874" y="2256"/>
              <a:ext cx="14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3" name="Text Box 34"/>
            <p:cNvSpPr txBox="1">
              <a:spLocks noChangeArrowheads="1"/>
            </p:cNvSpPr>
            <p:nvPr/>
          </p:nvSpPr>
          <p:spPr bwMode="auto">
            <a:xfrm>
              <a:off x="1296" y="2256"/>
              <a:ext cx="6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2400">
                  <a:solidFill>
                    <a:srgbClr val="000000"/>
                  </a:solidFill>
                </a:rPr>
                <a:t>??</a:t>
              </a:r>
            </a:p>
          </p:txBody>
        </p:sp>
        <p:sp>
          <p:nvSpPr>
            <p:cNvPr id="55314" name="Line 35"/>
            <p:cNvSpPr>
              <a:spLocks noChangeShapeType="1"/>
            </p:cNvSpPr>
            <p:nvPr/>
          </p:nvSpPr>
          <p:spPr bwMode="auto">
            <a:xfrm>
              <a:off x="2018" y="2256"/>
              <a:ext cx="220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5" name="Line 36"/>
            <p:cNvSpPr>
              <a:spLocks noChangeShapeType="1"/>
            </p:cNvSpPr>
            <p:nvPr/>
          </p:nvSpPr>
          <p:spPr bwMode="auto">
            <a:xfrm>
              <a:off x="2018" y="2544"/>
              <a:ext cx="220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6" name="Line 37"/>
            <p:cNvSpPr>
              <a:spLocks noChangeShapeType="1"/>
            </p:cNvSpPr>
            <p:nvPr/>
          </p:nvSpPr>
          <p:spPr bwMode="auto">
            <a:xfrm>
              <a:off x="4366" y="2256"/>
              <a:ext cx="57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7" name="Line 38"/>
            <p:cNvSpPr>
              <a:spLocks noChangeShapeType="1"/>
            </p:cNvSpPr>
            <p:nvPr/>
          </p:nvSpPr>
          <p:spPr bwMode="auto">
            <a:xfrm>
              <a:off x="4366" y="2544"/>
              <a:ext cx="57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8" name="Line 39"/>
            <p:cNvSpPr>
              <a:spLocks noChangeShapeType="1"/>
            </p:cNvSpPr>
            <p:nvPr/>
          </p:nvSpPr>
          <p:spPr bwMode="auto">
            <a:xfrm>
              <a:off x="4224" y="2256"/>
              <a:ext cx="14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9" name="Line 40"/>
            <p:cNvSpPr>
              <a:spLocks noChangeShapeType="1"/>
            </p:cNvSpPr>
            <p:nvPr/>
          </p:nvSpPr>
          <p:spPr bwMode="auto">
            <a:xfrm flipH="1">
              <a:off x="4224" y="2256"/>
              <a:ext cx="14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0" name="Text Box 41"/>
            <p:cNvSpPr txBox="1">
              <a:spLocks noChangeArrowheads="1"/>
            </p:cNvSpPr>
            <p:nvPr/>
          </p:nvSpPr>
          <p:spPr bwMode="auto">
            <a:xfrm>
              <a:off x="4416" y="2256"/>
              <a:ext cx="9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2400">
                  <a:solidFill>
                    <a:srgbClr val="000000"/>
                  </a:solidFill>
                </a:rPr>
                <a:t>??</a:t>
              </a:r>
            </a:p>
          </p:txBody>
        </p:sp>
        <p:sp>
          <p:nvSpPr>
            <p:cNvPr id="55321" name="Text Box 42"/>
            <p:cNvSpPr txBox="1">
              <a:spLocks noChangeArrowheads="1"/>
            </p:cNvSpPr>
            <p:nvPr/>
          </p:nvSpPr>
          <p:spPr bwMode="auto">
            <a:xfrm>
              <a:off x="2632" y="2234"/>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2400">
                  <a:solidFill>
                    <a:srgbClr val="000000"/>
                  </a:solidFill>
                </a:rPr>
                <a:t>0x55</a:t>
              </a:r>
            </a:p>
          </p:txBody>
        </p:sp>
        <p:sp>
          <p:nvSpPr>
            <p:cNvPr id="55322" name="Line 43"/>
            <p:cNvSpPr>
              <a:spLocks noChangeShapeType="1"/>
            </p:cNvSpPr>
            <p:nvPr/>
          </p:nvSpPr>
          <p:spPr bwMode="auto">
            <a:xfrm>
              <a:off x="1392" y="1008"/>
              <a:ext cx="0" cy="2784"/>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5323" name="Line 44"/>
            <p:cNvSpPr>
              <a:spLocks noChangeShapeType="1"/>
            </p:cNvSpPr>
            <p:nvPr/>
          </p:nvSpPr>
          <p:spPr bwMode="auto">
            <a:xfrm>
              <a:off x="1584" y="1008"/>
              <a:ext cx="0" cy="2784"/>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5324" name="Line 45"/>
            <p:cNvSpPr>
              <a:spLocks noChangeShapeType="1"/>
            </p:cNvSpPr>
            <p:nvPr/>
          </p:nvSpPr>
          <p:spPr bwMode="auto">
            <a:xfrm>
              <a:off x="1680" y="1008"/>
              <a:ext cx="0" cy="2784"/>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5325" name="Line 46"/>
            <p:cNvSpPr>
              <a:spLocks noChangeShapeType="1"/>
            </p:cNvSpPr>
            <p:nvPr/>
          </p:nvSpPr>
          <p:spPr bwMode="auto">
            <a:xfrm>
              <a:off x="1872" y="1008"/>
              <a:ext cx="0" cy="2784"/>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5326" name="Line 47"/>
            <p:cNvSpPr>
              <a:spLocks noChangeShapeType="1"/>
            </p:cNvSpPr>
            <p:nvPr/>
          </p:nvSpPr>
          <p:spPr bwMode="auto">
            <a:xfrm>
              <a:off x="2208" y="1008"/>
              <a:ext cx="0" cy="2784"/>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5327" name="Line 48"/>
            <p:cNvSpPr>
              <a:spLocks noChangeShapeType="1"/>
            </p:cNvSpPr>
            <p:nvPr/>
          </p:nvSpPr>
          <p:spPr bwMode="auto">
            <a:xfrm>
              <a:off x="3360" y="1008"/>
              <a:ext cx="0" cy="2784"/>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5328" name="Line 49"/>
            <p:cNvSpPr>
              <a:spLocks noChangeShapeType="1"/>
            </p:cNvSpPr>
            <p:nvPr/>
          </p:nvSpPr>
          <p:spPr bwMode="auto">
            <a:xfrm>
              <a:off x="4320" y="1008"/>
              <a:ext cx="0" cy="2784"/>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5329" name="Line 53"/>
            <p:cNvSpPr>
              <a:spLocks noChangeShapeType="1"/>
            </p:cNvSpPr>
            <p:nvPr/>
          </p:nvSpPr>
          <p:spPr bwMode="auto">
            <a:xfrm>
              <a:off x="4224" y="1008"/>
              <a:ext cx="0" cy="2784"/>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5330" name="Line 54"/>
            <p:cNvSpPr>
              <a:spLocks noChangeShapeType="1"/>
            </p:cNvSpPr>
            <p:nvPr/>
          </p:nvSpPr>
          <p:spPr bwMode="auto">
            <a:xfrm>
              <a:off x="3888" y="1008"/>
              <a:ext cx="0" cy="2784"/>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5331" name="Text Box 56"/>
            <p:cNvSpPr txBox="1">
              <a:spLocks noChangeArrowheads="1"/>
            </p:cNvSpPr>
            <p:nvPr/>
          </p:nvSpPr>
          <p:spPr bwMode="auto">
            <a:xfrm>
              <a:off x="1094" y="3770"/>
              <a:ext cx="36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2400">
                  <a:solidFill>
                    <a:srgbClr val="000000"/>
                  </a:solidFill>
                </a:rPr>
                <a:t>   A B C D    E                     F         G    HI       </a:t>
              </a:r>
            </a:p>
          </p:txBody>
        </p:sp>
      </p:grpSp>
    </p:spTree>
    <p:extLst>
      <p:ext uri="{BB962C8B-B14F-4D97-AF65-F5344CB8AC3E}">
        <p14:creationId xmlns:p14="http://schemas.microsoft.com/office/powerpoint/2010/main" val="28358643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8259DF8-163E-4BFB-9A8A-7CB07FD44847}" type="slidenum">
              <a:rPr lang="en-US"/>
              <a:pPr>
                <a:defRPr/>
              </a:pPr>
              <a:t>3</a:t>
            </a:fld>
            <a:endParaRPr lang="en-US"/>
          </a:p>
        </p:txBody>
      </p:sp>
      <p:sp>
        <p:nvSpPr>
          <p:cNvPr id="7171" name="Rectangle 3"/>
          <p:cNvSpPr>
            <a:spLocks noGrp="1" noChangeArrowheads="1"/>
          </p:cNvSpPr>
          <p:nvPr>
            <p:ph type="body" idx="1"/>
          </p:nvPr>
        </p:nvSpPr>
        <p:spPr/>
        <p:txBody>
          <a:bodyPr/>
          <a:lstStyle/>
          <a:p>
            <a:pPr algn="ctr">
              <a:buFontTx/>
              <a:buNone/>
            </a:pPr>
            <a:endParaRPr lang="en-US" sz="2800" dirty="0" smtClean="0"/>
          </a:p>
          <a:p>
            <a:pPr algn="ctr">
              <a:buFontTx/>
              <a:buNone/>
            </a:pPr>
            <a:endParaRPr lang="en-US" sz="2800" dirty="0" smtClean="0"/>
          </a:p>
          <a:p>
            <a:pPr algn="ctr">
              <a:buFontTx/>
              <a:buNone/>
            </a:pPr>
            <a:endParaRPr lang="en-US" sz="2000" dirty="0" smtClean="0"/>
          </a:p>
          <a:p>
            <a:pPr algn="ctr">
              <a:buFontTx/>
              <a:buNone/>
            </a:pPr>
            <a:endParaRPr lang="en-US" sz="2800" dirty="0" smtClean="0"/>
          </a:p>
          <a:p>
            <a:pPr algn="ctr">
              <a:buFontTx/>
              <a:buNone/>
            </a:pPr>
            <a:r>
              <a:rPr lang="en-US" sz="2800" dirty="0" smtClean="0"/>
              <a:t>What is driving the</a:t>
            </a:r>
          </a:p>
          <a:p>
            <a:pPr algn="ctr">
              <a:buFontTx/>
              <a:buNone/>
            </a:pPr>
            <a:r>
              <a:rPr lang="en-US" sz="2800" dirty="0" smtClean="0"/>
              <a:t>embedded everywhere explosion?</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A write transaction </a:t>
            </a:r>
            <a:br>
              <a:rPr lang="en-US" smtClean="0"/>
            </a:br>
            <a:r>
              <a:rPr lang="en-US" sz="3200" smtClean="0"/>
              <a:t>(write 0xF4 to location 0x31)</a:t>
            </a:r>
            <a:endParaRPr lang="en-US" smtClean="0"/>
          </a:p>
        </p:txBody>
      </p:sp>
      <p:sp>
        <p:nvSpPr>
          <p:cNvPr id="135171" name="Rectangle 3"/>
          <p:cNvSpPr>
            <a:spLocks noGrp="1" noChangeArrowheads="1"/>
          </p:cNvSpPr>
          <p:nvPr>
            <p:ph type="body" idx="1"/>
          </p:nvPr>
        </p:nvSpPr>
        <p:spPr>
          <a:xfrm>
            <a:off x="152400" y="1981200"/>
            <a:ext cx="8763000" cy="4343400"/>
          </a:xfrm>
        </p:spPr>
        <p:txBody>
          <a:bodyPr/>
          <a:lstStyle/>
          <a:p>
            <a:pPr lvl="1" eaLnBrk="1" hangingPunct="1"/>
            <a:r>
              <a:rPr lang="en-US" smtClean="0"/>
              <a:t>Initiator sets ADS=0x31, CMD=1, Data=0xF4</a:t>
            </a:r>
          </a:p>
          <a:p>
            <a:pPr lvl="1" eaLnBrk="1" hangingPunct="1"/>
            <a:r>
              <a:rPr lang="en-US" smtClean="0"/>
              <a:t>Initiator </a:t>
            </a:r>
            <a:r>
              <a:rPr lang="en-US" i="1" smtClean="0"/>
              <a:t>then</a:t>
            </a:r>
            <a:r>
              <a:rPr lang="en-US" smtClean="0"/>
              <a:t> sets REQ# to low. </a:t>
            </a:r>
          </a:p>
          <a:p>
            <a:pPr lvl="1" eaLnBrk="1" hangingPunct="1"/>
            <a:r>
              <a:rPr lang="en-US" smtClean="0"/>
              <a:t>Target sees write request.</a:t>
            </a:r>
          </a:p>
          <a:p>
            <a:pPr lvl="1" eaLnBrk="1" hangingPunct="1"/>
            <a:r>
              <a:rPr lang="en-US" smtClean="0"/>
              <a:t>Target reads data from data bus. (Just has to store in a register, need not write all the way to memory!)</a:t>
            </a:r>
          </a:p>
          <a:p>
            <a:pPr lvl="1" eaLnBrk="1" hangingPunct="1"/>
            <a:r>
              <a:rPr lang="en-US" smtClean="0"/>
              <a:t>Target </a:t>
            </a:r>
            <a:r>
              <a:rPr lang="en-US" i="1" smtClean="0"/>
              <a:t>then </a:t>
            </a:r>
            <a:r>
              <a:rPr lang="en-US" smtClean="0"/>
              <a:t>sets ACK# to low.</a:t>
            </a:r>
          </a:p>
          <a:p>
            <a:pPr lvl="1" eaLnBrk="1" hangingPunct="1"/>
            <a:r>
              <a:rPr lang="en-US" smtClean="0"/>
              <a:t>Initiator sets REQ# to high &amp; stops driving other lines.</a:t>
            </a:r>
          </a:p>
          <a:p>
            <a:pPr lvl="1" eaLnBrk="1" hangingPunct="1"/>
            <a:r>
              <a:rPr lang="en-US" smtClean="0"/>
              <a:t>Target sets ACK# to high terminating the transaction</a:t>
            </a:r>
          </a:p>
          <a:p>
            <a:pPr eaLnBrk="1" hangingPunct="1"/>
            <a:endParaRPr lang="en-US" smtClean="0"/>
          </a:p>
        </p:txBody>
      </p:sp>
    </p:spTree>
    <p:extLst>
      <p:ext uri="{BB962C8B-B14F-4D97-AF65-F5344CB8AC3E}">
        <p14:creationId xmlns:p14="http://schemas.microsoft.com/office/powerpoint/2010/main" val="3025415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iterate type="wd">
                                    <p:tmPct val="10000"/>
                                  </p:iterate>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blinds(horizontal)">
                                      <p:cBhvr>
                                        <p:cTn id="7" dur="500"/>
                                        <p:tgtEl>
                                          <p:spTgt spid="135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iterate type="wd">
                                    <p:tmPct val="10000"/>
                                  </p:iterate>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blinds(horizontal)">
                                      <p:cBhvr>
                                        <p:cTn id="12" dur="500"/>
                                        <p:tgtEl>
                                          <p:spTgt spid="135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iterate type="wd">
                                    <p:tmPct val="10000"/>
                                  </p:iterate>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blinds(horizontal)">
                                      <p:cBhvr>
                                        <p:cTn id="17" dur="500"/>
                                        <p:tgtEl>
                                          <p:spTgt spid="135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iterate type="wd">
                                    <p:tmPct val="10000"/>
                                  </p:iterate>
                                  <p:childTnLst>
                                    <p:set>
                                      <p:cBhvr>
                                        <p:cTn id="21" dur="1" fill="hold">
                                          <p:stCondLst>
                                            <p:cond delay="0"/>
                                          </p:stCondLst>
                                        </p:cTn>
                                        <p:tgtEl>
                                          <p:spTgt spid="135171">
                                            <p:txEl>
                                              <p:pRg st="3" end="3"/>
                                            </p:txEl>
                                          </p:spTgt>
                                        </p:tgtEl>
                                        <p:attrNameLst>
                                          <p:attrName>style.visibility</p:attrName>
                                        </p:attrNameLst>
                                      </p:cBhvr>
                                      <p:to>
                                        <p:strVal val="visible"/>
                                      </p:to>
                                    </p:set>
                                    <p:animEffect transition="in" filter="blinds(horizontal)">
                                      <p:cBhvr>
                                        <p:cTn id="22" dur="500"/>
                                        <p:tgtEl>
                                          <p:spTgt spid="135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iterate type="wd">
                                    <p:tmPct val="10000"/>
                                  </p:iterate>
                                  <p:childTnLst>
                                    <p:set>
                                      <p:cBhvr>
                                        <p:cTn id="26" dur="1" fill="hold">
                                          <p:stCondLst>
                                            <p:cond delay="0"/>
                                          </p:stCondLst>
                                        </p:cTn>
                                        <p:tgtEl>
                                          <p:spTgt spid="135171">
                                            <p:txEl>
                                              <p:pRg st="4" end="4"/>
                                            </p:txEl>
                                          </p:spTgt>
                                        </p:tgtEl>
                                        <p:attrNameLst>
                                          <p:attrName>style.visibility</p:attrName>
                                        </p:attrNameLst>
                                      </p:cBhvr>
                                      <p:to>
                                        <p:strVal val="visible"/>
                                      </p:to>
                                    </p:set>
                                    <p:animEffect transition="in" filter="blinds(horizontal)">
                                      <p:cBhvr>
                                        <p:cTn id="27" dur="500"/>
                                        <p:tgtEl>
                                          <p:spTgt spid="1351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iterate type="wd">
                                    <p:tmPct val="10000"/>
                                  </p:iterate>
                                  <p:childTnLst>
                                    <p:set>
                                      <p:cBhvr>
                                        <p:cTn id="31" dur="1" fill="hold">
                                          <p:stCondLst>
                                            <p:cond delay="0"/>
                                          </p:stCondLst>
                                        </p:cTn>
                                        <p:tgtEl>
                                          <p:spTgt spid="135171">
                                            <p:txEl>
                                              <p:pRg st="5" end="5"/>
                                            </p:txEl>
                                          </p:spTgt>
                                        </p:tgtEl>
                                        <p:attrNameLst>
                                          <p:attrName>style.visibility</p:attrName>
                                        </p:attrNameLst>
                                      </p:cBhvr>
                                      <p:to>
                                        <p:strVal val="visible"/>
                                      </p:to>
                                    </p:set>
                                    <p:animEffect transition="in" filter="blinds(horizontal)">
                                      <p:cBhvr>
                                        <p:cTn id="32" dur="500"/>
                                        <p:tgtEl>
                                          <p:spTgt spid="1351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iterate type="wd">
                                    <p:tmPct val="10000"/>
                                  </p:iterate>
                                  <p:childTnLst>
                                    <p:set>
                                      <p:cBhvr>
                                        <p:cTn id="36" dur="1" fill="hold">
                                          <p:stCondLst>
                                            <p:cond delay="0"/>
                                          </p:stCondLst>
                                        </p:cTn>
                                        <p:tgtEl>
                                          <p:spTgt spid="135171">
                                            <p:txEl>
                                              <p:pRg st="6" end="6"/>
                                            </p:txEl>
                                          </p:spTgt>
                                        </p:tgtEl>
                                        <p:attrNameLst>
                                          <p:attrName>style.visibility</p:attrName>
                                        </p:attrNameLst>
                                      </p:cBhvr>
                                      <p:to>
                                        <p:strVal val="visible"/>
                                      </p:to>
                                    </p:set>
                                    <p:animEffect transition="in" filter="blinds(horizontal)">
                                      <p:cBhvr>
                                        <p:cTn id="37" dur="500"/>
                                        <p:tgtEl>
                                          <p:spTgt spid="135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76200"/>
            <a:ext cx="7772400" cy="1143000"/>
          </a:xfrm>
        </p:spPr>
        <p:txBody>
          <a:bodyPr/>
          <a:lstStyle/>
          <a:p>
            <a:pPr eaLnBrk="1" hangingPunct="1"/>
            <a:r>
              <a:rPr lang="en-US" smtClean="0"/>
              <a:t>The push-button</a:t>
            </a:r>
            <a:br>
              <a:rPr lang="en-US" smtClean="0"/>
            </a:br>
            <a:r>
              <a:rPr lang="en-US" sz="2800" smtClean="0"/>
              <a:t>(if ADS=0x04 write 0 or 1 depending on button)</a:t>
            </a:r>
            <a:endParaRPr lang="en-US" smtClean="0"/>
          </a:p>
        </p:txBody>
      </p:sp>
      <p:grpSp>
        <p:nvGrpSpPr>
          <p:cNvPr id="57347" name="Group 3"/>
          <p:cNvGrpSpPr>
            <a:grpSpLocks/>
          </p:cNvGrpSpPr>
          <p:nvPr/>
        </p:nvGrpSpPr>
        <p:grpSpPr bwMode="auto">
          <a:xfrm>
            <a:off x="304800" y="1319213"/>
            <a:ext cx="3048000" cy="2217737"/>
            <a:chOff x="192" y="831"/>
            <a:chExt cx="1920" cy="1397"/>
          </a:xfrm>
        </p:grpSpPr>
        <p:grpSp>
          <p:nvGrpSpPr>
            <p:cNvPr id="57382" name="Group 4"/>
            <p:cNvGrpSpPr>
              <a:grpSpLocks/>
            </p:cNvGrpSpPr>
            <p:nvPr/>
          </p:nvGrpSpPr>
          <p:grpSpPr bwMode="auto">
            <a:xfrm>
              <a:off x="672" y="864"/>
              <a:ext cx="1440" cy="1344"/>
              <a:chOff x="192" y="864"/>
              <a:chExt cx="1440" cy="1344"/>
            </a:xfrm>
          </p:grpSpPr>
          <p:sp>
            <p:nvSpPr>
              <p:cNvPr id="57392" name="AutoShape 5"/>
              <p:cNvSpPr>
                <a:spLocks noChangeArrowheads="1"/>
              </p:cNvSpPr>
              <p:nvPr/>
            </p:nvSpPr>
            <p:spPr bwMode="auto">
              <a:xfrm>
                <a:off x="960" y="864"/>
                <a:ext cx="672" cy="1344"/>
              </a:xfrm>
              <a:prstGeom prst="flowChartDelay">
                <a:avLst/>
              </a:prstGeom>
              <a:solidFill>
                <a:schemeClr val="accent1"/>
              </a:solidFill>
              <a:ln w="9525">
                <a:solidFill>
                  <a:schemeClr val="tx1"/>
                </a:solidFill>
                <a:miter lim="800000"/>
                <a:headEnd/>
                <a:tailEnd/>
              </a:ln>
            </p:spPr>
            <p:txBody>
              <a:bodyPr wrap="none" anchor="ctr"/>
              <a:lstStyle/>
              <a:p>
                <a:pPr eaLnBrk="1" hangingPunct="1"/>
                <a:endParaRPr lang="en-US" sz="2400">
                  <a:solidFill>
                    <a:srgbClr val="000000"/>
                  </a:solidFill>
                  <a:ea typeface="ＭＳ Ｐゴシック" pitchFamily="-108" charset="-128"/>
                </a:endParaRPr>
              </a:p>
            </p:txBody>
          </p:sp>
          <p:sp>
            <p:nvSpPr>
              <p:cNvPr id="57393" name="Oval 6"/>
              <p:cNvSpPr>
                <a:spLocks noChangeArrowheads="1"/>
              </p:cNvSpPr>
              <p:nvPr/>
            </p:nvSpPr>
            <p:spPr bwMode="auto">
              <a:xfrm>
                <a:off x="864" y="912"/>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a typeface="ＭＳ Ｐゴシック" pitchFamily="-108" charset="-128"/>
                </a:endParaRPr>
              </a:p>
            </p:txBody>
          </p:sp>
          <p:sp>
            <p:nvSpPr>
              <p:cNvPr id="57394" name="Oval 7"/>
              <p:cNvSpPr>
                <a:spLocks noChangeArrowheads="1"/>
              </p:cNvSpPr>
              <p:nvPr/>
            </p:nvSpPr>
            <p:spPr bwMode="auto">
              <a:xfrm>
                <a:off x="864" y="1056"/>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a typeface="ＭＳ Ｐゴシック" pitchFamily="-108" charset="-128"/>
                </a:endParaRPr>
              </a:p>
            </p:txBody>
          </p:sp>
          <p:sp>
            <p:nvSpPr>
              <p:cNvPr id="57395" name="Oval 8"/>
              <p:cNvSpPr>
                <a:spLocks noChangeArrowheads="1"/>
              </p:cNvSpPr>
              <p:nvPr/>
            </p:nvSpPr>
            <p:spPr bwMode="auto">
              <a:xfrm>
                <a:off x="864" y="1200"/>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a typeface="ＭＳ Ｐゴシック" pitchFamily="-108" charset="-128"/>
                </a:endParaRPr>
              </a:p>
            </p:txBody>
          </p:sp>
          <p:sp>
            <p:nvSpPr>
              <p:cNvPr id="57396" name="Oval 9"/>
              <p:cNvSpPr>
                <a:spLocks noChangeArrowheads="1"/>
              </p:cNvSpPr>
              <p:nvPr/>
            </p:nvSpPr>
            <p:spPr bwMode="auto">
              <a:xfrm>
                <a:off x="864" y="1344"/>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a typeface="ＭＳ Ｐゴシック" pitchFamily="-108" charset="-128"/>
                </a:endParaRPr>
              </a:p>
            </p:txBody>
          </p:sp>
          <p:sp>
            <p:nvSpPr>
              <p:cNvPr id="57397" name="Oval 10"/>
              <p:cNvSpPr>
                <a:spLocks noChangeArrowheads="1"/>
              </p:cNvSpPr>
              <p:nvPr/>
            </p:nvSpPr>
            <p:spPr bwMode="auto">
              <a:xfrm>
                <a:off x="864" y="1776"/>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a typeface="ＭＳ Ｐゴシック" pitchFamily="-108" charset="-128"/>
                </a:endParaRPr>
              </a:p>
            </p:txBody>
          </p:sp>
          <p:sp>
            <p:nvSpPr>
              <p:cNvPr id="57398" name="Oval 11"/>
              <p:cNvSpPr>
                <a:spLocks noChangeArrowheads="1"/>
              </p:cNvSpPr>
              <p:nvPr/>
            </p:nvSpPr>
            <p:spPr bwMode="auto">
              <a:xfrm>
                <a:off x="864" y="1920"/>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a typeface="ＭＳ Ｐゴシック" pitchFamily="-108" charset="-128"/>
                </a:endParaRPr>
              </a:p>
            </p:txBody>
          </p:sp>
          <p:sp>
            <p:nvSpPr>
              <p:cNvPr id="57399" name="Oval 12"/>
              <p:cNvSpPr>
                <a:spLocks noChangeArrowheads="1"/>
              </p:cNvSpPr>
              <p:nvPr/>
            </p:nvSpPr>
            <p:spPr bwMode="auto">
              <a:xfrm>
                <a:off x="864" y="1488"/>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a typeface="ＭＳ Ｐゴシック" pitchFamily="-108" charset="-128"/>
                </a:endParaRPr>
              </a:p>
            </p:txBody>
          </p:sp>
          <p:sp>
            <p:nvSpPr>
              <p:cNvPr id="57400" name="Oval 13"/>
              <p:cNvSpPr>
                <a:spLocks noChangeArrowheads="1"/>
              </p:cNvSpPr>
              <p:nvPr/>
            </p:nvSpPr>
            <p:spPr bwMode="auto">
              <a:xfrm>
                <a:off x="864" y="2064"/>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a typeface="ＭＳ Ｐゴシック" pitchFamily="-108" charset="-128"/>
                </a:endParaRPr>
              </a:p>
            </p:txBody>
          </p:sp>
          <p:sp>
            <p:nvSpPr>
              <p:cNvPr id="57401" name="Line 14"/>
              <p:cNvSpPr>
                <a:spLocks noChangeShapeType="1"/>
              </p:cNvSpPr>
              <p:nvPr/>
            </p:nvSpPr>
            <p:spPr bwMode="auto">
              <a:xfrm>
                <a:off x="192" y="960"/>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2" name="Line 15"/>
              <p:cNvSpPr>
                <a:spLocks noChangeShapeType="1"/>
              </p:cNvSpPr>
              <p:nvPr/>
            </p:nvSpPr>
            <p:spPr bwMode="auto">
              <a:xfrm>
                <a:off x="192" y="1104"/>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3" name="Line 16"/>
              <p:cNvSpPr>
                <a:spLocks noChangeShapeType="1"/>
              </p:cNvSpPr>
              <p:nvPr/>
            </p:nvSpPr>
            <p:spPr bwMode="auto">
              <a:xfrm>
                <a:off x="192" y="1248"/>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4" name="Line 17"/>
              <p:cNvSpPr>
                <a:spLocks noChangeShapeType="1"/>
              </p:cNvSpPr>
              <p:nvPr/>
            </p:nvSpPr>
            <p:spPr bwMode="auto">
              <a:xfrm>
                <a:off x="192" y="1392"/>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5" name="Line 18"/>
              <p:cNvSpPr>
                <a:spLocks noChangeShapeType="1"/>
              </p:cNvSpPr>
              <p:nvPr/>
            </p:nvSpPr>
            <p:spPr bwMode="auto">
              <a:xfrm>
                <a:off x="192" y="1536"/>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6" name="Line 19"/>
              <p:cNvSpPr>
                <a:spLocks noChangeShapeType="1"/>
              </p:cNvSpPr>
              <p:nvPr/>
            </p:nvSpPr>
            <p:spPr bwMode="auto">
              <a:xfrm>
                <a:off x="192" y="1680"/>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7" name="Line 20"/>
              <p:cNvSpPr>
                <a:spLocks noChangeShapeType="1"/>
              </p:cNvSpPr>
              <p:nvPr/>
            </p:nvSpPr>
            <p:spPr bwMode="auto">
              <a:xfrm>
                <a:off x="192" y="1824"/>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8" name="Line 21"/>
              <p:cNvSpPr>
                <a:spLocks noChangeShapeType="1"/>
              </p:cNvSpPr>
              <p:nvPr/>
            </p:nvSpPr>
            <p:spPr bwMode="auto">
              <a:xfrm>
                <a:off x="192" y="1968"/>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9" name="Line 22"/>
              <p:cNvSpPr>
                <a:spLocks noChangeShapeType="1"/>
              </p:cNvSpPr>
              <p:nvPr/>
            </p:nvSpPr>
            <p:spPr bwMode="auto">
              <a:xfrm>
                <a:off x="192" y="2112"/>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383" name="Text Box 23"/>
            <p:cNvSpPr txBox="1">
              <a:spLocks noChangeArrowheads="1"/>
            </p:cNvSpPr>
            <p:nvPr/>
          </p:nvSpPr>
          <p:spPr bwMode="auto">
            <a:xfrm>
              <a:off x="192" y="831"/>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ea typeface="ＭＳ Ｐゴシック" pitchFamily="-108" charset="-128"/>
                </a:rPr>
                <a:t>ADS[7]</a:t>
              </a:r>
            </a:p>
          </p:txBody>
        </p:sp>
        <p:sp>
          <p:nvSpPr>
            <p:cNvPr id="57384" name="Text Box 24"/>
            <p:cNvSpPr txBox="1">
              <a:spLocks noChangeArrowheads="1"/>
            </p:cNvSpPr>
            <p:nvPr/>
          </p:nvSpPr>
          <p:spPr bwMode="auto">
            <a:xfrm>
              <a:off x="192" y="988"/>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ea typeface="ＭＳ Ｐゴシック" pitchFamily="-108" charset="-128"/>
                </a:rPr>
                <a:t>ADS[6]</a:t>
              </a:r>
            </a:p>
          </p:txBody>
        </p:sp>
        <p:sp>
          <p:nvSpPr>
            <p:cNvPr id="57385" name="Text Box 25"/>
            <p:cNvSpPr txBox="1">
              <a:spLocks noChangeArrowheads="1"/>
            </p:cNvSpPr>
            <p:nvPr/>
          </p:nvSpPr>
          <p:spPr bwMode="auto">
            <a:xfrm>
              <a:off x="199" y="1132"/>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ea typeface="ＭＳ Ｐゴシック" pitchFamily="-108" charset="-128"/>
                </a:rPr>
                <a:t>ADS[5]</a:t>
              </a:r>
            </a:p>
          </p:txBody>
        </p:sp>
        <p:sp>
          <p:nvSpPr>
            <p:cNvPr id="57386" name="Text Box 26"/>
            <p:cNvSpPr txBox="1">
              <a:spLocks noChangeArrowheads="1"/>
            </p:cNvSpPr>
            <p:nvPr/>
          </p:nvSpPr>
          <p:spPr bwMode="auto">
            <a:xfrm>
              <a:off x="192" y="1276"/>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ea typeface="ＭＳ Ｐゴシック" pitchFamily="-108" charset="-128"/>
                </a:rPr>
                <a:t>ADS[4]</a:t>
              </a:r>
            </a:p>
          </p:txBody>
        </p:sp>
        <p:sp>
          <p:nvSpPr>
            <p:cNvPr id="57387" name="Text Box 27"/>
            <p:cNvSpPr txBox="1">
              <a:spLocks noChangeArrowheads="1"/>
            </p:cNvSpPr>
            <p:nvPr/>
          </p:nvSpPr>
          <p:spPr bwMode="auto">
            <a:xfrm>
              <a:off x="192" y="1440"/>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ea typeface="ＭＳ Ｐゴシック" pitchFamily="-108" charset="-128"/>
                </a:rPr>
                <a:t>ADS[3]</a:t>
              </a:r>
            </a:p>
          </p:txBody>
        </p:sp>
        <p:sp>
          <p:nvSpPr>
            <p:cNvPr id="57388" name="Text Box 28"/>
            <p:cNvSpPr txBox="1">
              <a:spLocks noChangeArrowheads="1"/>
            </p:cNvSpPr>
            <p:nvPr/>
          </p:nvSpPr>
          <p:spPr bwMode="auto">
            <a:xfrm>
              <a:off x="192" y="1584"/>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ea typeface="ＭＳ Ｐゴシック" pitchFamily="-108" charset="-128"/>
                </a:rPr>
                <a:t>ADS[2]</a:t>
              </a:r>
            </a:p>
          </p:txBody>
        </p:sp>
        <p:sp>
          <p:nvSpPr>
            <p:cNvPr id="57389" name="Text Box 29"/>
            <p:cNvSpPr txBox="1">
              <a:spLocks noChangeArrowheads="1"/>
            </p:cNvSpPr>
            <p:nvPr/>
          </p:nvSpPr>
          <p:spPr bwMode="auto">
            <a:xfrm>
              <a:off x="192" y="1728"/>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ea typeface="ＭＳ Ｐゴシック" pitchFamily="-108" charset="-128"/>
                </a:rPr>
                <a:t>ADS[1]</a:t>
              </a:r>
            </a:p>
          </p:txBody>
        </p:sp>
        <p:sp>
          <p:nvSpPr>
            <p:cNvPr id="57390" name="Text Box 30"/>
            <p:cNvSpPr txBox="1">
              <a:spLocks noChangeArrowheads="1"/>
            </p:cNvSpPr>
            <p:nvPr/>
          </p:nvSpPr>
          <p:spPr bwMode="auto">
            <a:xfrm>
              <a:off x="192" y="1872"/>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ea typeface="ＭＳ Ｐゴシック" pitchFamily="-108" charset="-128"/>
                </a:rPr>
                <a:t>ADS[0]</a:t>
              </a:r>
            </a:p>
          </p:txBody>
        </p:sp>
        <p:sp>
          <p:nvSpPr>
            <p:cNvPr id="57391" name="Text Box 31"/>
            <p:cNvSpPr txBox="1">
              <a:spLocks noChangeArrowheads="1"/>
            </p:cNvSpPr>
            <p:nvPr/>
          </p:nvSpPr>
          <p:spPr bwMode="auto">
            <a:xfrm>
              <a:off x="237" y="2016"/>
              <a:ext cx="4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r" eaLnBrk="1" hangingPunct="1"/>
              <a:r>
                <a:rPr lang="en-US" sz="1600">
                  <a:solidFill>
                    <a:srgbClr val="FF0000"/>
                  </a:solidFill>
                  <a:ea typeface="ＭＳ Ｐゴシック" pitchFamily="-108" charset="-128"/>
                </a:rPr>
                <a:t>REQ#</a:t>
              </a:r>
            </a:p>
          </p:txBody>
        </p:sp>
      </p:grpSp>
      <p:grpSp>
        <p:nvGrpSpPr>
          <p:cNvPr id="57348" name="Group 32"/>
          <p:cNvGrpSpPr>
            <a:grpSpLocks/>
          </p:cNvGrpSpPr>
          <p:nvPr/>
        </p:nvGrpSpPr>
        <p:grpSpPr bwMode="auto">
          <a:xfrm>
            <a:off x="1143000" y="2362200"/>
            <a:ext cx="5029200" cy="4419600"/>
            <a:chOff x="720" y="1488"/>
            <a:chExt cx="3168" cy="2784"/>
          </a:xfrm>
        </p:grpSpPr>
        <p:sp>
          <p:nvSpPr>
            <p:cNvPr id="57359" name="Freeform 33"/>
            <p:cNvSpPr>
              <a:spLocks/>
            </p:cNvSpPr>
            <p:nvPr/>
          </p:nvSpPr>
          <p:spPr bwMode="auto">
            <a:xfrm>
              <a:off x="2112" y="1488"/>
              <a:ext cx="672" cy="2688"/>
            </a:xfrm>
            <a:custGeom>
              <a:avLst/>
              <a:gdLst>
                <a:gd name="T0" fmla="*/ 0 w 672"/>
                <a:gd name="T1" fmla="*/ 0 h 2688"/>
                <a:gd name="T2" fmla="*/ 672 w 672"/>
                <a:gd name="T3" fmla="*/ 0 h 2688"/>
                <a:gd name="T4" fmla="*/ 672 w 672"/>
                <a:gd name="T5" fmla="*/ 2688 h 2688"/>
                <a:gd name="T6" fmla="*/ 0 60000 65536"/>
                <a:gd name="T7" fmla="*/ 0 60000 65536"/>
                <a:gd name="T8" fmla="*/ 0 60000 65536"/>
                <a:gd name="T9" fmla="*/ 0 w 672"/>
                <a:gd name="T10" fmla="*/ 0 h 2688"/>
                <a:gd name="T11" fmla="*/ 672 w 672"/>
                <a:gd name="T12" fmla="*/ 2688 h 2688"/>
              </a:gdLst>
              <a:ahLst/>
              <a:cxnLst>
                <a:cxn ang="T6">
                  <a:pos x="T0" y="T1"/>
                </a:cxn>
                <a:cxn ang="T7">
                  <a:pos x="T2" y="T3"/>
                </a:cxn>
                <a:cxn ang="T8">
                  <a:pos x="T4" y="T5"/>
                </a:cxn>
              </a:cxnLst>
              <a:rect l="T9" t="T10" r="T11" b="T12"/>
              <a:pathLst>
                <a:path w="672" h="2688">
                  <a:moveTo>
                    <a:pt x="0" y="0"/>
                  </a:moveTo>
                  <a:lnTo>
                    <a:pt x="672" y="0"/>
                  </a:lnTo>
                  <a:lnTo>
                    <a:pt x="672" y="2688"/>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0" name="AutoShape 34"/>
            <p:cNvSpPr>
              <a:spLocks noChangeArrowheads="1"/>
            </p:cNvSpPr>
            <p:nvPr/>
          </p:nvSpPr>
          <p:spPr bwMode="auto">
            <a:xfrm rot="5382002">
              <a:off x="2663" y="2233"/>
              <a:ext cx="241" cy="288"/>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en-US" sz="2400">
                <a:solidFill>
                  <a:srgbClr val="000000"/>
                </a:solidFill>
                <a:ea typeface="ＭＳ Ｐゴシック" pitchFamily="-108" charset="-128"/>
              </a:endParaRPr>
            </a:p>
          </p:txBody>
        </p:sp>
        <p:sp>
          <p:nvSpPr>
            <p:cNvPr id="57361" name="AutoShape 35"/>
            <p:cNvSpPr>
              <a:spLocks noChangeArrowheads="1"/>
            </p:cNvSpPr>
            <p:nvPr/>
          </p:nvSpPr>
          <p:spPr bwMode="auto">
            <a:xfrm rot="5382002">
              <a:off x="2663" y="2520"/>
              <a:ext cx="241" cy="288"/>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en-US" sz="2400">
                <a:solidFill>
                  <a:srgbClr val="000000"/>
                </a:solidFill>
                <a:ea typeface="ＭＳ Ｐゴシック" pitchFamily="-108" charset="-128"/>
              </a:endParaRPr>
            </a:p>
          </p:txBody>
        </p:sp>
        <p:sp>
          <p:nvSpPr>
            <p:cNvPr id="57362" name="AutoShape 36"/>
            <p:cNvSpPr>
              <a:spLocks noChangeArrowheads="1"/>
            </p:cNvSpPr>
            <p:nvPr/>
          </p:nvSpPr>
          <p:spPr bwMode="auto">
            <a:xfrm rot="5382002">
              <a:off x="2663" y="2808"/>
              <a:ext cx="241" cy="288"/>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en-US" sz="2400">
                <a:solidFill>
                  <a:srgbClr val="000000"/>
                </a:solidFill>
                <a:ea typeface="ＭＳ Ｐゴシック" pitchFamily="-108" charset="-128"/>
              </a:endParaRPr>
            </a:p>
          </p:txBody>
        </p:sp>
        <p:sp>
          <p:nvSpPr>
            <p:cNvPr id="57363" name="AutoShape 37"/>
            <p:cNvSpPr>
              <a:spLocks noChangeArrowheads="1"/>
            </p:cNvSpPr>
            <p:nvPr/>
          </p:nvSpPr>
          <p:spPr bwMode="auto">
            <a:xfrm rot="5382002">
              <a:off x="2663" y="3097"/>
              <a:ext cx="241" cy="288"/>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en-US" sz="2400">
                <a:solidFill>
                  <a:srgbClr val="000000"/>
                </a:solidFill>
                <a:ea typeface="ＭＳ Ｐゴシック" pitchFamily="-108" charset="-128"/>
              </a:endParaRPr>
            </a:p>
          </p:txBody>
        </p:sp>
        <p:sp>
          <p:nvSpPr>
            <p:cNvPr id="57364" name="AutoShape 38"/>
            <p:cNvSpPr>
              <a:spLocks noChangeArrowheads="1"/>
            </p:cNvSpPr>
            <p:nvPr/>
          </p:nvSpPr>
          <p:spPr bwMode="auto">
            <a:xfrm rot="5382002">
              <a:off x="2663" y="3385"/>
              <a:ext cx="241" cy="288"/>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en-US" sz="2400">
                <a:solidFill>
                  <a:srgbClr val="000000"/>
                </a:solidFill>
                <a:ea typeface="ＭＳ Ｐゴシック" pitchFamily="-108" charset="-128"/>
              </a:endParaRPr>
            </a:p>
          </p:txBody>
        </p:sp>
        <p:sp>
          <p:nvSpPr>
            <p:cNvPr id="57365" name="AutoShape 39"/>
            <p:cNvSpPr>
              <a:spLocks noChangeArrowheads="1"/>
            </p:cNvSpPr>
            <p:nvPr/>
          </p:nvSpPr>
          <p:spPr bwMode="auto">
            <a:xfrm rot="5382002">
              <a:off x="2663" y="1944"/>
              <a:ext cx="241" cy="288"/>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en-US" sz="2400">
                <a:solidFill>
                  <a:srgbClr val="000000"/>
                </a:solidFill>
                <a:ea typeface="ＭＳ Ｐゴシック" pitchFamily="-108" charset="-128"/>
              </a:endParaRPr>
            </a:p>
          </p:txBody>
        </p:sp>
        <p:sp>
          <p:nvSpPr>
            <p:cNvPr id="57366" name="AutoShape 40"/>
            <p:cNvSpPr>
              <a:spLocks noChangeArrowheads="1"/>
            </p:cNvSpPr>
            <p:nvPr/>
          </p:nvSpPr>
          <p:spPr bwMode="auto">
            <a:xfrm rot="5382002">
              <a:off x="2663" y="3960"/>
              <a:ext cx="241" cy="288"/>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en-US" sz="2400">
                <a:solidFill>
                  <a:srgbClr val="000000"/>
                </a:solidFill>
                <a:ea typeface="ＭＳ Ｐゴシック" pitchFamily="-108" charset="-128"/>
              </a:endParaRPr>
            </a:p>
          </p:txBody>
        </p:sp>
        <p:sp>
          <p:nvSpPr>
            <p:cNvPr id="57367" name="AutoShape 41"/>
            <p:cNvSpPr>
              <a:spLocks noChangeArrowheads="1"/>
            </p:cNvSpPr>
            <p:nvPr/>
          </p:nvSpPr>
          <p:spPr bwMode="auto">
            <a:xfrm rot="5382002">
              <a:off x="2663" y="3672"/>
              <a:ext cx="241" cy="288"/>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en-US" sz="2400">
                <a:solidFill>
                  <a:srgbClr val="000000"/>
                </a:solidFill>
                <a:ea typeface="ＭＳ Ｐゴシック" pitchFamily="-108" charset="-128"/>
              </a:endParaRPr>
            </a:p>
          </p:txBody>
        </p:sp>
        <p:sp>
          <p:nvSpPr>
            <p:cNvPr id="57368" name="Text Box 42"/>
            <p:cNvSpPr txBox="1">
              <a:spLocks noChangeArrowheads="1"/>
            </p:cNvSpPr>
            <p:nvPr/>
          </p:nvSpPr>
          <p:spPr bwMode="auto">
            <a:xfrm>
              <a:off x="902" y="3978"/>
              <a:ext cx="1268" cy="29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2400">
                  <a:solidFill>
                    <a:srgbClr val="000000"/>
                  </a:solidFill>
                  <a:ea typeface="ＭＳ Ｐゴシック" pitchFamily="-108" charset="-128"/>
                </a:rPr>
                <a:t>Button (0 or 1)</a:t>
              </a:r>
            </a:p>
          </p:txBody>
        </p:sp>
        <p:sp>
          <p:nvSpPr>
            <p:cNvPr id="57369" name="Line 43"/>
            <p:cNvSpPr>
              <a:spLocks noChangeShapeType="1"/>
            </p:cNvSpPr>
            <p:nvPr/>
          </p:nvSpPr>
          <p:spPr bwMode="auto">
            <a:xfrm>
              <a:off x="2160" y="4080"/>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0" name="Text Box 44"/>
            <p:cNvSpPr txBox="1">
              <a:spLocks noChangeArrowheads="1"/>
            </p:cNvSpPr>
            <p:nvPr/>
          </p:nvSpPr>
          <p:spPr bwMode="auto">
            <a:xfrm>
              <a:off x="720" y="2736"/>
              <a:ext cx="288" cy="29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sz="2400">
                  <a:solidFill>
                    <a:srgbClr val="000000"/>
                  </a:solidFill>
                  <a:ea typeface="ＭＳ Ｐゴシック" pitchFamily="-108" charset="-128"/>
                </a:rPr>
                <a:t>0</a:t>
              </a:r>
            </a:p>
          </p:txBody>
        </p:sp>
        <p:sp>
          <p:nvSpPr>
            <p:cNvPr id="57371" name="Freeform 45"/>
            <p:cNvSpPr>
              <a:spLocks/>
            </p:cNvSpPr>
            <p:nvPr/>
          </p:nvSpPr>
          <p:spPr bwMode="auto">
            <a:xfrm>
              <a:off x="1008" y="2064"/>
              <a:ext cx="1632" cy="816"/>
            </a:xfrm>
            <a:custGeom>
              <a:avLst/>
              <a:gdLst>
                <a:gd name="T0" fmla="*/ 0 w 1632"/>
                <a:gd name="T1" fmla="*/ 816 h 816"/>
                <a:gd name="T2" fmla="*/ 1200 w 1632"/>
                <a:gd name="T3" fmla="*/ 816 h 816"/>
                <a:gd name="T4" fmla="*/ 1200 w 1632"/>
                <a:gd name="T5" fmla="*/ 0 h 816"/>
                <a:gd name="T6" fmla="*/ 1632 w 1632"/>
                <a:gd name="T7" fmla="*/ 0 h 816"/>
                <a:gd name="T8" fmla="*/ 0 60000 65536"/>
                <a:gd name="T9" fmla="*/ 0 60000 65536"/>
                <a:gd name="T10" fmla="*/ 0 60000 65536"/>
                <a:gd name="T11" fmla="*/ 0 60000 65536"/>
                <a:gd name="T12" fmla="*/ 0 w 1632"/>
                <a:gd name="T13" fmla="*/ 0 h 816"/>
                <a:gd name="T14" fmla="*/ 1632 w 1632"/>
                <a:gd name="T15" fmla="*/ 816 h 816"/>
              </a:gdLst>
              <a:ahLst/>
              <a:cxnLst>
                <a:cxn ang="T8">
                  <a:pos x="T0" y="T1"/>
                </a:cxn>
                <a:cxn ang="T9">
                  <a:pos x="T2" y="T3"/>
                </a:cxn>
                <a:cxn ang="T10">
                  <a:pos x="T4" y="T5"/>
                </a:cxn>
                <a:cxn ang="T11">
                  <a:pos x="T6" y="T7"/>
                </a:cxn>
              </a:cxnLst>
              <a:rect l="T12" t="T13" r="T14" b="T15"/>
              <a:pathLst>
                <a:path w="1632" h="816">
                  <a:moveTo>
                    <a:pt x="0" y="816"/>
                  </a:moveTo>
                  <a:lnTo>
                    <a:pt x="1200" y="816"/>
                  </a:lnTo>
                  <a:lnTo>
                    <a:pt x="1200" y="0"/>
                  </a:lnTo>
                  <a:lnTo>
                    <a:pt x="1632"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2" name="Line 46"/>
            <p:cNvSpPr>
              <a:spLocks noChangeShapeType="1"/>
            </p:cNvSpPr>
            <p:nvPr/>
          </p:nvSpPr>
          <p:spPr bwMode="auto">
            <a:xfrm>
              <a:off x="2208" y="2880"/>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3" name="Line 47"/>
            <p:cNvSpPr>
              <a:spLocks noChangeShapeType="1"/>
            </p:cNvSpPr>
            <p:nvPr/>
          </p:nvSpPr>
          <p:spPr bwMode="auto">
            <a:xfrm flipH="1">
              <a:off x="2208" y="3792"/>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4" name="Line 48"/>
            <p:cNvSpPr>
              <a:spLocks noChangeShapeType="1"/>
            </p:cNvSpPr>
            <p:nvPr/>
          </p:nvSpPr>
          <p:spPr bwMode="auto">
            <a:xfrm flipH="1">
              <a:off x="2208" y="3504"/>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5" name="Line 49"/>
            <p:cNvSpPr>
              <a:spLocks noChangeShapeType="1"/>
            </p:cNvSpPr>
            <p:nvPr/>
          </p:nvSpPr>
          <p:spPr bwMode="auto">
            <a:xfrm flipH="1">
              <a:off x="2208" y="3216"/>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6" name="Line 50"/>
            <p:cNvSpPr>
              <a:spLocks noChangeShapeType="1"/>
            </p:cNvSpPr>
            <p:nvPr/>
          </p:nvSpPr>
          <p:spPr bwMode="auto">
            <a:xfrm flipH="1">
              <a:off x="2208" y="2928"/>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7" name="Line 51"/>
            <p:cNvSpPr>
              <a:spLocks noChangeShapeType="1"/>
            </p:cNvSpPr>
            <p:nvPr/>
          </p:nvSpPr>
          <p:spPr bwMode="auto">
            <a:xfrm flipH="1">
              <a:off x="2208" y="2640"/>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8" name="Line 52"/>
            <p:cNvSpPr>
              <a:spLocks noChangeShapeType="1"/>
            </p:cNvSpPr>
            <p:nvPr/>
          </p:nvSpPr>
          <p:spPr bwMode="auto">
            <a:xfrm flipH="1">
              <a:off x="2208" y="2400"/>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9" name="Text Box 53"/>
            <p:cNvSpPr txBox="1">
              <a:spLocks noChangeArrowheads="1"/>
            </p:cNvSpPr>
            <p:nvPr/>
          </p:nvSpPr>
          <p:spPr bwMode="auto">
            <a:xfrm>
              <a:off x="2976" y="1872"/>
              <a:ext cx="9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sz="2400">
                  <a:solidFill>
                    <a:srgbClr val="FF0000"/>
                  </a:solidFill>
                  <a:ea typeface="ＭＳ Ｐゴシック" pitchFamily="-108" charset="-128"/>
                </a:rPr>
                <a:t>Data[7]</a:t>
              </a:r>
            </a:p>
          </p:txBody>
        </p:sp>
        <p:sp>
          <p:nvSpPr>
            <p:cNvPr id="57380" name="Text Box 54"/>
            <p:cNvSpPr txBox="1">
              <a:spLocks noChangeArrowheads="1"/>
            </p:cNvSpPr>
            <p:nvPr/>
          </p:nvSpPr>
          <p:spPr bwMode="auto">
            <a:xfrm>
              <a:off x="2976" y="3888"/>
              <a:ext cx="9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sz="2400">
                  <a:solidFill>
                    <a:srgbClr val="FF0000"/>
                  </a:solidFill>
                  <a:ea typeface="ＭＳ Ｐゴシック" pitchFamily="-108" charset="-128"/>
                </a:rPr>
                <a:t>Data[0]</a:t>
              </a:r>
            </a:p>
          </p:txBody>
        </p:sp>
        <p:sp>
          <p:nvSpPr>
            <p:cNvPr id="57381" name="Text Box 55"/>
            <p:cNvSpPr txBox="1">
              <a:spLocks noChangeArrowheads="1"/>
            </p:cNvSpPr>
            <p:nvPr/>
          </p:nvSpPr>
          <p:spPr bwMode="auto">
            <a:xfrm>
              <a:off x="3072" y="2256"/>
              <a:ext cx="288" cy="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sz="2400">
                  <a:solidFill>
                    <a:srgbClr val="000000"/>
                  </a:solidFill>
                  <a:ea typeface="ＭＳ Ｐゴシック" pitchFamily="-108" charset="-128"/>
                </a:rPr>
                <a:t>..</a:t>
              </a:r>
            </a:p>
            <a:p>
              <a:pPr eaLnBrk="1" hangingPunct="1">
                <a:spcBef>
                  <a:spcPct val="50000"/>
                </a:spcBef>
              </a:pPr>
              <a:r>
                <a:rPr lang="en-US" sz="2400">
                  <a:solidFill>
                    <a:srgbClr val="000000"/>
                  </a:solidFill>
                  <a:ea typeface="ＭＳ Ｐゴシック" pitchFamily="-108" charset="-128"/>
                </a:rPr>
                <a:t>..</a:t>
              </a:r>
            </a:p>
            <a:p>
              <a:pPr eaLnBrk="1" hangingPunct="1">
                <a:spcBef>
                  <a:spcPct val="50000"/>
                </a:spcBef>
              </a:pPr>
              <a:r>
                <a:rPr lang="en-US" sz="2400">
                  <a:solidFill>
                    <a:srgbClr val="000000"/>
                  </a:solidFill>
                  <a:ea typeface="ＭＳ Ｐゴシック" pitchFamily="-108" charset="-128"/>
                </a:rPr>
                <a:t>..</a:t>
              </a:r>
            </a:p>
            <a:p>
              <a:pPr eaLnBrk="1" hangingPunct="1">
                <a:spcBef>
                  <a:spcPct val="50000"/>
                </a:spcBef>
              </a:pPr>
              <a:r>
                <a:rPr lang="en-US" sz="2400">
                  <a:solidFill>
                    <a:srgbClr val="000000"/>
                  </a:solidFill>
                  <a:ea typeface="ＭＳ Ｐゴシック" pitchFamily="-108" charset="-128"/>
                </a:rPr>
                <a:t>..</a:t>
              </a:r>
            </a:p>
            <a:p>
              <a:pPr eaLnBrk="1" hangingPunct="1">
                <a:spcBef>
                  <a:spcPct val="50000"/>
                </a:spcBef>
              </a:pPr>
              <a:r>
                <a:rPr lang="en-US" sz="2400">
                  <a:solidFill>
                    <a:srgbClr val="000000"/>
                  </a:solidFill>
                  <a:ea typeface="ＭＳ Ｐゴシック" pitchFamily="-108" charset="-128"/>
                </a:rPr>
                <a:t>..</a:t>
              </a:r>
            </a:p>
          </p:txBody>
        </p:sp>
      </p:grpSp>
      <p:grpSp>
        <p:nvGrpSpPr>
          <p:cNvPr id="57349" name="Group 56"/>
          <p:cNvGrpSpPr>
            <a:grpSpLocks/>
          </p:cNvGrpSpPr>
          <p:nvPr/>
        </p:nvGrpSpPr>
        <p:grpSpPr bwMode="auto">
          <a:xfrm>
            <a:off x="4419600" y="1752600"/>
            <a:ext cx="4257675" cy="609600"/>
            <a:chOff x="2784" y="1104"/>
            <a:chExt cx="2682" cy="384"/>
          </a:xfrm>
        </p:grpSpPr>
        <p:sp>
          <p:nvSpPr>
            <p:cNvPr id="57352" name="AutoShape 57"/>
            <p:cNvSpPr>
              <a:spLocks noChangeArrowheads="1"/>
            </p:cNvSpPr>
            <p:nvPr/>
          </p:nvSpPr>
          <p:spPr bwMode="auto">
            <a:xfrm rot="5382002">
              <a:off x="3024" y="1104"/>
              <a:ext cx="288" cy="288"/>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en-US" sz="2400">
                <a:solidFill>
                  <a:srgbClr val="000000"/>
                </a:solidFill>
                <a:ea typeface="ＭＳ Ｐゴシック" pitchFamily="-108" charset="-128"/>
              </a:endParaRPr>
            </a:p>
          </p:txBody>
        </p:sp>
        <p:sp>
          <p:nvSpPr>
            <p:cNvPr id="57353" name="Freeform 58"/>
            <p:cNvSpPr>
              <a:spLocks/>
            </p:cNvSpPr>
            <p:nvPr/>
          </p:nvSpPr>
          <p:spPr bwMode="auto">
            <a:xfrm>
              <a:off x="2784" y="1248"/>
              <a:ext cx="240" cy="240"/>
            </a:xfrm>
            <a:custGeom>
              <a:avLst/>
              <a:gdLst>
                <a:gd name="T0" fmla="*/ 0 w 240"/>
                <a:gd name="T1" fmla="*/ 240 h 240"/>
                <a:gd name="T2" fmla="*/ 0 w 240"/>
                <a:gd name="T3" fmla="*/ 0 h 240"/>
                <a:gd name="T4" fmla="*/ 240 w 240"/>
                <a:gd name="T5" fmla="*/ 0 h 240"/>
                <a:gd name="T6" fmla="*/ 0 60000 65536"/>
                <a:gd name="T7" fmla="*/ 0 60000 65536"/>
                <a:gd name="T8" fmla="*/ 0 60000 65536"/>
                <a:gd name="T9" fmla="*/ 0 w 240"/>
                <a:gd name="T10" fmla="*/ 0 h 240"/>
                <a:gd name="T11" fmla="*/ 240 w 240"/>
                <a:gd name="T12" fmla="*/ 240 h 240"/>
              </a:gdLst>
              <a:ahLst/>
              <a:cxnLst>
                <a:cxn ang="T6">
                  <a:pos x="T0" y="T1"/>
                </a:cxn>
                <a:cxn ang="T7">
                  <a:pos x="T2" y="T3"/>
                </a:cxn>
                <a:cxn ang="T8">
                  <a:pos x="T4" y="T5"/>
                </a:cxn>
              </a:cxnLst>
              <a:rect l="T9" t="T10" r="T11" b="T12"/>
              <a:pathLst>
                <a:path w="240" h="240">
                  <a:moveTo>
                    <a:pt x="0" y="240"/>
                  </a:moveTo>
                  <a:lnTo>
                    <a:pt x="0" y="0"/>
                  </a:lnTo>
                  <a:lnTo>
                    <a:pt x="24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4" name="Oval 59"/>
            <p:cNvSpPr>
              <a:spLocks noChangeArrowheads="1"/>
            </p:cNvSpPr>
            <p:nvPr/>
          </p:nvSpPr>
          <p:spPr bwMode="auto">
            <a:xfrm>
              <a:off x="3264" y="1201"/>
              <a:ext cx="96" cy="96"/>
            </a:xfrm>
            <a:prstGeom prst="ellipse">
              <a:avLst/>
            </a:prstGeom>
            <a:solidFill>
              <a:schemeClr val="accent1"/>
            </a:solidFill>
            <a:ln w="9525">
              <a:solidFill>
                <a:schemeClr val="tx1"/>
              </a:solidFill>
              <a:round/>
              <a:headEnd/>
              <a:tailEnd/>
            </a:ln>
          </p:spPr>
          <p:txBody>
            <a:bodyPr wrap="none" anchor="ctr"/>
            <a:lstStyle/>
            <a:p>
              <a:pPr eaLnBrk="1" hangingPunct="1"/>
              <a:endParaRPr lang="en-US" sz="2400">
                <a:solidFill>
                  <a:srgbClr val="000000"/>
                </a:solidFill>
                <a:ea typeface="ＭＳ Ｐゴシック" pitchFamily="-108" charset="-128"/>
              </a:endParaRPr>
            </a:p>
          </p:txBody>
        </p:sp>
        <p:sp>
          <p:nvSpPr>
            <p:cNvPr id="57355" name="Line 60"/>
            <p:cNvSpPr>
              <a:spLocks noChangeShapeType="1"/>
            </p:cNvSpPr>
            <p:nvPr/>
          </p:nvSpPr>
          <p:spPr bwMode="auto">
            <a:xfrm>
              <a:off x="3360" y="1248"/>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6" name="Text Box 61"/>
            <p:cNvSpPr txBox="1">
              <a:spLocks noChangeArrowheads="1"/>
            </p:cNvSpPr>
            <p:nvPr/>
          </p:nvSpPr>
          <p:spPr bwMode="auto">
            <a:xfrm>
              <a:off x="3888" y="1104"/>
              <a:ext cx="624" cy="294"/>
            </a:xfrm>
            <a:prstGeom prst="rect">
              <a:avLst/>
            </a:prstGeom>
            <a:solidFill>
              <a:srgbClr val="CCFFCC"/>
            </a:solidFill>
            <a:ln w="9525">
              <a:solidFill>
                <a:schemeClr val="tx1"/>
              </a:solidFill>
              <a:miter lim="800000"/>
              <a:headEnd/>
              <a:tailEnd/>
            </a:ln>
          </p:spPr>
          <p:txBody>
            <a:bodyPr>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sz="2400">
                  <a:solidFill>
                    <a:srgbClr val="000000"/>
                  </a:solidFill>
                  <a:ea typeface="ＭＳ Ｐゴシック" pitchFamily="-108" charset="-128"/>
                </a:rPr>
                <a:t>Delay</a:t>
              </a:r>
            </a:p>
          </p:txBody>
        </p:sp>
        <p:sp>
          <p:nvSpPr>
            <p:cNvPr id="57357" name="Line 62"/>
            <p:cNvSpPr>
              <a:spLocks noChangeShapeType="1"/>
            </p:cNvSpPr>
            <p:nvPr/>
          </p:nvSpPr>
          <p:spPr bwMode="auto">
            <a:xfrm>
              <a:off x="4512" y="1248"/>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8" name="Text Box 63"/>
            <p:cNvSpPr txBox="1">
              <a:spLocks noChangeArrowheads="1"/>
            </p:cNvSpPr>
            <p:nvPr/>
          </p:nvSpPr>
          <p:spPr bwMode="auto">
            <a:xfrm>
              <a:off x="4848" y="1104"/>
              <a:ext cx="6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2400">
                  <a:solidFill>
                    <a:srgbClr val="FF0000"/>
                  </a:solidFill>
                  <a:ea typeface="ＭＳ Ｐゴシック" pitchFamily="-108" charset="-128"/>
                </a:rPr>
                <a:t>ACK#</a:t>
              </a:r>
            </a:p>
          </p:txBody>
        </p:sp>
      </p:grpSp>
      <p:sp>
        <p:nvSpPr>
          <p:cNvPr id="65" name="Rectangle 64"/>
          <p:cNvSpPr/>
          <p:nvPr/>
        </p:nvSpPr>
        <p:spPr>
          <a:xfrm>
            <a:off x="1066800" y="1066800"/>
            <a:ext cx="6629400" cy="5715000"/>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
        <p:nvSpPr>
          <p:cNvPr id="57351" name="Text Box 42"/>
          <p:cNvSpPr txBox="1">
            <a:spLocks noChangeArrowheads="1"/>
          </p:cNvSpPr>
          <p:nvPr/>
        </p:nvSpPr>
        <p:spPr bwMode="auto">
          <a:xfrm>
            <a:off x="425450" y="6081713"/>
            <a:ext cx="201295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2400">
                <a:solidFill>
                  <a:srgbClr val="000000"/>
                </a:solidFill>
                <a:ea typeface="ＭＳ Ｐゴシック" pitchFamily="-108" charset="-128"/>
              </a:rPr>
              <a:t>Button (0 or 1)</a:t>
            </a:r>
          </a:p>
        </p:txBody>
      </p:sp>
    </p:spTree>
    <p:extLst>
      <p:ext uri="{BB962C8B-B14F-4D97-AF65-F5344CB8AC3E}">
        <p14:creationId xmlns:p14="http://schemas.microsoft.com/office/powerpoint/2010/main" val="157334707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76200"/>
            <a:ext cx="7772400" cy="1143000"/>
          </a:xfrm>
        </p:spPr>
        <p:txBody>
          <a:bodyPr/>
          <a:lstStyle/>
          <a:p>
            <a:pPr eaLnBrk="1" hangingPunct="1"/>
            <a:r>
              <a:rPr lang="en-US" smtClean="0"/>
              <a:t>The push-button</a:t>
            </a:r>
            <a:br>
              <a:rPr lang="en-US" smtClean="0"/>
            </a:br>
            <a:r>
              <a:rPr lang="en-US" sz="2800" smtClean="0"/>
              <a:t>(if ADS=0x04 write 0 or 1 depending on button)</a:t>
            </a:r>
            <a:endParaRPr lang="en-US" smtClean="0"/>
          </a:p>
        </p:txBody>
      </p:sp>
      <p:grpSp>
        <p:nvGrpSpPr>
          <p:cNvPr id="2" name="Group 3"/>
          <p:cNvGrpSpPr>
            <a:grpSpLocks/>
          </p:cNvGrpSpPr>
          <p:nvPr/>
        </p:nvGrpSpPr>
        <p:grpSpPr bwMode="auto">
          <a:xfrm>
            <a:off x="304800" y="1319213"/>
            <a:ext cx="3048000" cy="2217737"/>
            <a:chOff x="192" y="831"/>
            <a:chExt cx="1920" cy="1397"/>
          </a:xfrm>
        </p:grpSpPr>
        <p:grpSp>
          <p:nvGrpSpPr>
            <p:cNvPr id="58405" name="Group 4"/>
            <p:cNvGrpSpPr>
              <a:grpSpLocks/>
            </p:cNvGrpSpPr>
            <p:nvPr/>
          </p:nvGrpSpPr>
          <p:grpSpPr bwMode="auto">
            <a:xfrm>
              <a:off x="672" y="864"/>
              <a:ext cx="1440" cy="1344"/>
              <a:chOff x="192" y="864"/>
              <a:chExt cx="1440" cy="1344"/>
            </a:xfrm>
          </p:grpSpPr>
          <p:sp>
            <p:nvSpPr>
              <p:cNvPr id="58415" name="AutoShape 5"/>
              <p:cNvSpPr>
                <a:spLocks noChangeArrowheads="1"/>
              </p:cNvSpPr>
              <p:nvPr/>
            </p:nvSpPr>
            <p:spPr bwMode="auto">
              <a:xfrm>
                <a:off x="960" y="864"/>
                <a:ext cx="672" cy="1344"/>
              </a:xfrm>
              <a:prstGeom prst="flowChartDelay">
                <a:avLst/>
              </a:prstGeom>
              <a:solidFill>
                <a:schemeClr val="accent1"/>
              </a:solidFill>
              <a:ln w="9525">
                <a:solidFill>
                  <a:schemeClr val="tx1"/>
                </a:solidFill>
                <a:miter lim="800000"/>
                <a:headEnd/>
                <a:tailEnd/>
              </a:ln>
            </p:spPr>
            <p:txBody>
              <a:bodyPr wrap="none" anchor="ctr"/>
              <a:lstStyle/>
              <a:p>
                <a:pPr eaLnBrk="1" hangingPunct="1"/>
                <a:endParaRPr lang="en-US" sz="2400">
                  <a:solidFill>
                    <a:srgbClr val="000000"/>
                  </a:solidFill>
                  <a:ea typeface="ＭＳ Ｐゴシック" pitchFamily="-108" charset="-128"/>
                </a:endParaRPr>
              </a:p>
            </p:txBody>
          </p:sp>
          <p:sp>
            <p:nvSpPr>
              <p:cNvPr id="58416" name="Oval 6"/>
              <p:cNvSpPr>
                <a:spLocks noChangeArrowheads="1"/>
              </p:cNvSpPr>
              <p:nvPr/>
            </p:nvSpPr>
            <p:spPr bwMode="auto">
              <a:xfrm>
                <a:off x="864" y="912"/>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a typeface="ＭＳ Ｐゴシック" pitchFamily="-108" charset="-128"/>
                </a:endParaRPr>
              </a:p>
            </p:txBody>
          </p:sp>
          <p:sp>
            <p:nvSpPr>
              <p:cNvPr id="58417" name="Oval 7"/>
              <p:cNvSpPr>
                <a:spLocks noChangeArrowheads="1"/>
              </p:cNvSpPr>
              <p:nvPr/>
            </p:nvSpPr>
            <p:spPr bwMode="auto">
              <a:xfrm>
                <a:off x="864" y="1056"/>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a typeface="ＭＳ Ｐゴシック" pitchFamily="-108" charset="-128"/>
                </a:endParaRPr>
              </a:p>
            </p:txBody>
          </p:sp>
          <p:sp>
            <p:nvSpPr>
              <p:cNvPr id="58418" name="Oval 8"/>
              <p:cNvSpPr>
                <a:spLocks noChangeArrowheads="1"/>
              </p:cNvSpPr>
              <p:nvPr/>
            </p:nvSpPr>
            <p:spPr bwMode="auto">
              <a:xfrm>
                <a:off x="864" y="1200"/>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a typeface="ＭＳ Ｐゴシック" pitchFamily="-108" charset="-128"/>
                </a:endParaRPr>
              </a:p>
            </p:txBody>
          </p:sp>
          <p:sp>
            <p:nvSpPr>
              <p:cNvPr id="58419" name="Oval 9"/>
              <p:cNvSpPr>
                <a:spLocks noChangeArrowheads="1"/>
              </p:cNvSpPr>
              <p:nvPr/>
            </p:nvSpPr>
            <p:spPr bwMode="auto">
              <a:xfrm>
                <a:off x="864" y="1344"/>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a typeface="ＭＳ Ｐゴシック" pitchFamily="-108" charset="-128"/>
                </a:endParaRPr>
              </a:p>
            </p:txBody>
          </p:sp>
          <p:sp>
            <p:nvSpPr>
              <p:cNvPr id="58420" name="Oval 10"/>
              <p:cNvSpPr>
                <a:spLocks noChangeArrowheads="1"/>
              </p:cNvSpPr>
              <p:nvPr/>
            </p:nvSpPr>
            <p:spPr bwMode="auto">
              <a:xfrm>
                <a:off x="864" y="1776"/>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a typeface="ＭＳ Ｐゴシック" pitchFamily="-108" charset="-128"/>
                </a:endParaRPr>
              </a:p>
            </p:txBody>
          </p:sp>
          <p:sp>
            <p:nvSpPr>
              <p:cNvPr id="58421" name="Oval 11"/>
              <p:cNvSpPr>
                <a:spLocks noChangeArrowheads="1"/>
              </p:cNvSpPr>
              <p:nvPr/>
            </p:nvSpPr>
            <p:spPr bwMode="auto">
              <a:xfrm>
                <a:off x="864" y="1920"/>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a typeface="ＭＳ Ｐゴシック" pitchFamily="-108" charset="-128"/>
                </a:endParaRPr>
              </a:p>
            </p:txBody>
          </p:sp>
          <p:sp>
            <p:nvSpPr>
              <p:cNvPr id="58422" name="Oval 12"/>
              <p:cNvSpPr>
                <a:spLocks noChangeArrowheads="1"/>
              </p:cNvSpPr>
              <p:nvPr/>
            </p:nvSpPr>
            <p:spPr bwMode="auto">
              <a:xfrm>
                <a:off x="864" y="1488"/>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a typeface="ＭＳ Ｐゴシック" pitchFamily="-108" charset="-128"/>
                </a:endParaRPr>
              </a:p>
            </p:txBody>
          </p:sp>
          <p:sp>
            <p:nvSpPr>
              <p:cNvPr id="58423" name="Oval 13"/>
              <p:cNvSpPr>
                <a:spLocks noChangeArrowheads="1"/>
              </p:cNvSpPr>
              <p:nvPr/>
            </p:nvSpPr>
            <p:spPr bwMode="auto">
              <a:xfrm>
                <a:off x="864" y="2064"/>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a typeface="ＭＳ Ｐゴシック" pitchFamily="-108" charset="-128"/>
                </a:endParaRPr>
              </a:p>
            </p:txBody>
          </p:sp>
          <p:sp>
            <p:nvSpPr>
              <p:cNvPr id="58424" name="Line 14"/>
              <p:cNvSpPr>
                <a:spLocks noChangeShapeType="1"/>
              </p:cNvSpPr>
              <p:nvPr/>
            </p:nvSpPr>
            <p:spPr bwMode="auto">
              <a:xfrm>
                <a:off x="192" y="960"/>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5" name="Line 15"/>
              <p:cNvSpPr>
                <a:spLocks noChangeShapeType="1"/>
              </p:cNvSpPr>
              <p:nvPr/>
            </p:nvSpPr>
            <p:spPr bwMode="auto">
              <a:xfrm>
                <a:off x="192" y="1104"/>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6" name="Line 16"/>
              <p:cNvSpPr>
                <a:spLocks noChangeShapeType="1"/>
              </p:cNvSpPr>
              <p:nvPr/>
            </p:nvSpPr>
            <p:spPr bwMode="auto">
              <a:xfrm>
                <a:off x="192" y="1248"/>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7" name="Line 17"/>
              <p:cNvSpPr>
                <a:spLocks noChangeShapeType="1"/>
              </p:cNvSpPr>
              <p:nvPr/>
            </p:nvSpPr>
            <p:spPr bwMode="auto">
              <a:xfrm>
                <a:off x="192" y="1392"/>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8" name="Line 18"/>
              <p:cNvSpPr>
                <a:spLocks noChangeShapeType="1"/>
              </p:cNvSpPr>
              <p:nvPr/>
            </p:nvSpPr>
            <p:spPr bwMode="auto">
              <a:xfrm>
                <a:off x="192" y="1536"/>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9" name="Line 19"/>
              <p:cNvSpPr>
                <a:spLocks noChangeShapeType="1"/>
              </p:cNvSpPr>
              <p:nvPr/>
            </p:nvSpPr>
            <p:spPr bwMode="auto">
              <a:xfrm>
                <a:off x="192" y="1680"/>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0" name="Line 20"/>
              <p:cNvSpPr>
                <a:spLocks noChangeShapeType="1"/>
              </p:cNvSpPr>
              <p:nvPr/>
            </p:nvSpPr>
            <p:spPr bwMode="auto">
              <a:xfrm>
                <a:off x="192" y="1824"/>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1" name="Line 21"/>
              <p:cNvSpPr>
                <a:spLocks noChangeShapeType="1"/>
              </p:cNvSpPr>
              <p:nvPr/>
            </p:nvSpPr>
            <p:spPr bwMode="auto">
              <a:xfrm>
                <a:off x="192" y="1968"/>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2" name="Line 22"/>
              <p:cNvSpPr>
                <a:spLocks noChangeShapeType="1"/>
              </p:cNvSpPr>
              <p:nvPr/>
            </p:nvSpPr>
            <p:spPr bwMode="auto">
              <a:xfrm>
                <a:off x="192" y="2112"/>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8406" name="Text Box 23"/>
            <p:cNvSpPr txBox="1">
              <a:spLocks noChangeArrowheads="1"/>
            </p:cNvSpPr>
            <p:nvPr/>
          </p:nvSpPr>
          <p:spPr bwMode="auto">
            <a:xfrm>
              <a:off x="192" y="831"/>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ea typeface="ＭＳ Ｐゴシック" pitchFamily="-108" charset="-128"/>
                </a:rPr>
                <a:t>ADS[7]</a:t>
              </a:r>
            </a:p>
          </p:txBody>
        </p:sp>
        <p:sp>
          <p:nvSpPr>
            <p:cNvPr id="58407" name="Text Box 24"/>
            <p:cNvSpPr txBox="1">
              <a:spLocks noChangeArrowheads="1"/>
            </p:cNvSpPr>
            <p:nvPr/>
          </p:nvSpPr>
          <p:spPr bwMode="auto">
            <a:xfrm>
              <a:off x="192" y="988"/>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ea typeface="ＭＳ Ｐゴシック" pitchFamily="-108" charset="-128"/>
                </a:rPr>
                <a:t>ADS[6]</a:t>
              </a:r>
            </a:p>
          </p:txBody>
        </p:sp>
        <p:sp>
          <p:nvSpPr>
            <p:cNvPr id="58408" name="Text Box 25"/>
            <p:cNvSpPr txBox="1">
              <a:spLocks noChangeArrowheads="1"/>
            </p:cNvSpPr>
            <p:nvPr/>
          </p:nvSpPr>
          <p:spPr bwMode="auto">
            <a:xfrm>
              <a:off x="199" y="1132"/>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ea typeface="ＭＳ Ｐゴシック" pitchFamily="-108" charset="-128"/>
                </a:rPr>
                <a:t>ADS[5]</a:t>
              </a:r>
            </a:p>
          </p:txBody>
        </p:sp>
        <p:sp>
          <p:nvSpPr>
            <p:cNvPr id="58409" name="Text Box 26"/>
            <p:cNvSpPr txBox="1">
              <a:spLocks noChangeArrowheads="1"/>
            </p:cNvSpPr>
            <p:nvPr/>
          </p:nvSpPr>
          <p:spPr bwMode="auto">
            <a:xfrm>
              <a:off x="192" y="1276"/>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ea typeface="ＭＳ Ｐゴシック" pitchFamily="-108" charset="-128"/>
                </a:rPr>
                <a:t>ADS[4]</a:t>
              </a:r>
            </a:p>
          </p:txBody>
        </p:sp>
        <p:sp>
          <p:nvSpPr>
            <p:cNvPr id="58410" name="Text Box 27"/>
            <p:cNvSpPr txBox="1">
              <a:spLocks noChangeArrowheads="1"/>
            </p:cNvSpPr>
            <p:nvPr/>
          </p:nvSpPr>
          <p:spPr bwMode="auto">
            <a:xfrm>
              <a:off x="192" y="1440"/>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ea typeface="ＭＳ Ｐゴシック" pitchFamily="-108" charset="-128"/>
                </a:rPr>
                <a:t>ADS[3]</a:t>
              </a:r>
            </a:p>
          </p:txBody>
        </p:sp>
        <p:sp>
          <p:nvSpPr>
            <p:cNvPr id="58411" name="Text Box 28"/>
            <p:cNvSpPr txBox="1">
              <a:spLocks noChangeArrowheads="1"/>
            </p:cNvSpPr>
            <p:nvPr/>
          </p:nvSpPr>
          <p:spPr bwMode="auto">
            <a:xfrm>
              <a:off x="192" y="1584"/>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ea typeface="ＭＳ Ｐゴシック" pitchFamily="-108" charset="-128"/>
                </a:rPr>
                <a:t>ADS[2]</a:t>
              </a:r>
            </a:p>
          </p:txBody>
        </p:sp>
        <p:sp>
          <p:nvSpPr>
            <p:cNvPr id="58412" name="Text Box 29"/>
            <p:cNvSpPr txBox="1">
              <a:spLocks noChangeArrowheads="1"/>
            </p:cNvSpPr>
            <p:nvPr/>
          </p:nvSpPr>
          <p:spPr bwMode="auto">
            <a:xfrm>
              <a:off x="192" y="1728"/>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ea typeface="ＭＳ Ｐゴシック" pitchFamily="-108" charset="-128"/>
                </a:rPr>
                <a:t>ADS[1]</a:t>
              </a:r>
            </a:p>
          </p:txBody>
        </p:sp>
        <p:sp>
          <p:nvSpPr>
            <p:cNvPr id="58413" name="Text Box 30"/>
            <p:cNvSpPr txBox="1">
              <a:spLocks noChangeArrowheads="1"/>
            </p:cNvSpPr>
            <p:nvPr/>
          </p:nvSpPr>
          <p:spPr bwMode="auto">
            <a:xfrm>
              <a:off x="192" y="1872"/>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ea typeface="ＭＳ Ｐゴシック" pitchFamily="-108" charset="-128"/>
                </a:rPr>
                <a:t>ADS[0]</a:t>
              </a:r>
            </a:p>
          </p:txBody>
        </p:sp>
        <p:sp>
          <p:nvSpPr>
            <p:cNvPr id="58414" name="Text Box 31"/>
            <p:cNvSpPr txBox="1">
              <a:spLocks noChangeArrowheads="1"/>
            </p:cNvSpPr>
            <p:nvPr/>
          </p:nvSpPr>
          <p:spPr bwMode="auto">
            <a:xfrm>
              <a:off x="237" y="2016"/>
              <a:ext cx="4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r" eaLnBrk="1" hangingPunct="1"/>
              <a:r>
                <a:rPr lang="en-US" sz="1600">
                  <a:solidFill>
                    <a:srgbClr val="FF0000"/>
                  </a:solidFill>
                  <a:ea typeface="ＭＳ Ｐゴシック" pitchFamily="-108" charset="-128"/>
                </a:rPr>
                <a:t>REQ#</a:t>
              </a:r>
            </a:p>
          </p:txBody>
        </p:sp>
      </p:grpSp>
      <p:grpSp>
        <p:nvGrpSpPr>
          <p:cNvPr id="4" name="Group 32"/>
          <p:cNvGrpSpPr>
            <a:grpSpLocks/>
          </p:cNvGrpSpPr>
          <p:nvPr/>
        </p:nvGrpSpPr>
        <p:grpSpPr bwMode="auto">
          <a:xfrm>
            <a:off x="1143000" y="2362200"/>
            <a:ext cx="5029200" cy="4419600"/>
            <a:chOff x="720" y="1488"/>
            <a:chExt cx="3168" cy="2784"/>
          </a:xfrm>
        </p:grpSpPr>
        <p:sp>
          <p:nvSpPr>
            <p:cNvPr id="58382" name="Freeform 33"/>
            <p:cNvSpPr>
              <a:spLocks/>
            </p:cNvSpPr>
            <p:nvPr/>
          </p:nvSpPr>
          <p:spPr bwMode="auto">
            <a:xfrm>
              <a:off x="2112" y="1488"/>
              <a:ext cx="672" cy="2688"/>
            </a:xfrm>
            <a:custGeom>
              <a:avLst/>
              <a:gdLst>
                <a:gd name="T0" fmla="*/ 0 w 672"/>
                <a:gd name="T1" fmla="*/ 0 h 2688"/>
                <a:gd name="T2" fmla="*/ 672 w 672"/>
                <a:gd name="T3" fmla="*/ 0 h 2688"/>
                <a:gd name="T4" fmla="*/ 672 w 672"/>
                <a:gd name="T5" fmla="*/ 2688 h 2688"/>
                <a:gd name="T6" fmla="*/ 0 60000 65536"/>
                <a:gd name="T7" fmla="*/ 0 60000 65536"/>
                <a:gd name="T8" fmla="*/ 0 60000 65536"/>
                <a:gd name="T9" fmla="*/ 0 w 672"/>
                <a:gd name="T10" fmla="*/ 0 h 2688"/>
                <a:gd name="T11" fmla="*/ 672 w 672"/>
                <a:gd name="T12" fmla="*/ 2688 h 2688"/>
              </a:gdLst>
              <a:ahLst/>
              <a:cxnLst>
                <a:cxn ang="T6">
                  <a:pos x="T0" y="T1"/>
                </a:cxn>
                <a:cxn ang="T7">
                  <a:pos x="T2" y="T3"/>
                </a:cxn>
                <a:cxn ang="T8">
                  <a:pos x="T4" y="T5"/>
                </a:cxn>
              </a:cxnLst>
              <a:rect l="T9" t="T10" r="T11" b="T12"/>
              <a:pathLst>
                <a:path w="672" h="2688">
                  <a:moveTo>
                    <a:pt x="0" y="0"/>
                  </a:moveTo>
                  <a:lnTo>
                    <a:pt x="672" y="0"/>
                  </a:lnTo>
                  <a:lnTo>
                    <a:pt x="672" y="2688"/>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3" name="AutoShape 34"/>
            <p:cNvSpPr>
              <a:spLocks noChangeArrowheads="1"/>
            </p:cNvSpPr>
            <p:nvPr/>
          </p:nvSpPr>
          <p:spPr bwMode="auto">
            <a:xfrm rot="5382002">
              <a:off x="2663" y="2233"/>
              <a:ext cx="241" cy="288"/>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en-US" sz="2400">
                <a:solidFill>
                  <a:srgbClr val="000000"/>
                </a:solidFill>
                <a:ea typeface="ＭＳ Ｐゴシック" pitchFamily="-108" charset="-128"/>
              </a:endParaRPr>
            </a:p>
          </p:txBody>
        </p:sp>
        <p:sp>
          <p:nvSpPr>
            <p:cNvPr id="58384" name="AutoShape 35"/>
            <p:cNvSpPr>
              <a:spLocks noChangeArrowheads="1"/>
            </p:cNvSpPr>
            <p:nvPr/>
          </p:nvSpPr>
          <p:spPr bwMode="auto">
            <a:xfrm rot="5382002">
              <a:off x="2663" y="2520"/>
              <a:ext cx="241" cy="288"/>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en-US" sz="2400">
                <a:solidFill>
                  <a:srgbClr val="000000"/>
                </a:solidFill>
                <a:ea typeface="ＭＳ Ｐゴシック" pitchFamily="-108" charset="-128"/>
              </a:endParaRPr>
            </a:p>
          </p:txBody>
        </p:sp>
        <p:sp>
          <p:nvSpPr>
            <p:cNvPr id="58385" name="AutoShape 36"/>
            <p:cNvSpPr>
              <a:spLocks noChangeArrowheads="1"/>
            </p:cNvSpPr>
            <p:nvPr/>
          </p:nvSpPr>
          <p:spPr bwMode="auto">
            <a:xfrm rot="5382002">
              <a:off x="2663" y="2808"/>
              <a:ext cx="241" cy="288"/>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en-US" sz="2400">
                <a:solidFill>
                  <a:srgbClr val="000000"/>
                </a:solidFill>
                <a:ea typeface="ＭＳ Ｐゴシック" pitchFamily="-108" charset="-128"/>
              </a:endParaRPr>
            </a:p>
          </p:txBody>
        </p:sp>
        <p:sp>
          <p:nvSpPr>
            <p:cNvPr id="58386" name="AutoShape 37"/>
            <p:cNvSpPr>
              <a:spLocks noChangeArrowheads="1"/>
            </p:cNvSpPr>
            <p:nvPr/>
          </p:nvSpPr>
          <p:spPr bwMode="auto">
            <a:xfrm rot="5382002">
              <a:off x="2663" y="3097"/>
              <a:ext cx="241" cy="288"/>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en-US" sz="2400">
                <a:solidFill>
                  <a:srgbClr val="000000"/>
                </a:solidFill>
                <a:ea typeface="ＭＳ Ｐゴシック" pitchFamily="-108" charset="-128"/>
              </a:endParaRPr>
            </a:p>
          </p:txBody>
        </p:sp>
        <p:sp>
          <p:nvSpPr>
            <p:cNvPr id="58387" name="AutoShape 38"/>
            <p:cNvSpPr>
              <a:spLocks noChangeArrowheads="1"/>
            </p:cNvSpPr>
            <p:nvPr/>
          </p:nvSpPr>
          <p:spPr bwMode="auto">
            <a:xfrm rot="5382002">
              <a:off x="2663" y="3385"/>
              <a:ext cx="241" cy="288"/>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en-US" sz="2400">
                <a:solidFill>
                  <a:srgbClr val="000000"/>
                </a:solidFill>
                <a:ea typeface="ＭＳ Ｐゴシック" pitchFamily="-108" charset="-128"/>
              </a:endParaRPr>
            </a:p>
          </p:txBody>
        </p:sp>
        <p:sp>
          <p:nvSpPr>
            <p:cNvPr id="58388" name="AutoShape 39"/>
            <p:cNvSpPr>
              <a:spLocks noChangeArrowheads="1"/>
            </p:cNvSpPr>
            <p:nvPr/>
          </p:nvSpPr>
          <p:spPr bwMode="auto">
            <a:xfrm rot="5382002">
              <a:off x="2663" y="1944"/>
              <a:ext cx="241" cy="288"/>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en-US" sz="2400">
                <a:solidFill>
                  <a:srgbClr val="000000"/>
                </a:solidFill>
                <a:ea typeface="ＭＳ Ｐゴシック" pitchFamily="-108" charset="-128"/>
              </a:endParaRPr>
            </a:p>
          </p:txBody>
        </p:sp>
        <p:sp>
          <p:nvSpPr>
            <p:cNvPr id="58389" name="AutoShape 40"/>
            <p:cNvSpPr>
              <a:spLocks noChangeArrowheads="1"/>
            </p:cNvSpPr>
            <p:nvPr/>
          </p:nvSpPr>
          <p:spPr bwMode="auto">
            <a:xfrm rot="5382002">
              <a:off x="2663" y="3960"/>
              <a:ext cx="241" cy="288"/>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en-US" sz="2400">
                <a:solidFill>
                  <a:srgbClr val="000000"/>
                </a:solidFill>
                <a:ea typeface="ＭＳ Ｐゴシック" pitchFamily="-108" charset="-128"/>
              </a:endParaRPr>
            </a:p>
          </p:txBody>
        </p:sp>
        <p:sp>
          <p:nvSpPr>
            <p:cNvPr id="58390" name="AutoShape 41"/>
            <p:cNvSpPr>
              <a:spLocks noChangeArrowheads="1"/>
            </p:cNvSpPr>
            <p:nvPr/>
          </p:nvSpPr>
          <p:spPr bwMode="auto">
            <a:xfrm rot="5382002">
              <a:off x="2663" y="3672"/>
              <a:ext cx="241" cy="288"/>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en-US" sz="2400">
                <a:solidFill>
                  <a:srgbClr val="000000"/>
                </a:solidFill>
                <a:ea typeface="ＭＳ Ｐゴシック" pitchFamily="-108" charset="-128"/>
              </a:endParaRPr>
            </a:p>
          </p:txBody>
        </p:sp>
        <p:sp>
          <p:nvSpPr>
            <p:cNvPr id="58391" name="Text Box 42"/>
            <p:cNvSpPr txBox="1">
              <a:spLocks noChangeArrowheads="1"/>
            </p:cNvSpPr>
            <p:nvPr/>
          </p:nvSpPr>
          <p:spPr bwMode="auto">
            <a:xfrm>
              <a:off x="902" y="3978"/>
              <a:ext cx="1268" cy="29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2400">
                  <a:solidFill>
                    <a:srgbClr val="000000"/>
                  </a:solidFill>
                  <a:ea typeface="ＭＳ Ｐゴシック" pitchFamily="-108" charset="-128"/>
                </a:rPr>
                <a:t>Button (0 or 1)</a:t>
              </a:r>
            </a:p>
          </p:txBody>
        </p:sp>
        <p:sp>
          <p:nvSpPr>
            <p:cNvPr id="58392" name="Line 43"/>
            <p:cNvSpPr>
              <a:spLocks noChangeShapeType="1"/>
            </p:cNvSpPr>
            <p:nvPr/>
          </p:nvSpPr>
          <p:spPr bwMode="auto">
            <a:xfrm>
              <a:off x="2160" y="4080"/>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3" name="Text Box 44"/>
            <p:cNvSpPr txBox="1">
              <a:spLocks noChangeArrowheads="1"/>
            </p:cNvSpPr>
            <p:nvPr/>
          </p:nvSpPr>
          <p:spPr bwMode="auto">
            <a:xfrm>
              <a:off x="720" y="2736"/>
              <a:ext cx="288" cy="29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sz="2400">
                  <a:solidFill>
                    <a:srgbClr val="000000"/>
                  </a:solidFill>
                  <a:ea typeface="ＭＳ Ｐゴシック" pitchFamily="-108" charset="-128"/>
                </a:rPr>
                <a:t>0</a:t>
              </a:r>
            </a:p>
          </p:txBody>
        </p:sp>
        <p:sp>
          <p:nvSpPr>
            <p:cNvPr id="58394" name="Freeform 45"/>
            <p:cNvSpPr>
              <a:spLocks/>
            </p:cNvSpPr>
            <p:nvPr/>
          </p:nvSpPr>
          <p:spPr bwMode="auto">
            <a:xfrm>
              <a:off x="1008" y="2064"/>
              <a:ext cx="1632" cy="816"/>
            </a:xfrm>
            <a:custGeom>
              <a:avLst/>
              <a:gdLst>
                <a:gd name="T0" fmla="*/ 0 w 1632"/>
                <a:gd name="T1" fmla="*/ 816 h 816"/>
                <a:gd name="T2" fmla="*/ 1200 w 1632"/>
                <a:gd name="T3" fmla="*/ 816 h 816"/>
                <a:gd name="T4" fmla="*/ 1200 w 1632"/>
                <a:gd name="T5" fmla="*/ 0 h 816"/>
                <a:gd name="T6" fmla="*/ 1632 w 1632"/>
                <a:gd name="T7" fmla="*/ 0 h 816"/>
                <a:gd name="T8" fmla="*/ 0 60000 65536"/>
                <a:gd name="T9" fmla="*/ 0 60000 65536"/>
                <a:gd name="T10" fmla="*/ 0 60000 65536"/>
                <a:gd name="T11" fmla="*/ 0 60000 65536"/>
                <a:gd name="T12" fmla="*/ 0 w 1632"/>
                <a:gd name="T13" fmla="*/ 0 h 816"/>
                <a:gd name="T14" fmla="*/ 1632 w 1632"/>
                <a:gd name="T15" fmla="*/ 816 h 816"/>
              </a:gdLst>
              <a:ahLst/>
              <a:cxnLst>
                <a:cxn ang="T8">
                  <a:pos x="T0" y="T1"/>
                </a:cxn>
                <a:cxn ang="T9">
                  <a:pos x="T2" y="T3"/>
                </a:cxn>
                <a:cxn ang="T10">
                  <a:pos x="T4" y="T5"/>
                </a:cxn>
                <a:cxn ang="T11">
                  <a:pos x="T6" y="T7"/>
                </a:cxn>
              </a:cxnLst>
              <a:rect l="T12" t="T13" r="T14" b="T15"/>
              <a:pathLst>
                <a:path w="1632" h="816">
                  <a:moveTo>
                    <a:pt x="0" y="816"/>
                  </a:moveTo>
                  <a:lnTo>
                    <a:pt x="1200" y="816"/>
                  </a:lnTo>
                  <a:lnTo>
                    <a:pt x="1200" y="0"/>
                  </a:lnTo>
                  <a:lnTo>
                    <a:pt x="1632"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5" name="Line 46"/>
            <p:cNvSpPr>
              <a:spLocks noChangeShapeType="1"/>
            </p:cNvSpPr>
            <p:nvPr/>
          </p:nvSpPr>
          <p:spPr bwMode="auto">
            <a:xfrm>
              <a:off x="2208" y="2880"/>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6" name="Line 47"/>
            <p:cNvSpPr>
              <a:spLocks noChangeShapeType="1"/>
            </p:cNvSpPr>
            <p:nvPr/>
          </p:nvSpPr>
          <p:spPr bwMode="auto">
            <a:xfrm flipH="1">
              <a:off x="2208" y="3792"/>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7" name="Line 48"/>
            <p:cNvSpPr>
              <a:spLocks noChangeShapeType="1"/>
            </p:cNvSpPr>
            <p:nvPr/>
          </p:nvSpPr>
          <p:spPr bwMode="auto">
            <a:xfrm flipH="1">
              <a:off x="2208" y="3504"/>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8" name="Line 49"/>
            <p:cNvSpPr>
              <a:spLocks noChangeShapeType="1"/>
            </p:cNvSpPr>
            <p:nvPr/>
          </p:nvSpPr>
          <p:spPr bwMode="auto">
            <a:xfrm flipH="1">
              <a:off x="2208" y="3216"/>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9" name="Line 50"/>
            <p:cNvSpPr>
              <a:spLocks noChangeShapeType="1"/>
            </p:cNvSpPr>
            <p:nvPr/>
          </p:nvSpPr>
          <p:spPr bwMode="auto">
            <a:xfrm flipH="1">
              <a:off x="2208" y="2928"/>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0" name="Line 51"/>
            <p:cNvSpPr>
              <a:spLocks noChangeShapeType="1"/>
            </p:cNvSpPr>
            <p:nvPr/>
          </p:nvSpPr>
          <p:spPr bwMode="auto">
            <a:xfrm flipH="1">
              <a:off x="2208" y="2640"/>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1" name="Line 52"/>
            <p:cNvSpPr>
              <a:spLocks noChangeShapeType="1"/>
            </p:cNvSpPr>
            <p:nvPr/>
          </p:nvSpPr>
          <p:spPr bwMode="auto">
            <a:xfrm flipH="1">
              <a:off x="2208" y="2400"/>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2" name="Text Box 53"/>
            <p:cNvSpPr txBox="1">
              <a:spLocks noChangeArrowheads="1"/>
            </p:cNvSpPr>
            <p:nvPr/>
          </p:nvSpPr>
          <p:spPr bwMode="auto">
            <a:xfrm>
              <a:off x="2976" y="1872"/>
              <a:ext cx="9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sz="2400">
                  <a:solidFill>
                    <a:srgbClr val="FF0000"/>
                  </a:solidFill>
                  <a:ea typeface="ＭＳ Ｐゴシック" pitchFamily="-108" charset="-128"/>
                </a:rPr>
                <a:t>Data[7]</a:t>
              </a:r>
            </a:p>
          </p:txBody>
        </p:sp>
        <p:sp>
          <p:nvSpPr>
            <p:cNvPr id="58403" name="Text Box 54"/>
            <p:cNvSpPr txBox="1">
              <a:spLocks noChangeArrowheads="1"/>
            </p:cNvSpPr>
            <p:nvPr/>
          </p:nvSpPr>
          <p:spPr bwMode="auto">
            <a:xfrm>
              <a:off x="2976" y="3888"/>
              <a:ext cx="9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sz="2400">
                  <a:solidFill>
                    <a:srgbClr val="FF0000"/>
                  </a:solidFill>
                  <a:ea typeface="ＭＳ Ｐゴシック" pitchFamily="-108" charset="-128"/>
                </a:rPr>
                <a:t>Data[0]</a:t>
              </a:r>
            </a:p>
          </p:txBody>
        </p:sp>
        <p:sp>
          <p:nvSpPr>
            <p:cNvPr id="58404" name="Text Box 55"/>
            <p:cNvSpPr txBox="1">
              <a:spLocks noChangeArrowheads="1"/>
            </p:cNvSpPr>
            <p:nvPr/>
          </p:nvSpPr>
          <p:spPr bwMode="auto">
            <a:xfrm>
              <a:off x="3072" y="2256"/>
              <a:ext cx="288" cy="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sz="2400">
                  <a:solidFill>
                    <a:srgbClr val="000000"/>
                  </a:solidFill>
                  <a:ea typeface="ＭＳ Ｐゴシック" pitchFamily="-108" charset="-128"/>
                </a:rPr>
                <a:t>..</a:t>
              </a:r>
            </a:p>
            <a:p>
              <a:pPr eaLnBrk="1" hangingPunct="1">
                <a:spcBef>
                  <a:spcPct val="50000"/>
                </a:spcBef>
              </a:pPr>
              <a:r>
                <a:rPr lang="en-US" sz="2400">
                  <a:solidFill>
                    <a:srgbClr val="000000"/>
                  </a:solidFill>
                  <a:ea typeface="ＭＳ Ｐゴシック" pitchFamily="-108" charset="-128"/>
                </a:rPr>
                <a:t>..</a:t>
              </a:r>
            </a:p>
            <a:p>
              <a:pPr eaLnBrk="1" hangingPunct="1">
                <a:spcBef>
                  <a:spcPct val="50000"/>
                </a:spcBef>
              </a:pPr>
              <a:r>
                <a:rPr lang="en-US" sz="2400">
                  <a:solidFill>
                    <a:srgbClr val="000000"/>
                  </a:solidFill>
                  <a:ea typeface="ＭＳ Ｐゴシック" pitchFamily="-108" charset="-128"/>
                </a:rPr>
                <a:t>..</a:t>
              </a:r>
            </a:p>
            <a:p>
              <a:pPr eaLnBrk="1" hangingPunct="1">
                <a:spcBef>
                  <a:spcPct val="50000"/>
                </a:spcBef>
              </a:pPr>
              <a:r>
                <a:rPr lang="en-US" sz="2400">
                  <a:solidFill>
                    <a:srgbClr val="000000"/>
                  </a:solidFill>
                  <a:ea typeface="ＭＳ Ｐゴシック" pitchFamily="-108" charset="-128"/>
                </a:rPr>
                <a:t>..</a:t>
              </a:r>
            </a:p>
            <a:p>
              <a:pPr eaLnBrk="1" hangingPunct="1">
                <a:spcBef>
                  <a:spcPct val="50000"/>
                </a:spcBef>
              </a:pPr>
              <a:r>
                <a:rPr lang="en-US" sz="2400">
                  <a:solidFill>
                    <a:srgbClr val="000000"/>
                  </a:solidFill>
                  <a:ea typeface="ＭＳ Ｐゴシック" pitchFamily="-108" charset="-128"/>
                </a:rPr>
                <a:t>..</a:t>
              </a:r>
            </a:p>
          </p:txBody>
        </p:sp>
      </p:grpSp>
      <p:grpSp>
        <p:nvGrpSpPr>
          <p:cNvPr id="5" name="Group 56"/>
          <p:cNvGrpSpPr>
            <a:grpSpLocks/>
          </p:cNvGrpSpPr>
          <p:nvPr/>
        </p:nvGrpSpPr>
        <p:grpSpPr bwMode="auto">
          <a:xfrm>
            <a:off x="4419600" y="1752600"/>
            <a:ext cx="4257675" cy="609600"/>
            <a:chOff x="2784" y="1104"/>
            <a:chExt cx="2682" cy="384"/>
          </a:xfrm>
        </p:grpSpPr>
        <p:sp>
          <p:nvSpPr>
            <p:cNvPr id="58375" name="AutoShape 57"/>
            <p:cNvSpPr>
              <a:spLocks noChangeArrowheads="1"/>
            </p:cNvSpPr>
            <p:nvPr/>
          </p:nvSpPr>
          <p:spPr bwMode="auto">
            <a:xfrm rot="5382002">
              <a:off x="3024" y="1104"/>
              <a:ext cx="288" cy="288"/>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en-US" sz="2400">
                <a:solidFill>
                  <a:srgbClr val="000000"/>
                </a:solidFill>
                <a:ea typeface="ＭＳ Ｐゴシック" pitchFamily="-108" charset="-128"/>
              </a:endParaRPr>
            </a:p>
          </p:txBody>
        </p:sp>
        <p:sp>
          <p:nvSpPr>
            <p:cNvPr id="58376" name="Freeform 58"/>
            <p:cNvSpPr>
              <a:spLocks/>
            </p:cNvSpPr>
            <p:nvPr/>
          </p:nvSpPr>
          <p:spPr bwMode="auto">
            <a:xfrm>
              <a:off x="2784" y="1248"/>
              <a:ext cx="240" cy="240"/>
            </a:xfrm>
            <a:custGeom>
              <a:avLst/>
              <a:gdLst>
                <a:gd name="T0" fmla="*/ 0 w 240"/>
                <a:gd name="T1" fmla="*/ 240 h 240"/>
                <a:gd name="T2" fmla="*/ 0 w 240"/>
                <a:gd name="T3" fmla="*/ 0 h 240"/>
                <a:gd name="T4" fmla="*/ 240 w 240"/>
                <a:gd name="T5" fmla="*/ 0 h 240"/>
                <a:gd name="T6" fmla="*/ 0 60000 65536"/>
                <a:gd name="T7" fmla="*/ 0 60000 65536"/>
                <a:gd name="T8" fmla="*/ 0 60000 65536"/>
                <a:gd name="T9" fmla="*/ 0 w 240"/>
                <a:gd name="T10" fmla="*/ 0 h 240"/>
                <a:gd name="T11" fmla="*/ 240 w 240"/>
                <a:gd name="T12" fmla="*/ 240 h 240"/>
              </a:gdLst>
              <a:ahLst/>
              <a:cxnLst>
                <a:cxn ang="T6">
                  <a:pos x="T0" y="T1"/>
                </a:cxn>
                <a:cxn ang="T7">
                  <a:pos x="T2" y="T3"/>
                </a:cxn>
                <a:cxn ang="T8">
                  <a:pos x="T4" y="T5"/>
                </a:cxn>
              </a:cxnLst>
              <a:rect l="T9" t="T10" r="T11" b="T12"/>
              <a:pathLst>
                <a:path w="240" h="240">
                  <a:moveTo>
                    <a:pt x="0" y="240"/>
                  </a:moveTo>
                  <a:lnTo>
                    <a:pt x="0" y="0"/>
                  </a:lnTo>
                  <a:lnTo>
                    <a:pt x="24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7" name="Oval 59"/>
            <p:cNvSpPr>
              <a:spLocks noChangeArrowheads="1"/>
            </p:cNvSpPr>
            <p:nvPr/>
          </p:nvSpPr>
          <p:spPr bwMode="auto">
            <a:xfrm>
              <a:off x="3264" y="1201"/>
              <a:ext cx="96" cy="96"/>
            </a:xfrm>
            <a:prstGeom prst="ellipse">
              <a:avLst/>
            </a:prstGeom>
            <a:solidFill>
              <a:schemeClr val="accent1"/>
            </a:solidFill>
            <a:ln w="9525">
              <a:solidFill>
                <a:schemeClr val="tx1"/>
              </a:solidFill>
              <a:round/>
              <a:headEnd/>
              <a:tailEnd/>
            </a:ln>
          </p:spPr>
          <p:txBody>
            <a:bodyPr wrap="none" anchor="ctr"/>
            <a:lstStyle/>
            <a:p>
              <a:pPr eaLnBrk="1" hangingPunct="1"/>
              <a:endParaRPr lang="en-US" sz="2400">
                <a:solidFill>
                  <a:srgbClr val="000000"/>
                </a:solidFill>
                <a:ea typeface="ＭＳ Ｐゴシック" pitchFamily="-108" charset="-128"/>
              </a:endParaRPr>
            </a:p>
          </p:txBody>
        </p:sp>
        <p:sp>
          <p:nvSpPr>
            <p:cNvPr id="58378" name="Line 60"/>
            <p:cNvSpPr>
              <a:spLocks noChangeShapeType="1"/>
            </p:cNvSpPr>
            <p:nvPr/>
          </p:nvSpPr>
          <p:spPr bwMode="auto">
            <a:xfrm>
              <a:off x="3360" y="1248"/>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9" name="Text Box 61"/>
            <p:cNvSpPr txBox="1">
              <a:spLocks noChangeArrowheads="1"/>
            </p:cNvSpPr>
            <p:nvPr/>
          </p:nvSpPr>
          <p:spPr bwMode="auto">
            <a:xfrm>
              <a:off x="3888" y="1104"/>
              <a:ext cx="624" cy="294"/>
            </a:xfrm>
            <a:prstGeom prst="rect">
              <a:avLst/>
            </a:prstGeom>
            <a:solidFill>
              <a:srgbClr val="CCFFCC"/>
            </a:solidFill>
            <a:ln w="9525">
              <a:solidFill>
                <a:schemeClr val="tx1"/>
              </a:solidFill>
              <a:miter lim="800000"/>
              <a:headEnd/>
              <a:tailEnd/>
            </a:ln>
          </p:spPr>
          <p:txBody>
            <a:bodyPr>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sz="2400">
                  <a:solidFill>
                    <a:srgbClr val="000000"/>
                  </a:solidFill>
                  <a:ea typeface="ＭＳ Ｐゴシック" pitchFamily="-108" charset="-128"/>
                </a:rPr>
                <a:t>Delay</a:t>
              </a:r>
            </a:p>
          </p:txBody>
        </p:sp>
        <p:sp>
          <p:nvSpPr>
            <p:cNvPr id="58380" name="Line 62"/>
            <p:cNvSpPr>
              <a:spLocks noChangeShapeType="1"/>
            </p:cNvSpPr>
            <p:nvPr/>
          </p:nvSpPr>
          <p:spPr bwMode="auto">
            <a:xfrm>
              <a:off x="4512" y="1248"/>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1" name="Text Box 63"/>
            <p:cNvSpPr txBox="1">
              <a:spLocks noChangeArrowheads="1"/>
            </p:cNvSpPr>
            <p:nvPr/>
          </p:nvSpPr>
          <p:spPr bwMode="auto">
            <a:xfrm>
              <a:off x="4848" y="1104"/>
              <a:ext cx="6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2400">
                  <a:solidFill>
                    <a:srgbClr val="FF0000"/>
                  </a:solidFill>
                  <a:ea typeface="ＭＳ Ｐゴシック" pitchFamily="-108" charset="-128"/>
                </a:rPr>
                <a:t>ACK#</a:t>
              </a:r>
            </a:p>
          </p:txBody>
        </p:sp>
      </p:grpSp>
      <p:sp>
        <p:nvSpPr>
          <p:cNvPr id="136256" name="Text Box 64"/>
          <p:cNvSpPr txBox="1">
            <a:spLocks noChangeArrowheads="1"/>
          </p:cNvSpPr>
          <p:nvPr/>
        </p:nvSpPr>
        <p:spPr bwMode="auto">
          <a:xfrm>
            <a:off x="6477000" y="4419600"/>
            <a:ext cx="2057400" cy="8318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sz="2400">
                <a:solidFill>
                  <a:srgbClr val="000000"/>
                </a:solidFill>
                <a:ea typeface="ＭＳ Ｐゴシック" pitchFamily="-108" charset="-128"/>
              </a:rPr>
              <a:t>What about CMD?</a:t>
            </a:r>
          </a:p>
        </p:txBody>
      </p:sp>
    </p:spTree>
    <p:extLst>
      <p:ext uri="{BB962C8B-B14F-4D97-AF65-F5344CB8AC3E}">
        <p14:creationId xmlns:p14="http://schemas.microsoft.com/office/powerpoint/2010/main" val="1655845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6256"/>
                                        </p:tgtEl>
                                        <p:attrNameLst>
                                          <p:attrName>style.visibility</p:attrName>
                                        </p:attrNameLst>
                                      </p:cBhvr>
                                      <p:to>
                                        <p:strVal val="visible"/>
                                      </p:to>
                                    </p:set>
                                    <p:animEffect transition="in" filter="dissolve">
                                      <p:cBhvr>
                                        <p:cTn id="27" dur="500"/>
                                        <p:tgtEl>
                                          <p:spTgt spid="136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56"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0"/>
            <a:ext cx="7772400" cy="1143000"/>
          </a:xfrm>
        </p:spPr>
        <p:txBody>
          <a:bodyPr/>
          <a:lstStyle/>
          <a:p>
            <a:pPr eaLnBrk="1" hangingPunct="1"/>
            <a:r>
              <a:rPr lang="en-US" smtClean="0"/>
              <a:t>The LED</a:t>
            </a:r>
            <a:br>
              <a:rPr lang="en-US" smtClean="0"/>
            </a:br>
            <a:r>
              <a:rPr lang="en-US" sz="3200" smtClean="0"/>
              <a:t>(1 bit reg written by LSB of address 0x05)</a:t>
            </a:r>
          </a:p>
        </p:txBody>
      </p:sp>
      <p:grpSp>
        <p:nvGrpSpPr>
          <p:cNvPr id="2" name="Group 3"/>
          <p:cNvGrpSpPr>
            <a:grpSpLocks/>
          </p:cNvGrpSpPr>
          <p:nvPr/>
        </p:nvGrpSpPr>
        <p:grpSpPr bwMode="auto">
          <a:xfrm>
            <a:off x="304800" y="1319213"/>
            <a:ext cx="3048000" cy="2217737"/>
            <a:chOff x="192" y="831"/>
            <a:chExt cx="1920" cy="1397"/>
          </a:xfrm>
        </p:grpSpPr>
        <p:sp>
          <p:nvSpPr>
            <p:cNvPr id="59426" name="AutoShape 4"/>
            <p:cNvSpPr>
              <a:spLocks noChangeArrowheads="1"/>
            </p:cNvSpPr>
            <p:nvPr/>
          </p:nvSpPr>
          <p:spPr bwMode="auto">
            <a:xfrm>
              <a:off x="1440" y="864"/>
              <a:ext cx="672" cy="1344"/>
            </a:xfrm>
            <a:prstGeom prst="flowChartDelay">
              <a:avLst/>
            </a:prstGeom>
            <a:solidFill>
              <a:schemeClr val="accent1"/>
            </a:solidFill>
            <a:ln w="9525">
              <a:solidFill>
                <a:schemeClr val="tx1"/>
              </a:solidFill>
              <a:miter lim="800000"/>
              <a:headEnd/>
              <a:tailEnd/>
            </a:ln>
          </p:spPr>
          <p:txBody>
            <a:bodyPr wrap="none" anchor="ctr"/>
            <a:lstStyle/>
            <a:p>
              <a:pPr eaLnBrk="1" hangingPunct="1"/>
              <a:endParaRPr lang="en-US" sz="2400">
                <a:solidFill>
                  <a:srgbClr val="000000"/>
                </a:solidFill>
              </a:endParaRPr>
            </a:p>
          </p:txBody>
        </p:sp>
        <p:sp>
          <p:nvSpPr>
            <p:cNvPr id="59427" name="Oval 5"/>
            <p:cNvSpPr>
              <a:spLocks noChangeArrowheads="1"/>
            </p:cNvSpPr>
            <p:nvPr/>
          </p:nvSpPr>
          <p:spPr bwMode="auto">
            <a:xfrm>
              <a:off x="1344" y="912"/>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ndParaRPr>
            </a:p>
          </p:txBody>
        </p:sp>
        <p:sp>
          <p:nvSpPr>
            <p:cNvPr id="59428" name="Oval 6"/>
            <p:cNvSpPr>
              <a:spLocks noChangeArrowheads="1"/>
            </p:cNvSpPr>
            <p:nvPr/>
          </p:nvSpPr>
          <p:spPr bwMode="auto">
            <a:xfrm>
              <a:off x="1344" y="1056"/>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ndParaRPr>
            </a:p>
          </p:txBody>
        </p:sp>
        <p:sp>
          <p:nvSpPr>
            <p:cNvPr id="59429" name="Oval 7"/>
            <p:cNvSpPr>
              <a:spLocks noChangeArrowheads="1"/>
            </p:cNvSpPr>
            <p:nvPr/>
          </p:nvSpPr>
          <p:spPr bwMode="auto">
            <a:xfrm>
              <a:off x="1344" y="1200"/>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ndParaRPr>
            </a:p>
          </p:txBody>
        </p:sp>
        <p:sp>
          <p:nvSpPr>
            <p:cNvPr id="59430" name="Oval 8"/>
            <p:cNvSpPr>
              <a:spLocks noChangeArrowheads="1"/>
            </p:cNvSpPr>
            <p:nvPr/>
          </p:nvSpPr>
          <p:spPr bwMode="auto">
            <a:xfrm>
              <a:off x="1344" y="1344"/>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ndParaRPr>
            </a:p>
          </p:txBody>
        </p:sp>
        <p:sp>
          <p:nvSpPr>
            <p:cNvPr id="59431" name="Oval 9"/>
            <p:cNvSpPr>
              <a:spLocks noChangeArrowheads="1"/>
            </p:cNvSpPr>
            <p:nvPr/>
          </p:nvSpPr>
          <p:spPr bwMode="auto">
            <a:xfrm>
              <a:off x="1344" y="1776"/>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ndParaRPr>
            </a:p>
          </p:txBody>
        </p:sp>
        <p:sp>
          <p:nvSpPr>
            <p:cNvPr id="59432" name="Oval 10"/>
            <p:cNvSpPr>
              <a:spLocks noChangeArrowheads="1"/>
            </p:cNvSpPr>
            <p:nvPr/>
          </p:nvSpPr>
          <p:spPr bwMode="auto">
            <a:xfrm>
              <a:off x="1344" y="1488"/>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ndParaRPr>
            </a:p>
          </p:txBody>
        </p:sp>
        <p:sp>
          <p:nvSpPr>
            <p:cNvPr id="59433" name="Oval 11"/>
            <p:cNvSpPr>
              <a:spLocks noChangeArrowheads="1"/>
            </p:cNvSpPr>
            <p:nvPr/>
          </p:nvSpPr>
          <p:spPr bwMode="auto">
            <a:xfrm>
              <a:off x="1344" y="2064"/>
              <a:ext cx="9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2400">
                <a:solidFill>
                  <a:srgbClr val="000000"/>
                </a:solidFill>
              </a:endParaRPr>
            </a:p>
          </p:txBody>
        </p:sp>
        <p:sp>
          <p:nvSpPr>
            <p:cNvPr id="59434" name="Line 12"/>
            <p:cNvSpPr>
              <a:spLocks noChangeShapeType="1"/>
            </p:cNvSpPr>
            <p:nvPr/>
          </p:nvSpPr>
          <p:spPr bwMode="auto">
            <a:xfrm>
              <a:off x="672" y="960"/>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5" name="Line 13"/>
            <p:cNvSpPr>
              <a:spLocks noChangeShapeType="1"/>
            </p:cNvSpPr>
            <p:nvPr/>
          </p:nvSpPr>
          <p:spPr bwMode="auto">
            <a:xfrm>
              <a:off x="672" y="1104"/>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6" name="Line 14"/>
            <p:cNvSpPr>
              <a:spLocks noChangeShapeType="1"/>
            </p:cNvSpPr>
            <p:nvPr/>
          </p:nvSpPr>
          <p:spPr bwMode="auto">
            <a:xfrm>
              <a:off x="672" y="1248"/>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7" name="Line 15"/>
            <p:cNvSpPr>
              <a:spLocks noChangeShapeType="1"/>
            </p:cNvSpPr>
            <p:nvPr/>
          </p:nvSpPr>
          <p:spPr bwMode="auto">
            <a:xfrm>
              <a:off x="672" y="1392"/>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8" name="Line 16"/>
            <p:cNvSpPr>
              <a:spLocks noChangeShapeType="1"/>
            </p:cNvSpPr>
            <p:nvPr/>
          </p:nvSpPr>
          <p:spPr bwMode="auto">
            <a:xfrm>
              <a:off x="672" y="1536"/>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9" name="Line 17"/>
            <p:cNvSpPr>
              <a:spLocks noChangeShapeType="1"/>
            </p:cNvSpPr>
            <p:nvPr/>
          </p:nvSpPr>
          <p:spPr bwMode="auto">
            <a:xfrm>
              <a:off x="672" y="1680"/>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0" name="Line 18"/>
            <p:cNvSpPr>
              <a:spLocks noChangeShapeType="1"/>
            </p:cNvSpPr>
            <p:nvPr/>
          </p:nvSpPr>
          <p:spPr bwMode="auto">
            <a:xfrm>
              <a:off x="672" y="1824"/>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1" name="Line 19"/>
            <p:cNvSpPr>
              <a:spLocks noChangeShapeType="1"/>
            </p:cNvSpPr>
            <p:nvPr/>
          </p:nvSpPr>
          <p:spPr bwMode="auto">
            <a:xfrm>
              <a:off x="672" y="1968"/>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2" name="Line 20"/>
            <p:cNvSpPr>
              <a:spLocks noChangeShapeType="1"/>
            </p:cNvSpPr>
            <p:nvPr/>
          </p:nvSpPr>
          <p:spPr bwMode="auto">
            <a:xfrm>
              <a:off x="672" y="2112"/>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9443" name="Group 21"/>
            <p:cNvGrpSpPr>
              <a:grpSpLocks/>
            </p:cNvGrpSpPr>
            <p:nvPr/>
          </p:nvGrpSpPr>
          <p:grpSpPr bwMode="auto">
            <a:xfrm>
              <a:off x="192" y="831"/>
              <a:ext cx="532" cy="1254"/>
              <a:chOff x="192" y="831"/>
              <a:chExt cx="532" cy="1254"/>
            </a:xfrm>
          </p:grpSpPr>
          <p:sp>
            <p:nvSpPr>
              <p:cNvPr id="59445" name="Text Box 22"/>
              <p:cNvSpPr txBox="1">
                <a:spLocks noChangeArrowheads="1"/>
              </p:cNvSpPr>
              <p:nvPr/>
            </p:nvSpPr>
            <p:spPr bwMode="auto">
              <a:xfrm>
                <a:off x="199" y="1132"/>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rPr>
                  <a:t>ADS[5]</a:t>
                </a:r>
              </a:p>
            </p:txBody>
          </p:sp>
          <p:sp>
            <p:nvSpPr>
              <p:cNvPr id="59446" name="Text Box 23"/>
              <p:cNvSpPr txBox="1">
                <a:spLocks noChangeArrowheads="1"/>
              </p:cNvSpPr>
              <p:nvPr/>
            </p:nvSpPr>
            <p:spPr bwMode="auto">
              <a:xfrm>
                <a:off x="192" y="831"/>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rPr>
                  <a:t>ADS[7]</a:t>
                </a:r>
              </a:p>
            </p:txBody>
          </p:sp>
          <p:sp>
            <p:nvSpPr>
              <p:cNvPr id="59447" name="Text Box 24"/>
              <p:cNvSpPr txBox="1">
                <a:spLocks noChangeArrowheads="1"/>
              </p:cNvSpPr>
              <p:nvPr/>
            </p:nvSpPr>
            <p:spPr bwMode="auto">
              <a:xfrm>
                <a:off x="192" y="988"/>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rPr>
                  <a:t>ADS[6]</a:t>
                </a:r>
              </a:p>
            </p:txBody>
          </p:sp>
          <p:sp>
            <p:nvSpPr>
              <p:cNvPr id="59448" name="Text Box 25"/>
              <p:cNvSpPr txBox="1">
                <a:spLocks noChangeArrowheads="1"/>
              </p:cNvSpPr>
              <p:nvPr/>
            </p:nvSpPr>
            <p:spPr bwMode="auto">
              <a:xfrm>
                <a:off x="192" y="1276"/>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rPr>
                  <a:t>ADS[4]</a:t>
                </a:r>
              </a:p>
            </p:txBody>
          </p:sp>
          <p:sp>
            <p:nvSpPr>
              <p:cNvPr id="59449" name="Text Box 26"/>
              <p:cNvSpPr txBox="1">
                <a:spLocks noChangeArrowheads="1"/>
              </p:cNvSpPr>
              <p:nvPr/>
            </p:nvSpPr>
            <p:spPr bwMode="auto">
              <a:xfrm>
                <a:off x="192" y="1440"/>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rPr>
                  <a:t>ADS[3]</a:t>
                </a:r>
              </a:p>
            </p:txBody>
          </p:sp>
          <p:sp>
            <p:nvSpPr>
              <p:cNvPr id="59450" name="Text Box 27"/>
              <p:cNvSpPr txBox="1">
                <a:spLocks noChangeArrowheads="1"/>
              </p:cNvSpPr>
              <p:nvPr/>
            </p:nvSpPr>
            <p:spPr bwMode="auto">
              <a:xfrm>
                <a:off x="192" y="1584"/>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rPr>
                  <a:t>ADS[2]</a:t>
                </a:r>
              </a:p>
            </p:txBody>
          </p:sp>
          <p:sp>
            <p:nvSpPr>
              <p:cNvPr id="59451" name="Text Box 28"/>
              <p:cNvSpPr txBox="1">
                <a:spLocks noChangeArrowheads="1"/>
              </p:cNvSpPr>
              <p:nvPr/>
            </p:nvSpPr>
            <p:spPr bwMode="auto">
              <a:xfrm>
                <a:off x="192" y="1728"/>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rPr>
                  <a:t>ADS[1]</a:t>
                </a:r>
              </a:p>
            </p:txBody>
          </p:sp>
          <p:sp>
            <p:nvSpPr>
              <p:cNvPr id="59452" name="Text Box 29"/>
              <p:cNvSpPr txBox="1">
                <a:spLocks noChangeArrowheads="1"/>
              </p:cNvSpPr>
              <p:nvPr/>
            </p:nvSpPr>
            <p:spPr bwMode="auto">
              <a:xfrm>
                <a:off x="192" y="1872"/>
                <a:ext cx="5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rPr>
                  <a:t>ADS[0]</a:t>
                </a:r>
              </a:p>
            </p:txBody>
          </p:sp>
        </p:grpSp>
        <p:sp>
          <p:nvSpPr>
            <p:cNvPr id="59444" name="Text Box 30"/>
            <p:cNvSpPr txBox="1">
              <a:spLocks noChangeArrowheads="1"/>
            </p:cNvSpPr>
            <p:nvPr/>
          </p:nvSpPr>
          <p:spPr bwMode="auto">
            <a:xfrm>
              <a:off x="237" y="2016"/>
              <a:ext cx="4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r" eaLnBrk="1" hangingPunct="1"/>
              <a:r>
                <a:rPr lang="en-US" sz="1600">
                  <a:solidFill>
                    <a:srgbClr val="FF0000"/>
                  </a:solidFill>
                </a:rPr>
                <a:t>REQ#</a:t>
              </a:r>
            </a:p>
          </p:txBody>
        </p:sp>
      </p:grpSp>
      <p:grpSp>
        <p:nvGrpSpPr>
          <p:cNvPr id="4" name="Group 31"/>
          <p:cNvGrpSpPr>
            <a:grpSpLocks/>
          </p:cNvGrpSpPr>
          <p:nvPr/>
        </p:nvGrpSpPr>
        <p:grpSpPr bwMode="auto">
          <a:xfrm>
            <a:off x="1143000" y="2438400"/>
            <a:ext cx="3429000" cy="3276600"/>
            <a:chOff x="720" y="1536"/>
            <a:chExt cx="2160" cy="2064"/>
          </a:xfrm>
        </p:grpSpPr>
        <p:sp>
          <p:nvSpPr>
            <p:cNvPr id="59424" name="Freeform 32"/>
            <p:cNvSpPr>
              <a:spLocks/>
            </p:cNvSpPr>
            <p:nvPr/>
          </p:nvSpPr>
          <p:spPr bwMode="auto">
            <a:xfrm>
              <a:off x="720" y="2064"/>
              <a:ext cx="2160" cy="1536"/>
            </a:xfrm>
            <a:custGeom>
              <a:avLst/>
              <a:gdLst>
                <a:gd name="T0" fmla="*/ 0 w 2112"/>
                <a:gd name="T1" fmla="*/ 1069 h 2208"/>
                <a:gd name="T2" fmla="*/ 1557 w 2112"/>
                <a:gd name="T3" fmla="*/ 1069 h 2208"/>
                <a:gd name="T4" fmla="*/ 1557 w 2112"/>
                <a:gd name="T5" fmla="*/ 0 h 2208"/>
                <a:gd name="T6" fmla="*/ 2209 w 2112"/>
                <a:gd name="T7" fmla="*/ 0 h 2208"/>
                <a:gd name="T8" fmla="*/ 0 60000 65536"/>
                <a:gd name="T9" fmla="*/ 0 60000 65536"/>
                <a:gd name="T10" fmla="*/ 0 60000 65536"/>
                <a:gd name="T11" fmla="*/ 0 60000 65536"/>
                <a:gd name="T12" fmla="*/ 0 w 2112"/>
                <a:gd name="T13" fmla="*/ 0 h 2208"/>
                <a:gd name="T14" fmla="*/ 2112 w 2112"/>
                <a:gd name="T15" fmla="*/ 2208 h 2208"/>
              </a:gdLst>
              <a:ahLst/>
              <a:cxnLst>
                <a:cxn ang="T8">
                  <a:pos x="T0" y="T1"/>
                </a:cxn>
                <a:cxn ang="T9">
                  <a:pos x="T2" y="T3"/>
                </a:cxn>
                <a:cxn ang="T10">
                  <a:pos x="T4" y="T5"/>
                </a:cxn>
                <a:cxn ang="T11">
                  <a:pos x="T6" y="T7"/>
                </a:cxn>
              </a:cxnLst>
              <a:rect l="T12" t="T13" r="T14" b="T15"/>
              <a:pathLst>
                <a:path w="2112" h="2208">
                  <a:moveTo>
                    <a:pt x="0" y="2208"/>
                  </a:moveTo>
                  <a:lnTo>
                    <a:pt x="1488" y="2208"/>
                  </a:lnTo>
                  <a:lnTo>
                    <a:pt x="1488" y="0"/>
                  </a:lnTo>
                  <a:lnTo>
                    <a:pt x="2112" y="0"/>
                  </a:lnTo>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25" name="Freeform 33"/>
            <p:cNvSpPr>
              <a:spLocks/>
            </p:cNvSpPr>
            <p:nvPr/>
          </p:nvSpPr>
          <p:spPr bwMode="auto">
            <a:xfrm>
              <a:off x="2112" y="1536"/>
              <a:ext cx="768" cy="864"/>
            </a:xfrm>
            <a:custGeom>
              <a:avLst/>
              <a:gdLst>
                <a:gd name="T0" fmla="*/ 0 w 768"/>
                <a:gd name="T1" fmla="*/ 0 h 288"/>
                <a:gd name="T2" fmla="*/ 384 w 768"/>
                <a:gd name="T3" fmla="*/ 0 h 288"/>
                <a:gd name="T4" fmla="*/ 384 w 768"/>
                <a:gd name="T5" fmla="*/ 2592 h 288"/>
                <a:gd name="T6" fmla="*/ 768 w 768"/>
                <a:gd name="T7" fmla="*/ 2592 h 288"/>
                <a:gd name="T8" fmla="*/ 0 60000 65536"/>
                <a:gd name="T9" fmla="*/ 0 60000 65536"/>
                <a:gd name="T10" fmla="*/ 0 60000 65536"/>
                <a:gd name="T11" fmla="*/ 0 60000 65536"/>
                <a:gd name="T12" fmla="*/ 0 w 768"/>
                <a:gd name="T13" fmla="*/ 0 h 288"/>
                <a:gd name="T14" fmla="*/ 768 w 768"/>
                <a:gd name="T15" fmla="*/ 288 h 288"/>
              </a:gdLst>
              <a:ahLst/>
              <a:cxnLst>
                <a:cxn ang="T8">
                  <a:pos x="T0" y="T1"/>
                </a:cxn>
                <a:cxn ang="T9">
                  <a:pos x="T2" y="T3"/>
                </a:cxn>
                <a:cxn ang="T10">
                  <a:pos x="T4" y="T5"/>
                </a:cxn>
                <a:cxn ang="T11">
                  <a:pos x="T6" y="T7"/>
                </a:cxn>
              </a:cxnLst>
              <a:rect l="T12" t="T13" r="T14" b="T15"/>
              <a:pathLst>
                <a:path w="768" h="288">
                  <a:moveTo>
                    <a:pt x="0" y="0"/>
                  </a:moveTo>
                  <a:lnTo>
                    <a:pt x="384" y="0"/>
                  </a:lnTo>
                  <a:lnTo>
                    <a:pt x="384" y="288"/>
                  </a:lnTo>
                  <a:lnTo>
                    <a:pt x="768" y="288"/>
                  </a:lnTo>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 name="Group 34"/>
          <p:cNvGrpSpPr>
            <a:grpSpLocks/>
          </p:cNvGrpSpPr>
          <p:nvPr/>
        </p:nvGrpSpPr>
        <p:grpSpPr bwMode="auto">
          <a:xfrm>
            <a:off x="304800" y="2895600"/>
            <a:ext cx="8229600" cy="2973388"/>
            <a:chOff x="192" y="1824"/>
            <a:chExt cx="5184" cy="1873"/>
          </a:xfrm>
        </p:grpSpPr>
        <p:sp>
          <p:nvSpPr>
            <p:cNvPr id="59406" name="Text Box 35"/>
            <p:cNvSpPr txBox="1">
              <a:spLocks noChangeArrowheads="1"/>
            </p:cNvSpPr>
            <p:nvPr/>
          </p:nvSpPr>
          <p:spPr bwMode="auto">
            <a:xfrm>
              <a:off x="4128" y="1824"/>
              <a:ext cx="1248" cy="75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sz="2400">
                  <a:solidFill>
                    <a:srgbClr val="000000"/>
                  </a:solidFill>
                </a:rPr>
                <a:t>Flip-flop which controls LED</a:t>
              </a:r>
            </a:p>
          </p:txBody>
        </p:sp>
        <p:grpSp>
          <p:nvGrpSpPr>
            <p:cNvPr id="59407" name="Group 36"/>
            <p:cNvGrpSpPr>
              <a:grpSpLocks/>
            </p:cNvGrpSpPr>
            <p:nvPr/>
          </p:nvGrpSpPr>
          <p:grpSpPr bwMode="auto">
            <a:xfrm>
              <a:off x="192" y="1824"/>
              <a:ext cx="3888" cy="1873"/>
              <a:chOff x="192" y="1824"/>
              <a:chExt cx="3888" cy="1873"/>
            </a:xfrm>
          </p:grpSpPr>
          <p:grpSp>
            <p:nvGrpSpPr>
              <p:cNvPr id="59408" name="Group 37"/>
              <p:cNvGrpSpPr>
                <a:grpSpLocks/>
              </p:cNvGrpSpPr>
              <p:nvPr/>
            </p:nvGrpSpPr>
            <p:grpSpPr bwMode="auto">
              <a:xfrm>
                <a:off x="2880" y="1824"/>
                <a:ext cx="960" cy="768"/>
                <a:chOff x="2880" y="1200"/>
                <a:chExt cx="960" cy="768"/>
              </a:xfrm>
            </p:grpSpPr>
            <p:sp>
              <p:nvSpPr>
                <p:cNvPr id="59419" name="Rectangle 38"/>
                <p:cNvSpPr>
                  <a:spLocks noChangeArrowheads="1"/>
                </p:cNvSpPr>
                <p:nvPr/>
              </p:nvSpPr>
              <p:spPr bwMode="auto">
                <a:xfrm>
                  <a:off x="2880" y="1200"/>
                  <a:ext cx="816" cy="768"/>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sz="2400">
                    <a:solidFill>
                      <a:srgbClr val="000000"/>
                    </a:solidFill>
                  </a:endParaRPr>
                </a:p>
              </p:txBody>
            </p:sp>
            <p:sp>
              <p:nvSpPr>
                <p:cNvPr id="59420" name="Line 39"/>
                <p:cNvSpPr>
                  <a:spLocks noChangeShapeType="1"/>
                </p:cNvSpPr>
                <p:nvPr/>
              </p:nvSpPr>
              <p:spPr bwMode="auto">
                <a:xfrm>
                  <a:off x="2880" y="1680"/>
                  <a:ext cx="14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1" name="Line 40"/>
                <p:cNvSpPr>
                  <a:spLocks noChangeShapeType="1"/>
                </p:cNvSpPr>
                <p:nvPr/>
              </p:nvSpPr>
              <p:spPr bwMode="auto">
                <a:xfrm flipH="1">
                  <a:off x="2880" y="1776"/>
                  <a:ext cx="14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2" name="Text Box 41"/>
                <p:cNvSpPr txBox="1">
                  <a:spLocks noChangeArrowheads="1"/>
                </p:cNvSpPr>
                <p:nvPr/>
              </p:nvSpPr>
              <p:spPr bwMode="auto">
                <a:xfrm>
                  <a:off x="3024" y="1632"/>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sz="2400">
                      <a:solidFill>
                        <a:srgbClr val="000000"/>
                      </a:solidFill>
                    </a:rPr>
                    <a:t>clock</a:t>
                  </a:r>
                </a:p>
              </p:txBody>
            </p:sp>
            <p:sp>
              <p:nvSpPr>
                <p:cNvPr id="59423" name="Text Box 42"/>
                <p:cNvSpPr txBox="1">
                  <a:spLocks noChangeArrowheads="1"/>
                </p:cNvSpPr>
                <p:nvPr/>
              </p:nvSpPr>
              <p:spPr bwMode="auto">
                <a:xfrm>
                  <a:off x="2880" y="1296"/>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sz="2400">
                      <a:solidFill>
                        <a:srgbClr val="000000"/>
                      </a:solidFill>
                    </a:rPr>
                    <a:t>D</a:t>
                  </a:r>
                </a:p>
              </p:txBody>
            </p:sp>
          </p:grpSp>
          <p:grpSp>
            <p:nvGrpSpPr>
              <p:cNvPr id="59409" name="Group 43"/>
              <p:cNvGrpSpPr>
                <a:grpSpLocks/>
              </p:cNvGrpSpPr>
              <p:nvPr/>
            </p:nvGrpSpPr>
            <p:grpSpPr bwMode="auto">
              <a:xfrm>
                <a:off x="192" y="2443"/>
                <a:ext cx="608" cy="1254"/>
                <a:chOff x="192" y="831"/>
                <a:chExt cx="608" cy="1254"/>
              </a:xfrm>
            </p:grpSpPr>
            <p:sp>
              <p:nvSpPr>
                <p:cNvPr id="59411" name="Text Box 44"/>
                <p:cNvSpPr txBox="1">
                  <a:spLocks noChangeArrowheads="1"/>
                </p:cNvSpPr>
                <p:nvPr/>
              </p:nvSpPr>
              <p:spPr bwMode="auto">
                <a:xfrm>
                  <a:off x="199" y="1132"/>
                  <a:ext cx="60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rPr>
                    <a:t>DATA[5]</a:t>
                  </a:r>
                </a:p>
              </p:txBody>
            </p:sp>
            <p:sp>
              <p:nvSpPr>
                <p:cNvPr id="59412" name="Text Box 45"/>
                <p:cNvSpPr txBox="1">
                  <a:spLocks noChangeArrowheads="1"/>
                </p:cNvSpPr>
                <p:nvPr/>
              </p:nvSpPr>
              <p:spPr bwMode="auto">
                <a:xfrm>
                  <a:off x="192" y="831"/>
                  <a:ext cx="60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rPr>
                    <a:t>DATA[7]</a:t>
                  </a:r>
                </a:p>
              </p:txBody>
            </p:sp>
            <p:sp>
              <p:nvSpPr>
                <p:cNvPr id="59413" name="Text Box 46"/>
                <p:cNvSpPr txBox="1">
                  <a:spLocks noChangeArrowheads="1"/>
                </p:cNvSpPr>
                <p:nvPr/>
              </p:nvSpPr>
              <p:spPr bwMode="auto">
                <a:xfrm>
                  <a:off x="192" y="988"/>
                  <a:ext cx="60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rPr>
                    <a:t>DATA[6]</a:t>
                  </a:r>
                </a:p>
              </p:txBody>
            </p:sp>
            <p:sp>
              <p:nvSpPr>
                <p:cNvPr id="59414" name="Text Box 47"/>
                <p:cNvSpPr txBox="1">
                  <a:spLocks noChangeArrowheads="1"/>
                </p:cNvSpPr>
                <p:nvPr/>
              </p:nvSpPr>
              <p:spPr bwMode="auto">
                <a:xfrm>
                  <a:off x="192" y="1276"/>
                  <a:ext cx="60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rPr>
                    <a:t>DATA[4]</a:t>
                  </a:r>
                </a:p>
              </p:txBody>
            </p:sp>
            <p:sp>
              <p:nvSpPr>
                <p:cNvPr id="59415" name="Text Box 48"/>
                <p:cNvSpPr txBox="1">
                  <a:spLocks noChangeArrowheads="1"/>
                </p:cNvSpPr>
                <p:nvPr/>
              </p:nvSpPr>
              <p:spPr bwMode="auto">
                <a:xfrm>
                  <a:off x="192" y="1440"/>
                  <a:ext cx="60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rPr>
                    <a:t>DATA[3]</a:t>
                  </a:r>
                </a:p>
              </p:txBody>
            </p:sp>
            <p:sp>
              <p:nvSpPr>
                <p:cNvPr id="59416" name="Text Box 49"/>
                <p:cNvSpPr txBox="1">
                  <a:spLocks noChangeArrowheads="1"/>
                </p:cNvSpPr>
                <p:nvPr/>
              </p:nvSpPr>
              <p:spPr bwMode="auto">
                <a:xfrm>
                  <a:off x="192" y="1584"/>
                  <a:ext cx="60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rPr>
                    <a:t>DATA[2]</a:t>
                  </a:r>
                </a:p>
              </p:txBody>
            </p:sp>
            <p:sp>
              <p:nvSpPr>
                <p:cNvPr id="59417" name="Text Box 50"/>
                <p:cNvSpPr txBox="1">
                  <a:spLocks noChangeArrowheads="1"/>
                </p:cNvSpPr>
                <p:nvPr/>
              </p:nvSpPr>
              <p:spPr bwMode="auto">
                <a:xfrm>
                  <a:off x="192" y="1728"/>
                  <a:ext cx="60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rPr>
                    <a:t>DATA[1]</a:t>
                  </a:r>
                </a:p>
              </p:txBody>
            </p:sp>
            <p:sp>
              <p:nvSpPr>
                <p:cNvPr id="59418" name="Text Box 51"/>
                <p:cNvSpPr txBox="1">
                  <a:spLocks noChangeArrowheads="1"/>
                </p:cNvSpPr>
                <p:nvPr/>
              </p:nvSpPr>
              <p:spPr bwMode="auto">
                <a:xfrm>
                  <a:off x="192" y="1872"/>
                  <a:ext cx="60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1600">
                      <a:solidFill>
                        <a:srgbClr val="FF0000"/>
                      </a:solidFill>
                    </a:rPr>
                    <a:t>DATA[0]</a:t>
                  </a:r>
                </a:p>
              </p:txBody>
            </p:sp>
          </p:grpSp>
          <p:sp>
            <p:nvSpPr>
              <p:cNvPr id="59410" name="Line 52"/>
              <p:cNvSpPr>
                <a:spLocks noChangeShapeType="1"/>
              </p:cNvSpPr>
              <p:nvPr/>
            </p:nvSpPr>
            <p:spPr bwMode="auto">
              <a:xfrm flipH="1">
                <a:off x="3792" y="2208"/>
                <a:ext cx="2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9" name="Group 53"/>
          <p:cNvGrpSpPr>
            <a:grpSpLocks/>
          </p:cNvGrpSpPr>
          <p:nvPr/>
        </p:nvGrpSpPr>
        <p:grpSpPr bwMode="auto">
          <a:xfrm>
            <a:off x="3962400" y="1828800"/>
            <a:ext cx="4257675" cy="609600"/>
            <a:chOff x="2496" y="1152"/>
            <a:chExt cx="2682" cy="384"/>
          </a:xfrm>
        </p:grpSpPr>
        <p:sp>
          <p:nvSpPr>
            <p:cNvPr id="59399" name="AutoShape 54"/>
            <p:cNvSpPr>
              <a:spLocks noChangeArrowheads="1"/>
            </p:cNvSpPr>
            <p:nvPr/>
          </p:nvSpPr>
          <p:spPr bwMode="auto">
            <a:xfrm rot="5382002">
              <a:off x="2736" y="1152"/>
              <a:ext cx="288" cy="288"/>
            </a:xfrm>
            <a:prstGeom prst="triangle">
              <a:avLst>
                <a:gd name="adj" fmla="val 50000"/>
              </a:avLst>
            </a:prstGeom>
            <a:solidFill>
              <a:schemeClr val="accent1"/>
            </a:solidFill>
            <a:ln w="9525">
              <a:solidFill>
                <a:schemeClr val="tx1"/>
              </a:solidFill>
              <a:miter lim="800000"/>
              <a:headEnd/>
              <a:tailEnd/>
            </a:ln>
          </p:spPr>
          <p:txBody>
            <a:bodyPr wrap="none" anchor="ctr"/>
            <a:lstStyle/>
            <a:p>
              <a:pPr eaLnBrk="1" hangingPunct="1"/>
              <a:endParaRPr lang="en-US" sz="2400">
                <a:solidFill>
                  <a:srgbClr val="000000"/>
                </a:solidFill>
              </a:endParaRPr>
            </a:p>
          </p:txBody>
        </p:sp>
        <p:sp>
          <p:nvSpPr>
            <p:cNvPr id="59400" name="Freeform 55"/>
            <p:cNvSpPr>
              <a:spLocks/>
            </p:cNvSpPr>
            <p:nvPr/>
          </p:nvSpPr>
          <p:spPr bwMode="auto">
            <a:xfrm>
              <a:off x="2496" y="1296"/>
              <a:ext cx="240" cy="240"/>
            </a:xfrm>
            <a:custGeom>
              <a:avLst/>
              <a:gdLst>
                <a:gd name="T0" fmla="*/ 0 w 240"/>
                <a:gd name="T1" fmla="*/ 240 h 240"/>
                <a:gd name="T2" fmla="*/ 0 w 240"/>
                <a:gd name="T3" fmla="*/ 0 h 240"/>
                <a:gd name="T4" fmla="*/ 240 w 240"/>
                <a:gd name="T5" fmla="*/ 0 h 240"/>
                <a:gd name="T6" fmla="*/ 0 60000 65536"/>
                <a:gd name="T7" fmla="*/ 0 60000 65536"/>
                <a:gd name="T8" fmla="*/ 0 60000 65536"/>
                <a:gd name="T9" fmla="*/ 0 w 240"/>
                <a:gd name="T10" fmla="*/ 0 h 240"/>
                <a:gd name="T11" fmla="*/ 240 w 240"/>
                <a:gd name="T12" fmla="*/ 240 h 240"/>
              </a:gdLst>
              <a:ahLst/>
              <a:cxnLst>
                <a:cxn ang="T6">
                  <a:pos x="T0" y="T1"/>
                </a:cxn>
                <a:cxn ang="T7">
                  <a:pos x="T2" y="T3"/>
                </a:cxn>
                <a:cxn ang="T8">
                  <a:pos x="T4" y="T5"/>
                </a:cxn>
              </a:cxnLst>
              <a:rect l="T9" t="T10" r="T11" b="T12"/>
              <a:pathLst>
                <a:path w="240" h="240">
                  <a:moveTo>
                    <a:pt x="0" y="240"/>
                  </a:moveTo>
                  <a:lnTo>
                    <a:pt x="0" y="0"/>
                  </a:lnTo>
                  <a:lnTo>
                    <a:pt x="240" y="0"/>
                  </a:lnTo>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1" name="Oval 56"/>
            <p:cNvSpPr>
              <a:spLocks noChangeArrowheads="1"/>
            </p:cNvSpPr>
            <p:nvPr/>
          </p:nvSpPr>
          <p:spPr bwMode="auto">
            <a:xfrm>
              <a:off x="2976" y="1249"/>
              <a:ext cx="96" cy="96"/>
            </a:xfrm>
            <a:prstGeom prst="ellipse">
              <a:avLst/>
            </a:prstGeom>
            <a:solidFill>
              <a:schemeClr val="accent1"/>
            </a:solidFill>
            <a:ln w="9525">
              <a:solidFill>
                <a:schemeClr val="tx1"/>
              </a:solidFill>
              <a:round/>
              <a:headEnd/>
              <a:tailEnd/>
            </a:ln>
          </p:spPr>
          <p:txBody>
            <a:bodyPr wrap="none" anchor="ctr"/>
            <a:lstStyle/>
            <a:p>
              <a:pPr eaLnBrk="1" hangingPunct="1"/>
              <a:endParaRPr lang="en-US" sz="2400">
                <a:solidFill>
                  <a:srgbClr val="000000"/>
                </a:solidFill>
              </a:endParaRPr>
            </a:p>
          </p:txBody>
        </p:sp>
        <p:sp>
          <p:nvSpPr>
            <p:cNvPr id="59402" name="Line 57"/>
            <p:cNvSpPr>
              <a:spLocks noChangeShapeType="1"/>
            </p:cNvSpPr>
            <p:nvPr/>
          </p:nvSpPr>
          <p:spPr bwMode="auto">
            <a:xfrm>
              <a:off x="3072" y="1296"/>
              <a:ext cx="528"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3" name="Text Box 58"/>
            <p:cNvSpPr txBox="1">
              <a:spLocks noChangeArrowheads="1"/>
            </p:cNvSpPr>
            <p:nvPr/>
          </p:nvSpPr>
          <p:spPr bwMode="auto">
            <a:xfrm>
              <a:off x="3600" y="1152"/>
              <a:ext cx="624" cy="294"/>
            </a:xfrm>
            <a:prstGeom prst="rect">
              <a:avLst/>
            </a:prstGeom>
            <a:solidFill>
              <a:srgbClr val="CCFFCC"/>
            </a:solidFill>
            <a:ln w="9525">
              <a:solidFill>
                <a:schemeClr val="tx1"/>
              </a:solidFill>
              <a:miter lim="800000"/>
              <a:headEnd/>
              <a:tailEnd/>
            </a:ln>
          </p:spPr>
          <p:txBody>
            <a:bodyPr>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sz="2400">
                  <a:solidFill>
                    <a:srgbClr val="000000"/>
                  </a:solidFill>
                </a:rPr>
                <a:t>Delay</a:t>
              </a:r>
            </a:p>
          </p:txBody>
        </p:sp>
        <p:sp>
          <p:nvSpPr>
            <p:cNvPr id="59404" name="Line 59"/>
            <p:cNvSpPr>
              <a:spLocks noChangeShapeType="1"/>
            </p:cNvSpPr>
            <p:nvPr/>
          </p:nvSpPr>
          <p:spPr bwMode="auto">
            <a:xfrm>
              <a:off x="4224" y="1296"/>
              <a:ext cx="336"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5" name="Text Box 60"/>
            <p:cNvSpPr txBox="1">
              <a:spLocks noChangeArrowheads="1"/>
            </p:cNvSpPr>
            <p:nvPr/>
          </p:nvSpPr>
          <p:spPr bwMode="auto">
            <a:xfrm>
              <a:off x="4560" y="1152"/>
              <a:ext cx="6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r>
                <a:rPr lang="en-US" sz="2400">
                  <a:solidFill>
                    <a:srgbClr val="FF0000"/>
                  </a:solidFill>
                </a:rPr>
                <a:t>ACK#</a:t>
              </a:r>
            </a:p>
          </p:txBody>
        </p:sp>
      </p:grpSp>
    </p:spTree>
    <p:extLst>
      <p:ext uri="{BB962C8B-B14F-4D97-AF65-F5344CB8AC3E}">
        <p14:creationId xmlns:p14="http://schemas.microsoft.com/office/powerpoint/2010/main" val="852340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Bottom)">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5"/>
          <p:cNvSpPr>
            <a:spLocks noGrp="1"/>
          </p:cNvSpPr>
          <p:nvPr>
            <p:ph type="title"/>
          </p:nvPr>
        </p:nvSpPr>
        <p:spPr/>
        <p:txBody>
          <a:bodyPr/>
          <a:lstStyle/>
          <a:p>
            <a:r>
              <a:rPr lang="en-US" smtClean="0"/>
              <a:t>Advanced Microcontroller Bus Architecture (AMBA)</a:t>
            </a:r>
            <a:br>
              <a:rPr lang="en-US" smtClean="0"/>
            </a:br>
            <a:r>
              <a:rPr lang="en-US" smtClean="0"/>
              <a:t>- Advanced High-performance Bus (AHB)</a:t>
            </a:r>
            <a:br>
              <a:rPr lang="en-US" smtClean="0"/>
            </a:br>
            <a:r>
              <a:rPr lang="en-US" smtClean="0"/>
              <a:t>- Advanced Peripheral Bus (APB)</a:t>
            </a:r>
          </a:p>
        </p:txBody>
      </p:sp>
      <p:sp>
        <p:nvSpPr>
          <p:cNvPr id="46083" name="Text Placeholder 6"/>
          <p:cNvSpPr>
            <a:spLocks noGrp="1"/>
          </p:cNvSpPr>
          <p:nvPr>
            <p:ph type="body" idx="1"/>
          </p:nvPr>
        </p:nvSpPr>
        <p:spPr>
          <a:xfrm>
            <a:off x="457200" y="3489325"/>
            <a:ext cx="4040188" cy="639763"/>
          </a:xfrm>
        </p:spPr>
        <p:txBody>
          <a:bodyPr/>
          <a:lstStyle/>
          <a:p>
            <a:r>
              <a:rPr lang="en-US" smtClean="0"/>
              <a:t>AHB</a:t>
            </a:r>
          </a:p>
        </p:txBody>
      </p:sp>
      <p:sp>
        <p:nvSpPr>
          <p:cNvPr id="46084" name="Content Placeholder 7"/>
          <p:cNvSpPr>
            <a:spLocks noGrp="1"/>
          </p:cNvSpPr>
          <p:nvPr>
            <p:ph sz="half" idx="2"/>
          </p:nvPr>
        </p:nvSpPr>
        <p:spPr>
          <a:xfrm>
            <a:off x="457200" y="4129088"/>
            <a:ext cx="4040188" cy="2257425"/>
          </a:xfrm>
        </p:spPr>
        <p:txBody>
          <a:bodyPr/>
          <a:lstStyle/>
          <a:p>
            <a:r>
              <a:rPr lang="en-US" smtClean="0"/>
              <a:t>High performance</a:t>
            </a:r>
          </a:p>
          <a:p>
            <a:r>
              <a:rPr lang="en-US" smtClean="0"/>
              <a:t>Pipelined operation</a:t>
            </a:r>
          </a:p>
          <a:p>
            <a:r>
              <a:rPr lang="en-US" smtClean="0"/>
              <a:t>Burst transfers</a:t>
            </a:r>
          </a:p>
          <a:p>
            <a:r>
              <a:rPr lang="en-US" smtClean="0"/>
              <a:t>Multiple bus masters</a:t>
            </a:r>
          </a:p>
          <a:p>
            <a:r>
              <a:rPr lang="en-US" smtClean="0"/>
              <a:t>Split transactions</a:t>
            </a:r>
          </a:p>
        </p:txBody>
      </p:sp>
      <p:sp>
        <p:nvSpPr>
          <p:cNvPr id="46085" name="Text Placeholder 8"/>
          <p:cNvSpPr>
            <a:spLocks noGrp="1"/>
          </p:cNvSpPr>
          <p:nvPr>
            <p:ph type="body" sz="quarter" idx="3"/>
          </p:nvPr>
        </p:nvSpPr>
        <p:spPr>
          <a:xfrm>
            <a:off x="4645025" y="3489325"/>
            <a:ext cx="4041775" cy="639763"/>
          </a:xfrm>
        </p:spPr>
        <p:txBody>
          <a:bodyPr/>
          <a:lstStyle/>
          <a:p>
            <a:r>
              <a:rPr lang="en-US" smtClean="0"/>
              <a:t>APB</a:t>
            </a:r>
          </a:p>
        </p:txBody>
      </p:sp>
      <p:sp>
        <p:nvSpPr>
          <p:cNvPr id="46086" name="Content Placeholder 9"/>
          <p:cNvSpPr>
            <a:spLocks noGrp="1"/>
          </p:cNvSpPr>
          <p:nvPr>
            <p:ph sz="quarter" idx="4"/>
          </p:nvPr>
        </p:nvSpPr>
        <p:spPr>
          <a:xfrm>
            <a:off x="4645025" y="4129088"/>
            <a:ext cx="4041775" cy="2257425"/>
          </a:xfrm>
        </p:spPr>
        <p:txBody>
          <a:bodyPr/>
          <a:lstStyle/>
          <a:p>
            <a:r>
              <a:rPr lang="en-US" smtClean="0"/>
              <a:t>Low power</a:t>
            </a:r>
          </a:p>
          <a:p>
            <a:r>
              <a:rPr lang="en-US" smtClean="0"/>
              <a:t>Latched address/control</a:t>
            </a:r>
          </a:p>
          <a:p>
            <a:r>
              <a:rPr lang="en-US" smtClean="0"/>
              <a:t>Simple interface</a:t>
            </a:r>
          </a:p>
          <a:p>
            <a:r>
              <a:rPr lang="en-US" smtClean="0"/>
              <a:t>Suitable of many peripherals</a:t>
            </a:r>
          </a:p>
        </p:txBody>
      </p:sp>
      <p:sp>
        <p:nvSpPr>
          <p:cNvPr id="5" name="Slide Number Placeholder 4"/>
          <p:cNvSpPr>
            <a:spLocks noGrp="1"/>
          </p:cNvSpPr>
          <p:nvPr>
            <p:ph type="sldNum" sz="quarter" idx="12"/>
          </p:nvPr>
        </p:nvSpPr>
        <p:spPr/>
        <p:txBody>
          <a:bodyPr/>
          <a:lstStyle/>
          <a:p>
            <a:pPr>
              <a:defRPr/>
            </a:pPr>
            <a:fld id="{512C8BD2-5E98-488A-9B11-F782557F911A}" type="slidenum">
              <a:rPr lang="en-US" smtClean="0"/>
              <a:pPr>
                <a:defRPr/>
              </a:pPr>
              <a:t>34</a:t>
            </a:fld>
            <a:endParaRPr lang="en-US"/>
          </a:p>
        </p:txBody>
      </p:sp>
      <p:pic>
        <p:nvPicPr>
          <p:cNvPr id="46088" name="Picture 2"/>
          <p:cNvPicPr>
            <a:picLocks noChangeAspect="1" noChangeArrowheads="1"/>
          </p:cNvPicPr>
          <p:nvPr/>
        </p:nvPicPr>
        <p:blipFill>
          <a:blip r:embed="rId3" cstate="print"/>
          <a:srcRect/>
          <a:stretch>
            <a:fillRect/>
          </a:stretch>
        </p:blipFill>
        <p:spPr bwMode="auto">
          <a:xfrm>
            <a:off x="1430338" y="1447800"/>
            <a:ext cx="6283325" cy="2106613"/>
          </a:xfrm>
          <a:prstGeom prst="rect">
            <a:avLst/>
          </a:prstGeom>
          <a:noFill/>
          <a:ln w="9525">
            <a:noFill/>
            <a:miter lim="800000"/>
            <a:headEnd/>
            <a:tailEnd/>
          </a:ln>
        </p:spPr>
      </p:pic>
    </p:spTree>
    <p:extLst>
      <p:ext uri="{BB962C8B-B14F-4D97-AF65-F5344CB8AC3E}">
        <p14:creationId xmlns:p14="http://schemas.microsoft.com/office/powerpoint/2010/main" val="32066299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AD6193-928D-434B-B6A5-B758A92205A6}" type="slidenum">
              <a:rPr lang="en-US"/>
              <a:pPr>
                <a:defRPr/>
              </a:pPr>
              <a:t>35</a:t>
            </a:fld>
            <a:endParaRPr lang="en-US" dirty="0"/>
          </a:p>
        </p:txBody>
      </p:sp>
      <p:sp>
        <p:nvSpPr>
          <p:cNvPr id="47107" name="Rectangle 2"/>
          <p:cNvSpPr>
            <a:spLocks noGrp="1" noChangeArrowheads="1"/>
          </p:cNvSpPr>
          <p:nvPr>
            <p:ph type="title"/>
          </p:nvPr>
        </p:nvSpPr>
        <p:spPr/>
        <p:txBody>
          <a:bodyPr/>
          <a:lstStyle/>
          <a:p>
            <a:r>
              <a:rPr lang="en-US" smtClean="0"/>
              <a:t>Actel SmartFusion system/bus architecture</a:t>
            </a:r>
          </a:p>
        </p:txBody>
      </p:sp>
      <p:pic>
        <p:nvPicPr>
          <p:cNvPr id="47108" name="Picture 2"/>
          <p:cNvPicPr>
            <a:picLocks noChangeAspect="1" noChangeArrowheads="1"/>
          </p:cNvPicPr>
          <p:nvPr/>
        </p:nvPicPr>
        <p:blipFill>
          <a:blip r:embed="rId3" cstate="print"/>
          <a:srcRect/>
          <a:stretch>
            <a:fillRect/>
          </a:stretch>
        </p:blipFill>
        <p:spPr bwMode="auto">
          <a:xfrm>
            <a:off x="438150" y="752475"/>
            <a:ext cx="8267700" cy="5876925"/>
          </a:xfrm>
          <a:prstGeom prst="rect">
            <a:avLst/>
          </a:prstGeom>
          <a:noFill/>
          <a:ln w="9525">
            <a:noFill/>
            <a:miter lim="800000"/>
            <a:headEnd/>
            <a:tailEnd/>
          </a:ln>
        </p:spPr>
      </p:pic>
    </p:spTree>
    <p:extLst>
      <p:ext uri="{BB962C8B-B14F-4D97-AF65-F5344CB8AC3E}">
        <p14:creationId xmlns:p14="http://schemas.microsoft.com/office/powerpoint/2010/main" val="300888806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 terminology</a:t>
            </a:r>
            <a:endParaRPr lang="en-US" dirty="0"/>
          </a:p>
        </p:txBody>
      </p:sp>
      <p:sp>
        <p:nvSpPr>
          <p:cNvPr id="3" name="Content Placeholder 2"/>
          <p:cNvSpPr>
            <a:spLocks noGrp="1"/>
          </p:cNvSpPr>
          <p:nvPr>
            <p:ph idx="1"/>
          </p:nvPr>
        </p:nvSpPr>
        <p:spPr/>
        <p:txBody>
          <a:bodyPr/>
          <a:lstStyle/>
          <a:p>
            <a:r>
              <a:rPr lang="en-US" dirty="0" smtClean="0"/>
              <a:t>Any given transaction have an “</a:t>
            </a:r>
            <a:r>
              <a:rPr lang="en-US" i="1" u="sng" dirty="0" smtClean="0"/>
              <a:t>initiator</a:t>
            </a:r>
            <a:r>
              <a:rPr lang="en-US" dirty="0" smtClean="0"/>
              <a:t>” and “</a:t>
            </a:r>
            <a:r>
              <a:rPr lang="en-US" i="1" u="sng" dirty="0" smtClean="0"/>
              <a:t>target</a:t>
            </a:r>
            <a:r>
              <a:rPr lang="en-US" dirty="0" smtClean="0"/>
              <a:t>”</a:t>
            </a:r>
            <a:br>
              <a:rPr lang="en-US" dirty="0" smtClean="0"/>
            </a:br>
            <a:endParaRPr lang="en-US" dirty="0" smtClean="0"/>
          </a:p>
          <a:p>
            <a:r>
              <a:rPr lang="en-US" dirty="0" smtClean="0"/>
              <a:t>Any device capable of being an initiator is said to be a “</a:t>
            </a:r>
            <a:r>
              <a:rPr lang="en-US" i="1" u="sng" dirty="0" smtClean="0"/>
              <a:t>bus master</a:t>
            </a:r>
            <a:r>
              <a:rPr lang="en-US" dirty="0" smtClean="0"/>
              <a:t>”</a:t>
            </a:r>
          </a:p>
          <a:p>
            <a:pPr lvl="1"/>
            <a:r>
              <a:rPr lang="en-US" dirty="0" smtClean="0"/>
              <a:t>In many cases there is only one bus master (</a:t>
            </a:r>
            <a:r>
              <a:rPr lang="en-US" i="1" u="sng" dirty="0" smtClean="0"/>
              <a:t>single master</a:t>
            </a:r>
            <a:r>
              <a:rPr lang="en-US" dirty="0" smtClean="0"/>
              <a:t> vs. </a:t>
            </a:r>
            <a:r>
              <a:rPr lang="en-US" i="1" u="sng" dirty="0" smtClean="0"/>
              <a:t>multi-master</a:t>
            </a:r>
            <a:r>
              <a:rPr lang="en-US" dirty="0" smtClean="0"/>
              <a:t>).</a:t>
            </a:r>
          </a:p>
          <a:p>
            <a:endParaRPr lang="en-US" dirty="0"/>
          </a:p>
          <a:p>
            <a:r>
              <a:rPr lang="en-US" dirty="0" smtClean="0"/>
              <a:t>A device that can only be a target is said to be a slave device.</a:t>
            </a:r>
          </a:p>
          <a:p>
            <a:endParaRPr lang="en-US" dirty="0" smtClean="0"/>
          </a:p>
          <a:p>
            <a:r>
              <a:rPr lang="en-US" dirty="0" smtClean="0"/>
              <a:t>Some wires might be shared among all devices while others might be point-to-point connections (generally connecting the master to each target).</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04B59D7-2A7C-4FDE-85A6-7A6AD7748817}" type="slidenum">
              <a:rPr lang="en-US" smtClean="0"/>
              <a:pPr>
                <a:defRPr/>
              </a:pPr>
              <a:t>36</a:t>
            </a:fld>
            <a:endParaRPr lang="en-US"/>
          </a:p>
        </p:txBody>
      </p:sp>
    </p:spTree>
    <p:extLst>
      <p:ext uri="{BB962C8B-B14F-4D97-AF65-F5344CB8AC3E}">
        <p14:creationId xmlns:p14="http://schemas.microsoft.com/office/powerpoint/2010/main" val="215349130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shared wires</a:t>
            </a:r>
            <a:endParaRPr lang="en-US" dirty="0"/>
          </a:p>
        </p:txBody>
      </p:sp>
      <p:sp>
        <p:nvSpPr>
          <p:cNvPr id="3" name="Content Placeholder 2"/>
          <p:cNvSpPr>
            <a:spLocks noGrp="1"/>
          </p:cNvSpPr>
          <p:nvPr>
            <p:ph idx="1"/>
          </p:nvPr>
        </p:nvSpPr>
        <p:spPr>
          <a:xfrm>
            <a:off x="914400" y="838200"/>
            <a:ext cx="7315200" cy="4876800"/>
          </a:xfrm>
        </p:spPr>
        <p:txBody>
          <a:bodyPr/>
          <a:lstStyle/>
          <a:p>
            <a:r>
              <a:rPr lang="en-US" dirty="0" smtClean="0"/>
              <a:t>It is commonly the case that some shared wires might have more than one potential device that needs to drive them.</a:t>
            </a:r>
          </a:p>
          <a:p>
            <a:pPr lvl="1"/>
            <a:r>
              <a:rPr lang="en-US" dirty="0" smtClean="0"/>
              <a:t>For example there might be a shared data bus that is used by the targets and the initiator.  We saw this in the simple bus.</a:t>
            </a:r>
          </a:p>
          <a:p>
            <a:pPr lvl="1"/>
            <a:r>
              <a:rPr lang="en-US" dirty="0" smtClean="0"/>
              <a:t>In that case, we need a way to allow one device to control the wires while the others “stay out of the way”</a:t>
            </a:r>
          </a:p>
          <a:p>
            <a:pPr lvl="2"/>
            <a:r>
              <a:rPr lang="en-US" dirty="0" smtClean="0"/>
              <a:t>Most common solutions are: </a:t>
            </a:r>
          </a:p>
          <a:p>
            <a:pPr lvl="3"/>
            <a:r>
              <a:rPr lang="en-US" dirty="0" smtClean="0"/>
              <a:t>using tri-state drivers (so only one device is driving the bus at a time)</a:t>
            </a:r>
          </a:p>
          <a:p>
            <a:pPr lvl="3"/>
            <a:r>
              <a:rPr lang="en-US" dirty="0" smtClean="0"/>
              <a:t>using open-collector connections (so if any device drives a 0 there is a 0 on the bus otherwise there is a 1)</a:t>
            </a:r>
          </a:p>
        </p:txBody>
      </p:sp>
      <p:sp>
        <p:nvSpPr>
          <p:cNvPr id="4" name="Slide Number Placeholder 3"/>
          <p:cNvSpPr>
            <a:spLocks noGrp="1"/>
          </p:cNvSpPr>
          <p:nvPr>
            <p:ph type="sldNum" sz="quarter" idx="12"/>
          </p:nvPr>
        </p:nvSpPr>
        <p:spPr/>
        <p:txBody>
          <a:bodyPr/>
          <a:lstStyle/>
          <a:p>
            <a:pPr>
              <a:defRPr/>
            </a:pPr>
            <a:fld id="{F04B59D7-2A7C-4FDE-85A6-7A6AD7748817}" type="slidenum">
              <a:rPr lang="en-US" smtClean="0"/>
              <a:pPr>
                <a:defRPr/>
              </a:pPr>
              <a:t>37</a:t>
            </a:fld>
            <a:endParaRPr lang="en-US" dirty="0"/>
          </a:p>
        </p:txBody>
      </p:sp>
    </p:spTree>
    <p:extLst>
      <p:ext uri="{BB962C8B-B14F-4D97-AF65-F5344CB8AC3E}">
        <p14:creationId xmlns:p14="http://schemas.microsoft.com/office/powerpoint/2010/main" val="401110524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just say no to shared wires.</a:t>
            </a:r>
            <a:endParaRPr lang="en-US" dirty="0"/>
          </a:p>
        </p:txBody>
      </p:sp>
      <p:sp>
        <p:nvSpPr>
          <p:cNvPr id="3" name="Content Placeholder 2"/>
          <p:cNvSpPr>
            <a:spLocks noGrp="1"/>
          </p:cNvSpPr>
          <p:nvPr>
            <p:ph idx="1"/>
          </p:nvPr>
        </p:nvSpPr>
        <p:spPr/>
        <p:txBody>
          <a:bodyPr/>
          <a:lstStyle/>
          <a:p>
            <a:r>
              <a:rPr lang="en-US" dirty="0"/>
              <a:t>Another option is to not share wires that could be driven by more than one device...</a:t>
            </a:r>
          </a:p>
          <a:p>
            <a:pPr lvl="1"/>
            <a:r>
              <a:rPr lang="en-US" dirty="0" smtClean="0"/>
              <a:t>This can be really expensive.  </a:t>
            </a:r>
          </a:p>
          <a:p>
            <a:pPr lvl="2"/>
            <a:r>
              <a:rPr lang="en-US" dirty="0" smtClean="0"/>
              <a:t>Each target device would need its own data bus.</a:t>
            </a:r>
          </a:p>
          <a:p>
            <a:pPr lvl="2"/>
            <a:r>
              <a:rPr lang="en-US" dirty="0" smtClean="0"/>
              <a:t>That’s a LOT of wires!</a:t>
            </a:r>
          </a:p>
          <a:p>
            <a:pPr lvl="1"/>
            <a:r>
              <a:rPr lang="en-US" dirty="0" smtClean="0"/>
              <a:t>Not doable when connecting chips on a PCB as you are paying for each pin.</a:t>
            </a:r>
          </a:p>
          <a:p>
            <a:pPr lvl="1"/>
            <a:r>
              <a:rPr lang="en-US" dirty="0" smtClean="0"/>
              <a:t>Quite doable (though not pretty) inside of a chip.</a:t>
            </a:r>
          </a:p>
        </p:txBody>
      </p:sp>
      <p:sp>
        <p:nvSpPr>
          <p:cNvPr id="4" name="Slide Number Placeholder 3"/>
          <p:cNvSpPr>
            <a:spLocks noGrp="1"/>
          </p:cNvSpPr>
          <p:nvPr>
            <p:ph type="sldNum" sz="quarter" idx="12"/>
          </p:nvPr>
        </p:nvSpPr>
        <p:spPr/>
        <p:txBody>
          <a:bodyPr/>
          <a:lstStyle/>
          <a:p>
            <a:pPr>
              <a:defRPr/>
            </a:pPr>
            <a:fld id="{F04B59D7-2A7C-4FDE-85A6-7A6AD7748817}" type="slidenum">
              <a:rPr lang="en-US" smtClean="0"/>
              <a:pPr>
                <a:defRPr/>
              </a:pPr>
              <a:t>38</a:t>
            </a:fld>
            <a:endParaRPr lang="en-US"/>
          </a:p>
        </p:txBody>
      </p:sp>
    </p:spTree>
    <p:extLst>
      <p:ext uri="{BB962C8B-B14F-4D97-AF65-F5344CB8AC3E}">
        <p14:creationId xmlns:p14="http://schemas.microsoft.com/office/powerpoint/2010/main" val="12319045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B2E7A12-9C6C-44E2-83F2-2437AD2652E1}" type="slidenum">
              <a:rPr lang="en-US"/>
              <a:pPr>
                <a:defRPr/>
              </a:pPr>
              <a:t>39</a:t>
            </a:fld>
            <a:endParaRPr lang="en-US" dirty="0"/>
          </a:p>
        </p:txBody>
      </p:sp>
      <p:sp>
        <p:nvSpPr>
          <p:cNvPr id="69635" name="Rectangle 2"/>
          <p:cNvSpPr>
            <a:spLocks noGrp="1" noChangeArrowheads="1"/>
          </p:cNvSpPr>
          <p:nvPr>
            <p:ph type="title"/>
          </p:nvPr>
        </p:nvSpPr>
        <p:spPr/>
        <p:txBody>
          <a:bodyPr/>
          <a:lstStyle/>
          <a:p>
            <a:r>
              <a:rPr lang="en-US" dirty="0" smtClean="0"/>
              <a:t>APB is a fairly simple bus designed to be easy to </a:t>
            </a:r>
            <a:br>
              <a:rPr lang="en-US" dirty="0" smtClean="0"/>
            </a:br>
            <a:r>
              <a:rPr lang="en-US" dirty="0" smtClean="0"/>
              <a:t>work with.</a:t>
            </a:r>
          </a:p>
        </p:txBody>
      </p:sp>
      <p:sp>
        <p:nvSpPr>
          <p:cNvPr id="69636" name="Rectangle 3"/>
          <p:cNvSpPr>
            <a:spLocks noGrp="1" noChangeArrowheads="1"/>
          </p:cNvSpPr>
          <p:nvPr>
            <p:ph type="body" idx="1"/>
          </p:nvPr>
        </p:nvSpPr>
        <p:spPr>
          <a:xfrm>
            <a:off x="533400" y="990600"/>
            <a:ext cx="4038600" cy="5410200"/>
          </a:xfrm>
        </p:spPr>
        <p:txBody>
          <a:bodyPr/>
          <a:lstStyle/>
          <a:p>
            <a:r>
              <a:rPr lang="en-US" smtClean="0"/>
              <a:t>Low-cost</a:t>
            </a:r>
          </a:p>
          <a:p>
            <a:endParaRPr lang="en-US" smtClean="0"/>
          </a:p>
          <a:p>
            <a:r>
              <a:rPr lang="en-US" smtClean="0"/>
              <a:t>Low-power</a:t>
            </a:r>
          </a:p>
          <a:p>
            <a:endParaRPr lang="en-US" smtClean="0"/>
          </a:p>
          <a:p>
            <a:r>
              <a:rPr lang="en-US" smtClean="0"/>
              <a:t>Low-complexity</a:t>
            </a:r>
          </a:p>
          <a:p>
            <a:endParaRPr lang="en-US" smtClean="0"/>
          </a:p>
          <a:p>
            <a:r>
              <a:rPr lang="en-US" smtClean="0"/>
              <a:t>Low-bandwidth</a:t>
            </a:r>
          </a:p>
          <a:p>
            <a:endParaRPr lang="en-US" smtClean="0"/>
          </a:p>
          <a:p>
            <a:r>
              <a:rPr lang="en-US" smtClean="0"/>
              <a:t>Non-pipelined</a:t>
            </a:r>
          </a:p>
          <a:p>
            <a:endParaRPr lang="en-US" smtClean="0"/>
          </a:p>
          <a:p>
            <a:r>
              <a:rPr lang="en-US" smtClean="0"/>
              <a:t>Ideal for peripherals</a:t>
            </a:r>
          </a:p>
        </p:txBody>
      </p:sp>
    </p:spTree>
    <p:extLst>
      <p:ext uri="{BB962C8B-B14F-4D97-AF65-F5344CB8AC3E}">
        <p14:creationId xmlns:p14="http://schemas.microsoft.com/office/powerpoint/2010/main" val="25449273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ea typeface="MS PGothic" panose="020B0600070205080204" pitchFamily="34" charset="-128"/>
              </a:defRPr>
            </a:lvl1pPr>
            <a:lvl2pPr marL="742950" indent="-285750">
              <a:defRPr sz="3600">
                <a:solidFill>
                  <a:schemeClr val="tx1"/>
                </a:solidFill>
                <a:latin typeface="Times New Roman" panose="02020603050405020304" pitchFamily="18" charset="0"/>
                <a:ea typeface="MS PGothic" panose="020B0600070205080204" pitchFamily="34" charset="-128"/>
              </a:defRPr>
            </a:lvl2pPr>
            <a:lvl3pPr marL="1143000" indent="-228600">
              <a:defRPr sz="3600">
                <a:solidFill>
                  <a:schemeClr val="tx1"/>
                </a:solidFill>
                <a:latin typeface="Times New Roman" panose="02020603050405020304" pitchFamily="18" charset="0"/>
                <a:ea typeface="MS PGothic" panose="020B0600070205080204" pitchFamily="34" charset="-128"/>
              </a:defRPr>
            </a:lvl3pPr>
            <a:lvl4pPr marL="1600200" indent="-228600">
              <a:defRPr sz="3600">
                <a:solidFill>
                  <a:schemeClr val="tx1"/>
                </a:solidFill>
                <a:latin typeface="Times New Roman" panose="02020603050405020304" pitchFamily="18" charset="0"/>
                <a:ea typeface="MS PGothic" panose="020B0600070205080204" pitchFamily="34" charset="-128"/>
              </a:defRPr>
            </a:lvl4pPr>
            <a:lvl5pPr marL="2057400" indent="-228600">
              <a:defRPr sz="3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9pPr>
          </a:lstStyle>
          <a:p>
            <a:fld id="{CBABE4A1-75BD-4A92-94DB-319922937644}" type="slidenum">
              <a:rPr lang="en-US" altLang="en-US" sz="1600">
                <a:solidFill>
                  <a:schemeClr val="folHlink"/>
                </a:solidFill>
                <a:latin typeface="Trebuchet MS" panose="020B0603020202020204" pitchFamily="34" charset="0"/>
              </a:rPr>
              <a:pPr/>
              <a:t>4</a:t>
            </a:fld>
            <a:endParaRPr lang="en-US" altLang="en-US" sz="1600">
              <a:solidFill>
                <a:schemeClr val="folHlink"/>
              </a:solidFill>
              <a:latin typeface="Trebuchet MS" panose="020B0603020202020204" pitchFamily="34" charset="0"/>
            </a:endParaRPr>
          </a:p>
        </p:txBody>
      </p:sp>
      <p:sp>
        <p:nvSpPr>
          <p:cNvPr id="20482" name="Rectangle 2"/>
          <p:cNvSpPr>
            <a:spLocks noGrp="1" noChangeArrowheads="1"/>
          </p:cNvSpPr>
          <p:nvPr>
            <p:ph type="title"/>
          </p:nvPr>
        </p:nvSpPr>
        <p:spPr/>
        <p:txBody>
          <a:bodyPr/>
          <a:lstStyle/>
          <a:p>
            <a:r>
              <a:rPr lang="en-US" altLang="en-US" smtClean="0"/>
              <a:t>Moore</a:t>
            </a:r>
            <a:r>
              <a:rPr lang="ja-JP" altLang="en-US" smtClean="0"/>
              <a:t>’</a:t>
            </a:r>
            <a:r>
              <a:rPr lang="en-US" altLang="ja-JP" smtClean="0"/>
              <a:t>s Law (a statement about economics):</a:t>
            </a:r>
            <a:br>
              <a:rPr lang="en-US" altLang="ja-JP" smtClean="0"/>
            </a:br>
            <a:r>
              <a:rPr lang="en-US" altLang="ja-JP" smtClean="0"/>
              <a:t>IC transistor count doubles every 18-24 mo</a:t>
            </a:r>
            <a:endParaRPr lang="en-US" altLang="en-US" smtClean="0"/>
          </a:p>
        </p:txBody>
      </p:sp>
      <p:pic>
        <p:nvPicPr>
          <p:cNvPr id="2048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1020763"/>
            <a:ext cx="6119813"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12"/>
          <p:cNvSpPr txBox="1">
            <a:spLocks noChangeArrowheads="1"/>
          </p:cNvSpPr>
          <p:nvPr/>
        </p:nvSpPr>
        <p:spPr bwMode="auto">
          <a:xfrm>
            <a:off x="7037388" y="6402388"/>
            <a:ext cx="201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a:solidFill>
                  <a:schemeClr val="tx1"/>
                </a:solidFill>
                <a:latin typeface="Times New Roman" panose="02020603050405020304" pitchFamily="18" charset="0"/>
                <a:ea typeface="MS PGothic" panose="020B0600070205080204" pitchFamily="34" charset="-128"/>
              </a:defRPr>
            </a:lvl1pPr>
            <a:lvl2pPr marL="742950" indent="-285750">
              <a:defRPr sz="3600">
                <a:solidFill>
                  <a:schemeClr val="tx1"/>
                </a:solidFill>
                <a:latin typeface="Times New Roman" panose="02020603050405020304" pitchFamily="18" charset="0"/>
                <a:ea typeface="MS PGothic" panose="020B0600070205080204" pitchFamily="34" charset="-128"/>
              </a:defRPr>
            </a:lvl2pPr>
            <a:lvl3pPr marL="1143000" indent="-228600">
              <a:defRPr sz="3600">
                <a:solidFill>
                  <a:schemeClr val="tx1"/>
                </a:solidFill>
                <a:latin typeface="Times New Roman" panose="02020603050405020304" pitchFamily="18" charset="0"/>
                <a:ea typeface="MS PGothic" panose="020B0600070205080204" pitchFamily="34" charset="-128"/>
              </a:defRPr>
            </a:lvl3pPr>
            <a:lvl4pPr marL="1600200" indent="-228600">
              <a:defRPr sz="3600">
                <a:solidFill>
                  <a:schemeClr val="tx1"/>
                </a:solidFill>
                <a:latin typeface="Times New Roman" panose="02020603050405020304" pitchFamily="18" charset="0"/>
                <a:ea typeface="MS PGothic" panose="020B0600070205080204" pitchFamily="34" charset="-128"/>
              </a:defRPr>
            </a:lvl4pPr>
            <a:lvl5pPr marL="2057400" indent="-228600">
              <a:defRPr sz="3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9pPr>
          </a:lstStyle>
          <a:p>
            <a:pPr algn="r"/>
            <a:r>
              <a:rPr lang="en-US" altLang="en-US" sz="1800">
                <a:solidFill>
                  <a:srgbClr val="000066"/>
                </a:solidFill>
                <a:latin typeface="Arial" panose="020B0604020202020204" pitchFamily="34" charset="0"/>
              </a:rPr>
              <a:t>Photo Credit: Intel</a:t>
            </a:r>
          </a:p>
        </p:txBody>
      </p:sp>
      <p:pic>
        <p:nvPicPr>
          <p:cNvPr id="20485" name="Picture 10"/>
          <p:cNvPicPr>
            <a:picLocks noChangeAspect="1" noChangeArrowheads="1"/>
          </p:cNvPicPr>
          <p:nvPr/>
        </p:nvPicPr>
        <p:blipFill>
          <a:blip r:embed="rId4">
            <a:extLst>
              <a:ext uri="{28A0092B-C50C-407E-A947-70E740481C1C}">
                <a14:useLocalDpi xmlns:a14="http://schemas.microsoft.com/office/drawing/2010/main" val="0"/>
              </a:ext>
            </a:extLst>
          </a:blip>
          <a:srcRect l="25523" t="35857" r="38048" b="12064"/>
          <a:stretch>
            <a:fillRect/>
          </a:stretch>
        </p:blipFill>
        <p:spPr bwMode="auto">
          <a:xfrm>
            <a:off x="4724400" y="3048000"/>
            <a:ext cx="3140075"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609600"/>
            <a:ext cx="16383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24013" y="4191000"/>
            <a:ext cx="2947987"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8301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smtClean="0"/>
              <a:t>APB bus signals</a:t>
            </a:r>
            <a:endParaRPr lang="en-US" dirty="0"/>
          </a:p>
        </p:txBody>
      </p:sp>
      <p:sp>
        <p:nvSpPr>
          <p:cNvPr id="6" name="Content Placeholder 5"/>
          <p:cNvSpPr>
            <a:spLocks noGrp="1"/>
          </p:cNvSpPr>
          <p:nvPr>
            <p:ph sz="half" idx="1"/>
          </p:nvPr>
        </p:nvSpPr>
        <p:spPr/>
        <p:txBody>
          <a:bodyPr>
            <a:normAutofit lnSpcReduction="10000"/>
          </a:bodyPr>
          <a:lstStyle/>
          <a:p>
            <a:r>
              <a:rPr lang="en-US" dirty="0" smtClean="0"/>
              <a:t>PCLK </a:t>
            </a:r>
          </a:p>
          <a:p>
            <a:pPr lvl="1"/>
            <a:r>
              <a:rPr lang="en-US" dirty="0" smtClean="0"/>
              <a:t>Clock</a:t>
            </a:r>
          </a:p>
          <a:p>
            <a:r>
              <a:rPr lang="en-US" dirty="0" smtClean="0"/>
              <a:t>PADDR</a:t>
            </a:r>
          </a:p>
          <a:p>
            <a:pPr lvl="1"/>
            <a:r>
              <a:rPr lang="en-US" dirty="0" smtClean="0"/>
              <a:t>Address on bus</a:t>
            </a:r>
          </a:p>
          <a:p>
            <a:r>
              <a:rPr lang="en-US" dirty="0" smtClean="0"/>
              <a:t>PWRITE</a:t>
            </a:r>
          </a:p>
          <a:p>
            <a:pPr lvl="1"/>
            <a:r>
              <a:rPr lang="en-US" dirty="0" smtClean="0"/>
              <a:t>1=Write, 0=Read</a:t>
            </a:r>
          </a:p>
          <a:p>
            <a:r>
              <a:rPr lang="en-US" dirty="0" smtClean="0"/>
              <a:t>PWDATA</a:t>
            </a:r>
          </a:p>
          <a:p>
            <a:pPr lvl="1"/>
            <a:r>
              <a:rPr lang="en-US" dirty="0" smtClean="0"/>
              <a:t>Data written to the I/O device.  Supplied by the bus master/processor.</a:t>
            </a:r>
          </a:p>
        </p:txBody>
      </p:sp>
      <p:sp>
        <p:nvSpPr>
          <p:cNvPr id="4" name="Slide Number Placeholder 3"/>
          <p:cNvSpPr>
            <a:spLocks noGrp="1"/>
          </p:cNvSpPr>
          <p:nvPr>
            <p:ph type="sldNum" sz="quarter" idx="12"/>
          </p:nvPr>
        </p:nvSpPr>
        <p:spPr/>
        <p:txBody>
          <a:bodyPr/>
          <a:lstStyle/>
          <a:p>
            <a:pPr>
              <a:defRPr/>
            </a:pPr>
            <a:fld id="{F04B59D7-2A7C-4FDE-85A6-7A6AD7748817}" type="slidenum">
              <a:rPr lang="en-US" smtClean="0"/>
              <a:pPr>
                <a:defRPr/>
              </a:pPr>
              <a:t>40</a:t>
            </a:fld>
            <a:endParaRPr lang="en-US"/>
          </a:p>
        </p:txBody>
      </p:sp>
      <p:pic>
        <p:nvPicPr>
          <p:cNvPr id="8" name="Picture 7" descr="http://www.eecs.umich.edu/courses/eecs373/labsW13/mmiotutorial/index_files/tut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156229"/>
            <a:ext cx="3847148" cy="2091160"/>
          </a:xfrm>
          <a:prstGeom prst="rect">
            <a:avLst/>
          </a:prstGeom>
          <a:noFill/>
          <a:ln>
            <a:noFill/>
          </a:ln>
        </p:spPr>
      </p:pic>
      <p:sp>
        <p:nvSpPr>
          <p:cNvPr id="12" name="Oval 11"/>
          <p:cNvSpPr/>
          <p:nvPr/>
        </p:nvSpPr>
        <p:spPr>
          <a:xfrm>
            <a:off x="5334000" y="1428882"/>
            <a:ext cx="609600" cy="228600"/>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321388" y="1663788"/>
            <a:ext cx="609600" cy="228600"/>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296164" y="1905000"/>
            <a:ext cx="609600" cy="228600"/>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234676" y="2616024"/>
            <a:ext cx="696311" cy="228600"/>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310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animClr clrSpc="rgb" dir="cw">
                                      <p:cBhvr>
                                        <p:cTn id="7" dur="500" fill="hold"/>
                                        <p:tgtEl>
                                          <p:spTgt spid="6">
                                            <p:txEl>
                                              <p:pRg st="0" end="0"/>
                                            </p:txEl>
                                          </p:spTgt>
                                        </p:tgtEl>
                                        <p:attrNameLst>
                                          <p:attrName>fillcolor</p:attrName>
                                        </p:attrNameLst>
                                      </p:cBhvr>
                                      <p:to>
                                        <a:schemeClr val="accent2"/>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21" presetClass="entr" presetSubtype="1"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par>
                                <p:cTn id="18" presetID="19" presetClass="emph" presetSubtype="0" fill="hold" nodeType="withEffect">
                                  <p:stCondLst>
                                    <p:cond delay="0"/>
                                  </p:stCondLst>
                                  <p:childTnLst>
                                    <p:animClr clrSpc="rgb" dir="cw">
                                      <p:cBhvr override="childStyle">
                                        <p:cTn id="19" dur="500" fill="hold"/>
                                        <p:tgtEl>
                                          <p:spTgt spid="6">
                                            <p:txEl>
                                              <p:pRg st="0" end="0"/>
                                            </p:txEl>
                                          </p:spTgt>
                                        </p:tgtEl>
                                        <p:attrNameLst>
                                          <p:attrName>style.color</p:attrName>
                                        </p:attrNameLst>
                                      </p:cBhvr>
                                      <p:to>
                                        <a:srgbClr val="000000"/>
                                      </p:to>
                                    </p:animClr>
                                    <p:animClr clrSpc="rgb" dir="cw">
                                      <p:cBhvr>
                                        <p:cTn id="20" dur="500" fill="hold"/>
                                        <p:tgtEl>
                                          <p:spTgt spid="6">
                                            <p:txEl>
                                              <p:pRg st="0" end="0"/>
                                            </p:txEl>
                                          </p:spTgt>
                                        </p:tgtEl>
                                        <p:attrNameLst>
                                          <p:attrName>fillcolor</p:attrName>
                                        </p:attrNameLst>
                                      </p:cBhvr>
                                      <p:to>
                                        <a:srgbClr val="000000"/>
                                      </p:to>
                                    </p:animClr>
                                    <p:set>
                                      <p:cBhvr>
                                        <p:cTn id="21" dur="500" fill="hold"/>
                                        <p:tgtEl>
                                          <p:spTgt spid="6">
                                            <p:txEl>
                                              <p:pRg st="0" end="0"/>
                                            </p:txEl>
                                          </p:spTgt>
                                        </p:tgtEl>
                                        <p:attrNameLst>
                                          <p:attrName>fill.type</p:attrName>
                                        </p:attrNameLst>
                                      </p:cBhvr>
                                      <p:to>
                                        <p:strVal val="solid"/>
                                      </p:to>
                                    </p:set>
                                    <p:set>
                                      <p:cBhvr>
                                        <p:cTn id="22" dur="500" fill="hold"/>
                                        <p:tgtEl>
                                          <p:spTgt spid="6">
                                            <p:txEl>
                                              <p:pRg st="0" end="0"/>
                                            </p:txEl>
                                          </p:spTgt>
                                        </p:tgtEl>
                                        <p:attrNameLst>
                                          <p:attrName>fill.on</p:attrName>
                                        </p:attrNameLst>
                                      </p:cBhvr>
                                      <p:to>
                                        <p:strVal val="true"/>
                                      </p:to>
                                    </p:set>
                                  </p:childTnLst>
                                </p:cTn>
                              </p:par>
                              <p:par>
                                <p:cTn id="23" presetID="19" presetClass="emph" presetSubtype="0" fill="hold" nodeType="withEffect">
                                  <p:stCondLst>
                                    <p:cond delay="0"/>
                                  </p:stCondLst>
                                  <p:childTnLst>
                                    <p:animClr clrSpc="rgb" dir="cw">
                                      <p:cBhvr override="childStyle">
                                        <p:cTn id="24" dur="500" fill="hold"/>
                                        <p:tgtEl>
                                          <p:spTgt spid="6">
                                            <p:txEl>
                                              <p:pRg st="2" end="2"/>
                                            </p:txEl>
                                          </p:spTgt>
                                        </p:tgtEl>
                                        <p:attrNameLst>
                                          <p:attrName>style.color</p:attrName>
                                        </p:attrNameLst>
                                      </p:cBhvr>
                                      <p:to>
                                        <a:schemeClr val="accent2"/>
                                      </p:to>
                                    </p:animClr>
                                    <p:animClr clrSpc="rgb" dir="cw">
                                      <p:cBhvr>
                                        <p:cTn id="25" dur="500" fill="hold"/>
                                        <p:tgtEl>
                                          <p:spTgt spid="6">
                                            <p:txEl>
                                              <p:pRg st="2" end="2"/>
                                            </p:txEl>
                                          </p:spTgt>
                                        </p:tgtEl>
                                        <p:attrNameLst>
                                          <p:attrName>fillcolor</p:attrName>
                                        </p:attrNameLst>
                                      </p:cBhvr>
                                      <p:to>
                                        <a:schemeClr val="accent2"/>
                                      </p:to>
                                    </p:animClr>
                                    <p:set>
                                      <p:cBhvr>
                                        <p:cTn id="26" dur="500" fill="hold"/>
                                        <p:tgtEl>
                                          <p:spTgt spid="6">
                                            <p:txEl>
                                              <p:pRg st="2" end="2"/>
                                            </p:txEl>
                                          </p:spTgt>
                                        </p:tgtEl>
                                        <p:attrNameLst>
                                          <p:attrName>fill.type</p:attrName>
                                        </p:attrNameLst>
                                      </p:cBhvr>
                                      <p:to>
                                        <p:strVal val="solid"/>
                                      </p:to>
                                    </p:set>
                                    <p:set>
                                      <p:cBhvr>
                                        <p:cTn id="27" dur="500" fill="hold"/>
                                        <p:tgtEl>
                                          <p:spTgt spid="6">
                                            <p:txEl>
                                              <p:pRg st="2" end="2"/>
                                            </p:txEl>
                                          </p:spTgt>
                                        </p:tgtEl>
                                        <p:attrNameLst>
                                          <p:attrName>fill.on</p:attrName>
                                        </p:attrNameLst>
                                      </p:cBhvr>
                                      <p:to>
                                        <p:strVal val="true"/>
                                      </p:to>
                                    </p:set>
                                  </p:childTnLst>
                                </p:cTn>
                              </p:par>
                              <p:par>
                                <p:cTn id="28" presetID="21" presetClass="entr" presetSubtype="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heel(1)">
                                      <p:cBhvr>
                                        <p:cTn id="30" dur="2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19" presetClass="emph" presetSubtype="0" fill="hold" nodeType="withEffect">
                                  <p:stCondLst>
                                    <p:cond delay="0"/>
                                  </p:stCondLst>
                                  <p:childTnLst>
                                    <p:animClr clrSpc="rgb" dir="cw">
                                      <p:cBhvr override="childStyle">
                                        <p:cTn id="37" dur="500" fill="hold"/>
                                        <p:tgtEl>
                                          <p:spTgt spid="6">
                                            <p:txEl>
                                              <p:pRg st="2" end="2"/>
                                            </p:txEl>
                                          </p:spTgt>
                                        </p:tgtEl>
                                        <p:attrNameLst>
                                          <p:attrName>style.color</p:attrName>
                                        </p:attrNameLst>
                                      </p:cBhvr>
                                      <p:to>
                                        <a:srgbClr val="000000"/>
                                      </p:to>
                                    </p:animClr>
                                    <p:animClr clrSpc="rgb" dir="cw">
                                      <p:cBhvr>
                                        <p:cTn id="38" dur="500" fill="hold"/>
                                        <p:tgtEl>
                                          <p:spTgt spid="6">
                                            <p:txEl>
                                              <p:pRg st="2" end="2"/>
                                            </p:txEl>
                                          </p:spTgt>
                                        </p:tgtEl>
                                        <p:attrNameLst>
                                          <p:attrName>fillcolor</p:attrName>
                                        </p:attrNameLst>
                                      </p:cBhvr>
                                      <p:to>
                                        <a:srgbClr val="000000"/>
                                      </p:to>
                                    </p:animClr>
                                    <p:set>
                                      <p:cBhvr>
                                        <p:cTn id="39" dur="500" fill="hold"/>
                                        <p:tgtEl>
                                          <p:spTgt spid="6">
                                            <p:txEl>
                                              <p:pRg st="2" end="2"/>
                                            </p:txEl>
                                          </p:spTgt>
                                        </p:tgtEl>
                                        <p:attrNameLst>
                                          <p:attrName>fill.type</p:attrName>
                                        </p:attrNameLst>
                                      </p:cBhvr>
                                      <p:to>
                                        <p:strVal val="solid"/>
                                      </p:to>
                                    </p:set>
                                    <p:set>
                                      <p:cBhvr>
                                        <p:cTn id="40" dur="500" fill="hold"/>
                                        <p:tgtEl>
                                          <p:spTgt spid="6">
                                            <p:txEl>
                                              <p:pRg st="2" end="2"/>
                                            </p:txEl>
                                          </p:spTgt>
                                        </p:tgtEl>
                                        <p:attrNameLst>
                                          <p:attrName>fill.on</p:attrName>
                                        </p:attrNameLst>
                                      </p:cBhvr>
                                      <p:to>
                                        <p:strVal val="true"/>
                                      </p:to>
                                    </p:set>
                                  </p:childTnLst>
                                </p:cTn>
                              </p:par>
                              <p:par>
                                <p:cTn id="41" presetID="19" presetClass="emph" presetSubtype="0" fill="hold" nodeType="withEffect">
                                  <p:stCondLst>
                                    <p:cond delay="0"/>
                                  </p:stCondLst>
                                  <p:childTnLst>
                                    <p:animClr clrSpc="rgb" dir="cw">
                                      <p:cBhvr override="childStyle">
                                        <p:cTn id="42" dur="500" fill="hold"/>
                                        <p:tgtEl>
                                          <p:spTgt spid="6">
                                            <p:txEl>
                                              <p:pRg st="4" end="4"/>
                                            </p:txEl>
                                          </p:spTgt>
                                        </p:tgtEl>
                                        <p:attrNameLst>
                                          <p:attrName>style.color</p:attrName>
                                        </p:attrNameLst>
                                      </p:cBhvr>
                                      <p:to>
                                        <a:schemeClr val="accent2"/>
                                      </p:to>
                                    </p:animClr>
                                    <p:animClr clrSpc="rgb" dir="cw">
                                      <p:cBhvr>
                                        <p:cTn id="43" dur="500" fill="hold"/>
                                        <p:tgtEl>
                                          <p:spTgt spid="6">
                                            <p:txEl>
                                              <p:pRg st="4" end="4"/>
                                            </p:txEl>
                                          </p:spTgt>
                                        </p:tgtEl>
                                        <p:attrNameLst>
                                          <p:attrName>fillcolor</p:attrName>
                                        </p:attrNameLst>
                                      </p:cBhvr>
                                      <p:to>
                                        <a:schemeClr val="accent2"/>
                                      </p:to>
                                    </p:animClr>
                                    <p:set>
                                      <p:cBhvr>
                                        <p:cTn id="44" dur="500" fill="hold"/>
                                        <p:tgtEl>
                                          <p:spTgt spid="6">
                                            <p:txEl>
                                              <p:pRg st="4" end="4"/>
                                            </p:txEl>
                                          </p:spTgt>
                                        </p:tgtEl>
                                        <p:attrNameLst>
                                          <p:attrName>fill.type</p:attrName>
                                        </p:attrNameLst>
                                      </p:cBhvr>
                                      <p:to>
                                        <p:strVal val="solid"/>
                                      </p:to>
                                    </p:set>
                                    <p:set>
                                      <p:cBhvr>
                                        <p:cTn id="45" dur="500" fill="hold"/>
                                        <p:tgtEl>
                                          <p:spTgt spid="6">
                                            <p:txEl>
                                              <p:pRg st="4" end="4"/>
                                            </p:txEl>
                                          </p:spTgt>
                                        </p:tgtEl>
                                        <p:attrNameLst>
                                          <p:attrName>fill.on</p:attrName>
                                        </p:attrNameLst>
                                      </p:cBhvr>
                                      <p:to>
                                        <p:strVal val="true"/>
                                      </p:to>
                                    </p:set>
                                  </p:childTnLst>
                                </p:cTn>
                              </p:par>
                              <p:par>
                                <p:cTn id="46" presetID="21" presetClass="entr" presetSubtype="1"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heel(1)">
                                      <p:cBhvr>
                                        <p:cTn id="48" dur="20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xit" presetSubtype="21" fill="hold" grpId="1" nodeType="clickEffect">
                                  <p:stCondLst>
                                    <p:cond delay="0"/>
                                  </p:stCondLst>
                                  <p:childTnLst>
                                    <p:animEffect transition="out" filter="barn(inVertical)">
                                      <p:cBhvr>
                                        <p:cTn id="52" dur="500"/>
                                        <p:tgtEl>
                                          <p:spTgt spid="16"/>
                                        </p:tgtEl>
                                      </p:cBhvr>
                                    </p:animEffect>
                                    <p:set>
                                      <p:cBhvr>
                                        <p:cTn id="53" dur="1" fill="hold">
                                          <p:stCondLst>
                                            <p:cond delay="499"/>
                                          </p:stCondLst>
                                        </p:cTn>
                                        <p:tgtEl>
                                          <p:spTgt spid="16"/>
                                        </p:tgtEl>
                                        <p:attrNameLst>
                                          <p:attrName>style.visibility</p:attrName>
                                        </p:attrNameLst>
                                      </p:cBhvr>
                                      <p:to>
                                        <p:strVal val="hidden"/>
                                      </p:to>
                                    </p:set>
                                  </p:childTnLst>
                                </p:cTn>
                              </p:par>
                              <p:par>
                                <p:cTn id="54" presetID="19" presetClass="emph" presetSubtype="0" fill="hold" nodeType="withEffect">
                                  <p:stCondLst>
                                    <p:cond delay="0"/>
                                  </p:stCondLst>
                                  <p:childTnLst>
                                    <p:animClr clrSpc="rgb" dir="cw">
                                      <p:cBhvr override="childStyle">
                                        <p:cTn id="55" dur="500" fill="hold"/>
                                        <p:tgtEl>
                                          <p:spTgt spid="6">
                                            <p:txEl>
                                              <p:pRg st="4" end="4"/>
                                            </p:txEl>
                                          </p:spTgt>
                                        </p:tgtEl>
                                        <p:attrNameLst>
                                          <p:attrName>style.color</p:attrName>
                                        </p:attrNameLst>
                                      </p:cBhvr>
                                      <p:to>
                                        <a:srgbClr val="000000"/>
                                      </p:to>
                                    </p:animClr>
                                    <p:animClr clrSpc="rgb" dir="cw">
                                      <p:cBhvr>
                                        <p:cTn id="56" dur="500" fill="hold"/>
                                        <p:tgtEl>
                                          <p:spTgt spid="6">
                                            <p:txEl>
                                              <p:pRg st="4" end="4"/>
                                            </p:txEl>
                                          </p:spTgt>
                                        </p:tgtEl>
                                        <p:attrNameLst>
                                          <p:attrName>fillcolor</p:attrName>
                                        </p:attrNameLst>
                                      </p:cBhvr>
                                      <p:to>
                                        <a:srgbClr val="000000"/>
                                      </p:to>
                                    </p:animClr>
                                    <p:set>
                                      <p:cBhvr>
                                        <p:cTn id="57" dur="500" fill="hold"/>
                                        <p:tgtEl>
                                          <p:spTgt spid="6">
                                            <p:txEl>
                                              <p:pRg st="4" end="4"/>
                                            </p:txEl>
                                          </p:spTgt>
                                        </p:tgtEl>
                                        <p:attrNameLst>
                                          <p:attrName>fill.type</p:attrName>
                                        </p:attrNameLst>
                                      </p:cBhvr>
                                      <p:to>
                                        <p:strVal val="solid"/>
                                      </p:to>
                                    </p:set>
                                    <p:set>
                                      <p:cBhvr>
                                        <p:cTn id="58" dur="500" fill="hold"/>
                                        <p:tgtEl>
                                          <p:spTgt spid="6">
                                            <p:txEl>
                                              <p:pRg st="4" end="4"/>
                                            </p:txEl>
                                          </p:spTgt>
                                        </p:tgtEl>
                                        <p:attrNameLst>
                                          <p:attrName>fill.on</p:attrName>
                                        </p:attrNameLst>
                                      </p:cBhvr>
                                      <p:to>
                                        <p:strVal val="true"/>
                                      </p:to>
                                    </p:set>
                                  </p:childTnLst>
                                </p:cTn>
                              </p:par>
                              <p:par>
                                <p:cTn id="59" presetID="21" presetClass="entr" presetSubtype="1"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heel(1)">
                                      <p:cBhvr>
                                        <p:cTn id="61" dur="2000"/>
                                        <p:tgtEl>
                                          <p:spTgt spid="17"/>
                                        </p:tgtEl>
                                      </p:cBhvr>
                                    </p:animEffect>
                                  </p:childTnLst>
                                </p:cTn>
                              </p:par>
                              <p:par>
                                <p:cTn id="62" presetID="19" presetClass="emph" presetSubtype="0" fill="hold" nodeType="withEffect">
                                  <p:stCondLst>
                                    <p:cond delay="0"/>
                                  </p:stCondLst>
                                  <p:childTnLst>
                                    <p:animClr clrSpc="rgb" dir="cw">
                                      <p:cBhvr override="childStyle">
                                        <p:cTn id="63" dur="500" fill="hold"/>
                                        <p:tgtEl>
                                          <p:spTgt spid="6">
                                            <p:txEl>
                                              <p:pRg st="6" end="6"/>
                                            </p:txEl>
                                          </p:spTgt>
                                        </p:tgtEl>
                                        <p:attrNameLst>
                                          <p:attrName>style.color</p:attrName>
                                        </p:attrNameLst>
                                      </p:cBhvr>
                                      <p:to>
                                        <a:schemeClr val="accent2"/>
                                      </p:to>
                                    </p:animClr>
                                    <p:animClr clrSpc="rgb" dir="cw">
                                      <p:cBhvr>
                                        <p:cTn id="64" dur="500" fill="hold"/>
                                        <p:tgtEl>
                                          <p:spTgt spid="6">
                                            <p:txEl>
                                              <p:pRg st="6" end="6"/>
                                            </p:txEl>
                                          </p:spTgt>
                                        </p:tgtEl>
                                        <p:attrNameLst>
                                          <p:attrName>fillcolor</p:attrName>
                                        </p:attrNameLst>
                                      </p:cBhvr>
                                      <p:to>
                                        <a:schemeClr val="accent2"/>
                                      </p:to>
                                    </p:animClr>
                                    <p:set>
                                      <p:cBhvr>
                                        <p:cTn id="65" dur="500" fill="hold"/>
                                        <p:tgtEl>
                                          <p:spTgt spid="6">
                                            <p:txEl>
                                              <p:pRg st="6" end="6"/>
                                            </p:txEl>
                                          </p:spTgt>
                                        </p:tgtEl>
                                        <p:attrNameLst>
                                          <p:attrName>fill.type</p:attrName>
                                        </p:attrNameLst>
                                      </p:cBhvr>
                                      <p:to>
                                        <p:strVal val="solid"/>
                                      </p:to>
                                    </p:set>
                                    <p:set>
                                      <p:cBhvr>
                                        <p:cTn id="66" dur="500" fill="hold"/>
                                        <p:tgtEl>
                                          <p:spTgt spid="6">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15" grpId="1" animBg="1"/>
      <p:bldP spid="16" grpId="0" animBg="1"/>
      <p:bldP spid="16" grpId="1"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APB bus signals</a:t>
            </a:r>
          </a:p>
        </p:txBody>
      </p:sp>
      <p:sp>
        <p:nvSpPr>
          <p:cNvPr id="6" name="Content Placeholder 5"/>
          <p:cNvSpPr>
            <a:spLocks noGrp="1"/>
          </p:cNvSpPr>
          <p:nvPr>
            <p:ph sz="half" idx="1"/>
          </p:nvPr>
        </p:nvSpPr>
        <p:spPr/>
        <p:txBody>
          <a:bodyPr>
            <a:normAutofit fontScale="85000" lnSpcReduction="20000"/>
          </a:bodyPr>
          <a:lstStyle/>
          <a:p>
            <a:r>
              <a:rPr lang="en-US" sz="2800" dirty="0" smtClean="0"/>
              <a:t>PSEL</a:t>
            </a:r>
          </a:p>
          <a:p>
            <a:pPr lvl="1"/>
            <a:r>
              <a:rPr lang="en-US" sz="2400" dirty="0" smtClean="0"/>
              <a:t>Asserted if the current bus transaction is targeted to </a:t>
            </a:r>
            <a:r>
              <a:rPr lang="en-US" sz="2400" b="1" i="1" u="sng" dirty="0" smtClean="0"/>
              <a:t>this</a:t>
            </a:r>
            <a:r>
              <a:rPr lang="en-US" sz="2400" dirty="0" smtClean="0"/>
              <a:t> device</a:t>
            </a:r>
          </a:p>
          <a:p>
            <a:r>
              <a:rPr lang="en-US" sz="2800" dirty="0" smtClean="0"/>
              <a:t>PENABLE</a:t>
            </a:r>
          </a:p>
          <a:p>
            <a:pPr lvl="1"/>
            <a:r>
              <a:rPr lang="en-US" sz="2400" dirty="0" smtClean="0"/>
              <a:t>High during entire transaction </a:t>
            </a:r>
            <a:r>
              <a:rPr lang="en-US" sz="2400" i="1" dirty="0" smtClean="0"/>
              <a:t>other than</a:t>
            </a:r>
            <a:r>
              <a:rPr lang="en-US" sz="2400" dirty="0" smtClean="0"/>
              <a:t> the first cycle.</a:t>
            </a:r>
          </a:p>
          <a:p>
            <a:r>
              <a:rPr lang="en-US" sz="2800" dirty="0" smtClean="0"/>
              <a:t>PREADY</a:t>
            </a:r>
          </a:p>
          <a:p>
            <a:pPr lvl="1"/>
            <a:r>
              <a:rPr lang="en-US" sz="2400" dirty="0" smtClean="0"/>
              <a:t>Driven by target. Similar to our #ACK.  Indicates if the target is </a:t>
            </a:r>
            <a:r>
              <a:rPr lang="en-US" sz="2400" i="1" u="sng" dirty="0" smtClean="0"/>
              <a:t>ready</a:t>
            </a:r>
            <a:r>
              <a:rPr lang="en-US" sz="2400" dirty="0" smtClean="0"/>
              <a:t> to do transaction.</a:t>
            </a:r>
            <a:br>
              <a:rPr lang="en-US" sz="2400" dirty="0" smtClean="0"/>
            </a:br>
            <a:r>
              <a:rPr lang="en-US" sz="2400" dirty="0" smtClean="0">
                <a:solidFill>
                  <a:srgbClr val="0070C0"/>
                </a:solidFill>
              </a:rPr>
              <a:t>Each target has it’s own PREADY</a:t>
            </a:r>
            <a:r>
              <a:rPr lang="en-US" sz="2400" dirty="0" smtClean="0"/>
              <a:t>  </a:t>
            </a:r>
          </a:p>
        </p:txBody>
      </p:sp>
      <p:sp>
        <p:nvSpPr>
          <p:cNvPr id="4" name="Slide Number Placeholder 3"/>
          <p:cNvSpPr>
            <a:spLocks noGrp="1"/>
          </p:cNvSpPr>
          <p:nvPr>
            <p:ph type="sldNum" sz="quarter" idx="12"/>
          </p:nvPr>
        </p:nvSpPr>
        <p:spPr/>
        <p:txBody>
          <a:bodyPr/>
          <a:lstStyle/>
          <a:p>
            <a:pPr>
              <a:defRPr/>
            </a:pPr>
            <a:fld id="{F04B59D7-2A7C-4FDE-85A6-7A6AD7748817}" type="slidenum">
              <a:rPr lang="en-US" smtClean="0"/>
              <a:pPr>
                <a:defRPr/>
              </a:pPr>
              <a:t>41</a:t>
            </a:fld>
            <a:endParaRPr lang="en-US"/>
          </a:p>
        </p:txBody>
      </p:sp>
      <p:pic>
        <p:nvPicPr>
          <p:cNvPr id="8" name="Picture 7" descr="http://www.eecs.umich.edu/courses/eecs373/labsW13/mmiotutorial/index_files/tut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156229"/>
            <a:ext cx="3847148" cy="2091160"/>
          </a:xfrm>
          <a:prstGeom prst="rect">
            <a:avLst/>
          </a:prstGeom>
          <a:noFill/>
          <a:ln>
            <a:noFill/>
          </a:ln>
        </p:spPr>
      </p:pic>
      <p:sp>
        <p:nvSpPr>
          <p:cNvPr id="12" name="Oval 11"/>
          <p:cNvSpPr/>
          <p:nvPr/>
        </p:nvSpPr>
        <p:spPr>
          <a:xfrm>
            <a:off x="5334000" y="2133600"/>
            <a:ext cx="609600" cy="228600"/>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181600" y="2362200"/>
            <a:ext cx="724164" cy="228600"/>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181600" y="2895600"/>
            <a:ext cx="724164" cy="228600"/>
          </a:xfrm>
          <a:prstGeom prst="ellipse">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526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chemeClr val="accent2"/>
                                      </p:to>
                                    </p:animClr>
                                    <p:animClr clrSpc="rgb" dir="cw">
                                      <p:cBhvr>
                                        <p:cTn id="7" dur="500" fill="hold"/>
                                        <p:tgtEl>
                                          <p:spTgt spid="6">
                                            <p:txEl>
                                              <p:pRg st="0" end="0"/>
                                            </p:txEl>
                                          </p:spTgt>
                                        </p:tgtEl>
                                        <p:attrNameLst>
                                          <p:attrName>fillcolor</p:attrName>
                                        </p:attrNameLst>
                                      </p:cBhvr>
                                      <p:to>
                                        <a:schemeClr val="accent2"/>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21" presetClass="entr" presetSubtype="1"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par>
                                <p:cTn id="18" presetID="19" presetClass="emph" presetSubtype="0" fill="hold" nodeType="withEffect">
                                  <p:stCondLst>
                                    <p:cond delay="0"/>
                                  </p:stCondLst>
                                  <p:childTnLst>
                                    <p:animClr clrSpc="rgb" dir="cw">
                                      <p:cBhvr override="childStyle">
                                        <p:cTn id="19" dur="500" fill="hold"/>
                                        <p:tgtEl>
                                          <p:spTgt spid="6">
                                            <p:txEl>
                                              <p:pRg st="0" end="0"/>
                                            </p:txEl>
                                          </p:spTgt>
                                        </p:tgtEl>
                                        <p:attrNameLst>
                                          <p:attrName>style.color</p:attrName>
                                        </p:attrNameLst>
                                      </p:cBhvr>
                                      <p:to>
                                        <a:srgbClr val="000000"/>
                                      </p:to>
                                    </p:animClr>
                                    <p:animClr clrSpc="rgb" dir="cw">
                                      <p:cBhvr>
                                        <p:cTn id="20" dur="500" fill="hold"/>
                                        <p:tgtEl>
                                          <p:spTgt spid="6">
                                            <p:txEl>
                                              <p:pRg st="0" end="0"/>
                                            </p:txEl>
                                          </p:spTgt>
                                        </p:tgtEl>
                                        <p:attrNameLst>
                                          <p:attrName>fillcolor</p:attrName>
                                        </p:attrNameLst>
                                      </p:cBhvr>
                                      <p:to>
                                        <a:srgbClr val="000000"/>
                                      </p:to>
                                    </p:animClr>
                                    <p:set>
                                      <p:cBhvr>
                                        <p:cTn id="21" dur="500" fill="hold"/>
                                        <p:tgtEl>
                                          <p:spTgt spid="6">
                                            <p:txEl>
                                              <p:pRg st="0" end="0"/>
                                            </p:txEl>
                                          </p:spTgt>
                                        </p:tgtEl>
                                        <p:attrNameLst>
                                          <p:attrName>fill.type</p:attrName>
                                        </p:attrNameLst>
                                      </p:cBhvr>
                                      <p:to>
                                        <p:strVal val="solid"/>
                                      </p:to>
                                    </p:set>
                                    <p:set>
                                      <p:cBhvr>
                                        <p:cTn id="22" dur="500" fill="hold"/>
                                        <p:tgtEl>
                                          <p:spTgt spid="6">
                                            <p:txEl>
                                              <p:pRg st="0" end="0"/>
                                            </p:txEl>
                                          </p:spTgt>
                                        </p:tgtEl>
                                        <p:attrNameLst>
                                          <p:attrName>fill.on</p:attrName>
                                        </p:attrNameLst>
                                      </p:cBhvr>
                                      <p:to>
                                        <p:strVal val="true"/>
                                      </p:to>
                                    </p:set>
                                  </p:childTnLst>
                                </p:cTn>
                              </p:par>
                              <p:par>
                                <p:cTn id="23" presetID="19" presetClass="emph" presetSubtype="0" fill="hold" nodeType="withEffect">
                                  <p:stCondLst>
                                    <p:cond delay="0"/>
                                  </p:stCondLst>
                                  <p:childTnLst>
                                    <p:animClr clrSpc="rgb" dir="cw">
                                      <p:cBhvr override="childStyle">
                                        <p:cTn id="24" dur="500" fill="hold"/>
                                        <p:tgtEl>
                                          <p:spTgt spid="6">
                                            <p:txEl>
                                              <p:pRg st="2" end="2"/>
                                            </p:txEl>
                                          </p:spTgt>
                                        </p:tgtEl>
                                        <p:attrNameLst>
                                          <p:attrName>style.color</p:attrName>
                                        </p:attrNameLst>
                                      </p:cBhvr>
                                      <p:to>
                                        <a:schemeClr val="accent2"/>
                                      </p:to>
                                    </p:animClr>
                                    <p:animClr clrSpc="rgb" dir="cw">
                                      <p:cBhvr>
                                        <p:cTn id="25" dur="500" fill="hold"/>
                                        <p:tgtEl>
                                          <p:spTgt spid="6">
                                            <p:txEl>
                                              <p:pRg st="2" end="2"/>
                                            </p:txEl>
                                          </p:spTgt>
                                        </p:tgtEl>
                                        <p:attrNameLst>
                                          <p:attrName>fillcolor</p:attrName>
                                        </p:attrNameLst>
                                      </p:cBhvr>
                                      <p:to>
                                        <a:schemeClr val="accent2"/>
                                      </p:to>
                                    </p:animClr>
                                    <p:set>
                                      <p:cBhvr>
                                        <p:cTn id="26" dur="500" fill="hold"/>
                                        <p:tgtEl>
                                          <p:spTgt spid="6">
                                            <p:txEl>
                                              <p:pRg st="2" end="2"/>
                                            </p:txEl>
                                          </p:spTgt>
                                        </p:tgtEl>
                                        <p:attrNameLst>
                                          <p:attrName>fill.type</p:attrName>
                                        </p:attrNameLst>
                                      </p:cBhvr>
                                      <p:to>
                                        <p:strVal val="solid"/>
                                      </p:to>
                                    </p:set>
                                    <p:set>
                                      <p:cBhvr>
                                        <p:cTn id="27" dur="500" fill="hold"/>
                                        <p:tgtEl>
                                          <p:spTgt spid="6">
                                            <p:txEl>
                                              <p:pRg st="2" end="2"/>
                                            </p:txEl>
                                          </p:spTgt>
                                        </p:tgtEl>
                                        <p:attrNameLst>
                                          <p:attrName>fill.on</p:attrName>
                                        </p:attrNameLst>
                                      </p:cBhvr>
                                      <p:to>
                                        <p:strVal val="true"/>
                                      </p:to>
                                    </p:set>
                                  </p:childTnLst>
                                </p:cTn>
                              </p:par>
                              <p:par>
                                <p:cTn id="28" presetID="21" presetClass="entr" presetSubtype="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heel(1)">
                                      <p:cBhvr>
                                        <p:cTn id="30" dur="2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19" presetClass="emph" presetSubtype="0" fill="hold" nodeType="withEffect">
                                  <p:stCondLst>
                                    <p:cond delay="0"/>
                                  </p:stCondLst>
                                  <p:childTnLst>
                                    <p:animClr clrSpc="rgb" dir="cw">
                                      <p:cBhvr override="childStyle">
                                        <p:cTn id="37" dur="500" fill="hold"/>
                                        <p:tgtEl>
                                          <p:spTgt spid="6">
                                            <p:txEl>
                                              <p:pRg st="2" end="2"/>
                                            </p:txEl>
                                          </p:spTgt>
                                        </p:tgtEl>
                                        <p:attrNameLst>
                                          <p:attrName>style.color</p:attrName>
                                        </p:attrNameLst>
                                      </p:cBhvr>
                                      <p:to>
                                        <a:srgbClr val="000000"/>
                                      </p:to>
                                    </p:animClr>
                                    <p:animClr clrSpc="rgb" dir="cw">
                                      <p:cBhvr>
                                        <p:cTn id="38" dur="500" fill="hold"/>
                                        <p:tgtEl>
                                          <p:spTgt spid="6">
                                            <p:txEl>
                                              <p:pRg st="2" end="2"/>
                                            </p:txEl>
                                          </p:spTgt>
                                        </p:tgtEl>
                                        <p:attrNameLst>
                                          <p:attrName>fillcolor</p:attrName>
                                        </p:attrNameLst>
                                      </p:cBhvr>
                                      <p:to>
                                        <a:srgbClr val="000000"/>
                                      </p:to>
                                    </p:animClr>
                                    <p:set>
                                      <p:cBhvr>
                                        <p:cTn id="39" dur="500" fill="hold"/>
                                        <p:tgtEl>
                                          <p:spTgt spid="6">
                                            <p:txEl>
                                              <p:pRg st="2" end="2"/>
                                            </p:txEl>
                                          </p:spTgt>
                                        </p:tgtEl>
                                        <p:attrNameLst>
                                          <p:attrName>fill.type</p:attrName>
                                        </p:attrNameLst>
                                      </p:cBhvr>
                                      <p:to>
                                        <p:strVal val="solid"/>
                                      </p:to>
                                    </p:set>
                                    <p:set>
                                      <p:cBhvr>
                                        <p:cTn id="40" dur="500" fill="hold"/>
                                        <p:tgtEl>
                                          <p:spTgt spid="6">
                                            <p:txEl>
                                              <p:pRg st="2" end="2"/>
                                            </p:txEl>
                                          </p:spTgt>
                                        </p:tgtEl>
                                        <p:attrNameLst>
                                          <p:attrName>fill.on</p:attrName>
                                        </p:attrNameLst>
                                      </p:cBhvr>
                                      <p:to>
                                        <p:strVal val="true"/>
                                      </p:to>
                                    </p:set>
                                  </p:childTnLst>
                                </p:cTn>
                              </p:par>
                              <p:par>
                                <p:cTn id="41" presetID="19" presetClass="emph" presetSubtype="0" fill="hold" nodeType="withEffect">
                                  <p:stCondLst>
                                    <p:cond delay="0"/>
                                  </p:stCondLst>
                                  <p:childTnLst>
                                    <p:animClr clrSpc="rgb" dir="cw">
                                      <p:cBhvr override="childStyle">
                                        <p:cTn id="42" dur="500" fill="hold"/>
                                        <p:tgtEl>
                                          <p:spTgt spid="6">
                                            <p:txEl>
                                              <p:pRg st="4" end="4"/>
                                            </p:txEl>
                                          </p:spTgt>
                                        </p:tgtEl>
                                        <p:attrNameLst>
                                          <p:attrName>style.color</p:attrName>
                                        </p:attrNameLst>
                                      </p:cBhvr>
                                      <p:to>
                                        <a:schemeClr val="accent2"/>
                                      </p:to>
                                    </p:animClr>
                                    <p:animClr clrSpc="rgb" dir="cw">
                                      <p:cBhvr>
                                        <p:cTn id="43" dur="500" fill="hold"/>
                                        <p:tgtEl>
                                          <p:spTgt spid="6">
                                            <p:txEl>
                                              <p:pRg st="4" end="4"/>
                                            </p:txEl>
                                          </p:spTgt>
                                        </p:tgtEl>
                                        <p:attrNameLst>
                                          <p:attrName>fillcolor</p:attrName>
                                        </p:attrNameLst>
                                      </p:cBhvr>
                                      <p:to>
                                        <a:schemeClr val="accent2"/>
                                      </p:to>
                                    </p:animClr>
                                    <p:set>
                                      <p:cBhvr>
                                        <p:cTn id="44" dur="500" fill="hold"/>
                                        <p:tgtEl>
                                          <p:spTgt spid="6">
                                            <p:txEl>
                                              <p:pRg st="4" end="4"/>
                                            </p:txEl>
                                          </p:spTgt>
                                        </p:tgtEl>
                                        <p:attrNameLst>
                                          <p:attrName>fill.type</p:attrName>
                                        </p:attrNameLst>
                                      </p:cBhvr>
                                      <p:to>
                                        <p:strVal val="solid"/>
                                      </p:to>
                                    </p:set>
                                    <p:set>
                                      <p:cBhvr>
                                        <p:cTn id="45" dur="500" fill="hold"/>
                                        <p:tgtEl>
                                          <p:spTgt spid="6">
                                            <p:txEl>
                                              <p:pRg st="4" end="4"/>
                                            </p:txEl>
                                          </p:spTgt>
                                        </p:tgtEl>
                                        <p:attrNameLst>
                                          <p:attrName>fill.on</p:attrName>
                                        </p:attrNameLst>
                                      </p:cBhvr>
                                      <p:to>
                                        <p:strVal val="true"/>
                                      </p:to>
                                    </p:set>
                                  </p:childTnLst>
                                </p:cTn>
                              </p:par>
                              <p:par>
                                <p:cTn id="46" presetID="21" presetClass="entr" presetSubtype="1"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heel(1)">
                                      <p:cBhvr>
                                        <p:cTn id="48" dur="20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xit" presetSubtype="21" fill="hold" grpId="1" nodeType="clickEffect">
                                  <p:stCondLst>
                                    <p:cond delay="0"/>
                                  </p:stCondLst>
                                  <p:childTnLst>
                                    <p:animEffect transition="out" filter="barn(inVertical)">
                                      <p:cBhvr>
                                        <p:cTn id="52" dur="500"/>
                                        <p:tgtEl>
                                          <p:spTgt spid="16"/>
                                        </p:tgtEl>
                                      </p:cBhvr>
                                    </p:animEffect>
                                    <p:set>
                                      <p:cBhvr>
                                        <p:cTn id="53" dur="1" fill="hold">
                                          <p:stCondLst>
                                            <p:cond delay="499"/>
                                          </p:stCondLst>
                                        </p:cTn>
                                        <p:tgtEl>
                                          <p:spTgt spid="16"/>
                                        </p:tgtEl>
                                        <p:attrNameLst>
                                          <p:attrName>style.visibility</p:attrName>
                                        </p:attrNameLst>
                                      </p:cBhvr>
                                      <p:to>
                                        <p:strVal val="hidden"/>
                                      </p:to>
                                    </p:set>
                                  </p:childTnLst>
                                </p:cTn>
                              </p:par>
                              <p:par>
                                <p:cTn id="54" presetID="19" presetClass="emph" presetSubtype="0" fill="hold" nodeType="withEffect">
                                  <p:stCondLst>
                                    <p:cond delay="0"/>
                                  </p:stCondLst>
                                  <p:childTnLst>
                                    <p:animClr clrSpc="rgb" dir="cw">
                                      <p:cBhvr override="childStyle">
                                        <p:cTn id="55" dur="500" fill="hold"/>
                                        <p:tgtEl>
                                          <p:spTgt spid="6">
                                            <p:txEl>
                                              <p:pRg st="4" end="4"/>
                                            </p:txEl>
                                          </p:spTgt>
                                        </p:tgtEl>
                                        <p:attrNameLst>
                                          <p:attrName>style.color</p:attrName>
                                        </p:attrNameLst>
                                      </p:cBhvr>
                                      <p:to>
                                        <a:srgbClr val="000000"/>
                                      </p:to>
                                    </p:animClr>
                                    <p:animClr clrSpc="rgb" dir="cw">
                                      <p:cBhvr>
                                        <p:cTn id="56" dur="500" fill="hold"/>
                                        <p:tgtEl>
                                          <p:spTgt spid="6">
                                            <p:txEl>
                                              <p:pRg st="4" end="4"/>
                                            </p:txEl>
                                          </p:spTgt>
                                        </p:tgtEl>
                                        <p:attrNameLst>
                                          <p:attrName>fillcolor</p:attrName>
                                        </p:attrNameLst>
                                      </p:cBhvr>
                                      <p:to>
                                        <a:srgbClr val="000000"/>
                                      </p:to>
                                    </p:animClr>
                                    <p:set>
                                      <p:cBhvr>
                                        <p:cTn id="57" dur="500" fill="hold"/>
                                        <p:tgtEl>
                                          <p:spTgt spid="6">
                                            <p:txEl>
                                              <p:pRg st="4" end="4"/>
                                            </p:txEl>
                                          </p:spTgt>
                                        </p:tgtEl>
                                        <p:attrNameLst>
                                          <p:attrName>fill.type</p:attrName>
                                        </p:attrNameLst>
                                      </p:cBhvr>
                                      <p:to>
                                        <p:strVal val="solid"/>
                                      </p:to>
                                    </p:set>
                                    <p:set>
                                      <p:cBhvr>
                                        <p:cTn id="58" dur="500" fill="hold"/>
                                        <p:tgtEl>
                                          <p:spTgt spid="6">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15" grpId="1" animBg="1"/>
      <p:bldP spid="16" grpId="0" animBg="1"/>
      <p:bldP spid="16"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So what’s happening here?</a:t>
            </a:r>
            <a:endParaRPr lang="en-US" dirty="0"/>
          </a:p>
        </p:txBody>
      </p:sp>
      <p:pic>
        <p:nvPicPr>
          <p:cNvPr id="6" name="Picture 5" descr="http://www.eecs.umich.edu/courses/eecs373/labsW13/mmiotutorial/index_files/tut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600200"/>
            <a:ext cx="6588772" cy="3581400"/>
          </a:xfrm>
          <a:prstGeom prst="rect">
            <a:avLst/>
          </a:prstGeom>
          <a:noFill/>
          <a:ln>
            <a:noFill/>
          </a:ln>
        </p:spPr>
      </p:pic>
    </p:spTree>
    <p:extLst>
      <p:ext uri="{BB962C8B-B14F-4D97-AF65-F5344CB8AC3E}">
        <p14:creationId xmlns:p14="http://schemas.microsoft.com/office/powerpoint/2010/main" val="63748088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8274E58-51D2-49BB-81A3-F7EE75D42271}" type="slidenum">
              <a:rPr lang="en-US">
                <a:solidFill>
                  <a:srgbClr val="B2B2B2"/>
                </a:solidFill>
              </a:rPr>
              <a:pPr>
                <a:defRPr/>
              </a:pPr>
              <a:t>43</a:t>
            </a:fld>
            <a:endParaRPr lang="en-US" dirty="0">
              <a:solidFill>
                <a:srgbClr val="B2B2B2"/>
              </a:solidFill>
            </a:endParaRPr>
          </a:p>
        </p:txBody>
      </p:sp>
      <p:sp>
        <p:nvSpPr>
          <p:cNvPr id="34819" name="Rectangle 2"/>
          <p:cNvSpPr>
            <a:spLocks noGrp="1" noChangeArrowheads="1"/>
          </p:cNvSpPr>
          <p:nvPr>
            <p:ph type="title"/>
          </p:nvPr>
        </p:nvSpPr>
        <p:spPr/>
        <p:txBody>
          <a:bodyPr/>
          <a:lstStyle/>
          <a:p>
            <a:r>
              <a:rPr lang="en-US" smtClean="0"/>
              <a:t>A read transfer with wait states</a:t>
            </a:r>
          </a:p>
        </p:txBody>
      </p:sp>
      <p:cxnSp>
        <p:nvCxnSpPr>
          <p:cNvPr id="13" name="Straight Arrow Connector 12"/>
          <p:cNvCxnSpPr>
            <a:cxnSpLocks noChangeShapeType="1"/>
          </p:cNvCxnSpPr>
          <p:nvPr/>
        </p:nvCxnSpPr>
        <p:spPr bwMode="auto">
          <a:xfrm rot="16200000" flipH="1">
            <a:off x="2992438" y="1852613"/>
            <a:ext cx="552450" cy="0"/>
          </a:xfrm>
          <a:prstGeom prst="straightConnector1">
            <a:avLst/>
          </a:prstGeom>
          <a:noFill/>
          <a:ln w="38100" algn="ctr">
            <a:solidFill>
              <a:schemeClr val="tx1"/>
            </a:solidFill>
            <a:round/>
            <a:headEnd/>
            <a:tailEnd type="arrow" w="med" len="med"/>
          </a:ln>
        </p:spPr>
      </p:cxnSp>
      <p:sp>
        <p:nvSpPr>
          <p:cNvPr id="14" name="TextBox 13"/>
          <p:cNvSpPr txBox="1">
            <a:spLocks noChangeArrowheads="1"/>
          </p:cNvSpPr>
          <p:nvPr/>
        </p:nvSpPr>
        <p:spPr bwMode="auto">
          <a:xfrm>
            <a:off x="2286000" y="1016000"/>
            <a:ext cx="2052638" cy="58420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a:solidFill>
                  <a:srgbClr val="000000"/>
                </a:solidFill>
              </a:rPr>
              <a:t>Setup phase begins</a:t>
            </a:r>
          </a:p>
          <a:p>
            <a:pPr eaLnBrk="0" fontAlgn="base" hangingPunct="0">
              <a:spcBef>
                <a:spcPct val="0"/>
              </a:spcBef>
              <a:spcAft>
                <a:spcPct val="0"/>
              </a:spcAft>
            </a:pPr>
            <a:r>
              <a:rPr lang="en-US" sz="1600">
                <a:solidFill>
                  <a:srgbClr val="000000"/>
                </a:solidFill>
              </a:rPr>
              <a:t>with this rising edge</a:t>
            </a:r>
          </a:p>
        </p:txBody>
      </p:sp>
      <p:sp>
        <p:nvSpPr>
          <p:cNvPr id="12" name="TextBox 11"/>
          <p:cNvSpPr txBox="1">
            <a:spLocks noChangeArrowheads="1"/>
          </p:cNvSpPr>
          <p:nvPr/>
        </p:nvSpPr>
        <p:spPr bwMode="auto">
          <a:xfrm>
            <a:off x="3276600" y="4648200"/>
            <a:ext cx="809625" cy="584200"/>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1600">
                <a:solidFill>
                  <a:srgbClr val="000000"/>
                </a:solidFill>
              </a:rPr>
              <a:t>Setup</a:t>
            </a:r>
          </a:p>
          <a:p>
            <a:pPr algn="ctr" eaLnBrk="0" fontAlgn="base" hangingPunct="0">
              <a:spcBef>
                <a:spcPct val="0"/>
              </a:spcBef>
              <a:spcAft>
                <a:spcPct val="0"/>
              </a:spcAft>
            </a:pPr>
            <a:r>
              <a:rPr lang="en-US" sz="1600">
                <a:solidFill>
                  <a:srgbClr val="000000"/>
                </a:solidFill>
              </a:rPr>
              <a:t>Phase</a:t>
            </a:r>
          </a:p>
        </p:txBody>
      </p:sp>
      <p:sp>
        <p:nvSpPr>
          <p:cNvPr id="15" name="TextBox 14"/>
          <p:cNvSpPr txBox="1">
            <a:spLocks noChangeArrowheads="1"/>
          </p:cNvSpPr>
          <p:nvPr/>
        </p:nvSpPr>
        <p:spPr bwMode="auto">
          <a:xfrm>
            <a:off x="5743575" y="4648200"/>
            <a:ext cx="809625" cy="584200"/>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1600">
                <a:solidFill>
                  <a:srgbClr val="000000"/>
                </a:solidFill>
              </a:rPr>
              <a:t>Access</a:t>
            </a:r>
          </a:p>
          <a:p>
            <a:pPr algn="ctr" eaLnBrk="0" fontAlgn="base" hangingPunct="0">
              <a:spcBef>
                <a:spcPct val="0"/>
              </a:spcBef>
              <a:spcAft>
                <a:spcPct val="0"/>
              </a:spcAft>
            </a:pPr>
            <a:r>
              <a:rPr lang="en-US" sz="1600">
                <a:solidFill>
                  <a:srgbClr val="000000"/>
                </a:solidFill>
              </a:rPr>
              <a:t>Phase</a:t>
            </a:r>
          </a:p>
        </p:txBody>
      </p:sp>
      <p:sp>
        <p:nvSpPr>
          <p:cNvPr id="10" name="TextBox 9"/>
          <p:cNvSpPr txBox="1">
            <a:spLocks noChangeArrowheads="1"/>
          </p:cNvSpPr>
          <p:nvPr/>
        </p:nvSpPr>
        <p:spPr bwMode="auto">
          <a:xfrm>
            <a:off x="4114800" y="4648200"/>
            <a:ext cx="809625" cy="584200"/>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1600">
                <a:solidFill>
                  <a:srgbClr val="000000"/>
                </a:solidFill>
              </a:rPr>
              <a:t>Wait</a:t>
            </a:r>
          </a:p>
          <a:p>
            <a:pPr algn="ctr" eaLnBrk="0" fontAlgn="base" hangingPunct="0">
              <a:spcBef>
                <a:spcPct val="0"/>
              </a:spcBef>
              <a:spcAft>
                <a:spcPct val="0"/>
              </a:spcAft>
            </a:pPr>
            <a:r>
              <a:rPr lang="en-US" sz="1600">
                <a:solidFill>
                  <a:srgbClr val="000000"/>
                </a:solidFill>
              </a:rPr>
              <a:t>State</a:t>
            </a:r>
          </a:p>
        </p:txBody>
      </p:sp>
      <p:sp>
        <p:nvSpPr>
          <p:cNvPr id="11" name="TextBox 10"/>
          <p:cNvSpPr txBox="1">
            <a:spLocks noChangeArrowheads="1"/>
          </p:cNvSpPr>
          <p:nvPr/>
        </p:nvSpPr>
        <p:spPr bwMode="auto">
          <a:xfrm>
            <a:off x="4953000" y="4648200"/>
            <a:ext cx="809625" cy="584200"/>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1600">
                <a:solidFill>
                  <a:srgbClr val="000000"/>
                </a:solidFill>
              </a:rPr>
              <a:t>Wait</a:t>
            </a:r>
          </a:p>
          <a:p>
            <a:pPr algn="ctr" eaLnBrk="0" fontAlgn="base" hangingPunct="0">
              <a:spcBef>
                <a:spcPct val="0"/>
              </a:spcBef>
              <a:spcAft>
                <a:spcPct val="0"/>
              </a:spcAft>
            </a:pPr>
            <a:r>
              <a:rPr lang="en-US" sz="1600">
                <a:solidFill>
                  <a:srgbClr val="000000"/>
                </a:solidFill>
              </a:rPr>
              <a:t>State</a:t>
            </a:r>
          </a:p>
        </p:txBody>
      </p:sp>
      <p:pic>
        <p:nvPicPr>
          <p:cNvPr id="34826" name="Picture 2"/>
          <p:cNvPicPr>
            <a:picLocks noChangeAspect="1" noChangeArrowheads="1"/>
          </p:cNvPicPr>
          <p:nvPr/>
        </p:nvPicPr>
        <p:blipFill>
          <a:blip r:embed="rId3" cstate="print"/>
          <a:srcRect/>
          <a:stretch>
            <a:fillRect/>
          </a:stretch>
        </p:blipFill>
        <p:spPr bwMode="auto">
          <a:xfrm>
            <a:off x="1619250" y="2138363"/>
            <a:ext cx="5905500" cy="2581275"/>
          </a:xfrm>
          <a:prstGeom prst="rect">
            <a:avLst/>
          </a:prstGeom>
          <a:noFill/>
          <a:ln w="9525">
            <a:noFill/>
            <a:miter lim="800000"/>
            <a:headEnd/>
            <a:tailEnd/>
          </a:ln>
        </p:spPr>
      </p:pic>
    </p:spTree>
    <p:extLst>
      <p:ext uri="{BB962C8B-B14F-4D97-AF65-F5344CB8AC3E}">
        <p14:creationId xmlns:p14="http://schemas.microsoft.com/office/powerpoint/2010/main" val="25915419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5" grpId="0"/>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Interrupts</a:t>
            </a:r>
          </a:p>
        </p:txBody>
      </p:sp>
      <p:sp>
        <p:nvSpPr>
          <p:cNvPr id="19459" name="Text Box 4"/>
          <p:cNvSpPr txBox="1">
            <a:spLocks noChangeArrowheads="1"/>
          </p:cNvSpPr>
          <p:nvPr/>
        </p:nvSpPr>
        <p:spPr bwMode="auto">
          <a:xfrm>
            <a:off x="381000" y="1044575"/>
            <a:ext cx="8534400" cy="6001643"/>
          </a:xfrm>
          <a:prstGeom prst="rect">
            <a:avLst/>
          </a:prstGeom>
          <a:noFill/>
          <a:ln w="9525">
            <a:noFill/>
            <a:miter lim="800000"/>
            <a:headEnd/>
            <a:tailEnd/>
          </a:ln>
        </p:spPr>
        <p:txBody>
          <a:bodyPr>
            <a:spAutoFit/>
          </a:bodyPr>
          <a:lstStyle/>
          <a:p>
            <a:pPr marL="457200" indent="-457200" eaLnBrk="0" fontAlgn="base" hangingPunct="0">
              <a:spcBef>
                <a:spcPct val="0"/>
              </a:spcBef>
              <a:spcAft>
                <a:spcPct val="0"/>
              </a:spcAft>
            </a:pPr>
            <a:r>
              <a:rPr lang="en-US" sz="2400" dirty="0">
                <a:solidFill>
                  <a:srgbClr val="000000"/>
                </a:solidFill>
                <a:latin typeface="Trebuchet MS" panose="020B0603020202020204" pitchFamily="34" charset="0"/>
              </a:rPr>
              <a:t>Interrupt (a.k.a. exception or trap):  </a:t>
            </a:r>
          </a:p>
          <a:p>
            <a:pPr marL="457200" indent="-457200" eaLnBrk="0" fontAlgn="base" hangingPunct="0">
              <a:spcBef>
                <a:spcPct val="0"/>
              </a:spcBef>
              <a:spcAft>
                <a:spcPct val="0"/>
              </a:spcAft>
              <a:buFont typeface="Arial" charset="0"/>
              <a:buChar char="•"/>
            </a:pPr>
            <a:r>
              <a:rPr lang="en-US" sz="2400" dirty="0">
                <a:solidFill>
                  <a:srgbClr val="000000"/>
                </a:solidFill>
                <a:latin typeface="Trebuchet MS" panose="020B0603020202020204" pitchFamily="34" charset="0"/>
              </a:rPr>
              <a:t>An event that causes the CPU to stop executing the current program and begin executing a special piece of code called an </a:t>
            </a:r>
            <a:r>
              <a:rPr lang="en-US" sz="2400" b="1" dirty="0">
                <a:solidFill>
                  <a:srgbClr val="000000"/>
                </a:solidFill>
                <a:latin typeface="Trebuchet MS" panose="020B0603020202020204" pitchFamily="34" charset="0"/>
              </a:rPr>
              <a:t>interrupt handler</a:t>
            </a:r>
            <a:r>
              <a:rPr lang="en-US" sz="2400" dirty="0">
                <a:solidFill>
                  <a:srgbClr val="000000"/>
                </a:solidFill>
                <a:latin typeface="Trebuchet MS" panose="020B0603020202020204" pitchFamily="34" charset="0"/>
              </a:rPr>
              <a:t> or </a:t>
            </a:r>
            <a:r>
              <a:rPr lang="en-US" sz="2400" b="1" dirty="0">
                <a:solidFill>
                  <a:srgbClr val="000000"/>
                </a:solidFill>
                <a:latin typeface="Trebuchet MS" panose="020B0603020202020204" pitchFamily="34" charset="0"/>
              </a:rPr>
              <a:t>interrupt service routine</a:t>
            </a:r>
            <a:r>
              <a:rPr lang="en-US" sz="2400" dirty="0">
                <a:solidFill>
                  <a:srgbClr val="000000"/>
                </a:solidFill>
                <a:latin typeface="Trebuchet MS" panose="020B0603020202020204" pitchFamily="34" charset="0"/>
              </a:rPr>
              <a:t> (ISR).  Typically, the ISR does some work and then resumes the interrupted program.</a:t>
            </a:r>
          </a:p>
          <a:p>
            <a:pPr marL="457200" indent="-457200" eaLnBrk="0" fontAlgn="base" hangingPunct="0">
              <a:spcBef>
                <a:spcPct val="0"/>
              </a:spcBef>
              <a:spcAft>
                <a:spcPct val="0"/>
              </a:spcAft>
            </a:pPr>
            <a:endParaRPr lang="en-US" sz="2400" dirty="0">
              <a:solidFill>
                <a:srgbClr val="000000"/>
              </a:solidFill>
              <a:latin typeface="Trebuchet MS" panose="020B0603020202020204" pitchFamily="34" charset="0"/>
            </a:endParaRPr>
          </a:p>
          <a:p>
            <a:pPr marL="457200" indent="-457200" eaLnBrk="0" fontAlgn="base" hangingPunct="0">
              <a:spcBef>
                <a:spcPct val="0"/>
              </a:spcBef>
              <a:spcAft>
                <a:spcPct val="0"/>
              </a:spcAft>
            </a:pPr>
            <a:r>
              <a:rPr lang="en-US" sz="2400" dirty="0">
                <a:solidFill>
                  <a:srgbClr val="000000"/>
                </a:solidFill>
                <a:latin typeface="Trebuchet MS" panose="020B0603020202020204" pitchFamily="34" charset="0"/>
              </a:rPr>
              <a:t>Interrupts are really glorified procedure calls, except that they:</a:t>
            </a:r>
          </a:p>
          <a:p>
            <a:pPr marL="914400" lvl="1" indent="-457200" eaLnBrk="0" fontAlgn="base" hangingPunct="0">
              <a:spcBef>
                <a:spcPct val="0"/>
              </a:spcBef>
              <a:spcAft>
                <a:spcPct val="0"/>
              </a:spcAft>
              <a:buFontTx/>
              <a:buChar char="•"/>
            </a:pPr>
            <a:r>
              <a:rPr lang="en-US" sz="2400" b="1" dirty="0">
                <a:solidFill>
                  <a:srgbClr val="000000"/>
                </a:solidFill>
                <a:latin typeface="Trebuchet MS" panose="020B0603020202020204" pitchFamily="34" charset="0"/>
              </a:rPr>
              <a:t>can occur between any two instructions</a:t>
            </a:r>
          </a:p>
          <a:p>
            <a:pPr marL="914400" lvl="1" indent="-457200" eaLnBrk="0" fontAlgn="base" hangingPunct="0">
              <a:spcBef>
                <a:spcPct val="0"/>
              </a:spcBef>
              <a:spcAft>
                <a:spcPct val="0"/>
              </a:spcAft>
              <a:buFontTx/>
              <a:buChar char="•"/>
            </a:pPr>
            <a:r>
              <a:rPr lang="en-US" sz="2400" dirty="0">
                <a:solidFill>
                  <a:srgbClr val="000000"/>
                </a:solidFill>
                <a:latin typeface="Trebuchet MS" panose="020B0603020202020204" pitchFamily="34" charset="0"/>
              </a:rPr>
              <a:t>are transparent to the running program (usually)</a:t>
            </a:r>
          </a:p>
          <a:p>
            <a:pPr marL="914400" lvl="1" indent="-457200" eaLnBrk="0" fontAlgn="base" hangingPunct="0">
              <a:spcBef>
                <a:spcPct val="0"/>
              </a:spcBef>
              <a:spcAft>
                <a:spcPct val="0"/>
              </a:spcAft>
              <a:buFontTx/>
              <a:buChar char="•"/>
            </a:pPr>
            <a:r>
              <a:rPr lang="en-US" sz="2400" dirty="0">
                <a:solidFill>
                  <a:srgbClr val="000000"/>
                </a:solidFill>
                <a:latin typeface="Trebuchet MS" panose="020B0603020202020204" pitchFamily="34" charset="0"/>
              </a:rPr>
              <a:t>are not explicitly requested by the program (typically)</a:t>
            </a:r>
          </a:p>
          <a:p>
            <a:pPr marL="914400" lvl="1" indent="-457200" eaLnBrk="0" fontAlgn="base" hangingPunct="0">
              <a:spcBef>
                <a:spcPct val="0"/>
              </a:spcBef>
              <a:spcAft>
                <a:spcPct val="0"/>
              </a:spcAft>
              <a:buFontTx/>
              <a:buChar char="•"/>
            </a:pPr>
            <a:r>
              <a:rPr lang="en-US" sz="2400" dirty="0">
                <a:solidFill>
                  <a:srgbClr val="000000"/>
                </a:solidFill>
                <a:latin typeface="Trebuchet MS" panose="020B0603020202020204" pitchFamily="34" charset="0"/>
              </a:rPr>
              <a:t>call a procedure at an address determined by the type of interrupt, not the program</a:t>
            </a:r>
          </a:p>
          <a:p>
            <a:pPr marL="457200" indent="-457200" eaLnBrk="0" fontAlgn="base" hangingPunct="0">
              <a:spcBef>
                <a:spcPct val="0"/>
              </a:spcBef>
              <a:spcAft>
                <a:spcPct val="0"/>
              </a:spcAft>
              <a:buFontTx/>
              <a:buChar char="•"/>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427167948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Two basic types of interrupts</a:t>
            </a:r>
            <a:br>
              <a:rPr lang="en-US" smtClean="0"/>
            </a:br>
            <a:r>
              <a:rPr lang="en-US" smtClean="0"/>
              <a:t>(1/2)</a:t>
            </a:r>
          </a:p>
        </p:txBody>
      </p:sp>
      <p:sp>
        <p:nvSpPr>
          <p:cNvPr id="20483" name="Rectangle 3"/>
          <p:cNvSpPr>
            <a:spLocks noGrp="1" noChangeArrowheads="1"/>
          </p:cNvSpPr>
          <p:nvPr>
            <p:ph idx="1"/>
          </p:nvPr>
        </p:nvSpPr>
        <p:spPr/>
        <p:txBody>
          <a:bodyPr/>
          <a:lstStyle/>
          <a:p>
            <a:pPr eaLnBrk="1" hangingPunct="1"/>
            <a:r>
              <a:rPr lang="en-US" sz="2800" dirty="0" smtClean="0"/>
              <a:t>Those caused by an instruction</a:t>
            </a:r>
          </a:p>
          <a:p>
            <a:pPr lvl="1" eaLnBrk="1" hangingPunct="1"/>
            <a:r>
              <a:rPr lang="en-US" sz="2400" dirty="0" smtClean="0"/>
              <a:t>Examples:</a:t>
            </a:r>
          </a:p>
          <a:p>
            <a:pPr lvl="2" eaLnBrk="1" hangingPunct="1"/>
            <a:r>
              <a:rPr lang="en-US" sz="2400" dirty="0" smtClean="0"/>
              <a:t>TLB miss</a:t>
            </a:r>
          </a:p>
          <a:p>
            <a:pPr lvl="2" eaLnBrk="1" hangingPunct="1"/>
            <a:r>
              <a:rPr lang="en-US" sz="2400" dirty="0" smtClean="0"/>
              <a:t>Illegal/unimplemented instruction</a:t>
            </a:r>
          </a:p>
          <a:p>
            <a:pPr lvl="2" eaLnBrk="1" hangingPunct="1"/>
            <a:r>
              <a:rPr lang="en-US" sz="2400" dirty="0" smtClean="0"/>
              <a:t>div by 0</a:t>
            </a:r>
          </a:p>
          <a:p>
            <a:pPr lvl="1" eaLnBrk="1" hangingPunct="1"/>
            <a:r>
              <a:rPr lang="en-US" sz="2400" dirty="0" smtClean="0"/>
              <a:t>Names:</a:t>
            </a:r>
          </a:p>
          <a:p>
            <a:pPr lvl="2" eaLnBrk="1" hangingPunct="1"/>
            <a:r>
              <a:rPr lang="en-US" sz="2400" dirty="0" smtClean="0"/>
              <a:t>Trap, exception</a:t>
            </a:r>
          </a:p>
          <a:p>
            <a:pPr lvl="1" eaLnBrk="1" hangingPunct="1"/>
            <a:endParaRPr lang="en-US" sz="2800" dirty="0" smtClean="0"/>
          </a:p>
          <a:p>
            <a:pPr lvl="1" eaLnBrk="1" hangingPunct="1"/>
            <a:endParaRPr lang="en-US" dirty="0" smtClean="0"/>
          </a:p>
        </p:txBody>
      </p:sp>
    </p:spTree>
    <p:extLst>
      <p:ext uri="{BB962C8B-B14F-4D97-AF65-F5344CB8AC3E}">
        <p14:creationId xmlns:p14="http://schemas.microsoft.com/office/powerpoint/2010/main" val="295300233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Two basic types of interrupts</a:t>
            </a:r>
            <a:br>
              <a:rPr lang="en-US" smtClean="0"/>
            </a:br>
            <a:r>
              <a:rPr lang="en-US" smtClean="0"/>
              <a:t>(2/2)</a:t>
            </a:r>
          </a:p>
        </p:txBody>
      </p:sp>
      <p:sp>
        <p:nvSpPr>
          <p:cNvPr id="21507" name="Rectangle 3"/>
          <p:cNvSpPr>
            <a:spLocks noGrp="1" noChangeArrowheads="1"/>
          </p:cNvSpPr>
          <p:nvPr>
            <p:ph idx="1"/>
          </p:nvPr>
        </p:nvSpPr>
        <p:spPr/>
        <p:txBody>
          <a:bodyPr/>
          <a:lstStyle/>
          <a:p>
            <a:pPr eaLnBrk="1" hangingPunct="1"/>
            <a:r>
              <a:rPr lang="en-US" sz="2800" smtClean="0"/>
              <a:t>Those caused by the external world</a:t>
            </a:r>
          </a:p>
          <a:p>
            <a:pPr lvl="1" eaLnBrk="1" hangingPunct="1"/>
            <a:r>
              <a:rPr lang="en-US" sz="2400" smtClean="0"/>
              <a:t>External device</a:t>
            </a:r>
          </a:p>
          <a:p>
            <a:pPr lvl="1" eaLnBrk="1" hangingPunct="1"/>
            <a:r>
              <a:rPr lang="en-US" sz="2400" smtClean="0"/>
              <a:t>Reset button</a:t>
            </a:r>
          </a:p>
          <a:p>
            <a:pPr lvl="1" eaLnBrk="1" hangingPunct="1"/>
            <a:r>
              <a:rPr lang="en-US" sz="2400" smtClean="0"/>
              <a:t>Timer expires</a:t>
            </a:r>
          </a:p>
          <a:p>
            <a:pPr lvl="1" eaLnBrk="1" hangingPunct="1"/>
            <a:r>
              <a:rPr lang="en-US" sz="2400" smtClean="0"/>
              <a:t>Power failure</a:t>
            </a:r>
          </a:p>
          <a:p>
            <a:pPr lvl="1" eaLnBrk="1" hangingPunct="1"/>
            <a:r>
              <a:rPr lang="en-US" sz="2400" smtClean="0"/>
              <a:t>System error</a:t>
            </a:r>
          </a:p>
          <a:p>
            <a:pPr eaLnBrk="1" hangingPunct="1"/>
            <a:r>
              <a:rPr lang="en-US" sz="2800" smtClean="0"/>
              <a:t>Names:</a:t>
            </a:r>
          </a:p>
          <a:p>
            <a:pPr lvl="1" eaLnBrk="1" hangingPunct="1"/>
            <a:r>
              <a:rPr lang="en-US" sz="2400" smtClean="0"/>
              <a:t>interrupt, external interrupt</a:t>
            </a:r>
          </a:p>
          <a:p>
            <a:pPr eaLnBrk="1" hangingPunct="1"/>
            <a:endParaRPr lang="en-US" sz="2800" smtClean="0"/>
          </a:p>
          <a:p>
            <a:pPr lvl="1" eaLnBrk="1" hangingPunct="1"/>
            <a:endParaRPr lang="en-US" sz="2400" smtClean="0"/>
          </a:p>
          <a:p>
            <a:pPr eaLnBrk="1" hangingPunct="1"/>
            <a:endParaRPr lang="en-US" sz="2800" smtClean="0"/>
          </a:p>
        </p:txBody>
      </p:sp>
    </p:spTree>
    <p:extLst>
      <p:ext uri="{BB962C8B-B14F-4D97-AF65-F5344CB8AC3E}">
        <p14:creationId xmlns:p14="http://schemas.microsoft.com/office/powerpoint/2010/main" val="374353979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How it works</a:t>
            </a:r>
          </a:p>
        </p:txBody>
      </p:sp>
      <p:sp>
        <p:nvSpPr>
          <p:cNvPr id="22531" name="Rectangle 3"/>
          <p:cNvSpPr>
            <a:spLocks noGrp="1" noChangeArrowheads="1"/>
          </p:cNvSpPr>
          <p:nvPr>
            <p:ph type="body" idx="1"/>
          </p:nvPr>
        </p:nvSpPr>
        <p:spPr/>
        <p:txBody>
          <a:bodyPr/>
          <a:lstStyle/>
          <a:p>
            <a:pPr eaLnBrk="1" hangingPunct="1"/>
            <a:r>
              <a:rPr lang="en-US" smtClean="0"/>
              <a:t>Something tells the processor core there is an interrupt</a:t>
            </a:r>
          </a:p>
          <a:p>
            <a:pPr eaLnBrk="1" hangingPunct="1"/>
            <a:r>
              <a:rPr lang="en-US" smtClean="0"/>
              <a:t>Core transfers control to code that needs to be executed</a:t>
            </a:r>
          </a:p>
          <a:p>
            <a:pPr eaLnBrk="1" hangingPunct="1"/>
            <a:r>
              <a:rPr lang="en-US" smtClean="0"/>
              <a:t>Said code “returns” to old program</a:t>
            </a:r>
          </a:p>
          <a:p>
            <a:pPr eaLnBrk="1" hangingPunct="1"/>
            <a:r>
              <a:rPr lang="en-US" smtClean="0"/>
              <a:t>Much harder then it looks.</a:t>
            </a:r>
          </a:p>
          <a:p>
            <a:pPr lvl="1" eaLnBrk="1" hangingPunct="1"/>
            <a:r>
              <a:rPr lang="en-US" smtClean="0"/>
              <a:t>Why?</a:t>
            </a:r>
          </a:p>
        </p:txBody>
      </p:sp>
    </p:spTree>
    <p:extLst>
      <p:ext uri="{BB962C8B-B14F-4D97-AF65-F5344CB8AC3E}">
        <p14:creationId xmlns:p14="http://schemas.microsoft.com/office/powerpoint/2010/main" val="240828682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 is in the details</a:t>
            </a:r>
          </a:p>
        </p:txBody>
      </p:sp>
      <p:sp>
        <p:nvSpPr>
          <p:cNvPr id="23555" name="Rectangle 3"/>
          <p:cNvSpPr>
            <a:spLocks noGrp="1" noChangeArrowheads="1"/>
          </p:cNvSpPr>
          <p:nvPr>
            <p:ph type="body" idx="1"/>
          </p:nvPr>
        </p:nvSpPr>
        <p:spPr/>
        <p:txBody>
          <a:bodyPr/>
          <a:lstStyle/>
          <a:p>
            <a:pPr eaLnBrk="1" hangingPunct="1">
              <a:lnSpc>
                <a:spcPct val="90000"/>
              </a:lnSpc>
            </a:pPr>
            <a:r>
              <a:rPr lang="en-US" dirty="0" smtClean="0"/>
              <a:t>How do you figure out </a:t>
            </a:r>
            <a:r>
              <a:rPr lang="en-US" i="1" dirty="0" smtClean="0"/>
              <a:t>where</a:t>
            </a:r>
            <a:r>
              <a:rPr lang="en-US" dirty="0" smtClean="0"/>
              <a:t> to branch to?</a:t>
            </a:r>
          </a:p>
          <a:p>
            <a:pPr eaLnBrk="1" hangingPunct="1">
              <a:lnSpc>
                <a:spcPct val="90000"/>
              </a:lnSpc>
            </a:pPr>
            <a:endParaRPr lang="en-US" dirty="0" smtClean="0"/>
          </a:p>
          <a:p>
            <a:pPr eaLnBrk="1" hangingPunct="1">
              <a:lnSpc>
                <a:spcPct val="90000"/>
              </a:lnSpc>
            </a:pPr>
            <a:r>
              <a:rPr lang="en-US" dirty="0" smtClean="0"/>
              <a:t>How do you ensure that you can get back to where you started?</a:t>
            </a:r>
          </a:p>
          <a:p>
            <a:pPr eaLnBrk="1" hangingPunct="1">
              <a:lnSpc>
                <a:spcPct val="90000"/>
              </a:lnSpc>
            </a:pPr>
            <a:endParaRPr lang="en-US" dirty="0" smtClean="0"/>
          </a:p>
          <a:p>
            <a:pPr eaLnBrk="1" hangingPunct="1">
              <a:lnSpc>
                <a:spcPct val="90000"/>
              </a:lnSpc>
            </a:pPr>
            <a:r>
              <a:rPr lang="en-US" dirty="0" smtClean="0"/>
              <a:t>Don’t we have a pipeline?  What about partially executed instructions?</a:t>
            </a:r>
          </a:p>
          <a:p>
            <a:pPr eaLnBrk="1" hangingPunct="1">
              <a:lnSpc>
                <a:spcPct val="90000"/>
              </a:lnSpc>
            </a:pPr>
            <a:endParaRPr lang="en-US" dirty="0" smtClean="0"/>
          </a:p>
          <a:p>
            <a:pPr eaLnBrk="1" hangingPunct="1">
              <a:lnSpc>
                <a:spcPct val="90000"/>
              </a:lnSpc>
            </a:pPr>
            <a:r>
              <a:rPr lang="en-US" dirty="0" smtClean="0"/>
              <a:t>What if we get an interrupt while we are processing our interrupt?</a:t>
            </a:r>
          </a:p>
          <a:p>
            <a:pPr eaLnBrk="1" hangingPunct="1">
              <a:lnSpc>
                <a:spcPct val="90000"/>
              </a:lnSpc>
            </a:pPr>
            <a:endParaRPr lang="en-US" dirty="0" smtClean="0"/>
          </a:p>
          <a:p>
            <a:pPr eaLnBrk="1" hangingPunct="1">
              <a:lnSpc>
                <a:spcPct val="90000"/>
              </a:lnSpc>
            </a:pPr>
            <a:r>
              <a:rPr lang="en-US" dirty="0" smtClean="0"/>
              <a:t>What if we are in a “critical section?”</a:t>
            </a:r>
          </a:p>
          <a:p>
            <a:pPr eaLnBrk="1" hangingPunct="1">
              <a:lnSpc>
                <a:spcPct val="90000"/>
              </a:lnSpc>
            </a:pPr>
            <a:endParaRPr lang="en-US" dirty="0" smtClean="0"/>
          </a:p>
          <a:p>
            <a:pPr eaLnBrk="1" hangingPunct="1">
              <a:lnSpc>
                <a:spcPct val="90000"/>
              </a:lnSpc>
            </a:pPr>
            <a:endParaRPr lang="en-US" dirty="0" smtClean="0"/>
          </a:p>
        </p:txBody>
      </p:sp>
    </p:spTree>
    <p:extLst>
      <p:ext uri="{BB962C8B-B14F-4D97-AF65-F5344CB8AC3E}">
        <p14:creationId xmlns:p14="http://schemas.microsoft.com/office/powerpoint/2010/main" val="199915983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Where</a:t>
            </a:r>
          </a:p>
        </p:txBody>
      </p:sp>
      <p:sp>
        <p:nvSpPr>
          <p:cNvPr id="24579" name="Rectangle 3"/>
          <p:cNvSpPr>
            <a:spLocks noGrp="1" noChangeArrowheads="1"/>
          </p:cNvSpPr>
          <p:nvPr>
            <p:ph type="body" idx="1"/>
          </p:nvPr>
        </p:nvSpPr>
        <p:spPr/>
        <p:txBody>
          <a:bodyPr/>
          <a:lstStyle/>
          <a:p>
            <a:pPr eaLnBrk="1" hangingPunct="1"/>
            <a:r>
              <a:rPr lang="en-US" sz="2800" smtClean="0"/>
              <a:t>If you know </a:t>
            </a:r>
            <a:r>
              <a:rPr lang="en-US" sz="2800" i="1" smtClean="0"/>
              <a:t>what</a:t>
            </a:r>
            <a:r>
              <a:rPr lang="en-US" sz="2800" smtClean="0"/>
              <a:t> caused the interrupt then you want to jump to the code that handles that interrupt.</a:t>
            </a:r>
          </a:p>
          <a:p>
            <a:pPr lvl="1" eaLnBrk="1" hangingPunct="1"/>
            <a:r>
              <a:rPr lang="en-US" sz="2400" smtClean="0"/>
              <a:t>If you number the possible interrupt cases, and an interrupt comes in, you can just branch to a location, using that number as an offset (this is a branch table)</a:t>
            </a:r>
          </a:p>
          <a:p>
            <a:pPr lvl="1" eaLnBrk="1" hangingPunct="1"/>
            <a:r>
              <a:rPr lang="en-US" sz="2400" smtClean="0"/>
              <a:t>If you don’t have the number, you need to </a:t>
            </a:r>
            <a:r>
              <a:rPr lang="en-US" sz="2400" i="1" smtClean="0"/>
              <a:t>poll</a:t>
            </a:r>
            <a:r>
              <a:rPr lang="en-US" sz="2400" smtClean="0"/>
              <a:t> all possible sources of the interrupt to see who caused it.</a:t>
            </a:r>
          </a:p>
          <a:p>
            <a:pPr lvl="2" eaLnBrk="1" hangingPunct="1"/>
            <a:r>
              <a:rPr lang="en-US" smtClean="0"/>
              <a:t>Then you branch to the right code</a:t>
            </a:r>
          </a:p>
        </p:txBody>
      </p:sp>
    </p:spTree>
    <p:extLst>
      <p:ext uri="{BB962C8B-B14F-4D97-AF65-F5344CB8AC3E}">
        <p14:creationId xmlns:p14="http://schemas.microsoft.com/office/powerpoint/2010/main" val="3252306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ChangeArrowheads="1"/>
          </p:cNvSpPr>
          <p:nvPr/>
        </p:nvSpPr>
        <p:spPr bwMode="auto">
          <a:xfrm>
            <a:off x="-209550" y="-214313"/>
            <a:ext cx="4402138" cy="7362826"/>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600">
                <a:solidFill>
                  <a:schemeClr val="tx1"/>
                </a:solidFill>
                <a:latin typeface="Times New Roman" panose="02020603050405020304" pitchFamily="18" charset="0"/>
                <a:ea typeface="MS PGothic" panose="020B0600070205080204" pitchFamily="34" charset="-128"/>
              </a:defRPr>
            </a:lvl1pPr>
            <a:lvl2pPr marL="742950" indent="-285750">
              <a:defRPr sz="3600">
                <a:solidFill>
                  <a:schemeClr val="tx1"/>
                </a:solidFill>
                <a:latin typeface="Times New Roman" panose="02020603050405020304" pitchFamily="18" charset="0"/>
                <a:ea typeface="MS PGothic" panose="020B0600070205080204" pitchFamily="34" charset="-128"/>
              </a:defRPr>
            </a:lvl2pPr>
            <a:lvl3pPr marL="1143000" indent="-228600">
              <a:defRPr sz="3600">
                <a:solidFill>
                  <a:schemeClr val="tx1"/>
                </a:solidFill>
                <a:latin typeface="Times New Roman" panose="02020603050405020304" pitchFamily="18" charset="0"/>
                <a:ea typeface="MS PGothic" panose="020B0600070205080204" pitchFamily="34" charset="-128"/>
              </a:defRPr>
            </a:lvl3pPr>
            <a:lvl4pPr marL="1600200" indent="-228600">
              <a:defRPr sz="3600">
                <a:solidFill>
                  <a:schemeClr val="tx1"/>
                </a:solidFill>
                <a:latin typeface="Times New Roman" panose="02020603050405020304" pitchFamily="18" charset="0"/>
                <a:ea typeface="MS PGothic" panose="020B0600070205080204" pitchFamily="34" charset="-128"/>
              </a:defRPr>
            </a:lvl4pPr>
            <a:lvl5pPr marL="2057400" indent="-228600">
              <a:defRPr sz="3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860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ea typeface="MS PGothic" panose="020B0600070205080204" pitchFamily="34" charset="-128"/>
              </a:defRPr>
            </a:lvl1pPr>
            <a:lvl2pPr marL="742950" indent="-285750">
              <a:defRPr sz="3600">
                <a:solidFill>
                  <a:schemeClr val="tx1"/>
                </a:solidFill>
                <a:latin typeface="Times New Roman" panose="02020603050405020304" pitchFamily="18" charset="0"/>
                <a:ea typeface="MS PGothic" panose="020B0600070205080204" pitchFamily="34" charset="-128"/>
              </a:defRPr>
            </a:lvl2pPr>
            <a:lvl3pPr marL="1143000" indent="-228600">
              <a:defRPr sz="3600">
                <a:solidFill>
                  <a:schemeClr val="tx1"/>
                </a:solidFill>
                <a:latin typeface="Times New Roman" panose="02020603050405020304" pitchFamily="18" charset="0"/>
                <a:ea typeface="MS PGothic" panose="020B0600070205080204" pitchFamily="34" charset="-128"/>
              </a:defRPr>
            </a:lvl3pPr>
            <a:lvl4pPr marL="1600200" indent="-228600">
              <a:defRPr sz="3600">
                <a:solidFill>
                  <a:schemeClr val="tx1"/>
                </a:solidFill>
                <a:latin typeface="Times New Roman" panose="02020603050405020304" pitchFamily="18" charset="0"/>
                <a:ea typeface="MS PGothic" panose="020B0600070205080204" pitchFamily="34" charset="-128"/>
              </a:defRPr>
            </a:lvl4pPr>
            <a:lvl5pPr marL="2057400" indent="-228600">
              <a:defRPr sz="3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9pPr>
          </a:lstStyle>
          <a:p>
            <a:fld id="{DC6B865F-1730-4A11-A3D4-E928104AF0AD}" type="slidenum">
              <a:rPr lang="en-US" altLang="en-US" sz="1600">
                <a:solidFill>
                  <a:srgbClr val="B2B2B2"/>
                </a:solidFill>
                <a:latin typeface="Trebuchet MS" panose="020B0603020202020204" pitchFamily="34" charset="0"/>
              </a:rPr>
              <a:pPr/>
              <a:t>5</a:t>
            </a:fld>
            <a:endParaRPr lang="en-US" altLang="en-US" sz="1600">
              <a:solidFill>
                <a:srgbClr val="B2B2B2"/>
              </a:solidFill>
              <a:latin typeface="Trebuchet MS" panose="020B0603020202020204" pitchFamily="34" charset="0"/>
            </a:endParaRPr>
          </a:p>
        </p:txBody>
      </p:sp>
      <p:sp>
        <p:nvSpPr>
          <p:cNvPr id="86019" name="Rectangle 3"/>
          <p:cNvSpPr>
            <a:spLocks noGrp="1" noChangeArrowheads="1"/>
          </p:cNvSpPr>
          <p:nvPr>
            <p:ph type="body" idx="1"/>
          </p:nvPr>
        </p:nvSpPr>
        <p:spPr>
          <a:xfrm>
            <a:off x="76200" y="990600"/>
            <a:ext cx="3657600" cy="4876800"/>
          </a:xfrm>
        </p:spPr>
        <p:txBody>
          <a:bodyPr anchor="ctr"/>
          <a:lstStyle/>
          <a:p>
            <a:pPr algn="ctr">
              <a:buFontTx/>
              <a:buNone/>
            </a:pPr>
            <a:r>
              <a:rPr lang="en-US" altLang="en-US" sz="1800" i="1" smtClean="0">
                <a:solidFill>
                  <a:schemeClr val="bg1"/>
                </a:solidFill>
              </a:rPr>
              <a:t>     “Roughly every decade a new, lower priced computer class forms based on a new programming </a:t>
            </a:r>
            <a:r>
              <a:rPr lang="en-US" altLang="en-US" sz="1800" i="1" smtClean="0">
                <a:solidFill>
                  <a:srgbClr val="2EBBFF"/>
                </a:solidFill>
              </a:rPr>
              <a:t>platform</a:t>
            </a:r>
            <a:r>
              <a:rPr lang="en-US" altLang="en-US" sz="1800" i="1" smtClean="0">
                <a:solidFill>
                  <a:schemeClr val="bg1"/>
                </a:solidFill>
              </a:rPr>
              <a:t>, </a:t>
            </a:r>
            <a:r>
              <a:rPr lang="en-US" altLang="en-US" sz="1800" i="1" smtClean="0">
                <a:solidFill>
                  <a:srgbClr val="2EBBFF"/>
                </a:solidFill>
              </a:rPr>
              <a:t>network</a:t>
            </a:r>
            <a:r>
              <a:rPr lang="en-US" altLang="en-US" sz="1800" i="1" smtClean="0">
                <a:solidFill>
                  <a:schemeClr val="bg1"/>
                </a:solidFill>
              </a:rPr>
              <a:t>, and </a:t>
            </a:r>
            <a:r>
              <a:rPr lang="en-US" altLang="en-US" sz="1800" i="1" smtClean="0">
                <a:solidFill>
                  <a:srgbClr val="2EBBFF"/>
                </a:solidFill>
              </a:rPr>
              <a:t>interface</a:t>
            </a:r>
            <a:r>
              <a:rPr lang="en-US" altLang="en-US" sz="1800" i="1" smtClean="0">
                <a:solidFill>
                  <a:schemeClr val="bg1"/>
                </a:solidFill>
              </a:rPr>
              <a:t> resulting in new usage and the establishment of a new industry.”</a:t>
            </a:r>
          </a:p>
          <a:p>
            <a:pPr algn="ctr">
              <a:buFontTx/>
              <a:buNone/>
            </a:pPr>
            <a:endParaRPr lang="en-US" altLang="en-US" sz="1800" smtClean="0">
              <a:solidFill>
                <a:schemeClr val="bg1"/>
              </a:solidFill>
            </a:endParaRPr>
          </a:p>
          <a:p>
            <a:pPr algn="ctr">
              <a:buFontTx/>
              <a:buNone/>
            </a:pPr>
            <a:r>
              <a:rPr lang="en-US" altLang="en-US" sz="1800" smtClean="0">
                <a:solidFill>
                  <a:schemeClr val="bg1"/>
                </a:solidFill>
              </a:rPr>
              <a:t>- Gordon Bell [1972,2008]</a:t>
            </a:r>
          </a:p>
        </p:txBody>
      </p:sp>
      <p:pic>
        <p:nvPicPr>
          <p:cNvPr id="86020" name="Picture 3" descr="bells-la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0"/>
            <a:ext cx="51450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itle 1"/>
          <p:cNvSpPr>
            <a:spLocks noGrp="1"/>
          </p:cNvSpPr>
          <p:nvPr>
            <p:ph type="title"/>
          </p:nvPr>
        </p:nvSpPr>
        <p:spPr/>
        <p:txBody>
          <a:bodyPr/>
          <a:lstStyle/>
          <a:p>
            <a:r>
              <a:rPr lang="en-US" altLang="en-US" smtClean="0">
                <a:solidFill>
                  <a:schemeClr val="bg1"/>
                </a:solidFill>
              </a:rPr>
              <a:t>Bell’s Law: A new computer class every decade</a:t>
            </a:r>
          </a:p>
        </p:txBody>
      </p:sp>
      <p:sp>
        <p:nvSpPr>
          <p:cNvPr id="86022" name="Slide Number Placeholder 5"/>
          <p:cNvSpPr txBox="1">
            <a:spLocks/>
          </p:cNvSpPr>
          <p:nvPr/>
        </p:nvSpPr>
        <p:spPr bwMode="auto">
          <a:xfrm>
            <a:off x="6318250" y="65405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ea typeface="MS PGothic" panose="020B0600070205080204" pitchFamily="34" charset="-128"/>
              </a:defRPr>
            </a:lvl1pPr>
            <a:lvl2pPr marL="742950" indent="-285750">
              <a:defRPr sz="3600">
                <a:solidFill>
                  <a:schemeClr val="tx1"/>
                </a:solidFill>
                <a:latin typeface="Times New Roman" panose="02020603050405020304" pitchFamily="18" charset="0"/>
                <a:ea typeface="MS PGothic" panose="020B0600070205080204" pitchFamily="34" charset="-128"/>
              </a:defRPr>
            </a:lvl2pPr>
            <a:lvl3pPr marL="1143000" indent="-228600">
              <a:defRPr sz="3600">
                <a:solidFill>
                  <a:schemeClr val="tx1"/>
                </a:solidFill>
                <a:latin typeface="Times New Roman" panose="02020603050405020304" pitchFamily="18" charset="0"/>
                <a:ea typeface="MS PGothic" panose="020B0600070205080204" pitchFamily="34" charset="-128"/>
              </a:defRPr>
            </a:lvl3pPr>
            <a:lvl4pPr marL="1600200" indent="-228600">
              <a:defRPr sz="3600">
                <a:solidFill>
                  <a:schemeClr val="tx1"/>
                </a:solidFill>
                <a:latin typeface="Times New Roman" panose="02020603050405020304" pitchFamily="18" charset="0"/>
                <a:ea typeface="MS PGothic" panose="020B0600070205080204" pitchFamily="34" charset="-128"/>
              </a:defRPr>
            </a:lvl4pPr>
            <a:lvl5pPr marL="2057400" indent="-228600">
              <a:defRPr sz="3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9pPr>
          </a:lstStyle>
          <a:p>
            <a:pPr algn="r"/>
            <a:fld id="{FCF52DE8-283B-4ADE-B963-4D4D70AEBFC2}" type="slidenum">
              <a:rPr lang="en-US" altLang="en-US" sz="1600" b="1">
                <a:solidFill>
                  <a:schemeClr val="folHlink"/>
                </a:solidFill>
                <a:latin typeface="Trebuchet MS" panose="020B0603020202020204" pitchFamily="34" charset="0"/>
              </a:rPr>
              <a:pPr algn="r"/>
              <a:t>5</a:t>
            </a:fld>
            <a:endParaRPr lang="en-US" altLang="en-US" sz="1600" b="1">
              <a:solidFill>
                <a:schemeClr val="folHlink"/>
              </a:solidFill>
              <a:latin typeface="Trebuchet MS" panose="020B0603020202020204" pitchFamily="34" charset="0"/>
            </a:endParaRPr>
          </a:p>
        </p:txBody>
      </p:sp>
    </p:spTree>
    <p:extLst>
      <p:ext uri="{BB962C8B-B14F-4D97-AF65-F5344CB8AC3E}">
        <p14:creationId xmlns:p14="http://schemas.microsoft.com/office/powerpoint/2010/main" val="377547295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smtClean="0"/>
          </a:p>
        </p:txBody>
      </p:sp>
      <p:sp>
        <p:nvSpPr>
          <p:cNvPr id="38915" name="Slide Number Placeholder 3"/>
          <p:cNvSpPr>
            <a:spLocks noGrp="1"/>
          </p:cNvSpPr>
          <p:nvPr>
            <p:ph type="sldNum" sz="quarter" idx="12"/>
          </p:nvPr>
        </p:nvSpPr>
        <p:spPr>
          <a:noFill/>
        </p:spPr>
        <p:txBody>
          <a:bodyPr/>
          <a:lstStyle/>
          <a:p>
            <a:pPr fontAlgn="base">
              <a:spcBef>
                <a:spcPct val="0"/>
              </a:spcBef>
              <a:spcAft>
                <a:spcPct val="0"/>
              </a:spcAft>
            </a:pPr>
            <a:fld id="{4B8B6224-F567-48C7-9389-2B3A951B404F}" type="slidenum">
              <a:rPr lang="en-US" smtClean="0"/>
              <a:pPr fontAlgn="base">
                <a:spcBef>
                  <a:spcPct val="0"/>
                </a:spcBef>
                <a:spcAft>
                  <a:spcPct val="0"/>
                </a:spcAft>
              </a:pPr>
              <a:t>50</a:t>
            </a:fld>
            <a:endParaRPr lang="en-US" smtClean="0"/>
          </a:p>
        </p:txBody>
      </p:sp>
      <p:pic>
        <p:nvPicPr>
          <p:cNvPr id="38916" name="Picture 2"/>
          <p:cNvPicPr>
            <a:picLocks noGrp="1" noChangeAspect="1" noChangeArrowheads="1"/>
          </p:cNvPicPr>
          <p:nvPr>
            <p:ph idx="1"/>
          </p:nvPr>
        </p:nvPicPr>
        <p:blipFill>
          <a:blip r:embed="rId3" cstate="print"/>
          <a:srcRect/>
          <a:stretch>
            <a:fillRect/>
          </a:stretch>
        </p:blipFill>
        <p:spPr>
          <a:xfrm>
            <a:off x="0" y="76200"/>
            <a:ext cx="9109075" cy="6477000"/>
          </a:xfrm>
          <a:noFill/>
        </p:spPr>
      </p:pic>
      <p:sp>
        <p:nvSpPr>
          <p:cNvPr id="5" name="Title 1"/>
          <p:cNvSpPr txBox="1">
            <a:spLocks/>
          </p:cNvSpPr>
          <p:nvPr/>
        </p:nvSpPr>
        <p:spPr bwMode="auto">
          <a:xfrm>
            <a:off x="152400" y="76200"/>
            <a:ext cx="8880475" cy="914400"/>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b="1">
                <a:solidFill>
                  <a:srgbClr val="000066"/>
                </a:solidFill>
                <a:latin typeface="+mj-lt"/>
                <a:ea typeface="+mj-ea"/>
                <a:cs typeface="+mj-cs"/>
              </a:defRPr>
            </a:lvl1pPr>
            <a:lvl2pPr algn="l" rtl="0" eaLnBrk="0" fontAlgn="base" hangingPunct="0">
              <a:spcBef>
                <a:spcPct val="0"/>
              </a:spcBef>
              <a:spcAft>
                <a:spcPct val="0"/>
              </a:spcAft>
              <a:defRPr sz="2400" b="1">
                <a:solidFill>
                  <a:srgbClr val="000066"/>
                </a:solidFill>
                <a:latin typeface="Trebuchet MS" pitchFamily="34" charset="0"/>
              </a:defRPr>
            </a:lvl2pPr>
            <a:lvl3pPr algn="l" rtl="0" eaLnBrk="0" fontAlgn="base" hangingPunct="0">
              <a:spcBef>
                <a:spcPct val="0"/>
              </a:spcBef>
              <a:spcAft>
                <a:spcPct val="0"/>
              </a:spcAft>
              <a:defRPr sz="2400" b="1">
                <a:solidFill>
                  <a:srgbClr val="000066"/>
                </a:solidFill>
                <a:latin typeface="Trebuchet MS" pitchFamily="34" charset="0"/>
              </a:defRPr>
            </a:lvl3pPr>
            <a:lvl4pPr algn="l" rtl="0" eaLnBrk="0" fontAlgn="base" hangingPunct="0">
              <a:spcBef>
                <a:spcPct val="0"/>
              </a:spcBef>
              <a:spcAft>
                <a:spcPct val="0"/>
              </a:spcAft>
              <a:defRPr sz="2400" b="1">
                <a:solidFill>
                  <a:srgbClr val="000066"/>
                </a:solidFill>
                <a:latin typeface="Trebuchet MS" pitchFamily="34" charset="0"/>
              </a:defRPr>
            </a:lvl4pPr>
            <a:lvl5pPr algn="l" rtl="0" eaLnBrk="0" fontAlgn="base" hangingPunct="0">
              <a:spcBef>
                <a:spcPct val="0"/>
              </a:spcBef>
              <a:spcAft>
                <a:spcPct val="0"/>
              </a:spcAft>
              <a:defRPr sz="2400" b="1">
                <a:solidFill>
                  <a:srgbClr val="000066"/>
                </a:solidFill>
                <a:latin typeface="Trebuchet MS" pitchFamily="34" charset="0"/>
              </a:defRPr>
            </a:lvl5pPr>
            <a:lvl6pPr marL="457200" algn="l" rtl="0" eaLnBrk="0" fontAlgn="base" hangingPunct="0">
              <a:spcBef>
                <a:spcPct val="0"/>
              </a:spcBef>
              <a:spcAft>
                <a:spcPct val="0"/>
              </a:spcAft>
              <a:defRPr sz="2400" b="1">
                <a:solidFill>
                  <a:srgbClr val="000066"/>
                </a:solidFill>
                <a:latin typeface="Trebuchet MS" pitchFamily="34" charset="0"/>
              </a:defRPr>
            </a:lvl6pPr>
            <a:lvl7pPr marL="914400" algn="l" rtl="0" eaLnBrk="0" fontAlgn="base" hangingPunct="0">
              <a:spcBef>
                <a:spcPct val="0"/>
              </a:spcBef>
              <a:spcAft>
                <a:spcPct val="0"/>
              </a:spcAft>
              <a:defRPr sz="2400" b="1">
                <a:solidFill>
                  <a:srgbClr val="000066"/>
                </a:solidFill>
                <a:latin typeface="Trebuchet MS" pitchFamily="34" charset="0"/>
              </a:defRPr>
            </a:lvl7pPr>
            <a:lvl8pPr marL="1371600" algn="l" rtl="0" eaLnBrk="0" fontAlgn="base" hangingPunct="0">
              <a:spcBef>
                <a:spcPct val="0"/>
              </a:spcBef>
              <a:spcAft>
                <a:spcPct val="0"/>
              </a:spcAft>
              <a:defRPr sz="2400" b="1">
                <a:solidFill>
                  <a:srgbClr val="000066"/>
                </a:solidFill>
                <a:latin typeface="Trebuchet MS" pitchFamily="34" charset="0"/>
              </a:defRPr>
            </a:lvl8pPr>
            <a:lvl9pPr marL="1828800" algn="l" rtl="0" eaLnBrk="0" fontAlgn="base" hangingPunct="0">
              <a:spcBef>
                <a:spcPct val="0"/>
              </a:spcBef>
              <a:spcAft>
                <a:spcPct val="0"/>
              </a:spcAft>
              <a:defRPr sz="2400" b="1">
                <a:solidFill>
                  <a:srgbClr val="000066"/>
                </a:solidFill>
                <a:latin typeface="Trebuchet MS" pitchFamily="34" charset="0"/>
              </a:defRPr>
            </a:lvl9pPr>
          </a:lstStyle>
          <a:p>
            <a:r>
              <a:rPr lang="en-US" kern="0" smtClean="0"/>
              <a:t>Enabling and disabling interrupt sources</a:t>
            </a:r>
            <a:endParaRPr lang="en-US" kern="0" dirty="0"/>
          </a:p>
        </p:txBody>
      </p:sp>
    </p:spTree>
    <p:extLst>
      <p:ext uri="{BB962C8B-B14F-4D97-AF65-F5344CB8AC3E}">
        <p14:creationId xmlns:p14="http://schemas.microsoft.com/office/powerpoint/2010/main" val="155175225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E7E149B-2C50-4D72-B1F7-4127E70A6F16}" type="slidenum">
              <a:rPr lang="en-US" altLang="en-US" sz="1600">
                <a:solidFill>
                  <a:srgbClr val="B2B2B2"/>
                </a:solidFill>
                <a:latin typeface="Trebuchet MS" panose="020B0603020202020204" pitchFamily="34" charset="0"/>
              </a:rPr>
              <a:pPr eaLnBrk="1" hangingPunct="1"/>
              <a:t>51</a:t>
            </a:fld>
            <a:endParaRPr lang="en-US" altLang="en-US" sz="1600">
              <a:solidFill>
                <a:srgbClr val="B2B2B2"/>
              </a:solidFill>
              <a:latin typeface="Trebuchet MS" panose="020B0603020202020204" pitchFamily="34" charset="0"/>
            </a:endParaRPr>
          </a:p>
        </p:txBody>
      </p:sp>
      <p:sp>
        <p:nvSpPr>
          <p:cNvPr id="50178" name="Rectangle 2"/>
          <p:cNvSpPr>
            <a:spLocks noGrp="1" noChangeArrowheads="1"/>
          </p:cNvSpPr>
          <p:nvPr>
            <p:ph type="title"/>
          </p:nvPr>
        </p:nvSpPr>
        <p:spPr/>
        <p:txBody>
          <a:bodyPr/>
          <a:lstStyle/>
          <a:p>
            <a:r>
              <a:rPr lang="en-US" altLang="en-US" smtClean="0"/>
              <a:t>Polling-Driven Application</a:t>
            </a:r>
          </a:p>
        </p:txBody>
      </p:sp>
      <p:sp>
        <p:nvSpPr>
          <p:cNvPr id="46083" name="Rectangle 3"/>
          <p:cNvSpPr>
            <a:spLocks noGrp="1" noChangeArrowheads="1"/>
          </p:cNvSpPr>
          <p:nvPr>
            <p:ph type="body" idx="1"/>
          </p:nvPr>
        </p:nvSpPr>
        <p:spPr>
          <a:xfrm>
            <a:off x="533400" y="990600"/>
            <a:ext cx="8135938" cy="5410200"/>
          </a:xfrm>
        </p:spPr>
        <p:txBody>
          <a:bodyPr/>
          <a:lstStyle/>
          <a:p>
            <a:r>
              <a:rPr lang="en-US" altLang="en-US" smtClean="0"/>
              <a:t>Recall pushbutton-LED example</a:t>
            </a:r>
          </a:p>
          <a:p>
            <a:pPr>
              <a:buFontTx/>
              <a:buNone/>
            </a:pPr>
            <a:endParaRPr lang="sk-SK" altLang="en-US" sz="1600" smtClean="0"/>
          </a:p>
          <a:p>
            <a:pPr marL="400050" lvl="1" indent="0">
              <a:buFontTx/>
              <a:buNone/>
            </a:pPr>
            <a:r>
              <a:rPr lang="sk-SK" altLang="en-US" sz="1600" smtClean="0"/>
              <a:t>		mov	r0, #0x4 		% PBS MMIO address</a:t>
            </a:r>
          </a:p>
          <a:p>
            <a:pPr marL="400050" lvl="1" indent="0">
              <a:buFontTx/>
              <a:buNone/>
            </a:pPr>
            <a:r>
              <a:rPr lang="sk-SK" altLang="en-US" sz="1600" smtClean="0"/>
              <a:t>		mov	r1, #0x5 		% LED MMIO address</a:t>
            </a:r>
          </a:p>
          <a:p>
            <a:pPr marL="400050" lvl="1" indent="0">
              <a:buFontTx/>
              <a:buNone/>
            </a:pPr>
            <a:r>
              <a:rPr lang="sk-SK" altLang="en-US" sz="1600" smtClean="0"/>
              <a:t>loop:		ldr	r2, [r0, #0]	% Read value from switch [1 cycle]</a:t>
            </a:r>
          </a:p>
          <a:p>
            <a:pPr marL="400050" lvl="1" indent="0">
              <a:buFontTx/>
              <a:buNone/>
            </a:pPr>
            <a:r>
              <a:rPr lang="sk-SK" altLang="en-US" sz="1600" smtClean="0"/>
              <a:t>		str	r2 [r1, #0]	% Save value to LED [1 cycle]</a:t>
            </a:r>
          </a:p>
          <a:p>
            <a:pPr marL="400050" lvl="1" indent="0">
              <a:buFontTx/>
              <a:buNone/>
            </a:pPr>
            <a:r>
              <a:rPr lang="sk-SK" altLang="en-US" sz="1600" smtClean="0"/>
              <a:t>		b	loop		% Repeat these steps [1 cycle]</a:t>
            </a:r>
          </a:p>
          <a:p>
            <a:endParaRPr lang="en-US" altLang="en-US" sz="1600" smtClean="0"/>
          </a:p>
          <a:p>
            <a:r>
              <a:rPr lang="en-US" altLang="en-US" smtClean="0"/>
              <a:t>This is a polling-driven application</a:t>
            </a:r>
          </a:p>
          <a:p>
            <a:r>
              <a:rPr lang="en-US" altLang="en-US" smtClean="0"/>
              <a:t>Software constantly loops, polling and (re)acting</a:t>
            </a:r>
          </a:p>
          <a:p>
            <a:r>
              <a:rPr lang="en-US" altLang="en-US" smtClean="0"/>
              <a:t>However, it doesn’t do anything else useful!</a:t>
            </a:r>
          </a:p>
        </p:txBody>
      </p:sp>
    </p:spTree>
    <p:extLst>
      <p:ext uri="{BB962C8B-B14F-4D97-AF65-F5344CB8AC3E}">
        <p14:creationId xmlns:p14="http://schemas.microsoft.com/office/powerpoint/2010/main" val="88778339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00FF110-83AE-4882-A7C6-113B96D9D57B}" type="slidenum">
              <a:rPr lang="en-US" altLang="en-US" sz="1600">
                <a:solidFill>
                  <a:srgbClr val="B2B2B2"/>
                </a:solidFill>
                <a:latin typeface="Trebuchet MS" panose="020B0603020202020204" pitchFamily="34" charset="0"/>
              </a:rPr>
              <a:pPr eaLnBrk="1" hangingPunct="1"/>
              <a:t>52</a:t>
            </a:fld>
            <a:endParaRPr lang="en-US" altLang="en-US" sz="1600">
              <a:solidFill>
                <a:srgbClr val="B2B2B2"/>
              </a:solidFill>
              <a:latin typeface="Trebuchet MS" panose="020B0603020202020204" pitchFamily="34" charset="0"/>
            </a:endParaRPr>
          </a:p>
        </p:txBody>
      </p:sp>
      <p:sp>
        <p:nvSpPr>
          <p:cNvPr id="52226" name="Rectangle 2"/>
          <p:cNvSpPr>
            <a:spLocks noGrp="1" noChangeArrowheads="1"/>
          </p:cNvSpPr>
          <p:nvPr>
            <p:ph type="title"/>
          </p:nvPr>
        </p:nvSpPr>
        <p:spPr/>
        <p:txBody>
          <a:bodyPr/>
          <a:lstStyle/>
          <a:p>
            <a:r>
              <a:rPr lang="en-US" altLang="en-US" smtClean="0"/>
              <a:t>The Problem with Polling</a:t>
            </a:r>
          </a:p>
        </p:txBody>
      </p:sp>
      <p:sp>
        <p:nvSpPr>
          <p:cNvPr id="46083" name="Rectangle 3"/>
          <p:cNvSpPr>
            <a:spLocks noGrp="1" noChangeArrowheads="1"/>
          </p:cNvSpPr>
          <p:nvPr>
            <p:ph type="body" idx="1"/>
          </p:nvPr>
        </p:nvSpPr>
        <p:spPr>
          <a:xfrm>
            <a:off x="533400" y="990600"/>
            <a:ext cx="8534400" cy="5410200"/>
          </a:xfrm>
        </p:spPr>
        <p:txBody>
          <a:bodyPr/>
          <a:lstStyle/>
          <a:p>
            <a:r>
              <a:rPr lang="en-US" altLang="en-US" dirty="0" smtClean="0"/>
              <a:t>If we want to do other work, we might </a:t>
            </a:r>
            <a:r>
              <a:rPr lang="en-US" altLang="en-US" dirty="0" smtClean="0">
                <a:solidFill>
                  <a:srgbClr val="FF0000"/>
                </a:solidFill>
              </a:rPr>
              <a:t>call a routine</a:t>
            </a:r>
            <a:r>
              <a:rPr lang="en-US" altLang="en-US" dirty="0" smtClean="0"/>
              <a:t>:</a:t>
            </a:r>
          </a:p>
          <a:p>
            <a:pPr>
              <a:buFontTx/>
              <a:buNone/>
            </a:pPr>
            <a:endParaRPr lang="sk-SK" altLang="en-US" sz="1600" dirty="0" smtClean="0"/>
          </a:p>
          <a:p>
            <a:pPr marL="400050" lvl="1" indent="0">
              <a:buFontTx/>
              <a:buNone/>
            </a:pPr>
            <a:r>
              <a:rPr lang="sk-SK" altLang="en-US" sz="1600" dirty="0" smtClean="0"/>
              <a:t>		mov	r0, #0x4 		% PBS MMIO address</a:t>
            </a:r>
          </a:p>
          <a:p>
            <a:pPr marL="400050" lvl="1" indent="0">
              <a:buFontTx/>
              <a:buNone/>
            </a:pPr>
            <a:r>
              <a:rPr lang="sk-SK" altLang="en-US" sz="1600" dirty="0" smtClean="0"/>
              <a:t>		mov	r1, #0x5 		% LED MMIO address</a:t>
            </a:r>
          </a:p>
          <a:p>
            <a:pPr marL="400050" lvl="1" indent="0">
              <a:buFontTx/>
              <a:buNone/>
            </a:pPr>
            <a:r>
              <a:rPr lang="sk-SK" altLang="en-US" sz="1600" dirty="0" smtClean="0"/>
              <a:t>loop:		ldr	r2, [r0, #0]	% Read value from switch [1 cycle]</a:t>
            </a:r>
          </a:p>
          <a:p>
            <a:pPr marL="400050" lvl="1" indent="0">
              <a:buFontTx/>
              <a:buNone/>
            </a:pPr>
            <a:r>
              <a:rPr lang="sk-SK" altLang="en-US" sz="1600" dirty="0" smtClean="0"/>
              <a:t>		str	r2 [r1, #0]	% Save value to LED [1 cycle]</a:t>
            </a:r>
          </a:p>
          <a:p>
            <a:pPr marL="400050" lvl="1" indent="0">
              <a:buFontTx/>
              <a:buNone/>
            </a:pPr>
            <a:r>
              <a:rPr lang="sk-SK" altLang="en-US" sz="1600" dirty="0" smtClean="0">
                <a:solidFill>
                  <a:srgbClr val="FF0000"/>
                </a:solidFill>
              </a:rPr>
              <a:t>		bl	do_some_work	% Do some other work [100 cycles]</a:t>
            </a:r>
          </a:p>
          <a:p>
            <a:pPr marL="400050" lvl="1" indent="0">
              <a:buFontTx/>
              <a:buNone/>
            </a:pPr>
            <a:r>
              <a:rPr lang="sk-SK" altLang="en-US" sz="1600" dirty="0" smtClean="0"/>
              <a:t>		b	loop		% Repeat these steps [1 cycle]</a:t>
            </a:r>
          </a:p>
          <a:p>
            <a:endParaRPr lang="en-US" altLang="en-US" sz="1600" dirty="0" smtClean="0"/>
          </a:p>
          <a:p>
            <a:r>
              <a:rPr lang="en-US" altLang="en-US" dirty="0" smtClean="0"/>
              <a:t>Polling affects the responsiveness of PBS </a:t>
            </a:r>
            <a:r>
              <a:rPr lang="en-US" altLang="en-US" dirty="0" smtClean="0">
                <a:sym typeface="Wingdings" panose="05000000000000000000" pitchFamily="2" charset="2"/>
              </a:rPr>
              <a:t></a:t>
            </a:r>
            <a:r>
              <a:rPr lang="en-US" altLang="en-US" dirty="0" smtClean="0"/>
              <a:t> LED path!</a:t>
            </a:r>
          </a:p>
          <a:p>
            <a:pPr marL="400050" lvl="1" indent="0"/>
            <a:r>
              <a:rPr lang="en-US" altLang="en-US" dirty="0" smtClean="0"/>
              <a:t>Whenever we’re “doing some work,” we not polling PBS</a:t>
            </a:r>
          </a:p>
          <a:p>
            <a:pPr marL="400050" lvl="1" indent="0"/>
            <a:r>
              <a:rPr lang="en-US" altLang="en-US" dirty="0" smtClean="0"/>
              <a:t>And the more “other work” we do, the worse the latency gets</a:t>
            </a:r>
          </a:p>
          <a:p>
            <a:r>
              <a:rPr lang="en-US" altLang="en-US" dirty="0" smtClean="0"/>
              <a:t>And it affects the efficiency of the processor</a:t>
            </a:r>
          </a:p>
          <a:p>
            <a:pPr marL="400050" lvl="1" indent="0"/>
            <a:r>
              <a:rPr lang="en-US" altLang="en-US" dirty="0" smtClean="0"/>
              <a:t>The </a:t>
            </a:r>
            <a:r>
              <a:rPr lang="en-US" altLang="en-US" dirty="0" err="1" smtClean="0"/>
              <a:t>ldr</a:t>
            </a:r>
            <a:r>
              <a:rPr lang="en-US" altLang="en-US" dirty="0" smtClean="0"/>
              <a:t>/</a:t>
            </a:r>
            <a:r>
              <a:rPr lang="en-US" altLang="en-US" dirty="0" err="1" smtClean="0"/>
              <a:t>str</a:t>
            </a:r>
            <a:r>
              <a:rPr lang="en-US" altLang="en-US" dirty="0" smtClean="0"/>
              <a:t> values don’t change very either much</a:t>
            </a:r>
          </a:p>
          <a:p>
            <a:pPr marL="400050" lvl="1" indent="0"/>
            <a:r>
              <a:rPr lang="en-US" altLang="en-US" dirty="0" smtClean="0"/>
              <a:t>So, the processor is mostly wasting CPU cycles (and energy)</a:t>
            </a:r>
          </a:p>
        </p:txBody>
      </p:sp>
    </p:spTree>
    <p:extLst>
      <p:ext uri="{BB962C8B-B14F-4D97-AF65-F5344CB8AC3E}">
        <p14:creationId xmlns:p14="http://schemas.microsoft.com/office/powerpoint/2010/main" val="178878681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7054D88-1705-48DE-9A41-F84CAF05A75C}" type="slidenum">
              <a:rPr lang="en-US" altLang="en-US" sz="1600">
                <a:solidFill>
                  <a:srgbClr val="B2B2B2"/>
                </a:solidFill>
                <a:latin typeface="Trebuchet MS" panose="020B0603020202020204" pitchFamily="34" charset="0"/>
              </a:rPr>
              <a:pPr eaLnBrk="1" hangingPunct="1"/>
              <a:t>53</a:t>
            </a:fld>
            <a:endParaRPr lang="en-US" altLang="en-US" sz="1600">
              <a:solidFill>
                <a:srgbClr val="B2B2B2"/>
              </a:solidFill>
              <a:latin typeface="Trebuchet MS" panose="020B0603020202020204" pitchFamily="34" charset="0"/>
            </a:endParaRPr>
          </a:p>
        </p:txBody>
      </p:sp>
      <p:sp>
        <p:nvSpPr>
          <p:cNvPr id="54274" name="Rectangle 2"/>
          <p:cNvSpPr>
            <a:spLocks noGrp="1" noChangeArrowheads="1"/>
          </p:cNvSpPr>
          <p:nvPr>
            <p:ph type="title"/>
          </p:nvPr>
        </p:nvSpPr>
        <p:spPr/>
        <p:txBody>
          <a:bodyPr/>
          <a:lstStyle/>
          <a:p>
            <a:r>
              <a:rPr lang="en-US" altLang="en-US" smtClean="0"/>
              <a:t>Polling trades off efficiency and responsiveness</a:t>
            </a:r>
          </a:p>
        </p:txBody>
      </p:sp>
      <p:sp>
        <p:nvSpPr>
          <p:cNvPr id="54275" name="Rectangle 3"/>
          <p:cNvSpPr>
            <a:spLocks noGrp="1" noChangeArrowheads="1"/>
          </p:cNvSpPr>
          <p:nvPr>
            <p:ph type="body" idx="1"/>
          </p:nvPr>
        </p:nvSpPr>
        <p:spPr>
          <a:xfrm>
            <a:off x="1219200" y="990600"/>
            <a:ext cx="6248400" cy="1524000"/>
          </a:xfrm>
        </p:spPr>
        <p:txBody>
          <a:bodyPr/>
          <a:lstStyle/>
          <a:p>
            <a:pPr marL="0" indent="0">
              <a:buFontTx/>
              <a:buNone/>
            </a:pPr>
            <a:r>
              <a:rPr lang="sk-SK" altLang="en-US" sz="1100" smtClean="0"/>
              <a:t>	mov	r0, #0x4 		% PBS MMIO address</a:t>
            </a:r>
          </a:p>
          <a:p>
            <a:pPr marL="0" indent="0">
              <a:buFontTx/>
              <a:buNone/>
            </a:pPr>
            <a:r>
              <a:rPr lang="sk-SK" altLang="en-US" sz="1100" smtClean="0"/>
              <a:t>	mov	r1, #0x5 		% LED MMIO address</a:t>
            </a:r>
          </a:p>
          <a:p>
            <a:pPr marL="0" indent="0">
              <a:buFontTx/>
              <a:buNone/>
            </a:pPr>
            <a:r>
              <a:rPr lang="sk-SK" altLang="en-US" sz="1100" smtClean="0"/>
              <a:t>loop:	ldr	r2, [r0, #0]		% Read value from switch [1 cycle]</a:t>
            </a:r>
          </a:p>
          <a:p>
            <a:pPr marL="0" indent="0">
              <a:buFontTx/>
              <a:buNone/>
            </a:pPr>
            <a:r>
              <a:rPr lang="sk-SK" altLang="en-US" sz="1100" smtClean="0"/>
              <a:t>	str	r2 [r1, #0]		% Save value to LED [1 cycle]</a:t>
            </a:r>
          </a:p>
          <a:p>
            <a:pPr marL="0" indent="0">
              <a:buFontTx/>
              <a:buNone/>
            </a:pPr>
            <a:r>
              <a:rPr lang="sk-SK" altLang="en-US" sz="1100" smtClean="0">
                <a:solidFill>
                  <a:srgbClr val="FF0000"/>
                </a:solidFill>
              </a:rPr>
              <a:t>	bl	do_some_work	% Do some other work [100 cycles]</a:t>
            </a:r>
          </a:p>
          <a:p>
            <a:pPr marL="0" indent="0">
              <a:buFontTx/>
              <a:buNone/>
            </a:pPr>
            <a:r>
              <a:rPr lang="sk-SK" altLang="en-US" sz="1100" smtClean="0"/>
              <a:t>	b	loop		% Repeat these steps [1 cycle]</a:t>
            </a:r>
          </a:p>
        </p:txBody>
      </p:sp>
      <p:sp>
        <p:nvSpPr>
          <p:cNvPr id="54276" name="Right Arrow 1"/>
          <p:cNvSpPr>
            <a:spLocks noChangeArrowheads="1"/>
          </p:cNvSpPr>
          <p:nvPr/>
        </p:nvSpPr>
        <p:spPr bwMode="auto">
          <a:xfrm>
            <a:off x="1295400" y="5715000"/>
            <a:ext cx="3200400" cy="114300"/>
          </a:xfrm>
          <a:prstGeom prst="rightArrow">
            <a:avLst>
              <a:gd name="adj1" fmla="val 50000"/>
              <a:gd name="adj2" fmla="val 50037"/>
            </a:avLst>
          </a:prstGeom>
          <a:solidFill>
            <a:schemeClr val="tx1"/>
          </a:solidFill>
          <a:ln w="9525">
            <a:solidFill>
              <a:schemeClr val="tx1"/>
            </a:solidFill>
            <a:round/>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3600">
              <a:latin typeface="Times New Roman" panose="02020603050405020304" pitchFamily="18" charset="0"/>
            </a:endParaRPr>
          </a:p>
        </p:txBody>
      </p:sp>
      <p:sp>
        <p:nvSpPr>
          <p:cNvPr id="54277" name="Right Arrow 5"/>
          <p:cNvSpPr>
            <a:spLocks noChangeArrowheads="1"/>
          </p:cNvSpPr>
          <p:nvPr/>
        </p:nvSpPr>
        <p:spPr bwMode="auto">
          <a:xfrm rot="-5400000">
            <a:off x="-285750" y="4133850"/>
            <a:ext cx="3200400" cy="114300"/>
          </a:xfrm>
          <a:prstGeom prst="rightArrow">
            <a:avLst>
              <a:gd name="adj1" fmla="val 50000"/>
              <a:gd name="adj2" fmla="val 50037"/>
            </a:avLst>
          </a:prstGeom>
          <a:solidFill>
            <a:srgbClr val="000000"/>
          </a:solidFill>
          <a:ln w="9525">
            <a:solidFill>
              <a:schemeClr val="tx1"/>
            </a:solidFill>
            <a:round/>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3600">
              <a:latin typeface="Times New Roman" panose="02020603050405020304" pitchFamily="18" charset="0"/>
            </a:endParaRPr>
          </a:p>
        </p:txBody>
      </p:sp>
      <p:sp>
        <p:nvSpPr>
          <p:cNvPr id="54278" name="TextBox 36"/>
          <p:cNvSpPr txBox="1">
            <a:spLocks noChangeArrowheads="1"/>
          </p:cNvSpPr>
          <p:nvPr/>
        </p:nvSpPr>
        <p:spPr bwMode="auto">
          <a:xfrm rot="-5400000">
            <a:off x="558006" y="4067969"/>
            <a:ext cx="974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600"/>
              <a:t>Efficiency</a:t>
            </a:r>
          </a:p>
        </p:txBody>
      </p:sp>
      <p:sp>
        <p:nvSpPr>
          <p:cNvPr id="54279" name="TextBox 36"/>
          <p:cNvSpPr txBox="1">
            <a:spLocks noChangeArrowheads="1"/>
          </p:cNvSpPr>
          <p:nvPr/>
        </p:nvSpPr>
        <p:spPr bwMode="auto">
          <a:xfrm>
            <a:off x="2162175" y="5791200"/>
            <a:ext cx="1495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600"/>
              <a:t>Responsiveness</a:t>
            </a:r>
          </a:p>
        </p:txBody>
      </p:sp>
      <p:sp>
        <p:nvSpPr>
          <p:cNvPr id="16" name="Rectangle 3"/>
          <p:cNvSpPr txBox="1">
            <a:spLocks noChangeArrowheads="1"/>
          </p:cNvSpPr>
          <p:nvPr/>
        </p:nvSpPr>
        <p:spPr bwMode="auto">
          <a:xfrm>
            <a:off x="4800600" y="2743200"/>
            <a:ext cx="4267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20000"/>
              </a:spcBef>
              <a:buFontTx/>
              <a:buChar char="•"/>
            </a:pPr>
            <a:r>
              <a:rPr lang="en-US" altLang="en-US">
                <a:latin typeface="Trebuchet MS" panose="020B0603020202020204" pitchFamily="34" charset="0"/>
              </a:rPr>
              <a:t>Efficiency</a:t>
            </a:r>
          </a:p>
          <a:p>
            <a:pPr lvl="1">
              <a:spcBef>
                <a:spcPct val="20000"/>
              </a:spcBef>
              <a:buFontTx/>
              <a:buChar char="–"/>
            </a:pPr>
            <a:r>
              <a:rPr lang="en-US" altLang="en-US" sz="2000">
                <a:latin typeface="Trebuchet MS" panose="020B0603020202020204" pitchFamily="34" charset="0"/>
              </a:rPr>
              <a:t>Minimizing useless work</a:t>
            </a:r>
          </a:p>
          <a:p>
            <a:pPr lvl="1">
              <a:spcBef>
                <a:spcPct val="20000"/>
              </a:spcBef>
              <a:buFontTx/>
              <a:buChar char="–"/>
            </a:pPr>
            <a:r>
              <a:rPr lang="en-US" altLang="en-US" sz="2000">
                <a:latin typeface="Trebuchet MS" panose="020B0603020202020204" pitchFamily="34" charset="0"/>
              </a:rPr>
              <a:t>Maximizing useful work</a:t>
            </a:r>
          </a:p>
          <a:p>
            <a:pPr lvl="1">
              <a:spcBef>
                <a:spcPct val="20000"/>
              </a:spcBef>
              <a:buFontTx/>
              <a:buChar char="–"/>
            </a:pPr>
            <a:r>
              <a:rPr lang="en-US" altLang="en-US" sz="2000">
                <a:latin typeface="Trebuchet MS" panose="020B0603020202020204" pitchFamily="34" charset="0"/>
              </a:rPr>
              <a:t>Saving cycles &amp; energy</a:t>
            </a:r>
          </a:p>
          <a:p>
            <a:pPr>
              <a:spcBef>
                <a:spcPct val="20000"/>
              </a:spcBef>
              <a:buFontTx/>
              <a:buChar char="•"/>
            </a:pPr>
            <a:r>
              <a:rPr lang="en-US" altLang="en-US">
                <a:latin typeface="Trebuchet MS" panose="020B0603020202020204" pitchFamily="34" charset="0"/>
              </a:rPr>
              <a:t>Responsiveness</a:t>
            </a:r>
          </a:p>
          <a:p>
            <a:pPr lvl="1">
              <a:spcBef>
                <a:spcPct val="20000"/>
              </a:spcBef>
              <a:buFontTx/>
              <a:buChar char="–"/>
            </a:pPr>
            <a:r>
              <a:rPr lang="en-US" altLang="en-US" sz="2000">
                <a:latin typeface="Trebuchet MS" panose="020B0603020202020204" pitchFamily="34" charset="0"/>
              </a:rPr>
              <a:t>Minimizing latency</a:t>
            </a:r>
          </a:p>
          <a:p>
            <a:pPr lvl="1">
              <a:spcBef>
                <a:spcPct val="20000"/>
              </a:spcBef>
              <a:buFontTx/>
              <a:buChar char="–"/>
            </a:pPr>
            <a:r>
              <a:rPr lang="en-US" altLang="en-US" sz="2000">
                <a:latin typeface="Trebuchet MS" panose="020B0603020202020204" pitchFamily="34" charset="0"/>
              </a:rPr>
              <a:t>Tight event-action coupling</a:t>
            </a:r>
          </a:p>
          <a:p>
            <a:pPr>
              <a:spcBef>
                <a:spcPct val="20000"/>
              </a:spcBef>
              <a:buFontTx/>
              <a:buChar char="•"/>
            </a:pPr>
            <a:r>
              <a:rPr lang="en-US" altLang="en-US">
                <a:latin typeface="Trebuchet MS" panose="020B0603020202020204" pitchFamily="34" charset="0"/>
              </a:rPr>
              <a:t>Can we do better?  Yes!</a:t>
            </a:r>
          </a:p>
        </p:txBody>
      </p:sp>
      <p:sp>
        <p:nvSpPr>
          <p:cNvPr id="15" name="Arc 14"/>
          <p:cNvSpPr/>
          <p:nvPr/>
        </p:nvSpPr>
        <p:spPr bwMode="auto">
          <a:xfrm rot="10800000">
            <a:off x="1524000" y="304800"/>
            <a:ext cx="5943600" cy="5257800"/>
          </a:xfrm>
          <a:prstGeom prst="arc">
            <a:avLst>
              <a:gd name="adj1" fmla="val 16803377"/>
              <a:gd name="adj2" fmla="val 21282175"/>
            </a:avLst>
          </a:prstGeom>
          <a:noFill/>
          <a:ln w="38100" cap="flat" cmpd="sng" algn="ctr">
            <a:solidFill>
              <a:srgbClr val="0000FF"/>
            </a:solidFill>
            <a:prstDash val="dash"/>
            <a:round/>
            <a:headEnd type="none" w="med" len="med"/>
            <a:tailEnd type="none" w="med" len="med"/>
          </a:ln>
          <a:effectLst/>
        </p:spPr>
        <p:txBody>
          <a:bodyPr/>
          <a:lstStyle/>
          <a:p>
            <a:pPr eaLnBrk="0" hangingPunct="0">
              <a:defRPr/>
            </a:pPr>
            <a:endParaRPr lang="en-US" sz="3600">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444517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en-US" smtClean="0"/>
              <a:t>Level-triggered interrupts</a:t>
            </a:r>
          </a:p>
        </p:txBody>
      </p:sp>
      <p:sp>
        <p:nvSpPr>
          <p:cNvPr id="66562" name="Content Placeholder 2"/>
          <p:cNvSpPr>
            <a:spLocks noGrp="1"/>
          </p:cNvSpPr>
          <p:nvPr>
            <p:ph idx="1"/>
          </p:nvPr>
        </p:nvSpPr>
        <p:spPr>
          <a:xfrm>
            <a:off x="266700" y="762000"/>
            <a:ext cx="8686800" cy="4876800"/>
          </a:xfrm>
        </p:spPr>
        <p:txBody>
          <a:bodyPr/>
          <a:lstStyle/>
          <a:p>
            <a:r>
              <a:rPr lang="en-US" altLang="en-US" dirty="0" smtClean="0"/>
              <a:t>Basics:</a:t>
            </a:r>
          </a:p>
          <a:p>
            <a:pPr lvl="1"/>
            <a:r>
              <a:rPr lang="en-US" altLang="en-US" dirty="0" smtClean="0"/>
              <a:t>Signaled by asserting a line low or high</a:t>
            </a:r>
          </a:p>
          <a:p>
            <a:pPr lvl="1"/>
            <a:r>
              <a:rPr lang="en-US" altLang="en-US" dirty="0" smtClean="0"/>
              <a:t>Interrupting device drives line low or high and </a:t>
            </a:r>
            <a:r>
              <a:rPr lang="en-US" altLang="en-US" i="1" u="sng" dirty="0" smtClean="0"/>
              <a:t>holds it there until it is serviced</a:t>
            </a:r>
          </a:p>
          <a:p>
            <a:pPr lvl="1"/>
            <a:r>
              <a:rPr lang="en-US" altLang="en-US" dirty="0" smtClean="0"/>
              <a:t>Device </a:t>
            </a:r>
            <a:r>
              <a:rPr lang="en-US" altLang="en-US" dirty="0" err="1" smtClean="0"/>
              <a:t>deasserts</a:t>
            </a:r>
            <a:r>
              <a:rPr lang="en-US" altLang="en-US" dirty="0" smtClean="0"/>
              <a:t> when directed to or after serviced</a:t>
            </a:r>
          </a:p>
          <a:p>
            <a:pPr lvl="2"/>
            <a:r>
              <a:rPr lang="en-US" altLang="en-US" dirty="0" smtClean="0"/>
              <a:t>Requires some way to tell it to stop.</a:t>
            </a:r>
            <a:br>
              <a:rPr lang="en-US" altLang="en-US" dirty="0" smtClean="0"/>
            </a:br>
            <a:endParaRPr lang="en-US" altLang="en-US" dirty="0" smtClean="0"/>
          </a:p>
          <a:p>
            <a:r>
              <a:rPr lang="en-US" altLang="en-US" dirty="0" smtClean="0"/>
              <a:t>Sharing?</a:t>
            </a:r>
          </a:p>
          <a:p>
            <a:pPr lvl="1"/>
            <a:r>
              <a:rPr lang="en-US" altLang="en-US" dirty="0" smtClean="0"/>
              <a:t>Can share the line among multiple devices </a:t>
            </a:r>
          </a:p>
          <a:p>
            <a:pPr lvl="1"/>
            <a:r>
              <a:rPr lang="en-US" altLang="en-US" dirty="0" smtClean="0"/>
              <a:t>Often open-collector or </a:t>
            </a:r>
            <a:r>
              <a:rPr lang="en-US" altLang="en-US" dirty="0" err="1" smtClean="0"/>
              <a:t>HiZ</a:t>
            </a:r>
            <a:endParaRPr lang="en-US" altLang="en-US" dirty="0" smtClean="0"/>
          </a:p>
          <a:p>
            <a:pPr lvl="2"/>
            <a:r>
              <a:rPr lang="en-US" altLang="en-US" dirty="0" smtClean="0"/>
              <a:t>Active devices assert the line, inactive devices let the line float</a:t>
            </a:r>
          </a:p>
          <a:p>
            <a:pPr lvl="1"/>
            <a:r>
              <a:rPr lang="en-US" altLang="en-US" dirty="0" smtClean="0"/>
              <a:t>Easy to share line w/o losing interrupts</a:t>
            </a:r>
          </a:p>
          <a:p>
            <a:pPr lvl="1"/>
            <a:r>
              <a:rPr lang="en-US" altLang="en-US" dirty="0" smtClean="0"/>
              <a:t>But servicing increases CPU load </a:t>
            </a:r>
          </a:p>
          <a:p>
            <a:pPr lvl="1"/>
            <a:r>
              <a:rPr lang="en-US" altLang="en-US" dirty="0" smtClean="0"/>
              <a:t>And requires CPU to keep cycling through to check</a:t>
            </a:r>
          </a:p>
          <a:p>
            <a:pPr lvl="1"/>
            <a:r>
              <a:rPr lang="en-US" altLang="en-US" dirty="0" smtClean="0"/>
              <a:t>Different ISR costs suggests careful ordering of ISR checks </a:t>
            </a:r>
          </a:p>
          <a:p>
            <a:pPr lvl="1"/>
            <a:r>
              <a:rPr lang="en-US" altLang="en-US" dirty="0" smtClean="0"/>
              <a:t>Can’t detect a new interrupt when one is already asserted</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7F18E2E-49A5-4CD1-932E-D2D5E215D921}" type="slidenum">
              <a:rPr lang="en-US" altLang="en-US" sz="1600">
                <a:solidFill>
                  <a:srgbClr val="B2B2B2"/>
                </a:solidFill>
                <a:latin typeface="Trebuchet MS" panose="020B0603020202020204" pitchFamily="34" charset="0"/>
              </a:rPr>
              <a:pPr eaLnBrk="1" hangingPunct="1"/>
              <a:t>54</a:t>
            </a:fld>
            <a:endParaRPr lang="en-US" altLang="en-US" sz="1600">
              <a:solidFill>
                <a:srgbClr val="B2B2B2"/>
              </a:solidFill>
              <a:latin typeface="Trebuchet MS" panose="020B0603020202020204" pitchFamily="34" charset="0"/>
            </a:endParaRPr>
          </a:p>
        </p:txBody>
      </p:sp>
    </p:spTree>
    <p:extLst>
      <p:ext uri="{BB962C8B-B14F-4D97-AF65-F5344CB8AC3E}">
        <p14:creationId xmlns:p14="http://schemas.microsoft.com/office/powerpoint/2010/main" val="2302108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562">
                                            <p:txEl>
                                              <p:pRg st="5" end="5"/>
                                            </p:txEl>
                                          </p:spTgt>
                                        </p:tgtEl>
                                        <p:attrNameLst>
                                          <p:attrName>style.visibility</p:attrName>
                                        </p:attrNameLst>
                                      </p:cBhvr>
                                      <p:to>
                                        <p:strVal val="visible"/>
                                      </p:to>
                                    </p:set>
                                    <p:animEffect transition="in" filter="fade">
                                      <p:cBhvr>
                                        <p:cTn id="7" dur="1000"/>
                                        <p:tgtEl>
                                          <p:spTgt spid="66562">
                                            <p:txEl>
                                              <p:pRg st="5" end="5"/>
                                            </p:txEl>
                                          </p:spTgt>
                                        </p:tgtEl>
                                      </p:cBhvr>
                                    </p:animEffect>
                                    <p:anim calcmode="lin" valueType="num">
                                      <p:cBhvr>
                                        <p:cTn id="8" dur="1000" fill="hold"/>
                                        <p:tgtEl>
                                          <p:spTgt spid="6656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66562">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6562">
                                            <p:txEl>
                                              <p:pRg st="6" end="6"/>
                                            </p:txEl>
                                          </p:spTgt>
                                        </p:tgtEl>
                                        <p:attrNameLst>
                                          <p:attrName>style.visibility</p:attrName>
                                        </p:attrNameLst>
                                      </p:cBhvr>
                                      <p:to>
                                        <p:strVal val="visible"/>
                                      </p:to>
                                    </p:set>
                                    <p:animEffect transition="in" filter="fade">
                                      <p:cBhvr>
                                        <p:cTn id="12" dur="1000"/>
                                        <p:tgtEl>
                                          <p:spTgt spid="66562">
                                            <p:txEl>
                                              <p:pRg st="6" end="6"/>
                                            </p:txEl>
                                          </p:spTgt>
                                        </p:tgtEl>
                                      </p:cBhvr>
                                    </p:animEffect>
                                    <p:anim calcmode="lin" valueType="num">
                                      <p:cBhvr>
                                        <p:cTn id="13" dur="1000" fill="hold"/>
                                        <p:tgtEl>
                                          <p:spTgt spid="66562">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66562">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6562">
                                            <p:txEl>
                                              <p:pRg st="7" end="7"/>
                                            </p:txEl>
                                          </p:spTgt>
                                        </p:tgtEl>
                                        <p:attrNameLst>
                                          <p:attrName>style.visibility</p:attrName>
                                        </p:attrNameLst>
                                      </p:cBhvr>
                                      <p:to>
                                        <p:strVal val="visible"/>
                                      </p:to>
                                    </p:set>
                                    <p:animEffect transition="in" filter="fade">
                                      <p:cBhvr>
                                        <p:cTn id="17" dur="1000"/>
                                        <p:tgtEl>
                                          <p:spTgt spid="66562">
                                            <p:txEl>
                                              <p:pRg st="7" end="7"/>
                                            </p:txEl>
                                          </p:spTgt>
                                        </p:tgtEl>
                                      </p:cBhvr>
                                    </p:animEffect>
                                    <p:anim calcmode="lin" valueType="num">
                                      <p:cBhvr>
                                        <p:cTn id="18" dur="1000" fill="hold"/>
                                        <p:tgtEl>
                                          <p:spTgt spid="66562">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66562">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6562">
                                            <p:txEl>
                                              <p:pRg st="8" end="8"/>
                                            </p:txEl>
                                          </p:spTgt>
                                        </p:tgtEl>
                                        <p:attrNameLst>
                                          <p:attrName>style.visibility</p:attrName>
                                        </p:attrNameLst>
                                      </p:cBhvr>
                                      <p:to>
                                        <p:strVal val="visible"/>
                                      </p:to>
                                    </p:set>
                                    <p:animEffect transition="in" filter="fade">
                                      <p:cBhvr>
                                        <p:cTn id="22" dur="1000"/>
                                        <p:tgtEl>
                                          <p:spTgt spid="66562">
                                            <p:txEl>
                                              <p:pRg st="8" end="8"/>
                                            </p:txEl>
                                          </p:spTgt>
                                        </p:tgtEl>
                                      </p:cBhvr>
                                    </p:animEffect>
                                    <p:anim calcmode="lin" valueType="num">
                                      <p:cBhvr>
                                        <p:cTn id="23" dur="1000" fill="hold"/>
                                        <p:tgtEl>
                                          <p:spTgt spid="66562">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66562">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6562">
                                            <p:txEl>
                                              <p:pRg st="9" end="9"/>
                                            </p:txEl>
                                          </p:spTgt>
                                        </p:tgtEl>
                                        <p:attrNameLst>
                                          <p:attrName>style.visibility</p:attrName>
                                        </p:attrNameLst>
                                      </p:cBhvr>
                                      <p:to>
                                        <p:strVal val="visible"/>
                                      </p:to>
                                    </p:set>
                                    <p:animEffect transition="in" filter="fade">
                                      <p:cBhvr>
                                        <p:cTn id="27" dur="1000"/>
                                        <p:tgtEl>
                                          <p:spTgt spid="66562">
                                            <p:txEl>
                                              <p:pRg st="9" end="9"/>
                                            </p:txEl>
                                          </p:spTgt>
                                        </p:tgtEl>
                                      </p:cBhvr>
                                    </p:animEffect>
                                    <p:anim calcmode="lin" valueType="num">
                                      <p:cBhvr>
                                        <p:cTn id="28" dur="1000" fill="hold"/>
                                        <p:tgtEl>
                                          <p:spTgt spid="66562">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66562">
                                            <p:txEl>
                                              <p:pRg st="9" end="9"/>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6562">
                                            <p:txEl>
                                              <p:pRg st="10" end="10"/>
                                            </p:txEl>
                                          </p:spTgt>
                                        </p:tgtEl>
                                        <p:attrNameLst>
                                          <p:attrName>style.visibility</p:attrName>
                                        </p:attrNameLst>
                                      </p:cBhvr>
                                      <p:to>
                                        <p:strVal val="visible"/>
                                      </p:to>
                                    </p:set>
                                    <p:animEffect transition="in" filter="fade">
                                      <p:cBhvr>
                                        <p:cTn id="32" dur="1000"/>
                                        <p:tgtEl>
                                          <p:spTgt spid="66562">
                                            <p:txEl>
                                              <p:pRg st="10" end="10"/>
                                            </p:txEl>
                                          </p:spTgt>
                                        </p:tgtEl>
                                      </p:cBhvr>
                                    </p:animEffect>
                                    <p:anim calcmode="lin" valueType="num">
                                      <p:cBhvr>
                                        <p:cTn id="33" dur="1000" fill="hold"/>
                                        <p:tgtEl>
                                          <p:spTgt spid="66562">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66562">
                                            <p:txEl>
                                              <p:pRg st="10" end="10"/>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6562">
                                            <p:txEl>
                                              <p:pRg st="11" end="11"/>
                                            </p:txEl>
                                          </p:spTgt>
                                        </p:tgtEl>
                                        <p:attrNameLst>
                                          <p:attrName>style.visibility</p:attrName>
                                        </p:attrNameLst>
                                      </p:cBhvr>
                                      <p:to>
                                        <p:strVal val="visible"/>
                                      </p:to>
                                    </p:set>
                                    <p:animEffect transition="in" filter="fade">
                                      <p:cBhvr>
                                        <p:cTn id="37" dur="1000"/>
                                        <p:tgtEl>
                                          <p:spTgt spid="66562">
                                            <p:txEl>
                                              <p:pRg st="11" end="11"/>
                                            </p:txEl>
                                          </p:spTgt>
                                        </p:tgtEl>
                                      </p:cBhvr>
                                    </p:animEffect>
                                    <p:anim calcmode="lin" valueType="num">
                                      <p:cBhvr>
                                        <p:cTn id="38" dur="1000" fill="hold"/>
                                        <p:tgtEl>
                                          <p:spTgt spid="66562">
                                            <p:txEl>
                                              <p:pRg st="11" end="11"/>
                                            </p:txEl>
                                          </p:spTgt>
                                        </p:tgtEl>
                                        <p:attrNameLst>
                                          <p:attrName>ppt_x</p:attrName>
                                        </p:attrNameLst>
                                      </p:cBhvr>
                                      <p:tavLst>
                                        <p:tav tm="0">
                                          <p:val>
                                            <p:strVal val="#ppt_x"/>
                                          </p:val>
                                        </p:tav>
                                        <p:tav tm="100000">
                                          <p:val>
                                            <p:strVal val="#ppt_x"/>
                                          </p:val>
                                        </p:tav>
                                      </p:tavLst>
                                    </p:anim>
                                    <p:anim calcmode="lin" valueType="num">
                                      <p:cBhvr>
                                        <p:cTn id="39" dur="1000" fill="hold"/>
                                        <p:tgtEl>
                                          <p:spTgt spid="66562">
                                            <p:txEl>
                                              <p:pRg st="11" end="11"/>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6562">
                                            <p:txEl>
                                              <p:pRg st="12" end="12"/>
                                            </p:txEl>
                                          </p:spTgt>
                                        </p:tgtEl>
                                        <p:attrNameLst>
                                          <p:attrName>style.visibility</p:attrName>
                                        </p:attrNameLst>
                                      </p:cBhvr>
                                      <p:to>
                                        <p:strVal val="visible"/>
                                      </p:to>
                                    </p:set>
                                    <p:animEffect transition="in" filter="fade">
                                      <p:cBhvr>
                                        <p:cTn id="42" dur="1000"/>
                                        <p:tgtEl>
                                          <p:spTgt spid="66562">
                                            <p:txEl>
                                              <p:pRg st="12" end="12"/>
                                            </p:txEl>
                                          </p:spTgt>
                                        </p:tgtEl>
                                      </p:cBhvr>
                                    </p:animEffect>
                                    <p:anim calcmode="lin" valueType="num">
                                      <p:cBhvr>
                                        <p:cTn id="43" dur="1000" fill="hold"/>
                                        <p:tgtEl>
                                          <p:spTgt spid="66562">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66562">
                                            <p:txEl>
                                              <p:pRg st="12" end="12"/>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6562">
                                            <p:txEl>
                                              <p:pRg st="13" end="13"/>
                                            </p:txEl>
                                          </p:spTgt>
                                        </p:tgtEl>
                                        <p:attrNameLst>
                                          <p:attrName>style.visibility</p:attrName>
                                        </p:attrNameLst>
                                      </p:cBhvr>
                                      <p:to>
                                        <p:strVal val="visible"/>
                                      </p:to>
                                    </p:set>
                                    <p:animEffect transition="in" filter="fade">
                                      <p:cBhvr>
                                        <p:cTn id="47" dur="1000"/>
                                        <p:tgtEl>
                                          <p:spTgt spid="66562">
                                            <p:txEl>
                                              <p:pRg st="13" end="13"/>
                                            </p:txEl>
                                          </p:spTgt>
                                        </p:tgtEl>
                                      </p:cBhvr>
                                    </p:animEffect>
                                    <p:anim calcmode="lin" valueType="num">
                                      <p:cBhvr>
                                        <p:cTn id="48" dur="1000" fill="hold"/>
                                        <p:tgtEl>
                                          <p:spTgt spid="66562">
                                            <p:txEl>
                                              <p:pRg st="13" end="13"/>
                                            </p:txEl>
                                          </p:spTgt>
                                        </p:tgtEl>
                                        <p:attrNameLst>
                                          <p:attrName>ppt_x</p:attrName>
                                        </p:attrNameLst>
                                      </p:cBhvr>
                                      <p:tavLst>
                                        <p:tav tm="0">
                                          <p:val>
                                            <p:strVal val="#ppt_x"/>
                                          </p:val>
                                        </p:tav>
                                        <p:tav tm="100000">
                                          <p:val>
                                            <p:strVal val="#ppt_x"/>
                                          </p:val>
                                        </p:tav>
                                      </p:tavLst>
                                    </p:anim>
                                    <p:anim calcmode="lin" valueType="num">
                                      <p:cBhvr>
                                        <p:cTn id="49" dur="1000" fill="hold"/>
                                        <p:tgtEl>
                                          <p:spTgt spid="6656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ltLang="en-US" smtClean="0"/>
              <a:t>Edge-triggered interrupts</a:t>
            </a:r>
          </a:p>
        </p:txBody>
      </p:sp>
      <p:sp>
        <p:nvSpPr>
          <p:cNvPr id="68610" name="Content Placeholder 2"/>
          <p:cNvSpPr>
            <a:spLocks noGrp="1"/>
          </p:cNvSpPr>
          <p:nvPr>
            <p:ph idx="1"/>
          </p:nvPr>
        </p:nvSpPr>
        <p:spPr>
          <a:xfrm>
            <a:off x="304800" y="990600"/>
            <a:ext cx="8686800" cy="4876800"/>
          </a:xfrm>
        </p:spPr>
        <p:txBody>
          <a:bodyPr/>
          <a:lstStyle/>
          <a:p>
            <a:r>
              <a:rPr lang="en-US" altLang="en-US" dirty="0" smtClean="0"/>
              <a:t>Basics:</a:t>
            </a:r>
          </a:p>
          <a:p>
            <a:pPr lvl="1"/>
            <a:r>
              <a:rPr lang="en-US" altLang="en-US" sz="1800" dirty="0" smtClean="0"/>
              <a:t>Signaled by a level *transition* (e.g. rising/falling edge)</a:t>
            </a:r>
          </a:p>
          <a:p>
            <a:pPr lvl="1"/>
            <a:r>
              <a:rPr lang="en-US" altLang="en-US" sz="1800" dirty="0" smtClean="0"/>
              <a:t>Interrupting device drives a pulse onto INT line</a:t>
            </a:r>
            <a:br>
              <a:rPr lang="en-US" altLang="en-US" sz="1800" dirty="0" smtClean="0"/>
            </a:br>
            <a:endParaRPr lang="en-US" altLang="en-US" sz="1800" dirty="0" smtClean="0"/>
          </a:p>
          <a:p>
            <a:r>
              <a:rPr lang="en-US" altLang="en-US" dirty="0" smtClean="0"/>
              <a:t>Sharing *is* possible</a:t>
            </a:r>
          </a:p>
          <a:p>
            <a:pPr lvl="1"/>
            <a:r>
              <a:rPr lang="en-US" altLang="en-US" sz="1800" dirty="0" smtClean="0"/>
              <a:t>INT line has a pull up and all devices are OC/OD.</a:t>
            </a:r>
          </a:p>
          <a:p>
            <a:pPr lvl="1"/>
            <a:r>
              <a:rPr lang="en-US" altLang="en-US" sz="1800" dirty="0" smtClean="0"/>
              <a:t>Could we miss an interrupt?  Maybe...if close in time</a:t>
            </a:r>
          </a:p>
          <a:p>
            <a:pPr lvl="1"/>
            <a:r>
              <a:rPr lang="en-US" altLang="en-US" sz="1800" dirty="0" smtClean="0"/>
              <a:t>What happens if interrupts merge?  Need one more ISR pass</a:t>
            </a:r>
          </a:p>
          <a:p>
            <a:pPr lvl="1"/>
            <a:r>
              <a:rPr lang="en-US" altLang="en-US" sz="1800" dirty="0" smtClean="0"/>
              <a:t>Easy to detect "new interrupts”</a:t>
            </a:r>
            <a:endParaRPr lang="en-US" altLang="ja-JP" sz="1800" dirty="0" smtClean="0"/>
          </a:p>
          <a:p>
            <a:pPr lvl="1"/>
            <a:r>
              <a:rPr lang="en-US" altLang="en-US" sz="1800" dirty="0" smtClean="0"/>
              <a:t>Pitfalls: spurious edges, missed edges</a:t>
            </a:r>
            <a:br>
              <a:rPr lang="en-US" altLang="en-US" sz="1800" dirty="0" smtClean="0"/>
            </a:br>
            <a:endParaRPr lang="en-US" altLang="en-US" sz="1800" dirty="0" smtClean="0"/>
          </a:p>
          <a:p>
            <a:r>
              <a:rPr lang="en-US" altLang="en-US" dirty="0" smtClean="0"/>
              <a:t>Source of "lockups" in early computers</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D2D50B5-EE53-43CF-A99B-F4935357A339}" type="slidenum">
              <a:rPr lang="en-US" altLang="en-US" sz="1600">
                <a:solidFill>
                  <a:srgbClr val="B2B2B2"/>
                </a:solidFill>
                <a:latin typeface="Trebuchet MS" panose="020B0603020202020204" pitchFamily="34" charset="0"/>
              </a:rPr>
              <a:pPr eaLnBrk="1" hangingPunct="1"/>
              <a:t>55</a:t>
            </a:fld>
            <a:endParaRPr lang="en-US" altLang="en-US" sz="1600">
              <a:solidFill>
                <a:srgbClr val="B2B2B2"/>
              </a:solidFill>
              <a:latin typeface="Trebuchet MS" panose="020B0603020202020204" pitchFamily="34" charset="0"/>
            </a:endParaRPr>
          </a:p>
        </p:txBody>
      </p:sp>
    </p:spTree>
    <p:extLst>
      <p:ext uri="{BB962C8B-B14F-4D97-AF65-F5344CB8AC3E}">
        <p14:creationId xmlns:p14="http://schemas.microsoft.com/office/powerpoint/2010/main" val="112695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8610">
                                            <p:txEl>
                                              <p:pRg st="3" end="3"/>
                                            </p:txEl>
                                          </p:spTgt>
                                        </p:tgtEl>
                                        <p:attrNameLst>
                                          <p:attrName>style.visibility</p:attrName>
                                        </p:attrNameLst>
                                      </p:cBhvr>
                                      <p:to>
                                        <p:strVal val="visible"/>
                                      </p:to>
                                    </p:set>
                                    <p:animEffect transition="in" filter="fade">
                                      <p:cBhvr>
                                        <p:cTn id="7" dur="1000"/>
                                        <p:tgtEl>
                                          <p:spTgt spid="68610">
                                            <p:txEl>
                                              <p:pRg st="3" end="3"/>
                                            </p:txEl>
                                          </p:spTgt>
                                        </p:tgtEl>
                                      </p:cBhvr>
                                    </p:animEffect>
                                    <p:anim calcmode="lin" valueType="num">
                                      <p:cBhvr>
                                        <p:cTn id="8" dur="1000" fill="hold"/>
                                        <p:tgtEl>
                                          <p:spTgt spid="68610">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8610">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8610">
                                            <p:txEl>
                                              <p:pRg st="4" end="4"/>
                                            </p:txEl>
                                          </p:spTgt>
                                        </p:tgtEl>
                                        <p:attrNameLst>
                                          <p:attrName>style.visibility</p:attrName>
                                        </p:attrNameLst>
                                      </p:cBhvr>
                                      <p:to>
                                        <p:strVal val="visible"/>
                                      </p:to>
                                    </p:set>
                                    <p:animEffect transition="in" filter="fade">
                                      <p:cBhvr>
                                        <p:cTn id="12" dur="1000"/>
                                        <p:tgtEl>
                                          <p:spTgt spid="68610">
                                            <p:txEl>
                                              <p:pRg st="4" end="4"/>
                                            </p:txEl>
                                          </p:spTgt>
                                        </p:tgtEl>
                                      </p:cBhvr>
                                    </p:animEffect>
                                    <p:anim calcmode="lin" valueType="num">
                                      <p:cBhvr>
                                        <p:cTn id="13" dur="1000" fill="hold"/>
                                        <p:tgtEl>
                                          <p:spTgt spid="68610">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8610">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8610">
                                            <p:txEl>
                                              <p:pRg st="5" end="5"/>
                                            </p:txEl>
                                          </p:spTgt>
                                        </p:tgtEl>
                                        <p:attrNameLst>
                                          <p:attrName>style.visibility</p:attrName>
                                        </p:attrNameLst>
                                      </p:cBhvr>
                                      <p:to>
                                        <p:strVal val="visible"/>
                                      </p:to>
                                    </p:set>
                                    <p:animEffect transition="in" filter="fade">
                                      <p:cBhvr>
                                        <p:cTn id="17" dur="1000"/>
                                        <p:tgtEl>
                                          <p:spTgt spid="68610">
                                            <p:txEl>
                                              <p:pRg st="5" end="5"/>
                                            </p:txEl>
                                          </p:spTgt>
                                        </p:tgtEl>
                                      </p:cBhvr>
                                    </p:animEffect>
                                    <p:anim calcmode="lin" valueType="num">
                                      <p:cBhvr>
                                        <p:cTn id="18" dur="1000" fill="hold"/>
                                        <p:tgtEl>
                                          <p:spTgt spid="68610">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68610">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8610">
                                            <p:txEl>
                                              <p:pRg st="6" end="6"/>
                                            </p:txEl>
                                          </p:spTgt>
                                        </p:tgtEl>
                                        <p:attrNameLst>
                                          <p:attrName>style.visibility</p:attrName>
                                        </p:attrNameLst>
                                      </p:cBhvr>
                                      <p:to>
                                        <p:strVal val="visible"/>
                                      </p:to>
                                    </p:set>
                                    <p:animEffect transition="in" filter="fade">
                                      <p:cBhvr>
                                        <p:cTn id="22" dur="1000"/>
                                        <p:tgtEl>
                                          <p:spTgt spid="68610">
                                            <p:txEl>
                                              <p:pRg st="6" end="6"/>
                                            </p:txEl>
                                          </p:spTgt>
                                        </p:tgtEl>
                                      </p:cBhvr>
                                    </p:animEffect>
                                    <p:anim calcmode="lin" valueType="num">
                                      <p:cBhvr>
                                        <p:cTn id="23" dur="1000" fill="hold"/>
                                        <p:tgtEl>
                                          <p:spTgt spid="68610">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68610">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8610">
                                            <p:txEl>
                                              <p:pRg st="7" end="7"/>
                                            </p:txEl>
                                          </p:spTgt>
                                        </p:tgtEl>
                                        <p:attrNameLst>
                                          <p:attrName>style.visibility</p:attrName>
                                        </p:attrNameLst>
                                      </p:cBhvr>
                                      <p:to>
                                        <p:strVal val="visible"/>
                                      </p:to>
                                    </p:set>
                                    <p:animEffect transition="in" filter="fade">
                                      <p:cBhvr>
                                        <p:cTn id="27" dur="1000"/>
                                        <p:tgtEl>
                                          <p:spTgt spid="68610">
                                            <p:txEl>
                                              <p:pRg st="7" end="7"/>
                                            </p:txEl>
                                          </p:spTgt>
                                        </p:tgtEl>
                                      </p:cBhvr>
                                    </p:animEffect>
                                    <p:anim calcmode="lin" valueType="num">
                                      <p:cBhvr>
                                        <p:cTn id="28" dur="1000" fill="hold"/>
                                        <p:tgtEl>
                                          <p:spTgt spid="68610">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68610">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8610">
                                            <p:txEl>
                                              <p:pRg st="8" end="8"/>
                                            </p:txEl>
                                          </p:spTgt>
                                        </p:tgtEl>
                                        <p:attrNameLst>
                                          <p:attrName>style.visibility</p:attrName>
                                        </p:attrNameLst>
                                      </p:cBhvr>
                                      <p:to>
                                        <p:strVal val="visible"/>
                                      </p:to>
                                    </p:set>
                                    <p:animEffect transition="in" filter="fade">
                                      <p:cBhvr>
                                        <p:cTn id="32" dur="1000"/>
                                        <p:tgtEl>
                                          <p:spTgt spid="68610">
                                            <p:txEl>
                                              <p:pRg st="8" end="8"/>
                                            </p:txEl>
                                          </p:spTgt>
                                        </p:tgtEl>
                                      </p:cBhvr>
                                    </p:animEffect>
                                    <p:anim calcmode="lin" valueType="num">
                                      <p:cBhvr>
                                        <p:cTn id="33" dur="1000" fill="hold"/>
                                        <p:tgtEl>
                                          <p:spTgt spid="68610">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686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8610">
                                            <p:txEl>
                                              <p:pRg st="9" end="9"/>
                                            </p:txEl>
                                          </p:spTgt>
                                        </p:tgtEl>
                                        <p:attrNameLst>
                                          <p:attrName>style.visibility</p:attrName>
                                        </p:attrNameLst>
                                      </p:cBhvr>
                                      <p:to>
                                        <p:strVal val="visible"/>
                                      </p:to>
                                    </p:set>
                                    <p:animEffect transition="in" filter="fade">
                                      <p:cBhvr>
                                        <p:cTn id="39" dur="1000"/>
                                        <p:tgtEl>
                                          <p:spTgt spid="68610">
                                            <p:txEl>
                                              <p:pRg st="9" end="9"/>
                                            </p:txEl>
                                          </p:spTgt>
                                        </p:tgtEl>
                                      </p:cBhvr>
                                    </p:animEffect>
                                    <p:anim calcmode="lin" valueType="num">
                                      <p:cBhvr>
                                        <p:cTn id="40" dur="1000" fill="hold"/>
                                        <p:tgtEl>
                                          <p:spTgt spid="68610">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68610">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8B755BB-6203-4918-9D16-9A1539BF7C37}" type="slidenum">
              <a:rPr lang="en-US" altLang="en-US" sz="1600">
                <a:solidFill>
                  <a:srgbClr val="B2B2B2"/>
                </a:solidFill>
                <a:latin typeface="Trebuchet MS" panose="020B0603020202020204" pitchFamily="34" charset="0"/>
              </a:rPr>
              <a:pPr eaLnBrk="1" hangingPunct="1"/>
              <a:t>56</a:t>
            </a:fld>
            <a:endParaRPr lang="en-US" altLang="en-US" sz="1600">
              <a:solidFill>
                <a:srgbClr val="B2B2B2"/>
              </a:solidFill>
              <a:latin typeface="Trebuchet MS" panose="020B0603020202020204" pitchFamily="34" charset="0"/>
            </a:endParaRPr>
          </a:p>
        </p:txBody>
      </p:sp>
      <p:sp>
        <p:nvSpPr>
          <p:cNvPr id="93186" name="Rectangle 2"/>
          <p:cNvSpPr>
            <a:spLocks noGrp="1" noChangeArrowheads="1"/>
          </p:cNvSpPr>
          <p:nvPr>
            <p:ph type="title"/>
          </p:nvPr>
        </p:nvSpPr>
        <p:spPr/>
        <p:txBody>
          <a:bodyPr/>
          <a:lstStyle/>
          <a:p>
            <a:r>
              <a:rPr lang="en-US" altLang="en-US" smtClean="0"/>
              <a:t>Basic interrupt processing</a:t>
            </a:r>
          </a:p>
        </p:txBody>
      </p:sp>
      <p:sp>
        <p:nvSpPr>
          <p:cNvPr id="93187" name="Rectangle 3"/>
          <p:cNvSpPr>
            <a:spLocks noGrp="1" noChangeArrowheads="1"/>
          </p:cNvSpPr>
          <p:nvPr>
            <p:ph type="body" idx="1"/>
          </p:nvPr>
        </p:nvSpPr>
        <p:spPr>
          <a:xfrm>
            <a:off x="533400" y="990600"/>
            <a:ext cx="4191000" cy="5410200"/>
          </a:xfrm>
        </p:spPr>
        <p:txBody>
          <a:bodyPr/>
          <a:lstStyle/>
          <a:p>
            <a:endParaRPr lang="en-US" altLang="en-US" smtClean="0"/>
          </a:p>
          <a:p>
            <a:r>
              <a:rPr lang="en-US" altLang="en-US" smtClean="0"/>
              <a:t>Stacking</a:t>
            </a:r>
          </a:p>
          <a:p>
            <a:pPr lvl="1"/>
            <a:r>
              <a:rPr lang="en-US" altLang="en-US" smtClean="0"/>
              <a:t>Automatically by CPU</a:t>
            </a:r>
          </a:p>
          <a:p>
            <a:pPr lvl="1"/>
            <a:r>
              <a:rPr lang="en-US" altLang="en-US" smtClean="0"/>
              <a:t>Maintains ABI semantics</a:t>
            </a:r>
          </a:p>
          <a:p>
            <a:pPr lvl="1"/>
            <a:r>
              <a:rPr lang="en-US" altLang="en-US" smtClean="0"/>
              <a:t>ISRs can be C functions</a:t>
            </a:r>
          </a:p>
          <a:p>
            <a:endParaRPr lang="en-US" altLang="en-US" smtClean="0"/>
          </a:p>
          <a:p>
            <a:r>
              <a:rPr lang="en-US" altLang="en-US" smtClean="0"/>
              <a:t>Vector Fetch</a:t>
            </a:r>
          </a:p>
          <a:p>
            <a:pPr lvl="1"/>
            <a:r>
              <a:rPr lang="en-US" altLang="en-US" smtClean="0"/>
              <a:t>We’ll see this next</a:t>
            </a:r>
          </a:p>
          <a:p>
            <a:endParaRPr lang="en-US" altLang="en-US" smtClean="0"/>
          </a:p>
          <a:p>
            <a:r>
              <a:rPr lang="en-US" altLang="en-US" smtClean="0"/>
              <a:t>Exit: update of SP, LR, PC</a:t>
            </a:r>
          </a:p>
        </p:txBody>
      </p:sp>
      <p:sp>
        <p:nvSpPr>
          <p:cNvPr id="2" name="Rectangle 1"/>
          <p:cNvSpPr/>
          <p:nvPr/>
        </p:nvSpPr>
        <p:spPr bwMode="auto">
          <a:xfrm>
            <a:off x="5715000" y="1524000"/>
            <a:ext cx="18288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000" dirty="0">
              <a:latin typeface="+mn-lt"/>
              <a:ea typeface="ＭＳ Ｐゴシック" charset="0"/>
              <a:cs typeface="ＭＳ Ｐゴシック" charset="0"/>
            </a:endParaRPr>
          </a:p>
        </p:txBody>
      </p:sp>
      <p:sp>
        <p:nvSpPr>
          <p:cNvPr id="6" name="Rectangle 5"/>
          <p:cNvSpPr/>
          <p:nvPr/>
        </p:nvSpPr>
        <p:spPr bwMode="auto">
          <a:xfrm>
            <a:off x="5715000" y="1981200"/>
            <a:ext cx="18288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000" dirty="0">
              <a:latin typeface="+mn-lt"/>
              <a:ea typeface="ＭＳ Ｐゴシック" charset="0"/>
              <a:cs typeface="ＭＳ Ｐゴシック" charset="0"/>
            </a:endParaRPr>
          </a:p>
        </p:txBody>
      </p:sp>
      <p:sp>
        <p:nvSpPr>
          <p:cNvPr id="7" name="Rectangle 6"/>
          <p:cNvSpPr/>
          <p:nvPr/>
        </p:nvSpPr>
        <p:spPr bwMode="auto">
          <a:xfrm>
            <a:off x="5715000" y="2438400"/>
            <a:ext cx="18288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000" dirty="0">
              <a:latin typeface="+mn-lt"/>
              <a:ea typeface="ＭＳ Ｐゴシック" charset="0"/>
              <a:cs typeface="ＭＳ Ｐゴシック" charset="0"/>
            </a:endParaRPr>
          </a:p>
        </p:txBody>
      </p:sp>
      <p:sp>
        <p:nvSpPr>
          <p:cNvPr id="8" name="Rectangle 7"/>
          <p:cNvSpPr/>
          <p:nvPr/>
        </p:nvSpPr>
        <p:spPr bwMode="auto">
          <a:xfrm>
            <a:off x="5715000" y="2895600"/>
            <a:ext cx="18288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000" dirty="0">
              <a:latin typeface="+mn-lt"/>
              <a:ea typeface="ＭＳ Ｐゴシック" charset="0"/>
              <a:cs typeface="ＭＳ Ｐゴシック" charset="0"/>
            </a:endParaRPr>
          </a:p>
        </p:txBody>
      </p:sp>
      <p:sp>
        <p:nvSpPr>
          <p:cNvPr id="9" name="Rectangle 8"/>
          <p:cNvSpPr/>
          <p:nvPr/>
        </p:nvSpPr>
        <p:spPr bwMode="auto">
          <a:xfrm>
            <a:off x="5715000" y="3352800"/>
            <a:ext cx="18288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000" dirty="0">
              <a:latin typeface="+mn-lt"/>
              <a:ea typeface="ＭＳ Ｐゴシック" charset="0"/>
              <a:cs typeface="ＭＳ Ｐゴシック" charset="0"/>
            </a:endParaRPr>
          </a:p>
        </p:txBody>
      </p:sp>
      <p:sp>
        <p:nvSpPr>
          <p:cNvPr id="10" name="Rectangle 9"/>
          <p:cNvSpPr/>
          <p:nvPr/>
        </p:nvSpPr>
        <p:spPr bwMode="auto">
          <a:xfrm>
            <a:off x="5715000" y="3810000"/>
            <a:ext cx="18288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000" dirty="0">
              <a:latin typeface="+mn-lt"/>
              <a:ea typeface="ＭＳ Ｐゴシック" charset="0"/>
              <a:cs typeface="ＭＳ Ｐゴシック" charset="0"/>
            </a:endParaRPr>
          </a:p>
        </p:txBody>
      </p:sp>
      <p:sp>
        <p:nvSpPr>
          <p:cNvPr id="11" name="Rectangle 10"/>
          <p:cNvSpPr/>
          <p:nvPr/>
        </p:nvSpPr>
        <p:spPr bwMode="auto">
          <a:xfrm>
            <a:off x="5715000" y="4267200"/>
            <a:ext cx="18288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000" dirty="0">
              <a:latin typeface="+mn-lt"/>
              <a:ea typeface="ＭＳ Ｐゴシック" charset="0"/>
              <a:cs typeface="ＭＳ Ｐゴシック" charset="0"/>
            </a:endParaRPr>
          </a:p>
        </p:txBody>
      </p:sp>
      <p:sp>
        <p:nvSpPr>
          <p:cNvPr id="12" name="Rectangle 11"/>
          <p:cNvSpPr/>
          <p:nvPr/>
        </p:nvSpPr>
        <p:spPr bwMode="auto">
          <a:xfrm>
            <a:off x="5715000" y="4724400"/>
            <a:ext cx="18288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000" dirty="0">
              <a:latin typeface="+mn-lt"/>
              <a:ea typeface="ＭＳ Ｐゴシック" charset="0"/>
              <a:cs typeface="ＭＳ Ｐゴシック" charset="0"/>
            </a:endParaRPr>
          </a:p>
        </p:txBody>
      </p:sp>
      <p:sp>
        <p:nvSpPr>
          <p:cNvPr id="13" name="Rectangle 12"/>
          <p:cNvSpPr/>
          <p:nvPr/>
        </p:nvSpPr>
        <p:spPr bwMode="auto">
          <a:xfrm>
            <a:off x="5715000" y="5181600"/>
            <a:ext cx="18288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000" dirty="0">
              <a:latin typeface="+mn-lt"/>
              <a:ea typeface="ＭＳ Ｐゴシック" charset="0"/>
              <a:cs typeface="ＭＳ Ｐゴシック" charset="0"/>
            </a:endParaRPr>
          </a:p>
        </p:txBody>
      </p:sp>
      <p:sp>
        <p:nvSpPr>
          <p:cNvPr id="14" name="Rectangle 13"/>
          <p:cNvSpPr/>
          <p:nvPr/>
        </p:nvSpPr>
        <p:spPr bwMode="auto">
          <a:xfrm>
            <a:off x="5715000" y="5638800"/>
            <a:ext cx="1828800"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000" dirty="0">
              <a:latin typeface="+mn-lt"/>
              <a:ea typeface="ＭＳ Ｐゴシック" charset="0"/>
              <a:cs typeface="ＭＳ Ｐゴシック" charset="0"/>
            </a:endParaRPr>
          </a:p>
        </p:txBody>
      </p:sp>
      <p:grpSp>
        <p:nvGrpSpPr>
          <p:cNvPr id="16" name="Group 15"/>
          <p:cNvGrpSpPr>
            <a:grpSpLocks/>
          </p:cNvGrpSpPr>
          <p:nvPr/>
        </p:nvGrpSpPr>
        <p:grpSpPr bwMode="auto">
          <a:xfrm>
            <a:off x="4724400" y="1524000"/>
            <a:ext cx="914400" cy="400050"/>
            <a:chOff x="4724400" y="1524000"/>
            <a:chExt cx="914400" cy="400110"/>
          </a:xfrm>
        </p:grpSpPr>
        <p:cxnSp>
          <p:nvCxnSpPr>
            <p:cNvPr id="93215" name="Straight Arrow Connector 17"/>
            <p:cNvCxnSpPr>
              <a:cxnSpLocks noChangeShapeType="1"/>
            </p:cNvCxnSpPr>
            <p:nvPr/>
          </p:nvCxnSpPr>
          <p:spPr bwMode="auto">
            <a:xfrm>
              <a:off x="5118344" y="1752600"/>
              <a:ext cx="520456"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93216" name="TextBox 14"/>
            <p:cNvSpPr txBox="1">
              <a:spLocks noChangeArrowheads="1"/>
            </p:cNvSpPr>
            <p:nvPr/>
          </p:nvSpPr>
          <p:spPr bwMode="auto">
            <a:xfrm>
              <a:off x="4724400" y="1524000"/>
              <a:ext cx="4423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a:t>SP</a:t>
              </a:r>
            </a:p>
          </p:txBody>
        </p:sp>
      </p:grpSp>
      <p:sp>
        <p:nvSpPr>
          <p:cNvPr id="21" name="TextBox 20"/>
          <p:cNvSpPr txBox="1">
            <a:spLocks noChangeArrowheads="1"/>
          </p:cNvSpPr>
          <p:nvPr/>
        </p:nvSpPr>
        <p:spPr bwMode="auto">
          <a:xfrm>
            <a:off x="6269038" y="1962150"/>
            <a:ext cx="704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a:t>xPSR</a:t>
            </a:r>
          </a:p>
        </p:txBody>
      </p:sp>
      <p:sp>
        <p:nvSpPr>
          <p:cNvPr id="24" name="TextBox 23"/>
          <p:cNvSpPr txBox="1">
            <a:spLocks noChangeArrowheads="1"/>
          </p:cNvSpPr>
          <p:nvPr/>
        </p:nvSpPr>
        <p:spPr bwMode="auto">
          <a:xfrm>
            <a:off x="6392863" y="24384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a:t>PC</a:t>
            </a:r>
          </a:p>
        </p:txBody>
      </p:sp>
      <p:sp>
        <p:nvSpPr>
          <p:cNvPr id="25" name="TextBox 24"/>
          <p:cNvSpPr txBox="1">
            <a:spLocks noChangeArrowheads="1"/>
          </p:cNvSpPr>
          <p:nvPr/>
        </p:nvSpPr>
        <p:spPr bwMode="auto">
          <a:xfrm>
            <a:off x="6410325" y="2895600"/>
            <a:ext cx="438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a:t>LR</a:t>
            </a:r>
          </a:p>
        </p:txBody>
      </p:sp>
      <p:sp>
        <p:nvSpPr>
          <p:cNvPr id="26" name="TextBox 25"/>
          <p:cNvSpPr txBox="1">
            <a:spLocks noChangeArrowheads="1"/>
          </p:cNvSpPr>
          <p:nvPr/>
        </p:nvSpPr>
        <p:spPr bwMode="auto">
          <a:xfrm>
            <a:off x="6324600" y="3352800"/>
            <a:ext cx="588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a:t>R12</a:t>
            </a:r>
          </a:p>
        </p:txBody>
      </p:sp>
      <p:sp>
        <p:nvSpPr>
          <p:cNvPr id="27" name="TextBox 26"/>
          <p:cNvSpPr txBox="1">
            <a:spLocks noChangeArrowheads="1"/>
          </p:cNvSpPr>
          <p:nvPr/>
        </p:nvSpPr>
        <p:spPr bwMode="auto">
          <a:xfrm>
            <a:off x="6389688" y="3810000"/>
            <a:ext cx="458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a:t>R3</a:t>
            </a:r>
          </a:p>
        </p:txBody>
      </p:sp>
      <p:sp>
        <p:nvSpPr>
          <p:cNvPr id="28" name="TextBox 27"/>
          <p:cNvSpPr txBox="1">
            <a:spLocks noChangeArrowheads="1"/>
          </p:cNvSpPr>
          <p:nvPr/>
        </p:nvSpPr>
        <p:spPr bwMode="auto">
          <a:xfrm>
            <a:off x="6399213" y="4267200"/>
            <a:ext cx="458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a:t>R2</a:t>
            </a:r>
          </a:p>
        </p:txBody>
      </p:sp>
      <p:sp>
        <p:nvSpPr>
          <p:cNvPr id="29" name="TextBox 28"/>
          <p:cNvSpPr txBox="1">
            <a:spLocks noChangeArrowheads="1"/>
          </p:cNvSpPr>
          <p:nvPr/>
        </p:nvSpPr>
        <p:spPr bwMode="auto">
          <a:xfrm>
            <a:off x="6400800" y="4724400"/>
            <a:ext cx="458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a:t>R1</a:t>
            </a:r>
          </a:p>
        </p:txBody>
      </p:sp>
      <p:sp>
        <p:nvSpPr>
          <p:cNvPr id="30" name="TextBox 29"/>
          <p:cNvSpPr txBox="1">
            <a:spLocks noChangeArrowheads="1"/>
          </p:cNvSpPr>
          <p:nvPr/>
        </p:nvSpPr>
        <p:spPr bwMode="auto">
          <a:xfrm>
            <a:off x="6400800" y="5181600"/>
            <a:ext cx="458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000"/>
              <a:t>R0</a:t>
            </a:r>
          </a:p>
        </p:txBody>
      </p:sp>
      <p:sp>
        <p:nvSpPr>
          <p:cNvPr id="93207" name="Right Brace 16"/>
          <p:cNvSpPr>
            <a:spLocks/>
          </p:cNvSpPr>
          <p:nvPr/>
        </p:nvSpPr>
        <p:spPr bwMode="auto">
          <a:xfrm>
            <a:off x="7620000" y="1524000"/>
            <a:ext cx="250825" cy="469900"/>
          </a:xfrm>
          <a:prstGeom prst="rightBrace">
            <a:avLst>
              <a:gd name="adj1" fmla="val 8326"/>
              <a:gd name="adj2" fmla="val 50000"/>
            </a:avLst>
          </a:prstGeom>
          <a:solidFill>
            <a:schemeClr val="bg1"/>
          </a:solidFill>
          <a:ln w="9525">
            <a:solidFill>
              <a:schemeClr val="tx1"/>
            </a:solidFill>
            <a:round/>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3600">
              <a:latin typeface="Times New Roman" panose="02020603050405020304" pitchFamily="18" charset="0"/>
            </a:endParaRPr>
          </a:p>
        </p:txBody>
      </p:sp>
      <p:sp>
        <p:nvSpPr>
          <p:cNvPr id="32" name="Right Brace 31"/>
          <p:cNvSpPr>
            <a:spLocks/>
          </p:cNvSpPr>
          <p:nvPr/>
        </p:nvSpPr>
        <p:spPr bwMode="auto">
          <a:xfrm>
            <a:off x="7620000" y="5626100"/>
            <a:ext cx="250825" cy="469900"/>
          </a:xfrm>
          <a:prstGeom prst="rightBrace">
            <a:avLst>
              <a:gd name="adj1" fmla="val 8326"/>
              <a:gd name="adj2" fmla="val 50000"/>
            </a:avLst>
          </a:prstGeom>
          <a:solidFill>
            <a:schemeClr val="bg1"/>
          </a:solidFill>
          <a:ln w="9525">
            <a:solidFill>
              <a:schemeClr val="tx1"/>
            </a:solidFill>
            <a:round/>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3600">
              <a:latin typeface="Times New Roman" panose="02020603050405020304" pitchFamily="18" charset="0"/>
            </a:endParaRPr>
          </a:p>
        </p:txBody>
      </p:sp>
      <p:sp>
        <p:nvSpPr>
          <p:cNvPr id="93209" name="TextBox 33"/>
          <p:cNvSpPr txBox="1">
            <a:spLocks noChangeArrowheads="1"/>
          </p:cNvSpPr>
          <p:nvPr/>
        </p:nvSpPr>
        <p:spPr bwMode="auto">
          <a:xfrm>
            <a:off x="7853363" y="1384300"/>
            <a:ext cx="8096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400"/>
              <a:t>Previous</a:t>
            </a:r>
          </a:p>
          <a:p>
            <a:pPr eaLnBrk="1" hangingPunct="1"/>
            <a:r>
              <a:rPr lang="en-US" altLang="en-US" sz="1400"/>
              <a:t>stacked</a:t>
            </a:r>
          </a:p>
          <a:p>
            <a:pPr eaLnBrk="1" hangingPunct="1"/>
            <a:r>
              <a:rPr lang="en-US" altLang="en-US" sz="1400"/>
              <a:t>data</a:t>
            </a:r>
          </a:p>
        </p:txBody>
      </p:sp>
      <p:sp>
        <p:nvSpPr>
          <p:cNvPr id="35" name="TextBox 34"/>
          <p:cNvSpPr txBox="1">
            <a:spLocks noChangeArrowheads="1"/>
          </p:cNvSpPr>
          <p:nvPr/>
        </p:nvSpPr>
        <p:spPr bwMode="auto">
          <a:xfrm>
            <a:off x="7848600" y="5486400"/>
            <a:ext cx="600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400"/>
              <a:t>Free</a:t>
            </a:r>
          </a:p>
          <a:p>
            <a:pPr eaLnBrk="1" hangingPunct="1"/>
            <a:r>
              <a:rPr lang="en-US" altLang="en-US" sz="1400"/>
              <a:t>stack</a:t>
            </a:r>
          </a:p>
          <a:p>
            <a:pPr eaLnBrk="1" hangingPunct="1"/>
            <a:r>
              <a:rPr lang="en-US" altLang="en-US" sz="1400"/>
              <a:t>space</a:t>
            </a:r>
          </a:p>
        </p:txBody>
      </p:sp>
      <p:sp>
        <p:nvSpPr>
          <p:cNvPr id="93211" name="TextBox 35"/>
          <p:cNvSpPr txBox="1">
            <a:spLocks noChangeArrowheads="1"/>
          </p:cNvSpPr>
          <p:nvPr/>
        </p:nvSpPr>
        <p:spPr bwMode="auto">
          <a:xfrm>
            <a:off x="5827713" y="939800"/>
            <a:ext cx="1633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600">
                <a:latin typeface="Wingdings" panose="05000000000000000000" pitchFamily="2" charset="2"/>
                <a:sym typeface="Wingdings" panose="05000000000000000000" pitchFamily="2" charset="2"/>
              </a:rPr>
              <a:t></a:t>
            </a:r>
            <a:endParaRPr lang="en-US" altLang="en-US" sz="1600"/>
          </a:p>
          <a:p>
            <a:pPr algn="ctr" eaLnBrk="1" hangingPunct="1"/>
            <a:r>
              <a:rPr lang="en-US" altLang="en-US" sz="1600"/>
              <a:t>Higher Addresses</a:t>
            </a:r>
          </a:p>
        </p:txBody>
      </p:sp>
      <p:sp>
        <p:nvSpPr>
          <p:cNvPr id="93212" name="TextBox 36"/>
          <p:cNvSpPr txBox="1">
            <a:spLocks noChangeArrowheads="1"/>
          </p:cNvSpPr>
          <p:nvPr/>
        </p:nvSpPr>
        <p:spPr bwMode="auto">
          <a:xfrm>
            <a:off x="5846763" y="6096000"/>
            <a:ext cx="1595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600"/>
              <a:t>Lower Addresses</a:t>
            </a:r>
          </a:p>
        </p:txBody>
      </p:sp>
      <p:sp>
        <p:nvSpPr>
          <p:cNvPr id="93213" name="TextBox 37"/>
          <p:cNvSpPr txBox="1">
            <a:spLocks noChangeArrowheads="1"/>
          </p:cNvSpPr>
          <p:nvPr/>
        </p:nvSpPr>
        <p:spPr bwMode="auto">
          <a:xfrm rot="10800000">
            <a:off x="6477000" y="6400800"/>
            <a:ext cx="33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400">
                <a:latin typeface="Wingdings" panose="05000000000000000000" pitchFamily="2" charset="2"/>
                <a:sym typeface="Wingdings" panose="05000000000000000000" pitchFamily="2" charset="2"/>
              </a:rPr>
              <a:t></a:t>
            </a:r>
            <a:endParaRPr lang="en-US" altLang="en-US" sz="1400"/>
          </a:p>
        </p:txBody>
      </p:sp>
      <p:sp>
        <p:nvSpPr>
          <p:cNvPr id="93214" name="TextBox 38"/>
          <p:cNvSpPr txBox="1">
            <a:spLocks noChangeArrowheads="1"/>
          </p:cNvSpPr>
          <p:nvPr/>
        </p:nvSpPr>
        <p:spPr bwMode="auto">
          <a:xfrm>
            <a:off x="5715000" y="682625"/>
            <a:ext cx="1892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400" b="1" u="sng"/>
              <a:t>The stack (PSP or MSP)</a:t>
            </a:r>
          </a:p>
        </p:txBody>
      </p:sp>
    </p:spTree>
    <p:extLst>
      <p:ext uri="{BB962C8B-B14F-4D97-AF65-F5344CB8AC3E}">
        <p14:creationId xmlns:p14="http://schemas.microsoft.com/office/powerpoint/2010/main" val="2973199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3.33333E-6 1.11111E-6 L 3.33333E-6 0.05972 " pathEditMode="relative" rAng="0" ptsTypes="AA">
                                      <p:cBhvr>
                                        <p:cTn id="6" dur="500" fill="hold"/>
                                        <p:tgtEl>
                                          <p:spTgt spid="16"/>
                                        </p:tgtEl>
                                        <p:attrNameLst>
                                          <p:attrName>ppt_x</p:attrName>
                                          <p:attrName>ppt_y</p:attrName>
                                        </p:attrNameLst>
                                      </p:cBhvr>
                                      <p:rCtr x="0" y="2986"/>
                                    </p:animMotion>
                                  </p:childTnLst>
                                </p:cTn>
                              </p:par>
                              <p:par>
                                <p:cTn id="7" presetID="1" presetClass="entr" presetSubtype="0" fill="hold" grpId="0" nodeType="withEffect">
                                  <p:stCondLst>
                                    <p:cond delay="250"/>
                                  </p:stCondLst>
                                  <p:childTnLst>
                                    <p:set>
                                      <p:cBhvr>
                                        <p:cTn id="8" dur="1" fill="hold">
                                          <p:stCondLst>
                                            <p:cond delay="0"/>
                                          </p:stCondLst>
                                        </p:cTn>
                                        <p:tgtEl>
                                          <p:spTgt spid="21"/>
                                        </p:tgtEl>
                                        <p:attrNameLst>
                                          <p:attrName>style.visibility</p:attrName>
                                        </p:attrNameLst>
                                      </p:cBhvr>
                                      <p:to>
                                        <p:strVal val="visible"/>
                                      </p:to>
                                    </p:set>
                                  </p:childTnLst>
                                </p:cTn>
                              </p:par>
                            </p:childTnLst>
                          </p:cTn>
                        </p:par>
                        <p:par>
                          <p:cTn id="9" fill="hold" nodeType="afterGroup">
                            <p:stCondLst>
                              <p:cond delay="500"/>
                            </p:stCondLst>
                            <p:childTnLst>
                              <p:par>
                                <p:cTn id="10" presetID="42" presetClass="path" presetSubtype="0" accel="50000" decel="50000" fill="hold" nodeType="afterEffect">
                                  <p:stCondLst>
                                    <p:cond delay="0"/>
                                  </p:stCondLst>
                                  <p:childTnLst>
                                    <p:animMotion origin="layout" path="M 3.33333E-6 0.05972 L 3.33333E-6 0.1375 " pathEditMode="relative" rAng="0" ptsTypes="AA">
                                      <p:cBhvr>
                                        <p:cTn id="11" dur="500" fill="hold"/>
                                        <p:tgtEl>
                                          <p:spTgt spid="16"/>
                                        </p:tgtEl>
                                        <p:attrNameLst>
                                          <p:attrName>ppt_x</p:attrName>
                                          <p:attrName>ppt_y</p:attrName>
                                        </p:attrNameLst>
                                      </p:cBhvr>
                                      <p:rCtr x="0" y="3889"/>
                                    </p:animMotion>
                                  </p:childTnLst>
                                </p:cTn>
                              </p:par>
                              <p:par>
                                <p:cTn id="12" presetID="1" presetClass="entr" presetSubtype="0" fill="hold" grpId="0" nodeType="withEffect">
                                  <p:stCondLst>
                                    <p:cond delay="250"/>
                                  </p:stCondLst>
                                  <p:childTnLst>
                                    <p:set>
                                      <p:cBhvr>
                                        <p:cTn id="13" dur="1" fill="hold">
                                          <p:stCondLst>
                                            <p:cond delay="0"/>
                                          </p:stCondLst>
                                        </p:cTn>
                                        <p:tgtEl>
                                          <p:spTgt spid="24"/>
                                        </p:tgtEl>
                                        <p:attrNameLst>
                                          <p:attrName>style.visibility</p:attrName>
                                        </p:attrNameLst>
                                      </p:cBhvr>
                                      <p:to>
                                        <p:strVal val="visible"/>
                                      </p:to>
                                    </p:set>
                                  </p:childTnLst>
                                </p:cTn>
                              </p:par>
                            </p:childTnLst>
                          </p:cTn>
                        </p:par>
                        <p:par>
                          <p:cTn id="14" fill="hold" nodeType="afterGroup">
                            <p:stCondLst>
                              <p:cond delay="1000"/>
                            </p:stCondLst>
                            <p:childTnLst>
                              <p:par>
                                <p:cTn id="15" presetID="42" presetClass="path" presetSubtype="0" accel="50000" decel="50000" fill="hold" nodeType="afterEffect">
                                  <p:stCondLst>
                                    <p:cond delay="0"/>
                                  </p:stCondLst>
                                  <p:childTnLst>
                                    <p:animMotion origin="layout" path="M 3.33333E-6 0.1375 L 3.33333E-6 0.20416 " pathEditMode="relative" rAng="0" ptsTypes="AA">
                                      <p:cBhvr>
                                        <p:cTn id="16" dur="500" fill="hold"/>
                                        <p:tgtEl>
                                          <p:spTgt spid="16"/>
                                        </p:tgtEl>
                                        <p:attrNameLst>
                                          <p:attrName>ppt_x</p:attrName>
                                          <p:attrName>ppt_y</p:attrName>
                                        </p:attrNameLst>
                                      </p:cBhvr>
                                      <p:rCtr x="0" y="3333"/>
                                    </p:animMotion>
                                  </p:childTnLst>
                                </p:cTn>
                              </p:par>
                              <p:par>
                                <p:cTn id="17" presetID="1" presetClass="entr" presetSubtype="0" fill="hold" grpId="0" nodeType="withEffect">
                                  <p:stCondLst>
                                    <p:cond delay="25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nodeType="afterGroup">
                            <p:stCondLst>
                              <p:cond delay="1500"/>
                            </p:stCondLst>
                            <p:childTnLst>
                              <p:par>
                                <p:cTn id="20" presetID="42" presetClass="path" presetSubtype="0" accel="50000" decel="50000" fill="hold" nodeType="afterEffect">
                                  <p:stCondLst>
                                    <p:cond delay="0"/>
                                  </p:stCondLst>
                                  <p:childTnLst>
                                    <p:animMotion origin="layout" path="M 3.33333E-6 0.20417 L 3.33333E-6 0.25972 " pathEditMode="relative" rAng="0" ptsTypes="AA">
                                      <p:cBhvr>
                                        <p:cTn id="21" dur="500" fill="hold"/>
                                        <p:tgtEl>
                                          <p:spTgt spid="16"/>
                                        </p:tgtEl>
                                        <p:attrNameLst>
                                          <p:attrName>ppt_x</p:attrName>
                                          <p:attrName>ppt_y</p:attrName>
                                        </p:attrNameLst>
                                      </p:cBhvr>
                                      <p:rCtr x="0" y="2778"/>
                                    </p:animMotion>
                                  </p:childTnLst>
                                </p:cTn>
                              </p:par>
                              <p:par>
                                <p:cTn id="22" presetID="1" presetClass="entr" presetSubtype="0" fill="hold" grpId="0" nodeType="withEffect">
                                  <p:stCondLst>
                                    <p:cond delay="250"/>
                                  </p:stCondLst>
                                  <p:childTnLst>
                                    <p:set>
                                      <p:cBhvr>
                                        <p:cTn id="23" dur="1" fill="hold">
                                          <p:stCondLst>
                                            <p:cond delay="0"/>
                                          </p:stCondLst>
                                        </p:cTn>
                                        <p:tgtEl>
                                          <p:spTgt spid="26"/>
                                        </p:tgtEl>
                                        <p:attrNameLst>
                                          <p:attrName>style.visibility</p:attrName>
                                        </p:attrNameLst>
                                      </p:cBhvr>
                                      <p:to>
                                        <p:strVal val="visible"/>
                                      </p:to>
                                    </p:set>
                                  </p:childTnLst>
                                </p:cTn>
                              </p:par>
                            </p:childTnLst>
                          </p:cTn>
                        </p:par>
                        <p:par>
                          <p:cTn id="24" fill="hold" nodeType="afterGroup">
                            <p:stCondLst>
                              <p:cond delay="2000"/>
                            </p:stCondLst>
                            <p:childTnLst>
                              <p:par>
                                <p:cTn id="25" presetID="42" presetClass="path" presetSubtype="0" accel="50000" decel="50000" fill="hold" nodeType="afterEffect">
                                  <p:stCondLst>
                                    <p:cond delay="0"/>
                                  </p:stCondLst>
                                  <p:childTnLst>
                                    <p:animMotion origin="layout" path="M 3.33333E-6 0.25972 L 3.33333E-6 0.33333 " pathEditMode="relative" rAng="0" ptsTypes="AA">
                                      <p:cBhvr>
                                        <p:cTn id="26" dur="500" fill="hold"/>
                                        <p:tgtEl>
                                          <p:spTgt spid="16"/>
                                        </p:tgtEl>
                                        <p:attrNameLst>
                                          <p:attrName>ppt_x</p:attrName>
                                          <p:attrName>ppt_y</p:attrName>
                                        </p:attrNameLst>
                                      </p:cBhvr>
                                      <p:rCtr x="0" y="3681"/>
                                    </p:animMotion>
                                  </p:childTnLst>
                                </p:cTn>
                              </p:par>
                              <p:par>
                                <p:cTn id="27" presetID="1" presetClass="entr" presetSubtype="0" fill="hold" grpId="0" nodeType="withEffect">
                                  <p:stCondLst>
                                    <p:cond delay="250"/>
                                  </p:stCondLst>
                                  <p:childTnLst>
                                    <p:set>
                                      <p:cBhvr>
                                        <p:cTn id="28" dur="1" fill="hold">
                                          <p:stCondLst>
                                            <p:cond delay="0"/>
                                          </p:stCondLst>
                                        </p:cTn>
                                        <p:tgtEl>
                                          <p:spTgt spid="27"/>
                                        </p:tgtEl>
                                        <p:attrNameLst>
                                          <p:attrName>style.visibility</p:attrName>
                                        </p:attrNameLst>
                                      </p:cBhvr>
                                      <p:to>
                                        <p:strVal val="visible"/>
                                      </p:to>
                                    </p:set>
                                  </p:childTnLst>
                                </p:cTn>
                              </p:par>
                            </p:childTnLst>
                          </p:cTn>
                        </p:par>
                        <p:par>
                          <p:cTn id="29" fill="hold" nodeType="afterGroup">
                            <p:stCondLst>
                              <p:cond delay="2500"/>
                            </p:stCondLst>
                            <p:childTnLst>
                              <p:par>
                                <p:cTn id="30" presetID="42" presetClass="path" presetSubtype="0" accel="50000" decel="50000" fill="hold" nodeType="afterEffect">
                                  <p:stCondLst>
                                    <p:cond delay="0"/>
                                  </p:stCondLst>
                                  <p:childTnLst>
                                    <p:animMotion origin="layout" path="M 3.33333E-6 0.33334 L 3.33333E-6 0.4 " pathEditMode="relative" rAng="0" ptsTypes="AA">
                                      <p:cBhvr>
                                        <p:cTn id="31" dur="500" fill="hold"/>
                                        <p:tgtEl>
                                          <p:spTgt spid="16"/>
                                        </p:tgtEl>
                                        <p:attrNameLst>
                                          <p:attrName>ppt_x</p:attrName>
                                          <p:attrName>ppt_y</p:attrName>
                                        </p:attrNameLst>
                                      </p:cBhvr>
                                      <p:rCtr x="0" y="3333"/>
                                    </p:animMotion>
                                  </p:childTnLst>
                                </p:cTn>
                              </p:par>
                              <p:par>
                                <p:cTn id="32" presetID="1" presetClass="entr" presetSubtype="0" fill="hold" grpId="0" nodeType="withEffect">
                                  <p:stCondLst>
                                    <p:cond delay="250"/>
                                  </p:stCondLst>
                                  <p:childTnLst>
                                    <p:set>
                                      <p:cBhvr>
                                        <p:cTn id="33" dur="1" fill="hold">
                                          <p:stCondLst>
                                            <p:cond delay="0"/>
                                          </p:stCondLst>
                                        </p:cTn>
                                        <p:tgtEl>
                                          <p:spTgt spid="28"/>
                                        </p:tgtEl>
                                        <p:attrNameLst>
                                          <p:attrName>style.visibility</p:attrName>
                                        </p:attrNameLst>
                                      </p:cBhvr>
                                      <p:to>
                                        <p:strVal val="visible"/>
                                      </p:to>
                                    </p:set>
                                  </p:childTnLst>
                                </p:cTn>
                              </p:par>
                            </p:childTnLst>
                          </p:cTn>
                        </p:par>
                        <p:par>
                          <p:cTn id="34" fill="hold" nodeType="afterGroup">
                            <p:stCondLst>
                              <p:cond delay="3000"/>
                            </p:stCondLst>
                            <p:childTnLst>
                              <p:par>
                                <p:cTn id="35" presetID="42" presetClass="path" presetSubtype="0" accel="50000" decel="50000" fill="hold" nodeType="afterEffect">
                                  <p:stCondLst>
                                    <p:cond delay="0"/>
                                  </p:stCondLst>
                                  <p:childTnLst>
                                    <p:animMotion origin="layout" path="M 3.33333E-6 0.4 L 3.33333E-6 0.46667 " pathEditMode="relative" rAng="0" ptsTypes="AA">
                                      <p:cBhvr>
                                        <p:cTn id="36" dur="500" fill="hold"/>
                                        <p:tgtEl>
                                          <p:spTgt spid="16"/>
                                        </p:tgtEl>
                                        <p:attrNameLst>
                                          <p:attrName>ppt_x</p:attrName>
                                          <p:attrName>ppt_y</p:attrName>
                                        </p:attrNameLst>
                                      </p:cBhvr>
                                      <p:rCtr x="0" y="3333"/>
                                    </p:animMotion>
                                  </p:childTnLst>
                                </p:cTn>
                              </p:par>
                              <p:par>
                                <p:cTn id="37" presetID="1" presetClass="entr" presetSubtype="0" fill="hold" grpId="0" nodeType="withEffect">
                                  <p:stCondLst>
                                    <p:cond delay="250"/>
                                  </p:stCondLst>
                                  <p:childTnLst>
                                    <p:set>
                                      <p:cBhvr>
                                        <p:cTn id="38" dur="1" fill="hold">
                                          <p:stCondLst>
                                            <p:cond delay="0"/>
                                          </p:stCondLst>
                                        </p:cTn>
                                        <p:tgtEl>
                                          <p:spTgt spid="29"/>
                                        </p:tgtEl>
                                        <p:attrNameLst>
                                          <p:attrName>style.visibility</p:attrName>
                                        </p:attrNameLst>
                                      </p:cBhvr>
                                      <p:to>
                                        <p:strVal val="visible"/>
                                      </p:to>
                                    </p:set>
                                  </p:childTnLst>
                                </p:cTn>
                              </p:par>
                            </p:childTnLst>
                          </p:cTn>
                        </p:par>
                        <p:par>
                          <p:cTn id="39" fill="hold" nodeType="afterGroup">
                            <p:stCondLst>
                              <p:cond delay="3500"/>
                            </p:stCondLst>
                            <p:childTnLst>
                              <p:par>
                                <p:cTn id="40" presetID="42" presetClass="path" presetSubtype="0" accel="50000" decel="50000" fill="hold" nodeType="afterEffect">
                                  <p:stCondLst>
                                    <p:cond delay="0"/>
                                  </p:stCondLst>
                                  <p:childTnLst>
                                    <p:animMotion origin="layout" path="M 3.33333E-6 0.46667 L 3.33333E-6 0.52639 " pathEditMode="relative" rAng="0" ptsTypes="AA">
                                      <p:cBhvr>
                                        <p:cTn id="41" dur="500" fill="hold"/>
                                        <p:tgtEl>
                                          <p:spTgt spid="16"/>
                                        </p:tgtEl>
                                        <p:attrNameLst>
                                          <p:attrName>ppt_x</p:attrName>
                                          <p:attrName>ppt_y</p:attrName>
                                        </p:attrNameLst>
                                      </p:cBhvr>
                                      <p:rCtr x="0" y="2986"/>
                                    </p:animMotion>
                                  </p:childTnLst>
                                </p:cTn>
                              </p:par>
                              <p:par>
                                <p:cTn id="42" presetID="1" presetClass="entr" presetSubtype="0" fill="hold" grpId="0" nodeType="withEffect">
                                  <p:stCondLst>
                                    <p:cond delay="250"/>
                                  </p:stCondLst>
                                  <p:childTnLst>
                                    <p:set>
                                      <p:cBhvr>
                                        <p:cTn id="43" dur="1" fill="hold">
                                          <p:stCondLst>
                                            <p:cond delay="0"/>
                                          </p:stCondLst>
                                        </p:cTn>
                                        <p:tgtEl>
                                          <p:spTgt spid="30"/>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6" grpId="0"/>
      <p:bldP spid="27" grpId="0"/>
      <p:bldP spid="28" grpId="0"/>
      <p:bldP spid="29" grpId="0"/>
      <p:bldP spid="30" grpId="0"/>
      <p:bldP spid="32" grpId="0" animBg="1"/>
      <p:bldP spid="3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06F4113-8E0C-4DF9-A625-F6ABB8631334}" type="slidenum">
              <a:rPr lang="en-US" altLang="en-US" sz="1600">
                <a:solidFill>
                  <a:srgbClr val="B2B2B2"/>
                </a:solidFill>
                <a:latin typeface="Trebuchet MS" panose="020B0603020202020204" pitchFamily="34" charset="0"/>
              </a:rPr>
              <a:pPr eaLnBrk="1" hangingPunct="1"/>
              <a:t>57</a:t>
            </a:fld>
            <a:endParaRPr lang="en-US" altLang="en-US" sz="1600">
              <a:solidFill>
                <a:srgbClr val="B2B2B2"/>
              </a:solidFill>
              <a:latin typeface="Trebuchet MS" panose="020B0603020202020204" pitchFamily="34" charset="0"/>
            </a:endParaRPr>
          </a:p>
        </p:txBody>
      </p:sp>
      <p:sp>
        <p:nvSpPr>
          <p:cNvPr id="103426" name="Rectangle 2"/>
          <p:cNvSpPr>
            <a:spLocks noGrp="1" noChangeArrowheads="1"/>
          </p:cNvSpPr>
          <p:nvPr>
            <p:ph type="title"/>
          </p:nvPr>
        </p:nvSpPr>
        <p:spPr/>
        <p:txBody>
          <a:bodyPr/>
          <a:lstStyle/>
          <a:p>
            <a:r>
              <a:rPr lang="en-US" altLang="en-US" smtClean="0"/>
              <a:t>NVIC/Interrupt configuration registers</a:t>
            </a:r>
          </a:p>
        </p:txBody>
      </p:sp>
      <p:sp>
        <p:nvSpPr>
          <p:cNvPr id="103427" name="Rectangle 3"/>
          <p:cNvSpPr>
            <a:spLocks noGrp="1" noChangeArrowheads="1"/>
          </p:cNvSpPr>
          <p:nvPr>
            <p:ph type="body" idx="1"/>
          </p:nvPr>
        </p:nvSpPr>
        <p:spPr>
          <a:xfrm>
            <a:off x="533400" y="990600"/>
            <a:ext cx="7848600" cy="5410200"/>
          </a:xfrm>
        </p:spPr>
        <p:txBody>
          <a:bodyPr/>
          <a:lstStyle/>
          <a:p>
            <a:endParaRPr lang="en-US" altLang="en-US" smtClean="0"/>
          </a:p>
          <a:p>
            <a:r>
              <a:rPr lang="en-US" altLang="en-US" smtClean="0"/>
              <a:t>ICTR	Interrupt Controller Type Register (RW)</a:t>
            </a:r>
          </a:p>
          <a:p>
            <a:r>
              <a:rPr lang="en-US" altLang="en-US" smtClean="0"/>
              <a:t>ISER	Interrupt Set-Enable Register (RW)</a:t>
            </a:r>
          </a:p>
          <a:p>
            <a:r>
              <a:rPr lang="en-US" altLang="en-US" smtClean="0"/>
              <a:t>ICER	Interrupt Clear-Enable Register (RW)</a:t>
            </a:r>
          </a:p>
          <a:p>
            <a:r>
              <a:rPr lang="en-US" altLang="en-US" smtClean="0"/>
              <a:t>ISPR	Interrupt Set-Pending Register (RW)</a:t>
            </a:r>
          </a:p>
          <a:p>
            <a:r>
              <a:rPr lang="en-US" altLang="en-US" smtClean="0"/>
              <a:t>ICPR	Interrupt Clear-Pending Register (RW)</a:t>
            </a:r>
          </a:p>
          <a:p>
            <a:r>
              <a:rPr lang="en-US" altLang="en-US" smtClean="0"/>
              <a:t>IABR	Interrupt Active Bit Register (RO)</a:t>
            </a:r>
          </a:p>
          <a:p>
            <a:r>
              <a:rPr lang="en-US" altLang="en-US" smtClean="0"/>
              <a:t>IPR		Interrupt Priority Register (RW)</a:t>
            </a:r>
          </a:p>
          <a:p>
            <a:r>
              <a:rPr lang="en-US" altLang="en-US" smtClean="0"/>
              <a:t>AIRC	Application Interrupt and Reset Control</a:t>
            </a:r>
          </a:p>
        </p:txBody>
      </p:sp>
    </p:spTree>
    <p:extLst>
      <p:ext uri="{BB962C8B-B14F-4D97-AF65-F5344CB8AC3E}">
        <p14:creationId xmlns:p14="http://schemas.microsoft.com/office/powerpoint/2010/main" val="270395908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n-US" altLang="en-US" smtClean="0"/>
              <a:t>Enabling and disabling interrupt sources</a:t>
            </a:r>
          </a:p>
        </p:txBody>
      </p:sp>
      <p:sp>
        <p:nvSpPr>
          <p:cNvPr id="1054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44A940D-5207-43F1-BBCC-B6165DE19CBA}" type="slidenum">
              <a:rPr lang="en-US" altLang="en-US" sz="1600">
                <a:solidFill>
                  <a:srgbClr val="B2B2B2"/>
                </a:solidFill>
                <a:latin typeface="Trebuchet MS" panose="020B0603020202020204" pitchFamily="34" charset="0"/>
              </a:rPr>
              <a:pPr eaLnBrk="1" hangingPunct="1"/>
              <a:t>58</a:t>
            </a:fld>
            <a:endParaRPr lang="en-US" altLang="en-US" sz="1600">
              <a:solidFill>
                <a:srgbClr val="B2B2B2"/>
              </a:solidFill>
              <a:latin typeface="Trebuchet MS" panose="020B0603020202020204" pitchFamily="34" charset="0"/>
            </a:endParaRPr>
          </a:p>
        </p:txBody>
      </p:sp>
      <p:pic>
        <p:nvPicPr>
          <p:cNvPr id="10547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3725"/>
          <a:stretch>
            <a:fillRect/>
          </a:stretch>
        </p:blipFill>
        <p:spPr>
          <a:xfrm>
            <a:off x="0" y="990600"/>
            <a:ext cx="9109075" cy="5588000"/>
          </a:xfrm>
        </p:spPr>
      </p:pic>
    </p:spTree>
    <p:extLst>
      <p:ext uri="{BB962C8B-B14F-4D97-AF65-F5344CB8AC3E}">
        <p14:creationId xmlns:p14="http://schemas.microsoft.com/office/powerpoint/2010/main" val="81290523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BA74899-DDB3-4B57-B167-9FB818A4E837}" type="slidenum">
              <a:rPr lang="en-US" altLang="en-US" sz="1600">
                <a:solidFill>
                  <a:srgbClr val="B2B2B2"/>
                </a:solidFill>
                <a:latin typeface="Trebuchet MS" panose="020B0603020202020204" pitchFamily="34" charset="0"/>
              </a:rPr>
              <a:pPr eaLnBrk="1" hangingPunct="1"/>
              <a:t>59</a:t>
            </a:fld>
            <a:endParaRPr lang="en-US" altLang="en-US" sz="1600">
              <a:solidFill>
                <a:srgbClr val="B2B2B2"/>
              </a:solidFill>
              <a:latin typeface="Trebuchet MS" panose="020B0603020202020204" pitchFamily="34" charset="0"/>
            </a:endParaRPr>
          </a:p>
        </p:txBody>
      </p:sp>
      <p:pic>
        <p:nvPicPr>
          <p:cNvPr id="107523"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0233"/>
          <a:stretch/>
        </p:blipFill>
        <p:spPr>
          <a:xfrm>
            <a:off x="0" y="1996440"/>
            <a:ext cx="9093200" cy="4572000"/>
          </a:xfr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8631" b="70930"/>
          <a:stretch/>
        </p:blipFill>
        <p:spPr bwMode="auto">
          <a:xfrm>
            <a:off x="0" y="78740"/>
            <a:ext cx="739902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8023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Placeholder 4"/>
          <p:cNvSpPr>
            <a:spLocks noGrp="1"/>
          </p:cNvSpPr>
          <p:nvPr>
            <p:ph type="body" idx="1"/>
          </p:nvPr>
        </p:nvSpPr>
        <p:spPr>
          <a:xfrm>
            <a:off x="457200" y="773113"/>
            <a:ext cx="4040188" cy="639762"/>
          </a:xfrm>
        </p:spPr>
        <p:txBody>
          <a:bodyPr/>
          <a:lstStyle/>
          <a:p>
            <a:r>
              <a:rPr lang="en-US" altLang="en-US" u="sng" smtClean="0"/>
              <a:t>Technology Scaling</a:t>
            </a:r>
          </a:p>
        </p:txBody>
      </p:sp>
      <p:sp>
        <p:nvSpPr>
          <p:cNvPr id="87042" name="Content Placeholder 5"/>
          <p:cNvSpPr>
            <a:spLocks noGrp="1"/>
          </p:cNvSpPr>
          <p:nvPr>
            <p:ph sz="half" idx="2"/>
          </p:nvPr>
        </p:nvSpPr>
        <p:spPr>
          <a:xfrm>
            <a:off x="457200" y="1412875"/>
            <a:ext cx="4187825" cy="4859338"/>
          </a:xfrm>
        </p:spPr>
        <p:txBody>
          <a:bodyPr/>
          <a:lstStyle/>
          <a:p>
            <a:r>
              <a:rPr lang="en-US" altLang="en-US" smtClean="0"/>
              <a:t>Moore’s Law</a:t>
            </a:r>
          </a:p>
          <a:p>
            <a:pPr lvl="1"/>
            <a:r>
              <a:rPr lang="en-US" altLang="en-US" smtClean="0"/>
              <a:t>Made transistors </a:t>
            </a:r>
            <a:r>
              <a:rPr lang="en-US" altLang="en-US" u="sng" smtClean="0"/>
              <a:t>cheap</a:t>
            </a:r>
          </a:p>
          <a:p>
            <a:r>
              <a:rPr lang="en-US" altLang="en-US" smtClean="0"/>
              <a:t>Dennard’s Scaling</a:t>
            </a:r>
          </a:p>
          <a:p>
            <a:pPr lvl="1"/>
            <a:r>
              <a:rPr lang="en-US" altLang="en-US" smtClean="0"/>
              <a:t>Made them </a:t>
            </a:r>
            <a:r>
              <a:rPr lang="en-US" altLang="en-US" u="sng" smtClean="0"/>
              <a:t>fast</a:t>
            </a:r>
          </a:p>
          <a:p>
            <a:pPr lvl="1"/>
            <a:r>
              <a:rPr lang="en-US" altLang="en-US" smtClean="0"/>
              <a:t>And </a:t>
            </a:r>
            <a:r>
              <a:rPr lang="en-US" altLang="en-US" u="sng" smtClean="0"/>
              <a:t>low-power</a:t>
            </a:r>
            <a:endParaRPr lang="en-US" altLang="en-US" smtClean="0"/>
          </a:p>
          <a:p>
            <a:r>
              <a:rPr lang="en-US" altLang="en-US" smtClean="0"/>
              <a:t>Result</a:t>
            </a:r>
          </a:p>
          <a:p>
            <a:pPr lvl="1"/>
            <a:r>
              <a:rPr lang="en-US" altLang="en-US" smtClean="0"/>
              <a:t>Holding #T’s constant</a:t>
            </a:r>
          </a:p>
          <a:p>
            <a:pPr lvl="2"/>
            <a:r>
              <a:rPr lang="en-US" altLang="en-US" smtClean="0"/>
              <a:t>Exponentially lower cost</a:t>
            </a:r>
          </a:p>
          <a:p>
            <a:pPr lvl="2"/>
            <a:r>
              <a:rPr lang="en-US" altLang="en-US" smtClean="0"/>
              <a:t>Exponentially lower power</a:t>
            </a:r>
          </a:p>
          <a:p>
            <a:pPr lvl="1"/>
            <a:r>
              <a:rPr lang="en-US" altLang="en-US" smtClean="0"/>
              <a:t>Small, cheap &amp; low-power</a:t>
            </a:r>
          </a:p>
          <a:p>
            <a:pPr lvl="2"/>
            <a:r>
              <a:rPr lang="en-US" altLang="en-US" smtClean="0"/>
              <a:t>Microcontrollers</a:t>
            </a:r>
          </a:p>
          <a:p>
            <a:pPr lvl="2"/>
            <a:r>
              <a:rPr lang="en-US" altLang="en-US" smtClean="0"/>
              <a:t>Memory</a:t>
            </a:r>
          </a:p>
          <a:p>
            <a:pPr lvl="2"/>
            <a:r>
              <a:rPr lang="en-US" altLang="en-US" smtClean="0"/>
              <a:t>Radios</a:t>
            </a:r>
          </a:p>
        </p:txBody>
      </p:sp>
      <p:sp>
        <p:nvSpPr>
          <p:cNvPr id="87043" name="Text Placeholder 6"/>
          <p:cNvSpPr>
            <a:spLocks noGrp="1"/>
          </p:cNvSpPr>
          <p:nvPr>
            <p:ph type="body" sz="quarter" idx="3"/>
          </p:nvPr>
        </p:nvSpPr>
        <p:spPr>
          <a:xfrm>
            <a:off x="4645025" y="773113"/>
            <a:ext cx="4041775" cy="639762"/>
          </a:xfrm>
        </p:spPr>
        <p:txBody>
          <a:bodyPr/>
          <a:lstStyle/>
          <a:p>
            <a:r>
              <a:rPr lang="en-US" altLang="en-US" u="sng" smtClean="0"/>
              <a:t>Technology Innovations</a:t>
            </a:r>
          </a:p>
        </p:txBody>
      </p:sp>
      <p:sp>
        <p:nvSpPr>
          <p:cNvPr id="87044" name="Content Placeholder 7"/>
          <p:cNvSpPr>
            <a:spLocks noGrp="1"/>
          </p:cNvSpPr>
          <p:nvPr>
            <p:ph sz="quarter" idx="4"/>
          </p:nvPr>
        </p:nvSpPr>
        <p:spPr>
          <a:xfrm>
            <a:off x="4645025" y="1412875"/>
            <a:ext cx="4176713" cy="4859338"/>
          </a:xfrm>
        </p:spPr>
        <p:txBody>
          <a:bodyPr/>
          <a:lstStyle/>
          <a:p>
            <a:r>
              <a:rPr lang="en-US" altLang="en-US" smtClean="0"/>
              <a:t>MEMS technology</a:t>
            </a:r>
          </a:p>
          <a:p>
            <a:pPr lvl="1"/>
            <a:r>
              <a:rPr lang="en-US" altLang="en-US" smtClean="0"/>
              <a:t>Micro-fabricated sensors</a:t>
            </a:r>
          </a:p>
          <a:p>
            <a:r>
              <a:rPr lang="en-US" altLang="en-US" smtClean="0"/>
              <a:t>New memories</a:t>
            </a:r>
          </a:p>
          <a:p>
            <a:pPr lvl="1"/>
            <a:r>
              <a:rPr lang="en-US" altLang="en-US" smtClean="0"/>
              <a:t>New cell structures (11T)</a:t>
            </a:r>
          </a:p>
          <a:p>
            <a:pPr lvl="1"/>
            <a:r>
              <a:rPr lang="en-US" altLang="en-US" smtClean="0"/>
              <a:t>New tech (FeRAM, FinFET)</a:t>
            </a:r>
          </a:p>
          <a:p>
            <a:r>
              <a:rPr lang="en-US" altLang="en-US" smtClean="0"/>
              <a:t>Near-threshold computing</a:t>
            </a:r>
          </a:p>
          <a:p>
            <a:pPr lvl="1"/>
            <a:r>
              <a:rPr lang="en-US" altLang="en-US" smtClean="0"/>
              <a:t>Minimize active power</a:t>
            </a:r>
          </a:p>
          <a:p>
            <a:pPr lvl="1"/>
            <a:r>
              <a:rPr lang="en-US" altLang="en-US" smtClean="0"/>
              <a:t>Minimize static power</a:t>
            </a:r>
          </a:p>
          <a:p>
            <a:r>
              <a:rPr lang="en-US" altLang="en-US" smtClean="0"/>
              <a:t>New wireless systems</a:t>
            </a:r>
          </a:p>
          <a:p>
            <a:pPr lvl="1"/>
            <a:r>
              <a:rPr lang="en-US" altLang="en-US" smtClean="0"/>
              <a:t>Radio architectures</a:t>
            </a:r>
          </a:p>
          <a:p>
            <a:pPr lvl="1"/>
            <a:r>
              <a:rPr lang="en-US" altLang="en-US" smtClean="0"/>
              <a:t>Modulation schemes</a:t>
            </a:r>
          </a:p>
          <a:p>
            <a:r>
              <a:rPr lang="en-US" altLang="en-US" smtClean="0"/>
              <a:t>Energy harvesting</a:t>
            </a:r>
          </a:p>
        </p:txBody>
      </p:sp>
      <p:sp>
        <p:nvSpPr>
          <p:cNvPr id="8704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ea typeface="MS PGothic" panose="020B0600070205080204" pitchFamily="34" charset="-128"/>
              </a:defRPr>
            </a:lvl1pPr>
            <a:lvl2pPr marL="742950" indent="-285750">
              <a:defRPr sz="3600">
                <a:solidFill>
                  <a:schemeClr val="tx1"/>
                </a:solidFill>
                <a:latin typeface="Times New Roman" panose="02020603050405020304" pitchFamily="18" charset="0"/>
                <a:ea typeface="MS PGothic" panose="020B0600070205080204" pitchFamily="34" charset="-128"/>
              </a:defRPr>
            </a:lvl2pPr>
            <a:lvl3pPr marL="1143000" indent="-228600">
              <a:defRPr sz="3600">
                <a:solidFill>
                  <a:schemeClr val="tx1"/>
                </a:solidFill>
                <a:latin typeface="Times New Roman" panose="02020603050405020304" pitchFamily="18" charset="0"/>
                <a:ea typeface="MS PGothic" panose="020B0600070205080204" pitchFamily="34" charset="-128"/>
              </a:defRPr>
            </a:lvl3pPr>
            <a:lvl4pPr marL="1600200" indent="-228600">
              <a:defRPr sz="3600">
                <a:solidFill>
                  <a:schemeClr val="tx1"/>
                </a:solidFill>
                <a:latin typeface="Times New Roman" panose="02020603050405020304" pitchFamily="18" charset="0"/>
                <a:ea typeface="MS PGothic" panose="020B0600070205080204" pitchFamily="34" charset="-128"/>
              </a:defRPr>
            </a:lvl4pPr>
            <a:lvl5pPr marL="2057400" indent="-228600">
              <a:defRPr sz="3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9pPr>
          </a:lstStyle>
          <a:p>
            <a:fld id="{181E61BA-7237-457E-B855-1D6950D92A5A}" type="slidenum">
              <a:rPr lang="en-US" altLang="en-US" sz="1600">
                <a:solidFill>
                  <a:schemeClr val="folHlink"/>
                </a:solidFill>
                <a:latin typeface="Trebuchet MS" panose="020B0603020202020204" pitchFamily="34" charset="0"/>
              </a:rPr>
              <a:pPr/>
              <a:t>6</a:t>
            </a:fld>
            <a:endParaRPr lang="en-US" altLang="en-US" sz="1600">
              <a:solidFill>
                <a:schemeClr val="folHlink"/>
              </a:solidFill>
              <a:latin typeface="Trebuchet MS" panose="020B0603020202020204" pitchFamily="34" charset="0"/>
            </a:endParaRPr>
          </a:p>
        </p:txBody>
      </p:sp>
      <p:sp>
        <p:nvSpPr>
          <p:cNvPr id="87046" name="Rectangle 2"/>
          <p:cNvSpPr>
            <a:spLocks noGrp="1" noChangeArrowheads="1"/>
          </p:cNvSpPr>
          <p:nvPr>
            <p:ph type="title"/>
          </p:nvPr>
        </p:nvSpPr>
        <p:spPr>
          <a:xfrm>
            <a:off x="169863" y="76200"/>
            <a:ext cx="8880475" cy="914400"/>
          </a:xfrm>
        </p:spPr>
        <p:txBody>
          <a:bodyPr/>
          <a:lstStyle/>
          <a:p>
            <a:r>
              <a:rPr lang="en-US" altLang="en-US" smtClean="0"/>
              <a:t>What is driving Bell’s Law?</a:t>
            </a:r>
          </a:p>
        </p:txBody>
      </p:sp>
    </p:spTree>
    <p:extLst>
      <p:ext uri="{BB962C8B-B14F-4D97-AF65-F5344CB8AC3E}">
        <p14:creationId xmlns:p14="http://schemas.microsoft.com/office/powerpoint/2010/main" val="371434494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EAA97F9-D624-498C-8759-B3CD9D1985C7}" type="slidenum">
              <a:rPr lang="en-US" altLang="en-US" sz="1600">
                <a:solidFill>
                  <a:srgbClr val="B2B2B2"/>
                </a:solidFill>
                <a:latin typeface="Trebuchet MS" panose="020B0603020202020204" pitchFamily="34" charset="0"/>
              </a:rPr>
              <a:pPr eaLnBrk="1" hangingPunct="1"/>
              <a:t>60</a:t>
            </a:fld>
            <a:endParaRPr lang="en-US" altLang="en-US" sz="1600">
              <a:solidFill>
                <a:srgbClr val="B2B2B2"/>
              </a:solidFill>
              <a:latin typeface="Trebuchet MS" panose="020B0603020202020204" pitchFamily="34" charset="0"/>
            </a:endParaRPr>
          </a:p>
        </p:txBody>
      </p:sp>
      <p:pic>
        <p:nvPicPr>
          <p:cNvPr id="109571"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9286"/>
          <a:stretch/>
        </p:blipFill>
        <p:spPr>
          <a:xfrm>
            <a:off x="0" y="2285206"/>
            <a:ext cx="9061450" cy="3886200"/>
          </a:xfr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90" r="15067" b="71428"/>
          <a:stretch/>
        </p:blipFill>
        <p:spPr bwMode="auto">
          <a:xfrm>
            <a:off x="152400" y="12700"/>
            <a:ext cx="7696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40307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n-US" altLang="en-US" smtClean="0"/>
              <a:t>Pending interrupts</a:t>
            </a:r>
          </a:p>
        </p:txBody>
      </p:sp>
      <p:sp>
        <p:nvSpPr>
          <p:cNvPr id="32771" name="Slide Number Placeholder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DC5F66E-29F2-44AC-B793-73EC300FCFAE}" type="slidenum">
              <a:rPr lang="en-US" altLang="en-US" sz="1600">
                <a:solidFill>
                  <a:srgbClr val="B2B2B2"/>
                </a:solidFill>
                <a:latin typeface="Trebuchet MS" panose="020B0603020202020204" pitchFamily="34" charset="0"/>
              </a:rPr>
              <a:pPr eaLnBrk="1" hangingPunct="1"/>
              <a:t>61</a:t>
            </a:fld>
            <a:endParaRPr lang="en-US" altLang="en-US" sz="1600">
              <a:solidFill>
                <a:srgbClr val="B2B2B2"/>
              </a:solidFill>
              <a:latin typeface="Trebuchet MS" panose="020B0603020202020204" pitchFamily="34" charset="0"/>
            </a:endParaRPr>
          </a:p>
        </p:txBody>
      </p:sp>
      <p:pic>
        <p:nvPicPr>
          <p:cNvPr id="11366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076325"/>
            <a:ext cx="7315200" cy="4705350"/>
          </a:xfrm>
        </p:spPr>
      </p:pic>
      <p:sp>
        <p:nvSpPr>
          <p:cNvPr id="113668" name="TextBox 5"/>
          <p:cNvSpPr txBox="1">
            <a:spLocks noChangeArrowheads="1"/>
          </p:cNvSpPr>
          <p:nvPr/>
        </p:nvSpPr>
        <p:spPr bwMode="auto">
          <a:xfrm>
            <a:off x="381000" y="5486400"/>
            <a:ext cx="7456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a:latin typeface="Trebuchet MS" panose="020B0603020202020204" pitchFamily="34" charset="0"/>
              </a:rPr>
              <a:t>The normal case.  Once Interrupt request is seen, processor puts it in </a:t>
            </a:r>
          </a:p>
          <a:p>
            <a:pPr eaLnBrk="1" hangingPunct="1"/>
            <a:r>
              <a:rPr lang="en-US" altLang="en-US" sz="1800">
                <a:latin typeface="Trebuchet MS" panose="020B0603020202020204" pitchFamily="34" charset="0"/>
              </a:rPr>
              <a:t>“pending” state even if hardware drops the request. </a:t>
            </a:r>
          </a:p>
          <a:p>
            <a:pPr eaLnBrk="1" hangingPunct="1"/>
            <a:r>
              <a:rPr lang="en-US" altLang="en-US" sz="1800">
                <a:latin typeface="Trebuchet MS" panose="020B0603020202020204" pitchFamily="34" charset="0"/>
              </a:rPr>
              <a:t>IPS is cleared by the hardware once we jump to the ISR.</a:t>
            </a:r>
          </a:p>
        </p:txBody>
      </p:sp>
      <p:sp>
        <p:nvSpPr>
          <p:cNvPr id="113669" name="TextBox 5"/>
          <p:cNvSpPr txBox="1">
            <a:spLocks noChangeArrowheads="1"/>
          </p:cNvSpPr>
          <p:nvPr/>
        </p:nvSpPr>
        <p:spPr bwMode="auto">
          <a:xfrm>
            <a:off x="0" y="6596063"/>
            <a:ext cx="61896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100">
                <a:latin typeface="Arial" panose="020B0604020202020204" pitchFamily="34" charset="0"/>
              </a:rPr>
              <a:t>This figure and those following are from </a:t>
            </a:r>
            <a:r>
              <a:rPr lang="en-US" altLang="en-US" sz="1100" i="1">
                <a:latin typeface="Arial" panose="020B0604020202020204" pitchFamily="34" charset="0"/>
              </a:rPr>
              <a:t>The Definitive Guide to the ARM Cortex-M3, Section 7.4</a:t>
            </a:r>
          </a:p>
        </p:txBody>
      </p:sp>
    </p:spTree>
    <p:extLst>
      <p:ext uri="{BB962C8B-B14F-4D97-AF65-F5344CB8AC3E}">
        <p14:creationId xmlns:p14="http://schemas.microsoft.com/office/powerpoint/2010/main" val="3968513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endParaRPr lang="en-US" altLang="en-US" smtClean="0"/>
          </a:p>
        </p:txBody>
      </p:sp>
      <p:sp>
        <p:nvSpPr>
          <p:cNvPr id="33795" name="Slide Number Placeholder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45CD6F8C-AB93-4F10-86F0-659DAE83B7D3}" type="slidenum">
              <a:rPr lang="en-US" altLang="en-US" sz="1600">
                <a:solidFill>
                  <a:srgbClr val="B2B2B2"/>
                </a:solidFill>
                <a:latin typeface="Trebuchet MS" panose="020B0603020202020204" pitchFamily="34" charset="0"/>
              </a:rPr>
              <a:pPr eaLnBrk="1" hangingPunct="1"/>
              <a:t>62</a:t>
            </a:fld>
            <a:endParaRPr lang="en-US" altLang="en-US" sz="1600">
              <a:solidFill>
                <a:srgbClr val="B2B2B2"/>
              </a:solidFill>
              <a:latin typeface="Trebuchet MS" panose="020B0603020202020204" pitchFamily="34" charset="0"/>
            </a:endParaRPr>
          </a:p>
        </p:txBody>
      </p:sp>
      <p:pic>
        <p:nvPicPr>
          <p:cNvPr id="11571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484313"/>
            <a:ext cx="7315200" cy="3889375"/>
          </a:xfrm>
        </p:spPr>
      </p:pic>
      <p:sp>
        <p:nvSpPr>
          <p:cNvPr id="115716" name="TextBox 5"/>
          <p:cNvSpPr txBox="1">
            <a:spLocks noChangeArrowheads="1"/>
          </p:cNvSpPr>
          <p:nvPr/>
        </p:nvSpPr>
        <p:spPr bwMode="auto">
          <a:xfrm>
            <a:off x="0" y="6019800"/>
            <a:ext cx="808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a:latin typeface="Trebuchet MS" panose="020B0603020202020204" pitchFamily="34" charset="0"/>
              </a:rPr>
              <a:t>In this case, the processor never took the interrupt because we cleared the </a:t>
            </a:r>
          </a:p>
          <a:p>
            <a:pPr eaLnBrk="1" hangingPunct="1"/>
            <a:r>
              <a:rPr lang="en-US" altLang="en-US" sz="1800">
                <a:latin typeface="Trebuchet MS" panose="020B0603020202020204" pitchFamily="34" charset="0"/>
              </a:rPr>
              <a:t>IPS by hand (via a memory-mapped I/O register)</a:t>
            </a:r>
          </a:p>
        </p:txBody>
      </p:sp>
    </p:spTree>
    <p:extLst>
      <p:ext uri="{BB962C8B-B14F-4D97-AF65-F5344CB8AC3E}">
        <p14:creationId xmlns:p14="http://schemas.microsoft.com/office/powerpoint/2010/main" val="23889137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077200" cy="632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Slide Number Placeholder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D20566D-06DD-4AA7-A457-0DC302A7CDF7}" type="slidenum">
              <a:rPr lang="en-US" altLang="en-US" sz="1600">
                <a:solidFill>
                  <a:srgbClr val="B2B2B2"/>
                </a:solidFill>
                <a:latin typeface="Trebuchet MS" panose="020B0603020202020204" pitchFamily="34" charset="0"/>
              </a:rPr>
              <a:pPr eaLnBrk="1" hangingPunct="1"/>
              <a:t>63</a:t>
            </a:fld>
            <a:endParaRPr lang="en-US" altLang="en-US" sz="1600">
              <a:solidFill>
                <a:srgbClr val="B2B2B2"/>
              </a:solidFill>
              <a:latin typeface="Trebuchet MS" panose="020B0603020202020204" pitchFamily="34" charset="0"/>
            </a:endParaRPr>
          </a:p>
        </p:txBody>
      </p:sp>
    </p:spTree>
    <p:extLst>
      <p:ext uri="{BB962C8B-B14F-4D97-AF65-F5344CB8AC3E}">
        <p14:creationId xmlns:p14="http://schemas.microsoft.com/office/powerpoint/2010/main" val="14696666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428B4BD7-EA99-415C-A24D-4A94B8135A81}" type="slidenum">
              <a:rPr lang="en-US" altLang="en-US" sz="1600">
                <a:solidFill>
                  <a:srgbClr val="B2B2B2"/>
                </a:solidFill>
                <a:latin typeface="Trebuchet MS" panose="020B0603020202020204" pitchFamily="34" charset="0"/>
              </a:rPr>
              <a:pPr eaLnBrk="1" hangingPunct="1"/>
              <a:t>64</a:t>
            </a:fld>
            <a:endParaRPr lang="en-US" altLang="en-US" sz="1600">
              <a:solidFill>
                <a:srgbClr val="B2B2B2"/>
              </a:solidFill>
              <a:latin typeface="Trebuchet MS" panose="020B0603020202020204" pitchFamily="34" charset="0"/>
            </a:endParaRPr>
          </a:p>
        </p:txBody>
      </p:sp>
      <p:pic>
        <p:nvPicPr>
          <p:cNvPr id="1198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8056563"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51533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3"/>
          <p:cNvSpPr>
            <a:spLocks noGrp="1"/>
          </p:cNvSpPr>
          <p:nvPr>
            <p:ph type="title"/>
          </p:nvPr>
        </p:nvSpPr>
        <p:spPr/>
        <p:txBody>
          <a:bodyPr/>
          <a:lstStyle/>
          <a:p>
            <a:r>
              <a:rPr lang="en-US" altLang="en-US" smtClean="0"/>
              <a:t>Answer</a:t>
            </a:r>
          </a:p>
        </p:txBody>
      </p:sp>
      <p:sp>
        <p:nvSpPr>
          <p:cNvPr id="2" name="Slide Number Placeholder 1"/>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D70D1E6-A275-45D3-BC5D-23532A9395DF}" type="slidenum">
              <a:rPr lang="en-US" altLang="en-US" sz="1600">
                <a:solidFill>
                  <a:srgbClr val="B2B2B2"/>
                </a:solidFill>
                <a:latin typeface="Trebuchet MS" panose="020B0603020202020204" pitchFamily="34" charset="0"/>
              </a:rPr>
              <a:pPr eaLnBrk="1" hangingPunct="1"/>
              <a:t>65</a:t>
            </a:fld>
            <a:endParaRPr lang="en-US" altLang="en-US" sz="1600">
              <a:solidFill>
                <a:srgbClr val="B2B2B2"/>
              </a:solidFill>
              <a:latin typeface="Trebuchet MS" panose="020B0603020202020204" pitchFamily="34" charset="0"/>
            </a:endParaRPr>
          </a:p>
        </p:txBody>
      </p:sp>
      <p:pic>
        <p:nvPicPr>
          <p:cNvPr id="1218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833755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8028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2"/>
          <p:cNvSpPr>
            <a:spLocks noGrp="1"/>
          </p:cNvSpPr>
          <p:nvPr>
            <p:ph type="title"/>
          </p:nvPr>
        </p:nvSpPr>
        <p:spPr/>
        <p:txBody>
          <a:bodyPr/>
          <a:lstStyle/>
          <a:p>
            <a:r>
              <a:rPr lang="en-US" altLang="en-US" smtClean="0"/>
              <a:t>Interrupt pulses before entering ISR</a:t>
            </a:r>
          </a:p>
        </p:txBody>
      </p:sp>
      <p:sp>
        <p:nvSpPr>
          <p:cNvPr id="36867" name="Slide Number Placeholder 1"/>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81F94D5-597F-4F3A-AE26-04ECD99DE9F7}" type="slidenum">
              <a:rPr lang="en-US" altLang="en-US" sz="1600">
                <a:solidFill>
                  <a:srgbClr val="B2B2B2"/>
                </a:solidFill>
                <a:latin typeface="Trebuchet MS" panose="020B0603020202020204" pitchFamily="34" charset="0"/>
              </a:rPr>
              <a:pPr eaLnBrk="1" hangingPunct="1"/>
              <a:t>66</a:t>
            </a:fld>
            <a:endParaRPr lang="en-US" altLang="en-US" sz="1600">
              <a:solidFill>
                <a:srgbClr val="B2B2B2"/>
              </a:solidFill>
              <a:latin typeface="Trebuchet MS" panose="020B0603020202020204" pitchFamily="34" charset="0"/>
            </a:endParaRPr>
          </a:p>
        </p:txBody>
      </p:sp>
      <p:pic>
        <p:nvPicPr>
          <p:cNvPr id="12390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1058863"/>
            <a:ext cx="7239000" cy="4791075"/>
          </a:xfrm>
        </p:spPr>
      </p:pic>
    </p:spTree>
    <p:extLst>
      <p:ext uri="{BB962C8B-B14F-4D97-AF65-F5344CB8AC3E}">
        <p14:creationId xmlns:p14="http://schemas.microsoft.com/office/powerpoint/2010/main" val="137469485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altLang="en-US" smtClean="0"/>
              <a:t>Answer</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C1389A9-5A0E-42AD-869F-9B9194147250}" type="slidenum">
              <a:rPr lang="en-US" altLang="en-US" sz="1600">
                <a:solidFill>
                  <a:srgbClr val="B2B2B2"/>
                </a:solidFill>
                <a:latin typeface="Trebuchet MS" panose="020B0603020202020204" pitchFamily="34" charset="0"/>
              </a:rPr>
              <a:pPr eaLnBrk="1" hangingPunct="1"/>
              <a:t>67</a:t>
            </a:fld>
            <a:endParaRPr lang="en-US" altLang="en-US" sz="1600">
              <a:solidFill>
                <a:srgbClr val="B2B2B2"/>
              </a:solidFill>
              <a:latin typeface="Trebuchet MS" panose="020B0603020202020204" pitchFamily="34" charset="0"/>
            </a:endParaRPr>
          </a:p>
        </p:txBody>
      </p:sp>
      <p:pic>
        <p:nvPicPr>
          <p:cNvPr id="12595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295400"/>
            <a:ext cx="7935913" cy="4267200"/>
          </a:xfrm>
        </p:spPr>
      </p:pic>
    </p:spTree>
    <p:extLst>
      <p:ext uri="{BB962C8B-B14F-4D97-AF65-F5344CB8AC3E}">
        <p14:creationId xmlns:p14="http://schemas.microsoft.com/office/powerpoint/2010/main" val="151489602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endParaRPr lang="en-US" altLang="en-US" smtClean="0"/>
          </a:p>
        </p:txBody>
      </p:sp>
      <p:sp>
        <p:nvSpPr>
          <p:cNvPr id="37891" name="Slide Number Placeholder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B76CB83-3ABE-45C7-9E0F-CA77D3D3679B}" type="slidenum">
              <a:rPr lang="en-US" altLang="en-US" sz="1600">
                <a:solidFill>
                  <a:srgbClr val="B2B2B2"/>
                </a:solidFill>
                <a:latin typeface="Trebuchet MS" panose="020B0603020202020204" pitchFamily="34" charset="0"/>
              </a:rPr>
              <a:pPr eaLnBrk="1" hangingPunct="1"/>
              <a:t>68</a:t>
            </a:fld>
            <a:endParaRPr lang="en-US" altLang="en-US" sz="1600">
              <a:solidFill>
                <a:srgbClr val="B2B2B2"/>
              </a:solidFill>
              <a:latin typeface="Trebuchet MS" panose="020B0603020202020204" pitchFamily="34" charset="0"/>
            </a:endParaRPr>
          </a:p>
        </p:txBody>
      </p:sp>
      <p:pic>
        <p:nvPicPr>
          <p:cNvPr id="12800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41288"/>
            <a:ext cx="8077200" cy="6640512"/>
          </a:xfrm>
        </p:spPr>
      </p:pic>
    </p:spTree>
    <p:extLst>
      <p:ext uri="{BB962C8B-B14F-4D97-AF65-F5344CB8AC3E}">
        <p14:creationId xmlns:p14="http://schemas.microsoft.com/office/powerpoint/2010/main" val="213285255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r>
              <a:rPr lang="en-US" altLang="en-US" smtClean="0"/>
              <a:t>Interrupt Priority</a:t>
            </a:r>
          </a:p>
        </p:txBody>
      </p:sp>
      <p:sp>
        <p:nvSpPr>
          <p:cNvPr id="130050" name="Content Placeholder 2"/>
          <p:cNvSpPr>
            <a:spLocks noGrp="1"/>
          </p:cNvSpPr>
          <p:nvPr>
            <p:ph idx="1"/>
          </p:nvPr>
        </p:nvSpPr>
        <p:spPr>
          <a:xfrm>
            <a:off x="304800" y="990600"/>
            <a:ext cx="8534400" cy="5562600"/>
          </a:xfrm>
        </p:spPr>
        <p:txBody>
          <a:bodyPr/>
          <a:lstStyle/>
          <a:p>
            <a:r>
              <a:rPr lang="en-US" altLang="en-US" sz="2000" smtClean="0"/>
              <a:t>What do we do if several interrupts arrive simultaneously?</a:t>
            </a:r>
          </a:p>
          <a:p>
            <a:r>
              <a:rPr lang="en-US" altLang="en-US" sz="2000" smtClean="0"/>
              <a:t>NVIC allows priorities for (almost) every interrupt</a:t>
            </a:r>
          </a:p>
          <a:p>
            <a:r>
              <a:rPr lang="en-US" altLang="en-US" sz="2000" smtClean="0"/>
              <a:t>3 fixed highest priorities, up to 256 programmable priorities</a:t>
            </a:r>
          </a:p>
          <a:p>
            <a:pPr lvl="1"/>
            <a:r>
              <a:rPr lang="en-US" altLang="en-US" sz="1800" smtClean="0"/>
              <a:t>128 preemption levels</a:t>
            </a:r>
          </a:p>
          <a:p>
            <a:pPr lvl="1"/>
            <a:r>
              <a:rPr lang="en-US" altLang="en-US" sz="1800" smtClean="0"/>
              <a:t>Not all priorities have to be implemented by a vendor</a:t>
            </a:r>
          </a:p>
          <a:p>
            <a:endParaRPr lang="en-US" altLang="en-US" sz="2000" smtClean="0"/>
          </a:p>
          <a:p>
            <a:endParaRPr lang="en-US" altLang="en-US" sz="2000" smtClean="0"/>
          </a:p>
          <a:p>
            <a:endParaRPr lang="en-US" altLang="en-US" sz="2000" smtClean="0"/>
          </a:p>
          <a:p>
            <a:endParaRPr lang="en-US" altLang="en-US" sz="2000" smtClean="0"/>
          </a:p>
          <a:p>
            <a:pPr lvl="1"/>
            <a:r>
              <a:rPr lang="en-US" altLang="en-US" sz="1800" smtClean="0"/>
              <a:t>SmartFusion has 32 priority levels, i.e. 0x00, 0x08, … , 0xF8</a:t>
            </a:r>
          </a:p>
          <a:p>
            <a:r>
              <a:rPr lang="en-US" altLang="en-US" sz="2000" smtClean="0"/>
              <a:t>Higher priority interrupts can pre-empt lower priorities</a:t>
            </a:r>
          </a:p>
          <a:p>
            <a:r>
              <a:rPr lang="en-US" altLang="en-US" sz="2000" smtClean="0"/>
              <a:t>Priority can be sub-divided into priority groups</a:t>
            </a:r>
          </a:p>
          <a:p>
            <a:pPr lvl="1"/>
            <a:r>
              <a:rPr lang="en-US" altLang="en-US" sz="1800" smtClean="0"/>
              <a:t>Splits priority register into two halves, preempt priority &amp; subpriority</a:t>
            </a:r>
          </a:p>
          <a:p>
            <a:pPr lvl="1"/>
            <a:r>
              <a:rPr lang="en-US" altLang="en-US" sz="1800" smtClean="0"/>
              <a:t>Preempt priority: indicates if an interrupt can preempt another</a:t>
            </a:r>
          </a:p>
          <a:p>
            <a:pPr lvl="1"/>
            <a:r>
              <a:rPr lang="en-US" altLang="en-US" sz="1800" smtClean="0"/>
              <a:t>Subpriority: used to determine which is served first if two interrupts of same group arrive concurrently</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721B5ED-3C09-4FC9-89CD-C3682BC815F0}" type="slidenum">
              <a:rPr lang="en-US" altLang="en-US" sz="1600">
                <a:solidFill>
                  <a:srgbClr val="B2B2B2"/>
                </a:solidFill>
                <a:latin typeface="Trebuchet MS" panose="020B0603020202020204" pitchFamily="34" charset="0"/>
              </a:rPr>
              <a:pPr eaLnBrk="1" hangingPunct="1"/>
              <a:t>69</a:t>
            </a:fld>
            <a:endParaRPr lang="en-US" altLang="en-US" sz="1600">
              <a:solidFill>
                <a:srgbClr val="B2B2B2"/>
              </a:solidFill>
              <a:latin typeface="Trebuchet MS" panose="020B0603020202020204" pitchFamily="34" charset="0"/>
            </a:endParaRPr>
          </a:p>
        </p:txBody>
      </p:sp>
      <p:pic>
        <p:nvPicPr>
          <p:cNvPr id="130052" name="Picture 2"/>
          <p:cNvPicPr>
            <a:picLocks noChangeAspect="1" noChangeArrowheads="1"/>
          </p:cNvPicPr>
          <p:nvPr/>
        </p:nvPicPr>
        <p:blipFill>
          <a:blip r:embed="rId2">
            <a:extLst>
              <a:ext uri="{28A0092B-C50C-407E-A947-70E740481C1C}">
                <a14:useLocalDpi xmlns:a14="http://schemas.microsoft.com/office/drawing/2010/main" val="0"/>
              </a:ext>
            </a:extLst>
          </a:blip>
          <a:srcRect l="8647" t="46095" r="8002" b="37704"/>
          <a:stretch>
            <a:fillRect/>
          </a:stretch>
        </p:blipFill>
        <p:spPr bwMode="auto">
          <a:xfrm>
            <a:off x="925513" y="3057525"/>
            <a:ext cx="74469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4799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5"/>
          <p:cNvSpPr>
            <a:spLocks noGrp="1"/>
          </p:cNvSpPr>
          <p:nvPr>
            <p:ph type="sldNum" sz="quarter" idx="12"/>
          </p:nvPr>
        </p:nvSpPr>
        <p:spPr>
          <a:noFill/>
        </p:spPr>
        <p:txBody>
          <a:bodyPr/>
          <a:lstStyle/>
          <a:p>
            <a:fld id="{CDEB6AEB-D4B4-4C77-A1D4-70A9A3AD34FE}" type="slidenum">
              <a:rPr lang="en-US"/>
              <a:pPr/>
              <a:t>7</a:t>
            </a:fld>
            <a:endParaRPr lang="en-US"/>
          </a:p>
        </p:txBody>
      </p:sp>
      <p:sp>
        <p:nvSpPr>
          <p:cNvPr id="45058" name="Rectangle 3"/>
          <p:cNvSpPr>
            <a:spLocks noGrp="1" noChangeArrowheads="1"/>
          </p:cNvSpPr>
          <p:nvPr>
            <p:ph type="body" idx="1"/>
          </p:nvPr>
        </p:nvSpPr>
        <p:spPr/>
        <p:txBody>
          <a:bodyPr/>
          <a:lstStyle/>
          <a:p>
            <a:pPr algn="ctr">
              <a:buFontTx/>
              <a:buNone/>
            </a:pPr>
            <a:endParaRPr lang="en-US" sz="2800" smtClean="0"/>
          </a:p>
          <a:p>
            <a:pPr algn="ctr">
              <a:buFontTx/>
              <a:buNone/>
            </a:pPr>
            <a:endParaRPr lang="en-US" sz="1800" smtClean="0"/>
          </a:p>
          <a:p>
            <a:pPr algn="ctr">
              <a:buFontTx/>
              <a:buNone/>
            </a:pPr>
            <a:endParaRPr lang="en-US" sz="1600" smtClean="0"/>
          </a:p>
          <a:p>
            <a:pPr algn="ctr">
              <a:buFontTx/>
              <a:buNone/>
            </a:pPr>
            <a:endParaRPr lang="en-US" sz="2800" smtClean="0"/>
          </a:p>
          <a:p>
            <a:pPr algn="ctr">
              <a:buFontTx/>
              <a:buNone/>
            </a:pPr>
            <a:endParaRPr lang="en-US" sz="2800" smtClean="0"/>
          </a:p>
          <a:p>
            <a:pPr algn="ctr">
              <a:buFontTx/>
              <a:buNone/>
            </a:pPr>
            <a:r>
              <a:rPr lang="en-US" sz="2800" smtClean="0"/>
              <a:t>Why study 32-bit MCUs and FPGAs?</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altLang="en-US" smtClean="0"/>
              <a:t>Interrupt Priority (2)</a:t>
            </a:r>
          </a:p>
        </p:txBody>
      </p:sp>
      <p:sp>
        <p:nvSpPr>
          <p:cNvPr id="131074" name="Content Placeholder 2"/>
          <p:cNvSpPr>
            <a:spLocks noGrp="1"/>
          </p:cNvSpPr>
          <p:nvPr>
            <p:ph idx="1"/>
          </p:nvPr>
        </p:nvSpPr>
        <p:spPr>
          <a:xfrm>
            <a:off x="914400" y="990600"/>
            <a:ext cx="7315200" cy="1143000"/>
          </a:xfrm>
        </p:spPr>
        <p:txBody>
          <a:bodyPr/>
          <a:lstStyle/>
          <a:p>
            <a:r>
              <a:rPr lang="en-US" altLang="en-US" smtClean="0"/>
              <a:t>Interrupt priority level registers</a:t>
            </a:r>
          </a:p>
          <a:p>
            <a:pPr lvl="1"/>
            <a:r>
              <a:rPr lang="en-US" altLang="en-US" smtClean="0"/>
              <a:t>Range: 0xE000E400 to 0xE000E4EF</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2C8130D-2E12-4879-B486-31586591A409}" type="slidenum">
              <a:rPr lang="en-US" altLang="en-US" sz="1600">
                <a:solidFill>
                  <a:srgbClr val="B2B2B2"/>
                </a:solidFill>
                <a:latin typeface="Trebuchet MS" panose="020B0603020202020204" pitchFamily="34" charset="0"/>
              </a:rPr>
              <a:pPr eaLnBrk="1" hangingPunct="1"/>
              <a:t>70</a:t>
            </a:fld>
            <a:endParaRPr lang="en-US" altLang="en-US" sz="1600">
              <a:solidFill>
                <a:srgbClr val="B2B2B2"/>
              </a:solidFill>
              <a:latin typeface="Trebuchet MS" panose="020B0603020202020204" pitchFamily="34" charset="0"/>
            </a:endParaRPr>
          </a:p>
        </p:txBody>
      </p:sp>
      <p:pic>
        <p:nvPicPr>
          <p:cNvPr id="131076" name="Picture 2"/>
          <p:cNvPicPr>
            <a:picLocks noChangeAspect="1" noChangeArrowheads="1"/>
          </p:cNvPicPr>
          <p:nvPr/>
        </p:nvPicPr>
        <p:blipFill>
          <a:blip r:embed="rId2">
            <a:extLst>
              <a:ext uri="{28A0092B-C50C-407E-A947-70E740481C1C}">
                <a14:useLocalDpi xmlns:a14="http://schemas.microsoft.com/office/drawing/2010/main" val="0"/>
              </a:ext>
            </a:extLst>
          </a:blip>
          <a:srcRect t="50307" b="10854"/>
          <a:stretch>
            <a:fillRect/>
          </a:stretch>
        </p:blipFill>
        <p:spPr bwMode="auto">
          <a:xfrm>
            <a:off x="82550" y="2838450"/>
            <a:ext cx="906145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00498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r>
              <a:rPr lang="en-US" altLang="en-US" smtClean="0"/>
              <a:t>Preemption Priority and Subpriority</a:t>
            </a:r>
          </a:p>
        </p:txBody>
      </p:sp>
      <p:sp>
        <p:nvSpPr>
          <p:cNvPr id="44035" name="Slide Number Placeholder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9E70E42-DEBA-4606-A521-A8206E490BD6}" type="slidenum">
              <a:rPr lang="en-US" altLang="en-US" sz="1600">
                <a:solidFill>
                  <a:srgbClr val="B2B2B2"/>
                </a:solidFill>
                <a:latin typeface="Trebuchet MS" panose="020B0603020202020204" pitchFamily="34" charset="0"/>
              </a:rPr>
              <a:pPr eaLnBrk="1" hangingPunct="1"/>
              <a:t>71</a:t>
            </a:fld>
            <a:endParaRPr lang="en-US" altLang="en-US" sz="1600">
              <a:solidFill>
                <a:srgbClr val="B2B2B2"/>
              </a:solidFill>
              <a:latin typeface="Trebuchet MS" panose="020B0603020202020204" pitchFamily="34" charset="0"/>
            </a:endParaRPr>
          </a:p>
        </p:txBody>
      </p:sp>
      <p:pic>
        <p:nvPicPr>
          <p:cNvPr id="132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9111"/>
          <a:stretch>
            <a:fillRect/>
          </a:stretch>
        </p:blipFill>
        <p:spPr>
          <a:xfrm>
            <a:off x="215900" y="763588"/>
            <a:ext cx="8913813" cy="6094412"/>
          </a:xfrm>
        </p:spPr>
      </p:pic>
    </p:spTree>
    <p:extLst>
      <p:ext uri="{BB962C8B-B14F-4D97-AF65-F5344CB8AC3E}">
        <p14:creationId xmlns:p14="http://schemas.microsoft.com/office/powerpoint/2010/main" val="2950677632"/>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r>
              <a:rPr lang="en-US" altLang="en-US" smtClean="0"/>
              <a:t>PRIMASK, FAULTMASK, and BASEPRI registers</a:t>
            </a:r>
          </a:p>
        </p:txBody>
      </p:sp>
      <p:sp>
        <p:nvSpPr>
          <p:cNvPr id="134146" name="Content Placeholder 2"/>
          <p:cNvSpPr>
            <a:spLocks noGrp="1"/>
          </p:cNvSpPr>
          <p:nvPr>
            <p:ph idx="1"/>
          </p:nvPr>
        </p:nvSpPr>
        <p:spPr>
          <a:xfrm>
            <a:off x="381000" y="914400"/>
            <a:ext cx="8534400" cy="5867400"/>
          </a:xfrm>
        </p:spPr>
        <p:txBody>
          <a:bodyPr/>
          <a:lstStyle/>
          <a:p>
            <a:r>
              <a:rPr lang="en-US" altLang="en-US" smtClean="0"/>
              <a:t>What if we quickly want to disable all interrupts?</a:t>
            </a:r>
          </a:p>
          <a:p>
            <a:r>
              <a:rPr lang="en-US" altLang="en-US" smtClean="0"/>
              <a:t>Write 1 into PRIMASK to disable all interrupts except NMI</a:t>
            </a:r>
          </a:p>
          <a:p>
            <a:pPr lvl="1"/>
            <a:r>
              <a:rPr lang="en-US" altLang="en-US" smtClean="0"/>
              <a:t>MOV	R0, #1</a:t>
            </a:r>
          </a:p>
          <a:p>
            <a:pPr lvl="1"/>
            <a:r>
              <a:rPr lang="en-US" altLang="en-US" smtClean="0">
                <a:solidFill>
                  <a:srgbClr val="FF0000"/>
                </a:solidFill>
              </a:rPr>
              <a:t>MSR</a:t>
            </a:r>
            <a:r>
              <a:rPr lang="en-US" altLang="en-US" smtClean="0"/>
              <a:t>	PRIMASK, R0	; MSR and MRS are special instructions</a:t>
            </a:r>
          </a:p>
          <a:p>
            <a:r>
              <a:rPr lang="en-US" altLang="en-US" smtClean="0"/>
              <a:t>Write 0 into PRIMASK to enable all interrupts</a:t>
            </a:r>
          </a:p>
          <a:p>
            <a:endParaRPr lang="en-US" altLang="en-US" smtClean="0"/>
          </a:p>
          <a:p>
            <a:r>
              <a:rPr lang="en-US" altLang="en-US" smtClean="0"/>
              <a:t>FAULTMASK is the same as PRIMASK, but it also blocks hard faults (priority = -1)</a:t>
            </a:r>
          </a:p>
          <a:p>
            <a:endParaRPr lang="en-US" altLang="en-US" smtClean="0"/>
          </a:p>
          <a:p>
            <a:r>
              <a:rPr lang="en-US" altLang="en-US" smtClean="0"/>
              <a:t>What if we want to disable all interrupts below a certain priority?</a:t>
            </a:r>
          </a:p>
          <a:p>
            <a:r>
              <a:rPr lang="en-US" altLang="en-US" smtClean="0"/>
              <a:t>Write priority into BASEPRI register</a:t>
            </a:r>
          </a:p>
          <a:p>
            <a:pPr lvl="1"/>
            <a:r>
              <a:rPr lang="en-US" altLang="en-US" smtClean="0"/>
              <a:t>MOV	R0, #0x60</a:t>
            </a:r>
          </a:p>
          <a:p>
            <a:pPr lvl="1"/>
            <a:r>
              <a:rPr lang="en-US" altLang="en-US" smtClean="0"/>
              <a:t>MSR	BASEPRI, R0</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1765D57-FB13-420D-BCAB-2E4FADCE290D}" type="slidenum">
              <a:rPr lang="en-US" altLang="en-US" sz="1600">
                <a:solidFill>
                  <a:srgbClr val="B2B2B2"/>
                </a:solidFill>
                <a:latin typeface="Trebuchet MS" panose="020B0603020202020204" pitchFamily="34" charset="0"/>
              </a:rPr>
              <a:pPr eaLnBrk="1" hangingPunct="1"/>
              <a:t>72</a:t>
            </a:fld>
            <a:endParaRPr lang="en-US" altLang="en-US" sz="1600">
              <a:solidFill>
                <a:srgbClr val="B2B2B2"/>
              </a:solidFill>
              <a:latin typeface="Trebuchet MS" panose="020B0603020202020204" pitchFamily="34" charset="0"/>
            </a:endParaRPr>
          </a:p>
        </p:txBody>
      </p:sp>
    </p:spTree>
    <p:extLst>
      <p:ext uri="{BB962C8B-B14F-4D97-AF65-F5344CB8AC3E}">
        <p14:creationId xmlns:p14="http://schemas.microsoft.com/office/powerpoint/2010/main" val="416424278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r>
              <a:rPr lang="en-US" altLang="en-US" smtClean="0"/>
              <a:t>Masking</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404465EE-EBCC-46A7-B6A1-13FF030D8561}" type="slidenum">
              <a:rPr lang="en-US" altLang="en-US" sz="1600">
                <a:solidFill>
                  <a:srgbClr val="B2B2B2"/>
                </a:solidFill>
                <a:latin typeface="Trebuchet MS" panose="020B0603020202020204" pitchFamily="34" charset="0"/>
              </a:rPr>
              <a:pPr eaLnBrk="1" hangingPunct="1"/>
              <a:t>73</a:t>
            </a:fld>
            <a:endParaRPr lang="en-US" altLang="en-US" sz="1600">
              <a:solidFill>
                <a:srgbClr val="B2B2B2"/>
              </a:solidFill>
              <a:latin typeface="Trebuchet MS" panose="020B0603020202020204" pitchFamily="34" charset="0"/>
            </a:endParaRPr>
          </a:p>
        </p:txBody>
      </p:sp>
      <p:pic>
        <p:nvPicPr>
          <p:cNvPr id="1361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073150"/>
            <a:ext cx="8837613" cy="4794250"/>
          </a:xfrm>
        </p:spPr>
      </p:pic>
    </p:spTree>
    <p:extLst>
      <p:ext uri="{BB962C8B-B14F-4D97-AF65-F5344CB8AC3E}">
        <p14:creationId xmlns:p14="http://schemas.microsoft.com/office/powerpoint/2010/main" val="403202033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p:txBody>
          <a:bodyPr/>
          <a:lstStyle/>
          <a:p>
            <a:r>
              <a:rPr lang="en-US" altLang="en-US" smtClean="0"/>
              <a:t>Interrupt Service Routines</a:t>
            </a:r>
          </a:p>
        </p:txBody>
      </p:sp>
      <p:sp>
        <p:nvSpPr>
          <p:cNvPr id="67586" name="Content Placeholder 2"/>
          <p:cNvSpPr>
            <a:spLocks noGrp="1"/>
          </p:cNvSpPr>
          <p:nvPr>
            <p:ph idx="1"/>
          </p:nvPr>
        </p:nvSpPr>
        <p:spPr>
          <a:xfrm>
            <a:off x="457200" y="990600"/>
            <a:ext cx="8229600" cy="5486400"/>
          </a:xfrm>
        </p:spPr>
        <p:txBody>
          <a:bodyPr/>
          <a:lstStyle/>
          <a:p>
            <a:pPr>
              <a:defRPr/>
            </a:pPr>
            <a:r>
              <a:rPr lang="en-US" dirty="0" smtClean="0">
                <a:ea typeface="ＭＳ Ｐゴシック" charset="0"/>
              </a:rPr>
              <a:t>Automatic saving of registers upon exception</a:t>
            </a:r>
          </a:p>
          <a:p>
            <a:pPr marL="857250" lvl="1" indent="-457200">
              <a:defRPr/>
            </a:pPr>
            <a:r>
              <a:rPr lang="en-US" dirty="0" smtClean="0">
                <a:ea typeface="ＭＳ Ｐゴシック" charset="0"/>
              </a:rPr>
              <a:t>PC, PSR, R0-R3, R12, LR</a:t>
            </a:r>
          </a:p>
          <a:p>
            <a:pPr marL="857250" lvl="1" indent="-457200">
              <a:defRPr/>
            </a:pPr>
            <a:r>
              <a:rPr lang="en-US" dirty="0" smtClean="0">
                <a:ea typeface="ＭＳ Ｐゴシック" charset="0"/>
              </a:rPr>
              <a:t>This occurs over data bus</a:t>
            </a:r>
          </a:p>
          <a:p>
            <a:pPr>
              <a:defRPr/>
            </a:pPr>
            <a:r>
              <a:rPr lang="en-US" dirty="0" smtClean="0">
                <a:ea typeface="ＭＳ Ｐゴシック" charset="0"/>
              </a:rPr>
              <a:t>While data bus busy, fetch exception vector</a:t>
            </a:r>
          </a:p>
          <a:p>
            <a:pPr marL="857250" lvl="1" indent="-457200">
              <a:defRPr/>
            </a:pPr>
            <a:r>
              <a:rPr lang="en-US" dirty="0" smtClean="0">
                <a:ea typeface="ＭＳ Ｐゴシック" charset="0"/>
              </a:rPr>
              <a:t>i.e. target address of exception handler</a:t>
            </a:r>
          </a:p>
          <a:p>
            <a:pPr marL="857250" lvl="1" indent="-457200">
              <a:defRPr/>
            </a:pPr>
            <a:r>
              <a:rPr lang="en-US" dirty="0">
                <a:ea typeface="ＭＳ Ｐゴシック" charset="0"/>
              </a:rPr>
              <a:t>T</a:t>
            </a:r>
            <a:r>
              <a:rPr lang="en-US" dirty="0" smtClean="0">
                <a:ea typeface="ＭＳ Ｐゴシック" charset="0"/>
              </a:rPr>
              <a:t>his occurs over instruction bus</a:t>
            </a:r>
          </a:p>
          <a:p>
            <a:pPr marL="457200" indent="-457200">
              <a:defRPr/>
            </a:pPr>
            <a:r>
              <a:rPr lang="en-US" dirty="0" smtClean="0">
                <a:ea typeface="ＭＳ Ｐゴシック" charset="0"/>
              </a:rPr>
              <a:t>Update SP to new location</a:t>
            </a:r>
          </a:p>
          <a:p>
            <a:pPr marL="457200" indent="-457200">
              <a:defRPr/>
            </a:pPr>
            <a:r>
              <a:rPr lang="en-US" dirty="0" smtClean="0">
                <a:ea typeface="ＭＳ Ｐゴシック" charset="0"/>
              </a:rPr>
              <a:t>Update IPSR (low part of </a:t>
            </a:r>
            <a:r>
              <a:rPr lang="en-US" dirty="0" err="1" smtClean="0">
                <a:ea typeface="ＭＳ Ｐゴシック" charset="0"/>
              </a:rPr>
              <a:t>xPSR</a:t>
            </a:r>
            <a:r>
              <a:rPr lang="en-US" dirty="0" smtClean="0">
                <a:ea typeface="ＭＳ Ｐゴシック" charset="0"/>
              </a:rPr>
              <a:t>) with exception new #</a:t>
            </a:r>
          </a:p>
          <a:p>
            <a:pPr marL="457200" indent="-457200">
              <a:defRPr/>
            </a:pPr>
            <a:r>
              <a:rPr lang="en-US" dirty="0" smtClean="0">
                <a:ea typeface="ＭＳ Ｐゴシック" charset="0"/>
              </a:rPr>
              <a:t>Set PC to vector handler</a:t>
            </a:r>
          </a:p>
          <a:p>
            <a:pPr marL="457200" indent="-457200">
              <a:defRPr/>
            </a:pPr>
            <a:r>
              <a:rPr lang="en-US" dirty="0" smtClean="0">
                <a:ea typeface="ＭＳ Ｐゴシック" charset="0"/>
              </a:rPr>
              <a:t>Update LR to special value EXC_RETURN</a:t>
            </a:r>
          </a:p>
          <a:p>
            <a:pPr marL="457200" indent="-457200">
              <a:defRPr/>
            </a:pPr>
            <a:r>
              <a:rPr lang="en-US" dirty="0" smtClean="0">
                <a:ea typeface="ＭＳ Ｐゴシック" charset="0"/>
              </a:rPr>
              <a:t>Several other NVIC registers gets updated</a:t>
            </a:r>
          </a:p>
          <a:p>
            <a:pPr marL="457200" indent="-457200">
              <a:defRPr/>
            </a:pPr>
            <a:r>
              <a:rPr lang="en-US" dirty="0" smtClean="0">
                <a:ea typeface="ＭＳ Ｐゴシック" charset="0"/>
              </a:rPr>
              <a:t>Latency can be as short as 12 cycles (w/o </a:t>
            </a:r>
            <a:r>
              <a:rPr lang="en-US" dirty="0" err="1" smtClean="0">
                <a:ea typeface="ＭＳ Ｐゴシック" charset="0"/>
              </a:rPr>
              <a:t>mem</a:t>
            </a:r>
            <a:r>
              <a:rPr lang="en-US" dirty="0" smtClean="0">
                <a:ea typeface="ＭＳ Ｐゴシック" charset="0"/>
              </a:rPr>
              <a:t> delays)</a:t>
            </a:r>
            <a:endParaRPr lang="en-US" dirty="0">
              <a:ea typeface="ＭＳ Ｐゴシック" charset="0"/>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4871AF8-8AA7-470C-A6CC-4E9B2EDA9E09}" type="slidenum">
              <a:rPr lang="en-US" altLang="en-US" sz="1600">
                <a:solidFill>
                  <a:srgbClr val="B2B2B2"/>
                </a:solidFill>
                <a:latin typeface="Trebuchet MS" panose="020B0603020202020204" pitchFamily="34" charset="0"/>
              </a:rPr>
              <a:pPr eaLnBrk="1" hangingPunct="1"/>
              <a:t>74</a:t>
            </a:fld>
            <a:endParaRPr lang="en-US" altLang="en-US" sz="1600">
              <a:solidFill>
                <a:srgbClr val="B2B2B2"/>
              </a:solidFill>
              <a:latin typeface="Trebuchet MS" panose="020B0603020202020204" pitchFamily="34" charset="0"/>
            </a:endParaRPr>
          </a:p>
        </p:txBody>
      </p:sp>
    </p:spTree>
    <p:extLst>
      <p:ext uri="{BB962C8B-B14F-4D97-AF65-F5344CB8AC3E}">
        <p14:creationId xmlns:p14="http://schemas.microsoft.com/office/powerpoint/2010/main" val="448440492"/>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r>
              <a:rPr lang="en-US" altLang="en-US" smtClean="0"/>
              <a:t>The xPSR register layout</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99BD145-EA83-4808-B8D7-295B87A9124F}" type="slidenum">
              <a:rPr lang="en-US" altLang="en-US" sz="1600">
                <a:solidFill>
                  <a:srgbClr val="B2B2B2"/>
                </a:solidFill>
                <a:latin typeface="Trebuchet MS" panose="020B0603020202020204" pitchFamily="34" charset="0"/>
              </a:rPr>
              <a:pPr eaLnBrk="1" hangingPunct="1"/>
              <a:t>75</a:t>
            </a:fld>
            <a:endParaRPr lang="en-US" altLang="en-US" sz="1600">
              <a:solidFill>
                <a:srgbClr val="B2B2B2"/>
              </a:solidFill>
              <a:latin typeface="Trebuchet MS" panose="020B0603020202020204" pitchFamily="34" charset="0"/>
            </a:endParaRPr>
          </a:p>
        </p:txBody>
      </p:sp>
      <p:pic>
        <p:nvPicPr>
          <p:cNvPr id="14029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0963" y="1752600"/>
            <a:ext cx="8982075" cy="3352800"/>
          </a:xfrm>
        </p:spPr>
      </p:pic>
    </p:spTree>
    <p:extLst>
      <p:ext uri="{BB962C8B-B14F-4D97-AF65-F5344CB8AC3E}">
        <p14:creationId xmlns:p14="http://schemas.microsoft.com/office/powerpoint/2010/main" val="1775552784"/>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r>
              <a:rPr lang="en-US" altLang="en-US" smtClean="0"/>
              <a:t>ARM interrupt summary</a:t>
            </a:r>
          </a:p>
        </p:txBody>
      </p:sp>
      <p:sp>
        <p:nvSpPr>
          <p:cNvPr id="142338" name="Content Placeholder 2"/>
          <p:cNvSpPr>
            <a:spLocks noGrp="1"/>
          </p:cNvSpPr>
          <p:nvPr>
            <p:ph idx="1"/>
          </p:nvPr>
        </p:nvSpPr>
        <p:spPr/>
        <p:txBody>
          <a:bodyPr/>
          <a:lstStyle/>
          <a:p>
            <a:pPr marL="457200" indent="-457200">
              <a:buFont typeface="Trebuchet MS" panose="020B0603020202020204" pitchFamily="34" charset="0"/>
              <a:buAutoNum type="arabicPeriod"/>
            </a:pPr>
            <a:r>
              <a:rPr lang="en-US" altLang="en-US" smtClean="0"/>
              <a:t>We’ve got a bunch of memory-mapped registers that control things (</a:t>
            </a:r>
            <a:r>
              <a:rPr lang="en-US" altLang="en-US" b="1" smtClean="0">
                <a:latin typeface="Cooper Black" panose="0208090404030B020404" pitchFamily="18" charset="0"/>
              </a:rPr>
              <a:t>NVIC</a:t>
            </a:r>
            <a:r>
              <a:rPr lang="en-US" altLang="en-US" smtClean="0"/>
              <a:t>)</a:t>
            </a:r>
          </a:p>
          <a:p>
            <a:pPr lvl="1"/>
            <a:r>
              <a:rPr lang="en-US" altLang="en-US" smtClean="0"/>
              <a:t>Enable/disable individual interrupts</a:t>
            </a:r>
          </a:p>
          <a:p>
            <a:pPr lvl="1"/>
            <a:r>
              <a:rPr lang="en-US" altLang="en-US" smtClean="0"/>
              <a:t>Set/clear pending</a:t>
            </a:r>
          </a:p>
          <a:p>
            <a:pPr lvl="1"/>
            <a:r>
              <a:rPr lang="en-US" altLang="en-US" smtClean="0"/>
              <a:t>Interrupt priority and preemption</a:t>
            </a:r>
            <a:br>
              <a:rPr lang="en-US" altLang="en-US" smtClean="0"/>
            </a:br>
            <a:endParaRPr lang="en-US" altLang="en-US" smtClean="0"/>
          </a:p>
          <a:p>
            <a:pPr marL="457200" indent="-457200">
              <a:buFont typeface="Trebuchet MS" panose="020B0603020202020204" pitchFamily="34" charset="0"/>
              <a:buAutoNum type="arabicPeriod"/>
            </a:pPr>
            <a:r>
              <a:rPr lang="en-US" altLang="en-US" smtClean="0"/>
              <a:t>We’ve got to understand how the hardware interrupt lines interact with the NVIC</a:t>
            </a:r>
          </a:p>
          <a:p>
            <a:pPr marL="457200" indent="-457200">
              <a:buFont typeface="Trebuchet MS" panose="020B0603020202020204" pitchFamily="34" charset="0"/>
              <a:buAutoNum type="arabicPeriod"/>
            </a:pPr>
            <a:endParaRPr lang="en-US" altLang="en-US" smtClean="0"/>
          </a:p>
          <a:p>
            <a:pPr marL="457200" indent="-457200">
              <a:buFont typeface="Trebuchet MS" panose="020B0603020202020204" pitchFamily="34" charset="0"/>
              <a:buAutoNum type="arabicPeriod"/>
            </a:pPr>
            <a:r>
              <a:rPr lang="en-US" altLang="en-US" smtClean="0"/>
              <a:t>And how we figure out where to set the PC to point to for a given interrupt source.</a:t>
            </a:r>
          </a:p>
          <a:p>
            <a:pPr marL="457200" indent="-457200">
              <a:buFont typeface="Trebuchet MS" panose="020B0603020202020204" pitchFamily="34" charset="0"/>
              <a:buAutoNum type="arabicPeriod"/>
            </a:pPr>
            <a:endParaRPr lang="en-US" altLang="en-US" smtClean="0"/>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F9EF8B3-C182-4D25-BA6A-ED5B0A149F6D}" type="slidenum">
              <a:rPr lang="en-US" altLang="en-US" sz="1600">
                <a:solidFill>
                  <a:srgbClr val="B2B2B2"/>
                </a:solidFill>
                <a:latin typeface="Trebuchet MS" panose="020B0603020202020204" pitchFamily="34" charset="0"/>
              </a:rPr>
              <a:pPr eaLnBrk="1" hangingPunct="1"/>
              <a:t>76</a:t>
            </a:fld>
            <a:endParaRPr lang="en-US" altLang="en-US" sz="1600">
              <a:solidFill>
                <a:srgbClr val="B2B2B2"/>
              </a:solidFill>
              <a:latin typeface="Trebuchet MS" panose="020B0603020202020204" pitchFamily="34" charset="0"/>
            </a:endParaRPr>
          </a:p>
        </p:txBody>
      </p:sp>
    </p:spTree>
    <p:extLst>
      <p:ext uri="{BB962C8B-B14F-4D97-AF65-F5344CB8AC3E}">
        <p14:creationId xmlns:p14="http://schemas.microsoft.com/office/powerpoint/2010/main" val="1062364505"/>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r>
              <a:rPr lang="en-US" altLang="en-US" smtClean="0"/>
              <a:t>1. NVIC registers (example)</a:t>
            </a:r>
          </a:p>
        </p:txBody>
      </p:sp>
      <p:sp>
        <p:nvSpPr>
          <p:cNvPr id="39939" name="Slide Number Placeholder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40A32D1-9F8B-4BD4-A63B-CE1E99512259}" type="slidenum">
              <a:rPr lang="en-US" altLang="en-US" sz="1600">
                <a:solidFill>
                  <a:srgbClr val="B2B2B2"/>
                </a:solidFill>
                <a:latin typeface="Trebuchet MS" panose="020B0603020202020204" pitchFamily="34" charset="0"/>
              </a:rPr>
              <a:pPr eaLnBrk="1" hangingPunct="1"/>
              <a:t>77</a:t>
            </a:fld>
            <a:endParaRPr lang="en-US" altLang="en-US" sz="1600">
              <a:solidFill>
                <a:srgbClr val="B2B2B2"/>
              </a:solidFill>
              <a:latin typeface="Trebuchet MS" panose="020B0603020202020204" pitchFamily="34" charset="0"/>
            </a:endParaRPr>
          </a:p>
        </p:txBody>
      </p:sp>
      <p:pic>
        <p:nvPicPr>
          <p:cNvPr id="14438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2154"/>
          <a:stretch>
            <a:fillRect/>
          </a:stretch>
        </p:blipFill>
        <p:spPr>
          <a:xfrm>
            <a:off x="0" y="796925"/>
            <a:ext cx="9093200" cy="5756275"/>
          </a:xfrm>
        </p:spPr>
      </p:pic>
    </p:spTree>
    <p:extLst>
      <p:ext uri="{BB962C8B-B14F-4D97-AF65-F5344CB8AC3E}">
        <p14:creationId xmlns:p14="http://schemas.microsoft.com/office/powerpoint/2010/main" val="352495826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r>
              <a:rPr lang="en-US" altLang="en-US" smtClean="0"/>
              <a:t>1. More registers (example)</a:t>
            </a:r>
          </a:p>
        </p:txBody>
      </p:sp>
      <p:sp>
        <p:nvSpPr>
          <p:cNvPr id="43011" name="Slide Number Placeholder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EEFBE15-33FA-45DF-9F20-BDC5A4C6133F}" type="slidenum">
              <a:rPr lang="en-US" altLang="en-US" sz="1600">
                <a:solidFill>
                  <a:srgbClr val="B2B2B2"/>
                </a:solidFill>
                <a:latin typeface="Trebuchet MS" panose="020B0603020202020204" pitchFamily="34" charset="0"/>
              </a:rPr>
              <a:pPr eaLnBrk="1" hangingPunct="1"/>
              <a:t>78</a:t>
            </a:fld>
            <a:endParaRPr lang="en-US" altLang="en-US" sz="1600">
              <a:solidFill>
                <a:srgbClr val="B2B2B2"/>
              </a:solidFill>
              <a:latin typeface="Trebuchet MS" panose="020B0603020202020204" pitchFamily="34" charset="0"/>
            </a:endParaRPr>
          </a:p>
        </p:txBody>
      </p:sp>
      <p:pic>
        <p:nvPicPr>
          <p:cNvPr id="14643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4395"/>
          <a:stretch>
            <a:fillRect/>
          </a:stretch>
        </p:blipFill>
        <p:spPr>
          <a:xfrm>
            <a:off x="41275" y="954088"/>
            <a:ext cx="9061450" cy="5218112"/>
          </a:xfrm>
        </p:spPr>
      </p:pic>
    </p:spTree>
    <p:extLst>
      <p:ext uri="{BB962C8B-B14F-4D97-AF65-F5344CB8AC3E}">
        <p14:creationId xmlns:p14="http://schemas.microsoft.com/office/powerpoint/2010/main" val="2617974621"/>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p:txBody>
          <a:bodyPr/>
          <a:lstStyle/>
          <a:p>
            <a:r>
              <a:rPr lang="en-US" altLang="en-US" smtClean="0"/>
              <a:t>1. Yet another part of the NVIC registers!</a:t>
            </a:r>
          </a:p>
        </p:txBody>
      </p:sp>
      <p:sp>
        <p:nvSpPr>
          <p:cNvPr id="44035" name="Slide Number Placeholder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D32E979-81FA-4FFE-A9BF-2D002AF4D662}" type="slidenum">
              <a:rPr lang="en-US" altLang="en-US" sz="1600">
                <a:solidFill>
                  <a:srgbClr val="B2B2B2"/>
                </a:solidFill>
                <a:latin typeface="Trebuchet MS" panose="020B0603020202020204" pitchFamily="34" charset="0"/>
              </a:rPr>
              <a:pPr eaLnBrk="1" hangingPunct="1"/>
              <a:t>79</a:t>
            </a:fld>
            <a:endParaRPr lang="en-US" altLang="en-US" sz="1600">
              <a:solidFill>
                <a:srgbClr val="B2B2B2"/>
              </a:solidFill>
              <a:latin typeface="Trebuchet MS" panose="020B0603020202020204" pitchFamily="34" charset="0"/>
            </a:endParaRPr>
          </a:p>
        </p:txBody>
      </p:sp>
      <p:pic>
        <p:nvPicPr>
          <p:cNvPr id="14848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8687" r="6348"/>
          <a:stretch>
            <a:fillRect/>
          </a:stretch>
        </p:blipFill>
        <p:spPr>
          <a:xfrm>
            <a:off x="215900" y="658813"/>
            <a:ext cx="8348663" cy="6122987"/>
          </a:xfrm>
        </p:spPr>
      </p:pic>
    </p:spTree>
    <p:extLst>
      <p:ext uri="{BB962C8B-B14F-4D97-AF65-F5344CB8AC3E}">
        <p14:creationId xmlns:p14="http://schemas.microsoft.com/office/powerpoint/2010/main" val="23236638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A4A5944-FF39-4005-B6B8-CBCBF8133B29}" type="slidenum">
              <a:rPr lang="en-US"/>
              <a:pPr>
                <a:defRPr/>
              </a:pPr>
              <a:t>8</a:t>
            </a:fld>
            <a:endParaRPr lang="en-US"/>
          </a:p>
        </p:txBody>
      </p:sp>
      <p:sp>
        <p:nvSpPr>
          <p:cNvPr id="25603" name="Rectangle 3"/>
          <p:cNvSpPr>
            <a:spLocks noGrp="1" noChangeArrowheads="1"/>
          </p:cNvSpPr>
          <p:nvPr>
            <p:ph type="body" idx="1"/>
          </p:nvPr>
        </p:nvSpPr>
        <p:spPr/>
        <p:txBody>
          <a:bodyPr/>
          <a:lstStyle/>
          <a:p>
            <a:pPr algn="ctr">
              <a:buFontTx/>
              <a:buNone/>
            </a:pPr>
            <a:r>
              <a:rPr lang="en-US" sz="2800" smtClean="0"/>
              <a:t>What differentiates these </a:t>
            </a:r>
          </a:p>
          <a:p>
            <a:pPr algn="ctr">
              <a:buFontTx/>
              <a:buNone/>
            </a:pPr>
            <a:r>
              <a:rPr lang="en-US" sz="2800" smtClean="0"/>
              <a:t>products from one another?</a:t>
            </a:r>
          </a:p>
          <a:p>
            <a:pPr algn="ctr">
              <a:buFontTx/>
              <a:buNone/>
            </a:pPr>
            <a:endParaRPr lang="en-US" sz="2800" smtClean="0"/>
          </a:p>
          <a:p>
            <a:pPr algn="ctr">
              <a:lnSpc>
                <a:spcPts val="2700"/>
              </a:lnSpc>
              <a:spcBef>
                <a:spcPct val="0"/>
              </a:spcBef>
              <a:buFontTx/>
              <a:buNone/>
            </a:pPr>
            <a:r>
              <a:rPr lang="en-US" sz="2800" smtClean="0"/>
              <a:t>FPGA                                  Microprocessor</a:t>
            </a:r>
          </a:p>
          <a:p>
            <a:pPr algn="ctr">
              <a:lnSpc>
                <a:spcPts val="2700"/>
              </a:lnSpc>
              <a:spcBef>
                <a:spcPct val="0"/>
              </a:spcBef>
              <a:buFontTx/>
              <a:buNone/>
            </a:pPr>
            <a:r>
              <a:rPr lang="en-US" sz="2800" smtClean="0"/>
              <a:t>=====                                 =============</a:t>
            </a:r>
          </a:p>
          <a:p>
            <a:pPr algn="ctr">
              <a:buFontTx/>
              <a:buNone/>
            </a:pPr>
            <a:endParaRPr lang="en-US" sz="2800" smtClean="0"/>
          </a:p>
          <a:p>
            <a:pPr algn="ctr">
              <a:buFontTx/>
              <a:buNone/>
            </a:pPr>
            <a:endParaRPr lang="en-US" sz="2800" smtClean="0"/>
          </a:p>
          <a:p>
            <a:pPr algn="ctr">
              <a:buFontTx/>
              <a:buNone/>
            </a:pPr>
            <a:endParaRPr lang="en-US" sz="2800" smtClean="0"/>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r>
              <a:rPr lang="en-US" altLang="en-US" smtClean="0"/>
              <a:t>2. How external lines interact with the NVIC</a:t>
            </a:r>
          </a:p>
        </p:txBody>
      </p:sp>
      <p:sp>
        <p:nvSpPr>
          <p:cNvPr id="32771" name="Slide Number Placeholder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F0C4F0A-C63A-471B-89AF-60CBA821723F}" type="slidenum">
              <a:rPr lang="en-US" altLang="en-US" sz="1600">
                <a:solidFill>
                  <a:srgbClr val="B2B2B2"/>
                </a:solidFill>
                <a:latin typeface="Trebuchet MS" panose="020B0603020202020204" pitchFamily="34" charset="0"/>
              </a:rPr>
              <a:pPr eaLnBrk="1" hangingPunct="1"/>
              <a:t>80</a:t>
            </a:fld>
            <a:endParaRPr lang="en-US" altLang="en-US" sz="1600">
              <a:solidFill>
                <a:srgbClr val="B2B2B2"/>
              </a:solidFill>
              <a:latin typeface="Trebuchet MS" panose="020B0603020202020204" pitchFamily="34" charset="0"/>
            </a:endParaRPr>
          </a:p>
        </p:txBody>
      </p:sp>
      <p:pic>
        <p:nvPicPr>
          <p:cNvPr id="15053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076325"/>
            <a:ext cx="7315200" cy="4705350"/>
          </a:xfrm>
        </p:spPr>
      </p:pic>
      <p:sp>
        <p:nvSpPr>
          <p:cNvPr id="150532" name="TextBox 5"/>
          <p:cNvSpPr txBox="1">
            <a:spLocks noChangeArrowheads="1"/>
          </p:cNvSpPr>
          <p:nvPr/>
        </p:nvSpPr>
        <p:spPr bwMode="auto">
          <a:xfrm>
            <a:off x="381000" y="5486400"/>
            <a:ext cx="7456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a:latin typeface="Trebuchet MS" panose="020B0603020202020204" pitchFamily="34" charset="0"/>
              </a:rPr>
              <a:t>The normal case.  Once Interrupt request is seen, processor puts it in </a:t>
            </a:r>
          </a:p>
          <a:p>
            <a:pPr eaLnBrk="1" hangingPunct="1"/>
            <a:r>
              <a:rPr lang="en-US" altLang="en-US" sz="1800">
                <a:latin typeface="Trebuchet MS" panose="020B0603020202020204" pitchFamily="34" charset="0"/>
              </a:rPr>
              <a:t>“pending” state even if hardware drops the request. </a:t>
            </a:r>
          </a:p>
          <a:p>
            <a:pPr eaLnBrk="1" hangingPunct="1"/>
            <a:r>
              <a:rPr lang="en-US" altLang="en-US" sz="1800">
                <a:latin typeface="Trebuchet MS" panose="020B0603020202020204" pitchFamily="34" charset="0"/>
              </a:rPr>
              <a:t>IPS is cleared by the hardware once we jump to the ISR.</a:t>
            </a:r>
          </a:p>
        </p:txBody>
      </p:sp>
      <p:sp>
        <p:nvSpPr>
          <p:cNvPr id="150533" name="TextBox 5"/>
          <p:cNvSpPr txBox="1">
            <a:spLocks noChangeArrowheads="1"/>
          </p:cNvSpPr>
          <p:nvPr/>
        </p:nvSpPr>
        <p:spPr bwMode="auto">
          <a:xfrm>
            <a:off x="0" y="6596063"/>
            <a:ext cx="61896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100">
                <a:latin typeface="Arial" panose="020B0604020202020204" pitchFamily="34" charset="0"/>
              </a:rPr>
              <a:t>This figure and those following are from </a:t>
            </a:r>
            <a:r>
              <a:rPr lang="en-US" altLang="en-US" sz="1100" i="1">
                <a:latin typeface="Arial" panose="020B0604020202020204" pitchFamily="34" charset="0"/>
              </a:rPr>
              <a:t>The Definitive Guide to the ARM Cortex-M3, Section 7.4</a:t>
            </a:r>
          </a:p>
        </p:txBody>
      </p:sp>
    </p:spTree>
    <p:extLst>
      <p:ext uri="{BB962C8B-B14F-4D97-AF65-F5344CB8AC3E}">
        <p14:creationId xmlns:p14="http://schemas.microsoft.com/office/powerpoint/2010/main" val="1569859573"/>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r>
              <a:rPr lang="en-US" altLang="en-US" smtClean="0"/>
              <a:t>3. How the hardware figures out what to set the PC to</a:t>
            </a:r>
          </a:p>
        </p:txBody>
      </p:sp>
      <p:sp>
        <p:nvSpPr>
          <p:cNvPr id="152578" name="Content Placeholder 2"/>
          <p:cNvSpPr>
            <a:spLocks noGrp="1"/>
          </p:cNvSpPr>
          <p:nvPr>
            <p:ph idx="1"/>
          </p:nvPr>
        </p:nvSpPr>
        <p:spPr/>
        <p:txBody>
          <a:bodyPr/>
          <a:lstStyle/>
          <a:p>
            <a:pPr>
              <a:spcBef>
                <a:spcPct val="0"/>
              </a:spcBef>
              <a:buFontTx/>
              <a:buNone/>
            </a:pPr>
            <a:r>
              <a:rPr lang="en-US" altLang="en-US" sz="1600" smtClean="0">
                <a:latin typeface="Courier New" panose="02070309020205020404" pitchFamily="49" charset="0"/>
                <a:cs typeface="Courier New" panose="02070309020205020404" pitchFamily="49" charset="0"/>
              </a:rPr>
              <a:t>g_pfnVectors:</a:t>
            </a:r>
          </a:p>
          <a:p>
            <a:pPr>
              <a:spcBef>
                <a:spcPct val="0"/>
              </a:spcBef>
              <a:buFontTx/>
              <a:buNone/>
            </a:pPr>
            <a:r>
              <a:rPr lang="en-US" altLang="en-US" sz="1600" smtClean="0">
                <a:latin typeface="Courier New" panose="02070309020205020404" pitchFamily="49" charset="0"/>
                <a:cs typeface="Courier New" panose="02070309020205020404" pitchFamily="49" charset="0"/>
              </a:rPr>
              <a:t>    .word  _estack</a:t>
            </a:r>
          </a:p>
          <a:p>
            <a:pPr>
              <a:spcBef>
                <a:spcPct val="0"/>
              </a:spcBef>
              <a:buFontTx/>
              <a:buNone/>
            </a:pPr>
            <a:r>
              <a:rPr lang="en-US" altLang="en-US" sz="1600" smtClean="0">
                <a:latin typeface="Courier New" panose="02070309020205020404" pitchFamily="49" charset="0"/>
                <a:cs typeface="Courier New" panose="02070309020205020404" pitchFamily="49" charset="0"/>
              </a:rPr>
              <a:t>    .word  Reset_Handler</a:t>
            </a:r>
          </a:p>
          <a:p>
            <a:pPr>
              <a:spcBef>
                <a:spcPct val="0"/>
              </a:spcBef>
              <a:buFontTx/>
              <a:buNone/>
            </a:pPr>
            <a:r>
              <a:rPr lang="en-US" altLang="en-US" sz="1600" smtClean="0">
                <a:latin typeface="Courier New" panose="02070309020205020404" pitchFamily="49" charset="0"/>
                <a:cs typeface="Courier New" panose="02070309020205020404" pitchFamily="49" charset="0"/>
              </a:rPr>
              <a:t>    .word  NMI_Handler</a:t>
            </a:r>
          </a:p>
          <a:p>
            <a:pPr>
              <a:spcBef>
                <a:spcPct val="0"/>
              </a:spcBef>
              <a:buFontTx/>
              <a:buNone/>
            </a:pPr>
            <a:r>
              <a:rPr lang="en-US" altLang="en-US" sz="1600" smtClean="0">
                <a:latin typeface="Courier New" panose="02070309020205020404" pitchFamily="49" charset="0"/>
                <a:cs typeface="Courier New" panose="02070309020205020404" pitchFamily="49" charset="0"/>
              </a:rPr>
              <a:t>    .word  HardFault_Handler</a:t>
            </a:r>
          </a:p>
          <a:p>
            <a:pPr>
              <a:spcBef>
                <a:spcPct val="0"/>
              </a:spcBef>
              <a:buFontTx/>
              <a:buNone/>
            </a:pPr>
            <a:r>
              <a:rPr lang="en-US" altLang="en-US" sz="1600" smtClean="0">
                <a:latin typeface="Courier New" panose="02070309020205020404" pitchFamily="49" charset="0"/>
                <a:cs typeface="Courier New" panose="02070309020205020404" pitchFamily="49" charset="0"/>
              </a:rPr>
              <a:t>    .word  MemManage_Handler</a:t>
            </a:r>
          </a:p>
          <a:p>
            <a:pPr>
              <a:spcBef>
                <a:spcPct val="0"/>
              </a:spcBef>
              <a:buFontTx/>
              <a:buNone/>
            </a:pPr>
            <a:r>
              <a:rPr lang="en-US" altLang="en-US" sz="1600" smtClean="0">
                <a:latin typeface="Courier New" panose="02070309020205020404" pitchFamily="49" charset="0"/>
                <a:cs typeface="Courier New" panose="02070309020205020404" pitchFamily="49" charset="0"/>
              </a:rPr>
              <a:t>    .word  BusFault_Handler</a:t>
            </a:r>
          </a:p>
          <a:p>
            <a:pPr>
              <a:spcBef>
                <a:spcPct val="0"/>
              </a:spcBef>
              <a:buFontTx/>
              <a:buNone/>
            </a:pPr>
            <a:r>
              <a:rPr lang="en-US" altLang="en-US" sz="1600" smtClean="0">
                <a:latin typeface="Courier New" panose="02070309020205020404" pitchFamily="49" charset="0"/>
                <a:cs typeface="Courier New" panose="02070309020205020404" pitchFamily="49" charset="0"/>
              </a:rPr>
              <a:t>    .word  UsageFault_Handler</a:t>
            </a:r>
          </a:p>
          <a:p>
            <a:pPr>
              <a:spcBef>
                <a:spcPct val="0"/>
              </a:spcBef>
              <a:buFontTx/>
              <a:buNone/>
            </a:pPr>
            <a:r>
              <a:rPr lang="en-US" altLang="en-US" sz="1600" smtClean="0">
                <a:latin typeface="Courier New" panose="02070309020205020404" pitchFamily="49" charset="0"/>
                <a:cs typeface="Courier New" panose="02070309020205020404" pitchFamily="49" charset="0"/>
              </a:rPr>
              <a:t>    .word  0</a:t>
            </a:r>
          </a:p>
          <a:p>
            <a:pPr>
              <a:spcBef>
                <a:spcPct val="0"/>
              </a:spcBef>
              <a:buFontTx/>
              <a:buNone/>
            </a:pPr>
            <a:r>
              <a:rPr lang="en-US" altLang="en-US" sz="1600" smtClean="0">
                <a:latin typeface="Courier New" panose="02070309020205020404" pitchFamily="49" charset="0"/>
                <a:cs typeface="Courier New" panose="02070309020205020404" pitchFamily="49" charset="0"/>
              </a:rPr>
              <a:t>    .word  0</a:t>
            </a:r>
          </a:p>
          <a:p>
            <a:pPr>
              <a:spcBef>
                <a:spcPct val="0"/>
              </a:spcBef>
              <a:buFontTx/>
              <a:buNone/>
            </a:pPr>
            <a:r>
              <a:rPr lang="en-US" altLang="en-US" sz="1600" smtClean="0">
                <a:latin typeface="Courier New" panose="02070309020205020404" pitchFamily="49" charset="0"/>
                <a:cs typeface="Courier New" panose="02070309020205020404" pitchFamily="49" charset="0"/>
              </a:rPr>
              <a:t>    .word  0</a:t>
            </a:r>
          </a:p>
          <a:p>
            <a:pPr>
              <a:spcBef>
                <a:spcPct val="0"/>
              </a:spcBef>
              <a:buFontTx/>
              <a:buNone/>
            </a:pPr>
            <a:r>
              <a:rPr lang="en-US" altLang="en-US" sz="1600" smtClean="0">
                <a:latin typeface="Courier New" panose="02070309020205020404" pitchFamily="49" charset="0"/>
                <a:cs typeface="Courier New" panose="02070309020205020404" pitchFamily="49" charset="0"/>
              </a:rPr>
              <a:t>    .word  0</a:t>
            </a:r>
          </a:p>
          <a:p>
            <a:pPr>
              <a:spcBef>
                <a:spcPct val="0"/>
              </a:spcBef>
              <a:buFontTx/>
              <a:buNone/>
            </a:pPr>
            <a:r>
              <a:rPr lang="en-US" altLang="en-US" sz="1600" smtClean="0">
                <a:latin typeface="Courier New" panose="02070309020205020404" pitchFamily="49" charset="0"/>
                <a:cs typeface="Courier New" panose="02070309020205020404" pitchFamily="49" charset="0"/>
              </a:rPr>
              <a:t>    .word  SVC_Handler</a:t>
            </a:r>
          </a:p>
          <a:p>
            <a:pPr>
              <a:spcBef>
                <a:spcPct val="0"/>
              </a:spcBef>
              <a:buFontTx/>
              <a:buNone/>
            </a:pPr>
            <a:r>
              <a:rPr lang="en-US" altLang="en-US" sz="1600" smtClean="0">
                <a:latin typeface="Courier New" panose="02070309020205020404" pitchFamily="49" charset="0"/>
                <a:cs typeface="Courier New" panose="02070309020205020404" pitchFamily="49" charset="0"/>
              </a:rPr>
              <a:t>    .word  DebugMon_Handler</a:t>
            </a:r>
          </a:p>
          <a:p>
            <a:pPr>
              <a:spcBef>
                <a:spcPct val="0"/>
              </a:spcBef>
              <a:buFontTx/>
              <a:buNone/>
            </a:pPr>
            <a:r>
              <a:rPr lang="en-US" altLang="en-US" sz="1600" smtClean="0">
                <a:latin typeface="Courier New" panose="02070309020205020404" pitchFamily="49" charset="0"/>
                <a:cs typeface="Courier New" panose="02070309020205020404" pitchFamily="49" charset="0"/>
              </a:rPr>
              <a:t>    .word  0</a:t>
            </a:r>
          </a:p>
          <a:p>
            <a:pPr>
              <a:spcBef>
                <a:spcPct val="0"/>
              </a:spcBef>
              <a:buFontTx/>
              <a:buNone/>
            </a:pPr>
            <a:r>
              <a:rPr lang="en-US" altLang="en-US" sz="1600" smtClean="0">
                <a:latin typeface="Courier New" panose="02070309020205020404" pitchFamily="49" charset="0"/>
                <a:cs typeface="Courier New" panose="02070309020205020404" pitchFamily="49" charset="0"/>
              </a:rPr>
              <a:t>    .word  PendSV_Handler</a:t>
            </a:r>
          </a:p>
          <a:p>
            <a:pPr>
              <a:spcBef>
                <a:spcPct val="0"/>
              </a:spcBef>
              <a:buFontTx/>
              <a:buNone/>
            </a:pPr>
            <a:r>
              <a:rPr lang="en-US" altLang="en-US" sz="1600" smtClean="0">
                <a:latin typeface="Courier New" panose="02070309020205020404" pitchFamily="49" charset="0"/>
                <a:cs typeface="Courier New" panose="02070309020205020404" pitchFamily="49" charset="0"/>
              </a:rPr>
              <a:t>    .word  SysTick_Handler</a:t>
            </a:r>
          </a:p>
          <a:p>
            <a:pPr>
              <a:spcBef>
                <a:spcPct val="0"/>
              </a:spcBef>
              <a:buFontTx/>
              <a:buNone/>
            </a:pPr>
            <a:r>
              <a:rPr lang="en-US" altLang="en-US" sz="1600" smtClean="0">
                <a:latin typeface="Courier New" panose="02070309020205020404" pitchFamily="49" charset="0"/>
                <a:cs typeface="Courier New" panose="02070309020205020404" pitchFamily="49" charset="0"/>
              </a:rPr>
              <a:t>    .word  WdogWakeup_IRQHandler</a:t>
            </a:r>
          </a:p>
          <a:p>
            <a:pPr>
              <a:spcBef>
                <a:spcPct val="0"/>
              </a:spcBef>
              <a:buFontTx/>
              <a:buNone/>
            </a:pPr>
            <a:r>
              <a:rPr lang="en-US" altLang="en-US" sz="1600" smtClean="0">
                <a:latin typeface="Courier New" panose="02070309020205020404" pitchFamily="49" charset="0"/>
                <a:cs typeface="Courier New" panose="02070309020205020404" pitchFamily="49" charset="0"/>
              </a:rPr>
              <a:t>    .word  BrownOut_1_5V_IRQHandler</a:t>
            </a:r>
          </a:p>
          <a:p>
            <a:pPr>
              <a:spcBef>
                <a:spcPct val="0"/>
              </a:spcBef>
              <a:buFontTx/>
              <a:buNone/>
            </a:pPr>
            <a:r>
              <a:rPr lang="en-US" altLang="en-US" sz="1600" smtClean="0">
                <a:latin typeface="Courier New" panose="02070309020205020404" pitchFamily="49" charset="0"/>
                <a:cs typeface="Courier New" panose="02070309020205020404" pitchFamily="49" charset="0"/>
              </a:rPr>
              <a:t>    .word  BrownOut_3_3V_IRQHandler</a:t>
            </a:r>
          </a:p>
          <a:p>
            <a:pPr>
              <a:spcBef>
                <a:spcPct val="0"/>
              </a:spcBef>
              <a:buFontTx/>
              <a:buNone/>
            </a:pPr>
            <a:r>
              <a:rPr lang="en-US" altLang="en-US" sz="1600" smtClean="0">
                <a:latin typeface="Courier New" panose="02070309020205020404" pitchFamily="49" charset="0"/>
                <a:cs typeface="Courier New" panose="02070309020205020404" pitchFamily="49" charset="0"/>
              </a:rPr>
              <a:t>.............. </a:t>
            </a:r>
            <a:r>
              <a:rPr lang="en-US" altLang="en-US" sz="1600" smtClean="0">
                <a:cs typeface="Courier New" panose="02070309020205020404" pitchFamily="49" charset="0"/>
              </a:rPr>
              <a:t>(they continue) </a:t>
            </a:r>
          </a:p>
        </p:txBody>
      </p:sp>
      <p:sp>
        <p:nvSpPr>
          <p:cNvPr id="31748" name="Slide Number Placeholder 3"/>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C2B4090-2ADC-47E3-9170-E062FCE90B42}" type="slidenum">
              <a:rPr lang="en-US" altLang="en-US" sz="1600">
                <a:solidFill>
                  <a:srgbClr val="B2B2B2"/>
                </a:solidFill>
                <a:latin typeface="Trebuchet MS" panose="020B0603020202020204" pitchFamily="34" charset="0"/>
              </a:rPr>
              <a:pPr eaLnBrk="1" hangingPunct="1"/>
              <a:t>81</a:t>
            </a:fld>
            <a:endParaRPr lang="en-US" altLang="en-US" sz="1600">
              <a:solidFill>
                <a:srgbClr val="B2B2B2"/>
              </a:solidFill>
              <a:latin typeface="Trebuchet MS" panose="020B0603020202020204" pitchFamily="34" charset="0"/>
            </a:endParaRPr>
          </a:p>
        </p:txBody>
      </p:sp>
      <p:pic>
        <p:nvPicPr>
          <p:cNvPr id="1525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775" y="838200"/>
            <a:ext cx="4213225"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266090"/>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r>
              <a:rPr lang="en-US" altLang="en-US" smtClean="0"/>
              <a:t>What happens when we return from an ISR?</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F1396BA-129B-473F-A007-CB7EBF886DB5}" type="slidenum">
              <a:rPr lang="en-US" altLang="en-US" sz="1600">
                <a:solidFill>
                  <a:srgbClr val="B2B2B2"/>
                </a:solidFill>
                <a:latin typeface="Trebuchet MS" panose="020B0603020202020204" pitchFamily="34" charset="0"/>
              </a:rPr>
              <a:pPr eaLnBrk="1" hangingPunct="1"/>
              <a:t>82</a:t>
            </a:fld>
            <a:endParaRPr lang="en-US" altLang="en-US" sz="1600">
              <a:solidFill>
                <a:srgbClr val="B2B2B2"/>
              </a:solidFill>
              <a:latin typeface="Trebuchet MS" panose="020B0603020202020204" pitchFamily="34" charset="0"/>
            </a:endParaRPr>
          </a:p>
        </p:txBody>
      </p:sp>
      <p:sp>
        <p:nvSpPr>
          <p:cNvPr id="156675" name="Content Placeholder 2"/>
          <p:cNvSpPr txBox="1">
            <a:spLocks/>
          </p:cNvSpPr>
          <p:nvPr/>
        </p:nvSpPr>
        <p:spPr bwMode="auto">
          <a:xfrm>
            <a:off x="457200" y="9906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Calibri" panose="020F0502020204030204" pitchFamily="34" charset="0"/>
                <a:ea typeface="MS PGothic" panose="020B0600070205080204" pitchFamily="34" charset="-128"/>
              </a:defRPr>
            </a:lvl1pPr>
            <a:lvl2pPr marL="857250" indent="-45720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20000"/>
              </a:spcBef>
              <a:buFontTx/>
              <a:buChar char="•"/>
            </a:pPr>
            <a:r>
              <a:rPr lang="en-US" altLang="en-US">
                <a:latin typeface="Trebuchet MS" panose="020B0603020202020204" pitchFamily="34" charset="0"/>
              </a:rPr>
              <a:t>Interrupt exiting process</a:t>
            </a:r>
          </a:p>
          <a:p>
            <a:pPr lvl="1">
              <a:spcBef>
                <a:spcPct val="20000"/>
              </a:spcBef>
              <a:buFontTx/>
              <a:buChar char="–"/>
            </a:pPr>
            <a:r>
              <a:rPr lang="en-US" altLang="en-US" sz="2000">
                <a:latin typeface="Trebuchet MS" panose="020B0603020202020204" pitchFamily="34" charset="0"/>
              </a:rPr>
              <a:t>System restoration needed (different from branch)</a:t>
            </a:r>
          </a:p>
          <a:p>
            <a:pPr lvl="1">
              <a:spcBef>
                <a:spcPct val="20000"/>
              </a:spcBef>
              <a:buFontTx/>
              <a:buChar char="–"/>
            </a:pPr>
            <a:r>
              <a:rPr lang="en-US" altLang="en-US" sz="2000">
                <a:latin typeface="Trebuchet MS" panose="020B0603020202020204" pitchFamily="34" charset="0"/>
              </a:rPr>
              <a:t>Special LR value could be stored (0xFFFFFFFx)</a:t>
            </a:r>
          </a:p>
          <a:p>
            <a:pPr>
              <a:spcBef>
                <a:spcPct val="20000"/>
              </a:spcBef>
              <a:buFontTx/>
              <a:buChar char="•"/>
            </a:pPr>
            <a:r>
              <a:rPr lang="en-US" altLang="en-US">
                <a:latin typeface="Trebuchet MS" panose="020B0603020202020204" pitchFamily="34" charset="0"/>
              </a:rPr>
              <a:t>Tail chaining</a:t>
            </a:r>
          </a:p>
          <a:p>
            <a:pPr lvl="1">
              <a:spcBef>
                <a:spcPct val="20000"/>
              </a:spcBef>
              <a:buFontTx/>
              <a:buChar char="–"/>
            </a:pPr>
            <a:r>
              <a:rPr lang="en-US" altLang="en-US" sz="2000">
                <a:latin typeface="Trebuchet MS" panose="020B0603020202020204" pitchFamily="34" charset="0"/>
              </a:rPr>
              <a:t>When new exception occurs</a:t>
            </a:r>
          </a:p>
          <a:p>
            <a:pPr lvl="1">
              <a:spcBef>
                <a:spcPct val="20000"/>
              </a:spcBef>
              <a:buFontTx/>
              <a:buChar char="–"/>
            </a:pPr>
            <a:r>
              <a:rPr lang="en-US" altLang="en-US" sz="2000">
                <a:latin typeface="Trebuchet MS" panose="020B0603020202020204" pitchFamily="34" charset="0"/>
              </a:rPr>
              <a:t>But CPU handling another exception of same/higher priority</a:t>
            </a:r>
          </a:p>
          <a:p>
            <a:pPr lvl="1">
              <a:spcBef>
                <a:spcPct val="20000"/>
              </a:spcBef>
              <a:buFontTx/>
              <a:buChar char="–"/>
            </a:pPr>
            <a:r>
              <a:rPr lang="en-US" altLang="en-US" sz="2000">
                <a:latin typeface="Trebuchet MS" panose="020B0603020202020204" pitchFamily="34" charset="0"/>
              </a:rPr>
              <a:t>New exception will enter pending state</a:t>
            </a:r>
          </a:p>
          <a:p>
            <a:pPr lvl="1">
              <a:spcBef>
                <a:spcPct val="20000"/>
              </a:spcBef>
              <a:buFontTx/>
              <a:buChar char="–"/>
            </a:pPr>
            <a:r>
              <a:rPr lang="en-US" altLang="en-US" sz="2000">
                <a:latin typeface="Trebuchet MS" panose="020B0603020202020204" pitchFamily="34" charset="0"/>
              </a:rPr>
              <a:t>But will be executed before register unstacking</a:t>
            </a:r>
          </a:p>
          <a:p>
            <a:pPr lvl="1">
              <a:spcBef>
                <a:spcPct val="20000"/>
              </a:spcBef>
              <a:buFontTx/>
              <a:buChar char="–"/>
            </a:pPr>
            <a:r>
              <a:rPr lang="en-US" altLang="en-US" sz="2000">
                <a:latin typeface="Trebuchet MS" panose="020B0603020202020204" pitchFamily="34" charset="0"/>
              </a:rPr>
              <a:t>Saving unnecessary unstacking/stacking operations</a:t>
            </a:r>
          </a:p>
          <a:p>
            <a:pPr lvl="1">
              <a:spcBef>
                <a:spcPct val="20000"/>
              </a:spcBef>
              <a:buFontTx/>
              <a:buChar char="–"/>
            </a:pPr>
            <a:r>
              <a:rPr lang="en-US" altLang="en-US" sz="2000">
                <a:latin typeface="Trebuchet MS" panose="020B0603020202020204" pitchFamily="34" charset="0"/>
              </a:rPr>
              <a:t>Can reenter hander in as little as 6 cycles </a:t>
            </a:r>
          </a:p>
          <a:p>
            <a:pPr>
              <a:spcBef>
                <a:spcPct val="20000"/>
              </a:spcBef>
              <a:buFontTx/>
              <a:buChar char="•"/>
            </a:pPr>
            <a:r>
              <a:rPr lang="en-US" altLang="en-US">
                <a:latin typeface="Trebuchet MS" panose="020B0603020202020204" pitchFamily="34" charset="0"/>
              </a:rPr>
              <a:t>Late arrivals (ok, so this is actually on entry)</a:t>
            </a:r>
          </a:p>
          <a:p>
            <a:pPr lvl="1">
              <a:spcBef>
                <a:spcPct val="20000"/>
              </a:spcBef>
              <a:buFontTx/>
              <a:buChar char="–"/>
            </a:pPr>
            <a:r>
              <a:rPr lang="en-US" altLang="en-US" sz="2000">
                <a:latin typeface="Trebuchet MS" panose="020B0603020202020204" pitchFamily="34" charset="0"/>
              </a:rPr>
              <a:t>When one exception occurs and stacking commences</a:t>
            </a:r>
          </a:p>
          <a:p>
            <a:pPr lvl="1">
              <a:spcBef>
                <a:spcPct val="20000"/>
              </a:spcBef>
              <a:buFontTx/>
              <a:buChar char="–"/>
            </a:pPr>
            <a:r>
              <a:rPr lang="en-US" altLang="en-US" sz="2000">
                <a:latin typeface="Trebuchet MS" panose="020B0603020202020204" pitchFamily="34" charset="0"/>
              </a:rPr>
              <a:t>Then another exception occurs before stacking completes</a:t>
            </a:r>
          </a:p>
          <a:p>
            <a:pPr lvl="1">
              <a:spcBef>
                <a:spcPct val="20000"/>
              </a:spcBef>
              <a:buFontTx/>
              <a:buChar char="–"/>
            </a:pPr>
            <a:r>
              <a:rPr lang="en-US" altLang="en-US" sz="2000">
                <a:latin typeface="Trebuchet MS" panose="020B0603020202020204" pitchFamily="34" charset="0"/>
              </a:rPr>
              <a:t>And second exception of higher preempt priority arrives</a:t>
            </a:r>
          </a:p>
          <a:p>
            <a:pPr lvl="1">
              <a:spcBef>
                <a:spcPct val="20000"/>
              </a:spcBef>
              <a:buFontTx/>
              <a:buChar char="–"/>
            </a:pPr>
            <a:r>
              <a:rPr lang="en-US" altLang="en-US" sz="2000">
                <a:latin typeface="Trebuchet MS" panose="020B0603020202020204" pitchFamily="34" charset="0"/>
              </a:rPr>
              <a:t>The later exception will be processed first</a:t>
            </a:r>
          </a:p>
        </p:txBody>
      </p:sp>
    </p:spTree>
    <p:extLst>
      <p:ext uri="{BB962C8B-B14F-4D97-AF65-F5344CB8AC3E}">
        <p14:creationId xmlns:p14="http://schemas.microsoft.com/office/powerpoint/2010/main" val="1464906628"/>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atin typeface="Trebuchet MS" charset="0"/>
                <a:ea typeface="MS PGothic" charset="0"/>
              </a:rPr>
              <a:t>What happens when we return from an ISR?</a:t>
            </a:r>
          </a:p>
        </p:txBody>
      </p:sp>
      <p:sp>
        <p:nvSpPr>
          <p:cNvPr id="6144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eaLnBrk="1" hangingPunct="1"/>
            <a:fld id="{6DE71806-6C43-D443-8A67-5DDF2A65E9CA}" type="slidenum">
              <a:rPr lang="en-US" sz="1600">
                <a:solidFill>
                  <a:srgbClr val="B2B2B2"/>
                </a:solidFill>
                <a:latin typeface="Trebuchet MS" charset="0"/>
              </a:rPr>
              <a:pPr eaLnBrk="1" hangingPunct="1"/>
              <a:t>83</a:t>
            </a:fld>
            <a:endParaRPr lang="en-US" sz="1600">
              <a:solidFill>
                <a:srgbClr val="B2B2B2"/>
              </a:solidFill>
              <a:latin typeface="Trebuchet MS" charset="0"/>
            </a:endParaRPr>
          </a:p>
        </p:txBody>
      </p:sp>
      <p:sp>
        <p:nvSpPr>
          <p:cNvPr id="61443" name="Content Placeholder 2"/>
          <p:cNvSpPr txBox="1">
            <a:spLocks/>
          </p:cNvSpPr>
          <p:nvPr/>
        </p:nvSpPr>
        <p:spPr bwMode="auto">
          <a:xfrm>
            <a:off x="457200" y="9906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3600">
                <a:solidFill>
                  <a:schemeClr val="tx1"/>
                </a:solidFill>
                <a:latin typeface="Times New Roman" charset="0"/>
                <a:ea typeface="MS PGothic" charset="0"/>
                <a:cs typeface="MS PGothic" charset="0"/>
              </a:defRPr>
            </a:lvl1pPr>
            <a:lvl2pPr marL="857250" indent="-45720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spcBef>
                <a:spcPct val="20000"/>
              </a:spcBef>
              <a:buFontTx/>
              <a:buChar char="•"/>
            </a:pPr>
            <a:r>
              <a:rPr lang="en-US" sz="2400">
                <a:latin typeface="Trebuchet MS" charset="0"/>
              </a:rPr>
              <a:t>Interrupt exiting process</a:t>
            </a:r>
          </a:p>
          <a:p>
            <a:pPr lvl="1">
              <a:spcBef>
                <a:spcPct val="20000"/>
              </a:spcBef>
              <a:buFontTx/>
              <a:buChar char="–"/>
            </a:pPr>
            <a:r>
              <a:rPr lang="en-US" sz="2000">
                <a:latin typeface="Trebuchet MS" charset="0"/>
              </a:rPr>
              <a:t>System restoration needed (different from branch)</a:t>
            </a:r>
          </a:p>
          <a:p>
            <a:pPr lvl="1">
              <a:spcBef>
                <a:spcPct val="20000"/>
              </a:spcBef>
              <a:buFontTx/>
              <a:buChar char="–"/>
            </a:pPr>
            <a:r>
              <a:rPr lang="en-US" sz="2000">
                <a:latin typeface="Trebuchet MS" charset="0"/>
              </a:rPr>
              <a:t>Special LR value could be stored (0xFFFFFFFx)</a:t>
            </a:r>
          </a:p>
          <a:p>
            <a:pPr lvl="1">
              <a:spcBef>
                <a:spcPct val="20000"/>
              </a:spcBef>
              <a:buFontTx/>
              <a:buChar char="–"/>
            </a:pPr>
            <a:endParaRPr lang="en-US" sz="2000">
              <a:latin typeface="Trebuchet MS" charset="0"/>
            </a:endParaRPr>
          </a:p>
          <a:p>
            <a:pPr lvl="1">
              <a:spcBef>
                <a:spcPct val="20000"/>
              </a:spcBef>
              <a:buFontTx/>
              <a:buChar char="–"/>
            </a:pPr>
            <a:endParaRPr lang="en-US" sz="2000">
              <a:latin typeface="Trebuchet MS" charset="0"/>
            </a:endParaRPr>
          </a:p>
          <a:p>
            <a:pPr>
              <a:spcBef>
                <a:spcPct val="20000"/>
              </a:spcBef>
              <a:buFontTx/>
              <a:buChar char="–"/>
            </a:pPr>
            <a:r>
              <a:rPr lang="en-US" sz="2000">
                <a:latin typeface="Trebuchet MS" charset="0"/>
              </a:rPr>
              <a:t>Walkthrough a few examples, simplified system assumptions:</a:t>
            </a:r>
          </a:p>
          <a:p>
            <a:pPr lvl="1">
              <a:spcBef>
                <a:spcPct val="20000"/>
              </a:spcBef>
              <a:buFontTx/>
              <a:buChar char="–"/>
            </a:pPr>
            <a:r>
              <a:rPr lang="en-US" sz="2000">
                <a:latin typeface="Trebuchet MS" charset="0"/>
              </a:rPr>
              <a:t>5 Interrupt Levels (0-4)</a:t>
            </a:r>
          </a:p>
          <a:p>
            <a:pPr lvl="1">
              <a:spcBef>
                <a:spcPct val="20000"/>
              </a:spcBef>
              <a:buFontTx/>
              <a:buChar char="–"/>
            </a:pPr>
            <a:r>
              <a:rPr lang="en-US" sz="2000">
                <a:latin typeface="Trebuchet MS" charset="0"/>
              </a:rPr>
              <a:t>256 Priority Levels (0 Highest, 256 Lowest)</a:t>
            </a:r>
          </a:p>
          <a:p>
            <a:pPr lvl="1">
              <a:spcBef>
                <a:spcPct val="20000"/>
              </a:spcBef>
              <a:buFontTx/>
              <a:buChar char="–"/>
            </a:pPr>
            <a:endParaRPr lang="en-US" sz="2000">
              <a:latin typeface="Trebuchet MS" charset="0"/>
            </a:endParaRPr>
          </a:p>
          <a:p>
            <a:pPr>
              <a:spcBef>
                <a:spcPct val="20000"/>
              </a:spcBef>
              <a:buFontTx/>
              <a:buChar char="–"/>
            </a:pPr>
            <a:r>
              <a:rPr lang="en-US" sz="2000">
                <a:latin typeface="Trebuchet MS" charset="0"/>
              </a:rPr>
              <a:t>First time presenting, so errors in the animation are unintentional but may be present (lets find out together)</a:t>
            </a:r>
          </a:p>
          <a:p>
            <a:pPr lvl="1">
              <a:spcBef>
                <a:spcPct val="20000"/>
              </a:spcBef>
              <a:buFontTx/>
              <a:buChar char="–"/>
            </a:pPr>
            <a:endParaRPr lang="en-US" sz="2000">
              <a:latin typeface="Trebuchet MS" charset="0"/>
            </a:endParaRPr>
          </a:p>
        </p:txBody>
      </p:sp>
    </p:spTree>
    <p:extLst>
      <p:ext uri="{BB962C8B-B14F-4D97-AF65-F5344CB8AC3E}">
        <p14:creationId xmlns:p14="http://schemas.microsoft.com/office/powerpoint/2010/main" val="3220304750"/>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a:latin typeface="Trebuchet MS" charset="0"/>
                <a:ea typeface="MS PGothic" charset="0"/>
              </a:rPr>
              <a:t>Single Interrupt</a:t>
            </a:r>
          </a:p>
        </p:txBody>
      </p:sp>
      <p:sp>
        <p:nvSpPr>
          <p:cNvPr id="624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56BA87D1-A329-C548-97C0-81CCD79BD146}" type="slidenum">
              <a:rPr lang="en-US" sz="1600">
                <a:solidFill>
                  <a:schemeClr val="folHlink"/>
                </a:solidFill>
                <a:latin typeface="Trebuchet MS" charset="0"/>
              </a:rPr>
              <a:pPr/>
              <a:t>84</a:t>
            </a:fld>
            <a:endParaRPr lang="en-US" sz="1600">
              <a:solidFill>
                <a:schemeClr val="folHlink"/>
              </a:solidFill>
              <a:latin typeface="Trebuchet MS" charset="0"/>
            </a:endParaRPr>
          </a:p>
        </p:txBody>
      </p:sp>
      <p:sp>
        <p:nvSpPr>
          <p:cNvPr id="62467"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p>
            <a:pPr algn="ctr"/>
            <a:r>
              <a:rPr lang="en-US" sz="1400"/>
              <a:t>Program</a:t>
            </a:r>
          </a:p>
        </p:txBody>
      </p:sp>
      <p:cxnSp>
        <p:nvCxnSpPr>
          <p:cNvPr id="62468"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62469"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4</a:t>
            </a:r>
          </a:p>
        </p:txBody>
      </p:sp>
      <p:cxnSp>
        <p:nvCxnSpPr>
          <p:cNvPr id="62470"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62471"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Execution Time</a:t>
            </a:r>
          </a:p>
        </p:txBody>
      </p:sp>
      <p:cxnSp>
        <p:nvCxnSpPr>
          <p:cNvPr id="62472"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62473"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HW</a:t>
            </a:r>
          </a:p>
          <a:p>
            <a:r>
              <a:rPr lang="en-US" sz="1600"/>
              <a:t>SW</a:t>
            </a:r>
          </a:p>
        </p:txBody>
      </p:sp>
      <p:sp>
        <p:nvSpPr>
          <p:cNvPr id="41" name="Rectangle 40"/>
          <p:cNvSpPr/>
          <p:nvPr/>
        </p:nvSpPr>
        <p:spPr bwMode="auto">
          <a:xfrm>
            <a:off x="431165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2" name="Rectangle 41"/>
          <p:cNvSpPr/>
          <p:nvPr/>
        </p:nvSpPr>
        <p:spPr bwMode="auto">
          <a:xfrm>
            <a:off x="457993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3" name="Rectangle 42"/>
          <p:cNvSpPr/>
          <p:nvPr/>
        </p:nvSpPr>
        <p:spPr bwMode="auto">
          <a:xfrm>
            <a:off x="4849813" y="3913188"/>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4" name="Rectangle 43"/>
          <p:cNvSpPr/>
          <p:nvPr/>
        </p:nvSpPr>
        <p:spPr bwMode="auto">
          <a:xfrm>
            <a:off x="511810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5" name="Rectangle 44"/>
          <p:cNvSpPr/>
          <p:nvPr/>
        </p:nvSpPr>
        <p:spPr bwMode="auto">
          <a:xfrm>
            <a:off x="538638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62479"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62480"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62481"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Pending</a:t>
            </a:r>
          </a:p>
        </p:txBody>
      </p:sp>
      <p:sp>
        <p:nvSpPr>
          <p:cNvPr id="49" name="Rectangle 48"/>
          <p:cNvSpPr/>
          <p:nvPr/>
        </p:nvSpPr>
        <p:spPr bwMode="auto">
          <a:xfrm>
            <a:off x="434340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0" name="Rectangle 49"/>
          <p:cNvSpPr/>
          <p:nvPr/>
        </p:nvSpPr>
        <p:spPr bwMode="auto">
          <a:xfrm>
            <a:off x="461327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1" name="Rectangle 50"/>
          <p:cNvSpPr/>
          <p:nvPr/>
        </p:nvSpPr>
        <p:spPr bwMode="auto">
          <a:xfrm>
            <a:off x="4881563" y="561816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2" name="Rectangle 51"/>
          <p:cNvSpPr/>
          <p:nvPr/>
        </p:nvSpPr>
        <p:spPr bwMode="auto">
          <a:xfrm>
            <a:off x="514985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3" name="Rectangle 52"/>
          <p:cNvSpPr/>
          <p:nvPr/>
        </p:nvSpPr>
        <p:spPr bwMode="auto">
          <a:xfrm>
            <a:off x="541972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62487"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62488"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62489"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Active</a:t>
            </a:r>
          </a:p>
        </p:txBody>
      </p:sp>
      <p:sp>
        <p:nvSpPr>
          <p:cNvPr id="57" name="Rectangle 56"/>
          <p:cNvSpPr/>
          <p:nvPr/>
        </p:nvSpPr>
        <p:spPr bwMode="auto">
          <a:xfrm>
            <a:off x="434340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8" name="Rectangle 57"/>
          <p:cNvSpPr/>
          <p:nvPr/>
        </p:nvSpPr>
        <p:spPr bwMode="auto">
          <a:xfrm>
            <a:off x="461327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9" name="Rectangle 58"/>
          <p:cNvSpPr/>
          <p:nvPr/>
        </p:nvSpPr>
        <p:spPr bwMode="auto">
          <a:xfrm>
            <a:off x="4881563" y="477361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0" name="Rectangle 59"/>
          <p:cNvSpPr/>
          <p:nvPr/>
        </p:nvSpPr>
        <p:spPr bwMode="auto">
          <a:xfrm>
            <a:off x="514985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1" name="Rectangle 60"/>
          <p:cNvSpPr/>
          <p:nvPr/>
        </p:nvSpPr>
        <p:spPr bwMode="auto">
          <a:xfrm>
            <a:off x="541972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2495"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62496"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62497"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Enabled</a:t>
            </a:r>
          </a:p>
        </p:txBody>
      </p:sp>
      <p:sp>
        <p:nvSpPr>
          <p:cNvPr id="62498" name="Rectangle 72"/>
          <p:cNvSpPr>
            <a:spLocks noChangeArrowheads="1"/>
          </p:cNvSpPr>
          <p:nvPr/>
        </p:nvSpPr>
        <p:spPr bwMode="auto">
          <a:xfrm>
            <a:off x="781050" y="3697288"/>
            <a:ext cx="1420813" cy="922337"/>
          </a:xfrm>
          <a:prstGeom prst="rect">
            <a:avLst/>
          </a:prstGeom>
          <a:solidFill>
            <a:schemeClr val="accent1"/>
          </a:solidFill>
          <a:ln w="9525">
            <a:solidFill>
              <a:schemeClr val="tx1"/>
            </a:solidFill>
            <a:round/>
            <a:headEnd/>
            <a:tailEnd/>
          </a:ln>
        </p:spPr>
        <p:txBody>
          <a:bodyPr/>
          <a:lstStyle/>
          <a:p>
            <a:pPr algn="ctr"/>
            <a:r>
              <a:rPr lang="en-US" sz="1600"/>
              <a:t>Program </a:t>
            </a:r>
          </a:p>
          <a:p>
            <a:pPr algn="ctr"/>
            <a:r>
              <a:rPr lang="en-US" sz="1600"/>
              <a:t>Stack</a:t>
            </a:r>
          </a:p>
        </p:txBody>
      </p:sp>
      <p:sp>
        <p:nvSpPr>
          <p:cNvPr id="74" name="Rectangle 73"/>
          <p:cNvSpPr/>
          <p:nvPr/>
        </p:nvSpPr>
        <p:spPr bwMode="auto">
          <a:xfrm>
            <a:off x="2789238" y="3910013"/>
            <a:ext cx="1169987" cy="231775"/>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8</a:t>
            </a:r>
          </a:p>
        </p:txBody>
      </p:sp>
      <p:sp>
        <p:nvSpPr>
          <p:cNvPr id="75" name="Rectangle 74"/>
          <p:cNvSpPr/>
          <p:nvPr/>
        </p:nvSpPr>
        <p:spPr bwMode="auto">
          <a:xfrm>
            <a:off x="2789238" y="4148138"/>
            <a:ext cx="11699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10</a:t>
            </a:r>
          </a:p>
        </p:txBody>
      </p:sp>
      <p:sp>
        <p:nvSpPr>
          <p:cNvPr id="76" name="Rectangle 75"/>
          <p:cNvSpPr/>
          <p:nvPr/>
        </p:nvSpPr>
        <p:spPr bwMode="auto">
          <a:xfrm>
            <a:off x="2789238" y="4378325"/>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5</a:t>
            </a:r>
          </a:p>
        </p:txBody>
      </p:sp>
      <p:sp>
        <p:nvSpPr>
          <p:cNvPr id="77" name="Rectangle 76"/>
          <p:cNvSpPr/>
          <p:nvPr/>
        </p:nvSpPr>
        <p:spPr bwMode="auto">
          <a:xfrm>
            <a:off x="2794000" y="4602163"/>
            <a:ext cx="11699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3</a:t>
            </a:r>
          </a:p>
        </p:txBody>
      </p:sp>
      <p:sp>
        <p:nvSpPr>
          <p:cNvPr id="78" name="Rectangle 77"/>
          <p:cNvSpPr/>
          <p:nvPr/>
        </p:nvSpPr>
        <p:spPr bwMode="auto">
          <a:xfrm>
            <a:off x="2789238" y="483235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sp>
        <p:nvSpPr>
          <p:cNvPr id="62504" name="TextBox 7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0</a:t>
            </a:r>
          </a:p>
          <a:p>
            <a:r>
              <a:rPr lang="en-US" sz="1600"/>
              <a:t>1</a:t>
            </a:r>
          </a:p>
          <a:p>
            <a:r>
              <a:rPr lang="en-US" sz="1600"/>
              <a:t>2</a:t>
            </a:r>
          </a:p>
          <a:p>
            <a:r>
              <a:rPr lang="en-US" sz="1600"/>
              <a:t>3</a:t>
            </a:r>
          </a:p>
          <a:p>
            <a:r>
              <a:rPr lang="en-US" sz="1600"/>
              <a:t>4</a:t>
            </a:r>
          </a:p>
        </p:txBody>
      </p:sp>
      <p:sp>
        <p:nvSpPr>
          <p:cNvPr id="62505" name="TextBox 7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Priority Table</a:t>
            </a:r>
          </a:p>
        </p:txBody>
      </p:sp>
      <p:sp>
        <p:nvSpPr>
          <p:cNvPr id="62506" name="TextBox 80"/>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Base Priority</a:t>
            </a:r>
          </a:p>
        </p:txBody>
      </p:sp>
      <p:sp>
        <p:nvSpPr>
          <p:cNvPr id="82" name="Rectangle 81"/>
          <p:cNvSpPr/>
          <p:nvPr/>
        </p:nvSpPr>
        <p:spPr bwMode="auto">
          <a:xfrm>
            <a:off x="2789238" y="558800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256</a:t>
            </a:r>
          </a:p>
        </p:txBody>
      </p:sp>
    </p:spTree>
    <p:extLst>
      <p:ext uri="{BB962C8B-B14F-4D97-AF65-F5344CB8AC3E}">
        <p14:creationId xmlns:p14="http://schemas.microsoft.com/office/powerpoint/2010/main" val="22509545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a:latin typeface="Trebuchet MS" charset="0"/>
                <a:ea typeface="MS PGothic" charset="0"/>
              </a:rPr>
              <a:t>Single Interrupt</a:t>
            </a:r>
          </a:p>
        </p:txBody>
      </p:sp>
      <p:sp>
        <p:nvSpPr>
          <p:cNvPr id="634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DDB7F2AD-91BF-784A-8902-752ECBC15E2F}" type="slidenum">
              <a:rPr lang="en-US" sz="1600">
                <a:solidFill>
                  <a:schemeClr val="folHlink"/>
                </a:solidFill>
                <a:latin typeface="Trebuchet MS" charset="0"/>
              </a:rPr>
              <a:pPr/>
              <a:t>85</a:t>
            </a:fld>
            <a:endParaRPr lang="en-US" sz="1600">
              <a:solidFill>
                <a:schemeClr val="folHlink"/>
              </a:solidFill>
              <a:latin typeface="Trebuchet MS" charset="0"/>
            </a:endParaRPr>
          </a:p>
        </p:txBody>
      </p:sp>
      <p:sp>
        <p:nvSpPr>
          <p:cNvPr id="63491"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p>
            <a:pPr algn="ctr"/>
            <a:r>
              <a:rPr lang="en-US" sz="1400"/>
              <a:t>Program</a:t>
            </a:r>
          </a:p>
        </p:txBody>
      </p:sp>
      <p:sp>
        <p:nvSpPr>
          <p:cNvPr id="8" name="Rectangle 7"/>
          <p:cNvSpPr/>
          <p:nvPr/>
        </p:nvSpPr>
        <p:spPr bwMode="auto">
          <a:xfrm>
            <a:off x="2212975" y="2036763"/>
            <a:ext cx="630238"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Stack</a:t>
            </a:r>
          </a:p>
        </p:txBody>
      </p:sp>
      <p:cxnSp>
        <p:nvCxnSpPr>
          <p:cNvPr id="63493"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63494"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4</a:t>
            </a:r>
          </a:p>
        </p:txBody>
      </p:sp>
      <p:cxnSp>
        <p:nvCxnSpPr>
          <p:cNvPr id="63495"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63496"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Execution Time</a:t>
            </a:r>
          </a:p>
        </p:txBody>
      </p:sp>
      <p:cxnSp>
        <p:nvCxnSpPr>
          <p:cNvPr id="63497"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63498"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HW</a:t>
            </a:r>
          </a:p>
          <a:p>
            <a:r>
              <a:rPr lang="en-US" sz="1600"/>
              <a:t>SW</a:t>
            </a:r>
          </a:p>
        </p:txBody>
      </p:sp>
      <p:sp>
        <p:nvSpPr>
          <p:cNvPr id="28" name="Rectangle 27"/>
          <p:cNvSpPr/>
          <p:nvPr/>
        </p:nvSpPr>
        <p:spPr bwMode="auto">
          <a:xfrm>
            <a:off x="779463" y="4619625"/>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PC</a:t>
            </a:r>
          </a:p>
        </p:txBody>
      </p:sp>
      <p:sp>
        <p:nvSpPr>
          <p:cNvPr id="29" name="Rectangle 28"/>
          <p:cNvSpPr/>
          <p:nvPr/>
        </p:nvSpPr>
        <p:spPr bwMode="auto">
          <a:xfrm>
            <a:off x="781050" y="484981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PSR</a:t>
            </a:r>
          </a:p>
        </p:txBody>
      </p:sp>
      <p:sp>
        <p:nvSpPr>
          <p:cNvPr id="30" name="Rectangle 29"/>
          <p:cNvSpPr/>
          <p:nvPr/>
        </p:nvSpPr>
        <p:spPr bwMode="auto">
          <a:xfrm>
            <a:off x="781050" y="5080000"/>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LR</a:t>
            </a:r>
          </a:p>
        </p:txBody>
      </p:sp>
      <p:sp>
        <p:nvSpPr>
          <p:cNvPr id="31" name="Rectangle 30"/>
          <p:cNvSpPr/>
          <p:nvPr/>
        </p:nvSpPr>
        <p:spPr bwMode="auto">
          <a:xfrm>
            <a:off x="785813" y="5313363"/>
            <a:ext cx="1422400"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R0-R3, R12</a:t>
            </a:r>
          </a:p>
        </p:txBody>
      </p:sp>
      <p:sp>
        <p:nvSpPr>
          <p:cNvPr id="41" name="Rectangle 40"/>
          <p:cNvSpPr/>
          <p:nvPr/>
        </p:nvSpPr>
        <p:spPr bwMode="auto">
          <a:xfrm>
            <a:off x="431165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42" name="Rectangle 41"/>
          <p:cNvSpPr/>
          <p:nvPr/>
        </p:nvSpPr>
        <p:spPr bwMode="auto">
          <a:xfrm>
            <a:off x="457993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3" name="Rectangle 42"/>
          <p:cNvSpPr/>
          <p:nvPr/>
        </p:nvSpPr>
        <p:spPr bwMode="auto">
          <a:xfrm>
            <a:off x="4849813" y="3913188"/>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4" name="Rectangle 43"/>
          <p:cNvSpPr/>
          <p:nvPr/>
        </p:nvSpPr>
        <p:spPr bwMode="auto">
          <a:xfrm>
            <a:off x="511810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5" name="Rectangle 44"/>
          <p:cNvSpPr/>
          <p:nvPr/>
        </p:nvSpPr>
        <p:spPr bwMode="auto">
          <a:xfrm>
            <a:off x="538638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63508"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63509"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63510"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Pending</a:t>
            </a:r>
          </a:p>
        </p:txBody>
      </p:sp>
      <p:sp>
        <p:nvSpPr>
          <p:cNvPr id="49" name="Rectangle 48"/>
          <p:cNvSpPr/>
          <p:nvPr/>
        </p:nvSpPr>
        <p:spPr bwMode="auto">
          <a:xfrm>
            <a:off x="434340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0" name="Rectangle 49"/>
          <p:cNvSpPr/>
          <p:nvPr/>
        </p:nvSpPr>
        <p:spPr bwMode="auto">
          <a:xfrm>
            <a:off x="461327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1" name="Rectangle 50"/>
          <p:cNvSpPr/>
          <p:nvPr/>
        </p:nvSpPr>
        <p:spPr bwMode="auto">
          <a:xfrm>
            <a:off x="4881563" y="561816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2" name="Rectangle 51"/>
          <p:cNvSpPr/>
          <p:nvPr/>
        </p:nvSpPr>
        <p:spPr bwMode="auto">
          <a:xfrm>
            <a:off x="514985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3" name="Rectangle 52"/>
          <p:cNvSpPr/>
          <p:nvPr/>
        </p:nvSpPr>
        <p:spPr bwMode="auto">
          <a:xfrm>
            <a:off x="541972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63516"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63517"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63518"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Active</a:t>
            </a:r>
          </a:p>
        </p:txBody>
      </p:sp>
      <p:sp>
        <p:nvSpPr>
          <p:cNvPr id="57" name="Rectangle 56"/>
          <p:cNvSpPr/>
          <p:nvPr/>
        </p:nvSpPr>
        <p:spPr bwMode="auto">
          <a:xfrm>
            <a:off x="434340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8" name="Rectangle 57"/>
          <p:cNvSpPr/>
          <p:nvPr/>
        </p:nvSpPr>
        <p:spPr bwMode="auto">
          <a:xfrm>
            <a:off x="461327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9" name="Rectangle 58"/>
          <p:cNvSpPr/>
          <p:nvPr/>
        </p:nvSpPr>
        <p:spPr bwMode="auto">
          <a:xfrm>
            <a:off x="4881563" y="477361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0" name="Rectangle 59"/>
          <p:cNvSpPr/>
          <p:nvPr/>
        </p:nvSpPr>
        <p:spPr bwMode="auto">
          <a:xfrm>
            <a:off x="514985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1" name="Rectangle 60"/>
          <p:cNvSpPr/>
          <p:nvPr/>
        </p:nvSpPr>
        <p:spPr bwMode="auto">
          <a:xfrm>
            <a:off x="541972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3524"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63525"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63526"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Enabled</a:t>
            </a:r>
          </a:p>
        </p:txBody>
      </p:sp>
      <p:sp>
        <p:nvSpPr>
          <p:cNvPr id="63527" name="Oval 2"/>
          <p:cNvSpPr>
            <a:spLocks noChangeArrowheads="1"/>
          </p:cNvSpPr>
          <p:nvPr/>
        </p:nvSpPr>
        <p:spPr bwMode="auto">
          <a:xfrm>
            <a:off x="4225925" y="3697288"/>
            <a:ext cx="393700" cy="668337"/>
          </a:xfrm>
          <a:prstGeom prst="ellipse">
            <a:avLst/>
          </a:prstGeom>
          <a:solidFill>
            <a:srgbClr val="CC0000">
              <a:alpha val="43137"/>
            </a:srgbClr>
          </a:solidFill>
          <a:ln w="9525">
            <a:solidFill>
              <a:schemeClr val="tx1"/>
            </a:solidFill>
            <a:round/>
            <a:headEnd/>
            <a:tailEnd/>
          </a:ln>
        </p:spPr>
        <p:txBody>
          <a:bodyPr/>
          <a:lstStyle/>
          <a:p>
            <a:endParaRPr lang="en-US"/>
          </a:p>
        </p:txBody>
      </p:sp>
      <p:sp>
        <p:nvSpPr>
          <p:cNvPr id="63528" name="Rectangle 64"/>
          <p:cNvSpPr>
            <a:spLocks noChangeArrowheads="1"/>
          </p:cNvSpPr>
          <p:nvPr/>
        </p:nvSpPr>
        <p:spPr bwMode="auto">
          <a:xfrm>
            <a:off x="769938" y="3697288"/>
            <a:ext cx="1420812" cy="922337"/>
          </a:xfrm>
          <a:prstGeom prst="rect">
            <a:avLst/>
          </a:prstGeom>
          <a:solidFill>
            <a:schemeClr val="accent1"/>
          </a:solidFill>
          <a:ln w="9525">
            <a:solidFill>
              <a:schemeClr val="tx1"/>
            </a:solidFill>
            <a:round/>
            <a:headEnd/>
            <a:tailEnd/>
          </a:ln>
        </p:spPr>
        <p:txBody>
          <a:bodyPr/>
          <a:lstStyle/>
          <a:p>
            <a:pPr algn="ctr"/>
            <a:r>
              <a:rPr lang="en-US" sz="1600"/>
              <a:t>Program </a:t>
            </a:r>
          </a:p>
          <a:p>
            <a:pPr algn="ctr"/>
            <a:r>
              <a:rPr lang="en-US" sz="1600"/>
              <a:t>Stack</a:t>
            </a:r>
          </a:p>
        </p:txBody>
      </p:sp>
      <p:sp>
        <p:nvSpPr>
          <p:cNvPr id="67" name="Rectangle 66"/>
          <p:cNvSpPr/>
          <p:nvPr/>
        </p:nvSpPr>
        <p:spPr bwMode="auto">
          <a:xfrm>
            <a:off x="2789238" y="3910013"/>
            <a:ext cx="1169987" cy="231775"/>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8</a:t>
            </a:r>
          </a:p>
        </p:txBody>
      </p:sp>
      <p:sp>
        <p:nvSpPr>
          <p:cNvPr id="68" name="Rectangle 67"/>
          <p:cNvSpPr/>
          <p:nvPr/>
        </p:nvSpPr>
        <p:spPr bwMode="auto">
          <a:xfrm>
            <a:off x="2789238" y="4148138"/>
            <a:ext cx="11699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10</a:t>
            </a:r>
          </a:p>
        </p:txBody>
      </p:sp>
      <p:sp>
        <p:nvSpPr>
          <p:cNvPr id="69" name="Rectangle 68"/>
          <p:cNvSpPr/>
          <p:nvPr/>
        </p:nvSpPr>
        <p:spPr bwMode="auto">
          <a:xfrm>
            <a:off x="2789238" y="4378325"/>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5</a:t>
            </a:r>
          </a:p>
        </p:txBody>
      </p:sp>
      <p:sp>
        <p:nvSpPr>
          <p:cNvPr id="70" name="Rectangle 69"/>
          <p:cNvSpPr/>
          <p:nvPr/>
        </p:nvSpPr>
        <p:spPr bwMode="auto">
          <a:xfrm>
            <a:off x="2794000" y="4602163"/>
            <a:ext cx="11699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3</a:t>
            </a:r>
          </a:p>
        </p:txBody>
      </p:sp>
      <p:sp>
        <p:nvSpPr>
          <p:cNvPr id="71" name="Rectangle 70"/>
          <p:cNvSpPr/>
          <p:nvPr/>
        </p:nvSpPr>
        <p:spPr bwMode="auto">
          <a:xfrm>
            <a:off x="2789238" y="483235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sp>
        <p:nvSpPr>
          <p:cNvPr id="63534" name="TextBox 71"/>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0</a:t>
            </a:r>
          </a:p>
          <a:p>
            <a:r>
              <a:rPr lang="en-US" sz="1600"/>
              <a:t>1</a:t>
            </a:r>
          </a:p>
          <a:p>
            <a:r>
              <a:rPr lang="en-US" sz="1600"/>
              <a:t>2</a:t>
            </a:r>
          </a:p>
          <a:p>
            <a:r>
              <a:rPr lang="en-US" sz="1600"/>
              <a:t>3</a:t>
            </a:r>
          </a:p>
          <a:p>
            <a:r>
              <a:rPr lang="en-US" sz="1600"/>
              <a:t>4</a:t>
            </a:r>
          </a:p>
        </p:txBody>
      </p:sp>
      <p:sp>
        <p:nvSpPr>
          <p:cNvPr id="63535" name="TextBox 72"/>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Priority Table</a:t>
            </a:r>
          </a:p>
        </p:txBody>
      </p:sp>
      <p:sp>
        <p:nvSpPr>
          <p:cNvPr id="75" name="Rectangle 74"/>
          <p:cNvSpPr/>
          <p:nvPr/>
        </p:nvSpPr>
        <p:spPr bwMode="auto">
          <a:xfrm>
            <a:off x="2789238" y="558800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sp>
        <p:nvSpPr>
          <p:cNvPr id="63537" name="TextBox 65"/>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Base Priority</a:t>
            </a:r>
          </a:p>
        </p:txBody>
      </p:sp>
    </p:spTree>
    <p:extLst>
      <p:ext uri="{BB962C8B-B14F-4D97-AF65-F5344CB8AC3E}">
        <p14:creationId xmlns:p14="http://schemas.microsoft.com/office/powerpoint/2010/main" val="27518138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atin typeface="Trebuchet MS" charset="0"/>
                <a:ea typeface="MS PGothic" charset="0"/>
              </a:rPr>
              <a:t>Single Interrupt</a:t>
            </a:r>
          </a:p>
        </p:txBody>
      </p:sp>
      <p:sp>
        <p:nvSpPr>
          <p:cNvPr id="645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200B34AD-F66C-EE4B-919F-90035A435095}" type="slidenum">
              <a:rPr lang="en-US" sz="1600">
                <a:solidFill>
                  <a:schemeClr val="folHlink"/>
                </a:solidFill>
                <a:latin typeface="Trebuchet MS" charset="0"/>
              </a:rPr>
              <a:pPr/>
              <a:t>86</a:t>
            </a:fld>
            <a:endParaRPr lang="en-US" sz="1600">
              <a:solidFill>
                <a:schemeClr val="folHlink"/>
              </a:solidFill>
              <a:latin typeface="Trebuchet MS" charset="0"/>
            </a:endParaRPr>
          </a:p>
        </p:txBody>
      </p:sp>
      <p:sp>
        <p:nvSpPr>
          <p:cNvPr id="64515"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p>
            <a:pPr algn="ctr"/>
            <a:r>
              <a:rPr lang="en-US" sz="1400"/>
              <a:t>Program</a:t>
            </a:r>
          </a:p>
        </p:txBody>
      </p:sp>
      <p:sp>
        <p:nvSpPr>
          <p:cNvPr id="6" name="Rectangle 5"/>
          <p:cNvSpPr/>
          <p:nvPr/>
        </p:nvSpPr>
        <p:spPr bwMode="auto">
          <a:xfrm>
            <a:off x="2833688" y="2262188"/>
            <a:ext cx="1420812" cy="23018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ISR-LVL4</a:t>
            </a:r>
          </a:p>
        </p:txBody>
      </p:sp>
      <p:sp>
        <p:nvSpPr>
          <p:cNvPr id="8" name="Rectangle 7"/>
          <p:cNvSpPr/>
          <p:nvPr/>
        </p:nvSpPr>
        <p:spPr bwMode="auto">
          <a:xfrm>
            <a:off x="2212975" y="2036763"/>
            <a:ext cx="630238"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Stack</a:t>
            </a:r>
          </a:p>
        </p:txBody>
      </p:sp>
      <p:cxnSp>
        <p:nvCxnSpPr>
          <p:cNvPr id="64518"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64519"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4</a:t>
            </a:r>
          </a:p>
        </p:txBody>
      </p:sp>
      <p:cxnSp>
        <p:nvCxnSpPr>
          <p:cNvPr id="64520"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64521"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Execution Time</a:t>
            </a:r>
          </a:p>
        </p:txBody>
      </p:sp>
      <p:cxnSp>
        <p:nvCxnSpPr>
          <p:cNvPr id="64522"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64523"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HW</a:t>
            </a:r>
          </a:p>
          <a:p>
            <a:r>
              <a:rPr lang="en-US" sz="1600"/>
              <a:t>SW</a:t>
            </a:r>
          </a:p>
        </p:txBody>
      </p:sp>
      <p:sp>
        <p:nvSpPr>
          <p:cNvPr id="64524" name="Rectangle 26"/>
          <p:cNvSpPr>
            <a:spLocks noChangeArrowheads="1"/>
          </p:cNvSpPr>
          <p:nvPr/>
        </p:nvSpPr>
        <p:spPr bwMode="auto">
          <a:xfrm>
            <a:off x="781050" y="3697288"/>
            <a:ext cx="1420813" cy="922337"/>
          </a:xfrm>
          <a:prstGeom prst="rect">
            <a:avLst/>
          </a:prstGeom>
          <a:solidFill>
            <a:schemeClr val="accent1"/>
          </a:solidFill>
          <a:ln w="9525">
            <a:solidFill>
              <a:schemeClr val="tx1"/>
            </a:solidFill>
            <a:round/>
            <a:headEnd/>
            <a:tailEnd/>
          </a:ln>
        </p:spPr>
        <p:txBody>
          <a:bodyPr/>
          <a:lstStyle/>
          <a:p>
            <a:pPr algn="ctr"/>
            <a:r>
              <a:rPr lang="en-US" sz="1600"/>
              <a:t>Program </a:t>
            </a:r>
          </a:p>
          <a:p>
            <a:pPr algn="ctr"/>
            <a:r>
              <a:rPr lang="en-US" sz="1600"/>
              <a:t>Stack</a:t>
            </a:r>
          </a:p>
        </p:txBody>
      </p:sp>
      <p:sp>
        <p:nvSpPr>
          <p:cNvPr id="28" name="Rectangle 27"/>
          <p:cNvSpPr/>
          <p:nvPr/>
        </p:nvSpPr>
        <p:spPr bwMode="auto">
          <a:xfrm>
            <a:off x="779463" y="4619625"/>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PC</a:t>
            </a:r>
          </a:p>
        </p:txBody>
      </p:sp>
      <p:sp>
        <p:nvSpPr>
          <p:cNvPr id="29" name="Rectangle 28"/>
          <p:cNvSpPr/>
          <p:nvPr/>
        </p:nvSpPr>
        <p:spPr bwMode="auto">
          <a:xfrm>
            <a:off x="781050" y="484981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PSR</a:t>
            </a:r>
          </a:p>
        </p:txBody>
      </p:sp>
      <p:sp>
        <p:nvSpPr>
          <p:cNvPr id="30" name="Rectangle 29"/>
          <p:cNvSpPr/>
          <p:nvPr/>
        </p:nvSpPr>
        <p:spPr bwMode="auto">
          <a:xfrm>
            <a:off x="781050" y="5080000"/>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LR</a:t>
            </a:r>
          </a:p>
        </p:txBody>
      </p:sp>
      <p:sp>
        <p:nvSpPr>
          <p:cNvPr id="31" name="Rectangle 30"/>
          <p:cNvSpPr/>
          <p:nvPr/>
        </p:nvSpPr>
        <p:spPr bwMode="auto">
          <a:xfrm>
            <a:off x="785813" y="5313363"/>
            <a:ext cx="1422400"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R0-R3, R12</a:t>
            </a:r>
          </a:p>
        </p:txBody>
      </p:sp>
      <p:sp>
        <p:nvSpPr>
          <p:cNvPr id="41" name="Rectangle 40"/>
          <p:cNvSpPr/>
          <p:nvPr/>
        </p:nvSpPr>
        <p:spPr bwMode="auto">
          <a:xfrm>
            <a:off x="431165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2" name="Rectangle 41"/>
          <p:cNvSpPr/>
          <p:nvPr/>
        </p:nvSpPr>
        <p:spPr bwMode="auto">
          <a:xfrm>
            <a:off x="457993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3" name="Rectangle 42"/>
          <p:cNvSpPr/>
          <p:nvPr/>
        </p:nvSpPr>
        <p:spPr bwMode="auto">
          <a:xfrm>
            <a:off x="4849813" y="3913188"/>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4" name="Rectangle 43"/>
          <p:cNvSpPr/>
          <p:nvPr/>
        </p:nvSpPr>
        <p:spPr bwMode="auto">
          <a:xfrm>
            <a:off x="511810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5" name="Rectangle 44"/>
          <p:cNvSpPr/>
          <p:nvPr/>
        </p:nvSpPr>
        <p:spPr bwMode="auto">
          <a:xfrm>
            <a:off x="538638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64534"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64535"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64536"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Pending</a:t>
            </a:r>
          </a:p>
        </p:txBody>
      </p:sp>
      <p:sp>
        <p:nvSpPr>
          <p:cNvPr id="49" name="Rectangle 48"/>
          <p:cNvSpPr/>
          <p:nvPr/>
        </p:nvSpPr>
        <p:spPr bwMode="auto">
          <a:xfrm>
            <a:off x="434340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0" name="Rectangle 49"/>
          <p:cNvSpPr/>
          <p:nvPr/>
        </p:nvSpPr>
        <p:spPr bwMode="auto">
          <a:xfrm>
            <a:off x="461327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1" name="Rectangle 50"/>
          <p:cNvSpPr/>
          <p:nvPr/>
        </p:nvSpPr>
        <p:spPr bwMode="auto">
          <a:xfrm>
            <a:off x="4881563" y="561816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2" name="Rectangle 51"/>
          <p:cNvSpPr/>
          <p:nvPr/>
        </p:nvSpPr>
        <p:spPr bwMode="auto">
          <a:xfrm>
            <a:off x="514985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3" name="Rectangle 52"/>
          <p:cNvSpPr/>
          <p:nvPr/>
        </p:nvSpPr>
        <p:spPr bwMode="auto">
          <a:xfrm>
            <a:off x="541972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64542"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64543"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64544"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Active</a:t>
            </a:r>
          </a:p>
        </p:txBody>
      </p:sp>
      <p:sp>
        <p:nvSpPr>
          <p:cNvPr id="57" name="Rectangle 56"/>
          <p:cNvSpPr/>
          <p:nvPr/>
        </p:nvSpPr>
        <p:spPr bwMode="auto">
          <a:xfrm>
            <a:off x="434340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8" name="Rectangle 57"/>
          <p:cNvSpPr/>
          <p:nvPr/>
        </p:nvSpPr>
        <p:spPr bwMode="auto">
          <a:xfrm>
            <a:off x="461327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9" name="Rectangle 58"/>
          <p:cNvSpPr/>
          <p:nvPr/>
        </p:nvSpPr>
        <p:spPr bwMode="auto">
          <a:xfrm>
            <a:off x="4881563" y="477361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0" name="Rectangle 59"/>
          <p:cNvSpPr/>
          <p:nvPr/>
        </p:nvSpPr>
        <p:spPr bwMode="auto">
          <a:xfrm>
            <a:off x="514985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1" name="Rectangle 60"/>
          <p:cNvSpPr/>
          <p:nvPr/>
        </p:nvSpPr>
        <p:spPr bwMode="auto">
          <a:xfrm>
            <a:off x="541972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4550"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64551"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64552"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Enabled</a:t>
            </a:r>
          </a:p>
        </p:txBody>
      </p:sp>
      <p:sp>
        <p:nvSpPr>
          <p:cNvPr id="65" name="Rectangle 64"/>
          <p:cNvSpPr/>
          <p:nvPr/>
        </p:nvSpPr>
        <p:spPr bwMode="auto">
          <a:xfrm>
            <a:off x="787400" y="5549900"/>
            <a:ext cx="1420813" cy="52863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ISR-LVL4</a:t>
            </a:r>
          </a:p>
          <a:p>
            <a:pPr algn="ctr">
              <a:defRPr/>
            </a:pPr>
            <a:r>
              <a:rPr lang="en-US" sz="1400" dirty="0">
                <a:solidFill>
                  <a:schemeClr val="tx1"/>
                </a:solidFill>
                <a:latin typeface="Times New Roman" pitchFamily="18" charset="0"/>
              </a:rPr>
              <a:t>Stack</a:t>
            </a:r>
          </a:p>
        </p:txBody>
      </p:sp>
      <p:sp>
        <p:nvSpPr>
          <p:cNvPr id="64554" name="Oval 65"/>
          <p:cNvSpPr>
            <a:spLocks noChangeArrowheads="1"/>
          </p:cNvSpPr>
          <p:nvPr/>
        </p:nvSpPr>
        <p:spPr bwMode="auto">
          <a:xfrm>
            <a:off x="4225925" y="3697288"/>
            <a:ext cx="393700" cy="668337"/>
          </a:xfrm>
          <a:prstGeom prst="ellipse">
            <a:avLst/>
          </a:prstGeom>
          <a:solidFill>
            <a:srgbClr val="CC0000">
              <a:alpha val="43137"/>
            </a:srgbClr>
          </a:solidFill>
          <a:ln w="9525">
            <a:solidFill>
              <a:schemeClr val="tx1"/>
            </a:solidFill>
            <a:round/>
            <a:headEnd/>
            <a:tailEnd/>
          </a:ln>
        </p:spPr>
        <p:txBody>
          <a:bodyPr/>
          <a:lstStyle/>
          <a:p>
            <a:endParaRPr lang="en-US"/>
          </a:p>
        </p:txBody>
      </p:sp>
      <p:sp>
        <p:nvSpPr>
          <p:cNvPr id="64555" name="Oval 66"/>
          <p:cNvSpPr>
            <a:spLocks noChangeArrowheads="1"/>
          </p:cNvSpPr>
          <p:nvPr/>
        </p:nvSpPr>
        <p:spPr bwMode="auto">
          <a:xfrm>
            <a:off x="4256088" y="5387975"/>
            <a:ext cx="392112" cy="666750"/>
          </a:xfrm>
          <a:prstGeom prst="ellipse">
            <a:avLst/>
          </a:prstGeom>
          <a:solidFill>
            <a:srgbClr val="CC0000">
              <a:alpha val="43137"/>
            </a:srgbClr>
          </a:solidFill>
          <a:ln w="9525">
            <a:solidFill>
              <a:schemeClr val="tx1"/>
            </a:solidFill>
            <a:round/>
            <a:headEnd/>
            <a:tailEnd/>
          </a:ln>
        </p:spPr>
        <p:txBody>
          <a:bodyPr/>
          <a:lstStyle/>
          <a:p>
            <a:endParaRPr lang="en-US"/>
          </a:p>
        </p:txBody>
      </p:sp>
      <p:sp>
        <p:nvSpPr>
          <p:cNvPr id="68" name="Rectangle 67"/>
          <p:cNvSpPr/>
          <p:nvPr/>
        </p:nvSpPr>
        <p:spPr bwMode="auto">
          <a:xfrm>
            <a:off x="2789238" y="3910013"/>
            <a:ext cx="1169987" cy="231775"/>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8</a:t>
            </a:r>
          </a:p>
        </p:txBody>
      </p:sp>
      <p:sp>
        <p:nvSpPr>
          <p:cNvPr id="69" name="Rectangle 68"/>
          <p:cNvSpPr/>
          <p:nvPr/>
        </p:nvSpPr>
        <p:spPr bwMode="auto">
          <a:xfrm>
            <a:off x="2789238" y="4148138"/>
            <a:ext cx="11699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10</a:t>
            </a:r>
          </a:p>
        </p:txBody>
      </p:sp>
      <p:sp>
        <p:nvSpPr>
          <p:cNvPr id="70" name="Rectangle 69"/>
          <p:cNvSpPr/>
          <p:nvPr/>
        </p:nvSpPr>
        <p:spPr bwMode="auto">
          <a:xfrm>
            <a:off x="2789238" y="4378325"/>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5</a:t>
            </a:r>
          </a:p>
        </p:txBody>
      </p:sp>
      <p:sp>
        <p:nvSpPr>
          <p:cNvPr id="71" name="Rectangle 70"/>
          <p:cNvSpPr/>
          <p:nvPr/>
        </p:nvSpPr>
        <p:spPr bwMode="auto">
          <a:xfrm>
            <a:off x="2794000" y="4602163"/>
            <a:ext cx="11699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3</a:t>
            </a:r>
          </a:p>
        </p:txBody>
      </p:sp>
      <p:sp>
        <p:nvSpPr>
          <p:cNvPr id="72" name="Rectangle 71"/>
          <p:cNvSpPr/>
          <p:nvPr/>
        </p:nvSpPr>
        <p:spPr bwMode="auto">
          <a:xfrm>
            <a:off x="2789238" y="483235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sp>
        <p:nvSpPr>
          <p:cNvPr id="64561" name="TextBox 72"/>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0</a:t>
            </a:r>
          </a:p>
          <a:p>
            <a:r>
              <a:rPr lang="en-US" sz="1600"/>
              <a:t>1</a:t>
            </a:r>
          </a:p>
          <a:p>
            <a:r>
              <a:rPr lang="en-US" sz="1600"/>
              <a:t>2</a:t>
            </a:r>
          </a:p>
          <a:p>
            <a:r>
              <a:rPr lang="en-US" sz="1600"/>
              <a:t>3</a:t>
            </a:r>
          </a:p>
          <a:p>
            <a:r>
              <a:rPr lang="en-US" sz="1600"/>
              <a:t>4</a:t>
            </a:r>
          </a:p>
        </p:txBody>
      </p:sp>
      <p:sp>
        <p:nvSpPr>
          <p:cNvPr id="64562" name="TextBox 73"/>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Priority Table</a:t>
            </a:r>
          </a:p>
        </p:txBody>
      </p:sp>
      <p:sp>
        <p:nvSpPr>
          <p:cNvPr id="76" name="Rectangle 75"/>
          <p:cNvSpPr/>
          <p:nvPr/>
        </p:nvSpPr>
        <p:spPr bwMode="auto">
          <a:xfrm>
            <a:off x="2789238" y="558800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sp>
        <p:nvSpPr>
          <p:cNvPr id="64564" name="TextBox 76"/>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Base Priority</a:t>
            </a:r>
          </a:p>
        </p:txBody>
      </p:sp>
    </p:spTree>
    <p:extLst>
      <p:ext uri="{BB962C8B-B14F-4D97-AF65-F5344CB8AC3E}">
        <p14:creationId xmlns:p14="http://schemas.microsoft.com/office/powerpoint/2010/main" val="10033029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a:latin typeface="Trebuchet MS" charset="0"/>
                <a:ea typeface="MS PGothic" charset="0"/>
              </a:rPr>
              <a:t>Single Interrupt</a:t>
            </a:r>
          </a:p>
        </p:txBody>
      </p:sp>
      <p:sp>
        <p:nvSpPr>
          <p:cNvPr id="655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A6B84B08-EBA0-8944-86AB-260EFEF30464}" type="slidenum">
              <a:rPr lang="en-US" sz="1600">
                <a:solidFill>
                  <a:schemeClr val="folHlink"/>
                </a:solidFill>
                <a:latin typeface="Trebuchet MS" charset="0"/>
              </a:rPr>
              <a:pPr/>
              <a:t>87</a:t>
            </a:fld>
            <a:endParaRPr lang="en-US" sz="1600">
              <a:solidFill>
                <a:schemeClr val="folHlink"/>
              </a:solidFill>
              <a:latin typeface="Trebuchet MS" charset="0"/>
            </a:endParaRPr>
          </a:p>
        </p:txBody>
      </p:sp>
      <p:sp>
        <p:nvSpPr>
          <p:cNvPr id="65539"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p>
            <a:pPr algn="ctr"/>
            <a:r>
              <a:rPr lang="en-US" sz="1400"/>
              <a:t>Program</a:t>
            </a:r>
          </a:p>
        </p:txBody>
      </p:sp>
      <p:sp>
        <p:nvSpPr>
          <p:cNvPr id="6" name="Rectangle 5"/>
          <p:cNvSpPr/>
          <p:nvPr/>
        </p:nvSpPr>
        <p:spPr bwMode="auto">
          <a:xfrm>
            <a:off x="2833688" y="2262188"/>
            <a:ext cx="1420812" cy="23018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ISR-LVL4</a:t>
            </a:r>
          </a:p>
        </p:txBody>
      </p:sp>
      <p:sp>
        <p:nvSpPr>
          <p:cNvPr id="8" name="Rectangle 7"/>
          <p:cNvSpPr/>
          <p:nvPr/>
        </p:nvSpPr>
        <p:spPr bwMode="auto">
          <a:xfrm>
            <a:off x="2212975" y="2036763"/>
            <a:ext cx="630238"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Stack</a:t>
            </a:r>
          </a:p>
        </p:txBody>
      </p:sp>
      <p:cxnSp>
        <p:nvCxnSpPr>
          <p:cNvPr id="65542"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65543"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4</a:t>
            </a:r>
          </a:p>
        </p:txBody>
      </p:sp>
      <p:sp>
        <p:nvSpPr>
          <p:cNvPr id="65544" name="Rectangle 17"/>
          <p:cNvSpPr>
            <a:spLocks noChangeArrowheads="1"/>
          </p:cNvSpPr>
          <p:nvPr/>
        </p:nvSpPr>
        <p:spPr bwMode="auto">
          <a:xfrm>
            <a:off x="3786188" y="1371600"/>
            <a:ext cx="519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t>bx lr</a:t>
            </a:r>
          </a:p>
        </p:txBody>
      </p:sp>
      <p:cxnSp>
        <p:nvCxnSpPr>
          <p:cNvPr id="65545" name="Straight Arrow Connector 18"/>
          <p:cNvCxnSpPr>
            <a:cxnSpLocks noChangeShapeType="1"/>
          </p:cNvCxnSpPr>
          <p:nvPr/>
        </p:nvCxnSpPr>
        <p:spPr bwMode="auto">
          <a:xfrm>
            <a:off x="4095750" y="1712913"/>
            <a:ext cx="136525" cy="568325"/>
          </a:xfrm>
          <a:prstGeom prst="straightConnector1">
            <a:avLst/>
          </a:prstGeom>
          <a:noFill/>
          <a:ln w="9525">
            <a:solidFill>
              <a:schemeClr val="tx1"/>
            </a:solidFill>
            <a:round/>
            <a:headEnd/>
            <a:tailEnd type="arrow" w="med" len="med"/>
          </a:ln>
        </p:spPr>
      </p:cxnSp>
      <p:cxnSp>
        <p:nvCxnSpPr>
          <p:cNvPr id="65546"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65547"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Execution Time</a:t>
            </a:r>
          </a:p>
        </p:txBody>
      </p:sp>
      <p:cxnSp>
        <p:nvCxnSpPr>
          <p:cNvPr id="65548"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65549"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HW</a:t>
            </a:r>
          </a:p>
          <a:p>
            <a:r>
              <a:rPr lang="en-US" sz="1600"/>
              <a:t>SW</a:t>
            </a:r>
          </a:p>
        </p:txBody>
      </p:sp>
      <p:sp>
        <p:nvSpPr>
          <p:cNvPr id="28" name="Rectangle 27"/>
          <p:cNvSpPr/>
          <p:nvPr/>
        </p:nvSpPr>
        <p:spPr bwMode="auto">
          <a:xfrm>
            <a:off x="779463" y="4619625"/>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PC</a:t>
            </a:r>
          </a:p>
        </p:txBody>
      </p:sp>
      <p:sp>
        <p:nvSpPr>
          <p:cNvPr id="29" name="Rectangle 28"/>
          <p:cNvSpPr/>
          <p:nvPr/>
        </p:nvSpPr>
        <p:spPr bwMode="auto">
          <a:xfrm>
            <a:off x="781050" y="484981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PSR</a:t>
            </a:r>
          </a:p>
        </p:txBody>
      </p:sp>
      <p:sp>
        <p:nvSpPr>
          <p:cNvPr id="30" name="Rectangle 29"/>
          <p:cNvSpPr/>
          <p:nvPr/>
        </p:nvSpPr>
        <p:spPr bwMode="auto">
          <a:xfrm>
            <a:off x="781050" y="5080000"/>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LR</a:t>
            </a:r>
          </a:p>
        </p:txBody>
      </p:sp>
      <p:sp>
        <p:nvSpPr>
          <p:cNvPr id="31" name="Rectangle 30"/>
          <p:cNvSpPr/>
          <p:nvPr/>
        </p:nvSpPr>
        <p:spPr bwMode="auto">
          <a:xfrm>
            <a:off x="785813" y="5313363"/>
            <a:ext cx="1422400"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R0-R3, R12</a:t>
            </a:r>
          </a:p>
        </p:txBody>
      </p:sp>
      <p:sp>
        <p:nvSpPr>
          <p:cNvPr id="41" name="Rectangle 40"/>
          <p:cNvSpPr/>
          <p:nvPr/>
        </p:nvSpPr>
        <p:spPr bwMode="auto">
          <a:xfrm>
            <a:off x="431165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2" name="Rectangle 41"/>
          <p:cNvSpPr/>
          <p:nvPr/>
        </p:nvSpPr>
        <p:spPr bwMode="auto">
          <a:xfrm>
            <a:off x="457993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3" name="Rectangle 42"/>
          <p:cNvSpPr/>
          <p:nvPr/>
        </p:nvSpPr>
        <p:spPr bwMode="auto">
          <a:xfrm>
            <a:off x="4849813" y="3913188"/>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4" name="Rectangle 43"/>
          <p:cNvSpPr/>
          <p:nvPr/>
        </p:nvSpPr>
        <p:spPr bwMode="auto">
          <a:xfrm>
            <a:off x="511810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5" name="Rectangle 44"/>
          <p:cNvSpPr/>
          <p:nvPr/>
        </p:nvSpPr>
        <p:spPr bwMode="auto">
          <a:xfrm>
            <a:off x="538638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65559"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65560"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65561"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Pending</a:t>
            </a:r>
          </a:p>
        </p:txBody>
      </p:sp>
      <p:sp>
        <p:nvSpPr>
          <p:cNvPr id="49" name="Rectangle 48"/>
          <p:cNvSpPr/>
          <p:nvPr/>
        </p:nvSpPr>
        <p:spPr bwMode="auto">
          <a:xfrm>
            <a:off x="434340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0" name="Rectangle 49"/>
          <p:cNvSpPr/>
          <p:nvPr/>
        </p:nvSpPr>
        <p:spPr bwMode="auto">
          <a:xfrm>
            <a:off x="461327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1" name="Rectangle 50"/>
          <p:cNvSpPr/>
          <p:nvPr/>
        </p:nvSpPr>
        <p:spPr bwMode="auto">
          <a:xfrm>
            <a:off x="4881563" y="561816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2" name="Rectangle 51"/>
          <p:cNvSpPr/>
          <p:nvPr/>
        </p:nvSpPr>
        <p:spPr bwMode="auto">
          <a:xfrm>
            <a:off x="514985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3" name="Rectangle 52"/>
          <p:cNvSpPr/>
          <p:nvPr/>
        </p:nvSpPr>
        <p:spPr bwMode="auto">
          <a:xfrm>
            <a:off x="541972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65567"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65568"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65569"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Active</a:t>
            </a:r>
          </a:p>
        </p:txBody>
      </p:sp>
      <p:sp>
        <p:nvSpPr>
          <p:cNvPr id="57" name="Rectangle 56"/>
          <p:cNvSpPr/>
          <p:nvPr/>
        </p:nvSpPr>
        <p:spPr bwMode="auto">
          <a:xfrm>
            <a:off x="434340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8" name="Rectangle 57"/>
          <p:cNvSpPr/>
          <p:nvPr/>
        </p:nvSpPr>
        <p:spPr bwMode="auto">
          <a:xfrm>
            <a:off x="461327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9" name="Rectangle 58"/>
          <p:cNvSpPr/>
          <p:nvPr/>
        </p:nvSpPr>
        <p:spPr bwMode="auto">
          <a:xfrm>
            <a:off x="4881563" y="477361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0" name="Rectangle 59"/>
          <p:cNvSpPr/>
          <p:nvPr/>
        </p:nvSpPr>
        <p:spPr bwMode="auto">
          <a:xfrm>
            <a:off x="514985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1" name="Rectangle 60"/>
          <p:cNvSpPr/>
          <p:nvPr/>
        </p:nvSpPr>
        <p:spPr bwMode="auto">
          <a:xfrm>
            <a:off x="541972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5575"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65576"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65577"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Enabled</a:t>
            </a:r>
          </a:p>
        </p:txBody>
      </p:sp>
      <p:sp>
        <p:nvSpPr>
          <p:cNvPr id="65578" name="Rectangle 64"/>
          <p:cNvSpPr>
            <a:spLocks noChangeArrowheads="1"/>
          </p:cNvSpPr>
          <p:nvPr/>
        </p:nvSpPr>
        <p:spPr bwMode="auto">
          <a:xfrm>
            <a:off x="781050" y="3697288"/>
            <a:ext cx="1420813" cy="922337"/>
          </a:xfrm>
          <a:prstGeom prst="rect">
            <a:avLst/>
          </a:prstGeom>
          <a:solidFill>
            <a:schemeClr val="accent1"/>
          </a:solidFill>
          <a:ln w="9525">
            <a:solidFill>
              <a:schemeClr val="tx1"/>
            </a:solidFill>
            <a:round/>
            <a:headEnd/>
            <a:tailEnd/>
          </a:ln>
        </p:spPr>
        <p:txBody>
          <a:bodyPr/>
          <a:lstStyle/>
          <a:p>
            <a:pPr algn="ctr"/>
            <a:r>
              <a:rPr lang="en-US" sz="1600"/>
              <a:t>Program </a:t>
            </a:r>
          </a:p>
          <a:p>
            <a:pPr algn="ctr"/>
            <a:r>
              <a:rPr lang="en-US" sz="1600"/>
              <a:t>Stack</a:t>
            </a:r>
          </a:p>
        </p:txBody>
      </p:sp>
      <p:sp>
        <p:nvSpPr>
          <p:cNvPr id="66" name="Rectangle 65"/>
          <p:cNvSpPr/>
          <p:nvPr/>
        </p:nvSpPr>
        <p:spPr bwMode="auto">
          <a:xfrm>
            <a:off x="2789238" y="3910013"/>
            <a:ext cx="1169987" cy="231775"/>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8</a:t>
            </a:r>
          </a:p>
        </p:txBody>
      </p:sp>
      <p:sp>
        <p:nvSpPr>
          <p:cNvPr id="67" name="Rectangle 66"/>
          <p:cNvSpPr/>
          <p:nvPr/>
        </p:nvSpPr>
        <p:spPr bwMode="auto">
          <a:xfrm>
            <a:off x="2789238" y="4148138"/>
            <a:ext cx="11699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10</a:t>
            </a:r>
          </a:p>
        </p:txBody>
      </p:sp>
      <p:sp>
        <p:nvSpPr>
          <p:cNvPr id="68" name="Rectangle 67"/>
          <p:cNvSpPr/>
          <p:nvPr/>
        </p:nvSpPr>
        <p:spPr bwMode="auto">
          <a:xfrm>
            <a:off x="2789238" y="4378325"/>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5</a:t>
            </a:r>
          </a:p>
        </p:txBody>
      </p:sp>
      <p:sp>
        <p:nvSpPr>
          <p:cNvPr id="69" name="Rectangle 68"/>
          <p:cNvSpPr/>
          <p:nvPr/>
        </p:nvSpPr>
        <p:spPr bwMode="auto">
          <a:xfrm>
            <a:off x="2794000" y="4602163"/>
            <a:ext cx="11699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3</a:t>
            </a:r>
          </a:p>
        </p:txBody>
      </p:sp>
      <p:sp>
        <p:nvSpPr>
          <p:cNvPr id="70" name="Rectangle 69"/>
          <p:cNvSpPr/>
          <p:nvPr/>
        </p:nvSpPr>
        <p:spPr bwMode="auto">
          <a:xfrm>
            <a:off x="2789238" y="483235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sp>
        <p:nvSpPr>
          <p:cNvPr id="65584" name="TextBox 70"/>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0</a:t>
            </a:r>
          </a:p>
          <a:p>
            <a:r>
              <a:rPr lang="en-US" sz="1600"/>
              <a:t>1</a:t>
            </a:r>
          </a:p>
          <a:p>
            <a:r>
              <a:rPr lang="en-US" sz="1600"/>
              <a:t>2</a:t>
            </a:r>
          </a:p>
          <a:p>
            <a:r>
              <a:rPr lang="en-US" sz="1600"/>
              <a:t>3</a:t>
            </a:r>
          </a:p>
          <a:p>
            <a:r>
              <a:rPr lang="en-US" sz="1600"/>
              <a:t>4</a:t>
            </a:r>
          </a:p>
        </p:txBody>
      </p:sp>
      <p:sp>
        <p:nvSpPr>
          <p:cNvPr id="65585" name="TextBox 71"/>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Priority Table</a:t>
            </a:r>
          </a:p>
        </p:txBody>
      </p:sp>
      <p:sp>
        <p:nvSpPr>
          <p:cNvPr id="74" name="Rectangle 73"/>
          <p:cNvSpPr/>
          <p:nvPr/>
        </p:nvSpPr>
        <p:spPr bwMode="auto">
          <a:xfrm>
            <a:off x="2789238" y="558800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sp>
        <p:nvSpPr>
          <p:cNvPr id="65587" name="TextBox 74"/>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Base Priority</a:t>
            </a:r>
          </a:p>
        </p:txBody>
      </p:sp>
    </p:spTree>
    <p:extLst>
      <p:ext uri="{BB962C8B-B14F-4D97-AF65-F5344CB8AC3E}">
        <p14:creationId xmlns:p14="http://schemas.microsoft.com/office/powerpoint/2010/main" val="36793225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atin typeface="Trebuchet MS" charset="0"/>
                <a:ea typeface="MS PGothic" charset="0"/>
              </a:rPr>
              <a:t>Single Interrupt</a:t>
            </a:r>
          </a:p>
        </p:txBody>
      </p:sp>
      <p:sp>
        <p:nvSpPr>
          <p:cNvPr id="665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47011365-132F-304D-B41C-08B1B139B98C}" type="slidenum">
              <a:rPr lang="en-US" sz="1600">
                <a:solidFill>
                  <a:schemeClr val="folHlink"/>
                </a:solidFill>
                <a:latin typeface="Trebuchet MS" charset="0"/>
              </a:rPr>
              <a:pPr/>
              <a:t>88</a:t>
            </a:fld>
            <a:endParaRPr lang="en-US" sz="1600">
              <a:solidFill>
                <a:schemeClr val="folHlink"/>
              </a:solidFill>
              <a:latin typeface="Trebuchet MS" charset="0"/>
            </a:endParaRPr>
          </a:p>
        </p:txBody>
      </p:sp>
      <p:sp>
        <p:nvSpPr>
          <p:cNvPr id="66563"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p>
            <a:pPr algn="ctr"/>
            <a:r>
              <a:rPr lang="en-US" sz="1400"/>
              <a:t>Program</a:t>
            </a:r>
          </a:p>
        </p:txBody>
      </p:sp>
      <p:sp>
        <p:nvSpPr>
          <p:cNvPr id="6" name="Rectangle 5"/>
          <p:cNvSpPr/>
          <p:nvPr/>
        </p:nvSpPr>
        <p:spPr bwMode="auto">
          <a:xfrm>
            <a:off x="2833688" y="2262188"/>
            <a:ext cx="1420812" cy="23018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ISR-LVL4</a:t>
            </a:r>
          </a:p>
        </p:txBody>
      </p:sp>
      <p:sp>
        <p:nvSpPr>
          <p:cNvPr id="8" name="Rectangle 7"/>
          <p:cNvSpPr/>
          <p:nvPr/>
        </p:nvSpPr>
        <p:spPr bwMode="auto">
          <a:xfrm>
            <a:off x="2212975" y="2036763"/>
            <a:ext cx="630238"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Stack</a:t>
            </a:r>
          </a:p>
        </p:txBody>
      </p:sp>
      <p:sp>
        <p:nvSpPr>
          <p:cNvPr id="10" name="Rectangle 9"/>
          <p:cNvSpPr/>
          <p:nvPr/>
        </p:nvSpPr>
        <p:spPr bwMode="auto">
          <a:xfrm>
            <a:off x="4254500" y="2036763"/>
            <a:ext cx="630238"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err="1">
                <a:solidFill>
                  <a:schemeClr val="tx1"/>
                </a:solidFill>
                <a:latin typeface="Times New Roman" pitchFamily="18" charset="0"/>
              </a:rPr>
              <a:t>Unstack</a:t>
            </a:r>
            <a:endParaRPr lang="en-US" sz="1400" dirty="0">
              <a:solidFill>
                <a:schemeClr val="tx1"/>
              </a:solidFill>
              <a:latin typeface="Times New Roman" pitchFamily="18" charset="0"/>
            </a:endParaRPr>
          </a:p>
        </p:txBody>
      </p:sp>
      <p:cxnSp>
        <p:nvCxnSpPr>
          <p:cNvPr id="66567"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66568"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4</a:t>
            </a:r>
          </a:p>
        </p:txBody>
      </p:sp>
      <p:sp>
        <p:nvSpPr>
          <p:cNvPr id="66569" name="Rectangle 17"/>
          <p:cNvSpPr>
            <a:spLocks noChangeArrowheads="1"/>
          </p:cNvSpPr>
          <p:nvPr/>
        </p:nvSpPr>
        <p:spPr bwMode="auto">
          <a:xfrm>
            <a:off x="3786188" y="1371600"/>
            <a:ext cx="519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t>bx lr</a:t>
            </a:r>
          </a:p>
        </p:txBody>
      </p:sp>
      <p:cxnSp>
        <p:nvCxnSpPr>
          <p:cNvPr id="66570" name="Straight Arrow Connector 18"/>
          <p:cNvCxnSpPr>
            <a:cxnSpLocks noChangeShapeType="1"/>
          </p:cNvCxnSpPr>
          <p:nvPr/>
        </p:nvCxnSpPr>
        <p:spPr bwMode="auto">
          <a:xfrm>
            <a:off x="4095750" y="1712913"/>
            <a:ext cx="136525" cy="568325"/>
          </a:xfrm>
          <a:prstGeom prst="straightConnector1">
            <a:avLst/>
          </a:prstGeom>
          <a:noFill/>
          <a:ln w="9525">
            <a:solidFill>
              <a:schemeClr val="tx1"/>
            </a:solidFill>
            <a:round/>
            <a:headEnd/>
            <a:tailEnd type="arrow" w="med" len="med"/>
          </a:ln>
        </p:spPr>
      </p:cxnSp>
      <p:cxnSp>
        <p:nvCxnSpPr>
          <p:cNvPr id="66571"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66572"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Execution Time</a:t>
            </a:r>
          </a:p>
        </p:txBody>
      </p:sp>
      <p:cxnSp>
        <p:nvCxnSpPr>
          <p:cNvPr id="66573"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66574"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HW</a:t>
            </a:r>
          </a:p>
          <a:p>
            <a:r>
              <a:rPr lang="en-US" sz="1600"/>
              <a:t>SW</a:t>
            </a:r>
          </a:p>
        </p:txBody>
      </p:sp>
      <p:sp>
        <p:nvSpPr>
          <p:cNvPr id="41" name="Rectangle 40"/>
          <p:cNvSpPr/>
          <p:nvPr/>
        </p:nvSpPr>
        <p:spPr bwMode="auto">
          <a:xfrm>
            <a:off x="431165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2" name="Rectangle 41"/>
          <p:cNvSpPr/>
          <p:nvPr/>
        </p:nvSpPr>
        <p:spPr bwMode="auto">
          <a:xfrm>
            <a:off x="457993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3" name="Rectangle 42"/>
          <p:cNvSpPr/>
          <p:nvPr/>
        </p:nvSpPr>
        <p:spPr bwMode="auto">
          <a:xfrm>
            <a:off x="4849813" y="3913188"/>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4" name="Rectangle 43"/>
          <p:cNvSpPr/>
          <p:nvPr/>
        </p:nvSpPr>
        <p:spPr bwMode="auto">
          <a:xfrm>
            <a:off x="511810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5" name="Rectangle 44"/>
          <p:cNvSpPr/>
          <p:nvPr/>
        </p:nvSpPr>
        <p:spPr bwMode="auto">
          <a:xfrm>
            <a:off x="538638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66580"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66581"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66582"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Pending</a:t>
            </a:r>
          </a:p>
        </p:txBody>
      </p:sp>
      <p:sp>
        <p:nvSpPr>
          <p:cNvPr id="49" name="Rectangle 48"/>
          <p:cNvSpPr/>
          <p:nvPr/>
        </p:nvSpPr>
        <p:spPr bwMode="auto">
          <a:xfrm>
            <a:off x="434340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0" name="Rectangle 49"/>
          <p:cNvSpPr/>
          <p:nvPr/>
        </p:nvSpPr>
        <p:spPr bwMode="auto">
          <a:xfrm>
            <a:off x="461327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1" name="Rectangle 50"/>
          <p:cNvSpPr/>
          <p:nvPr/>
        </p:nvSpPr>
        <p:spPr bwMode="auto">
          <a:xfrm>
            <a:off x="4881563" y="561816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2" name="Rectangle 51"/>
          <p:cNvSpPr/>
          <p:nvPr/>
        </p:nvSpPr>
        <p:spPr bwMode="auto">
          <a:xfrm>
            <a:off x="514985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3" name="Rectangle 52"/>
          <p:cNvSpPr/>
          <p:nvPr/>
        </p:nvSpPr>
        <p:spPr bwMode="auto">
          <a:xfrm>
            <a:off x="541972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66588"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66589"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66590"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Active</a:t>
            </a:r>
          </a:p>
        </p:txBody>
      </p:sp>
      <p:sp>
        <p:nvSpPr>
          <p:cNvPr id="57" name="Rectangle 56"/>
          <p:cNvSpPr/>
          <p:nvPr/>
        </p:nvSpPr>
        <p:spPr bwMode="auto">
          <a:xfrm>
            <a:off x="434340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8" name="Rectangle 57"/>
          <p:cNvSpPr/>
          <p:nvPr/>
        </p:nvSpPr>
        <p:spPr bwMode="auto">
          <a:xfrm>
            <a:off x="461327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9" name="Rectangle 58"/>
          <p:cNvSpPr/>
          <p:nvPr/>
        </p:nvSpPr>
        <p:spPr bwMode="auto">
          <a:xfrm>
            <a:off x="4881563" y="477361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0" name="Rectangle 59"/>
          <p:cNvSpPr/>
          <p:nvPr/>
        </p:nvSpPr>
        <p:spPr bwMode="auto">
          <a:xfrm>
            <a:off x="514985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1" name="Rectangle 60"/>
          <p:cNvSpPr/>
          <p:nvPr/>
        </p:nvSpPr>
        <p:spPr bwMode="auto">
          <a:xfrm>
            <a:off x="541972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6596"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66597"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66598"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Enabled</a:t>
            </a:r>
          </a:p>
        </p:txBody>
      </p:sp>
      <p:sp>
        <p:nvSpPr>
          <p:cNvPr id="66599" name="Rectangle 64"/>
          <p:cNvSpPr>
            <a:spLocks noChangeArrowheads="1"/>
          </p:cNvSpPr>
          <p:nvPr/>
        </p:nvSpPr>
        <p:spPr bwMode="auto">
          <a:xfrm>
            <a:off x="781050" y="3697288"/>
            <a:ext cx="1420813" cy="922337"/>
          </a:xfrm>
          <a:prstGeom prst="rect">
            <a:avLst/>
          </a:prstGeom>
          <a:solidFill>
            <a:schemeClr val="accent1"/>
          </a:solidFill>
          <a:ln w="9525">
            <a:solidFill>
              <a:schemeClr val="tx1"/>
            </a:solidFill>
            <a:round/>
            <a:headEnd/>
            <a:tailEnd/>
          </a:ln>
        </p:spPr>
        <p:txBody>
          <a:bodyPr/>
          <a:lstStyle/>
          <a:p>
            <a:pPr algn="ctr"/>
            <a:r>
              <a:rPr lang="en-US" sz="1600"/>
              <a:t>Program </a:t>
            </a:r>
          </a:p>
          <a:p>
            <a:pPr algn="ctr"/>
            <a:r>
              <a:rPr lang="en-US" sz="1600"/>
              <a:t>Stack</a:t>
            </a:r>
          </a:p>
        </p:txBody>
      </p:sp>
      <p:sp>
        <p:nvSpPr>
          <p:cNvPr id="66600" name="Oval 65"/>
          <p:cNvSpPr>
            <a:spLocks noChangeArrowheads="1"/>
          </p:cNvSpPr>
          <p:nvPr/>
        </p:nvSpPr>
        <p:spPr bwMode="auto">
          <a:xfrm>
            <a:off x="4256088" y="5387975"/>
            <a:ext cx="392112" cy="666750"/>
          </a:xfrm>
          <a:prstGeom prst="ellipse">
            <a:avLst/>
          </a:prstGeom>
          <a:solidFill>
            <a:srgbClr val="CC0000">
              <a:alpha val="43137"/>
            </a:srgbClr>
          </a:solidFill>
          <a:ln w="9525">
            <a:solidFill>
              <a:schemeClr val="tx1"/>
            </a:solidFill>
            <a:round/>
            <a:headEnd/>
            <a:tailEnd/>
          </a:ln>
        </p:spPr>
        <p:txBody>
          <a:bodyPr/>
          <a:lstStyle/>
          <a:p>
            <a:endParaRPr lang="en-US"/>
          </a:p>
        </p:txBody>
      </p:sp>
      <p:sp>
        <p:nvSpPr>
          <p:cNvPr id="66601" name="Oval 66"/>
          <p:cNvSpPr>
            <a:spLocks noChangeArrowheads="1"/>
          </p:cNvSpPr>
          <p:nvPr/>
        </p:nvSpPr>
        <p:spPr bwMode="auto">
          <a:xfrm>
            <a:off x="650875" y="4530725"/>
            <a:ext cx="1731963" cy="666750"/>
          </a:xfrm>
          <a:prstGeom prst="ellipse">
            <a:avLst/>
          </a:prstGeom>
          <a:solidFill>
            <a:srgbClr val="CC0000">
              <a:alpha val="43137"/>
            </a:srgbClr>
          </a:solidFill>
          <a:ln w="9525">
            <a:solidFill>
              <a:schemeClr val="tx1"/>
            </a:solidFill>
            <a:round/>
            <a:headEnd/>
            <a:tailEnd/>
          </a:ln>
        </p:spPr>
        <p:txBody>
          <a:bodyPr/>
          <a:lstStyle/>
          <a:p>
            <a:endParaRPr lang="en-US"/>
          </a:p>
        </p:txBody>
      </p:sp>
      <p:sp>
        <p:nvSpPr>
          <p:cNvPr id="68" name="Rectangle 67"/>
          <p:cNvSpPr/>
          <p:nvPr/>
        </p:nvSpPr>
        <p:spPr bwMode="auto">
          <a:xfrm>
            <a:off x="2789238" y="3910013"/>
            <a:ext cx="1169987" cy="231775"/>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8</a:t>
            </a:r>
          </a:p>
        </p:txBody>
      </p:sp>
      <p:sp>
        <p:nvSpPr>
          <p:cNvPr id="69" name="Rectangle 68"/>
          <p:cNvSpPr/>
          <p:nvPr/>
        </p:nvSpPr>
        <p:spPr bwMode="auto">
          <a:xfrm>
            <a:off x="2789238" y="4148138"/>
            <a:ext cx="11699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10</a:t>
            </a:r>
          </a:p>
        </p:txBody>
      </p:sp>
      <p:sp>
        <p:nvSpPr>
          <p:cNvPr id="70" name="Rectangle 69"/>
          <p:cNvSpPr/>
          <p:nvPr/>
        </p:nvSpPr>
        <p:spPr bwMode="auto">
          <a:xfrm>
            <a:off x="2789238" y="4378325"/>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5</a:t>
            </a:r>
          </a:p>
        </p:txBody>
      </p:sp>
      <p:sp>
        <p:nvSpPr>
          <p:cNvPr id="71" name="Rectangle 70"/>
          <p:cNvSpPr/>
          <p:nvPr/>
        </p:nvSpPr>
        <p:spPr bwMode="auto">
          <a:xfrm>
            <a:off x="2794000" y="4602163"/>
            <a:ext cx="11699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3</a:t>
            </a:r>
          </a:p>
        </p:txBody>
      </p:sp>
      <p:sp>
        <p:nvSpPr>
          <p:cNvPr id="72" name="Rectangle 71"/>
          <p:cNvSpPr/>
          <p:nvPr/>
        </p:nvSpPr>
        <p:spPr bwMode="auto">
          <a:xfrm>
            <a:off x="2789238" y="483235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sp>
        <p:nvSpPr>
          <p:cNvPr id="66607" name="TextBox 72"/>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0</a:t>
            </a:r>
          </a:p>
          <a:p>
            <a:r>
              <a:rPr lang="en-US" sz="1600"/>
              <a:t>1</a:t>
            </a:r>
          </a:p>
          <a:p>
            <a:r>
              <a:rPr lang="en-US" sz="1600"/>
              <a:t>2</a:t>
            </a:r>
          </a:p>
          <a:p>
            <a:r>
              <a:rPr lang="en-US" sz="1600"/>
              <a:t>3</a:t>
            </a:r>
          </a:p>
          <a:p>
            <a:r>
              <a:rPr lang="en-US" sz="1600"/>
              <a:t>4</a:t>
            </a:r>
          </a:p>
        </p:txBody>
      </p:sp>
      <p:sp>
        <p:nvSpPr>
          <p:cNvPr id="66608" name="TextBox 73"/>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Priority Table</a:t>
            </a:r>
          </a:p>
        </p:txBody>
      </p:sp>
      <p:sp>
        <p:nvSpPr>
          <p:cNvPr id="76" name="Rectangle 75"/>
          <p:cNvSpPr/>
          <p:nvPr/>
        </p:nvSpPr>
        <p:spPr bwMode="auto">
          <a:xfrm>
            <a:off x="2789238" y="558800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sp>
        <p:nvSpPr>
          <p:cNvPr id="66610" name="TextBox 76"/>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Base Priority</a:t>
            </a:r>
          </a:p>
        </p:txBody>
      </p:sp>
    </p:spTree>
    <p:extLst>
      <p:ext uri="{BB962C8B-B14F-4D97-AF65-F5344CB8AC3E}">
        <p14:creationId xmlns:p14="http://schemas.microsoft.com/office/powerpoint/2010/main" val="18776593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latin typeface="Trebuchet MS" charset="0"/>
                <a:ea typeface="MS PGothic" charset="0"/>
              </a:rPr>
              <a:t>Single Interrupt</a:t>
            </a:r>
          </a:p>
        </p:txBody>
      </p:sp>
      <p:sp>
        <p:nvSpPr>
          <p:cNvPr id="675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795EF381-DD87-C547-A370-0DC74F287804}" type="slidenum">
              <a:rPr lang="en-US" sz="1600">
                <a:solidFill>
                  <a:schemeClr val="folHlink"/>
                </a:solidFill>
                <a:latin typeface="Trebuchet MS" charset="0"/>
              </a:rPr>
              <a:pPr/>
              <a:t>89</a:t>
            </a:fld>
            <a:endParaRPr lang="en-US" sz="1600">
              <a:solidFill>
                <a:schemeClr val="folHlink"/>
              </a:solidFill>
              <a:latin typeface="Trebuchet MS" charset="0"/>
            </a:endParaRPr>
          </a:p>
        </p:txBody>
      </p:sp>
      <p:sp>
        <p:nvSpPr>
          <p:cNvPr id="67587"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p>
            <a:pPr algn="ctr"/>
            <a:r>
              <a:rPr lang="en-US" sz="1400"/>
              <a:t>Program</a:t>
            </a:r>
          </a:p>
        </p:txBody>
      </p:sp>
      <p:sp>
        <p:nvSpPr>
          <p:cNvPr id="6" name="Rectangle 5"/>
          <p:cNvSpPr/>
          <p:nvPr/>
        </p:nvSpPr>
        <p:spPr bwMode="auto">
          <a:xfrm>
            <a:off x="2833688" y="2262188"/>
            <a:ext cx="1420812" cy="23018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ISR-LVL4</a:t>
            </a:r>
          </a:p>
        </p:txBody>
      </p:sp>
      <p:sp>
        <p:nvSpPr>
          <p:cNvPr id="8" name="Rectangle 7"/>
          <p:cNvSpPr/>
          <p:nvPr/>
        </p:nvSpPr>
        <p:spPr bwMode="auto">
          <a:xfrm>
            <a:off x="2212975" y="2036763"/>
            <a:ext cx="630238"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Stack</a:t>
            </a:r>
          </a:p>
        </p:txBody>
      </p:sp>
      <p:sp>
        <p:nvSpPr>
          <p:cNvPr id="10" name="Rectangle 9"/>
          <p:cNvSpPr/>
          <p:nvPr/>
        </p:nvSpPr>
        <p:spPr bwMode="auto">
          <a:xfrm>
            <a:off x="4254500" y="2036763"/>
            <a:ext cx="630238"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err="1">
                <a:solidFill>
                  <a:schemeClr val="tx1"/>
                </a:solidFill>
                <a:latin typeface="Times New Roman" pitchFamily="18" charset="0"/>
              </a:rPr>
              <a:t>Unstack</a:t>
            </a:r>
            <a:endParaRPr lang="en-US" sz="1400" dirty="0">
              <a:solidFill>
                <a:schemeClr val="tx1"/>
              </a:solidFill>
              <a:latin typeface="Times New Roman" pitchFamily="18" charset="0"/>
            </a:endParaRPr>
          </a:p>
        </p:txBody>
      </p:sp>
      <p:sp>
        <p:nvSpPr>
          <p:cNvPr id="67591" name="Rectangle 10"/>
          <p:cNvSpPr>
            <a:spLocks noChangeArrowheads="1"/>
          </p:cNvSpPr>
          <p:nvPr/>
        </p:nvSpPr>
        <p:spPr bwMode="auto">
          <a:xfrm>
            <a:off x="4884738" y="2300288"/>
            <a:ext cx="1420812" cy="230187"/>
          </a:xfrm>
          <a:prstGeom prst="rect">
            <a:avLst/>
          </a:prstGeom>
          <a:solidFill>
            <a:schemeClr val="accent1"/>
          </a:solidFill>
          <a:ln w="9525">
            <a:solidFill>
              <a:schemeClr val="tx1"/>
            </a:solidFill>
            <a:round/>
            <a:headEnd/>
            <a:tailEnd/>
          </a:ln>
        </p:spPr>
        <p:txBody>
          <a:bodyPr lIns="0" tIns="0" rIns="0" bIns="0"/>
          <a:lstStyle/>
          <a:p>
            <a:pPr algn="ctr"/>
            <a:r>
              <a:rPr lang="en-US" sz="1400"/>
              <a:t>Program</a:t>
            </a:r>
          </a:p>
        </p:txBody>
      </p:sp>
      <p:cxnSp>
        <p:nvCxnSpPr>
          <p:cNvPr id="67592"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67593"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4</a:t>
            </a:r>
          </a:p>
        </p:txBody>
      </p:sp>
      <p:sp>
        <p:nvSpPr>
          <p:cNvPr id="67594" name="Rectangle 17"/>
          <p:cNvSpPr>
            <a:spLocks noChangeArrowheads="1"/>
          </p:cNvSpPr>
          <p:nvPr/>
        </p:nvSpPr>
        <p:spPr bwMode="auto">
          <a:xfrm>
            <a:off x="3786188" y="1371600"/>
            <a:ext cx="519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t>bx lr</a:t>
            </a:r>
          </a:p>
        </p:txBody>
      </p:sp>
      <p:cxnSp>
        <p:nvCxnSpPr>
          <p:cNvPr id="67595" name="Straight Arrow Connector 18"/>
          <p:cNvCxnSpPr>
            <a:cxnSpLocks noChangeShapeType="1"/>
          </p:cNvCxnSpPr>
          <p:nvPr/>
        </p:nvCxnSpPr>
        <p:spPr bwMode="auto">
          <a:xfrm>
            <a:off x="4095750" y="1712913"/>
            <a:ext cx="136525" cy="568325"/>
          </a:xfrm>
          <a:prstGeom prst="straightConnector1">
            <a:avLst/>
          </a:prstGeom>
          <a:noFill/>
          <a:ln w="9525">
            <a:solidFill>
              <a:schemeClr val="tx1"/>
            </a:solidFill>
            <a:round/>
            <a:headEnd/>
            <a:tailEnd type="arrow" w="med" len="med"/>
          </a:ln>
        </p:spPr>
      </p:cxnSp>
      <p:cxnSp>
        <p:nvCxnSpPr>
          <p:cNvPr id="67596"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67597"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Execution Time</a:t>
            </a:r>
          </a:p>
        </p:txBody>
      </p:sp>
      <p:cxnSp>
        <p:nvCxnSpPr>
          <p:cNvPr id="67598"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67599"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HW</a:t>
            </a:r>
          </a:p>
          <a:p>
            <a:r>
              <a:rPr lang="en-US" sz="1600"/>
              <a:t>SW</a:t>
            </a:r>
          </a:p>
        </p:txBody>
      </p:sp>
      <p:sp>
        <p:nvSpPr>
          <p:cNvPr id="33" name="Rectangle 32"/>
          <p:cNvSpPr/>
          <p:nvPr/>
        </p:nvSpPr>
        <p:spPr bwMode="auto">
          <a:xfrm>
            <a:off x="2789238" y="3910013"/>
            <a:ext cx="1169987" cy="231775"/>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8</a:t>
            </a:r>
          </a:p>
        </p:txBody>
      </p:sp>
      <p:sp>
        <p:nvSpPr>
          <p:cNvPr id="34" name="Rectangle 33"/>
          <p:cNvSpPr/>
          <p:nvPr/>
        </p:nvSpPr>
        <p:spPr bwMode="auto">
          <a:xfrm>
            <a:off x="2789238" y="4148138"/>
            <a:ext cx="11699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10</a:t>
            </a:r>
          </a:p>
        </p:txBody>
      </p:sp>
      <p:sp>
        <p:nvSpPr>
          <p:cNvPr id="35" name="Rectangle 34"/>
          <p:cNvSpPr/>
          <p:nvPr/>
        </p:nvSpPr>
        <p:spPr bwMode="auto">
          <a:xfrm>
            <a:off x="2789238" y="4378325"/>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5</a:t>
            </a:r>
          </a:p>
        </p:txBody>
      </p:sp>
      <p:sp>
        <p:nvSpPr>
          <p:cNvPr id="36" name="Rectangle 35"/>
          <p:cNvSpPr/>
          <p:nvPr/>
        </p:nvSpPr>
        <p:spPr bwMode="auto">
          <a:xfrm>
            <a:off x="2794000" y="4602163"/>
            <a:ext cx="11699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3</a:t>
            </a:r>
          </a:p>
        </p:txBody>
      </p:sp>
      <p:sp>
        <p:nvSpPr>
          <p:cNvPr id="37" name="Rectangle 36"/>
          <p:cNvSpPr/>
          <p:nvPr/>
        </p:nvSpPr>
        <p:spPr bwMode="auto">
          <a:xfrm>
            <a:off x="2789238" y="483235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sp>
        <p:nvSpPr>
          <p:cNvPr id="67605"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0</a:t>
            </a:r>
          </a:p>
          <a:p>
            <a:r>
              <a:rPr lang="en-US" sz="1600"/>
              <a:t>1</a:t>
            </a:r>
          </a:p>
          <a:p>
            <a:r>
              <a:rPr lang="en-US" sz="1600"/>
              <a:t>2</a:t>
            </a:r>
          </a:p>
          <a:p>
            <a:r>
              <a:rPr lang="en-US" sz="1600"/>
              <a:t>3</a:t>
            </a:r>
          </a:p>
          <a:p>
            <a:r>
              <a:rPr lang="en-US" sz="1600"/>
              <a:t>4</a:t>
            </a:r>
          </a:p>
        </p:txBody>
      </p:sp>
      <p:sp>
        <p:nvSpPr>
          <p:cNvPr id="67606"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Priority Table</a:t>
            </a:r>
          </a:p>
        </p:txBody>
      </p:sp>
      <p:sp>
        <p:nvSpPr>
          <p:cNvPr id="41" name="Rectangle 40"/>
          <p:cNvSpPr/>
          <p:nvPr/>
        </p:nvSpPr>
        <p:spPr bwMode="auto">
          <a:xfrm>
            <a:off x="431165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2" name="Rectangle 41"/>
          <p:cNvSpPr/>
          <p:nvPr/>
        </p:nvSpPr>
        <p:spPr bwMode="auto">
          <a:xfrm>
            <a:off x="457993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3" name="Rectangle 42"/>
          <p:cNvSpPr/>
          <p:nvPr/>
        </p:nvSpPr>
        <p:spPr bwMode="auto">
          <a:xfrm>
            <a:off x="4849813" y="3913188"/>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4" name="Rectangle 43"/>
          <p:cNvSpPr/>
          <p:nvPr/>
        </p:nvSpPr>
        <p:spPr bwMode="auto">
          <a:xfrm>
            <a:off x="511810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5" name="Rectangle 44"/>
          <p:cNvSpPr/>
          <p:nvPr/>
        </p:nvSpPr>
        <p:spPr bwMode="auto">
          <a:xfrm>
            <a:off x="538638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67612"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67613"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67614"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Pending</a:t>
            </a:r>
          </a:p>
        </p:txBody>
      </p:sp>
      <p:sp>
        <p:nvSpPr>
          <p:cNvPr id="49" name="Rectangle 48"/>
          <p:cNvSpPr/>
          <p:nvPr/>
        </p:nvSpPr>
        <p:spPr bwMode="auto">
          <a:xfrm>
            <a:off x="434340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0" name="Rectangle 49"/>
          <p:cNvSpPr/>
          <p:nvPr/>
        </p:nvSpPr>
        <p:spPr bwMode="auto">
          <a:xfrm>
            <a:off x="461327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1" name="Rectangle 50"/>
          <p:cNvSpPr/>
          <p:nvPr/>
        </p:nvSpPr>
        <p:spPr bwMode="auto">
          <a:xfrm>
            <a:off x="4881563" y="561816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2" name="Rectangle 51"/>
          <p:cNvSpPr/>
          <p:nvPr/>
        </p:nvSpPr>
        <p:spPr bwMode="auto">
          <a:xfrm>
            <a:off x="514985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3" name="Rectangle 52"/>
          <p:cNvSpPr/>
          <p:nvPr/>
        </p:nvSpPr>
        <p:spPr bwMode="auto">
          <a:xfrm>
            <a:off x="541972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67620"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67621"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67622"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Active</a:t>
            </a:r>
          </a:p>
        </p:txBody>
      </p:sp>
      <p:sp>
        <p:nvSpPr>
          <p:cNvPr id="57" name="Rectangle 56"/>
          <p:cNvSpPr/>
          <p:nvPr/>
        </p:nvSpPr>
        <p:spPr bwMode="auto">
          <a:xfrm>
            <a:off x="434340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8" name="Rectangle 57"/>
          <p:cNvSpPr/>
          <p:nvPr/>
        </p:nvSpPr>
        <p:spPr bwMode="auto">
          <a:xfrm>
            <a:off x="461327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9" name="Rectangle 58"/>
          <p:cNvSpPr/>
          <p:nvPr/>
        </p:nvSpPr>
        <p:spPr bwMode="auto">
          <a:xfrm>
            <a:off x="4881563" y="477361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0" name="Rectangle 59"/>
          <p:cNvSpPr/>
          <p:nvPr/>
        </p:nvSpPr>
        <p:spPr bwMode="auto">
          <a:xfrm>
            <a:off x="514985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1" name="Rectangle 60"/>
          <p:cNvSpPr/>
          <p:nvPr/>
        </p:nvSpPr>
        <p:spPr bwMode="auto">
          <a:xfrm>
            <a:off x="541972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7628"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67629"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67630"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Enabled</a:t>
            </a:r>
          </a:p>
        </p:txBody>
      </p:sp>
      <p:sp>
        <p:nvSpPr>
          <p:cNvPr id="67631" name="Rectangle 64"/>
          <p:cNvSpPr>
            <a:spLocks noChangeArrowheads="1"/>
          </p:cNvSpPr>
          <p:nvPr/>
        </p:nvSpPr>
        <p:spPr bwMode="auto">
          <a:xfrm>
            <a:off x="781050" y="3697288"/>
            <a:ext cx="1420813" cy="922337"/>
          </a:xfrm>
          <a:prstGeom prst="rect">
            <a:avLst/>
          </a:prstGeom>
          <a:solidFill>
            <a:schemeClr val="accent1"/>
          </a:solidFill>
          <a:ln w="9525">
            <a:solidFill>
              <a:schemeClr val="tx1"/>
            </a:solidFill>
            <a:round/>
            <a:headEnd/>
            <a:tailEnd/>
          </a:ln>
        </p:spPr>
        <p:txBody>
          <a:bodyPr/>
          <a:lstStyle/>
          <a:p>
            <a:pPr algn="ctr"/>
            <a:r>
              <a:rPr lang="en-US" sz="1600"/>
              <a:t>Program </a:t>
            </a:r>
          </a:p>
          <a:p>
            <a:pPr algn="ctr"/>
            <a:r>
              <a:rPr lang="en-US" sz="1600"/>
              <a:t>Stack</a:t>
            </a:r>
          </a:p>
        </p:txBody>
      </p:sp>
      <p:sp>
        <p:nvSpPr>
          <p:cNvPr id="67" name="Rectangle 66"/>
          <p:cNvSpPr/>
          <p:nvPr/>
        </p:nvSpPr>
        <p:spPr bwMode="auto">
          <a:xfrm>
            <a:off x="2789238" y="558800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256</a:t>
            </a:r>
          </a:p>
        </p:txBody>
      </p:sp>
      <p:sp>
        <p:nvSpPr>
          <p:cNvPr id="67633" name="TextBox 67"/>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Base Priority</a:t>
            </a:r>
          </a:p>
        </p:txBody>
      </p:sp>
    </p:spTree>
    <p:extLst>
      <p:ext uri="{BB962C8B-B14F-4D97-AF65-F5344CB8AC3E}">
        <p14:creationId xmlns:p14="http://schemas.microsoft.com/office/powerpoint/2010/main" val="1379088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ea typeface="MS PGothic" panose="020B0600070205080204" pitchFamily="34" charset="-128"/>
              </a:defRPr>
            </a:lvl1pPr>
            <a:lvl2pPr marL="742950" indent="-285750">
              <a:defRPr sz="3600">
                <a:solidFill>
                  <a:schemeClr val="tx1"/>
                </a:solidFill>
                <a:latin typeface="Times New Roman" panose="02020603050405020304" pitchFamily="18" charset="0"/>
                <a:ea typeface="MS PGothic" panose="020B0600070205080204" pitchFamily="34" charset="-128"/>
              </a:defRPr>
            </a:lvl2pPr>
            <a:lvl3pPr marL="1143000" indent="-228600">
              <a:defRPr sz="3600">
                <a:solidFill>
                  <a:schemeClr val="tx1"/>
                </a:solidFill>
                <a:latin typeface="Times New Roman" panose="02020603050405020304" pitchFamily="18" charset="0"/>
                <a:ea typeface="MS PGothic" panose="020B0600070205080204" pitchFamily="34" charset="-128"/>
              </a:defRPr>
            </a:lvl3pPr>
            <a:lvl4pPr marL="1600200" indent="-228600">
              <a:defRPr sz="3600">
                <a:solidFill>
                  <a:schemeClr val="tx1"/>
                </a:solidFill>
                <a:latin typeface="Times New Roman" panose="02020603050405020304" pitchFamily="18" charset="0"/>
                <a:ea typeface="MS PGothic" panose="020B0600070205080204" pitchFamily="34" charset="-128"/>
              </a:defRPr>
            </a:lvl4pPr>
            <a:lvl5pPr marL="2057400" indent="-228600">
              <a:defRPr sz="3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ea typeface="MS PGothic" panose="020B0600070205080204" pitchFamily="34" charset="-128"/>
              </a:defRPr>
            </a:lvl9pPr>
          </a:lstStyle>
          <a:p>
            <a:fld id="{4064C2B5-55A3-4B8F-B061-8D0852BE53CB}" type="slidenum">
              <a:rPr lang="en-US" altLang="en-US" sz="1600">
                <a:solidFill>
                  <a:schemeClr val="folHlink"/>
                </a:solidFill>
                <a:latin typeface="Trebuchet MS" panose="020B0603020202020204" pitchFamily="34" charset="0"/>
              </a:rPr>
              <a:pPr/>
              <a:t>9</a:t>
            </a:fld>
            <a:endParaRPr lang="en-US" altLang="en-US" sz="1600">
              <a:solidFill>
                <a:schemeClr val="folHlink"/>
              </a:solidFill>
              <a:latin typeface="Trebuchet MS" panose="020B0603020202020204" pitchFamily="34" charset="0"/>
            </a:endParaRPr>
          </a:p>
        </p:txBody>
      </p:sp>
      <p:sp>
        <p:nvSpPr>
          <p:cNvPr id="26626" name="Rectangle 3"/>
          <p:cNvSpPr>
            <a:spLocks noGrp="1" noChangeArrowheads="1"/>
          </p:cNvSpPr>
          <p:nvPr>
            <p:ph type="body" idx="1"/>
          </p:nvPr>
        </p:nvSpPr>
        <p:spPr/>
        <p:txBody>
          <a:bodyPr/>
          <a:lstStyle/>
          <a:p>
            <a:pPr algn="ctr">
              <a:buFontTx/>
              <a:buNone/>
            </a:pPr>
            <a:r>
              <a:rPr lang="en-US" altLang="en-US" sz="2800" u="sng" smtClean="0"/>
              <a:t>MPU</a:t>
            </a:r>
            <a:r>
              <a:rPr lang="en-US" altLang="en-US" sz="2800" smtClean="0"/>
              <a:t>				</a:t>
            </a:r>
            <a:r>
              <a:rPr lang="en-US" altLang="en-US" sz="2800" u="sng" smtClean="0"/>
              <a:t>FPGA</a:t>
            </a:r>
            <a:r>
              <a:rPr lang="en-US" altLang="en-US" sz="2800" smtClean="0"/>
              <a:t>		</a:t>
            </a:r>
          </a:p>
          <a:p>
            <a:pPr algn="ctr">
              <a:buFontTx/>
              <a:buNone/>
            </a:pPr>
            <a:endParaRPr lang="en-US" altLang="en-US" sz="1800" smtClean="0"/>
          </a:p>
          <a:p>
            <a:pPr algn="ctr">
              <a:buFontTx/>
              <a:buNone/>
            </a:pPr>
            <a:endParaRPr lang="en-US" altLang="en-US" sz="3200" smtClean="0"/>
          </a:p>
          <a:p>
            <a:pPr algn="ctr">
              <a:buFontTx/>
              <a:buNone/>
            </a:pPr>
            <a:endParaRPr lang="en-US" altLang="en-US" sz="2800" smtClean="0"/>
          </a:p>
        </p:txBody>
      </p:sp>
      <p:pic>
        <p:nvPicPr>
          <p:cNvPr id="2662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828800"/>
            <a:ext cx="41021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p:cNvPicPr>
            <a:picLocks noChangeAspect="1"/>
          </p:cNvPicPr>
          <p:nvPr/>
        </p:nvPicPr>
        <p:blipFill>
          <a:blip r:embed="rId3">
            <a:extLst>
              <a:ext uri="{28A0092B-C50C-407E-A947-70E740481C1C}">
                <a14:useLocalDpi xmlns:a14="http://schemas.microsoft.com/office/drawing/2010/main" val="0"/>
              </a:ext>
            </a:extLst>
          </a:blip>
          <a:srcRect r="54715"/>
          <a:stretch>
            <a:fillRect/>
          </a:stretch>
        </p:blipFill>
        <p:spPr bwMode="auto">
          <a:xfrm>
            <a:off x="4724400" y="1670050"/>
            <a:ext cx="361315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p:cNvPicPr>
            <a:picLocks noChangeAspect="1"/>
          </p:cNvPicPr>
          <p:nvPr/>
        </p:nvPicPr>
        <p:blipFill>
          <a:blip r:embed="rId4" cstate="print">
            <a:extLst>
              <a:ext uri="{28A0092B-C50C-407E-A947-70E740481C1C}">
                <a14:useLocalDpi xmlns:a14="http://schemas.microsoft.com/office/drawing/2010/main" val="0"/>
              </a:ext>
            </a:extLst>
          </a:blip>
          <a:srcRect l="46153"/>
          <a:stretch>
            <a:fillRect/>
          </a:stretch>
        </p:blipFill>
        <p:spPr bwMode="auto">
          <a:xfrm>
            <a:off x="7315200" y="1143000"/>
            <a:ext cx="180975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91648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latin typeface="Trebuchet MS" charset="0"/>
                <a:ea typeface="MS PGothic" charset="0"/>
              </a:rPr>
              <a:t>Nested Interrupts</a:t>
            </a:r>
          </a:p>
        </p:txBody>
      </p:sp>
      <p:sp>
        <p:nvSpPr>
          <p:cNvPr id="68610" name="Content Placeholder 2"/>
          <p:cNvSpPr>
            <a:spLocks noGrp="1"/>
          </p:cNvSpPr>
          <p:nvPr>
            <p:ph idx="1"/>
          </p:nvPr>
        </p:nvSpPr>
        <p:spPr/>
        <p:txBody>
          <a:bodyPr/>
          <a:lstStyle/>
          <a:p>
            <a:pPr lvl="1"/>
            <a:r>
              <a:rPr lang="en-US">
                <a:latin typeface="Trebuchet MS" charset="0"/>
                <a:ea typeface="MS PGothic" charset="0"/>
              </a:rPr>
              <a:t>When new exception occurs</a:t>
            </a:r>
          </a:p>
          <a:p>
            <a:pPr lvl="1"/>
            <a:r>
              <a:rPr lang="en-US">
                <a:latin typeface="Trebuchet MS" charset="0"/>
                <a:ea typeface="MS PGothic" charset="0"/>
              </a:rPr>
              <a:t>And CPU handling another exception of lower priority (incoming request is higher priority)</a:t>
            </a:r>
          </a:p>
          <a:p>
            <a:pPr lvl="1"/>
            <a:r>
              <a:rPr lang="en-US">
                <a:latin typeface="Trebuchet MS" charset="0"/>
                <a:ea typeface="MS PGothic" charset="0"/>
              </a:rPr>
              <a:t>New exception will interrupt the current ISR</a:t>
            </a:r>
          </a:p>
          <a:p>
            <a:pPr lvl="1"/>
            <a:r>
              <a:rPr lang="en-US">
                <a:latin typeface="Trebuchet MS" charset="0"/>
                <a:ea typeface="MS PGothic" charset="0"/>
              </a:rPr>
              <a:t>Will generate a new ISR stack on the stack</a:t>
            </a:r>
          </a:p>
          <a:p>
            <a:pPr marL="0" indent="0">
              <a:buFontTx/>
              <a:buNone/>
            </a:pPr>
            <a:endParaRPr lang="en-US">
              <a:latin typeface="Trebuchet MS" charset="0"/>
              <a:ea typeface="MS PGothic" charset="0"/>
            </a:endParaRPr>
          </a:p>
        </p:txBody>
      </p:sp>
      <p:sp>
        <p:nvSpPr>
          <p:cNvPr id="686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D10CA1FD-AD35-B942-8DCE-F7D822DDBA98}" type="slidenum">
              <a:rPr lang="en-US" sz="1600">
                <a:solidFill>
                  <a:schemeClr val="folHlink"/>
                </a:solidFill>
                <a:latin typeface="Trebuchet MS" charset="0"/>
              </a:rPr>
              <a:pPr/>
              <a:t>90</a:t>
            </a:fld>
            <a:endParaRPr lang="en-US" sz="1600">
              <a:solidFill>
                <a:schemeClr val="folHlink"/>
              </a:solidFill>
              <a:latin typeface="Trebuchet MS" charset="0"/>
            </a:endParaRPr>
          </a:p>
        </p:txBody>
      </p:sp>
    </p:spTree>
    <p:extLst>
      <p:ext uri="{BB962C8B-B14F-4D97-AF65-F5344CB8AC3E}">
        <p14:creationId xmlns:p14="http://schemas.microsoft.com/office/powerpoint/2010/main" val="17815997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a:latin typeface="Trebuchet MS" charset="0"/>
                <a:ea typeface="MS PGothic" charset="0"/>
              </a:rPr>
              <a:t>Nested Interrupt</a:t>
            </a:r>
          </a:p>
        </p:txBody>
      </p:sp>
      <p:sp>
        <p:nvSpPr>
          <p:cNvPr id="696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DD310474-D949-2D44-A50F-FB19A86052FC}" type="slidenum">
              <a:rPr lang="en-US" sz="1600">
                <a:solidFill>
                  <a:schemeClr val="folHlink"/>
                </a:solidFill>
                <a:latin typeface="Trebuchet MS" charset="0"/>
              </a:rPr>
              <a:pPr/>
              <a:t>91</a:t>
            </a:fld>
            <a:endParaRPr lang="en-US" sz="1600">
              <a:solidFill>
                <a:schemeClr val="folHlink"/>
              </a:solidFill>
              <a:latin typeface="Trebuchet MS" charset="0"/>
            </a:endParaRPr>
          </a:p>
        </p:txBody>
      </p:sp>
      <p:sp>
        <p:nvSpPr>
          <p:cNvPr id="69635"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p>
            <a:pPr algn="ctr"/>
            <a:r>
              <a:rPr lang="en-US" sz="1400"/>
              <a:t>Program</a:t>
            </a:r>
          </a:p>
        </p:txBody>
      </p:sp>
      <p:sp>
        <p:nvSpPr>
          <p:cNvPr id="6" name="Rectangle 5"/>
          <p:cNvSpPr/>
          <p:nvPr/>
        </p:nvSpPr>
        <p:spPr bwMode="auto">
          <a:xfrm>
            <a:off x="2833688" y="2262188"/>
            <a:ext cx="777875" cy="26828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ISR-LVL4</a:t>
            </a:r>
          </a:p>
        </p:txBody>
      </p:sp>
      <p:sp>
        <p:nvSpPr>
          <p:cNvPr id="8" name="Rectangle 7"/>
          <p:cNvSpPr/>
          <p:nvPr/>
        </p:nvSpPr>
        <p:spPr bwMode="auto">
          <a:xfrm>
            <a:off x="2212975" y="2036763"/>
            <a:ext cx="630238"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Stack</a:t>
            </a:r>
          </a:p>
        </p:txBody>
      </p:sp>
      <p:cxnSp>
        <p:nvCxnSpPr>
          <p:cNvPr id="69638"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69639"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4</a:t>
            </a:r>
          </a:p>
        </p:txBody>
      </p:sp>
      <p:cxnSp>
        <p:nvCxnSpPr>
          <p:cNvPr id="69640"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69641"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Execution Time</a:t>
            </a:r>
          </a:p>
        </p:txBody>
      </p:sp>
      <p:cxnSp>
        <p:nvCxnSpPr>
          <p:cNvPr id="69642"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69643"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HW</a:t>
            </a:r>
          </a:p>
          <a:p>
            <a:r>
              <a:rPr lang="en-US" sz="1600"/>
              <a:t>SW</a:t>
            </a:r>
          </a:p>
        </p:txBody>
      </p:sp>
      <p:sp>
        <p:nvSpPr>
          <p:cNvPr id="33" name="Rectangle 32"/>
          <p:cNvSpPr/>
          <p:nvPr/>
        </p:nvSpPr>
        <p:spPr bwMode="auto">
          <a:xfrm>
            <a:off x="2789238" y="3910013"/>
            <a:ext cx="1169987" cy="231775"/>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8</a:t>
            </a:r>
          </a:p>
        </p:txBody>
      </p:sp>
      <p:sp>
        <p:nvSpPr>
          <p:cNvPr id="34" name="Rectangle 33"/>
          <p:cNvSpPr/>
          <p:nvPr/>
        </p:nvSpPr>
        <p:spPr bwMode="auto">
          <a:xfrm>
            <a:off x="2789238" y="4148138"/>
            <a:ext cx="11699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10</a:t>
            </a:r>
          </a:p>
        </p:txBody>
      </p:sp>
      <p:sp>
        <p:nvSpPr>
          <p:cNvPr id="35" name="Rectangle 34"/>
          <p:cNvSpPr/>
          <p:nvPr/>
        </p:nvSpPr>
        <p:spPr bwMode="auto">
          <a:xfrm>
            <a:off x="2789238" y="4378325"/>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5</a:t>
            </a:r>
          </a:p>
        </p:txBody>
      </p:sp>
      <p:sp>
        <p:nvSpPr>
          <p:cNvPr id="36" name="Rectangle 35"/>
          <p:cNvSpPr/>
          <p:nvPr/>
        </p:nvSpPr>
        <p:spPr bwMode="auto">
          <a:xfrm>
            <a:off x="2794000" y="4602163"/>
            <a:ext cx="11699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3</a:t>
            </a:r>
          </a:p>
        </p:txBody>
      </p:sp>
      <p:sp>
        <p:nvSpPr>
          <p:cNvPr id="37" name="Rectangle 36"/>
          <p:cNvSpPr/>
          <p:nvPr/>
        </p:nvSpPr>
        <p:spPr bwMode="auto">
          <a:xfrm>
            <a:off x="2789238" y="483235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sp>
        <p:nvSpPr>
          <p:cNvPr id="69649"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0</a:t>
            </a:r>
          </a:p>
          <a:p>
            <a:r>
              <a:rPr lang="en-US" sz="1600"/>
              <a:t>1</a:t>
            </a:r>
          </a:p>
          <a:p>
            <a:r>
              <a:rPr lang="en-US" sz="1600"/>
              <a:t>2</a:t>
            </a:r>
          </a:p>
          <a:p>
            <a:r>
              <a:rPr lang="en-US" sz="1600"/>
              <a:t>3</a:t>
            </a:r>
          </a:p>
          <a:p>
            <a:r>
              <a:rPr lang="en-US" sz="1600"/>
              <a:t>4</a:t>
            </a:r>
          </a:p>
        </p:txBody>
      </p:sp>
      <p:sp>
        <p:nvSpPr>
          <p:cNvPr id="69650"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Priority Table</a:t>
            </a:r>
          </a:p>
        </p:txBody>
      </p:sp>
      <p:sp>
        <p:nvSpPr>
          <p:cNvPr id="41" name="Rectangle 40"/>
          <p:cNvSpPr/>
          <p:nvPr/>
        </p:nvSpPr>
        <p:spPr bwMode="auto">
          <a:xfrm>
            <a:off x="431165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2" name="Rectangle 41"/>
          <p:cNvSpPr/>
          <p:nvPr/>
        </p:nvSpPr>
        <p:spPr bwMode="auto">
          <a:xfrm>
            <a:off x="457993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3" name="Rectangle 42"/>
          <p:cNvSpPr/>
          <p:nvPr/>
        </p:nvSpPr>
        <p:spPr bwMode="auto">
          <a:xfrm>
            <a:off x="4849813" y="3913188"/>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4" name="Rectangle 43"/>
          <p:cNvSpPr/>
          <p:nvPr/>
        </p:nvSpPr>
        <p:spPr bwMode="auto">
          <a:xfrm>
            <a:off x="511810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5" name="Rectangle 44"/>
          <p:cNvSpPr/>
          <p:nvPr/>
        </p:nvSpPr>
        <p:spPr bwMode="auto">
          <a:xfrm>
            <a:off x="538638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69656"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69657"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69658"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Pending</a:t>
            </a:r>
          </a:p>
        </p:txBody>
      </p:sp>
      <p:sp>
        <p:nvSpPr>
          <p:cNvPr id="49" name="Rectangle 48"/>
          <p:cNvSpPr/>
          <p:nvPr/>
        </p:nvSpPr>
        <p:spPr bwMode="auto">
          <a:xfrm>
            <a:off x="434340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0" name="Rectangle 49"/>
          <p:cNvSpPr/>
          <p:nvPr/>
        </p:nvSpPr>
        <p:spPr bwMode="auto">
          <a:xfrm>
            <a:off x="461327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1" name="Rectangle 50"/>
          <p:cNvSpPr/>
          <p:nvPr/>
        </p:nvSpPr>
        <p:spPr bwMode="auto">
          <a:xfrm>
            <a:off x="4881563" y="561816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2" name="Rectangle 51"/>
          <p:cNvSpPr/>
          <p:nvPr/>
        </p:nvSpPr>
        <p:spPr bwMode="auto">
          <a:xfrm>
            <a:off x="514985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3" name="Rectangle 52"/>
          <p:cNvSpPr/>
          <p:nvPr/>
        </p:nvSpPr>
        <p:spPr bwMode="auto">
          <a:xfrm>
            <a:off x="541972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69664"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69665"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69666"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Active</a:t>
            </a:r>
          </a:p>
        </p:txBody>
      </p:sp>
      <p:sp>
        <p:nvSpPr>
          <p:cNvPr id="57" name="Rectangle 56"/>
          <p:cNvSpPr/>
          <p:nvPr/>
        </p:nvSpPr>
        <p:spPr bwMode="auto">
          <a:xfrm>
            <a:off x="434340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8" name="Rectangle 57"/>
          <p:cNvSpPr/>
          <p:nvPr/>
        </p:nvSpPr>
        <p:spPr bwMode="auto">
          <a:xfrm>
            <a:off x="461327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9" name="Rectangle 58"/>
          <p:cNvSpPr/>
          <p:nvPr/>
        </p:nvSpPr>
        <p:spPr bwMode="auto">
          <a:xfrm>
            <a:off x="4881563" y="477361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0" name="Rectangle 59"/>
          <p:cNvSpPr/>
          <p:nvPr/>
        </p:nvSpPr>
        <p:spPr bwMode="auto">
          <a:xfrm>
            <a:off x="514985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1" name="Rectangle 60"/>
          <p:cNvSpPr/>
          <p:nvPr/>
        </p:nvSpPr>
        <p:spPr bwMode="auto">
          <a:xfrm>
            <a:off x="541972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9672"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69673"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69674"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Enabled</a:t>
            </a:r>
          </a:p>
        </p:txBody>
      </p:sp>
      <p:sp>
        <p:nvSpPr>
          <p:cNvPr id="69675"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p>
            <a:pPr algn="ctr"/>
            <a:r>
              <a:rPr lang="en-US" sz="1600"/>
              <a:t>Program </a:t>
            </a:r>
          </a:p>
          <a:p>
            <a:pPr algn="ctr"/>
            <a:r>
              <a:rPr lang="en-US" sz="1600"/>
              <a:t>Stack</a:t>
            </a:r>
          </a:p>
        </p:txBody>
      </p:sp>
      <p:sp>
        <p:nvSpPr>
          <p:cNvPr id="67" name="Rectangle 66"/>
          <p:cNvSpPr/>
          <p:nvPr/>
        </p:nvSpPr>
        <p:spPr bwMode="auto">
          <a:xfrm>
            <a:off x="2789238" y="558800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cxnSp>
        <p:nvCxnSpPr>
          <p:cNvPr id="69677" name="Straight Arrow Connector 67"/>
          <p:cNvCxnSpPr>
            <a:cxnSpLocks noChangeShapeType="1"/>
          </p:cNvCxnSpPr>
          <p:nvPr/>
        </p:nvCxnSpPr>
        <p:spPr bwMode="auto">
          <a:xfrm>
            <a:off x="3457575" y="1693863"/>
            <a:ext cx="138113" cy="568325"/>
          </a:xfrm>
          <a:prstGeom prst="straightConnector1">
            <a:avLst/>
          </a:prstGeom>
          <a:noFill/>
          <a:ln w="9525">
            <a:solidFill>
              <a:schemeClr val="tx1"/>
            </a:solidFill>
            <a:round/>
            <a:headEnd/>
            <a:tailEnd type="arrow" w="med" len="med"/>
          </a:ln>
        </p:spPr>
      </p:cxnSp>
      <p:sp>
        <p:nvSpPr>
          <p:cNvPr id="69678" name="TextBox 68"/>
          <p:cNvSpPr txBox="1">
            <a:spLocks noChangeArrowheads="1"/>
          </p:cNvSpPr>
          <p:nvPr/>
        </p:nvSpPr>
        <p:spPr bwMode="auto">
          <a:xfrm>
            <a:off x="2805113"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3</a:t>
            </a:r>
          </a:p>
        </p:txBody>
      </p:sp>
      <p:sp>
        <p:nvSpPr>
          <p:cNvPr id="76" name="Rectangle 75"/>
          <p:cNvSpPr/>
          <p:nvPr/>
        </p:nvSpPr>
        <p:spPr bwMode="auto">
          <a:xfrm>
            <a:off x="779463" y="3775075"/>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PC</a:t>
            </a:r>
          </a:p>
        </p:txBody>
      </p:sp>
      <p:sp>
        <p:nvSpPr>
          <p:cNvPr id="77" name="Rectangle 76"/>
          <p:cNvSpPr/>
          <p:nvPr/>
        </p:nvSpPr>
        <p:spPr bwMode="auto">
          <a:xfrm>
            <a:off x="781050" y="400526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PSR</a:t>
            </a:r>
          </a:p>
        </p:txBody>
      </p:sp>
      <p:sp>
        <p:nvSpPr>
          <p:cNvPr id="78" name="Rectangle 77"/>
          <p:cNvSpPr/>
          <p:nvPr/>
        </p:nvSpPr>
        <p:spPr bwMode="auto">
          <a:xfrm>
            <a:off x="781050" y="4235450"/>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LR</a:t>
            </a:r>
          </a:p>
        </p:txBody>
      </p:sp>
      <p:sp>
        <p:nvSpPr>
          <p:cNvPr id="79" name="Rectangle 78"/>
          <p:cNvSpPr/>
          <p:nvPr/>
        </p:nvSpPr>
        <p:spPr bwMode="auto">
          <a:xfrm>
            <a:off x="785813" y="446881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R0-R3, R12</a:t>
            </a:r>
          </a:p>
        </p:txBody>
      </p:sp>
      <p:sp>
        <p:nvSpPr>
          <p:cNvPr id="80" name="Rectangle 79"/>
          <p:cNvSpPr/>
          <p:nvPr/>
        </p:nvSpPr>
        <p:spPr bwMode="auto">
          <a:xfrm>
            <a:off x="787400" y="4703763"/>
            <a:ext cx="1420813" cy="53022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ISR-LVL4</a:t>
            </a:r>
          </a:p>
          <a:p>
            <a:pPr algn="ctr">
              <a:defRPr/>
            </a:pPr>
            <a:r>
              <a:rPr lang="en-US" sz="1400" dirty="0">
                <a:solidFill>
                  <a:schemeClr val="tx1"/>
                </a:solidFill>
                <a:latin typeface="Times New Roman" pitchFamily="18" charset="0"/>
              </a:rPr>
              <a:t>Stack</a:t>
            </a:r>
          </a:p>
        </p:txBody>
      </p:sp>
      <p:sp>
        <p:nvSpPr>
          <p:cNvPr id="69684" name="TextBox 69"/>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Base Priority</a:t>
            </a:r>
          </a:p>
        </p:txBody>
      </p:sp>
    </p:spTree>
    <p:extLst>
      <p:ext uri="{BB962C8B-B14F-4D97-AF65-F5344CB8AC3E}">
        <p14:creationId xmlns:p14="http://schemas.microsoft.com/office/powerpoint/2010/main" val="25860863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a:latin typeface="Trebuchet MS" charset="0"/>
                <a:ea typeface="MS PGothic" charset="0"/>
              </a:rPr>
              <a:t>Nested Interrupt</a:t>
            </a:r>
          </a:p>
        </p:txBody>
      </p:sp>
      <p:sp>
        <p:nvSpPr>
          <p:cNvPr id="706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CEC98633-D8CB-E640-B520-95201EB87567}" type="slidenum">
              <a:rPr lang="en-US" sz="1600">
                <a:solidFill>
                  <a:schemeClr val="folHlink"/>
                </a:solidFill>
                <a:latin typeface="Trebuchet MS" charset="0"/>
              </a:rPr>
              <a:pPr/>
              <a:t>92</a:t>
            </a:fld>
            <a:endParaRPr lang="en-US" sz="1600">
              <a:solidFill>
                <a:schemeClr val="folHlink"/>
              </a:solidFill>
              <a:latin typeface="Trebuchet MS" charset="0"/>
            </a:endParaRPr>
          </a:p>
        </p:txBody>
      </p:sp>
      <p:sp>
        <p:nvSpPr>
          <p:cNvPr id="70659"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p>
            <a:pPr algn="ctr"/>
            <a:r>
              <a:rPr lang="en-US" sz="1400"/>
              <a:t>Program</a:t>
            </a:r>
          </a:p>
        </p:txBody>
      </p:sp>
      <p:sp>
        <p:nvSpPr>
          <p:cNvPr id="6" name="Rectangle 5"/>
          <p:cNvSpPr/>
          <p:nvPr/>
        </p:nvSpPr>
        <p:spPr bwMode="auto">
          <a:xfrm>
            <a:off x="2833688" y="2262188"/>
            <a:ext cx="777875" cy="26828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ISR-LVL4</a:t>
            </a:r>
          </a:p>
        </p:txBody>
      </p:sp>
      <p:sp>
        <p:nvSpPr>
          <p:cNvPr id="8" name="Rectangle 7"/>
          <p:cNvSpPr/>
          <p:nvPr/>
        </p:nvSpPr>
        <p:spPr bwMode="auto">
          <a:xfrm>
            <a:off x="2212975" y="2036763"/>
            <a:ext cx="630238"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Stack</a:t>
            </a:r>
          </a:p>
        </p:txBody>
      </p:sp>
      <p:cxnSp>
        <p:nvCxnSpPr>
          <p:cNvPr id="70662"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70663"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4</a:t>
            </a:r>
          </a:p>
        </p:txBody>
      </p:sp>
      <p:cxnSp>
        <p:nvCxnSpPr>
          <p:cNvPr id="70664"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70665"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Execution Time</a:t>
            </a:r>
          </a:p>
        </p:txBody>
      </p:sp>
      <p:cxnSp>
        <p:nvCxnSpPr>
          <p:cNvPr id="70666"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70667"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HW</a:t>
            </a:r>
          </a:p>
          <a:p>
            <a:r>
              <a:rPr lang="en-US" sz="1600"/>
              <a:t>SW</a:t>
            </a:r>
          </a:p>
        </p:txBody>
      </p:sp>
      <p:sp>
        <p:nvSpPr>
          <p:cNvPr id="33" name="Rectangle 32"/>
          <p:cNvSpPr/>
          <p:nvPr/>
        </p:nvSpPr>
        <p:spPr bwMode="auto">
          <a:xfrm>
            <a:off x="2789238" y="3910013"/>
            <a:ext cx="1169987" cy="231775"/>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8</a:t>
            </a:r>
          </a:p>
        </p:txBody>
      </p:sp>
      <p:sp>
        <p:nvSpPr>
          <p:cNvPr id="34" name="Rectangle 33"/>
          <p:cNvSpPr/>
          <p:nvPr/>
        </p:nvSpPr>
        <p:spPr bwMode="auto">
          <a:xfrm>
            <a:off x="2789238" y="4148138"/>
            <a:ext cx="11699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10</a:t>
            </a:r>
          </a:p>
        </p:txBody>
      </p:sp>
      <p:sp>
        <p:nvSpPr>
          <p:cNvPr id="35" name="Rectangle 34"/>
          <p:cNvSpPr/>
          <p:nvPr/>
        </p:nvSpPr>
        <p:spPr bwMode="auto">
          <a:xfrm>
            <a:off x="2789238" y="4378325"/>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5</a:t>
            </a:r>
          </a:p>
        </p:txBody>
      </p:sp>
      <p:sp>
        <p:nvSpPr>
          <p:cNvPr id="36" name="Rectangle 35"/>
          <p:cNvSpPr/>
          <p:nvPr/>
        </p:nvSpPr>
        <p:spPr bwMode="auto">
          <a:xfrm>
            <a:off x="2794000" y="4602163"/>
            <a:ext cx="11699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3</a:t>
            </a:r>
          </a:p>
        </p:txBody>
      </p:sp>
      <p:sp>
        <p:nvSpPr>
          <p:cNvPr id="37" name="Rectangle 36"/>
          <p:cNvSpPr/>
          <p:nvPr/>
        </p:nvSpPr>
        <p:spPr bwMode="auto">
          <a:xfrm>
            <a:off x="2789238" y="483235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sp>
        <p:nvSpPr>
          <p:cNvPr id="70673"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0</a:t>
            </a:r>
          </a:p>
          <a:p>
            <a:r>
              <a:rPr lang="en-US" sz="1600"/>
              <a:t>1</a:t>
            </a:r>
          </a:p>
          <a:p>
            <a:r>
              <a:rPr lang="en-US" sz="1600"/>
              <a:t>2</a:t>
            </a:r>
          </a:p>
          <a:p>
            <a:r>
              <a:rPr lang="en-US" sz="1600"/>
              <a:t>3</a:t>
            </a:r>
          </a:p>
          <a:p>
            <a:r>
              <a:rPr lang="en-US" sz="1600"/>
              <a:t>4</a:t>
            </a:r>
          </a:p>
        </p:txBody>
      </p:sp>
      <p:sp>
        <p:nvSpPr>
          <p:cNvPr id="70674"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Priority Table</a:t>
            </a:r>
          </a:p>
        </p:txBody>
      </p:sp>
      <p:sp>
        <p:nvSpPr>
          <p:cNvPr id="41" name="Rectangle 40"/>
          <p:cNvSpPr/>
          <p:nvPr/>
        </p:nvSpPr>
        <p:spPr bwMode="auto">
          <a:xfrm>
            <a:off x="431165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2" name="Rectangle 41"/>
          <p:cNvSpPr/>
          <p:nvPr/>
        </p:nvSpPr>
        <p:spPr bwMode="auto">
          <a:xfrm>
            <a:off x="457993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43" name="Rectangle 42"/>
          <p:cNvSpPr/>
          <p:nvPr/>
        </p:nvSpPr>
        <p:spPr bwMode="auto">
          <a:xfrm>
            <a:off x="4849813" y="3913188"/>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4" name="Rectangle 43"/>
          <p:cNvSpPr/>
          <p:nvPr/>
        </p:nvSpPr>
        <p:spPr bwMode="auto">
          <a:xfrm>
            <a:off x="511810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5" name="Rectangle 44"/>
          <p:cNvSpPr/>
          <p:nvPr/>
        </p:nvSpPr>
        <p:spPr bwMode="auto">
          <a:xfrm>
            <a:off x="538638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70680"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0681"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0682"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Pending</a:t>
            </a:r>
          </a:p>
        </p:txBody>
      </p:sp>
      <p:sp>
        <p:nvSpPr>
          <p:cNvPr id="49" name="Rectangle 48"/>
          <p:cNvSpPr/>
          <p:nvPr/>
        </p:nvSpPr>
        <p:spPr bwMode="auto">
          <a:xfrm>
            <a:off x="434340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0" name="Rectangle 49"/>
          <p:cNvSpPr/>
          <p:nvPr/>
        </p:nvSpPr>
        <p:spPr bwMode="auto">
          <a:xfrm>
            <a:off x="461327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1" name="Rectangle 50"/>
          <p:cNvSpPr/>
          <p:nvPr/>
        </p:nvSpPr>
        <p:spPr bwMode="auto">
          <a:xfrm>
            <a:off x="4881563" y="561816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2" name="Rectangle 51"/>
          <p:cNvSpPr/>
          <p:nvPr/>
        </p:nvSpPr>
        <p:spPr bwMode="auto">
          <a:xfrm>
            <a:off x="514985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3" name="Rectangle 52"/>
          <p:cNvSpPr/>
          <p:nvPr/>
        </p:nvSpPr>
        <p:spPr bwMode="auto">
          <a:xfrm>
            <a:off x="541972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70688"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0689"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0690"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Active</a:t>
            </a:r>
          </a:p>
        </p:txBody>
      </p:sp>
      <p:sp>
        <p:nvSpPr>
          <p:cNvPr id="57" name="Rectangle 56"/>
          <p:cNvSpPr/>
          <p:nvPr/>
        </p:nvSpPr>
        <p:spPr bwMode="auto">
          <a:xfrm>
            <a:off x="434340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8" name="Rectangle 57"/>
          <p:cNvSpPr/>
          <p:nvPr/>
        </p:nvSpPr>
        <p:spPr bwMode="auto">
          <a:xfrm>
            <a:off x="461327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9" name="Rectangle 58"/>
          <p:cNvSpPr/>
          <p:nvPr/>
        </p:nvSpPr>
        <p:spPr bwMode="auto">
          <a:xfrm>
            <a:off x="4881563" y="477361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0" name="Rectangle 59"/>
          <p:cNvSpPr/>
          <p:nvPr/>
        </p:nvSpPr>
        <p:spPr bwMode="auto">
          <a:xfrm>
            <a:off x="514985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1" name="Rectangle 60"/>
          <p:cNvSpPr/>
          <p:nvPr/>
        </p:nvSpPr>
        <p:spPr bwMode="auto">
          <a:xfrm>
            <a:off x="541972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70696"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0697"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0698"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Enabled</a:t>
            </a:r>
          </a:p>
        </p:txBody>
      </p:sp>
      <p:sp>
        <p:nvSpPr>
          <p:cNvPr id="70699"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p>
            <a:pPr algn="ctr"/>
            <a:r>
              <a:rPr lang="en-US" sz="1600"/>
              <a:t>Program </a:t>
            </a:r>
          </a:p>
          <a:p>
            <a:pPr algn="ctr"/>
            <a:r>
              <a:rPr lang="en-US" sz="1600"/>
              <a:t>Stack</a:t>
            </a:r>
          </a:p>
        </p:txBody>
      </p:sp>
      <p:sp>
        <p:nvSpPr>
          <p:cNvPr id="67" name="Rectangle 66"/>
          <p:cNvSpPr/>
          <p:nvPr/>
        </p:nvSpPr>
        <p:spPr bwMode="auto">
          <a:xfrm>
            <a:off x="2789238" y="558800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cxnSp>
        <p:nvCxnSpPr>
          <p:cNvPr id="70701" name="Straight Arrow Connector 67"/>
          <p:cNvCxnSpPr>
            <a:cxnSpLocks noChangeShapeType="1"/>
          </p:cNvCxnSpPr>
          <p:nvPr/>
        </p:nvCxnSpPr>
        <p:spPr bwMode="auto">
          <a:xfrm>
            <a:off x="3457575" y="1693863"/>
            <a:ext cx="138113" cy="568325"/>
          </a:xfrm>
          <a:prstGeom prst="straightConnector1">
            <a:avLst/>
          </a:prstGeom>
          <a:noFill/>
          <a:ln w="9525">
            <a:solidFill>
              <a:schemeClr val="tx1"/>
            </a:solidFill>
            <a:round/>
            <a:headEnd/>
            <a:tailEnd type="arrow" w="med" len="med"/>
          </a:ln>
        </p:spPr>
      </p:cxnSp>
      <p:sp>
        <p:nvSpPr>
          <p:cNvPr id="70702" name="TextBox 68"/>
          <p:cNvSpPr txBox="1">
            <a:spLocks noChangeArrowheads="1"/>
          </p:cNvSpPr>
          <p:nvPr/>
        </p:nvSpPr>
        <p:spPr bwMode="auto">
          <a:xfrm>
            <a:off x="2805113"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3</a:t>
            </a:r>
          </a:p>
        </p:txBody>
      </p:sp>
      <p:sp>
        <p:nvSpPr>
          <p:cNvPr id="71" name="Rectangle 70"/>
          <p:cNvSpPr/>
          <p:nvPr/>
        </p:nvSpPr>
        <p:spPr bwMode="auto">
          <a:xfrm>
            <a:off x="3608388" y="2019300"/>
            <a:ext cx="630237"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Stack</a:t>
            </a:r>
          </a:p>
        </p:txBody>
      </p:sp>
      <p:sp>
        <p:nvSpPr>
          <p:cNvPr id="76" name="Rectangle 75"/>
          <p:cNvSpPr/>
          <p:nvPr/>
        </p:nvSpPr>
        <p:spPr bwMode="auto">
          <a:xfrm>
            <a:off x="779463" y="3775075"/>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PC</a:t>
            </a:r>
          </a:p>
        </p:txBody>
      </p:sp>
      <p:sp>
        <p:nvSpPr>
          <p:cNvPr id="77" name="Rectangle 76"/>
          <p:cNvSpPr/>
          <p:nvPr/>
        </p:nvSpPr>
        <p:spPr bwMode="auto">
          <a:xfrm>
            <a:off x="781050" y="400526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PSR</a:t>
            </a:r>
          </a:p>
        </p:txBody>
      </p:sp>
      <p:sp>
        <p:nvSpPr>
          <p:cNvPr id="78" name="Rectangle 77"/>
          <p:cNvSpPr/>
          <p:nvPr/>
        </p:nvSpPr>
        <p:spPr bwMode="auto">
          <a:xfrm>
            <a:off x="781050" y="4235450"/>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LR</a:t>
            </a:r>
          </a:p>
        </p:txBody>
      </p:sp>
      <p:sp>
        <p:nvSpPr>
          <p:cNvPr id="79" name="Rectangle 78"/>
          <p:cNvSpPr/>
          <p:nvPr/>
        </p:nvSpPr>
        <p:spPr bwMode="auto">
          <a:xfrm>
            <a:off x="785813" y="446881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R0-R3, R12</a:t>
            </a:r>
          </a:p>
        </p:txBody>
      </p:sp>
      <p:sp>
        <p:nvSpPr>
          <p:cNvPr id="80" name="Rectangle 79"/>
          <p:cNvSpPr/>
          <p:nvPr/>
        </p:nvSpPr>
        <p:spPr bwMode="auto">
          <a:xfrm>
            <a:off x="787400" y="4703763"/>
            <a:ext cx="1420813" cy="53022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ISR-LVL4</a:t>
            </a:r>
          </a:p>
          <a:p>
            <a:pPr algn="ctr">
              <a:defRPr/>
            </a:pPr>
            <a:r>
              <a:rPr lang="en-US" sz="1400" dirty="0">
                <a:solidFill>
                  <a:schemeClr val="tx1"/>
                </a:solidFill>
                <a:latin typeface="Times New Roman" pitchFamily="18" charset="0"/>
              </a:rPr>
              <a:t>Stack</a:t>
            </a:r>
          </a:p>
        </p:txBody>
      </p:sp>
      <p:sp>
        <p:nvSpPr>
          <p:cNvPr id="81" name="Rectangle 80"/>
          <p:cNvSpPr/>
          <p:nvPr/>
        </p:nvSpPr>
        <p:spPr bwMode="auto">
          <a:xfrm>
            <a:off x="779463" y="5210175"/>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PC</a:t>
            </a:r>
          </a:p>
        </p:txBody>
      </p:sp>
      <p:sp>
        <p:nvSpPr>
          <p:cNvPr id="82" name="Rectangle 81"/>
          <p:cNvSpPr/>
          <p:nvPr/>
        </p:nvSpPr>
        <p:spPr bwMode="auto">
          <a:xfrm>
            <a:off x="781050" y="544036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SP</a:t>
            </a:r>
          </a:p>
        </p:txBody>
      </p:sp>
      <p:sp>
        <p:nvSpPr>
          <p:cNvPr id="83" name="Rectangle 82"/>
          <p:cNvSpPr/>
          <p:nvPr/>
        </p:nvSpPr>
        <p:spPr bwMode="auto">
          <a:xfrm>
            <a:off x="781050" y="5670550"/>
            <a:ext cx="1422400"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LR</a:t>
            </a:r>
          </a:p>
        </p:txBody>
      </p:sp>
      <p:sp>
        <p:nvSpPr>
          <p:cNvPr id="84" name="Rectangle 83"/>
          <p:cNvSpPr/>
          <p:nvPr/>
        </p:nvSpPr>
        <p:spPr bwMode="auto">
          <a:xfrm>
            <a:off x="785813" y="5905500"/>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R0-R4, R12</a:t>
            </a:r>
          </a:p>
        </p:txBody>
      </p:sp>
      <p:sp>
        <p:nvSpPr>
          <p:cNvPr id="70713" name="Oval 85"/>
          <p:cNvSpPr>
            <a:spLocks noChangeArrowheads="1"/>
          </p:cNvSpPr>
          <p:nvPr/>
        </p:nvSpPr>
        <p:spPr bwMode="auto">
          <a:xfrm>
            <a:off x="4495800" y="3683000"/>
            <a:ext cx="392113" cy="668338"/>
          </a:xfrm>
          <a:prstGeom prst="ellipse">
            <a:avLst/>
          </a:prstGeom>
          <a:solidFill>
            <a:srgbClr val="CC0000">
              <a:alpha val="43137"/>
            </a:srgbClr>
          </a:solidFill>
          <a:ln w="9525">
            <a:solidFill>
              <a:schemeClr val="tx1"/>
            </a:solidFill>
            <a:round/>
            <a:headEnd/>
            <a:tailEnd/>
          </a:ln>
        </p:spPr>
        <p:txBody>
          <a:bodyPr/>
          <a:lstStyle/>
          <a:p>
            <a:endParaRPr lang="en-US"/>
          </a:p>
        </p:txBody>
      </p:sp>
      <p:sp>
        <p:nvSpPr>
          <p:cNvPr id="70714" name="TextBox 69"/>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Base Priority</a:t>
            </a:r>
          </a:p>
        </p:txBody>
      </p:sp>
    </p:spTree>
    <p:extLst>
      <p:ext uri="{BB962C8B-B14F-4D97-AF65-F5344CB8AC3E}">
        <p14:creationId xmlns:p14="http://schemas.microsoft.com/office/powerpoint/2010/main" val="14592401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a:latin typeface="Trebuchet MS" charset="0"/>
                <a:ea typeface="MS PGothic" charset="0"/>
              </a:rPr>
              <a:t>Nested Interrupt</a:t>
            </a:r>
          </a:p>
        </p:txBody>
      </p:sp>
      <p:sp>
        <p:nvSpPr>
          <p:cNvPr id="716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0450B5B4-CE48-6047-9470-9EEC87FA9881}" type="slidenum">
              <a:rPr lang="en-US" sz="1600">
                <a:solidFill>
                  <a:schemeClr val="folHlink"/>
                </a:solidFill>
                <a:latin typeface="Trebuchet MS" charset="0"/>
              </a:rPr>
              <a:pPr/>
              <a:t>93</a:t>
            </a:fld>
            <a:endParaRPr lang="en-US" sz="1600">
              <a:solidFill>
                <a:schemeClr val="folHlink"/>
              </a:solidFill>
              <a:latin typeface="Trebuchet MS" charset="0"/>
            </a:endParaRPr>
          </a:p>
        </p:txBody>
      </p:sp>
      <p:sp>
        <p:nvSpPr>
          <p:cNvPr id="71683"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p>
            <a:pPr algn="ctr"/>
            <a:r>
              <a:rPr lang="en-US" sz="1400"/>
              <a:t>Program</a:t>
            </a:r>
          </a:p>
        </p:txBody>
      </p:sp>
      <p:sp>
        <p:nvSpPr>
          <p:cNvPr id="6" name="Rectangle 5"/>
          <p:cNvSpPr/>
          <p:nvPr/>
        </p:nvSpPr>
        <p:spPr bwMode="auto">
          <a:xfrm>
            <a:off x="2833688" y="2262188"/>
            <a:ext cx="777875" cy="26828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ISR-LVL4</a:t>
            </a:r>
          </a:p>
        </p:txBody>
      </p:sp>
      <p:sp>
        <p:nvSpPr>
          <p:cNvPr id="8" name="Rectangle 7"/>
          <p:cNvSpPr/>
          <p:nvPr/>
        </p:nvSpPr>
        <p:spPr bwMode="auto">
          <a:xfrm>
            <a:off x="2212975" y="2036763"/>
            <a:ext cx="630238"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Stack</a:t>
            </a:r>
          </a:p>
        </p:txBody>
      </p:sp>
      <p:cxnSp>
        <p:nvCxnSpPr>
          <p:cNvPr id="71686"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71687"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4</a:t>
            </a:r>
          </a:p>
        </p:txBody>
      </p:sp>
      <p:cxnSp>
        <p:nvCxnSpPr>
          <p:cNvPr id="71688"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71689"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Execution Time</a:t>
            </a:r>
          </a:p>
        </p:txBody>
      </p:sp>
      <p:cxnSp>
        <p:nvCxnSpPr>
          <p:cNvPr id="71690"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71691"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HW</a:t>
            </a:r>
          </a:p>
          <a:p>
            <a:r>
              <a:rPr lang="en-US" sz="1600"/>
              <a:t>SW</a:t>
            </a:r>
          </a:p>
        </p:txBody>
      </p:sp>
      <p:sp>
        <p:nvSpPr>
          <p:cNvPr id="33" name="Rectangle 32"/>
          <p:cNvSpPr/>
          <p:nvPr/>
        </p:nvSpPr>
        <p:spPr bwMode="auto">
          <a:xfrm>
            <a:off x="2789238" y="3910013"/>
            <a:ext cx="1169987" cy="231775"/>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8</a:t>
            </a:r>
          </a:p>
        </p:txBody>
      </p:sp>
      <p:sp>
        <p:nvSpPr>
          <p:cNvPr id="34" name="Rectangle 33"/>
          <p:cNvSpPr/>
          <p:nvPr/>
        </p:nvSpPr>
        <p:spPr bwMode="auto">
          <a:xfrm>
            <a:off x="2789238" y="4148138"/>
            <a:ext cx="11699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10</a:t>
            </a:r>
          </a:p>
        </p:txBody>
      </p:sp>
      <p:sp>
        <p:nvSpPr>
          <p:cNvPr id="35" name="Rectangle 34"/>
          <p:cNvSpPr/>
          <p:nvPr/>
        </p:nvSpPr>
        <p:spPr bwMode="auto">
          <a:xfrm>
            <a:off x="2789238" y="4378325"/>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5</a:t>
            </a:r>
          </a:p>
        </p:txBody>
      </p:sp>
      <p:sp>
        <p:nvSpPr>
          <p:cNvPr id="36" name="Rectangle 35"/>
          <p:cNvSpPr/>
          <p:nvPr/>
        </p:nvSpPr>
        <p:spPr bwMode="auto">
          <a:xfrm>
            <a:off x="2794000" y="4602163"/>
            <a:ext cx="11699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3</a:t>
            </a:r>
          </a:p>
        </p:txBody>
      </p:sp>
      <p:sp>
        <p:nvSpPr>
          <p:cNvPr id="37" name="Rectangle 36"/>
          <p:cNvSpPr/>
          <p:nvPr/>
        </p:nvSpPr>
        <p:spPr bwMode="auto">
          <a:xfrm>
            <a:off x="2789238" y="483235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sp>
        <p:nvSpPr>
          <p:cNvPr id="71697"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0</a:t>
            </a:r>
          </a:p>
          <a:p>
            <a:r>
              <a:rPr lang="en-US" sz="1600"/>
              <a:t>1</a:t>
            </a:r>
          </a:p>
          <a:p>
            <a:r>
              <a:rPr lang="en-US" sz="1600"/>
              <a:t>2</a:t>
            </a:r>
          </a:p>
          <a:p>
            <a:r>
              <a:rPr lang="en-US" sz="1600"/>
              <a:t>3</a:t>
            </a:r>
          </a:p>
          <a:p>
            <a:r>
              <a:rPr lang="en-US" sz="1600"/>
              <a:t>4</a:t>
            </a:r>
          </a:p>
        </p:txBody>
      </p:sp>
      <p:sp>
        <p:nvSpPr>
          <p:cNvPr id="71698"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Priority Table</a:t>
            </a:r>
          </a:p>
        </p:txBody>
      </p:sp>
      <p:sp>
        <p:nvSpPr>
          <p:cNvPr id="41" name="Rectangle 40"/>
          <p:cNvSpPr/>
          <p:nvPr/>
        </p:nvSpPr>
        <p:spPr bwMode="auto">
          <a:xfrm>
            <a:off x="431165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2" name="Rectangle 41"/>
          <p:cNvSpPr/>
          <p:nvPr/>
        </p:nvSpPr>
        <p:spPr bwMode="auto">
          <a:xfrm>
            <a:off x="457993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3" name="Rectangle 42"/>
          <p:cNvSpPr/>
          <p:nvPr/>
        </p:nvSpPr>
        <p:spPr bwMode="auto">
          <a:xfrm>
            <a:off x="4849813" y="3913188"/>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4" name="Rectangle 43"/>
          <p:cNvSpPr/>
          <p:nvPr/>
        </p:nvSpPr>
        <p:spPr bwMode="auto">
          <a:xfrm>
            <a:off x="511810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5" name="Rectangle 44"/>
          <p:cNvSpPr/>
          <p:nvPr/>
        </p:nvSpPr>
        <p:spPr bwMode="auto">
          <a:xfrm>
            <a:off x="538638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71704"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1705"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1706"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Pending</a:t>
            </a:r>
          </a:p>
        </p:txBody>
      </p:sp>
      <p:sp>
        <p:nvSpPr>
          <p:cNvPr id="49" name="Rectangle 48"/>
          <p:cNvSpPr/>
          <p:nvPr/>
        </p:nvSpPr>
        <p:spPr bwMode="auto">
          <a:xfrm>
            <a:off x="434340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0" name="Rectangle 49"/>
          <p:cNvSpPr/>
          <p:nvPr/>
        </p:nvSpPr>
        <p:spPr bwMode="auto">
          <a:xfrm>
            <a:off x="461327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1" name="Rectangle 50"/>
          <p:cNvSpPr/>
          <p:nvPr/>
        </p:nvSpPr>
        <p:spPr bwMode="auto">
          <a:xfrm>
            <a:off x="4881563" y="561816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2" name="Rectangle 51"/>
          <p:cNvSpPr/>
          <p:nvPr/>
        </p:nvSpPr>
        <p:spPr bwMode="auto">
          <a:xfrm>
            <a:off x="514985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3" name="Rectangle 52"/>
          <p:cNvSpPr/>
          <p:nvPr/>
        </p:nvSpPr>
        <p:spPr bwMode="auto">
          <a:xfrm>
            <a:off x="541972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71712"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1713"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1714"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Active</a:t>
            </a:r>
          </a:p>
        </p:txBody>
      </p:sp>
      <p:sp>
        <p:nvSpPr>
          <p:cNvPr id="57" name="Rectangle 56"/>
          <p:cNvSpPr/>
          <p:nvPr/>
        </p:nvSpPr>
        <p:spPr bwMode="auto">
          <a:xfrm>
            <a:off x="434340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8" name="Rectangle 57"/>
          <p:cNvSpPr/>
          <p:nvPr/>
        </p:nvSpPr>
        <p:spPr bwMode="auto">
          <a:xfrm>
            <a:off x="461327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9" name="Rectangle 58"/>
          <p:cNvSpPr/>
          <p:nvPr/>
        </p:nvSpPr>
        <p:spPr bwMode="auto">
          <a:xfrm>
            <a:off x="4881563" y="477361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0" name="Rectangle 59"/>
          <p:cNvSpPr/>
          <p:nvPr/>
        </p:nvSpPr>
        <p:spPr bwMode="auto">
          <a:xfrm>
            <a:off x="514985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1" name="Rectangle 60"/>
          <p:cNvSpPr/>
          <p:nvPr/>
        </p:nvSpPr>
        <p:spPr bwMode="auto">
          <a:xfrm>
            <a:off x="541972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71720"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1721"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1722"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Enabled</a:t>
            </a:r>
          </a:p>
        </p:txBody>
      </p:sp>
      <p:sp>
        <p:nvSpPr>
          <p:cNvPr id="71723"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p>
            <a:pPr algn="ctr"/>
            <a:r>
              <a:rPr lang="en-US" sz="1600"/>
              <a:t>Program </a:t>
            </a:r>
          </a:p>
          <a:p>
            <a:pPr algn="ctr"/>
            <a:r>
              <a:rPr lang="en-US" sz="1600"/>
              <a:t>Stack</a:t>
            </a:r>
          </a:p>
        </p:txBody>
      </p:sp>
      <p:sp>
        <p:nvSpPr>
          <p:cNvPr id="67" name="Rectangle 66"/>
          <p:cNvSpPr/>
          <p:nvPr/>
        </p:nvSpPr>
        <p:spPr bwMode="auto">
          <a:xfrm>
            <a:off x="2789238" y="558800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3</a:t>
            </a:r>
          </a:p>
        </p:txBody>
      </p:sp>
      <p:cxnSp>
        <p:nvCxnSpPr>
          <p:cNvPr id="71725" name="Straight Arrow Connector 67"/>
          <p:cNvCxnSpPr>
            <a:cxnSpLocks noChangeShapeType="1"/>
          </p:cNvCxnSpPr>
          <p:nvPr/>
        </p:nvCxnSpPr>
        <p:spPr bwMode="auto">
          <a:xfrm>
            <a:off x="3457575" y="1693863"/>
            <a:ext cx="138113" cy="568325"/>
          </a:xfrm>
          <a:prstGeom prst="straightConnector1">
            <a:avLst/>
          </a:prstGeom>
          <a:noFill/>
          <a:ln w="9525">
            <a:solidFill>
              <a:schemeClr val="tx1"/>
            </a:solidFill>
            <a:round/>
            <a:headEnd/>
            <a:tailEnd type="arrow" w="med" len="med"/>
          </a:ln>
        </p:spPr>
      </p:cxnSp>
      <p:sp>
        <p:nvSpPr>
          <p:cNvPr id="71726" name="TextBox 68"/>
          <p:cNvSpPr txBox="1">
            <a:spLocks noChangeArrowheads="1"/>
          </p:cNvSpPr>
          <p:nvPr/>
        </p:nvSpPr>
        <p:spPr bwMode="auto">
          <a:xfrm>
            <a:off x="2805113"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3</a:t>
            </a:r>
          </a:p>
        </p:txBody>
      </p:sp>
      <p:sp>
        <p:nvSpPr>
          <p:cNvPr id="70" name="Rectangle 69"/>
          <p:cNvSpPr/>
          <p:nvPr/>
        </p:nvSpPr>
        <p:spPr bwMode="auto">
          <a:xfrm>
            <a:off x="4229100" y="2244725"/>
            <a:ext cx="1420813" cy="230188"/>
          </a:xfrm>
          <a:prstGeom prst="rect">
            <a:avLst/>
          </a:prstGeom>
          <a:solidFill>
            <a:srgbClr val="FFCC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ISR-LVL3</a:t>
            </a:r>
          </a:p>
        </p:txBody>
      </p:sp>
      <p:sp>
        <p:nvSpPr>
          <p:cNvPr id="71" name="Rectangle 70"/>
          <p:cNvSpPr/>
          <p:nvPr/>
        </p:nvSpPr>
        <p:spPr bwMode="auto">
          <a:xfrm>
            <a:off x="3608388" y="2019300"/>
            <a:ext cx="630237"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Stack</a:t>
            </a:r>
          </a:p>
        </p:txBody>
      </p:sp>
      <p:sp>
        <p:nvSpPr>
          <p:cNvPr id="76" name="Rectangle 75"/>
          <p:cNvSpPr/>
          <p:nvPr/>
        </p:nvSpPr>
        <p:spPr bwMode="auto">
          <a:xfrm>
            <a:off x="779463" y="3775075"/>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PC</a:t>
            </a:r>
          </a:p>
        </p:txBody>
      </p:sp>
      <p:sp>
        <p:nvSpPr>
          <p:cNvPr id="77" name="Rectangle 76"/>
          <p:cNvSpPr/>
          <p:nvPr/>
        </p:nvSpPr>
        <p:spPr bwMode="auto">
          <a:xfrm>
            <a:off x="781050" y="400526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PSR</a:t>
            </a:r>
          </a:p>
        </p:txBody>
      </p:sp>
      <p:sp>
        <p:nvSpPr>
          <p:cNvPr id="78" name="Rectangle 77"/>
          <p:cNvSpPr/>
          <p:nvPr/>
        </p:nvSpPr>
        <p:spPr bwMode="auto">
          <a:xfrm>
            <a:off x="781050" y="4235450"/>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LR</a:t>
            </a:r>
          </a:p>
        </p:txBody>
      </p:sp>
      <p:sp>
        <p:nvSpPr>
          <p:cNvPr id="79" name="Rectangle 78"/>
          <p:cNvSpPr/>
          <p:nvPr/>
        </p:nvSpPr>
        <p:spPr bwMode="auto">
          <a:xfrm>
            <a:off x="785813" y="446881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R0-R3, R12</a:t>
            </a:r>
          </a:p>
        </p:txBody>
      </p:sp>
      <p:sp>
        <p:nvSpPr>
          <p:cNvPr id="80" name="Rectangle 79"/>
          <p:cNvSpPr/>
          <p:nvPr/>
        </p:nvSpPr>
        <p:spPr bwMode="auto">
          <a:xfrm>
            <a:off x="787400" y="4703763"/>
            <a:ext cx="1420813" cy="53022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ISR-LVL4</a:t>
            </a:r>
          </a:p>
          <a:p>
            <a:pPr algn="ctr">
              <a:defRPr/>
            </a:pPr>
            <a:r>
              <a:rPr lang="en-US" sz="1400" dirty="0">
                <a:solidFill>
                  <a:schemeClr val="tx1"/>
                </a:solidFill>
                <a:latin typeface="Times New Roman" pitchFamily="18" charset="0"/>
              </a:rPr>
              <a:t>Stack</a:t>
            </a:r>
          </a:p>
        </p:txBody>
      </p:sp>
      <p:sp>
        <p:nvSpPr>
          <p:cNvPr id="81" name="Rectangle 80"/>
          <p:cNvSpPr/>
          <p:nvPr/>
        </p:nvSpPr>
        <p:spPr bwMode="auto">
          <a:xfrm>
            <a:off x="779463" y="5210175"/>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PC</a:t>
            </a:r>
          </a:p>
        </p:txBody>
      </p:sp>
      <p:sp>
        <p:nvSpPr>
          <p:cNvPr id="82" name="Rectangle 81"/>
          <p:cNvSpPr/>
          <p:nvPr/>
        </p:nvSpPr>
        <p:spPr bwMode="auto">
          <a:xfrm>
            <a:off x="781050" y="544036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PSR</a:t>
            </a:r>
          </a:p>
        </p:txBody>
      </p:sp>
      <p:sp>
        <p:nvSpPr>
          <p:cNvPr id="83" name="Rectangle 82"/>
          <p:cNvSpPr/>
          <p:nvPr/>
        </p:nvSpPr>
        <p:spPr bwMode="auto">
          <a:xfrm>
            <a:off x="781050" y="5670550"/>
            <a:ext cx="1422400"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LR</a:t>
            </a:r>
          </a:p>
        </p:txBody>
      </p:sp>
      <p:sp>
        <p:nvSpPr>
          <p:cNvPr id="84" name="Rectangle 83"/>
          <p:cNvSpPr/>
          <p:nvPr/>
        </p:nvSpPr>
        <p:spPr bwMode="auto">
          <a:xfrm>
            <a:off x="785813" y="5905500"/>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R0-R3, R12</a:t>
            </a:r>
          </a:p>
        </p:txBody>
      </p:sp>
      <p:sp>
        <p:nvSpPr>
          <p:cNvPr id="85" name="Rectangle 84"/>
          <p:cNvSpPr/>
          <p:nvPr/>
        </p:nvSpPr>
        <p:spPr bwMode="auto">
          <a:xfrm>
            <a:off x="787400" y="6140450"/>
            <a:ext cx="1420813" cy="528638"/>
          </a:xfrm>
          <a:prstGeom prst="rect">
            <a:avLst/>
          </a:prstGeom>
          <a:solidFill>
            <a:srgbClr val="FFCC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ISR-LVL3</a:t>
            </a:r>
          </a:p>
          <a:p>
            <a:pPr algn="ctr">
              <a:defRPr/>
            </a:pPr>
            <a:r>
              <a:rPr lang="en-US" sz="1400" dirty="0">
                <a:solidFill>
                  <a:schemeClr val="tx1"/>
                </a:solidFill>
                <a:latin typeface="Times New Roman" pitchFamily="18" charset="0"/>
              </a:rPr>
              <a:t>Stack</a:t>
            </a:r>
          </a:p>
        </p:txBody>
      </p:sp>
      <p:sp>
        <p:nvSpPr>
          <p:cNvPr id="71739" name="Oval 85"/>
          <p:cNvSpPr>
            <a:spLocks noChangeArrowheads="1"/>
          </p:cNvSpPr>
          <p:nvPr/>
        </p:nvSpPr>
        <p:spPr bwMode="auto">
          <a:xfrm>
            <a:off x="4495800" y="3697288"/>
            <a:ext cx="392113" cy="668337"/>
          </a:xfrm>
          <a:prstGeom prst="ellipse">
            <a:avLst/>
          </a:prstGeom>
          <a:solidFill>
            <a:srgbClr val="CC0000">
              <a:alpha val="43137"/>
            </a:srgbClr>
          </a:solidFill>
          <a:ln w="9525">
            <a:solidFill>
              <a:schemeClr val="tx1"/>
            </a:solidFill>
            <a:round/>
            <a:headEnd/>
            <a:tailEnd/>
          </a:ln>
        </p:spPr>
        <p:txBody>
          <a:bodyPr/>
          <a:lstStyle/>
          <a:p>
            <a:endParaRPr lang="en-US"/>
          </a:p>
        </p:txBody>
      </p:sp>
      <p:sp>
        <p:nvSpPr>
          <p:cNvPr id="71740" name="Oval 86"/>
          <p:cNvSpPr>
            <a:spLocks noChangeArrowheads="1"/>
          </p:cNvSpPr>
          <p:nvPr/>
        </p:nvSpPr>
        <p:spPr bwMode="auto">
          <a:xfrm>
            <a:off x="4564063" y="5387975"/>
            <a:ext cx="392112" cy="666750"/>
          </a:xfrm>
          <a:prstGeom prst="ellipse">
            <a:avLst/>
          </a:prstGeom>
          <a:solidFill>
            <a:srgbClr val="CC0000">
              <a:alpha val="43137"/>
            </a:srgbClr>
          </a:solidFill>
          <a:ln w="9525">
            <a:solidFill>
              <a:schemeClr val="tx1"/>
            </a:solidFill>
            <a:round/>
            <a:headEnd/>
            <a:tailEnd/>
          </a:ln>
        </p:spPr>
        <p:txBody>
          <a:bodyPr/>
          <a:lstStyle/>
          <a:p>
            <a:endParaRPr lang="en-US"/>
          </a:p>
        </p:txBody>
      </p:sp>
      <p:sp>
        <p:nvSpPr>
          <p:cNvPr id="71741" name="TextBox 71"/>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Base Priority</a:t>
            </a:r>
          </a:p>
        </p:txBody>
      </p:sp>
    </p:spTree>
    <p:extLst>
      <p:ext uri="{BB962C8B-B14F-4D97-AF65-F5344CB8AC3E}">
        <p14:creationId xmlns:p14="http://schemas.microsoft.com/office/powerpoint/2010/main" val="671599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a:latin typeface="Trebuchet MS" charset="0"/>
                <a:ea typeface="MS PGothic" charset="0"/>
              </a:rPr>
              <a:t>Nested Interrupt</a:t>
            </a:r>
          </a:p>
        </p:txBody>
      </p:sp>
      <p:sp>
        <p:nvSpPr>
          <p:cNvPr id="727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E7B8FAE6-7724-B747-9C73-0D47377684FD}" type="slidenum">
              <a:rPr lang="en-US" sz="1600">
                <a:solidFill>
                  <a:schemeClr val="folHlink"/>
                </a:solidFill>
                <a:latin typeface="Trebuchet MS" charset="0"/>
              </a:rPr>
              <a:pPr/>
              <a:t>94</a:t>
            </a:fld>
            <a:endParaRPr lang="en-US" sz="1600">
              <a:solidFill>
                <a:schemeClr val="folHlink"/>
              </a:solidFill>
              <a:latin typeface="Trebuchet MS" charset="0"/>
            </a:endParaRPr>
          </a:p>
        </p:txBody>
      </p:sp>
      <p:sp>
        <p:nvSpPr>
          <p:cNvPr id="72707"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p>
            <a:pPr algn="ctr"/>
            <a:r>
              <a:rPr lang="en-US" sz="1400"/>
              <a:t>Program</a:t>
            </a:r>
          </a:p>
        </p:txBody>
      </p:sp>
      <p:sp>
        <p:nvSpPr>
          <p:cNvPr id="6" name="Rectangle 5"/>
          <p:cNvSpPr/>
          <p:nvPr/>
        </p:nvSpPr>
        <p:spPr bwMode="auto">
          <a:xfrm>
            <a:off x="2833688" y="2262188"/>
            <a:ext cx="777875" cy="26828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ISR-LVL4</a:t>
            </a:r>
          </a:p>
        </p:txBody>
      </p:sp>
      <p:sp>
        <p:nvSpPr>
          <p:cNvPr id="8" name="Rectangle 7"/>
          <p:cNvSpPr/>
          <p:nvPr/>
        </p:nvSpPr>
        <p:spPr bwMode="auto">
          <a:xfrm>
            <a:off x="2212975" y="2036763"/>
            <a:ext cx="630238"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Stack</a:t>
            </a:r>
          </a:p>
        </p:txBody>
      </p:sp>
      <p:sp>
        <p:nvSpPr>
          <p:cNvPr id="10" name="Rectangle 9"/>
          <p:cNvSpPr/>
          <p:nvPr/>
        </p:nvSpPr>
        <p:spPr bwMode="auto">
          <a:xfrm>
            <a:off x="5646738" y="2036763"/>
            <a:ext cx="631825"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err="1">
                <a:solidFill>
                  <a:schemeClr val="tx1"/>
                </a:solidFill>
                <a:latin typeface="Times New Roman" pitchFamily="18" charset="0"/>
              </a:rPr>
              <a:t>Unstack</a:t>
            </a:r>
            <a:endParaRPr lang="en-US" sz="1400" dirty="0">
              <a:solidFill>
                <a:schemeClr val="tx1"/>
              </a:solidFill>
              <a:latin typeface="Times New Roman" pitchFamily="18" charset="0"/>
            </a:endParaRPr>
          </a:p>
        </p:txBody>
      </p:sp>
      <p:cxnSp>
        <p:nvCxnSpPr>
          <p:cNvPr id="72711"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72712"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4</a:t>
            </a:r>
          </a:p>
        </p:txBody>
      </p:sp>
      <p:sp>
        <p:nvSpPr>
          <p:cNvPr id="72713" name="Rectangle 17"/>
          <p:cNvSpPr>
            <a:spLocks noChangeArrowheads="1"/>
          </p:cNvSpPr>
          <p:nvPr/>
        </p:nvSpPr>
        <p:spPr bwMode="auto">
          <a:xfrm>
            <a:off x="5186363" y="1371600"/>
            <a:ext cx="519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t>bx lr</a:t>
            </a:r>
          </a:p>
        </p:txBody>
      </p:sp>
      <p:cxnSp>
        <p:nvCxnSpPr>
          <p:cNvPr id="72714" name="Straight Arrow Connector 18"/>
          <p:cNvCxnSpPr>
            <a:cxnSpLocks noChangeShapeType="1"/>
          </p:cNvCxnSpPr>
          <p:nvPr/>
        </p:nvCxnSpPr>
        <p:spPr bwMode="auto">
          <a:xfrm>
            <a:off x="5494338" y="1712913"/>
            <a:ext cx="138112" cy="568325"/>
          </a:xfrm>
          <a:prstGeom prst="straightConnector1">
            <a:avLst/>
          </a:prstGeom>
          <a:noFill/>
          <a:ln w="9525">
            <a:solidFill>
              <a:schemeClr val="tx1"/>
            </a:solidFill>
            <a:round/>
            <a:headEnd/>
            <a:tailEnd type="arrow" w="med" len="med"/>
          </a:ln>
        </p:spPr>
      </p:cxnSp>
      <p:cxnSp>
        <p:nvCxnSpPr>
          <p:cNvPr id="72715"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72716"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Execution Time</a:t>
            </a:r>
          </a:p>
        </p:txBody>
      </p:sp>
      <p:cxnSp>
        <p:nvCxnSpPr>
          <p:cNvPr id="72717"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72718"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HW</a:t>
            </a:r>
          </a:p>
          <a:p>
            <a:r>
              <a:rPr lang="en-US" sz="1600"/>
              <a:t>SW</a:t>
            </a:r>
          </a:p>
        </p:txBody>
      </p:sp>
      <p:sp>
        <p:nvSpPr>
          <p:cNvPr id="33" name="Rectangle 32"/>
          <p:cNvSpPr/>
          <p:nvPr/>
        </p:nvSpPr>
        <p:spPr bwMode="auto">
          <a:xfrm>
            <a:off x="2789238" y="3910013"/>
            <a:ext cx="1169987" cy="231775"/>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8</a:t>
            </a:r>
          </a:p>
        </p:txBody>
      </p:sp>
      <p:sp>
        <p:nvSpPr>
          <p:cNvPr id="34" name="Rectangle 33"/>
          <p:cNvSpPr/>
          <p:nvPr/>
        </p:nvSpPr>
        <p:spPr bwMode="auto">
          <a:xfrm>
            <a:off x="2789238" y="4148138"/>
            <a:ext cx="11699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10</a:t>
            </a:r>
          </a:p>
        </p:txBody>
      </p:sp>
      <p:sp>
        <p:nvSpPr>
          <p:cNvPr id="35" name="Rectangle 34"/>
          <p:cNvSpPr/>
          <p:nvPr/>
        </p:nvSpPr>
        <p:spPr bwMode="auto">
          <a:xfrm>
            <a:off x="2789238" y="4378325"/>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5</a:t>
            </a:r>
          </a:p>
        </p:txBody>
      </p:sp>
      <p:sp>
        <p:nvSpPr>
          <p:cNvPr id="36" name="Rectangle 35"/>
          <p:cNvSpPr/>
          <p:nvPr/>
        </p:nvSpPr>
        <p:spPr bwMode="auto">
          <a:xfrm>
            <a:off x="2794000" y="4602163"/>
            <a:ext cx="11699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3</a:t>
            </a:r>
          </a:p>
        </p:txBody>
      </p:sp>
      <p:sp>
        <p:nvSpPr>
          <p:cNvPr id="37" name="Rectangle 36"/>
          <p:cNvSpPr/>
          <p:nvPr/>
        </p:nvSpPr>
        <p:spPr bwMode="auto">
          <a:xfrm>
            <a:off x="2789238" y="483235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sp>
        <p:nvSpPr>
          <p:cNvPr id="72724"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0</a:t>
            </a:r>
          </a:p>
          <a:p>
            <a:r>
              <a:rPr lang="en-US" sz="1600"/>
              <a:t>1</a:t>
            </a:r>
          </a:p>
          <a:p>
            <a:r>
              <a:rPr lang="en-US" sz="1600"/>
              <a:t>2</a:t>
            </a:r>
          </a:p>
          <a:p>
            <a:r>
              <a:rPr lang="en-US" sz="1600"/>
              <a:t>3</a:t>
            </a:r>
          </a:p>
          <a:p>
            <a:r>
              <a:rPr lang="en-US" sz="1600"/>
              <a:t>4</a:t>
            </a:r>
          </a:p>
        </p:txBody>
      </p:sp>
      <p:sp>
        <p:nvSpPr>
          <p:cNvPr id="72725"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Priority Table</a:t>
            </a:r>
          </a:p>
        </p:txBody>
      </p:sp>
      <p:sp>
        <p:nvSpPr>
          <p:cNvPr id="41" name="Rectangle 40"/>
          <p:cNvSpPr/>
          <p:nvPr/>
        </p:nvSpPr>
        <p:spPr bwMode="auto">
          <a:xfrm>
            <a:off x="431165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2" name="Rectangle 41"/>
          <p:cNvSpPr/>
          <p:nvPr/>
        </p:nvSpPr>
        <p:spPr bwMode="auto">
          <a:xfrm>
            <a:off x="457993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3" name="Rectangle 42"/>
          <p:cNvSpPr/>
          <p:nvPr/>
        </p:nvSpPr>
        <p:spPr bwMode="auto">
          <a:xfrm>
            <a:off x="4849813" y="3913188"/>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4" name="Rectangle 43"/>
          <p:cNvSpPr/>
          <p:nvPr/>
        </p:nvSpPr>
        <p:spPr bwMode="auto">
          <a:xfrm>
            <a:off x="511810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5" name="Rectangle 44"/>
          <p:cNvSpPr/>
          <p:nvPr/>
        </p:nvSpPr>
        <p:spPr bwMode="auto">
          <a:xfrm>
            <a:off x="538638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72731"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2732"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2733"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Pending</a:t>
            </a:r>
          </a:p>
        </p:txBody>
      </p:sp>
      <p:sp>
        <p:nvSpPr>
          <p:cNvPr id="49" name="Rectangle 48"/>
          <p:cNvSpPr/>
          <p:nvPr/>
        </p:nvSpPr>
        <p:spPr bwMode="auto">
          <a:xfrm>
            <a:off x="434340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0" name="Rectangle 49"/>
          <p:cNvSpPr/>
          <p:nvPr/>
        </p:nvSpPr>
        <p:spPr bwMode="auto">
          <a:xfrm>
            <a:off x="461327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1" name="Rectangle 50"/>
          <p:cNvSpPr/>
          <p:nvPr/>
        </p:nvSpPr>
        <p:spPr bwMode="auto">
          <a:xfrm>
            <a:off x="4881563" y="561816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2" name="Rectangle 51"/>
          <p:cNvSpPr/>
          <p:nvPr/>
        </p:nvSpPr>
        <p:spPr bwMode="auto">
          <a:xfrm>
            <a:off x="514985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3" name="Rectangle 52"/>
          <p:cNvSpPr/>
          <p:nvPr/>
        </p:nvSpPr>
        <p:spPr bwMode="auto">
          <a:xfrm>
            <a:off x="541972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72739"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2740"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2741"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Active</a:t>
            </a:r>
          </a:p>
        </p:txBody>
      </p:sp>
      <p:sp>
        <p:nvSpPr>
          <p:cNvPr id="57" name="Rectangle 56"/>
          <p:cNvSpPr/>
          <p:nvPr/>
        </p:nvSpPr>
        <p:spPr bwMode="auto">
          <a:xfrm>
            <a:off x="434340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8" name="Rectangle 57"/>
          <p:cNvSpPr/>
          <p:nvPr/>
        </p:nvSpPr>
        <p:spPr bwMode="auto">
          <a:xfrm>
            <a:off x="461327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9" name="Rectangle 58"/>
          <p:cNvSpPr/>
          <p:nvPr/>
        </p:nvSpPr>
        <p:spPr bwMode="auto">
          <a:xfrm>
            <a:off x="4881563" y="477361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0" name="Rectangle 59"/>
          <p:cNvSpPr/>
          <p:nvPr/>
        </p:nvSpPr>
        <p:spPr bwMode="auto">
          <a:xfrm>
            <a:off x="514985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1" name="Rectangle 60"/>
          <p:cNvSpPr/>
          <p:nvPr/>
        </p:nvSpPr>
        <p:spPr bwMode="auto">
          <a:xfrm>
            <a:off x="541972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72747"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2748"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2749"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Enabled</a:t>
            </a:r>
          </a:p>
        </p:txBody>
      </p:sp>
      <p:sp>
        <p:nvSpPr>
          <p:cNvPr id="72750"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p>
            <a:pPr algn="ctr"/>
            <a:r>
              <a:rPr lang="en-US" sz="1600"/>
              <a:t>Program </a:t>
            </a:r>
          </a:p>
          <a:p>
            <a:pPr algn="ctr"/>
            <a:r>
              <a:rPr lang="en-US" sz="1600"/>
              <a:t>Stack</a:t>
            </a:r>
          </a:p>
        </p:txBody>
      </p:sp>
      <p:sp>
        <p:nvSpPr>
          <p:cNvPr id="67" name="Rectangle 66"/>
          <p:cNvSpPr/>
          <p:nvPr/>
        </p:nvSpPr>
        <p:spPr bwMode="auto">
          <a:xfrm>
            <a:off x="2789238" y="558800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cxnSp>
        <p:nvCxnSpPr>
          <p:cNvPr id="72752" name="Straight Arrow Connector 67"/>
          <p:cNvCxnSpPr>
            <a:cxnSpLocks noChangeShapeType="1"/>
          </p:cNvCxnSpPr>
          <p:nvPr/>
        </p:nvCxnSpPr>
        <p:spPr bwMode="auto">
          <a:xfrm>
            <a:off x="3457575" y="1693863"/>
            <a:ext cx="138113" cy="568325"/>
          </a:xfrm>
          <a:prstGeom prst="straightConnector1">
            <a:avLst/>
          </a:prstGeom>
          <a:noFill/>
          <a:ln w="9525">
            <a:solidFill>
              <a:schemeClr val="tx1"/>
            </a:solidFill>
            <a:round/>
            <a:headEnd/>
            <a:tailEnd type="arrow" w="med" len="med"/>
          </a:ln>
        </p:spPr>
      </p:cxnSp>
      <p:sp>
        <p:nvSpPr>
          <p:cNvPr id="72753" name="TextBox 68"/>
          <p:cNvSpPr txBox="1">
            <a:spLocks noChangeArrowheads="1"/>
          </p:cNvSpPr>
          <p:nvPr/>
        </p:nvSpPr>
        <p:spPr bwMode="auto">
          <a:xfrm>
            <a:off x="2805113"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3</a:t>
            </a:r>
          </a:p>
        </p:txBody>
      </p:sp>
      <p:sp>
        <p:nvSpPr>
          <p:cNvPr id="70" name="Rectangle 69"/>
          <p:cNvSpPr/>
          <p:nvPr/>
        </p:nvSpPr>
        <p:spPr bwMode="auto">
          <a:xfrm>
            <a:off x="4229100" y="2244725"/>
            <a:ext cx="1420813" cy="230188"/>
          </a:xfrm>
          <a:prstGeom prst="rect">
            <a:avLst/>
          </a:prstGeom>
          <a:solidFill>
            <a:srgbClr val="FFCC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ISR-LVL3</a:t>
            </a:r>
          </a:p>
        </p:txBody>
      </p:sp>
      <p:sp>
        <p:nvSpPr>
          <p:cNvPr id="71" name="Rectangle 70"/>
          <p:cNvSpPr/>
          <p:nvPr/>
        </p:nvSpPr>
        <p:spPr bwMode="auto">
          <a:xfrm>
            <a:off x="3608388" y="2019300"/>
            <a:ext cx="630237"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Stack</a:t>
            </a:r>
          </a:p>
        </p:txBody>
      </p:sp>
      <p:sp>
        <p:nvSpPr>
          <p:cNvPr id="76" name="Rectangle 75"/>
          <p:cNvSpPr/>
          <p:nvPr/>
        </p:nvSpPr>
        <p:spPr bwMode="auto">
          <a:xfrm>
            <a:off x="779463" y="3775075"/>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PC</a:t>
            </a:r>
          </a:p>
        </p:txBody>
      </p:sp>
      <p:sp>
        <p:nvSpPr>
          <p:cNvPr id="77" name="Rectangle 76"/>
          <p:cNvSpPr/>
          <p:nvPr/>
        </p:nvSpPr>
        <p:spPr bwMode="auto">
          <a:xfrm>
            <a:off x="781050" y="400526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PSR</a:t>
            </a:r>
          </a:p>
        </p:txBody>
      </p:sp>
      <p:sp>
        <p:nvSpPr>
          <p:cNvPr id="78" name="Rectangle 77"/>
          <p:cNvSpPr/>
          <p:nvPr/>
        </p:nvSpPr>
        <p:spPr bwMode="auto">
          <a:xfrm>
            <a:off x="781050" y="4235450"/>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LR</a:t>
            </a:r>
          </a:p>
        </p:txBody>
      </p:sp>
      <p:sp>
        <p:nvSpPr>
          <p:cNvPr id="79" name="Rectangle 78"/>
          <p:cNvSpPr/>
          <p:nvPr/>
        </p:nvSpPr>
        <p:spPr bwMode="auto">
          <a:xfrm>
            <a:off x="785813" y="446881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R0-R3, R12</a:t>
            </a:r>
          </a:p>
        </p:txBody>
      </p:sp>
      <p:sp>
        <p:nvSpPr>
          <p:cNvPr id="80" name="Rectangle 79"/>
          <p:cNvSpPr/>
          <p:nvPr/>
        </p:nvSpPr>
        <p:spPr bwMode="auto">
          <a:xfrm>
            <a:off x="787400" y="4703763"/>
            <a:ext cx="1420813" cy="53022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ISR-LVL4</a:t>
            </a:r>
          </a:p>
          <a:p>
            <a:pPr algn="ctr">
              <a:defRPr/>
            </a:pPr>
            <a:r>
              <a:rPr lang="en-US" sz="1400" dirty="0">
                <a:solidFill>
                  <a:schemeClr val="tx1"/>
                </a:solidFill>
                <a:latin typeface="Times New Roman" pitchFamily="18" charset="0"/>
              </a:rPr>
              <a:t>Stack</a:t>
            </a:r>
          </a:p>
        </p:txBody>
      </p:sp>
      <p:sp>
        <p:nvSpPr>
          <p:cNvPr id="72761" name="Oval 85"/>
          <p:cNvSpPr>
            <a:spLocks noChangeArrowheads="1"/>
          </p:cNvSpPr>
          <p:nvPr/>
        </p:nvSpPr>
        <p:spPr bwMode="auto">
          <a:xfrm>
            <a:off x="4564063" y="5387975"/>
            <a:ext cx="392112" cy="666750"/>
          </a:xfrm>
          <a:prstGeom prst="ellipse">
            <a:avLst/>
          </a:prstGeom>
          <a:solidFill>
            <a:srgbClr val="CC0000">
              <a:alpha val="43137"/>
            </a:srgbClr>
          </a:solidFill>
          <a:ln w="9525">
            <a:solidFill>
              <a:schemeClr val="tx1"/>
            </a:solidFill>
            <a:round/>
            <a:headEnd/>
            <a:tailEnd/>
          </a:ln>
        </p:spPr>
        <p:txBody>
          <a:bodyPr/>
          <a:lstStyle/>
          <a:p>
            <a:endParaRPr lang="en-US"/>
          </a:p>
        </p:txBody>
      </p:sp>
      <p:sp>
        <p:nvSpPr>
          <p:cNvPr id="72762" name="Oval 86"/>
          <p:cNvSpPr>
            <a:spLocks noChangeArrowheads="1"/>
          </p:cNvSpPr>
          <p:nvPr/>
        </p:nvSpPr>
        <p:spPr bwMode="auto">
          <a:xfrm>
            <a:off x="779463" y="5248275"/>
            <a:ext cx="1433512" cy="1176338"/>
          </a:xfrm>
          <a:prstGeom prst="ellipse">
            <a:avLst/>
          </a:prstGeom>
          <a:solidFill>
            <a:srgbClr val="CC0000">
              <a:alpha val="43137"/>
            </a:srgbClr>
          </a:solidFill>
          <a:ln w="9525">
            <a:solidFill>
              <a:schemeClr val="tx1"/>
            </a:solidFill>
            <a:round/>
            <a:headEnd/>
            <a:tailEnd/>
          </a:ln>
        </p:spPr>
        <p:txBody>
          <a:bodyPr/>
          <a:lstStyle/>
          <a:p>
            <a:endParaRPr lang="en-US"/>
          </a:p>
        </p:txBody>
      </p:sp>
      <p:sp>
        <p:nvSpPr>
          <p:cNvPr id="72763" name="TextBox 71"/>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Base Priority</a:t>
            </a:r>
          </a:p>
        </p:txBody>
      </p:sp>
    </p:spTree>
    <p:extLst>
      <p:ext uri="{BB962C8B-B14F-4D97-AF65-F5344CB8AC3E}">
        <p14:creationId xmlns:p14="http://schemas.microsoft.com/office/powerpoint/2010/main" val="39650560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latin typeface="Trebuchet MS" charset="0"/>
                <a:ea typeface="MS PGothic" charset="0"/>
              </a:rPr>
              <a:t>Nested Interrupt</a:t>
            </a:r>
          </a:p>
        </p:txBody>
      </p:sp>
      <p:sp>
        <p:nvSpPr>
          <p:cNvPr id="737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3A173B49-477A-F842-829B-BE7F95E222A9}" type="slidenum">
              <a:rPr lang="en-US" sz="1600">
                <a:solidFill>
                  <a:schemeClr val="folHlink"/>
                </a:solidFill>
                <a:latin typeface="Trebuchet MS" charset="0"/>
              </a:rPr>
              <a:pPr/>
              <a:t>95</a:t>
            </a:fld>
            <a:endParaRPr lang="en-US" sz="1600">
              <a:solidFill>
                <a:schemeClr val="folHlink"/>
              </a:solidFill>
              <a:latin typeface="Trebuchet MS" charset="0"/>
            </a:endParaRPr>
          </a:p>
        </p:txBody>
      </p:sp>
      <p:sp>
        <p:nvSpPr>
          <p:cNvPr id="73731"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p>
            <a:pPr algn="ctr"/>
            <a:r>
              <a:rPr lang="en-US" sz="1400"/>
              <a:t>Program</a:t>
            </a:r>
          </a:p>
        </p:txBody>
      </p:sp>
      <p:sp>
        <p:nvSpPr>
          <p:cNvPr id="6" name="Rectangle 5"/>
          <p:cNvSpPr/>
          <p:nvPr/>
        </p:nvSpPr>
        <p:spPr bwMode="auto">
          <a:xfrm>
            <a:off x="2833688" y="2262188"/>
            <a:ext cx="777875" cy="26828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ISR-LVL4</a:t>
            </a:r>
          </a:p>
        </p:txBody>
      </p:sp>
      <p:sp>
        <p:nvSpPr>
          <p:cNvPr id="8" name="Rectangle 7"/>
          <p:cNvSpPr/>
          <p:nvPr/>
        </p:nvSpPr>
        <p:spPr bwMode="auto">
          <a:xfrm>
            <a:off x="2212975" y="2036763"/>
            <a:ext cx="630238"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Stack</a:t>
            </a:r>
          </a:p>
        </p:txBody>
      </p:sp>
      <p:sp>
        <p:nvSpPr>
          <p:cNvPr id="10" name="Rectangle 9"/>
          <p:cNvSpPr/>
          <p:nvPr/>
        </p:nvSpPr>
        <p:spPr bwMode="auto">
          <a:xfrm>
            <a:off x="5646738" y="2036763"/>
            <a:ext cx="631825"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err="1">
                <a:solidFill>
                  <a:schemeClr val="tx1"/>
                </a:solidFill>
                <a:latin typeface="Times New Roman" pitchFamily="18" charset="0"/>
              </a:rPr>
              <a:t>Unstack</a:t>
            </a:r>
            <a:endParaRPr lang="en-US" sz="1400" dirty="0">
              <a:solidFill>
                <a:schemeClr val="tx1"/>
              </a:solidFill>
              <a:latin typeface="Times New Roman" pitchFamily="18" charset="0"/>
            </a:endParaRPr>
          </a:p>
        </p:txBody>
      </p:sp>
      <p:cxnSp>
        <p:nvCxnSpPr>
          <p:cNvPr id="73735"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73736"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4</a:t>
            </a:r>
          </a:p>
        </p:txBody>
      </p:sp>
      <p:sp>
        <p:nvSpPr>
          <p:cNvPr id="73737" name="Rectangle 17"/>
          <p:cNvSpPr>
            <a:spLocks noChangeArrowheads="1"/>
          </p:cNvSpPr>
          <p:nvPr/>
        </p:nvSpPr>
        <p:spPr bwMode="auto">
          <a:xfrm>
            <a:off x="5186363" y="1371600"/>
            <a:ext cx="519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t>bx lr</a:t>
            </a:r>
          </a:p>
        </p:txBody>
      </p:sp>
      <p:cxnSp>
        <p:nvCxnSpPr>
          <p:cNvPr id="73738" name="Straight Arrow Connector 18"/>
          <p:cNvCxnSpPr>
            <a:cxnSpLocks noChangeShapeType="1"/>
          </p:cNvCxnSpPr>
          <p:nvPr/>
        </p:nvCxnSpPr>
        <p:spPr bwMode="auto">
          <a:xfrm>
            <a:off x="5494338" y="1712913"/>
            <a:ext cx="138112" cy="568325"/>
          </a:xfrm>
          <a:prstGeom prst="straightConnector1">
            <a:avLst/>
          </a:prstGeom>
          <a:noFill/>
          <a:ln w="9525">
            <a:solidFill>
              <a:schemeClr val="tx1"/>
            </a:solidFill>
            <a:round/>
            <a:headEnd/>
            <a:tailEnd type="arrow" w="med" len="med"/>
          </a:ln>
        </p:spPr>
      </p:cxnSp>
      <p:cxnSp>
        <p:nvCxnSpPr>
          <p:cNvPr id="73739"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73740"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Execution Time</a:t>
            </a:r>
          </a:p>
        </p:txBody>
      </p:sp>
      <p:cxnSp>
        <p:nvCxnSpPr>
          <p:cNvPr id="73741"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73742"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HW</a:t>
            </a:r>
          </a:p>
          <a:p>
            <a:r>
              <a:rPr lang="en-US" sz="1600"/>
              <a:t>SW</a:t>
            </a:r>
          </a:p>
        </p:txBody>
      </p:sp>
      <p:sp>
        <p:nvSpPr>
          <p:cNvPr id="33" name="Rectangle 32"/>
          <p:cNvSpPr/>
          <p:nvPr/>
        </p:nvSpPr>
        <p:spPr bwMode="auto">
          <a:xfrm>
            <a:off x="2789238" y="3910013"/>
            <a:ext cx="1169987" cy="231775"/>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8</a:t>
            </a:r>
          </a:p>
        </p:txBody>
      </p:sp>
      <p:sp>
        <p:nvSpPr>
          <p:cNvPr id="34" name="Rectangle 33"/>
          <p:cNvSpPr/>
          <p:nvPr/>
        </p:nvSpPr>
        <p:spPr bwMode="auto">
          <a:xfrm>
            <a:off x="2789238" y="4148138"/>
            <a:ext cx="11699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10</a:t>
            </a:r>
          </a:p>
        </p:txBody>
      </p:sp>
      <p:sp>
        <p:nvSpPr>
          <p:cNvPr id="35" name="Rectangle 34"/>
          <p:cNvSpPr/>
          <p:nvPr/>
        </p:nvSpPr>
        <p:spPr bwMode="auto">
          <a:xfrm>
            <a:off x="2789238" y="4378325"/>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5</a:t>
            </a:r>
          </a:p>
        </p:txBody>
      </p:sp>
      <p:sp>
        <p:nvSpPr>
          <p:cNvPr id="36" name="Rectangle 35"/>
          <p:cNvSpPr/>
          <p:nvPr/>
        </p:nvSpPr>
        <p:spPr bwMode="auto">
          <a:xfrm>
            <a:off x="2794000" y="4602163"/>
            <a:ext cx="11699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3</a:t>
            </a:r>
          </a:p>
        </p:txBody>
      </p:sp>
      <p:sp>
        <p:nvSpPr>
          <p:cNvPr id="37" name="Rectangle 36"/>
          <p:cNvSpPr/>
          <p:nvPr/>
        </p:nvSpPr>
        <p:spPr bwMode="auto">
          <a:xfrm>
            <a:off x="2789238" y="483235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sp>
        <p:nvSpPr>
          <p:cNvPr id="73748"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0</a:t>
            </a:r>
          </a:p>
          <a:p>
            <a:r>
              <a:rPr lang="en-US" sz="1600"/>
              <a:t>1</a:t>
            </a:r>
          </a:p>
          <a:p>
            <a:r>
              <a:rPr lang="en-US" sz="1600"/>
              <a:t>2</a:t>
            </a:r>
          </a:p>
          <a:p>
            <a:r>
              <a:rPr lang="en-US" sz="1600"/>
              <a:t>3</a:t>
            </a:r>
          </a:p>
          <a:p>
            <a:r>
              <a:rPr lang="en-US" sz="1600"/>
              <a:t>4</a:t>
            </a:r>
          </a:p>
        </p:txBody>
      </p:sp>
      <p:sp>
        <p:nvSpPr>
          <p:cNvPr id="73749"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Priority Table</a:t>
            </a:r>
          </a:p>
        </p:txBody>
      </p:sp>
      <p:sp>
        <p:nvSpPr>
          <p:cNvPr id="41" name="Rectangle 40"/>
          <p:cNvSpPr/>
          <p:nvPr/>
        </p:nvSpPr>
        <p:spPr bwMode="auto">
          <a:xfrm>
            <a:off x="431165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2" name="Rectangle 41"/>
          <p:cNvSpPr/>
          <p:nvPr/>
        </p:nvSpPr>
        <p:spPr bwMode="auto">
          <a:xfrm>
            <a:off x="457993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3" name="Rectangle 42"/>
          <p:cNvSpPr/>
          <p:nvPr/>
        </p:nvSpPr>
        <p:spPr bwMode="auto">
          <a:xfrm>
            <a:off x="4849813" y="3913188"/>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4" name="Rectangle 43"/>
          <p:cNvSpPr/>
          <p:nvPr/>
        </p:nvSpPr>
        <p:spPr bwMode="auto">
          <a:xfrm>
            <a:off x="511810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5" name="Rectangle 44"/>
          <p:cNvSpPr/>
          <p:nvPr/>
        </p:nvSpPr>
        <p:spPr bwMode="auto">
          <a:xfrm>
            <a:off x="538638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73755"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3756"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3757"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Pending</a:t>
            </a:r>
          </a:p>
        </p:txBody>
      </p:sp>
      <p:sp>
        <p:nvSpPr>
          <p:cNvPr id="49" name="Rectangle 48"/>
          <p:cNvSpPr/>
          <p:nvPr/>
        </p:nvSpPr>
        <p:spPr bwMode="auto">
          <a:xfrm>
            <a:off x="434340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0" name="Rectangle 49"/>
          <p:cNvSpPr/>
          <p:nvPr/>
        </p:nvSpPr>
        <p:spPr bwMode="auto">
          <a:xfrm>
            <a:off x="461327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1" name="Rectangle 50"/>
          <p:cNvSpPr/>
          <p:nvPr/>
        </p:nvSpPr>
        <p:spPr bwMode="auto">
          <a:xfrm>
            <a:off x="4881563" y="561816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2" name="Rectangle 51"/>
          <p:cNvSpPr/>
          <p:nvPr/>
        </p:nvSpPr>
        <p:spPr bwMode="auto">
          <a:xfrm>
            <a:off x="514985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3" name="Rectangle 52"/>
          <p:cNvSpPr/>
          <p:nvPr/>
        </p:nvSpPr>
        <p:spPr bwMode="auto">
          <a:xfrm>
            <a:off x="541972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73763"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3764"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3765"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Active</a:t>
            </a:r>
          </a:p>
        </p:txBody>
      </p:sp>
      <p:sp>
        <p:nvSpPr>
          <p:cNvPr id="57" name="Rectangle 56"/>
          <p:cNvSpPr/>
          <p:nvPr/>
        </p:nvSpPr>
        <p:spPr bwMode="auto">
          <a:xfrm>
            <a:off x="434340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8" name="Rectangle 57"/>
          <p:cNvSpPr/>
          <p:nvPr/>
        </p:nvSpPr>
        <p:spPr bwMode="auto">
          <a:xfrm>
            <a:off x="461327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9" name="Rectangle 58"/>
          <p:cNvSpPr/>
          <p:nvPr/>
        </p:nvSpPr>
        <p:spPr bwMode="auto">
          <a:xfrm>
            <a:off x="4881563" y="477361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0" name="Rectangle 59"/>
          <p:cNvSpPr/>
          <p:nvPr/>
        </p:nvSpPr>
        <p:spPr bwMode="auto">
          <a:xfrm>
            <a:off x="514985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1" name="Rectangle 60"/>
          <p:cNvSpPr/>
          <p:nvPr/>
        </p:nvSpPr>
        <p:spPr bwMode="auto">
          <a:xfrm>
            <a:off x="541972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73771"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3772"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3773"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Enabled</a:t>
            </a:r>
          </a:p>
        </p:txBody>
      </p:sp>
      <p:sp>
        <p:nvSpPr>
          <p:cNvPr id="73774"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p>
            <a:pPr algn="ctr"/>
            <a:r>
              <a:rPr lang="en-US" sz="1600"/>
              <a:t>Program </a:t>
            </a:r>
          </a:p>
          <a:p>
            <a:pPr algn="ctr"/>
            <a:r>
              <a:rPr lang="en-US" sz="1600"/>
              <a:t>Stack</a:t>
            </a:r>
          </a:p>
        </p:txBody>
      </p:sp>
      <p:sp>
        <p:nvSpPr>
          <p:cNvPr id="67" name="Rectangle 66"/>
          <p:cNvSpPr/>
          <p:nvPr/>
        </p:nvSpPr>
        <p:spPr bwMode="auto">
          <a:xfrm>
            <a:off x="2789238" y="558800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256</a:t>
            </a:r>
          </a:p>
        </p:txBody>
      </p:sp>
      <p:cxnSp>
        <p:nvCxnSpPr>
          <p:cNvPr id="73776" name="Straight Arrow Connector 67"/>
          <p:cNvCxnSpPr>
            <a:cxnSpLocks noChangeShapeType="1"/>
          </p:cNvCxnSpPr>
          <p:nvPr/>
        </p:nvCxnSpPr>
        <p:spPr bwMode="auto">
          <a:xfrm>
            <a:off x="3457575" y="1693863"/>
            <a:ext cx="138113" cy="568325"/>
          </a:xfrm>
          <a:prstGeom prst="straightConnector1">
            <a:avLst/>
          </a:prstGeom>
          <a:noFill/>
          <a:ln w="9525">
            <a:solidFill>
              <a:schemeClr val="tx1"/>
            </a:solidFill>
            <a:round/>
            <a:headEnd/>
            <a:tailEnd type="arrow" w="med" len="med"/>
          </a:ln>
        </p:spPr>
      </p:cxnSp>
      <p:sp>
        <p:nvSpPr>
          <p:cNvPr id="73777" name="TextBox 68"/>
          <p:cNvSpPr txBox="1">
            <a:spLocks noChangeArrowheads="1"/>
          </p:cNvSpPr>
          <p:nvPr/>
        </p:nvSpPr>
        <p:spPr bwMode="auto">
          <a:xfrm>
            <a:off x="2805113"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3</a:t>
            </a:r>
          </a:p>
        </p:txBody>
      </p:sp>
      <p:sp>
        <p:nvSpPr>
          <p:cNvPr id="70" name="Rectangle 69"/>
          <p:cNvSpPr/>
          <p:nvPr/>
        </p:nvSpPr>
        <p:spPr bwMode="auto">
          <a:xfrm>
            <a:off x="4229100" y="2244725"/>
            <a:ext cx="1420813" cy="230188"/>
          </a:xfrm>
          <a:prstGeom prst="rect">
            <a:avLst/>
          </a:prstGeom>
          <a:solidFill>
            <a:srgbClr val="FFCC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ISR-LVL3</a:t>
            </a:r>
          </a:p>
        </p:txBody>
      </p:sp>
      <p:sp>
        <p:nvSpPr>
          <p:cNvPr id="71" name="Rectangle 70"/>
          <p:cNvSpPr/>
          <p:nvPr/>
        </p:nvSpPr>
        <p:spPr bwMode="auto">
          <a:xfrm>
            <a:off x="3608388" y="2019300"/>
            <a:ext cx="630237"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Stack</a:t>
            </a:r>
          </a:p>
        </p:txBody>
      </p:sp>
      <p:sp>
        <p:nvSpPr>
          <p:cNvPr id="72" name="Rectangle 71"/>
          <p:cNvSpPr/>
          <p:nvPr/>
        </p:nvSpPr>
        <p:spPr bwMode="auto">
          <a:xfrm>
            <a:off x="6305550" y="2249488"/>
            <a:ext cx="779463" cy="26828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ISR-LVL4</a:t>
            </a:r>
          </a:p>
        </p:txBody>
      </p:sp>
      <p:sp>
        <p:nvSpPr>
          <p:cNvPr id="73" name="Rectangle 72"/>
          <p:cNvSpPr/>
          <p:nvPr/>
        </p:nvSpPr>
        <p:spPr bwMode="auto">
          <a:xfrm>
            <a:off x="7085013" y="2019300"/>
            <a:ext cx="630237"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err="1">
                <a:solidFill>
                  <a:schemeClr val="tx1"/>
                </a:solidFill>
                <a:latin typeface="Times New Roman" pitchFamily="18" charset="0"/>
              </a:rPr>
              <a:t>Unstack</a:t>
            </a:r>
            <a:endParaRPr lang="en-US" sz="1400" dirty="0">
              <a:solidFill>
                <a:schemeClr val="tx1"/>
              </a:solidFill>
              <a:latin typeface="Times New Roman" pitchFamily="18" charset="0"/>
            </a:endParaRPr>
          </a:p>
        </p:txBody>
      </p:sp>
      <p:sp>
        <p:nvSpPr>
          <p:cNvPr id="73782" name="Rectangle 73"/>
          <p:cNvSpPr>
            <a:spLocks noChangeArrowheads="1"/>
          </p:cNvSpPr>
          <p:nvPr/>
        </p:nvSpPr>
        <p:spPr bwMode="auto">
          <a:xfrm>
            <a:off x="6623050" y="1352550"/>
            <a:ext cx="519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t>bx lr</a:t>
            </a:r>
          </a:p>
        </p:txBody>
      </p:sp>
      <p:cxnSp>
        <p:nvCxnSpPr>
          <p:cNvPr id="73783" name="Straight Arrow Connector 74"/>
          <p:cNvCxnSpPr>
            <a:cxnSpLocks noChangeShapeType="1"/>
          </p:cNvCxnSpPr>
          <p:nvPr/>
        </p:nvCxnSpPr>
        <p:spPr bwMode="auto">
          <a:xfrm>
            <a:off x="6932613" y="1693863"/>
            <a:ext cx="136525" cy="568325"/>
          </a:xfrm>
          <a:prstGeom prst="straightConnector1">
            <a:avLst/>
          </a:prstGeom>
          <a:noFill/>
          <a:ln w="9525">
            <a:solidFill>
              <a:schemeClr val="tx1"/>
            </a:solidFill>
            <a:round/>
            <a:headEnd/>
            <a:tailEnd type="arrow" w="med" len="med"/>
          </a:ln>
        </p:spPr>
      </p:cxnSp>
      <p:sp>
        <p:nvSpPr>
          <p:cNvPr id="73784" name="Oval 85"/>
          <p:cNvSpPr>
            <a:spLocks noChangeArrowheads="1"/>
          </p:cNvSpPr>
          <p:nvPr/>
        </p:nvSpPr>
        <p:spPr bwMode="auto">
          <a:xfrm>
            <a:off x="769938" y="3795713"/>
            <a:ext cx="1431925" cy="1176337"/>
          </a:xfrm>
          <a:prstGeom prst="ellipse">
            <a:avLst/>
          </a:prstGeom>
          <a:solidFill>
            <a:srgbClr val="CC0000">
              <a:alpha val="43137"/>
            </a:srgbClr>
          </a:solidFill>
          <a:ln w="9525">
            <a:solidFill>
              <a:schemeClr val="tx1"/>
            </a:solidFill>
            <a:round/>
            <a:headEnd/>
            <a:tailEnd/>
          </a:ln>
        </p:spPr>
        <p:txBody>
          <a:bodyPr/>
          <a:lstStyle/>
          <a:p>
            <a:endParaRPr lang="en-US"/>
          </a:p>
        </p:txBody>
      </p:sp>
      <p:sp>
        <p:nvSpPr>
          <p:cNvPr id="73785" name="Oval 86"/>
          <p:cNvSpPr>
            <a:spLocks noChangeArrowheads="1"/>
          </p:cNvSpPr>
          <p:nvPr/>
        </p:nvSpPr>
        <p:spPr bwMode="auto">
          <a:xfrm>
            <a:off x="4303713" y="5387975"/>
            <a:ext cx="392112" cy="666750"/>
          </a:xfrm>
          <a:prstGeom prst="ellipse">
            <a:avLst/>
          </a:prstGeom>
          <a:solidFill>
            <a:srgbClr val="CC0000">
              <a:alpha val="43137"/>
            </a:srgbClr>
          </a:solidFill>
          <a:ln w="9525">
            <a:solidFill>
              <a:schemeClr val="tx1"/>
            </a:solidFill>
            <a:round/>
            <a:headEnd/>
            <a:tailEnd/>
          </a:ln>
        </p:spPr>
        <p:txBody>
          <a:bodyPr/>
          <a:lstStyle/>
          <a:p>
            <a:endParaRPr lang="en-US"/>
          </a:p>
        </p:txBody>
      </p:sp>
      <p:sp>
        <p:nvSpPr>
          <p:cNvPr id="73786" name="TextBox 75"/>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Base Priority</a:t>
            </a:r>
          </a:p>
        </p:txBody>
      </p:sp>
    </p:spTree>
    <p:extLst>
      <p:ext uri="{BB962C8B-B14F-4D97-AF65-F5344CB8AC3E}">
        <p14:creationId xmlns:p14="http://schemas.microsoft.com/office/powerpoint/2010/main" val="34719652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a:latin typeface="Trebuchet MS" charset="0"/>
                <a:ea typeface="MS PGothic" charset="0"/>
              </a:rPr>
              <a:t>Tail Chaining</a:t>
            </a:r>
          </a:p>
        </p:txBody>
      </p:sp>
      <p:sp>
        <p:nvSpPr>
          <p:cNvPr id="74754" name="Content Placeholder 2"/>
          <p:cNvSpPr>
            <a:spLocks noGrp="1"/>
          </p:cNvSpPr>
          <p:nvPr>
            <p:ph idx="1"/>
          </p:nvPr>
        </p:nvSpPr>
        <p:spPr/>
        <p:txBody>
          <a:bodyPr/>
          <a:lstStyle/>
          <a:p>
            <a:pPr lvl="1"/>
            <a:r>
              <a:rPr lang="en-US">
                <a:latin typeface="Trebuchet MS" charset="0"/>
                <a:ea typeface="MS PGothic" charset="0"/>
              </a:rPr>
              <a:t>When new exception occurs</a:t>
            </a:r>
          </a:p>
          <a:p>
            <a:pPr lvl="1"/>
            <a:r>
              <a:rPr lang="en-US">
                <a:latin typeface="Trebuchet MS" charset="0"/>
                <a:ea typeface="MS PGothic" charset="0"/>
              </a:rPr>
              <a:t>But CPU handling another exception of same/higher priority (incoming request is lower priority)</a:t>
            </a:r>
          </a:p>
          <a:p>
            <a:pPr lvl="1"/>
            <a:r>
              <a:rPr lang="en-US">
                <a:latin typeface="Trebuchet MS" charset="0"/>
                <a:ea typeface="MS PGothic" charset="0"/>
              </a:rPr>
              <a:t>New exception will enter pending state</a:t>
            </a:r>
          </a:p>
          <a:p>
            <a:pPr lvl="1"/>
            <a:r>
              <a:rPr lang="en-US">
                <a:latin typeface="Trebuchet MS" charset="0"/>
                <a:ea typeface="MS PGothic" charset="0"/>
              </a:rPr>
              <a:t>But will be executed before register unstacking</a:t>
            </a:r>
          </a:p>
          <a:p>
            <a:pPr lvl="1"/>
            <a:r>
              <a:rPr lang="en-US">
                <a:latin typeface="Trebuchet MS" charset="0"/>
                <a:ea typeface="MS PGothic" charset="0"/>
              </a:rPr>
              <a:t>Saving unnecessary unstacking/stacking operations</a:t>
            </a:r>
          </a:p>
          <a:p>
            <a:pPr lvl="1"/>
            <a:r>
              <a:rPr lang="en-US">
                <a:latin typeface="Trebuchet MS" charset="0"/>
                <a:ea typeface="MS PGothic" charset="0"/>
              </a:rPr>
              <a:t>Can reenter hander in as little as 6 cycles </a:t>
            </a:r>
          </a:p>
          <a:p>
            <a:endParaRPr lang="en-US">
              <a:latin typeface="Trebuchet MS" charset="0"/>
              <a:ea typeface="MS PGothic" charset="0"/>
            </a:endParaRPr>
          </a:p>
        </p:txBody>
      </p:sp>
      <p:sp>
        <p:nvSpPr>
          <p:cNvPr id="747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D36DD736-F1AE-F548-94AD-5DF6A0B1FB42}" type="slidenum">
              <a:rPr lang="en-US" sz="1600">
                <a:solidFill>
                  <a:schemeClr val="folHlink"/>
                </a:solidFill>
                <a:latin typeface="Trebuchet MS" charset="0"/>
              </a:rPr>
              <a:pPr/>
              <a:t>96</a:t>
            </a:fld>
            <a:endParaRPr lang="en-US" sz="1600">
              <a:solidFill>
                <a:schemeClr val="folHlink"/>
              </a:solidFill>
              <a:latin typeface="Trebuchet MS" charset="0"/>
            </a:endParaRPr>
          </a:p>
        </p:txBody>
      </p:sp>
    </p:spTree>
    <p:extLst>
      <p:ext uri="{BB962C8B-B14F-4D97-AF65-F5344CB8AC3E}">
        <p14:creationId xmlns:p14="http://schemas.microsoft.com/office/powerpoint/2010/main" val="3320015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atin typeface="Trebuchet MS" charset="0"/>
                <a:ea typeface="MS PGothic" charset="0"/>
              </a:rPr>
              <a:t>Tail-Chaining</a:t>
            </a:r>
          </a:p>
        </p:txBody>
      </p:sp>
      <p:sp>
        <p:nvSpPr>
          <p:cNvPr id="757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C43F2587-7F02-1E41-9FCE-3938D3EB6283}" type="slidenum">
              <a:rPr lang="en-US" sz="1600">
                <a:solidFill>
                  <a:schemeClr val="folHlink"/>
                </a:solidFill>
                <a:latin typeface="Trebuchet MS" charset="0"/>
              </a:rPr>
              <a:pPr/>
              <a:t>97</a:t>
            </a:fld>
            <a:endParaRPr lang="en-US" sz="1600">
              <a:solidFill>
                <a:schemeClr val="folHlink"/>
              </a:solidFill>
              <a:latin typeface="Trebuchet MS" charset="0"/>
            </a:endParaRPr>
          </a:p>
        </p:txBody>
      </p:sp>
      <p:sp>
        <p:nvSpPr>
          <p:cNvPr id="75779"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p>
            <a:pPr algn="ctr"/>
            <a:r>
              <a:rPr lang="en-US" sz="1400"/>
              <a:t>Program</a:t>
            </a:r>
          </a:p>
        </p:txBody>
      </p:sp>
      <p:sp>
        <p:nvSpPr>
          <p:cNvPr id="6" name="Rectangle 5"/>
          <p:cNvSpPr/>
          <p:nvPr/>
        </p:nvSpPr>
        <p:spPr bwMode="auto">
          <a:xfrm>
            <a:off x="2833688" y="2262188"/>
            <a:ext cx="1395412" cy="21272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ISR-LVL4</a:t>
            </a:r>
          </a:p>
        </p:txBody>
      </p:sp>
      <p:sp>
        <p:nvSpPr>
          <p:cNvPr id="8" name="Rectangle 7"/>
          <p:cNvSpPr/>
          <p:nvPr/>
        </p:nvSpPr>
        <p:spPr bwMode="auto">
          <a:xfrm>
            <a:off x="2212975" y="2036763"/>
            <a:ext cx="630238"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Stack</a:t>
            </a:r>
          </a:p>
        </p:txBody>
      </p:sp>
      <p:cxnSp>
        <p:nvCxnSpPr>
          <p:cNvPr id="75782"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75783"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4</a:t>
            </a:r>
          </a:p>
        </p:txBody>
      </p:sp>
      <p:cxnSp>
        <p:nvCxnSpPr>
          <p:cNvPr id="75784"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75785"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Execution Time</a:t>
            </a:r>
          </a:p>
        </p:txBody>
      </p:sp>
      <p:cxnSp>
        <p:nvCxnSpPr>
          <p:cNvPr id="75786"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75787"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HW</a:t>
            </a:r>
          </a:p>
          <a:p>
            <a:r>
              <a:rPr lang="en-US" sz="1600"/>
              <a:t>SW</a:t>
            </a:r>
          </a:p>
        </p:txBody>
      </p:sp>
      <p:sp>
        <p:nvSpPr>
          <p:cNvPr id="33" name="Rectangle 32"/>
          <p:cNvSpPr/>
          <p:nvPr/>
        </p:nvSpPr>
        <p:spPr bwMode="auto">
          <a:xfrm>
            <a:off x="2789238" y="3910013"/>
            <a:ext cx="1169987" cy="231775"/>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8</a:t>
            </a:r>
          </a:p>
        </p:txBody>
      </p:sp>
      <p:sp>
        <p:nvSpPr>
          <p:cNvPr id="34" name="Rectangle 33"/>
          <p:cNvSpPr/>
          <p:nvPr/>
        </p:nvSpPr>
        <p:spPr bwMode="auto">
          <a:xfrm>
            <a:off x="2789238" y="4148138"/>
            <a:ext cx="11699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10</a:t>
            </a:r>
          </a:p>
        </p:txBody>
      </p:sp>
      <p:sp>
        <p:nvSpPr>
          <p:cNvPr id="35" name="Rectangle 34"/>
          <p:cNvSpPr/>
          <p:nvPr/>
        </p:nvSpPr>
        <p:spPr bwMode="auto">
          <a:xfrm>
            <a:off x="2789238" y="4378325"/>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5</a:t>
            </a:r>
          </a:p>
        </p:txBody>
      </p:sp>
      <p:sp>
        <p:nvSpPr>
          <p:cNvPr id="36" name="Rectangle 35"/>
          <p:cNvSpPr/>
          <p:nvPr/>
        </p:nvSpPr>
        <p:spPr bwMode="auto">
          <a:xfrm>
            <a:off x="2794000" y="4602163"/>
            <a:ext cx="11699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3</a:t>
            </a:r>
          </a:p>
        </p:txBody>
      </p:sp>
      <p:sp>
        <p:nvSpPr>
          <p:cNvPr id="37" name="Rectangle 36"/>
          <p:cNvSpPr/>
          <p:nvPr/>
        </p:nvSpPr>
        <p:spPr bwMode="auto">
          <a:xfrm>
            <a:off x="2789238" y="483235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sp>
        <p:nvSpPr>
          <p:cNvPr id="75793"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0</a:t>
            </a:r>
          </a:p>
          <a:p>
            <a:r>
              <a:rPr lang="en-US" sz="1600"/>
              <a:t>1</a:t>
            </a:r>
          </a:p>
          <a:p>
            <a:r>
              <a:rPr lang="en-US" sz="1600"/>
              <a:t>2</a:t>
            </a:r>
          </a:p>
          <a:p>
            <a:r>
              <a:rPr lang="en-US" sz="1600"/>
              <a:t>3</a:t>
            </a:r>
          </a:p>
          <a:p>
            <a:r>
              <a:rPr lang="en-US" sz="1600"/>
              <a:t>4</a:t>
            </a:r>
          </a:p>
        </p:txBody>
      </p:sp>
      <p:sp>
        <p:nvSpPr>
          <p:cNvPr id="75794"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Priority Table</a:t>
            </a:r>
          </a:p>
        </p:txBody>
      </p:sp>
      <p:sp>
        <p:nvSpPr>
          <p:cNvPr id="41" name="Rectangle 40"/>
          <p:cNvSpPr/>
          <p:nvPr/>
        </p:nvSpPr>
        <p:spPr bwMode="auto">
          <a:xfrm>
            <a:off x="431165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2" name="Rectangle 41"/>
          <p:cNvSpPr/>
          <p:nvPr/>
        </p:nvSpPr>
        <p:spPr bwMode="auto">
          <a:xfrm>
            <a:off x="457993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3" name="Rectangle 42"/>
          <p:cNvSpPr/>
          <p:nvPr/>
        </p:nvSpPr>
        <p:spPr bwMode="auto">
          <a:xfrm>
            <a:off x="4849813" y="3913188"/>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4" name="Rectangle 43"/>
          <p:cNvSpPr/>
          <p:nvPr/>
        </p:nvSpPr>
        <p:spPr bwMode="auto">
          <a:xfrm>
            <a:off x="511810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45" name="Rectangle 44"/>
          <p:cNvSpPr/>
          <p:nvPr/>
        </p:nvSpPr>
        <p:spPr bwMode="auto">
          <a:xfrm>
            <a:off x="538638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75800"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5801"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5802"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Pending</a:t>
            </a:r>
          </a:p>
        </p:txBody>
      </p:sp>
      <p:sp>
        <p:nvSpPr>
          <p:cNvPr id="49" name="Rectangle 48"/>
          <p:cNvSpPr/>
          <p:nvPr/>
        </p:nvSpPr>
        <p:spPr bwMode="auto">
          <a:xfrm>
            <a:off x="434340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0" name="Rectangle 49"/>
          <p:cNvSpPr/>
          <p:nvPr/>
        </p:nvSpPr>
        <p:spPr bwMode="auto">
          <a:xfrm>
            <a:off x="461327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1" name="Rectangle 50"/>
          <p:cNvSpPr/>
          <p:nvPr/>
        </p:nvSpPr>
        <p:spPr bwMode="auto">
          <a:xfrm>
            <a:off x="4881563" y="561816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2" name="Rectangle 51"/>
          <p:cNvSpPr/>
          <p:nvPr/>
        </p:nvSpPr>
        <p:spPr bwMode="auto">
          <a:xfrm>
            <a:off x="514985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3" name="Rectangle 52"/>
          <p:cNvSpPr/>
          <p:nvPr/>
        </p:nvSpPr>
        <p:spPr bwMode="auto">
          <a:xfrm>
            <a:off x="541972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75808"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5809"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5810"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Active</a:t>
            </a:r>
          </a:p>
        </p:txBody>
      </p:sp>
      <p:sp>
        <p:nvSpPr>
          <p:cNvPr id="57" name="Rectangle 56"/>
          <p:cNvSpPr/>
          <p:nvPr/>
        </p:nvSpPr>
        <p:spPr bwMode="auto">
          <a:xfrm>
            <a:off x="434340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8" name="Rectangle 57"/>
          <p:cNvSpPr/>
          <p:nvPr/>
        </p:nvSpPr>
        <p:spPr bwMode="auto">
          <a:xfrm>
            <a:off x="461327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9" name="Rectangle 58"/>
          <p:cNvSpPr/>
          <p:nvPr/>
        </p:nvSpPr>
        <p:spPr bwMode="auto">
          <a:xfrm>
            <a:off x="4881563" y="477361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0" name="Rectangle 59"/>
          <p:cNvSpPr/>
          <p:nvPr/>
        </p:nvSpPr>
        <p:spPr bwMode="auto">
          <a:xfrm>
            <a:off x="514985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1" name="Rectangle 60"/>
          <p:cNvSpPr/>
          <p:nvPr/>
        </p:nvSpPr>
        <p:spPr bwMode="auto">
          <a:xfrm>
            <a:off x="541972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75816"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5817"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5818"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Enabled</a:t>
            </a:r>
          </a:p>
        </p:txBody>
      </p:sp>
      <p:sp>
        <p:nvSpPr>
          <p:cNvPr id="75819"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p>
            <a:pPr algn="ctr"/>
            <a:r>
              <a:rPr lang="en-US" sz="1600"/>
              <a:t>Program </a:t>
            </a:r>
          </a:p>
          <a:p>
            <a:pPr algn="ctr"/>
            <a:r>
              <a:rPr lang="en-US" sz="1600"/>
              <a:t>Stack</a:t>
            </a:r>
          </a:p>
        </p:txBody>
      </p:sp>
      <p:sp>
        <p:nvSpPr>
          <p:cNvPr id="67" name="Rectangle 66"/>
          <p:cNvSpPr/>
          <p:nvPr/>
        </p:nvSpPr>
        <p:spPr bwMode="auto">
          <a:xfrm>
            <a:off x="2789238" y="558800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cxnSp>
        <p:nvCxnSpPr>
          <p:cNvPr id="75821" name="Straight Arrow Connector 67"/>
          <p:cNvCxnSpPr>
            <a:cxnSpLocks noChangeShapeType="1"/>
          </p:cNvCxnSpPr>
          <p:nvPr/>
        </p:nvCxnSpPr>
        <p:spPr bwMode="auto">
          <a:xfrm>
            <a:off x="3227388" y="1693863"/>
            <a:ext cx="138112" cy="568325"/>
          </a:xfrm>
          <a:prstGeom prst="straightConnector1">
            <a:avLst/>
          </a:prstGeom>
          <a:noFill/>
          <a:ln w="9525">
            <a:solidFill>
              <a:schemeClr val="tx1"/>
            </a:solidFill>
            <a:round/>
            <a:headEnd/>
            <a:tailEnd type="arrow" w="med" len="med"/>
          </a:ln>
        </p:spPr>
      </p:cxnSp>
      <p:sp>
        <p:nvSpPr>
          <p:cNvPr id="75822" name="TextBox 68"/>
          <p:cNvSpPr txBox="1">
            <a:spLocks noChangeArrowheads="1"/>
          </p:cNvSpPr>
          <p:nvPr/>
        </p:nvSpPr>
        <p:spPr bwMode="auto">
          <a:xfrm>
            <a:off x="257492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1</a:t>
            </a:r>
          </a:p>
        </p:txBody>
      </p:sp>
      <p:sp>
        <p:nvSpPr>
          <p:cNvPr id="76" name="Rectangle 75"/>
          <p:cNvSpPr/>
          <p:nvPr/>
        </p:nvSpPr>
        <p:spPr bwMode="auto">
          <a:xfrm>
            <a:off x="779463" y="3775075"/>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PC</a:t>
            </a:r>
          </a:p>
        </p:txBody>
      </p:sp>
      <p:sp>
        <p:nvSpPr>
          <p:cNvPr id="77" name="Rectangle 76"/>
          <p:cNvSpPr/>
          <p:nvPr/>
        </p:nvSpPr>
        <p:spPr bwMode="auto">
          <a:xfrm>
            <a:off x="781050" y="400526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PSR</a:t>
            </a:r>
          </a:p>
        </p:txBody>
      </p:sp>
      <p:sp>
        <p:nvSpPr>
          <p:cNvPr id="78" name="Rectangle 77"/>
          <p:cNvSpPr/>
          <p:nvPr/>
        </p:nvSpPr>
        <p:spPr bwMode="auto">
          <a:xfrm>
            <a:off x="781050" y="4235450"/>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LR</a:t>
            </a:r>
          </a:p>
        </p:txBody>
      </p:sp>
      <p:sp>
        <p:nvSpPr>
          <p:cNvPr id="79" name="Rectangle 78"/>
          <p:cNvSpPr/>
          <p:nvPr/>
        </p:nvSpPr>
        <p:spPr bwMode="auto">
          <a:xfrm>
            <a:off x="785813" y="446881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R0-R3, R12</a:t>
            </a:r>
          </a:p>
        </p:txBody>
      </p:sp>
      <p:sp>
        <p:nvSpPr>
          <p:cNvPr id="80" name="Rectangle 79"/>
          <p:cNvSpPr/>
          <p:nvPr/>
        </p:nvSpPr>
        <p:spPr bwMode="auto">
          <a:xfrm>
            <a:off x="787400" y="4703763"/>
            <a:ext cx="1420813" cy="53022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ISR-LVL4</a:t>
            </a:r>
          </a:p>
          <a:p>
            <a:pPr algn="ctr">
              <a:defRPr/>
            </a:pPr>
            <a:r>
              <a:rPr lang="en-US" sz="1400" dirty="0">
                <a:solidFill>
                  <a:schemeClr val="tx1"/>
                </a:solidFill>
                <a:latin typeface="Times New Roman" pitchFamily="18" charset="0"/>
              </a:rPr>
              <a:t>Stack</a:t>
            </a:r>
          </a:p>
        </p:txBody>
      </p:sp>
      <p:sp>
        <p:nvSpPr>
          <p:cNvPr id="75828" name="Oval 70"/>
          <p:cNvSpPr>
            <a:spLocks noChangeArrowheads="1"/>
          </p:cNvSpPr>
          <p:nvPr/>
        </p:nvSpPr>
        <p:spPr bwMode="auto">
          <a:xfrm>
            <a:off x="5068888" y="3709988"/>
            <a:ext cx="393700" cy="668337"/>
          </a:xfrm>
          <a:prstGeom prst="ellipse">
            <a:avLst/>
          </a:prstGeom>
          <a:solidFill>
            <a:srgbClr val="CC0000">
              <a:alpha val="43137"/>
            </a:srgbClr>
          </a:solidFill>
          <a:ln w="9525">
            <a:solidFill>
              <a:schemeClr val="tx1"/>
            </a:solidFill>
            <a:round/>
            <a:headEnd/>
            <a:tailEnd/>
          </a:ln>
        </p:spPr>
        <p:txBody>
          <a:bodyPr/>
          <a:lstStyle/>
          <a:p>
            <a:endParaRPr lang="en-US"/>
          </a:p>
        </p:txBody>
      </p:sp>
      <p:sp>
        <p:nvSpPr>
          <p:cNvPr id="75829" name="TextBox 71"/>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Base Priority</a:t>
            </a:r>
          </a:p>
        </p:txBody>
      </p:sp>
    </p:spTree>
    <p:extLst>
      <p:ext uri="{BB962C8B-B14F-4D97-AF65-F5344CB8AC3E}">
        <p14:creationId xmlns:p14="http://schemas.microsoft.com/office/powerpoint/2010/main" val="10389718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atin typeface="Trebuchet MS" charset="0"/>
                <a:ea typeface="MS PGothic" charset="0"/>
              </a:rPr>
              <a:t>Tail-Chaining</a:t>
            </a:r>
          </a:p>
        </p:txBody>
      </p:sp>
      <p:sp>
        <p:nvSpPr>
          <p:cNvPr id="768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553B777E-8CD1-1B4A-9CBF-93EB59788A0F}" type="slidenum">
              <a:rPr lang="en-US" sz="1600">
                <a:solidFill>
                  <a:schemeClr val="folHlink"/>
                </a:solidFill>
                <a:latin typeface="Trebuchet MS" charset="0"/>
              </a:rPr>
              <a:pPr/>
              <a:t>98</a:t>
            </a:fld>
            <a:endParaRPr lang="en-US" sz="1600">
              <a:solidFill>
                <a:schemeClr val="folHlink"/>
              </a:solidFill>
              <a:latin typeface="Trebuchet MS" charset="0"/>
            </a:endParaRPr>
          </a:p>
        </p:txBody>
      </p:sp>
      <p:sp>
        <p:nvSpPr>
          <p:cNvPr id="76803"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p>
            <a:pPr algn="ctr"/>
            <a:r>
              <a:rPr lang="en-US" sz="1400"/>
              <a:t>Program</a:t>
            </a:r>
          </a:p>
        </p:txBody>
      </p:sp>
      <p:sp>
        <p:nvSpPr>
          <p:cNvPr id="6" name="Rectangle 5"/>
          <p:cNvSpPr/>
          <p:nvPr/>
        </p:nvSpPr>
        <p:spPr bwMode="auto">
          <a:xfrm>
            <a:off x="2833688" y="2262188"/>
            <a:ext cx="1395412" cy="21272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ISR-LVL4</a:t>
            </a:r>
          </a:p>
        </p:txBody>
      </p:sp>
      <p:sp>
        <p:nvSpPr>
          <p:cNvPr id="8" name="Rectangle 7"/>
          <p:cNvSpPr/>
          <p:nvPr/>
        </p:nvSpPr>
        <p:spPr bwMode="auto">
          <a:xfrm>
            <a:off x="2212975" y="2036763"/>
            <a:ext cx="630238"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Stack</a:t>
            </a:r>
          </a:p>
        </p:txBody>
      </p:sp>
      <p:cxnSp>
        <p:nvCxnSpPr>
          <p:cNvPr id="76806"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76807"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4</a:t>
            </a:r>
          </a:p>
        </p:txBody>
      </p:sp>
      <p:sp>
        <p:nvSpPr>
          <p:cNvPr id="76808" name="Rectangle 17"/>
          <p:cNvSpPr>
            <a:spLocks noChangeArrowheads="1"/>
          </p:cNvSpPr>
          <p:nvPr/>
        </p:nvSpPr>
        <p:spPr bwMode="auto">
          <a:xfrm>
            <a:off x="3803650" y="1371600"/>
            <a:ext cx="519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t>bx lr</a:t>
            </a:r>
          </a:p>
        </p:txBody>
      </p:sp>
      <p:cxnSp>
        <p:nvCxnSpPr>
          <p:cNvPr id="76809" name="Straight Arrow Connector 18"/>
          <p:cNvCxnSpPr>
            <a:cxnSpLocks noChangeShapeType="1"/>
          </p:cNvCxnSpPr>
          <p:nvPr/>
        </p:nvCxnSpPr>
        <p:spPr bwMode="auto">
          <a:xfrm>
            <a:off x="4111625" y="1712913"/>
            <a:ext cx="138113" cy="568325"/>
          </a:xfrm>
          <a:prstGeom prst="straightConnector1">
            <a:avLst/>
          </a:prstGeom>
          <a:noFill/>
          <a:ln w="9525">
            <a:solidFill>
              <a:schemeClr val="tx1"/>
            </a:solidFill>
            <a:round/>
            <a:headEnd/>
            <a:tailEnd type="arrow" w="med" len="med"/>
          </a:ln>
        </p:spPr>
      </p:cxnSp>
      <p:cxnSp>
        <p:nvCxnSpPr>
          <p:cNvPr id="76810"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76811"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Execution Time</a:t>
            </a:r>
          </a:p>
        </p:txBody>
      </p:sp>
      <p:cxnSp>
        <p:nvCxnSpPr>
          <p:cNvPr id="76812"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76813"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HW</a:t>
            </a:r>
          </a:p>
          <a:p>
            <a:r>
              <a:rPr lang="en-US" sz="1600"/>
              <a:t>SW</a:t>
            </a:r>
          </a:p>
        </p:txBody>
      </p:sp>
      <p:sp>
        <p:nvSpPr>
          <p:cNvPr id="33" name="Rectangle 32"/>
          <p:cNvSpPr/>
          <p:nvPr/>
        </p:nvSpPr>
        <p:spPr bwMode="auto">
          <a:xfrm>
            <a:off x="2789238" y="3910013"/>
            <a:ext cx="1169987" cy="231775"/>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8</a:t>
            </a:r>
          </a:p>
        </p:txBody>
      </p:sp>
      <p:sp>
        <p:nvSpPr>
          <p:cNvPr id="34" name="Rectangle 33"/>
          <p:cNvSpPr/>
          <p:nvPr/>
        </p:nvSpPr>
        <p:spPr bwMode="auto">
          <a:xfrm>
            <a:off x="2789238" y="4148138"/>
            <a:ext cx="11699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10</a:t>
            </a:r>
          </a:p>
        </p:txBody>
      </p:sp>
      <p:sp>
        <p:nvSpPr>
          <p:cNvPr id="35" name="Rectangle 34"/>
          <p:cNvSpPr/>
          <p:nvPr/>
        </p:nvSpPr>
        <p:spPr bwMode="auto">
          <a:xfrm>
            <a:off x="2789238" y="4378325"/>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5</a:t>
            </a:r>
          </a:p>
        </p:txBody>
      </p:sp>
      <p:sp>
        <p:nvSpPr>
          <p:cNvPr id="36" name="Rectangle 35"/>
          <p:cNvSpPr/>
          <p:nvPr/>
        </p:nvSpPr>
        <p:spPr bwMode="auto">
          <a:xfrm>
            <a:off x="2794000" y="4602163"/>
            <a:ext cx="11699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3</a:t>
            </a:r>
          </a:p>
        </p:txBody>
      </p:sp>
      <p:sp>
        <p:nvSpPr>
          <p:cNvPr id="37" name="Rectangle 36"/>
          <p:cNvSpPr/>
          <p:nvPr/>
        </p:nvSpPr>
        <p:spPr bwMode="auto">
          <a:xfrm>
            <a:off x="2789238" y="483235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sp>
        <p:nvSpPr>
          <p:cNvPr id="76819"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0</a:t>
            </a:r>
          </a:p>
          <a:p>
            <a:r>
              <a:rPr lang="en-US" sz="1600"/>
              <a:t>1</a:t>
            </a:r>
          </a:p>
          <a:p>
            <a:r>
              <a:rPr lang="en-US" sz="1600"/>
              <a:t>2</a:t>
            </a:r>
          </a:p>
          <a:p>
            <a:r>
              <a:rPr lang="en-US" sz="1600"/>
              <a:t>3</a:t>
            </a:r>
          </a:p>
          <a:p>
            <a:r>
              <a:rPr lang="en-US" sz="1600"/>
              <a:t>4</a:t>
            </a:r>
          </a:p>
        </p:txBody>
      </p:sp>
      <p:sp>
        <p:nvSpPr>
          <p:cNvPr id="76820"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Priority Table</a:t>
            </a:r>
          </a:p>
        </p:txBody>
      </p:sp>
      <p:sp>
        <p:nvSpPr>
          <p:cNvPr id="41" name="Rectangle 40"/>
          <p:cNvSpPr/>
          <p:nvPr/>
        </p:nvSpPr>
        <p:spPr bwMode="auto">
          <a:xfrm>
            <a:off x="431165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2" name="Rectangle 41"/>
          <p:cNvSpPr/>
          <p:nvPr/>
        </p:nvSpPr>
        <p:spPr bwMode="auto">
          <a:xfrm>
            <a:off x="457993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3" name="Rectangle 42"/>
          <p:cNvSpPr/>
          <p:nvPr/>
        </p:nvSpPr>
        <p:spPr bwMode="auto">
          <a:xfrm>
            <a:off x="4849813" y="3913188"/>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4" name="Rectangle 43"/>
          <p:cNvSpPr/>
          <p:nvPr/>
        </p:nvSpPr>
        <p:spPr bwMode="auto">
          <a:xfrm>
            <a:off x="511810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45" name="Rectangle 44"/>
          <p:cNvSpPr/>
          <p:nvPr/>
        </p:nvSpPr>
        <p:spPr bwMode="auto">
          <a:xfrm>
            <a:off x="538638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76826"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6827"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6828"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Pending</a:t>
            </a:r>
          </a:p>
        </p:txBody>
      </p:sp>
      <p:sp>
        <p:nvSpPr>
          <p:cNvPr id="49" name="Rectangle 48"/>
          <p:cNvSpPr/>
          <p:nvPr/>
        </p:nvSpPr>
        <p:spPr bwMode="auto">
          <a:xfrm>
            <a:off x="434340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0" name="Rectangle 49"/>
          <p:cNvSpPr/>
          <p:nvPr/>
        </p:nvSpPr>
        <p:spPr bwMode="auto">
          <a:xfrm>
            <a:off x="461327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1" name="Rectangle 50"/>
          <p:cNvSpPr/>
          <p:nvPr/>
        </p:nvSpPr>
        <p:spPr bwMode="auto">
          <a:xfrm>
            <a:off x="4881563" y="561816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2" name="Rectangle 51"/>
          <p:cNvSpPr/>
          <p:nvPr/>
        </p:nvSpPr>
        <p:spPr bwMode="auto">
          <a:xfrm>
            <a:off x="514985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3" name="Rectangle 52"/>
          <p:cNvSpPr/>
          <p:nvPr/>
        </p:nvSpPr>
        <p:spPr bwMode="auto">
          <a:xfrm>
            <a:off x="541972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76834"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6835"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6836"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Active</a:t>
            </a:r>
          </a:p>
        </p:txBody>
      </p:sp>
      <p:sp>
        <p:nvSpPr>
          <p:cNvPr id="57" name="Rectangle 56"/>
          <p:cNvSpPr/>
          <p:nvPr/>
        </p:nvSpPr>
        <p:spPr bwMode="auto">
          <a:xfrm>
            <a:off x="434340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8" name="Rectangle 57"/>
          <p:cNvSpPr/>
          <p:nvPr/>
        </p:nvSpPr>
        <p:spPr bwMode="auto">
          <a:xfrm>
            <a:off x="461327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9" name="Rectangle 58"/>
          <p:cNvSpPr/>
          <p:nvPr/>
        </p:nvSpPr>
        <p:spPr bwMode="auto">
          <a:xfrm>
            <a:off x="4881563" y="477361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0" name="Rectangle 59"/>
          <p:cNvSpPr/>
          <p:nvPr/>
        </p:nvSpPr>
        <p:spPr bwMode="auto">
          <a:xfrm>
            <a:off x="514985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1" name="Rectangle 60"/>
          <p:cNvSpPr/>
          <p:nvPr/>
        </p:nvSpPr>
        <p:spPr bwMode="auto">
          <a:xfrm>
            <a:off x="541972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76842"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6843"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6844"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Enabled</a:t>
            </a:r>
          </a:p>
        </p:txBody>
      </p:sp>
      <p:sp>
        <p:nvSpPr>
          <p:cNvPr id="76845"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p>
            <a:pPr algn="ctr"/>
            <a:r>
              <a:rPr lang="en-US" sz="1600"/>
              <a:t>Program </a:t>
            </a:r>
          </a:p>
          <a:p>
            <a:pPr algn="ctr"/>
            <a:r>
              <a:rPr lang="en-US" sz="1600"/>
              <a:t>Stack</a:t>
            </a:r>
          </a:p>
        </p:txBody>
      </p:sp>
      <p:sp>
        <p:nvSpPr>
          <p:cNvPr id="67" name="Rectangle 66"/>
          <p:cNvSpPr/>
          <p:nvPr/>
        </p:nvSpPr>
        <p:spPr bwMode="auto">
          <a:xfrm>
            <a:off x="2789238" y="558800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cxnSp>
        <p:nvCxnSpPr>
          <p:cNvPr id="76847" name="Straight Arrow Connector 67"/>
          <p:cNvCxnSpPr>
            <a:cxnSpLocks noChangeShapeType="1"/>
          </p:cNvCxnSpPr>
          <p:nvPr/>
        </p:nvCxnSpPr>
        <p:spPr bwMode="auto">
          <a:xfrm>
            <a:off x="3227388" y="1693863"/>
            <a:ext cx="138112" cy="568325"/>
          </a:xfrm>
          <a:prstGeom prst="straightConnector1">
            <a:avLst/>
          </a:prstGeom>
          <a:noFill/>
          <a:ln w="9525">
            <a:solidFill>
              <a:schemeClr val="tx1"/>
            </a:solidFill>
            <a:round/>
            <a:headEnd/>
            <a:tailEnd type="arrow" w="med" len="med"/>
          </a:ln>
        </p:spPr>
      </p:cxnSp>
      <p:sp>
        <p:nvSpPr>
          <p:cNvPr id="76848" name="TextBox 68"/>
          <p:cNvSpPr txBox="1">
            <a:spLocks noChangeArrowheads="1"/>
          </p:cNvSpPr>
          <p:nvPr/>
        </p:nvSpPr>
        <p:spPr bwMode="auto">
          <a:xfrm>
            <a:off x="257492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1</a:t>
            </a:r>
          </a:p>
        </p:txBody>
      </p:sp>
      <p:sp>
        <p:nvSpPr>
          <p:cNvPr id="76" name="Rectangle 75"/>
          <p:cNvSpPr/>
          <p:nvPr/>
        </p:nvSpPr>
        <p:spPr bwMode="auto">
          <a:xfrm>
            <a:off x="779463" y="3775075"/>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PC</a:t>
            </a:r>
          </a:p>
        </p:txBody>
      </p:sp>
      <p:sp>
        <p:nvSpPr>
          <p:cNvPr id="77" name="Rectangle 76"/>
          <p:cNvSpPr/>
          <p:nvPr/>
        </p:nvSpPr>
        <p:spPr bwMode="auto">
          <a:xfrm>
            <a:off x="781050" y="400526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PSR</a:t>
            </a:r>
          </a:p>
        </p:txBody>
      </p:sp>
      <p:sp>
        <p:nvSpPr>
          <p:cNvPr id="78" name="Rectangle 77"/>
          <p:cNvSpPr/>
          <p:nvPr/>
        </p:nvSpPr>
        <p:spPr bwMode="auto">
          <a:xfrm>
            <a:off x="781050" y="4235450"/>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LR</a:t>
            </a:r>
          </a:p>
        </p:txBody>
      </p:sp>
      <p:sp>
        <p:nvSpPr>
          <p:cNvPr id="79" name="Rectangle 78"/>
          <p:cNvSpPr/>
          <p:nvPr/>
        </p:nvSpPr>
        <p:spPr bwMode="auto">
          <a:xfrm>
            <a:off x="785813" y="446881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R0-R3, R12</a:t>
            </a:r>
          </a:p>
        </p:txBody>
      </p:sp>
      <p:sp>
        <p:nvSpPr>
          <p:cNvPr id="76853" name="Rounded Rectangle 2"/>
          <p:cNvSpPr>
            <a:spLocks noChangeArrowheads="1"/>
          </p:cNvSpPr>
          <p:nvPr/>
        </p:nvSpPr>
        <p:spPr bwMode="auto">
          <a:xfrm>
            <a:off x="4849813" y="1495425"/>
            <a:ext cx="2419350" cy="541338"/>
          </a:xfrm>
          <a:prstGeom prst="roundRect">
            <a:avLst>
              <a:gd name="adj" fmla="val 16667"/>
            </a:avLst>
          </a:prstGeom>
          <a:solidFill>
            <a:srgbClr val="FF9900"/>
          </a:solidFill>
          <a:ln w="9525">
            <a:solidFill>
              <a:schemeClr val="tx1"/>
            </a:solidFill>
            <a:round/>
            <a:headEnd/>
            <a:tailEnd/>
          </a:ln>
        </p:spPr>
        <p:txBody>
          <a:bodyPr/>
          <a:lstStyle/>
          <a:p>
            <a:pPr algn="ctr"/>
            <a:r>
              <a:rPr lang="en-US" sz="2400"/>
              <a:t>Don’t Unstack</a:t>
            </a:r>
          </a:p>
        </p:txBody>
      </p:sp>
      <p:sp>
        <p:nvSpPr>
          <p:cNvPr id="76854" name="TextBox 70"/>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Base Priority</a:t>
            </a:r>
          </a:p>
        </p:txBody>
      </p:sp>
    </p:spTree>
    <p:extLst>
      <p:ext uri="{BB962C8B-B14F-4D97-AF65-F5344CB8AC3E}">
        <p14:creationId xmlns:p14="http://schemas.microsoft.com/office/powerpoint/2010/main" val="15666340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a:latin typeface="Trebuchet MS" charset="0"/>
                <a:ea typeface="MS PGothic" charset="0"/>
              </a:rPr>
              <a:t>Tail-Chaining</a:t>
            </a:r>
          </a:p>
        </p:txBody>
      </p:sp>
      <p:sp>
        <p:nvSpPr>
          <p:cNvPr id="778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fld id="{B6F21658-299B-394D-B979-EE8BB1F59889}" type="slidenum">
              <a:rPr lang="en-US" sz="1600">
                <a:solidFill>
                  <a:schemeClr val="folHlink"/>
                </a:solidFill>
                <a:latin typeface="Trebuchet MS" charset="0"/>
              </a:rPr>
              <a:pPr/>
              <a:t>99</a:t>
            </a:fld>
            <a:endParaRPr lang="en-US" sz="1600">
              <a:solidFill>
                <a:schemeClr val="folHlink"/>
              </a:solidFill>
              <a:latin typeface="Trebuchet MS" charset="0"/>
            </a:endParaRPr>
          </a:p>
        </p:txBody>
      </p:sp>
      <p:sp>
        <p:nvSpPr>
          <p:cNvPr id="77827"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p>
            <a:pPr algn="ctr"/>
            <a:r>
              <a:rPr lang="en-US" sz="1400"/>
              <a:t>Program</a:t>
            </a:r>
          </a:p>
        </p:txBody>
      </p:sp>
      <p:sp>
        <p:nvSpPr>
          <p:cNvPr id="6" name="Rectangle 5"/>
          <p:cNvSpPr/>
          <p:nvPr/>
        </p:nvSpPr>
        <p:spPr bwMode="auto">
          <a:xfrm>
            <a:off x="2833688" y="2262188"/>
            <a:ext cx="1395412" cy="21272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ISR-LVL4</a:t>
            </a:r>
          </a:p>
        </p:txBody>
      </p:sp>
      <p:sp>
        <p:nvSpPr>
          <p:cNvPr id="8" name="Rectangle 7"/>
          <p:cNvSpPr/>
          <p:nvPr/>
        </p:nvSpPr>
        <p:spPr bwMode="auto">
          <a:xfrm>
            <a:off x="2212975" y="2036763"/>
            <a:ext cx="630238" cy="2317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Stack</a:t>
            </a:r>
          </a:p>
        </p:txBody>
      </p:sp>
      <p:sp>
        <p:nvSpPr>
          <p:cNvPr id="10" name="Rectangle 9"/>
          <p:cNvSpPr/>
          <p:nvPr/>
        </p:nvSpPr>
        <p:spPr bwMode="auto">
          <a:xfrm>
            <a:off x="4264025" y="2036763"/>
            <a:ext cx="236538" cy="22542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endParaRPr lang="en-US" sz="1400" dirty="0">
              <a:solidFill>
                <a:schemeClr val="tx1"/>
              </a:solidFill>
              <a:latin typeface="Times New Roman" pitchFamily="18" charset="0"/>
            </a:endParaRPr>
          </a:p>
        </p:txBody>
      </p:sp>
      <p:cxnSp>
        <p:nvCxnSpPr>
          <p:cNvPr id="77831"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77832"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4</a:t>
            </a:r>
          </a:p>
        </p:txBody>
      </p:sp>
      <p:sp>
        <p:nvSpPr>
          <p:cNvPr id="77833" name="Rectangle 17"/>
          <p:cNvSpPr>
            <a:spLocks noChangeArrowheads="1"/>
          </p:cNvSpPr>
          <p:nvPr/>
        </p:nvSpPr>
        <p:spPr bwMode="auto">
          <a:xfrm>
            <a:off x="3803650" y="1371600"/>
            <a:ext cx="519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a:t>bx lr</a:t>
            </a:r>
          </a:p>
        </p:txBody>
      </p:sp>
      <p:cxnSp>
        <p:nvCxnSpPr>
          <p:cNvPr id="77834" name="Straight Arrow Connector 18"/>
          <p:cNvCxnSpPr>
            <a:cxnSpLocks noChangeShapeType="1"/>
          </p:cNvCxnSpPr>
          <p:nvPr/>
        </p:nvCxnSpPr>
        <p:spPr bwMode="auto">
          <a:xfrm>
            <a:off x="4111625" y="1712913"/>
            <a:ext cx="138113" cy="568325"/>
          </a:xfrm>
          <a:prstGeom prst="straightConnector1">
            <a:avLst/>
          </a:prstGeom>
          <a:noFill/>
          <a:ln w="9525">
            <a:solidFill>
              <a:schemeClr val="tx1"/>
            </a:solidFill>
            <a:round/>
            <a:headEnd/>
            <a:tailEnd type="arrow" w="med" len="med"/>
          </a:ln>
        </p:spPr>
      </p:cxnSp>
      <p:cxnSp>
        <p:nvCxnSpPr>
          <p:cNvPr id="77835"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77836"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Execution Time</a:t>
            </a:r>
          </a:p>
        </p:txBody>
      </p:sp>
      <p:cxnSp>
        <p:nvCxnSpPr>
          <p:cNvPr id="77837"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77838"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HW</a:t>
            </a:r>
          </a:p>
          <a:p>
            <a:r>
              <a:rPr lang="en-US" sz="1600"/>
              <a:t>SW</a:t>
            </a:r>
          </a:p>
        </p:txBody>
      </p:sp>
      <p:sp>
        <p:nvSpPr>
          <p:cNvPr id="33" name="Rectangle 32"/>
          <p:cNvSpPr/>
          <p:nvPr/>
        </p:nvSpPr>
        <p:spPr bwMode="auto">
          <a:xfrm>
            <a:off x="2789238" y="3910013"/>
            <a:ext cx="1169987" cy="231775"/>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8</a:t>
            </a:r>
          </a:p>
        </p:txBody>
      </p:sp>
      <p:sp>
        <p:nvSpPr>
          <p:cNvPr id="34" name="Rectangle 33"/>
          <p:cNvSpPr/>
          <p:nvPr/>
        </p:nvSpPr>
        <p:spPr bwMode="auto">
          <a:xfrm>
            <a:off x="2789238" y="4148138"/>
            <a:ext cx="11699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10</a:t>
            </a:r>
          </a:p>
        </p:txBody>
      </p:sp>
      <p:sp>
        <p:nvSpPr>
          <p:cNvPr id="35" name="Rectangle 34"/>
          <p:cNvSpPr/>
          <p:nvPr/>
        </p:nvSpPr>
        <p:spPr bwMode="auto">
          <a:xfrm>
            <a:off x="2789238" y="4378325"/>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5</a:t>
            </a:r>
          </a:p>
        </p:txBody>
      </p:sp>
      <p:sp>
        <p:nvSpPr>
          <p:cNvPr id="36" name="Rectangle 35"/>
          <p:cNvSpPr/>
          <p:nvPr/>
        </p:nvSpPr>
        <p:spPr bwMode="auto">
          <a:xfrm>
            <a:off x="2794000" y="4602163"/>
            <a:ext cx="11699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3</a:t>
            </a:r>
          </a:p>
        </p:txBody>
      </p:sp>
      <p:sp>
        <p:nvSpPr>
          <p:cNvPr id="37" name="Rectangle 36"/>
          <p:cNvSpPr/>
          <p:nvPr/>
        </p:nvSpPr>
        <p:spPr bwMode="auto">
          <a:xfrm>
            <a:off x="2789238" y="483235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6</a:t>
            </a:r>
          </a:p>
        </p:txBody>
      </p:sp>
      <p:sp>
        <p:nvSpPr>
          <p:cNvPr id="77844"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600"/>
              <a:t>0</a:t>
            </a:r>
          </a:p>
          <a:p>
            <a:r>
              <a:rPr lang="en-US" sz="1600"/>
              <a:t>1</a:t>
            </a:r>
          </a:p>
          <a:p>
            <a:r>
              <a:rPr lang="en-US" sz="1600"/>
              <a:t>2</a:t>
            </a:r>
          </a:p>
          <a:p>
            <a:r>
              <a:rPr lang="en-US" sz="1600"/>
              <a:t>3</a:t>
            </a:r>
          </a:p>
          <a:p>
            <a:r>
              <a:rPr lang="en-US" sz="1600"/>
              <a:t>4</a:t>
            </a:r>
          </a:p>
        </p:txBody>
      </p:sp>
      <p:sp>
        <p:nvSpPr>
          <p:cNvPr id="77845"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Priority Table</a:t>
            </a:r>
          </a:p>
        </p:txBody>
      </p:sp>
      <p:sp>
        <p:nvSpPr>
          <p:cNvPr id="41" name="Rectangle 40"/>
          <p:cNvSpPr/>
          <p:nvPr/>
        </p:nvSpPr>
        <p:spPr bwMode="auto">
          <a:xfrm>
            <a:off x="431165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2" name="Rectangle 41"/>
          <p:cNvSpPr/>
          <p:nvPr/>
        </p:nvSpPr>
        <p:spPr bwMode="auto">
          <a:xfrm>
            <a:off x="457993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3" name="Rectangle 42"/>
          <p:cNvSpPr/>
          <p:nvPr/>
        </p:nvSpPr>
        <p:spPr bwMode="auto">
          <a:xfrm>
            <a:off x="4849813" y="3913188"/>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4" name="Rectangle 43"/>
          <p:cNvSpPr/>
          <p:nvPr/>
        </p:nvSpPr>
        <p:spPr bwMode="auto">
          <a:xfrm>
            <a:off x="5118100" y="3913188"/>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45" name="Rectangle 44"/>
          <p:cNvSpPr/>
          <p:nvPr/>
        </p:nvSpPr>
        <p:spPr bwMode="auto">
          <a:xfrm>
            <a:off x="5386388" y="3913188"/>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77851"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7852"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7853"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Pending</a:t>
            </a:r>
          </a:p>
        </p:txBody>
      </p:sp>
      <p:sp>
        <p:nvSpPr>
          <p:cNvPr id="49" name="Rectangle 48"/>
          <p:cNvSpPr/>
          <p:nvPr/>
        </p:nvSpPr>
        <p:spPr bwMode="auto">
          <a:xfrm>
            <a:off x="434340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0" name="Rectangle 49"/>
          <p:cNvSpPr/>
          <p:nvPr/>
        </p:nvSpPr>
        <p:spPr bwMode="auto">
          <a:xfrm>
            <a:off x="461327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1" name="Rectangle 50"/>
          <p:cNvSpPr/>
          <p:nvPr/>
        </p:nvSpPr>
        <p:spPr bwMode="auto">
          <a:xfrm>
            <a:off x="4881563" y="561816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52" name="Rectangle 51"/>
          <p:cNvSpPr/>
          <p:nvPr/>
        </p:nvSpPr>
        <p:spPr bwMode="auto">
          <a:xfrm>
            <a:off x="5149850" y="561816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3" name="Rectangle 52"/>
          <p:cNvSpPr/>
          <p:nvPr/>
        </p:nvSpPr>
        <p:spPr bwMode="auto">
          <a:xfrm>
            <a:off x="5419725" y="561816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0</a:t>
            </a:r>
          </a:p>
        </p:txBody>
      </p:sp>
      <p:sp>
        <p:nvSpPr>
          <p:cNvPr id="77859"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7860"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7861"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Active</a:t>
            </a:r>
          </a:p>
        </p:txBody>
      </p:sp>
      <p:sp>
        <p:nvSpPr>
          <p:cNvPr id="57" name="Rectangle 56"/>
          <p:cNvSpPr/>
          <p:nvPr/>
        </p:nvSpPr>
        <p:spPr bwMode="auto">
          <a:xfrm>
            <a:off x="434340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8" name="Rectangle 57"/>
          <p:cNvSpPr/>
          <p:nvPr/>
        </p:nvSpPr>
        <p:spPr bwMode="auto">
          <a:xfrm>
            <a:off x="461327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59" name="Rectangle 58"/>
          <p:cNvSpPr/>
          <p:nvPr/>
        </p:nvSpPr>
        <p:spPr bwMode="auto">
          <a:xfrm>
            <a:off x="4881563" y="4773613"/>
            <a:ext cx="268287"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0" name="Rectangle 59"/>
          <p:cNvSpPr/>
          <p:nvPr/>
        </p:nvSpPr>
        <p:spPr bwMode="auto">
          <a:xfrm>
            <a:off x="5149850" y="4773613"/>
            <a:ext cx="269875"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61" name="Rectangle 60"/>
          <p:cNvSpPr/>
          <p:nvPr/>
        </p:nvSpPr>
        <p:spPr bwMode="auto">
          <a:xfrm>
            <a:off x="5419725" y="4773613"/>
            <a:ext cx="268288" cy="23018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a:t>
            </a:r>
          </a:p>
        </p:txBody>
      </p:sp>
      <p:sp>
        <p:nvSpPr>
          <p:cNvPr id="77867"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4</a:t>
            </a:r>
          </a:p>
        </p:txBody>
      </p:sp>
      <p:sp>
        <p:nvSpPr>
          <p:cNvPr id="77868"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200"/>
              <a:t>0</a:t>
            </a:r>
          </a:p>
        </p:txBody>
      </p:sp>
      <p:sp>
        <p:nvSpPr>
          <p:cNvPr id="77869"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Enabled</a:t>
            </a:r>
          </a:p>
        </p:txBody>
      </p:sp>
      <p:sp>
        <p:nvSpPr>
          <p:cNvPr id="77870"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p>
            <a:pPr algn="ctr"/>
            <a:r>
              <a:rPr lang="en-US" sz="1600"/>
              <a:t>Program </a:t>
            </a:r>
          </a:p>
          <a:p>
            <a:pPr algn="ctr"/>
            <a:r>
              <a:rPr lang="en-US" sz="1600"/>
              <a:t>Stack</a:t>
            </a:r>
          </a:p>
        </p:txBody>
      </p:sp>
      <p:sp>
        <p:nvSpPr>
          <p:cNvPr id="67" name="Rectangle 66"/>
          <p:cNvSpPr/>
          <p:nvPr/>
        </p:nvSpPr>
        <p:spPr bwMode="auto">
          <a:xfrm>
            <a:off x="2789238" y="5588000"/>
            <a:ext cx="1169987" cy="23018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0" tIns="0" rIns="0" bIns="0"/>
          <a:lstStyle/>
          <a:p>
            <a:pPr algn="ctr">
              <a:defRPr/>
            </a:pPr>
            <a:r>
              <a:rPr lang="en-US" sz="1400" dirty="0">
                <a:solidFill>
                  <a:schemeClr val="tx1"/>
                </a:solidFill>
                <a:latin typeface="Times New Roman" pitchFamily="18" charset="0"/>
              </a:rPr>
              <a:t>10</a:t>
            </a:r>
          </a:p>
        </p:txBody>
      </p:sp>
      <p:cxnSp>
        <p:nvCxnSpPr>
          <p:cNvPr id="77872" name="Straight Arrow Connector 67"/>
          <p:cNvCxnSpPr>
            <a:cxnSpLocks noChangeShapeType="1"/>
          </p:cNvCxnSpPr>
          <p:nvPr/>
        </p:nvCxnSpPr>
        <p:spPr bwMode="auto">
          <a:xfrm>
            <a:off x="3227388" y="1693863"/>
            <a:ext cx="138112" cy="568325"/>
          </a:xfrm>
          <a:prstGeom prst="straightConnector1">
            <a:avLst/>
          </a:prstGeom>
          <a:noFill/>
          <a:ln w="9525">
            <a:solidFill>
              <a:schemeClr val="tx1"/>
            </a:solidFill>
            <a:round/>
            <a:headEnd/>
            <a:tailEnd type="arrow" w="med" len="med"/>
          </a:ln>
        </p:spPr>
      </p:cxnSp>
      <p:sp>
        <p:nvSpPr>
          <p:cNvPr id="77873" name="TextBox 68"/>
          <p:cNvSpPr txBox="1">
            <a:spLocks noChangeArrowheads="1"/>
          </p:cNvSpPr>
          <p:nvPr/>
        </p:nvSpPr>
        <p:spPr bwMode="auto">
          <a:xfrm>
            <a:off x="257492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pPr algn="ctr"/>
            <a:r>
              <a:rPr lang="en-US" sz="1400"/>
              <a:t>Interrupt on Level 1</a:t>
            </a:r>
          </a:p>
        </p:txBody>
      </p:sp>
      <p:sp>
        <p:nvSpPr>
          <p:cNvPr id="70" name="Rectangle 69"/>
          <p:cNvSpPr/>
          <p:nvPr/>
        </p:nvSpPr>
        <p:spPr bwMode="auto">
          <a:xfrm>
            <a:off x="4500563" y="2225675"/>
            <a:ext cx="1420812" cy="230188"/>
          </a:xfrm>
          <a:prstGeom prst="rect">
            <a:avLst/>
          </a:prstGeom>
          <a:solidFill>
            <a:srgbClr val="FFCC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ISR-LVL1</a:t>
            </a:r>
          </a:p>
        </p:txBody>
      </p:sp>
      <p:sp>
        <p:nvSpPr>
          <p:cNvPr id="76" name="Rectangle 75"/>
          <p:cNvSpPr/>
          <p:nvPr/>
        </p:nvSpPr>
        <p:spPr bwMode="auto">
          <a:xfrm>
            <a:off x="779463" y="3775075"/>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PC</a:t>
            </a:r>
          </a:p>
        </p:txBody>
      </p:sp>
      <p:sp>
        <p:nvSpPr>
          <p:cNvPr id="77" name="Rectangle 76"/>
          <p:cNvSpPr/>
          <p:nvPr/>
        </p:nvSpPr>
        <p:spPr bwMode="auto">
          <a:xfrm>
            <a:off x="781050" y="400526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PSR</a:t>
            </a:r>
          </a:p>
        </p:txBody>
      </p:sp>
      <p:sp>
        <p:nvSpPr>
          <p:cNvPr id="78" name="Rectangle 77"/>
          <p:cNvSpPr/>
          <p:nvPr/>
        </p:nvSpPr>
        <p:spPr bwMode="auto">
          <a:xfrm>
            <a:off x="781050" y="4235450"/>
            <a:ext cx="1422400" cy="23018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LR</a:t>
            </a:r>
          </a:p>
        </p:txBody>
      </p:sp>
      <p:sp>
        <p:nvSpPr>
          <p:cNvPr id="79" name="Rectangle 78"/>
          <p:cNvSpPr/>
          <p:nvPr/>
        </p:nvSpPr>
        <p:spPr bwMode="auto">
          <a:xfrm>
            <a:off x="785813" y="4468813"/>
            <a:ext cx="1422400" cy="2301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ctr">
              <a:defRPr/>
            </a:pPr>
            <a:r>
              <a:rPr lang="en-US" sz="1400" dirty="0">
                <a:solidFill>
                  <a:schemeClr val="tx1"/>
                </a:solidFill>
                <a:latin typeface="Times New Roman" pitchFamily="18" charset="0"/>
              </a:rPr>
              <a:t>R0-R3, R12</a:t>
            </a:r>
          </a:p>
        </p:txBody>
      </p:sp>
      <p:sp>
        <p:nvSpPr>
          <p:cNvPr id="85" name="Rectangle 84"/>
          <p:cNvSpPr/>
          <p:nvPr/>
        </p:nvSpPr>
        <p:spPr bwMode="auto">
          <a:xfrm>
            <a:off x="779463" y="4706938"/>
            <a:ext cx="1422400" cy="530225"/>
          </a:xfrm>
          <a:prstGeom prst="rect">
            <a:avLst/>
          </a:prstGeom>
          <a:solidFill>
            <a:srgbClr val="FFCC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lstStyle/>
          <a:p>
            <a:pPr algn="ctr">
              <a:defRPr/>
            </a:pPr>
            <a:r>
              <a:rPr lang="en-US" sz="1400" dirty="0">
                <a:solidFill>
                  <a:schemeClr val="tx1"/>
                </a:solidFill>
                <a:latin typeface="Times New Roman" pitchFamily="18" charset="0"/>
              </a:rPr>
              <a:t>ISR-LVL1</a:t>
            </a:r>
          </a:p>
          <a:p>
            <a:pPr algn="ctr">
              <a:defRPr/>
            </a:pPr>
            <a:r>
              <a:rPr lang="en-US" sz="1400" dirty="0">
                <a:solidFill>
                  <a:schemeClr val="tx1"/>
                </a:solidFill>
                <a:latin typeface="Times New Roman" pitchFamily="18" charset="0"/>
              </a:rPr>
              <a:t>Stack</a:t>
            </a:r>
          </a:p>
        </p:txBody>
      </p:sp>
      <p:sp>
        <p:nvSpPr>
          <p:cNvPr id="77880" name="TextBox 70"/>
          <p:cNvSpPr txBox="1">
            <a:spLocks noChangeArrowheads="1"/>
          </p:cNvSpPr>
          <p:nvPr/>
        </p:nvSpPr>
        <p:spPr bwMode="auto">
          <a:xfrm>
            <a:off x="2641600" y="5272088"/>
            <a:ext cx="1401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0"/>
                <a:cs typeface="MS PGothic" charset="0"/>
              </a:defRPr>
            </a:lvl1pPr>
            <a:lvl2pPr marL="742950" indent="-285750">
              <a:defRPr sz="3600">
                <a:solidFill>
                  <a:schemeClr val="tx1"/>
                </a:solidFill>
                <a:latin typeface="Times New Roman" charset="0"/>
                <a:ea typeface="MS PGothic" charset="0"/>
                <a:cs typeface="MS PGothic" charset="0"/>
              </a:defRPr>
            </a:lvl2pPr>
            <a:lvl3pPr marL="1143000" indent="-228600">
              <a:defRPr sz="3600">
                <a:solidFill>
                  <a:schemeClr val="tx1"/>
                </a:solidFill>
                <a:latin typeface="Times New Roman" charset="0"/>
                <a:ea typeface="MS PGothic" charset="0"/>
                <a:cs typeface="MS PGothic" charset="0"/>
              </a:defRPr>
            </a:lvl3pPr>
            <a:lvl4pPr marL="1600200" indent="-228600">
              <a:defRPr sz="3600">
                <a:solidFill>
                  <a:schemeClr val="tx1"/>
                </a:solidFill>
                <a:latin typeface="Times New Roman" charset="0"/>
                <a:ea typeface="MS PGothic" charset="0"/>
                <a:cs typeface="MS PGothic" charset="0"/>
              </a:defRPr>
            </a:lvl4pPr>
            <a:lvl5pPr marL="2057400" indent="-228600">
              <a:defRPr sz="36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3600">
                <a:solidFill>
                  <a:schemeClr val="tx1"/>
                </a:solidFill>
                <a:latin typeface="Times New Roman" charset="0"/>
                <a:ea typeface="MS PGothic" charset="0"/>
                <a:cs typeface="MS PGothic" charset="0"/>
              </a:defRPr>
            </a:lvl9pPr>
          </a:lstStyle>
          <a:p>
            <a:r>
              <a:rPr lang="en-US" sz="1800"/>
              <a:t>Base Priority</a:t>
            </a:r>
          </a:p>
        </p:txBody>
      </p:sp>
    </p:spTree>
    <p:extLst>
      <p:ext uri="{BB962C8B-B14F-4D97-AF65-F5344CB8AC3E}">
        <p14:creationId xmlns:p14="http://schemas.microsoft.com/office/powerpoint/2010/main" val="371705405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55925</TotalTime>
  <Words>6180</Words>
  <Application>Microsoft Macintosh PowerPoint</Application>
  <PresentationFormat>On-screen Show (4:3)</PresentationFormat>
  <Paragraphs>2039</Paragraphs>
  <Slides>124</Slides>
  <Notes>99</Notes>
  <HiddenSlides>1</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Blank Presentation</vt:lpstr>
      <vt:lpstr>PowerPoint Presentation</vt:lpstr>
      <vt:lpstr>What is an embedded system? </vt:lpstr>
      <vt:lpstr>PowerPoint Presentation</vt:lpstr>
      <vt:lpstr>Moore’s Law (a statement about economics): IC transistor count doubles every 18-24 mo</vt:lpstr>
      <vt:lpstr>Bell’s Law: A new computer class every decade</vt:lpstr>
      <vt:lpstr>What is driving Bell’s Law?</vt:lpstr>
      <vt:lpstr>PowerPoint Presentation</vt:lpstr>
      <vt:lpstr>PowerPoint Presentation</vt:lpstr>
      <vt:lpstr>PowerPoint Presentation</vt:lpstr>
      <vt:lpstr>MCU-32  and PLDs are tied in embedded market share</vt:lpstr>
      <vt:lpstr>Major elements of an Instruction Set Architecture (registers, memory, word size, endianess, conditions, instructions, addressing modes)</vt:lpstr>
      <vt:lpstr>The endianess religious war: 284 years and counting!</vt:lpstr>
      <vt:lpstr>Addressing: Big Endian vs Little Endian (370 slide)</vt:lpstr>
      <vt:lpstr>Instruction encoding</vt:lpstr>
      <vt:lpstr>Assembly example</vt:lpstr>
      <vt:lpstr>An ISA defines the hardware/software interface</vt:lpstr>
      <vt:lpstr>ARM Architecture roadmap</vt:lpstr>
      <vt:lpstr>ARM Cortex-M3 ISA</vt:lpstr>
      <vt:lpstr>Addressing Modes (again)</vt:lpstr>
      <vt:lpstr>Application Program Status Register (APSR)</vt:lpstr>
      <vt:lpstr>PowerPoint Presentation</vt:lpstr>
      <vt:lpstr>ABI quote</vt:lpstr>
      <vt:lpstr>ABI Basic Rules</vt:lpstr>
      <vt:lpstr>Other useful factoids</vt:lpstr>
      <vt:lpstr>Memory-mapped I/O</vt:lpstr>
      <vt:lpstr>Now…</vt:lpstr>
      <vt:lpstr>Basic example</vt:lpstr>
      <vt:lpstr>A read transaction</vt:lpstr>
      <vt:lpstr>Read transaction </vt:lpstr>
      <vt:lpstr>A write transaction  (write 0xF4 to location 0x31)</vt:lpstr>
      <vt:lpstr>The push-button (if ADS=0x04 write 0 or 1 depending on button)</vt:lpstr>
      <vt:lpstr>The push-button (if ADS=0x04 write 0 or 1 depending on button)</vt:lpstr>
      <vt:lpstr>The LED (1 bit reg written by LSB of address 0x05)</vt:lpstr>
      <vt:lpstr>Advanced Microcontroller Bus Architecture (AMBA) - Advanced High-performance Bus (AHB) - Advanced Peripheral Bus (APB)</vt:lpstr>
      <vt:lpstr>Actel SmartFusion system/bus architecture</vt:lpstr>
      <vt:lpstr>Bus terminology</vt:lpstr>
      <vt:lpstr>Driving shared wires</vt:lpstr>
      <vt:lpstr>Or just say no to shared wires.</vt:lpstr>
      <vt:lpstr>APB is a fairly simple bus designed to be easy to  work with.</vt:lpstr>
      <vt:lpstr>APB bus signals</vt:lpstr>
      <vt:lpstr>APB bus signals</vt:lpstr>
      <vt:lpstr>So what’s happening here?</vt:lpstr>
      <vt:lpstr>A read transfer with wait states</vt:lpstr>
      <vt:lpstr>Interrupts</vt:lpstr>
      <vt:lpstr>Two basic types of interrupts (1/2)</vt:lpstr>
      <vt:lpstr>Two basic types of interrupts (2/2)</vt:lpstr>
      <vt:lpstr>How it works</vt:lpstr>
      <vt:lpstr>… is in the details</vt:lpstr>
      <vt:lpstr>Where</vt:lpstr>
      <vt:lpstr>PowerPoint Presentation</vt:lpstr>
      <vt:lpstr>Polling-Driven Application</vt:lpstr>
      <vt:lpstr>The Problem with Polling</vt:lpstr>
      <vt:lpstr>Polling trades off efficiency and responsiveness</vt:lpstr>
      <vt:lpstr>Level-triggered interrupts</vt:lpstr>
      <vt:lpstr>Edge-triggered interrupts</vt:lpstr>
      <vt:lpstr>Basic interrupt processing</vt:lpstr>
      <vt:lpstr>NVIC/Interrupt configuration registers</vt:lpstr>
      <vt:lpstr>Enabling and disabling interrupt sources</vt:lpstr>
      <vt:lpstr>PowerPoint Presentation</vt:lpstr>
      <vt:lpstr>PowerPoint Presentation</vt:lpstr>
      <vt:lpstr>Pending interrupts</vt:lpstr>
      <vt:lpstr>PowerPoint Presentation</vt:lpstr>
      <vt:lpstr>PowerPoint Presentation</vt:lpstr>
      <vt:lpstr>PowerPoint Presentation</vt:lpstr>
      <vt:lpstr>Answer</vt:lpstr>
      <vt:lpstr>Interrupt pulses before entering ISR</vt:lpstr>
      <vt:lpstr>Answer</vt:lpstr>
      <vt:lpstr>PowerPoint Presentation</vt:lpstr>
      <vt:lpstr>Interrupt Priority</vt:lpstr>
      <vt:lpstr>Interrupt Priority (2)</vt:lpstr>
      <vt:lpstr>Preemption Priority and Subpriority</vt:lpstr>
      <vt:lpstr>PRIMASK, FAULTMASK, and BASEPRI registers</vt:lpstr>
      <vt:lpstr>Masking</vt:lpstr>
      <vt:lpstr>Interrupt Service Routines</vt:lpstr>
      <vt:lpstr>The xPSR register layout</vt:lpstr>
      <vt:lpstr>ARM interrupt summary</vt:lpstr>
      <vt:lpstr>1. NVIC registers (example)</vt:lpstr>
      <vt:lpstr>1. More registers (example)</vt:lpstr>
      <vt:lpstr>1. Yet another part of the NVIC registers!</vt:lpstr>
      <vt:lpstr>2. How external lines interact with the NVIC</vt:lpstr>
      <vt:lpstr>3. How the hardware figures out what to set the PC to</vt:lpstr>
      <vt:lpstr>What happens when we return from an ISR?</vt:lpstr>
      <vt:lpstr>What happens when we return from an ISR?</vt:lpstr>
      <vt:lpstr>Single Interrupt</vt:lpstr>
      <vt:lpstr>Single Interrupt</vt:lpstr>
      <vt:lpstr>Single Interrupt</vt:lpstr>
      <vt:lpstr>Single Interrupt</vt:lpstr>
      <vt:lpstr>Single Interrupt</vt:lpstr>
      <vt:lpstr>Single Interrupt</vt:lpstr>
      <vt:lpstr>Nested Interrupts</vt:lpstr>
      <vt:lpstr>Nested Interrupt</vt:lpstr>
      <vt:lpstr>Nested Interrupt</vt:lpstr>
      <vt:lpstr>Nested Interrupt</vt:lpstr>
      <vt:lpstr>Nested Interrupt</vt:lpstr>
      <vt:lpstr>Nested Interrupt</vt:lpstr>
      <vt:lpstr>Tail Chaining</vt:lpstr>
      <vt:lpstr>Tail-Chaining</vt:lpstr>
      <vt:lpstr>Tail-Chaining</vt:lpstr>
      <vt:lpstr>Tail-Chaining</vt:lpstr>
      <vt:lpstr>Tail-Chaining</vt:lpstr>
      <vt:lpstr>Late Arrival</vt:lpstr>
      <vt:lpstr>Late Arrival</vt:lpstr>
      <vt:lpstr>Late Arrival</vt:lpstr>
      <vt:lpstr>Late Arrival</vt:lpstr>
      <vt:lpstr>Virtual Timers</vt:lpstr>
      <vt:lpstr>Virtual Timers</vt:lpstr>
      <vt:lpstr>Problems?</vt:lpstr>
      <vt:lpstr>Implementation Issues</vt:lpstr>
      <vt:lpstr>Implementation Issues (continued)</vt:lpstr>
      <vt:lpstr>Data structures</vt:lpstr>
      <vt:lpstr>Some loose ends…glitches and all that</vt:lpstr>
      <vt:lpstr>Timing delays and propagation</vt:lpstr>
      <vt:lpstr>Glitches</vt:lpstr>
      <vt:lpstr>Glitching: a summary</vt:lpstr>
      <vt:lpstr>Effect of Glitches</vt:lpstr>
      <vt:lpstr>So, how can glitches hurt us?</vt:lpstr>
      <vt:lpstr>Design rules</vt:lpstr>
      <vt:lpstr>Really?  Seriously?</vt:lpstr>
      <vt:lpstr>Setup and hold time</vt:lpstr>
      <vt:lpstr>Example: Fast and slow paths;  impact of setup and hold time</vt:lpstr>
      <vt:lpstr>So what happens if we violate set-up or hold time?</vt:lpstr>
      <vt:lpstr>Example</vt:lpstr>
      <vt:lpstr>So…</vt:lpstr>
      <vt:lpstr>Design rules</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Mark Brehob</dc:creator>
  <cp:lastModifiedBy>Ron</cp:lastModifiedBy>
  <cp:revision>9991</cp:revision>
  <cp:lastPrinted>2016-09-07T13:23:57Z</cp:lastPrinted>
  <dcterms:created xsi:type="dcterms:W3CDTF">1999-09-06T22:39:01Z</dcterms:created>
  <dcterms:modified xsi:type="dcterms:W3CDTF">2016-10-19T15:38:12Z</dcterms:modified>
</cp:coreProperties>
</file>