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67" r:id="rId6"/>
    <p:sldMasterId id="2147483687" r:id="rId7"/>
    <p:sldMasterId id="2147483707" r:id="rId8"/>
  </p:sldMasterIdLst>
  <p:notesMasterIdLst>
    <p:notesMasterId r:id="rId24"/>
  </p:notesMasterIdLst>
  <p:handoutMasterIdLst>
    <p:handoutMasterId r:id="rId25"/>
  </p:handoutMasterIdLst>
  <p:sldIdLst>
    <p:sldId id="412" r:id="rId9"/>
    <p:sldId id="470" r:id="rId10"/>
    <p:sldId id="474" r:id="rId11"/>
    <p:sldId id="453" r:id="rId12"/>
    <p:sldId id="425" r:id="rId13"/>
    <p:sldId id="485" r:id="rId14"/>
    <p:sldId id="487" r:id="rId15"/>
    <p:sldId id="488" r:id="rId16"/>
    <p:sldId id="484" r:id="rId17"/>
    <p:sldId id="476" r:id="rId18"/>
    <p:sldId id="486" r:id="rId19"/>
    <p:sldId id="475" r:id="rId20"/>
    <p:sldId id="464" r:id="rId21"/>
    <p:sldId id="479" r:id="rId22"/>
    <p:sldId id="478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0000"/>
    <a:srgbClr val="09B5C9"/>
    <a:srgbClr val="098E9D"/>
    <a:srgbClr val="6D6D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92" autoAdjust="0"/>
    <p:restoredTop sz="96522" autoAdjust="0"/>
  </p:normalViewPr>
  <p:slideViewPr>
    <p:cSldViewPr snapToGrid="0" snapToObjects="1">
      <p:cViewPr varScale="1">
        <p:scale>
          <a:sx n="88" d="100"/>
          <a:sy n="88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654" y="-8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0D3468-6F2E-4168-BEF2-5043B48C307E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F5C9A02-DBC3-4339-98D3-AAEAC80B8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936575-F828-304C-95CD-CAC9D0D2CE6B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2342264-63C3-BA43-A41E-D2729D3E0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068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7828" y="8843326"/>
            <a:ext cx="3043666" cy="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2" tIns="46181" rIns="92362" bIns="46181" anchor="b"/>
          <a:lstStyle/>
          <a:p>
            <a:pPr algn="r" defTabSz="923625" fontAlgn="base">
              <a:spcBef>
                <a:spcPct val="0"/>
              </a:spcBef>
              <a:spcAft>
                <a:spcPct val="0"/>
              </a:spcAft>
            </a:pPr>
            <a:fld id="{AB2019F0-389D-42E6-939D-2BE724431FA0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2362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132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dirty="0">
              <a:solidFill>
                <a:srgbClr val="6D6D6D"/>
              </a:solidFill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978526" y="8842685"/>
            <a:ext cx="3042967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2" tIns="46181" rIns="92362" bIns="46181" anchor="b"/>
          <a:lstStyle/>
          <a:p>
            <a:pPr algn="r" defTabSz="923625" fontAlgn="base">
              <a:spcBef>
                <a:spcPct val="0"/>
              </a:spcBef>
              <a:spcAft>
                <a:spcPct val="0"/>
              </a:spcAft>
            </a:pPr>
            <a:fld id="{B46DA39B-6300-4F18-B99B-0BEA03BCBE06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362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05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0786A9-2413-4C59-9337-DC37BE79D0A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44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678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264-63C3-BA43-A41E-D2729D3E0FD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3820B-CF33-4CEA-9D7C-9BED0654849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98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41600" lvl="1" indent="-174982">
              <a:spcBef>
                <a:spcPct val="20000"/>
              </a:spcBef>
              <a:buFontTx/>
              <a:buChar char="-"/>
            </a:pPr>
            <a:endParaRPr 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5">
              <a:defRPr>
                <a:solidFill>
                  <a:schemeClr val="tx1"/>
                </a:solidFill>
                <a:latin typeface="Arial" charset="0"/>
              </a:defRPr>
            </a:lvl2pPr>
            <a:lvl3pPr marL="1142900" indent="-228580">
              <a:defRPr>
                <a:solidFill>
                  <a:schemeClr val="tx1"/>
                </a:solidFill>
                <a:latin typeface="Arial" charset="0"/>
              </a:defRPr>
            </a:lvl3pPr>
            <a:lvl4pPr marL="1600060" indent="-228580">
              <a:defRPr>
                <a:solidFill>
                  <a:schemeClr val="tx1"/>
                </a:solidFill>
                <a:latin typeface="Arial" charset="0"/>
              </a:defRPr>
            </a:lvl4pPr>
            <a:lvl5pPr marL="2057219" indent="-228580">
              <a:defRPr>
                <a:solidFill>
                  <a:schemeClr val="tx1"/>
                </a:solidFill>
                <a:latin typeface="Arial" charset="0"/>
              </a:defRPr>
            </a:lvl5pPr>
            <a:lvl6pPr marL="2514380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00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9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6D34A-D728-48A1-B6C6-7265F6CCC830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915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8403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358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 userDrawn="1"/>
        </p:nvSpPr>
        <p:spPr bwMode="auto">
          <a:xfrm>
            <a:off x="338138" y="6270625"/>
            <a:ext cx="84629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30" descr="ti_stk_2c_pos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364288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66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reen Shot 2012-08-01 at 1.47.24 P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7" descr="1c_revBlack_rgb_powerpoi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338138" y="6270625"/>
            <a:ext cx="8462962" cy="4619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0" descr="ti_stk_2c_pos_rgb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6364288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068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6F2FB9-B228-4CC4-82F9-29AB4C51F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766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4283393" y="738664"/>
            <a:ext cx="4926330" cy="49263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89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318646"/>
            <a:ext cx="3794202" cy="1470025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08949"/>
            <a:ext cx="3582329" cy="14859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2" name="Picture 8" descr="ti_logo_powerpoint_1_lin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4714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449659"/>
            <a:ext cx="8467725" cy="4428854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22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82" y="0"/>
            <a:ext cx="4842417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594623"/>
            <a:ext cx="8467725" cy="4283889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bar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"/>
            <a:ext cx="3809994" cy="1596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800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3" indent="0">
              <a:buNone/>
              <a:defRPr sz="1400"/>
            </a:lvl4pPr>
            <a:lvl5pPr marL="1828764" indent="0">
              <a:buNone/>
              <a:defRPr sz="1400"/>
            </a:lvl5pPr>
            <a:lvl6pPr marL="2285955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F6B0-0607-4028-BBA0-3A8E0BC756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93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3"/>
            <a:ext cx="4157663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2144-319E-45F4-A995-C2794B7582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2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 descr="ti_logo_powerpoint_1_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58103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A4A1-1C0B-4EAA-8C1F-B430AFF772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390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2C3C-F940-4A8C-BE82-31F73E43665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51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7" y="1185863"/>
            <a:ext cx="8467725" cy="46926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0006-1159-4177-B077-D239421C7C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58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6925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0253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759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556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72799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3232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058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913729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91222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1463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6267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014">
            <a:off x="5051312" y="-1152119"/>
            <a:ext cx="7154425" cy="71544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604550"/>
            <a:ext cx="4024384" cy="814388"/>
          </a:xfrm>
        </p:spPr>
        <p:txBody>
          <a:bodyPr/>
          <a:lstStyle>
            <a:lvl1pPr>
              <a:defRPr sz="2800">
                <a:solidFill>
                  <a:srgbClr val="09B5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423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4283393" y="738664"/>
            <a:ext cx="4926330" cy="49263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89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318646"/>
            <a:ext cx="3794202" cy="1470025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08949"/>
            <a:ext cx="3582329" cy="14859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2" name="Picture 8" descr="ti_logo_powerpoint_1_lin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567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449659"/>
            <a:ext cx="8467725" cy="4428854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99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82" y="0"/>
            <a:ext cx="4842417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594623"/>
            <a:ext cx="8467725" cy="4283889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bar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"/>
            <a:ext cx="3809994" cy="1596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375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3" indent="0">
              <a:buNone/>
              <a:defRPr sz="1400"/>
            </a:lvl4pPr>
            <a:lvl5pPr marL="1828764" indent="0">
              <a:buNone/>
              <a:defRPr sz="1400"/>
            </a:lvl5pPr>
            <a:lvl6pPr marL="2285955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F6B0-0607-4028-BBA0-3A8E0BC756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15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3"/>
            <a:ext cx="4157663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2144-319E-45F4-A995-C2794B7582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390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A4A1-1C0B-4EAA-8C1F-B430AFF772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5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50737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2C3C-F940-4A8C-BE82-31F73E43665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873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7" y="1185863"/>
            <a:ext cx="8467725" cy="46926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0006-1159-4177-B077-D239421C7C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728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62865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73782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4760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734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05134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9504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7013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409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3261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52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7602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014">
            <a:off x="5051312" y="-1152119"/>
            <a:ext cx="7154425" cy="71544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604550"/>
            <a:ext cx="4024384" cy="814388"/>
          </a:xfrm>
        </p:spPr>
        <p:txBody>
          <a:bodyPr/>
          <a:lstStyle>
            <a:lvl1pPr>
              <a:defRPr sz="2800">
                <a:solidFill>
                  <a:srgbClr val="09B5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44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4283393" y="738664"/>
            <a:ext cx="4926330" cy="49263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89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318646"/>
            <a:ext cx="3794202" cy="1470025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08949"/>
            <a:ext cx="3582329" cy="14859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2" name="Picture 8" descr="ti_logo_powerpoint_1_lin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618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449659"/>
            <a:ext cx="8467725" cy="4428854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710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82" y="0"/>
            <a:ext cx="4842417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594623"/>
            <a:ext cx="8467725" cy="4283889"/>
          </a:xfrm>
        </p:spPr>
        <p:txBody>
          <a:bodyPr/>
          <a:lstStyle>
            <a:lvl1pPr>
              <a:defRPr sz="2400">
                <a:solidFill>
                  <a:srgbClr val="6D6D6D"/>
                </a:solidFill>
              </a:defRPr>
            </a:lvl1pPr>
            <a:lvl2pPr>
              <a:defRPr sz="2000">
                <a:solidFill>
                  <a:srgbClr val="6D6D6D"/>
                </a:solidFill>
              </a:defRPr>
            </a:lvl2pPr>
            <a:lvl3pPr>
              <a:defRPr sz="1800">
                <a:solidFill>
                  <a:srgbClr val="6D6D6D"/>
                </a:solidFill>
              </a:defRPr>
            </a:lvl3pPr>
            <a:lvl4pPr>
              <a:defRPr sz="1800">
                <a:solidFill>
                  <a:srgbClr val="6D6D6D"/>
                </a:solidFill>
              </a:defRPr>
            </a:lvl4pPr>
            <a:lvl5pPr>
              <a:defRPr sz="1800">
                <a:solidFill>
                  <a:srgbClr val="6D6D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24F8-F75C-40E1-A68A-79D8C49FF6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bar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"/>
            <a:ext cx="3809994" cy="1596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9739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3" indent="0">
              <a:buNone/>
              <a:defRPr sz="1400"/>
            </a:lvl4pPr>
            <a:lvl5pPr marL="1828764" indent="0">
              <a:buNone/>
              <a:defRPr sz="1400"/>
            </a:lvl5pPr>
            <a:lvl6pPr marL="2285955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F6B0-0607-4028-BBA0-3A8E0BC756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370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185863"/>
            <a:ext cx="4157663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2144-319E-45F4-A995-C2794B7582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874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A4A1-1C0B-4EAA-8C1F-B430AFF772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12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2C3C-F940-4A8C-BE82-31F73E43665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1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742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7" y="1185863"/>
            <a:ext cx="8467725" cy="46926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0006-1159-4177-B077-D239421C7C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043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4526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642015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64492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113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72904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77878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8138" y="1701800"/>
            <a:ext cx="8228012" cy="433070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DB0000"/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21376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8881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60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2C3C-F940-4A8C-BE82-31F73E43665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873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_logo_powerpoint_1_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98276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014">
            <a:off x="5051312" y="-1152119"/>
            <a:ext cx="7154425" cy="71544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604550"/>
            <a:ext cx="4024384" cy="814388"/>
          </a:xfrm>
        </p:spPr>
        <p:txBody>
          <a:bodyPr/>
          <a:lstStyle>
            <a:lvl1pPr>
              <a:defRPr sz="2800">
                <a:solidFill>
                  <a:srgbClr val="09B5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561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338138" y="6270625"/>
            <a:ext cx="8462962" cy="461963"/>
          </a:xfrm>
          <a:prstGeom prst="rect">
            <a:avLst/>
          </a:prstGeom>
          <a:solidFill>
            <a:srgbClr val="E31F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7" descr="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6267450"/>
            <a:ext cx="13112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00" y="2676525"/>
            <a:ext cx="7772400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67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338138" y="6270625"/>
            <a:ext cx="84629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0" descr="ti_stk_2c_pos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364288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17B6CA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6807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13BA-35F5-1240-B39C-291421AA722B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B9FF-71B5-C74A-A1D0-D006DA3808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Screen Shot 2012-08-01 at 1.47.24 PM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53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72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9BE0E5-A7D1-4E10-94A8-70CBB8385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D2196-D34A-44F1-976C-A4FEB5F82A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34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7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4719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9D7576-7E1E-4A8D-8A1C-2BF7809E2D55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0" name="Picture 8" descr="ti_logo_powerpoint_1_line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03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191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382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5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764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7" indent="-22859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4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3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7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4719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9D7576-7E1E-4A8D-8A1C-2BF7809E2D55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0" name="Picture 8" descr="ti_logo_powerpoint_1_line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03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191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382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5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764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7" indent="-22859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4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3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7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84719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9D7576-7E1E-4A8D-8A1C-2BF7809E2D55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white"/>
              </a:solidFill>
            </a:endParaRPr>
          </a:p>
        </p:txBody>
      </p:sp>
      <p:pic>
        <p:nvPicPr>
          <p:cNvPr id="10" name="Picture 8" descr="ti_logo_powerpoint_1_line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65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191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382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5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764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77" indent="-22859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50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41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3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22" indent="-22859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0272910\Documents\Docs\usb\tech%20day%20detroit\DSP\TI_AutoTech_English_480x270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el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547" y="1071867"/>
            <a:ext cx="4087503" cy="4601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5446" y="5036197"/>
            <a:ext cx="5921023" cy="637540"/>
          </a:xfrm>
        </p:spPr>
        <p:txBody>
          <a:bodyPr>
            <a:noAutofit/>
          </a:bodyPr>
          <a:lstStyle/>
          <a:p>
            <a:r>
              <a:rPr lang="en-US" b="0" dirty="0" smtClean="0"/>
              <a:t>welcome</a:t>
            </a:r>
            <a:br>
              <a:rPr lang="en-US" b="0" dirty="0" smtClean="0"/>
            </a:br>
            <a:r>
              <a:rPr lang="en-US" b="0" dirty="0" smtClean="0"/>
              <a:t>[</a:t>
            </a:r>
            <a:r>
              <a:rPr lang="en-US" sz="2000" b="0" dirty="0" smtClean="0">
                <a:solidFill>
                  <a:srgbClr val="FF0000"/>
                </a:solidFill>
              </a:rPr>
              <a:t>Aswin Rao – aswins@ti.com </a:t>
            </a:r>
            <a:br>
              <a:rPr lang="en-US" sz="2000" b="0" dirty="0" smtClean="0">
                <a:solidFill>
                  <a:srgbClr val="FF0000"/>
                </a:solidFill>
              </a:rPr>
            </a:br>
            <a:r>
              <a:rPr lang="en-US" sz="2000" b="0" dirty="0" smtClean="0">
                <a:solidFill>
                  <a:srgbClr val="FF0000"/>
                </a:solidFill>
              </a:rPr>
              <a:t>			     aswins@umich.edu</a:t>
            </a:r>
            <a:r>
              <a:rPr lang="en-US" b="0" dirty="0" smtClean="0"/>
              <a:t>]</a:t>
            </a:r>
            <a:endParaRPr lang="en-US" b="0" dirty="0"/>
          </a:p>
        </p:txBody>
      </p:sp>
    </p:spTree>
    <p:extLst>
      <p:ext uri="{BB962C8B-B14F-4D97-AF65-F5344CB8AC3E}">
        <p14:creationId xmlns="" xmlns:p14="http://schemas.microsoft.com/office/powerpoint/2010/main" val="691307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8571"/>
          <a:stretch/>
        </p:blipFill>
        <p:spPr bwMode="auto">
          <a:xfrm>
            <a:off x="324100" y="425905"/>
            <a:ext cx="8532820" cy="53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1463" y="-235134"/>
            <a:ext cx="8458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17B6CA"/>
                </a:solidFill>
                <a:ea typeface="+mj-ea"/>
                <a:cs typeface="+mj-cs"/>
              </a:rPr>
              <a:t>TI embedded processors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70" y="2531153"/>
            <a:ext cx="8367823" cy="333811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393405" y="5624584"/>
            <a:ext cx="8367823" cy="244678"/>
          </a:xfrm>
          <a:prstGeom prst="rect">
            <a:avLst/>
          </a:prstGeom>
          <a:solidFill>
            <a:srgbClr val="860000"/>
          </a:solidFill>
          <a:ln w="9525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Arial" pitchFamily="34" charset="0"/>
              </a:rPr>
              <a:t>Code Composer Studio – One Install for All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407576" y="5285292"/>
            <a:ext cx="8367823" cy="24467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cs typeface="Arial" pitchFamily="34" charset="0"/>
              </a:rPr>
              <a:t>PROJECTS: Undergraduate, Masters, PhD</a:t>
            </a:r>
            <a:endParaRPr lang="en-US" sz="11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AutoShape 26"/>
          <p:cNvSpPr>
            <a:spLocks/>
          </p:cNvSpPr>
          <p:nvPr/>
        </p:nvSpPr>
        <p:spPr bwMode="auto">
          <a:xfrm>
            <a:off x="456837" y="3960821"/>
            <a:ext cx="6027738" cy="446088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9" name="Rectangle 108"/>
          <p:cNvSpPr>
            <a:spLocks noChangeArrowheads="1"/>
          </p:cNvSpPr>
          <p:nvPr/>
        </p:nvSpPr>
        <p:spPr bwMode="auto">
          <a:xfrm>
            <a:off x="463187" y="4060835"/>
            <a:ext cx="6008688" cy="281933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4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MCU / Embedded Systems / MPU</a:t>
            </a:r>
          </a:p>
        </p:txBody>
      </p:sp>
      <p:sp>
        <p:nvSpPr>
          <p:cNvPr id="53" name="AutoShape 26"/>
          <p:cNvSpPr>
            <a:spLocks/>
          </p:cNvSpPr>
          <p:nvPr/>
        </p:nvSpPr>
        <p:spPr bwMode="auto">
          <a:xfrm>
            <a:off x="6659414" y="3953726"/>
            <a:ext cx="1889414" cy="446088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" name="Rectangle 110"/>
          <p:cNvSpPr>
            <a:spLocks noChangeArrowheads="1"/>
          </p:cNvSpPr>
          <p:nvPr/>
        </p:nvSpPr>
        <p:spPr bwMode="auto">
          <a:xfrm>
            <a:off x="6919719" y="4047420"/>
            <a:ext cx="1480009" cy="241280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Real-Time DSP</a:t>
            </a:r>
          </a:p>
        </p:txBody>
      </p:sp>
      <p:sp>
        <p:nvSpPr>
          <p:cNvPr id="56" name="AutoShape 26"/>
          <p:cNvSpPr>
            <a:spLocks/>
          </p:cNvSpPr>
          <p:nvPr/>
        </p:nvSpPr>
        <p:spPr bwMode="auto">
          <a:xfrm>
            <a:off x="6684223" y="3446907"/>
            <a:ext cx="1889414" cy="446088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7" name="Rectangle 103"/>
          <p:cNvSpPr>
            <a:spLocks noChangeArrowheads="1"/>
          </p:cNvSpPr>
          <p:nvPr/>
        </p:nvSpPr>
        <p:spPr bwMode="auto">
          <a:xfrm>
            <a:off x="6763939" y="3543837"/>
            <a:ext cx="1744663" cy="246063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Communications</a:t>
            </a:r>
          </a:p>
        </p:txBody>
      </p:sp>
      <p:sp>
        <p:nvSpPr>
          <p:cNvPr id="57" name="AutoShape 26"/>
          <p:cNvSpPr>
            <a:spLocks/>
          </p:cNvSpPr>
          <p:nvPr/>
        </p:nvSpPr>
        <p:spPr bwMode="auto">
          <a:xfrm>
            <a:off x="7570381" y="2701280"/>
            <a:ext cx="1063256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7612909" y="2782634"/>
            <a:ext cx="999465" cy="539183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High Performance</a:t>
            </a:r>
          </a:p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  <a:t>Compute</a:t>
            </a:r>
          </a:p>
        </p:txBody>
      </p:sp>
      <p:sp>
        <p:nvSpPr>
          <p:cNvPr id="58" name="AutoShape 26"/>
          <p:cNvSpPr>
            <a:spLocks/>
          </p:cNvSpPr>
          <p:nvPr/>
        </p:nvSpPr>
        <p:spPr bwMode="auto">
          <a:xfrm>
            <a:off x="6468087" y="2704818"/>
            <a:ext cx="1063256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6624083" y="2782634"/>
            <a:ext cx="733202" cy="539183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Signals</a:t>
            </a:r>
            <a:b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&amp;</a:t>
            </a:r>
            <a:b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Systems</a:t>
            </a:r>
            <a:endParaRPr kumimoji="1" lang="en-US" altLang="en-US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AutoShape 26"/>
          <p:cNvSpPr>
            <a:spLocks/>
          </p:cNvSpPr>
          <p:nvPr/>
        </p:nvSpPr>
        <p:spPr bwMode="auto">
          <a:xfrm>
            <a:off x="1506227" y="2704818"/>
            <a:ext cx="1063256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0" name="AutoShape 26"/>
          <p:cNvSpPr>
            <a:spLocks/>
          </p:cNvSpPr>
          <p:nvPr/>
        </p:nvSpPr>
        <p:spPr bwMode="auto">
          <a:xfrm>
            <a:off x="4508205" y="2708356"/>
            <a:ext cx="1765004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403933" y="2697723"/>
            <a:ext cx="1063256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425300" y="2857110"/>
            <a:ext cx="1041993" cy="390231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  <a:t>Intro to </a:t>
            </a: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Programming</a:t>
            </a:r>
            <a:endParaRPr kumimoji="1" lang="en-US" altLang="en-US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Rectangle 120"/>
          <p:cNvSpPr>
            <a:spLocks noChangeArrowheads="1"/>
          </p:cNvSpPr>
          <p:nvPr/>
        </p:nvSpPr>
        <p:spPr bwMode="auto">
          <a:xfrm>
            <a:off x="1547461" y="2780763"/>
            <a:ext cx="1006475" cy="542925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  <a:t>Digital Control and Power</a:t>
            </a:r>
          </a:p>
        </p:txBody>
      </p:sp>
      <p:sp>
        <p:nvSpPr>
          <p:cNvPr id="62" name="AutoShape 26"/>
          <p:cNvSpPr>
            <a:spLocks/>
          </p:cNvSpPr>
          <p:nvPr/>
        </p:nvSpPr>
        <p:spPr bwMode="auto">
          <a:xfrm>
            <a:off x="2764465" y="2711894"/>
            <a:ext cx="1594884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3034087" y="2857757"/>
            <a:ext cx="1138237" cy="388937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  <a:t>Robotics /</a:t>
            </a:r>
            <a:b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</a:br>
            <a:r>
              <a:rPr kumimoji="1" lang="en-US" altLang="en-US" sz="1100" dirty="0">
                <a:solidFill>
                  <a:prstClr val="black"/>
                </a:solidFill>
                <a:cs typeface="Arial" pitchFamily="34" charset="0"/>
              </a:rPr>
              <a:t>Mechatronics</a:t>
            </a:r>
          </a:p>
        </p:txBody>
      </p:sp>
      <p:sp>
        <p:nvSpPr>
          <p:cNvPr id="63" name="AutoShape 26"/>
          <p:cNvSpPr>
            <a:spLocks/>
          </p:cNvSpPr>
          <p:nvPr/>
        </p:nvSpPr>
        <p:spPr bwMode="auto">
          <a:xfrm>
            <a:off x="4135954" y="3446907"/>
            <a:ext cx="1889414" cy="446088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solidFill>
              <a:srgbClr val="15B6CB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4327451" y="3562219"/>
            <a:ext cx="1509823" cy="255474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Computer Science</a:t>
            </a:r>
          </a:p>
        </p:txBody>
      </p:sp>
      <p:sp>
        <p:nvSpPr>
          <p:cNvPr id="25" name="Rectangle 92"/>
          <p:cNvSpPr>
            <a:spLocks noChangeArrowheads="1"/>
          </p:cNvSpPr>
          <p:nvPr/>
        </p:nvSpPr>
        <p:spPr bwMode="auto">
          <a:xfrm>
            <a:off x="4657060" y="2857110"/>
            <a:ext cx="1488557" cy="390231"/>
          </a:xfrm>
          <a:prstGeom prst="rect">
            <a:avLst/>
          </a:prstGeom>
          <a:solidFill>
            <a:srgbClr val="57C8E3"/>
          </a:solidFill>
          <a:ln w="12699">
            <a:noFill/>
            <a:miter lim="800000"/>
            <a:headEnd/>
            <a:tailEnd/>
          </a:ln>
        </p:spPr>
        <p:txBody>
          <a:bodyPr wrap="square" lIns="91438" tIns="45718" rIns="91438" bIns="45718">
            <a:spAutoFit/>
          </a:bodyPr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Linux</a:t>
            </a:r>
            <a:b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kumimoji="1" lang="en-US" altLang="en-US" sz="1100" dirty="0" smtClean="0">
                <a:solidFill>
                  <a:prstClr val="black"/>
                </a:solidFill>
                <a:cs typeface="Arial" pitchFamily="34" charset="0"/>
              </a:rPr>
              <a:t>Programming</a:t>
            </a:r>
            <a:endParaRPr kumimoji="1" lang="en-US" altLang="en-US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" name="AutoShape 26"/>
          <p:cNvSpPr>
            <a:spLocks/>
          </p:cNvSpPr>
          <p:nvPr/>
        </p:nvSpPr>
        <p:spPr bwMode="auto">
          <a:xfrm>
            <a:off x="407580" y="4530068"/>
            <a:ext cx="1049080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9" name="Rectangle 125"/>
          <p:cNvSpPr>
            <a:spLocks noChangeArrowheads="1"/>
          </p:cNvSpPr>
          <p:nvPr/>
        </p:nvSpPr>
        <p:spPr bwMode="auto">
          <a:xfrm>
            <a:off x="579787" y="4603584"/>
            <a:ext cx="739775" cy="539183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Bio Engr</a:t>
            </a:r>
          </a:p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Sensor Nets</a:t>
            </a:r>
          </a:p>
        </p:txBody>
      </p:sp>
      <p:sp>
        <p:nvSpPr>
          <p:cNvPr id="65" name="AutoShape 26"/>
          <p:cNvSpPr>
            <a:spLocks/>
          </p:cNvSpPr>
          <p:nvPr/>
        </p:nvSpPr>
        <p:spPr bwMode="auto">
          <a:xfrm>
            <a:off x="1506278" y="4533612"/>
            <a:ext cx="1194392" cy="687584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8" name="Rectangle 123"/>
          <p:cNvSpPr>
            <a:spLocks noChangeArrowheads="1"/>
          </p:cNvSpPr>
          <p:nvPr/>
        </p:nvSpPr>
        <p:spPr bwMode="auto">
          <a:xfrm>
            <a:off x="1605521" y="4687723"/>
            <a:ext cx="1020727" cy="390231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Lighting and Renewables</a:t>
            </a:r>
          </a:p>
        </p:txBody>
      </p:sp>
      <p:sp>
        <p:nvSpPr>
          <p:cNvPr id="66" name="AutoShape 26"/>
          <p:cNvSpPr>
            <a:spLocks/>
          </p:cNvSpPr>
          <p:nvPr/>
        </p:nvSpPr>
        <p:spPr bwMode="auto">
          <a:xfrm>
            <a:off x="3508743" y="4508803"/>
            <a:ext cx="2296632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2" name="Rectangle 112"/>
          <p:cNvSpPr>
            <a:spLocks noChangeArrowheads="1"/>
          </p:cNvSpPr>
          <p:nvPr/>
        </p:nvSpPr>
        <p:spPr bwMode="auto">
          <a:xfrm>
            <a:off x="3807099" y="4738482"/>
            <a:ext cx="1838325" cy="244475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latin typeface="Gill Sans" charset="0"/>
                <a:sym typeface="Gill Sans" charset="0"/>
              </a:rPr>
              <a:t>Robotics / Vision Analytics</a:t>
            </a:r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>
            <a:off x="7542028" y="4480461"/>
            <a:ext cx="1063256" cy="684895"/>
          </a:xfrm>
          <a:prstGeom prst="roundRect">
            <a:avLst>
              <a:gd name="adj" fmla="val 15000"/>
            </a:avLst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7584556" y="4561815"/>
            <a:ext cx="999465" cy="539183"/>
          </a:xfrm>
          <a:prstGeom prst="rect">
            <a:avLst/>
          </a:prstGeom>
          <a:solidFill>
            <a:srgbClr val="57C8E3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Med.</a:t>
            </a:r>
          </a:p>
          <a:p>
            <a:pPr algn="ctr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Image</a:t>
            </a:r>
            <a:br>
              <a:rPr lang="en-US" altLang="en-US" sz="11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</a:br>
            <a:r>
              <a:rPr lang="en-US" altLang="en-US" sz="1100" dirty="0" smtClean="0">
                <a:solidFill>
                  <a:prstClr val="black"/>
                </a:solidFill>
                <a:latin typeface="Gill Sans" charset="0"/>
                <a:sym typeface="Gill Sans" charset="0"/>
              </a:rPr>
              <a:t>Processing</a:t>
            </a:r>
            <a:endParaRPr lang="en-US" altLang="en-US" sz="1100" dirty="0">
              <a:solidFill>
                <a:prstClr val="black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337" y="73660"/>
            <a:ext cx="863913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 has presence over 100,000 products in multiple industries</a:t>
            </a:r>
            <a:endParaRPr lang="en-US" sz="3200" dirty="0"/>
          </a:p>
        </p:txBody>
      </p:sp>
      <p:grpSp>
        <p:nvGrpSpPr>
          <p:cNvPr id="2" name="Group 6"/>
          <p:cNvGrpSpPr/>
          <p:nvPr/>
        </p:nvGrpSpPr>
        <p:grpSpPr>
          <a:xfrm>
            <a:off x="512118" y="1127759"/>
            <a:ext cx="2753591" cy="3096260"/>
            <a:chOff x="5841768" y="1216660"/>
            <a:chExt cx="2753591" cy="3096260"/>
          </a:xfrm>
        </p:grpSpPr>
        <p:pic>
          <p:nvPicPr>
            <p:cNvPr id="68" name="Picture 67" descr="Largel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768" y="1216660"/>
              <a:ext cx="2753591" cy="3096260"/>
            </a:xfrm>
            <a:prstGeom prst="rect">
              <a:avLst/>
            </a:prstGeom>
          </p:spPr>
        </p:pic>
        <p:sp>
          <p:nvSpPr>
            <p:cNvPr id="70" name="TextBox 67"/>
            <p:cNvSpPr txBox="1">
              <a:spLocks noChangeArrowheads="1"/>
            </p:cNvSpPr>
            <p:nvPr/>
          </p:nvSpPr>
          <p:spPr bwMode="auto">
            <a:xfrm>
              <a:off x="5923280" y="1350872"/>
              <a:ext cx="2590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TRANSPORTATION  </a:t>
              </a:r>
              <a:r>
                <a:rPr lang="en-US" sz="1050" b="1" dirty="0" smtClean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&amp; </a:t>
              </a:r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AUTOMOTIVE</a:t>
              </a:r>
            </a:p>
          </p:txBody>
        </p:sp>
        <p:pic>
          <p:nvPicPr>
            <p:cNvPr id="73" name="Picture 2" descr="E:\TI shutterstock\TI_SS_airliner_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84556" y="3126739"/>
              <a:ext cx="815684" cy="6807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9" name="Text Box 41"/>
            <p:cNvSpPr txBox="1">
              <a:spLocks noChangeArrowheads="1"/>
            </p:cNvSpPr>
            <p:nvPr/>
          </p:nvSpPr>
          <p:spPr bwMode="auto">
            <a:xfrm>
              <a:off x="6259861" y="2603352"/>
              <a:ext cx="923259" cy="38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n-US" altLang="zh-CN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Hybrid</a:t>
              </a:r>
            </a:p>
            <a:p>
              <a:pPr algn="ctr">
                <a:defRPr/>
              </a:pPr>
              <a:r>
                <a:rPr lang="en-US" altLang="zh-CN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electric vehicles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 b="8940"/>
            <a:stretch>
              <a:fillRect/>
            </a:stretch>
          </p:blipFill>
          <p:spPr bwMode="auto">
            <a:xfrm>
              <a:off x="6335984" y="1930906"/>
              <a:ext cx="792352" cy="6573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2" name="Picture 20" descr="highspeedrail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52160" y="1923592"/>
              <a:ext cx="794560" cy="670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4" name="Text Box 41"/>
            <p:cNvSpPr txBox="1">
              <a:spLocks noChangeArrowheads="1"/>
            </p:cNvSpPr>
            <p:nvPr/>
          </p:nvSpPr>
          <p:spPr bwMode="auto">
            <a:xfrm>
              <a:off x="7254240" y="2589951"/>
              <a:ext cx="812799" cy="45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n-US" altLang="zh-CN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Railway </a:t>
              </a:r>
              <a:endParaRPr lang="en-US" altLang="zh-CN" sz="800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>
                <a:defRPr/>
              </a:pPr>
              <a:r>
                <a:rPr lang="en-US" altLang="zh-CN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systems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1" name="Text Box 41"/>
            <p:cNvSpPr txBox="1">
              <a:spLocks noChangeArrowheads="1"/>
            </p:cNvSpPr>
            <p:nvPr/>
          </p:nvSpPr>
          <p:spPr bwMode="auto">
            <a:xfrm>
              <a:off x="6249591" y="3811777"/>
              <a:ext cx="720170" cy="25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n-US" altLang="zh-CN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Aviation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9" name="Text Box 41"/>
            <p:cNvSpPr txBox="1">
              <a:spLocks noChangeArrowheads="1"/>
            </p:cNvSpPr>
            <p:nvPr/>
          </p:nvSpPr>
          <p:spPr bwMode="auto">
            <a:xfrm>
              <a:off x="7133217" y="3810590"/>
              <a:ext cx="1065903" cy="250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Infotainment</a:t>
              </a:r>
            </a:p>
          </p:txBody>
        </p:sp>
        <p:pic>
          <p:nvPicPr>
            <p:cNvPr id="120" name="Picture 7" descr="C:\TI\Art 5-2007\photos\purchased 2\2011_ShutterStock\ss_34959820 auto automotive infotainment sm.jpg"/>
            <p:cNvPicPr>
              <a:picLocks noChangeAspect="1" noChangeArrowheads="1"/>
            </p:cNvPicPr>
            <p:nvPr/>
          </p:nvPicPr>
          <p:blipFill>
            <a:blip r:embed="rId7" cstate="print"/>
            <a:srcRect l="7479" r="12686" b="24315"/>
            <a:stretch>
              <a:fillRect/>
            </a:stretch>
          </p:blipFill>
          <p:spPr bwMode="auto">
            <a:xfrm>
              <a:off x="7125545" y="3124874"/>
              <a:ext cx="1074412" cy="6825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3" name="Group 1"/>
          <p:cNvGrpSpPr/>
          <p:nvPr/>
        </p:nvGrpSpPr>
        <p:grpSpPr>
          <a:xfrm>
            <a:off x="5892800" y="1127759"/>
            <a:ext cx="2753591" cy="3096260"/>
            <a:chOff x="507768" y="1216660"/>
            <a:chExt cx="2753591" cy="3096260"/>
          </a:xfrm>
        </p:grpSpPr>
        <p:pic>
          <p:nvPicPr>
            <p:cNvPr id="69" name="Picture 68" descr="LargelBo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8" y="1216660"/>
              <a:ext cx="2753591" cy="3096260"/>
            </a:xfrm>
            <a:prstGeom prst="rect">
              <a:avLst/>
            </a:prstGeom>
          </p:spPr>
        </p:pic>
        <p:sp>
          <p:nvSpPr>
            <p:cNvPr id="74" name="Text Box 35"/>
            <p:cNvSpPr txBox="1">
              <a:spLocks noChangeArrowheads="1"/>
            </p:cNvSpPr>
            <p:nvPr/>
          </p:nvSpPr>
          <p:spPr bwMode="auto">
            <a:xfrm>
              <a:off x="986205" y="2582062"/>
              <a:ext cx="912277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White </a:t>
              </a: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goods</a:t>
              </a:r>
              <a:b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&amp; HVAC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75" name="Picture 21" descr="Small Drives"/>
            <p:cNvPicPr>
              <a:picLocks noChangeAspect="1" noChangeArrowheads="1"/>
            </p:cNvPicPr>
            <p:nvPr/>
          </p:nvPicPr>
          <p:blipFill>
            <a:blip r:embed="rId8" cstate="email"/>
            <a:srcRect l="12141" t="14919" r="7034"/>
            <a:stretch>
              <a:fillRect/>
            </a:stretch>
          </p:blipFill>
          <p:spPr bwMode="auto">
            <a:xfrm>
              <a:off x="711485" y="3013369"/>
              <a:ext cx="691776" cy="6721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</p:pic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640080" y="3701934"/>
              <a:ext cx="812800" cy="522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Drives &amp; motion control </a:t>
              </a:r>
              <a:b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7" name="Picture 96" descr="C:\TI\Art 5-2007\photos\purchased 2\2010 iStock\iS_2010_947777XSm industrial autom w screen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523746" y="3013647"/>
              <a:ext cx="680603" cy="671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8" name="Text Box 37"/>
            <p:cNvSpPr txBox="1">
              <a:spLocks noChangeArrowheads="1"/>
            </p:cNvSpPr>
            <p:nvPr/>
          </p:nvSpPr>
          <p:spPr bwMode="auto">
            <a:xfrm>
              <a:off x="1449365" y="3698419"/>
              <a:ext cx="790706" cy="47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Human machine </a:t>
              </a: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nterface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14" name="Picture 3" descr="C:\Users\x0marcom\Desktop\photos purchased 2\2009_TI Shutterstock\ss_TI_25127425 industrial automation sm.jpg"/>
            <p:cNvPicPr>
              <a:picLocks noChangeAspect="1" noChangeArrowheads="1"/>
            </p:cNvPicPr>
            <p:nvPr/>
          </p:nvPicPr>
          <p:blipFill>
            <a:blip r:embed="rId10" cstate="email"/>
            <a:srcRect r="8213"/>
            <a:stretch>
              <a:fillRect/>
            </a:stretch>
          </p:blipFill>
          <p:spPr bwMode="auto">
            <a:xfrm>
              <a:off x="2350542" y="3012022"/>
              <a:ext cx="732382" cy="6788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5" name="Text Box 37"/>
            <p:cNvSpPr txBox="1">
              <a:spLocks noChangeArrowheads="1"/>
            </p:cNvSpPr>
            <p:nvPr/>
          </p:nvSpPr>
          <p:spPr bwMode="auto">
            <a:xfrm>
              <a:off x="2346960" y="3702356"/>
              <a:ext cx="73152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Robotics</a:t>
              </a:r>
            </a:p>
          </p:txBody>
        </p:sp>
        <p:sp>
          <p:nvSpPr>
            <p:cNvPr id="116" name="Text Box 37"/>
            <p:cNvSpPr txBox="1">
              <a:spLocks noChangeArrowheads="1"/>
            </p:cNvSpPr>
            <p:nvPr/>
          </p:nvSpPr>
          <p:spPr bwMode="auto">
            <a:xfrm>
              <a:off x="1967393" y="2563936"/>
              <a:ext cx="912275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Automation </a:t>
              </a:r>
            </a:p>
          </p:txBody>
        </p:sp>
        <p:pic>
          <p:nvPicPr>
            <p:cNvPr id="118" name="Picture 1" descr="C:\Users\x0marcom\Documents\2012\03_CD_F28x CLA\art\Savio spinning machine ShandongIstma sm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057764" y="1965629"/>
              <a:ext cx="707346" cy="585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22" name="TextBox 65"/>
            <p:cNvSpPr txBox="1">
              <a:spLocks noChangeArrowheads="1"/>
            </p:cNvSpPr>
            <p:nvPr/>
          </p:nvSpPr>
          <p:spPr bwMode="auto">
            <a:xfrm>
              <a:off x="599440" y="1371192"/>
              <a:ext cx="25806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INDUSTRIAL</a:t>
              </a:r>
            </a:p>
          </p:txBody>
        </p:sp>
        <p:pic>
          <p:nvPicPr>
            <p:cNvPr id="123" name="Picture 122" descr="stock-photo-high-efficiency-modern-ac-heater-unit-energy-save-solution-vertical-66958441.jpg"/>
            <p:cNvPicPr>
              <a:picLocks noChangeAspect="1"/>
            </p:cNvPicPr>
            <p:nvPr/>
          </p:nvPicPr>
          <p:blipFill>
            <a:blip r:embed="rId12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97" y="1744980"/>
              <a:ext cx="555947" cy="782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 cmpd="sng">
              <a:solidFill>
                <a:srgbClr val="AEAEAE"/>
              </a:solidFill>
            </a:ln>
            <a:effectLst/>
          </p:spPr>
        </p:pic>
        <p:pic>
          <p:nvPicPr>
            <p:cNvPr id="124" name="Picture 63" descr="washingmachine_100dpi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42024" y="1929533"/>
              <a:ext cx="521755" cy="66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5" name="Picture 124" descr="Chip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0" y="1712724"/>
            <a:ext cx="3190240" cy="19253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856278" y="4262153"/>
            <a:ext cx="2749242" cy="2064987"/>
            <a:chOff x="5856278" y="4262153"/>
            <a:chExt cx="2749242" cy="2064987"/>
          </a:xfrm>
        </p:grpSpPr>
        <p:pic>
          <p:nvPicPr>
            <p:cNvPr id="64" name="Picture 63" descr="SmallBox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278" y="4262153"/>
              <a:ext cx="2749242" cy="2064987"/>
            </a:xfrm>
            <a:prstGeom prst="rect">
              <a:avLst/>
            </a:prstGeom>
          </p:spPr>
        </p:pic>
        <p:sp>
          <p:nvSpPr>
            <p:cNvPr id="151" name="TextBox 68"/>
            <p:cNvSpPr txBox="1">
              <a:spLocks noChangeArrowheads="1"/>
            </p:cNvSpPr>
            <p:nvPr/>
          </p:nvSpPr>
          <p:spPr bwMode="auto">
            <a:xfrm>
              <a:off x="5943600" y="4479670"/>
              <a:ext cx="25806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HEALTH &amp; FITNESS</a:t>
              </a:r>
            </a:p>
          </p:txBody>
        </p:sp>
        <p:sp>
          <p:nvSpPr>
            <p:cNvPr id="152" name="Text Box 54"/>
            <p:cNvSpPr txBox="1">
              <a:spLocks noChangeArrowheads="1"/>
            </p:cNvSpPr>
            <p:nvPr/>
          </p:nvSpPr>
          <p:spPr bwMode="auto">
            <a:xfrm>
              <a:off x="6705599" y="5641008"/>
              <a:ext cx="792481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Wireless fitness monitoring </a:t>
              </a:r>
            </a:p>
          </p:txBody>
        </p:sp>
        <p:pic>
          <p:nvPicPr>
            <p:cNvPr id="153" name="Picture 18" descr="SonoSite_MicroMaxx cop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067300"/>
              <a:ext cx="536208" cy="58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7" descr="Blood pressur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705" y="5118100"/>
              <a:ext cx="838700" cy="57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Text Box 54"/>
            <p:cNvSpPr txBox="1">
              <a:spLocks noChangeArrowheads="1"/>
            </p:cNvSpPr>
            <p:nvPr/>
          </p:nvSpPr>
          <p:spPr bwMode="auto">
            <a:xfrm>
              <a:off x="5963920" y="5638437"/>
              <a:ext cx="791457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Portable ultrasound</a:t>
              </a:r>
            </a:p>
          </p:txBody>
        </p:sp>
        <p:sp>
          <p:nvSpPr>
            <p:cNvPr id="156" name="Text Box 54"/>
            <p:cNvSpPr txBox="1">
              <a:spLocks noChangeArrowheads="1"/>
            </p:cNvSpPr>
            <p:nvPr/>
          </p:nvSpPr>
          <p:spPr bwMode="auto">
            <a:xfrm>
              <a:off x="7473891" y="5633462"/>
              <a:ext cx="1060509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Blood pressure monitor</a:t>
              </a:r>
            </a:p>
          </p:txBody>
        </p:sp>
        <p:pic>
          <p:nvPicPr>
            <p:cNvPr id="157" name="Picture 2" descr="C:\Users\x0marcom\Documents\2012\07_2012_KB_ARM Story\Art\motoactv-press-shot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585" y="5084688"/>
              <a:ext cx="571735" cy="54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"/>
          <p:cNvGrpSpPr/>
          <p:nvPr/>
        </p:nvGrpSpPr>
        <p:grpSpPr>
          <a:xfrm>
            <a:off x="3184198" y="4262153"/>
            <a:ext cx="2749242" cy="2064987"/>
            <a:chOff x="3184198" y="4262153"/>
            <a:chExt cx="2749242" cy="2064987"/>
          </a:xfrm>
        </p:grpSpPr>
        <p:pic>
          <p:nvPicPr>
            <p:cNvPr id="66" name="Picture 65" descr="SmallBox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198" y="4262153"/>
              <a:ext cx="2749242" cy="2064987"/>
            </a:xfrm>
            <a:prstGeom prst="rect">
              <a:avLst/>
            </a:prstGeom>
          </p:spPr>
        </p:pic>
        <p:sp>
          <p:nvSpPr>
            <p:cNvPr id="126" name="TextBox 66"/>
            <p:cNvSpPr txBox="1">
              <a:spLocks noChangeArrowheads="1"/>
            </p:cNvSpPr>
            <p:nvPr/>
          </p:nvSpPr>
          <p:spPr bwMode="auto">
            <a:xfrm>
              <a:off x="3545840" y="4337430"/>
              <a:ext cx="2042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RENEWABLE </a:t>
              </a:r>
              <a:b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1050" b="1" dirty="0" smtClean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ENERGY &amp; SMART </a:t>
              </a:r>
              <a:r>
                <a:rPr lang="en-US" sz="1050" b="1" dirty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GRID</a:t>
              </a:r>
            </a:p>
          </p:txBody>
        </p:sp>
        <p:pic>
          <p:nvPicPr>
            <p:cNvPr id="127" name="Picture 19" descr="shutterstock_3221984 r150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4171433" y="5118100"/>
              <a:ext cx="403473" cy="3962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28" name="Picture 13" descr="iS_6548644solar panels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4374968" y="5283667"/>
              <a:ext cx="503512" cy="4066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29" name="Text Box 10"/>
            <p:cNvSpPr txBox="1">
              <a:spLocks noChangeArrowheads="1"/>
            </p:cNvSpPr>
            <p:nvPr/>
          </p:nvSpPr>
          <p:spPr bwMode="auto">
            <a:xfrm>
              <a:off x="4135119" y="5707381"/>
              <a:ext cx="823445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Solar </a:t>
              </a: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wind power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inverters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0" name="Text Box 48"/>
            <p:cNvSpPr txBox="1">
              <a:spLocks noChangeArrowheads="1"/>
            </p:cNvSpPr>
            <p:nvPr/>
          </p:nvSpPr>
          <p:spPr bwMode="auto">
            <a:xfrm>
              <a:off x="4826000" y="5692503"/>
              <a:ext cx="10668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Power line communication</a:t>
              </a:r>
            </a:p>
          </p:txBody>
        </p:sp>
        <p:pic>
          <p:nvPicPr>
            <p:cNvPr id="131" name="Picture 46" descr="ss_18138736 power lines sm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5115239" y="5118100"/>
              <a:ext cx="488508" cy="5707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49" name="Picture 115" descr="C:\Users\x0marcom\Desktop\photos purchased 2\2011_iStock\iS_2011_000011718449XSm digital thermosta smt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854" y="5096793"/>
              <a:ext cx="538047" cy="36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47" descr="electric meter sm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778" y="5242590"/>
              <a:ext cx="439445" cy="45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Text Box 48"/>
            <p:cNvSpPr txBox="1">
              <a:spLocks noChangeArrowheads="1"/>
            </p:cNvSpPr>
            <p:nvPr/>
          </p:nvSpPr>
          <p:spPr bwMode="auto">
            <a:xfrm>
              <a:off x="3190240" y="5692503"/>
              <a:ext cx="10668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Smart building controls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512118" y="4262153"/>
            <a:ext cx="2749242" cy="2064987"/>
            <a:chOff x="512118" y="4262153"/>
            <a:chExt cx="2749242" cy="2064987"/>
          </a:xfrm>
        </p:grpSpPr>
        <p:pic>
          <p:nvPicPr>
            <p:cNvPr id="67" name="Picture 66" descr="SmallBox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18" y="4262153"/>
              <a:ext cx="2749242" cy="2064987"/>
            </a:xfrm>
            <a:prstGeom prst="rect">
              <a:avLst/>
            </a:prstGeom>
          </p:spPr>
        </p:pic>
        <p:pic>
          <p:nvPicPr>
            <p:cNvPr id="132" name="Picture 3" descr="C:\Users\x0marcom\Documents\2011\12_2011_KB_DSPS\Video-Thin Client RDK kit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1" y="5331460"/>
              <a:ext cx="246178" cy="50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Text Box 35"/>
            <p:cNvSpPr txBox="1">
              <a:spLocks noChangeArrowheads="1"/>
            </p:cNvSpPr>
            <p:nvPr/>
          </p:nvSpPr>
          <p:spPr bwMode="auto">
            <a:xfrm>
              <a:off x="599439" y="5842468"/>
              <a:ext cx="497841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Thin client</a:t>
              </a:r>
            </a:p>
          </p:txBody>
        </p:sp>
        <p:pic>
          <p:nvPicPr>
            <p:cNvPr id="134" name="Picture 2" descr="C:\TI\Art 5-2007\application photos 2012\Galaxy Nexus sm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753" y="5372100"/>
              <a:ext cx="233550" cy="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 Box 35"/>
            <p:cNvSpPr txBox="1">
              <a:spLocks noChangeArrowheads="1"/>
            </p:cNvSpPr>
            <p:nvPr/>
          </p:nvSpPr>
          <p:spPr bwMode="auto">
            <a:xfrm>
              <a:off x="1046480" y="5853488"/>
              <a:ext cx="62992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Mobile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devices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7" name="Text Box 35"/>
            <p:cNvSpPr txBox="1">
              <a:spLocks noChangeArrowheads="1"/>
            </p:cNvSpPr>
            <p:nvPr/>
          </p:nvSpPr>
          <p:spPr bwMode="auto">
            <a:xfrm>
              <a:off x="2031999" y="5853698"/>
              <a:ext cx="1137921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Portable mobile </a:t>
              </a:r>
              <a:r>
                <a:rPr lang="en-US" sz="800" dirty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computing</a:t>
              </a:r>
            </a:p>
          </p:txBody>
        </p:sp>
        <p:pic>
          <p:nvPicPr>
            <p:cNvPr id="148" name="Picture 2" descr="C:\Users\x0marcom\Desktop\photos purchased 2\2012_dp\dp_2012_10989609_XS ultrabook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570" y="5372100"/>
              <a:ext cx="584194" cy="47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99440" y="4337430"/>
              <a:ext cx="2590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050" b="1" dirty="0" smtClean="0">
                  <a:solidFill>
                    <a:srgbClr val="DB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COMPUTING &amp; COMMUNICATIONS</a:t>
              </a:r>
              <a:endParaRPr lang="en-US" sz="1050" b="1" dirty="0">
                <a:solidFill>
                  <a:srgbClr val="DB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0" name="Text Box 35"/>
            <p:cNvSpPr txBox="1">
              <a:spLocks noChangeArrowheads="1"/>
            </p:cNvSpPr>
            <p:nvPr/>
          </p:nvSpPr>
          <p:spPr bwMode="auto">
            <a:xfrm>
              <a:off x="1645920" y="4848152"/>
              <a:ext cx="1330960" cy="50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High</a:t>
              </a:r>
              <a:r>
                <a:rPr lang="en-US" sz="800" dirty="0" smtClean="0">
                  <a:solidFill>
                    <a:srgbClr val="80808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-performance</a:t>
              </a:r>
              <a:r>
                <a:rPr lang="en-US" sz="800" dirty="0">
                  <a:solidFill>
                    <a:srgbClr val="80808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800" dirty="0">
                  <a:solidFill>
                    <a:srgbClr val="80808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800" dirty="0">
                  <a:solidFill>
                    <a:srgbClr val="80808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computing</a:t>
              </a:r>
            </a:p>
          </p:txBody>
        </p:sp>
        <p:pic>
          <p:nvPicPr>
            <p:cNvPr id="161" name="Picture 5" descr="C:\Users\x0marcom\Desktop\photos purchased 2\Shutterstock 5\servers\ss_5_2771228 sm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04" y="4853940"/>
              <a:ext cx="638052" cy="42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Text Box 35"/>
            <p:cNvSpPr txBox="1">
              <a:spLocks noChangeArrowheads="1"/>
            </p:cNvSpPr>
            <p:nvPr/>
          </p:nvSpPr>
          <p:spPr bwMode="auto">
            <a:xfrm>
              <a:off x="1584960" y="5849138"/>
              <a:ext cx="568959" cy="315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Base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800" dirty="0" smtClean="0">
                  <a:solidFill>
                    <a:srgbClr val="6D6D6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station</a:t>
              </a:r>
              <a:endParaRPr lang="en-US" sz="800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63" name="Picture 2" descr="C:\TI\Art 5-2007\broadband art-icons\Cell Tower 72 sm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32" y="5351780"/>
              <a:ext cx="444284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828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46079" y="226864"/>
            <a:ext cx="5519737" cy="954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Texas Instruments </a:t>
            </a:r>
            <a:br>
              <a:rPr lang="en-US" dirty="0" smtClean="0"/>
            </a:br>
            <a:r>
              <a:rPr lang="en-US" dirty="0" smtClean="0"/>
              <a:t>Innovation Challenge 2015</a:t>
            </a:r>
            <a:br>
              <a:rPr lang="en-US" dirty="0" smtClean="0"/>
            </a:br>
            <a:r>
              <a:rPr lang="en-US" dirty="0" smtClean="0"/>
              <a:t>North America design contest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724" y="1273939"/>
            <a:ext cx="2833688" cy="3223919"/>
          </a:xfrm>
        </p:spPr>
        <p:txBody>
          <a:bodyPr/>
          <a:lstStyle/>
          <a:p>
            <a:pPr marL="227009" indent="-227009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</a:rPr>
              <a:t>Requirements</a:t>
            </a:r>
          </a:p>
          <a:p>
            <a:pPr marL="341307" lvl="1" indent="-23177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6D6D6D"/>
                </a:solidFill>
              </a:rPr>
              <a:t>Use at least 3 TI analog ICs or 2 analog ICs </a:t>
            </a:r>
            <a:br>
              <a:rPr lang="en-US" sz="1600" dirty="0" smtClean="0">
                <a:solidFill>
                  <a:srgbClr val="6D6D6D"/>
                </a:solidFill>
              </a:rPr>
            </a:br>
            <a:r>
              <a:rPr lang="en-US" sz="1600" dirty="0" smtClean="0">
                <a:solidFill>
                  <a:srgbClr val="6D6D6D"/>
                </a:solidFill>
              </a:rPr>
              <a:t>and a TI processor </a:t>
            </a:r>
          </a:p>
          <a:p>
            <a:pPr marL="341307" lvl="1" indent="-23177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6D6D6D"/>
                </a:solidFill>
              </a:rPr>
              <a:t>Undergrad &amp; grad student teams from any university </a:t>
            </a:r>
            <a:br>
              <a:rPr lang="en-US" sz="1600" dirty="0" smtClean="0">
                <a:solidFill>
                  <a:srgbClr val="6D6D6D"/>
                </a:solidFill>
              </a:rPr>
            </a:br>
            <a:r>
              <a:rPr lang="en-US" sz="1600" dirty="0" smtClean="0">
                <a:solidFill>
                  <a:srgbClr val="6D6D6D"/>
                </a:solidFill>
              </a:rPr>
              <a:t>with an accredited engineering school in </a:t>
            </a:r>
            <a:br>
              <a:rPr lang="en-US" sz="1600" dirty="0" smtClean="0">
                <a:solidFill>
                  <a:srgbClr val="6D6D6D"/>
                </a:solidFill>
              </a:rPr>
            </a:br>
            <a:r>
              <a:rPr lang="en-US" sz="1600" dirty="0" smtClean="0">
                <a:solidFill>
                  <a:srgbClr val="6D6D6D"/>
                </a:solidFill>
              </a:rPr>
              <a:t>the U.S., Canada, </a:t>
            </a:r>
            <a:br>
              <a:rPr lang="en-US" sz="1600" dirty="0" smtClean="0">
                <a:solidFill>
                  <a:srgbClr val="6D6D6D"/>
                </a:solidFill>
              </a:rPr>
            </a:br>
            <a:r>
              <a:rPr lang="en-US" sz="1600" dirty="0" smtClean="0">
                <a:solidFill>
                  <a:srgbClr val="6D6D6D"/>
                </a:solidFill>
              </a:rPr>
              <a:t>and Mexico</a:t>
            </a:r>
          </a:p>
          <a:p>
            <a:pPr marL="341307" lvl="1" indent="-23177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6D6D6D"/>
                </a:solidFill>
              </a:rPr>
              <a:t>Submit by May 24, 2015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79763" y="1262688"/>
            <a:ext cx="3141662" cy="267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27009" indent="-227009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0" dirty="0" smtClean="0">
                <a:solidFill>
                  <a:srgbClr val="9C1D20"/>
                </a:solidFill>
              </a:rPr>
              <a:t>Benefits </a:t>
            </a:r>
            <a:r>
              <a:rPr lang="en-US" kern="0" dirty="0" smtClean="0">
                <a:solidFill>
                  <a:srgbClr val="09B5C9"/>
                </a:solidFill>
              </a:rPr>
              <a:t> </a:t>
            </a:r>
            <a:endParaRPr lang="en-US" u="sng" kern="0" dirty="0">
              <a:solidFill>
                <a:srgbClr val="09B5C9"/>
              </a:solidFill>
            </a:endParaRP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Chairman award – 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	$10,000 first prize, 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	  $7,500 second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	  $5,000 third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Exposure  to potential employers or a possible career at TI!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Free IC’s, $200 coupon toward evaluation modules, and contest t-shirts</a:t>
            </a:r>
          </a:p>
          <a:p>
            <a:pPr marL="574664" lvl="1" indent="-233358" defTabSz="914400" fontAlgn="base">
              <a:spcBef>
                <a:spcPct val="0"/>
              </a:spcBef>
              <a:spcAft>
                <a:spcPts val="1000"/>
              </a:spcAft>
              <a:defRPr/>
            </a:pPr>
            <a:endParaRPr lang="en-US" sz="1600" kern="0" dirty="0">
              <a:solidFill>
                <a:srgbClr val="6D6D6D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34113" y="1257925"/>
            <a:ext cx="2760800" cy="3748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8" tIns="45718" rIns="91438" bIns="45718"/>
          <a:lstStyle/>
          <a:p>
            <a:pPr marL="227009" indent="-227009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0" dirty="0">
                <a:solidFill>
                  <a:srgbClr val="9C1D20"/>
                </a:solidFill>
              </a:rPr>
              <a:t>J</a:t>
            </a:r>
            <a:r>
              <a:rPr lang="en-US" kern="0" dirty="0" smtClean="0">
                <a:solidFill>
                  <a:srgbClr val="9C1D20"/>
                </a:solidFill>
              </a:rPr>
              <a:t>udging </a:t>
            </a:r>
            <a:r>
              <a:rPr lang="en-US" kern="0" dirty="0">
                <a:solidFill>
                  <a:srgbClr val="9C1D20"/>
                </a:solidFill>
              </a:rPr>
              <a:t>criteria 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Originality/creativity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Complexity/quality 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Level of engineering analysis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Description quality of how TI products benefited overall design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Usage of TI ICs  </a:t>
            </a:r>
          </a:p>
          <a:p>
            <a:pPr marL="341307" lvl="1" indent="-231771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341307" algn="l"/>
              </a:tabLst>
              <a:defRPr/>
            </a:pPr>
            <a:r>
              <a:rPr lang="en-US" sz="1600" kern="0" dirty="0" smtClean="0">
                <a:solidFill>
                  <a:srgbClr val="6D6D6D"/>
                </a:solidFill>
              </a:rPr>
              <a:t>Video of working demo</a:t>
            </a:r>
            <a:endParaRPr lang="en-US" sz="1600" kern="0" dirty="0">
              <a:solidFill>
                <a:srgbClr val="6D6D6D"/>
              </a:solidFill>
            </a:endParaRPr>
          </a:p>
        </p:txBody>
      </p:sp>
      <p:pic>
        <p:nvPicPr>
          <p:cNvPr id="2050" name="Picture 2" descr="C:\Users\x0marcom\Documents\2013\10_AP_UniversityProgram preso cleanup\2013 2nd p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373" y="4683835"/>
            <a:ext cx="1573619" cy="1358409"/>
          </a:xfrm>
          <a:prstGeom prst="rect">
            <a:avLst/>
          </a:prstGeom>
          <a:noFill/>
        </p:spPr>
      </p:pic>
      <p:pic>
        <p:nvPicPr>
          <p:cNvPr id="2051" name="Picture 3" descr="C:\Users\x0marcom\Documents\2013\10_AP_UniversityProgram preso cleanup\2013 2 place prize wi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9144" y="4690456"/>
            <a:ext cx="1531089" cy="1338793"/>
          </a:xfrm>
          <a:prstGeom prst="rect">
            <a:avLst/>
          </a:prstGeom>
          <a:noFill/>
        </p:spPr>
      </p:pic>
      <p:pic>
        <p:nvPicPr>
          <p:cNvPr id="2052" name="Picture 4" descr="C:\Users\x0marcom\Documents\2013\10_AP_UniversityProgram preso cleanup\2013 1st place proj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13" y="4692707"/>
            <a:ext cx="914401" cy="1349116"/>
          </a:xfrm>
          <a:prstGeom prst="rect">
            <a:avLst/>
          </a:prstGeom>
          <a:noFill/>
        </p:spPr>
      </p:pic>
      <p:pic>
        <p:nvPicPr>
          <p:cNvPr id="2053" name="Picture 5" descr="C:\Users\x0marcom\Documents\2013\10_AP_UniversityProgram preso cleanup\2013 3rd pl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1" y="4688957"/>
            <a:ext cx="2318084" cy="1345757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0650"/>
            <a:ext cx="3348038" cy="103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84719"/>
            <a:ext cx="2133600" cy="206375"/>
          </a:xfrm>
          <a:extLst/>
        </p:spPr>
        <p:txBody>
          <a:bodyPr/>
          <a:lstStyle>
            <a:lvl1pPr eaLnBrk="0" hangingPunct="0">
              <a:defRPr sz="2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E70ABD8-AAF5-43E2-98D8-9CC66316762D}" type="slidenum">
              <a:rPr lang="en-US" sz="800" b="0" smtClean="0">
                <a:solidFill>
                  <a:srgbClr val="000000"/>
                </a:solidFill>
              </a:rPr>
              <a:pPr eaLnBrk="1" hangingPunct="1">
                <a:defRPr/>
              </a:pPr>
              <a:t>12</a:t>
            </a:fld>
            <a:endParaRPr lang="en-US" sz="800" b="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619" y="6400053"/>
            <a:ext cx="203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www.ti.com/tiic-na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3957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9159" y="1154430"/>
            <a:ext cx="7033261" cy="4029934"/>
          </a:xfrm>
          <a:prstGeom prst="roundRect">
            <a:avLst>
              <a:gd name="adj" fmla="val 2906"/>
            </a:avLst>
          </a:prstGeom>
          <a:solidFill>
            <a:schemeClr val="bg1"/>
          </a:solidFill>
          <a:ln>
            <a:solidFill>
              <a:schemeClr val="bg1">
                <a:lumMod val="50000"/>
                <a:alpha val="39000"/>
              </a:schemeClr>
            </a:solidFill>
          </a:ln>
          <a:effectLst>
            <a:outerShdw blurRad="69850" dir="5400000" rotWithShape="0">
              <a:srgbClr val="000000">
                <a:alpha val="1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283" y="1375942"/>
            <a:ext cx="2950028" cy="625904"/>
          </a:xfrm>
        </p:spPr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83130"/>
            <a:ext cx="6069329" cy="25603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Clr>
                <a:srgbClr val="6D6D6D"/>
              </a:buClr>
              <a:buFontTx/>
              <a:buChar char="-"/>
              <a:defRPr/>
            </a:pPr>
            <a:r>
              <a:rPr lang="en-US" sz="1800" dirty="0" smtClean="0"/>
              <a:t>UMICH TI TBP Info Session</a:t>
            </a:r>
            <a:r>
              <a:rPr lang="en-US" sz="1800" dirty="0" smtClean="0">
                <a:solidFill>
                  <a:srgbClr val="6D6D6D"/>
                </a:solidFill>
              </a:rPr>
              <a:t>, </a:t>
            </a: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defRPr/>
            </a:pPr>
            <a:r>
              <a:rPr lang="en-US" sz="1800" dirty="0" smtClean="0">
                <a:solidFill>
                  <a:srgbClr val="6D6D6D"/>
                </a:solidFill>
              </a:rPr>
              <a:t>    </a:t>
            </a:r>
            <a:r>
              <a:rPr lang="en-US" sz="1800" dirty="0" smtClean="0"/>
              <a:t>1014 Dow</a:t>
            </a:r>
            <a:r>
              <a:rPr lang="en-US" sz="1800" dirty="0" smtClean="0">
                <a:solidFill>
                  <a:srgbClr val="6D6D6D"/>
                </a:solidFill>
              </a:rPr>
              <a:t>, </a:t>
            </a:r>
            <a:r>
              <a:rPr lang="en-US" sz="1800" dirty="0" smtClean="0"/>
              <a:t>9/11/2014</a:t>
            </a:r>
            <a:r>
              <a:rPr lang="en-US" sz="1800" dirty="0" smtClean="0">
                <a:solidFill>
                  <a:srgbClr val="6D6D6D"/>
                </a:solidFill>
              </a:rPr>
              <a:t>, </a:t>
            </a:r>
            <a:r>
              <a:rPr lang="en-US" sz="1800" dirty="0" smtClean="0"/>
              <a:t>5:00 PM - 7:00 PM</a:t>
            </a: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buFontTx/>
              <a:buChar char="-"/>
              <a:defRPr/>
            </a:pPr>
            <a:endParaRPr lang="en-US" sz="1800" dirty="0">
              <a:solidFill>
                <a:srgbClr val="6D6D6D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buFontTx/>
              <a:buChar char="-"/>
              <a:defRPr/>
            </a:pPr>
            <a:r>
              <a:rPr lang="en-US" sz="1800" dirty="0" smtClean="0"/>
              <a:t>UMICH TI Material Science Info Session</a:t>
            </a:r>
            <a:r>
              <a:rPr lang="en-US" sz="1800" dirty="0" smtClean="0">
                <a:solidFill>
                  <a:srgbClr val="6D6D6D"/>
                </a:solidFill>
              </a:rPr>
              <a:t>,</a:t>
            </a: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defRPr/>
            </a:pPr>
            <a:r>
              <a:rPr lang="en-US" sz="1800" dirty="0" smtClean="0">
                <a:solidFill>
                  <a:srgbClr val="6D6D6D"/>
                </a:solidFill>
              </a:rPr>
              <a:t>    </a:t>
            </a:r>
            <a:r>
              <a:rPr lang="en-US" sz="1800" dirty="0" smtClean="0"/>
              <a:t>1504 GG Brown</a:t>
            </a:r>
            <a:r>
              <a:rPr lang="en-US" sz="1800" dirty="0" smtClean="0">
                <a:solidFill>
                  <a:srgbClr val="6D6D6D"/>
                </a:solidFill>
              </a:rPr>
              <a:t>, </a:t>
            </a:r>
            <a:r>
              <a:rPr lang="en-US" sz="1800" dirty="0" smtClean="0"/>
              <a:t>9/12/2014</a:t>
            </a:r>
            <a:r>
              <a:rPr lang="en-US" sz="1800" dirty="0" smtClean="0">
                <a:solidFill>
                  <a:srgbClr val="6D6D6D"/>
                </a:solidFill>
              </a:rPr>
              <a:t>, </a:t>
            </a:r>
            <a:r>
              <a:rPr lang="en-US" sz="1800" dirty="0" smtClean="0"/>
              <a:t>11:30 to 12:30 PM</a:t>
            </a: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defRPr/>
            </a:pPr>
            <a:endParaRPr lang="en-US" sz="1800" dirty="0" smtClean="0">
              <a:solidFill>
                <a:srgbClr val="6D6D6D"/>
              </a:solidFill>
            </a:endParaRP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buFontTx/>
              <a:buChar char="-"/>
              <a:defRPr/>
            </a:pPr>
            <a:r>
              <a:rPr lang="en-US" sz="1800" dirty="0" smtClean="0"/>
              <a:t>SWE/ TBP Career Fair 2014</a:t>
            </a:r>
          </a:p>
          <a:p>
            <a:pPr marL="285750" indent="-285750">
              <a:lnSpc>
                <a:spcPct val="90000"/>
              </a:lnSpc>
              <a:buClr>
                <a:srgbClr val="6D6D6D"/>
              </a:buClr>
              <a:defRPr/>
            </a:pPr>
            <a:r>
              <a:rPr lang="en-US" sz="1800" dirty="0" smtClean="0"/>
              <a:t>	9/22/2014, 10:00AM - 4:00PM</a:t>
            </a:r>
          </a:p>
        </p:txBody>
      </p:sp>
      <p:pic>
        <p:nvPicPr>
          <p:cNvPr id="13" name="Picture 8" descr="ti_logo_powerpoint_1_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88025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00" y="2914650"/>
            <a:ext cx="8229600" cy="1143000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5871212" y="4045917"/>
            <a:ext cx="2525870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spc="13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Chip</a:t>
            </a:r>
            <a:endParaRPr lang="en-US" sz="2200" kern="0" spc="13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6187241" y="4528104"/>
            <a:ext cx="2280299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  <a:t>this can be either a micro-controller,</a:t>
            </a:r>
            <a:b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  <a:t>digital signal processor, microprocessor</a:t>
            </a:r>
            <a:b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  <a:t>or a combination of all these— </a:t>
            </a:r>
            <a:b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Arial Narrow"/>
                <a:cs typeface="Arial Narrow"/>
              </a:rPr>
              <a:t>referred to as an embedded processor</a:t>
            </a:r>
            <a:endParaRPr lang="en-US" sz="1100" kern="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022" y="21266"/>
            <a:ext cx="4842417" cy="936625"/>
          </a:xfrm>
        </p:spPr>
        <p:txBody>
          <a:bodyPr/>
          <a:lstStyle/>
          <a:p>
            <a:r>
              <a:rPr lang="en-US" sz="2400" dirty="0" smtClean="0"/>
              <a:t>Microcontroller architecture</a:t>
            </a:r>
            <a:endParaRPr lang="en-US" sz="2400" dirty="0"/>
          </a:p>
        </p:txBody>
      </p:sp>
      <p:sp>
        <p:nvSpPr>
          <p:cNvPr id="19" name="Snip Single Corner Rectangle 18"/>
          <p:cNvSpPr/>
          <p:nvPr/>
        </p:nvSpPr>
        <p:spPr>
          <a:xfrm>
            <a:off x="1054207" y="2328908"/>
            <a:ext cx="3124200" cy="849208"/>
          </a:xfrm>
          <a:prstGeom prst="snip1Rect">
            <a:avLst>
              <a:gd name="adj" fmla="val 33815"/>
            </a:avLst>
          </a:prstGeom>
          <a:solidFill>
            <a:srgbClr val="0960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>
                <a:solidFill>
                  <a:prstClr val="white"/>
                </a:solidFill>
                <a:cs typeface="Arial" pitchFamily="34" charset="0"/>
              </a:rPr>
              <a:t>TI-Proprietary </a:t>
            </a:r>
            <a:r>
              <a:rPr lang="en-US" smtClean="0">
                <a:solidFill>
                  <a:prstClr val="white"/>
                </a:solidFill>
                <a:cs typeface="Arial" pitchFamily="34" charset="0"/>
              </a:rPr>
              <a:t>cores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pPr defTabSz="914400"/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Application developed expertise around TI-based R&amp;D 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4480217" y="2328908"/>
            <a:ext cx="2930383" cy="849208"/>
          </a:xfrm>
          <a:prstGeom prst="snip1Rect">
            <a:avLst>
              <a:gd name="adj" fmla="val 33815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mtClean="0">
                <a:solidFill>
                  <a:prstClr val="white"/>
                </a:solidFill>
                <a:cs typeface="Arial" pitchFamily="34" charset="0"/>
              </a:rPr>
              <a:t>ARM-Based ores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pPr defTabSz="914400"/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Popular ARM Limited Cortex M- and Cortex R- microcontroller cores</a:t>
            </a:r>
          </a:p>
        </p:txBody>
      </p:sp>
      <p:sp>
        <p:nvSpPr>
          <p:cNvPr id="21" name="AutoShape 26"/>
          <p:cNvSpPr>
            <a:spLocks/>
          </p:cNvSpPr>
          <p:nvPr/>
        </p:nvSpPr>
        <p:spPr bwMode="auto">
          <a:xfrm>
            <a:off x="914983" y="3816623"/>
            <a:ext cx="1674293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16-bit </a:t>
            </a:r>
          </a:p>
        </p:txBody>
      </p:sp>
      <p:sp>
        <p:nvSpPr>
          <p:cNvPr id="22" name="AutoShape 26"/>
          <p:cNvSpPr>
            <a:spLocks/>
          </p:cNvSpPr>
          <p:nvPr/>
        </p:nvSpPr>
        <p:spPr bwMode="auto">
          <a:xfrm>
            <a:off x="2697905" y="3816624"/>
            <a:ext cx="4880957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32-bit </a:t>
            </a:r>
          </a:p>
        </p:txBody>
      </p:sp>
      <p:sp>
        <p:nvSpPr>
          <p:cNvPr id="23" name="AutoShape 26"/>
          <p:cNvSpPr>
            <a:spLocks/>
          </p:cNvSpPr>
          <p:nvPr/>
        </p:nvSpPr>
        <p:spPr bwMode="auto">
          <a:xfrm>
            <a:off x="949911" y="4626428"/>
            <a:ext cx="1618187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&lt;25Mhz </a:t>
            </a:r>
          </a:p>
        </p:txBody>
      </p:sp>
      <p:sp>
        <p:nvSpPr>
          <p:cNvPr id="24" name="AutoShape 26"/>
          <p:cNvSpPr>
            <a:spLocks/>
          </p:cNvSpPr>
          <p:nvPr/>
        </p:nvSpPr>
        <p:spPr bwMode="auto">
          <a:xfrm>
            <a:off x="2662811" y="4596218"/>
            <a:ext cx="1555870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&lt;300Mhz </a:t>
            </a: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4391925" y="4596218"/>
            <a:ext cx="3186937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&lt;220Mhz </a:t>
            </a:r>
          </a:p>
        </p:txBody>
      </p:sp>
      <p:sp>
        <p:nvSpPr>
          <p:cNvPr id="26" name="Snip Single Corner Rectangle 25">
            <a:hlinkClick r:id="" action="ppaction://noaction"/>
          </p:cNvPr>
          <p:cNvSpPr/>
          <p:nvPr/>
        </p:nvSpPr>
        <p:spPr>
          <a:xfrm>
            <a:off x="1054207" y="3244267"/>
            <a:ext cx="1395846" cy="499310"/>
          </a:xfrm>
          <a:prstGeom prst="snip1Rect">
            <a:avLst/>
          </a:prstGeom>
          <a:solidFill>
            <a:srgbClr val="09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MSP</a:t>
            </a:r>
          </a:p>
          <a:p>
            <a:pPr algn="ctr" defTabSz="914400"/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(</a:t>
            </a:r>
            <a:r>
              <a:rPr lang="en-US" sz="1100">
                <a:solidFill>
                  <a:prstClr val="white"/>
                </a:solidFill>
                <a:cs typeface="Arial" pitchFamily="34" charset="0"/>
              </a:rPr>
              <a:t>Low </a:t>
            </a:r>
            <a:r>
              <a:rPr lang="en-US" sz="1100" smtClean="0">
                <a:solidFill>
                  <a:prstClr val="white"/>
                </a:solidFill>
                <a:cs typeface="Arial" pitchFamily="34" charset="0"/>
              </a:rPr>
              <a:t>power</a:t>
            </a: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7" name="Snip Single Corner Rectangle 26">
            <a:hlinkClick r:id="" action="ppaction://noaction"/>
          </p:cNvPr>
          <p:cNvSpPr/>
          <p:nvPr/>
        </p:nvSpPr>
        <p:spPr>
          <a:xfrm>
            <a:off x="2662810" y="3244266"/>
            <a:ext cx="1371600" cy="499311"/>
          </a:xfrm>
          <a:prstGeom prst="snip1Rect">
            <a:avLst/>
          </a:prstGeom>
          <a:solidFill>
            <a:srgbClr val="09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C2000</a:t>
            </a:r>
          </a:p>
          <a:p>
            <a:pPr algn="ctr" defTabSz="914400"/>
            <a:r>
              <a:rPr lang="en-US" sz="1050" smtClean="0">
                <a:solidFill>
                  <a:prstClr val="white"/>
                </a:solidFill>
                <a:cs typeface="Arial" pitchFamily="34" charset="0"/>
              </a:rPr>
              <a:t>(Rea- </a:t>
            </a:r>
            <a:r>
              <a:rPr lang="en-US" sz="1050" dirty="0">
                <a:solidFill>
                  <a:prstClr val="white"/>
                </a:solidFill>
                <a:cs typeface="Arial" pitchFamily="34" charset="0"/>
              </a:rPr>
              <a:t>time control)</a:t>
            </a:r>
          </a:p>
        </p:txBody>
      </p:sp>
      <p:sp>
        <p:nvSpPr>
          <p:cNvPr id="28" name="Snip Single Corner Rectangle 27">
            <a:hlinkClick r:id="" action="ppaction://noaction"/>
          </p:cNvPr>
          <p:cNvSpPr/>
          <p:nvPr/>
        </p:nvSpPr>
        <p:spPr>
          <a:xfrm>
            <a:off x="4453053" y="3248278"/>
            <a:ext cx="1371600" cy="495300"/>
          </a:xfrm>
          <a:prstGeom prst="snip1Rect">
            <a:avLst/>
          </a:prstGeom>
          <a:solidFill>
            <a:srgbClr val="09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S2</a:t>
            </a:r>
          </a:p>
          <a:p>
            <a:pPr algn="ctr" defTabSz="914400"/>
            <a:r>
              <a:rPr lang="en-US" sz="1050" dirty="0">
                <a:solidFill>
                  <a:prstClr val="white"/>
                </a:solidFill>
                <a:cs typeface="Arial" pitchFamily="34" charset="0"/>
              </a:rPr>
              <a:t>Safety </a:t>
            </a:r>
            <a:r>
              <a:rPr lang="en-US" sz="1050">
                <a:solidFill>
                  <a:prstClr val="white"/>
                </a:solidFill>
                <a:cs typeface="Arial" pitchFamily="34" charset="0"/>
              </a:rPr>
              <a:t>&amp; </a:t>
            </a:r>
            <a:r>
              <a:rPr lang="en-US" sz="1050" smtClean="0">
                <a:solidFill>
                  <a:prstClr val="white"/>
                </a:solidFill>
                <a:cs typeface="Arial" pitchFamily="34" charset="0"/>
              </a:rPr>
              <a:t>security</a:t>
            </a:r>
            <a:endParaRPr 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Snip Single Corner Rectangle 28">
            <a:hlinkClick r:id="" action="ppaction://noaction"/>
          </p:cNvPr>
          <p:cNvSpPr/>
          <p:nvPr/>
        </p:nvSpPr>
        <p:spPr>
          <a:xfrm>
            <a:off x="6058087" y="3248277"/>
            <a:ext cx="1371600" cy="495301"/>
          </a:xfrm>
          <a:prstGeom prst="snip1Rect">
            <a:avLst/>
          </a:prstGeom>
          <a:solidFill>
            <a:srgbClr val="09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>
                <a:solidFill>
                  <a:prstClr val="white"/>
                </a:solidFill>
                <a:cs typeface="Arial" pitchFamily="34" charset="0"/>
              </a:rPr>
              <a:t>Tiva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pPr algn="ctr" defTabSz="914400"/>
            <a:r>
              <a:rPr lang="en-US" sz="1050" dirty="0">
                <a:solidFill>
                  <a:prstClr val="white"/>
                </a:solidFill>
                <a:cs typeface="Arial" pitchFamily="34" charset="0"/>
              </a:rPr>
              <a:t>ARM Products</a:t>
            </a:r>
          </a:p>
        </p:txBody>
      </p:sp>
      <p:sp>
        <p:nvSpPr>
          <p:cNvPr id="30" name="AutoShape 26"/>
          <p:cNvSpPr>
            <a:spLocks/>
          </p:cNvSpPr>
          <p:nvPr/>
        </p:nvSpPr>
        <p:spPr bwMode="auto">
          <a:xfrm>
            <a:off x="914983" y="4213081"/>
            <a:ext cx="1638437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MSP430</a:t>
            </a:r>
          </a:p>
        </p:txBody>
      </p:sp>
      <p:sp>
        <p:nvSpPr>
          <p:cNvPr id="31" name="AutoShape 26"/>
          <p:cNvSpPr>
            <a:spLocks/>
          </p:cNvSpPr>
          <p:nvPr/>
        </p:nvSpPr>
        <p:spPr bwMode="auto">
          <a:xfrm>
            <a:off x="2697905" y="4213081"/>
            <a:ext cx="1520775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C2000</a:t>
            </a:r>
          </a:p>
        </p:txBody>
      </p:sp>
      <p:sp>
        <p:nvSpPr>
          <p:cNvPr id="32" name="AutoShape 26"/>
          <p:cNvSpPr>
            <a:spLocks/>
          </p:cNvSpPr>
          <p:nvPr/>
        </p:nvSpPr>
        <p:spPr bwMode="auto">
          <a:xfrm>
            <a:off x="4390527" y="4194257"/>
            <a:ext cx="1520775" cy="361271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TMS570</a:t>
            </a:r>
          </a:p>
          <a:p>
            <a:pPr algn="ctr" defTabSz="914400"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Cortex R4</a:t>
            </a:r>
          </a:p>
        </p:txBody>
      </p:sp>
      <p:sp>
        <p:nvSpPr>
          <p:cNvPr id="33" name="AutoShape 26"/>
          <p:cNvSpPr>
            <a:spLocks/>
          </p:cNvSpPr>
          <p:nvPr/>
        </p:nvSpPr>
        <p:spPr bwMode="auto">
          <a:xfrm>
            <a:off x="6058087" y="4223620"/>
            <a:ext cx="1520775" cy="331908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Cortex M3</a:t>
            </a:r>
          </a:p>
          <a:p>
            <a:pPr algn="ctr" defTabSz="914400"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Cortex M4F</a:t>
            </a: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950839" y="5045981"/>
            <a:ext cx="1617259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5Featured teaching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p</a:t>
            </a: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latforms</a:t>
            </a:r>
            <a:endParaRPr lang="en-US" sz="1200" dirty="0">
              <a:solidFill>
                <a:prstClr val="black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5" name="AutoShape 26"/>
          <p:cNvSpPr>
            <a:spLocks/>
          </p:cNvSpPr>
          <p:nvPr/>
        </p:nvSpPr>
        <p:spPr bwMode="auto">
          <a:xfrm>
            <a:off x="2661100" y="5045981"/>
            <a:ext cx="1557582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2 </a:t>
            </a: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Featured teaching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p</a:t>
            </a: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latforms</a:t>
            </a:r>
            <a:endParaRPr lang="en-US" sz="1200" dirty="0">
              <a:solidFill>
                <a:prstClr val="black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6" name="AutoShape 26"/>
          <p:cNvSpPr>
            <a:spLocks/>
          </p:cNvSpPr>
          <p:nvPr/>
        </p:nvSpPr>
        <p:spPr bwMode="auto">
          <a:xfrm>
            <a:off x="4390527" y="5045981"/>
            <a:ext cx="1557582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NEW</a:t>
            </a:r>
            <a:endParaRPr lang="en-US" sz="1200" dirty="0">
              <a:solidFill>
                <a:prstClr val="black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7" name="AutoShape 26"/>
          <p:cNvSpPr>
            <a:spLocks/>
          </p:cNvSpPr>
          <p:nvPr/>
        </p:nvSpPr>
        <p:spPr bwMode="auto">
          <a:xfrm>
            <a:off x="6112042" y="5045981"/>
            <a:ext cx="1466820" cy="342447"/>
          </a:xfrm>
          <a:prstGeom prst="roundRect">
            <a:avLst>
              <a:gd name="adj" fmla="val 15000"/>
            </a:avLst>
          </a:prstGeom>
          <a:solidFill>
            <a:srgbClr val="EAEAEA"/>
          </a:solidFill>
          <a:ln w="9525"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20000"/>
              </a:schemeClr>
            </a:outerShdw>
          </a:effec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3 </a:t>
            </a: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Featured teaching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p</a:t>
            </a:r>
            <a:r>
              <a:rPr lang="en-US" sz="1200" smtClean="0">
                <a:solidFill>
                  <a:prstClr val="black"/>
                </a:solidFill>
                <a:cs typeface="Arial" pitchFamily="34" charset="0"/>
                <a:sym typeface="Gill Sans" charset="0"/>
              </a:rPr>
              <a:t>latforms</a:t>
            </a:r>
            <a:endParaRPr lang="en-US" sz="1200" dirty="0">
              <a:solidFill>
                <a:prstClr val="black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44658" y="1461274"/>
            <a:ext cx="631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srgbClr val="343939"/>
                </a:solidFill>
                <a:cs typeface="Arial" pitchFamily="34" charset="0"/>
              </a:rPr>
              <a:t>TI </a:t>
            </a:r>
            <a:r>
              <a:rPr lang="en-US" sz="2000" dirty="0" smtClean="0">
                <a:solidFill>
                  <a:srgbClr val="343939"/>
                </a:solidFill>
                <a:cs typeface="Arial" pitchFamily="34" charset="0"/>
              </a:rPr>
              <a:t>has </a:t>
            </a:r>
            <a:r>
              <a:rPr lang="en-US" sz="2000" dirty="0">
                <a:solidFill>
                  <a:srgbClr val="343939"/>
                </a:solidFill>
                <a:cs typeface="Arial" pitchFamily="34" charset="0"/>
              </a:rPr>
              <a:t>four </a:t>
            </a:r>
            <a:r>
              <a:rPr lang="en-US" sz="2000">
                <a:solidFill>
                  <a:srgbClr val="343939"/>
                </a:solidFill>
                <a:cs typeface="Arial" pitchFamily="34" charset="0"/>
              </a:rPr>
              <a:t>unique </a:t>
            </a:r>
            <a:r>
              <a:rPr lang="en-US" sz="2000" smtClean="0">
                <a:solidFill>
                  <a:srgbClr val="343939"/>
                </a:solidFill>
                <a:cs typeface="Arial" pitchFamily="34" charset="0"/>
              </a:rPr>
              <a:t>microcontroller architectures </a:t>
            </a:r>
            <a:r>
              <a:rPr lang="en-US" sz="2000" dirty="0">
                <a:solidFill>
                  <a:srgbClr val="343939"/>
                </a:solidFill>
                <a:cs typeface="Arial" pitchFamily="34" charset="0"/>
              </a:rPr>
              <a:t>that can be divided up into two </a:t>
            </a:r>
            <a:r>
              <a:rPr lang="en-US" sz="2000">
                <a:solidFill>
                  <a:srgbClr val="343939"/>
                </a:solidFill>
                <a:cs typeface="Arial" pitchFamily="34" charset="0"/>
              </a:rPr>
              <a:t>main </a:t>
            </a:r>
            <a:r>
              <a:rPr lang="en-US" sz="2000" smtClean="0">
                <a:solidFill>
                  <a:srgbClr val="343939"/>
                </a:solidFill>
                <a:cs typeface="Arial" pitchFamily="34" charset="0"/>
              </a:rPr>
              <a:t>categories</a:t>
            </a:r>
            <a:endParaRPr lang="en-US" sz="2000" dirty="0">
              <a:solidFill>
                <a:srgbClr val="34393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5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3"/>
          <p:cNvSpPr>
            <a:spLocks noGrp="1"/>
          </p:cNvSpPr>
          <p:nvPr>
            <p:ph type="title"/>
          </p:nvPr>
        </p:nvSpPr>
        <p:spPr>
          <a:xfrm>
            <a:off x="163556" y="8928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Verdana" pitchFamily="34" charset="0"/>
              </a:rPr>
              <a:t>TI offers the broadest, most complete semiconductor portfolio</a:t>
            </a:r>
          </a:p>
        </p:txBody>
      </p:sp>
    </p:spTree>
    <p:extLst>
      <p:ext uri="{BB962C8B-B14F-4D97-AF65-F5344CB8AC3E}">
        <p14:creationId xmlns="" xmlns:p14="http://schemas.microsoft.com/office/powerpoint/2010/main" val="1611667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8" y="0"/>
            <a:ext cx="7816241" cy="817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 in it - Vehicles</a:t>
            </a:r>
            <a:endParaRPr lang="en-US" sz="3200" dirty="0"/>
          </a:p>
        </p:txBody>
      </p:sp>
      <p:pic>
        <p:nvPicPr>
          <p:cNvPr id="6" name="TI_AutoTech_English_480x27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817136"/>
            <a:ext cx="7315200" cy="5486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14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alogImage-5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423"/>
            <a:ext cx="914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Analog </a:t>
            </a:r>
            <a:r>
              <a:rPr lang="en-US" sz="3200" dirty="0"/>
              <a:t>&amp; </a:t>
            </a:r>
            <a:r>
              <a:rPr lang="en-US" sz="3200" dirty="0" smtClean="0"/>
              <a:t>Embedded </a:t>
            </a:r>
            <a:r>
              <a:rPr lang="en-US" sz="3200" dirty="0"/>
              <a:t>processors at work in the real </a:t>
            </a:r>
            <a:r>
              <a:rPr lang="en-US" sz="3200" dirty="0" smtClean="0"/>
              <a:t>world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8801" y="4358832"/>
            <a:ext cx="1391865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05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183" y="1701800"/>
            <a:ext cx="2719830" cy="40995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i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Gather analog information from </a:t>
            </a:r>
          </a:p>
          <a:p>
            <a:r>
              <a:rPr lang="en-US" sz="2000" b="1" i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000" b="1" i="1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000" b="1" i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eal world</a:t>
            </a:r>
          </a:p>
          <a:p>
            <a:endParaRPr lang="en-US" b="1" i="1" dirty="0" smtClean="0">
              <a:solidFill>
                <a:srgbClr val="6D6D6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Temperature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Flow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Humidity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Sound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Light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  <a:endParaRPr lang="en-US" sz="1600" b="1" dirty="0">
              <a:solidFill>
                <a:srgbClr val="6D6D6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6461" y="1160423"/>
            <a:ext cx="2097539" cy="5035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i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Relay processed information back to the real </a:t>
            </a:r>
            <a:r>
              <a:rPr lang="en-US" sz="2000" b="1" i="1" dirty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000" b="1" i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orld</a:t>
            </a:r>
          </a:p>
          <a:p>
            <a:endParaRPr lang="en-US" b="1" i="1" dirty="0" smtClean="0">
              <a:solidFill>
                <a:srgbClr val="6D6D6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 as…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Real-time braking systems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Vibrant digital images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Precise efficient motors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olidFill>
                  <a:srgbClr val="6D6D6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1313" y="4022854"/>
            <a:ext cx="155539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98E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Convert</a:t>
            </a:r>
            <a:endParaRPr lang="en-US" sz="2400" dirty="0">
              <a:solidFill>
                <a:srgbClr val="098E9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3993" y="4047906"/>
            <a:ext cx="158059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B4C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endParaRPr lang="en-US" sz="2400" dirty="0">
              <a:solidFill>
                <a:srgbClr val="32B4C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4800" y="4022854"/>
            <a:ext cx="15323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98E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Convert</a:t>
            </a:r>
            <a:endParaRPr lang="en-US" sz="2400" dirty="0">
              <a:solidFill>
                <a:srgbClr val="098E9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36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6" y="0"/>
            <a:ext cx="881832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From </a:t>
            </a:r>
            <a:r>
              <a:rPr lang="en-US" sz="3200" dirty="0"/>
              <a:t>headlights to taillights and all systems in between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1535" y="1315998"/>
            <a:ext cx="6820093" cy="46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98857" y="1315998"/>
            <a:ext cx="2092678" cy="1368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DaVinci</a:t>
            </a:r>
            <a:r>
              <a:rPr lang="en-US" sz="1400" dirty="0" smtClean="0">
                <a:solidFill>
                  <a:schemeClr val="tx1"/>
                </a:solidFill>
              </a:rPr>
              <a:t> &amp; DM81x, AEC-Q100 Video processors (parallel architectures for multiple vision algorithms, sub 3W power)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856" y="2837370"/>
            <a:ext cx="2092678" cy="755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 Embedded speech recognizer (</a:t>
            </a:r>
            <a:r>
              <a:rPr lang="en-US" sz="1400" dirty="0" err="1" smtClean="0">
                <a:solidFill>
                  <a:schemeClr val="tx1"/>
                </a:solidFill>
              </a:rPr>
              <a:t>TIesr</a:t>
            </a:r>
            <a:r>
              <a:rPr lang="en-US" sz="1400" dirty="0" smtClean="0">
                <a:solidFill>
                  <a:schemeClr val="tx1"/>
                </a:solidFill>
              </a:rPr>
              <a:t>) – fixed point APIs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856" y="3742917"/>
            <a:ext cx="2092678" cy="1177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Access Control (Biometrics) – fingerprint sensor CC5x ultra low power DSP (feature extraction)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857" y="5095728"/>
            <a:ext cx="2092678" cy="919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Surveillance (SAVA) – C6000 DSPs or </a:t>
            </a:r>
            <a:r>
              <a:rPr lang="en-US" sz="1400" dirty="0" err="1" smtClean="0">
                <a:solidFill>
                  <a:schemeClr val="tx1"/>
                </a:solidFill>
              </a:rPr>
              <a:t>DaVinci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DMVAx</a:t>
            </a:r>
            <a:r>
              <a:rPr lang="en-US" sz="1400" dirty="0" smtClean="0">
                <a:solidFill>
                  <a:schemeClr val="tx1"/>
                </a:solidFill>
              </a:rPr>
              <a:t> Video processors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8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1" y="522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Automotive Embedded Analytics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99" y="2997186"/>
            <a:ext cx="8543753" cy="308233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Diverse algorithms</a:t>
            </a:r>
          </a:p>
          <a:p>
            <a:r>
              <a:rPr lang="en-US" sz="1800" dirty="0" smtClean="0"/>
              <a:t>	- mathematical, statistical, signal and image-processing techniques</a:t>
            </a:r>
          </a:p>
          <a:p>
            <a:r>
              <a:rPr lang="en-US" sz="1800" dirty="0" smtClean="0"/>
              <a:t>	- machine learning, pattern recognition etc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Fast processing, predictable latency</a:t>
            </a:r>
          </a:p>
          <a:p>
            <a:r>
              <a:rPr lang="en-US" sz="1800" dirty="0" smtClean="0"/>
              <a:t>	- real time processing </a:t>
            </a:r>
          </a:p>
          <a:p>
            <a:r>
              <a:rPr lang="en-US" sz="1800" dirty="0" smtClean="0"/>
              <a:t>	- time bounded and deterministic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Data throughput</a:t>
            </a:r>
          </a:p>
          <a:p>
            <a:r>
              <a:rPr lang="en-US" sz="1800" dirty="0" smtClean="0"/>
              <a:t>	- hierarchical memory organization, Advanced DMA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 Cost</a:t>
            </a:r>
          </a:p>
        </p:txBody>
      </p:sp>
      <p:sp>
        <p:nvSpPr>
          <p:cNvPr id="4" name="Oval 3"/>
          <p:cNvSpPr/>
          <p:nvPr/>
        </p:nvSpPr>
        <p:spPr>
          <a:xfrm>
            <a:off x="1753645" y="1417638"/>
            <a:ext cx="3895594" cy="1338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32131" y="1417638"/>
            <a:ext cx="3883067" cy="133808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6161" y="1661682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Embedded</a:t>
            </a:r>
          </a:p>
          <a:p>
            <a:pPr algn="ctr"/>
            <a:r>
              <a:rPr lang="en-US" sz="2400" dirty="0" smtClean="0"/>
              <a:t> Systems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9239" y="1661682"/>
            <a:ext cx="1162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Human </a:t>
            </a:r>
          </a:p>
          <a:p>
            <a:pPr algn="ctr"/>
            <a:r>
              <a:rPr lang="en-US" sz="2400" dirty="0" smtClean="0"/>
              <a:t>senses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98701" y="1661682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Embedded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Analytics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" y="138711"/>
            <a:ext cx="8954013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ADAS (Automatic Driver Assistance System) </a:t>
            </a:r>
            <a:br>
              <a:rPr lang="en-US" sz="3200" dirty="0" smtClean="0"/>
            </a:br>
            <a:r>
              <a:rPr lang="en-US" sz="3200" dirty="0" smtClean="0"/>
              <a:t>Camera system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772" y="1125026"/>
            <a:ext cx="8570946" cy="500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6587" y="3858419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199" y="1487383"/>
            <a:ext cx="7416510" cy="47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104" y="0"/>
            <a:ext cx="490450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ADAS Implementation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5524" y="4314262"/>
            <a:ext cx="1790700" cy="556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RGB +v-sync +clock into 1 serial line (CML based FPD-Link II)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96224" y="4616693"/>
            <a:ext cx="605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Straight Connector 200"/>
          <p:cNvCxnSpPr/>
          <p:nvPr/>
        </p:nvCxnSpPr>
        <p:spPr>
          <a:xfrm>
            <a:off x="1019175" y="4295132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019175" y="3686828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015124" y="3028307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1019175" y="2418707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9538" idx="3"/>
          </p:cNvCxnSpPr>
          <p:nvPr/>
        </p:nvCxnSpPr>
        <p:spPr>
          <a:xfrm>
            <a:off x="1005599" y="1045212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78"/>
          <p:cNvSpPr>
            <a:spLocks noChangeArrowheads="1"/>
          </p:cNvSpPr>
          <p:nvPr/>
        </p:nvSpPr>
        <p:spPr bwMode="auto">
          <a:xfrm>
            <a:off x="3048001" y="886479"/>
            <a:ext cx="1993898" cy="3883996"/>
          </a:xfrm>
          <a:prstGeom prst="rect">
            <a:avLst/>
          </a:prstGeom>
          <a:solidFill>
            <a:srgbClr val="E2E2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616" y="23812"/>
            <a:ext cx="8582025" cy="81438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17B6CA"/>
                </a:solidFill>
                <a:latin typeface="Verdana"/>
                <a:cs typeface="Verdana"/>
              </a:rPr>
              <a:t>TI Perception Processing &amp; Analytics Lab</a:t>
            </a:r>
          </a:p>
        </p:txBody>
      </p:sp>
      <p:sp>
        <p:nvSpPr>
          <p:cNvPr id="19459" name="Rectangle 178"/>
          <p:cNvSpPr>
            <a:spLocks noChangeArrowheads="1"/>
          </p:cNvSpPr>
          <p:nvPr/>
        </p:nvSpPr>
        <p:spPr bwMode="auto">
          <a:xfrm>
            <a:off x="5476875" y="900357"/>
            <a:ext cx="1581149" cy="3670445"/>
          </a:xfrm>
          <a:prstGeom prst="rect">
            <a:avLst/>
          </a:prstGeom>
          <a:solidFill>
            <a:srgbClr val="E2E2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173" y="1003508"/>
            <a:ext cx="1273453" cy="7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15"/>
          <p:cNvSpPr txBox="1">
            <a:spLocks noChangeArrowheads="1"/>
          </p:cNvSpPr>
          <p:nvPr/>
        </p:nvSpPr>
        <p:spPr bwMode="auto">
          <a:xfrm>
            <a:off x="5525878" y="1805423"/>
            <a:ext cx="148790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Understand scenes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3D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Object locations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Object motions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Material properties</a:t>
            </a: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5983206" y="2906112"/>
            <a:ext cx="578813" cy="675941"/>
            <a:chOff x="3072" y="2544"/>
            <a:chExt cx="492" cy="609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 rot="-1345176">
              <a:off x="3257" y="2646"/>
              <a:ext cx="55" cy="219"/>
              <a:chOff x="4272" y="2448"/>
              <a:chExt cx="144" cy="912"/>
            </a:xfrm>
          </p:grpSpPr>
          <p:sp>
            <p:nvSpPr>
              <p:cNvPr id="19535" name="Oval 116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6" name="Rectangle 120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7" name="Oval 121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 rot="2362604">
              <a:off x="3236" y="2815"/>
              <a:ext cx="41" cy="194"/>
              <a:chOff x="4272" y="2448"/>
              <a:chExt cx="144" cy="912"/>
            </a:xfrm>
          </p:grpSpPr>
          <p:sp>
            <p:nvSpPr>
              <p:cNvPr id="19532" name="Oval 127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3" name="Rectangle 128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4" name="Oval 129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130"/>
            <p:cNvGrpSpPr>
              <a:grpSpLocks/>
            </p:cNvGrpSpPr>
            <p:nvPr/>
          </p:nvGrpSpPr>
          <p:grpSpPr bwMode="auto">
            <a:xfrm rot="238349">
              <a:off x="3175" y="2959"/>
              <a:ext cx="41" cy="194"/>
              <a:chOff x="4272" y="2448"/>
              <a:chExt cx="144" cy="912"/>
            </a:xfrm>
          </p:grpSpPr>
          <p:sp>
            <p:nvSpPr>
              <p:cNvPr id="19529" name="Oval 131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0" name="Rectangle 132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1" name="Oval 133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34"/>
            <p:cNvGrpSpPr>
              <a:grpSpLocks/>
            </p:cNvGrpSpPr>
            <p:nvPr/>
          </p:nvGrpSpPr>
          <p:grpSpPr bwMode="auto">
            <a:xfrm rot="4961325">
              <a:off x="3421" y="2696"/>
              <a:ext cx="39" cy="247"/>
              <a:chOff x="4272" y="2448"/>
              <a:chExt cx="144" cy="912"/>
            </a:xfrm>
          </p:grpSpPr>
          <p:sp>
            <p:nvSpPr>
              <p:cNvPr id="19526" name="Oval 135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7" name="Rectangle 136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8" name="Oval 137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138"/>
            <p:cNvGrpSpPr>
              <a:grpSpLocks/>
            </p:cNvGrpSpPr>
            <p:nvPr/>
          </p:nvGrpSpPr>
          <p:grpSpPr bwMode="auto">
            <a:xfrm rot="2756610">
              <a:off x="3162" y="2629"/>
              <a:ext cx="39" cy="219"/>
              <a:chOff x="4272" y="2448"/>
              <a:chExt cx="144" cy="912"/>
            </a:xfrm>
          </p:grpSpPr>
          <p:sp>
            <p:nvSpPr>
              <p:cNvPr id="19523" name="Oval 139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4" name="Rectangle 140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5" name="Oval 141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 rot="238349">
              <a:off x="3095" y="2784"/>
              <a:ext cx="41" cy="161"/>
              <a:chOff x="4272" y="2448"/>
              <a:chExt cx="144" cy="912"/>
            </a:xfrm>
          </p:grpSpPr>
          <p:sp>
            <p:nvSpPr>
              <p:cNvPr id="19520" name="Oval 143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1" name="Rectangle 144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2" name="Oval 145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46"/>
            <p:cNvGrpSpPr>
              <a:grpSpLocks/>
            </p:cNvGrpSpPr>
            <p:nvPr/>
          </p:nvGrpSpPr>
          <p:grpSpPr bwMode="auto">
            <a:xfrm rot="6042961">
              <a:off x="3304" y="2600"/>
              <a:ext cx="39" cy="170"/>
              <a:chOff x="4272" y="2448"/>
              <a:chExt cx="144" cy="912"/>
            </a:xfrm>
          </p:grpSpPr>
          <p:sp>
            <p:nvSpPr>
              <p:cNvPr id="19517" name="Oval 147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8" name="Rectangle 148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9" name="Oval 149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50"/>
            <p:cNvGrpSpPr>
              <a:grpSpLocks/>
            </p:cNvGrpSpPr>
            <p:nvPr/>
          </p:nvGrpSpPr>
          <p:grpSpPr bwMode="auto">
            <a:xfrm rot="2756610">
              <a:off x="3436" y="2531"/>
              <a:ext cx="38" cy="219"/>
              <a:chOff x="4272" y="2448"/>
              <a:chExt cx="144" cy="912"/>
            </a:xfrm>
          </p:grpSpPr>
          <p:sp>
            <p:nvSpPr>
              <p:cNvPr id="19514" name="Oval 151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5" name="Rectangle 152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6" name="Oval 153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9509" name="Oval 154"/>
            <p:cNvSpPr>
              <a:spLocks noChangeArrowheads="1"/>
            </p:cNvSpPr>
            <p:nvPr/>
          </p:nvSpPr>
          <p:spPr bwMode="auto">
            <a:xfrm>
              <a:off x="3168" y="2544"/>
              <a:ext cx="109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" name="Group 155"/>
            <p:cNvGrpSpPr>
              <a:grpSpLocks/>
            </p:cNvGrpSpPr>
            <p:nvPr/>
          </p:nvGrpSpPr>
          <p:grpSpPr bwMode="auto">
            <a:xfrm rot="238349">
              <a:off x="3514" y="2790"/>
              <a:ext cx="41" cy="193"/>
              <a:chOff x="4272" y="2448"/>
              <a:chExt cx="144" cy="912"/>
            </a:xfrm>
          </p:grpSpPr>
          <p:sp>
            <p:nvSpPr>
              <p:cNvPr id="19511" name="Oval 156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2" name="Rectangle 157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144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13" name="Oval 158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9473" name="Text Box 160"/>
          <p:cNvSpPr txBox="1">
            <a:spLocks noChangeArrowheads="1"/>
          </p:cNvSpPr>
          <p:nvPr/>
        </p:nvSpPr>
        <p:spPr bwMode="auto">
          <a:xfrm>
            <a:off x="5497417" y="3625057"/>
            <a:ext cx="150233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Understand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people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and objects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Locations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Health (vitals)</a:t>
            </a:r>
          </a:p>
        </p:txBody>
      </p:sp>
      <p:sp>
        <p:nvSpPr>
          <p:cNvPr id="19484" name="Line 181"/>
          <p:cNvSpPr>
            <a:spLocks noChangeShapeType="1"/>
          </p:cNvSpPr>
          <p:nvPr/>
        </p:nvSpPr>
        <p:spPr bwMode="auto">
          <a:xfrm>
            <a:off x="7068097" y="2577396"/>
            <a:ext cx="326671" cy="453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5" name="Rectangle 182"/>
          <p:cNvSpPr>
            <a:spLocks noChangeArrowheads="1"/>
          </p:cNvSpPr>
          <p:nvPr/>
        </p:nvSpPr>
        <p:spPr bwMode="auto">
          <a:xfrm>
            <a:off x="152400" y="819787"/>
            <a:ext cx="381000" cy="395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SCENE</a:t>
            </a:r>
          </a:p>
        </p:txBody>
      </p:sp>
      <p:grpSp>
        <p:nvGrpSpPr>
          <p:cNvPr id="14" name="Group 131"/>
          <p:cNvGrpSpPr>
            <a:grpSpLocks/>
          </p:cNvGrpSpPr>
          <p:nvPr/>
        </p:nvGrpSpPr>
        <p:grpSpPr bwMode="auto">
          <a:xfrm>
            <a:off x="736442" y="1610378"/>
            <a:ext cx="282733" cy="259318"/>
            <a:chOff x="1536" y="1632"/>
            <a:chExt cx="277" cy="240"/>
          </a:xfrm>
        </p:grpSpPr>
        <p:sp>
          <p:nvSpPr>
            <p:cNvPr id="19565" name="Arc 77"/>
            <p:cNvSpPr>
              <a:spLocks/>
            </p:cNvSpPr>
            <p:nvPr/>
          </p:nvSpPr>
          <p:spPr bwMode="auto">
            <a:xfrm>
              <a:off x="1667" y="1647"/>
              <a:ext cx="75" cy="202"/>
            </a:xfrm>
            <a:custGeom>
              <a:avLst/>
              <a:gdLst>
                <a:gd name="T0" fmla="*/ 0 w 22194"/>
                <a:gd name="T1" fmla="*/ 0 h 43200"/>
                <a:gd name="T2" fmla="*/ 0 w 22194"/>
                <a:gd name="T3" fmla="*/ 0 h 43200"/>
                <a:gd name="T4" fmla="*/ 0 w 22194"/>
                <a:gd name="T5" fmla="*/ 0 h 43200"/>
                <a:gd name="T6" fmla="*/ 0 60000 65536"/>
                <a:gd name="T7" fmla="*/ 0 60000 65536"/>
                <a:gd name="T8" fmla="*/ 0 60000 65536"/>
                <a:gd name="T9" fmla="*/ 0 w 22194"/>
                <a:gd name="T10" fmla="*/ 0 h 43200"/>
                <a:gd name="T11" fmla="*/ 22194 w 221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4" h="43200" fill="none" extrusionOk="0">
                  <a:moveTo>
                    <a:pt x="593" y="0"/>
                  </a:moveTo>
                  <a:cubicBezTo>
                    <a:pt x="12523" y="0"/>
                    <a:pt x="22194" y="9670"/>
                    <a:pt x="22194" y="21600"/>
                  </a:cubicBezTo>
                  <a:cubicBezTo>
                    <a:pt x="22194" y="33529"/>
                    <a:pt x="12523" y="43200"/>
                    <a:pt x="594" y="43200"/>
                  </a:cubicBezTo>
                  <a:cubicBezTo>
                    <a:pt x="395" y="43200"/>
                    <a:pt x="197" y="43197"/>
                    <a:pt x="0" y="43191"/>
                  </a:cubicBezTo>
                </a:path>
                <a:path w="22194" h="43200" stroke="0" extrusionOk="0">
                  <a:moveTo>
                    <a:pt x="593" y="0"/>
                  </a:moveTo>
                  <a:cubicBezTo>
                    <a:pt x="12523" y="0"/>
                    <a:pt x="22194" y="9670"/>
                    <a:pt x="22194" y="21600"/>
                  </a:cubicBezTo>
                  <a:cubicBezTo>
                    <a:pt x="22194" y="33529"/>
                    <a:pt x="12523" y="43200"/>
                    <a:pt x="594" y="43200"/>
                  </a:cubicBezTo>
                  <a:cubicBezTo>
                    <a:pt x="395" y="43200"/>
                    <a:pt x="197" y="43197"/>
                    <a:pt x="0" y="43191"/>
                  </a:cubicBezTo>
                  <a:lnTo>
                    <a:pt x="594" y="21600"/>
                  </a:lnTo>
                  <a:close/>
                </a:path>
              </a:pathLst>
            </a:custGeom>
            <a:solidFill>
              <a:srgbClr val="008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6" name="Line 78"/>
            <p:cNvSpPr>
              <a:spLocks noChangeShapeType="1"/>
            </p:cNvSpPr>
            <p:nvPr/>
          </p:nvSpPr>
          <p:spPr bwMode="auto">
            <a:xfrm>
              <a:off x="1672" y="1647"/>
              <a:ext cx="0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7" name="Arc 80"/>
            <p:cNvSpPr>
              <a:spLocks/>
            </p:cNvSpPr>
            <p:nvPr/>
          </p:nvSpPr>
          <p:spPr bwMode="auto">
            <a:xfrm flipH="1">
              <a:off x="1585" y="1715"/>
              <a:ext cx="35" cy="60"/>
            </a:xfrm>
            <a:custGeom>
              <a:avLst/>
              <a:gdLst>
                <a:gd name="T0" fmla="*/ 0 w 25242"/>
                <a:gd name="T1" fmla="*/ 0 h 43200"/>
                <a:gd name="T2" fmla="*/ 0 w 25242"/>
                <a:gd name="T3" fmla="*/ 0 h 43200"/>
                <a:gd name="T4" fmla="*/ 0 w 25242"/>
                <a:gd name="T5" fmla="*/ 0 h 43200"/>
                <a:gd name="T6" fmla="*/ 0 60000 65536"/>
                <a:gd name="T7" fmla="*/ 0 60000 65536"/>
                <a:gd name="T8" fmla="*/ 0 60000 65536"/>
                <a:gd name="T9" fmla="*/ 0 w 25242"/>
                <a:gd name="T10" fmla="*/ 0 h 43200"/>
                <a:gd name="T11" fmla="*/ 25242 w 2524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42" h="43200" fill="none" extrusionOk="0">
                  <a:moveTo>
                    <a:pt x="0" y="309"/>
                  </a:moveTo>
                  <a:cubicBezTo>
                    <a:pt x="1203" y="103"/>
                    <a:pt x="2421" y="-1"/>
                    <a:pt x="3642" y="0"/>
                  </a:cubicBezTo>
                  <a:cubicBezTo>
                    <a:pt x="15571" y="0"/>
                    <a:pt x="25242" y="9670"/>
                    <a:pt x="25242" y="21600"/>
                  </a:cubicBezTo>
                  <a:cubicBezTo>
                    <a:pt x="25242" y="33529"/>
                    <a:pt x="15571" y="43200"/>
                    <a:pt x="3642" y="43200"/>
                  </a:cubicBezTo>
                  <a:cubicBezTo>
                    <a:pt x="3162" y="43200"/>
                    <a:pt x="2683" y="43184"/>
                    <a:pt x="2204" y="43152"/>
                  </a:cubicBezTo>
                </a:path>
                <a:path w="25242" h="43200" stroke="0" extrusionOk="0">
                  <a:moveTo>
                    <a:pt x="0" y="309"/>
                  </a:moveTo>
                  <a:cubicBezTo>
                    <a:pt x="1203" y="103"/>
                    <a:pt x="2421" y="-1"/>
                    <a:pt x="3642" y="0"/>
                  </a:cubicBezTo>
                  <a:cubicBezTo>
                    <a:pt x="15571" y="0"/>
                    <a:pt x="25242" y="9670"/>
                    <a:pt x="25242" y="21600"/>
                  </a:cubicBezTo>
                  <a:cubicBezTo>
                    <a:pt x="25242" y="33529"/>
                    <a:pt x="15571" y="43200"/>
                    <a:pt x="3642" y="43200"/>
                  </a:cubicBezTo>
                  <a:cubicBezTo>
                    <a:pt x="3162" y="43200"/>
                    <a:pt x="2683" y="43184"/>
                    <a:pt x="2204" y="43152"/>
                  </a:cubicBezTo>
                  <a:lnTo>
                    <a:pt x="364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8" name="Arc 81"/>
            <p:cNvSpPr>
              <a:spLocks/>
            </p:cNvSpPr>
            <p:nvPr/>
          </p:nvSpPr>
          <p:spPr bwMode="auto">
            <a:xfrm flipH="1">
              <a:off x="1536" y="1696"/>
              <a:ext cx="52" cy="95"/>
            </a:xfrm>
            <a:custGeom>
              <a:avLst/>
              <a:gdLst>
                <a:gd name="T0" fmla="*/ 0 w 25242"/>
                <a:gd name="T1" fmla="*/ 0 h 43200"/>
                <a:gd name="T2" fmla="*/ 0 w 25242"/>
                <a:gd name="T3" fmla="*/ 0 h 43200"/>
                <a:gd name="T4" fmla="*/ 0 w 25242"/>
                <a:gd name="T5" fmla="*/ 0 h 43200"/>
                <a:gd name="T6" fmla="*/ 0 60000 65536"/>
                <a:gd name="T7" fmla="*/ 0 60000 65536"/>
                <a:gd name="T8" fmla="*/ 0 60000 65536"/>
                <a:gd name="T9" fmla="*/ 0 w 25242"/>
                <a:gd name="T10" fmla="*/ 0 h 43200"/>
                <a:gd name="T11" fmla="*/ 25242 w 2524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42" h="43200" fill="none" extrusionOk="0">
                  <a:moveTo>
                    <a:pt x="0" y="309"/>
                  </a:moveTo>
                  <a:cubicBezTo>
                    <a:pt x="1203" y="103"/>
                    <a:pt x="2421" y="-1"/>
                    <a:pt x="3642" y="0"/>
                  </a:cubicBezTo>
                  <a:cubicBezTo>
                    <a:pt x="15571" y="0"/>
                    <a:pt x="25242" y="9670"/>
                    <a:pt x="25242" y="21600"/>
                  </a:cubicBezTo>
                  <a:cubicBezTo>
                    <a:pt x="25242" y="33529"/>
                    <a:pt x="15571" y="43200"/>
                    <a:pt x="3642" y="43200"/>
                  </a:cubicBezTo>
                  <a:cubicBezTo>
                    <a:pt x="3162" y="43200"/>
                    <a:pt x="2683" y="43184"/>
                    <a:pt x="2204" y="43152"/>
                  </a:cubicBezTo>
                </a:path>
                <a:path w="25242" h="43200" stroke="0" extrusionOk="0">
                  <a:moveTo>
                    <a:pt x="0" y="309"/>
                  </a:moveTo>
                  <a:cubicBezTo>
                    <a:pt x="1203" y="103"/>
                    <a:pt x="2421" y="-1"/>
                    <a:pt x="3642" y="0"/>
                  </a:cubicBezTo>
                  <a:cubicBezTo>
                    <a:pt x="15571" y="0"/>
                    <a:pt x="25242" y="9670"/>
                    <a:pt x="25242" y="21600"/>
                  </a:cubicBezTo>
                  <a:cubicBezTo>
                    <a:pt x="25242" y="33529"/>
                    <a:pt x="15571" y="43200"/>
                    <a:pt x="3642" y="43200"/>
                  </a:cubicBezTo>
                  <a:cubicBezTo>
                    <a:pt x="3162" y="43200"/>
                    <a:pt x="2683" y="43184"/>
                    <a:pt x="2204" y="43152"/>
                  </a:cubicBezTo>
                  <a:lnTo>
                    <a:pt x="364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9" name="Line 83"/>
            <p:cNvSpPr>
              <a:spLocks noChangeShapeType="1"/>
            </p:cNvSpPr>
            <p:nvPr/>
          </p:nvSpPr>
          <p:spPr bwMode="auto">
            <a:xfrm>
              <a:off x="1632" y="1745"/>
              <a:ext cx="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70" name="Rectangle 84"/>
            <p:cNvSpPr>
              <a:spLocks noChangeArrowheads="1"/>
            </p:cNvSpPr>
            <p:nvPr/>
          </p:nvSpPr>
          <p:spPr bwMode="auto">
            <a:xfrm>
              <a:off x="1742" y="1632"/>
              <a:ext cx="71" cy="240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166"/>
          <p:cNvGrpSpPr>
            <a:grpSpLocks/>
          </p:cNvGrpSpPr>
          <p:nvPr/>
        </p:nvGrpSpPr>
        <p:grpSpPr bwMode="auto">
          <a:xfrm>
            <a:off x="688122" y="2885954"/>
            <a:ext cx="378678" cy="267963"/>
            <a:chOff x="1224" y="2448"/>
            <a:chExt cx="371" cy="248"/>
          </a:xfrm>
        </p:grpSpPr>
        <p:sp>
          <p:nvSpPr>
            <p:cNvPr id="19556" name="AutoShape 85"/>
            <p:cNvSpPr>
              <a:spLocks noChangeArrowheads="1"/>
            </p:cNvSpPr>
            <p:nvPr/>
          </p:nvSpPr>
          <p:spPr bwMode="auto">
            <a:xfrm rot="10800000">
              <a:off x="1368" y="2527"/>
              <a:ext cx="95" cy="90"/>
            </a:xfrm>
            <a:prstGeom prst="triangle">
              <a:avLst>
                <a:gd name="adj" fmla="val 50000"/>
              </a:avLst>
            </a:prstGeom>
            <a:solidFill>
              <a:srgbClr val="DBD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57" name="Line 86"/>
            <p:cNvSpPr>
              <a:spLocks noChangeShapeType="1"/>
            </p:cNvSpPr>
            <p:nvPr/>
          </p:nvSpPr>
          <p:spPr bwMode="auto">
            <a:xfrm>
              <a:off x="1352" y="2625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58" name="Rectangle 87"/>
            <p:cNvSpPr>
              <a:spLocks noChangeArrowheads="1"/>
            </p:cNvSpPr>
            <p:nvPr/>
          </p:nvSpPr>
          <p:spPr bwMode="auto">
            <a:xfrm>
              <a:off x="1531" y="2456"/>
              <a:ext cx="64" cy="240"/>
            </a:xfrm>
            <a:prstGeom prst="rect">
              <a:avLst/>
            </a:prstGeom>
            <a:solidFill>
              <a:srgbClr val="DBD6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59" name="Line 91"/>
            <p:cNvSpPr>
              <a:spLocks noChangeShapeType="1"/>
            </p:cNvSpPr>
            <p:nvPr/>
          </p:nvSpPr>
          <p:spPr bwMode="auto">
            <a:xfrm>
              <a:off x="1419" y="2489"/>
              <a:ext cx="0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0" name="Line 96"/>
            <p:cNvSpPr>
              <a:spLocks noChangeShapeType="1"/>
            </p:cNvSpPr>
            <p:nvPr/>
          </p:nvSpPr>
          <p:spPr bwMode="auto">
            <a:xfrm>
              <a:off x="1415" y="2606"/>
              <a:ext cx="0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1" name="Line 97"/>
            <p:cNvSpPr>
              <a:spLocks noChangeShapeType="1"/>
            </p:cNvSpPr>
            <p:nvPr/>
          </p:nvSpPr>
          <p:spPr bwMode="auto">
            <a:xfrm>
              <a:off x="1408" y="2658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2" name="Line 98"/>
            <p:cNvSpPr>
              <a:spLocks noChangeShapeType="1"/>
            </p:cNvSpPr>
            <p:nvPr/>
          </p:nvSpPr>
          <p:spPr bwMode="auto">
            <a:xfrm>
              <a:off x="1411" y="2482"/>
              <a:ext cx="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3" name="Line 101"/>
            <p:cNvSpPr>
              <a:spLocks noChangeShapeType="1"/>
            </p:cNvSpPr>
            <p:nvPr/>
          </p:nvSpPr>
          <p:spPr bwMode="auto">
            <a:xfrm>
              <a:off x="1244" y="2448"/>
              <a:ext cx="96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64" name="Line 102"/>
            <p:cNvSpPr>
              <a:spLocks noChangeShapeType="1"/>
            </p:cNvSpPr>
            <p:nvPr/>
          </p:nvSpPr>
          <p:spPr bwMode="auto">
            <a:xfrm>
              <a:off x="1224" y="2493"/>
              <a:ext cx="96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463" name="Text Box 103"/>
          <p:cNvSpPr txBox="1">
            <a:spLocks noChangeArrowheads="1"/>
          </p:cNvSpPr>
          <p:nvPr/>
        </p:nvSpPr>
        <p:spPr bwMode="auto">
          <a:xfrm>
            <a:off x="611408" y="1153178"/>
            <a:ext cx="683651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Image</a:t>
            </a:r>
          </a:p>
        </p:txBody>
      </p:sp>
      <p:sp>
        <p:nvSpPr>
          <p:cNvPr id="19464" name="Text Box 104"/>
          <p:cNvSpPr txBox="1">
            <a:spLocks noChangeArrowheads="1"/>
          </p:cNvSpPr>
          <p:nvPr/>
        </p:nvSpPr>
        <p:spPr bwMode="auto">
          <a:xfrm>
            <a:off x="641208" y="1932801"/>
            <a:ext cx="67365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Radar 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Text Box 105"/>
          <p:cNvSpPr txBox="1">
            <a:spLocks noChangeArrowheads="1"/>
          </p:cNvSpPr>
          <p:nvPr/>
        </p:nvSpPr>
        <p:spPr bwMode="auto">
          <a:xfrm>
            <a:off x="561975" y="3143129"/>
            <a:ext cx="188038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Time Of Flight/LIDAR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Text Box 105"/>
          <p:cNvSpPr txBox="1">
            <a:spLocks noChangeArrowheads="1"/>
          </p:cNvSpPr>
          <p:nvPr/>
        </p:nvSpPr>
        <p:spPr bwMode="auto">
          <a:xfrm>
            <a:off x="580754" y="3772553"/>
            <a:ext cx="843112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Thermal</a:t>
            </a:r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670770" y="3543953"/>
            <a:ext cx="396030" cy="259318"/>
            <a:chOff x="1212" y="3120"/>
            <a:chExt cx="388" cy="240"/>
          </a:xfrm>
        </p:grpSpPr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1422" y="3128"/>
              <a:ext cx="89" cy="222"/>
              <a:chOff x="1416" y="2388"/>
              <a:chExt cx="89" cy="222"/>
            </a:xfrm>
          </p:grpSpPr>
          <p:sp>
            <p:nvSpPr>
              <p:cNvPr id="19546" name="Arc 35"/>
              <p:cNvSpPr>
                <a:spLocks noChangeAspect="1"/>
              </p:cNvSpPr>
              <p:nvPr/>
            </p:nvSpPr>
            <p:spPr bwMode="auto">
              <a:xfrm>
                <a:off x="1416" y="2536"/>
                <a:ext cx="89" cy="74"/>
              </a:xfrm>
              <a:custGeom>
                <a:avLst/>
                <a:gdLst>
                  <a:gd name="T0" fmla="*/ 0 w 43200"/>
                  <a:gd name="T1" fmla="*/ 0 h 39530"/>
                  <a:gd name="T2" fmla="*/ 0 w 43200"/>
                  <a:gd name="T3" fmla="*/ 0 h 39530"/>
                  <a:gd name="T4" fmla="*/ 0 w 43200"/>
                  <a:gd name="T5" fmla="*/ 0 h 3953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530"/>
                  <a:gd name="T11" fmla="*/ 43200 w 43200"/>
                  <a:gd name="T12" fmla="*/ 39530 h 395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530" fill="none" extrusionOk="0">
                    <a:moveTo>
                      <a:pt x="33644" y="-1"/>
                    </a:moveTo>
                    <a:cubicBezTo>
                      <a:pt x="39617" y="4011"/>
                      <a:pt x="43200" y="10734"/>
                      <a:pt x="43200" y="17930"/>
                    </a:cubicBezTo>
                    <a:cubicBezTo>
                      <a:pt x="43200" y="29859"/>
                      <a:pt x="33529" y="39530"/>
                      <a:pt x="21600" y="39530"/>
                    </a:cubicBezTo>
                    <a:cubicBezTo>
                      <a:pt x="9670" y="39530"/>
                      <a:pt x="0" y="29859"/>
                      <a:pt x="0" y="17930"/>
                    </a:cubicBezTo>
                    <a:cubicBezTo>
                      <a:pt x="-1" y="11013"/>
                      <a:pt x="3312" y="4514"/>
                      <a:pt x="8909" y="450"/>
                    </a:cubicBezTo>
                  </a:path>
                  <a:path w="43200" h="39530" stroke="0" extrusionOk="0">
                    <a:moveTo>
                      <a:pt x="33644" y="-1"/>
                    </a:moveTo>
                    <a:cubicBezTo>
                      <a:pt x="39617" y="4011"/>
                      <a:pt x="43200" y="10734"/>
                      <a:pt x="43200" y="17930"/>
                    </a:cubicBezTo>
                    <a:cubicBezTo>
                      <a:pt x="43200" y="29859"/>
                      <a:pt x="33529" y="39530"/>
                      <a:pt x="21600" y="39530"/>
                    </a:cubicBezTo>
                    <a:cubicBezTo>
                      <a:pt x="9670" y="39530"/>
                      <a:pt x="0" y="29859"/>
                      <a:pt x="0" y="17930"/>
                    </a:cubicBezTo>
                    <a:cubicBezTo>
                      <a:pt x="-1" y="11013"/>
                      <a:pt x="3312" y="4514"/>
                      <a:pt x="8909" y="450"/>
                    </a:cubicBezTo>
                    <a:lnTo>
                      <a:pt x="21600" y="1793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47" name="Arc 36"/>
              <p:cNvSpPr>
                <a:spLocks noChangeAspect="1"/>
              </p:cNvSpPr>
              <p:nvPr/>
            </p:nvSpPr>
            <p:spPr bwMode="auto">
              <a:xfrm flipV="1">
                <a:off x="1436" y="2388"/>
                <a:ext cx="51" cy="23"/>
              </a:xfrm>
              <a:custGeom>
                <a:avLst/>
                <a:gdLst>
                  <a:gd name="T0" fmla="*/ 0 w 43189"/>
                  <a:gd name="T1" fmla="*/ 0 h 21600"/>
                  <a:gd name="T2" fmla="*/ 0 w 43189"/>
                  <a:gd name="T3" fmla="*/ 0 h 21600"/>
                  <a:gd name="T4" fmla="*/ 0 w 431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9"/>
                  <a:gd name="T10" fmla="*/ 0 h 21600"/>
                  <a:gd name="T11" fmla="*/ 43189 w 431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9" h="21600" fill="none" extrusionOk="0">
                    <a:moveTo>
                      <a:pt x="43189" y="685"/>
                    </a:moveTo>
                    <a:cubicBezTo>
                      <a:pt x="42819" y="12341"/>
                      <a:pt x="33262" y="21599"/>
                      <a:pt x="21600" y="21600"/>
                    </a:cubicBezTo>
                    <a:cubicBezTo>
                      <a:pt x="9715" y="21600"/>
                      <a:pt x="63" y="11999"/>
                      <a:pt x="0" y="114"/>
                    </a:cubicBezTo>
                  </a:path>
                  <a:path w="43189" h="21600" stroke="0" extrusionOk="0">
                    <a:moveTo>
                      <a:pt x="43189" y="685"/>
                    </a:moveTo>
                    <a:cubicBezTo>
                      <a:pt x="42819" y="12341"/>
                      <a:pt x="33262" y="21599"/>
                      <a:pt x="21600" y="21600"/>
                    </a:cubicBezTo>
                    <a:cubicBezTo>
                      <a:pt x="9715" y="21600"/>
                      <a:pt x="63" y="11999"/>
                      <a:pt x="0" y="114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48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1436" y="2410"/>
                <a:ext cx="0" cy="12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49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1487" y="2408"/>
                <a:ext cx="0" cy="1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0" name="Oval 44"/>
              <p:cNvSpPr>
                <a:spLocks noChangeAspect="1" noChangeArrowheads="1"/>
              </p:cNvSpPr>
              <p:nvPr/>
            </p:nvSpPr>
            <p:spPr bwMode="auto">
              <a:xfrm>
                <a:off x="1431" y="2542"/>
                <a:ext cx="59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1" name="Oval 45"/>
              <p:cNvSpPr>
                <a:spLocks noChangeAspect="1" noChangeArrowheads="1"/>
              </p:cNvSpPr>
              <p:nvPr/>
            </p:nvSpPr>
            <p:spPr bwMode="auto">
              <a:xfrm>
                <a:off x="1450" y="2401"/>
                <a:ext cx="24" cy="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2" name="Rectangle 46"/>
              <p:cNvSpPr>
                <a:spLocks noChangeAspect="1" noChangeArrowheads="1"/>
              </p:cNvSpPr>
              <p:nvPr/>
            </p:nvSpPr>
            <p:spPr bwMode="auto">
              <a:xfrm flipH="1">
                <a:off x="1451" y="2414"/>
                <a:ext cx="22" cy="13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464" y="2436"/>
                <a:ext cx="10" cy="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4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64" y="2459"/>
                <a:ext cx="10" cy="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5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464" y="2482"/>
                <a:ext cx="10" cy="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9542" name="Rectangle 106"/>
            <p:cNvSpPr>
              <a:spLocks noChangeArrowheads="1"/>
            </p:cNvSpPr>
            <p:nvPr/>
          </p:nvSpPr>
          <p:spPr bwMode="auto">
            <a:xfrm>
              <a:off x="1536" y="3120"/>
              <a:ext cx="64" cy="240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3" name="Line 59"/>
            <p:cNvSpPr>
              <a:spLocks noChangeShapeType="1"/>
            </p:cNvSpPr>
            <p:nvPr/>
          </p:nvSpPr>
          <p:spPr bwMode="auto">
            <a:xfrm>
              <a:off x="1494" y="3232"/>
              <a:ext cx="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4" name="Freeform 66"/>
            <p:cNvSpPr>
              <a:spLocks/>
            </p:cNvSpPr>
            <p:nvPr/>
          </p:nvSpPr>
          <p:spPr bwMode="auto">
            <a:xfrm>
              <a:off x="1212" y="3186"/>
              <a:ext cx="192" cy="23"/>
            </a:xfrm>
            <a:custGeom>
              <a:avLst/>
              <a:gdLst>
                <a:gd name="T0" fmla="*/ 0 w 288"/>
                <a:gd name="T1" fmla="*/ 0 h 48"/>
                <a:gd name="T2" fmla="*/ 1 w 288"/>
                <a:gd name="T3" fmla="*/ 0 h 48"/>
                <a:gd name="T4" fmla="*/ 1 w 288"/>
                <a:gd name="T5" fmla="*/ 0 h 48"/>
                <a:gd name="T6" fmla="*/ 1 w 28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"/>
                <a:gd name="T14" fmla="*/ 288 w 28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">
                  <a:moveTo>
                    <a:pt x="0" y="48"/>
                  </a:moveTo>
                  <a:cubicBezTo>
                    <a:pt x="32" y="24"/>
                    <a:pt x="64" y="0"/>
                    <a:pt x="96" y="0"/>
                  </a:cubicBezTo>
                  <a:cubicBezTo>
                    <a:pt x="128" y="0"/>
                    <a:pt x="160" y="48"/>
                    <a:pt x="192" y="48"/>
                  </a:cubicBezTo>
                  <a:cubicBezTo>
                    <a:pt x="224" y="48"/>
                    <a:pt x="256" y="24"/>
                    <a:pt x="288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5" name="Freeform 68"/>
            <p:cNvSpPr>
              <a:spLocks/>
            </p:cNvSpPr>
            <p:nvPr/>
          </p:nvSpPr>
          <p:spPr bwMode="auto">
            <a:xfrm>
              <a:off x="1212" y="3234"/>
              <a:ext cx="192" cy="23"/>
            </a:xfrm>
            <a:custGeom>
              <a:avLst/>
              <a:gdLst>
                <a:gd name="T0" fmla="*/ 0 w 288"/>
                <a:gd name="T1" fmla="*/ 0 h 48"/>
                <a:gd name="T2" fmla="*/ 1 w 288"/>
                <a:gd name="T3" fmla="*/ 0 h 48"/>
                <a:gd name="T4" fmla="*/ 1 w 288"/>
                <a:gd name="T5" fmla="*/ 0 h 48"/>
                <a:gd name="T6" fmla="*/ 1 w 28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"/>
                <a:gd name="T14" fmla="*/ 288 w 28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">
                  <a:moveTo>
                    <a:pt x="0" y="48"/>
                  </a:moveTo>
                  <a:cubicBezTo>
                    <a:pt x="32" y="24"/>
                    <a:pt x="64" y="0"/>
                    <a:pt x="96" y="0"/>
                  </a:cubicBezTo>
                  <a:cubicBezTo>
                    <a:pt x="128" y="0"/>
                    <a:pt x="160" y="48"/>
                    <a:pt x="192" y="48"/>
                  </a:cubicBezTo>
                  <a:cubicBezTo>
                    <a:pt x="224" y="48"/>
                    <a:pt x="256" y="24"/>
                    <a:pt x="288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147"/>
          <p:cNvGrpSpPr>
            <a:grpSpLocks/>
          </p:cNvGrpSpPr>
          <p:nvPr/>
        </p:nvGrpSpPr>
        <p:grpSpPr bwMode="auto">
          <a:xfrm>
            <a:off x="809625" y="889621"/>
            <a:ext cx="195974" cy="311182"/>
            <a:chOff x="1414" y="616"/>
            <a:chExt cx="172" cy="240"/>
          </a:xfrm>
        </p:grpSpPr>
        <p:sp>
          <p:nvSpPr>
            <p:cNvPr id="19538" name="Rectangle 61"/>
            <p:cNvSpPr>
              <a:spLocks noChangeArrowheads="1"/>
            </p:cNvSpPr>
            <p:nvPr/>
          </p:nvSpPr>
          <p:spPr bwMode="auto">
            <a:xfrm>
              <a:off x="1520" y="616"/>
              <a:ext cx="66" cy="240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39" name="Rectangle 62"/>
            <p:cNvSpPr>
              <a:spLocks noChangeArrowheads="1"/>
            </p:cNvSpPr>
            <p:nvPr/>
          </p:nvSpPr>
          <p:spPr bwMode="auto">
            <a:xfrm>
              <a:off x="1469" y="658"/>
              <a:ext cx="47" cy="158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0" name="Arc 63"/>
            <p:cNvSpPr>
              <a:spLocks/>
            </p:cNvSpPr>
            <p:nvPr/>
          </p:nvSpPr>
          <p:spPr bwMode="auto">
            <a:xfrm flipH="1">
              <a:off x="1414" y="684"/>
              <a:ext cx="51" cy="96"/>
            </a:xfrm>
            <a:custGeom>
              <a:avLst/>
              <a:gdLst>
                <a:gd name="T0" fmla="*/ 0 w 21909"/>
                <a:gd name="T1" fmla="*/ 0 h 43200"/>
                <a:gd name="T2" fmla="*/ 0 w 21909"/>
                <a:gd name="T3" fmla="*/ 0 h 43200"/>
                <a:gd name="T4" fmla="*/ 0 w 21909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09"/>
                <a:gd name="T10" fmla="*/ 0 h 43200"/>
                <a:gd name="T11" fmla="*/ 21909 w 2190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9" h="43200" fill="none" extrusionOk="0">
                  <a:moveTo>
                    <a:pt x="308" y="0"/>
                  </a:move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33529"/>
                    <a:pt x="12238" y="43200"/>
                    <a:pt x="309" y="43200"/>
                  </a:cubicBezTo>
                  <a:cubicBezTo>
                    <a:pt x="205" y="43200"/>
                    <a:pt x="102" y="43199"/>
                    <a:pt x="0" y="43197"/>
                  </a:cubicBezTo>
                </a:path>
                <a:path w="21909" h="43200" stroke="0" extrusionOk="0">
                  <a:moveTo>
                    <a:pt x="308" y="0"/>
                  </a:move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33529"/>
                    <a:pt x="12238" y="43200"/>
                    <a:pt x="309" y="43200"/>
                  </a:cubicBezTo>
                  <a:cubicBezTo>
                    <a:pt x="205" y="43200"/>
                    <a:pt x="102" y="43199"/>
                    <a:pt x="0" y="43197"/>
                  </a:cubicBezTo>
                  <a:lnTo>
                    <a:pt x="309" y="21600"/>
                  </a:lnTo>
                  <a:close/>
                </a:path>
              </a:pathLst>
            </a:custGeom>
            <a:solidFill>
              <a:srgbClr val="8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488" name="Text Box 105"/>
          <p:cNvSpPr txBox="1">
            <a:spLocks noChangeArrowheads="1"/>
          </p:cNvSpPr>
          <p:nvPr/>
        </p:nvSpPr>
        <p:spPr bwMode="auto">
          <a:xfrm>
            <a:off x="578900" y="4429780"/>
            <a:ext cx="216701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Other sensors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(i.e. DLP structured light)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" name="Group 130"/>
          <p:cNvGrpSpPr>
            <a:grpSpLocks/>
          </p:cNvGrpSpPr>
          <p:nvPr/>
        </p:nvGrpSpPr>
        <p:grpSpPr bwMode="auto">
          <a:xfrm>
            <a:off x="929010" y="4135281"/>
            <a:ext cx="133711" cy="311182"/>
            <a:chOff x="2029" y="3312"/>
            <a:chExt cx="131" cy="288"/>
          </a:xfrm>
        </p:grpSpPr>
        <p:sp>
          <p:nvSpPr>
            <p:cNvPr id="19499" name="Rectangle 61"/>
            <p:cNvSpPr>
              <a:spLocks noChangeArrowheads="1"/>
            </p:cNvSpPr>
            <p:nvPr/>
          </p:nvSpPr>
          <p:spPr bwMode="auto">
            <a:xfrm>
              <a:off x="2086" y="3312"/>
              <a:ext cx="74" cy="288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00" name="Rectangle 62"/>
            <p:cNvSpPr>
              <a:spLocks noChangeArrowheads="1"/>
            </p:cNvSpPr>
            <p:nvPr/>
          </p:nvSpPr>
          <p:spPr bwMode="auto">
            <a:xfrm>
              <a:off x="2029" y="3362"/>
              <a:ext cx="53" cy="19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458" name="Rectangle 179"/>
          <p:cNvSpPr>
            <a:spLocks noChangeArrowheads="1"/>
          </p:cNvSpPr>
          <p:nvPr/>
        </p:nvSpPr>
        <p:spPr bwMode="auto">
          <a:xfrm>
            <a:off x="7394768" y="900358"/>
            <a:ext cx="1521209" cy="3663418"/>
          </a:xfrm>
          <a:prstGeom prst="rect">
            <a:avLst/>
          </a:prstGeom>
          <a:solidFill>
            <a:srgbClr val="E2E2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79" name="Picture 5"/>
          <p:cNvPicPr>
            <a:picLocks noChangeAspect="1"/>
          </p:cNvPicPr>
          <p:nvPr/>
        </p:nvPicPr>
        <p:blipFill>
          <a:blip r:embed="rId4" cstate="print"/>
          <a:srcRect l="15443" t="18033" b="19418"/>
          <a:stretch>
            <a:fillRect/>
          </a:stretch>
        </p:blipFill>
        <p:spPr bwMode="auto">
          <a:xfrm>
            <a:off x="8217458" y="2654046"/>
            <a:ext cx="698519" cy="6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10"/>
          <p:cNvPicPr>
            <a:picLocks noChangeAspect="1"/>
          </p:cNvPicPr>
          <p:nvPr/>
        </p:nvPicPr>
        <p:blipFill>
          <a:blip r:embed="rId5" cstate="print"/>
          <a:srcRect l="27350" t="6606" r="9836" b="9663"/>
          <a:stretch>
            <a:fillRect/>
          </a:stretch>
        </p:blipFill>
        <p:spPr bwMode="auto">
          <a:xfrm>
            <a:off x="7434763" y="2618621"/>
            <a:ext cx="794074" cy="67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 Box 176"/>
          <p:cNvSpPr txBox="1">
            <a:spLocks noChangeArrowheads="1"/>
          </p:cNvSpPr>
          <p:nvPr/>
        </p:nvSpPr>
        <p:spPr bwMode="auto">
          <a:xfrm>
            <a:off x="7449097" y="1819928"/>
            <a:ext cx="13949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Assist humans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Visual 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Audio Warnings</a:t>
            </a:r>
          </a:p>
        </p:txBody>
      </p:sp>
      <p:sp>
        <p:nvSpPr>
          <p:cNvPr id="19482" name="Text Box 177"/>
          <p:cNvSpPr txBox="1">
            <a:spLocks noChangeArrowheads="1"/>
          </p:cNvSpPr>
          <p:nvPr/>
        </p:nvSpPr>
        <p:spPr bwMode="auto">
          <a:xfrm>
            <a:off x="7394831" y="3323101"/>
            <a:ext cx="15231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Situation smart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ontrol of 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achines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Cars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Robots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Buildings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Health Diagnostics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8" name="Picture 9" descr="WithPhoto_WithGeometr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751403" y="814759"/>
            <a:ext cx="784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Line 168"/>
          <p:cNvSpPr>
            <a:spLocks noChangeShapeType="1"/>
          </p:cNvSpPr>
          <p:nvPr/>
        </p:nvSpPr>
        <p:spPr bwMode="auto">
          <a:xfrm flipV="1">
            <a:off x="5041899" y="2581926"/>
            <a:ext cx="444501" cy="83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4" name="Group 139"/>
          <p:cNvGrpSpPr/>
          <p:nvPr/>
        </p:nvGrpSpPr>
        <p:grpSpPr>
          <a:xfrm>
            <a:off x="746121" y="2277128"/>
            <a:ext cx="273054" cy="272449"/>
            <a:chOff x="3667731" y="2736774"/>
            <a:chExt cx="410234" cy="393755"/>
          </a:xfrm>
        </p:grpSpPr>
        <p:sp>
          <p:nvSpPr>
            <p:cNvPr id="141" name="Arc 77"/>
            <p:cNvSpPr>
              <a:spLocks noChangeAspect="1"/>
            </p:cNvSpPr>
            <p:nvPr/>
          </p:nvSpPr>
          <p:spPr bwMode="auto">
            <a:xfrm>
              <a:off x="3938258" y="2907999"/>
              <a:ext cx="34231" cy="65181"/>
            </a:xfrm>
            <a:custGeom>
              <a:avLst/>
              <a:gdLst>
                <a:gd name="T0" fmla="*/ 0 w 22194"/>
                <a:gd name="T1" fmla="*/ 0 h 43200"/>
                <a:gd name="T2" fmla="*/ 0 w 22194"/>
                <a:gd name="T3" fmla="*/ 0 h 43200"/>
                <a:gd name="T4" fmla="*/ 0 w 22194"/>
                <a:gd name="T5" fmla="*/ 0 h 43200"/>
                <a:gd name="T6" fmla="*/ 0 60000 65536"/>
                <a:gd name="T7" fmla="*/ 0 60000 65536"/>
                <a:gd name="T8" fmla="*/ 0 60000 65536"/>
                <a:gd name="T9" fmla="*/ 0 w 22194"/>
                <a:gd name="T10" fmla="*/ 0 h 43200"/>
                <a:gd name="T11" fmla="*/ 22194 w 221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4" h="43200" fill="none" extrusionOk="0">
                  <a:moveTo>
                    <a:pt x="593" y="0"/>
                  </a:moveTo>
                  <a:cubicBezTo>
                    <a:pt x="12523" y="0"/>
                    <a:pt x="22194" y="9670"/>
                    <a:pt x="22194" y="21600"/>
                  </a:cubicBezTo>
                  <a:cubicBezTo>
                    <a:pt x="22194" y="33529"/>
                    <a:pt x="12523" y="43200"/>
                    <a:pt x="594" y="43200"/>
                  </a:cubicBezTo>
                  <a:cubicBezTo>
                    <a:pt x="395" y="43200"/>
                    <a:pt x="197" y="43197"/>
                    <a:pt x="0" y="43191"/>
                  </a:cubicBezTo>
                </a:path>
                <a:path w="22194" h="43200" stroke="0" extrusionOk="0">
                  <a:moveTo>
                    <a:pt x="593" y="0"/>
                  </a:moveTo>
                  <a:cubicBezTo>
                    <a:pt x="12523" y="0"/>
                    <a:pt x="22194" y="9670"/>
                    <a:pt x="22194" y="21600"/>
                  </a:cubicBezTo>
                  <a:cubicBezTo>
                    <a:pt x="22194" y="33529"/>
                    <a:pt x="12523" y="43200"/>
                    <a:pt x="594" y="43200"/>
                  </a:cubicBezTo>
                  <a:cubicBezTo>
                    <a:pt x="395" y="43200"/>
                    <a:pt x="197" y="43197"/>
                    <a:pt x="0" y="43191"/>
                  </a:cubicBezTo>
                  <a:lnTo>
                    <a:pt x="594" y="21600"/>
                  </a:lnTo>
                  <a:close/>
                </a:path>
              </a:pathLst>
            </a:custGeom>
            <a:solidFill>
              <a:srgbClr val="3399FF"/>
            </a:solidFill>
            <a:ln w="28575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Rectangle 84"/>
            <p:cNvSpPr>
              <a:spLocks noChangeAspect="1" noChangeArrowheads="1"/>
            </p:cNvSpPr>
            <p:nvPr/>
          </p:nvSpPr>
          <p:spPr bwMode="auto">
            <a:xfrm>
              <a:off x="3973501" y="2794212"/>
              <a:ext cx="104464" cy="304036"/>
            </a:xfrm>
            <a:prstGeom prst="rect">
              <a:avLst/>
            </a:prstGeom>
            <a:solidFill>
              <a:srgbClr val="33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Block Arc 142"/>
            <p:cNvSpPr/>
            <p:nvPr/>
          </p:nvSpPr>
          <p:spPr>
            <a:xfrm rot="16200000">
              <a:off x="3809688" y="2852105"/>
              <a:ext cx="174953" cy="172485"/>
            </a:xfrm>
            <a:prstGeom prst="blockArc">
              <a:avLst>
                <a:gd name="adj1" fmla="val 10800000"/>
                <a:gd name="adj2" fmla="val 42817"/>
                <a:gd name="adj3" fmla="val 7204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Block Arc 143"/>
            <p:cNvSpPr/>
            <p:nvPr/>
          </p:nvSpPr>
          <p:spPr>
            <a:xfrm rot="16200000">
              <a:off x="3734873" y="2798390"/>
              <a:ext cx="287098" cy="278741"/>
            </a:xfrm>
            <a:prstGeom prst="blockArc">
              <a:avLst>
                <a:gd name="adj1" fmla="val 10429157"/>
                <a:gd name="adj2" fmla="val 254847"/>
                <a:gd name="adj3" fmla="val 4954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Block Arc 144"/>
            <p:cNvSpPr/>
            <p:nvPr/>
          </p:nvSpPr>
          <p:spPr>
            <a:xfrm rot="16200000">
              <a:off x="3669221" y="2735284"/>
              <a:ext cx="393755" cy="396736"/>
            </a:xfrm>
            <a:prstGeom prst="blockArc">
              <a:avLst>
                <a:gd name="adj1" fmla="val 10279345"/>
                <a:gd name="adj2" fmla="val 282520"/>
                <a:gd name="adj3" fmla="val 4125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8" name="Text Box 105"/>
          <p:cNvSpPr txBox="1">
            <a:spLocks noChangeArrowheads="1"/>
          </p:cNvSpPr>
          <p:nvPr/>
        </p:nvSpPr>
        <p:spPr bwMode="auto">
          <a:xfrm>
            <a:off x="457200" y="2496203"/>
            <a:ext cx="982849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Ultrasonic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60"/>
          <p:cNvGrpSpPr>
            <a:grpSpLocks/>
          </p:cNvGrpSpPr>
          <p:nvPr/>
        </p:nvGrpSpPr>
        <p:grpSpPr bwMode="auto">
          <a:xfrm>
            <a:off x="1362078" y="818647"/>
            <a:ext cx="676018" cy="533276"/>
            <a:chOff x="-1630052" y="1595108"/>
            <a:chExt cx="1059154" cy="905127"/>
          </a:xfrm>
        </p:grpSpPr>
        <p:sp>
          <p:nvSpPr>
            <p:cNvPr id="154" name="Rounded Rectangle 44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55" name="TextBox 158"/>
            <p:cNvSpPr txBox="1">
              <a:spLocks noChangeAspect="1" noChangeArrowheads="1"/>
            </p:cNvSpPr>
            <p:nvPr/>
          </p:nvSpPr>
          <p:spPr bwMode="auto">
            <a:xfrm>
              <a:off x="-1630052" y="1595108"/>
              <a:ext cx="1059154" cy="505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TDA3x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err="1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ADASLow</a:t>
              </a:r>
              <a:endParaRPr lang="en-US" sz="8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56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60"/>
          <p:cNvGrpSpPr>
            <a:grpSpLocks/>
          </p:cNvGrpSpPr>
          <p:nvPr/>
        </p:nvGrpSpPr>
        <p:grpSpPr bwMode="auto">
          <a:xfrm>
            <a:off x="1517587" y="2852772"/>
            <a:ext cx="331401" cy="302639"/>
            <a:chOff x="-1630052" y="1595106"/>
            <a:chExt cx="1091911" cy="905129"/>
          </a:xfrm>
        </p:grpSpPr>
        <p:sp>
          <p:nvSpPr>
            <p:cNvPr id="162" name="Rounded Rectangle 44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63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29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64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1524000" y="2286653"/>
            <a:ext cx="331401" cy="302639"/>
            <a:chOff x="-1630052" y="1595106"/>
            <a:chExt cx="1091911" cy="905129"/>
          </a:xfrm>
        </p:grpSpPr>
        <p:sp>
          <p:nvSpPr>
            <p:cNvPr id="170" name="Rounded Rectangle 44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71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29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72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60"/>
          <p:cNvGrpSpPr>
            <a:grpSpLocks/>
          </p:cNvGrpSpPr>
          <p:nvPr/>
        </p:nvGrpSpPr>
        <p:grpSpPr bwMode="auto">
          <a:xfrm>
            <a:off x="3257550" y="943628"/>
            <a:ext cx="808157" cy="617985"/>
            <a:chOff x="-1630052" y="1595106"/>
            <a:chExt cx="1091911" cy="905129"/>
          </a:xfrm>
        </p:grpSpPr>
        <p:sp>
          <p:nvSpPr>
            <p:cNvPr id="174" name="Rounded Rectangle 173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75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54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TDA2x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J6</a:t>
              </a:r>
              <a:endParaRPr lang="en-US" sz="9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(Vayu)</a:t>
              </a:r>
            </a:p>
          </p:txBody>
        </p:sp>
        <p:pic>
          <p:nvPicPr>
            <p:cNvPr id="176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60"/>
          <p:cNvGrpSpPr>
            <a:grpSpLocks/>
          </p:cNvGrpSpPr>
          <p:nvPr/>
        </p:nvGrpSpPr>
        <p:grpSpPr bwMode="auto">
          <a:xfrm>
            <a:off x="3268904" y="1686577"/>
            <a:ext cx="808157" cy="617985"/>
            <a:chOff x="-1630052" y="1595106"/>
            <a:chExt cx="1091911" cy="905129"/>
          </a:xfrm>
        </p:grpSpPr>
        <p:sp>
          <p:nvSpPr>
            <p:cNvPr id="178" name="Rounded Rectangle 177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79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396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TDA4x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FC </a:t>
              </a:r>
              <a:r>
                <a:rPr lang="en-US" sz="9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Next</a:t>
              </a:r>
            </a:p>
          </p:txBody>
        </p:sp>
        <p:pic>
          <p:nvPicPr>
            <p:cNvPr id="180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3268544" y="2766212"/>
            <a:ext cx="808156" cy="626131"/>
            <a:chOff x="4023" y="1602"/>
            <a:chExt cx="653" cy="538"/>
          </a:xfrm>
        </p:grpSpPr>
        <p:sp>
          <p:nvSpPr>
            <p:cNvPr id="182" name="Rounded Rectangle 181"/>
            <p:cNvSpPr>
              <a:spLocks noChangeAspect="1"/>
            </p:cNvSpPr>
            <p:nvPr/>
          </p:nvSpPr>
          <p:spPr bwMode="auto">
            <a:xfrm>
              <a:off x="4059" y="1602"/>
              <a:ext cx="540" cy="529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83" name="TextBox 158"/>
            <p:cNvSpPr txBox="1">
              <a:spLocks noChangeArrowheads="1"/>
            </p:cNvSpPr>
            <p:nvPr/>
          </p:nvSpPr>
          <p:spPr bwMode="auto">
            <a:xfrm>
              <a:off x="4023" y="1617"/>
              <a:ext cx="65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err="1">
                  <a:solidFill>
                    <a:srgbClr val="EEEEEE"/>
                  </a:solidFill>
                  <a:latin typeface="Arial" charset="0"/>
                  <a:cs typeface="Arial" charset="0"/>
                </a:rPr>
                <a:t>KeyStone</a:t>
              </a:r>
              <a:r>
                <a:rPr lang="en-US" sz="9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 II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66AK2Hx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(Hawking)</a:t>
              </a:r>
            </a:p>
          </p:txBody>
        </p:sp>
        <p:pic>
          <p:nvPicPr>
            <p:cNvPr id="184" name="Picture 38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5" y="2036"/>
              <a:ext cx="45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60"/>
          <p:cNvGrpSpPr>
            <a:grpSpLocks/>
          </p:cNvGrpSpPr>
          <p:nvPr/>
        </p:nvGrpSpPr>
        <p:grpSpPr bwMode="auto">
          <a:xfrm>
            <a:off x="3297480" y="3848753"/>
            <a:ext cx="808157" cy="617985"/>
            <a:chOff x="-1630052" y="1595106"/>
            <a:chExt cx="1091911" cy="905129"/>
          </a:xfrm>
        </p:grpSpPr>
        <p:sp>
          <p:nvSpPr>
            <p:cNvPr id="186" name="Rounded Rectangle 185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87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676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MCU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-</a:t>
              </a: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C2000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- MSP430</a:t>
              </a:r>
              <a:endParaRPr lang="en-US" sz="8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88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940738" y="14478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WCS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181350" y="3382028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Catalog Processor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267075" y="449347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MCU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162300" y="2324752"/>
            <a:ext cx="1824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Automotive Processor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>
            <a:off x="1019175" y="1734203"/>
            <a:ext cx="2042401" cy="12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9" name="Group 60"/>
          <p:cNvGrpSpPr>
            <a:grpSpLocks/>
          </p:cNvGrpSpPr>
          <p:nvPr/>
        </p:nvGrpSpPr>
        <p:grpSpPr bwMode="auto">
          <a:xfrm>
            <a:off x="1371598" y="1487650"/>
            <a:ext cx="675946" cy="520417"/>
            <a:chOff x="-1630052" y="1595106"/>
            <a:chExt cx="1091911" cy="905129"/>
          </a:xfrm>
        </p:grpSpPr>
        <p:sp>
          <p:nvSpPr>
            <p:cNvPr id="150" name="Rounded Rectangle 44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51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51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AR1xxx</a:t>
              </a:r>
              <a:endParaRPr lang="en-US" sz="8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NR1xxx</a:t>
              </a:r>
              <a:endParaRPr lang="en-US" sz="8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52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42875" y="596265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 Leading applications in broad perception applications in automotive and industrial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078048" y="4309000"/>
            <a:ext cx="304800" cy="12880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87" y="505712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TI has products in multiple 3D sensing technologies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1" name="Right Brace 210"/>
          <p:cNvSpPr/>
          <p:nvPr/>
        </p:nvSpPr>
        <p:spPr>
          <a:xfrm rot="5400000">
            <a:off x="3567579" y="3408830"/>
            <a:ext cx="304796" cy="308833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811341" y="5048250"/>
            <a:ext cx="220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EP has the broadest set of processors and MCUs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038097" y="5580340"/>
            <a:ext cx="1086104" cy="414576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9490" name="Group 60"/>
          <p:cNvGrpSpPr>
            <a:grpSpLocks/>
          </p:cNvGrpSpPr>
          <p:nvPr/>
        </p:nvGrpSpPr>
        <p:grpSpPr bwMode="auto">
          <a:xfrm>
            <a:off x="1366520" y="2158124"/>
            <a:ext cx="680671" cy="548903"/>
            <a:chOff x="-1630052" y="1595106"/>
            <a:chExt cx="1091911" cy="905129"/>
          </a:xfrm>
        </p:grpSpPr>
        <p:sp>
          <p:nvSpPr>
            <p:cNvPr id="158" name="Rounded Rectangle 157"/>
            <p:cNvSpPr>
              <a:spLocks noChangeAspect="1"/>
            </p:cNvSpPr>
            <p:nvPr/>
          </p:nvSpPr>
          <p:spPr bwMode="auto">
            <a:xfrm>
              <a:off x="-1586576" y="1596811"/>
              <a:ext cx="904631" cy="903424"/>
            </a:xfrm>
            <a:prstGeom prst="roundRect">
              <a:avLst>
                <a:gd name="adj" fmla="val 6213"/>
              </a:avLst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ea typeface="SimSun" charset="0"/>
                <a:cs typeface="SimSun" charset="0"/>
              </a:endParaRPr>
            </a:p>
          </p:txBody>
        </p:sp>
        <p:sp>
          <p:nvSpPr>
            <p:cNvPr id="159" name="TextBox 158"/>
            <p:cNvSpPr txBox="1">
              <a:spLocks noChangeArrowheads="1"/>
            </p:cNvSpPr>
            <p:nvPr/>
          </p:nvSpPr>
          <p:spPr bwMode="auto">
            <a:xfrm>
              <a:off x="-1630052" y="1595106"/>
              <a:ext cx="1091911" cy="676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MCU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EEEEEE"/>
                  </a:solidFill>
                  <a:latin typeface="Arial" charset="0"/>
                  <a:cs typeface="Arial" charset="0"/>
                </a:rPr>
                <a:t>-</a:t>
              </a: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C2000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EEEEEE"/>
                  </a:solidFill>
                  <a:latin typeface="Arial" charset="0"/>
                  <a:cs typeface="Arial" charset="0"/>
                </a:rPr>
                <a:t>- MSP430</a:t>
              </a:r>
              <a:endParaRPr lang="en-US" sz="800" b="1" dirty="0">
                <a:solidFill>
                  <a:srgbClr val="EEEEE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60" name="Picture 46" descr="ti_stk_1c_rev_rgb_png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523382" y="2238824"/>
              <a:ext cx="752673" cy="1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5" name="TextBox 164"/>
          <p:cNvSpPr txBox="1"/>
          <p:nvPr/>
        </p:nvSpPr>
        <p:spPr>
          <a:xfrm>
            <a:off x="1981200" y="2130623"/>
            <a:ext cx="59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MCU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981200" y="762000"/>
            <a:ext cx="912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Auto-BU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950144" y="2740223"/>
            <a:ext cx="7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Analog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3_FinalPowerpoint">
  <a:themeElements>
    <a:clrScheme name="TI 2012">
      <a:dk1>
        <a:sysClr val="windowText" lastClr="000000"/>
      </a:dk1>
      <a:lt1>
        <a:sysClr val="window" lastClr="FFFFFF"/>
      </a:lt1>
      <a:dk2>
        <a:srgbClr val="00446A"/>
      </a:dk2>
      <a:lt2>
        <a:srgbClr val="BCBEC0"/>
      </a:lt2>
      <a:accent1>
        <a:srgbClr val="808285"/>
      </a:accent1>
      <a:accent2>
        <a:srgbClr val="EE2C24"/>
      </a:accent2>
      <a:accent3>
        <a:srgbClr val="9C1D20"/>
      </a:accent3>
      <a:accent4>
        <a:srgbClr val="15B6CB"/>
      </a:accent4>
      <a:accent5>
        <a:srgbClr val="0083A9"/>
      </a:accent5>
      <a:accent6>
        <a:srgbClr val="E52127"/>
      </a:accent6>
      <a:hlink>
        <a:srgbClr val="56C8E3"/>
      </a:hlink>
      <a:folHlink>
        <a:srgbClr val="808285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FinalPowerpoint">
  <a:themeElements>
    <a:clrScheme name="TI 2012">
      <a:dk1>
        <a:sysClr val="windowText" lastClr="000000"/>
      </a:dk1>
      <a:lt1>
        <a:sysClr val="window" lastClr="FFFFFF"/>
      </a:lt1>
      <a:dk2>
        <a:srgbClr val="00446A"/>
      </a:dk2>
      <a:lt2>
        <a:srgbClr val="BCBEC0"/>
      </a:lt2>
      <a:accent1>
        <a:srgbClr val="808285"/>
      </a:accent1>
      <a:accent2>
        <a:srgbClr val="EE2C24"/>
      </a:accent2>
      <a:accent3>
        <a:srgbClr val="9C1D20"/>
      </a:accent3>
      <a:accent4>
        <a:srgbClr val="15B6CB"/>
      </a:accent4>
      <a:accent5>
        <a:srgbClr val="0083A9"/>
      </a:accent5>
      <a:accent6>
        <a:srgbClr val="E52127"/>
      </a:accent6>
      <a:hlink>
        <a:srgbClr val="56C8E3"/>
      </a:hlink>
      <a:folHlink>
        <a:srgbClr val="808285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FinalPowerpoint">
  <a:themeElements>
    <a:clrScheme name="TI 2012">
      <a:dk1>
        <a:sysClr val="windowText" lastClr="000000"/>
      </a:dk1>
      <a:lt1>
        <a:sysClr val="window" lastClr="FFFFFF"/>
      </a:lt1>
      <a:dk2>
        <a:srgbClr val="00446A"/>
      </a:dk2>
      <a:lt2>
        <a:srgbClr val="BCBEC0"/>
      </a:lt2>
      <a:accent1>
        <a:srgbClr val="808285"/>
      </a:accent1>
      <a:accent2>
        <a:srgbClr val="EE2C24"/>
      </a:accent2>
      <a:accent3>
        <a:srgbClr val="9C1D20"/>
      </a:accent3>
      <a:accent4>
        <a:srgbClr val="15B6CB"/>
      </a:accent4>
      <a:accent5>
        <a:srgbClr val="0083A9"/>
      </a:accent5>
      <a:accent6>
        <a:srgbClr val="E52127"/>
      </a:accent6>
      <a:hlink>
        <a:srgbClr val="56C8E3"/>
      </a:hlink>
      <a:folHlink>
        <a:srgbClr val="808285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3C2E1"/>
            </a:gs>
            <a:gs pos="50000">
              <a:srgbClr val="E1F0FB"/>
            </a:gs>
            <a:gs pos="100000">
              <a:srgbClr val="A3C2E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B3A42AA411C4486C3F2F1A871B74D" ma:contentTypeVersion="0" ma:contentTypeDescription="Create a new document." ma:contentTypeScope="" ma:versionID="87ef9032bccaf0b66faeb5bfe2a477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91046C-1857-415E-82D3-D8FB4DDD887F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FAE5AF-1E90-4307-9DF3-8EEEE75E1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39ED70F-B935-4FDE-ADC3-24FDC7C14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628</Words>
  <Application>Microsoft Office PowerPoint</Application>
  <PresentationFormat>On-screen Show (4:3)</PresentationFormat>
  <Paragraphs>233</Paragraphs>
  <Slides>15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1_Office Theme</vt:lpstr>
      <vt:lpstr>13_FinalPowerpoint</vt:lpstr>
      <vt:lpstr>14_FinalPowerpoint</vt:lpstr>
      <vt:lpstr>15_FinalPowerpoint</vt:lpstr>
      <vt:lpstr>welcome [Aswin Rao – aswins@ti.com          aswins@umich.edu]</vt:lpstr>
      <vt:lpstr>TI offers the broadest, most complete semiconductor portfolio</vt:lpstr>
      <vt:lpstr>TI in it - Vehicles</vt:lpstr>
      <vt:lpstr>Analog &amp; Embedded processors at work in the real world</vt:lpstr>
      <vt:lpstr>From headlights to taillights and all systems in between</vt:lpstr>
      <vt:lpstr>Automotive Embedded Analytics</vt:lpstr>
      <vt:lpstr>ADAS (Automatic Driver Assistance System)  Camera system</vt:lpstr>
      <vt:lpstr>ADAS Implementation</vt:lpstr>
      <vt:lpstr>TI Perception Processing &amp; Analytics Lab</vt:lpstr>
      <vt:lpstr>Slide 10</vt:lpstr>
      <vt:lpstr>TI has presence over 100,000 products in multiple industries</vt:lpstr>
      <vt:lpstr>Texas Instruments  Innovation Challenge 2015 North America design contest</vt:lpstr>
      <vt:lpstr>Upcoming Events</vt:lpstr>
      <vt:lpstr>Other Information</vt:lpstr>
      <vt:lpstr>Microcontroller architecture</vt:lpstr>
    </vt:vector>
  </TitlesOfParts>
  <Company>Golin Harris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EECS452 DSP</dc:title>
  <dc:creator>Aswin Rao</dc:creator>
  <cp:lastModifiedBy>Aswin</cp:lastModifiedBy>
  <cp:revision>346</cp:revision>
  <dcterms:created xsi:type="dcterms:W3CDTF">2012-08-22T20:07:16Z</dcterms:created>
  <dcterms:modified xsi:type="dcterms:W3CDTF">2014-09-11T13:43:53Z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0x010100D8FB3A42AA411C4486C3F2F1A871B74D</vt:lpwstr>
  </property>
</Properties>
</file>