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6576000" cy="29260800"/>
  <p:notesSz cx="6858000" cy="9144000"/>
  <p:defaultTextStyle>
    <a:defPPr>
      <a:defRPr lang="en-US"/>
    </a:defPPr>
    <a:lvl1pPr algn="l" defTabSz="3552825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1pPr>
    <a:lvl2pPr marL="1776413" indent="-1319213" algn="l" defTabSz="3552825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2pPr>
    <a:lvl3pPr marL="3552825" indent="-2638425" algn="l" defTabSz="3552825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3pPr>
    <a:lvl4pPr marL="5329238" indent="-3957638" algn="l" defTabSz="3552825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4pPr>
    <a:lvl5pPr marL="7105650" indent="-5276850" algn="l" defTabSz="3552825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8FE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986" autoAdjust="0"/>
    <p:restoredTop sz="94660"/>
  </p:normalViewPr>
  <p:slideViewPr>
    <p:cSldViewPr>
      <p:cViewPr varScale="1">
        <p:scale>
          <a:sx n="24" d="100"/>
          <a:sy n="24" d="100"/>
        </p:scale>
        <p:origin x="-1824" y="-120"/>
      </p:cViewPr>
      <p:guideLst>
        <p:guide orient="horz" pos="9216"/>
        <p:guide pos="115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E5D71-5F6F-4055-9143-F2DB8013C54C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5875" y="685800"/>
            <a:ext cx="42862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761BC-3302-4234-86DC-E45BB4579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761BC-3302-4234-86DC-E45BB4579FF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6040" y="8521706"/>
            <a:ext cx="29535120" cy="5880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12080" y="15544800"/>
            <a:ext cx="2432304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76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552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328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104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880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657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433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209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D7416-1EC4-4F2E-8B93-DC9ED2725E78}" type="datetimeFigureOut">
              <a:rPr lang="en-US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7F55E8-CA57-4CD6-BF07-D97548EEE3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ACF41D-8570-4312-AE2A-C068FD20F5D6}" type="datetimeFigureOut">
              <a:rPr lang="en-US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2E097-70EF-4003-8813-E8C7225841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191720" y="1098558"/>
            <a:ext cx="7818120" cy="23406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7360" y="1098558"/>
            <a:ext cx="22875240" cy="23406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A15C08-318F-4A8E-9481-8637C596A52E}" type="datetimeFigureOut">
              <a:rPr lang="en-US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B81FF6-7CA2-44DF-8E23-B8775FD152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F3E5B-6197-4A10-A71B-9DAA2AA92821}" type="datetimeFigureOut">
              <a:rPr lang="en-US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84362D-5BF7-4BB7-8299-24595DC61E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4789" y="17627606"/>
            <a:ext cx="29535120" cy="5448300"/>
          </a:xfrm>
        </p:spPr>
        <p:txBody>
          <a:bodyPr anchor="t"/>
          <a:lstStyle>
            <a:lvl1pPr algn="l">
              <a:defRPr sz="15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4789" y="11626854"/>
            <a:ext cx="29535120" cy="6000748"/>
          </a:xfrm>
        </p:spPr>
        <p:txBody>
          <a:bodyPr anchor="b"/>
          <a:lstStyle>
            <a:lvl1pPr marL="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1pPr>
            <a:lvl2pPr marL="1776169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2pPr>
            <a:lvl3pPr marL="3552342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3pPr>
            <a:lvl4pPr marL="5328511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710468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880849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657022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433191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420936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248A50-FC78-4E51-87FF-029C7F002BC0}" type="datetimeFigureOut">
              <a:rPr lang="en-US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FCE6C7-A81C-4A2A-9C1B-5A2175094F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7360" y="6400806"/>
            <a:ext cx="15346680" cy="18103852"/>
          </a:xfrm>
        </p:spPr>
        <p:txBody>
          <a:bodyPr/>
          <a:lstStyle>
            <a:lvl1pPr>
              <a:defRPr sz="10900"/>
            </a:lvl1pPr>
            <a:lvl2pPr>
              <a:defRPr sz="9300"/>
            </a:lvl2pPr>
            <a:lvl3pPr>
              <a:defRPr sz="7800"/>
            </a:lvl3pPr>
            <a:lvl4pPr>
              <a:defRPr sz="7000"/>
            </a:lvl4pPr>
            <a:lvl5pPr>
              <a:defRPr sz="7000"/>
            </a:lvl5pPr>
            <a:lvl6pPr>
              <a:defRPr sz="7000"/>
            </a:lvl6pPr>
            <a:lvl7pPr>
              <a:defRPr sz="7000"/>
            </a:lvl7pPr>
            <a:lvl8pPr>
              <a:defRPr sz="7000"/>
            </a:lvl8pPr>
            <a:lvl9pPr>
              <a:defRPr sz="7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663160" y="6400806"/>
            <a:ext cx="15346680" cy="18103852"/>
          </a:xfrm>
        </p:spPr>
        <p:txBody>
          <a:bodyPr/>
          <a:lstStyle>
            <a:lvl1pPr>
              <a:defRPr sz="10900"/>
            </a:lvl1pPr>
            <a:lvl2pPr>
              <a:defRPr sz="9300"/>
            </a:lvl2pPr>
            <a:lvl3pPr>
              <a:defRPr sz="7800"/>
            </a:lvl3pPr>
            <a:lvl4pPr>
              <a:defRPr sz="7000"/>
            </a:lvl4pPr>
            <a:lvl5pPr>
              <a:defRPr sz="7000"/>
            </a:lvl5pPr>
            <a:lvl6pPr>
              <a:defRPr sz="7000"/>
            </a:lvl6pPr>
            <a:lvl7pPr>
              <a:defRPr sz="7000"/>
            </a:lvl7pPr>
            <a:lvl8pPr>
              <a:defRPr sz="7000"/>
            </a:lvl8pPr>
            <a:lvl9pPr>
              <a:defRPr sz="7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59365C-56E1-4785-8A8C-C7AD54412FD5}" type="datetimeFigureOut">
              <a:rPr lang="en-US"/>
              <a:pPr/>
              <a:t>4/14/2010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85564-038B-49EF-ADCB-1B9A23471B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7360" y="6140452"/>
            <a:ext cx="15352714" cy="2559048"/>
          </a:xfrm>
        </p:spPr>
        <p:txBody>
          <a:bodyPr anchor="b"/>
          <a:lstStyle>
            <a:lvl1pPr marL="0" indent="0">
              <a:buNone/>
              <a:defRPr sz="9300" b="1"/>
            </a:lvl1pPr>
            <a:lvl2pPr marL="1776169" indent="0">
              <a:buNone/>
              <a:defRPr sz="7800" b="1"/>
            </a:lvl2pPr>
            <a:lvl3pPr marL="3552342" indent="0">
              <a:buNone/>
              <a:defRPr sz="7000" b="1"/>
            </a:lvl3pPr>
            <a:lvl4pPr marL="5328511" indent="0">
              <a:buNone/>
              <a:defRPr sz="6200" b="1"/>
            </a:lvl4pPr>
            <a:lvl5pPr marL="7104680" indent="0">
              <a:buNone/>
              <a:defRPr sz="6200" b="1"/>
            </a:lvl5pPr>
            <a:lvl6pPr marL="8880849" indent="0">
              <a:buNone/>
              <a:defRPr sz="6200" b="1"/>
            </a:lvl6pPr>
            <a:lvl7pPr marL="10657022" indent="0">
              <a:buNone/>
              <a:defRPr sz="6200" b="1"/>
            </a:lvl7pPr>
            <a:lvl8pPr marL="12433191" indent="0">
              <a:buNone/>
              <a:defRPr sz="6200" b="1"/>
            </a:lvl8pPr>
            <a:lvl9pPr marL="14209360" indent="0">
              <a:buNone/>
              <a:defRPr sz="6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7360" y="8699500"/>
            <a:ext cx="15352714" cy="15805152"/>
          </a:xfrm>
        </p:spPr>
        <p:txBody>
          <a:bodyPr/>
          <a:lstStyle>
            <a:lvl1pPr>
              <a:defRPr sz="9300"/>
            </a:lvl1pPr>
            <a:lvl2pPr>
              <a:defRPr sz="7800"/>
            </a:lvl2pPr>
            <a:lvl3pPr>
              <a:defRPr sz="70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651101" y="6140452"/>
            <a:ext cx="15358745" cy="2559048"/>
          </a:xfrm>
        </p:spPr>
        <p:txBody>
          <a:bodyPr anchor="b"/>
          <a:lstStyle>
            <a:lvl1pPr marL="0" indent="0">
              <a:buNone/>
              <a:defRPr sz="9300" b="1"/>
            </a:lvl1pPr>
            <a:lvl2pPr marL="1776169" indent="0">
              <a:buNone/>
              <a:defRPr sz="7800" b="1"/>
            </a:lvl2pPr>
            <a:lvl3pPr marL="3552342" indent="0">
              <a:buNone/>
              <a:defRPr sz="7000" b="1"/>
            </a:lvl3pPr>
            <a:lvl4pPr marL="5328511" indent="0">
              <a:buNone/>
              <a:defRPr sz="6200" b="1"/>
            </a:lvl4pPr>
            <a:lvl5pPr marL="7104680" indent="0">
              <a:buNone/>
              <a:defRPr sz="6200" b="1"/>
            </a:lvl5pPr>
            <a:lvl6pPr marL="8880849" indent="0">
              <a:buNone/>
              <a:defRPr sz="6200" b="1"/>
            </a:lvl6pPr>
            <a:lvl7pPr marL="10657022" indent="0">
              <a:buNone/>
              <a:defRPr sz="6200" b="1"/>
            </a:lvl7pPr>
            <a:lvl8pPr marL="12433191" indent="0">
              <a:buNone/>
              <a:defRPr sz="6200" b="1"/>
            </a:lvl8pPr>
            <a:lvl9pPr marL="14209360" indent="0">
              <a:buNone/>
              <a:defRPr sz="6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651101" y="8699500"/>
            <a:ext cx="15358745" cy="15805152"/>
          </a:xfrm>
        </p:spPr>
        <p:txBody>
          <a:bodyPr/>
          <a:lstStyle>
            <a:lvl1pPr>
              <a:defRPr sz="9300"/>
            </a:lvl1pPr>
            <a:lvl2pPr>
              <a:defRPr sz="7800"/>
            </a:lvl2pPr>
            <a:lvl3pPr>
              <a:defRPr sz="70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199953-145B-4B4C-8BFB-746EF51F46D5}" type="datetimeFigureOut">
              <a:rPr lang="en-US"/>
              <a:pPr/>
              <a:t>4/14/2010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4DB38C-FC16-412A-99B7-F069E472EB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377A89-DF79-4509-9295-15B5AA90FC95}" type="datetimeFigureOut">
              <a:rPr lang="en-US"/>
              <a:pPr/>
              <a:t>4/14/2010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0B743-80D2-470B-9032-62B7890A57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E9A4DF-9CC9-4343-87BB-6354DA6ACB7F}" type="datetimeFigureOut">
              <a:rPr lang="en-US"/>
              <a:pPr/>
              <a:t>4/14/2010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7A506F-53D8-4714-9CBF-F9DF6DC6AF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7366" y="1092200"/>
            <a:ext cx="11431589" cy="4648200"/>
          </a:xfrm>
        </p:spPr>
        <p:txBody>
          <a:bodyPr anchor="b"/>
          <a:lstStyle>
            <a:lvl1pPr algn="l">
              <a:defRPr sz="7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85190" y="1092206"/>
            <a:ext cx="19424650" cy="23412452"/>
          </a:xfrm>
        </p:spPr>
        <p:txBody>
          <a:bodyPr/>
          <a:lstStyle>
            <a:lvl1pPr>
              <a:defRPr sz="12400"/>
            </a:lvl1pPr>
            <a:lvl2pPr>
              <a:defRPr sz="10900"/>
            </a:lvl2pPr>
            <a:lvl3pPr>
              <a:defRPr sz="93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6" y="5740406"/>
            <a:ext cx="11431589" cy="18764252"/>
          </a:xfrm>
        </p:spPr>
        <p:txBody>
          <a:bodyPr/>
          <a:lstStyle>
            <a:lvl1pPr marL="0" indent="0">
              <a:buNone/>
              <a:defRPr sz="5400"/>
            </a:lvl1pPr>
            <a:lvl2pPr marL="1776169" indent="0">
              <a:buNone/>
              <a:defRPr sz="4700"/>
            </a:lvl2pPr>
            <a:lvl3pPr marL="3552342" indent="0">
              <a:buNone/>
              <a:defRPr sz="3900"/>
            </a:lvl3pPr>
            <a:lvl4pPr marL="5328511" indent="0">
              <a:buNone/>
              <a:defRPr sz="3500"/>
            </a:lvl4pPr>
            <a:lvl5pPr marL="7104680" indent="0">
              <a:buNone/>
              <a:defRPr sz="3500"/>
            </a:lvl5pPr>
            <a:lvl6pPr marL="8880849" indent="0">
              <a:buNone/>
              <a:defRPr sz="3500"/>
            </a:lvl6pPr>
            <a:lvl7pPr marL="10657022" indent="0">
              <a:buNone/>
              <a:defRPr sz="3500"/>
            </a:lvl7pPr>
            <a:lvl8pPr marL="12433191" indent="0">
              <a:buNone/>
              <a:defRPr sz="3500"/>
            </a:lvl8pPr>
            <a:lvl9pPr marL="14209360" indent="0">
              <a:buNone/>
              <a:defRPr sz="3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03D425-1D18-4D92-A548-FF51425F8F7D}" type="datetimeFigureOut">
              <a:rPr lang="en-US"/>
              <a:pPr/>
              <a:t>4/14/2010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DBDB4-CBA0-4CEF-B31E-C52F6FA7A4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694" y="19202400"/>
            <a:ext cx="20848320" cy="2266952"/>
          </a:xfrm>
        </p:spPr>
        <p:txBody>
          <a:bodyPr anchor="b"/>
          <a:lstStyle>
            <a:lvl1pPr algn="l">
              <a:defRPr sz="7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10694" y="2451100"/>
            <a:ext cx="20848320" cy="16459200"/>
          </a:xfrm>
        </p:spPr>
        <p:txBody>
          <a:bodyPr lIns="355235" tIns="177615" rIns="355235" bIns="177615" rtlCol="0">
            <a:normAutofit/>
          </a:bodyPr>
          <a:lstStyle>
            <a:lvl1pPr marL="0" indent="0">
              <a:buNone/>
              <a:defRPr sz="12400"/>
            </a:lvl1pPr>
            <a:lvl2pPr marL="1776169" indent="0">
              <a:buNone/>
              <a:defRPr sz="10900"/>
            </a:lvl2pPr>
            <a:lvl3pPr marL="3552342" indent="0">
              <a:buNone/>
              <a:defRPr sz="9300"/>
            </a:lvl3pPr>
            <a:lvl4pPr marL="5328511" indent="0">
              <a:buNone/>
              <a:defRPr sz="7800"/>
            </a:lvl4pPr>
            <a:lvl5pPr marL="7104680" indent="0">
              <a:buNone/>
              <a:defRPr sz="7800"/>
            </a:lvl5pPr>
            <a:lvl6pPr marL="8880849" indent="0">
              <a:buNone/>
              <a:defRPr sz="7800"/>
            </a:lvl6pPr>
            <a:lvl7pPr marL="10657022" indent="0">
              <a:buNone/>
              <a:defRPr sz="7800"/>
            </a:lvl7pPr>
            <a:lvl8pPr marL="12433191" indent="0">
              <a:buNone/>
              <a:defRPr sz="7800"/>
            </a:lvl8pPr>
            <a:lvl9pPr marL="14209360" indent="0">
              <a:buNone/>
              <a:defRPr sz="78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10694" y="21469352"/>
            <a:ext cx="20848320" cy="3219448"/>
          </a:xfrm>
        </p:spPr>
        <p:txBody>
          <a:bodyPr/>
          <a:lstStyle>
            <a:lvl1pPr marL="0" indent="0">
              <a:buNone/>
              <a:defRPr sz="5400"/>
            </a:lvl1pPr>
            <a:lvl2pPr marL="1776169" indent="0">
              <a:buNone/>
              <a:defRPr sz="4700"/>
            </a:lvl2pPr>
            <a:lvl3pPr marL="3552342" indent="0">
              <a:buNone/>
              <a:defRPr sz="3900"/>
            </a:lvl3pPr>
            <a:lvl4pPr marL="5328511" indent="0">
              <a:buNone/>
              <a:defRPr sz="3500"/>
            </a:lvl4pPr>
            <a:lvl5pPr marL="7104680" indent="0">
              <a:buNone/>
              <a:defRPr sz="3500"/>
            </a:lvl5pPr>
            <a:lvl6pPr marL="8880849" indent="0">
              <a:buNone/>
              <a:defRPr sz="3500"/>
            </a:lvl6pPr>
            <a:lvl7pPr marL="10657022" indent="0">
              <a:buNone/>
              <a:defRPr sz="3500"/>
            </a:lvl7pPr>
            <a:lvl8pPr marL="12433191" indent="0">
              <a:buNone/>
              <a:defRPr sz="3500"/>
            </a:lvl8pPr>
            <a:lvl9pPr marL="14209360" indent="0">
              <a:buNone/>
              <a:defRPr sz="3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50C0C1-F19D-4AD4-B3F8-86A1F236E589}" type="datetimeFigureOut">
              <a:rPr lang="en-US"/>
              <a:pPr/>
              <a:t>4/14/2010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E42C5-1813-46EA-B386-BEFFC2E970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1171575"/>
            <a:ext cx="32918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123" tIns="188059" rIns="376123" bIns="18805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6827838"/>
            <a:ext cx="32918400" cy="1931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123" tIns="188059" rIns="376123" bIns="1880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1828800" y="27120850"/>
            <a:ext cx="8534400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123" tIns="188059" rIns="376123" bIns="188059" numCol="1" anchor="ctr" anchorCtr="0" compatLnSpc="1">
            <a:prstTxWarp prst="textNoShape">
              <a:avLst/>
            </a:prstTxWarp>
          </a:bodyPr>
          <a:lstStyle>
            <a:lvl1pPr>
              <a:defRPr sz="50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A9660C91-3639-4FA2-93AB-995398541221}" type="datetimeFigureOut">
              <a:rPr lang="en-US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12496800" y="27120850"/>
            <a:ext cx="11582400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123" tIns="188059" rIns="376123" bIns="188059" numCol="1" anchor="ctr" anchorCtr="0" compatLnSpc="1">
            <a:prstTxWarp prst="textNoShape">
              <a:avLst/>
            </a:prstTxWarp>
          </a:bodyPr>
          <a:lstStyle>
            <a:lvl1pPr algn="ctr">
              <a:defRPr sz="50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6212800" y="27120850"/>
            <a:ext cx="8534400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123" tIns="188059" rIns="376123" bIns="188059" numCol="1" anchor="ctr" anchorCtr="0" compatLnSpc="1">
            <a:prstTxWarp prst="textNoShape">
              <a:avLst/>
            </a:prstTxWarp>
          </a:bodyPr>
          <a:lstStyle>
            <a:lvl1pPr algn="r">
              <a:defRPr sz="50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F068A8BE-1748-48D1-8BFB-510DBF63C39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3760788" rtl="0" eaLnBrk="0" fontAlgn="base" hangingPunct="0">
        <a:spcBef>
          <a:spcPct val="0"/>
        </a:spcBef>
        <a:spcAft>
          <a:spcPct val="0"/>
        </a:spcAft>
        <a:defRPr sz="18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760788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2pPr>
      <a:lvl3pPr algn="ctr" defTabSz="3760788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3pPr>
      <a:lvl4pPr algn="ctr" defTabSz="3760788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4pPr>
      <a:lvl5pPr algn="ctr" defTabSz="3760788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5pPr>
      <a:lvl6pPr marL="457200" algn="ctr" defTabSz="3551238" rtl="0" fontAlgn="base">
        <a:spcBef>
          <a:spcPct val="0"/>
        </a:spcBef>
        <a:spcAft>
          <a:spcPct val="0"/>
        </a:spcAft>
        <a:defRPr sz="17100">
          <a:solidFill>
            <a:schemeClr val="tx1"/>
          </a:solidFill>
          <a:latin typeface="Calibri" pitchFamily="34" charset="0"/>
        </a:defRPr>
      </a:lvl6pPr>
      <a:lvl7pPr marL="914400" algn="ctr" defTabSz="3551238" rtl="0" fontAlgn="base">
        <a:spcBef>
          <a:spcPct val="0"/>
        </a:spcBef>
        <a:spcAft>
          <a:spcPct val="0"/>
        </a:spcAft>
        <a:defRPr sz="17100">
          <a:solidFill>
            <a:schemeClr val="tx1"/>
          </a:solidFill>
          <a:latin typeface="Calibri" pitchFamily="34" charset="0"/>
        </a:defRPr>
      </a:lvl7pPr>
      <a:lvl8pPr marL="1371600" algn="ctr" defTabSz="3551238" rtl="0" fontAlgn="base">
        <a:spcBef>
          <a:spcPct val="0"/>
        </a:spcBef>
        <a:spcAft>
          <a:spcPct val="0"/>
        </a:spcAft>
        <a:defRPr sz="17100">
          <a:solidFill>
            <a:schemeClr val="tx1"/>
          </a:solidFill>
          <a:latin typeface="Calibri" pitchFamily="34" charset="0"/>
        </a:defRPr>
      </a:lvl8pPr>
      <a:lvl9pPr marL="1828800" algn="ctr" defTabSz="3551238" rtl="0" fontAlgn="base">
        <a:spcBef>
          <a:spcPct val="0"/>
        </a:spcBef>
        <a:spcAft>
          <a:spcPct val="0"/>
        </a:spcAft>
        <a:defRPr sz="17100">
          <a:solidFill>
            <a:schemeClr val="tx1"/>
          </a:solidFill>
          <a:latin typeface="Calibri" pitchFamily="34" charset="0"/>
        </a:defRPr>
      </a:lvl9pPr>
    </p:titleStyle>
    <p:bodyStyle>
      <a:lvl1pPr marL="1409700" indent="-1409700" algn="l" defTabSz="37607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100" kern="1200">
          <a:solidFill>
            <a:schemeClr val="tx1"/>
          </a:solidFill>
          <a:latin typeface="+mn-lt"/>
          <a:ea typeface="+mn-ea"/>
          <a:cs typeface="+mn-cs"/>
        </a:defRPr>
      </a:lvl1pPr>
      <a:lvl2pPr marL="3055938" indent="-1174750" algn="l" defTabSz="37607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700588" indent="-938213" algn="l" defTabSz="37607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6580188" indent="-939800" algn="l" defTabSz="37607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461375" indent="-939800" algn="l" defTabSz="376078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9768933" indent="-888085" algn="l" defTabSz="3552342" rtl="0" eaLnBrk="1" latinLnBrk="0" hangingPunct="1">
        <a:spcBef>
          <a:spcPct val="20000"/>
        </a:spcBef>
        <a:buFont typeface="Arial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6pPr>
      <a:lvl7pPr marL="11545106" indent="-888085" algn="l" defTabSz="3552342" rtl="0" eaLnBrk="1" latinLnBrk="0" hangingPunct="1">
        <a:spcBef>
          <a:spcPct val="20000"/>
        </a:spcBef>
        <a:buFont typeface="Arial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7pPr>
      <a:lvl8pPr marL="13321275" indent="-888085" algn="l" defTabSz="3552342" rtl="0" eaLnBrk="1" latinLnBrk="0" hangingPunct="1">
        <a:spcBef>
          <a:spcPct val="20000"/>
        </a:spcBef>
        <a:buFont typeface="Arial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8pPr>
      <a:lvl9pPr marL="15097444" indent="-888085" algn="l" defTabSz="3552342" rtl="0" eaLnBrk="1" latinLnBrk="0" hangingPunct="1">
        <a:spcBef>
          <a:spcPct val="20000"/>
        </a:spcBef>
        <a:buFont typeface="Arial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5234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1pPr>
      <a:lvl2pPr marL="1776169" algn="l" defTabSz="355234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2pPr>
      <a:lvl3pPr marL="3552342" algn="l" defTabSz="355234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3pPr>
      <a:lvl4pPr marL="5328511" algn="l" defTabSz="355234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4pPr>
      <a:lvl5pPr marL="7104680" algn="l" defTabSz="355234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5pPr>
      <a:lvl6pPr marL="8880849" algn="l" defTabSz="355234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6pPr>
      <a:lvl7pPr marL="10657022" algn="l" defTabSz="355234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3191" algn="l" defTabSz="355234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8pPr>
      <a:lvl9pPr marL="14209360" algn="l" defTabSz="3552342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gif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8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Box 88"/>
          <p:cNvSpPr txBox="1">
            <a:spLocks noChangeArrowheads="1"/>
          </p:cNvSpPr>
          <p:nvPr/>
        </p:nvSpPr>
        <p:spPr bwMode="auto">
          <a:xfrm>
            <a:off x="1128712" y="19202400"/>
            <a:ext cx="16478250" cy="8284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817" tIns="48408" rIns="96817" bIns="48408">
            <a:spAutoFit/>
          </a:bodyPr>
          <a:lstStyle/>
          <a:p>
            <a:pPr marL="457200" indent="-457200" algn="just" defTabSz="3762375">
              <a:buFont typeface="Wingdings" pitchFamily="2" charset="2"/>
              <a:buChar char="v"/>
              <a:tabLst>
                <a:tab pos="13970000" algn="l"/>
              </a:tabLst>
            </a:pPr>
            <a:r>
              <a:rPr lang="en-US" sz="3800" dirty="0" smtClean="0">
                <a:latin typeface="Calibri" pitchFamily="34" charset="0"/>
              </a:rPr>
              <a:t>Used three-lead ECG data from 26 patients admitted to hospitals following non-ST-elevation acute coronary syndrome.</a:t>
            </a:r>
          </a:p>
          <a:p>
            <a:pPr marL="457200" indent="-457200" algn="just" defTabSz="3762375">
              <a:buFont typeface="Wingdings" pitchFamily="2" charset="2"/>
              <a:buChar char="v"/>
              <a:tabLst>
                <a:tab pos="13970000" algn="l"/>
              </a:tabLst>
            </a:pPr>
            <a:r>
              <a:rPr lang="en-US" sz="3800" dirty="0" smtClean="0">
                <a:latin typeface="Calibri" pitchFamily="34" charset="0"/>
              </a:rPr>
              <a:t>Applied three different nonlinear metrics to quantify the morphology differences (MD) time series</a:t>
            </a:r>
            <a:r>
              <a:rPr lang="en-US" sz="3800" baseline="30000" dirty="0" smtClean="0">
                <a:latin typeface="Calibri" pitchFamily="34" charset="0"/>
              </a:rPr>
              <a:t>1</a:t>
            </a:r>
            <a:r>
              <a:rPr lang="en-US" sz="3800" dirty="0" smtClean="0">
                <a:latin typeface="Calibri" pitchFamily="34" charset="0"/>
              </a:rPr>
              <a:t>.</a:t>
            </a:r>
          </a:p>
          <a:p>
            <a:pPr marL="2233613" lvl="1" indent="-457200" algn="just" defTabSz="3762375">
              <a:buFont typeface="Wingdings" pitchFamily="2" charset="2"/>
              <a:buChar char="v"/>
              <a:tabLst>
                <a:tab pos="13970000" algn="l"/>
              </a:tabLst>
            </a:pPr>
            <a:r>
              <a:rPr lang="en-US" sz="3800" dirty="0" smtClean="0">
                <a:latin typeface="Calibri" pitchFamily="34" charset="0"/>
              </a:rPr>
              <a:t>Sample entropy – Measures the amount of uncertainty or disorder in the time series.</a:t>
            </a:r>
          </a:p>
          <a:p>
            <a:pPr marL="2233613" lvl="1" indent="-457200" algn="just" defTabSz="3762375">
              <a:buFont typeface="Wingdings" pitchFamily="2" charset="2"/>
              <a:buChar char="v"/>
              <a:tabLst>
                <a:tab pos="13970000" algn="l"/>
              </a:tabLst>
            </a:pPr>
            <a:r>
              <a:rPr lang="en-US" sz="3800" dirty="0" smtClean="0">
                <a:latin typeface="Calibri" pitchFamily="34" charset="0"/>
              </a:rPr>
              <a:t>Detrended fluctuation analysis – Measures the variations in the signal around segments of the signal.</a:t>
            </a:r>
          </a:p>
          <a:p>
            <a:pPr marL="2233613" lvl="1" indent="-457200" algn="just" defTabSz="3762375">
              <a:buFont typeface="Wingdings" pitchFamily="2" charset="2"/>
              <a:buChar char="v"/>
              <a:tabLst>
                <a:tab pos="13970000" algn="l"/>
              </a:tabLst>
            </a:pPr>
            <a:r>
              <a:rPr lang="en-US" sz="3800" dirty="0" smtClean="0">
                <a:latin typeface="Calibri" pitchFamily="34" charset="0"/>
              </a:rPr>
              <a:t>Poincaré analysis – Measures variations in consecutive samples of the time series.</a:t>
            </a:r>
          </a:p>
          <a:p>
            <a:pPr marL="457200" indent="-457200" algn="just" defTabSz="3762375">
              <a:buFont typeface="Wingdings" pitchFamily="2" charset="2"/>
              <a:buChar char="v"/>
              <a:tabLst>
                <a:tab pos="13970000" algn="l"/>
              </a:tabLst>
            </a:pPr>
            <a:r>
              <a:rPr lang="en-US" sz="3800" dirty="0" smtClean="0">
                <a:latin typeface="Calibri" pitchFamily="34" charset="0"/>
              </a:rPr>
              <a:t>Studied association between these metrics and outcomes on follow-up (median follow-up of 60 days; 12 deaths)</a:t>
            </a:r>
          </a:p>
          <a:p>
            <a:pPr marL="457200" indent="-457200" algn="just" defTabSz="3762375">
              <a:buFont typeface="Wingdings" pitchFamily="2" charset="2"/>
              <a:buChar char="v"/>
              <a:tabLst>
                <a:tab pos="13970000" algn="l"/>
              </a:tabLst>
            </a:pPr>
            <a:r>
              <a:rPr lang="en-US" sz="3800" dirty="0" smtClean="0">
                <a:latin typeface="Calibri" pitchFamily="34" charset="0"/>
              </a:rPr>
              <a:t>Compared results of patients who lived and those who died for each of the three metrics.</a:t>
            </a:r>
            <a:endParaRPr lang="en-US" sz="8200" dirty="0">
              <a:latin typeface="Calibri" pitchFamily="34" charset="0"/>
            </a:endParaRPr>
          </a:p>
        </p:txBody>
      </p:sp>
      <p:sp>
        <p:nvSpPr>
          <p:cNvPr id="1029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36576000" cy="1676399"/>
          </a:xfrm>
        </p:spPr>
        <p:txBody>
          <a:bodyPr/>
          <a:lstStyle/>
          <a:p>
            <a:pPr eaLnBrk="1" hangingPunct="1"/>
            <a:r>
              <a:rPr lang="en-US" sz="7600" b="1" dirty="0" smtClean="0">
                <a:solidFill>
                  <a:srgbClr val="000099"/>
                </a:solidFill>
              </a:rPr>
              <a:t>COMPUTER-BASED PREDICTIONS OF FATAL CARDIAC ARRHYTHMIAS</a:t>
            </a:r>
            <a:r>
              <a:rPr lang="en-US" sz="7000" dirty="0" smtClean="0"/>
              <a:t> </a:t>
            </a:r>
            <a:br>
              <a:rPr lang="en-US" sz="7000" dirty="0" smtClean="0"/>
            </a:br>
            <a:endParaRPr lang="en-US" sz="4800" dirty="0" smtClean="0"/>
          </a:p>
        </p:txBody>
      </p:sp>
      <p:sp>
        <p:nvSpPr>
          <p:cNvPr id="1030" name="Subtitle 2"/>
          <p:cNvSpPr>
            <a:spLocks noGrp="1"/>
          </p:cNvSpPr>
          <p:nvPr>
            <p:ph type="subTitle" idx="1"/>
          </p:nvPr>
        </p:nvSpPr>
        <p:spPr>
          <a:xfrm>
            <a:off x="838200" y="11344383"/>
            <a:ext cx="17149762" cy="7219950"/>
          </a:xfrm>
        </p:spPr>
        <p:txBody>
          <a:bodyPr/>
          <a:lstStyle/>
          <a:p>
            <a:pPr marL="457200" indent="-457200" algn="just" eaLnBrk="1" hangingPunct="1">
              <a:spcBef>
                <a:spcPct val="0"/>
              </a:spcBef>
              <a:buFont typeface="Wingdings" pitchFamily="2" charset="2"/>
              <a:buChar char="v"/>
              <a:tabLst>
                <a:tab pos="120650" algn="l"/>
              </a:tabLst>
            </a:pPr>
            <a:endParaRPr lang="en-US" sz="3800" dirty="0" smtClean="0">
              <a:solidFill>
                <a:schemeClr val="tx1"/>
              </a:solidFill>
            </a:endParaRPr>
          </a:p>
          <a:p>
            <a:pPr marL="457200" indent="-457200" algn="just" eaLnBrk="1" hangingPunct="1">
              <a:buFont typeface="Wingdings" pitchFamily="2" charset="2"/>
              <a:buChar char="v"/>
              <a:tabLst>
                <a:tab pos="120650" algn="l"/>
              </a:tabLst>
            </a:pPr>
            <a:r>
              <a:rPr lang="en-US" sz="3800" dirty="0" smtClean="0">
                <a:solidFill>
                  <a:schemeClr val="tx1"/>
                </a:solidFill>
              </a:rPr>
              <a:t>The impact of treatment options (e.g., implantable defibrillators) is limited by the lack of accurate diagnostic tools to predict patients at risk of cardiac arrhythmias.</a:t>
            </a:r>
          </a:p>
          <a:p>
            <a:pPr marL="457200" indent="-457200" algn="just" eaLnBrk="1" hangingPunct="1">
              <a:buFont typeface="Wingdings" pitchFamily="2" charset="2"/>
              <a:buChar char="v"/>
              <a:tabLst>
                <a:tab pos="120650" algn="l"/>
              </a:tabLst>
            </a:pPr>
            <a:r>
              <a:rPr lang="en-US" sz="3800" dirty="0" smtClean="0">
                <a:solidFill>
                  <a:schemeClr val="tx1"/>
                </a:solidFill>
              </a:rPr>
              <a:t>Echocardiography is widely used to predict high risk </a:t>
            </a:r>
            <a:r>
              <a:rPr lang="en-US" sz="3800" dirty="0" smtClean="0">
                <a:solidFill>
                  <a:schemeClr val="tx1"/>
                </a:solidFill>
              </a:rPr>
              <a:t>patients, </a:t>
            </a:r>
            <a:r>
              <a:rPr lang="en-US" sz="3800" dirty="0" smtClean="0">
                <a:solidFill>
                  <a:schemeClr val="tx1"/>
                </a:solidFill>
              </a:rPr>
              <a:t>but most SCDs take place in patients with preserved left ventricular function. Recent work on identifying these cases has focused on studying information in ECG signals.</a:t>
            </a:r>
          </a:p>
          <a:p>
            <a:pPr marL="457200" indent="-457200" algn="just" eaLnBrk="1" hangingPunct="1">
              <a:buFont typeface="Wingdings" pitchFamily="2" charset="2"/>
              <a:buChar char="v"/>
              <a:tabLst>
                <a:tab pos="120650" algn="l"/>
              </a:tabLst>
            </a:pPr>
            <a:r>
              <a:rPr lang="en-US" sz="3800" dirty="0" smtClean="0">
                <a:solidFill>
                  <a:schemeClr val="tx1"/>
                </a:solidFill>
              </a:rPr>
              <a:t> Subtle changes in the morphology (shape) of the ECG signal have been shown to be associated with fatal cardiac arrhythmias. It is believed that beat-to-beat changes in ECG morphology measure myocardial instability that predisposes patients to arrhythmias.</a:t>
            </a:r>
          </a:p>
        </p:txBody>
      </p:sp>
      <p:sp>
        <p:nvSpPr>
          <p:cNvPr id="1031" name="TextBox 5"/>
          <p:cNvSpPr txBox="1">
            <a:spLocks noChangeArrowheads="1"/>
          </p:cNvSpPr>
          <p:nvPr/>
        </p:nvSpPr>
        <p:spPr bwMode="auto">
          <a:xfrm>
            <a:off x="919162" y="7093058"/>
            <a:ext cx="1243330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817" tIns="48408" rIns="96817" bIns="48408">
            <a:spAutoFit/>
          </a:bodyPr>
          <a:lstStyle/>
          <a:p>
            <a:pPr indent="241300" defTabSz="3762375"/>
            <a:r>
              <a:rPr lang="en-US" sz="5700" b="1" u="sng" dirty="0">
                <a:solidFill>
                  <a:srgbClr val="000099"/>
                </a:solidFill>
                <a:latin typeface="Calibri" pitchFamily="34" charset="0"/>
              </a:rPr>
              <a:t>Background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9370675" y="3983039"/>
            <a:ext cx="15833725" cy="18025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817" tIns="48408" rIns="96817" bIns="48408">
            <a:spAutoFit/>
          </a:bodyPr>
          <a:lstStyle/>
          <a:p>
            <a:pPr marL="457200" indent="-457200" algn="just" defTabSz="3762375">
              <a:defRPr/>
            </a:pPr>
            <a:endParaRPr lang="en-US" sz="6300" b="1" dirty="0">
              <a:latin typeface="Calibri" pitchFamily="34" charset="0"/>
            </a:endParaRPr>
          </a:p>
          <a:p>
            <a:pPr marL="457200" indent="-457200" algn="just" defTabSz="3762375">
              <a:buFont typeface="Wingdings" pitchFamily="2" charset="2"/>
              <a:buChar char="v"/>
              <a:defRPr/>
            </a:pPr>
            <a:r>
              <a:rPr lang="en-US" sz="3800" dirty="0" smtClean="0">
                <a:latin typeface="Calibri" pitchFamily="34" charset="0"/>
              </a:rPr>
              <a:t>Dichotomizing each metric at the 75</a:t>
            </a:r>
            <a:r>
              <a:rPr lang="en-US" sz="3800" baseline="30000" dirty="0" smtClean="0">
                <a:latin typeface="Calibri" pitchFamily="34" charset="0"/>
              </a:rPr>
              <a:t>th</a:t>
            </a:r>
            <a:r>
              <a:rPr lang="en-US" sz="3800" dirty="0" smtClean="0">
                <a:latin typeface="Calibri" pitchFamily="34" charset="0"/>
              </a:rPr>
              <a:t> percentile, the following number of patients died in the high risk group:</a:t>
            </a:r>
          </a:p>
          <a:p>
            <a:pPr marL="2238375" lvl="1" indent="-473075" algn="just" defTabSz="3762375">
              <a:buFont typeface="Wingdings" pitchFamily="2" charset="2"/>
              <a:buChar char="v"/>
              <a:defRPr/>
            </a:pPr>
            <a:r>
              <a:rPr lang="en-US" sz="3800" dirty="0" smtClean="0">
                <a:latin typeface="Calibri" pitchFamily="34" charset="0"/>
              </a:rPr>
              <a:t>Poincaré analysis – </a:t>
            </a:r>
            <a:r>
              <a:rPr lang="en-US" sz="3800" b="1" dirty="0" smtClean="0">
                <a:latin typeface="Calibri" pitchFamily="34" charset="0"/>
              </a:rPr>
              <a:t>4</a:t>
            </a:r>
            <a:r>
              <a:rPr lang="en-US" sz="3800" dirty="0" smtClean="0">
                <a:latin typeface="Calibri" pitchFamily="34" charset="0"/>
              </a:rPr>
              <a:t> out of 7</a:t>
            </a:r>
          </a:p>
          <a:p>
            <a:pPr marL="2238375" lvl="1" indent="-473075" algn="just" defTabSz="3762375">
              <a:buFont typeface="Wingdings" pitchFamily="2" charset="2"/>
              <a:buChar char="v"/>
              <a:defRPr/>
            </a:pPr>
            <a:r>
              <a:rPr lang="en-US" sz="3800" dirty="0" smtClean="0">
                <a:latin typeface="Calibri" pitchFamily="34" charset="0"/>
              </a:rPr>
              <a:t>Detrended fluctuation analysis – </a:t>
            </a:r>
            <a:r>
              <a:rPr lang="en-US" sz="3800" b="1" dirty="0" smtClean="0">
                <a:latin typeface="Calibri" pitchFamily="34" charset="0"/>
              </a:rPr>
              <a:t>6</a:t>
            </a:r>
            <a:r>
              <a:rPr lang="en-US" sz="3800" dirty="0" smtClean="0">
                <a:latin typeface="Calibri" pitchFamily="34" charset="0"/>
              </a:rPr>
              <a:t> out of 7</a:t>
            </a:r>
          </a:p>
          <a:p>
            <a:pPr marL="2238375" lvl="1" indent="-473075" algn="just" defTabSz="3762375">
              <a:buFont typeface="Wingdings" pitchFamily="2" charset="2"/>
              <a:buChar char="v"/>
              <a:defRPr/>
            </a:pPr>
            <a:r>
              <a:rPr lang="en-US" sz="3800" dirty="0" smtClean="0">
                <a:latin typeface="Calibri" pitchFamily="34" charset="0"/>
              </a:rPr>
              <a:t>Sample entropy - </a:t>
            </a:r>
            <a:r>
              <a:rPr lang="en-US" sz="3800" b="1" dirty="0" smtClean="0">
                <a:latin typeface="Calibri" pitchFamily="34" charset="0"/>
              </a:rPr>
              <a:t>4</a:t>
            </a:r>
            <a:r>
              <a:rPr lang="en-US" sz="3800" dirty="0" smtClean="0">
                <a:latin typeface="Calibri" pitchFamily="34" charset="0"/>
              </a:rPr>
              <a:t> out of 7</a:t>
            </a:r>
          </a:p>
          <a:p>
            <a:pPr marL="2233613" lvl="1" indent="-457200" algn="just" defTabSz="3762375">
              <a:buFont typeface="Wingdings" pitchFamily="2" charset="2"/>
              <a:buChar char="v"/>
              <a:defRPr/>
            </a:pPr>
            <a:endParaRPr lang="en-US" sz="3800" dirty="0" smtClean="0">
              <a:latin typeface="Calibri" pitchFamily="34" charset="0"/>
            </a:endParaRPr>
          </a:p>
          <a:p>
            <a:pPr marL="2233613" lvl="1" indent="-457200" algn="just" defTabSz="3762375">
              <a:buFont typeface="Wingdings" pitchFamily="2" charset="2"/>
              <a:buChar char="v"/>
              <a:defRPr/>
            </a:pPr>
            <a:endParaRPr lang="en-US" sz="3800" dirty="0" smtClean="0">
              <a:latin typeface="Calibri" pitchFamily="34" charset="0"/>
            </a:endParaRPr>
          </a:p>
          <a:p>
            <a:pPr marL="2233613" lvl="1" indent="-457200" algn="just" defTabSz="3762375">
              <a:buFont typeface="Wingdings" pitchFamily="2" charset="2"/>
              <a:buChar char="v"/>
              <a:defRPr/>
            </a:pPr>
            <a:endParaRPr lang="en-US" sz="3800" dirty="0" smtClean="0">
              <a:latin typeface="Calibri" pitchFamily="34" charset="0"/>
            </a:endParaRPr>
          </a:p>
          <a:p>
            <a:pPr marL="2233613" lvl="1" indent="-457200" algn="just" defTabSz="3762375">
              <a:buFont typeface="Wingdings" pitchFamily="2" charset="2"/>
              <a:buChar char="v"/>
              <a:defRPr/>
            </a:pPr>
            <a:endParaRPr lang="en-US" sz="3800" dirty="0" smtClean="0">
              <a:latin typeface="Calibri" pitchFamily="34" charset="0"/>
            </a:endParaRPr>
          </a:p>
          <a:p>
            <a:pPr marL="2233613" lvl="1" indent="-457200" algn="just" defTabSz="3762375">
              <a:buFont typeface="Wingdings" pitchFamily="2" charset="2"/>
              <a:buChar char="v"/>
              <a:defRPr/>
            </a:pPr>
            <a:endParaRPr lang="en-US" sz="3800" dirty="0" smtClean="0">
              <a:latin typeface="Calibri" pitchFamily="34" charset="0"/>
            </a:endParaRPr>
          </a:p>
          <a:p>
            <a:pPr marL="457200" indent="-457200" algn="just" defTabSz="3762375">
              <a:buFont typeface="Wingdings" pitchFamily="2" charset="2"/>
              <a:buChar char="v"/>
              <a:defRPr/>
            </a:pPr>
            <a:r>
              <a:rPr lang="en-US" sz="3800" dirty="0" smtClean="0">
                <a:latin typeface="Calibri" pitchFamily="34" charset="0"/>
              </a:rPr>
              <a:t>The same analysis was run on each patient’s data with median filtering.  The results using these signals were the following:</a:t>
            </a:r>
          </a:p>
          <a:p>
            <a:pPr marL="2233613" lvl="1" indent="-457200" algn="just" defTabSz="3762375">
              <a:buFont typeface="Wingdings" pitchFamily="2" charset="2"/>
              <a:buChar char="v"/>
              <a:defRPr/>
            </a:pPr>
            <a:r>
              <a:rPr lang="en-US" sz="3800" dirty="0" smtClean="0">
                <a:latin typeface="Calibri" pitchFamily="34" charset="0"/>
              </a:rPr>
              <a:t>Poincaré analysis – </a:t>
            </a:r>
            <a:r>
              <a:rPr lang="en-US" sz="3800" b="1" dirty="0" smtClean="0">
                <a:latin typeface="Calibri" pitchFamily="34" charset="0"/>
              </a:rPr>
              <a:t>5</a:t>
            </a:r>
            <a:r>
              <a:rPr lang="en-US" sz="3800" dirty="0" smtClean="0">
                <a:latin typeface="Calibri" pitchFamily="34" charset="0"/>
              </a:rPr>
              <a:t> out of 7</a:t>
            </a:r>
          </a:p>
          <a:p>
            <a:pPr marL="2233613" lvl="1" indent="-457200" algn="just" defTabSz="3762375">
              <a:buFont typeface="Wingdings" pitchFamily="2" charset="2"/>
              <a:buChar char="v"/>
              <a:defRPr/>
            </a:pPr>
            <a:r>
              <a:rPr lang="en-US" sz="3800" dirty="0" smtClean="0">
                <a:latin typeface="Calibri" pitchFamily="34" charset="0"/>
              </a:rPr>
              <a:t>Detrended fluctuation analysis – </a:t>
            </a:r>
            <a:r>
              <a:rPr lang="en-US" sz="3800" b="1" dirty="0" smtClean="0">
                <a:latin typeface="Calibri" pitchFamily="34" charset="0"/>
              </a:rPr>
              <a:t>5</a:t>
            </a:r>
            <a:r>
              <a:rPr lang="en-US" sz="3800" dirty="0" smtClean="0">
                <a:latin typeface="Calibri" pitchFamily="34" charset="0"/>
              </a:rPr>
              <a:t> out of 7</a:t>
            </a:r>
          </a:p>
          <a:p>
            <a:pPr marL="2233613" lvl="1" indent="-457200" algn="just" defTabSz="3762375">
              <a:buFont typeface="Wingdings" pitchFamily="2" charset="2"/>
              <a:buChar char="v"/>
              <a:defRPr/>
            </a:pPr>
            <a:r>
              <a:rPr lang="en-US" sz="3800" dirty="0" smtClean="0">
                <a:latin typeface="Calibri" pitchFamily="34" charset="0"/>
              </a:rPr>
              <a:t>Sample entropy - </a:t>
            </a:r>
            <a:r>
              <a:rPr lang="en-US" sz="3800" b="1" dirty="0" smtClean="0">
                <a:latin typeface="Calibri" pitchFamily="34" charset="0"/>
              </a:rPr>
              <a:t>4</a:t>
            </a:r>
            <a:r>
              <a:rPr lang="en-US" sz="3800" dirty="0" smtClean="0">
                <a:latin typeface="Calibri" pitchFamily="34" charset="0"/>
              </a:rPr>
              <a:t> out of 7</a:t>
            </a:r>
            <a:endParaRPr lang="en-US" sz="3800" dirty="0">
              <a:latin typeface="Calibri" pitchFamily="34" charset="0"/>
            </a:endParaRPr>
          </a:p>
          <a:p>
            <a:pPr marL="457200" indent="-457200" algn="just" defTabSz="3762375">
              <a:buFont typeface="Wingdings" pitchFamily="2" charset="2"/>
              <a:buChar char="v"/>
              <a:defRPr/>
            </a:pPr>
            <a:r>
              <a:rPr lang="en-US" sz="3800" dirty="0" smtClean="0">
                <a:latin typeface="Calibri" pitchFamily="34" charset="0"/>
              </a:rPr>
              <a:t>A cumulative probability plot was also done for each metric, shown below.</a:t>
            </a:r>
          </a:p>
          <a:p>
            <a:pPr marL="457200" indent="-457200" algn="just" defTabSz="3762375">
              <a:buFont typeface="Wingdings" pitchFamily="2" charset="2"/>
              <a:buChar char="v"/>
              <a:defRPr/>
            </a:pPr>
            <a:endParaRPr lang="en-US" sz="3800" dirty="0" smtClean="0">
              <a:latin typeface="Calibri" pitchFamily="34" charset="0"/>
            </a:endParaRPr>
          </a:p>
          <a:p>
            <a:pPr marL="457200" indent="-457200" algn="just" defTabSz="3762375">
              <a:buFont typeface="Wingdings" pitchFamily="2" charset="2"/>
              <a:buChar char="v"/>
              <a:defRPr/>
            </a:pPr>
            <a:endParaRPr lang="en-US" sz="3800" dirty="0" smtClean="0">
              <a:latin typeface="Calibri" pitchFamily="34" charset="0"/>
            </a:endParaRPr>
          </a:p>
          <a:p>
            <a:pPr marL="457200" indent="-457200" algn="just" defTabSz="3762375">
              <a:buFont typeface="Wingdings" pitchFamily="2" charset="2"/>
              <a:buChar char="v"/>
              <a:defRPr/>
            </a:pPr>
            <a:endParaRPr lang="en-US" sz="3800" dirty="0" smtClean="0">
              <a:latin typeface="Calibri" pitchFamily="34" charset="0"/>
            </a:endParaRPr>
          </a:p>
          <a:p>
            <a:pPr marL="457200" indent="-457200" algn="just" defTabSz="3762375">
              <a:buFont typeface="Wingdings" pitchFamily="2" charset="2"/>
              <a:buChar char="v"/>
              <a:defRPr/>
            </a:pPr>
            <a:endParaRPr lang="en-US" sz="3800" dirty="0" smtClean="0">
              <a:latin typeface="Calibri" pitchFamily="34" charset="0"/>
            </a:endParaRPr>
          </a:p>
          <a:p>
            <a:pPr marL="457200" indent="-457200" algn="just" defTabSz="3762375">
              <a:buFont typeface="Wingdings" pitchFamily="2" charset="2"/>
              <a:buChar char="v"/>
              <a:defRPr/>
            </a:pPr>
            <a:endParaRPr lang="en-US" sz="3800" dirty="0" smtClean="0">
              <a:latin typeface="Calibri" pitchFamily="34" charset="0"/>
            </a:endParaRPr>
          </a:p>
          <a:p>
            <a:pPr marL="457200" indent="-457200" algn="just" defTabSz="3762375">
              <a:buFont typeface="Wingdings" pitchFamily="2" charset="2"/>
              <a:buChar char="v"/>
              <a:defRPr/>
            </a:pPr>
            <a:endParaRPr lang="en-US" sz="3800" dirty="0" smtClean="0">
              <a:latin typeface="Calibri" pitchFamily="34" charset="0"/>
            </a:endParaRPr>
          </a:p>
          <a:p>
            <a:pPr marL="457200" indent="-457200" algn="just" defTabSz="3762375">
              <a:defRPr/>
            </a:pPr>
            <a:endParaRPr lang="en-US" sz="3800" dirty="0" smtClean="0">
              <a:latin typeface="Calibri" pitchFamily="34" charset="0"/>
            </a:endParaRPr>
          </a:p>
          <a:p>
            <a:pPr marL="457200" indent="-457200" algn="just" defTabSz="3762375">
              <a:buFont typeface="Wingdings" pitchFamily="2" charset="2"/>
              <a:buChar char="v"/>
              <a:defRPr/>
            </a:pPr>
            <a:endParaRPr lang="en-US" sz="3800" dirty="0" smtClean="0">
              <a:latin typeface="Calibri" pitchFamily="34" charset="0"/>
            </a:endParaRPr>
          </a:p>
          <a:p>
            <a:pPr marL="457200" indent="-457200" algn="just" defTabSz="3762375">
              <a:buFont typeface="Wingdings" pitchFamily="2" charset="2"/>
              <a:buChar char="v"/>
              <a:defRPr/>
            </a:pPr>
            <a:r>
              <a:rPr lang="en-US" sz="3800" dirty="0" err="1" smtClean="0">
                <a:latin typeface="Calibri" pitchFamily="34" charset="0"/>
              </a:rPr>
              <a:t>Detrended</a:t>
            </a:r>
            <a:r>
              <a:rPr lang="en-US" sz="3800" dirty="0" smtClean="0">
                <a:latin typeface="Calibri" pitchFamily="34" charset="0"/>
              </a:rPr>
              <a:t> fluctuation analysis gives the greatest potential to be used as a predictor of fatal cardiac arrhythmias.  This measure gives the greatest number of patients who died in the 75</a:t>
            </a:r>
            <a:r>
              <a:rPr lang="en-US" sz="3800" baseline="30000" dirty="0" smtClean="0">
                <a:latin typeface="Calibri" pitchFamily="34" charset="0"/>
              </a:rPr>
              <a:t>th</a:t>
            </a:r>
            <a:r>
              <a:rPr lang="en-US" sz="3800" dirty="0" smtClean="0">
                <a:latin typeface="Calibri" pitchFamily="34" charset="0"/>
              </a:rPr>
              <a:t> percentile and gives a significant separation of  patients who died and those who lived in the cumulative probability plot.</a:t>
            </a:r>
            <a:endParaRPr lang="en-US" sz="3800" dirty="0">
              <a:latin typeface="Calibri" pitchFamily="34" charset="0"/>
            </a:endParaRPr>
          </a:p>
        </p:txBody>
      </p:sp>
      <p:sp>
        <p:nvSpPr>
          <p:cNvPr id="1033" name="TextBox 11"/>
          <p:cNvSpPr txBox="1">
            <a:spLocks noChangeArrowheads="1"/>
          </p:cNvSpPr>
          <p:nvPr/>
        </p:nvSpPr>
        <p:spPr bwMode="auto">
          <a:xfrm>
            <a:off x="19735800" y="4054475"/>
            <a:ext cx="9866313" cy="97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817" tIns="48408" rIns="96817" bIns="48408">
            <a:spAutoFit/>
          </a:bodyPr>
          <a:lstStyle/>
          <a:p>
            <a:pPr indent="120650" algn="just" defTabSz="3762375"/>
            <a:r>
              <a:rPr lang="en-US" sz="5700" b="1" u="sng" dirty="0" smtClean="0">
                <a:solidFill>
                  <a:srgbClr val="000099"/>
                </a:solidFill>
                <a:latin typeface="Calibri" pitchFamily="34" charset="0"/>
              </a:rPr>
              <a:t>Results</a:t>
            </a:r>
            <a:endParaRPr lang="en-US" sz="5700" b="1" u="sng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1034" name="TextBox 14"/>
          <p:cNvSpPr txBox="1">
            <a:spLocks noChangeArrowheads="1"/>
          </p:cNvSpPr>
          <p:nvPr/>
        </p:nvSpPr>
        <p:spPr bwMode="auto">
          <a:xfrm>
            <a:off x="1223962" y="18211800"/>
            <a:ext cx="14116050" cy="97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817" tIns="48408" rIns="96817" bIns="48408">
            <a:spAutoFit/>
          </a:bodyPr>
          <a:lstStyle/>
          <a:p>
            <a:pPr defTabSz="3762375"/>
            <a:r>
              <a:rPr lang="en-US" sz="5700" b="1" u="sng" dirty="0" smtClean="0">
                <a:solidFill>
                  <a:srgbClr val="000099"/>
                </a:solidFill>
                <a:latin typeface="Calibri" pitchFamily="34" charset="0"/>
              </a:rPr>
              <a:t>Methods Investigated</a:t>
            </a:r>
            <a:endParaRPr lang="en-US" sz="5700" b="1" u="sng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1035" name="TextBox 15"/>
          <p:cNvSpPr txBox="1">
            <a:spLocks noChangeArrowheads="1"/>
          </p:cNvSpPr>
          <p:nvPr/>
        </p:nvSpPr>
        <p:spPr bwMode="auto">
          <a:xfrm>
            <a:off x="20061238" y="23152100"/>
            <a:ext cx="144367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817" tIns="48408" rIns="96817" bIns="48408">
            <a:spAutoFit/>
          </a:bodyPr>
          <a:lstStyle/>
          <a:p>
            <a:pPr defTabSz="3762375">
              <a:buFont typeface="Wingdings" pitchFamily="2" charset="2"/>
              <a:buChar char="v"/>
            </a:pPr>
            <a:endParaRPr lang="en-US" sz="3400">
              <a:latin typeface="Lucida Bright" pitchFamily="18" charset="0"/>
            </a:endParaRPr>
          </a:p>
        </p:txBody>
      </p:sp>
      <p:sp>
        <p:nvSpPr>
          <p:cNvPr id="1036" name="TextBox 16"/>
          <p:cNvSpPr txBox="1">
            <a:spLocks noChangeArrowheads="1"/>
          </p:cNvSpPr>
          <p:nvPr/>
        </p:nvSpPr>
        <p:spPr bwMode="auto">
          <a:xfrm>
            <a:off x="19812000" y="22189875"/>
            <a:ext cx="10668000" cy="97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817" tIns="48408" rIns="96817" bIns="48408">
            <a:spAutoFit/>
          </a:bodyPr>
          <a:lstStyle/>
          <a:p>
            <a:pPr defTabSz="3762375"/>
            <a:r>
              <a:rPr lang="en-US" sz="5700" b="1" u="sng" dirty="0" smtClean="0">
                <a:solidFill>
                  <a:srgbClr val="000099"/>
                </a:solidFill>
                <a:latin typeface="Calibri" pitchFamily="34" charset="0"/>
              </a:rPr>
              <a:t>Future Work</a:t>
            </a:r>
            <a:endParaRPr lang="en-US" sz="5700" b="1" u="sng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1041" name="TextBox 86"/>
          <p:cNvSpPr txBox="1">
            <a:spLocks noChangeArrowheads="1"/>
          </p:cNvSpPr>
          <p:nvPr/>
        </p:nvSpPr>
        <p:spPr bwMode="auto">
          <a:xfrm>
            <a:off x="1147762" y="8058258"/>
            <a:ext cx="10591800" cy="4191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817" tIns="48408" rIns="96817" bIns="48408">
            <a:spAutoFit/>
          </a:bodyPr>
          <a:lstStyle/>
          <a:p>
            <a:pPr marL="457200" indent="-457200" algn="just" defTabSz="3760788">
              <a:buFont typeface="Wingdings" pitchFamily="2" charset="2"/>
              <a:buChar char="v"/>
              <a:tabLst>
                <a:tab pos="120650" algn="l"/>
              </a:tabLst>
            </a:pPr>
            <a:r>
              <a:rPr lang="en-US" sz="3800" dirty="0" smtClean="0">
                <a:latin typeface="Calibri" pitchFamily="34" charset="0"/>
              </a:rPr>
              <a:t>Sudden cardiac death (SCD) occurs when the heart abruptly stops beating and leads to almost 400,000 U.S. deaths each year, accounting for half of all deaths from heart disease.</a:t>
            </a:r>
          </a:p>
          <a:p>
            <a:pPr marL="457200" indent="-457200" algn="just" defTabSz="3760788">
              <a:buFont typeface="Wingdings" pitchFamily="2" charset="2"/>
              <a:buChar char="v"/>
              <a:tabLst>
                <a:tab pos="120650" algn="l"/>
              </a:tabLst>
            </a:pPr>
            <a:r>
              <a:rPr lang="en-US" sz="3800" dirty="0" smtClean="0">
                <a:latin typeface="Calibri" pitchFamily="34" charset="0"/>
              </a:rPr>
              <a:t>Cardiac arrhythmias, which are irregular heart rates or rhythms, are the most common cause of SCD.</a:t>
            </a:r>
            <a:endParaRPr lang="en-US" sz="3800" dirty="0">
              <a:latin typeface="Calibri" pitchFamily="34" charset="0"/>
            </a:endParaRPr>
          </a:p>
        </p:txBody>
      </p:sp>
      <p:sp>
        <p:nvSpPr>
          <p:cNvPr id="1042" name="TextBox 92"/>
          <p:cNvSpPr txBox="1">
            <a:spLocks noChangeArrowheads="1"/>
          </p:cNvSpPr>
          <p:nvPr/>
        </p:nvSpPr>
        <p:spPr bwMode="auto">
          <a:xfrm>
            <a:off x="19818350" y="23139786"/>
            <a:ext cx="15849600" cy="302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817" tIns="48408" rIns="96817" bIns="48408">
            <a:spAutoFit/>
          </a:bodyPr>
          <a:lstStyle/>
          <a:p>
            <a:pPr marL="484188" indent="-415925" algn="just" defTabSz="3762375">
              <a:buFont typeface="Wingdings" pitchFamily="2" charset="2"/>
              <a:buChar char="v"/>
            </a:pPr>
            <a:r>
              <a:rPr lang="en-US" sz="3800" dirty="0" smtClean="0">
                <a:latin typeface="Calibri" pitchFamily="34" charset="0"/>
              </a:rPr>
              <a:t>Evaluate the metrics in a larger patient population with longer follow-ups</a:t>
            </a:r>
            <a:endParaRPr lang="en-US" sz="3800" dirty="0">
              <a:latin typeface="Calibri" pitchFamily="34" charset="0"/>
            </a:endParaRPr>
          </a:p>
          <a:p>
            <a:pPr marL="484188" indent="-415925" algn="just" defTabSz="3762375">
              <a:buFont typeface="Wingdings" pitchFamily="2" charset="2"/>
              <a:buChar char="v"/>
            </a:pPr>
            <a:r>
              <a:rPr lang="en-US" sz="3800" dirty="0" smtClean="0">
                <a:latin typeface="Calibri" pitchFamily="34" charset="0"/>
              </a:rPr>
              <a:t>Compare higher frequency, higher energy points in the morphology signal to the raw ECG signal to visually quantify morphological differences between beats.</a:t>
            </a:r>
          </a:p>
          <a:p>
            <a:pPr marL="484188" indent="-415925" algn="just" defTabSz="3762375">
              <a:buFont typeface="Wingdings" pitchFamily="2" charset="2"/>
              <a:buChar char="v"/>
            </a:pPr>
            <a:r>
              <a:rPr lang="en-US" sz="3800" dirty="0" smtClean="0">
                <a:latin typeface="Calibri" pitchFamily="34" charset="0"/>
              </a:rPr>
              <a:t>Implement other nonlinear metrics.</a:t>
            </a:r>
            <a:endParaRPr lang="en-US" sz="3800" dirty="0">
              <a:latin typeface="Calibri" pitchFamily="34" charset="0"/>
            </a:endParaRPr>
          </a:p>
        </p:txBody>
      </p:sp>
      <p:sp>
        <p:nvSpPr>
          <p:cNvPr id="1047" name="Rectangle 30"/>
          <p:cNvSpPr>
            <a:spLocks noChangeArrowheads="1"/>
          </p:cNvSpPr>
          <p:nvPr/>
        </p:nvSpPr>
        <p:spPr bwMode="auto">
          <a:xfrm>
            <a:off x="0" y="0"/>
            <a:ext cx="36576000" cy="914400"/>
          </a:xfrm>
          <a:prstGeom prst="rect">
            <a:avLst/>
          </a:prstGeom>
          <a:solidFill>
            <a:srgbClr val="C0C0C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48" name="Picture 31" descr="wordmar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0325"/>
            <a:ext cx="67818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3" name="TextBox 86"/>
          <p:cNvSpPr txBox="1">
            <a:spLocks noChangeArrowheads="1"/>
          </p:cNvSpPr>
          <p:nvPr/>
        </p:nvSpPr>
        <p:spPr bwMode="auto">
          <a:xfrm>
            <a:off x="1295400" y="4889500"/>
            <a:ext cx="16611600" cy="185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817" tIns="48408" rIns="96817" bIns="48408">
            <a:spAutoFit/>
          </a:bodyPr>
          <a:lstStyle/>
          <a:p>
            <a:pPr marL="457200" indent="-457200" algn="just" defTabSz="3760788">
              <a:buFont typeface="Wingdings" pitchFamily="2" charset="2"/>
              <a:buChar char="v"/>
              <a:tabLst>
                <a:tab pos="120650" algn="l"/>
              </a:tabLst>
            </a:pPr>
            <a:r>
              <a:rPr lang="en-US" sz="3800" dirty="0" smtClean="0">
                <a:latin typeface="Calibri" pitchFamily="34" charset="0"/>
              </a:rPr>
              <a:t>Apply nonlinear metrics to a time series of beat-to-beat changes in electrocardiogram (ECG) morphology to predict sudden cardiac death due to cardiac arrhythmias.</a:t>
            </a:r>
            <a:endParaRPr lang="en-US" sz="3800" dirty="0">
              <a:latin typeface="Calibri" pitchFamily="34" charset="0"/>
            </a:endParaRPr>
          </a:p>
        </p:txBody>
      </p:sp>
      <p:sp>
        <p:nvSpPr>
          <p:cNvPr id="1054" name="TextBox 5"/>
          <p:cNvSpPr txBox="1">
            <a:spLocks noChangeArrowheads="1"/>
          </p:cNvSpPr>
          <p:nvPr/>
        </p:nvSpPr>
        <p:spPr bwMode="auto">
          <a:xfrm>
            <a:off x="1066800" y="4054475"/>
            <a:ext cx="1243330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817" tIns="48408" rIns="96817" bIns="48408">
            <a:spAutoFit/>
          </a:bodyPr>
          <a:lstStyle/>
          <a:p>
            <a:pPr indent="241300" defTabSz="3762375"/>
            <a:r>
              <a:rPr lang="en-US" sz="5700" b="1" u="sng" dirty="0">
                <a:solidFill>
                  <a:srgbClr val="000099"/>
                </a:solidFill>
                <a:latin typeface="Calibri" pitchFamily="34" charset="0"/>
              </a:rPr>
              <a:t>Objective</a:t>
            </a:r>
          </a:p>
        </p:txBody>
      </p:sp>
      <p:pic>
        <p:nvPicPr>
          <p:cNvPr id="89" name="Picture 88" descr="MEngr Logo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7813000"/>
            <a:ext cx="6107908" cy="1447800"/>
          </a:xfrm>
          <a:prstGeom prst="rect">
            <a:avLst/>
          </a:prstGeom>
        </p:spPr>
      </p:pic>
      <p:sp>
        <p:nvSpPr>
          <p:cNvPr id="90" name="Rectangle 89"/>
          <p:cNvSpPr/>
          <p:nvPr/>
        </p:nvSpPr>
        <p:spPr>
          <a:xfrm>
            <a:off x="4724400" y="2209800"/>
            <a:ext cx="27051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err="1" smtClean="0">
                <a:latin typeface="+mj-lt"/>
              </a:rPr>
              <a:t>Dagmara</a:t>
            </a:r>
            <a:r>
              <a:rPr lang="en-US" sz="4800" dirty="0" smtClean="0">
                <a:latin typeface="+mj-lt"/>
              </a:rPr>
              <a:t> </a:t>
            </a:r>
            <a:r>
              <a:rPr lang="en-US" sz="4800" dirty="0" err="1" smtClean="0">
                <a:latin typeface="+mj-lt"/>
              </a:rPr>
              <a:t>Wehr</a:t>
            </a:r>
            <a:r>
              <a:rPr lang="en-US" sz="4800" dirty="0" smtClean="0">
                <a:latin typeface="+mj-lt"/>
              </a:rPr>
              <a:t>, </a:t>
            </a:r>
            <a:r>
              <a:rPr lang="en-US" sz="4800" dirty="0" err="1" smtClean="0">
                <a:latin typeface="+mj-lt"/>
              </a:rPr>
              <a:t>Zeeshan</a:t>
            </a:r>
            <a:r>
              <a:rPr lang="en-US" sz="4800" dirty="0" smtClean="0">
                <a:latin typeface="+mj-lt"/>
              </a:rPr>
              <a:t> </a:t>
            </a:r>
            <a:r>
              <a:rPr lang="en-US" sz="4800" dirty="0" err="1" smtClean="0">
                <a:latin typeface="+mj-lt"/>
              </a:rPr>
              <a:t>Syed</a:t>
            </a:r>
            <a:endParaRPr lang="en-US" sz="4800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98200" y="7924800"/>
            <a:ext cx="854392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545777" y="14598810"/>
            <a:ext cx="5447823" cy="4033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00" y="14675011"/>
            <a:ext cx="5322015" cy="3917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069800" y="14630400"/>
            <a:ext cx="538971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7" descr="http://www.medicalcareers4you.com/img/medical_ekg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1848992" y="8258283"/>
            <a:ext cx="5757970" cy="3829050"/>
          </a:xfrm>
          <a:prstGeom prst="rect">
            <a:avLst/>
          </a:prstGeom>
          <a:noFill/>
        </p:spPr>
      </p:pic>
      <p:sp>
        <p:nvSpPr>
          <p:cNvPr id="25" name="TextBox 86"/>
          <p:cNvSpPr txBox="1">
            <a:spLocks noChangeArrowheads="1"/>
          </p:cNvSpPr>
          <p:nvPr/>
        </p:nvSpPr>
        <p:spPr bwMode="auto">
          <a:xfrm>
            <a:off x="25146000" y="26441400"/>
            <a:ext cx="10515600" cy="590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817" tIns="48408" rIns="96817" bIns="48408">
            <a:spAutoFit/>
          </a:bodyPr>
          <a:lstStyle/>
          <a:p>
            <a:pPr marL="457200" indent="-457200" algn="r" defTabSz="3760788">
              <a:tabLst>
                <a:tab pos="120650" algn="l"/>
              </a:tabLst>
            </a:pPr>
            <a:r>
              <a:rPr lang="en-US" sz="3200" dirty="0" smtClean="0">
                <a:latin typeface="Calibri" pitchFamily="34" charset="0"/>
              </a:rPr>
              <a:t>1. Am J </a:t>
            </a:r>
            <a:r>
              <a:rPr lang="en-US" sz="3200" dirty="0" err="1" smtClean="0">
                <a:latin typeface="Calibri" pitchFamily="34" charset="0"/>
              </a:rPr>
              <a:t>Cardiol</a:t>
            </a:r>
            <a:r>
              <a:rPr lang="en-US" sz="3200" dirty="0" smtClean="0">
                <a:latin typeface="Calibri" pitchFamily="34" charset="0"/>
              </a:rPr>
              <a:t>, Feb 1; 103(3):307-11, 2009</a:t>
            </a:r>
            <a:endParaRPr lang="en-US" sz="3200" dirty="0">
              <a:latin typeface="Calibri" pitchFamily="34" charset="0"/>
            </a:endParaRPr>
          </a:p>
        </p:txBody>
      </p:sp>
      <p:sp>
        <p:nvSpPr>
          <p:cNvPr id="26" name="TextBox 86"/>
          <p:cNvSpPr txBox="1">
            <a:spLocks noChangeArrowheads="1"/>
          </p:cNvSpPr>
          <p:nvPr/>
        </p:nvSpPr>
        <p:spPr bwMode="auto">
          <a:xfrm>
            <a:off x="7848600" y="28117800"/>
            <a:ext cx="25450800" cy="590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6817" tIns="48408" rIns="96817" bIns="48408">
            <a:spAutoFit/>
          </a:bodyPr>
          <a:lstStyle/>
          <a:p>
            <a:pPr marL="457200" indent="-457200" algn="ctr" defTabSz="3760788">
              <a:tabLst>
                <a:tab pos="120650" algn="l"/>
              </a:tabLst>
            </a:pPr>
            <a:r>
              <a:rPr lang="en-US" sz="3200" dirty="0" smtClean="0">
                <a:latin typeface="Calibri" pitchFamily="34" charset="0"/>
              </a:rPr>
              <a:t>This work was supported by the University of Michigan Undergraduate Research </a:t>
            </a:r>
            <a:r>
              <a:rPr lang="en-US" sz="3200" dirty="0" smtClean="0">
                <a:latin typeface="Calibri" pitchFamily="34" charset="0"/>
              </a:rPr>
              <a:t>Opportunity </a:t>
            </a:r>
            <a:r>
              <a:rPr lang="en-US" sz="3200" dirty="0" smtClean="0">
                <a:latin typeface="Calibri" pitchFamily="34" charset="0"/>
              </a:rPr>
              <a:t>Program (UROP).</a:t>
            </a:r>
            <a:endParaRPr lang="en-US" sz="3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3401</TotalTime>
  <Words>540</Words>
  <Application>Microsoft Office PowerPoint</Application>
  <PresentationFormat>Custom</PresentationFormat>
  <Paragraphs>51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COMPUTER-BASED PREDICTIONS OF FATAL CARDIAC ARRHYTHMIAS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COMPUTER-BASED PREDICTIONS OF FATAL CARDIAC ARRHYTHMIAS</dc:title>
  <dc:creator>Dagmara Wehr</dc:creator>
  <cp:lastModifiedBy>Dagmara Wehr</cp:lastModifiedBy>
  <cp:revision>95</cp:revision>
  <dcterms:created xsi:type="dcterms:W3CDTF">2008-04-12T03:31:08Z</dcterms:created>
  <dcterms:modified xsi:type="dcterms:W3CDTF">2010-04-15T03:28:24Z</dcterms:modified>
</cp:coreProperties>
</file>