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292608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7"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2" algn="l" defTabSz="3761915" rtl="0" eaLnBrk="1" latinLnBrk="0" hangingPunct="1">
      <a:defRPr sz="7400" kern="1200">
        <a:solidFill>
          <a:schemeClr val="tx1"/>
        </a:solidFill>
        <a:latin typeface="+mn-lt"/>
        <a:ea typeface="+mn-ea"/>
        <a:cs typeface="+mn-cs"/>
      </a:defRPr>
    </a:lvl4pPr>
    <a:lvl5pPr marL="7523830"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4"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59" algn="l" defTabSz="3761915"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7" autoAdjust="0"/>
    <p:restoredTop sz="86364" autoAdjust="0"/>
  </p:normalViewPr>
  <p:slideViewPr>
    <p:cSldViewPr>
      <p:cViewPr>
        <p:scale>
          <a:sx n="15" d="100"/>
          <a:sy n="15" d="100"/>
        </p:scale>
        <p:origin x="-336" y="-300"/>
      </p:cViewPr>
      <p:guideLst>
        <p:guide orient="horz" pos="9216"/>
        <p:guide pos="1152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syoon\&#48148;&#53461;%20&#54868;&#47732;\&#46021;&#49688;&#47532;\workspace\Receiver2\Misc\mseq_plott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syoon\&#48148;&#53461;%20&#54868;&#47732;\&#46021;&#49688;&#47532;\workspace\Receiver2\Misc\mseq_plot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TEMP\heaven\Desktop\LinearRegression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34243553969712"/>
          <c:y val="3.9444444444444442E-2"/>
          <c:w val="0.76956876112741557"/>
          <c:h val="0.77710684601924762"/>
        </c:manualLayout>
      </c:layout>
      <c:scatterChart>
        <c:scatterStyle val="lineMarker"/>
        <c:varyColors val="0"/>
        <c:ser>
          <c:idx val="0"/>
          <c:order val="0"/>
          <c:tx>
            <c:strRef>
              <c:f>Sheet8!$C$1</c:f>
              <c:strCache>
                <c:ptCount val="1"/>
                <c:pt idx="0">
                  <c:v>p_total</c:v>
                </c:pt>
              </c:strCache>
            </c:strRef>
          </c:tx>
          <c:yVal>
            <c:numRef>
              <c:f>Sheet8!$C$2:$C$404</c:f>
              <c:numCache>
                <c:formatCode>General</c:formatCode>
                <c:ptCount val="403"/>
                <c:pt idx="0">
                  <c:v>1473.097148099997</c:v>
                </c:pt>
                <c:pt idx="1">
                  <c:v>1389.4524361699996</c:v>
                </c:pt>
                <c:pt idx="2">
                  <c:v>2454.9432020100012</c:v>
                </c:pt>
                <c:pt idx="3">
                  <c:v>5479.2555053800006</c:v>
                </c:pt>
                <c:pt idx="4">
                  <c:v>10017.774358850036</c:v>
                </c:pt>
                <c:pt idx="5">
                  <c:v>15751.94162852</c:v>
                </c:pt>
                <c:pt idx="6">
                  <c:v>22385.411811999998</c:v>
                </c:pt>
                <c:pt idx="7">
                  <c:v>29642.574102439998</c:v>
                </c:pt>
                <c:pt idx="8">
                  <c:v>37266.817449040012</c:v>
                </c:pt>
                <c:pt idx="9">
                  <c:v>42611.958856210105</c:v>
                </c:pt>
                <c:pt idx="10">
                  <c:v>45088.976825650003</c:v>
                </c:pt>
                <c:pt idx="11">
                  <c:v>44430.092997250009</c:v>
                </c:pt>
                <c:pt idx="12">
                  <c:v>40714.981854730002</c:v>
                </c:pt>
                <c:pt idx="13">
                  <c:v>32909.337677000003</c:v>
                </c:pt>
                <c:pt idx="14">
                  <c:v>24751.956809570005</c:v>
                </c:pt>
                <c:pt idx="15">
                  <c:v>16827.026063770001</c:v>
                </c:pt>
                <c:pt idx="16">
                  <c:v>9806.8179149799689</c:v>
                </c:pt>
                <c:pt idx="17">
                  <c:v>4457.2755393700008</c:v>
                </c:pt>
                <c:pt idx="18">
                  <c:v>1636.9124851300001</c:v>
                </c:pt>
                <c:pt idx="19">
                  <c:v>1654.9162240000001</c:v>
                </c:pt>
                <c:pt idx="20">
                  <c:v>2739.6400296499987</c:v>
                </c:pt>
                <c:pt idx="21">
                  <c:v>3682.2294368500002</c:v>
                </c:pt>
                <c:pt idx="22">
                  <c:v>3818.4518328500089</c:v>
                </c:pt>
                <c:pt idx="23">
                  <c:v>2723.1500920100011</c:v>
                </c:pt>
                <c:pt idx="24">
                  <c:v>1604.41354985</c:v>
                </c:pt>
                <c:pt idx="25">
                  <c:v>1063.9671643600011</c:v>
                </c:pt>
                <c:pt idx="26">
                  <c:v>1907.4913948899998</c:v>
                </c:pt>
                <c:pt idx="27">
                  <c:v>5144.5411561700002</c:v>
                </c:pt>
                <c:pt idx="28">
                  <c:v>11987.859807399995</c:v>
                </c:pt>
                <c:pt idx="29">
                  <c:v>18861.27932089995</c:v>
                </c:pt>
                <c:pt idx="30">
                  <c:v>23825.019336009911</c:v>
                </c:pt>
                <c:pt idx="31">
                  <c:v>25691.258078209998</c:v>
                </c:pt>
                <c:pt idx="32">
                  <c:v>24056.815572809926</c:v>
                </c:pt>
                <c:pt idx="33">
                  <c:v>18224.798687009999</c:v>
                </c:pt>
                <c:pt idx="34">
                  <c:v>11630.955504399983</c:v>
                </c:pt>
                <c:pt idx="35">
                  <c:v>5611.8971441000003</c:v>
                </c:pt>
                <c:pt idx="36">
                  <c:v>1862.3973378099972</c:v>
                </c:pt>
                <c:pt idx="37">
                  <c:v>2439.0215982100012</c:v>
                </c:pt>
                <c:pt idx="38">
                  <c:v>9758.7816426499994</c:v>
                </c:pt>
                <c:pt idx="39">
                  <c:v>20238.21417087995</c:v>
                </c:pt>
                <c:pt idx="40">
                  <c:v>30223.11092336995</c:v>
                </c:pt>
                <c:pt idx="41">
                  <c:v>37093.781591200001</c:v>
                </c:pt>
                <c:pt idx="42">
                  <c:v>39302.760434499993</c:v>
                </c:pt>
                <c:pt idx="43">
                  <c:v>35644.631771969922</c:v>
                </c:pt>
                <c:pt idx="44">
                  <c:v>28234.86697925</c:v>
                </c:pt>
                <c:pt idx="45">
                  <c:v>18519.0839873</c:v>
                </c:pt>
                <c:pt idx="46">
                  <c:v>8738.1807872499994</c:v>
                </c:pt>
                <c:pt idx="47">
                  <c:v>1930.2428800000002</c:v>
                </c:pt>
                <c:pt idx="48">
                  <c:v>1927.3021773700002</c:v>
                </c:pt>
                <c:pt idx="49">
                  <c:v>9387.0976748799931</c:v>
                </c:pt>
                <c:pt idx="50">
                  <c:v>21566.146712499998</c:v>
                </c:pt>
                <c:pt idx="51">
                  <c:v>36095.015579450097</c:v>
                </c:pt>
                <c:pt idx="52">
                  <c:v>50955.900374660006</c:v>
                </c:pt>
                <c:pt idx="53">
                  <c:v>64485.896218490161</c:v>
                </c:pt>
                <c:pt idx="54">
                  <c:v>75376.012634529703</c:v>
                </c:pt>
                <c:pt idx="55">
                  <c:v>82668.954804930007</c:v>
                </c:pt>
                <c:pt idx="56">
                  <c:v>85761.261037889999</c:v>
                </c:pt>
                <c:pt idx="57">
                  <c:v>84404.832889489815</c:v>
                </c:pt>
                <c:pt idx="58">
                  <c:v>78703.934134929979</c:v>
                </c:pt>
                <c:pt idx="59">
                  <c:v>75289.760708499976</c:v>
                </c:pt>
                <c:pt idx="60">
                  <c:v>74019.833265859968</c:v>
                </c:pt>
                <c:pt idx="61">
                  <c:v>74844.321915519991</c:v>
                </c:pt>
                <c:pt idx="62">
                  <c:v>77800.970559780006</c:v>
                </c:pt>
                <c:pt idx="63">
                  <c:v>84168.847302170019</c:v>
                </c:pt>
                <c:pt idx="64">
                  <c:v>92001.331083849989</c:v>
                </c:pt>
                <c:pt idx="65">
                  <c:v>101451.61715026002</c:v>
                </c:pt>
                <c:pt idx="66">
                  <c:v>112702.23760857983</c:v>
                </c:pt>
                <c:pt idx="67">
                  <c:v>125959.66715713999</c:v>
                </c:pt>
                <c:pt idx="68">
                  <c:v>141451.96124641001</c:v>
                </c:pt>
                <c:pt idx="69">
                  <c:v>153484.09539673998</c:v>
                </c:pt>
                <c:pt idx="70">
                  <c:v>161416.21375904011</c:v>
                </c:pt>
                <c:pt idx="71">
                  <c:v>164904.6731819603</c:v>
                </c:pt>
                <c:pt idx="72">
                  <c:v>163803.37068548001</c:v>
                </c:pt>
                <c:pt idx="73">
                  <c:v>154999.4844687696</c:v>
                </c:pt>
                <c:pt idx="74">
                  <c:v>144909.56869853003</c:v>
                </c:pt>
                <c:pt idx="75">
                  <c:v>133699.40826015998</c:v>
                </c:pt>
                <c:pt idx="76">
                  <c:v>121544.71580836983</c:v>
                </c:pt>
                <c:pt idx="77">
                  <c:v>108646.37434924999</c:v>
                </c:pt>
                <c:pt idx="78">
                  <c:v>95236.023993369978</c:v>
                </c:pt>
                <c:pt idx="79">
                  <c:v>84651.36945290018</c:v>
                </c:pt>
                <c:pt idx="80">
                  <c:v>76751.164869699991</c:v>
                </c:pt>
                <c:pt idx="81">
                  <c:v>71224.707046210009</c:v>
                </c:pt>
                <c:pt idx="82">
                  <c:v>67844.312164100003</c:v>
                </c:pt>
                <c:pt idx="83">
                  <c:v>67503.005761599983</c:v>
                </c:pt>
                <c:pt idx="84">
                  <c:v>68163.850346850057</c:v>
                </c:pt>
                <c:pt idx="85">
                  <c:v>69838.032610090013</c:v>
                </c:pt>
                <c:pt idx="86">
                  <c:v>72565.047815059705</c:v>
                </c:pt>
                <c:pt idx="87">
                  <c:v>76405.879187300161</c:v>
                </c:pt>
                <c:pt idx="88">
                  <c:v>81437.779874319938</c:v>
                </c:pt>
                <c:pt idx="89">
                  <c:v>82307.09431249999</c:v>
                </c:pt>
                <c:pt idx="90">
                  <c:v>78816.873533760008</c:v>
                </c:pt>
                <c:pt idx="91">
                  <c:v>71246.746896609737</c:v>
                </c:pt>
                <c:pt idx="92">
                  <c:v>60231.929542849997</c:v>
                </c:pt>
                <c:pt idx="93">
                  <c:v>47627.640643570005</c:v>
                </c:pt>
                <c:pt idx="94">
                  <c:v>32954.609525920008</c:v>
                </c:pt>
                <c:pt idx="95">
                  <c:v>18308.907026049998</c:v>
                </c:pt>
                <c:pt idx="96">
                  <c:v>6331.7240117800011</c:v>
                </c:pt>
                <c:pt idx="97">
                  <c:v>209.87651914</c:v>
                </c:pt>
                <c:pt idx="98">
                  <c:v>3674.9978168500061</c:v>
                </c:pt>
                <c:pt idx="99">
                  <c:v>15764.589155359999</c:v>
                </c:pt>
                <c:pt idx="100">
                  <c:v>32707.237930900003</c:v>
                </c:pt>
                <c:pt idx="101">
                  <c:v>51294.526247839996</c:v>
                </c:pt>
                <c:pt idx="102">
                  <c:v>68879.017370890011</c:v>
                </c:pt>
                <c:pt idx="103">
                  <c:v>84525.608412529997</c:v>
                </c:pt>
                <c:pt idx="104">
                  <c:v>94558.394708020001</c:v>
                </c:pt>
                <c:pt idx="105">
                  <c:v>97819.497272249733</c:v>
                </c:pt>
                <c:pt idx="106">
                  <c:v>93946.920993409978</c:v>
                </c:pt>
                <c:pt idx="107">
                  <c:v>83373.234913689972</c:v>
                </c:pt>
                <c:pt idx="108">
                  <c:v>67329.154899769972</c:v>
                </c:pt>
                <c:pt idx="109">
                  <c:v>53973.584379370135</c:v>
                </c:pt>
                <c:pt idx="110">
                  <c:v>42893.469501289997</c:v>
                </c:pt>
                <c:pt idx="111">
                  <c:v>33797.707589290003</c:v>
                </c:pt>
                <c:pt idx="112">
                  <c:v>26416.645092770021</c:v>
                </c:pt>
                <c:pt idx="113">
                  <c:v>20502.918803530021</c:v>
                </c:pt>
                <c:pt idx="114">
                  <c:v>15831.295290919999</c:v>
                </c:pt>
                <c:pt idx="115">
                  <c:v>12197.894643450001</c:v>
                </c:pt>
                <c:pt idx="116">
                  <c:v>9422.097932649971</c:v>
                </c:pt>
                <c:pt idx="117">
                  <c:v>7345.5785155999993</c:v>
                </c:pt>
                <c:pt idx="118">
                  <c:v>5830.993610649999</c:v>
                </c:pt>
                <c:pt idx="119">
                  <c:v>5039.4143822599999</c:v>
                </c:pt>
                <c:pt idx="120">
                  <c:v>4806.7594693000001</c:v>
                </c:pt>
                <c:pt idx="121">
                  <c:v>5084.5728018100008</c:v>
                </c:pt>
                <c:pt idx="122">
                  <c:v>5912.8252003300013</c:v>
                </c:pt>
                <c:pt idx="123">
                  <c:v>7737.9201348500101</c:v>
                </c:pt>
                <c:pt idx="124">
                  <c:v>10196.31082492998</c:v>
                </c:pt>
                <c:pt idx="125">
                  <c:v>13446.756693519987</c:v>
                </c:pt>
                <c:pt idx="126">
                  <c:v>17671.751551969992</c:v>
                </c:pt>
                <c:pt idx="127">
                  <c:v>23078.067907049997</c:v>
                </c:pt>
                <c:pt idx="128">
                  <c:v>29897.326662649997</c:v>
                </c:pt>
                <c:pt idx="129">
                  <c:v>36149.959549210012</c:v>
                </c:pt>
                <c:pt idx="130">
                  <c:v>41470.033692240002</c:v>
                </c:pt>
                <c:pt idx="131">
                  <c:v>45549.279942799985</c:v>
                </c:pt>
                <c:pt idx="132">
                  <c:v>48162.144553760008</c:v>
                </c:pt>
                <c:pt idx="133">
                  <c:v>48308.139006800004</c:v>
                </c:pt>
                <c:pt idx="134">
                  <c:v>47621.609841649995</c:v>
                </c:pt>
                <c:pt idx="135">
                  <c:v>46117.896379600003</c:v>
                </c:pt>
                <c:pt idx="136">
                  <c:v>43836.270049999999</c:v>
                </c:pt>
                <c:pt idx="137">
                  <c:v>40839.464065</c:v>
                </c:pt>
                <c:pt idx="138">
                  <c:v>37210.058744660004</c:v>
                </c:pt>
                <c:pt idx="139">
                  <c:v>31588.035541939942</c:v>
                </c:pt>
                <c:pt idx="140">
                  <c:v>24595.132109849947</c:v>
                </c:pt>
                <c:pt idx="141">
                  <c:v>16952.430458969997</c:v>
                </c:pt>
                <c:pt idx="142">
                  <c:v>9584.6415617000148</c:v>
                </c:pt>
                <c:pt idx="143">
                  <c:v>3613.3199258000022</c:v>
                </c:pt>
                <c:pt idx="144">
                  <c:v>360.92097105999937</c:v>
                </c:pt>
                <c:pt idx="145">
                  <c:v>1349.4279876500011</c:v>
                </c:pt>
                <c:pt idx="146">
                  <c:v>8298.911103969971</c:v>
                </c:pt>
                <c:pt idx="147">
                  <c:v>23129.935472089997</c:v>
                </c:pt>
                <c:pt idx="148">
                  <c:v>47963.061412179995</c:v>
                </c:pt>
                <c:pt idx="149">
                  <c:v>75151.284701140001</c:v>
                </c:pt>
                <c:pt idx="150">
                  <c:v>100976.69826621002</c:v>
                </c:pt>
                <c:pt idx="151">
                  <c:v>122415.86641381001</c:v>
                </c:pt>
                <c:pt idx="152">
                  <c:v>137252.05798265</c:v>
                </c:pt>
                <c:pt idx="153">
                  <c:v>144057.43892544997</c:v>
                </c:pt>
                <c:pt idx="154">
                  <c:v>142202.7517549</c:v>
                </c:pt>
                <c:pt idx="155">
                  <c:v>131859.74505728032</c:v>
                </c:pt>
                <c:pt idx="156">
                  <c:v>113992.29938741001</c:v>
                </c:pt>
                <c:pt idx="157">
                  <c:v>90365.30842000019</c:v>
                </c:pt>
                <c:pt idx="158">
                  <c:v>63536.969919700001</c:v>
                </c:pt>
                <c:pt idx="159">
                  <c:v>43138.840376650012</c:v>
                </c:pt>
                <c:pt idx="160">
                  <c:v>27951.951625449994</c:v>
                </c:pt>
                <c:pt idx="161">
                  <c:v>17042.100362499943</c:v>
                </c:pt>
                <c:pt idx="162">
                  <c:v>9561.107927539997</c:v>
                </c:pt>
                <c:pt idx="163">
                  <c:v>4752.4529154500024</c:v>
                </c:pt>
                <c:pt idx="164">
                  <c:v>1947.6083704999999</c:v>
                </c:pt>
                <c:pt idx="165">
                  <c:v>566.24975761000053</c:v>
                </c:pt>
                <c:pt idx="166">
                  <c:v>116.71193108000016</c:v>
                </c:pt>
                <c:pt idx="167">
                  <c:v>196.15990464999999</c:v>
                </c:pt>
                <c:pt idx="168">
                  <c:v>490.4918944999992</c:v>
                </c:pt>
                <c:pt idx="169">
                  <c:v>876.35095666000007</c:v>
                </c:pt>
                <c:pt idx="170">
                  <c:v>1261.1019868899998</c:v>
                </c:pt>
                <c:pt idx="171">
                  <c:v>1575.6904392999948</c:v>
                </c:pt>
                <c:pt idx="172">
                  <c:v>1772.670409219995</c:v>
                </c:pt>
                <c:pt idx="173">
                  <c:v>1667.8940588999969</c:v>
                </c:pt>
                <c:pt idx="174">
                  <c:v>1558.0291194399999</c:v>
                </c:pt>
                <c:pt idx="175">
                  <c:v>1443.6086018600001</c:v>
                </c:pt>
                <c:pt idx="176">
                  <c:v>1325.23914528</c:v>
                </c:pt>
                <c:pt idx="177">
                  <c:v>1202.8300432999972</c:v>
                </c:pt>
                <c:pt idx="178">
                  <c:v>1077.3208778399999</c:v>
                </c:pt>
                <c:pt idx="179">
                  <c:v>954.14511880999839</c:v>
                </c:pt>
                <c:pt idx="180">
                  <c:v>829.83923037</c:v>
                </c:pt>
                <c:pt idx="181">
                  <c:v>705.75308362000055</c:v>
                </c:pt>
                <c:pt idx="182">
                  <c:v>583.75740736000012</c:v>
                </c:pt>
                <c:pt idx="183">
                  <c:v>540.93425443999877</c:v>
                </c:pt>
                <c:pt idx="184">
                  <c:v>434.98959410000003</c:v>
                </c:pt>
                <c:pt idx="185">
                  <c:v>292.28614684999889</c:v>
                </c:pt>
                <c:pt idx="186">
                  <c:v>161.14425560999968</c:v>
                </c:pt>
                <c:pt idx="187">
                  <c:v>112.41010625000014</c:v>
                </c:pt>
                <c:pt idx="188">
                  <c:v>238.73160199999998</c:v>
                </c:pt>
                <c:pt idx="189">
                  <c:v>651.00267388999839</c:v>
                </c:pt>
                <c:pt idx="190">
                  <c:v>1485.3290991400011</c:v>
                </c:pt>
                <c:pt idx="191">
                  <c:v>2899.5621908500002</c:v>
                </c:pt>
                <c:pt idx="192">
                  <c:v>5073.8078586099991</c:v>
                </c:pt>
                <c:pt idx="193">
                  <c:v>7856.1952675700131</c:v>
                </c:pt>
                <c:pt idx="194">
                  <c:v>12064.565563210001</c:v>
                </c:pt>
                <c:pt idx="195">
                  <c:v>18179.452710490001</c:v>
                </c:pt>
                <c:pt idx="196">
                  <c:v>26765.156807379954</c:v>
                </c:pt>
                <c:pt idx="197">
                  <c:v>38473.400510800013</c:v>
                </c:pt>
                <c:pt idx="198">
                  <c:v>54038.278803289999</c:v>
                </c:pt>
                <c:pt idx="199">
                  <c:v>68090.66697856001</c:v>
                </c:pt>
                <c:pt idx="200">
                  <c:v>79340.417489449814</c:v>
                </c:pt>
                <c:pt idx="201">
                  <c:v>86823.526412520005</c:v>
                </c:pt>
                <c:pt idx="202">
                  <c:v>89936.405528650022</c:v>
                </c:pt>
                <c:pt idx="203">
                  <c:v>89622.773385610009</c:v>
                </c:pt>
                <c:pt idx="204">
                  <c:v>83671.131563620002</c:v>
                </c:pt>
                <c:pt idx="205">
                  <c:v>72659.557158659984</c:v>
                </c:pt>
                <c:pt idx="206">
                  <c:v>57727.927935609994</c:v>
                </c:pt>
                <c:pt idx="207">
                  <c:v>40565.020048450002</c:v>
                </c:pt>
                <c:pt idx="208">
                  <c:v>23414.272441380002</c:v>
                </c:pt>
                <c:pt idx="209">
                  <c:v>13165.651900899999</c:v>
                </c:pt>
                <c:pt idx="210">
                  <c:v>7432.2854444500044</c:v>
                </c:pt>
                <c:pt idx="211">
                  <c:v>4546.6085459600008</c:v>
                </c:pt>
                <c:pt idx="212">
                  <c:v>3395.5114500000022</c:v>
                </c:pt>
                <c:pt idx="213">
                  <c:v>3639.7802581299929</c:v>
                </c:pt>
                <c:pt idx="214">
                  <c:v>4875.4595250100001</c:v>
                </c:pt>
                <c:pt idx="215">
                  <c:v>7550.3228545000111</c:v>
                </c:pt>
                <c:pt idx="216">
                  <c:v>12473.874470770004</c:v>
                </c:pt>
                <c:pt idx="217">
                  <c:v>20817.536466849946</c:v>
                </c:pt>
                <c:pt idx="218">
                  <c:v>34113.112112330011</c:v>
                </c:pt>
                <c:pt idx="219">
                  <c:v>46340.324041960004</c:v>
                </c:pt>
                <c:pt idx="220">
                  <c:v>55860.743539889991</c:v>
                </c:pt>
                <c:pt idx="221">
                  <c:v>61465.229712679975</c:v>
                </c:pt>
                <c:pt idx="222">
                  <c:v>62489.601058450011</c:v>
                </c:pt>
                <c:pt idx="223">
                  <c:v>56908.935737799999</c:v>
                </c:pt>
                <c:pt idx="224">
                  <c:v>48977.769438649986</c:v>
                </c:pt>
                <c:pt idx="225">
                  <c:v>39304.603384519898</c:v>
                </c:pt>
                <c:pt idx="226">
                  <c:v>28694.561502099994</c:v>
                </c:pt>
                <c:pt idx="227">
                  <c:v>18159.248799760073</c:v>
                </c:pt>
                <c:pt idx="228">
                  <c:v>8918.1273606100003</c:v>
                </c:pt>
                <c:pt idx="229">
                  <c:v>3653.431850500006</c:v>
                </c:pt>
                <c:pt idx="230">
                  <c:v>1096.3676775199999</c:v>
                </c:pt>
                <c:pt idx="231">
                  <c:v>260.90938381000001</c:v>
                </c:pt>
                <c:pt idx="232">
                  <c:v>356.03791884999896</c:v>
                </c:pt>
                <c:pt idx="233">
                  <c:v>609.43947497000113</c:v>
                </c:pt>
                <c:pt idx="234">
                  <c:v>878.8648172799999</c:v>
                </c:pt>
                <c:pt idx="235">
                  <c:v>1093.9696694900033</c:v>
                </c:pt>
                <c:pt idx="236">
                  <c:v>1208.014976259997</c:v>
                </c:pt>
                <c:pt idx="237">
                  <c:v>1198.2367296500001</c:v>
                </c:pt>
                <c:pt idx="238">
                  <c:v>1067.25229442</c:v>
                </c:pt>
                <c:pt idx="239">
                  <c:v>3307.7180768200001</c:v>
                </c:pt>
                <c:pt idx="240">
                  <c:v>12604.7326049</c:v>
                </c:pt>
                <c:pt idx="241">
                  <c:v>38638.159453849999</c:v>
                </c:pt>
                <c:pt idx="242">
                  <c:v>96038.991770580033</c:v>
                </c:pt>
                <c:pt idx="243">
                  <c:v>206205.98682562003</c:v>
                </c:pt>
                <c:pt idx="244">
                  <c:v>390932.61720499984</c:v>
                </c:pt>
                <c:pt idx="245">
                  <c:v>677838.34244612127</c:v>
                </c:pt>
                <c:pt idx="246">
                  <c:v>1098896.6707310823</c:v>
                </c:pt>
                <c:pt idx="247">
                  <c:v>1690400.0967713601</c:v>
                </c:pt>
                <c:pt idx="248">
                  <c:v>2492984.405644834</c:v>
                </c:pt>
                <c:pt idx="249">
                  <c:v>3247652.6515382798</c:v>
                </c:pt>
                <c:pt idx="250">
                  <c:v>3887038.6918552946</c:v>
                </c:pt>
                <c:pt idx="251">
                  <c:v>4356452.8428213699</c:v>
                </c:pt>
                <c:pt idx="252">
                  <c:v>4618618.5047796899</c:v>
                </c:pt>
                <c:pt idx="253">
                  <c:v>4662118.6192918895</c:v>
                </c:pt>
                <c:pt idx="254">
                  <c:v>4467640.6501010591</c:v>
                </c:pt>
                <c:pt idx="255">
                  <c:v>4050316.8931951667</c:v>
                </c:pt>
                <c:pt idx="256">
                  <c:v>3443894.6550102867</c:v>
                </c:pt>
                <c:pt idx="257">
                  <c:v>2700707.7293790099</c:v>
                </c:pt>
                <c:pt idx="258">
                  <c:v>1891633.8335349201</c:v>
                </c:pt>
                <c:pt idx="259">
                  <c:v>1285997.4825584511</c:v>
                </c:pt>
                <c:pt idx="260">
                  <c:v>842198.84271602042</c:v>
                </c:pt>
                <c:pt idx="261">
                  <c:v>527737.18038631999</c:v>
                </c:pt>
                <c:pt idx="262">
                  <c:v>313868.83852003986</c:v>
                </c:pt>
                <c:pt idx="263">
                  <c:v>173130.76298313017</c:v>
                </c:pt>
                <c:pt idx="264">
                  <c:v>89852.653805330003</c:v>
                </c:pt>
                <c:pt idx="265">
                  <c:v>44629.555594450088</c:v>
                </c:pt>
                <c:pt idx="266">
                  <c:v>22679.827242260009</c:v>
                </c:pt>
                <c:pt idx="267">
                  <c:v>13866.24156628001</c:v>
                </c:pt>
                <c:pt idx="268">
                  <c:v>12693.679807850012</c:v>
                </c:pt>
                <c:pt idx="269">
                  <c:v>11668.380293769978</c:v>
                </c:pt>
                <c:pt idx="270">
                  <c:v>10874.703417650016</c:v>
                </c:pt>
                <c:pt idx="271">
                  <c:v>10291.505380250001</c:v>
                </c:pt>
                <c:pt idx="272">
                  <c:v>9903.5500680000005</c:v>
                </c:pt>
                <c:pt idx="273">
                  <c:v>9898.8626279299751</c:v>
                </c:pt>
                <c:pt idx="274">
                  <c:v>9894.3563805299709</c:v>
                </c:pt>
                <c:pt idx="275">
                  <c:v>9888.5538458899991</c:v>
                </c:pt>
                <c:pt idx="276">
                  <c:v>9882.2468642500007</c:v>
                </c:pt>
                <c:pt idx="277">
                  <c:v>9874.8552317299709</c:v>
                </c:pt>
                <c:pt idx="278">
                  <c:v>9865.6900311400022</c:v>
                </c:pt>
                <c:pt idx="279">
                  <c:v>10241.138743200008</c:v>
                </c:pt>
                <c:pt idx="280">
                  <c:v>11023.577099929978</c:v>
                </c:pt>
                <c:pt idx="281">
                  <c:v>12257.53857913001</c:v>
                </c:pt>
                <c:pt idx="282">
                  <c:v>14008.877293449968</c:v>
                </c:pt>
                <c:pt idx="283">
                  <c:v>16367.425053649982</c:v>
                </c:pt>
                <c:pt idx="284">
                  <c:v>19443.286323920041</c:v>
                </c:pt>
                <c:pt idx="285">
                  <c:v>23370.559936179914</c:v>
                </c:pt>
                <c:pt idx="286">
                  <c:v>28304.031547699939</c:v>
                </c:pt>
                <c:pt idx="287">
                  <c:v>34424.848800400105</c:v>
                </c:pt>
                <c:pt idx="288">
                  <c:v>41932.446935619999</c:v>
                </c:pt>
                <c:pt idx="289">
                  <c:v>47597.613900529985</c:v>
                </c:pt>
                <c:pt idx="290">
                  <c:v>50984.041380879986</c:v>
                </c:pt>
                <c:pt idx="291">
                  <c:v>51827.090602340009</c:v>
                </c:pt>
                <c:pt idx="292">
                  <c:v>50064.82264369</c:v>
                </c:pt>
                <c:pt idx="293">
                  <c:v>45828.953883250011</c:v>
                </c:pt>
                <c:pt idx="294">
                  <c:v>39458.502872019999</c:v>
                </c:pt>
                <c:pt idx="295">
                  <c:v>31487.532920289996</c:v>
                </c:pt>
                <c:pt idx="296">
                  <c:v>22653.502237539942</c:v>
                </c:pt>
                <c:pt idx="297">
                  <c:v>13886.797878650004</c:v>
                </c:pt>
                <c:pt idx="298">
                  <c:v>6325.2454069800006</c:v>
                </c:pt>
                <c:pt idx="299">
                  <c:v>2623.79617882</c:v>
                </c:pt>
                <c:pt idx="300">
                  <c:v>1072.9678729300001</c:v>
                </c:pt>
                <c:pt idx="301">
                  <c:v>573.26089569999999</c:v>
                </c:pt>
                <c:pt idx="302">
                  <c:v>578.58611812999948</c:v>
                </c:pt>
                <c:pt idx="303">
                  <c:v>1097.3173041700002</c:v>
                </c:pt>
                <c:pt idx="304">
                  <c:v>2691.7747560100001</c:v>
                </c:pt>
                <c:pt idx="305">
                  <c:v>6477.7817463399997</c:v>
                </c:pt>
                <c:pt idx="306">
                  <c:v>14124.856957379989</c:v>
                </c:pt>
                <c:pt idx="307">
                  <c:v>27858.798831770029</c:v>
                </c:pt>
                <c:pt idx="308">
                  <c:v>50456.832203880003</c:v>
                </c:pt>
                <c:pt idx="309">
                  <c:v>75278.644614499994</c:v>
                </c:pt>
                <c:pt idx="310">
                  <c:v>100139.52003865999</c:v>
                </c:pt>
                <c:pt idx="311">
                  <c:v>123094.29421025983</c:v>
                </c:pt>
                <c:pt idx="312">
                  <c:v>142557.16038625001</c:v>
                </c:pt>
                <c:pt idx="313">
                  <c:v>157295.56704154011</c:v>
                </c:pt>
                <c:pt idx="314">
                  <c:v>166432.44170753</c:v>
                </c:pt>
                <c:pt idx="315">
                  <c:v>169446.17121964999</c:v>
                </c:pt>
                <c:pt idx="316">
                  <c:v>166165.47504025997</c:v>
                </c:pt>
                <c:pt idx="317">
                  <c:v>156775.2244802496</c:v>
                </c:pt>
                <c:pt idx="318">
                  <c:v>141811.86162439961</c:v>
                </c:pt>
                <c:pt idx="319">
                  <c:v>127770.54362500001</c:v>
                </c:pt>
                <c:pt idx="320">
                  <c:v>114459.90162545002</c:v>
                </c:pt>
                <c:pt idx="321">
                  <c:v>101882.68944305005</c:v>
                </c:pt>
                <c:pt idx="322">
                  <c:v>90039.654968850271</c:v>
                </c:pt>
                <c:pt idx="323">
                  <c:v>78930.377827730161</c:v>
                </c:pt>
                <c:pt idx="324">
                  <c:v>68550.833734160013</c:v>
                </c:pt>
                <c:pt idx="325">
                  <c:v>58905.871929699999</c:v>
                </c:pt>
                <c:pt idx="326">
                  <c:v>49992.260263450007</c:v>
                </c:pt>
                <c:pt idx="327">
                  <c:v>41810.107936039996</c:v>
                </c:pt>
                <c:pt idx="328">
                  <c:v>34360.835021600004</c:v>
                </c:pt>
                <c:pt idx="329">
                  <c:v>28285.491302100021</c:v>
                </c:pt>
                <c:pt idx="330">
                  <c:v>23384.87761177</c:v>
                </c:pt>
                <c:pt idx="331">
                  <c:v>19484.427485650092</c:v>
                </c:pt>
                <c:pt idx="332">
                  <c:v>16429.270199290029</c:v>
                </c:pt>
                <c:pt idx="333">
                  <c:v>14085.294705380014</c:v>
                </c:pt>
                <c:pt idx="334">
                  <c:v>12345.231088969998</c:v>
                </c:pt>
                <c:pt idx="335">
                  <c:v>11119.53666589</c:v>
                </c:pt>
                <c:pt idx="336">
                  <c:v>10344.838501219998</c:v>
                </c:pt>
                <c:pt idx="337">
                  <c:v>9976.5715225999993</c:v>
                </c:pt>
                <c:pt idx="338">
                  <c:v>9994.3134482600108</c:v>
                </c:pt>
                <c:pt idx="339">
                  <c:v>8884.8350324899748</c:v>
                </c:pt>
                <c:pt idx="340">
                  <c:v>6861.0720245000111</c:v>
                </c:pt>
                <c:pt idx="341">
                  <c:v>4319.9866757</c:v>
                </c:pt>
                <c:pt idx="342">
                  <c:v>1859.6092617700003</c:v>
                </c:pt>
                <c:pt idx="343">
                  <c:v>277.63423824999921</c:v>
                </c:pt>
                <c:pt idx="344">
                  <c:v>569.40790737999998</c:v>
                </c:pt>
                <c:pt idx="345">
                  <c:v>3930.397378000006</c:v>
                </c:pt>
                <c:pt idx="346">
                  <c:v>11757.382059689982</c:v>
                </c:pt>
                <c:pt idx="347">
                  <c:v>25643.824905409998</c:v>
                </c:pt>
                <c:pt idx="348">
                  <c:v>47383.725675079986</c:v>
                </c:pt>
                <c:pt idx="349">
                  <c:v>70489.437707299978</c:v>
                </c:pt>
                <c:pt idx="350">
                  <c:v>92254.253766369977</c:v>
                </c:pt>
                <c:pt idx="351">
                  <c:v>110474.51514850002</c:v>
                </c:pt>
                <c:pt idx="352">
                  <c:v>123498.76659015974</c:v>
                </c:pt>
                <c:pt idx="353">
                  <c:v>130230.72577666002</c:v>
                </c:pt>
                <c:pt idx="354">
                  <c:v>130126.245002</c:v>
                </c:pt>
                <c:pt idx="355">
                  <c:v>123187.64461713002</c:v>
                </c:pt>
                <c:pt idx="356">
                  <c:v>109978.07107224998</c:v>
                </c:pt>
                <c:pt idx="357">
                  <c:v>91613.402087049704</c:v>
                </c:pt>
                <c:pt idx="358">
                  <c:v>69763.482787540008</c:v>
                </c:pt>
                <c:pt idx="359">
                  <c:v>50062.229827999996</c:v>
                </c:pt>
                <c:pt idx="360">
                  <c:v>32928.891408449999</c:v>
                </c:pt>
                <c:pt idx="361">
                  <c:v>18847.879863079947</c:v>
                </c:pt>
                <c:pt idx="362">
                  <c:v>8331.0036884500005</c:v>
                </c:pt>
                <c:pt idx="363">
                  <c:v>1911.1042372499967</c:v>
                </c:pt>
                <c:pt idx="364">
                  <c:v>144.47699176</c:v>
                </c:pt>
                <c:pt idx="365">
                  <c:v>3609.4226321000001</c:v>
                </c:pt>
                <c:pt idx="366">
                  <c:v>12905.546193849987</c:v>
                </c:pt>
                <c:pt idx="367">
                  <c:v>28653.811581609996</c:v>
                </c:pt>
                <c:pt idx="368">
                  <c:v>51496.075305940001</c:v>
                </c:pt>
                <c:pt idx="369">
                  <c:v>74360.020029800027</c:v>
                </c:pt>
                <c:pt idx="370">
                  <c:v>94214.788768369996</c:v>
                </c:pt>
                <c:pt idx="371">
                  <c:v>108685.77337645003</c:v>
                </c:pt>
                <c:pt idx="372">
                  <c:v>116204.10741005008</c:v>
                </c:pt>
                <c:pt idx="373">
                  <c:v>115991.27429809998</c:v>
                </c:pt>
                <c:pt idx="374">
                  <c:v>108068.67384720997</c:v>
                </c:pt>
                <c:pt idx="375">
                  <c:v>93254.395544999992</c:v>
                </c:pt>
                <c:pt idx="376">
                  <c:v>73168.87147356999</c:v>
                </c:pt>
                <c:pt idx="377">
                  <c:v>50225.431267699991</c:v>
                </c:pt>
                <c:pt idx="378">
                  <c:v>27636.987142980041</c:v>
                </c:pt>
                <c:pt idx="379">
                  <c:v>13520.095040330008</c:v>
                </c:pt>
                <c:pt idx="380">
                  <c:v>5491.2913286500034</c:v>
                </c:pt>
                <c:pt idx="381">
                  <c:v>1596.36877985</c:v>
                </c:pt>
                <c:pt idx="382">
                  <c:v>233.36201314000004</c:v>
                </c:pt>
                <c:pt idx="383">
                  <c:v>155.8260126100003</c:v>
                </c:pt>
                <c:pt idx="384">
                  <c:v>471.22574728999945</c:v>
                </c:pt>
                <c:pt idx="385">
                  <c:v>641.06013220000011</c:v>
                </c:pt>
                <c:pt idx="386">
                  <c:v>481.41486692000001</c:v>
                </c:pt>
                <c:pt idx="387">
                  <c:v>162.58851234000031</c:v>
                </c:pt>
                <c:pt idx="388">
                  <c:v>208.90390435999998</c:v>
                </c:pt>
                <c:pt idx="389">
                  <c:v>1006.3570867999977</c:v>
                </c:pt>
                <c:pt idx="390">
                  <c:v>2560.5282168500012</c:v>
                </c:pt>
                <c:pt idx="391">
                  <c:v>4871.5652429800002</c:v>
                </c:pt>
                <c:pt idx="392">
                  <c:v>7938.9037167699998</c:v>
                </c:pt>
                <c:pt idx="393">
                  <c:v>11762.510757850025</c:v>
                </c:pt>
                <c:pt idx="394">
                  <c:v>16341.699282210016</c:v>
                </c:pt>
                <c:pt idx="395">
                  <c:v>21678.035742739998</c:v>
                </c:pt>
                <c:pt idx="396">
                  <c:v>27770.708323240025</c:v>
                </c:pt>
                <c:pt idx="397">
                  <c:v>34621.386263650013</c:v>
                </c:pt>
                <c:pt idx="398">
                  <c:v>42231.013507700001</c:v>
                </c:pt>
                <c:pt idx="399">
                  <c:v>45381.198602899996</c:v>
                </c:pt>
                <c:pt idx="400">
                  <c:v>43695.976880659997</c:v>
                </c:pt>
                <c:pt idx="401">
                  <c:v>37453.084185529995</c:v>
                </c:pt>
                <c:pt idx="402">
                  <c:v>27727.857584739995</c:v>
                </c:pt>
              </c:numCache>
            </c:numRef>
          </c:yVal>
          <c:smooth val="0"/>
        </c:ser>
        <c:dLbls>
          <c:showLegendKey val="0"/>
          <c:showVal val="0"/>
          <c:showCatName val="0"/>
          <c:showSerName val="0"/>
          <c:showPercent val="0"/>
          <c:showBubbleSize val="0"/>
        </c:dLbls>
        <c:axId val="84724736"/>
        <c:axId val="86106880"/>
      </c:scatterChart>
      <c:valAx>
        <c:axId val="84724736"/>
        <c:scaling>
          <c:orientation val="minMax"/>
        </c:scaling>
        <c:delete val="0"/>
        <c:axPos val="b"/>
        <c:majorTickMark val="out"/>
        <c:minorTickMark val="none"/>
        <c:tickLblPos val="nextTo"/>
        <c:txPr>
          <a:bodyPr/>
          <a:lstStyle/>
          <a:p>
            <a:pPr>
              <a:defRPr lang="en-US"/>
            </a:pPr>
            <a:endParaRPr lang="en-US"/>
          </a:p>
        </c:txPr>
        <c:crossAx val="86106880"/>
        <c:crosses val="autoZero"/>
        <c:crossBetween val="midCat"/>
      </c:valAx>
      <c:valAx>
        <c:axId val="86106880"/>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84724736"/>
        <c:crosses val="autoZero"/>
        <c:crossBetween val="midCat"/>
      </c:valAx>
    </c:plotArea>
    <c:legend>
      <c:legendPos val="r"/>
      <c:layout>
        <c:manualLayout>
          <c:xMode val="edge"/>
          <c:yMode val="edge"/>
          <c:x val="0.7246577139756456"/>
          <c:y val="8.7690835520560201E-2"/>
          <c:w val="0.19789531279564979"/>
          <c:h val="7.6907646392202794E-2"/>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97428428460327"/>
          <c:y val="3.786666666666668E-2"/>
          <c:w val="0.76940842067863013"/>
          <c:h val="0.92426666666666657"/>
        </c:manualLayout>
      </c:layout>
      <c:scatterChart>
        <c:scatterStyle val="lineMarker"/>
        <c:varyColors val="0"/>
        <c:ser>
          <c:idx val="0"/>
          <c:order val="0"/>
          <c:tx>
            <c:strRef>
              <c:f>Sheet8!$D$1</c:f>
              <c:strCache>
                <c:ptCount val="1"/>
                <c:pt idx="0">
                  <c:v>p_total slope</c:v>
                </c:pt>
              </c:strCache>
            </c:strRef>
          </c:tx>
          <c:yVal>
            <c:numRef>
              <c:f>Sheet8!$D$2:$D$404</c:f>
              <c:numCache>
                <c:formatCode>General</c:formatCode>
                <c:ptCount val="403"/>
                <c:pt idx="1">
                  <c:v>-83.644711930000312</c:v>
                </c:pt>
                <c:pt idx="2">
                  <c:v>1065.4907658400011</c:v>
                </c:pt>
                <c:pt idx="3">
                  <c:v>3024.3123033700067</c:v>
                </c:pt>
                <c:pt idx="4">
                  <c:v>4538.5188534700028</c:v>
                </c:pt>
                <c:pt idx="5">
                  <c:v>5734.1672696700152</c:v>
                </c:pt>
                <c:pt idx="6">
                  <c:v>6633.4701834800007</c:v>
                </c:pt>
                <c:pt idx="7">
                  <c:v>7257.162290440021</c:v>
                </c:pt>
                <c:pt idx="8">
                  <c:v>7624.2433466000075</c:v>
                </c:pt>
                <c:pt idx="9">
                  <c:v>5345.1414071700001</c:v>
                </c:pt>
                <c:pt idx="10">
                  <c:v>2477.0179694399994</c:v>
                </c:pt>
                <c:pt idx="11">
                  <c:v>-658.88382839999349</c:v>
                </c:pt>
                <c:pt idx="12">
                  <c:v>-3715.1111425200206</c:v>
                </c:pt>
                <c:pt idx="13">
                  <c:v>-7805.6441777299924</c:v>
                </c:pt>
                <c:pt idx="14">
                  <c:v>-8157.3808674300008</c:v>
                </c:pt>
                <c:pt idx="15">
                  <c:v>-7924.9307457999985</c:v>
                </c:pt>
                <c:pt idx="16">
                  <c:v>-7020.2081487899959</c:v>
                </c:pt>
                <c:pt idx="17">
                  <c:v>-5349.5423756100017</c:v>
                </c:pt>
                <c:pt idx="18">
                  <c:v>-2820.363054240006</c:v>
                </c:pt>
                <c:pt idx="19">
                  <c:v>18.003738869999989</c:v>
                </c:pt>
                <c:pt idx="20">
                  <c:v>1084.72380565</c:v>
                </c:pt>
                <c:pt idx="21">
                  <c:v>942.58940720000055</c:v>
                </c:pt>
                <c:pt idx="22">
                  <c:v>136.22239599999966</c:v>
                </c:pt>
                <c:pt idx="23">
                  <c:v>-1095.3017408399955</c:v>
                </c:pt>
                <c:pt idx="24">
                  <c:v>-1118.7365421600011</c:v>
                </c:pt>
                <c:pt idx="25">
                  <c:v>-540.44638548999842</c:v>
                </c:pt>
                <c:pt idx="26">
                  <c:v>843.52423052999984</c:v>
                </c:pt>
                <c:pt idx="27">
                  <c:v>3237.0497612800004</c:v>
                </c:pt>
                <c:pt idx="28">
                  <c:v>6843.3186512300008</c:v>
                </c:pt>
                <c:pt idx="29">
                  <c:v>6873.4195135000009</c:v>
                </c:pt>
                <c:pt idx="30">
                  <c:v>4963.7400151099973</c:v>
                </c:pt>
                <c:pt idx="31">
                  <c:v>1866.2387421999993</c:v>
                </c:pt>
                <c:pt idx="32">
                  <c:v>-1634.4425053999985</c:v>
                </c:pt>
                <c:pt idx="33">
                  <c:v>-5832.0168858000006</c:v>
                </c:pt>
                <c:pt idx="34">
                  <c:v>-6593.8431826099995</c:v>
                </c:pt>
                <c:pt idx="35">
                  <c:v>-6019.0583603000005</c:v>
                </c:pt>
                <c:pt idx="36">
                  <c:v>-3749.4998062900022</c:v>
                </c:pt>
                <c:pt idx="37">
                  <c:v>576.62426039999946</c:v>
                </c:pt>
                <c:pt idx="38">
                  <c:v>7319.7600444400014</c:v>
                </c:pt>
                <c:pt idx="39">
                  <c:v>10479.432528230012</c:v>
                </c:pt>
                <c:pt idx="40">
                  <c:v>9984.8967524900036</c:v>
                </c:pt>
                <c:pt idx="41">
                  <c:v>6870.6706678300006</c:v>
                </c:pt>
                <c:pt idx="42">
                  <c:v>2208.9788432999994</c:v>
                </c:pt>
                <c:pt idx="43">
                  <c:v>-3658.1286625299927</c:v>
                </c:pt>
                <c:pt idx="44">
                  <c:v>-7409.7647927199996</c:v>
                </c:pt>
                <c:pt idx="45">
                  <c:v>-9715.78299195</c:v>
                </c:pt>
                <c:pt idx="46">
                  <c:v>-9780.9032000500029</c:v>
                </c:pt>
                <c:pt idx="47">
                  <c:v>-6807.9379072499869</c:v>
                </c:pt>
                <c:pt idx="48">
                  <c:v>-2.9407026300000325</c:v>
                </c:pt>
                <c:pt idx="49">
                  <c:v>7459.7954975100001</c:v>
                </c:pt>
                <c:pt idx="50">
                  <c:v>12179.04903762</c:v>
                </c:pt>
                <c:pt idx="51">
                  <c:v>14528.868866949981</c:v>
                </c:pt>
                <c:pt idx="52">
                  <c:v>14860.884795210011</c:v>
                </c:pt>
                <c:pt idx="53">
                  <c:v>13529.995843829987</c:v>
                </c:pt>
                <c:pt idx="54">
                  <c:v>10890.11641604</c:v>
                </c:pt>
                <c:pt idx="55">
                  <c:v>7292.9421704000124</c:v>
                </c:pt>
                <c:pt idx="56">
                  <c:v>3092.3062329599925</c:v>
                </c:pt>
                <c:pt idx="57">
                  <c:v>-1356.4281484000239</c:v>
                </c:pt>
                <c:pt idx="58">
                  <c:v>-5700.8987545599921</c:v>
                </c:pt>
                <c:pt idx="59">
                  <c:v>-3414.1734264300176</c:v>
                </c:pt>
                <c:pt idx="60">
                  <c:v>-1269.9274426399763</c:v>
                </c:pt>
                <c:pt idx="61">
                  <c:v>824.48864965999383</c:v>
                </c:pt>
                <c:pt idx="62">
                  <c:v>2956.6486442600085</c:v>
                </c:pt>
                <c:pt idx="63">
                  <c:v>6367.8767423900026</c:v>
                </c:pt>
                <c:pt idx="64">
                  <c:v>7832.48378167997</c:v>
                </c:pt>
                <c:pt idx="65">
                  <c:v>9450.2860664100299</c:v>
                </c:pt>
                <c:pt idx="66">
                  <c:v>11250.620458320016</c:v>
                </c:pt>
                <c:pt idx="67">
                  <c:v>13257.429548560012</c:v>
                </c:pt>
                <c:pt idx="68">
                  <c:v>15492.294089270014</c:v>
                </c:pt>
                <c:pt idx="69">
                  <c:v>12032.13415033003</c:v>
                </c:pt>
                <c:pt idx="70">
                  <c:v>7932.1183622999824</c:v>
                </c:pt>
                <c:pt idx="71">
                  <c:v>3488.4594229199865</c:v>
                </c:pt>
                <c:pt idx="72">
                  <c:v>-1101.302496479967</c:v>
                </c:pt>
                <c:pt idx="73">
                  <c:v>-8803.8862167100251</c:v>
                </c:pt>
                <c:pt idx="74">
                  <c:v>-10089.915770239953</c:v>
                </c:pt>
                <c:pt idx="75">
                  <c:v>-11210.160438370052</c:v>
                </c:pt>
                <c:pt idx="76">
                  <c:v>-12154.692451790012</c:v>
                </c:pt>
                <c:pt idx="77">
                  <c:v>-12898.341459120014</c:v>
                </c:pt>
                <c:pt idx="78">
                  <c:v>-13410.350355879986</c:v>
                </c:pt>
                <c:pt idx="79">
                  <c:v>-10584.654540470015</c:v>
                </c:pt>
                <c:pt idx="80">
                  <c:v>-7900.2045831999994</c:v>
                </c:pt>
                <c:pt idx="81">
                  <c:v>-5526.4578234899918</c:v>
                </c:pt>
                <c:pt idx="82">
                  <c:v>-3380.3948821100057</c:v>
                </c:pt>
                <c:pt idx="83">
                  <c:v>-341.30640250002034</c:v>
                </c:pt>
                <c:pt idx="84">
                  <c:v>660.8445852500156</c:v>
                </c:pt>
                <c:pt idx="85">
                  <c:v>1674.1822632400144</c:v>
                </c:pt>
                <c:pt idx="86">
                  <c:v>2727.0152049699827</c:v>
                </c:pt>
                <c:pt idx="87">
                  <c:v>3840.8313722400194</c:v>
                </c:pt>
                <c:pt idx="88">
                  <c:v>5031.900687019981</c:v>
                </c:pt>
                <c:pt idx="89">
                  <c:v>869.31443818000798</c:v>
                </c:pt>
                <c:pt idx="90">
                  <c:v>-3490.2207787399807</c:v>
                </c:pt>
                <c:pt idx="91">
                  <c:v>-7570.1266371500096</c:v>
                </c:pt>
                <c:pt idx="92">
                  <c:v>-11014.817353759992</c:v>
                </c:pt>
                <c:pt idx="93">
                  <c:v>-12604.288899279993</c:v>
                </c:pt>
                <c:pt idx="94">
                  <c:v>-14673.031117649993</c:v>
                </c:pt>
                <c:pt idx="95">
                  <c:v>-14645.702499870014</c:v>
                </c:pt>
                <c:pt idx="96">
                  <c:v>-11977.183014269995</c:v>
                </c:pt>
                <c:pt idx="97">
                  <c:v>-6121.8474926400004</c:v>
                </c:pt>
                <c:pt idx="98">
                  <c:v>3465.1212977100004</c:v>
                </c:pt>
                <c:pt idx="99">
                  <c:v>12089.591338509999</c:v>
                </c:pt>
                <c:pt idx="100">
                  <c:v>16942.648775540001</c:v>
                </c:pt>
                <c:pt idx="101">
                  <c:v>18587.288316939994</c:v>
                </c:pt>
                <c:pt idx="102">
                  <c:v>17584.491123050029</c:v>
                </c:pt>
                <c:pt idx="103">
                  <c:v>15646.591041639998</c:v>
                </c:pt>
                <c:pt idx="104">
                  <c:v>10032.786295490005</c:v>
                </c:pt>
                <c:pt idx="105">
                  <c:v>3261.1025642300092</c:v>
                </c:pt>
                <c:pt idx="106">
                  <c:v>-3872.5762788400025</c:v>
                </c:pt>
                <c:pt idx="107">
                  <c:v>-10573.686079720021</c:v>
                </c:pt>
                <c:pt idx="108">
                  <c:v>-16044.080013919995</c:v>
                </c:pt>
                <c:pt idx="109">
                  <c:v>-13355.570520399982</c:v>
                </c:pt>
                <c:pt idx="110">
                  <c:v>-11080.11487808001</c:v>
                </c:pt>
                <c:pt idx="111">
                  <c:v>-9095.761911999989</c:v>
                </c:pt>
                <c:pt idx="112">
                  <c:v>-7381.0624965200041</c:v>
                </c:pt>
                <c:pt idx="113">
                  <c:v>-5913.7262892400004</c:v>
                </c:pt>
                <c:pt idx="114">
                  <c:v>-4671.6235126100037</c:v>
                </c:pt>
                <c:pt idx="115">
                  <c:v>-3633.4006474699927</c:v>
                </c:pt>
                <c:pt idx="116">
                  <c:v>-2775.7967108000062</c:v>
                </c:pt>
                <c:pt idx="117">
                  <c:v>-2076.5194170500022</c:v>
                </c:pt>
                <c:pt idx="118">
                  <c:v>-1514.5849049499998</c:v>
                </c:pt>
                <c:pt idx="119">
                  <c:v>-791.57922838999798</c:v>
                </c:pt>
                <c:pt idx="120">
                  <c:v>-232.65491296000002</c:v>
                </c:pt>
                <c:pt idx="121">
                  <c:v>277.81333250999904</c:v>
                </c:pt>
                <c:pt idx="122">
                  <c:v>828.25239851999959</c:v>
                </c:pt>
                <c:pt idx="123">
                  <c:v>1825.0949345199958</c:v>
                </c:pt>
                <c:pt idx="124">
                  <c:v>2458.3906900800021</c:v>
                </c:pt>
                <c:pt idx="125">
                  <c:v>3250.445868589999</c:v>
                </c:pt>
                <c:pt idx="126">
                  <c:v>4224.994858449998</c:v>
                </c:pt>
                <c:pt idx="127">
                  <c:v>5406.31635508</c:v>
                </c:pt>
                <c:pt idx="128">
                  <c:v>6819.2587555999999</c:v>
                </c:pt>
                <c:pt idx="129">
                  <c:v>6252.6328865600044</c:v>
                </c:pt>
                <c:pt idx="130">
                  <c:v>5320.0741430299995</c:v>
                </c:pt>
                <c:pt idx="131">
                  <c:v>4079.2462505600047</c:v>
                </c:pt>
                <c:pt idx="132">
                  <c:v>2612.8646109600013</c:v>
                </c:pt>
                <c:pt idx="133">
                  <c:v>145.99445303999528</c:v>
                </c:pt>
                <c:pt idx="134">
                  <c:v>-686.52916515000106</c:v>
                </c:pt>
                <c:pt idx="135">
                  <c:v>-1503.7134620499999</c:v>
                </c:pt>
                <c:pt idx="136">
                  <c:v>-2281.6263296000034</c:v>
                </c:pt>
                <c:pt idx="137">
                  <c:v>-2996.8059849999991</c:v>
                </c:pt>
                <c:pt idx="138">
                  <c:v>-3629.4053203399972</c:v>
                </c:pt>
                <c:pt idx="139">
                  <c:v>-5622.0232027200036</c:v>
                </c:pt>
                <c:pt idx="140">
                  <c:v>-6992.9034320899991</c:v>
                </c:pt>
                <c:pt idx="141">
                  <c:v>-7642.7016508800007</c:v>
                </c:pt>
                <c:pt idx="142">
                  <c:v>-7367.7888972699993</c:v>
                </c:pt>
                <c:pt idx="143">
                  <c:v>-5971.3216359000044</c:v>
                </c:pt>
                <c:pt idx="144">
                  <c:v>-3252.3989547400006</c:v>
                </c:pt>
                <c:pt idx="145">
                  <c:v>988.50701658999947</c:v>
                </c:pt>
                <c:pt idx="146">
                  <c:v>6949.4831163199988</c:v>
                </c:pt>
                <c:pt idx="147">
                  <c:v>14831.024368120025</c:v>
                </c:pt>
                <c:pt idx="148">
                  <c:v>24833.125940089954</c:v>
                </c:pt>
                <c:pt idx="149">
                  <c:v>27188.223288960005</c:v>
                </c:pt>
                <c:pt idx="150">
                  <c:v>25825.413565070012</c:v>
                </c:pt>
                <c:pt idx="151">
                  <c:v>21439.168147599994</c:v>
                </c:pt>
                <c:pt idx="152">
                  <c:v>14836.191568840015</c:v>
                </c:pt>
                <c:pt idx="153">
                  <c:v>6805.3809427999659</c:v>
                </c:pt>
                <c:pt idx="154">
                  <c:v>-1854.6871705499648</c:v>
                </c:pt>
                <c:pt idx="155">
                  <c:v>-10343.006697619991</c:v>
                </c:pt>
                <c:pt idx="156">
                  <c:v>-17867.445669869994</c:v>
                </c:pt>
                <c:pt idx="157">
                  <c:v>-23626.990967409947</c:v>
                </c:pt>
                <c:pt idx="158">
                  <c:v>-26828.338500299997</c:v>
                </c:pt>
                <c:pt idx="159">
                  <c:v>-20398.129543049949</c:v>
                </c:pt>
                <c:pt idx="160">
                  <c:v>-15186.888751199996</c:v>
                </c:pt>
                <c:pt idx="161">
                  <c:v>-10909.85126295</c:v>
                </c:pt>
                <c:pt idx="162">
                  <c:v>-7480.9924349600014</c:v>
                </c:pt>
                <c:pt idx="163">
                  <c:v>-4808.6550120900001</c:v>
                </c:pt>
                <c:pt idx="164">
                  <c:v>-2804.8445449500005</c:v>
                </c:pt>
                <c:pt idx="165">
                  <c:v>-1381.3586128899999</c:v>
                </c:pt>
                <c:pt idx="166">
                  <c:v>-449.53782652999996</c:v>
                </c:pt>
                <c:pt idx="167">
                  <c:v>79.447973570000187</c:v>
                </c:pt>
                <c:pt idx="168">
                  <c:v>294.33198984999933</c:v>
                </c:pt>
                <c:pt idx="169">
                  <c:v>385.85906216000086</c:v>
                </c:pt>
                <c:pt idx="170">
                  <c:v>384.75103022999969</c:v>
                </c:pt>
                <c:pt idx="171">
                  <c:v>314.58845240999898</c:v>
                </c:pt>
                <c:pt idx="172">
                  <c:v>196.97996991999997</c:v>
                </c:pt>
                <c:pt idx="173">
                  <c:v>-104.77635031999962</c:v>
                </c:pt>
                <c:pt idx="174">
                  <c:v>-109.86493945999996</c:v>
                </c:pt>
                <c:pt idx="175">
                  <c:v>-114.4205175799998</c:v>
                </c:pt>
                <c:pt idx="176">
                  <c:v>-118.36945658000013</c:v>
                </c:pt>
                <c:pt idx="177">
                  <c:v>-122.40910198000022</c:v>
                </c:pt>
                <c:pt idx="178">
                  <c:v>-125.5091654600003</c:v>
                </c:pt>
                <c:pt idx="179">
                  <c:v>-123.1757590299997</c:v>
                </c:pt>
                <c:pt idx="180">
                  <c:v>-124.30588843999971</c:v>
                </c:pt>
                <c:pt idx="181">
                  <c:v>-124.08614675000013</c:v>
                </c:pt>
                <c:pt idx="182">
                  <c:v>-121.99567625999975</c:v>
                </c:pt>
                <c:pt idx="183">
                  <c:v>-42.823152920000226</c:v>
                </c:pt>
                <c:pt idx="184">
                  <c:v>-105.94466034000028</c:v>
                </c:pt>
                <c:pt idx="185">
                  <c:v>-142.70344725000001</c:v>
                </c:pt>
                <c:pt idx="186">
                  <c:v>-131.14189123999998</c:v>
                </c:pt>
                <c:pt idx="187">
                  <c:v>-48.734149360000032</c:v>
                </c:pt>
                <c:pt idx="188">
                  <c:v>126.32149575000003</c:v>
                </c:pt>
                <c:pt idx="189">
                  <c:v>412.27107188999969</c:v>
                </c:pt>
                <c:pt idx="190">
                  <c:v>834.32642525000017</c:v>
                </c:pt>
                <c:pt idx="191">
                  <c:v>1414.2330917100001</c:v>
                </c:pt>
                <c:pt idx="192">
                  <c:v>2174.2456677599939</c:v>
                </c:pt>
                <c:pt idx="193">
                  <c:v>2782.3874089600013</c:v>
                </c:pt>
                <c:pt idx="194">
                  <c:v>4208.3702956400002</c:v>
                </c:pt>
                <c:pt idx="195">
                  <c:v>6114.8871472799992</c:v>
                </c:pt>
                <c:pt idx="196">
                  <c:v>8585.7040968900128</c:v>
                </c:pt>
                <c:pt idx="197">
                  <c:v>11708.243703420008</c:v>
                </c:pt>
                <c:pt idx="198">
                  <c:v>15564.878292490001</c:v>
                </c:pt>
                <c:pt idx="199">
                  <c:v>14052.388175269987</c:v>
                </c:pt>
                <c:pt idx="200">
                  <c:v>11249.750510889993</c:v>
                </c:pt>
                <c:pt idx="201">
                  <c:v>7483.1089230700054</c:v>
                </c:pt>
                <c:pt idx="202">
                  <c:v>3112.8791161300137</c:v>
                </c:pt>
                <c:pt idx="203">
                  <c:v>-313.63214303999848</c:v>
                </c:pt>
                <c:pt idx="204">
                  <c:v>-5951.6418219900124</c:v>
                </c:pt>
                <c:pt idx="205">
                  <c:v>-11011.574404960013</c:v>
                </c:pt>
                <c:pt idx="206">
                  <c:v>-14931.629223049989</c:v>
                </c:pt>
                <c:pt idx="207">
                  <c:v>-17162.907887160061</c:v>
                </c:pt>
                <c:pt idx="208">
                  <c:v>-17150.74760707</c:v>
                </c:pt>
                <c:pt idx="209">
                  <c:v>-10248.620540480002</c:v>
                </c:pt>
                <c:pt idx="210">
                  <c:v>-5733.3664564500123</c:v>
                </c:pt>
                <c:pt idx="211">
                  <c:v>-2885.6768984899959</c:v>
                </c:pt>
                <c:pt idx="212">
                  <c:v>-1151.0970959599986</c:v>
                </c:pt>
                <c:pt idx="213">
                  <c:v>244.26880812999934</c:v>
                </c:pt>
                <c:pt idx="214">
                  <c:v>1235.6792668799974</c:v>
                </c:pt>
                <c:pt idx="215">
                  <c:v>2674.8633294900001</c:v>
                </c:pt>
                <c:pt idx="216">
                  <c:v>4923.5516162700014</c:v>
                </c:pt>
                <c:pt idx="217">
                  <c:v>8343.661996079989</c:v>
                </c:pt>
                <c:pt idx="218">
                  <c:v>13295.575645479987</c:v>
                </c:pt>
                <c:pt idx="219">
                  <c:v>12227.211929630001</c:v>
                </c:pt>
                <c:pt idx="220">
                  <c:v>9520.4194979299864</c:v>
                </c:pt>
                <c:pt idx="221">
                  <c:v>5604.4861727900006</c:v>
                </c:pt>
                <c:pt idx="222">
                  <c:v>1024.3713457699996</c:v>
                </c:pt>
                <c:pt idx="223">
                  <c:v>-5580.6653206500041</c:v>
                </c:pt>
                <c:pt idx="224">
                  <c:v>-7931.1662991500143</c:v>
                </c:pt>
                <c:pt idx="225">
                  <c:v>-9673.1660541300007</c:v>
                </c:pt>
                <c:pt idx="226">
                  <c:v>-10610.041882420006</c:v>
                </c:pt>
                <c:pt idx="227">
                  <c:v>-10535.312702340008</c:v>
                </c:pt>
                <c:pt idx="228">
                  <c:v>-9241.1214391499961</c:v>
                </c:pt>
                <c:pt idx="229">
                  <c:v>-5264.6955101100002</c:v>
                </c:pt>
                <c:pt idx="230">
                  <c:v>-2557.0641729800022</c:v>
                </c:pt>
                <c:pt idx="231">
                  <c:v>-835.45829370999866</c:v>
                </c:pt>
                <c:pt idx="232">
                  <c:v>95.128535039999704</c:v>
                </c:pt>
                <c:pt idx="233">
                  <c:v>253.40155611999998</c:v>
                </c:pt>
                <c:pt idx="234">
                  <c:v>269.42534231000013</c:v>
                </c:pt>
                <c:pt idx="235">
                  <c:v>215.10485220999956</c:v>
                </c:pt>
                <c:pt idx="236">
                  <c:v>114.04530677000001</c:v>
                </c:pt>
                <c:pt idx="237">
                  <c:v>-9.7782466099999965</c:v>
                </c:pt>
                <c:pt idx="238">
                  <c:v>-130.98443522999997</c:v>
                </c:pt>
                <c:pt idx="239">
                  <c:v>2240.4657824000001</c:v>
                </c:pt>
                <c:pt idx="240">
                  <c:v>9297.0145280800007</c:v>
                </c:pt>
                <c:pt idx="241">
                  <c:v>26033.426848949999</c:v>
                </c:pt>
                <c:pt idx="242">
                  <c:v>57400.832316730019</c:v>
                </c:pt>
                <c:pt idx="243">
                  <c:v>110166.99505504001</c:v>
                </c:pt>
                <c:pt idx="244">
                  <c:v>184726.63037938045</c:v>
                </c:pt>
                <c:pt idx="245">
                  <c:v>286905.72524112096</c:v>
                </c:pt>
                <c:pt idx="246">
                  <c:v>421058.32828495977</c:v>
                </c:pt>
                <c:pt idx="247">
                  <c:v>591503.42604027991</c:v>
                </c:pt>
                <c:pt idx="248">
                  <c:v>802584.30887348042</c:v>
                </c:pt>
                <c:pt idx="249">
                  <c:v>754668.24589343974</c:v>
                </c:pt>
                <c:pt idx="250">
                  <c:v>639386.04031701991</c:v>
                </c:pt>
                <c:pt idx="251">
                  <c:v>469414.15096607013</c:v>
                </c:pt>
                <c:pt idx="252">
                  <c:v>262165.66195831989</c:v>
                </c:pt>
                <c:pt idx="253">
                  <c:v>43500.114512200576</c:v>
                </c:pt>
                <c:pt idx="254">
                  <c:v>-194477.96919083028</c:v>
                </c:pt>
                <c:pt idx="255">
                  <c:v>-417323.75690588955</c:v>
                </c:pt>
                <c:pt idx="256">
                  <c:v>-606422.23818488047</c:v>
                </c:pt>
                <c:pt idx="257">
                  <c:v>-743186.92563128041</c:v>
                </c:pt>
                <c:pt idx="258">
                  <c:v>-809073.8958440898</c:v>
                </c:pt>
                <c:pt idx="259">
                  <c:v>-605636.35097647051</c:v>
                </c:pt>
                <c:pt idx="260">
                  <c:v>-443798.63984243001</c:v>
                </c:pt>
                <c:pt idx="261">
                  <c:v>-314461.66232969984</c:v>
                </c:pt>
                <c:pt idx="262">
                  <c:v>-213868.34186627969</c:v>
                </c:pt>
                <c:pt idx="263">
                  <c:v>-140738.07553690992</c:v>
                </c:pt>
                <c:pt idx="264">
                  <c:v>-83278.109177799997</c:v>
                </c:pt>
                <c:pt idx="265">
                  <c:v>-45223.098210880002</c:v>
                </c:pt>
                <c:pt idx="266">
                  <c:v>-21949.728352189999</c:v>
                </c:pt>
                <c:pt idx="267">
                  <c:v>-8813.5856759799808</c:v>
                </c:pt>
                <c:pt idx="268">
                  <c:v>-1172.561758429998</c:v>
                </c:pt>
                <c:pt idx="269">
                  <c:v>-1025.2995140800012</c:v>
                </c:pt>
                <c:pt idx="270">
                  <c:v>-793.67687612000054</c:v>
                </c:pt>
                <c:pt idx="271">
                  <c:v>-583.19803739999952</c:v>
                </c:pt>
                <c:pt idx="272">
                  <c:v>-387.95531224999894</c:v>
                </c:pt>
                <c:pt idx="273">
                  <c:v>-4.6874400700016849</c:v>
                </c:pt>
                <c:pt idx="274">
                  <c:v>-4.5062473999987693</c:v>
                </c:pt>
                <c:pt idx="275">
                  <c:v>-5.8025346400008733</c:v>
                </c:pt>
                <c:pt idx="276">
                  <c:v>-6.3069816399983978</c:v>
                </c:pt>
                <c:pt idx="277">
                  <c:v>-7.3916325200007105</c:v>
                </c:pt>
                <c:pt idx="278">
                  <c:v>-9.1652005899977667</c:v>
                </c:pt>
                <c:pt idx="279">
                  <c:v>375.44871205999669</c:v>
                </c:pt>
                <c:pt idx="280">
                  <c:v>782.43835673000103</c:v>
                </c:pt>
                <c:pt idx="281">
                  <c:v>1233.9614791999993</c:v>
                </c:pt>
                <c:pt idx="282">
                  <c:v>1751.3387143200016</c:v>
                </c:pt>
                <c:pt idx="283">
                  <c:v>2358.547760200001</c:v>
                </c:pt>
                <c:pt idx="284">
                  <c:v>3075.8612702699961</c:v>
                </c:pt>
                <c:pt idx="285">
                  <c:v>3927.2736122600072</c:v>
                </c:pt>
                <c:pt idx="286">
                  <c:v>4933.4716115199953</c:v>
                </c:pt>
                <c:pt idx="287">
                  <c:v>6120.8172527000006</c:v>
                </c:pt>
                <c:pt idx="288">
                  <c:v>7507.5981352200015</c:v>
                </c:pt>
                <c:pt idx="289">
                  <c:v>5665.1669649100122</c:v>
                </c:pt>
                <c:pt idx="290">
                  <c:v>3386.4274803499939</c:v>
                </c:pt>
                <c:pt idx="291">
                  <c:v>843.04922146001627</c:v>
                </c:pt>
                <c:pt idx="292">
                  <c:v>-1762.2679586500089</c:v>
                </c:pt>
                <c:pt idx="293">
                  <c:v>-4235.8687604400038</c:v>
                </c:pt>
                <c:pt idx="294">
                  <c:v>-6370.4510112300004</c:v>
                </c:pt>
                <c:pt idx="295">
                  <c:v>-7970.9699517300005</c:v>
                </c:pt>
                <c:pt idx="296">
                  <c:v>-8834.0306827499953</c:v>
                </c:pt>
                <c:pt idx="297">
                  <c:v>-8766.7043588900251</c:v>
                </c:pt>
                <c:pt idx="298">
                  <c:v>-7561.5524716700111</c:v>
                </c:pt>
                <c:pt idx="299">
                  <c:v>-3701.4492281599987</c:v>
                </c:pt>
                <c:pt idx="300">
                  <c:v>-1550.8283058899999</c:v>
                </c:pt>
                <c:pt idx="301">
                  <c:v>-499.70697722999915</c:v>
                </c:pt>
                <c:pt idx="302">
                  <c:v>5.3252224300000535</c:v>
                </c:pt>
                <c:pt idx="303">
                  <c:v>518.73118604000013</c:v>
                </c:pt>
                <c:pt idx="304">
                  <c:v>1594.4574518400011</c:v>
                </c:pt>
                <c:pt idx="305">
                  <c:v>3786.0069903300005</c:v>
                </c:pt>
                <c:pt idx="306">
                  <c:v>7647.0752110400008</c:v>
                </c:pt>
                <c:pt idx="307">
                  <c:v>13733.941874389997</c:v>
                </c:pt>
                <c:pt idx="308">
                  <c:v>22598.033372110007</c:v>
                </c:pt>
                <c:pt idx="309">
                  <c:v>24821.81241061999</c:v>
                </c:pt>
                <c:pt idx="310">
                  <c:v>24860.875424160025</c:v>
                </c:pt>
                <c:pt idx="311">
                  <c:v>22954.774171600009</c:v>
                </c:pt>
                <c:pt idx="312">
                  <c:v>19462.866175990021</c:v>
                </c:pt>
                <c:pt idx="313">
                  <c:v>14738.406655289969</c:v>
                </c:pt>
                <c:pt idx="314">
                  <c:v>9136.8746659899844</c:v>
                </c:pt>
                <c:pt idx="315">
                  <c:v>3013.7295121199859</c:v>
                </c:pt>
                <c:pt idx="316">
                  <c:v>-3280.6961793900118</c:v>
                </c:pt>
                <c:pt idx="317">
                  <c:v>-9390.2505600099685</c:v>
                </c:pt>
                <c:pt idx="318">
                  <c:v>-14963.36285585002</c:v>
                </c:pt>
                <c:pt idx="319">
                  <c:v>-14041.317999399958</c:v>
                </c:pt>
                <c:pt idx="320">
                  <c:v>-13310.641999549989</c:v>
                </c:pt>
                <c:pt idx="321">
                  <c:v>-12577.212182400022</c:v>
                </c:pt>
                <c:pt idx="322">
                  <c:v>-11843.034474200011</c:v>
                </c:pt>
                <c:pt idx="323">
                  <c:v>-11109.277141120008</c:v>
                </c:pt>
                <c:pt idx="324">
                  <c:v>-10379.544093569988</c:v>
                </c:pt>
                <c:pt idx="325">
                  <c:v>-9644.9618044599865</c:v>
                </c:pt>
                <c:pt idx="326">
                  <c:v>-8913.6116662499917</c:v>
                </c:pt>
                <c:pt idx="327">
                  <c:v>-8182.1523274100209</c:v>
                </c:pt>
                <c:pt idx="328">
                  <c:v>-7449.27291444</c:v>
                </c:pt>
                <c:pt idx="329">
                  <c:v>-6075.3437195000006</c:v>
                </c:pt>
                <c:pt idx="330">
                  <c:v>-4900.6136903299994</c:v>
                </c:pt>
                <c:pt idx="331">
                  <c:v>-3900.4501261200012</c:v>
                </c:pt>
                <c:pt idx="332">
                  <c:v>-3055.1572863600013</c:v>
                </c:pt>
                <c:pt idx="333">
                  <c:v>-2343.9754939100012</c:v>
                </c:pt>
                <c:pt idx="334">
                  <c:v>-1740.0636164100029</c:v>
                </c:pt>
                <c:pt idx="335">
                  <c:v>-1225.6944230799929</c:v>
                </c:pt>
                <c:pt idx="336">
                  <c:v>-774.69816467000305</c:v>
                </c:pt>
                <c:pt idx="337">
                  <c:v>-368.26697861999855</c:v>
                </c:pt>
                <c:pt idx="338">
                  <c:v>17.741925659998781</c:v>
                </c:pt>
                <c:pt idx="339">
                  <c:v>-1109.478415769998</c:v>
                </c:pt>
                <c:pt idx="340">
                  <c:v>-2023.76300799</c:v>
                </c:pt>
                <c:pt idx="341">
                  <c:v>-2541.0853488000002</c:v>
                </c:pt>
                <c:pt idx="342">
                  <c:v>-2460.3774139300076</c:v>
                </c:pt>
                <c:pt idx="343">
                  <c:v>-1581.9750235200011</c:v>
                </c:pt>
                <c:pt idx="344">
                  <c:v>291.77366913000031</c:v>
                </c:pt>
                <c:pt idx="345">
                  <c:v>3360.9894706199998</c:v>
                </c:pt>
                <c:pt idx="346">
                  <c:v>7826.9846816900026</c:v>
                </c:pt>
                <c:pt idx="347">
                  <c:v>13886.442845720008</c:v>
                </c:pt>
                <c:pt idx="348">
                  <c:v>21739.900769670003</c:v>
                </c:pt>
                <c:pt idx="349">
                  <c:v>23105.712032220021</c:v>
                </c:pt>
                <c:pt idx="350">
                  <c:v>21764.816059069952</c:v>
                </c:pt>
                <c:pt idx="351">
                  <c:v>18220.261382130069</c:v>
                </c:pt>
                <c:pt idx="352">
                  <c:v>13024.251441660002</c:v>
                </c:pt>
                <c:pt idx="353">
                  <c:v>6731.9591865000002</c:v>
                </c:pt>
                <c:pt idx="354">
                  <c:v>-104.48077466001284</c:v>
                </c:pt>
                <c:pt idx="355">
                  <c:v>-6938.6003848699884</c:v>
                </c:pt>
                <c:pt idx="356">
                  <c:v>-13209.573544880042</c:v>
                </c:pt>
                <c:pt idx="357">
                  <c:v>-18364.668985200031</c:v>
                </c:pt>
                <c:pt idx="358">
                  <c:v>-21849.919299509944</c:v>
                </c:pt>
                <c:pt idx="359">
                  <c:v>-19701.252959539954</c:v>
                </c:pt>
                <c:pt idx="360">
                  <c:v>-17133.338419550004</c:v>
                </c:pt>
                <c:pt idx="361">
                  <c:v>-14081.011545370016</c:v>
                </c:pt>
                <c:pt idx="362">
                  <c:v>-10516.876174629959</c:v>
                </c:pt>
                <c:pt idx="363">
                  <c:v>-6419.8994512000008</c:v>
                </c:pt>
                <c:pt idx="364">
                  <c:v>-1766.62724549</c:v>
                </c:pt>
                <c:pt idx="365">
                  <c:v>3464.94564034</c:v>
                </c:pt>
                <c:pt idx="366">
                  <c:v>9296.1235617499988</c:v>
                </c:pt>
                <c:pt idx="367">
                  <c:v>15748.265387759997</c:v>
                </c:pt>
                <c:pt idx="368">
                  <c:v>22842.263724330005</c:v>
                </c:pt>
                <c:pt idx="369">
                  <c:v>22863.944723860037</c:v>
                </c:pt>
                <c:pt idx="370">
                  <c:v>19854.768738570001</c:v>
                </c:pt>
                <c:pt idx="371">
                  <c:v>14470.984608080033</c:v>
                </c:pt>
                <c:pt idx="372">
                  <c:v>7518.3340335999928</c:v>
                </c:pt>
                <c:pt idx="373">
                  <c:v>-212.83311195003657</c:v>
                </c:pt>
                <c:pt idx="374">
                  <c:v>-7922.6004508899932</c:v>
                </c:pt>
                <c:pt idx="375">
                  <c:v>-14814.278302209976</c:v>
                </c:pt>
                <c:pt idx="376">
                  <c:v>-20085.524071430016</c:v>
                </c:pt>
                <c:pt idx="377">
                  <c:v>-22943.44020587</c:v>
                </c:pt>
                <c:pt idx="378">
                  <c:v>-22588.444124720078</c:v>
                </c:pt>
                <c:pt idx="379">
                  <c:v>-14116.892102649987</c:v>
                </c:pt>
                <c:pt idx="380">
                  <c:v>-8028.8037116800015</c:v>
                </c:pt>
                <c:pt idx="381">
                  <c:v>-3894.9225487999997</c:v>
                </c:pt>
                <c:pt idx="382">
                  <c:v>-1363.0067667100011</c:v>
                </c:pt>
                <c:pt idx="383">
                  <c:v>-77.53600053000001</c:v>
                </c:pt>
                <c:pt idx="384">
                  <c:v>315.39973468000005</c:v>
                </c:pt>
                <c:pt idx="385">
                  <c:v>169.83438491000004</c:v>
                </c:pt>
                <c:pt idx="386">
                  <c:v>-159.64526527999976</c:v>
                </c:pt>
                <c:pt idx="387">
                  <c:v>-318.82635457999919</c:v>
                </c:pt>
                <c:pt idx="388">
                  <c:v>46.315392020000019</c:v>
                </c:pt>
                <c:pt idx="389">
                  <c:v>797.45318243999986</c:v>
                </c:pt>
                <c:pt idx="390">
                  <c:v>1554.1711300499967</c:v>
                </c:pt>
                <c:pt idx="391">
                  <c:v>2311.0370261299995</c:v>
                </c:pt>
                <c:pt idx="392">
                  <c:v>3067.3384737900005</c:v>
                </c:pt>
                <c:pt idx="393">
                  <c:v>3823.6070410799994</c:v>
                </c:pt>
                <c:pt idx="394">
                  <c:v>4579.1885243600054</c:v>
                </c:pt>
                <c:pt idx="395">
                  <c:v>5336.3364605300003</c:v>
                </c:pt>
                <c:pt idx="396">
                  <c:v>6092.6725805000024</c:v>
                </c:pt>
                <c:pt idx="397">
                  <c:v>6850.6779404100089</c:v>
                </c:pt>
                <c:pt idx="398">
                  <c:v>7609.6272440500043</c:v>
                </c:pt>
                <c:pt idx="399">
                  <c:v>3150.1850952000023</c:v>
                </c:pt>
                <c:pt idx="400">
                  <c:v>-1685.2217222399968</c:v>
                </c:pt>
                <c:pt idx="401">
                  <c:v>-6242.8926951300018</c:v>
                </c:pt>
                <c:pt idx="402">
                  <c:v>-9725.2266007899871</c:v>
                </c:pt>
              </c:numCache>
            </c:numRef>
          </c:yVal>
          <c:smooth val="0"/>
        </c:ser>
        <c:dLbls>
          <c:showLegendKey val="0"/>
          <c:showVal val="0"/>
          <c:showCatName val="0"/>
          <c:showSerName val="0"/>
          <c:showPercent val="0"/>
          <c:showBubbleSize val="0"/>
        </c:dLbls>
        <c:axId val="86126976"/>
        <c:axId val="86128512"/>
      </c:scatterChart>
      <c:valAx>
        <c:axId val="86126976"/>
        <c:scaling>
          <c:orientation val="minMax"/>
        </c:scaling>
        <c:delete val="0"/>
        <c:axPos val="b"/>
        <c:majorTickMark val="out"/>
        <c:minorTickMark val="none"/>
        <c:tickLblPos val="nextTo"/>
        <c:txPr>
          <a:bodyPr/>
          <a:lstStyle/>
          <a:p>
            <a:pPr>
              <a:defRPr lang="en-US"/>
            </a:pPr>
            <a:endParaRPr lang="en-US"/>
          </a:p>
        </c:txPr>
        <c:crossAx val="86128512"/>
        <c:crosses val="autoZero"/>
        <c:crossBetween val="midCat"/>
      </c:valAx>
      <c:valAx>
        <c:axId val="86128512"/>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86126976"/>
        <c:crosses val="autoZero"/>
        <c:crossBetween val="midCat"/>
      </c:valAx>
    </c:plotArea>
    <c:legend>
      <c:legendPos val="r"/>
      <c:layout>
        <c:manualLayout>
          <c:xMode val="edge"/>
          <c:yMode val="edge"/>
          <c:x val="0.68255047208867481"/>
          <c:y val="8.3384776902887148E-2"/>
          <c:w val="0.29150609786772175"/>
          <c:h val="0.17546351706036778"/>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manualLayout>
          <c:layoutTarget val="inner"/>
          <c:xMode val="edge"/>
          <c:yMode val="edge"/>
          <c:x val="7.1988407699037624E-2"/>
          <c:y val="0.16714129483814524"/>
          <c:w val="0.90430336832895819"/>
          <c:h val="0.74002697579469234"/>
        </c:manualLayout>
      </c:layout>
      <c:scatterChart>
        <c:scatterStyle val="smoothMarker"/>
        <c:varyColors val="0"/>
        <c:ser>
          <c:idx val="0"/>
          <c:order val="0"/>
          <c:tx>
            <c:v>Frequency Offsets (degree)</c:v>
          </c:tx>
          <c:trendline>
            <c:spPr>
              <a:ln w="19050"/>
            </c:spPr>
            <c:trendlineType val="linear"/>
            <c:dispRSqr val="1"/>
            <c:dispEq val="0"/>
            <c:trendlineLbl>
              <c:layout>
                <c:manualLayout>
                  <c:x val="-0.13609864391951007"/>
                  <c:y val="5.9710557013706728E-2"/>
                </c:manualLayout>
              </c:layout>
              <c:numFmt formatCode="General" sourceLinked="0"/>
            </c:trendlineLbl>
          </c:trendline>
          <c:xVal>
            <c:numRef>
              <c:f>Sheet1!$A$1:$A$4</c:f>
              <c:numCache>
                <c:formatCode>General</c:formatCode>
                <c:ptCount val="4"/>
                <c:pt idx="0">
                  <c:v>0</c:v>
                </c:pt>
                <c:pt idx="1">
                  <c:v>1</c:v>
                </c:pt>
                <c:pt idx="2">
                  <c:v>2</c:v>
                </c:pt>
                <c:pt idx="3">
                  <c:v>3</c:v>
                </c:pt>
              </c:numCache>
            </c:numRef>
          </c:xVal>
          <c:yVal>
            <c:numRef>
              <c:f>Sheet1!$B$1:$B$4</c:f>
              <c:numCache>
                <c:formatCode>General</c:formatCode>
                <c:ptCount val="4"/>
                <c:pt idx="0">
                  <c:v>0</c:v>
                </c:pt>
                <c:pt idx="1">
                  <c:v>3.2692700000000001</c:v>
                </c:pt>
                <c:pt idx="2">
                  <c:v>6.3643599999999978</c:v>
                </c:pt>
                <c:pt idx="3">
                  <c:v>9.2452900000000025</c:v>
                </c:pt>
              </c:numCache>
            </c:numRef>
          </c:yVal>
          <c:smooth val="1"/>
        </c:ser>
        <c:dLbls>
          <c:showLegendKey val="0"/>
          <c:showVal val="0"/>
          <c:showCatName val="0"/>
          <c:showSerName val="0"/>
          <c:showPercent val="0"/>
          <c:showBubbleSize val="0"/>
        </c:dLbls>
        <c:axId val="86259968"/>
        <c:axId val="86265856"/>
      </c:scatterChart>
      <c:valAx>
        <c:axId val="86259968"/>
        <c:scaling>
          <c:orientation val="minMax"/>
        </c:scaling>
        <c:delete val="0"/>
        <c:axPos val="b"/>
        <c:numFmt formatCode="General" sourceLinked="1"/>
        <c:majorTickMark val="out"/>
        <c:minorTickMark val="none"/>
        <c:tickLblPos val="nextTo"/>
        <c:crossAx val="86265856"/>
        <c:crosses val="autoZero"/>
        <c:crossBetween val="midCat"/>
      </c:valAx>
      <c:valAx>
        <c:axId val="86265856"/>
        <c:scaling>
          <c:orientation val="minMax"/>
        </c:scaling>
        <c:delete val="0"/>
        <c:axPos val="l"/>
        <c:majorGridlines/>
        <c:numFmt formatCode="General" sourceLinked="1"/>
        <c:majorTickMark val="out"/>
        <c:minorTickMark val="none"/>
        <c:tickLblPos val="nextTo"/>
        <c:crossAx val="86259968"/>
        <c:crosses val="autoZero"/>
        <c:crossBetween val="midCat"/>
      </c:valAx>
    </c:plotArea>
    <c:legend>
      <c:legendPos val="r"/>
      <c:layout>
        <c:manualLayout>
          <c:xMode val="edge"/>
          <c:yMode val="edge"/>
          <c:x val="0.6871377952755906"/>
          <c:y val="0.41628280839895065"/>
          <c:w val="0.28798709536308004"/>
          <c:h val="0.27931321084864424"/>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5"/>
            <a:ext cx="3108960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880957" indent="0" algn="ctr">
              <a:buNone/>
              <a:defRPr>
                <a:solidFill>
                  <a:schemeClr val="tx1">
                    <a:tint val="75000"/>
                  </a:schemeClr>
                </a:solidFill>
              </a:defRPr>
            </a:lvl2pPr>
            <a:lvl3pPr marL="3761915" indent="0" algn="ctr">
              <a:buNone/>
              <a:defRPr>
                <a:solidFill>
                  <a:schemeClr val="tx1">
                    <a:tint val="75000"/>
                  </a:schemeClr>
                </a:solidFill>
              </a:defRPr>
            </a:lvl3pPr>
            <a:lvl4pPr marL="5642872" indent="0" algn="ctr">
              <a:buNone/>
              <a:defRPr>
                <a:solidFill>
                  <a:schemeClr val="tx1">
                    <a:tint val="75000"/>
                  </a:schemeClr>
                </a:solidFill>
              </a:defRPr>
            </a:lvl4pPr>
            <a:lvl5pPr marL="7523830" indent="0" algn="ctr">
              <a:buNone/>
              <a:defRPr>
                <a:solidFill>
                  <a:schemeClr val="tx1">
                    <a:tint val="75000"/>
                  </a:schemeClr>
                </a:solidFill>
              </a:defRPr>
            </a:lvl5pPr>
            <a:lvl6pPr marL="9404787" indent="0" algn="ctr">
              <a:buNone/>
              <a:defRPr>
                <a:solidFill>
                  <a:schemeClr val="tx1">
                    <a:tint val="75000"/>
                  </a:schemeClr>
                </a:solidFill>
              </a:defRPr>
            </a:lvl6pPr>
            <a:lvl7pPr marL="11285744" indent="0" algn="ctr">
              <a:buNone/>
              <a:defRPr>
                <a:solidFill>
                  <a:schemeClr val="tx1">
                    <a:tint val="75000"/>
                  </a:schemeClr>
                </a:solidFill>
              </a:defRPr>
            </a:lvl7pPr>
            <a:lvl8pPr marL="13166702" indent="0" algn="ctr">
              <a:buNone/>
              <a:defRPr>
                <a:solidFill>
                  <a:schemeClr val="tx1">
                    <a:tint val="75000"/>
                  </a:schemeClr>
                </a:solidFill>
              </a:defRPr>
            </a:lvl8pPr>
            <a:lvl9pPr marL="150476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A0DB72-6623-49E3-8CA6-1407D6328160}"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0DB72-6623-49E3-8CA6-1407D6328160}"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5754" y="5621867"/>
            <a:ext cx="39503348" cy="119840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5702" y="5621867"/>
            <a:ext cx="117900452" cy="119840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0DB72-6623-49E3-8CA6-1407D6328160}"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0DB72-6623-49E3-8CA6-1407D6328160}"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2401978"/>
            <a:ext cx="31089600" cy="6400798"/>
          </a:xfrm>
        </p:spPr>
        <p:txBody>
          <a:bodyPr anchor="b"/>
          <a:lstStyle>
            <a:lvl1pPr marL="0" indent="0">
              <a:buNone/>
              <a:defRPr sz="8200">
                <a:solidFill>
                  <a:schemeClr val="tx1">
                    <a:tint val="75000"/>
                  </a:schemeClr>
                </a:solidFill>
              </a:defRPr>
            </a:lvl1pPr>
            <a:lvl2pPr marL="1880957" indent="0">
              <a:buNone/>
              <a:defRPr sz="7400">
                <a:solidFill>
                  <a:schemeClr val="tx1">
                    <a:tint val="75000"/>
                  </a:schemeClr>
                </a:solidFill>
              </a:defRPr>
            </a:lvl2pPr>
            <a:lvl3pPr marL="3761915" indent="0">
              <a:buNone/>
              <a:defRPr sz="6600">
                <a:solidFill>
                  <a:schemeClr val="tx1">
                    <a:tint val="75000"/>
                  </a:schemeClr>
                </a:solidFill>
              </a:defRPr>
            </a:lvl3pPr>
            <a:lvl4pPr marL="5642872" indent="0">
              <a:buNone/>
              <a:defRPr sz="5700">
                <a:solidFill>
                  <a:schemeClr val="tx1">
                    <a:tint val="75000"/>
                  </a:schemeClr>
                </a:solidFill>
              </a:defRPr>
            </a:lvl4pPr>
            <a:lvl5pPr marL="7523830" indent="0">
              <a:buNone/>
              <a:defRPr sz="5700">
                <a:solidFill>
                  <a:schemeClr val="tx1">
                    <a:tint val="75000"/>
                  </a:schemeClr>
                </a:solidFill>
              </a:defRPr>
            </a:lvl5pPr>
            <a:lvl6pPr marL="9404787" indent="0">
              <a:buNone/>
              <a:defRPr sz="5700">
                <a:solidFill>
                  <a:schemeClr val="tx1">
                    <a:tint val="75000"/>
                  </a:schemeClr>
                </a:solidFill>
              </a:defRPr>
            </a:lvl6pPr>
            <a:lvl7pPr marL="11285744" indent="0">
              <a:buNone/>
              <a:defRPr sz="5700">
                <a:solidFill>
                  <a:schemeClr val="tx1">
                    <a:tint val="75000"/>
                  </a:schemeClr>
                </a:solidFill>
              </a:defRPr>
            </a:lvl7pPr>
            <a:lvl8pPr marL="13166702" indent="0">
              <a:buNone/>
              <a:defRPr sz="5700">
                <a:solidFill>
                  <a:schemeClr val="tx1">
                    <a:tint val="75000"/>
                  </a:schemeClr>
                </a:solidFill>
              </a:defRPr>
            </a:lvl8pPr>
            <a:lvl9pPr marL="15047659"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0DB72-6623-49E3-8CA6-1407D6328160}"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5702" y="32769387"/>
            <a:ext cx="78701900" cy="92693068"/>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087202" y="32769387"/>
            <a:ext cx="78701900" cy="92693068"/>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A0DB72-6623-49E3-8CA6-1407D6328160}"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8"/>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49815"/>
            <a:ext cx="16160752" cy="2729652"/>
          </a:xfrm>
        </p:spPr>
        <p:txBody>
          <a:bodyPr anchor="b"/>
          <a:lstStyle>
            <a:lvl1pPr marL="0" indent="0">
              <a:buNone/>
              <a:defRPr sz="9900" b="1"/>
            </a:lvl1pPr>
            <a:lvl2pPr marL="1880957" indent="0">
              <a:buNone/>
              <a:defRPr sz="8200" b="1"/>
            </a:lvl2pPr>
            <a:lvl3pPr marL="3761915" indent="0">
              <a:buNone/>
              <a:defRPr sz="7400" b="1"/>
            </a:lvl3pPr>
            <a:lvl4pPr marL="5642872" indent="0">
              <a:buNone/>
              <a:defRPr sz="6600" b="1"/>
            </a:lvl4pPr>
            <a:lvl5pPr marL="7523830" indent="0">
              <a:buNone/>
              <a:defRPr sz="6600" b="1"/>
            </a:lvl5pPr>
            <a:lvl6pPr marL="9404787" indent="0">
              <a:buNone/>
              <a:defRPr sz="6600" b="1"/>
            </a:lvl6pPr>
            <a:lvl7pPr marL="11285744" indent="0">
              <a:buNone/>
              <a:defRPr sz="6600" b="1"/>
            </a:lvl7pPr>
            <a:lvl8pPr marL="13166702" indent="0">
              <a:buNone/>
              <a:defRPr sz="6600" b="1"/>
            </a:lvl8pPr>
            <a:lvl9pPr marL="15047659"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0" y="9279467"/>
            <a:ext cx="16160752" cy="16858828"/>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549815"/>
            <a:ext cx="16167100" cy="2729652"/>
          </a:xfrm>
        </p:spPr>
        <p:txBody>
          <a:bodyPr anchor="b"/>
          <a:lstStyle>
            <a:lvl1pPr marL="0" indent="0">
              <a:buNone/>
              <a:defRPr sz="9900" b="1"/>
            </a:lvl1pPr>
            <a:lvl2pPr marL="1880957" indent="0">
              <a:buNone/>
              <a:defRPr sz="8200" b="1"/>
            </a:lvl2pPr>
            <a:lvl3pPr marL="3761915" indent="0">
              <a:buNone/>
              <a:defRPr sz="7400" b="1"/>
            </a:lvl3pPr>
            <a:lvl4pPr marL="5642872" indent="0">
              <a:buNone/>
              <a:defRPr sz="6600" b="1"/>
            </a:lvl4pPr>
            <a:lvl5pPr marL="7523830" indent="0">
              <a:buNone/>
              <a:defRPr sz="6600" b="1"/>
            </a:lvl5pPr>
            <a:lvl6pPr marL="9404787" indent="0">
              <a:buNone/>
              <a:defRPr sz="6600" b="1"/>
            </a:lvl6pPr>
            <a:lvl7pPr marL="11285744" indent="0">
              <a:buNone/>
              <a:defRPr sz="6600" b="1"/>
            </a:lvl7pPr>
            <a:lvl8pPr marL="13166702" indent="0">
              <a:buNone/>
              <a:defRPr sz="6600" b="1"/>
            </a:lvl8pPr>
            <a:lvl9pPr marL="15047659"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2" y="9279467"/>
            <a:ext cx="16167100" cy="16858828"/>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A0DB72-6623-49E3-8CA6-1407D6328160}" type="datetimeFigureOut">
              <a:rPr lang="en-US" smtClean="0"/>
              <a:pPr/>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0DB72-6623-49E3-8CA6-1407D6328160}" type="datetimeFigureOut">
              <a:rPr lang="en-US" smtClean="0"/>
              <a:pPr/>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0DB72-6623-49E3-8CA6-1407D6328160}" type="datetimeFigureOut">
              <a:rPr lang="en-US" smtClean="0"/>
              <a:pPr/>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165013"/>
            <a:ext cx="12033252" cy="495808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4300200" y="1165016"/>
            <a:ext cx="20447000" cy="2497328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6123096"/>
            <a:ext cx="12033252" cy="20015202"/>
          </a:xfrm>
        </p:spPr>
        <p:txBody>
          <a:bodyPr/>
          <a:lstStyle>
            <a:lvl1pPr marL="0" indent="0">
              <a:buNone/>
              <a:defRPr sz="5700"/>
            </a:lvl1pPr>
            <a:lvl2pPr marL="1880957" indent="0">
              <a:buNone/>
              <a:defRPr sz="5000"/>
            </a:lvl2pPr>
            <a:lvl3pPr marL="3761915" indent="0">
              <a:buNone/>
              <a:defRPr sz="4100"/>
            </a:lvl3pPr>
            <a:lvl4pPr marL="5642872" indent="0">
              <a:buNone/>
              <a:defRPr sz="3700"/>
            </a:lvl4pPr>
            <a:lvl5pPr marL="7523830" indent="0">
              <a:buNone/>
              <a:defRPr sz="3700"/>
            </a:lvl5pPr>
            <a:lvl6pPr marL="9404787" indent="0">
              <a:buNone/>
              <a:defRPr sz="3700"/>
            </a:lvl6pPr>
            <a:lvl7pPr marL="11285744" indent="0">
              <a:buNone/>
              <a:defRPr sz="3700"/>
            </a:lvl7pPr>
            <a:lvl8pPr marL="13166702" indent="0">
              <a:buNone/>
              <a:defRPr sz="3700"/>
            </a:lvl8pPr>
            <a:lvl9pPr marL="1504765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0DB72-6623-49E3-8CA6-1407D6328160}"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0"/>
            <a:ext cx="21945600" cy="241808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7169152" y="2614507"/>
            <a:ext cx="21945600" cy="17556480"/>
          </a:xfrm>
        </p:spPr>
        <p:txBody>
          <a:bodyPr/>
          <a:lstStyle>
            <a:lvl1pPr marL="0" indent="0">
              <a:buNone/>
              <a:defRPr sz="13200"/>
            </a:lvl1pPr>
            <a:lvl2pPr marL="1880957" indent="0">
              <a:buNone/>
              <a:defRPr sz="11500"/>
            </a:lvl2pPr>
            <a:lvl3pPr marL="3761915" indent="0">
              <a:buNone/>
              <a:defRPr sz="9900"/>
            </a:lvl3pPr>
            <a:lvl4pPr marL="5642872" indent="0">
              <a:buNone/>
              <a:defRPr sz="8200"/>
            </a:lvl4pPr>
            <a:lvl5pPr marL="7523830" indent="0">
              <a:buNone/>
              <a:defRPr sz="8200"/>
            </a:lvl5pPr>
            <a:lvl6pPr marL="9404787" indent="0">
              <a:buNone/>
              <a:defRPr sz="8200"/>
            </a:lvl6pPr>
            <a:lvl7pPr marL="11285744" indent="0">
              <a:buNone/>
              <a:defRPr sz="8200"/>
            </a:lvl7pPr>
            <a:lvl8pPr marL="13166702" indent="0">
              <a:buNone/>
              <a:defRPr sz="8200"/>
            </a:lvl8pPr>
            <a:lvl9pPr marL="15047659" indent="0">
              <a:buNone/>
              <a:defRPr sz="8200"/>
            </a:lvl9pPr>
          </a:lstStyle>
          <a:p>
            <a:endParaRPr lang="en-US"/>
          </a:p>
        </p:txBody>
      </p:sp>
      <p:sp>
        <p:nvSpPr>
          <p:cNvPr id="4" name="Text Placeholder 3"/>
          <p:cNvSpPr>
            <a:spLocks noGrp="1"/>
          </p:cNvSpPr>
          <p:nvPr>
            <p:ph type="body" sz="half" idx="2"/>
          </p:nvPr>
        </p:nvSpPr>
        <p:spPr>
          <a:xfrm>
            <a:off x="7169152" y="22900642"/>
            <a:ext cx="21945600" cy="3434078"/>
          </a:xfrm>
        </p:spPr>
        <p:txBody>
          <a:bodyPr/>
          <a:lstStyle>
            <a:lvl1pPr marL="0" indent="0">
              <a:buNone/>
              <a:defRPr sz="5700"/>
            </a:lvl1pPr>
            <a:lvl2pPr marL="1880957" indent="0">
              <a:buNone/>
              <a:defRPr sz="5000"/>
            </a:lvl2pPr>
            <a:lvl3pPr marL="3761915" indent="0">
              <a:buNone/>
              <a:defRPr sz="4100"/>
            </a:lvl3pPr>
            <a:lvl4pPr marL="5642872" indent="0">
              <a:buNone/>
              <a:defRPr sz="3700"/>
            </a:lvl4pPr>
            <a:lvl5pPr marL="7523830" indent="0">
              <a:buNone/>
              <a:defRPr sz="3700"/>
            </a:lvl5pPr>
            <a:lvl6pPr marL="9404787" indent="0">
              <a:buNone/>
              <a:defRPr sz="3700"/>
            </a:lvl6pPr>
            <a:lvl7pPr marL="11285744" indent="0">
              <a:buNone/>
              <a:defRPr sz="3700"/>
            </a:lvl7pPr>
            <a:lvl8pPr marL="13166702" indent="0">
              <a:buNone/>
              <a:defRPr sz="3700"/>
            </a:lvl8pPr>
            <a:lvl9pPr marL="15047659"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0DB72-6623-49E3-8CA6-1407D6328160}"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4E444-C258-44DA-87DD-91545CBF83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171788"/>
            <a:ext cx="32918400" cy="4876800"/>
          </a:xfrm>
          <a:prstGeom prst="rect">
            <a:avLst/>
          </a:prstGeom>
        </p:spPr>
        <p:txBody>
          <a:bodyPr vert="horz" lIns="376191" tIns="188096" rIns="376191" bIns="1880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827523"/>
            <a:ext cx="32918400" cy="19310775"/>
          </a:xfrm>
          <a:prstGeom prst="rect">
            <a:avLst/>
          </a:prstGeom>
        </p:spPr>
        <p:txBody>
          <a:bodyPr vert="horz" lIns="376191" tIns="188096" rIns="376191" bIns="188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7120428"/>
            <a:ext cx="8534400" cy="1557867"/>
          </a:xfrm>
          <a:prstGeom prst="rect">
            <a:avLst/>
          </a:prstGeom>
        </p:spPr>
        <p:txBody>
          <a:bodyPr vert="horz" lIns="376191" tIns="188096" rIns="376191" bIns="188096" rtlCol="0" anchor="ctr"/>
          <a:lstStyle>
            <a:lvl1pPr algn="l">
              <a:defRPr sz="5000">
                <a:solidFill>
                  <a:schemeClr val="tx1">
                    <a:tint val="75000"/>
                  </a:schemeClr>
                </a:solidFill>
              </a:defRPr>
            </a:lvl1pPr>
          </a:lstStyle>
          <a:p>
            <a:fld id="{0CA0DB72-6623-49E3-8CA6-1407D6328160}" type="datetimeFigureOut">
              <a:rPr lang="en-US" smtClean="0"/>
              <a:pPr/>
              <a:t>4/3/2012</a:t>
            </a:fld>
            <a:endParaRPr lang="en-US"/>
          </a:p>
        </p:txBody>
      </p:sp>
      <p:sp>
        <p:nvSpPr>
          <p:cNvPr id="5" name="Footer Placeholder 4"/>
          <p:cNvSpPr>
            <a:spLocks noGrp="1"/>
          </p:cNvSpPr>
          <p:nvPr>
            <p:ph type="ftr" sz="quarter" idx="3"/>
          </p:nvPr>
        </p:nvSpPr>
        <p:spPr>
          <a:xfrm>
            <a:off x="12496800" y="27120428"/>
            <a:ext cx="11582400" cy="1557867"/>
          </a:xfrm>
          <a:prstGeom prst="rect">
            <a:avLst/>
          </a:prstGeom>
        </p:spPr>
        <p:txBody>
          <a:bodyPr vert="horz" lIns="376191" tIns="188096" rIns="376191" bIns="188096"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7120428"/>
            <a:ext cx="8534400" cy="1557867"/>
          </a:xfrm>
          <a:prstGeom prst="rect">
            <a:avLst/>
          </a:prstGeom>
        </p:spPr>
        <p:txBody>
          <a:bodyPr vert="horz" lIns="376191" tIns="188096" rIns="376191" bIns="188096" rtlCol="0" anchor="ctr"/>
          <a:lstStyle>
            <a:lvl1pPr algn="r">
              <a:defRPr sz="5000">
                <a:solidFill>
                  <a:schemeClr val="tx1">
                    <a:tint val="75000"/>
                  </a:schemeClr>
                </a:solidFill>
              </a:defRPr>
            </a:lvl1pPr>
          </a:lstStyle>
          <a:p>
            <a:fld id="{6444E444-C258-44DA-87DD-91545CBF83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1915" rtl="0" eaLnBrk="1" latinLnBrk="0" hangingPunct="1">
        <a:spcBef>
          <a:spcPct val="0"/>
        </a:spcBef>
        <a:buNone/>
        <a:defRPr sz="18100" kern="1200">
          <a:solidFill>
            <a:schemeClr val="tx1"/>
          </a:solidFill>
          <a:latin typeface="+mj-lt"/>
          <a:ea typeface="+mj-ea"/>
          <a:cs typeface="+mj-cs"/>
        </a:defRPr>
      </a:lvl1pPr>
    </p:titleStyle>
    <p:bodyStyle>
      <a:lvl1pPr marL="1410718" indent="-1410718"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393"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1"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180"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138" indent="-940479" algn="l" defTabSz="3761915"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7"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2" algn="l" defTabSz="3761915" rtl="0" eaLnBrk="1" latinLnBrk="0" hangingPunct="1">
        <a:defRPr sz="7400" kern="1200">
          <a:solidFill>
            <a:schemeClr val="tx1"/>
          </a:solidFill>
          <a:latin typeface="+mn-lt"/>
          <a:ea typeface="+mn-ea"/>
          <a:cs typeface="+mn-cs"/>
        </a:defRPr>
      </a:lvl4pPr>
      <a:lvl5pPr marL="7523830"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4"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59"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wmf"/><Relationship Id="rId18" Type="http://schemas.openxmlformats.org/officeDocument/2006/relationships/image" Target="../media/image24.jpeg"/><Relationship Id="rId26" Type="http://schemas.openxmlformats.org/officeDocument/2006/relationships/oleObject" Target="../embeddings/oleObject6.bin"/><Relationship Id="rId39" Type="http://schemas.openxmlformats.org/officeDocument/2006/relationships/oleObject" Target="../embeddings/oleObject11.bin"/><Relationship Id="rId3" Type="http://schemas.openxmlformats.org/officeDocument/2006/relationships/image" Target="../media/image13.gif"/><Relationship Id="rId21" Type="http://schemas.openxmlformats.org/officeDocument/2006/relationships/image" Target="../media/image3.wmf"/><Relationship Id="rId34" Type="http://schemas.openxmlformats.org/officeDocument/2006/relationships/oleObject" Target="../embeddings/oleObject9.bin"/><Relationship Id="rId42" Type="http://schemas.openxmlformats.org/officeDocument/2006/relationships/image" Target="../media/image12.wmf"/><Relationship Id="rId7" Type="http://schemas.openxmlformats.org/officeDocument/2006/relationships/image" Target="../media/image17.jpeg"/><Relationship Id="rId12" Type="http://schemas.openxmlformats.org/officeDocument/2006/relationships/oleObject" Target="../embeddings/oleObject2.bin"/><Relationship Id="rId17" Type="http://schemas.openxmlformats.org/officeDocument/2006/relationships/image" Target="../media/image23.jpeg"/><Relationship Id="rId25" Type="http://schemas.openxmlformats.org/officeDocument/2006/relationships/image" Target="../media/image5.wmf"/><Relationship Id="rId33" Type="http://schemas.openxmlformats.org/officeDocument/2006/relationships/image" Target="../media/image8.wmf"/><Relationship Id="rId38" Type="http://schemas.openxmlformats.org/officeDocument/2006/relationships/image" Target="../media/image10.wmf"/><Relationship Id="rId2" Type="http://schemas.openxmlformats.org/officeDocument/2006/relationships/slideLayout" Target="../slideLayouts/slideLayout1.xml"/><Relationship Id="rId16" Type="http://schemas.openxmlformats.org/officeDocument/2006/relationships/image" Target="../media/image22.png"/><Relationship Id="rId20" Type="http://schemas.openxmlformats.org/officeDocument/2006/relationships/oleObject" Target="../embeddings/oleObject3.bin"/><Relationship Id="rId29" Type="http://schemas.openxmlformats.org/officeDocument/2006/relationships/image" Target="../media/image7.wmf"/><Relationship Id="rId41"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1.wmf"/><Relationship Id="rId24" Type="http://schemas.openxmlformats.org/officeDocument/2006/relationships/oleObject" Target="../embeddings/oleObject5.bin"/><Relationship Id="rId32" Type="http://schemas.openxmlformats.org/officeDocument/2006/relationships/oleObject" Target="../embeddings/oleObject8.bin"/><Relationship Id="rId37" Type="http://schemas.openxmlformats.org/officeDocument/2006/relationships/oleObject" Target="../embeddings/oleObject10.bin"/><Relationship Id="rId40" Type="http://schemas.openxmlformats.org/officeDocument/2006/relationships/image" Target="../media/image11.wmf"/><Relationship Id="rId5" Type="http://schemas.openxmlformats.org/officeDocument/2006/relationships/image" Target="../media/image15.png"/><Relationship Id="rId15" Type="http://schemas.openxmlformats.org/officeDocument/2006/relationships/image" Target="../media/image21.png"/><Relationship Id="rId23" Type="http://schemas.openxmlformats.org/officeDocument/2006/relationships/image" Target="../media/image4.wmf"/><Relationship Id="rId28" Type="http://schemas.openxmlformats.org/officeDocument/2006/relationships/oleObject" Target="../embeddings/oleObject7.bin"/><Relationship Id="rId36" Type="http://schemas.openxmlformats.org/officeDocument/2006/relationships/chart" Target="../charts/chart3.xml"/><Relationship Id="rId10" Type="http://schemas.openxmlformats.org/officeDocument/2006/relationships/oleObject" Target="../embeddings/oleObject1.bin"/><Relationship Id="rId19" Type="http://schemas.openxmlformats.org/officeDocument/2006/relationships/image" Target="../media/image25.png"/><Relationship Id="rId31" Type="http://schemas.openxmlformats.org/officeDocument/2006/relationships/chart" Target="../charts/chart2.xml"/><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0.jpeg"/><Relationship Id="rId22" Type="http://schemas.openxmlformats.org/officeDocument/2006/relationships/oleObject" Target="../embeddings/oleObject4.bin"/><Relationship Id="rId27" Type="http://schemas.openxmlformats.org/officeDocument/2006/relationships/image" Target="../media/image6.wmf"/><Relationship Id="rId30" Type="http://schemas.openxmlformats.org/officeDocument/2006/relationships/chart" Target="../charts/chart1.xml"/><Relationship Id="rId35"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6" y="187569"/>
            <a:ext cx="36195000" cy="28854400"/>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rtlCol="0" anchor="ctr"/>
          <a:lstStyle/>
          <a:p>
            <a:pPr algn="ctr"/>
            <a:endParaRPr lang="en-US"/>
          </a:p>
        </p:txBody>
      </p:sp>
      <p:grpSp>
        <p:nvGrpSpPr>
          <p:cNvPr id="198" name="Group 197"/>
          <p:cNvGrpSpPr/>
          <p:nvPr/>
        </p:nvGrpSpPr>
        <p:grpSpPr>
          <a:xfrm>
            <a:off x="-2412123" y="662153"/>
            <a:ext cx="38042192" cy="3184634"/>
            <a:chOff x="-2412123" y="662153"/>
            <a:chExt cx="38042192" cy="3184634"/>
          </a:xfrm>
        </p:grpSpPr>
        <p:sp>
          <p:nvSpPr>
            <p:cNvPr id="4" name="Rectangle 3"/>
            <p:cNvSpPr/>
            <p:nvPr/>
          </p:nvSpPr>
          <p:spPr>
            <a:xfrm>
              <a:off x="882869" y="662153"/>
              <a:ext cx="34747200" cy="3184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12123" y="693683"/>
              <a:ext cx="34747199" cy="2079687"/>
            </a:xfrm>
            <a:prstGeom prst="rect">
              <a:avLst/>
            </a:prstGeom>
            <a:noFill/>
          </p:spPr>
          <p:txBody>
            <a:bodyPr wrap="square" lIns="78373" tIns="39187" rIns="78373" bIns="39187" rtlCol="0">
              <a:spAutoFit/>
            </a:bodyPr>
            <a:lstStyle/>
            <a:p>
              <a:pPr algn="ctr"/>
              <a:r>
                <a:rPr lang="en-US" sz="13000" b="1" dirty="0" smtClean="0">
                  <a:latin typeface="Myriad Pro" pitchFamily="34" charset="0"/>
                  <a:ea typeface="Tahoma" pitchFamily="34" charset="0"/>
                  <a:cs typeface="Tahoma" pitchFamily="34" charset="0"/>
                </a:rPr>
                <a:t>Software Defined Radio</a:t>
              </a:r>
              <a:endParaRPr lang="en-US" sz="13000" b="1" dirty="0">
                <a:latin typeface="Myriad Pro" pitchFamily="34" charset="0"/>
                <a:ea typeface="Tahoma" pitchFamily="34" charset="0"/>
                <a:cs typeface="Tahoma" pitchFamily="34" charset="0"/>
              </a:endParaRPr>
            </a:p>
          </p:txBody>
        </p:sp>
        <p:pic>
          <p:nvPicPr>
            <p:cNvPr id="5" name="Picture 4" descr="UofMLogo.gif"/>
            <p:cNvPicPr>
              <a:picLocks noChangeAspect="1"/>
            </p:cNvPicPr>
            <p:nvPr/>
          </p:nvPicPr>
          <p:blipFill>
            <a:blip r:embed="rId3" cstate="print"/>
            <a:stretch>
              <a:fillRect/>
            </a:stretch>
          </p:blipFill>
          <p:spPr>
            <a:xfrm>
              <a:off x="1382111" y="953815"/>
              <a:ext cx="2603937" cy="2506202"/>
            </a:xfrm>
            <a:prstGeom prst="rect">
              <a:avLst/>
            </a:prstGeom>
          </p:spPr>
        </p:pic>
        <p:pic>
          <p:nvPicPr>
            <p:cNvPr id="6" name="Picture 5" descr="michigan_engineering53.png"/>
            <p:cNvPicPr>
              <a:picLocks noChangeAspect="1"/>
            </p:cNvPicPr>
            <p:nvPr/>
          </p:nvPicPr>
          <p:blipFill>
            <a:blip r:embed="rId4" cstate="print"/>
            <a:stretch>
              <a:fillRect/>
            </a:stretch>
          </p:blipFill>
          <p:spPr>
            <a:xfrm>
              <a:off x="25114515" y="1145628"/>
              <a:ext cx="9937485" cy="2197063"/>
            </a:xfrm>
            <a:prstGeom prst="rect">
              <a:avLst/>
            </a:prstGeom>
          </p:spPr>
        </p:pic>
        <p:sp>
          <p:nvSpPr>
            <p:cNvPr id="7" name="TextBox 6"/>
            <p:cNvSpPr txBox="1"/>
            <p:nvPr/>
          </p:nvSpPr>
          <p:spPr>
            <a:xfrm>
              <a:off x="4782207" y="2653863"/>
              <a:ext cx="20345400" cy="907941"/>
            </a:xfrm>
            <a:prstGeom prst="rect">
              <a:avLst/>
            </a:prstGeom>
            <a:noFill/>
          </p:spPr>
          <p:txBody>
            <a:bodyPr wrap="square" rtlCol="0">
              <a:spAutoFit/>
            </a:bodyPr>
            <a:lstStyle/>
            <a:p>
              <a:pPr algn="ctr"/>
              <a:r>
                <a:rPr lang="en-US" sz="5300" dirty="0" smtClean="0">
                  <a:latin typeface="Myriad Pro" pitchFamily="34" charset="0"/>
                </a:rPr>
                <a:t>Brad Freyberg, </a:t>
              </a:r>
              <a:r>
                <a:rPr lang="en-US" sz="5300" dirty="0" err="1" smtClean="0">
                  <a:latin typeface="Myriad Pro" pitchFamily="34" charset="0"/>
                </a:rPr>
                <a:t>JunYong</a:t>
              </a:r>
              <a:r>
                <a:rPr lang="en-US" sz="5300" dirty="0" smtClean="0">
                  <a:latin typeface="Myriad Pro" pitchFamily="34" charset="0"/>
                </a:rPr>
                <a:t> Lee, </a:t>
              </a:r>
              <a:r>
                <a:rPr lang="en-US" sz="5300" dirty="0" err="1" smtClean="0">
                  <a:latin typeface="Myriad Pro" pitchFamily="34" charset="0"/>
                </a:rPr>
                <a:t>SungHo</a:t>
              </a:r>
              <a:r>
                <a:rPr lang="en-US" sz="5300" dirty="0" smtClean="0">
                  <a:latin typeface="Myriad Pro" pitchFamily="34" charset="0"/>
                </a:rPr>
                <a:t> Yoon, </a:t>
              </a:r>
              <a:r>
                <a:rPr lang="en-US" sz="5300" dirty="0" err="1" smtClean="0">
                  <a:latin typeface="Myriad Pro" pitchFamily="34" charset="0"/>
                </a:rPr>
                <a:t>Uttara</a:t>
              </a:r>
              <a:r>
                <a:rPr lang="en-US" sz="5300" dirty="0" smtClean="0">
                  <a:latin typeface="Myriad Pro" pitchFamily="34" charset="0"/>
                </a:rPr>
                <a:t> Kumar, </a:t>
              </a:r>
              <a:r>
                <a:rPr lang="en-US" sz="5300" dirty="0" err="1" smtClean="0">
                  <a:latin typeface="Myriad Pro" pitchFamily="34" charset="0"/>
                </a:rPr>
                <a:t>Tingting</a:t>
              </a:r>
              <a:r>
                <a:rPr lang="en-US" sz="5300" dirty="0" smtClean="0">
                  <a:latin typeface="Myriad Pro" pitchFamily="34" charset="0"/>
                </a:rPr>
                <a:t> </a:t>
              </a:r>
              <a:r>
                <a:rPr lang="en-US" sz="5300" dirty="0" err="1" smtClean="0">
                  <a:latin typeface="Myriad Pro" pitchFamily="34" charset="0"/>
                </a:rPr>
                <a:t>Zou</a:t>
              </a:r>
              <a:endParaRPr lang="en-US" sz="5300" dirty="0" smtClean="0">
                <a:latin typeface="Myriad Pro" pitchFamily="34" charset="0"/>
              </a:endParaRPr>
            </a:p>
          </p:txBody>
        </p:sp>
      </p:grpSp>
      <p:sp>
        <p:nvSpPr>
          <p:cNvPr id="9" name="Rectangle 8"/>
          <p:cNvSpPr/>
          <p:nvPr/>
        </p:nvSpPr>
        <p:spPr>
          <a:xfrm>
            <a:off x="882869" y="4346027"/>
            <a:ext cx="7118131" cy="626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3996" y="4346028"/>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49355" y="4288878"/>
            <a:ext cx="6096000"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Project Description</a:t>
            </a:r>
            <a:endParaRPr lang="en-US" sz="5000" dirty="0">
              <a:latin typeface="Tahoma" pitchFamily="34" charset="0"/>
              <a:ea typeface="Tahoma" pitchFamily="34" charset="0"/>
              <a:cs typeface="Tahoma" pitchFamily="34" charset="0"/>
            </a:endParaRPr>
          </a:p>
        </p:txBody>
      </p:sp>
      <p:sp>
        <p:nvSpPr>
          <p:cNvPr id="16" name="Rectangle 15"/>
          <p:cNvSpPr/>
          <p:nvPr/>
        </p:nvSpPr>
        <p:spPr>
          <a:xfrm>
            <a:off x="8319187" y="4341317"/>
            <a:ext cx="13764079" cy="754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05800" y="4344495"/>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688486" y="4255595"/>
            <a:ext cx="6977432"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System Design</a:t>
            </a:r>
            <a:endParaRPr lang="en-US" sz="5000" dirty="0">
              <a:latin typeface="Tahoma" pitchFamily="34" charset="0"/>
              <a:ea typeface="Tahoma" pitchFamily="34" charset="0"/>
              <a:cs typeface="Tahoma" pitchFamily="34" charset="0"/>
            </a:endParaRPr>
          </a:p>
        </p:txBody>
      </p:sp>
      <p:sp>
        <p:nvSpPr>
          <p:cNvPr id="15" name="TextBox 14"/>
          <p:cNvSpPr txBox="1"/>
          <p:nvPr/>
        </p:nvSpPr>
        <p:spPr>
          <a:xfrm>
            <a:off x="1257299" y="5289530"/>
            <a:ext cx="6667501" cy="4524315"/>
          </a:xfrm>
          <a:prstGeom prst="rect">
            <a:avLst/>
          </a:prstGeom>
          <a:noFill/>
        </p:spPr>
        <p:txBody>
          <a:bodyPr wrap="square" rtlCol="0">
            <a:spAutoFit/>
          </a:bodyPr>
          <a:lstStyle/>
          <a:p>
            <a:r>
              <a:rPr lang="en-US" sz="2400" dirty="0" smtClean="0"/>
              <a:t>   The goal of our project is to implement the communication modules, that constitute a traditional radio, in software and to successfully demonstrate wireless communication using our system. Software Defined Radio attempts to place much or most of the complex signal handling involved in communications receivers and transmitters into software. Doing this allows these radios to be configured ‘on-the-fly’ providing the much needed flexibility which is the growing demand of any modern communication system today.</a:t>
            </a:r>
            <a:endParaRPr lang="en-US" sz="2400" dirty="0"/>
          </a:p>
        </p:txBody>
      </p:sp>
      <p:sp>
        <p:nvSpPr>
          <p:cNvPr id="19" name="Rectangle 18"/>
          <p:cNvSpPr/>
          <p:nvPr/>
        </p:nvSpPr>
        <p:spPr>
          <a:xfrm>
            <a:off x="889001" y="10848975"/>
            <a:ext cx="7112000" cy="1797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75613" y="10852151"/>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43785" y="10829925"/>
            <a:ext cx="6977432"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Hardware Components</a:t>
            </a:r>
            <a:endParaRPr lang="en-US" sz="5000" dirty="0">
              <a:latin typeface="Tahoma" pitchFamily="34" charset="0"/>
              <a:ea typeface="Tahoma" pitchFamily="34" charset="0"/>
              <a:cs typeface="Tahoma" pitchFamily="34" charset="0"/>
            </a:endParaRPr>
          </a:p>
        </p:txBody>
      </p:sp>
      <p:sp>
        <p:nvSpPr>
          <p:cNvPr id="112" name="TextBox 111"/>
          <p:cNvSpPr txBox="1"/>
          <p:nvPr/>
        </p:nvSpPr>
        <p:spPr>
          <a:xfrm>
            <a:off x="1200150" y="14249400"/>
            <a:ext cx="6953250" cy="2246769"/>
          </a:xfrm>
          <a:prstGeom prst="rect">
            <a:avLst/>
          </a:prstGeom>
          <a:noFill/>
        </p:spPr>
        <p:txBody>
          <a:bodyPr wrap="square" rtlCol="0">
            <a:spAutoFit/>
          </a:bodyPr>
          <a:lstStyle/>
          <a:p>
            <a:pPr algn="ctr">
              <a:buNone/>
            </a:pPr>
            <a:r>
              <a:rPr lang="en-US" sz="2000" b="1" dirty="0" smtClean="0">
                <a:solidFill>
                  <a:srgbClr val="0070C0"/>
                </a:solidFill>
              </a:rPr>
              <a:t>TMS320F28335</a:t>
            </a:r>
            <a:r>
              <a:rPr lang="en-US" sz="2000" dirty="0" smtClean="0">
                <a:solidFill>
                  <a:srgbClr val="0070C0"/>
                </a:solidFill>
              </a:rPr>
              <a:t> </a:t>
            </a:r>
            <a:r>
              <a:rPr lang="en-US" sz="2000" b="1" dirty="0" smtClean="0">
                <a:solidFill>
                  <a:srgbClr val="0070C0"/>
                </a:solidFill>
              </a:rPr>
              <a:t>DSC</a:t>
            </a:r>
          </a:p>
          <a:p>
            <a:r>
              <a:rPr lang="en-US" sz="2000" dirty="0" smtClean="0"/>
              <a:t>All of our software modules are implemented on this 150 MHz floating point TI Digital Signal Controller</a:t>
            </a:r>
          </a:p>
          <a:p>
            <a:r>
              <a:rPr lang="en-US" sz="2000" dirty="0" smtClean="0"/>
              <a:t>It has 2 on-chip 12 bit, 16 channel ADCs with 2 parallel sample and hold circuits ideal for IQ modulation</a:t>
            </a:r>
          </a:p>
          <a:p>
            <a:r>
              <a:rPr lang="en-US" sz="2000" dirty="0" smtClean="0"/>
              <a:t>6 high resolution PWM pins combined with a low pass filter are configured as the DACs in our system</a:t>
            </a:r>
          </a:p>
        </p:txBody>
      </p:sp>
      <p:pic>
        <p:nvPicPr>
          <p:cNvPr id="114" name="Picture 1"/>
          <p:cNvPicPr>
            <a:picLocks noChangeAspect="1" noChangeArrowheads="1"/>
          </p:cNvPicPr>
          <p:nvPr/>
        </p:nvPicPr>
        <p:blipFill>
          <a:blip r:embed="rId5" cstate="print"/>
          <a:srcRect/>
          <a:stretch>
            <a:fillRect/>
          </a:stretch>
        </p:blipFill>
        <p:spPr bwMode="auto">
          <a:xfrm>
            <a:off x="2628434" y="11830051"/>
            <a:ext cx="3619966" cy="2212978"/>
          </a:xfrm>
          <a:prstGeom prst="rect">
            <a:avLst/>
          </a:prstGeom>
          <a:noFill/>
          <a:ln w="9525">
            <a:noFill/>
            <a:miter lim="800000"/>
            <a:headEnd/>
            <a:tailEnd/>
          </a:ln>
        </p:spPr>
      </p:pic>
      <p:sp>
        <p:nvSpPr>
          <p:cNvPr id="131" name="TextBox 130"/>
          <p:cNvSpPr txBox="1"/>
          <p:nvPr/>
        </p:nvSpPr>
        <p:spPr>
          <a:xfrm>
            <a:off x="1200150" y="18834318"/>
            <a:ext cx="6797221" cy="1815882"/>
          </a:xfrm>
          <a:prstGeom prst="rect">
            <a:avLst/>
          </a:prstGeom>
          <a:noFill/>
        </p:spPr>
        <p:txBody>
          <a:bodyPr wrap="square" rtlCol="0">
            <a:spAutoFit/>
          </a:bodyPr>
          <a:lstStyle/>
          <a:p>
            <a:pPr marL="342900" indent="-342900" algn="ctr" defTabSz="914400">
              <a:spcBef>
                <a:spcPct val="20000"/>
              </a:spcBef>
              <a:defRPr/>
            </a:pPr>
            <a:r>
              <a:rPr lang="en-US" sz="2000" b="1" dirty="0" smtClean="0">
                <a:solidFill>
                  <a:srgbClr val="0070C0"/>
                </a:solidFill>
              </a:rPr>
              <a:t>IQ modulator</a:t>
            </a:r>
          </a:p>
          <a:p>
            <a:pPr lvl="0" defTabSz="914400">
              <a:spcBef>
                <a:spcPct val="20000"/>
              </a:spcBef>
              <a:defRPr/>
            </a:pPr>
            <a:r>
              <a:rPr lang="en-US" sz="2000" dirty="0" smtClean="0"/>
              <a:t>This board essentially modulates the I and Q waveforms to carrier frequency of 500Mhz</a:t>
            </a:r>
          </a:p>
          <a:p>
            <a:pPr lvl="0" defTabSz="914400">
              <a:spcBef>
                <a:spcPct val="20000"/>
              </a:spcBef>
              <a:defRPr/>
            </a:pPr>
            <a:r>
              <a:rPr lang="en-US" sz="2000" dirty="0" smtClean="0"/>
              <a:t>Inputs : Clock, I and Q waveforms</a:t>
            </a:r>
          </a:p>
          <a:p>
            <a:pPr lvl="0" defTabSz="914400">
              <a:spcBef>
                <a:spcPct val="20000"/>
              </a:spcBef>
              <a:defRPr/>
            </a:pPr>
            <a:r>
              <a:rPr lang="en-US" sz="2000" dirty="0" smtClean="0"/>
              <a:t>Outputs: Modulated waveform to the antenna tuner board</a:t>
            </a:r>
          </a:p>
        </p:txBody>
      </p:sp>
      <p:grpSp>
        <p:nvGrpSpPr>
          <p:cNvPr id="257" name="Group 256"/>
          <p:cNvGrpSpPr/>
          <p:nvPr/>
        </p:nvGrpSpPr>
        <p:grpSpPr>
          <a:xfrm>
            <a:off x="1005114" y="24765000"/>
            <a:ext cx="6977743" cy="3657600"/>
            <a:chOff x="1005114" y="21012151"/>
            <a:chExt cx="6977743" cy="3657600"/>
          </a:xfrm>
        </p:grpSpPr>
        <p:pic>
          <p:nvPicPr>
            <p:cNvPr id="132" name="Picture 8"/>
            <p:cNvPicPr>
              <a:picLocks noChangeAspect="1" noChangeArrowheads="1"/>
            </p:cNvPicPr>
            <p:nvPr/>
          </p:nvPicPr>
          <p:blipFill>
            <a:blip r:embed="rId6" cstate="print"/>
            <a:srcRect t="12500" b="4167"/>
            <a:stretch>
              <a:fillRect/>
            </a:stretch>
          </p:blipFill>
          <p:spPr bwMode="auto">
            <a:xfrm>
              <a:off x="2705100" y="21012151"/>
              <a:ext cx="3352800" cy="2203269"/>
            </a:xfrm>
            <a:prstGeom prst="rect">
              <a:avLst/>
            </a:prstGeom>
            <a:noFill/>
            <a:ln w="9525">
              <a:noFill/>
              <a:miter lim="800000"/>
              <a:headEnd/>
              <a:tailEnd/>
            </a:ln>
          </p:spPr>
        </p:pic>
        <p:sp>
          <p:nvSpPr>
            <p:cNvPr id="134" name="TextBox 133"/>
            <p:cNvSpPr txBox="1"/>
            <p:nvPr/>
          </p:nvSpPr>
          <p:spPr>
            <a:xfrm>
              <a:off x="1200150" y="23223201"/>
              <a:ext cx="6782707" cy="1446550"/>
            </a:xfrm>
            <a:prstGeom prst="rect">
              <a:avLst/>
            </a:prstGeom>
            <a:noFill/>
          </p:spPr>
          <p:txBody>
            <a:bodyPr wrap="square" rtlCol="0">
              <a:spAutoFit/>
            </a:bodyPr>
            <a:lstStyle/>
            <a:p>
              <a:pPr marL="342900" indent="-342900" algn="ctr" defTabSz="914400">
                <a:spcBef>
                  <a:spcPct val="20000"/>
                </a:spcBef>
                <a:defRPr/>
              </a:pPr>
              <a:r>
                <a:rPr lang="en-US" sz="2000" b="1" dirty="0" smtClean="0">
                  <a:solidFill>
                    <a:srgbClr val="0070C0"/>
                  </a:solidFill>
                </a:rPr>
                <a:t>Spartan-3 FPGA</a:t>
              </a:r>
            </a:p>
            <a:p>
              <a:pPr lvl="0" defTabSz="914400">
                <a:spcBef>
                  <a:spcPct val="20000"/>
                </a:spcBef>
                <a:defRPr/>
              </a:pPr>
              <a:r>
                <a:rPr lang="en-US" sz="2000" dirty="0" smtClean="0"/>
                <a:t>Connected directly to the DSC through SPI bus</a:t>
              </a:r>
            </a:p>
            <a:p>
              <a:pPr lvl="0" defTabSz="914400">
                <a:spcBef>
                  <a:spcPct val="20000"/>
                </a:spcBef>
                <a:defRPr/>
              </a:pPr>
              <a:r>
                <a:rPr lang="en-US" sz="2000" dirty="0" smtClean="0"/>
                <a:t>Configured to graph the received data on the IQ constellation plot through a VGA display</a:t>
              </a:r>
            </a:p>
          </p:txBody>
        </p:sp>
        <p:sp>
          <p:nvSpPr>
            <p:cNvPr id="136" name="Oval 135"/>
            <p:cNvSpPr/>
            <p:nvPr/>
          </p:nvSpPr>
          <p:spPr>
            <a:xfrm>
              <a:off x="1005114" y="23707273"/>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018791" y="24041101"/>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Oval 142"/>
          <p:cNvSpPr/>
          <p:nvPr/>
        </p:nvSpPr>
        <p:spPr>
          <a:xfrm>
            <a:off x="1005114" y="14643103"/>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012929" y="15246841"/>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012929" y="19319004"/>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012929" y="1997800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027443" y="15856441"/>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p:cNvGrpSpPr/>
          <p:nvPr/>
        </p:nvGrpSpPr>
        <p:grpSpPr>
          <a:xfrm>
            <a:off x="1012929" y="20852526"/>
            <a:ext cx="7064271" cy="3455274"/>
            <a:chOff x="1012929" y="25012652"/>
            <a:chExt cx="7064271" cy="3455274"/>
          </a:xfrm>
        </p:grpSpPr>
        <p:sp>
          <p:nvSpPr>
            <p:cNvPr id="133" name="TextBox 132"/>
            <p:cNvSpPr txBox="1"/>
            <p:nvPr/>
          </p:nvSpPr>
          <p:spPr>
            <a:xfrm>
              <a:off x="1198334" y="27329153"/>
              <a:ext cx="6878866" cy="1138773"/>
            </a:xfrm>
            <a:prstGeom prst="rect">
              <a:avLst/>
            </a:prstGeom>
            <a:noFill/>
          </p:spPr>
          <p:txBody>
            <a:bodyPr wrap="square" rtlCol="0">
              <a:spAutoFit/>
            </a:bodyPr>
            <a:lstStyle/>
            <a:p>
              <a:pPr marL="342900" indent="-342900" algn="ctr" defTabSz="914400">
                <a:spcBef>
                  <a:spcPct val="20000"/>
                </a:spcBef>
                <a:defRPr/>
              </a:pPr>
              <a:r>
                <a:rPr lang="en-US" sz="2000" b="1" dirty="0" smtClean="0">
                  <a:solidFill>
                    <a:srgbClr val="0070C0"/>
                  </a:solidFill>
                </a:rPr>
                <a:t>Antenna Tuner Board </a:t>
              </a:r>
            </a:p>
            <a:p>
              <a:pPr lvl="0" defTabSz="914400">
                <a:spcBef>
                  <a:spcPct val="20000"/>
                </a:spcBef>
                <a:defRPr/>
              </a:pPr>
              <a:r>
                <a:rPr lang="en-US" sz="2000" dirty="0" smtClean="0"/>
                <a:t>The RF front end that tunes the antenna to the carrier frequency</a:t>
              </a:r>
            </a:p>
            <a:p>
              <a:pPr lvl="0" defTabSz="914400">
                <a:spcBef>
                  <a:spcPct val="20000"/>
                </a:spcBef>
                <a:defRPr/>
              </a:pPr>
              <a:r>
                <a:rPr lang="en-US" sz="2000" dirty="0" smtClean="0"/>
                <a:t>It has </a:t>
              </a:r>
              <a:r>
                <a:rPr lang="en-US" sz="2000" dirty="0" err="1" smtClean="0"/>
                <a:t>OpAmps</a:t>
              </a:r>
              <a:r>
                <a:rPr lang="en-US" sz="2000" dirty="0" smtClean="0"/>
                <a:t> on it for magnifying received signal</a:t>
              </a:r>
            </a:p>
          </p:txBody>
        </p:sp>
        <p:sp>
          <p:nvSpPr>
            <p:cNvPr id="138" name="Oval 137"/>
            <p:cNvSpPr/>
            <p:nvPr/>
          </p:nvSpPr>
          <p:spPr>
            <a:xfrm>
              <a:off x="1012929" y="27786243"/>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012929" y="28152729"/>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antenna tunor.JPG"/>
            <p:cNvPicPr>
              <a:picLocks noChangeAspect="1"/>
            </p:cNvPicPr>
            <p:nvPr/>
          </p:nvPicPr>
          <p:blipFill>
            <a:blip r:embed="rId7" cstate="print"/>
            <a:stretch>
              <a:fillRect/>
            </a:stretch>
          </p:blipFill>
          <p:spPr>
            <a:xfrm>
              <a:off x="2667000" y="25012652"/>
              <a:ext cx="3430501" cy="1981200"/>
            </a:xfrm>
            <a:prstGeom prst="rect">
              <a:avLst/>
            </a:prstGeom>
          </p:spPr>
        </p:pic>
      </p:grpSp>
      <p:pic>
        <p:nvPicPr>
          <p:cNvPr id="195" name="Picture 194" descr="modulator.JPG"/>
          <p:cNvPicPr>
            <a:picLocks noChangeAspect="1"/>
          </p:cNvPicPr>
          <p:nvPr/>
        </p:nvPicPr>
        <p:blipFill>
          <a:blip r:embed="rId8" cstate="print"/>
          <a:stretch>
            <a:fillRect/>
          </a:stretch>
        </p:blipFill>
        <p:spPr>
          <a:xfrm>
            <a:off x="2781300" y="16690633"/>
            <a:ext cx="3524250" cy="2162735"/>
          </a:xfrm>
          <a:prstGeom prst="rect">
            <a:avLst/>
          </a:prstGeom>
        </p:spPr>
      </p:pic>
      <p:grpSp>
        <p:nvGrpSpPr>
          <p:cNvPr id="225" name="Group 224"/>
          <p:cNvGrpSpPr/>
          <p:nvPr/>
        </p:nvGrpSpPr>
        <p:grpSpPr>
          <a:xfrm>
            <a:off x="8805417" y="5334001"/>
            <a:ext cx="12953999" cy="6375399"/>
            <a:chOff x="-1066800" y="228600"/>
            <a:chExt cx="14249400" cy="8534400"/>
          </a:xfrm>
        </p:grpSpPr>
        <p:sp>
          <p:nvSpPr>
            <p:cNvPr id="226" name="Rectangle 225"/>
            <p:cNvSpPr/>
            <p:nvPr/>
          </p:nvSpPr>
          <p:spPr>
            <a:xfrm>
              <a:off x="-1066800" y="931704"/>
              <a:ext cx="914400" cy="13369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Turn</a:t>
              </a:r>
            </a:p>
            <a:p>
              <a:pPr algn="ctr"/>
              <a:r>
                <a:rPr lang="en-US" sz="1700" b="1" dirty="0" smtClean="0">
                  <a:solidFill>
                    <a:schemeClr val="tx1"/>
                  </a:solidFill>
                </a:rPr>
                <a:t>On</a:t>
              </a:r>
            </a:p>
            <a:p>
              <a:pPr algn="ctr"/>
              <a:r>
                <a:rPr lang="en-US" sz="1700" b="1" dirty="0" smtClean="0">
                  <a:solidFill>
                    <a:schemeClr val="tx1"/>
                  </a:solidFill>
                </a:rPr>
                <a:t>Rx</a:t>
              </a:r>
              <a:endParaRPr lang="en-US" sz="1700" b="1" dirty="0">
                <a:solidFill>
                  <a:schemeClr val="tx1"/>
                </a:solidFill>
              </a:endParaRPr>
            </a:p>
          </p:txBody>
        </p:sp>
        <p:sp>
          <p:nvSpPr>
            <p:cNvPr id="227" name="Rectangle 226"/>
            <p:cNvSpPr/>
            <p:nvPr/>
          </p:nvSpPr>
          <p:spPr>
            <a:xfrm>
              <a:off x="876300" y="1181100"/>
              <a:ext cx="1701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Initial start up</a:t>
              </a:r>
            </a:p>
            <a:p>
              <a:pPr algn="ctr"/>
              <a:r>
                <a:rPr lang="en-US" sz="1700" b="1" dirty="0" smtClean="0">
                  <a:solidFill>
                    <a:schemeClr val="tx1"/>
                  </a:solidFill>
                </a:rPr>
                <a:t>12500 samples</a:t>
              </a:r>
              <a:endParaRPr lang="en-US" sz="1700" b="1" dirty="0">
                <a:solidFill>
                  <a:schemeClr val="tx1"/>
                </a:solidFill>
              </a:endParaRPr>
            </a:p>
          </p:txBody>
        </p:sp>
        <p:sp>
          <p:nvSpPr>
            <p:cNvPr id="228" name="Rectangle 227"/>
            <p:cNvSpPr/>
            <p:nvPr/>
          </p:nvSpPr>
          <p:spPr>
            <a:xfrm>
              <a:off x="4800600" y="1066800"/>
              <a:ext cx="1828800"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Look for</a:t>
              </a:r>
            </a:p>
            <a:p>
              <a:pPr algn="ctr"/>
              <a:r>
                <a:rPr lang="en-US" sz="1700" b="1" dirty="0" smtClean="0">
                  <a:solidFill>
                    <a:schemeClr val="tx1"/>
                  </a:solidFill>
                </a:rPr>
                <a:t>M-</a:t>
              </a:r>
              <a:r>
                <a:rPr lang="en-US" sz="1700" b="1" dirty="0" err="1" smtClean="0">
                  <a:solidFill>
                    <a:schemeClr val="tx1"/>
                  </a:solidFill>
                </a:rPr>
                <a:t>seq</a:t>
              </a:r>
              <a:endParaRPr lang="en-US" sz="1700" b="1" dirty="0">
                <a:solidFill>
                  <a:schemeClr val="tx1"/>
                </a:solidFill>
              </a:endParaRPr>
            </a:p>
          </p:txBody>
        </p:sp>
        <p:sp>
          <p:nvSpPr>
            <p:cNvPr id="229" name="Rectangle 228"/>
            <p:cNvSpPr/>
            <p:nvPr/>
          </p:nvSpPr>
          <p:spPr>
            <a:xfrm>
              <a:off x="7772400" y="1028700"/>
              <a:ext cx="2133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found m-</a:t>
              </a:r>
              <a:r>
                <a:rPr lang="en-US" sz="1700" b="1" dirty="0" err="1" smtClean="0">
                  <a:solidFill>
                    <a:schemeClr val="tx1"/>
                  </a:solidFill>
                </a:rPr>
                <a:t>seq</a:t>
              </a:r>
              <a:endParaRPr lang="en-US" sz="1700" b="1" dirty="0" smtClean="0">
                <a:solidFill>
                  <a:schemeClr val="tx1"/>
                </a:solidFill>
              </a:endParaRPr>
            </a:p>
            <a:p>
              <a:pPr algn="ctr"/>
              <a:r>
                <a:rPr lang="en-US" sz="1500" dirty="0" smtClean="0">
                  <a:solidFill>
                    <a:srgbClr val="FF0000"/>
                  </a:solidFill>
                </a:rPr>
                <a:t>Phase correction</a:t>
              </a:r>
            </a:p>
            <a:p>
              <a:pPr algn="ctr"/>
              <a:r>
                <a:rPr lang="en-US" sz="1500" dirty="0" smtClean="0">
                  <a:solidFill>
                    <a:srgbClr val="FF0000"/>
                  </a:solidFill>
                </a:rPr>
                <a:t>Frequency correction</a:t>
              </a:r>
              <a:endParaRPr lang="en-US" sz="1500" dirty="0">
                <a:solidFill>
                  <a:srgbClr val="FF0000"/>
                </a:solidFill>
              </a:endParaRPr>
            </a:p>
          </p:txBody>
        </p:sp>
        <p:sp>
          <p:nvSpPr>
            <p:cNvPr id="230" name="Rectangle 229"/>
            <p:cNvSpPr/>
            <p:nvPr/>
          </p:nvSpPr>
          <p:spPr>
            <a:xfrm>
              <a:off x="622300" y="3581400"/>
              <a:ext cx="2209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User triggers</a:t>
              </a:r>
            </a:p>
            <a:p>
              <a:pPr algn="ctr"/>
              <a:r>
                <a:rPr lang="en-US" sz="1700" b="1" dirty="0" smtClean="0">
                  <a:solidFill>
                    <a:schemeClr val="tx1"/>
                  </a:solidFill>
                </a:rPr>
                <a:t>1</a:t>
              </a:r>
              <a:r>
                <a:rPr lang="en-US" sz="1700" b="1" baseline="30000" dirty="0" smtClean="0">
                  <a:solidFill>
                    <a:schemeClr val="tx1"/>
                  </a:solidFill>
                </a:rPr>
                <a:t>st</a:t>
              </a:r>
              <a:r>
                <a:rPr lang="en-US" sz="1700" b="1" dirty="0" smtClean="0">
                  <a:solidFill>
                    <a:schemeClr val="tx1"/>
                  </a:solidFill>
                </a:rPr>
                <a:t> m-</a:t>
              </a:r>
              <a:r>
                <a:rPr lang="en-US" sz="1700" b="1" dirty="0" err="1" smtClean="0">
                  <a:solidFill>
                    <a:schemeClr val="tx1"/>
                  </a:solidFill>
                </a:rPr>
                <a:t>seq</a:t>
              </a:r>
              <a:endParaRPr lang="en-US" sz="1700" b="1" dirty="0">
                <a:solidFill>
                  <a:schemeClr val="tx1"/>
                </a:solidFill>
              </a:endParaRPr>
            </a:p>
          </p:txBody>
        </p:sp>
        <p:sp>
          <p:nvSpPr>
            <p:cNvPr id="231" name="Rectangle 230"/>
            <p:cNvSpPr/>
            <p:nvPr/>
          </p:nvSpPr>
          <p:spPr>
            <a:xfrm>
              <a:off x="4417945" y="4191000"/>
              <a:ext cx="25908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smtClean="0">
                  <a:solidFill>
                    <a:schemeClr val="tx1"/>
                  </a:solidFill>
                </a:rPr>
                <a:t>Print GFX</a:t>
              </a:r>
            </a:p>
            <a:p>
              <a:pPr algn="just">
                <a:lnSpc>
                  <a:spcPct val="150000"/>
                </a:lnSpc>
              </a:pPr>
              <a:r>
                <a:rPr lang="en-US" sz="1500" dirty="0" smtClean="0">
                  <a:solidFill>
                    <a:schemeClr val="tx1"/>
                  </a:solidFill>
                </a:rPr>
                <a:t>● Print character array</a:t>
              </a:r>
            </a:p>
            <a:p>
              <a:pPr algn="just">
                <a:lnSpc>
                  <a:spcPct val="150000"/>
                </a:lnSpc>
              </a:pPr>
              <a:r>
                <a:rPr lang="en-US" sz="1500" dirty="0" smtClean="0">
                  <a:solidFill>
                    <a:schemeClr val="tx1"/>
                  </a:solidFill>
                </a:rPr>
                <a:t>● Print full I, Q</a:t>
              </a:r>
            </a:p>
            <a:p>
              <a:pPr algn="just">
                <a:lnSpc>
                  <a:spcPct val="150000"/>
                </a:lnSpc>
              </a:pPr>
              <a:r>
                <a:rPr lang="en-US" sz="1500" dirty="0" smtClean="0">
                  <a:solidFill>
                    <a:schemeClr val="tx1"/>
                  </a:solidFill>
                </a:rPr>
                <a:t>●“animate” the drawing</a:t>
              </a:r>
              <a:endParaRPr lang="en-US" sz="1500" dirty="0">
                <a:solidFill>
                  <a:schemeClr val="tx1"/>
                </a:solidFill>
              </a:endParaRPr>
            </a:p>
          </p:txBody>
        </p:sp>
        <p:sp>
          <p:nvSpPr>
            <p:cNvPr id="232" name="Rectangle 231"/>
            <p:cNvSpPr/>
            <p:nvPr/>
          </p:nvSpPr>
          <p:spPr>
            <a:xfrm>
              <a:off x="4614957" y="7239000"/>
              <a:ext cx="2209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Data array is filled</a:t>
              </a:r>
              <a:endParaRPr lang="en-US" sz="1700" b="1" dirty="0">
                <a:solidFill>
                  <a:schemeClr val="tx1"/>
                </a:solidFill>
              </a:endParaRPr>
            </a:p>
          </p:txBody>
        </p:sp>
        <p:sp>
          <p:nvSpPr>
            <p:cNvPr id="233" name="Rectangle 232"/>
            <p:cNvSpPr/>
            <p:nvPr/>
          </p:nvSpPr>
          <p:spPr>
            <a:xfrm>
              <a:off x="10363200" y="2971800"/>
              <a:ext cx="28194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smtClean="0">
                  <a:solidFill>
                    <a:schemeClr val="tx1"/>
                  </a:solidFill>
                </a:rPr>
                <a:t>Receiving &amp; decoding data</a:t>
              </a:r>
            </a:p>
            <a:p>
              <a:pPr algn="just">
                <a:lnSpc>
                  <a:spcPct val="150000"/>
                </a:lnSpc>
              </a:pPr>
              <a:r>
                <a:rPr lang="en-US" sz="1500" dirty="0" smtClean="0">
                  <a:solidFill>
                    <a:schemeClr val="tx1"/>
                  </a:solidFill>
                </a:rPr>
                <a:t>● Fill up character array(data)</a:t>
              </a:r>
            </a:p>
            <a:p>
              <a:pPr algn="just">
                <a:lnSpc>
                  <a:spcPct val="150000"/>
                </a:lnSpc>
              </a:pPr>
              <a:r>
                <a:rPr lang="en-US" sz="1500" dirty="0" smtClean="0">
                  <a:solidFill>
                    <a:schemeClr val="tx1"/>
                  </a:solidFill>
                </a:rPr>
                <a:t>   (fixed length)</a:t>
              </a:r>
            </a:p>
            <a:p>
              <a:pPr algn="just">
                <a:lnSpc>
                  <a:spcPct val="150000"/>
                </a:lnSpc>
              </a:pPr>
              <a:r>
                <a:rPr lang="en-US" sz="1500" dirty="0" smtClean="0">
                  <a:solidFill>
                    <a:schemeClr val="tx1"/>
                  </a:solidFill>
                </a:rPr>
                <a:t>● Save I, Q decision samples</a:t>
              </a:r>
              <a:endParaRPr lang="en-US" sz="1500" dirty="0">
                <a:solidFill>
                  <a:schemeClr val="tx1"/>
                </a:solidFill>
              </a:endParaRPr>
            </a:p>
          </p:txBody>
        </p:sp>
        <p:sp>
          <p:nvSpPr>
            <p:cNvPr id="234" name="Rectangle 233"/>
            <p:cNvSpPr/>
            <p:nvPr/>
          </p:nvSpPr>
          <p:spPr>
            <a:xfrm>
              <a:off x="10566400" y="6781800"/>
              <a:ext cx="24384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First byte after m-</a:t>
              </a:r>
              <a:r>
                <a:rPr lang="en-US" sz="1700" b="1" dirty="0" err="1" smtClean="0">
                  <a:solidFill>
                    <a:schemeClr val="tx1"/>
                  </a:solidFill>
                </a:rPr>
                <a:t>seq</a:t>
              </a:r>
              <a:r>
                <a:rPr lang="en-US" sz="1700" b="1" dirty="0" smtClean="0">
                  <a:solidFill>
                    <a:schemeClr val="tx1"/>
                  </a:solidFill>
                </a:rPr>
                <a:t> (</a:t>
              </a:r>
              <a:r>
                <a:rPr lang="en-US" sz="1700" b="1" dirty="0" smtClean="0">
                  <a:solidFill>
                    <a:srgbClr val="FF0000"/>
                  </a:solidFill>
                </a:rPr>
                <a:t>packet countdown</a:t>
              </a:r>
              <a:r>
                <a:rPr lang="en-US" sz="1700" b="1" dirty="0" smtClean="0">
                  <a:solidFill>
                    <a:schemeClr val="tx1"/>
                  </a:solidFill>
                </a:rPr>
                <a:t>)is # of packets to expect</a:t>
              </a:r>
              <a:endParaRPr lang="en-US" sz="1700" b="1" dirty="0">
                <a:solidFill>
                  <a:schemeClr val="tx1"/>
                </a:solidFill>
              </a:endParaRPr>
            </a:p>
          </p:txBody>
        </p:sp>
        <p:sp>
          <p:nvSpPr>
            <p:cNvPr id="235" name="Rectangle 234"/>
            <p:cNvSpPr/>
            <p:nvPr/>
          </p:nvSpPr>
          <p:spPr>
            <a:xfrm>
              <a:off x="1282700" y="5943598"/>
              <a:ext cx="914400" cy="122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Turn</a:t>
              </a:r>
            </a:p>
            <a:p>
              <a:pPr algn="ctr"/>
              <a:r>
                <a:rPr lang="en-US" sz="1700" b="1" dirty="0" smtClean="0">
                  <a:solidFill>
                    <a:schemeClr val="tx1"/>
                  </a:solidFill>
                </a:rPr>
                <a:t>On</a:t>
              </a:r>
            </a:p>
            <a:p>
              <a:pPr algn="ctr"/>
              <a:r>
                <a:rPr lang="en-US" sz="1700" b="1" dirty="0" err="1" smtClean="0">
                  <a:solidFill>
                    <a:schemeClr val="tx1"/>
                  </a:solidFill>
                </a:rPr>
                <a:t>Tx</a:t>
              </a:r>
              <a:endParaRPr lang="en-US" sz="1700" b="1" dirty="0">
                <a:solidFill>
                  <a:schemeClr val="tx1"/>
                </a:solidFill>
              </a:endParaRPr>
            </a:p>
          </p:txBody>
        </p:sp>
        <p:cxnSp>
          <p:nvCxnSpPr>
            <p:cNvPr id="236" name="Straight Arrow Connector 235"/>
            <p:cNvCxnSpPr>
              <a:stCxn id="226" idx="3"/>
              <a:endCxn id="227" idx="1"/>
            </p:cNvCxnSpPr>
            <p:nvPr/>
          </p:nvCxnSpPr>
          <p:spPr>
            <a:xfrm>
              <a:off x="-152400" y="1600199"/>
              <a:ext cx="1028699"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27" idx="3"/>
              <a:endCxn id="228" idx="1"/>
            </p:cNvCxnSpPr>
            <p:nvPr/>
          </p:nvCxnSpPr>
          <p:spPr>
            <a:xfrm>
              <a:off x="2578100" y="1600200"/>
              <a:ext cx="2222500" cy="6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28" idx="3"/>
              <a:endCxn id="229" idx="1"/>
            </p:cNvCxnSpPr>
            <p:nvPr/>
          </p:nvCxnSpPr>
          <p:spPr>
            <a:xfrm flipV="1">
              <a:off x="6629400" y="1600200"/>
              <a:ext cx="1143000" cy="6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hape 238"/>
            <p:cNvCxnSpPr>
              <a:stCxn id="229" idx="3"/>
              <a:endCxn id="233" idx="0"/>
            </p:cNvCxnSpPr>
            <p:nvPr/>
          </p:nvCxnSpPr>
          <p:spPr>
            <a:xfrm>
              <a:off x="9906000" y="1600200"/>
              <a:ext cx="1866900" cy="1371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33" idx="2"/>
              <a:endCxn id="234" idx="0"/>
            </p:cNvCxnSpPr>
            <p:nvPr/>
          </p:nvCxnSpPr>
          <p:spPr>
            <a:xfrm rot="16200000" flipH="1">
              <a:off x="10864850" y="5861050"/>
              <a:ext cx="1828800" cy="12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234" idx="1"/>
              <a:endCxn id="232" idx="3"/>
            </p:cNvCxnSpPr>
            <p:nvPr/>
          </p:nvCxnSpPr>
          <p:spPr>
            <a:xfrm rot="10800000">
              <a:off x="6824758" y="7772400"/>
              <a:ext cx="374164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32" idx="0"/>
              <a:endCxn id="231" idx="2"/>
            </p:cNvCxnSpPr>
            <p:nvPr/>
          </p:nvCxnSpPr>
          <p:spPr>
            <a:xfrm rot="16200000" flipV="1">
              <a:off x="5221301" y="6740444"/>
              <a:ext cx="990600" cy="6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231" idx="0"/>
              <a:endCxn id="228" idx="2"/>
            </p:cNvCxnSpPr>
            <p:nvPr/>
          </p:nvCxnSpPr>
          <p:spPr>
            <a:xfrm rot="5400000" flipH="1" flipV="1">
              <a:off x="4691822" y="3167823"/>
              <a:ext cx="2044700" cy="16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0" idx="0"/>
              <a:endCxn id="227" idx="2"/>
            </p:cNvCxnSpPr>
            <p:nvPr/>
          </p:nvCxnSpPr>
          <p:spPr>
            <a:xfrm rot="5400000" flipH="1" flipV="1">
              <a:off x="946150" y="2800350"/>
              <a:ext cx="15621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235" idx="0"/>
              <a:endCxn id="230" idx="2"/>
            </p:cNvCxnSpPr>
            <p:nvPr/>
          </p:nvCxnSpPr>
          <p:spPr>
            <a:xfrm rot="16200000" flipV="1">
              <a:off x="1085852" y="5289549"/>
              <a:ext cx="1295398" cy="127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2870200" y="228600"/>
              <a:ext cx="1828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70C0"/>
                  </a:solidFill>
                </a:rPr>
                <a:t>Used for power calibration</a:t>
              </a:r>
              <a:endParaRPr lang="en-US" sz="1500" dirty="0">
                <a:solidFill>
                  <a:srgbClr val="0070C0"/>
                </a:solidFill>
              </a:endParaRPr>
            </a:p>
          </p:txBody>
        </p:sp>
        <p:cxnSp>
          <p:nvCxnSpPr>
            <p:cNvPr id="247" name="Shape 246"/>
            <p:cNvCxnSpPr>
              <a:stCxn id="227" idx="0"/>
              <a:endCxn id="246" idx="1"/>
            </p:cNvCxnSpPr>
            <p:nvPr/>
          </p:nvCxnSpPr>
          <p:spPr>
            <a:xfrm rot="5400000" flipH="1" flipV="1">
              <a:off x="1993900" y="304800"/>
              <a:ext cx="609600" cy="114300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hape 247"/>
            <p:cNvCxnSpPr>
              <a:stCxn id="246" idx="3"/>
              <a:endCxn id="228" idx="0"/>
            </p:cNvCxnSpPr>
            <p:nvPr/>
          </p:nvCxnSpPr>
          <p:spPr>
            <a:xfrm>
              <a:off x="4699000" y="571500"/>
              <a:ext cx="1016000" cy="49530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705600" y="228600"/>
              <a:ext cx="2971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70C0"/>
                  </a:solidFill>
                </a:rPr>
                <a:t>Stuck in this mode until </a:t>
              </a:r>
              <a:r>
                <a:rPr lang="en-US" sz="1500" dirty="0" err="1" smtClean="0">
                  <a:solidFill>
                    <a:srgbClr val="0070C0"/>
                  </a:solidFill>
                </a:rPr>
                <a:t>Tx</a:t>
              </a:r>
              <a:r>
                <a:rPr lang="en-US" sz="1500" dirty="0" smtClean="0">
                  <a:solidFill>
                    <a:srgbClr val="0070C0"/>
                  </a:solidFill>
                </a:rPr>
                <a:t> sends</a:t>
              </a:r>
              <a:endParaRPr lang="en-US" sz="1500" dirty="0">
                <a:solidFill>
                  <a:srgbClr val="0070C0"/>
                </a:solidFill>
              </a:endParaRPr>
            </a:p>
          </p:txBody>
        </p:sp>
        <p:cxnSp>
          <p:nvCxnSpPr>
            <p:cNvPr id="250" name="Shape 249"/>
            <p:cNvCxnSpPr>
              <a:stCxn id="249" idx="1"/>
              <a:endCxn id="228" idx="0"/>
            </p:cNvCxnSpPr>
            <p:nvPr/>
          </p:nvCxnSpPr>
          <p:spPr>
            <a:xfrm rot="10800000" flipV="1">
              <a:off x="5715000" y="571500"/>
              <a:ext cx="990600" cy="49530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6959600" y="7188200"/>
              <a:ext cx="3352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70C0"/>
                  </a:solidFill>
                </a:rPr>
                <a:t>packet countdown =0</a:t>
              </a:r>
              <a:endParaRPr lang="en-US" sz="1500" dirty="0">
                <a:solidFill>
                  <a:srgbClr val="0070C0"/>
                </a:solidFill>
              </a:endParaRPr>
            </a:p>
          </p:txBody>
        </p:sp>
        <p:sp>
          <p:nvSpPr>
            <p:cNvPr id="252" name="Rectangle 251"/>
            <p:cNvSpPr/>
            <p:nvPr/>
          </p:nvSpPr>
          <p:spPr>
            <a:xfrm>
              <a:off x="3628088" y="2971800"/>
              <a:ext cx="2086912" cy="68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70C0"/>
                  </a:solidFill>
                </a:rPr>
                <a:t>After GFX routine</a:t>
              </a:r>
            </a:p>
            <a:p>
              <a:pPr algn="ctr"/>
              <a:r>
                <a:rPr lang="en-US" sz="1500" dirty="0" smtClean="0">
                  <a:solidFill>
                    <a:srgbClr val="0070C0"/>
                  </a:solidFill>
                </a:rPr>
                <a:t>is finished,</a:t>
              </a:r>
            </a:p>
            <a:p>
              <a:pPr algn="ctr"/>
              <a:r>
                <a:rPr lang="en-US" sz="1500" dirty="0" smtClean="0">
                  <a:solidFill>
                    <a:srgbClr val="0070C0"/>
                  </a:solidFill>
                </a:rPr>
                <a:t>set </a:t>
              </a:r>
              <a:r>
                <a:rPr lang="en-US" sz="1500" dirty="0" err="1" smtClean="0">
                  <a:solidFill>
                    <a:srgbClr val="0070C0"/>
                  </a:solidFill>
                </a:rPr>
                <a:t>mseq_found</a:t>
              </a:r>
              <a:r>
                <a:rPr lang="en-US" sz="1500" dirty="0" smtClean="0">
                  <a:solidFill>
                    <a:srgbClr val="0070C0"/>
                  </a:solidFill>
                </a:rPr>
                <a:t> = 0</a:t>
              </a:r>
              <a:endParaRPr lang="en-US" sz="1500" dirty="0">
                <a:solidFill>
                  <a:srgbClr val="0070C0"/>
                </a:solidFill>
              </a:endParaRPr>
            </a:p>
          </p:txBody>
        </p:sp>
        <p:sp>
          <p:nvSpPr>
            <p:cNvPr id="253" name="Freeform 252"/>
            <p:cNvSpPr/>
            <p:nvPr/>
          </p:nvSpPr>
          <p:spPr>
            <a:xfrm>
              <a:off x="5372100" y="1976967"/>
              <a:ext cx="5204460" cy="4850554"/>
            </a:xfrm>
            <a:custGeom>
              <a:avLst/>
              <a:gdLst>
                <a:gd name="connsiteX0" fmla="*/ 5181600 w 5181600"/>
                <a:gd name="connsiteY0" fmla="*/ 4842933 h 4842933"/>
                <a:gd name="connsiteX1" fmla="*/ 3784600 w 5181600"/>
                <a:gd name="connsiteY1" fmla="*/ 1579033 h 4842933"/>
                <a:gd name="connsiteX2" fmla="*/ 342900 w 5181600"/>
                <a:gd name="connsiteY2" fmla="*/ 232833 h 4842933"/>
                <a:gd name="connsiteX0" fmla="*/ 5168900 w 5168900"/>
                <a:gd name="connsiteY0" fmla="*/ 4804833 h 4804833"/>
                <a:gd name="connsiteX1" fmla="*/ 3771900 w 5168900"/>
                <a:gd name="connsiteY1" fmla="*/ 1540933 h 4804833"/>
                <a:gd name="connsiteX2" fmla="*/ 342900 w 5168900"/>
                <a:gd name="connsiteY2" fmla="*/ 232833 h 4804833"/>
                <a:gd name="connsiteX0" fmla="*/ 5219700 w 5219700"/>
                <a:gd name="connsiteY0" fmla="*/ 4881033 h 4881033"/>
                <a:gd name="connsiteX1" fmla="*/ 3771900 w 5219700"/>
                <a:gd name="connsiteY1" fmla="*/ 1540933 h 4881033"/>
                <a:gd name="connsiteX2" fmla="*/ 342900 w 5219700"/>
                <a:gd name="connsiteY2" fmla="*/ 232833 h 4881033"/>
                <a:gd name="connsiteX0" fmla="*/ 5105400 w 5105400"/>
                <a:gd name="connsiteY0" fmla="*/ 4732866 h 4732866"/>
                <a:gd name="connsiteX1" fmla="*/ 3657600 w 5105400"/>
                <a:gd name="connsiteY1" fmla="*/ 1392766 h 4732866"/>
                <a:gd name="connsiteX2" fmla="*/ 342900 w 5105400"/>
                <a:gd name="connsiteY2" fmla="*/ 232833 h 4732866"/>
                <a:gd name="connsiteX0" fmla="*/ 5181600 w 5181600"/>
                <a:gd name="connsiteY0" fmla="*/ 4732867 h 4732867"/>
                <a:gd name="connsiteX1" fmla="*/ 3733800 w 5181600"/>
                <a:gd name="connsiteY1" fmla="*/ 1392767 h 4732867"/>
                <a:gd name="connsiteX2" fmla="*/ 342900 w 5181600"/>
                <a:gd name="connsiteY2" fmla="*/ 232833 h 4732867"/>
                <a:gd name="connsiteX0" fmla="*/ 5219700 w 5219700"/>
                <a:gd name="connsiteY0" fmla="*/ 4881034 h 4881034"/>
                <a:gd name="connsiteX1" fmla="*/ 3733800 w 5219700"/>
                <a:gd name="connsiteY1" fmla="*/ 1392767 h 4881034"/>
                <a:gd name="connsiteX2" fmla="*/ 342900 w 5219700"/>
                <a:gd name="connsiteY2" fmla="*/ 232833 h 4881034"/>
                <a:gd name="connsiteX0" fmla="*/ 5196840 w 5196840"/>
                <a:gd name="connsiteY0" fmla="*/ 4781974 h 4781974"/>
                <a:gd name="connsiteX1" fmla="*/ 3733800 w 5196840"/>
                <a:gd name="connsiteY1" fmla="*/ 1392767 h 4781974"/>
                <a:gd name="connsiteX2" fmla="*/ 342900 w 5196840"/>
                <a:gd name="connsiteY2" fmla="*/ 232833 h 4781974"/>
                <a:gd name="connsiteX0" fmla="*/ 5204460 w 5204460"/>
                <a:gd name="connsiteY0" fmla="*/ 4850554 h 4850554"/>
                <a:gd name="connsiteX1" fmla="*/ 3733800 w 5204460"/>
                <a:gd name="connsiteY1" fmla="*/ 1392767 h 4850554"/>
                <a:gd name="connsiteX2" fmla="*/ 342900 w 5204460"/>
                <a:gd name="connsiteY2" fmla="*/ 232833 h 4850554"/>
              </a:gdLst>
              <a:ahLst/>
              <a:cxnLst>
                <a:cxn ang="0">
                  <a:pos x="connsiteX0" y="connsiteY0"/>
                </a:cxn>
                <a:cxn ang="0">
                  <a:pos x="connsiteX1" y="connsiteY1"/>
                </a:cxn>
                <a:cxn ang="0">
                  <a:pos x="connsiteX2" y="connsiteY2"/>
                </a:cxn>
              </a:cxnLst>
              <a:rect l="l" t="t" r="r" b="b"/>
              <a:pathLst>
                <a:path w="5204460" h="4850554">
                  <a:moveTo>
                    <a:pt x="5204460" y="4850554"/>
                  </a:moveTo>
                  <a:cubicBezTo>
                    <a:pt x="4909185" y="3602779"/>
                    <a:pt x="4544060" y="2162387"/>
                    <a:pt x="3733800" y="1392767"/>
                  </a:cubicBezTo>
                  <a:cubicBezTo>
                    <a:pt x="2923540" y="623147"/>
                    <a:pt x="0" y="0"/>
                    <a:pt x="342900" y="23283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Rectangle 253"/>
            <p:cNvSpPr/>
            <p:nvPr/>
          </p:nvSpPr>
          <p:spPr>
            <a:xfrm>
              <a:off x="7905208" y="4419600"/>
              <a:ext cx="205739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70C0"/>
                  </a:solidFill>
                </a:rPr>
                <a:t>packet countdown &gt;0</a:t>
              </a:r>
              <a:endParaRPr lang="en-US" sz="1500" dirty="0">
                <a:solidFill>
                  <a:srgbClr val="0070C0"/>
                </a:solidFill>
              </a:endParaRPr>
            </a:p>
          </p:txBody>
        </p:sp>
      </p:grpSp>
      <p:sp>
        <p:nvSpPr>
          <p:cNvPr id="255" name="Oval 254"/>
          <p:cNvSpPr/>
          <p:nvPr/>
        </p:nvSpPr>
        <p:spPr>
          <a:xfrm>
            <a:off x="1017396" y="2032048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2378086" y="4334061"/>
            <a:ext cx="13264463" cy="4710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364700" y="4337239"/>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2747386" y="4248339"/>
            <a:ext cx="6977432"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Data Packet Structure</a:t>
            </a:r>
            <a:endParaRPr lang="en-US" sz="5000" dirty="0">
              <a:latin typeface="Tahoma" pitchFamily="34" charset="0"/>
              <a:ea typeface="Tahoma" pitchFamily="34" charset="0"/>
              <a:cs typeface="Tahoma" pitchFamily="34" charset="0"/>
            </a:endParaRPr>
          </a:p>
        </p:txBody>
      </p:sp>
      <p:grpSp>
        <p:nvGrpSpPr>
          <p:cNvPr id="92" name="Group 91"/>
          <p:cNvGrpSpPr/>
          <p:nvPr/>
        </p:nvGrpSpPr>
        <p:grpSpPr>
          <a:xfrm>
            <a:off x="22555200" y="6031468"/>
            <a:ext cx="5486400" cy="2274332"/>
            <a:chOff x="24231600" y="6096000"/>
            <a:chExt cx="5486400" cy="2274332"/>
          </a:xfrm>
        </p:grpSpPr>
        <p:sp>
          <p:nvSpPr>
            <p:cNvPr id="81" name="TextBox 80"/>
            <p:cNvSpPr txBox="1"/>
            <p:nvPr/>
          </p:nvSpPr>
          <p:spPr>
            <a:xfrm>
              <a:off x="24231600" y="7010400"/>
              <a:ext cx="5486400" cy="35394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700" dirty="0" smtClean="0"/>
                <a:t>M-sequence</a:t>
              </a:r>
              <a:endParaRPr lang="en-US" sz="1700" dirty="0"/>
            </a:p>
          </p:txBody>
        </p:sp>
        <p:cxnSp>
          <p:nvCxnSpPr>
            <p:cNvPr id="82" name="Straight Connector 81"/>
            <p:cNvCxnSpPr/>
            <p:nvPr/>
          </p:nvCxnSpPr>
          <p:spPr>
            <a:xfrm rot="5400000">
              <a:off x="25346025" y="7191375"/>
              <a:ext cx="36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26489025" y="7191374"/>
              <a:ext cx="364331"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ight Brace 83"/>
            <p:cNvSpPr/>
            <p:nvPr/>
          </p:nvSpPr>
          <p:spPr>
            <a:xfrm rot="16200000">
              <a:off x="27355800" y="4572000"/>
              <a:ext cx="533400" cy="419100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a:off x="27127200" y="6096000"/>
              <a:ext cx="1752600" cy="369332"/>
            </a:xfrm>
            <a:prstGeom prst="rect">
              <a:avLst/>
            </a:prstGeom>
            <a:noFill/>
          </p:spPr>
          <p:txBody>
            <a:bodyPr wrap="square" rtlCol="0">
              <a:spAutoFit/>
            </a:bodyPr>
            <a:lstStyle/>
            <a:p>
              <a:r>
                <a:rPr lang="en-US" sz="1800" dirty="0" smtClean="0"/>
                <a:t>128 bits</a:t>
              </a:r>
              <a:endParaRPr lang="en-US" sz="1800" dirty="0"/>
            </a:p>
          </p:txBody>
        </p:sp>
        <p:sp>
          <p:nvSpPr>
            <p:cNvPr id="86" name="Right Brace 85"/>
            <p:cNvSpPr/>
            <p:nvPr/>
          </p:nvSpPr>
          <p:spPr>
            <a:xfrm rot="5400000">
              <a:off x="25831800" y="7162800"/>
              <a:ext cx="533400" cy="114300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a:off x="25831800" y="8001000"/>
              <a:ext cx="914400" cy="369332"/>
            </a:xfrm>
            <a:prstGeom prst="rect">
              <a:avLst/>
            </a:prstGeom>
            <a:noFill/>
          </p:spPr>
          <p:txBody>
            <a:bodyPr wrap="square" rtlCol="0">
              <a:spAutoFit/>
            </a:bodyPr>
            <a:lstStyle/>
            <a:p>
              <a:r>
                <a:rPr lang="en-US" sz="1800" dirty="0" smtClean="0"/>
                <a:t>8 bits</a:t>
              </a:r>
              <a:endParaRPr lang="en-US" sz="1800" dirty="0"/>
            </a:p>
          </p:txBody>
        </p:sp>
        <p:sp>
          <p:nvSpPr>
            <p:cNvPr id="88" name="Right Brace 87"/>
            <p:cNvSpPr/>
            <p:nvPr/>
          </p:nvSpPr>
          <p:spPr>
            <a:xfrm rot="5400000">
              <a:off x="24612600" y="7086600"/>
              <a:ext cx="533400" cy="129540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p:nvPr/>
          </p:nvSpPr>
          <p:spPr>
            <a:xfrm>
              <a:off x="24536400" y="8001000"/>
              <a:ext cx="914400" cy="369332"/>
            </a:xfrm>
            <a:prstGeom prst="rect">
              <a:avLst/>
            </a:prstGeom>
            <a:noFill/>
          </p:spPr>
          <p:txBody>
            <a:bodyPr wrap="square" rtlCol="0">
              <a:spAutoFit/>
            </a:bodyPr>
            <a:lstStyle/>
            <a:p>
              <a:r>
                <a:rPr lang="en-US" sz="1800" dirty="0" smtClean="0"/>
                <a:t>15 bits</a:t>
              </a:r>
              <a:endParaRPr lang="en-US" sz="1800" dirty="0"/>
            </a:p>
          </p:txBody>
        </p:sp>
        <p:sp>
          <p:nvSpPr>
            <p:cNvPr id="90" name="TextBox 89"/>
            <p:cNvSpPr txBox="1"/>
            <p:nvPr/>
          </p:nvSpPr>
          <p:spPr>
            <a:xfrm>
              <a:off x="25552400" y="7012057"/>
              <a:ext cx="1117600" cy="353943"/>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700" dirty="0" smtClean="0"/>
                <a:t>Packet no.</a:t>
              </a:r>
              <a:endParaRPr lang="en-US" sz="1700" dirty="0"/>
            </a:p>
          </p:txBody>
        </p:sp>
        <p:sp>
          <p:nvSpPr>
            <p:cNvPr id="91" name="TextBox 90"/>
            <p:cNvSpPr txBox="1"/>
            <p:nvPr/>
          </p:nvSpPr>
          <p:spPr>
            <a:xfrm>
              <a:off x="26670000" y="7002532"/>
              <a:ext cx="3048000" cy="353943"/>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700" dirty="0" smtClean="0"/>
                <a:t>Data ( 15 bytes ) </a:t>
              </a:r>
              <a:endParaRPr lang="en-US" sz="1700" dirty="0"/>
            </a:p>
          </p:txBody>
        </p:sp>
      </p:grpSp>
      <p:sp>
        <p:nvSpPr>
          <p:cNvPr id="93" name="TextBox 92"/>
          <p:cNvSpPr txBox="1"/>
          <p:nvPr/>
        </p:nvSpPr>
        <p:spPr>
          <a:xfrm>
            <a:off x="28365450" y="5181600"/>
            <a:ext cx="7277100" cy="4093428"/>
          </a:xfrm>
          <a:prstGeom prst="rect">
            <a:avLst/>
          </a:prstGeom>
          <a:noFill/>
        </p:spPr>
        <p:txBody>
          <a:bodyPr wrap="square" rtlCol="0">
            <a:spAutoFit/>
          </a:bodyPr>
          <a:lstStyle/>
          <a:p>
            <a:pPr>
              <a:buNone/>
            </a:pPr>
            <a:r>
              <a:rPr lang="en-US" sz="2000" b="1" dirty="0" smtClean="0">
                <a:solidFill>
                  <a:srgbClr val="0070C0"/>
                </a:solidFill>
              </a:rPr>
              <a:t>M-sequence</a:t>
            </a:r>
          </a:p>
          <a:p>
            <a:r>
              <a:rPr lang="en-US" sz="2000" dirty="0" smtClean="0"/>
              <a:t>This field specifies the 15 bit correlation sequence which detects the start of the data packet .</a:t>
            </a:r>
          </a:p>
          <a:p>
            <a:pPr>
              <a:buNone/>
            </a:pPr>
            <a:r>
              <a:rPr lang="en-US" sz="2000" dirty="0" smtClean="0"/>
              <a:t>Used for frequency, phase and timing calibration</a:t>
            </a:r>
          </a:p>
          <a:p>
            <a:pPr>
              <a:buNone/>
            </a:pPr>
            <a:endParaRPr lang="en-US" sz="1000" dirty="0" smtClean="0"/>
          </a:p>
          <a:p>
            <a:r>
              <a:rPr lang="en-US" sz="2000" b="1" dirty="0" smtClean="0">
                <a:solidFill>
                  <a:srgbClr val="0070C0"/>
                </a:solidFill>
              </a:rPr>
              <a:t>Packet no. : </a:t>
            </a:r>
          </a:p>
          <a:p>
            <a:pPr>
              <a:buNone/>
            </a:pPr>
            <a:r>
              <a:rPr lang="en-US" sz="2000" dirty="0" smtClean="0"/>
              <a:t>This field helps the receiver to keep track of the number of packets that are yet to arrive.</a:t>
            </a:r>
          </a:p>
          <a:p>
            <a:r>
              <a:rPr lang="en-US" sz="2000" dirty="0" smtClean="0"/>
              <a:t>For </a:t>
            </a:r>
            <a:r>
              <a:rPr lang="en-US" sz="2000" dirty="0" err="1" smtClean="0"/>
              <a:t>eg</a:t>
            </a:r>
            <a:r>
              <a:rPr lang="en-US" sz="2000" dirty="0" smtClean="0"/>
              <a:t>. a 2 in this field would inform that receiver that </a:t>
            </a:r>
            <a:r>
              <a:rPr lang="en-US" sz="2000" spc="-150" dirty="0" smtClean="0"/>
              <a:t>2 data packets</a:t>
            </a:r>
            <a:r>
              <a:rPr lang="en-US" sz="2000" dirty="0" smtClean="0"/>
              <a:t> are to follow the current one and a value 0 </a:t>
            </a:r>
            <a:r>
              <a:rPr lang="en-US" sz="2000" spc="-150" dirty="0" smtClean="0"/>
              <a:t>indicates end of transmission</a:t>
            </a:r>
            <a:r>
              <a:rPr lang="en-US" sz="2000" dirty="0" smtClean="0"/>
              <a:t>. </a:t>
            </a:r>
          </a:p>
          <a:p>
            <a:endParaRPr lang="en-US" sz="1000" dirty="0" smtClean="0"/>
          </a:p>
          <a:p>
            <a:r>
              <a:rPr lang="en-US" sz="2000" b="1" dirty="0" smtClean="0">
                <a:solidFill>
                  <a:srgbClr val="0070C0"/>
                </a:solidFill>
              </a:rPr>
              <a:t>Data:</a:t>
            </a:r>
          </a:p>
          <a:p>
            <a:pPr>
              <a:buNone/>
            </a:pPr>
            <a:r>
              <a:rPr lang="en-US" sz="2000" dirty="0" smtClean="0"/>
              <a:t>This field contains the actual data being sent from the transmitter.</a:t>
            </a:r>
          </a:p>
          <a:p>
            <a:pPr>
              <a:buNone/>
            </a:pPr>
            <a:endParaRPr lang="en-US" sz="2000" dirty="0" smtClean="0"/>
          </a:p>
        </p:txBody>
      </p:sp>
      <p:grpSp>
        <p:nvGrpSpPr>
          <p:cNvPr id="106" name="Group 105"/>
          <p:cNvGrpSpPr/>
          <p:nvPr/>
        </p:nvGrpSpPr>
        <p:grpSpPr>
          <a:xfrm>
            <a:off x="28224480" y="5601426"/>
            <a:ext cx="182880" cy="3200400"/>
            <a:chOff x="28224480" y="5615940"/>
            <a:chExt cx="182880" cy="3200400"/>
          </a:xfrm>
        </p:grpSpPr>
        <p:sp>
          <p:nvSpPr>
            <p:cNvPr id="101" name="Oval 100"/>
            <p:cNvSpPr/>
            <p:nvPr/>
          </p:nvSpPr>
          <p:spPr>
            <a:xfrm>
              <a:off x="28224480" y="561594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8233858" y="620443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8241478" y="697992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8241478" y="758365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249098" y="865807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8322817" y="12168694"/>
            <a:ext cx="13764079" cy="1665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309430" y="12170230"/>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692116" y="12081330"/>
            <a:ext cx="6977432"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System Overview</a:t>
            </a:r>
            <a:endParaRPr lang="en-US" sz="5000" dirty="0">
              <a:latin typeface="Tahoma" pitchFamily="34" charset="0"/>
              <a:ea typeface="Tahoma" pitchFamily="34" charset="0"/>
              <a:cs typeface="Tahoma" pitchFamily="34" charset="0"/>
            </a:endParaRPr>
          </a:p>
        </p:txBody>
      </p:sp>
      <p:pic>
        <p:nvPicPr>
          <p:cNvPr id="326" name="Picture 325" descr="block_diagram.jpg"/>
          <p:cNvPicPr>
            <a:picLocks noChangeAspect="1"/>
          </p:cNvPicPr>
          <p:nvPr/>
        </p:nvPicPr>
        <p:blipFill>
          <a:blip r:embed="rId9" cstate="print"/>
          <a:stretch>
            <a:fillRect/>
          </a:stretch>
        </p:blipFill>
        <p:spPr>
          <a:xfrm>
            <a:off x="8667750" y="13077825"/>
            <a:ext cx="13240512" cy="2883408"/>
          </a:xfrm>
          <a:prstGeom prst="rect">
            <a:avLst/>
          </a:prstGeom>
        </p:spPr>
      </p:pic>
      <p:grpSp>
        <p:nvGrpSpPr>
          <p:cNvPr id="378" name="Group 377"/>
          <p:cNvGrpSpPr/>
          <p:nvPr/>
        </p:nvGrpSpPr>
        <p:grpSpPr>
          <a:xfrm>
            <a:off x="8515349" y="19581139"/>
            <a:ext cx="13401675" cy="4384214"/>
            <a:chOff x="8515349" y="16265986"/>
            <a:chExt cx="13401675" cy="4384214"/>
          </a:xfrm>
        </p:grpSpPr>
        <p:sp>
          <p:nvSpPr>
            <p:cNvPr id="327" name="Rectangle 326"/>
            <p:cNvSpPr/>
            <p:nvPr/>
          </p:nvSpPr>
          <p:spPr>
            <a:xfrm>
              <a:off x="8515349" y="16351711"/>
              <a:ext cx="13401675" cy="4298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TextBox 327"/>
            <p:cNvSpPr txBox="1"/>
            <p:nvPr/>
          </p:nvSpPr>
          <p:spPr>
            <a:xfrm>
              <a:off x="8629650" y="16265986"/>
              <a:ext cx="13141159" cy="861774"/>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Modulation</a:t>
              </a:r>
              <a:endParaRPr lang="en-US" sz="5000" dirty="0">
                <a:latin typeface="Tahoma" pitchFamily="34" charset="0"/>
                <a:ea typeface="Tahoma" pitchFamily="34" charset="0"/>
                <a:cs typeface="Tahoma" pitchFamily="34" charset="0"/>
              </a:endParaRPr>
            </a:p>
          </p:txBody>
        </p:sp>
        <p:sp>
          <p:nvSpPr>
            <p:cNvPr id="329" name="TextBox 328"/>
            <p:cNvSpPr txBox="1"/>
            <p:nvPr/>
          </p:nvSpPr>
          <p:spPr>
            <a:xfrm>
              <a:off x="8824748" y="17353562"/>
              <a:ext cx="6339052" cy="3170099"/>
            </a:xfrm>
            <a:prstGeom prst="rect">
              <a:avLst/>
            </a:prstGeom>
            <a:noFill/>
          </p:spPr>
          <p:txBody>
            <a:bodyPr wrap="square" rtlCol="0">
              <a:spAutoFit/>
            </a:bodyPr>
            <a:lstStyle/>
            <a:p>
              <a:r>
                <a:rPr lang="en-US" sz="2000" dirty="0" smtClean="0"/>
                <a:t>Modulation is the process by which some characteristic (frequency, phase, amplitude, or combinations thereof) of a carrier frequency is varied in accordance with a digital signal.</a:t>
              </a:r>
            </a:p>
            <a:p>
              <a:endParaRPr lang="en-US" sz="2000" dirty="0" smtClean="0"/>
            </a:p>
            <a:p>
              <a:r>
                <a:rPr lang="en-US" sz="2000" u="sng" dirty="0" err="1" smtClean="0"/>
                <a:t>Inphase-Quadrature</a:t>
              </a:r>
              <a:r>
                <a:rPr lang="en-US" sz="2000" u="sng" dirty="0" smtClean="0"/>
                <a:t> modulation:</a:t>
              </a:r>
            </a:p>
            <a:p>
              <a:pPr marL="228600"/>
              <a:r>
                <a:rPr lang="en-US" sz="2000" dirty="0" smtClean="0"/>
                <a:t>Transmit 2 carrier sinusoids phased shift by 90 degrees – </a:t>
              </a:r>
              <a:r>
                <a:rPr lang="en-US" sz="2000" dirty="0" err="1" smtClean="0"/>
                <a:t>Inphase</a:t>
              </a:r>
              <a:r>
                <a:rPr lang="en-US" sz="2000" dirty="0" smtClean="0"/>
                <a:t> component and </a:t>
              </a:r>
              <a:r>
                <a:rPr lang="en-US" sz="2000" dirty="0" err="1" smtClean="0"/>
                <a:t>Quadrature</a:t>
              </a:r>
              <a:r>
                <a:rPr lang="en-US" sz="2000" dirty="0" smtClean="0"/>
                <a:t> component.</a:t>
              </a:r>
            </a:p>
            <a:p>
              <a:pPr marL="228600"/>
              <a:r>
                <a:rPr lang="en-US" sz="2000" dirty="0" smtClean="0"/>
                <a:t>Carriers modulate the digital data to produce the I and Q waveforms.</a:t>
              </a:r>
              <a:endParaRPr lang="en-US" sz="2000" u="sng" dirty="0" smtClean="0"/>
            </a:p>
          </p:txBody>
        </p:sp>
        <p:grpSp>
          <p:nvGrpSpPr>
            <p:cNvPr id="330" name="Group 329"/>
            <p:cNvGrpSpPr/>
            <p:nvPr/>
          </p:nvGrpSpPr>
          <p:grpSpPr>
            <a:xfrm>
              <a:off x="15059025" y="17351836"/>
              <a:ext cx="6781800" cy="3213100"/>
              <a:chOff x="1066800" y="2895600"/>
              <a:chExt cx="7010400" cy="3441700"/>
            </a:xfrm>
          </p:grpSpPr>
          <p:cxnSp>
            <p:nvCxnSpPr>
              <p:cNvPr id="331" name="Straight Arrow Connector 330"/>
              <p:cNvCxnSpPr>
                <a:endCxn id="354" idx="0"/>
              </p:cNvCxnSpPr>
              <p:nvPr/>
            </p:nvCxnSpPr>
            <p:spPr>
              <a:xfrm rot="5400000" flipH="1" flipV="1">
                <a:off x="4373752" y="3654586"/>
                <a:ext cx="355251" cy="109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32" name="Group 85"/>
              <p:cNvGrpSpPr/>
              <p:nvPr/>
            </p:nvGrpSpPr>
            <p:grpSpPr>
              <a:xfrm>
                <a:off x="1066799" y="2895598"/>
                <a:ext cx="5427017" cy="3441700"/>
                <a:chOff x="2209800" y="3733800"/>
                <a:chExt cx="5257800" cy="2679700"/>
              </a:xfrm>
            </p:grpSpPr>
            <p:grpSp>
              <p:nvGrpSpPr>
                <p:cNvPr id="334" name="Group 84"/>
                <p:cNvGrpSpPr/>
                <p:nvPr/>
              </p:nvGrpSpPr>
              <p:grpSpPr>
                <a:xfrm>
                  <a:off x="2667000" y="3733800"/>
                  <a:ext cx="4800600" cy="2679700"/>
                  <a:chOff x="762000" y="3505200"/>
                  <a:chExt cx="4800600" cy="2679700"/>
                </a:xfrm>
              </p:grpSpPr>
              <p:sp>
                <p:nvSpPr>
                  <p:cNvPr id="337" name="Rounded Rectangle 336"/>
                  <p:cNvSpPr/>
                  <p:nvPr/>
                </p:nvSpPr>
                <p:spPr>
                  <a:xfrm>
                    <a:off x="1676400" y="5181600"/>
                    <a:ext cx="990600" cy="533400"/>
                  </a:xfrm>
                  <a:prstGeom prst="roundRect">
                    <a:avLst/>
                  </a:prstGeom>
                  <a:effectLst>
                    <a:outerShdw blurRad="76200" dist="12700" dir="2700000" sy="-23000" kx="-8004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Filter </a:t>
                    </a:r>
                  </a:p>
                  <a:p>
                    <a:pPr algn="ctr"/>
                    <a:r>
                      <a:rPr lang="en-US" sz="1400" dirty="0" smtClean="0"/>
                      <a:t>g(t)</a:t>
                    </a:r>
                    <a:endParaRPr lang="en-US" sz="1400" dirty="0"/>
                  </a:p>
                </p:txBody>
              </p:sp>
              <p:grpSp>
                <p:nvGrpSpPr>
                  <p:cNvPr id="338" name="Group 83"/>
                  <p:cNvGrpSpPr/>
                  <p:nvPr/>
                </p:nvGrpSpPr>
                <p:grpSpPr>
                  <a:xfrm>
                    <a:off x="762000" y="3505200"/>
                    <a:ext cx="4800600" cy="2679700"/>
                    <a:chOff x="3581400" y="3505200"/>
                    <a:chExt cx="4800600" cy="2679700"/>
                  </a:xfrm>
                </p:grpSpPr>
                <p:cxnSp>
                  <p:nvCxnSpPr>
                    <p:cNvPr id="339" name="Straight Arrow Connector 338"/>
                    <p:cNvCxnSpPr>
                      <a:endCxn id="342" idx="2"/>
                    </p:cNvCxnSpPr>
                    <p:nvPr/>
                  </p:nvCxnSpPr>
                  <p:spPr>
                    <a:xfrm>
                      <a:off x="5486400" y="5486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a:off x="3581400" y="54483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1" name="Group 82"/>
                    <p:cNvGrpSpPr/>
                    <p:nvPr/>
                  </p:nvGrpSpPr>
                  <p:grpSpPr>
                    <a:xfrm>
                      <a:off x="3581400" y="3505200"/>
                      <a:ext cx="4800600" cy="2679700"/>
                      <a:chOff x="3581400" y="3505200"/>
                      <a:chExt cx="4800600" cy="2679700"/>
                    </a:xfrm>
                  </p:grpSpPr>
                  <p:sp>
                    <p:nvSpPr>
                      <p:cNvPr id="342" name="Flowchart: Summing Junction 341"/>
                      <p:cNvSpPr/>
                      <p:nvPr/>
                    </p:nvSpPr>
                    <p:spPr>
                      <a:xfrm>
                        <a:off x="6400800" y="5334000"/>
                        <a:ext cx="304800" cy="3048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Arrow Connector 342"/>
                      <p:cNvCxnSpPr/>
                      <p:nvPr/>
                    </p:nvCxnSpPr>
                    <p:spPr>
                      <a:xfrm>
                        <a:off x="6705600" y="5486400"/>
                        <a:ext cx="9144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rot="16200000">
                        <a:off x="7353300" y="5219700"/>
                        <a:ext cx="534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5" name="Group 81"/>
                      <p:cNvGrpSpPr/>
                      <p:nvPr/>
                    </p:nvGrpSpPr>
                    <p:grpSpPr>
                      <a:xfrm>
                        <a:off x="3581400" y="3886200"/>
                        <a:ext cx="4191000" cy="1066800"/>
                        <a:chOff x="3581400" y="3886200"/>
                        <a:chExt cx="4191000" cy="1066800"/>
                      </a:xfrm>
                    </p:grpSpPr>
                    <p:sp>
                      <p:nvSpPr>
                        <p:cNvPr id="350" name="Flowchart: Or 349"/>
                        <p:cNvSpPr/>
                        <p:nvPr/>
                      </p:nvSpPr>
                      <p:spPr>
                        <a:xfrm>
                          <a:off x="7467600" y="4648200"/>
                          <a:ext cx="304800" cy="3048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Arrow Connector 350"/>
                        <p:cNvCxnSpPr/>
                        <p:nvPr/>
                      </p:nvCxnSpPr>
                      <p:spPr>
                        <a:xfrm>
                          <a:off x="6705600" y="4146550"/>
                          <a:ext cx="9144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rot="5400000">
                          <a:off x="7372352" y="4400552"/>
                          <a:ext cx="495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53" name="Group 80"/>
                        <p:cNvGrpSpPr/>
                        <p:nvPr/>
                      </p:nvGrpSpPr>
                      <p:grpSpPr>
                        <a:xfrm>
                          <a:off x="3581400" y="3886200"/>
                          <a:ext cx="3124200" cy="533400"/>
                          <a:chOff x="3581400" y="3886200"/>
                          <a:chExt cx="3124200" cy="533400"/>
                        </a:xfrm>
                      </p:grpSpPr>
                      <p:sp>
                        <p:nvSpPr>
                          <p:cNvPr id="354" name="Flowchart: Summing Junction 353"/>
                          <p:cNvSpPr/>
                          <p:nvPr/>
                        </p:nvSpPr>
                        <p:spPr>
                          <a:xfrm>
                            <a:off x="6400800" y="4000500"/>
                            <a:ext cx="304800" cy="3048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a:stCxn id="357" idx="3"/>
                            <a:endCxn id="354" idx="2"/>
                          </p:cNvCxnSpPr>
                          <p:nvPr/>
                        </p:nvCxnSpPr>
                        <p:spPr>
                          <a:xfrm>
                            <a:off x="5486400" y="41529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56" name="Group 79"/>
                          <p:cNvGrpSpPr/>
                          <p:nvPr/>
                        </p:nvGrpSpPr>
                        <p:grpSpPr>
                          <a:xfrm>
                            <a:off x="3581400" y="3886200"/>
                            <a:ext cx="1905000" cy="533400"/>
                            <a:chOff x="3581400" y="3886200"/>
                            <a:chExt cx="1905000" cy="533400"/>
                          </a:xfrm>
                        </p:grpSpPr>
                        <p:sp>
                          <p:nvSpPr>
                            <p:cNvPr id="357" name="Rounded Rectangle 356"/>
                            <p:cNvSpPr/>
                            <p:nvPr/>
                          </p:nvSpPr>
                          <p:spPr>
                            <a:xfrm>
                              <a:off x="4495800" y="3886200"/>
                              <a:ext cx="990600" cy="533400"/>
                            </a:xfrm>
                            <a:prstGeom prst="roundRect">
                              <a:avLst/>
                            </a:prstGeom>
                            <a:effectLst>
                              <a:outerShdw blurRad="76200" dist="12700" dir="2700000" sy="-23000" kx="-8004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Filter </a:t>
                              </a:r>
                            </a:p>
                            <a:p>
                              <a:pPr algn="ctr"/>
                              <a:r>
                                <a:rPr lang="en-US" sz="1400" dirty="0" smtClean="0"/>
                                <a:t>g(t)</a:t>
                              </a:r>
                              <a:endParaRPr lang="en-US" sz="1400" dirty="0"/>
                            </a:p>
                          </p:txBody>
                        </p:sp>
                        <p:cxnSp>
                          <p:nvCxnSpPr>
                            <p:cNvPr id="358" name="Straight Arrow Connector 357"/>
                            <p:cNvCxnSpPr/>
                            <p:nvPr/>
                          </p:nvCxnSpPr>
                          <p:spPr>
                            <a:xfrm>
                              <a:off x="3581400" y="4122357"/>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aphicFrame>
                    <p:nvGraphicFramePr>
                      <p:cNvPr id="346" name="Object 345"/>
                      <p:cNvGraphicFramePr>
                        <a:graphicFrameLocks noChangeAspect="1"/>
                      </p:cNvGraphicFramePr>
                      <p:nvPr/>
                    </p:nvGraphicFramePr>
                    <p:xfrm>
                      <a:off x="6096000" y="3505200"/>
                      <a:ext cx="927100" cy="241300"/>
                    </p:xfrm>
                    <a:graphic>
                      <a:graphicData uri="http://schemas.openxmlformats.org/presentationml/2006/ole">
                        <mc:AlternateContent xmlns:mc="http://schemas.openxmlformats.org/markup-compatibility/2006">
                          <mc:Choice xmlns:v="urn:schemas-microsoft-com:vml" Requires="v">
                            <p:oleObj spid="_x0000_s1062" name="Equation" r:id="rId10" imgW="927000" imgH="241200" progId="Equation.DSMT4">
                              <p:embed/>
                            </p:oleObj>
                          </mc:Choice>
                          <mc:Fallback>
                            <p:oleObj name="Equation" r:id="rId10" imgW="927000" imgH="241200" progId="Equation.DSMT4">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505200"/>
                                    <a:ext cx="927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 name="Object 4"/>
                      <p:cNvGraphicFramePr>
                        <a:graphicFrameLocks noChangeAspect="1"/>
                      </p:cNvGraphicFramePr>
                      <p:nvPr/>
                    </p:nvGraphicFramePr>
                    <p:xfrm>
                      <a:off x="6096000" y="5943600"/>
                      <a:ext cx="901700" cy="241300"/>
                    </p:xfrm>
                    <a:graphic>
                      <a:graphicData uri="http://schemas.openxmlformats.org/presentationml/2006/ole">
                        <mc:AlternateContent xmlns:mc="http://schemas.openxmlformats.org/markup-compatibility/2006">
                          <mc:Choice xmlns:v="urn:schemas-microsoft-com:vml" Requires="v">
                            <p:oleObj spid="_x0000_s1063" name="Equation" r:id="rId12" imgW="901440" imgH="241200" progId="Equation.DSMT4">
                              <p:embed/>
                            </p:oleObj>
                          </mc:Choice>
                          <mc:Fallback>
                            <p:oleObj name="Equation" r:id="rId12" imgW="901440" imgH="241200" progId="Equation.DSMT4">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5943600"/>
                                    <a:ext cx="9017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8" name="Straight Arrow Connector 347"/>
                      <p:cNvCxnSpPr>
                        <a:endCxn id="342" idx="4"/>
                      </p:cNvCxnSpPr>
                      <p:nvPr/>
                    </p:nvCxnSpPr>
                    <p:spPr>
                      <a:xfrm rot="5400000" flipH="1" flipV="1">
                        <a:off x="6400800" y="5791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50" idx="6"/>
                      </p:cNvCxnSpPr>
                      <p:nvPr/>
                    </p:nvCxnSpPr>
                    <p:spPr>
                      <a:xfrm>
                        <a:off x="7772400" y="4800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sp>
              <p:nvSpPr>
                <p:cNvPr id="335" name="TextBox 334"/>
                <p:cNvSpPr txBox="1"/>
                <p:nvPr/>
              </p:nvSpPr>
              <p:spPr>
                <a:xfrm>
                  <a:off x="2286000" y="4114800"/>
                  <a:ext cx="381000" cy="369332"/>
                </a:xfrm>
                <a:prstGeom prst="rect">
                  <a:avLst/>
                </a:prstGeom>
                <a:noFill/>
              </p:spPr>
              <p:txBody>
                <a:bodyPr wrap="square" rtlCol="0">
                  <a:spAutoFit/>
                </a:bodyPr>
                <a:lstStyle/>
                <a:p>
                  <a:r>
                    <a:rPr lang="en-US" sz="2400" dirty="0" smtClean="0"/>
                    <a:t>I</a:t>
                  </a:r>
                  <a:endParaRPr lang="en-US" sz="2400" dirty="0"/>
                </a:p>
              </p:txBody>
            </p:sp>
            <p:sp>
              <p:nvSpPr>
                <p:cNvPr id="336" name="TextBox 335"/>
                <p:cNvSpPr txBox="1"/>
                <p:nvPr/>
              </p:nvSpPr>
              <p:spPr>
                <a:xfrm>
                  <a:off x="2209800" y="5410200"/>
                  <a:ext cx="381000" cy="646331"/>
                </a:xfrm>
                <a:prstGeom prst="rect">
                  <a:avLst/>
                </a:prstGeom>
                <a:noFill/>
              </p:spPr>
              <p:txBody>
                <a:bodyPr wrap="square" rtlCol="0">
                  <a:spAutoFit/>
                </a:bodyPr>
                <a:lstStyle/>
                <a:p>
                  <a:r>
                    <a:rPr lang="en-US" sz="2400" dirty="0" smtClean="0"/>
                    <a:t>Q</a:t>
                  </a:r>
                </a:p>
                <a:p>
                  <a:endParaRPr lang="en-US" sz="2400" dirty="0"/>
                </a:p>
              </p:txBody>
            </p:sp>
          </p:grpSp>
          <p:sp>
            <p:nvSpPr>
              <p:cNvPr id="333" name="TextBox 332"/>
              <p:cNvSpPr txBox="1"/>
              <p:nvPr/>
            </p:nvSpPr>
            <p:spPr>
              <a:xfrm>
                <a:off x="6493819" y="4363624"/>
                <a:ext cx="1583381" cy="395297"/>
              </a:xfrm>
              <a:prstGeom prst="rect">
                <a:avLst/>
              </a:prstGeom>
              <a:noFill/>
            </p:spPr>
            <p:txBody>
              <a:bodyPr wrap="none" rtlCol="0">
                <a:spAutoFit/>
              </a:bodyPr>
              <a:lstStyle/>
              <a:p>
                <a:r>
                  <a:rPr lang="en-US" sz="1400" dirty="0" smtClean="0"/>
                  <a:t>Modulated Carrier</a:t>
                </a:r>
                <a:endParaRPr lang="en-US" sz="1400" dirty="0"/>
              </a:p>
            </p:txBody>
          </p:sp>
        </p:grpSp>
        <p:grpSp>
          <p:nvGrpSpPr>
            <p:cNvPr id="361" name="Group 360"/>
            <p:cNvGrpSpPr/>
            <p:nvPr/>
          </p:nvGrpSpPr>
          <p:grpSpPr>
            <a:xfrm>
              <a:off x="8848725" y="19304000"/>
              <a:ext cx="161925" cy="764199"/>
              <a:chOff x="8848725" y="20310963"/>
              <a:chExt cx="161925" cy="764199"/>
            </a:xfrm>
          </p:grpSpPr>
          <p:sp>
            <p:nvSpPr>
              <p:cNvPr id="359" name="Oval 358"/>
              <p:cNvSpPr/>
              <p:nvPr/>
            </p:nvSpPr>
            <p:spPr>
              <a:xfrm>
                <a:off x="8852388" y="20310963"/>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8848725" y="2091690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5" name="Rectangle 364"/>
          <p:cNvSpPr/>
          <p:nvPr/>
        </p:nvSpPr>
        <p:spPr>
          <a:xfrm>
            <a:off x="8509000" y="24079199"/>
            <a:ext cx="13401675" cy="4629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TextBox 365"/>
          <p:cNvSpPr txBox="1"/>
          <p:nvPr/>
        </p:nvSpPr>
        <p:spPr>
          <a:xfrm>
            <a:off x="8623301" y="23993475"/>
            <a:ext cx="13141159" cy="861774"/>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Matched Filter</a:t>
            </a:r>
            <a:endParaRPr lang="en-US" sz="5000" dirty="0">
              <a:latin typeface="Tahoma" pitchFamily="34" charset="0"/>
              <a:ea typeface="Tahoma" pitchFamily="34" charset="0"/>
              <a:cs typeface="Tahoma" pitchFamily="34" charset="0"/>
            </a:endParaRPr>
          </a:p>
        </p:txBody>
      </p:sp>
      <p:sp>
        <p:nvSpPr>
          <p:cNvPr id="367" name="TextBox 366"/>
          <p:cNvSpPr txBox="1"/>
          <p:nvPr/>
        </p:nvSpPr>
        <p:spPr>
          <a:xfrm>
            <a:off x="8818399" y="24917401"/>
            <a:ext cx="6339052" cy="3046988"/>
          </a:xfrm>
          <a:prstGeom prst="rect">
            <a:avLst/>
          </a:prstGeom>
          <a:noFill/>
        </p:spPr>
        <p:txBody>
          <a:bodyPr wrap="square" rtlCol="0">
            <a:spAutoFit/>
          </a:bodyPr>
          <a:lstStyle/>
          <a:p>
            <a:r>
              <a:rPr lang="en-US" sz="2000" spc="-150" dirty="0" smtClean="0"/>
              <a:t>The signal at the receiver is affected by noise resulting in a low SNR. </a:t>
            </a:r>
          </a:p>
          <a:p>
            <a:r>
              <a:rPr lang="en-US" sz="2000" dirty="0" smtClean="0"/>
              <a:t>Sampling this received waveform may result in a ‘0’ being interpreted as a ‘1’ or vice versa causing errors.</a:t>
            </a:r>
          </a:p>
          <a:p>
            <a:pPr algn="ctr"/>
            <a:endParaRPr lang="en-US" sz="2000" dirty="0" smtClean="0"/>
          </a:p>
          <a:p>
            <a:pPr algn="ctr"/>
            <a:r>
              <a:rPr lang="en-US" sz="2000" dirty="0" smtClean="0">
                <a:solidFill>
                  <a:srgbClr val="FF0000"/>
                </a:solidFill>
              </a:rPr>
              <a:t>SOLUTION ? </a:t>
            </a:r>
          </a:p>
          <a:p>
            <a:r>
              <a:rPr lang="en-US" sz="2000" dirty="0" smtClean="0"/>
              <a:t>Matched filter is an optimal linear filter that maximizes the signal-to-noise ratio(SNR) in AWGN channel</a:t>
            </a:r>
          </a:p>
          <a:p>
            <a:r>
              <a:rPr lang="en-US" sz="2000" dirty="0" smtClean="0"/>
              <a:t>Concept behind it :</a:t>
            </a:r>
          </a:p>
          <a:p>
            <a:r>
              <a:rPr lang="en-US" sz="1600" dirty="0" smtClean="0"/>
              <a:t>Calculate the correlation between the signal and filter </a:t>
            </a:r>
            <a:r>
              <a:rPr lang="en-US" sz="1600" dirty="0" smtClean="0">
                <a:sym typeface="Wingdings" pitchFamily="2" charset="2"/>
              </a:rPr>
              <a:t></a:t>
            </a:r>
            <a:r>
              <a:rPr lang="en-US" sz="1600" dirty="0" smtClean="0"/>
              <a:t> maximize the inner product </a:t>
            </a:r>
            <a:r>
              <a:rPr lang="en-US" sz="1600" dirty="0" smtClean="0">
                <a:sym typeface="Wingdings" pitchFamily="2" charset="2"/>
              </a:rPr>
              <a:t></a:t>
            </a:r>
            <a:r>
              <a:rPr lang="en-US" sz="1600" dirty="0" smtClean="0"/>
              <a:t> minimize the effect of channel noise </a:t>
            </a:r>
            <a:r>
              <a:rPr lang="en-US" sz="1600" dirty="0" smtClean="0">
                <a:sym typeface="Wingdings" pitchFamily="2" charset="2"/>
              </a:rPr>
              <a:t></a:t>
            </a:r>
            <a:r>
              <a:rPr lang="en-US" sz="1600" dirty="0" smtClean="0"/>
              <a:t> increase SNR</a:t>
            </a:r>
            <a:endParaRPr lang="en-US" sz="1600" u="sng" dirty="0" smtClean="0"/>
          </a:p>
        </p:txBody>
      </p:sp>
      <p:sp>
        <p:nvSpPr>
          <p:cNvPr id="362" name="Rectangle 361"/>
          <p:cNvSpPr/>
          <p:nvPr/>
        </p:nvSpPr>
        <p:spPr>
          <a:xfrm>
            <a:off x="8477250" y="16249650"/>
            <a:ext cx="13401675" cy="328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TextBox 362"/>
          <p:cNvSpPr txBox="1"/>
          <p:nvPr/>
        </p:nvSpPr>
        <p:spPr>
          <a:xfrm>
            <a:off x="8591551" y="16163925"/>
            <a:ext cx="13141159" cy="923330"/>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Binary Phase Shift Keying</a:t>
            </a:r>
            <a:r>
              <a:rPr lang="en-US" sz="5400" dirty="0" smtClean="0"/>
              <a:t>(</a:t>
            </a:r>
            <a:r>
              <a:rPr lang="en-US" sz="5000" dirty="0" smtClean="0">
                <a:latin typeface="Tahoma" pitchFamily="34" charset="0"/>
                <a:ea typeface="Tahoma" pitchFamily="34" charset="0"/>
                <a:cs typeface="Tahoma" pitchFamily="34" charset="0"/>
              </a:rPr>
              <a:t>BPSK)</a:t>
            </a:r>
            <a:endParaRPr lang="en-US" sz="5000" dirty="0">
              <a:latin typeface="Tahoma" pitchFamily="34" charset="0"/>
              <a:ea typeface="Tahoma" pitchFamily="34" charset="0"/>
              <a:cs typeface="Tahoma" pitchFamily="34" charset="0"/>
            </a:endParaRPr>
          </a:p>
        </p:txBody>
      </p:sp>
      <p:sp>
        <p:nvSpPr>
          <p:cNvPr id="364" name="TextBox 363"/>
          <p:cNvSpPr txBox="1"/>
          <p:nvPr/>
        </p:nvSpPr>
        <p:spPr>
          <a:xfrm>
            <a:off x="8826500" y="17218025"/>
            <a:ext cx="6497802" cy="1631216"/>
          </a:xfrm>
          <a:prstGeom prst="rect">
            <a:avLst/>
          </a:prstGeom>
          <a:noFill/>
        </p:spPr>
        <p:txBody>
          <a:bodyPr wrap="square" rtlCol="0">
            <a:spAutoFit/>
          </a:bodyPr>
          <a:lstStyle/>
          <a:p>
            <a:r>
              <a:rPr lang="en-US" sz="2000" dirty="0" smtClean="0"/>
              <a:t>Phase-shift keying has information in the phase of sinusoidal waveform.</a:t>
            </a:r>
          </a:p>
          <a:p>
            <a:r>
              <a:rPr lang="en-US" sz="2000" dirty="0" smtClean="0"/>
              <a:t>In BPSK , the phase of the RF carrier is shifted 180 degrees in accordance with a digital bit stream.</a:t>
            </a:r>
          </a:p>
          <a:p>
            <a:r>
              <a:rPr lang="en-US" sz="2000" dirty="0" smtClean="0"/>
              <a:t>Conveys information using two distinct phases (</a:t>
            </a:r>
            <a:r>
              <a:rPr lang="el-GR" sz="2000" dirty="0" smtClean="0"/>
              <a:t>π</a:t>
            </a:r>
            <a:r>
              <a:rPr lang="en-US" sz="2000" dirty="0" smtClean="0"/>
              <a:t> and 0)</a:t>
            </a:r>
          </a:p>
        </p:txBody>
      </p:sp>
      <p:pic>
        <p:nvPicPr>
          <p:cNvPr id="376" name="Picture 375" descr="bpsk_constellation.jpg"/>
          <p:cNvPicPr>
            <a:picLocks noChangeAspect="1"/>
          </p:cNvPicPr>
          <p:nvPr/>
        </p:nvPicPr>
        <p:blipFill>
          <a:blip r:embed="rId14" cstate="print"/>
          <a:stretch>
            <a:fillRect/>
          </a:stretch>
        </p:blipFill>
        <p:spPr>
          <a:xfrm>
            <a:off x="19475450" y="17230725"/>
            <a:ext cx="1891880" cy="2209800"/>
          </a:xfrm>
          <a:prstGeom prst="rect">
            <a:avLst/>
          </a:prstGeom>
        </p:spPr>
      </p:pic>
      <p:grpSp>
        <p:nvGrpSpPr>
          <p:cNvPr id="382" name="Group 381"/>
          <p:cNvGrpSpPr/>
          <p:nvPr/>
        </p:nvGrpSpPr>
        <p:grpSpPr>
          <a:xfrm>
            <a:off x="8642838" y="17339163"/>
            <a:ext cx="176824" cy="1364762"/>
            <a:chOff x="8642838" y="17482038"/>
            <a:chExt cx="176824" cy="1364762"/>
          </a:xfrm>
        </p:grpSpPr>
        <p:sp>
          <p:nvSpPr>
            <p:cNvPr id="379" name="Oval 378"/>
            <p:cNvSpPr/>
            <p:nvPr/>
          </p:nvSpPr>
          <p:spPr>
            <a:xfrm>
              <a:off x="8648700" y="1748203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8642838" y="1810433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8661400" y="1868853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p:cNvGrpSpPr/>
          <p:nvPr/>
        </p:nvGrpSpPr>
        <p:grpSpPr>
          <a:xfrm>
            <a:off x="15163799" y="25231725"/>
            <a:ext cx="6629401" cy="3048000"/>
            <a:chOff x="15163799" y="25374600"/>
            <a:chExt cx="6629401" cy="3048000"/>
          </a:xfrm>
        </p:grpSpPr>
        <p:pic>
          <p:nvPicPr>
            <p:cNvPr id="383" name="Picture 1"/>
            <p:cNvPicPr>
              <a:picLocks noChangeAspect="1" noChangeArrowheads="1"/>
            </p:cNvPicPr>
            <p:nvPr/>
          </p:nvPicPr>
          <p:blipFill>
            <a:blip r:embed="rId15" cstate="print"/>
            <a:srcRect/>
            <a:stretch>
              <a:fillRect/>
            </a:stretch>
          </p:blipFill>
          <p:spPr bwMode="auto">
            <a:xfrm>
              <a:off x="15163800" y="25374600"/>
              <a:ext cx="6629399" cy="2667000"/>
            </a:xfrm>
            <a:prstGeom prst="rect">
              <a:avLst/>
            </a:prstGeom>
            <a:noFill/>
            <a:ln w="9525">
              <a:noFill/>
              <a:miter lim="800000"/>
              <a:headEnd/>
              <a:tailEnd/>
            </a:ln>
          </p:spPr>
        </p:pic>
        <p:sp>
          <p:nvSpPr>
            <p:cNvPr id="384" name="TextBox 383"/>
            <p:cNvSpPr txBox="1"/>
            <p:nvPr/>
          </p:nvSpPr>
          <p:spPr>
            <a:xfrm>
              <a:off x="15163799" y="28099435"/>
              <a:ext cx="6629401" cy="323165"/>
            </a:xfrm>
            <a:prstGeom prst="rect">
              <a:avLst/>
            </a:prstGeom>
            <a:noFill/>
          </p:spPr>
          <p:txBody>
            <a:bodyPr wrap="square" rtlCol="0">
              <a:spAutoFit/>
            </a:bodyPr>
            <a:lstStyle/>
            <a:p>
              <a:pPr algn="ctr"/>
              <a:r>
                <a:rPr lang="en-US" sz="1500" dirty="0" smtClean="0"/>
                <a:t>I and Q waveforms passed through the Matched filter in our system</a:t>
              </a:r>
              <a:endParaRPr lang="en-US" sz="1500" dirty="0"/>
            </a:p>
          </p:txBody>
        </p:sp>
      </p:grpSp>
      <p:pic>
        <p:nvPicPr>
          <p:cNvPr id="386" name="Picture 2"/>
          <p:cNvPicPr>
            <a:picLocks noChangeAspect="1" noChangeArrowheads="1"/>
          </p:cNvPicPr>
          <p:nvPr/>
        </p:nvPicPr>
        <p:blipFill>
          <a:blip r:embed="rId16" cstate="print"/>
          <a:srcRect/>
          <a:stretch>
            <a:fillRect/>
          </a:stretch>
        </p:blipFill>
        <p:spPr bwMode="auto">
          <a:xfrm>
            <a:off x="11010900" y="28117800"/>
            <a:ext cx="2209800" cy="500331"/>
          </a:xfrm>
          <a:prstGeom prst="rect">
            <a:avLst/>
          </a:prstGeom>
          <a:noFill/>
          <a:ln w="9525">
            <a:noFill/>
            <a:miter lim="800000"/>
            <a:headEnd/>
            <a:tailEnd/>
          </a:ln>
        </p:spPr>
      </p:pic>
      <p:grpSp>
        <p:nvGrpSpPr>
          <p:cNvPr id="406" name="Group 405"/>
          <p:cNvGrpSpPr/>
          <p:nvPr/>
        </p:nvGrpSpPr>
        <p:grpSpPr>
          <a:xfrm>
            <a:off x="8636000" y="25031700"/>
            <a:ext cx="171938" cy="2304562"/>
            <a:chOff x="8636000" y="25031700"/>
            <a:chExt cx="171938" cy="2304562"/>
          </a:xfrm>
        </p:grpSpPr>
        <p:sp>
          <p:nvSpPr>
            <p:cNvPr id="391" name="Oval 390"/>
            <p:cNvSpPr/>
            <p:nvPr/>
          </p:nvSpPr>
          <p:spPr>
            <a:xfrm>
              <a:off x="8641862" y="2503170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8636000" y="25349202"/>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8642838" y="2656840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8649676" y="2717800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3" name="Rectangle 402"/>
          <p:cNvSpPr/>
          <p:nvPr/>
        </p:nvSpPr>
        <p:spPr>
          <a:xfrm>
            <a:off x="22387611" y="9344025"/>
            <a:ext cx="13264463" cy="1950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22374225" y="9328150"/>
            <a:ext cx="367862"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extBox 404"/>
          <p:cNvSpPr txBox="1"/>
          <p:nvPr/>
        </p:nvSpPr>
        <p:spPr>
          <a:xfrm>
            <a:off x="22756911" y="9239250"/>
            <a:ext cx="6977432" cy="861774"/>
          </a:xfrm>
          <a:prstGeom prst="rect">
            <a:avLst/>
          </a:prstGeom>
          <a:noFill/>
        </p:spPr>
        <p:txBody>
          <a:bodyPr wrap="square" rtlCol="0">
            <a:spAutoFit/>
          </a:bodyPr>
          <a:lstStyle/>
          <a:p>
            <a:r>
              <a:rPr lang="en-US" sz="5000" dirty="0" smtClean="0">
                <a:latin typeface="Tahoma" pitchFamily="34" charset="0"/>
                <a:ea typeface="Tahoma" pitchFamily="34" charset="0"/>
                <a:cs typeface="Tahoma" pitchFamily="34" charset="0"/>
              </a:rPr>
              <a:t>Synchronization</a:t>
            </a:r>
            <a:endParaRPr lang="en-US" sz="5000" dirty="0">
              <a:latin typeface="Tahoma" pitchFamily="34" charset="0"/>
              <a:ea typeface="Tahoma" pitchFamily="34" charset="0"/>
              <a:cs typeface="Tahoma" pitchFamily="34" charset="0"/>
            </a:endParaRPr>
          </a:p>
        </p:txBody>
      </p:sp>
      <p:pic>
        <p:nvPicPr>
          <p:cNvPr id="407" name="Picture 406" descr="bpsk_diagram1.jpg"/>
          <p:cNvPicPr>
            <a:picLocks noChangeAspect="1"/>
          </p:cNvPicPr>
          <p:nvPr/>
        </p:nvPicPr>
        <p:blipFill>
          <a:blip r:embed="rId17" cstate="print"/>
          <a:stretch>
            <a:fillRect/>
          </a:stretch>
        </p:blipFill>
        <p:spPr>
          <a:xfrm>
            <a:off x="15702132" y="17437963"/>
            <a:ext cx="3551068" cy="621437"/>
          </a:xfrm>
          <a:prstGeom prst="rect">
            <a:avLst/>
          </a:prstGeom>
        </p:spPr>
      </p:pic>
      <p:pic>
        <p:nvPicPr>
          <p:cNvPr id="408" name="Picture 407" descr="bpsk_diagram2.jpg"/>
          <p:cNvPicPr>
            <a:picLocks noChangeAspect="1"/>
          </p:cNvPicPr>
          <p:nvPr/>
        </p:nvPicPr>
        <p:blipFill>
          <a:blip r:embed="rId18" cstate="print"/>
          <a:stretch>
            <a:fillRect/>
          </a:stretch>
        </p:blipFill>
        <p:spPr>
          <a:xfrm>
            <a:off x="15706349" y="18059400"/>
            <a:ext cx="3549392" cy="1171852"/>
          </a:xfrm>
          <a:prstGeom prst="rect">
            <a:avLst/>
          </a:prstGeom>
        </p:spPr>
      </p:pic>
      <p:sp>
        <p:nvSpPr>
          <p:cNvPr id="409" name="Rectangle 408"/>
          <p:cNvSpPr/>
          <p:nvPr/>
        </p:nvSpPr>
        <p:spPr>
          <a:xfrm>
            <a:off x="22526172" y="10280199"/>
            <a:ext cx="12946742" cy="5353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TextBox 409"/>
          <p:cNvSpPr txBox="1"/>
          <p:nvPr/>
        </p:nvSpPr>
        <p:spPr>
          <a:xfrm>
            <a:off x="22535982" y="10194474"/>
            <a:ext cx="12897018" cy="861774"/>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M-sequence </a:t>
            </a:r>
            <a:r>
              <a:rPr lang="en-US" sz="5000" dirty="0" err="1" smtClean="0">
                <a:latin typeface="Tahoma" pitchFamily="34" charset="0"/>
                <a:ea typeface="Tahoma" pitchFamily="34" charset="0"/>
                <a:cs typeface="Tahoma" pitchFamily="34" charset="0"/>
              </a:rPr>
              <a:t>Correlator</a:t>
            </a:r>
            <a:endParaRPr lang="en-US" sz="5000" dirty="0">
              <a:latin typeface="Tahoma" pitchFamily="34" charset="0"/>
              <a:ea typeface="Tahoma" pitchFamily="34" charset="0"/>
              <a:cs typeface="Tahoma" pitchFamily="34" charset="0"/>
            </a:endParaRPr>
          </a:p>
        </p:txBody>
      </p:sp>
      <p:sp>
        <p:nvSpPr>
          <p:cNvPr id="411" name="TextBox 410"/>
          <p:cNvSpPr txBox="1"/>
          <p:nvPr/>
        </p:nvSpPr>
        <p:spPr>
          <a:xfrm>
            <a:off x="22762998" y="11087100"/>
            <a:ext cx="12695402" cy="2246769"/>
          </a:xfrm>
          <a:prstGeom prst="rect">
            <a:avLst/>
          </a:prstGeom>
          <a:noFill/>
        </p:spPr>
        <p:txBody>
          <a:bodyPr wrap="square" rtlCol="0">
            <a:spAutoFit/>
          </a:bodyPr>
          <a:lstStyle/>
          <a:p>
            <a:r>
              <a:rPr lang="en-US" sz="2000" dirty="0" smtClean="0"/>
              <a:t>Peaks representing sample boundaries are matched up. </a:t>
            </a:r>
          </a:p>
          <a:p>
            <a:r>
              <a:rPr lang="en-US" sz="2000" dirty="0" smtClean="0"/>
              <a:t>Compare the slope with a threshold slope.</a:t>
            </a:r>
          </a:p>
          <a:p>
            <a:r>
              <a:rPr lang="en-US" sz="2000" dirty="0" smtClean="0"/>
              <a:t>The slope threshold:</a:t>
            </a:r>
          </a:p>
          <a:p>
            <a:pPr marL="177800"/>
            <a:r>
              <a:rPr lang="en-US" sz="2000" dirty="0" smtClean="0"/>
              <a:t>In the first 12500 samples (=2500 samples * 5 sec),the maximum value(power) is detected.</a:t>
            </a:r>
          </a:p>
          <a:p>
            <a:pPr marL="177800"/>
            <a:r>
              <a:rPr lang="en-US" sz="2000" dirty="0" smtClean="0"/>
              <a:t>Based on this, we calculate attenuation factor by comparing with the maximum power of wired communications.</a:t>
            </a:r>
          </a:p>
          <a:p>
            <a:pPr marL="177800"/>
            <a:r>
              <a:rPr lang="en-US" sz="2000" dirty="0" smtClean="0"/>
              <a:t>Slope threshold = Attenuation factor * MSEQ_SLOPE_THRESHOLD</a:t>
            </a:r>
          </a:p>
          <a:p>
            <a:pPr marL="177800"/>
            <a:r>
              <a:rPr lang="en-US" sz="2000" dirty="0" smtClean="0"/>
              <a:t>If (current slope &gt; predefined slope threshold), m-sequence is detected.</a:t>
            </a:r>
          </a:p>
        </p:txBody>
      </p:sp>
      <p:sp>
        <p:nvSpPr>
          <p:cNvPr id="157" name="Rectangle 156"/>
          <p:cNvSpPr/>
          <p:nvPr/>
        </p:nvSpPr>
        <p:spPr>
          <a:xfrm>
            <a:off x="22545390" y="15869307"/>
            <a:ext cx="12946742" cy="4533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22555200" y="15937808"/>
            <a:ext cx="12897018" cy="861774"/>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Phase Offset</a:t>
            </a:r>
            <a:endParaRPr lang="en-US" sz="5000" dirty="0">
              <a:latin typeface="Tahoma" pitchFamily="34" charset="0"/>
              <a:ea typeface="Tahoma" pitchFamily="34" charset="0"/>
              <a:cs typeface="Tahoma" pitchFamily="34" charset="0"/>
            </a:endParaRPr>
          </a:p>
        </p:txBody>
      </p:sp>
      <p:sp>
        <p:nvSpPr>
          <p:cNvPr id="159" name="TextBox 158"/>
          <p:cNvSpPr txBox="1"/>
          <p:nvPr/>
        </p:nvSpPr>
        <p:spPr>
          <a:xfrm>
            <a:off x="22845486" y="17691100"/>
            <a:ext cx="9180119" cy="1323439"/>
          </a:xfrm>
          <a:prstGeom prst="rect">
            <a:avLst/>
          </a:prstGeom>
          <a:noFill/>
        </p:spPr>
        <p:txBody>
          <a:bodyPr wrap="square" rtlCol="0">
            <a:spAutoFit/>
          </a:bodyPr>
          <a:lstStyle/>
          <a:p>
            <a:r>
              <a:rPr lang="en-US" sz="2000" dirty="0" smtClean="0"/>
              <a:t>Reason : No information of the transmitted signal’s phase at the receiver side</a:t>
            </a:r>
          </a:p>
          <a:p>
            <a:r>
              <a:rPr lang="en-US" sz="2000" dirty="0" smtClean="0"/>
              <a:t>When the peak is found, we take the latest I,Q sample from the matched filter.</a:t>
            </a:r>
          </a:p>
          <a:p>
            <a:r>
              <a:rPr lang="en-US" sz="2000" dirty="0" smtClean="0"/>
              <a:t>I, Q samples represent the last bits of m-sequence, so we correct the I, Q samples by measuring degree difference on the IQ plot.</a:t>
            </a:r>
          </a:p>
        </p:txBody>
      </p:sp>
      <p:sp>
        <p:nvSpPr>
          <p:cNvPr id="160" name="Rectangle 159"/>
          <p:cNvSpPr/>
          <p:nvPr/>
        </p:nvSpPr>
        <p:spPr>
          <a:xfrm>
            <a:off x="22537056" y="20600307"/>
            <a:ext cx="12946742" cy="80944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p:cNvSpPr txBox="1"/>
          <p:nvPr/>
        </p:nvSpPr>
        <p:spPr>
          <a:xfrm>
            <a:off x="22546866" y="20593051"/>
            <a:ext cx="12897018" cy="861774"/>
          </a:xfrm>
          <a:prstGeom prst="rect">
            <a:avLst/>
          </a:prstGeom>
          <a:noFill/>
        </p:spPr>
        <p:txBody>
          <a:bodyPr wrap="square" rtlCol="0">
            <a:spAutoFit/>
          </a:bodyPr>
          <a:lstStyle/>
          <a:p>
            <a:pPr algn="ctr"/>
            <a:r>
              <a:rPr lang="en-US" sz="5000" dirty="0" smtClean="0">
                <a:latin typeface="Tahoma" pitchFamily="34" charset="0"/>
                <a:ea typeface="Tahoma" pitchFamily="34" charset="0"/>
                <a:cs typeface="Tahoma" pitchFamily="34" charset="0"/>
              </a:rPr>
              <a:t>Frequency Offset</a:t>
            </a:r>
            <a:endParaRPr lang="en-US" sz="5000" dirty="0">
              <a:latin typeface="Tahoma" pitchFamily="34" charset="0"/>
              <a:ea typeface="Tahoma" pitchFamily="34" charset="0"/>
              <a:cs typeface="Tahoma" pitchFamily="34" charset="0"/>
            </a:endParaRPr>
          </a:p>
        </p:txBody>
      </p:sp>
      <p:sp>
        <p:nvSpPr>
          <p:cNvPr id="162" name="TextBox 161"/>
          <p:cNvSpPr txBox="1"/>
          <p:nvPr/>
        </p:nvSpPr>
        <p:spPr>
          <a:xfrm>
            <a:off x="22747692" y="22328640"/>
            <a:ext cx="9789708" cy="2862322"/>
          </a:xfrm>
          <a:prstGeom prst="rect">
            <a:avLst/>
          </a:prstGeom>
          <a:noFill/>
        </p:spPr>
        <p:txBody>
          <a:bodyPr wrap="square" rtlCol="0">
            <a:spAutoFit/>
          </a:bodyPr>
          <a:lstStyle/>
          <a:p>
            <a:r>
              <a:rPr lang="en-US" sz="2000" dirty="0" smtClean="0"/>
              <a:t>Reason : The frequency of the oscillators at the transmitter and receiver is not exactly same</a:t>
            </a:r>
          </a:p>
          <a:p>
            <a:r>
              <a:rPr lang="en-US" sz="2000" dirty="0" smtClean="0"/>
              <a:t>When the peak is found, we take every alternate of the last samples of the m-sequence.</a:t>
            </a:r>
          </a:p>
          <a:p>
            <a:r>
              <a:rPr lang="en-US" sz="2000" dirty="0" smtClean="0"/>
              <a:t>M-sequence:</a:t>
            </a:r>
          </a:p>
          <a:p>
            <a:endParaRPr lang="en-US" sz="2000" dirty="0" smtClean="0"/>
          </a:p>
          <a:p>
            <a:pPr algn="ctr"/>
            <a:r>
              <a:rPr lang="en-US" sz="2000" dirty="0" smtClean="0"/>
              <a:t>[1, 0, 0, 0, 1, 0, 0, 1, 1, 0, 1, 0, 1, 1, 1]</a:t>
            </a:r>
          </a:p>
          <a:p>
            <a:pPr algn="ctr"/>
            <a:endParaRPr lang="en-US" sz="2000" dirty="0" smtClean="0"/>
          </a:p>
          <a:p>
            <a:endParaRPr lang="en-US" sz="2000" dirty="0" smtClean="0"/>
          </a:p>
          <a:p>
            <a:r>
              <a:rPr lang="en-US" sz="2000" dirty="0" smtClean="0"/>
              <a:t>Used Linear Regression Equation to estimate frequency offset per a bit:</a:t>
            </a:r>
          </a:p>
          <a:p>
            <a:endParaRPr lang="en-US" sz="2000" dirty="0" smtClean="0"/>
          </a:p>
        </p:txBody>
      </p:sp>
      <p:grpSp>
        <p:nvGrpSpPr>
          <p:cNvPr id="164" name="그룹 54"/>
          <p:cNvGrpSpPr/>
          <p:nvPr/>
        </p:nvGrpSpPr>
        <p:grpSpPr>
          <a:xfrm>
            <a:off x="31336344" y="23088600"/>
            <a:ext cx="3124200" cy="2590800"/>
            <a:chOff x="5933404" y="2743199"/>
            <a:chExt cx="3286802" cy="2666999"/>
          </a:xfrm>
        </p:grpSpPr>
        <p:grpSp>
          <p:nvGrpSpPr>
            <p:cNvPr id="165" name="그룹 30"/>
            <p:cNvGrpSpPr/>
            <p:nvPr/>
          </p:nvGrpSpPr>
          <p:grpSpPr>
            <a:xfrm>
              <a:off x="5933404" y="2743199"/>
              <a:ext cx="3286802" cy="2666999"/>
              <a:chOff x="5489568" y="3886199"/>
              <a:chExt cx="3197232" cy="2486525"/>
            </a:xfrm>
          </p:grpSpPr>
          <p:grpSp>
            <p:nvGrpSpPr>
              <p:cNvPr id="168" name="그룹 36"/>
              <p:cNvGrpSpPr/>
              <p:nvPr/>
            </p:nvGrpSpPr>
            <p:grpSpPr>
              <a:xfrm>
                <a:off x="5489568" y="3886199"/>
                <a:ext cx="3044831" cy="2486525"/>
                <a:chOff x="1524000" y="3581399"/>
                <a:chExt cx="1981200" cy="1876925"/>
              </a:xfrm>
            </p:grpSpPr>
            <p:grpSp>
              <p:nvGrpSpPr>
                <p:cNvPr id="171" name="그룹 19"/>
                <p:cNvGrpSpPr/>
                <p:nvPr/>
              </p:nvGrpSpPr>
              <p:grpSpPr>
                <a:xfrm>
                  <a:off x="1524000" y="3581399"/>
                  <a:ext cx="1981200" cy="1876925"/>
                  <a:chOff x="1203874" y="3756204"/>
                  <a:chExt cx="2379677" cy="2428780"/>
                </a:xfrm>
              </p:grpSpPr>
              <p:pic>
                <p:nvPicPr>
                  <p:cNvPr id="174" name="Picture 5" descr="bpsk.png"/>
                  <p:cNvPicPr>
                    <a:picLocks noChangeAspect="1"/>
                  </p:cNvPicPr>
                  <p:nvPr/>
                </p:nvPicPr>
                <p:blipFill>
                  <a:blip r:embed="rId19" cstate="print"/>
                  <a:stretch>
                    <a:fillRect/>
                  </a:stretch>
                </p:blipFill>
                <p:spPr>
                  <a:xfrm>
                    <a:off x="1203874" y="3756204"/>
                    <a:ext cx="2379677" cy="2428780"/>
                  </a:xfrm>
                  <a:prstGeom prst="rect">
                    <a:avLst/>
                  </a:prstGeom>
                </p:spPr>
              </p:pic>
              <p:cxnSp>
                <p:nvCxnSpPr>
                  <p:cNvPr id="175" name="직선 연결선 22"/>
                  <p:cNvCxnSpPr/>
                  <p:nvPr/>
                </p:nvCxnSpPr>
                <p:spPr>
                  <a:xfrm rot="16200000" flipV="1">
                    <a:off x="2027406" y="4757977"/>
                    <a:ext cx="484793" cy="146695"/>
                  </a:xfrm>
                  <a:prstGeom prst="line">
                    <a:avLst/>
                  </a:prstGeom>
                </p:spPr>
                <p:style>
                  <a:lnRef idx="1">
                    <a:schemeClr val="accent1"/>
                  </a:lnRef>
                  <a:fillRef idx="0">
                    <a:schemeClr val="accent1"/>
                  </a:fillRef>
                  <a:effectRef idx="0">
                    <a:schemeClr val="accent1"/>
                  </a:effectRef>
                  <a:fontRef idx="minor">
                    <a:schemeClr val="tx1"/>
                  </a:fontRef>
                </p:style>
              </p:cxnSp>
              <p:sp>
                <p:nvSpPr>
                  <p:cNvPr id="176" name="타원 23"/>
                  <p:cNvSpPr/>
                  <p:nvPr/>
                </p:nvSpPr>
                <p:spPr>
                  <a:xfrm>
                    <a:off x="2448812" y="4445804"/>
                    <a:ext cx="152400" cy="152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2" name="직사각형 19"/>
                <p:cNvSpPr/>
                <p:nvPr/>
              </p:nvSpPr>
              <p:spPr>
                <a:xfrm>
                  <a:off x="2306753" y="4358058"/>
                  <a:ext cx="882938" cy="261415"/>
                </a:xfrm>
                <a:prstGeom prst="rect">
                  <a:avLst/>
                </a:prstGeom>
              </p:spPr>
              <p:txBody>
                <a:bodyPr wrap="square">
                  <a:spAutoFit/>
                </a:bodyPr>
                <a:lstStyle/>
                <a:p>
                  <a:r>
                    <a:rPr lang="el-GR" sz="1400" dirty="0" smtClean="0">
                      <a:latin typeface="Calibri"/>
                      <a:cs typeface="Calibri"/>
                    </a:rPr>
                    <a:t>Δ</a:t>
                  </a:r>
                  <a:r>
                    <a:rPr lang="en-US" sz="1400" dirty="0" err="1" smtClean="0">
                      <a:latin typeface="Calibri"/>
                      <a:cs typeface="Calibri"/>
                    </a:rPr>
                    <a:t>Ɵ_total</a:t>
                  </a:r>
                  <a:endParaRPr lang="ko-KR" altLang="en-US" sz="1400" dirty="0"/>
                </a:p>
              </p:txBody>
            </p:sp>
            <p:cxnSp>
              <p:nvCxnSpPr>
                <p:cNvPr id="173" name="직선 화살표 연결선 20"/>
                <p:cNvCxnSpPr/>
                <p:nvPr/>
              </p:nvCxnSpPr>
              <p:spPr>
                <a:xfrm rot="10800000">
                  <a:off x="2586121" y="4021112"/>
                  <a:ext cx="487708" cy="287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9" name="TextBox 168"/>
              <p:cNvSpPr txBox="1"/>
              <p:nvPr/>
            </p:nvSpPr>
            <p:spPr>
              <a:xfrm>
                <a:off x="7315199" y="4267200"/>
                <a:ext cx="1285189" cy="451602"/>
              </a:xfrm>
              <a:prstGeom prst="rect">
                <a:avLst/>
              </a:prstGeom>
              <a:noFill/>
            </p:spPr>
            <p:txBody>
              <a:bodyPr wrap="square" rtlCol="0">
                <a:spAutoFit/>
              </a:bodyPr>
              <a:lstStyle/>
              <a:p>
                <a:r>
                  <a:rPr lang="en-US" altLang="ko-KR" sz="1050" dirty="0" smtClean="0"/>
                  <a:t>Time varying IQ values</a:t>
                </a:r>
                <a:endParaRPr lang="ko-KR" altLang="en-US" sz="1050" dirty="0"/>
              </a:p>
            </p:txBody>
          </p:sp>
          <p:sp>
            <p:nvSpPr>
              <p:cNvPr id="170" name="TextBox 169"/>
              <p:cNvSpPr txBox="1"/>
              <p:nvPr/>
            </p:nvSpPr>
            <p:spPr>
              <a:xfrm>
                <a:off x="7543800" y="5334000"/>
                <a:ext cx="1143000" cy="253916"/>
              </a:xfrm>
              <a:prstGeom prst="rect">
                <a:avLst/>
              </a:prstGeom>
              <a:noFill/>
            </p:spPr>
            <p:txBody>
              <a:bodyPr wrap="square" rtlCol="0">
                <a:spAutoFit/>
              </a:bodyPr>
              <a:lstStyle/>
              <a:p>
                <a:r>
                  <a:rPr lang="en-US" altLang="ko-KR" sz="1050" dirty="0" smtClean="0"/>
                  <a:t>Fixed IQ values</a:t>
                </a:r>
                <a:endParaRPr lang="ko-KR" altLang="en-US" sz="1050" dirty="0"/>
              </a:p>
            </p:txBody>
          </p:sp>
        </p:grpSp>
        <p:sp>
          <p:nvSpPr>
            <p:cNvPr id="166" name="타원 37"/>
            <p:cNvSpPr/>
            <p:nvPr/>
          </p:nvSpPr>
          <p:spPr>
            <a:xfrm>
              <a:off x="7953370" y="3695704"/>
              <a:ext cx="200461" cy="16734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타원 45"/>
            <p:cNvSpPr/>
            <p:nvPr/>
          </p:nvSpPr>
          <p:spPr>
            <a:xfrm>
              <a:off x="7086600" y="3490252"/>
              <a:ext cx="200461" cy="16734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1052" name="Object 28"/>
          <p:cNvGraphicFramePr>
            <a:graphicFrameLocks noChangeAspect="1"/>
          </p:cNvGraphicFramePr>
          <p:nvPr/>
        </p:nvGraphicFramePr>
        <p:xfrm>
          <a:off x="25527000" y="24917400"/>
          <a:ext cx="3884803" cy="815594"/>
        </p:xfrm>
        <a:graphic>
          <a:graphicData uri="http://schemas.openxmlformats.org/presentationml/2006/ole">
            <mc:AlternateContent xmlns:mc="http://schemas.openxmlformats.org/markup-compatibility/2006">
              <mc:Choice xmlns:v="urn:schemas-microsoft-com:vml" Requires="v">
                <p:oleObj spid="_x0000_s1064" name="Equation" r:id="rId20" imgW="2298600" imgH="482400" progId="Equation.DSMT4">
                  <p:embed/>
                </p:oleObj>
              </mc:Choice>
              <mc:Fallback>
                <p:oleObj name="Equation" r:id="rId20" imgW="2298600" imgH="482400" progId="Equation.DSMT4">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27000" y="24917400"/>
                        <a:ext cx="3884803" cy="815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3" name="Object 29"/>
          <p:cNvGraphicFramePr>
            <a:graphicFrameLocks noChangeAspect="1"/>
          </p:cNvGraphicFramePr>
          <p:nvPr/>
        </p:nvGraphicFramePr>
        <p:xfrm>
          <a:off x="22888575" y="25788938"/>
          <a:ext cx="3476625" cy="728662"/>
        </p:xfrm>
        <a:graphic>
          <a:graphicData uri="http://schemas.openxmlformats.org/presentationml/2006/ole">
            <mc:AlternateContent xmlns:mc="http://schemas.openxmlformats.org/markup-compatibility/2006">
              <mc:Choice xmlns:v="urn:schemas-microsoft-com:vml" Requires="v">
                <p:oleObj spid="_x0000_s1065" name="Equation" r:id="rId22" imgW="2057400" imgH="431640" progId="Equation.DSMT4">
                  <p:embed/>
                </p:oleObj>
              </mc:Choice>
              <mc:Fallback>
                <p:oleObj name="Equation" r:id="rId22" imgW="2057400" imgH="431640" progId="Equation.DSMT4">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88575" y="25788938"/>
                        <a:ext cx="347662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 name="Object 30"/>
          <p:cNvGraphicFramePr>
            <a:graphicFrameLocks noChangeAspect="1"/>
          </p:cNvGraphicFramePr>
          <p:nvPr/>
        </p:nvGraphicFramePr>
        <p:xfrm>
          <a:off x="22900640" y="26774775"/>
          <a:ext cx="3434080" cy="386334"/>
        </p:xfrm>
        <a:graphic>
          <a:graphicData uri="http://schemas.openxmlformats.org/presentationml/2006/ole">
            <mc:AlternateContent xmlns:mc="http://schemas.openxmlformats.org/markup-compatibility/2006">
              <mc:Choice xmlns:v="urn:schemas-microsoft-com:vml" Requires="v">
                <p:oleObj spid="_x0000_s1066" name="Equation" r:id="rId24" imgW="2031840" imgH="228600" progId="Equation.DSMT4">
                  <p:embed/>
                </p:oleObj>
              </mc:Choice>
              <mc:Fallback>
                <p:oleObj name="Equation" r:id="rId24" imgW="2031840" imgH="228600" progId="Equation.DSMT4">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900640" y="26774775"/>
                        <a:ext cx="3434080" cy="386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 name="Object 30"/>
          <p:cNvGraphicFramePr>
            <a:graphicFrameLocks noChangeAspect="1"/>
          </p:cNvGraphicFramePr>
          <p:nvPr/>
        </p:nvGraphicFramePr>
        <p:xfrm>
          <a:off x="22896195" y="27512391"/>
          <a:ext cx="3477006" cy="386334"/>
        </p:xfrm>
        <a:graphic>
          <a:graphicData uri="http://schemas.openxmlformats.org/presentationml/2006/ole">
            <mc:AlternateContent xmlns:mc="http://schemas.openxmlformats.org/markup-compatibility/2006">
              <mc:Choice xmlns:v="urn:schemas-microsoft-com:vml" Requires="v">
                <p:oleObj spid="_x0000_s1067" name="Equation" r:id="rId26" imgW="2057400" imgH="228600" progId="Equation.DSMT4">
                  <p:embed/>
                </p:oleObj>
              </mc:Choice>
              <mc:Fallback>
                <p:oleObj name="Equation" r:id="rId26" imgW="2057400" imgH="228600" progId="Equation.DSMT4">
                  <p:embed/>
                  <p:pic>
                    <p:nvPicPr>
                      <p:cNvPr id="0" name="Object 3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896195" y="27512391"/>
                        <a:ext cx="3477006" cy="386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9" name="Group 258"/>
          <p:cNvGrpSpPr/>
          <p:nvPr/>
        </p:nvGrpSpPr>
        <p:grpSpPr>
          <a:xfrm>
            <a:off x="27871056" y="23926800"/>
            <a:ext cx="1511074" cy="381000"/>
            <a:chOff x="27582812" y="23683686"/>
            <a:chExt cx="1511074" cy="381000"/>
          </a:xfrm>
        </p:grpSpPr>
        <p:cxnSp>
          <p:nvCxnSpPr>
            <p:cNvPr id="196" name="Straight Arrow Connector 195"/>
            <p:cNvCxnSpPr/>
            <p:nvPr/>
          </p:nvCxnSpPr>
          <p:spPr>
            <a:xfrm rot="5400000" flipH="1" flipV="1">
              <a:off x="27393106" y="2387339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flipH="1" flipV="1">
              <a:off x="28397767" y="2387339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flipH="1" flipV="1">
              <a:off x="27893848" y="2387339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28902592" y="2387339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그룹 45"/>
          <p:cNvGrpSpPr/>
          <p:nvPr/>
        </p:nvGrpSpPr>
        <p:grpSpPr>
          <a:xfrm>
            <a:off x="31927800" y="17183100"/>
            <a:ext cx="3288265" cy="2667000"/>
            <a:chOff x="3200400" y="4038600"/>
            <a:chExt cx="2971800" cy="2410326"/>
          </a:xfrm>
        </p:grpSpPr>
        <p:grpSp>
          <p:nvGrpSpPr>
            <p:cNvPr id="203" name="그룹 19"/>
            <p:cNvGrpSpPr/>
            <p:nvPr/>
          </p:nvGrpSpPr>
          <p:grpSpPr>
            <a:xfrm>
              <a:off x="3200400" y="4038600"/>
              <a:ext cx="2951522" cy="2410326"/>
              <a:chOff x="1203874" y="3756204"/>
              <a:chExt cx="2379677" cy="2428781"/>
            </a:xfrm>
          </p:grpSpPr>
          <p:pic>
            <p:nvPicPr>
              <p:cNvPr id="206" name="Picture 5" descr="bpsk.png"/>
              <p:cNvPicPr>
                <a:picLocks noChangeAspect="1"/>
              </p:cNvPicPr>
              <p:nvPr/>
            </p:nvPicPr>
            <p:blipFill>
              <a:blip r:embed="rId19" cstate="print"/>
              <a:stretch>
                <a:fillRect/>
              </a:stretch>
            </p:blipFill>
            <p:spPr>
              <a:xfrm>
                <a:off x="1203874" y="3756204"/>
                <a:ext cx="2379677" cy="2428781"/>
              </a:xfrm>
              <a:prstGeom prst="rect">
                <a:avLst/>
              </a:prstGeom>
            </p:spPr>
          </p:pic>
          <p:cxnSp>
            <p:nvCxnSpPr>
              <p:cNvPr id="207" name="직선 연결선 38"/>
              <p:cNvCxnSpPr/>
              <p:nvPr/>
            </p:nvCxnSpPr>
            <p:spPr>
              <a:xfrm flipV="1">
                <a:off x="2351403" y="4665437"/>
                <a:ext cx="457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8" name="타원 39"/>
              <p:cNvSpPr/>
              <p:nvPr/>
            </p:nvSpPr>
            <p:spPr>
              <a:xfrm>
                <a:off x="2739149" y="4571689"/>
                <a:ext cx="152400" cy="152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9" name="직사각형 40"/>
              <p:cNvSpPr/>
              <p:nvPr/>
            </p:nvSpPr>
            <p:spPr>
              <a:xfrm>
                <a:off x="2519478" y="4823894"/>
                <a:ext cx="230291" cy="193753"/>
              </a:xfrm>
              <a:prstGeom prst="rect">
                <a:avLst/>
              </a:prstGeom>
            </p:spPr>
            <p:txBody>
              <a:bodyPr wrap="square">
                <a:spAutoFit/>
              </a:bodyPr>
              <a:lstStyle/>
              <a:p>
                <a:r>
                  <a:rPr lang="en-US" sz="1400" dirty="0" smtClean="0">
                    <a:latin typeface="Calibri"/>
                    <a:cs typeface="Calibri"/>
                  </a:rPr>
                  <a:t>Ɵ</a:t>
                </a:r>
                <a:endParaRPr lang="ko-KR" altLang="en-US" sz="1400" dirty="0"/>
              </a:p>
            </p:txBody>
          </p:sp>
        </p:grpSp>
        <p:sp>
          <p:nvSpPr>
            <p:cNvPr id="204" name="TextBox 203"/>
            <p:cNvSpPr txBox="1"/>
            <p:nvPr/>
          </p:nvSpPr>
          <p:spPr>
            <a:xfrm>
              <a:off x="5105400" y="4415135"/>
              <a:ext cx="1066800" cy="461665"/>
            </a:xfrm>
            <a:prstGeom prst="rect">
              <a:avLst/>
            </a:prstGeom>
            <a:noFill/>
          </p:spPr>
          <p:txBody>
            <a:bodyPr wrap="square" rtlCol="0">
              <a:spAutoFit/>
            </a:bodyPr>
            <a:lstStyle/>
            <a:p>
              <a:r>
                <a:rPr lang="en-US" altLang="ko-KR" sz="1200" dirty="0" smtClean="0"/>
                <a:t>Detected </a:t>
              </a:r>
              <a:br>
                <a:rPr lang="en-US" altLang="ko-KR" sz="1200" dirty="0" smtClean="0"/>
              </a:br>
              <a:r>
                <a:rPr lang="en-US" altLang="ko-KR" sz="1200" dirty="0" smtClean="0"/>
                <a:t>I,Q values</a:t>
              </a:r>
              <a:endParaRPr lang="ko-KR" altLang="en-US" sz="1200" dirty="0"/>
            </a:p>
          </p:txBody>
        </p:sp>
        <p:sp>
          <p:nvSpPr>
            <p:cNvPr id="205" name="TextBox 204"/>
            <p:cNvSpPr txBox="1"/>
            <p:nvPr/>
          </p:nvSpPr>
          <p:spPr>
            <a:xfrm>
              <a:off x="5029200" y="5410200"/>
              <a:ext cx="1066800" cy="461665"/>
            </a:xfrm>
            <a:prstGeom prst="rect">
              <a:avLst/>
            </a:prstGeom>
            <a:noFill/>
          </p:spPr>
          <p:txBody>
            <a:bodyPr wrap="square" rtlCol="0">
              <a:spAutoFit/>
            </a:bodyPr>
            <a:lstStyle/>
            <a:p>
              <a:r>
                <a:rPr lang="en-US" altLang="ko-KR" sz="1200" dirty="0" smtClean="0"/>
                <a:t>Correct </a:t>
              </a:r>
              <a:br>
                <a:rPr lang="en-US" altLang="ko-KR" sz="1200" dirty="0" smtClean="0"/>
              </a:br>
              <a:r>
                <a:rPr lang="en-US" altLang="ko-KR" sz="1200" dirty="0" smtClean="0"/>
                <a:t>I,Q values</a:t>
              </a:r>
              <a:endParaRPr lang="ko-KR" altLang="en-US" sz="1200" dirty="0"/>
            </a:p>
          </p:txBody>
        </p:sp>
      </p:grpSp>
      <p:graphicFrame>
        <p:nvGraphicFramePr>
          <p:cNvPr id="1056" name="Object 32"/>
          <p:cNvGraphicFramePr>
            <a:graphicFrameLocks noChangeAspect="1"/>
          </p:cNvGraphicFramePr>
          <p:nvPr/>
        </p:nvGraphicFramePr>
        <p:xfrm>
          <a:off x="25034049" y="19068144"/>
          <a:ext cx="4807323" cy="990600"/>
        </p:xfrm>
        <a:graphic>
          <a:graphicData uri="http://schemas.openxmlformats.org/presentationml/2006/ole">
            <mc:AlternateContent xmlns:mc="http://schemas.openxmlformats.org/markup-compatibility/2006">
              <mc:Choice xmlns:v="urn:schemas-microsoft-com:vml" Requires="v">
                <p:oleObj spid="_x0000_s1068" name="Equation" r:id="rId28" imgW="2095200" imgH="431640" progId="Equation.DSMT4">
                  <p:embed/>
                </p:oleObj>
              </mc:Choice>
              <mc:Fallback>
                <p:oleObj name="Equation" r:id="rId28" imgW="2095200" imgH="431640" progId="Equation.DSMT4">
                  <p:embed/>
                  <p:pic>
                    <p:nvPicPr>
                      <p:cNvPr id="0" name="Picture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034049" y="19068144"/>
                        <a:ext cx="480732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9" name="Group 218"/>
          <p:cNvGrpSpPr/>
          <p:nvPr/>
        </p:nvGrpSpPr>
        <p:grpSpPr>
          <a:xfrm>
            <a:off x="23450550" y="13449300"/>
            <a:ext cx="11296650" cy="1905000"/>
            <a:chOff x="533400" y="4647406"/>
            <a:chExt cx="8077200" cy="1905000"/>
          </a:xfrm>
        </p:grpSpPr>
        <p:graphicFrame>
          <p:nvGraphicFramePr>
            <p:cNvPr id="220" name="Chart 3"/>
            <p:cNvGraphicFramePr/>
            <p:nvPr/>
          </p:nvGraphicFramePr>
          <p:xfrm>
            <a:off x="533400" y="4723606"/>
            <a:ext cx="3986213" cy="182880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221" name="Chart 4"/>
            <p:cNvGraphicFramePr/>
            <p:nvPr/>
          </p:nvGraphicFramePr>
          <p:xfrm>
            <a:off x="4495801" y="4647406"/>
            <a:ext cx="4114799" cy="1905000"/>
          </p:xfrm>
          <a:graphic>
            <a:graphicData uri="http://schemas.openxmlformats.org/drawingml/2006/chart">
              <c:chart xmlns:c="http://schemas.openxmlformats.org/drawingml/2006/chart" xmlns:r="http://schemas.openxmlformats.org/officeDocument/2006/relationships" r:id="rId31"/>
            </a:graphicData>
          </a:graphic>
        </p:graphicFrame>
      </p:grpSp>
      <p:grpSp>
        <p:nvGrpSpPr>
          <p:cNvPr id="260" name="Group 259"/>
          <p:cNvGrpSpPr/>
          <p:nvPr/>
        </p:nvGrpSpPr>
        <p:grpSpPr>
          <a:xfrm>
            <a:off x="22593300" y="11205063"/>
            <a:ext cx="175260" cy="783249"/>
            <a:chOff x="22593300" y="11090763"/>
            <a:chExt cx="175260" cy="783249"/>
          </a:xfrm>
        </p:grpSpPr>
        <p:sp>
          <p:nvSpPr>
            <p:cNvPr id="223" name="Oval 222"/>
            <p:cNvSpPr/>
            <p:nvPr/>
          </p:nvSpPr>
          <p:spPr>
            <a:xfrm>
              <a:off x="22593300" y="11090763"/>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602678" y="1139190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2610298" y="1171575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57" name="Object 33"/>
          <p:cNvGraphicFramePr>
            <a:graphicFrameLocks noChangeAspect="1"/>
          </p:cNvGraphicFramePr>
          <p:nvPr/>
        </p:nvGraphicFramePr>
        <p:xfrm>
          <a:off x="25664886" y="17145000"/>
          <a:ext cx="3581400" cy="457200"/>
        </p:xfrm>
        <a:graphic>
          <a:graphicData uri="http://schemas.openxmlformats.org/presentationml/2006/ole">
            <mc:AlternateContent xmlns:mc="http://schemas.openxmlformats.org/markup-compatibility/2006">
              <mc:Choice xmlns:v="urn:schemas-microsoft-com:vml" Requires="v">
                <p:oleObj spid="_x0000_s1069" name="Equation" r:id="rId32" imgW="1790640" imgH="228600" progId="Equation.DSMT4">
                  <p:embed/>
                </p:oleObj>
              </mc:Choice>
              <mc:Fallback>
                <p:oleObj name="Equation" r:id="rId32" imgW="1790640" imgH="228600" progId="Equation.DSMT4">
                  <p:embed/>
                  <p:pic>
                    <p:nvPicPr>
                      <p:cNvPr id="0" name="Picture 3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664886" y="17145000"/>
                        <a:ext cx="3581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8" name="Object 34"/>
          <p:cNvGraphicFramePr>
            <a:graphicFrameLocks noChangeAspect="1"/>
          </p:cNvGraphicFramePr>
          <p:nvPr/>
        </p:nvGraphicFramePr>
        <p:xfrm>
          <a:off x="25393650" y="21793200"/>
          <a:ext cx="4114800" cy="457200"/>
        </p:xfrm>
        <a:graphic>
          <a:graphicData uri="http://schemas.openxmlformats.org/presentationml/2006/ole">
            <mc:AlternateContent xmlns:mc="http://schemas.openxmlformats.org/markup-compatibility/2006">
              <mc:Choice xmlns:v="urn:schemas-microsoft-com:vml" Requires="v">
                <p:oleObj spid="_x0000_s1070" name="Equation" r:id="rId34" imgW="2057400" imgH="228600" progId="Equation.DSMT4">
                  <p:embed/>
                </p:oleObj>
              </mc:Choice>
              <mc:Fallback>
                <p:oleObj name="Equation" r:id="rId34" imgW="2057400" imgH="228600" progId="Equation.DSMT4">
                  <p:embed/>
                  <p:pic>
                    <p:nvPicPr>
                      <p:cNvPr id="0" name="Picture 3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393650" y="21793200"/>
                        <a:ext cx="411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2" name="직선 연결선 13"/>
          <p:cNvSpPr/>
          <p:nvPr/>
        </p:nvSpPr>
        <p:spPr>
          <a:xfrm rot="16200000" flipH="1">
            <a:off x="31644413" y="14364196"/>
            <a:ext cx="1806901" cy="8379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ko-KR"/>
          </a:p>
        </p:txBody>
      </p:sp>
      <p:grpSp>
        <p:nvGrpSpPr>
          <p:cNvPr id="270" name="Group 269"/>
          <p:cNvGrpSpPr/>
          <p:nvPr/>
        </p:nvGrpSpPr>
        <p:grpSpPr>
          <a:xfrm>
            <a:off x="22631400" y="17803580"/>
            <a:ext cx="160020" cy="780568"/>
            <a:chOff x="22631400" y="17803580"/>
            <a:chExt cx="160020" cy="780568"/>
          </a:xfrm>
        </p:grpSpPr>
        <p:sp>
          <p:nvSpPr>
            <p:cNvPr id="212" name="Oval 211"/>
            <p:cNvSpPr/>
            <p:nvPr/>
          </p:nvSpPr>
          <p:spPr>
            <a:xfrm>
              <a:off x="22631400" y="1780358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2633158" y="18136014"/>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631400" y="18425886"/>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a:off x="22622022" y="22716252"/>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2623780" y="23048686"/>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2634722" y="24574080"/>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2641560" y="26058729"/>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639020" y="26856309"/>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2654260" y="27605736"/>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2631400" y="22435038"/>
            <a:ext cx="158262" cy="15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76"/>
          <p:cNvGrpSpPr/>
          <p:nvPr/>
        </p:nvGrpSpPr>
        <p:grpSpPr>
          <a:xfrm>
            <a:off x="22806660" y="12131040"/>
            <a:ext cx="160020" cy="1051560"/>
            <a:chOff x="22806660" y="12131040"/>
            <a:chExt cx="160020" cy="1051560"/>
          </a:xfrm>
        </p:grpSpPr>
        <p:sp>
          <p:nvSpPr>
            <p:cNvPr id="273" name="Diamond 272"/>
            <p:cNvSpPr/>
            <p:nvPr/>
          </p:nvSpPr>
          <p:spPr>
            <a:xfrm>
              <a:off x="22814280" y="12131040"/>
              <a:ext cx="152400" cy="1524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22814280" y="12428220"/>
              <a:ext cx="152400" cy="1524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22806660" y="12725400"/>
              <a:ext cx="152400" cy="1524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22814280" y="13030200"/>
              <a:ext cx="152400" cy="1524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30480000" y="25679400"/>
            <a:ext cx="4572000" cy="2971800"/>
            <a:chOff x="30480000" y="25679400"/>
            <a:chExt cx="4572000" cy="2971800"/>
          </a:xfrm>
        </p:grpSpPr>
        <p:graphicFrame>
          <p:nvGraphicFramePr>
            <p:cNvPr id="267" name="Chart 266"/>
            <p:cNvGraphicFramePr/>
            <p:nvPr/>
          </p:nvGraphicFramePr>
          <p:xfrm>
            <a:off x="30480000" y="25679400"/>
            <a:ext cx="4572000" cy="2743200"/>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271" name="Object 270"/>
            <p:cNvGraphicFramePr>
              <a:graphicFrameLocks noChangeAspect="1"/>
            </p:cNvGraphicFramePr>
            <p:nvPr/>
          </p:nvGraphicFramePr>
          <p:xfrm>
            <a:off x="31765875" y="28336875"/>
            <a:ext cx="474133" cy="304800"/>
          </p:xfrm>
          <a:graphic>
            <a:graphicData uri="http://schemas.openxmlformats.org/presentationml/2006/ole">
              <mc:AlternateContent xmlns:mc="http://schemas.openxmlformats.org/markup-compatibility/2006">
                <mc:Choice xmlns:v="urn:schemas-microsoft-com:vml" Requires="v">
                  <p:oleObj spid="_x0000_s1071" name="Equation" r:id="rId37" imgW="355320" imgH="228600" progId="Equation.DSMT4">
                    <p:embed/>
                  </p:oleObj>
                </mc:Choice>
                <mc:Fallback>
                  <p:oleObj name="Equation" r:id="rId37" imgW="355320" imgH="228600" progId="Equation.DSMT4">
                    <p:embed/>
                    <p:pic>
                      <p:nvPicPr>
                        <p:cNvPr id="0" name="Picture 3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1765875" y="28336875"/>
                          <a:ext cx="47413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 name="Object 271"/>
            <p:cNvGraphicFramePr>
              <a:graphicFrameLocks noChangeAspect="1"/>
            </p:cNvGraphicFramePr>
            <p:nvPr/>
          </p:nvGraphicFramePr>
          <p:xfrm>
            <a:off x="32927925" y="28336875"/>
            <a:ext cx="474133" cy="304800"/>
          </p:xfrm>
          <a:graphic>
            <a:graphicData uri="http://schemas.openxmlformats.org/presentationml/2006/ole">
              <mc:AlternateContent xmlns:mc="http://schemas.openxmlformats.org/markup-compatibility/2006">
                <mc:Choice xmlns:v="urn:schemas-microsoft-com:vml" Requires="v">
                  <p:oleObj spid="_x0000_s1072" name="Equation" r:id="rId39" imgW="355320" imgH="228600" progId="Equation.DSMT4">
                    <p:embed/>
                  </p:oleObj>
                </mc:Choice>
                <mc:Fallback>
                  <p:oleObj name="Equation" r:id="rId39" imgW="355320" imgH="228600" progId="Equation.DSMT4">
                    <p:embed/>
                    <p:pic>
                      <p:nvPicPr>
                        <p:cNvPr id="0" name="Object 3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2927925" y="28336875"/>
                          <a:ext cx="47413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 name="Object 277"/>
            <p:cNvGraphicFramePr>
              <a:graphicFrameLocks noChangeAspect="1"/>
            </p:cNvGraphicFramePr>
            <p:nvPr/>
          </p:nvGraphicFramePr>
          <p:xfrm>
            <a:off x="34109025" y="28346400"/>
            <a:ext cx="474133" cy="304800"/>
          </p:xfrm>
          <a:graphic>
            <a:graphicData uri="http://schemas.openxmlformats.org/presentationml/2006/ole">
              <mc:AlternateContent xmlns:mc="http://schemas.openxmlformats.org/markup-compatibility/2006">
                <mc:Choice xmlns:v="urn:schemas-microsoft-com:vml" Requires="v">
                  <p:oleObj spid="_x0000_s1073" name="Equation" r:id="rId41" imgW="355320" imgH="228600" progId="Equation.DSMT4">
                    <p:embed/>
                  </p:oleObj>
                </mc:Choice>
                <mc:Fallback>
                  <p:oleObj name="Equation" r:id="rId41" imgW="355320" imgH="228600" progId="Equation.DSMT4">
                    <p:embed/>
                    <p:pic>
                      <p:nvPicPr>
                        <p:cNvPr id="0" name="Picture 3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4109025" y="28346400"/>
                          <a:ext cx="47413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sz="24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1242</TotalTime>
  <Words>928</Words>
  <Application>Microsoft Office PowerPoint</Application>
  <PresentationFormat>Custom</PresentationFormat>
  <Paragraphs>125</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junylee</dc:creator>
  <cp:lastModifiedBy>hero</cp:lastModifiedBy>
  <cp:revision>181</cp:revision>
  <dcterms:created xsi:type="dcterms:W3CDTF">2011-04-04T02:23:38Z</dcterms:created>
  <dcterms:modified xsi:type="dcterms:W3CDTF">2012-04-03T14:18:48Z</dcterms:modified>
</cp:coreProperties>
</file>