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C67C-FA5C-4842-A88E-9AB1764ABCF5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72D29-8908-48AB-AD58-5745411B12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04347-6EE9-418E-BF0C-317F6DE73D0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16DD1-502E-4199-8689-39D12EF1604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83B2D-8F7D-455B-ABD8-20C4A437916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D38E8-F57C-4308-86C9-E62ED2B239D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546BE-E898-4A12-87A1-9F659E36AD9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9E7CF-754C-449F-B43C-EB26C473ED0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47042-A646-4EE8-96A3-DDE4DBCC156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4DFC0-0B39-444C-B4AB-01C2223A44F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C49F1-638F-43F5-AD17-3FFBED77989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6CC89-064E-449B-A0D6-1459968E315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99860-7706-40FB-992F-7B13199B7FF7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A4E97-FED8-4407-9B83-F92F44CAD39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151E6-B09A-4D83-A140-DD637995AB4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84263" y="60960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22663" y="60960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951663" y="60960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744E36-D424-4862-994E-F4BEEA3AA0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95400"/>
            <a:ext cx="80772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ltGray">
          <a:xfrm>
            <a:off x="609600" y="1219200"/>
            <a:ext cx="8051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Code (Simple)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5105400"/>
          </a:xfrm>
        </p:spPr>
        <p:txBody>
          <a:bodyPr/>
          <a:lstStyle/>
          <a:p>
            <a:pPr eaLnBrk="1" hangingPunct="1"/>
            <a:r>
              <a:rPr lang="en-US" smtClean="0"/>
              <a:t>Run the following code on a pipelined datapath: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add	1    2    </a:t>
            </a:r>
            <a:r>
              <a:rPr lang="en-US" smtClean="0">
                <a:solidFill>
                  <a:srgbClr val="FF0000"/>
                </a:solidFill>
              </a:rPr>
              <a:t>3</a:t>
            </a:r>
            <a:r>
              <a:rPr lang="en-US" smtClean="0"/>
              <a:t>       ;  reg </a:t>
            </a:r>
            <a:r>
              <a:rPr lang="en-US" smtClean="0">
                <a:solidFill>
                  <a:srgbClr val="FF0000"/>
                </a:solidFill>
              </a:rPr>
              <a:t>3</a:t>
            </a:r>
            <a:r>
              <a:rPr lang="en-US" smtClean="0"/>
              <a:t> = reg 1 + reg 2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nand  	4    5    </a:t>
            </a:r>
            <a:r>
              <a:rPr lang="en-US" smtClean="0">
                <a:solidFill>
                  <a:srgbClr val="FF0000"/>
                </a:solidFill>
              </a:rPr>
              <a:t>6</a:t>
            </a:r>
            <a:r>
              <a:rPr lang="en-US" smtClean="0"/>
              <a:t>       ;  reg </a:t>
            </a:r>
            <a:r>
              <a:rPr lang="en-US" smtClean="0">
                <a:solidFill>
                  <a:srgbClr val="FF0000"/>
                </a:solidFill>
              </a:rPr>
              <a:t>6</a:t>
            </a:r>
            <a:r>
              <a:rPr lang="en-US" smtClean="0"/>
              <a:t> = reg 4 &amp; reg 5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lw	2    </a:t>
            </a:r>
            <a:r>
              <a:rPr lang="en-US" smtClean="0">
                <a:solidFill>
                  <a:srgbClr val="FF0000"/>
                </a:solidFill>
              </a:rPr>
              <a:t>4</a:t>
            </a:r>
            <a:r>
              <a:rPr lang="en-US" smtClean="0"/>
              <a:t>    20     ;  reg </a:t>
            </a:r>
            <a:r>
              <a:rPr lang="en-US" smtClean="0">
                <a:solidFill>
                  <a:srgbClr val="FF0000"/>
                </a:solidFill>
              </a:rPr>
              <a:t>4</a:t>
            </a:r>
            <a:r>
              <a:rPr lang="en-US" smtClean="0"/>
              <a:t> =  Mem[reg2+20]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add	2    5    </a:t>
            </a:r>
            <a:r>
              <a:rPr lang="en-US" smtClean="0">
                <a:solidFill>
                  <a:srgbClr val="FF0000"/>
                </a:solidFill>
              </a:rPr>
              <a:t>5</a:t>
            </a:r>
            <a:r>
              <a:rPr lang="en-US" smtClean="0"/>
              <a:t>       ;  reg </a:t>
            </a:r>
            <a:r>
              <a:rPr lang="en-US" smtClean="0">
                <a:solidFill>
                  <a:srgbClr val="FF0000"/>
                </a:solidFill>
              </a:rPr>
              <a:t>5</a:t>
            </a:r>
            <a:r>
              <a:rPr lang="en-US" smtClean="0"/>
              <a:t> = reg 2 + reg 5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sw    	3    7    10     ;  Mem[reg3+10] =reg 7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8264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265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8138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39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8140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826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26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8260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261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8147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48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49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0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1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2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3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4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5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6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7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8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59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0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1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2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3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4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5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6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7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8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69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0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1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2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73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4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5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6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7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8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79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0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1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2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3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4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5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6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7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8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89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90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8191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8192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8193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8194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95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96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197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98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8199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8200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01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2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3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4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5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6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7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08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48209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55</a:t>
            </a:r>
          </a:p>
        </p:txBody>
      </p:sp>
      <p:sp>
        <p:nvSpPr>
          <p:cNvPr id="48210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sw</a:t>
            </a:r>
          </a:p>
        </p:txBody>
      </p:sp>
      <p:sp>
        <p:nvSpPr>
          <p:cNvPr id="48211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8212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8213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14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8215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8216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8217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218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19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0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1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2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3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4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225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8226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8227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8228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8229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99</a:t>
            </a:r>
          </a:p>
        </p:txBody>
      </p:sp>
      <p:sp>
        <p:nvSpPr>
          <p:cNvPr id="48230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8231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8232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8233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234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8235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8236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8237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8238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8239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8240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8241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8242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8243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44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245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8246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8247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8248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7256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No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48249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87884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                                                   sw 3 7 10            add 2 5 5          lw</a:t>
            </a:r>
          </a:p>
        </p:txBody>
      </p:sp>
      <p:sp>
        <p:nvSpPr>
          <p:cNvPr id="48250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7</a:t>
            </a:r>
          </a:p>
        </p:txBody>
      </p:sp>
      <p:sp>
        <p:nvSpPr>
          <p:cNvPr id="48251" name="Text Box 129"/>
          <p:cNvSpPr txBox="1">
            <a:spLocks noChangeArrowheads="1"/>
          </p:cNvSpPr>
          <p:nvPr/>
        </p:nvSpPr>
        <p:spPr bwMode="auto">
          <a:xfrm>
            <a:off x="4352925" y="2924175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8252" name="Text Box 130"/>
          <p:cNvSpPr txBox="1">
            <a:spLocks noChangeArrowheads="1"/>
          </p:cNvSpPr>
          <p:nvPr/>
        </p:nvSpPr>
        <p:spPr bwMode="auto">
          <a:xfrm>
            <a:off x="4352925" y="21145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8253" name="Text Box 131"/>
          <p:cNvSpPr txBox="1">
            <a:spLocks noChangeArrowheads="1"/>
          </p:cNvSpPr>
          <p:nvPr/>
        </p:nvSpPr>
        <p:spPr bwMode="auto">
          <a:xfrm>
            <a:off x="4362450" y="1652588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8254" name="Text Box 132"/>
          <p:cNvSpPr txBox="1">
            <a:spLocks noChangeArrowheads="1"/>
          </p:cNvSpPr>
          <p:nvPr/>
        </p:nvSpPr>
        <p:spPr bwMode="auto">
          <a:xfrm>
            <a:off x="4357688" y="4938713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8255" name="Text Box 133"/>
          <p:cNvSpPr txBox="1">
            <a:spLocks noChangeArrowheads="1"/>
          </p:cNvSpPr>
          <p:nvPr/>
        </p:nvSpPr>
        <p:spPr bwMode="auto">
          <a:xfrm>
            <a:off x="4352925" y="413385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8256" name="Text Box 134"/>
          <p:cNvSpPr txBox="1">
            <a:spLocks noChangeArrowheads="1"/>
          </p:cNvSpPr>
          <p:nvPr/>
        </p:nvSpPr>
        <p:spPr bwMode="auto">
          <a:xfrm>
            <a:off x="6273800" y="34671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8257" name="Text Box 135"/>
          <p:cNvSpPr txBox="1">
            <a:spLocks noChangeArrowheads="1"/>
          </p:cNvSpPr>
          <p:nvPr/>
        </p:nvSpPr>
        <p:spPr bwMode="auto">
          <a:xfrm>
            <a:off x="6299200" y="48958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8258" name="Text Box 136"/>
          <p:cNvSpPr txBox="1">
            <a:spLocks noChangeArrowheads="1"/>
          </p:cNvSpPr>
          <p:nvPr/>
        </p:nvSpPr>
        <p:spPr bwMode="auto">
          <a:xfrm>
            <a:off x="8159750" y="32639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99</a:t>
            </a:r>
          </a:p>
        </p:txBody>
      </p:sp>
      <p:sp>
        <p:nvSpPr>
          <p:cNvPr id="48259" name="Text Box 137"/>
          <p:cNvSpPr txBox="1">
            <a:spLocks noChangeArrowheads="1"/>
          </p:cNvSpPr>
          <p:nvPr/>
        </p:nvSpPr>
        <p:spPr bwMode="auto">
          <a:xfrm>
            <a:off x="8223250" y="491490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9284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285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9162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3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9164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5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6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67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9168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928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28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9280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281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9171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2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3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4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5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6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7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8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79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0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1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2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3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4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5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6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7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8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89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0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1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2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3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4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5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6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97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8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199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0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1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2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3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4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5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6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7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8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09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0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1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2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3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4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9215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9216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9217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9218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19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20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21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222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9223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9224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25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26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27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28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29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0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1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2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3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4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5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6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37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38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sw</a:t>
            </a:r>
          </a:p>
        </p:txBody>
      </p:sp>
      <p:sp>
        <p:nvSpPr>
          <p:cNvPr id="49239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9240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55</a:t>
            </a:r>
          </a:p>
        </p:txBody>
      </p:sp>
      <p:sp>
        <p:nvSpPr>
          <p:cNvPr id="49241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9242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3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4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5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6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7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48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49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0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9251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9252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9253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99</a:t>
            </a:r>
          </a:p>
        </p:txBody>
      </p:sp>
      <p:sp>
        <p:nvSpPr>
          <p:cNvPr id="49254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9255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9256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9257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9258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9259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9260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9261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9262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9263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9264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9265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9266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9267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68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269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9270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9271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9272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7256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No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49273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88646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                                                                              sw 3 7 10         add</a:t>
            </a:r>
          </a:p>
        </p:txBody>
      </p:sp>
      <p:sp>
        <p:nvSpPr>
          <p:cNvPr id="49274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8</a:t>
            </a:r>
          </a:p>
        </p:txBody>
      </p:sp>
      <p:sp>
        <p:nvSpPr>
          <p:cNvPr id="49275" name="Rectangle 129"/>
          <p:cNvSpPr>
            <a:spLocks noChangeArrowheads="1"/>
          </p:cNvSpPr>
          <p:nvPr/>
        </p:nvSpPr>
        <p:spPr bwMode="auto">
          <a:xfrm>
            <a:off x="7010400" y="34290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9276" name="Text Box 130"/>
          <p:cNvSpPr txBox="1">
            <a:spLocks noChangeArrowheads="1"/>
          </p:cNvSpPr>
          <p:nvPr/>
        </p:nvSpPr>
        <p:spPr bwMode="auto">
          <a:xfrm>
            <a:off x="6273800" y="34671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55</a:t>
            </a:r>
          </a:p>
        </p:txBody>
      </p:sp>
      <p:sp>
        <p:nvSpPr>
          <p:cNvPr id="49277" name="Text Box 131"/>
          <p:cNvSpPr txBox="1">
            <a:spLocks noChangeArrowheads="1"/>
          </p:cNvSpPr>
          <p:nvPr/>
        </p:nvSpPr>
        <p:spPr bwMode="auto">
          <a:xfrm>
            <a:off x="6286500" y="438785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9278" name="Text Box 132"/>
          <p:cNvSpPr txBox="1">
            <a:spLocks noChangeArrowheads="1"/>
          </p:cNvSpPr>
          <p:nvPr/>
        </p:nvSpPr>
        <p:spPr bwMode="auto">
          <a:xfrm>
            <a:off x="8159750" y="27305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9279" name="Text Box 133"/>
          <p:cNvSpPr txBox="1">
            <a:spLocks noChangeArrowheads="1"/>
          </p:cNvSpPr>
          <p:nvPr/>
        </p:nvSpPr>
        <p:spPr bwMode="auto">
          <a:xfrm>
            <a:off x="8223250" y="491490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50303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304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50186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87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0188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89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0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1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50192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50301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302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50299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300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50195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6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7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8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199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0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1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2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3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4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5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6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7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8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09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0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1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2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3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4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5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6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7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8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19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0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221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2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3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4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5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6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7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8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29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0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1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2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3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4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5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6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7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38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50239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50240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50241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50242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43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44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45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246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50247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50248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49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0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1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2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3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4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5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6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7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8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59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0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1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62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3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4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5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66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67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68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69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0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1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2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73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0274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50275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50276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50277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99</a:t>
            </a:r>
          </a:p>
        </p:txBody>
      </p:sp>
      <p:sp>
        <p:nvSpPr>
          <p:cNvPr id="50278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50279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50280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50281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0282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50283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50284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50285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50286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50287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50288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50289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50290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50291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92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293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50294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50295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50296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7256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No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50297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87534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                                                                                                       sw</a:t>
            </a:r>
          </a:p>
        </p:txBody>
      </p:sp>
      <p:sp>
        <p:nvSpPr>
          <p:cNvPr id="50298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graphs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990600" y="22098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1752600"/>
            <a:ext cx="87344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Time: 1         2          3          4          5          6          7         8          9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7526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26670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5814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4958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36525" y="2632075"/>
            <a:ext cx="846138" cy="3378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add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lw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add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sw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066800" y="2667000"/>
            <a:ext cx="4432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fetch    decode    execute  memory  </a:t>
            </a:r>
            <a:r>
              <a:rPr lang="en-US" sz="1600" b="1">
                <a:solidFill>
                  <a:srgbClr val="000000"/>
                </a:solidFill>
              </a:rPr>
              <a:t>writeback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828800" y="3429000"/>
            <a:ext cx="4603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fetch      decode    execute   memory  </a:t>
            </a:r>
            <a:r>
              <a:rPr lang="en-US" sz="1600" b="1">
                <a:solidFill>
                  <a:srgbClr val="000000"/>
                </a:solidFill>
              </a:rPr>
              <a:t>writeback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4102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63246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72390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81534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990600" y="2209800"/>
            <a:ext cx="0" cy="365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2743200" y="4114800"/>
            <a:ext cx="4603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fetch      decode    execute   memory  </a:t>
            </a:r>
            <a:r>
              <a:rPr lang="en-US" sz="1600" b="1">
                <a:solidFill>
                  <a:srgbClr val="000000"/>
                </a:solidFill>
              </a:rPr>
              <a:t>writeback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3657600" y="4800600"/>
            <a:ext cx="4603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fetch      decode    execute   memory  </a:t>
            </a:r>
            <a:r>
              <a:rPr lang="en-US" sz="1600" b="1">
                <a:solidFill>
                  <a:srgbClr val="000000"/>
                </a:solidFill>
              </a:rPr>
              <a:t>writeback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540250" y="5562600"/>
            <a:ext cx="46037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fetch      decode    execute   memory  </a:t>
            </a:r>
            <a:r>
              <a:rPr lang="en-US" sz="1600" b="1">
                <a:solidFill>
                  <a:srgbClr val="000000"/>
                </a:solidFill>
              </a:rPr>
              <a:t>writeback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006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06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39946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9947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48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9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0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1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005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05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0056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057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39955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8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59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0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1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2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3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4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5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6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7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8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0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1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3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4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5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6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7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8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79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0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9981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2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3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4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5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6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7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8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89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0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1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2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3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4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5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6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7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98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39999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0000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0001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0002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03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04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05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0006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0007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0008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09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op</a:t>
            </a:r>
          </a:p>
        </p:txBody>
      </p:sp>
      <p:sp>
        <p:nvSpPr>
          <p:cNvPr id="40010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0011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offset</a:t>
            </a:r>
          </a:p>
        </p:txBody>
      </p:sp>
      <p:sp>
        <p:nvSpPr>
          <p:cNvPr id="40012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valB</a:t>
            </a:r>
          </a:p>
        </p:txBody>
      </p:sp>
      <p:sp>
        <p:nvSpPr>
          <p:cNvPr id="40013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valA</a:t>
            </a:r>
          </a:p>
        </p:txBody>
      </p:sp>
      <p:sp>
        <p:nvSpPr>
          <p:cNvPr id="40014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PC+1</a:t>
            </a:r>
          </a:p>
        </p:txBody>
      </p:sp>
      <p:sp>
        <p:nvSpPr>
          <p:cNvPr id="40015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PC+1</a:t>
            </a:r>
          </a:p>
        </p:txBody>
      </p:sp>
      <p:sp>
        <p:nvSpPr>
          <p:cNvPr id="40016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40017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ALU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result</a:t>
            </a:r>
          </a:p>
        </p:txBody>
      </p:sp>
      <p:sp>
        <p:nvSpPr>
          <p:cNvPr id="40018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op</a:t>
            </a:r>
          </a:p>
        </p:txBody>
      </p:sp>
      <p:sp>
        <p:nvSpPr>
          <p:cNvPr id="40019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0020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valB</a:t>
            </a:r>
          </a:p>
        </p:txBody>
      </p:sp>
      <p:sp>
        <p:nvSpPr>
          <p:cNvPr id="40021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22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op</a:t>
            </a:r>
          </a:p>
        </p:txBody>
      </p:sp>
      <p:sp>
        <p:nvSpPr>
          <p:cNvPr id="40023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0024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ALU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result</a:t>
            </a:r>
          </a:p>
        </p:txBody>
      </p:sp>
      <p:sp>
        <p:nvSpPr>
          <p:cNvPr id="40025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mdata</a:t>
            </a:r>
          </a:p>
        </p:txBody>
      </p:sp>
      <p:sp>
        <p:nvSpPr>
          <p:cNvPr id="40026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27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28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29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30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31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32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eq?</a:t>
            </a:r>
          </a:p>
        </p:txBody>
      </p:sp>
      <p:sp>
        <p:nvSpPr>
          <p:cNvPr id="40033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034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instruction</a:t>
            </a:r>
          </a:p>
        </p:txBody>
      </p:sp>
      <p:sp>
        <p:nvSpPr>
          <p:cNvPr id="40035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36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37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38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39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40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41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042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043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0044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0045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0046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0047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0048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0049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0050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0051" name="Text Box 121"/>
          <p:cNvSpPr txBox="1">
            <a:spLocks noChangeArrowheads="1"/>
          </p:cNvSpPr>
          <p:nvPr/>
        </p:nvSpPr>
        <p:spPr bwMode="auto">
          <a:xfrm>
            <a:off x="2143125" y="279558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regA</a:t>
            </a:r>
          </a:p>
        </p:txBody>
      </p:sp>
      <p:sp>
        <p:nvSpPr>
          <p:cNvPr id="40052" name="Text Box 122"/>
          <p:cNvSpPr txBox="1">
            <a:spLocks noChangeArrowheads="1"/>
          </p:cNvSpPr>
          <p:nvPr/>
        </p:nvSpPr>
        <p:spPr bwMode="auto">
          <a:xfrm>
            <a:off x="2147888" y="3028950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regB</a:t>
            </a:r>
          </a:p>
        </p:txBody>
      </p:sp>
      <p:sp>
        <p:nvSpPr>
          <p:cNvPr id="40053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0054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0055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1083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84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0970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0971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972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73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74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75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0976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1081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82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1079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080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0979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0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1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2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3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4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5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6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7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8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89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0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1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2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3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4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5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6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7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8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9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0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1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2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3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4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1005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6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7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8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09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0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1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2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3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4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5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6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7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8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19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0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1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2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1023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1024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1025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1026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7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8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29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1030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1031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1032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33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1034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35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36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37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38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39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0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1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2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1043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4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5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46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1047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8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49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50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1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2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3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4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5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6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57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058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1059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1060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1061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1062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1063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1064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1065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066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1067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1068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1069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1070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1071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1072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1073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1074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1075" name="Text Box 121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1076" name="Text Box 122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1077" name="Text Box 123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1078" name="Text Box 124"/>
          <p:cNvSpPr txBox="1">
            <a:spLocks noChangeArrowheads="1"/>
          </p:cNvSpPr>
          <p:nvPr/>
        </p:nvSpPr>
        <p:spPr bwMode="auto">
          <a:xfrm>
            <a:off x="212725" y="4841875"/>
            <a:ext cx="9794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Initial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2109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110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1994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1995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97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98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1999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2000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2107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108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2105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2106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2003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4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5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6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7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8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09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0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1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2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3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4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5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6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7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8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19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0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1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2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3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4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5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6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7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28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29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0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1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2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3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4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5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6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7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8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39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0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1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2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3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4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5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46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2047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2048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2049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2050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51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52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53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54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2055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2056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57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2058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59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0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1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2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3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2064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5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6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2067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8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69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0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2071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72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73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74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5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6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7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8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79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80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81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2082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  1  2  3</a:t>
            </a:r>
          </a:p>
        </p:txBody>
      </p:sp>
      <p:sp>
        <p:nvSpPr>
          <p:cNvPr id="42083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2084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2085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2086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2087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2088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2089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2090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2091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2092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2093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2094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2095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2096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2097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2098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2099" name="Text Box 121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2100" name="Text Box 122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2101" name="Text Box 123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2102" name="Text Box 124"/>
          <p:cNvSpPr txBox="1">
            <a:spLocks noChangeArrowheads="1"/>
          </p:cNvSpPr>
          <p:nvPr/>
        </p:nvSpPr>
        <p:spPr bwMode="auto">
          <a:xfrm>
            <a:off x="0" y="4800600"/>
            <a:ext cx="151447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Fetch: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add 1 2 3</a:t>
            </a:r>
          </a:p>
        </p:txBody>
      </p:sp>
      <p:sp>
        <p:nvSpPr>
          <p:cNvPr id="42103" name="Text Box 125"/>
          <p:cNvSpPr txBox="1">
            <a:spLocks noChangeArrowheads="1"/>
          </p:cNvSpPr>
          <p:nvPr/>
        </p:nvSpPr>
        <p:spPr bwMode="auto">
          <a:xfrm>
            <a:off x="152400" y="152400"/>
            <a:ext cx="1362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add 1 2 3</a:t>
            </a:r>
          </a:p>
        </p:txBody>
      </p:sp>
      <p:sp>
        <p:nvSpPr>
          <p:cNvPr id="42104" name="Text Box 126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3135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136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3018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3019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020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21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22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23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3024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3133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134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3131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132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3027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28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29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0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1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2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3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4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5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6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7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8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39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0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1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2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3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4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5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6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7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8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49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0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1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2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3053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4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5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6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7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8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59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0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1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2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3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4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5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6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7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8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69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70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3071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3072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3073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3074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75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76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77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3078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0000"/>
                </a:solidFill>
              </a:rPr>
              <a:t>Bits 0-2</a:t>
            </a:r>
          </a:p>
        </p:txBody>
      </p:sp>
      <p:sp>
        <p:nvSpPr>
          <p:cNvPr id="43079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3080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81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3082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3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4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085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3086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087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88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89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0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3091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2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3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94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3095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6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7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98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099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0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1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2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3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4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105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3106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nand  4  5  6</a:t>
            </a:r>
          </a:p>
        </p:txBody>
      </p:sp>
      <p:sp>
        <p:nvSpPr>
          <p:cNvPr id="43107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3108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3109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3110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111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3112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3113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114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3115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3116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3117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3118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3119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3120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3121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3122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3123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603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124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603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125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3126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3127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3128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68433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Fetch: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nand 4 5 6</a:t>
            </a:r>
          </a:p>
        </p:txBody>
      </p:sp>
      <p:sp>
        <p:nvSpPr>
          <p:cNvPr id="43129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34718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nand 4 5 6          add 1 2 3</a:t>
            </a:r>
          </a:p>
        </p:txBody>
      </p:sp>
      <p:sp>
        <p:nvSpPr>
          <p:cNvPr id="43130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4164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165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4042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044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5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6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7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4048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416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16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4160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161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4051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2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3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4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5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6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7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8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59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0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1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2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3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4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5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6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7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8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69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0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1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2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3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4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5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6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77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8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79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0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1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2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3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4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5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6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7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8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89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0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1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2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3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4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4095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4096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4097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4098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99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00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01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102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0000"/>
                </a:solidFill>
              </a:rPr>
              <a:t>Bits 0-2</a:t>
            </a:r>
          </a:p>
        </p:txBody>
      </p:sp>
      <p:sp>
        <p:nvSpPr>
          <p:cNvPr id="44103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4104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05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nand</a:t>
            </a:r>
          </a:p>
        </p:txBody>
      </p:sp>
      <p:sp>
        <p:nvSpPr>
          <p:cNvPr id="44106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4107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4108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4109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4110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111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112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113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4114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4115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116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4117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18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noop</a:t>
            </a:r>
          </a:p>
        </p:txBody>
      </p:sp>
      <p:sp>
        <p:nvSpPr>
          <p:cNvPr id="44119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20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21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22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3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4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5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6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7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28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29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130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lw  2  4  20</a:t>
            </a:r>
          </a:p>
        </p:txBody>
      </p:sp>
      <p:sp>
        <p:nvSpPr>
          <p:cNvPr id="44131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4132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4133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4134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4135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4136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4137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138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4139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4140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4141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4142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4143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4144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4145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4146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4147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603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148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603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4149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4150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4151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4152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5557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Fetch: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lw 2 4  20</a:t>
            </a:r>
          </a:p>
        </p:txBody>
      </p:sp>
      <p:sp>
        <p:nvSpPr>
          <p:cNvPr id="44153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55292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lw 2 4 20            nand 4 5 6          add 1 2 3</a:t>
            </a:r>
          </a:p>
        </p:txBody>
      </p:sp>
      <p:sp>
        <p:nvSpPr>
          <p:cNvPr id="44154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3</a:t>
            </a:r>
          </a:p>
        </p:txBody>
      </p:sp>
      <p:sp>
        <p:nvSpPr>
          <p:cNvPr id="44155" name="Text Box 129"/>
          <p:cNvSpPr txBox="1">
            <a:spLocks noChangeArrowheads="1"/>
          </p:cNvSpPr>
          <p:nvPr/>
        </p:nvSpPr>
        <p:spPr bwMode="auto">
          <a:xfrm>
            <a:off x="4352925" y="2924175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4156" name="Text Box 130"/>
          <p:cNvSpPr txBox="1">
            <a:spLocks noChangeArrowheads="1"/>
          </p:cNvSpPr>
          <p:nvPr/>
        </p:nvSpPr>
        <p:spPr bwMode="auto">
          <a:xfrm>
            <a:off x="4352925" y="3533775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4157" name="Text Box 131"/>
          <p:cNvSpPr txBox="1">
            <a:spLocks noChangeArrowheads="1"/>
          </p:cNvSpPr>
          <p:nvPr/>
        </p:nvSpPr>
        <p:spPr bwMode="auto">
          <a:xfrm>
            <a:off x="4352925" y="21145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158" name="Text Box 132"/>
          <p:cNvSpPr txBox="1">
            <a:spLocks noChangeArrowheads="1"/>
          </p:cNvSpPr>
          <p:nvPr/>
        </p:nvSpPr>
        <p:spPr bwMode="auto">
          <a:xfrm>
            <a:off x="4362450" y="1652588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159" name="Text Box 133"/>
          <p:cNvSpPr txBox="1">
            <a:spLocks noChangeArrowheads="1"/>
          </p:cNvSpPr>
          <p:nvPr/>
        </p:nvSpPr>
        <p:spPr bwMode="auto">
          <a:xfrm>
            <a:off x="4357688" y="4938713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519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19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5066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5068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5072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518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18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5186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187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5075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6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7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8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79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0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1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2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3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4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5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6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7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8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89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0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1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2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3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4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5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6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7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8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99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0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101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2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3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4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5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6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7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8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09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0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1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2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3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4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5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6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7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18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5119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5120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5121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5122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23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24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25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126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5127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0000"/>
                </a:solidFill>
              </a:rPr>
              <a:t>Bits 16-18</a:t>
            </a:r>
          </a:p>
        </p:txBody>
      </p:sp>
      <p:sp>
        <p:nvSpPr>
          <p:cNvPr id="45128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29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lw</a:t>
            </a:r>
          </a:p>
        </p:txBody>
      </p:sp>
      <p:sp>
        <p:nvSpPr>
          <p:cNvPr id="45130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5131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5132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5133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5134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5135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5136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5137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5138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nand</a:t>
            </a:r>
          </a:p>
        </p:txBody>
      </p:sp>
      <p:sp>
        <p:nvSpPr>
          <p:cNvPr id="45139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5140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5141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42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5143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5144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5145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5146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47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48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49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50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51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52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5153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154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  2  5  8</a:t>
            </a:r>
          </a:p>
        </p:txBody>
      </p:sp>
      <p:sp>
        <p:nvSpPr>
          <p:cNvPr id="45155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5156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5157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5158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5159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5160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5161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5162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5163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5164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5165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5166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5167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5168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5169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5170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5171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603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172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603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5173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5174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5175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5176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51447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Fetch: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add 2 5 5</a:t>
            </a:r>
          </a:p>
        </p:txBody>
      </p:sp>
      <p:sp>
        <p:nvSpPr>
          <p:cNvPr id="45177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75453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add 2 5 5           lw 2 4 20            nand 4 5 6          add 1 2 3</a:t>
            </a:r>
          </a:p>
        </p:txBody>
      </p:sp>
      <p:sp>
        <p:nvSpPr>
          <p:cNvPr id="45178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4</a:t>
            </a:r>
          </a:p>
        </p:txBody>
      </p:sp>
      <p:sp>
        <p:nvSpPr>
          <p:cNvPr id="45179" name="Text Box 129"/>
          <p:cNvSpPr txBox="1">
            <a:spLocks noChangeArrowheads="1"/>
          </p:cNvSpPr>
          <p:nvPr/>
        </p:nvSpPr>
        <p:spPr bwMode="auto">
          <a:xfrm>
            <a:off x="4352925" y="2924175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5180" name="Text Box 130"/>
          <p:cNvSpPr txBox="1">
            <a:spLocks noChangeArrowheads="1"/>
          </p:cNvSpPr>
          <p:nvPr/>
        </p:nvSpPr>
        <p:spPr bwMode="auto">
          <a:xfrm>
            <a:off x="4352925" y="3533775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5181" name="Text Box 131"/>
          <p:cNvSpPr txBox="1">
            <a:spLocks noChangeArrowheads="1"/>
          </p:cNvSpPr>
          <p:nvPr/>
        </p:nvSpPr>
        <p:spPr bwMode="auto">
          <a:xfrm>
            <a:off x="4352925" y="21145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182" name="Text Box 132"/>
          <p:cNvSpPr txBox="1">
            <a:spLocks noChangeArrowheads="1"/>
          </p:cNvSpPr>
          <p:nvPr/>
        </p:nvSpPr>
        <p:spPr bwMode="auto">
          <a:xfrm>
            <a:off x="4362450" y="1652588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5183" name="Text Box 133"/>
          <p:cNvSpPr txBox="1">
            <a:spLocks noChangeArrowheads="1"/>
          </p:cNvSpPr>
          <p:nvPr/>
        </p:nvSpPr>
        <p:spPr bwMode="auto">
          <a:xfrm>
            <a:off x="4357688" y="4938713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5184" name="Text Box 134"/>
          <p:cNvSpPr txBox="1">
            <a:spLocks noChangeArrowheads="1"/>
          </p:cNvSpPr>
          <p:nvPr/>
        </p:nvSpPr>
        <p:spPr bwMode="auto">
          <a:xfrm>
            <a:off x="6273800" y="34671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5185" name="Text Box 135"/>
          <p:cNvSpPr txBox="1">
            <a:spLocks noChangeArrowheads="1"/>
          </p:cNvSpPr>
          <p:nvPr/>
        </p:nvSpPr>
        <p:spPr bwMode="auto">
          <a:xfrm>
            <a:off x="6299200" y="48958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6216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217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6090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6091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6092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93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94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95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6096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6214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215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6212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213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6099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0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1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2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3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4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5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6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7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8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09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0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1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2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3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4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5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6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7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8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19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0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1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2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3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4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6125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6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7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8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29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0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1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2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3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4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5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6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7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8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39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0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1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2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6143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6144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6145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6146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7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8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49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6150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0000"/>
                </a:solidFill>
              </a:rPr>
              <a:t>Bits 0-2</a:t>
            </a:r>
          </a:p>
        </p:txBody>
      </p:sp>
      <p:sp>
        <p:nvSpPr>
          <p:cNvPr id="46151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16-18</a:t>
            </a:r>
          </a:p>
        </p:txBody>
      </p:sp>
      <p:sp>
        <p:nvSpPr>
          <p:cNvPr id="46152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53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6154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6155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6156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6157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6158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159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6160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23</a:t>
            </a:r>
          </a:p>
        </p:txBody>
      </p:sp>
      <p:sp>
        <p:nvSpPr>
          <p:cNvPr id="46161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46162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lw</a:t>
            </a:r>
          </a:p>
        </p:txBody>
      </p:sp>
      <p:sp>
        <p:nvSpPr>
          <p:cNvPr id="46163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164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6165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66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nand</a:t>
            </a:r>
          </a:p>
        </p:txBody>
      </p:sp>
      <p:sp>
        <p:nvSpPr>
          <p:cNvPr id="46167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6168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6169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6170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1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2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3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4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5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6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6177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178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sw  3  7  10</a:t>
            </a:r>
          </a:p>
        </p:txBody>
      </p:sp>
      <p:sp>
        <p:nvSpPr>
          <p:cNvPr id="46179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6180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6181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6182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6183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6184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41</a:t>
            </a:r>
          </a:p>
        </p:txBody>
      </p:sp>
      <p:sp>
        <p:nvSpPr>
          <p:cNvPr id="46185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6186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6187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6188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6189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6190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6191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6192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6193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6194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6195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603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6196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603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6197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6198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6199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6200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59067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Fetch: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sw 3 7  10</a:t>
            </a:r>
          </a:p>
        </p:txBody>
      </p:sp>
      <p:sp>
        <p:nvSpPr>
          <p:cNvPr id="46201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88757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sw 3 7 10             add 2 5 5           lw 2 4 20            nand 4 5 6        add</a:t>
            </a:r>
          </a:p>
        </p:txBody>
      </p:sp>
      <p:sp>
        <p:nvSpPr>
          <p:cNvPr id="46202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5</a:t>
            </a:r>
          </a:p>
        </p:txBody>
      </p:sp>
      <p:sp>
        <p:nvSpPr>
          <p:cNvPr id="46203" name="Text Box 129"/>
          <p:cNvSpPr txBox="1">
            <a:spLocks noChangeArrowheads="1"/>
          </p:cNvSpPr>
          <p:nvPr/>
        </p:nvSpPr>
        <p:spPr bwMode="auto">
          <a:xfrm>
            <a:off x="4352925" y="2924175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6204" name="Text Box 130"/>
          <p:cNvSpPr txBox="1">
            <a:spLocks noChangeArrowheads="1"/>
          </p:cNvSpPr>
          <p:nvPr/>
        </p:nvSpPr>
        <p:spPr bwMode="auto">
          <a:xfrm>
            <a:off x="4352925" y="413385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6205" name="Text Box 131"/>
          <p:cNvSpPr txBox="1">
            <a:spLocks noChangeArrowheads="1"/>
          </p:cNvSpPr>
          <p:nvPr/>
        </p:nvSpPr>
        <p:spPr bwMode="auto">
          <a:xfrm>
            <a:off x="4352925" y="21145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6206" name="Text Box 132"/>
          <p:cNvSpPr txBox="1">
            <a:spLocks noChangeArrowheads="1"/>
          </p:cNvSpPr>
          <p:nvPr/>
        </p:nvSpPr>
        <p:spPr bwMode="auto">
          <a:xfrm>
            <a:off x="4362450" y="1652588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6207" name="Text Box 133"/>
          <p:cNvSpPr txBox="1">
            <a:spLocks noChangeArrowheads="1"/>
          </p:cNvSpPr>
          <p:nvPr/>
        </p:nvSpPr>
        <p:spPr bwMode="auto">
          <a:xfrm>
            <a:off x="4357688" y="4938713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208" name="Text Box 134"/>
          <p:cNvSpPr txBox="1">
            <a:spLocks noChangeArrowheads="1"/>
          </p:cNvSpPr>
          <p:nvPr/>
        </p:nvSpPr>
        <p:spPr bwMode="auto">
          <a:xfrm>
            <a:off x="6273800" y="3467100"/>
            <a:ext cx="3317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6209" name="Text Box 135"/>
          <p:cNvSpPr txBox="1">
            <a:spLocks noChangeArrowheads="1"/>
          </p:cNvSpPr>
          <p:nvPr/>
        </p:nvSpPr>
        <p:spPr bwMode="auto">
          <a:xfrm>
            <a:off x="6299200" y="48958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6210" name="Text Box 136"/>
          <p:cNvSpPr txBox="1">
            <a:spLocks noChangeArrowheads="1"/>
          </p:cNvSpPr>
          <p:nvPr/>
        </p:nvSpPr>
        <p:spPr bwMode="auto">
          <a:xfrm>
            <a:off x="8159750" y="27305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6211" name="Text Box 137"/>
          <p:cNvSpPr txBox="1">
            <a:spLocks noChangeArrowheads="1"/>
          </p:cNvSpPr>
          <p:nvPr/>
        </p:nvSpPr>
        <p:spPr bwMode="auto">
          <a:xfrm>
            <a:off x="8223250" y="491490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Inst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Register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4724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2"/>
                <a:gd name="T28" fmla="*/ 0 h 288"/>
                <a:gd name="T29" fmla="*/ 672 w 672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24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L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000000"/>
                  </a:solidFill>
                </a:rPr>
                <a:t>U</a:t>
              </a:r>
            </a:p>
          </p:txBody>
        </p:sp>
      </p:grpSp>
      <p:sp>
        <p:nvSpPr>
          <p:cNvPr id="47114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T0" fmla="*/ 666750 w 21600"/>
              <a:gd name="T1" fmla="*/ 171450 h 21600"/>
              <a:gd name="T2" fmla="*/ 381000 w 21600"/>
              <a:gd name="T3" fmla="*/ 342900 h 21600"/>
              <a:gd name="T4" fmla="*/ 95250 w 21600"/>
              <a:gd name="T5" fmla="*/ 171450 h 21600"/>
              <a:gd name="T6" fmla="*/ 3810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15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7116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7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8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9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Data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47120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4723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23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47236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480"/>
                <a:gd name="T26" fmla="*/ 240 w 240"/>
                <a:gd name="T27" fmla="*/ 480 h 4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237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+</a:t>
              </a:r>
            </a:p>
          </p:txBody>
        </p:sp>
      </p:grpSp>
      <p:sp>
        <p:nvSpPr>
          <p:cNvPr id="47123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4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5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6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7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8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29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0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1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2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3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4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5" name="Line 37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6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7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8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39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0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1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2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3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4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5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6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7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48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T0" fmla="*/ 866775 w 21600"/>
              <a:gd name="T1" fmla="*/ 171450 h 21600"/>
              <a:gd name="T2" fmla="*/ 495300 w 21600"/>
              <a:gd name="T3" fmla="*/ 342900 h 21600"/>
              <a:gd name="T4" fmla="*/ 123825 w 21600"/>
              <a:gd name="T5" fmla="*/ 171450 h 21600"/>
              <a:gd name="T6" fmla="*/ 495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49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0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1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2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3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4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5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6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7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8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59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0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1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2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3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4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5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66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IF/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47167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ID/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</a:t>
            </a:r>
          </a:p>
        </p:txBody>
      </p:sp>
      <p:sp>
        <p:nvSpPr>
          <p:cNvPr id="47168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EX/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47169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Mem/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WB</a:t>
            </a:r>
          </a:p>
        </p:txBody>
      </p:sp>
      <p:sp>
        <p:nvSpPr>
          <p:cNvPr id="47170" name="Line 72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71" name="Line 73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72" name="Line 7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73" name="AutoShape 75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T0" fmla="*/ 466725 w 21600"/>
              <a:gd name="T1" fmla="*/ 95250 h 21600"/>
              <a:gd name="T2" fmla="*/ 266700 w 21600"/>
              <a:gd name="T3" fmla="*/ 190500 h 21600"/>
              <a:gd name="T4" fmla="*/ 66675 w 21600"/>
              <a:gd name="T5" fmla="*/ 95250 h 21600"/>
              <a:gd name="T6" fmla="*/ 2667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74" name="Text Box 76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0-2</a:t>
            </a:r>
          </a:p>
        </p:txBody>
      </p:sp>
      <p:sp>
        <p:nvSpPr>
          <p:cNvPr id="47175" name="Text Box 77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0000"/>
                </a:solidFill>
              </a:rPr>
              <a:t>Bits 16-18</a:t>
            </a:r>
          </a:p>
        </p:txBody>
      </p:sp>
      <p:sp>
        <p:nvSpPr>
          <p:cNvPr id="47176" name="Line 78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77" name="Rectangle 79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sw</a:t>
            </a:r>
          </a:p>
        </p:txBody>
      </p:sp>
      <p:sp>
        <p:nvSpPr>
          <p:cNvPr id="47178" name="Rectangle 80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7179" name="Rectangle 81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7180" name="Rectangle 82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7181" name="Rectangle 83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7182" name="Rectangle 84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7183" name="Rectangle 85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7184" name="Rectangle 86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7185" name="Rectangle 87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7186" name="Rectangle 88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add</a:t>
            </a:r>
          </a:p>
        </p:txBody>
      </p:sp>
      <p:sp>
        <p:nvSpPr>
          <p:cNvPr id="47187" name="Rectangle 89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7188" name="Rectangle 90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7189" name="Line 91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0" name="Rectangle 92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lw</a:t>
            </a:r>
          </a:p>
        </p:txBody>
      </p:sp>
      <p:sp>
        <p:nvSpPr>
          <p:cNvPr id="47191" name="Rectangle 93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7192" name="Rectangle 94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47193" name="Rectangle 95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99</a:t>
            </a:r>
          </a:p>
        </p:txBody>
      </p:sp>
      <p:sp>
        <p:nvSpPr>
          <p:cNvPr id="47194" name="Line 96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5" name="Line 97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6" name="Line 98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7" name="Line 99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8" name="Line 100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99" name="Line 101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0" name="Rectangle 102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201" name="Line 103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202" name="Rectangle 104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7203" name="Rectangle 105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7204" name="Rectangle 106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45</a:t>
            </a:r>
          </a:p>
        </p:txBody>
      </p:sp>
      <p:sp>
        <p:nvSpPr>
          <p:cNvPr id="47205" name="Rectangle 107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7206" name="Rectangle 108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7207" name="Rectangle 109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47208" name="Rectangle 110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7209" name="Rectangle 111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210" name="Rectangle 112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47211" name="Rectangle 113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47212" name="Rectangle 114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R3</a:t>
            </a:r>
          </a:p>
        </p:txBody>
      </p:sp>
      <p:sp>
        <p:nvSpPr>
          <p:cNvPr id="47213" name="Rectangle 115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R4</a:t>
            </a:r>
          </a:p>
        </p:txBody>
      </p:sp>
      <p:sp>
        <p:nvSpPr>
          <p:cNvPr id="47214" name="Rectangle 116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R5</a:t>
            </a:r>
          </a:p>
        </p:txBody>
      </p:sp>
      <p:sp>
        <p:nvSpPr>
          <p:cNvPr id="47215" name="Rectangle 117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47216" name="Rectangle 118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R6</a:t>
            </a:r>
          </a:p>
        </p:txBody>
      </p:sp>
      <p:sp>
        <p:nvSpPr>
          <p:cNvPr id="47217" name="Rectangle 119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R0</a:t>
            </a:r>
          </a:p>
        </p:txBody>
      </p:sp>
      <p:sp>
        <p:nvSpPr>
          <p:cNvPr id="47218" name="Rectangle 120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R7</a:t>
            </a:r>
          </a:p>
        </p:txBody>
      </p:sp>
      <p:sp>
        <p:nvSpPr>
          <p:cNvPr id="47219" name="Text Box 121"/>
          <p:cNvSpPr txBox="1">
            <a:spLocks noChangeArrowheads="1"/>
          </p:cNvSpPr>
          <p:nvPr/>
        </p:nvSpPr>
        <p:spPr bwMode="auto">
          <a:xfrm>
            <a:off x="2319338" y="2814638"/>
            <a:ext cx="2603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7220" name="Text Box 122"/>
          <p:cNvSpPr txBox="1">
            <a:spLocks noChangeArrowheads="1"/>
          </p:cNvSpPr>
          <p:nvPr/>
        </p:nvSpPr>
        <p:spPr bwMode="auto">
          <a:xfrm>
            <a:off x="2324100" y="3048000"/>
            <a:ext cx="2603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7221" name="Text Box 12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Bits 22-24</a:t>
            </a:r>
          </a:p>
        </p:txBody>
      </p:sp>
      <p:sp>
        <p:nvSpPr>
          <p:cNvPr id="47222" name="Text Box 12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7223" name="Text Box 125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dest</a:t>
            </a:r>
          </a:p>
        </p:txBody>
      </p:sp>
      <p:sp>
        <p:nvSpPr>
          <p:cNvPr id="47224" name="Text Box 126"/>
          <p:cNvSpPr txBox="1">
            <a:spLocks noChangeArrowheads="1"/>
          </p:cNvSpPr>
          <p:nvPr/>
        </p:nvSpPr>
        <p:spPr bwMode="auto">
          <a:xfrm>
            <a:off x="0" y="4800600"/>
            <a:ext cx="17256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No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47225" name="Text Box 127"/>
          <p:cNvSpPr txBox="1">
            <a:spLocks noChangeArrowheads="1"/>
          </p:cNvSpPr>
          <p:nvPr/>
        </p:nvSpPr>
        <p:spPr bwMode="auto">
          <a:xfrm>
            <a:off x="152400" y="152400"/>
            <a:ext cx="89169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                       sw 3 7 10             add 2 5 5           lw 2 4 20        nand</a:t>
            </a:r>
          </a:p>
        </p:txBody>
      </p:sp>
      <p:sp>
        <p:nvSpPr>
          <p:cNvPr id="47226" name="Text Box 128"/>
          <p:cNvSpPr txBox="1">
            <a:spLocks noChangeArrowheads="1"/>
          </p:cNvSpPr>
          <p:nvPr/>
        </p:nvSpPr>
        <p:spPr bwMode="auto">
          <a:xfrm>
            <a:off x="212725" y="6213475"/>
            <a:ext cx="1190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Time: 6</a:t>
            </a:r>
          </a:p>
        </p:txBody>
      </p:sp>
      <p:sp>
        <p:nvSpPr>
          <p:cNvPr id="47227" name="Text Box 129"/>
          <p:cNvSpPr txBox="1">
            <a:spLocks noChangeArrowheads="1"/>
          </p:cNvSpPr>
          <p:nvPr/>
        </p:nvSpPr>
        <p:spPr bwMode="auto">
          <a:xfrm>
            <a:off x="4352925" y="2924175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7228" name="Text Box 130"/>
          <p:cNvSpPr txBox="1">
            <a:spLocks noChangeArrowheads="1"/>
          </p:cNvSpPr>
          <p:nvPr/>
        </p:nvSpPr>
        <p:spPr bwMode="auto">
          <a:xfrm>
            <a:off x="4352925" y="3533775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7229" name="Text Box 131"/>
          <p:cNvSpPr txBox="1">
            <a:spLocks noChangeArrowheads="1"/>
          </p:cNvSpPr>
          <p:nvPr/>
        </p:nvSpPr>
        <p:spPr bwMode="auto">
          <a:xfrm>
            <a:off x="4352925" y="21145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7230" name="Text Box 132"/>
          <p:cNvSpPr txBox="1">
            <a:spLocks noChangeArrowheads="1"/>
          </p:cNvSpPr>
          <p:nvPr/>
        </p:nvSpPr>
        <p:spPr bwMode="auto">
          <a:xfrm>
            <a:off x="4362450" y="1652588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7231" name="Text Box 133"/>
          <p:cNvSpPr txBox="1">
            <a:spLocks noChangeArrowheads="1"/>
          </p:cNvSpPr>
          <p:nvPr/>
        </p:nvSpPr>
        <p:spPr bwMode="auto">
          <a:xfrm>
            <a:off x="4357688" y="4938713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7232" name="Text Box 134"/>
          <p:cNvSpPr txBox="1">
            <a:spLocks noChangeArrowheads="1"/>
          </p:cNvSpPr>
          <p:nvPr/>
        </p:nvSpPr>
        <p:spPr bwMode="auto">
          <a:xfrm>
            <a:off x="6273800" y="3467100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29</a:t>
            </a:r>
          </a:p>
        </p:txBody>
      </p:sp>
      <p:sp>
        <p:nvSpPr>
          <p:cNvPr id="47233" name="Text Box 135"/>
          <p:cNvSpPr txBox="1">
            <a:spLocks noChangeArrowheads="1"/>
          </p:cNvSpPr>
          <p:nvPr/>
        </p:nvSpPr>
        <p:spPr bwMode="auto">
          <a:xfrm>
            <a:off x="6299200" y="489585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7234" name="Text Box 136"/>
          <p:cNvSpPr txBox="1">
            <a:spLocks noChangeArrowheads="1"/>
          </p:cNvSpPr>
          <p:nvPr/>
        </p:nvSpPr>
        <p:spPr bwMode="auto">
          <a:xfrm>
            <a:off x="8159750" y="2730500"/>
            <a:ext cx="3317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47235" name="Text Box 137"/>
          <p:cNvSpPr txBox="1">
            <a:spLocks noChangeArrowheads="1"/>
          </p:cNvSpPr>
          <p:nvPr/>
        </p:nvSpPr>
        <p:spPr bwMode="auto">
          <a:xfrm>
            <a:off x="8223250" y="4914900"/>
            <a:ext cx="2730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On-screen Show (4:3)</PresentationFormat>
  <Paragraphs>926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Notebook</vt:lpstr>
      <vt:lpstr>Sample Code (Simple)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Time graphs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Code (Simple)</dc:title>
  <dc:creator>brehob</dc:creator>
  <cp:lastModifiedBy>brehob</cp:lastModifiedBy>
  <cp:revision>1</cp:revision>
  <dcterms:created xsi:type="dcterms:W3CDTF">2012-01-09T01:22:35Z</dcterms:created>
  <dcterms:modified xsi:type="dcterms:W3CDTF">2012-01-09T01:23:31Z</dcterms:modified>
</cp:coreProperties>
</file>