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5" r:id="rId2"/>
    <p:sldMasterId id="2147483656" r:id="rId3"/>
    <p:sldMasterId id="2147483725" r:id="rId4"/>
  </p:sldMasterIdLst>
  <p:notesMasterIdLst>
    <p:notesMasterId r:id="rId57"/>
  </p:notesMasterIdLst>
  <p:handoutMasterIdLst>
    <p:handoutMasterId r:id="rId58"/>
  </p:handoutMasterIdLst>
  <p:sldIdLst>
    <p:sldId id="257" r:id="rId5"/>
    <p:sldId id="345" r:id="rId6"/>
    <p:sldId id="382" r:id="rId7"/>
    <p:sldId id="262" r:id="rId8"/>
    <p:sldId id="268" r:id="rId9"/>
    <p:sldId id="296" r:id="rId10"/>
    <p:sldId id="336" r:id="rId11"/>
    <p:sldId id="297" r:id="rId12"/>
    <p:sldId id="298" r:id="rId13"/>
    <p:sldId id="299" r:id="rId14"/>
    <p:sldId id="339" r:id="rId15"/>
    <p:sldId id="340" r:id="rId16"/>
    <p:sldId id="341" r:id="rId17"/>
    <p:sldId id="342" r:id="rId18"/>
    <p:sldId id="343" r:id="rId19"/>
    <p:sldId id="344" r:id="rId20"/>
    <p:sldId id="377" r:id="rId21"/>
    <p:sldId id="383" r:id="rId22"/>
    <p:sldId id="379" r:id="rId23"/>
    <p:sldId id="381" r:id="rId24"/>
    <p:sldId id="376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35" r:id="rId38"/>
    <p:sldId id="384" r:id="rId39"/>
    <p:sldId id="385" r:id="rId40"/>
    <p:sldId id="386" r:id="rId41"/>
    <p:sldId id="352" r:id="rId42"/>
    <p:sldId id="353" r:id="rId43"/>
    <p:sldId id="354" r:id="rId44"/>
    <p:sldId id="355" r:id="rId45"/>
    <p:sldId id="356" r:id="rId46"/>
    <p:sldId id="357" r:id="rId47"/>
    <p:sldId id="358" r:id="rId48"/>
    <p:sldId id="361" r:id="rId49"/>
    <p:sldId id="360" r:id="rId50"/>
    <p:sldId id="362" r:id="rId51"/>
    <p:sldId id="363" r:id="rId52"/>
    <p:sldId id="364" r:id="rId53"/>
    <p:sldId id="365" r:id="rId54"/>
    <p:sldId id="369" r:id="rId55"/>
    <p:sldId id="375" r:id="rId5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sti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6BC9B"/>
    <a:srgbClr val="DABED5"/>
    <a:srgbClr val="635D8F"/>
    <a:srgbClr val="D9A3D1"/>
    <a:srgbClr val="000000"/>
    <a:srgbClr val="0000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00" autoAdjust="0"/>
    <p:restoredTop sz="94617" autoAdjust="0"/>
  </p:normalViewPr>
  <p:slideViewPr>
    <p:cSldViewPr snapToGrid="0">
      <p:cViewPr varScale="1">
        <p:scale>
          <a:sx n="154" d="100"/>
          <a:sy n="154" d="100"/>
        </p:scale>
        <p:origin x="3816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89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vmware-host\Shared%20Folders\My%20Documents\Docs\Grant%20proposals\2009\EEUDC%20ERC%202009\SVT%20Response\fefef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76984757639256"/>
          <c:y val="2.1063263831151542E-2"/>
          <c:w val="0.815991129451065"/>
          <c:h val="0.9109864493682475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Sheet1!$C$52</c:f>
              <c:strCache>
                <c:ptCount val="1"/>
                <c:pt idx="0">
                  <c:v>Transistors (100,000's)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xVal>
            <c:numRef>
              <c:f>Sheet1!$A$53:$A$68</c:f>
              <c:numCache>
                <c:formatCode>General</c:formatCode>
                <c:ptCount val="16"/>
                <c:pt idx="0">
                  <c:v>1971</c:v>
                </c:pt>
                <c:pt idx="1">
                  <c:v>1972</c:v>
                </c:pt>
                <c:pt idx="2">
                  <c:v>1974</c:v>
                </c:pt>
                <c:pt idx="3">
                  <c:v>1978</c:v>
                </c:pt>
                <c:pt idx="4">
                  <c:v>1982</c:v>
                </c:pt>
                <c:pt idx="5">
                  <c:v>1985</c:v>
                </c:pt>
                <c:pt idx="6">
                  <c:v>1989</c:v>
                </c:pt>
                <c:pt idx="7">
                  <c:v>1993</c:v>
                </c:pt>
                <c:pt idx="8">
                  <c:v>1996</c:v>
                </c:pt>
                <c:pt idx="9">
                  <c:v>1998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2004</c:v>
                </c:pt>
                <c:pt idx="14">
                  <c:v>2007</c:v>
                </c:pt>
                <c:pt idx="15">
                  <c:v>2008</c:v>
                </c:pt>
              </c:numCache>
            </c:numRef>
          </c:xVal>
          <c:yVal>
            <c:numRef>
              <c:f>Sheet1!$C$53:$C$68</c:f>
              <c:numCache>
                <c:formatCode>#,##0</c:formatCode>
                <c:ptCount val="16"/>
                <c:pt idx="0">
                  <c:v>2.300000000000001E-2</c:v>
                </c:pt>
                <c:pt idx="1">
                  <c:v>2.5000000000000015E-2</c:v>
                </c:pt>
                <c:pt idx="2">
                  <c:v>4.5000000000000026E-2</c:v>
                </c:pt>
                <c:pt idx="3">
                  <c:v>0.29000000000000015</c:v>
                </c:pt>
                <c:pt idx="4">
                  <c:v>1.34</c:v>
                </c:pt>
                <c:pt idx="5">
                  <c:v>2.75</c:v>
                </c:pt>
                <c:pt idx="6">
                  <c:v>12</c:v>
                </c:pt>
                <c:pt idx="7">
                  <c:v>31</c:v>
                </c:pt>
                <c:pt idx="8">
                  <c:v>75</c:v>
                </c:pt>
                <c:pt idx="9">
                  <c:v>95</c:v>
                </c:pt>
                <c:pt idx="10">
                  <c:v>420</c:v>
                </c:pt>
                <c:pt idx="11">
                  <c:v>250</c:v>
                </c:pt>
                <c:pt idx="12">
                  <c:v>2200</c:v>
                </c:pt>
                <c:pt idx="13">
                  <c:v>5920</c:v>
                </c:pt>
                <c:pt idx="14">
                  <c:v>9000</c:v>
                </c:pt>
                <c:pt idx="15">
                  <c:v>20000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341-447C-977B-8BEFA7E1F971}"/>
            </c:ext>
          </c:extLst>
        </c:ser>
        <c:ser>
          <c:idx val="1"/>
          <c:order val="1"/>
          <c:tx>
            <c:strRef>
              <c:f>Sheet1!$F$52</c:f>
              <c:strCache>
                <c:ptCount val="1"/>
                <c:pt idx="0">
                  <c:v>Power (W)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Sheet1!$E$53:$E$63</c:f>
              <c:numCache>
                <c:formatCode>General</c:formatCode>
                <c:ptCount val="11"/>
                <c:pt idx="0">
                  <c:v>1989</c:v>
                </c:pt>
                <c:pt idx="1">
                  <c:v>1993</c:v>
                </c:pt>
                <c:pt idx="2">
                  <c:v>1996</c:v>
                </c:pt>
                <c:pt idx="3">
                  <c:v>1998</c:v>
                </c:pt>
                <c:pt idx="4">
                  <c:v>2000</c:v>
                </c:pt>
                <c:pt idx="5">
                  <c:v>2001</c:v>
                </c:pt>
                <c:pt idx="6">
                  <c:v>2003</c:v>
                </c:pt>
                <c:pt idx="7">
                  <c:v>2006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xVal>
          <c:yVal>
            <c:numRef>
              <c:f>Sheet1!$F$53:$F$63</c:f>
              <c:numCache>
                <c:formatCode>General</c:formatCode>
                <c:ptCount val="11"/>
                <c:pt idx="0">
                  <c:v>2</c:v>
                </c:pt>
                <c:pt idx="1">
                  <c:v>9</c:v>
                </c:pt>
                <c:pt idx="2">
                  <c:v>12</c:v>
                </c:pt>
                <c:pt idx="3">
                  <c:v>20</c:v>
                </c:pt>
                <c:pt idx="4">
                  <c:v>52</c:v>
                </c:pt>
                <c:pt idx="5">
                  <c:v>78</c:v>
                </c:pt>
                <c:pt idx="6">
                  <c:v>85</c:v>
                </c:pt>
                <c:pt idx="7">
                  <c:v>85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341-447C-977B-8BEFA7E1F971}"/>
            </c:ext>
          </c:extLst>
        </c:ser>
        <c:ser>
          <c:idx val="2"/>
          <c:order val="2"/>
          <c:tx>
            <c:strRef>
              <c:f>Sheet1!$J$52</c:f>
              <c:strCache>
                <c:ptCount val="1"/>
                <c:pt idx="0">
                  <c:v>Performance (GOPS)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Sheet1!$H$53:$H$63</c:f>
              <c:numCache>
                <c:formatCode>General</c:formatCode>
                <c:ptCount val="11"/>
                <c:pt idx="0">
                  <c:v>1989</c:v>
                </c:pt>
                <c:pt idx="1">
                  <c:v>1993</c:v>
                </c:pt>
                <c:pt idx="2">
                  <c:v>1996</c:v>
                </c:pt>
                <c:pt idx="3">
                  <c:v>1998</c:v>
                </c:pt>
                <c:pt idx="4">
                  <c:v>2000</c:v>
                </c:pt>
                <c:pt idx="5">
                  <c:v>2001</c:v>
                </c:pt>
                <c:pt idx="6">
                  <c:v>2003</c:v>
                </c:pt>
                <c:pt idx="7">
                  <c:v>2006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xVal>
          <c:yVal>
            <c:numRef>
              <c:f>Sheet1!$J$53:$J$63</c:f>
              <c:numCache>
                <c:formatCode>General</c:formatCode>
                <c:ptCount val="11"/>
                <c:pt idx="0">
                  <c:v>6.0000000000000053E-3</c:v>
                </c:pt>
                <c:pt idx="1">
                  <c:v>0.11700000000000008</c:v>
                </c:pt>
                <c:pt idx="2">
                  <c:v>0.48100000000000015</c:v>
                </c:pt>
                <c:pt idx="3">
                  <c:v>0.99299999999999999</c:v>
                </c:pt>
                <c:pt idx="4">
                  <c:v>3.0159999999999987</c:v>
                </c:pt>
                <c:pt idx="5">
                  <c:v>5.4600000000000009</c:v>
                </c:pt>
                <c:pt idx="6">
                  <c:v>7.6499999999999995</c:v>
                </c:pt>
                <c:pt idx="7">
                  <c:v>11.05</c:v>
                </c:pt>
                <c:pt idx="8">
                  <c:v>16</c:v>
                </c:pt>
                <c:pt idx="9">
                  <c:v>20.49</c:v>
                </c:pt>
                <c:pt idx="10">
                  <c:v>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341-447C-977B-8BEFA7E1F971}"/>
            </c:ext>
          </c:extLst>
        </c:ser>
        <c:ser>
          <c:idx val="3"/>
          <c:order val="3"/>
          <c:tx>
            <c:strRef>
              <c:f>Sheet1!$M$52</c:f>
              <c:strCache>
                <c:ptCount val="1"/>
                <c:pt idx="0">
                  <c:v>Efficiency (GOPS/W)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</c:marker>
          <c:xVal>
            <c:numRef>
              <c:f>Sheet1!$L$53:$L$63</c:f>
              <c:numCache>
                <c:formatCode>General</c:formatCode>
                <c:ptCount val="11"/>
                <c:pt idx="0">
                  <c:v>1989</c:v>
                </c:pt>
                <c:pt idx="1">
                  <c:v>1993</c:v>
                </c:pt>
                <c:pt idx="2">
                  <c:v>1996</c:v>
                </c:pt>
                <c:pt idx="3">
                  <c:v>1998</c:v>
                </c:pt>
                <c:pt idx="4">
                  <c:v>2000</c:v>
                </c:pt>
                <c:pt idx="5">
                  <c:v>2001</c:v>
                </c:pt>
                <c:pt idx="6">
                  <c:v>2003</c:v>
                </c:pt>
                <c:pt idx="7">
                  <c:v>2006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xVal>
          <c:yVal>
            <c:numRef>
              <c:f>Sheet1!$M$53:$M$63</c:f>
              <c:numCache>
                <c:formatCode>General</c:formatCode>
                <c:ptCount val="11"/>
                <c:pt idx="0">
                  <c:v>3.0000000000000027E-3</c:v>
                </c:pt>
                <c:pt idx="1">
                  <c:v>1.3000000000000008E-2</c:v>
                </c:pt>
                <c:pt idx="2">
                  <c:v>4.0083333333333387E-2</c:v>
                </c:pt>
                <c:pt idx="3">
                  <c:v>4.9650000000000027E-2</c:v>
                </c:pt>
                <c:pt idx="4">
                  <c:v>5.8000000000000031E-2</c:v>
                </c:pt>
                <c:pt idx="5">
                  <c:v>7.0000000000000034E-2</c:v>
                </c:pt>
                <c:pt idx="6">
                  <c:v>9.0000000000000052E-2</c:v>
                </c:pt>
                <c:pt idx="7">
                  <c:v>0.13</c:v>
                </c:pt>
                <c:pt idx="8">
                  <c:v>0.16000000000000009</c:v>
                </c:pt>
                <c:pt idx="9">
                  <c:v>0.20490000000000008</c:v>
                </c:pt>
                <c:pt idx="10">
                  <c:v>0.26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341-447C-977B-8BEFA7E1F9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6709344"/>
        <c:axId val="396708168"/>
      </c:scatterChart>
      <c:valAx>
        <c:axId val="396709344"/>
        <c:scaling>
          <c:orientation val="minMax"/>
          <c:max val="2020"/>
          <c:min val="1985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96708168"/>
        <c:crossesAt val="1.0000000000000013E-3"/>
        <c:crossBetween val="midCat"/>
      </c:valAx>
      <c:valAx>
        <c:axId val="396708168"/>
        <c:scaling>
          <c:logBase val="10"/>
          <c:orientation val="minMax"/>
          <c:max val="1000000"/>
          <c:min val="1.0000000000000013E-3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9670934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1406804749559214"/>
          <c:y val="3.4858414437325798E-2"/>
          <c:w val="0.34286175110045863"/>
          <c:h val="0.2598117264327468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0.21662</cdr:x>
      <cdr:y>0.39683</cdr:y>
    </cdr:from>
    <cdr:to>
      <cdr:x>0.72954</cdr:x>
      <cdr:y>0.60434</cdr:y>
    </cdr:to>
    <cdr:sp macro="" textlink="">
      <cdr:nvSpPr>
        <cdr:cNvPr id="20" name="Freeform 19"/>
        <cdr:cNvSpPr/>
      </cdr:nvSpPr>
      <cdr:spPr>
        <a:xfrm xmlns:a="http://schemas.openxmlformats.org/drawingml/2006/main">
          <a:off x="1295400" y="1752600"/>
          <a:ext cx="3067352" cy="916479"/>
        </a:xfrm>
        <a:custGeom xmlns:a="http://schemas.openxmlformats.org/drawingml/2006/main">
          <a:avLst/>
          <a:gdLst>
            <a:gd name="connsiteX0" fmla="*/ 0 w 3733800"/>
            <a:gd name="connsiteY0" fmla="*/ 1041400 h 1041400"/>
            <a:gd name="connsiteX1" fmla="*/ 1016000 w 3733800"/>
            <a:gd name="connsiteY1" fmla="*/ 393700 h 1041400"/>
            <a:gd name="connsiteX2" fmla="*/ 1524000 w 3733800"/>
            <a:gd name="connsiteY2" fmla="*/ 127000 h 1041400"/>
            <a:gd name="connsiteX3" fmla="*/ 2273300 w 3733800"/>
            <a:gd name="connsiteY3" fmla="*/ 38100 h 1041400"/>
            <a:gd name="connsiteX4" fmla="*/ 3733800 w 3733800"/>
            <a:gd name="connsiteY4" fmla="*/ 0 h 1041400"/>
            <a:gd name="connsiteX0" fmla="*/ 0 w 3733800"/>
            <a:gd name="connsiteY0" fmla="*/ 1087176 h 1087176"/>
            <a:gd name="connsiteX1" fmla="*/ 1016000 w 3733800"/>
            <a:gd name="connsiteY1" fmla="*/ 439476 h 1087176"/>
            <a:gd name="connsiteX2" fmla="*/ 1524000 w 3733800"/>
            <a:gd name="connsiteY2" fmla="*/ 172776 h 1087176"/>
            <a:gd name="connsiteX3" fmla="*/ 2273300 w 3733800"/>
            <a:gd name="connsiteY3" fmla="*/ 83876 h 1087176"/>
            <a:gd name="connsiteX4" fmla="*/ 3733800 w 3733800"/>
            <a:gd name="connsiteY4" fmla="*/ 0 h 1087176"/>
            <a:gd name="connsiteX0" fmla="*/ 0 w 2559318"/>
            <a:gd name="connsiteY0" fmla="*/ 1020652 h 1020652"/>
            <a:gd name="connsiteX1" fmla="*/ 1016000 w 2559318"/>
            <a:gd name="connsiteY1" fmla="*/ 372952 h 1020652"/>
            <a:gd name="connsiteX2" fmla="*/ 1524000 w 2559318"/>
            <a:gd name="connsiteY2" fmla="*/ 106252 h 1020652"/>
            <a:gd name="connsiteX3" fmla="*/ 2273300 w 2559318"/>
            <a:gd name="connsiteY3" fmla="*/ 17352 h 1020652"/>
            <a:gd name="connsiteX4" fmla="*/ 2559318 w 2559318"/>
            <a:gd name="connsiteY4" fmla="*/ 2140 h 1020652"/>
            <a:gd name="connsiteX0" fmla="*/ 0 w 2670406"/>
            <a:gd name="connsiteY0" fmla="*/ 1016397 h 1016397"/>
            <a:gd name="connsiteX1" fmla="*/ 1016000 w 2670406"/>
            <a:gd name="connsiteY1" fmla="*/ 368697 h 1016397"/>
            <a:gd name="connsiteX2" fmla="*/ 1524000 w 2670406"/>
            <a:gd name="connsiteY2" fmla="*/ 101997 h 1016397"/>
            <a:gd name="connsiteX3" fmla="*/ 2273300 w 2670406"/>
            <a:gd name="connsiteY3" fmla="*/ 13097 h 1016397"/>
            <a:gd name="connsiteX4" fmla="*/ 2670406 w 2670406"/>
            <a:gd name="connsiteY4" fmla="*/ 23415 h 1016397"/>
            <a:gd name="connsiteX0" fmla="*/ 0 w 2670406"/>
            <a:gd name="connsiteY0" fmla="*/ 992982 h 992982"/>
            <a:gd name="connsiteX1" fmla="*/ 1016000 w 2670406"/>
            <a:gd name="connsiteY1" fmla="*/ 345282 h 992982"/>
            <a:gd name="connsiteX2" fmla="*/ 1524000 w 2670406"/>
            <a:gd name="connsiteY2" fmla="*/ 78582 h 992982"/>
            <a:gd name="connsiteX3" fmla="*/ 2273300 w 2670406"/>
            <a:gd name="connsiteY3" fmla="*/ 23721 h 992982"/>
            <a:gd name="connsiteX4" fmla="*/ 2670406 w 2670406"/>
            <a:gd name="connsiteY4" fmla="*/ 0 h 992982"/>
            <a:gd name="connsiteX0" fmla="*/ 0 w 2670406"/>
            <a:gd name="connsiteY0" fmla="*/ 992982 h 992982"/>
            <a:gd name="connsiteX1" fmla="*/ 1016000 w 2670406"/>
            <a:gd name="connsiteY1" fmla="*/ 345282 h 992982"/>
            <a:gd name="connsiteX2" fmla="*/ 1524000 w 2670406"/>
            <a:gd name="connsiteY2" fmla="*/ 78582 h 992982"/>
            <a:gd name="connsiteX3" fmla="*/ 2670406 w 2670406"/>
            <a:gd name="connsiteY3" fmla="*/ 0 h 992982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2670406" h="992982">
              <a:moveTo>
                <a:pt x="0" y="992982"/>
              </a:moveTo>
              <a:cubicBezTo>
                <a:pt x="381000" y="745332"/>
                <a:pt x="762000" y="497682"/>
                <a:pt x="1016000" y="345282"/>
              </a:cubicBezTo>
              <a:cubicBezTo>
                <a:pt x="1270000" y="192882"/>
                <a:pt x="1248266" y="136129"/>
                <a:pt x="1524000" y="78582"/>
              </a:cubicBezTo>
              <a:cubicBezTo>
                <a:pt x="1799734" y="21035"/>
                <a:pt x="2431572" y="16371"/>
                <a:pt x="2670406" y="0"/>
              </a:cubicBezTo>
            </a:path>
          </a:pathLst>
        </a:cu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0.20387</cdr:x>
      <cdr:y>0.46584</cdr:y>
    </cdr:from>
    <cdr:to>
      <cdr:x>0.72154</cdr:x>
      <cdr:y>0.83875</cdr:y>
    </cdr:to>
    <cdr:sp macro="" textlink="">
      <cdr:nvSpPr>
        <cdr:cNvPr id="21" name="Freeform 20"/>
        <cdr:cNvSpPr/>
      </cdr:nvSpPr>
      <cdr:spPr>
        <a:xfrm xmlns:a="http://schemas.openxmlformats.org/drawingml/2006/main">
          <a:off x="1219200" y="2057400"/>
          <a:ext cx="3095758" cy="1646976"/>
        </a:xfrm>
        <a:custGeom xmlns:a="http://schemas.openxmlformats.org/drawingml/2006/main">
          <a:avLst/>
          <a:gdLst>
            <a:gd name="connsiteX0" fmla="*/ 0 w 4191000"/>
            <a:gd name="connsiteY0" fmla="*/ 1739900 h 1739900"/>
            <a:gd name="connsiteX1" fmla="*/ 635000 w 4191000"/>
            <a:gd name="connsiteY1" fmla="*/ 1219200 h 1739900"/>
            <a:gd name="connsiteX2" fmla="*/ 1270000 w 4191000"/>
            <a:gd name="connsiteY2" fmla="*/ 762000 h 1739900"/>
            <a:gd name="connsiteX3" fmla="*/ 1905000 w 4191000"/>
            <a:gd name="connsiteY3" fmla="*/ 330200 h 1739900"/>
            <a:gd name="connsiteX4" fmla="*/ 2755900 w 4191000"/>
            <a:gd name="connsiteY4" fmla="*/ 127000 h 1739900"/>
            <a:gd name="connsiteX5" fmla="*/ 3619500 w 4191000"/>
            <a:gd name="connsiteY5" fmla="*/ 25400 h 1739900"/>
            <a:gd name="connsiteX6" fmla="*/ 4191000 w 4191000"/>
            <a:gd name="connsiteY6" fmla="*/ 0 h 1739900"/>
            <a:gd name="connsiteX0" fmla="*/ 0 w 4191000"/>
            <a:gd name="connsiteY0" fmla="*/ 1739900 h 1739900"/>
            <a:gd name="connsiteX1" fmla="*/ 635000 w 4191000"/>
            <a:gd name="connsiteY1" fmla="*/ 1219200 h 1739900"/>
            <a:gd name="connsiteX2" fmla="*/ 1270000 w 4191000"/>
            <a:gd name="connsiteY2" fmla="*/ 762000 h 1739900"/>
            <a:gd name="connsiteX3" fmla="*/ 1905000 w 4191000"/>
            <a:gd name="connsiteY3" fmla="*/ 330200 h 1739900"/>
            <a:gd name="connsiteX4" fmla="*/ 2755900 w 4191000"/>
            <a:gd name="connsiteY4" fmla="*/ 127000 h 1739900"/>
            <a:gd name="connsiteX5" fmla="*/ 3241695 w 4191000"/>
            <a:gd name="connsiteY5" fmla="*/ 75978 h 1739900"/>
            <a:gd name="connsiteX6" fmla="*/ 4191000 w 4191000"/>
            <a:gd name="connsiteY6" fmla="*/ 0 h 1739900"/>
            <a:gd name="connsiteX0" fmla="*/ 0 w 3241695"/>
            <a:gd name="connsiteY0" fmla="*/ 1663922 h 1663922"/>
            <a:gd name="connsiteX1" fmla="*/ 635000 w 3241695"/>
            <a:gd name="connsiteY1" fmla="*/ 1143222 h 1663922"/>
            <a:gd name="connsiteX2" fmla="*/ 1270000 w 3241695"/>
            <a:gd name="connsiteY2" fmla="*/ 686022 h 1663922"/>
            <a:gd name="connsiteX3" fmla="*/ 1905000 w 3241695"/>
            <a:gd name="connsiteY3" fmla="*/ 254222 h 1663922"/>
            <a:gd name="connsiteX4" fmla="*/ 2755900 w 3241695"/>
            <a:gd name="connsiteY4" fmla="*/ 51022 h 1663922"/>
            <a:gd name="connsiteX5" fmla="*/ 3241695 w 3241695"/>
            <a:gd name="connsiteY5" fmla="*/ 0 h 1663922"/>
            <a:gd name="connsiteX0" fmla="*/ 0 w 2995682"/>
            <a:gd name="connsiteY0" fmla="*/ 1653806 h 1653806"/>
            <a:gd name="connsiteX1" fmla="*/ 635000 w 2995682"/>
            <a:gd name="connsiteY1" fmla="*/ 1133106 h 1653806"/>
            <a:gd name="connsiteX2" fmla="*/ 1270000 w 2995682"/>
            <a:gd name="connsiteY2" fmla="*/ 675906 h 1653806"/>
            <a:gd name="connsiteX3" fmla="*/ 1905000 w 2995682"/>
            <a:gd name="connsiteY3" fmla="*/ 244106 h 1653806"/>
            <a:gd name="connsiteX4" fmla="*/ 2755900 w 2995682"/>
            <a:gd name="connsiteY4" fmla="*/ 40906 h 1653806"/>
            <a:gd name="connsiteX5" fmla="*/ 2995682 w 2995682"/>
            <a:gd name="connsiteY5" fmla="*/ 0 h 1653806"/>
            <a:gd name="connsiteX0" fmla="*/ 0 w 2995682"/>
            <a:gd name="connsiteY0" fmla="*/ 1653806 h 1653806"/>
            <a:gd name="connsiteX1" fmla="*/ 446196 w 2995682"/>
            <a:gd name="connsiteY1" fmla="*/ 1457570 h 1653806"/>
            <a:gd name="connsiteX2" fmla="*/ 635000 w 2995682"/>
            <a:gd name="connsiteY2" fmla="*/ 1133106 h 1653806"/>
            <a:gd name="connsiteX3" fmla="*/ 1270000 w 2995682"/>
            <a:gd name="connsiteY3" fmla="*/ 675906 h 1653806"/>
            <a:gd name="connsiteX4" fmla="*/ 1905000 w 2995682"/>
            <a:gd name="connsiteY4" fmla="*/ 244106 h 1653806"/>
            <a:gd name="connsiteX5" fmla="*/ 2755900 w 2995682"/>
            <a:gd name="connsiteY5" fmla="*/ 40906 h 1653806"/>
            <a:gd name="connsiteX6" fmla="*/ 2995682 w 2995682"/>
            <a:gd name="connsiteY6" fmla="*/ 0 h 1653806"/>
            <a:gd name="connsiteX0" fmla="*/ 0 w 2698728"/>
            <a:gd name="connsiteY0" fmla="*/ 1538924 h 1538924"/>
            <a:gd name="connsiteX1" fmla="*/ 149242 w 2698728"/>
            <a:gd name="connsiteY1" fmla="*/ 1457570 h 1538924"/>
            <a:gd name="connsiteX2" fmla="*/ 338046 w 2698728"/>
            <a:gd name="connsiteY2" fmla="*/ 1133106 h 1538924"/>
            <a:gd name="connsiteX3" fmla="*/ 973046 w 2698728"/>
            <a:gd name="connsiteY3" fmla="*/ 675906 h 1538924"/>
            <a:gd name="connsiteX4" fmla="*/ 1608046 w 2698728"/>
            <a:gd name="connsiteY4" fmla="*/ 244106 h 1538924"/>
            <a:gd name="connsiteX5" fmla="*/ 2458946 w 2698728"/>
            <a:gd name="connsiteY5" fmla="*/ 40906 h 1538924"/>
            <a:gd name="connsiteX6" fmla="*/ 2698728 w 2698728"/>
            <a:gd name="connsiteY6" fmla="*/ 0 h 1538924"/>
            <a:gd name="connsiteX0" fmla="*/ 0 w 2698728"/>
            <a:gd name="connsiteY0" fmla="*/ 1538924 h 1538924"/>
            <a:gd name="connsiteX1" fmla="*/ 178938 w 2698728"/>
            <a:gd name="connsiteY1" fmla="*/ 1335508 h 1538924"/>
            <a:gd name="connsiteX2" fmla="*/ 338046 w 2698728"/>
            <a:gd name="connsiteY2" fmla="*/ 1133106 h 1538924"/>
            <a:gd name="connsiteX3" fmla="*/ 973046 w 2698728"/>
            <a:gd name="connsiteY3" fmla="*/ 675906 h 1538924"/>
            <a:gd name="connsiteX4" fmla="*/ 1608046 w 2698728"/>
            <a:gd name="connsiteY4" fmla="*/ 244106 h 1538924"/>
            <a:gd name="connsiteX5" fmla="*/ 2458946 w 2698728"/>
            <a:gd name="connsiteY5" fmla="*/ 40906 h 1538924"/>
            <a:gd name="connsiteX6" fmla="*/ 2698728 w 2698728"/>
            <a:gd name="connsiteY6" fmla="*/ 0 h 1538924"/>
            <a:gd name="connsiteX0" fmla="*/ 62999 w 2539012"/>
            <a:gd name="connsiteY0" fmla="*/ 1452762 h 1452762"/>
            <a:gd name="connsiteX1" fmla="*/ 19222 w 2539012"/>
            <a:gd name="connsiteY1" fmla="*/ 1335508 h 1452762"/>
            <a:gd name="connsiteX2" fmla="*/ 178330 w 2539012"/>
            <a:gd name="connsiteY2" fmla="*/ 1133106 h 1452762"/>
            <a:gd name="connsiteX3" fmla="*/ 813330 w 2539012"/>
            <a:gd name="connsiteY3" fmla="*/ 675906 h 1452762"/>
            <a:gd name="connsiteX4" fmla="*/ 1448330 w 2539012"/>
            <a:gd name="connsiteY4" fmla="*/ 244106 h 1452762"/>
            <a:gd name="connsiteX5" fmla="*/ 2299230 w 2539012"/>
            <a:gd name="connsiteY5" fmla="*/ 40906 h 1452762"/>
            <a:gd name="connsiteX6" fmla="*/ 2539012 w 2539012"/>
            <a:gd name="connsiteY6" fmla="*/ 0 h 1452762"/>
            <a:gd name="connsiteX0" fmla="*/ 9724 w 2485737"/>
            <a:gd name="connsiteY0" fmla="*/ 1452762 h 1452762"/>
            <a:gd name="connsiteX1" fmla="*/ 125055 w 2485737"/>
            <a:gd name="connsiteY1" fmla="*/ 1133106 h 1452762"/>
            <a:gd name="connsiteX2" fmla="*/ 760055 w 2485737"/>
            <a:gd name="connsiteY2" fmla="*/ 675906 h 1452762"/>
            <a:gd name="connsiteX3" fmla="*/ 1395055 w 2485737"/>
            <a:gd name="connsiteY3" fmla="*/ 244106 h 1452762"/>
            <a:gd name="connsiteX4" fmla="*/ 2245955 w 2485737"/>
            <a:gd name="connsiteY4" fmla="*/ 40906 h 1452762"/>
            <a:gd name="connsiteX5" fmla="*/ 2485737 w 2485737"/>
            <a:gd name="connsiteY5" fmla="*/ 0 h 1452762"/>
            <a:gd name="connsiteX0" fmla="*/ 0 w 2476013"/>
            <a:gd name="connsiteY0" fmla="*/ 1452762 h 1452762"/>
            <a:gd name="connsiteX1" fmla="*/ 750331 w 2476013"/>
            <a:gd name="connsiteY1" fmla="*/ 675906 h 1452762"/>
            <a:gd name="connsiteX2" fmla="*/ 1385331 w 2476013"/>
            <a:gd name="connsiteY2" fmla="*/ 244106 h 1452762"/>
            <a:gd name="connsiteX3" fmla="*/ 2236231 w 2476013"/>
            <a:gd name="connsiteY3" fmla="*/ 40906 h 1452762"/>
            <a:gd name="connsiteX4" fmla="*/ 2476013 w 2476013"/>
            <a:gd name="connsiteY4" fmla="*/ 0 h 1452762"/>
            <a:gd name="connsiteX0" fmla="*/ 0 w 2476013"/>
            <a:gd name="connsiteY0" fmla="*/ 1452762 h 1452762"/>
            <a:gd name="connsiteX1" fmla="*/ 846841 w 2476013"/>
            <a:gd name="connsiteY1" fmla="*/ 675906 h 1452762"/>
            <a:gd name="connsiteX2" fmla="*/ 1385331 w 2476013"/>
            <a:gd name="connsiteY2" fmla="*/ 244106 h 1452762"/>
            <a:gd name="connsiteX3" fmla="*/ 2236231 w 2476013"/>
            <a:gd name="connsiteY3" fmla="*/ 40906 h 1452762"/>
            <a:gd name="connsiteX4" fmla="*/ 2476013 w 2476013"/>
            <a:gd name="connsiteY4" fmla="*/ 0 h 1452762"/>
            <a:gd name="connsiteX0" fmla="*/ 0 w 2476013"/>
            <a:gd name="connsiteY0" fmla="*/ 1462114 h 1462114"/>
            <a:gd name="connsiteX1" fmla="*/ 846841 w 2476013"/>
            <a:gd name="connsiteY1" fmla="*/ 685258 h 1462114"/>
            <a:gd name="connsiteX2" fmla="*/ 1489265 w 2476013"/>
            <a:gd name="connsiteY2" fmla="*/ 310899 h 1462114"/>
            <a:gd name="connsiteX3" fmla="*/ 2236231 w 2476013"/>
            <a:gd name="connsiteY3" fmla="*/ 50258 h 1462114"/>
            <a:gd name="connsiteX4" fmla="*/ 2476013 w 2476013"/>
            <a:gd name="connsiteY4" fmla="*/ 9352 h 1462114"/>
            <a:gd name="connsiteX0" fmla="*/ 0 w 2476013"/>
            <a:gd name="connsiteY0" fmla="*/ 1462114 h 1462114"/>
            <a:gd name="connsiteX1" fmla="*/ 846841 w 2476013"/>
            <a:gd name="connsiteY1" fmla="*/ 685258 h 1462114"/>
            <a:gd name="connsiteX2" fmla="*/ 1489265 w 2476013"/>
            <a:gd name="connsiteY2" fmla="*/ 310899 h 1462114"/>
            <a:gd name="connsiteX3" fmla="*/ 2236231 w 2476013"/>
            <a:gd name="connsiteY3" fmla="*/ 50258 h 1462114"/>
            <a:gd name="connsiteX4" fmla="*/ 2476013 w 2476013"/>
            <a:gd name="connsiteY4" fmla="*/ 9352 h 1462114"/>
            <a:gd name="connsiteX0" fmla="*/ 0 w 2476013"/>
            <a:gd name="connsiteY0" fmla="*/ 1462114 h 1462114"/>
            <a:gd name="connsiteX1" fmla="*/ 891384 w 2476013"/>
            <a:gd name="connsiteY1" fmla="*/ 735519 h 1462114"/>
            <a:gd name="connsiteX2" fmla="*/ 1489265 w 2476013"/>
            <a:gd name="connsiteY2" fmla="*/ 310899 h 1462114"/>
            <a:gd name="connsiteX3" fmla="*/ 2236231 w 2476013"/>
            <a:gd name="connsiteY3" fmla="*/ 50258 h 1462114"/>
            <a:gd name="connsiteX4" fmla="*/ 2476013 w 2476013"/>
            <a:gd name="connsiteY4" fmla="*/ 9352 h 1462114"/>
            <a:gd name="connsiteX0" fmla="*/ 0 w 2476013"/>
            <a:gd name="connsiteY0" fmla="*/ 1462114 h 1462114"/>
            <a:gd name="connsiteX1" fmla="*/ 854265 w 2476013"/>
            <a:gd name="connsiteY1" fmla="*/ 706799 h 1462114"/>
            <a:gd name="connsiteX2" fmla="*/ 1489265 w 2476013"/>
            <a:gd name="connsiteY2" fmla="*/ 310899 h 1462114"/>
            <a:gd name="connsiteX3" fmla="*/ 2236231 w 2476013"/>
            <a:gd name="connsiteY3" fmla="*/ 50258 h 1462114"/>
            <a:gd name="connsiteX4" fmla="*/ 2476013 w 2476013"/>
            <a:gd name="connsiteY4" fmla="*/ 9352 h 1462114"/>
            <a:gd name="connsiteX0" fmla="*/ 141613 w 2617626"/>
            <a:gd name="connsiteY0" fmla="*/ 1462114 h 1599988"/>
            <a:gd name="connsiteX1" fmla="*/ 142378 w 2617626"/>
            <a:gd name="connsiteY1" fmla="*/ 1474102 h 1599988"/>
            <a:gd name="connsiteX2" fmla="*/ 995878 w 2617626"/>
            <a:gd name="connsiteY2" fmla="*/ 706799 h 1599988"/>
            <a:gd name="connsiteX3" fmla="*/ 1630878 w 2617626"/>
            <a:gd name="connsiteY3" fmla="*/ 310899 h 1599988"/>
            <a:gd name="connsiteX4" fmla="*/ 2377844 w 2617626"/>
            <a:gd name="connsiteY4" fmla="*/ 50258 h 1599988"/>
            <a:gd name="connsiteX5" fmla="*/ 2617626 w 2617626"/>
            <a:gd name="connsiteY5" fmla="*/ 9352 h 1599988"/>
            <a:gd name="connsiteX0" fmla="*/ 141613 w 2617626"/>
            <a:gd name="connsiteY0" fmla="*/ 1452762 h 1590636"/>
            <a:gd name="connsiteX1" fmla="*/ 142378 w 2617626"/>
            <a:gd name="connsiteY1" fmla="*/ 1464750 h 1590636"/>
            <a:gd name="connsiteX2" fmla="*/ 995878 w 2617626"/>
            <a:gd name="connsiteY2" fmla="*/ 697447 h 1590636"/>
            <a:gd name="connsiteX3" fmla="*/ 1630878 w 2617626"/>
            <a:gd name="connsiteY3" fmla="*/ 301547 h 1590636"/>
            <a:gd name="connsiteX4" fmla="*/ 2437235 w 2617626"/>
            <a:gd name="connsiteY4" fmla="*/ 112708 h 1590636"/>
            <a:gd name="connsiteX5" fmla="*/ 2617626 w 2617626"/>
            <a:gd name="connsiteY5" fmla="*/ 0 h 1590636"/>
            <a:gd name="connsiteX0" fmla="*/ 141613 w 2677017"/>
            <a:gd name="connsiteY0" fmla="*/ 1409681 h 1547555"/>
            <a:gd name="connsiteX1" fmla="*/ 142378 w 2677017"/>
            <a:gd name="connsiteY1" fmla="*/ 1421669 h 1547555"/>
            <a:gd name="connsiteX2" fmla="*/ 995878 w 2677017"/>
            <a:gd name="connsiteY2" fmla="*/ 654366 h 1547555"/>
            <a:gd name="connsiteX3" fmla="*/ 1630878 w 2677017"/>
            <a:gd name="connsiteY3" fmla="*/ 258466 h 1547555"/>
            <a:gd name="connsiteX4" fmla="*/ 2437235 w 2677017"/>
            <a:gd name="connsiteY4" fmla="*/ 69627 h 1547555"/>
            <a:gd name="connsiteX5" fmla="*/ 2677017 w 2677017"/>
            <a:gd name="connsiteY5" fmla="*/ 0 h 1547555"/>
            <a:gd name="connsiteX0" fmla="*/ 141613 w 2684441"/>
            <a:gd name="connsiteY0" fmla="*/ 1377148 h 1515022"/>
            <a:gd name="connsiteX1" fmla="*/ 142378 w 2684441"/>
            <a:gd name="connsiteY1" fmla="*/ 1389136 h 1515022"/>
            <a:gd name="connsiteX2" fmla="*/ 995878 w 2684441"/>
            <a:gd name="connsiteY2" fmla="*/ 621833 h 1515022"/>
            <a:gd name="connsiteX3" fmla="*/ 1630878 w 2684441"/>
            <a:gd name="connsiteY3" fmla="*/ 225933 h 1515022"/>
            <a:gd name="connsiteX4" fmla="*/ 2437235 w 2684441"/>
            <a:gd name="connsiteY4" fmla="*/ 37094 h 1515022"/>
            <a:gd name="connsiteX5" fmla="*/ 2684441 w 2684441"/>
            <a:gd name="connsiteY5" fmla="*/ 3368 h 1515022"/>
            <a:gd name="connsiteX0" fmla="*/ 141613 w 2684441"/>
            <a:gd name="connsiteY0" fmla="*/ 1373780 h 1511654"/>
            <a:gd name="connsiteX1" fmla="*/ 142378 w 2684441"/>
            <a:gd name="connsiteY1" fmla="*/ 1385768 h 1511654"/>
            <a:gd name="connsiteX2" fmla="*/ 995878 w 2684441"/>
            <a:gd name="connsiteY2" fmla="*/ 618465 h 1511654"/>
            <a:gd name="connsiteX3" fmla="*/ 1608607 w 2684441"/>
            <a:gd name="connsiteY3" fmla="*/ 186664 h 1511654"/>
            <a:gd name="connsiteX4" fmla="*/ 2437235 w 2684441"/>
            <a:gd name="connsiteY4" fmla="*/ 33726 h 1511654"/>
            <a:gd name="connsiteX5" fmla="*/ 2684441 w 2684441"/>
            <a:gd name="connsiteY5" fmla="*/ 0 h 1511654"/>
            <a:gd name="connsiteX0" fmla="*/ 151511 w 2694339"/>
            <a:gd name="connsiteY0" fmla="*/ 1373780 h 1509261"/>
            <a:gd name="connsiteX1" fmla="*/ 152276 w 2694339"/>
            <a:gd name="connsiteY1" fmla="*/ 1385768 h 1509261"/>
            <a:gd name="connsiteX2" fmla="*/ 1065167 w 2694339"/>
            <a:gd name="connsiteY2" fmla="*/ 632825 h 1509261"/>
            <a:gd name="connsiteX3" fmla="*/ 1618505 w 2694339"/>
            <a:gd name="connsiteY3" fmla="*/ 186664 h 1509261"/>
            <a:gd name="connsiteX4" fmla="*/ 2447133 w 2694339"/>
            <a:gd name="connsiteY4" fmla="*/ 33726 h 1509261"/>
            <a:gd name="connsiteX5" fmla="*/ 2694339 w 2694339"/>
            <a:gd name="connsiteY5" fmla="*/ 0 h 1509261"/>
            <a:gd name="connsiteX0" fmla="*/ 196054 w 2738882"/>
            <a:gd name="connsiteY0" fmla="*/ 1373780 h 1487720"/>
            <a:gd name="connsiteX1" fmla="*/ 152276 w 2738882"/>
            <a:gd name="connsiteY1" fmla="*/ 1364227 h 1487720"/>
            <a:gd name="connsiteX2" fmla="*/ 1109710 w 2738882"/>
            <a:gd name="connsiteY2" fmla="*/ 632825 h 1487720"/>
            <a:gd name="connsiteX3" fmla="*/ 1663048 w 2738882"/>
            <a:gd name="connsiteY3" fmla="*/ 186664 h 1487720"/>
            <a:gd name="connsiteX4" fmla="*/ 2491676 w 2738882"/>
            <a:gd name="connsiteY4" fmla="*/ 33726 h 1487720"/>
            <a:gd name="connsiteX5" fmla="*/ 2738882 w 2738882"/>
            <a:gd name="connsiteY5" fmla="*/ 0 h 1487720"/>
            <a:gd name="connsiteX0" fmla="*/ 193579 w 2736407"/>
            <a:gd name="connsiteY0" fmla="*/ 1373780 h 1491309"/>
            <a:gd name="connsiteX1" fmla="*/ 149801 w 2736407"/>
            <a:gd name="connsiteY1" fmla="*/ 1364227 h 1491309"/>
            <a:gd name="connsiteX2" fmla="*/ 1092387 w 2736407"/>
            <a:gd name="connsiteY2" fmla="*/ 611285 h 1491309"/>
            <a:gd name="connsiteX3" fmla="*/ 1660573 w 2736407"/>
            <a:gd name="connsiteY3" fmla="*/ 186664 h 1491309"/>
            <a:gd name="connsiteX4" fmla="*/ 2489201 w 2736407"/>
            <a:gd name="connsiteY4" fmla="*/ 33726 h 1491309"/>
            <a:gd name="connsiteX5" fmla="*/ 2736407 w 2736407"/>
            <a:gd name="connsiteY5" fmla="*/ 0 h 1491309"/>
            <a:gd name="connsiteX0" fmla="*/ 193579 w 2736407"/>
            <a:gd name="connsiteY0" fmla="*/ 1373780 h 1491309"/>
            <a:gd name="connsiteX1" fmla="*/ 149801 w 2736407"/>
            <a:gd name="connsiteY1" fmla="*/ 1364227 h 1491309"/>
            <a:gd name="connsiteX2" fmla="*/ 1092387 w 2736407"/>
            <a:gd name="connsiteY2" fmla="*/ 611285 h 1491309"/>
            <a:gd name="connsiteX3" fmla="*/ 1623454 w 2736407"/>
            <a:gd name="connsiteY3" fmla="*/ 201024 h 1491309"/>
            <a:gd name="connsiteX4" fmla="*/ 2489201 w 2736407"/>
            <a:gd name="connsiteY4" fmla="*/ 33726 h 1491309"/>
            <a:gd name="connsiteX5" fmla="*/ 2736407 w 2736407"/>
            <a:gd name="connsiteY5" fmla="*/ 0 h 1491309"/>
            <a:gd name="connsiteX0" fmla="*/ 193579 w 2736407"/>
            <a:gd name="connsiteY0" fmla="*/ 1373780 h 1491309"/>
            <a:gd name="connsiteX1" fmla="*/ 149801 w 2736407"/>
            <a:gd name="connsiteY1" fmla="*/ 1364227 h 1491309"/>
            <a:gd name="connsiteX2" fmla="*/ 1092387 w 2736407"/>
            <a:gd name="connsiteY2" fmla="*/ 611285 h 1491309"/>
            <a:gd name="connsiteX3" fmla="*/ 1623454 w 2736407"/>
            <a:gd name="connsiteY3" fmla="*/ 201024 h 1491309"/>
            <a:gd name="connsiteX4" fmla="*/ 2504049 w 2736407"/>
            <a:gd name="connsiteY4" fmla="*/ 62447 h 1491309"/>
            <a:gd name="connsiteX5" fmla="*/ 2736407 w 2736407"/>
            <a:gd name="connsiteY5" fmla="*/ 0 h 1491309"/>
            <a:gd name="connsiteX0" fmla="*/ 193579 w 2758679"/>
            <a:gd name="connsiteY0" fmla="*/ 1352240 h 1469769"/>
            <a:gd name="connsiteX1" fmla="*/ 149801 w 2758679"/>
            <a:gd name="connsiteY1" fmla="*/ 1342687 h 1469769"/>
            <a:gd name="connsiteX2" fmla="*/ 1092387 w 2758679"/>
            <a:gd name="connsiteY2" fmla="*/ 589745 h 1469769"/>
            <a:gd name="connsiteX3" fmla="*/ 1623454 w 2758679"/>
            <a:gd name="connsiteY3" fmla="*/ 179484 h 1469769"/>
            <a:gd name="connsiteX4" fmla="*/ 2504049 w 2758679"/>
            <a:gd name="connsiteY4" fmla="*/ 40907 h 1469769"/>
            <a:gd name="connsiteX5" fmla="*/ 2758679 w 2758679"/>
            <a:gd name="connsiteY5" fmla="*/ 0 h 1469769"/>
            <a:gd name="connsiteX0" fmla="*/ 193579 w 2758679"/>
            <a:gd name="connsiteY0" fmla="*/ 1373780 h 1491309"/>
            <a:gd name="connsiteX1" fmla="*/ 149801 w 2758679"/>
            <a:gd name="connsiteY1" fmla="*/ 1364227 h 1491309"/>
            <a:gd name="connsiteX2" fmla="*/ 1092387 w 2758679"/>
            <a:gd name="connsiteY2" fmla="*/ 611285 h 1491309"/>
            <a:gd name="connsiteX3" fmla="*/ 1623454 w 2758679"/>
            <a:gd name="connsiteY3" fmla="*/ 201024 h 1491309"/>
            <a:gd name="connsiteX4" fmla="*/ 2504049 w 2758679"/>
            <a:gd name="connsiteY4" fmla="*/ 62447 h 1491309"/>
            <a:gd name="connsiteX5" fmla="*/ 2758679 w 2758679"/>
            <a:gd name="connsiteY5" fmla="*/ 0 h 1491309"/>
            <a:gd name="connsiteX0" fmla="*/ 193579 w 2758679"/>
            <a:gd name="connsiteY0" fmla="*/ 1380737 h 1498266"/>
            <a:gd name="connsiteX1" fmla="*/ 149801 w 2758679"/>
            <a:gd name="connsiteY1" fmla="*/ 1371184 h 1498266"/>
            <a:gd name="connsiteX2" fmla="*/ 1092387 w 2758679"/>
            <a:gd name="connsiteY2" fmla="*/ 618242 h 1498266"/>
            <a:gd name="connsiteX3" fmla="*/ 1623454 w 2758679"/>
            <a:gd name="connsiteY3" fmla="*/ 207981 h 1498266"/>
            <a:gd name="connsiteX4" fmla="*/ 2504049 w 2758679"/>
            <a:gd name="connsiteY4" fmla="*/ 33504 h 1498266"/>
            <a:gd name="connsiteX5" fmla="*/ 2758679 w 2758679"/>
            <a:gd name="connsiteY5" fmla="*/ 6957 h 1498266"/>
            <a:gd name="connsiteX0" fmla="*/ 193579 w 2758679"/>
            <a:gd name="connsiteY0" fmla="*/ 1373780 h 1491309"/>
            <a:gd name="connsiteX1" fmla="*/ 149801 w 2758679"/>
            <a:gd name="connsiteY1" fmla="*/ 1364227 h 1491309"/>
            <a:gd name="connsiteX2" fmla="*/ 1092387 w 2758679"/>
            <a:gd name="connsiteY2" fmla="*/ 611285 h 1491309"/>
            <a:gd name="connsiteX3" fmla="*/ 1623454 w 2758679"/>
            <a:gd name="connsiteY3" fmla="*/ 201024 h 1491309"/>
            <a:gd name="connsiteX4" fmla="*/ 2229367 w 2758679"/>
            <a:gd name="connsiteY4" fmla="*/ 69628 h 1491309"/>
            <a:gd name="connsiteX5" fmla="*/ 2758679 w 2758679"/>
            <a:gd name="connsiteY5" fmla="*/ 0 h 1491309"/>
            <a:gd name="connsiteX0" fmla="*/ 193579 w 2758679"/>
            <a:gd name="connsiteY0" fmla="*/ 1373780 h 1491309"/>
            <a:gd name="connsiteX1" fmla="*/ 149801 w 2758679"/>
            <a:gd name="connsiteY1" fmla="*/ 1364227 h 1491309"/>
            <a:gd name="connsiteX2" fmla="*/ 1092387 w 2758679"/>
            <a:gd name="connsiteY2" fmla="*/ 611285 h 1491309"/>
            <a:gd name="connsiteX3" fmla="*/ 1623454 w 2758679"/>
            <a:gd name="connsiteY3" fmla="*/ 201024 h 1491309"/>
            <a:gd name="connsiteX4" fmla="*/ 2244113 w 2758679"/>
            <a:gd name="connsiteY4" fmla="*/ 104198 h 1491309"/>
            <a:gd name="connsiteX5" fmla="*/ 2758679 w 2758679"/>
            <a:gd name="connsiteY5" fmla="*/ 0 h 1491309"/>
            <a:gd name="connsiteX0" fmla="*/ 193579 w 2758679"/>
            <a:gd name="connsiteY0" fmla="*/ 1373780 h 1491309"/>
            <a:gd name="connsiteX1" fmla="*/ 149801 w 2758679"/>
            <a:gd name="connsiteY1" fmla="*/ 1364227 h 1491309"/>
            <a:gd name="connsiteX2" fmla="*/ 1092387 w 2758679"/>
            <a:gd name="connsiteY2" fmla="*/ 611285 h 1491309"/>
            <a:gd name="connsiteX3" fmla="*/ 1579218 w 2758679"/>
            <a:gd name="connsiteY3" fmla="*/ 263249 h 1491309"/>
            <a:gd name="connsiteX4" fmla="*/ 2244113 w 2758679"/>
            <a:gd name="connsiteY4" fmla="*/ 104198 h 1491309"/>
            <a:gd name="connsiteX5" fmla="*/ 2758679 w 2758679"/>
            <a:gd name="connsiteY5" fmla="*/ 0 h 1491309"/>
            <a:gd name="connsiteX0" fmla="*/ 193579 w 2758679"/>
            <a:gd name="connsiteY0" fmla="*/ 1373780 h 1491309"/>
            <a:gd name="connsiteX1" fmla="*/ 149801 w 2758679"/>
            <a:gd name="connsiteY1" fmla="*/ 1364227 h 1491309"/>
            <a:gd name="connsiteX2" fmla="*/ 1092387 w 2758679"/>
            <a:gd name="connsiteY2" fmla="*/ 611285 h 1491309"/>
            <a:gd name="connsiteX3" fmla="*/ 1579218 w 2758679"/>
            <a:gd name="connsiteY3" fmla="*/ 263249 h 1491309"/>
            <a:gd name="connsiteX4" fmla="*/ 2244113 w 2758679"/>
            <a:gd name="connsiteY4" fmla="*/ 104198 h 1491309"/>
            <a:gd name="connsiteX5" fmla="*/ 2758679 w 2758679"/>
            <a:gd name="connsiteY5" fmla="*/ 0 h 1491309"/>
            <a:gd name="connsiteX0" fmla="*/ 193579 w 2758679"/>
            <a:gd name="connsiteY0" fmla="*/ 1373780 h 1491309"/>
            <a:gd name="connsiteX1" fmla="*/ 149801 w 2758679"/>
            <a:gd name="connsiteY1" fmla="*/ 1364227 h 1491309"/>
            <a:gd name="connsiteX2" fmla="*/ 1092387 w 2758679"/>
            <a:gd name="connsiteY2" fmla="*/ 611285 h 1491309"/>
            <a:gd name="connsiteX3" fmla="*/ 1579218 w 2758679"/>
            <a:gd name="connsiteY3" fmla="*/ 263249 h 1491309"/>
            <a:gd name="connsiteX4" fmla="*/ 2244113 w 2758679"/>
            <a:gd name="connsiteY4" fmla="*/ 104198 h 1491309"/>
            <a:gd name="connsiteX5" fmla="*/ 2758679 w 2758679"/>
            <a:gd name="connsiteY5" fmla="*/ 0 h 1491309"/>
            <a:gd name="connsiteX0" fmla="*/ 193579 w 2758679"/>
            <a:gd name="connsiteY0" fmla="*/ 1373780 h 1491309"/>
            <a:gd name="connsiteX1" fmla="*/ 149801 w 2758679"/>
            <a:gd name="connsiteY1" fmla="*/ 1364227 h 1491309"/>
            <a:gd name="connsiteX2" fmla="*/ 1092387 w 2758679"/>
            <a:gd name="connsiteY2" fmla="*/ 611285 h 1491309"/>
            <a:gd name="connsiteX3" fmla="*/ 1579218 w 2758679"/>
            <a:gd name="connsiteY3" fmla="*/ 263249 h 1491309"/>
            <a:gd name="connsiteX4" fmla="*/ 2244113 w 2758679"/>
            <a:gd name="connsiteY4" fmla="*/ 104198 h 1491309"/>
            <a:gd name="connsiteX5" fmla="*/ 2758679 w 2758679"/>
            <a:gd name="connsiteY5" fmla="*/ 0 h 1491309"/>
            <a:gd name="connsiteX0" fmla="*/ 192351 w 2757451"/>
            <a:gd name="connsiteY0" fmla="*/ 1373780 h 1491310"/>
            <a:gd name="connsiteX1" fmla="*/ 148573 w 2757451"/>
            <a:gd name="connsiteY1" fmla="*/ 1364227 h 1491310"/>
            <a:gd name="connsiteX2" fmla="*/ 1083787 w 2757451"/>
            <a:gd name="connsiteY2" fmla="*/ 611285 h 1491310"/>
            <a:gd name="connsiteX3" fmla="*/ 1577990 w 2757451"/>
            <a:gd name="connsiteY3" fmla="*/ 263249 h 1491310"/>
            <a:gd name="connsiteX4" fmla="*/ 2242885 w 2757451"/>
            <a:gd name="connsiteY4" fmla="*/ 104198 h 1491310"/>
            <a:gd name="connsiteX5" fmla="*/ 2757451 w 2757451"/>
            <a:gd name="connsiteY5" fmla="*/ 0 h 1491310"/>
            <a:gd name="connsiteX0" fmla="*/ 0 w 2565100"/>
            <a:gd name="connsiteY0" fmla="*/ 1373780 h 1373780"/>
            <a:gd name="connsiteX1" fmla="*/ 891436 w 2565100"/>
            <a:gd name="connsiteY1" fmla="*/ 611285 h 1373780"/>
            <a:gd name="connsiteX2" fmla="*/ 1385639 w 2565100"/>
            <a:gd name="connsiteY2" fmla="*/ 263249 h 1373780"/>
            <a:gd name="connsiteX3" fmla="*/ 2050534 w 2565100"/>
            <a:gd name="connsiteY3" fmla="*/ 104198 h 1373780"/>
            <a:gd name="connsiteX4" fmla="*/ 2565100 w 2565100"/>
            <a:gd name="connsiteY4" fmla="*/ 0 h 1373780"/>
            <a:gd name="connsiteX0" fmla="*/ 0 w 2683062"/>
            <a:gd name="connsiteY0" fmla="*/ 1449832 h 1449832"/>
            <a:gd name="connsiteX1" fmla="*/ 1009398 w 2683062"/>
            <a:gd name="connsiteY1" fmla="*/ 611285 h 1449832"/>
            <a:gd name="connsiteX2" fmla="*/ 1503601 w 2683062"/>
            <a:gd name="connsiteY2" fmla="*/ 263249 h 1449832"/>
            <a:gd name="connsiteX3" fmla="*/ 2168496 w 2683062"/>
            <a:gd name="connsiteY3" fmla="*/ 104198 h 1449832"/>
            <a:gd name="connsiteX4" fmla="*/ 2683062 w 2683062"/>
            <a:gd name="connsiteY4" fmla="*/ 0 h 1449832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</a:cxnLst>
          <a:rect l="l" t="t" r="r" b="b"/>
          <a:pathLst>
            <a:path w="2683062" h="1449832">
              <a:moveTo>
                <a:pt x="0" y="1449832"/>
              </a:moveTo>
              <a:cubicBezTo>
                <a:pt x="185716" y="1290979"/>
                <a:pt x="778458" y="796374"/>
                <a:pt x="1009398" y="611285"/>
              </a:cubicBezTo>
              <a:cubicBezTo>
                <a:pt x="1247634" y="427789"/>
                <a:pt x="1301731" y="376262"/>
                <a:pt x="1503601" y="263249"/>
              </a:cubicBezTo>
              <a:cubicBezTo>
                <a:pt x="1757284" y="205813"/>
                <a:pt x="1949801" y="134245"/>
                <a:pt x="2168496" y="104198"/>
              </a:cubicBezTo>
              <a:cubicBezTo>
                <a:pt x="2365073" y="60323"/>
                <a:pt x="2443879" y="21167"/>
                <a:pt x="2683062" y="0"/>
              </a:cubicBezTo>
            </a:path>
          </a:pathLst>
        </a:custGeom>
        <a:ln xmlns:a="http://schemas.openxmlformats.org/drawingml/2006/main">
          <a:solidFill>
            <a:schemeClr val="accent3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0.21662</cdr:x>
      <cdr:y>0.63837</cdr:y>
    </cdr:from>
    <cdr:to>
      <cdr:x>0.71356</cdr:x>
      <cdr:y>0.86266</cdr:y>
    </cdr:to>
    <cdr:sp macro="" textlink="">
      <cdr:nvSpPr>
        <cdr:cNvPr id="22" name="Freeform 21"/>
        <cdr:cNvSpPr/>
      </cdr:nvSpPr>
      <cdr:spPr>
        <a:xfrm xmlns:a="http://schemas.openxmlformats.org/drawingml/2006/main">
          <a:off x="1295400" y="2819400"/>
          <a:ext cx="2971800" cy="990600"/>
        </a:xfrm>
        <a:custGeom xmlns:a="http://schemas.openxmlformats.org/drawingml/2006/main">
          <a:avLst/>
          <a:gdLst>
            <a:gd name="connsiteX0" fmla="*/ 0 w 3873500"/>
            <a:gd name="connsiteY0" fmla="*/ 850900 h 850900"/>
            <a:gd name="connsiteX1" fmla="*/ 660400 w 3873500"/>
            <a:gd name="connsiteY1" fmla="*/ 406400 h 850900"/>
            <a:gd name="connsiteX2" fmla="*/ 1231900 w 3873500"/>
            <a:gd name="connsiteY2" fmla="*/ 139700 h 850900"/>
            <a:gd name="connsiteX3" fmla="*/ 2628900 w 3873500"/>
            <a:gd name="connsiteY3" fmla="*/ 50800 h 850900"/>
            <a:gd name="connsiteX4" fmla="*/ 3467100 w 3873500"/>
            <a:gd name="connsiteY4" fmla="*/ 12700 h 850900"/>
            <a:gd name="connsiteX5" fmla="*/ 3873500 w 3873500"/>
            <a:gd name="connsiteY5" fmla="*/ 0 h 850900"/>
            <a:gd name="connsiteX0" fmla="*/ 0 w 3467100"/>
            <a:gd name="connsiteY0" fmla="*/ 838200 h 838200"/>
            <a:gd name="connsiteX1" fmla="*/ 660400 w 3467100"/>
            <a:gd name="connsiteY1" fmla="*/ 393700 h 838200"/>
            <a:gd name="connsiteX2" fmla="*/ 1231900 w 3467100"/>
            <a:gd name="connsiteY2" fmla="*/ 127000 h 838200"/>
            <a:gd name="connsiteX3" fmla="*/ 2628900 w 3467100"/>
            <a:gd name="connsiteY3" fmla="*/ 38100 h 838200"/>
            <a:gd name="connsiteX4" fmla="*/ 3467100 w 3467100"/>
            <a:gd name="connsiteY4" fmla="*/ 0 h 838200"/>
            <a:gd name="connsiteX0" fmla="*/ 0 w 2628900"/>
            <a:gd name="connsiteY0" fmla="*/ 800100 h 800100"/>
            <a:gd name="connsiteX1" fmla="*/ 660400 w 2628900"/>
            <a:gd name="connsiteY1" fmla="*/ 355600 h 800100"/>
            <a:gd name="connsiteX2" fmla="*/ 1231900 w 2628900"/>
            <a:gd name="connsiteY2" fmla="*/ 88900 h 800100"/>
            <a:gd name="connsiteX3" fmla="*/ 2628900 w 2628900"/>
            <a:gd name="connsiteY3" fmla="*/ 0 h 800100"/>
            <a:gd name="connsiteX0" fmla="*/ 0 w 2659346"/>
            <a:gd name="connsiteY0" fmla="*/ 1008416 h 1008416"/>
            <a:gd name="connsiteX1" fmla="*/ 660400 w 2659346"/>
            <a:gd name="connsiteY1" fmla="*/ 563916 h 1008416"/>
            <a:gd name="connsiteX2" fmla="*/ 1231900 w 2659346"/>
            <a:gd name="connsiteY2" fmla="*/ 297216 h 1008416"/>
            <a:gd name="connsiteX3" fmla="*/ 2659346 w 2659346"/>
            <a:gd name="connsiteY3" fmla="*/ 0 h 1008416"/>
            <a:gd name="connsiteX0" fmla="*/ 0 w 2659346"/>
            <a:gd name="connsiteY0" fmla="*/ 1008416 h 1008416"/>
            <a:gd name="connsiteX1" fmla="*/ 660400 w 2659346"/>
            <a:gd name="connsiteY1" fmla="*/ 563916 h 1008416"/>
            <a:gd name="connsiteX2" fmla="*/ 1224289 w 2659346"/>
            <a:gd name="connsiteY2" fmla="*/ 338879 h 1008416"/>
            <a:gd name="connsiteX3" fmla="*/ 2659346 w 2659346"/>
            <a:gd name="connsiteY3" fmla="*/ 0 h 1008416"/>
            <a:gd name="connsiteX0" fmla="*/ 0 w 2659346"/>
            <a:gd name="connsiteY0" fmla="*/ 1008416 h 1008416"/>
            <a:gd name="connsiteX1" fmla="*/ 660400 w 2659346"/>
            <a:gd name="connsiteY1" fmla="*/ 563916 h 1008416"/>
            <a:gd name="connsiteX2" fmla="*/ 1110118 w 2659346"/>
            <a:gd name="connsiteY2" fmla="*/ 322214 h 1008416"/>
            <a:gd name="connsiteX3" fmla="*/ 2659346 w 2659346"/>
            <a:gd name="connsiteY3" fmla="*/ 0 h 1008416"/>
            <a:gd name="connsiteX0" fmla="*/ 0 w 2659346"/>
            <a:gd name="connsiteY0" fmla="*/ 1008416 h 1008416"/>
            <a:gd name="connsiteX1" fmla="*/ 629954 w 2659346"/>
            <a:gd name="connsiteY1" fmla="*/ 538918 h 1008416"/>
            <a:gd name="connsiteX2" fmla="*/ 1110118 w 2659346"/>
            <a:gd name="connsiteY2" fmla="*/ 322214 h 1008416"/>
            <a:gd name="connsiteX3" fmla="*/ 2659346 w 2659346"/>
            <a:gd name="connsiteY3" fmla="*/ 0 h 1008416"/>
            <a:gd name="connsiteX0" fmla="*/ 0 w 2659346"/>
            <a:gd name="connsiteY0" fmla="*/ 1008416 h 1008416"/>
            <a:gd name="connsiteX1" fmla="*/ 637566 w 2659346"/>
            <a:gd name="connsiteY1" fmla="*/ 547250 h 1008416"/>
            <a:gd name="connsiteX2" fmla="*/ 1110118 w 2659346"/>
            <a:gd name="connsiteY2" fmla="*/ 322214 h 1008416"/>
            <a:gd name="connsiteX3" fmla="*/ 2659346 w 2659346"/>
            <a:gd name="connsiteY3" fmla="*/ 0 h 1008416"/>
            <a:gd name="connsiteX0" fmla="*/ 0 w 2727848"/>
            <a:gd name="connsiteY0" fmla="*/ 975085 h 975085"/>
            <a:gd name="connsiteX1" fmla="*/ 637566 w 2727848"/>
            <a:gd name="connsiteY1" fmla="*/ 513919 h 975085"/>
            <a:gd name="connsiteX2" fmla="*/ 1110118 w 2727848"/>
            <a:gd name="connsiteY2" fmla="*/ 288883 h 975085"/>
            <a:gd name="connsiteX3" fmla="*/ 2727848 w 2727848"/>
            <a:gd name="connsiteY3" fmla="*/ 0 h 975085"/>
            <a:gd name="connsiteX0" fmla="*/ 0 w 2727848"/>
            <a:gd name="connsiteY0" fmla="*/ 975085 h 975085"/>
            <a:gd name="connsiteX1" fmla="*/ 637566 w 2727848"/>
            <a:gd name="connsiteY1" fmla="*/ 513919 h 975085"/>
            <a:gd name="connsiteX2" fmla="*/ 1125341 w 2727848"/>
            <a:gd name="connsiteY2" fmla="*/ 247220 h 975085"/>
            <a:gd name="connsiteX3" fmla="*/ 2727848 w 2727848"/>
            <a:gd name="connsiteY3" fmla="*/ 0 h 975085"/>
            <a:gd name="connsiteX0" fmla="*/ 0 w 2727848"/>
            <a:gd name="connsiteY0" fmla="*/ 975085 h 975085"/>
            <a:gd name="connsiteX1" fmla="*/ 637566 w 2727848"/>
            <a:gd name="connsiteY1" fmla="*/ 513919 h 975085"/>
            <a:gd name="connsiteX2" fmla="*/ 1163398 w 2727848"/>
            <a:gd name="connsiteY2" fmla="*/ 305548 h 975085"/>
            <a:gd name="connsiteX3" fmla="*/ 2727848 w 2727848"/>
            <a:gd name="connsiteY3" fmla="*/ 0 h 975085"/>
            <a:gd name="connsiteX0" fmla="*/ 0 w 2727848"/>
            <a:gd name="connsiteY0" fmla="*/ 975085 h 975085"/>
            <a:gd name="connsiteX1" fmla="*/ 637566 w 2727848"/>
            <a:gd name="connsiteY1" fmla="*/ 513919 h 975085"/>
            <a:gd name="connsiteX2" fmla="*/ 1429797 w 2727848"/>
            <a:gd name="connsiteY2" fmla="*/ 280550 h 975085"/>
            <a:gd name="connsiteX3" fmla="*/ 2727848 w 2727848"/>
            <a:gd name="connsiteY3" fmla="*/ 0 h 975085"/>
            <a:gd name="connsiteX0" fmla="*/ 0 w 2727848"/>
            <a:gd name="connsiteY0" fmla="*/ 975085 h 975085"/>
            <a:gd name="connsiteX1" fmla="*/ 698457 w 2727848"/>
            <a:gd name="connsiteY1" fmla="*/ 555582 h 975085"/>
            <a:gd name="connsiteX2" fmla="*/ 1429797 w 2727848"/>
            <a:gd name="connsiteY2" fmla="*/ 280550 h 975085"/>
            <a:gd name="connsiteX3" fmla="*/ 2727848 w 2727848"/>
            <a:gd name="connsiteY3" fmla="*/ 0 h 975085"/>
            <a:gd name="connsiteX0" fmla="*/ 0 w 2765905"/>
            <a:gd name="connsiteY0" fmla="*/ 983418 h 983418"/>
            <a:gd name="connsiteX1" fmla="*/ 736514 w 2765905"/>
            <a:gd name="connsiteY1" fmla="*/ 555582 h 983418"/>
            <a:gd name="connsiteX2" fmla="*/ 1467854 w 2765905"/>
            <a:gd name="connsiteY2" fmla="*/ 280550 h 983418"/>
            <a:gd name="connsiteX3" fmla="*/ 2765905 w 2765905"/>
            <a:gd name="connsiteY3" fmla="*/ 0 h 983418"/>
            <a:gd name="connsiteX0" fmla="*/ 0 w 2765905"/>
            <a:gd name="connsiteY0" fmla="*/ 983418 h 983418"/>
            <a:gd name="connsiteX1" fmla="*/ 736514 w 2765905"/>
            <a:gd name="connsiteY1" fmla="*/ 555582 h 983418"/>
            <a:gd name="connsiteX2" fmla="*/ 1467854 w 2765905"/>
            <a:gd name="connsiteY2" fmla="*/ 255553 h 983418"/>
            <a:gd name="connsiteX3" fmla="*/ 2765905 w 2765905"/>
            <a:gd name="connsiteY3" fmla="*/ 0 h 983418"/>
            <a:gd name="connsiteX0" fmla="*/ 0 w 2773516"/>
            <a:gd name="connsiteY0" fmla="*/ 1025081 h 1025081"/>
            <a:gd name="connsiteX1" fmla="*/ 736514 w 2773516"/>
            <a:gd name="connsiteY1" fmla="*/ 597245 h 1025081"/>
            <a:gd name="connsiteX2" fmla="*/ 1467854 w 2773516"/>
            <a:gd name="connsiteY2" fmla="*/ 297216 h 1025081"/>
            <a:gd name="connsiteX3" fmla="*/ 2773516 w 2773516"/>
            <a:gd name="connsiteY3" fmla="*/ 0 h 1025081"/>
            <a:gd name="connsiteX0" fmla="*/ 0 w 2773516"/>
            <a:gd name="connsiteY0" fmla="*/ 1025081 h 1025081"/>
            <a:gd name="connsiteX1" fmla="*/ 736514 w 2773516"/>
            <a:gd name="connsiteY1" fmla="*/ 597245 h 1025081"/>
            <a:gd name="connsiteX2" fmla="*/ 1467854 w 2773516"/>
            <a:gd name="connsiteY2" fmla="*/ 297216 h 1025081"/>
            <a:gd name="connsiteX3" fmla="*/ 2215766 w 2773516"/>
            <a:gd name="connsiteY3" fmla="*/ 166652 h 1025081"/>
            <a:gd name="connsiteX4" fmla="*/ 2773516 w 2773516"/>
            <a:gd name="connsiteY4" fmla="*/ 0 h 1025081"/>
            <a:gd name="connsiteX0" fmla="*/ 0 w 2773516"/>
            <a:gd name="connsiteY0" fmla="*/ 1025081 h 1025081"/>
            <a:gd name="connsiteX1" fmla="*/ 736514 w 2773516"/>
            <a:gd name="connsiteY1" fmla="*/ 597245 h 1025081"/>
            <a:gd name="connsiteX2" fmla="*/ 1467854 w 2773516"/>
            <a:gd name="connsiteY2" fmla="*/ 338880 h 1025081"/>
            <a:gd name="connsiteX3" fmla="*/ 2215766 w 2773516"/>
            <a:gd name="connsiteY3" fmla="*/ 166652 h 1025081"/>
            <a:gd name="connsiteX4" fmla="*/ 2773516 w 2773516"/>
            <a:gd name="connsiteY4" fmla="*/ 0 h 1025081"/>
            <a:gd name="connsiteX0" fmla="*/ 0 w 2796350"/>
            <a:gd name="connsiteY0" fmla="*/ 991750 h 991750"/>
            <a:gd name="connsiteX1" fmla="*/ 736514 w 2796350"/>
            <a:gd name="connsiteY1" fmla="*/ 563914 h 991750"/>
            <a:gd name="connsiteX2" fmla="*/ 1467854 w 2796350"/>
            <a:gd name="connsiteY2" fmla="*/ 305549 h 991750"/>
            <a:gd name="connsiteX3" fmla="*/ 2215766 w 2796350"/>
            <a:gd name="connsiteY3" fmla="*/ 133321 h 991750"/>
            <a:gd name="connsiteX4" fmla="*/ 2796350 w 2796350"/>
            <a:gd name="connsiteY4" fmla="*/ 0 h 991750"/>
            <a:gd name="connsiteX0" fmla="*/ 0 w 2758293"/>
            <a:gd name="connsiteY0" fmla="*/ 1041746 h 1041746"/>
            <a:gd name="connsiteX1" fmla="*/ 736514 w 2758293"/>
            <a:gd name="connsiteY1" fmla="*/ 613910 h 1041746"/>
            <a:gd name="connsiteX2" fmla="*/ 1467854 w 2758293"/>
            <a:gd name="connsiteY2" fmla="*/ 355545 h 1041746"/>
            <a:gd name="connsiteX3" fmla="*/ 2215766 w 2758293"/>
            <a:gd name="connsiteY3" fmla="*/ 183317 h 1041746"/>
            <a:gd name="connsiteX4" fmla="*/ 2758293 w 2758293"/>
            <a:gd name="connsiteY4" fmla="*/ 0 h 1041746"/>
            <a:gd name="connsiteX0" fmla="*/ 0 w 2758293"/>
            <a:gd name="connsiteY0" fmla="*/ 1041746 h 1041746"/>
            <a:gd name="connsiteX1" fmla="*/ 736514 w 2758293"/>
            <a:gd name="connsiteY1" fmla="*/ 613910 h 1041746"/>
            <a:gd name="connsiteX2" fmla="*/ 1467854 w 2758293"/>
            <a:gd name="connsiteY2" fmla="*/ 355545 h 1041746"/>
            <a:gd name="connsiteX3" fmla="*/ 2192932 w 2758293"/>
            <a:gd name="connsiteY3" fmla="*/ 141654 h 1041746"/>
            <a:gd name="connsiteX4" fmla="*/ 2758293 w 2758293"/>
            <a:gd name="connsiteY4" fmla="*/ 0 h 1041746"/>
            <a:gd name="connsiteX0" fmla="*/ 0 w 2758293"/>
            <a:gd name="connsiteY0" fmla="*/ 1041746 h 1041746"/>
            <a:gd name="connsiteX1" fmla="*/ 736514 w 2758293"/>
            <a:gd name="connsiteY1" fmla="*/ 613910 h 1041746"/>
            <a:gd name="connsiteX2" fmla="*/ 1368906 w 2758293"/>
            <a:gd name="connsiteY2" fmla="*/ 255553 h 1041746"/>
            <a:gd name="connsiteX3" fmla="*/ 2192932 w 2758293"/>
            <a:gd name="connsiteY3" fmla="*/ 141654 h 1041746"/>
            <a:gd name="connsiteX4" fmla="*/ 2758293 w 2758293"/>
            <a:gd name="connsiteY4" fmla="*/ 0 h 1041746"/>
            <a:gd name="connsiteX0" fmla="*/ 0 w 2758293"/>
            <a:gd name="connsiteY0" fmla="*/ 1041746 h 1041746"/>
            <a:gd name="connsiteX1" fmla="*/ 736514 w 2758293"/>
            <a:gd name="connsiteY1" fmla="*/ 613910 h 1041746"/>
            <a:gd name="connsiteX2" fmla="*/ 1368906 w 2758293"/>
            <a:gd name="connsiteY2" fmla="*/ 255553 h 1041746"/>
            <a:gd name="connsiteX3" fmla="*/ 2758293 w 2758293"/>
            <a:gd name="connsiteY3" fmla="*/ 0 h 1041746"/>
            <a:gd name="connsiteX0" fmla="*/ 0 w 2758293"/>
            <a:gd name="connsiteY0" fmla="*/ 1041746 h 1041746"/>
            <a:gd name="connsiteX1" fmla="*/ 736514 w 2758293"/>
            <a:gd name="connsiteY1" fmla="*/ 613910 h 1041746"/>
            <a:gd name="connsiteX2" fmla="*/ 1376517 w 2758293"/>
            <a:gd name="connsiteY2" fmla="*/ 188892 h 1041746"/>
            <a:gd name="connsiteX3" fmla="*/ 2758293 w 2758293"/>
            <a:gd name="connsiteY3" fmla="*/ 0 h 1041746"/>
            <a:gd name="connsiteX0" fmla="*/ 0 w 2758293"/>
            <a:gd name="connsiteY0" fmla="*/ 1041746 h 1041746"/>
            <a:gd name="connsiteX1" fmla="*/ 736514 w 2758293"/>
            <a:gd name="connsiteY1" fmla="*/ 613910 h 1041746"/>
            <a:gd name="connsiteX2" fmla="*/ 1445020 w 2758293"/>
            <a:gd name="connsiteY2" fmla="*/ 330547 h 1041746"/>
            <a:gd name="connsiteX3" fmla="*/ 2758293 w 2758293"/>
            <a:gd name="connsiteY3" fmla="*/ 0 h 1041746"/>
            <a:gd name="connsiteX0" fmla="*/ 0 w 2758293"/>
            <a:gd name="connsiteY0" fmla="*/ 1041746 h 1041746"/>
            <a:gd name="connsiteX1" fmla="*/ 736514 w 2758293"/>
            <a:gd name="connsiteY1" fmla="*/ 613910 h 1041746"/>
            <a:gd name="connsiteX2" fmla="*/ 1308015 w 2758293"/>
            <a:gd name="connsiteY2" fmla="*/ 288884 h 1041746"/>
            <a:gd name="connsiteX3" fmla="*/ 2758293 w 2758293"/>
            <a:gd name="connsiteY3" fmla="*/ 0 h 1041746"/>
            <a:gd name="connsiteX0" fmla="*/ 0 w 2796350"/>
            <a:gd name="connsiteY0" fmla="*/ 991750 h 991750"/>
            <a:gd name="connsiteX1" fmla="*/ 736514 w 2796350"/>
            <a:gd name="connsiteY1" fmla="*/ 563914 h 991750"/>
            <a:gd name="connsiteX2" fmla="*/ 1308015 w 2796350"/>
            <a:gd name="connsiteY2" fmla="*/ 238888 h 991750"/>
            <a:gd name="connsiteX3" fmla="*/ 2796350 w 2796350"/>
            <a:gd name="connsiteY3" fmla="*/ 0 h 991750"/>
            <a:gd name="connsiteX0" fmla="*/ 0 w 2796350"/>
            <a:gd name="connsiteY0" fmla="*/ 991750 h 991750"/>
            <a:gd name="connsiteX1" fmla="*/ 1308015 w 2796350"/>
            <a:gd name="connsiteY1" fmla="*/ 238888 h 991750"/>
            <a:gd name="connsiteX2" fmla="*/ 2796350 w 2796350"/>
            <a:gd name="connsiteY2" fmla="*/ 0 h 991750"/>
            <a:gd name="connsiteX0" fmla="*/ 0 w 2796350"/>
            <a:gd name="connsiteY0" fmla="*/ 991750 h 991750"/>
            <a:gd name="connsiteX1" fmla="*/ 1368906 w 2796350"/>
            <a:gd name="connsiteY1" fmla="*/ 222223 h 991750"/>
            <a:gd name="connsiteX2" fmla="*/ 2796350 w 2796350"/>
            <a:gd name="connsiteY2" fmla="*/ 0 h 991750"/>
            <a:gd name="connsiteX0" fmla="*/ 0 w 2819184"/>
            <a:gd name="connsiteY0" fmla="*/ 958419 h 958419"/>
            <a:gd name="connsiteX1" fmla="*/ 1368906 w 2819184"/>
            <a:gd name="connsiteY1" fmla="*/ 188892 h 958419"/>
            <a:gd name="connsiteX2" fmla="*/ 2819184 w 2819184"/>
            <a:gd name="connsiteY2" fmla="*/ 0 h 958419"/>
            <a:gd name="connsiteX0" fmla="*/ 0 w 2819184"/>
            <a:gd name="connsiteY0" fmla="*/ 958419 h 958419"/>
            <a:gd name="connsiteX1" fmla="*/ 1368906 w 2819184"/>
            <a:gd name="connsiteY1" fmla="*/ 230556 h 958419"/>
            <a:gd name="connsiteX2" fmla="*/ 2819184 w 2819184"/>
            <a:gd name="connsiteY2" fmla="*/ 0 h 958419"/>
            <a:gd name="connsiteX0" fmla="*/ 0 w 2819184"/>
            <a:gd name="connsiteY0" fmla="*/ 958419 h 958419"/>
            <a:gd name="connsiteX1" fmla="*/ 1361295 w 2819184"/>
            <a:gd name="connsiteY1" fmla="*/ 180561 h 958419"/>
            <a:gd name="connsiteX2" fmla="*/ 2819184 w 2819184"/>
            <a:gd name="connsiteY2" fmla="*/ 0 h 958419"/>
            <a:gd name="connsiteX0" fmla="*/ 0 w 2819184"/>
            <a:gd name="connsiteY0" fmla="*/ 958419 h 958419"/>
            <a:gd name="connsiteX1" fmla="*/ 1224290 w 2819184"/>
            <a:gd name="connsiteY1" fmla="*/ 188894 h 958419"/>
            <a:gd name="connsiteX2" fmla="*/ 2819184 w 2819184"/>
            <a:gd name="connsiteY2" fmla="*/ 0 h 958419"/>
            <a:gd name="connsiteX0" fmla="*/ 0 w 2819184"/>
            <a:gd name="connsiteY0" fmla="*/ 958419 h 958419"/>
            <a:gd name="connsiteX1" fmla="*/ 1064451 w 2819184"/>
            <a:gd name="connsiteY1" fmla="*/ 280553 h 958419"/>
            <a:gd name="connsiteX2" fmla="*/ 2819184 w 2819184"/>
            <a:gd name="connsiteY2" fmla="*/ 0 h 958419"/>
            <a:gd name="connsiteX0" fmla="*/ 0 w 2819184"/>
            <a:gd name="connsiteY0" fmla="*/ 958419 h 958419"/>
            <a:gd name="connsiteX1" fmla="*/ 1041617 w 2819184"/>
            <a:gd name="connsiteY1" fmla="*/ 247223 h 958419"/>
            <a:gd name="connsiteX2" fmla="*/ 2819184 w 2819184"/>
            <a:gd name="connsiteY2" fmla="*/ 0 h 958419"/>
            <a:gd name="connsiteX0" fmla="*/ 0 w 2819184"/>
            <a:gd name="connsiteY0" fmla="*/ 958419 h 958419"/>
            <a:gd name="connsiteX1" fmla="*/ 1171010 w 2819184"/>
            <a:gd name="connsiteY1" fmla="*/ 247224 h 958419"/>
            <a:gd name="connsiteX2" fmla="*/ 2819184 w 2819184"/>
            <a:gd name="connsiteY2" fmla="*/ 0 h 958419"/>
            <a:gd name="connsiteX0" fmla="*/ 0 w 2819184"/>
            <a:gd name="connsiteY0" fmla="*/ 958419 h 958419"/>
            <a:gd name="connsiteX1" fmla="*/ 1171010 w 2819184"/>
            <a:gd name="connsiteY1" fmla="*/ 247224 h 958419"/>
            <a:gd name="connsiteX2" fmla="*/ 1934145 w 2819184"/>
            <a:gd name="connsiteY2" fmla="*/ 158317 h 958419"/>
            <a:gd name="connsiteX3" fmla="*/ 2819184 w 2819184"/>
            <a:gd name="connsiteY3" fmla="*/ 0 h 958419"/>
            <a:gd name="connsiteX0" fmla="*/ 0 w 2819184"/>
            <a:gd name="connsiteY0" fmla="*/ 958419 h 958419"/>
            <a:gd name="connsiteX1" fmla="*/ 1171010 w 2819184"/>
            <a:gd name="connsiteY1" fmla="*/ 247224 h 958419"/>
            <a:gd name="connsiteX2" fmla="*/ 2002647 w 2819184"/>
            <a:gd name="connsiteY2" fmla="*/ 133320 h 958419"/>
            <a:gd name="connsiteX3" fmla="*/ 2819184 w 2819184"/>
            <a:gd name="connsiteY3" fmla="*/ 0 h 958419"/>
            <a:gd name="connsiteX0" fmla="*/ 0 w 2765904"/>
            <a:gd name="connsiteY0" fmla="*/ 958419 h 958419"/>
            <a:gd name="connsiteX1" fmla="*/ 1171010 w 2765904"/>
            <a:gd name="connsiteY1" fmla="*/ 247224 h 958419"/>
            <a:gd name="connsiteX2" fmla="*/ 2002647 w 2765904"/>
            <a:gd name="connsiteY2" fmla="*/ 133320 h 958419"/>
            <a:gd name="connsiteX3" fmla="*/ 2765904 w 2765904"/>
            <a:gd name="connsiteY3" fmla="*/ 0 h 958419"/>
            <a:gd name="connsiteX0" fmla="*/ 0 w 2765904"/>
            <a:gd name="connsiteY0" fmla="*/ 958419 h 958419"/>
            <a:gd name="connsiteX1" fmla="*/ 1171010 w 2765904"/>
            <a:gd name="connsiteY1" fmla="*/ 247224 h 958419"/>
            <a:gd name="connsiteX2" fmla="*/ 1987424 w 2765904"/>
            <a:gd name="connsiteY2" fmla="*/ 91657 h 958419"/>
            <a:gd name="connsiteX3" fmla="*/ 2765904 w 2765904"/>
            <a:gd name="connsiteY3" fmla="*/ 0 h 958419"/>
            <a:gd name="connsiteX0" fmla="*/ 0 w 2765904"/>
            <a:gd name="connsiteY0" fmla="*/ 958419 h 958419"/>
            <a:gd name="connsiteX1" fmla="*/ 1171010 w 2765904"/>
            <a:gd name="connsiteY1" fmla="*/ 313886 h 958419"/>
            <a:gd name="connsiteX2" fmla="*/ 1987424 w 2765904"/>
            <a:gd name="connsiteY2" fmla="*/ 91657 h 958419"/>
            <a:gd name="connsiteX3" fmla="*/ 2765904 w 2765904"/>
            <a:gd name="connsiteY3" fmla="*/ 0 h 958419"/>
            <a:gd name="connsiteX0" fmla="*/ 0 w 2765904"/>
            <a:gd name="connsiteY0" fmla="*/ 958419 h 958419"/>
            <a:gd name="connsiteX1" fmla="*/ 1171010 w 2765904"/>
            <a:gd name="connsiteY1" fmla="*/ 313886 h 958419"/>
            <a:gd name="connsiteX2" fmla="*/ 2002647 w 2765904"/>
            <a:gd name="connsiteY2" fmla="*/ 141653 h 958419"/>
            <a:gd name="connsiteX3" fmla="*/ 2765904 w 2765904"/>
            <a:gd name="connsiteY3" fmla="*/ 0 h 958419"/>
            <a:gd name="connsiteX0" fmla="*/ 0 w 2765904"/>
            <a:gd name="connsiteY0" fmla="*/ 958419 h 958419"/>
            <a:gd name="connsiteX1" fmla="*/ 1171010 w 2765904"/>
            <a:gd name="connsiteY1" fmla="*/ 313886 h 958419"/>
            <a:gd name="connsiteX2" fmla="*/ 1979813 w 2765904"/>
            <a:gd name="connsiteY2" fmla="*/ 124988 h 958419"/>
            <a:gd name="connsiteX3" fmla="*/ 2765904 w 2765904"/>
            <a:gd name="connsiteY3" fmla="*/ 0 h 958419"/>
            <a:gd name="connsiteX0" fmla="*/ 0 w 2765904"/>
            <a:gd name="connsiteY0" fmla="*/ 958419 h 958419"/>
            <a:gd name="connsiteX1" fmla="*/ 1049228 w 2765904"/>
            <a:gd name="connsiteY1" fmla="*/ 313886 h 958419"/>
            <a:gd name="connsiteX2" fmla="*/ 1979813 w 2765904"/>
            <a:gd name="connsiteY2" fmla="*/ 124988 h 958419"/>
            <a:gd name="connsiteX3" fmla="*/ 2765904 w 2765904"/>
            <a:gd name="connsiteY3" fmla="*/ 0 h 958419"/>
            <a:gd name="connsiteX0" fmla="*/ 0 w 2727847"/>
            <a:gd name="connsiteY0" fmla="*/ 975084 h 975084"/>
            <a:gd name="connsiteX1" fmla="*/ 1011171 w 2727847"/>
            <a:gd name="connsiteY1" fmla="*/ 313886 h 975084"/>
            <a:gd name="connsiteX2" fmla="*/ 1941756 w 2727847"/>
            <a:gd name="connsiteY2" fmla="*/ 124988 h 975084"/>
            <a:gd name="connsiteX3" fmla="*/ 2727847 w 2727847"/>
            <a:gd name="connsiteY3" fmla="*/ 0 h 975084"/>
            <a:gd name="connsiteX0" fmla="*/ 0 w 2682179"/>
            <a:gd name="connsiteY0" fmla="*/ 966751 h 966751"/>
            <a:gd name="connsiteX1" fmla="*/ 965503 w 2682179"/>
            <a:gd name="connsiteY1" fmla="*/ 313886 h 966751"/>
            <a:gd name="connsiteX2" fmla="*/ 1896088 w 2682179"/>
            <a:gd name="connsiteY2" fmla="*/ 124988 h 966751"/>
            <a:gd name="connsiteX3" fmla="*/ 2682179 w 2682179"/>
            <a:gd name="connsiteY3" fmla="*/ 0 h 966751"/>
            <a:gd name="connsiteX0" fmla="*/ 0 w 2682179"/>
            <a:gd name="connsiteY0" fmla="*/ 966751 h 966751"/>
            <a:gd name="connsiteX1" fmla="*/ 965503 w 2682179"/>
            <a:gd name="connsiteY1" fmla="*/ 313886 h 966751"/>
            <a:gd name="connsiteX2" fmla="*/ 1896088 w 2682179"/>
            <a:gd name="connsiteY2" fmla="*/ 124988 h 966751"/>
            <a:gd name="connsiteX3" fmla="*/ 2682179 w 2682179"/>
            <a:gd name="connsiteY3" fmla="*/ 0 h 966751"/>
            <a:gd name="connsiteX0" fmla="*/ 0 w 2682179"/>
            <a:gd name="connsiteY0" fmla="*/ 966751 h 966751"/>
            <a:gd name="connsiteX1" fmla="*/ 965503 w 2682179"/>
            <a:gd name="connsiteY1" fmla="*/ 313886 h 966751"/>
            <a:gd name="connsiteX2" fmla="*/ 1896088 w 2682179"/>
            <a:gd name="connsiteY2" fmla="*/ 124988 h 966751"/>
            <a:gd name="connsiteX3" fmla="*/ 2682179 w 2682179"/>
            <a:gd name="connsiteY3" fmla="*/ 0 h 966751"/>
            <a:gd name="connsiteX0" fmla="*/ 0 w 2682179"/>
            <a:gd name="connsiteY0" fmla="*/ 966751 h 966751"/>
            <a:gd name="connsiteX1" fmla="*/ 942669 w 2682179"/>
            <a:gd name="connsiteY1" fmla="*/ 297221 h 966751"/>
            <a:gd name="connsiteX2" fmla="*/ 1896088 w 2682179"/>
            <a:gd name="connsiteY2" fmla="*/ 124988 h 966751"/>
            <a:gd name="connsiteX3" fmla="*/ 2682179 w 2682179"/>
            <a:gd name="connsiteY3" fmla="*/ 0 h 966751"/>
            <a:gd name="connsiteX0" fmla="*/ 0 w 2682179"/>
            <a:gd name="connsiteY0" fmla="*/ 966751 h 966751"/>
            <a:gd name="connsiteX1" fmla="*/ 942669 w 2682179"/>
            <a:gd name="connsiteY1" fmla="*/ 297221 h 966751"/>
            <a:gd name="connsiteX2" fmla="*/ 1896088 w 2682179"/>
            <a:gd name="connsiteY2" fmla="*/ 124988 h 966751"/>
            <a:gd name="connsiteX3" fmla="*/ 2682179 w 2682179"/>
            <a:gd name="connsiteY3" fmla="*/ 0 h 966751"/>
            <a:gd name="connsiteX0" fmla="*/ 0 w 2682179"/>
            <a:gd name="connsiteY0" fmla="*/ 966751 h 966751"/>
            <a:gd name="connsiteX1" fmla="*/ 942669 w 2682179"/>
            <a:gd name="connsiteY1" fmla="*/ 297221 h 966751"/>
            <a:gd name="connsiteX2" fmla="*/ 1896088 w 2682179"/>
            <a:gd name="connsiteY2" fmla="*/ 99991 h 966751"/>
            <a:gd name="connsiteX3" fmla="*/ 2682179 w 2682179"/>
            <a:gd name="connsiteY3" fmla="*/ 0 h 966751"/>
            <a:gd name="connsiteX0" fmla="*/ 0 w 2689790"/>
            <a:gd name="connsiteY0" fmla="*/ 941753 h 941753"/>
            <a:gd name="connsiteX1" fmla="*/ 942669 w 2689790"/>
            <a:gd name="connsiteY1" fmla="*/ 272223 h 941753"/>
            <a:gd name="connsiteX2" fmla="*/ 1896088 w 2689790"/>
            <a:gd name="connsiteY2" fmla="*/ 74993 h 941753"/>
            <a:gd name="connsiteX3" fmla="*/ 2689790 w 2689790"/>
            <a:gd name="connsiteY3" fmla="*/ 0 h 941753"/>
            <a:gd name="connsiteX0" fmla="*/ 0 w 2689790"/>
            <a:gd name="connsiteY0" fmla="*/ 941753 h 941753"/>
            <a:gd name="connsiteX1" fmla="*/ 942669 w 2689790"/>
            <a:gd name="connsiteY1" fmla="*/ 272223 h 941753"/>
            <a:gd name="connsiteX2" fmla="*/ 1903700 w 2689790"/>
            <a:gd name="connsiteY2" fmla="*/ 99991 h 941753"/>
            <a:gd name="connsiteX3" fmla="*/ 2689790 w 2689790"/>
            <a:gd name="connsiteY3" fmla="*/ 0 h 941753"/>
            <a:gd name="connsiteX0" fmla="*/ 0 w 2689790"/>
            <a:gd name="connsiteY0" fmla="*/ 941753 h 941753"/>
            <a:gd name="connsiteX1" fmla="*/ 942669 w 2689790"/>
            <a:gd name="connsiteY1" fmla="*/ 272223 h 941753"/>
            <a:gd name="connsiteX2" fmla="*/ 1424182 w 2689790"/>
            <a:gd name="connsiteY2" fmla="*/ 183314 h 941753"/>
            <a:gd name="connsiteX3" fmla="*/ 1903700 w 2689790"/>
            <a:gd name="connsiteY3" fmla="*/ 99991 h 941753"/>
            <a:gd name="connsiteX4" fmla="*/ 2689790 w 2689790"/>
            <a:gd name="connsiteY4" fmla="*/ 0 h 941753"/>
            <a:gd name="connsiteX0" fmla="*/ 0 w 2689790"/>
            <a:gd name="connsiteY0" fmla="*/ 941753 h 941753"/>
            <a:gd name="connsiteX1" fmla="*/ 942669 w 2689790"/>
            <a:gd name="connsiteY1" fmla="*/ 272223 h 941753"/>
            <a:gd name="connsiteX2" fmla="*/ 1424182 w 2689790"/>
            <a:gd name="connsiteY2" fmla="*/ 183314 h 941753"/>
            <a:gd name="connsiteX3" fmla="*/ 1903700 w 2689790"/>
            <a:gd name="connsiteY3" fmla="*/ 99991 h 941753"/>
            <a:gd name="connsiteX4" fmla="*/ 2689790 w 2689790"/>
            <a:gd name="connsiteY4" fmla="*/ 0 h 941753"/>
            <a:gd name="connsiteX0" fmla="*/ 0 w 2689790"/>
            <a:gd name="connsiteY0" fmla="*/ 941753 h 941753"/>
            <a:gd name="connsiteX1" fmla="*/ 942669 w 2689790"/>
            <a:gd name="connsiteY1" fmla="*/ 272223 h 941753"/>
            <a:gd name="connsiteX2" fmla="*/ 1424182 w 2689790"/>
            <a:gd name="connsiteY2" fmla="*/ 183314 h 941753"/>
            <a:gd name="connsiteX3" fmla="*/ 1903700 w 2689790"/>
            <a:gd name="connsiteY3" fmla="*/ 99991 h 941753"/>
            <a:gd name="connsiteX4" fmla="*/ 2689790 w 2689790"/>
            <a:gd name="connsiteY4" fmla="*/ 0 h 941753"/>
            <a:gd name="connsiteX0" fmla="*/ 0 w 2689790"/>
            <a:gd name="connsiteY0" fmla="*/ 941753 h 941753"/>
            <a:gd name="connsiteX1" fmla="*/ 942669 w 2689790"/>
            <a:gd name="connsiteY1" fmla="*/ 272223 h 941753"/>
            <a:gd name="connsiteX2" fmla="*/ 1903700 w 2689790"/>
            <a:gd name="connsiteY2" fmla="*/ 99991 h 941753"/>
            <a:gd name="connsiteX3" fmla="*/ 2689790 w 2689790"/>
            <a:gd name="connsiteY3" fmla="*/ 0 h 941753"/>
            <a:gd name="connsiteX0" fmla="*/ 0 w 2674567"/>
            <a:gd name="connsiteY0" fmla="*/ 1008414 h 1008414"/>
            <a:gd name="connsiteX1" fmla="*/ 942669 w 2674567"/>
            <a:gd name="connsiteY1" fmla="*/ 338884 h 1008414"/>
            <a:gd name="connsiteX2" fmla="*/ 1903700 w 2674567"/>
            <a:gd name="connsiteY2" fmla="*/ 166652 h 1008414"/>
            <a:gd name="connsiteX3" fmla="*/ 2674567 w 2674567"/>
            <a:gd name="connsiteY3" fmla="*/ 0 h 1008414"/>
            <a:gd name="connsiteX0" fmla="*/ 0 w 2674567"/>
            <a:gd name="connsiteY0" fmla="*/ 1008414 h 1008414"/>
            <a:gd name="connsiteX1" fmla="*/ 942669 w 2674567"/>
            <a:gd name="connsiteY1" fmla="*/ 338884 h 1008414"/>
            <a:gd name="connsiteX2" fmla="*/ 1888477 w 2674567"/>
            <a:gd name="connsiteY2" fmla="*/ 99991 h 1008414"/>
            <a:gd name="connsiteX3" fmla="*/ 2674567 w 2674567"/>
            <a:gd name="connsiteY3" fmla="*/ 0 h 1008414"/>
            <a:gd name="connsiteX0" fmla="*/ 0 w 2674567"/>
            <a:gd name="connsiteY0" fmla="*/ 1033412 h 1033412"/>
            <a:gd name="connsiteX1" fmla="*/ 942669 w 2674567"/>
            <a:gd name="connsiteY1" fmla="*/ 363882 h 1033412"/>
            <a:gd name="connsiteX2" fmla="*/ 1888477 w 2674567"/>
            <a:gd name="connsiteY2" fmla="*/ 124989 h 1033412"/>
            <a:gd name="connsiteX3" fmla="*/ 2674567 w 2674567"/>
            <a:gd name="connsiteY3" fmla="*/ 0 h 1033412"/>
            <a:gd name="connsiteX0" fmla="*/ 0 w 2674567"/>
            <a:gd name="connsiteY0" fmla="*/ 1033412 h 1033412"/>
            <a:gd name="connsiteX1" fmla="*/ 942669 w 2674567"/>
            <a:gd name="connsiteY1" fmla="*/ 363882 h 1033412"/>
            <a:gd name="connsiteX2" fmla="*/ 1896089 w 2674567"/>
            <a:gd name="connsiteY2" fmla="*/ 149987 h 1033412"/>
            <a:gd name="connsiteX3" fmla="*/ 2674567 w 2674567"/>
            <a:gd name="connsiteY3" fmla="*/ 0 h 1033412"/>
            <a:gd name="connsiteX0" fmla="*/ 0 w 2674567"/>
            <a:gd name="connsiteY0" fmla="*/ 1033412 h 1033412"/>
            <a:gd name="connsiteX1" fmla="*/ 1079674 w 2674567"/>
            <a:gd name="connsiteY1" fmla="*/ 313886 h 1033412"/>
            <a:gd name="connsiteX2" fmla="*/ 1896089 w 2674567"/>
            <a:gd name="connsiteY2" fmla="*/ 149987 h 1033412"/>
            <a:gd name="connsiteX3" fmla="*/ 2674567 w 2674567"/>
            <a:gd name="connsiteY3" fmla="*/ 0 h 1033412"/>
            <a:gd name="connsiteX0" fmla="*/ 0 w 2674567"/>
            <a:gd name="connsiteY0" fmla="*/ 1033412 h 1033412"/>
            <a:gd name="connsiteX1" fmla="*/ 1094897 w 2674567"/>
            <a:gd name="connsiteY1" fmla="*/ 280556 h 1033412"/>
            <a:gd name="connsiteX2" fmla="*/ 1896089 w 2674567"/>
            <a:gd name="connsiteY2" fmla="*/ 149987 h 1033412"/>
            <a:gd name="connsiteX3" fmla="*/ 2674567 w 2674567"/>
            <a:gd name="connsiteY3" fmla="*/ 0 h 1033412"/>
            <a:gd name="connsiteX0" fmla="*/ 0 w 2674567"/>
            <a:gd name="connsiteY0" fmla="*/ 1033412 h 1033412"/>
            <a:gd name="connsiteX1" fmla="*/ 1094897 w 2674567"/>
            <a:gd name="connsiteY1" fmla="*/ 280556 h 1033412"/>
            <a:gd name="connsiteX2" fmla="*/ 1972202 w 2674567"/>
            <a:gd name="connsiteY2" fmla="*/ 141655 h 1033412"/>
            <a:gd name="connsiteX3" fmla="*/ 2674567 w 2674567"/>
            <a:gd name="connsiteY3" fmla="*/ 0 h 1033412"/>
            <a:gd name="connsiteX0" fmla="*/ 0 w 2674567"/>
            <a:gd name="connsiteY0" fmla="*/ 1033412 h 1033412"/>
            <a:gd name="connsiteX1" fmla="*/ 1094897 w 2674567"/>
            <a:gd name="connsiteY1" fmla="*/ 280556 h 1033412"/>
            <a:gd name="connsiteX2" fmla="*/ 1584021 w 2674567"/>
            <a:gd name="connsiteY2" fmla="*/ 183315 h 1033412"/>
            <a:gd name="connsiteX3" fmla="*/ 1972202 w 2674567"/>
            <a:gd name="connsiteY3" fmla="*/ 141655 h 1033412"/>
            <a:gd name="connsiteX4" fmla="*/ 2674567 w 2674567"/>
            <a:gd name="connsiteY4" fmla="*/ 0 h 1033412"/>
            <a:gd name="connsiteX0" fmla="*/ 0 w 2674567"/>
            <a:gd name="connsiteY0" fmla="*/ 1033412 h 1033412"/>
            <a:gd name="connsiteX1" fmla="*/ 1094897 w 2674567"/>
            <a:gd name="connsiteY1" fmla="*/ 280556 h 1033412"/>
            <a:gd name="connsiteX2" fmla="*/ 1584021 w 2674567"/>
            <a:gd name="connsiteY2" fmla="*/ 183315 h 1033412"/>
            <a:gd name="connsiteX3" fmla="*/ 1972202 w 2674567"/>
            <a:gd name="connsiteY3" fmla="*/ 141655 h 1033412"/>
            <a:gd name="connsiteX4" fmla="*/ 2352769 w 2674567"/>
            <a:gd name="connsiteY4" fmla="*/ 66658 h 1033412"/>
            <a:gd name="connsiteX5" fmla="*/ 2674567 w 2674567"/>
            <a:gd name="connsiteY5" fmla="*/ 0 h 1033412"/>
            <a:gd name="connsiteX0" fmla="*/ 0 w 2674567"/>
            <a:gd name="connsiteY0" fmla="*/ 1033412 h 1033412"/>
            <a:gd name="connsiteX1" fmla="*/ 1094897 w 2674567"/>
            <a:gd name="connsiteY1" fmla="*/ 280556 h 1033412"/>
            <a:gd name="connsiteX2" fmla="*/ 1614466 w 2674567"/>
            <a:gd name="connsiteY2" fmla="*/ 191648 h 1033412"/>
            <a:gd name="connsiteX3" fmla="*/ 1972202 w 2674567"/>
            <a:gd name="connsiteY3" fmla="*/ 141655 h 1033412"/>
            <a:gd name="connsiteX4" fmla="*/ 2352769 w 2674567"/>
            <a:gd name="connsiteY4" fmla="*/ 66658 h 1033412"/>
            <a:gd name="connsiteX5" fmla="*/ 2674567 w 2674567"/>
            <a:gd name="connsiteY5" fmla="*/ 0 h 1033412"/>
            <a:gd name="connsiteX0" fmla="*/ 0 w 2674567"/>
            <a:gd name="connsiteY0" fmla="*/ 1033412 h 1033412"/>
            <a:gd name="connsiteX1" fmla="*/ 919836 w 2674567"/>
            <a:gd name="connsiteY1" fmla="*/ 338885 h 1033412"/>
            <a:gd name="connsiteX2" fmla="*/ 1614466 w 2674567"/>
            <a:gd name="connsiteY2" fmla="*/ 191648 h 1033412"/>
            <a:gd name="connsiteX3" fmla="*/ 1972202 w 2674567"/>
            <a:gd name="connsiteY3" fmla="*/ 141655 h 1033412"/>
            <a:gd name="connsiteX4" fmla="*/ 2352769 w 2674567"/>
            <a:gd name="connsiteY4" fmla="*/ 66658 h 1033412"/>
            <a:gd name="connsiteX5" fmla="*/ 2674567 w 2674567"/>
            <a:gd name="connsiteY5" fmla="*/ 0 h 1033412"/>
            <a:gd name="connsiteX0" fmla="*/ 0 w 2674567"/>
            <a:gd name="connsiteY0" fmla="*/ 1033412 h 1033412"/>
            <a:gd name="connsiteX1" fmla="*/ 919836 w 2674567"/>
            <a:gd name="connsiteY1" fmla="*/ 338885 h 1033412"/>
            <a:gd name="connsiteX2" fmla="*/ 1317623 w 2674567"/>
            <a:gd name="connsiteY2" fmla="*/ 274974 h 1033412"/>
            <a:gd name="connsiteX3" fmla="*/ 1614466 w 2674567"/>
            <a:gd name="connsiteY3" fmla="*/ 191648 h 1033412"/>
            <a:gd name="connsiteX4" fmla="*/ 1972202 w 2674567"/>
            <a:gd name="connsiteY4" fmla="*/ 141655 h 1033412"/>
            <a:gd name="connsiteX5" fmla="*/ 2352769 w 2674567"/>
            <a:gd name="connsiteY5" fmla="*/ 66658 h 1033412"/>
            <a:gd name="connsiteX6" fmla="*/ 2674567 w 2674567"/>
            <a:gd name="connsiteY6" fmla="*/ 0 h 1033412"/>
            <a:gd name="connsiteX0" fmla="*/ 0 w 2674567"/>
            <a:gd name="connsiteY0" fmla="*/ 1033412 h 1033412"/>
            <a:gd name="connsiteX1" fmla="*/ 919836 w 2674567"/>
            <a:gd name="connsiteY1" fmla="*/ 338885 h 1033412"/>
            <a:gd name="connsiteX2" fmla="*/ 1317623 w 2674567"/>
            <a:gd name="connsiteY2" fmla="*/ 274974 h 1033412"/>
            <a:gd name="connsiteX3" fmla="*/ 1972202 w 2674567"/>
            <a:gd name="connsiteY3" fmla="*/ 141655 h 1033412"/>
            <a:gd name="connsiteX4" fmla="*/ 2352769 w 2674567"/>
            <a:gd name="connsiteY4" fmla="*/ 66658 h 1033412"/>
            <a:gd name="connsiteX5" fmla="*/ 2674567 w 2674567"/>
            <a:gd name="connsiteY5" fmla="*/ 0 h 1033412"/>
            <a:gd name="connsiteX0" fmla="*/ 0 w 2674567"/>
            <a:gd name="connsiteY0" fmla="*/ 1033412 h 1033412"/>
            <a:gd name="connsiteX1" fmla="*/ 919836 w 2674567"/>
            <a:gd name="connsiteY1" fmla="*/ 338885 h 1033412"/>
            <a:gd name="connsiteX2" fmla="*/ 1317623 w 2674567"/>
            <a:gd name="connsiteY2" fmla="*/ 249976 h 1033412"/>
            <a:gd name="connsiteX3" fmla="*/ 1972202 w 2674567"/>
            <a:gd name="connsiteY3" fmla="*/ 141655 h 1033412"/>
            <a:gd name="connsiteX4" fmla="*/ 2352769 w 2674567"/>
            <a:gd name="connsiteY4" fmla="*/ 66658 h 1033412"/>
            <a:gd name="connsiteX5" fmla="*/ 2674567 w 2674567"/>
            <a:gd name="connsiteY5" fmla="*/ 0 h 1033412"/>
            <a:gd name="connsiteX0" fmla="*/ 0 w 2674567"/>
            <a:gd name="connsiteY0" fmla="*/ 1033412 h 1033412"/>
            <a:gd name="connsiteX1" fmla="*/ 851334 w 2674567"/>
            <a:gd name="connsiteY1" fmla="*/ 355550 h 1033412"/>
            <a:gd name="connsiteX2" fmla="*/ 1317623 w 2674567"/>
            <a:gd name="connsiteY2" fmla="*/ 249976 h 1033412"/>
            <a:gd name="connsiteX3" fmla="*/ 1972202 w 2674567"/>
            <a:gd name="connsiteY3" fmla="*/ 141655 h 1033412"/>
            <a:gd name="connsiteX4" fmla="*/ 2352769 w 2674567"/>
            <a:gd name="connsiteY4" fmla="*/ 66658 h 1033412"/>
            <a:gd name="connsiteX5" fmla="*/ 2674567 w 2674567"/>
            <a:gd name="connsiteY5" fmla="*/ 0 h 1033412"/>
            <a:gd name="connsiteX0" fmla="*/ 0 w 2674567"/>
            <a:gd name="connsiteY0" fmla="*/ 1033412 h 1033412"/>
            <a:gd name="connsiteX1" fmla="*/ 866557 w 2674567"/>
            <a:gd name="connsiteY1" fmla="*/ 388881 h 1033412"/>
            <a:gd name="connsiteX2" fmla="*/ 1317623 w 2674567"/>
            <a:gd name="connsiteY2" fmla="*/ 249976 h 1033412"/>
            <a:gd name="connsiteX3" fmla="*/ 1972202 w 2674567"/>
            <a:gd name="connsiteY3" fmla="*/ 141655 h 1033412"/>
            <a:gd name="connsiteX4" fmla="*/ 2352769 w 2674567"/>
            <a:gd name="connsiteY4" fmla="*/ 66658 h 1033412"/>
            <a:gd name="connsiteX5" fmla="*/ 2674567 w 2674567"/>
            <a:gd name="connsiteY5" fmla="*/ 0 h 1033412"/>
            <a:gd name="connsiteX0" fmla="*/ 0 w 2674567"/>
            <a:gd name="connsiteY0" fmla="*/ 1033412 h 1033412"/>
            <a:gd name="connsiteX1" fmla="*/ 866557 w 2674567"/>
            <a:gd name="connsiteY1" fmla="*/ 388881 h 1033412"/>
            <a:gd name="connsiteX2" fmla="*/ 1317623 w 2674567"/>
            <a:gd name="connsiteY2" fmla="*/ 249976 h 1033412"/>
            <a:gd name="connsiteX3" fmla="*/ 1972202 w 2674567"/>
            <a:gd name="connsiteY3" fmla="*/ 141655 h 1033412"/>
            <a:gd name="connsiteX4" fmla="*/ 2352769 w 2674567"/>
            <a:gd name="connsiteY4" fmla="*/ 66658 h 1033412"/>
            <a:gd name="connsiteX5" fmla="*/ 2674567 w 2674567"/>
            <a:gd name="connsiteY5" fmla="*/ 0 h 1033412"/>
            <a:gd name="connsiteX0" fmla="*/ 0 w 2674567"/>
            <a:gd name="connsiteY0" fmla="*/ 1033412 h 1033412"/>
            <a:gd name="connsiteX1" fmla="*/ 866557 w 2674567"/>
            <a:gd name="connsiteY1" fmla="*/ 388881 h 1033412"/>
            <a:gd name="connsiteX2" fmla="*/ 1317623 w 2674567"/>
            <a:gd name="connsiteY2" fmla="*/ 249976 h 1033412"/>
            <a:gd name="connsiteX3" fmla="*/ 1972202 w 2674567"/>
            <a:gd name="connsiteY3" fmla="*/ 141655 h 1033412"/>
            <a:gd name="connsiteX4" fmla="*/ 2352769 w 2674567"/>
            <a:gd name="connsiteY4" fmla="*/ 66658 h 1033412"/>
            <a:gd name="connsiteX5" fmla="*/ 2674567 w 2674567"/>
            <a:gd name="connsiteY5" fmla="*/ 0 h 1033412"/>
            <a:gd name="connsiteX0" fmla="*/ 0 w 2674567"/>
            <a:gd name="connsiteY0" fmla="*/ 1033412 h 1033412"/>
            <a:gd name="connsiteX1" fmla="*/ 881780 w 2674567"/>
            <a:gd name="connsiteY1" fmla="*/ 422211 h 1033412"/>
            <a:gd name="connsiteX2" fmla="*/ 1317623 w 2674567"/>
            <a:gd name="connsiteY2" fmla="*/ 249976 h 1033412"/>
            <a:gd name="connsiteX3" fmla="*/ 1972202 w 2674567"/>
            <a:gd name="connsiteY3" fmla="*/ 141655 h 1033412"/>
            <a:gd name="connsiteX4" fmla="*/ 2352769 w 2674567"/>
            <a:gd name="connsiteY4" fmla="*/ 66658 h 1033412"/>
            <a:gd name="connsiteX5" fmla="*/ 2674567 w 2674567"/>
            <a:gd name="connsiteY5" fmla="*/ 0 h 1033412"/>
            <a:gd name="connsiteX0" fmla="*/ 0 w 2674567"/>
            <a:gd name="connsiteY0" fmla="*/ 1033412 h 1033412"/>
            <a:gd name="connsiteX1" fmla="*/ 881780 w 2674567"/>
            <a:gd name="connsiteY1" fmla="*/ 422211 h 1033412"/>
            <a:gd name="connsiteX2" fmla="*/ 1325234 w 2674567"/>
            <a:gd name="connsiteY2" fmla="*/ 308305 h 1033412"/>
            <a:gd name="connsiteX3" fmla="*/ 1972202 w 2674567"/>
            <a:gd name="connsiteY3" fmla="*/ 141655 h 1033412"/>
            <a:gd name="connsiteX4" fmla="*/ 2352769 w 2674567"/>
            <a:gd name="connsiteY4" fmla="*/ 66658 h 1033412"/>
            <a:gd name="connsiteX5" fmla="*/ 2674567 w 2674567"/>
            <a:gd name="connsiteY5" fmla="*/ 0 h 1033412"/>
            <a:gd name="connsiteX0" fmla="*/ 0 w 2674567"/>
            <a:gd name="connsiteY0" fmla="*/ 1033412 h 1033412"/>
            <a:gd name="connsiteX1" fmla="*/ 881780 w 2674567"/>
            <a:gd name="connsiteY1" fmla="*/ 422211 h 1033412"/>
            <a:gd name="connsiteX2" fmla="*/ 1325234 w 2674567"/>
            <a:gd name="connsiteY2" fmla="*/ 308305 h 1033412"/>
            <a:gd name="connsiteX3" fmla="*/ 1987425 w 2674567"/>
            <a:gd name="connsiteY3" fmla="*/ 166653 h 1033412"/>
            <a:gd name="connsiteX4" fmla="*/ 2352769 w 2674567"/>
            <a:gd name="connsiteY4" fmla="*/ 66658 h 1033412"/>
            <a:gd name="connsiteX5" fmla="*/ 2674567 w 2674567"/>
            <a:gd name="connsiteY5" fmla="*/ 0 h 1033412"/>
            <a:gd name="connsiteX0" fmla="*/ 0 w 2674567"/>
            <a:gd name="connsiteY0" fmla="*/ 1033412 h 1033412"/>
            <a:gd name="connsiteX1" fmla="*/ 881780 w 2674567"/>
            <a:gd name="connsiteY1" fmla="*/ 422211 h 1033412"/>
            <a:gd name="connsiteX2" fmla="*/ 1332846 w 2674567"/>
            <a:gd name="connsiteY2" fmla="*/ 283307 h 1033412"/>
            <a:gd name="connsiteX3" fmla="*/ 1987425 w 2674567"/>
            <a:gd name="connsiteY3" fmla="*/ 166653 h 1033412"/>
            <a:gd name="connsiteX4" fmla="*/ 2352769 w 2674567"/>
            <a:gd name="connsiteY4" fmla="*/ 66658 h 1033412"/>
            <a:gd name="connsiteX5" fmla="*/ 2674567 w 2674567"/>
            <a:gd name="connsiteY5" fmla="*/ 0 h 1033412"/>
            <a:gd name="connsiteX0" fmla="*/ 0 w 2674567"/>
            <a:gd name="connsiteY0" fmla="*/ 1033412 h 1033412"/>
            <a:gd name="connsiteX1" fmla="*/ 881780 w 2674567"/>
            <a:gd name="connsiteY1" fmla="*/ 380548 h 1033412"/>
            <a:gd name="connsiteX2" fmla="*/ 1332846 w 2674567"/>
            <a:gd name="connsiteY2" fmla="*/ 283307 h 1033412"/>
            <a:gd name="connsiteX3" fmla="*/ 1987425 w 2674567"/>
            <a:gd name="connsiteY3" fmla="*/ 166653 h 1033412"/>
            <a:gd name="connsiteX4" fmla="*/ 2352769 w 2674567"/>
            <a:gd name="connsiteY4" fmla="*/ 66658 h 1033412"/>
            <a:gd name="connsiteX5" fmla="*/ 2674567 w 2674567"/>
            <a:gd name="connsiteY5" fmla="*/ 0 h 1033412"/>
            <a:gd name="connsiteX0" fmla="*/ 0 w 2674567"/>
            <a:gd name="connsiteY0" fmla="*/ 1033412 h 1033412"/>
            <a:gd name="connsiteX1" fmla="*/ 881780 w 2674567"/>
            <a:gd name="connsiteY1" fmla="*/ 380548 h 1033412"/>
            <a:gd name="connsiteX2" fmla="*/ 1363292 w 2674567"/>
            <a:gd name="connsiteY2" fmla="*/ 274974 h 1033412"/>
            <a:gd name="connsiteX3" fmla="*/ 1987425 w 2674567"/>
            <a:gd name="connsiteY3" fmla="*/ 166653 h 1033412"/>
            <a:gd name="connsiteX4" fmla="*/ 2352769 w 2674567"/>
            <a:gd name="connsiteY4" fmla="*/ 66658 h 1033412"/>
            <a:gd name="connsiteX5" fmla="*/ 2674567 w 2674567"/>
            <a:gd name="connsiteY5" fmla="*/ 0 h 1033412"/>
            <a:gd name="connsiteX0" fmla="*/ 0 w 2674567"/>
            <a:gd name="connsiteY0" fmla="*/ 1033412 h 1033412"/>
            <a:gd name="connsiteX1" fmla="*/ 866558 w 2674567"/>
            <a:gd name="connsiteY1" fmla="*/ 413879 h 1033412"/>
            <a:gd name="connsiteX2" fmla="*/ 1363292 w 2674567"/>
            <a:gd name="connsiteY2" fmla="*/ 274974 h 1033412"/>
            <a:gd name="connsiteX3" fmla="*/ 1987425 w 2674567"/>
            <a:gd name="connsiteY3" fmla="*/ 166653 h 1033412"/>
            <a:gd name="connsiteX4" fmla="*/ 2352769 w 2674567"/>
            <a:gd name="connsiteY4" fmla="*/ 66658 h 1033412"/>
            <a:gd name="connsiteX5" fmla="*/ 2674567 w 2674567"/>
            <a:gd name="connsiteY5" fmla="*/ 0 h 1033412"/>
            <a:gd name="connsiteX0" fmla="*/ 0 w 2674567"/>
            <a:gd name="connsiteY0" fmla="*/ 1033412 h 1033412"/>
            <a:gd name="connsiteX1" fmla="*/ 866558 w 2674567"/>
            <a:gd name="connsiteY1" fmla="*/ 413879 h 1033412"/>
            <a:gd name="connsiteX2" fmla="*/ 1363292 w 2674567"/>
            <a:gd name="connsiteY2" fmla="*/ 274974 h 1033412"/>
            <a:gd name="connsiteX3" fmla="*/ 1987425 w 2674567"/>
            <a:gd name="connsiteY3" fmla="*/ 141656 h 1033412"/>
            <a:gd name="connsiteX4" fmla="*/ 2352769 w 2674567"/>
            <a:gd name="connsiteY4" fmla="*/ 66658 h 1033412"/>
            <a:gd name="connsiteX5" fmla="*/ 2674567 w 2674567"/>
            <a:gd name="connsiteY5" fmla="*/ 0 h 1033412"/>
            <a:gd name="connsiteX0" fmla="*/ 0 w 2697401"/>
            <a:gd name="connsiteY0" fmla="*/ 1025079 h 1025079"/>
            <a:gd name="connsiteX1" fmla="*/ 866558 w 2697401"/>
            <a:gd name="connsiteY1" fmla="*/ 405546 h 1025079"/>
            <a:gd name="connsiteX2" fmla="*/ 1363292 w 2697401"/>
            <a:gd name="connsiteY2" fmla="*/ 266641 h 1025079"/>
            <a:gd name="connsiteX3" fmla="*/ 1987425 w 2697401"/>
            <a:gd name="connsiteY3" fmla="*/ 133323 h 1025079"/>
            <a:gd name="connsiteX4" fmla="*/ 2352769 w 2697401"/>
            <a:gd name="connsiteY4" fmla="*/ 58325 h 1025079"/>
            <a:gd name="connsiteX5" fmla="*/ 2697401 w 2697401"/>
            <a:gd name="connsiteY5" fmla="*/ 0 h 1025079"/>
            <a:gd name="connsiteX0" fmla="*/ 0 w 2697401"/>
            <a:gd name="connsiteY0" fmla="*/ 1050077 h 1050077"/>
            <a:gd name="connsiteX1" fmla="*/ 866558 w 2697401"/>
            <a:gd name="connsiteY1" fmla="*/ 430544 h 1050077"/>
            <a:gd name="connsiteX2" fmla="*/ 1363292 w 2697401"/>
            <a:gd name="connsiteY2" fmla="*/ 291639 h 1050077"/>
            <a:gd name="connsiteX3" fmla="*/ 1987425 w 2697401"/>
            <a:gd name="connsiteY3" fmla="*/ 158321 h 1050077"/>
            <a:gd name="connsiteX4" fmla="*/ 2352769 w 2697401"/>
            <a:gd name="connsiteY4" fmla="*/ 83323 h 1050077"/>
            <a:gd name="connsiteX5" fmla="*/ 2697401 w 2697401"/>
            <a:gd name="connsiteY5" fmla="*/ 0 h 1050077"/>
            <a:gd name="connsiteX0" fmla="*/ 0 w 2697401"/>
            <a:gd name="connsiteY0" fmla="*/ 1050077 h 1050077"/>
            <a:gd name="connsiteX1" fmla="*/ 889392 w 2697401"/>
            <a:gd name="connsiteY1" fmla="*/ 422211 h 1050077"/>
            <a:gd name="connsiteX2" fmla="*/ 1363292 w 2697401"/>
            <a:gd name="connsiteY2" fmla="*/ 291639 h 1050077"/>
            <a:gd name="connsiteX3" fmla="*/ 1987425 w 2697401"/>
            <a:gd name="connsiteY3" fmla="*/ 158321 h 1050077"/>
            <a:gd name="connsiteX4" fmla="*/ 2352769 w 2697401"/>
            <a:gd name="connsiteY4" fmla="*/ 83323 h 1050077"/>
            <a:gd name="connsiteX5" fmla="*/ 2697401 w 2697401"/>
            <a:gd name="connsiteY5" fmla="*/ 0 h 1050077"/>
            <a:gd name="connsiteX0" fmla="*/ 0 w 2697401"/>
            <a:gd name="connsiteY0" fmla="*/ 1050077 h 1050077"/>
            <a:gd name="connsiteX1" fmla="*/ 889392 w 2697401"/>
            <a:gd name="connsiteY1" fmla="*/ 422211 h 1050077"/>
            <a:gd name="connsiteX2" fmla="*/ 1363292 w 2697401"/>
            <a:gd name="connsiteY2" fmla="*/ 291639 h 1050077"/>
            <a:gd name="connsiteX3" fmla="*/ 2017871 w 2697401"/>
            <a:gd name="connsiteY3" fmla="*/ 183319 h 1050077"/>
            <a:gd name="connsiteX4" fmla="*/ 2352769 w 2697401"/>
            <a:gd name="connsiteY4" fmla="*/ 83323 h 1050077"/>
            <a:gd name="connsiteX5" fmla="*/ 2697401 w 2697401"/>
            <a:gd name="connsiteY5" fmla="*/ 0 h 1050077"/>
            <a:gd name="connsiteX0" fmla="*/ 0 w 2697401"/>
            <a:gd name="connsiteY0" fmla="*/ 1050077 h 1050077"/>
            <a:gd name="connsiteX1" fmla="*/ 889392 w 2697401"/>
            <a:gd name="connsiteY1" fmla="*/ 422211 h 1050077"/>
            <a:gd name="connsiteX2" fmla="*/ 1363292 w 2697401"/>
            <a:gd name="connsiteY2" fmla="*/ 291639 h 1050077"/>
            <a:gd name="connsiteX3" fmla="*/ 2017871 w 2697401"/>
            <a:gd name="connsiteY3" fmla="*/ 183319 h 1050077"/>
            <a:gd name="connsiteX4" fmla="*/ 2390826 w 2697401"/>
            <a:gd name="connsiteY4" fmla="*/ 99988 h 1050077"/>
            <a:gd name="connsiteX5" fmla="*/ 2697401 w 2697401"/>
            <a:gd name="connsiteY5" fmla="*/ 0 h 1050077"/>
            <a:gd name="connsiteX0" fmla="*/ 0 w 2727846"/>
            <a:gd name="connsiteY0" fmla="*/ 1033412 h 1033412"/>
            <a:gd name="connsiteX1" fmla="*/ 889392 w 2727846"/>
            <a:gd name="connsiteY1" fmla="*/ 405546 h 1033412"/>
            <a:gd name="connsiteX2" fmla="*/ 1363292 w 2727846"/>
            <a:gd name="connsiteY2" fmla="*/ 274974 h 1033412"/>
            <a:gd name="connsiteX3" fmla="*/ 2017871 w 2727846"/>
            <a:gd name="connsiteY3" fmla="*/ 166654 h 1033412"/>
            <a:gd name="connsiteX4" fmla="*/ 2390826 w 2727846"/>
            <a:gd name="connsiteY4" fmla="*/ 83323 h 1033412"/>
            <a:gd name="connsiteX5" fmla="*/ 2727846 w 2727846"/>
            <a:gd name="connsiteY5" fmla="*/ 0 h 1033412"/>
            <a:gd name="connsiteX0" fmla="*/ 0 w 2727846"/>
            <a:gd name="connsiteY0" fmla="*/ 1008414 h 1008414"/>
            <a:gd name="connsiteX1" fmla="*/ 889392 w 2727846"/>
            <a:gd name="connsiteY1" fmla="*/ 380548 h 1008414"/>
            <a:gd name="connsiteX2" fmla="*/ 1363292 w 2727846"/>
            <a:gd name="connsiteY2" fmla="*/ 249976 h 1008414"/>
            <a:gd name="connsiteX3" fmla="*/ 2017871 w 2727846"/>
            <a:gd name="connsiteY3" fmla="*/ 141656 h 1008414"/>
            <a:gd name="connsiteX4" fmla="*/ 2390826 w 2727846"/>
            <a:gd name="connsiteY4" fmla="*/ 58325 h 1008414"/>
            <a:gd name="connsiteX5" fmla="*/ 2727846 w 2727846"/>
            <a:gd name="connsiteY5" fmla="*/ 0 h 1008414"/>
            <a:gd name="connsiteX0" fmla="*/ 0 w 2659665"/>
            <a:gd name="connsiteY0" fmla="*/ 1050973 h 1050973"/>
            <a:gd name="connsiteX1" fmla="*/ 821211 w 2659665"/>
            <a:gd name="connsiteY1" fmla="*/ 380548 h 1050973"/>
            <a:gd name="connsiteX2" fmla="*/ 1295111 w 2659665"/>
            <a:gd name="connsiteY2" fmla="*/ 249976 h 1050973"/>
            <a:gd name="connsiteX3" fmla="*/ 1949690 w 2659665"/>
            <a:gd name="connsiteY3" fmla="*/ 141656 h 1050973"/>
            <a:gd name="connsiteX4" fmla="*/ 2322645 w 2659665"/>
            <a:gd name="connsiteY4" fmla="*/ 58325 h 1050973"/>
            <a:gd name="connsiteX5" fmla="*/ 2659665 w 2659665"/>
            <a:gd name="connsiteY5" fmla="*/ 0 h 1050973"/>
            <a:gd name="connsiteX0" fmla="*/ 0 w 2659665"/>
            <a:gd name="connsiteY0" fmla="*/ 1050973 h 1050973"/>
            <a:gd name="connsiteX1" fmla="*/ 886348 w 2659665"/>
            <a:gd name="connsiteY1" fmla="*/ 323376 h 1050973"/>
            <a:gd name="connsiteX2" fmla="*/ 1295111 w 2659665"/>
            <a:gd name="connsiteY2" fmla="*/ 249976 h 1050973"/>
            <a:gd name="connsiteX3" fmla="*/ 1949690 w 2659665"/>
            <a:gd name="connsiteY3" fmla="*/ 141656 h 1050973"/>
            <a:gd name="connsiteX4" fmla="*/ 2322645 w 2659665"/>
            <a:gd name="connsiteY4" fmla="*/ 58325 h 1050973"/>
            <a:gd name="connsiteX5" fmla="*/ 2659665 w 2659665"/>
            <a:gd name="connsiteY5" fmla="*/ 0 h 1050973"/>
            <a:gd name="connsiteX0" fmla="*/ 0 w 2659665"/>
            <a:gd name="connsiteY0" fmla="*/ 1050973 h 1050973"/>
            <a:gd name="connsiteX1" fmla="*/ 886348 w 2659665"/>
            <a:gd name="connsiteY1" fmla="*/ 404220 h 1050973"/>
            <a:gd name="connsiteX2" fmla="*/ 1295111 w 2659665"/>
            <a:gd name="connsiteY2" fmla="*/ 249976 h 1050973"/>
            <a:gd name="connsiteX3" fmla="*/ 1949690 w 2659665"/>
            <a:gd name="connsiteY3" fmla="*/ 141656 h 1050973"/>
            <a:gd name="connsiteX4" fmla="*/ 2322645 w 2659665"/>
            <a:gd name="connsiteY4" fmla="*/ 58325 h 1050973"/>
            <a:gd name="connsiteX5" fmla="*/ 2659665 w 2659665"/>
            <a:gd name="connsiteY5" fmla="*/ 0 h 1050973"/>
            <a:gd name="connsiteX0" fmla="*/ 0 w 2659665"/>
            <a:gd name="connsiteY0" fmla="*/ 1050973 h 1050973"/>
            <a:gd name="connsiteX1" fmla="*/ 886348 w 2659665"/>
            <a:gd name="connsiteY1" fmla="*/ 404220 h 1050973"/>
            <a:gd name="connsiteX2" fmla="*/ 1431793 w 2659665"/>
            <a:gd name="connsiteY2" fmla="*/ 242532 h 1050973"/>
            <a:gd name="connsiteX3" fmla="*/ 1949690 w 2659665"/>
            <a:gd name="connsiteY3" fmla="*/ 141656 h 1050973"/>
            <a:gd name="connsiteX4" fmla="*/ 2322645 w 2659665"/>
            <a:gd name="connsiteY4" fmla="*/ 58325 h 1050973"/>
            <a:gd name="connsiteX5" fmla="*/ 2659665 w 2659665"/>
            <a:gd name="connsiteY5" fmla="*/ 0 h 1050973"/>
            <a:gd name="connsiteX0" fmla="*/ 0 w 2659665"/>
            <a:gd name="connsiteY0" fmla="*/ 1050973 h 1050973"/>
            <a:gd name="connsiteX1" fmla="*/ 886348 w 2659665"/>
            <a:gd name="connsiteY1" fmla="*/ 404220 h 1050973"/>
            <a:gd name="connsiteX2" fmla="*/ 1431793 w 2659665"/>
            <a:gd name="connsiteY2" fmla="*/ 242532 h 1050973"/>
            <a:gd name="connsiteX3" fmla="*/ 1977238 w 2659665"/>
            <a:gd name="connsiteY3" fmla="*/ 161688 h 1050973"/>
            <a:gd name="connsiteX4" fmla="*/ 2322645 w 2659665"/>
            <a:gd name="connsiteY4" fmla="*/ 58325 h 1050973"/>
            <a:gd name="connsiteX5" fmla="*/ 2659665 w 2659665"/>
            <a:gd name="connsiteY5" fmla="*/ 0 h 1050973"/>
            <a:gd name="connsiteX0" fmla="*/ 0 w 2659665"/>
            <a:gd name="connsiteY0" fmla="*/ 1050973 h 1050973"/>
            <a:gd name="connsiteX1" fmla="*/ 886348 w 2659665"/>
            <a:gd name="connsiteY1" fmla="*/ 404220 h 1050973"/>
            <a:gd name="connsiteX2" fmla="*/ 1431793 w 2659665"/>
            <a:gd name="connsiteY2" fmla="*/ 242532 h 1050973"/>
            <a:gd name="connsiteX3" fmla="*/ 1977238 w 2659665"/>
            <a:gd name="connsiteY3" fmla="*/ 161688 h 1050973"/>
            <a:gd name="connsiteX4" fmla="*/ 2386322 w 2659665"/>
            <a:gd name="connsiteY4" fmla="*/ 80844 h 1050973"/>
            <a:gd name="connsiteX5" fmla="*/ 2659665 w 2659665"/>
            <a:gd name="connsiteY5" fmla="*/ 0 h 1050973"/>
            <a:gd name="connsiteX0" fmla="*/ 0 w 2659044"/>
            <a:gd name="connsiteY0" fmla="*/ 1050973 h 1050973"/>
            <a:gd name="connsiteX1" fmla="*/ 886348 w 2659044"/>
            <a:gd name="connsiteY1" fmla="*/ 404220 h 1050973"/>
            <a:gd name="connsiteX2" fmla="*/ 1431793 w 2659044"/>
            <a:gd name="connsiteY2" fmla="*/ 242532 h 1050973"/>
            <a:gd name="connsiteX3" fmla="*/ 1977238 w 2659044"/>
            <a:gd name="connsiteY3" fmla="*/ 161688 h 1050973"/>
            <a:gd name="connsiteX4" fmla="*/ 2386322 w 2659044"/>
            <a:gd name="connsiteY4" fmla="*/ 80844 h 1050973"/>
            <a:gd name="connsiteX5" fmla="*/ 2659044 w 2659044"/>
            <a:gd name="connsiteY5" fmla="*/ 0 h 1050973"/>
            <a:gd name="connsiteX0" fmla="*/ 0 w 2659044"/>
            <a:gd name="connsiteY0" fmla="*/ 970129 h 970129"/>
            <a:gd name="connsiteX1" fmla="*/ 886348 w 2659044"/>
            <a:gd name="connsiteY1" fmla="*/ 323376 h 970129"/>
            <a:gd name="connsiteX2" fmla="*/ 1431793 w 2659044"/>
            <a:gd name="connsiteY2" fmla="*/ 161688 h 970129"/>
            <a:gd name="connsiteX3" fmla="*/ 1977238 w 2659044"/>
            <a:gd name="connsiteY3" fmla="*/ 80844 h 970129"/>
            <a:gd name="connsiteX4" fmla="*/ 2386322 w 2659044"/>
            <a:gd name="connsiteY4" fmla="*/ 0 h 970129"/>
            <a:gd name="connsiteX5" fmla="*/ 2659044 w 2659044"/>
            <a:gd name="connsiteY5" fmla="*/ 0 h 970129"/>
            <a:gd name="connsiteX0" fmla="*/ 0 w 2659044"/>
            <a:gd name="connsiteY0" fmla="*/ 1050973 h 1050973"/>
            <a:gd name="connsiteX1" fmla="*/ 886348 w 2659044"/>
            <a:gd name="connsiteY1" fmla="*/ 404220 h 1050973"/>
            <a:gd name="connsiteX2" fmla="*/ 1431793 w 2659044"/>
            <a:gd name="connsiteY2" fmla="*/ 242532 h 1050973"/>
            <a:gd name="connsiteX3" fmla="*/ 1977238 w 2659044"/>
            <a:gd name="connsiteY3" fmla="*/ 161688 h 1050973"/>
            <a:gd name="connsiteX4" fmla="*/ 2386322 w 2659044"/>
            <a:gd name="connsiteY4" fmla="*/ 80844 h 1050973"/>
            <a:gd name="connsiteX5" fmla="*/ 2659044 w 2659044"/>
            <a:gd name="connsiteY5" fmla="*/ 0 h 1050973"/>
            <a:gd name="connsiteX0" fmla="*/ 0 w 2659044"/>
            <a:gd name="connsiteY0" fmla="*/ 1050973 h 1050973"/>
            <a:gd name="connsiteX1" fmla="*/ 886348 w 2659044"/>
            <a:gd name="connsiteY1" fmla="*/ 404220 h 1050973"/>
            <a:gd name="connsiteX2" fmla="*/ 1431793 w 2659044"/>
            <a:gd name="connsiteY2" fmla="*/ 242532 h 1050973"/>
            <a:gd name="connsiteX3" fmla="*/ 1977238 w 2659044"/>
            <a:gd name="connsiteY3" fmla="*/ 161688 h 1050973"/>
            <a:gd name="connsiteX4" fmla="*/ 2659044 w 2659044"/>
            <a:gd name="connsiteY4" fmla="*/ 0 h 1050973"/>
            <a:gd name="connsiteX0" fmla="*/ 0 w 2659044"/>
            <a:gd name="connsiteY0" fmla="*/ 1050973 h 1050973"/>
            <a:gd name="connsiteX1" fmla="*/ 886348 w 2659044"/>
            <a:gd name="connsiteY1" fmla="*/ 404220 h 1050973"/>
            <a:gd name="connsiteX2" fmla="*/ 1431793 w 2659044"/>
            <a:gd name="connsiteY2" fmla="*/ 242532 h 1050973"/>
            <a:gd name="connsiteX3" fmla="*/ 1977238 w 2659044"/>
            <a:gd name="connsiteY3" fmla="*/ 161688 h 1050973"/>
            <a:gd name="connsiteX4" fmla="*/ 2659044 w 2659044"/>
            <a:gd name="connsiteY4" fmla="*/ 0 h 1050973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</a:cxnLst>
          <a:rect l="l" t="t" r="r" b="b"/>
          <a:pathLst>
            <a:path w="2659044" h="1050973">
              <a:moveTo>
                <a:pt x="0" y="1050973"/>
              </a:moveTo>
              <a:cubicBezTo>
                <a:pt x="257280" y="835799"/>
                <a:pt x="473569" y="669504"/>
                <a:pt x="886348" y="404220"/>
              </a:cubicBezTo>
              <a:cubicBezTo>
                <a:pt x="1130055" y="280591"/>
                <a:pt x="1249978" y="282954"/>
                <a:pt x="1431793" y="242532"/>
              </a:cubicBezTo>
              <a:cubicBezTo>
                <a:pt x="1613608" y="202110"/>
                <a:pt x="1804714" y="196407"/>
                <a:pt x="1977238" y="161688"/>
              </a:cubicBezTo>
              <a:cubicBezTo>
                <a:pt x="2181780" y="121266"/>
                <a:pt x="2517001" y="33685"/>
                <a:pt x="2659044" y="0"/>
              </a:cubicBezTo>
            </a:path>
          </a:pathLst>
        </a:custGeom>
        <a:ln xmlns:a="http://schemas.openxmlformats.org/drawingml/2006/main">
          <a:solidFill>
            <a:schemeClr val="accent4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0.13131</cdr:x>
      <cdr:y>0.02845</cdr:y>
    </cdr:from>
    <cdr:to>
      <cdr:x>0.86676</cdr:x>
      <cdr:y>0.61628</cdr:y>
    </cdr:to>
    <cdr:sp macro="" textlink="">
      <cdr:nvSpPr>
        <cdr:cNvPr id="25" name="Straight Connector 24"/>
        <cdr:cNvSpPr/>
      </cdr:nvSpPr>
      <cdr:spPr>
        <a:xfrm xmlns:a="http://schemas.openxmlformats.org/drawingml/2006/main" flipV="1">
          <a:off x="879262" y="152400"/>
          <a:ext cx="4924638" cy="314853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580" cy="47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86" tIns="48343" rIns="96686" bIns="48343" numCol="1" anchor="t" anchorCtr="0" compatLnSpc="1">
            <a:prstTxWarp prst="textNoShape">
              <a:avLst/>
            </a:prstTxWarp>
          </a:bodyPr>
          <a:lstStyle>
            <a:lvl1pPr defTabSz="966703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620" y="1"/>
            <a:ext cx="3168580" cy="47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86" tIns="48343" rIns="96686" bIns="48343" numCol="1" anchor="t" anchorCtr="0" compatLnSpc="1">
            <a:prstTxWarp prst="textNoShape">
              <a:avLst/>
            </a:prstTxWarp>
          </a:bodyPr>
          <a:lstStyle>
            <a:lvl1pPr algn="r" defTabSz="966703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2461"/>
            <a:ext cx="3168580" cy="47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86" tIns="48343" rIns="96686" bIns="48343" numCol="1" anchor="b" anchorCtr="0" compatLnSpc="1">
            <a:prstTxWarp prst="textNoShape">
              <a:avLst/>
            </a:prstTxWarp>
          </a:bodyPr>
          <a:lstStyle>
            <a:lvl1pPr defTabSz="966703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620" y="9122461"/>
            <a:ext cx="3168580" cy="47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86" tIns="48343" rIns="96686" bIns="48343" numCol="1" anchor="b" anchorCtr="0" compatLnSpc="1">
            <a:prstTxWarp prst="textNoShape">
              <a:avLst/>
            </a:prstTxWarp>
          </a:bodyPr>
          <a:lstStyle>
            <a:lvl1pPr algn="r" defTabSz="966703">
              <a:defRPr sz="1300" smtClean="0"/>
            </a:lvl1pPr>
          </a:lstStyle>
          <a:p>
            <a:pPr>
              <a:defRPr/>
            </a:pPr>
            <a:fld id="{813BABC5-F8FA-463D-82E3-AC7E728F9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61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92026" cy="47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1" tIns="47536" rIns="95071" bIns="47536" numCol="1" anchor="t" anchorCtr="0" compatLnSpc="1">
            <a:prstTxWarp prst="textNoShape">
              <a:avLst/>
            </a:prstTxWarp>
          </a:bodyPr>
          <a:lstStyle>
            <a:lvl1pPr defTabSz="950093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9970" y="1"/>
            <a:ext cx="3192026" cy="47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1" tIns="47536" rIns="95071" bIns="47536" numCol="1" anchor="t" anchorCtr="0" compatLnSpc="1">
            <a:prstTxWarp prst="textNoShape">
              <a:avLst/>
            </a:prstTxWarp>
          </a:bodyPr>
          <a:lstStyle>
            <a:lvl1pPr algn="r" defTabSz="950093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4438" y="709613"/>
            <a:ext cx="4833937" cy="3625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7943" y="4571136"/>
            <a:ext cx="5345723" cy="433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1" tIns="47536" rIns="95071" bIns="475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42271"/>
            <a:ext cx="3192026" cy="47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1" tIns="47536" rIns="95071" bIns="47536" numCol="1" anchor="b" anchorCtr="0" compatLnSpc="1">
            <a:prstTxWarp prst="textNoShape">
              <a:avLst/>
            </a:prstTxWarp>
          </a:bodyPr>
          <a:lstStyle>
            <a:lvl1pPr defTabSz="950093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9970" y="9142271"/>
            <a:ext cx="3192026" cy="47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1" tIns="47536" rIns="95071" bIns="47536" numCol="1" anchor="b" anchorCtr="0" compatLnSpc="1">
            <a:prstTxWarp prst="textNoShape">
              <a:avLst/>
            </a:prstTxWarp>
          </a:bodyPr>
          <a:lstStyle>
            <a:lvl1pPr algn="r" defTabSz="950093">
              <a:defRPr sz="1300" smtClean="0"/>
            </a:lvl1pPr>
          </a:lstStyle>
          <a:p>
            <a:pPr>
              <a:defRPr/>
            </a:pPr>
            <a:fld id="{43630DD2-2ED2-40DE-9874-704D5C7A7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573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FDE51-E0DE-4444-82F7-D23C79539E08}" type="slidenum">
              <a:rPr lang="en-US"/>
              <a:pPr/>
              <a:t>1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13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055FB6-FB9E-4E38-B81B-962A9017A0EB}" type="slidenum">
              <a:rPr lang="en-US"/>
              <a:pPr/>
              <a:t>10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26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9D0603-5FFB-44CB-BF4E-A45A0F1E55D5}" type="slidenum">
              <a:rPr lang="en-US"/>
              <a:pPr/>
              <a:t>11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580"/>
            <a:ext cx="5365820" cy="432021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11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73C5EC-2532-4D81-A3C0-2C51E9002063}" type="slidenum">
              <a:rPr lang="en-US"/>
              <a:pPr/>
              <a:t>12</a:t>
            </a:fld>
            <a:endParaRPr lang="en-US"/>
          </a:p>
        </p:txBody>
      </p:sp>
      <p:sp>
        <p:nvSpPr>
          <p:cNvPr id="83971" name="Rectangle 7"/>
          <p:cNvSpPr txBox="1">
            <a:spLocks noGrp="1" noChangeArrowheads="1"/>
          </p:cNvSpPr>
          <p:nvPr/>
        </p:nvSpPr>
        <p:spPr bwMode="auto">
          <a:xfrm>
            <a:off x="4146620" y="9122461"/>
            <a:ext cx="3168580" cy="47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7" tIns="48323" rIns="96647" bIns="48323" anchor="b"/>
          <a:lstStyle/>
          <a:p>
            <a:pPr algn="r" defTabSz="966703" eaLnBrk="0" hangingPunct="0"/>
            <a:fld id="{DBA2BDDE-39F5-4A8A-9C73-67B6DAB59085}" type="slidenum">
              <a:rPr lang="en-US" altLang="en-US" sz="1300">
                <a:latin typeface="Times" pitchFamily="18" charset="0"/>
              </a:rPr>
              <a:pPr algn="r" defTabSz="966703" eaLnBrk="0" hangingPunct="0"/>
              <a:t>12</a:t>
            </a:fld>
            <a:endParaRPr lang="en-US" altLang="en-US" sz="1300">
              <a:latin typeface="Times" pitchFamily="18" charset="0"/>
            </a:endParaRPr>
          </a:p>
        </p:txBody>
      </p:sp>
      <p:sp>
        <p:nvSpPr>
          <p:cNvPr id="83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30250"/>
            <a:ext cx="4776788" cy="3582988"/>
          </a:xfrm>
          <a:ln/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1" y="4556278"/>
            <a:ext cx="5362470" cy="431855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47" tIns="48323" rIns="96647" bIns="48323"/>
          <a:lstStyle/>
          <a:p>
            <a:pPr eaLnBrk="1" hangingPunct="1"/>
            <a:r>
              <a:rPr lang="en-US"/>
              <a:t>Real life analogy:  After driving through 60 minutes of traffic jam,  how much time can you make up by speeding in the final mile?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Applications in Computer Architecture</a:t>
            </a:r>
          </a:p>
          <a:p>
            <a:pPr lvl="1" eaLnBrk="1" hangingPunct="1"/>
            <a:r>
              <a:rPr lang="en-US"/>
              <a:t>RISC - Reduced Instruction Set Computer</a:t>
            </a:r>
          </a:p>
          <a:p>
            <a:pPr lvl="2" eaLnBrk="1" hangingPunct="1"/>
            <a:r>
              <a:rPr lang="en-US"/>
              <a:t>Optimized to execute </a:t>
            </a:r>
            <a:r>
              <a:rPr lang="en-US" i="1"/>
              <a:t>frequently</a:t>
            </a:r>
            <a:r>
              <a:rPr lang="en-US"/>
              <a:t> used instructions quickly</a:t>
            </a:r>
            <a:endParaRPr lang="en-US" sz="1500"/>
          </a:p>
          <a:p>
            <a:pPr lvl="2" eaLnBrk="1" hangingPunct="1"/>
            <a:r>
              <a:rPr lang="en-US" i="1"/>
              <a:t>Infrequently</a:t>
            </a:r>
            <a:r>
              <a:rPr lang="en-US"/>
              <a:t> used instructions can take a long time, or even emulated by software</a:t>
            </a:r>
          </a:p>
          <a:p>
            <a:pPr lvl="2" eaLnBrk="1" hangingPunct="1"/>
            <a:endParaRPr lang="en-US" sz="1500"/>
          </a:p>
          <a:p>
            <a:pPr lvl="2" eaLnBrk="1" hangingPunct="1"/>
            <a:r>
              <a:rPr lang="en-US" sz="1500" i="1">
                <a:solidFill>
                  <a:schemeClr val="bg2"/>
                </a:solidFill>
              </a:rPr>
              <a:t>We should concentrate efforts on improving frequently occurring events or frequently used mechanisms</a:t>
            </a: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32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2883FA-D91F-438E-9F3A-BA293509036D}" type="slidenum">
              <a:rPr lang="en-US"/>
              <a:pPr/>
              <a:t>13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580"/>
            <a:ext cx="5365820" cy="432021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33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D1CD13-89A4-4065-B885-089769A95E89}" type="slidenum">
              <a:rPr lang="en-US"/>
              <a:pPr/>
              <a:t>14</a:t>
            </a:fld>
            <a:endParaRPr lang="en-US"/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4146620" y="9122461"/>
            <a:ext cx="3168580" cy="47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7" tIns="48323" rIns="96647" bIns="48323" anchor="b"/>
          <a:lstStyle/>
          <a:p>
            <a:pPr algn="r" defTabSz="966703" eaLnBrk="0" hangingPunct="0"/>
            <a:fld id="{285C0A7B-A49F-4E6D-B419-5BD649EAFF62}" type="slidenum">
              <a:rPr lang="en-US" altLang="en-US" sz="1300">
                <a:latin typeface="Times" pitchFamily="18" charset="0"/>
              </a:rPr>
              <a:pPr algn="r" defTabSz="966703" eaLnBrk="0" hangingPunct="0"/>
              <a:t>14</a:t>
            </a:fld>
            <a:endParaRPr lang="en-US" altLang="en-US" sz="1300">
              <a:latin typeface="Times" pitchFamily="18" charset="0"/>
            </a:endParaRPr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580"/>
            <a:ext cx="5365820" cy="4320210"/>
          </a:xfrm>
          <a:noFill/>
          <a:ln/>
        </p:spPr>
        <p:txBody>
          <a:bodyPr lIns="96647" tIns="48323" rIns="96647" bIns="48323"/>
          <a:lstStyle/>
          <a:p>
            <a:pPr eaLnBrk="1" hangingPunct="1"/>
            <a:r>
              <a:rPr lang="en-US"/>
              <a:t>Real life analogy:  </a:t>
            </a:r>
          </a:p>
          <a:p>
            <a:pPr lvl="1" eaLnBrk="1" hangingPunct="1"/>
            <a:r>
              <a:rPr lang="en-US" sz="1500"/>
              <a:t>spatial locality - where you choose to sit in a room</a:t>
            </a:r>
          </a:p>
          <a:p>
            <a:pPr lvl="1" eaLnBrk="1" hangingPunct="1"/>
            <a:r>
              <a:rPr lang="en-US" sz="1500"/>
              <a:t>temporal locality - will you be here again next week?</a:t>
            </a:r>
            <a:r>
              <a:rPr lang="en-US"/>
              <a:t>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Examples in computer architecture: </a:t>
            </a:r>
          </a:p>
          <a:p>
            <a:pPr eaLnBrk="1" hangingPunct="1"/>
            <a:r>
              <a:rPr lang="en-US"/>
              <a:t>				Execution of program loops</a:t>
            </a:r>
          </a:p>
          <a:p>
            <a:pPr lvl="1" eaLnBrk="1" hangingPunct="1"/>
            <a:endParaRPr lang="en-US" sz="1500"/>
          </a:p>
          <a:p>
            <a:pPr lvl="2" eaLnBrk="1" hangingPunct="1"/>
            <a:r>
              <a:rPr lang="en-US" sz="1500"/>
              <a:t>spatial locality - after you execute an instruction, with very good probability, you will execute the next instruction</a:t>
            </a:r>
          </a:p>
          <a:p>
            <a:pPr lvl="2" eaLnBrk="1" hangingPunct="1"/>
            <a:endParaRPr lang="en-US" sz="700"/>
          </a:p>
          <a:p>
            <a:pPr lvl="2" eaLnBrk="1" hangingPunct="1"/>
            <a:r>
              <a:rPr lang="en-US" sz="1500"/>
              <a:t>temporal locality - you are very likely to repeat  the same instructions many times</a:t>
            </a:r>
            <a:endParaRPr lang="en-US" sz="1000"/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95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4B89FD-E79F-48B8-A2C5-15C5FE2E3E13}" type="slidenum">
              <a:rPr lang="en-US"/>
              <a:pPr/>
              <a:t>15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580"/>
            <a:ext cx="5365820" cy="432021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82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EA18D9-3284-438D-8A4B-E60EF679B4CC}" type="slidenum">
              <a:rPr lang="en-US"/>
              <a:pPr/>
              <a:t>16</a:t>
            </a:fld>
            <a:endParaRPr lang="en-US"/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4146620" y="9122461"/>
            <a:ext cx="3168580" cy="47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7" tIns="48323" rIns="96647" bIns="48323" anchor="b"/>
          <a:lstStyle/>
          <a:p>
            <a:pPr algn="r" defTabSz="966703" eaLnBrk="0" hangingPunct="0"/>
            <a:fld id="{FCE228A8-D75F-4F7E-80C3-C9B56B67EB7D}" type="slidenum">
              <a:rPr lang="en-US" altLang="en-US" sz="1300">
                <a:latin typeface="Times" pitchFamily="18" charset="0"/>
              </a:rPr>
              <a:pPr algn="r" defTabSz="966703" eaLnBrk="0" hangingPunct="0"/>
              <a:t>16</a:t>
            </a:fld>
            <a:endParaRPr lang="en-US" altLang="en-US" sz="1300">
              <a:latin typeface="Times" pitchFamily="18" charset="0"/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580"/>
            <a:ext cx="5365820" cy="4320210"/>
          </a:xfrm>
          <a:noFill/>
          <a:ln/>
        </p:spPr>
        <p:txBody>
          <a:bodyPr lIns="96647" tIns="48323" rIns="96647" bIns="48323"/>
          <a:lstStyle/>
          <a:p>
            <a:pPr eaLnBrk="1" hangingPunct="1"/>
            <a:r>
              <a:rPr lang="en-US"/>
              <a:t>Real life analogy:  Economy of Scale.  Why is pasta sauce cheaper when bought by the gallon?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Examples in computer architecture:</a:t>
            </a:r>
          </a:p>
          <a:p>
            <a:pPr lvl="1" eaLnBrk="1" hangingPunct="1"/>
            <a:r>
              <a:rPr lang="en-US"/>
              <a:t>Cache Access Latency</a:t>
            </a:r>
          </a:p>
          <a:p>
            <a:pPr lvl="1" eaLnBrk="1" hangingPunct="1"/>
            <a:r>
              <a:rPr lang="en-US"/>
              <a:t>			T</a:t>
            </a:r>
            <a:r>
              <a:rPr lang="en-US" baseline="-25000"/>
              <a:t>miss</a:t>
            </a:r>
            <a:r>
              <a:rPr lang="en-US"/>
              <a:t>= 50 cycles</a:t>
            </a:r>
          </a:p>
          <a:p>
            <a:pPr lvl="1" eaLnBrk="1" hangingPunct="1"/>
            <a:r>
              <a:rPr lang="en-US"/>
              <a:t>			T</a:t>
            </a:r>
            <a:r>
              <a:rPr lang="en-US" baseline="-25000"/>
              <a:t>hit </a:t>
            </a:r>
            <a:r>
              <a:rPr lang="en-US"/>
              <a:t>= 1 cycle</a:t>
            </a:r>
          </a:p>
          <a:p>
            <a:pPr lvl="1" eaLnBrk="1" hangingPunct="1"/>
            <a:r>
              <a:rPr lang="en-US"/>
              <a:t>	If on the average a cache line is reused </a:t>
            </a:r>
            <a:r>
              <a:rPr lang="en-US">
                <a:solidFill>
                  <a:schemeClr val="accent1"/>
                </a:solidFill>
              </a:rPr>
              <a:t>n</a:t>
            </a:r>
            <a:r>
              <a:rPr lang="en-US"/>
              <a:t> times before 	being ejected	</a:t>
            </a:r>
          </a:p>
          <a:p>
            <a:pPr lvl="1" eaLnBrk="1" hangingPunct="1"/>
            <a:r>
              <a:rPr lang="en-US"/>
              <a:t>			T</a:t>
            </a:r>
            <a:r>
              <a:rPr lang="en-US" baseline="-25000"/>
              <a:t>ave </a:t>
            </a:r>
            <a:r>
              <a:rPr lang="en-US"/>
              <a:t>= ( T</a:t>
            </a:r>
            <a:r>
              <a:rPr lang="en-US" baseline="-25000"/>
              <a:t>miss</a:t>
            </a:r>
            <a:r>
              <a:rPr lang="en-US"/>
              <a:t>+ (</a:t>
            </a:r>
            <a:r>
              <a:rPr lang="en-US">
                <a:solidFill>
                  <a:schemeClr val="accent1"/>
                </a:solidFill>
              </a:rPr>
              <a:t>n</a:t>
            </a:r>
            <a:r>
              <a:rPr lang="en-US"/>
              <a:t>-1)T</a:t>
            </a:r>
            <a:r>
              <a:rPr lang="en-US" baseline="-25000"/>
              <a:t>hit </a:t>
            </a:r>
            <a:r>
              <a:rPr lang="en-US"/>
              <a:t>) / </a:t>
            </a:r>
            <a:r>
              <a:rPr lang="en-US">
                <a:solidFill>
                  <a:schemeClr val="accent1"/>
                </a:solidFill>
              </a:rPr>
              <a:t>n</a:t>
            </a:r>
            <a:r>
              <a:rPr lang="en-US"/>
              <a:t> </a:t>
            </a:r>
            <a:r>
              <a:rPr lang="en-US">
                <a:sym typeface="Verdana" pitchFamily="34" charset="0"/>
              </a:rPr>
              <a:t></a:t>
            </a:r>
            <a:r>
              <a:rPr lang="en-US"/>
              <a:t> T</a:t>
            </a:r>
            <a:r>
              <a:rPr lang="en-US" baseline="-25000"/>
              <a:t>miss </a:t>
            </a:r>
            <a:r>
              <a:rPr lang="en-US"/>
              <a:t>/</a:t>
            </a:r>
            <a:r>
              <a:rPr lang="en-US">
                <a:solidFill>
                  <a:schemeClr val="accent1"/>
                </a:solidFill>
              </a:rPr>
              <a:t> n </a:t>
            </a:r>
            <a:r>
              <a:rPr lang="en-US"/>
              <a:t>+ T</a:t>
            </a:r>
            <a:r>
              <a:rPr lang="en-US" baseline="-25000"/>
              <a:t>hit</a:t>
            </a:r>
          </a:p>
          <a:p>
            <a:pPr lvl="1" eaLnBrk="1" hangingPunct="1"/>
            <a:r>
              <a:rPr lang="en-US"/>
              <a:t>	</a:t>
            </a:r>
          </a:p>
          <a:p>
            <a:pPr lvl="1" eaLnBrk="1" hangingPunct="1"/>
            <a:r>
              <a:rPr lang="en-US">
                <a:solidFill>
                  <a:schemeClr val="accent1"/>
                </a:solidFill>
              </a:rPr>
              <a:t>				n</a:t>
            </a:r>
            <a:r>
              <a:rPr lang="en-US"/>
              <a:t> = 50 	</a:t>
            </a:r>
            <a:r>
              <a:rPr lang="en-US">
                <a:sym typeface="Verdana" pitchFamily="34" charset="0"/>
              </a:rPr>
              <a:t></a:t>
            </a:r>
            <a:r>
              <a:rPr lang="en-US"/>
              <a:t> 	T</a:t>
            </a:r>
            <a:r>
              <a:rPr lang="en-US" baseline="-25000"/>
              <a:t>avg </a:t>
            </a:r>
            <a:r>
              <a:rPr lang="en-US">
                <a:sym typeface="Verdana" pitchFamily="34" charset="0"/>
              </a:rPr>
              <a:t></a:t>
            </a:r>
            <a:r>
              <a:rPr lang="en-US"/>
              <a:t> 2</a:t>
            </a:r>
          </a:p>
          <a:p>
            <a:pPr lvl="1" eaLnBrk="1" hangingPunct="1"/>
            <a:r>
              <a:rPr lang="en-US">
                <a:solidFill>
                  <a:schemeClr val="accent1"/>
                </a:solidFill>
              </a:rPr>
              <a:t>				n</a:t>
            </a:r>
            <a:r>
              <a:rPr lang="en-US"/>
              <a:t> = 2 	</a:t>
            </a:r>
            <a:r>
              <a:rPr lang="en-US">
                <a:sym typeface="Verdana" pitchFamily="34" charset="0"/>
              </a:rPr>
              <a:t></a:t>
            </a:r>
            <a:r>
              <a:rPr lang="en-US"/>
              <a:t> 	T</a:t>
            </a:r>
            <a:r>
              <a:rPr lang="en-US" baseline="-25000"/>
              <a:t>avg </a:t>
            </a:r>
            <a:r>
              <a:rPr lang="en-US">
                <a:sym typeface="Verdana" pitchFamily="34" charset="0"/>
              </a:rPr>
              <a:t></a:t>
            </a:r>
            <a:r>
              <a:rPr lang="en-US"/>
              <a:t> 25</a:t>
            </a: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08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630DD2-2ED2-40DE-9874-704D5C7A74D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760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aseline="0" dirty="0"/>
              <a:t>----Data points generated from the following processors</a:t>
            </a:r>
          </a:p>
          <a:p>
            <a:r>
              <a:rPr lang="en-US" dirty="0"/>
              <a:t>VAX-11/780 </a:t>
            </a:r>
          </a:p>
          <a:p>
            <a:r>
              <a:rPr lang="en-US" dirty="0"/>
              <a:t>VAX-11/785 </a:t>
            </a:r>
          </a:p>
          <a:p>
            <a:r>
              <a:rPr lang="en-US" dirty="0"/>
              <a:t>VAX 8700 </a:t>
            </a:r>
          </a:p>
          <a:p>
            <a:r>
              <a:rPr lang="en-US" dirty="0"/>
              <a:t>Sun-4/260 </a:t>
            </a:r>
          </a:p>
          <a:p>
            <a:r>
              <a:rPr lang="en-US" dirty="0"/>
              <a:t>MIPS M/120 </a:t>
            </a:r>
          </a:p>
          <a:p>
            <a:r>
              <a:rPr lang="en-US" dirty="0"/>
              <a:t>MIPS M2000 </a:t>
            </a:r>
          </a:p>
          <a:p>
            <a:r>
              <a:rPr lang="en-US" dirty="0"/>
              <a:t>IBM RS6000/540 </a:t>
            </a:r>
          </a:p>
          <a:p>
            <a:r>
              <a:rPr lang="en-US" dirty="0"/>
              <a:t>HP PA-RISC, 0.05 GHz </a:t>
            </a:r>
          </a:p>
          <a:p>
            <a:r>
              <a:rPr lang="en-US" dirty="0"/>
              <a:t>Alpha 21064, 0.2 GHz </a:t>
            </a:r>
          </a:p>
          <a:p>
            <a:r>
              <a:rPr lang="en-US" dirty="0"/>
              <a:t>PowerPC 604, 0.1 GHz </a:t>
            </a:r>
          </a:p>
          <a:p>
            <a:r>
              <a:rPr lang="en-US" dirty="0"/>
              <a:t>Alpha 21064A, 0.3 GHz </a:t>
            </a:r>
          </a:p>
          <a:p>
            <a:r>
              <a:rPr lang="en-US" dirty="0"/>
              <a:t>Alpha 21164, 0.3 GHz </a:t>
            </a:r>
          </a:p>
          <a:p>
            <a:r>
              <a:rPr lang="en-US" dirty="0"/>
              <a:t>Alpha 21164, 0.5 GHz </a:t>
            </a:r>
          </a:p>
          <a:p>
            <a:r>
              <a:rPr lang="en-US" dirty="0"/>
              <a:t>Alpha 21164, 0.6 GHz </a:t>
            </a:r>
          </a:p>
          <a:p>
            <a:r>
              <a:rPr lang="en-US" dirty="0"/>
              <a:t>Alpha 21264, 0.6 GHz </a:t>
            </a:r>
          </a:p>
          <a:p>
            <a:r>
              <a:rPr lang="en-US" dirty="0"/>
              <a:t>Alpha 21264A, 0.7 GHz </a:t>
            </a:r>
          </a:p>
          <a:p>
            <a:r>
              <a:rPr lang="en-US" dirty="0"/>
              <a:t>Intel Pentium III, 1.0 GHz </a:t>
            </a:r>
          </a:p>
          <a:p>
            <a:r>
              <a:rPr lang="en-US" dirty="0"/>
              <a:t>AMD </a:t>
            </a:r>
            <a:r>
              <a:rPr lang="en-US" dirty="0" err="1"/>
              <a:t>Athlon</a:t>
            </a:r>
            <a:r>
              <a:rPr lang="en-US" dirty="0"/>
              <a:t>, 1.6 GHz </a:t>
            </a:r>
          </a:p>
          <a:p>
            <a:r>
              <a:rPr lang="en-US" dirty="0"/>
              <a:t>Intel Pentium 4, 3.0 GHz </a:t>
            </a:r>
          </a:p>
          <a:p>
            <a:r>
              <a:rPr lang="en-US" dirty="0"/>
              <a:t>AMD </a:t>
            </a:r>
            <a:r>
              <a:rPr lang="en-US" dirty="0" err="1"/>
              <a:t>Opteron</a:t>
            </a:r>
            <a:r>
              <a:rPr lang="en-US" dirty="0"/>
              <a:t>, 2.2 GHz </a:t>
            </a:r>
          </a:p>
          <a:p>
            <a:r>
              <a:rPr lang="en-US" dirty="0"/>
              <a:t>Intel  Xeon, 3.6 GHz </a:t>
            </a:r>
          </a:p>
          <a:p>
            <a:r>
              <a:rPr lang="en-US" dirty="0"/>
              <a:t>64-bit Intel Xeon, 3.6 GHz </a:t>
            </a:r>
          </a:p>
        </p:txBody>
      </p:sp>
    </p:spTree>
    <p:extLst>
      <p:ext uri="{BB962C8B-B14F-4D97-AF65-F5344CB8AC3E}">
        <p14:creationId xmlns:p14="http://schemas.microsoft.com/office/powerpoint/2010/main" val="492173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2372A1-1B51-4DD0-8A1C-0BAFABB5CF2A}" type="slidenum">
              <a:rPr lang="en-US"/>
              <a:pPr/>
              <a:t>19</a:t>
            </a:fld>
            <a:endParaRPr lang="en-US"/>
          </a:p>
        </p:txBody>
      </p:sp>
      <p:sp>
        <p:nvSpPr>
          <p:cNvPr id="105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98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06C53C-FFB8-482F-A7D0-ED64DA191689}" type="slidenum">
              <a:rPr lang="en-US"/>
              <a:pPr/>
              <a:t>2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580"/>
            <a:ext cx="5365820" cy="432021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486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630DD2-2ED2-40DE-9874-704D5C7A74D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637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862063-EEB1-41D2-AD75-AAADFC4BE3DD}" type="slidenum">
              <a:rPr lang="en-US"/>
              <a:pPr/>
              <a:t>21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580"/>
            <a:ext cx="5365820" cy="432021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355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A441E5-6FEB-4B39-95B7-C56B7B54EC2E}" type="slidenum">
              <a:rPr lang="en-US"/>
              <a:pPr/>
              <a:t>22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404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7AD2CE-32B0-4E7D-B82B-988759C9175E}" type="slidenum">
              <a:rPr lang="en-US"/>
              <a:pPr/>
              <a:t>23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663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75FB64-25BF-4AFA-AFA1-0FB33AB6E9D3}" type="slidenum">
              <a:rPr lang="en-US"/>
              <a:pPr/>
              <a:t>24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522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DE8383-A970-407B-BD87-FC140561B951}" type="slidenum">
              <a:rPr lang="en-US"/>
              <a:pPr/>
              <a:t>25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515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A1CD8-84DF-407B-8633-CFDB087F9C12}" type="slidenum">
              <a:rPr lang="en-US"/>
              <a:pPr/>
              <a:t>26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186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AEB142-BC8D-4E56-B3EE-237ECDA3DF0D}" type="slidenum">
              <a:rPr lang="en-US"/>
              <a:pPr/>
              <a:t>27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822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C23A72-D60E-4EA8-825B-AA36D0DC2277}" type="slidenum">
              <a:rPr lang="en-US"/>
              <a:pPr/>
              <a:t>28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945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601E3-20AB-471F-A667-B890637430EC}" type="slidenum">
              <a:rPr lang="en-US"/>
              <a:pPr/>
              <a:t>29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79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630DD2-2ED2-40DE-9874-704D5C7A74D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495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87E270-FE84-40A3-94EF-16BCDFF9E72D}" type="slidenum">
              <a:rPr lang="en-US"/>
              <a:pPr/>
              <a:t>30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816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378870-1F17-46AB-A484-746DD8565149}" type="slidenum">
              <a:rPr lang="en-US"/>
              <a:pPr/>
              <a:t>31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802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9E0A99-0404-4EE9-ACD6-5E2B2F98FD6F}" type="slidenum">
              <a:rPr lang="en-US"/>
              <a:pPr/>
              <a:t>32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47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F3D624-BABD-4697-A894-C47813E9FED2}" type="slidenum">
              <a:rPr lang="en-US"/>
              <a:pPr/>
              <a:t>33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083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A33AE1-A3EF-419D-A269-4BB7016AFB2E}" type="slidenum">
              <a:rPr lang="en-US"/>
              <a:pPr/>
              <a:t>34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061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CBC8BF-4417-487E-A84F-B47986305E91}" type="slidenum">
              <a:rPr lang="en-US"/>
              <a:pPr/>
              <a:t>35</a:t>
            </a:fld>
            <a:endParaRPr lang="en-US"/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735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3C9E3B-ADAE-434C-BC13-7627B35D63FD}" type="slidenum">
              <a:rPr lang="en-US"/>
              <a:pPr/>
              <a:t>36</a:t>
            </a:fld>
            <a:endParaRPr lang="en-US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274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23DCCB-ADAA-4E97-9879-FD4D875D2072}" type="slidenum">
              <a:rPr lang="en-US"/>
              <a:pPr/>
              <a:t>37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773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F0BAA9-E9FC-4695-BAED-C8A86A11269A}" type="slidenum">
              <a:rPr lang="en-US"/>
              <a:pPr/>
              <a:t>38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199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A8464E-746A-4447-BF8E-4EBAEDC79AAB}" type="slidenum">
              <a:rPr lang="en-US"/>
              <a:pPr/>
              <a:t>39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31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D09F4-3B28-4681-BBBB-1442D493A301}" type="slidenum">
              <a:rPr lang="en-US"/>
              <a:pPr/>
              <a:t>4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942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795224-1F36-4FA5-A922-B73902804C23}" type="slidenum">
              <a:rPr lang="en-US"/>
              <a:pPr/>
              <a:t>40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550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F52FD-4F7F-450B-AC06-2E2292682F29}" type="slidenum">
              <a:rPr lang="en-US"/>
              <a:pPr/>
              <a:t>41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038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2BA403-7C85-4D16-8556-F7709ECCA027}" type="slidenum">
              <a:rPr lang="en-US"/>
              <a:pPr/>
              <a:t>42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943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890E2-7872-4EB6-A017-9454E2B77F5A}" type="slidenum">
              <a:rPr lang="en-US"/>
              <a:pPr/>
              <a:t>43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430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06E2D4-B07E-48CD-850D-B242D625ED9D}" type="slidenum">
              <a:rPr lang="en-US"/>
              <a:pPr/>
              <a:t>44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554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D8E33-73B7-4408-9C79-E2E7E1670D9E}" type="slidenum">
              <a:rPr lang="en-US"/>
              <a:pPr/>
              <a:t>45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462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67E436-51BB-468F-AE7F-6362D0642787}" type="slidenum">
              <a:rPr lang="en-US"/>
              <a:pPr/>
              <a:t>46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431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6C1636-214A-4BF1-BEC9-7991E1F1022C}" type="slidenum">
              <a:rPr lang="en-US"/>
              <a:pPr/>
              <a:t>47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668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A77FA-2E83-49DE-A674-2F5445FE9C66}" type="slidenum">
              <a:rPr lang="en-US"/>
              <a:pPr/>
              <a:t>48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289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D6E5FC-C2F8-41DF-BE9D-E76E419D6F90}" type="slidenum">
              <a:rPr lang="en-US"/>
              <a:pPr/>
              <a:t>49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07830A-AA1D-43FB-985B-D17D4F8C9B36}" type="slidenum">
              <a:rPr lang="en-US"/>
              <a:pPr/>
              <a:t>5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698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AC663B-3970-4C0E-8B3B-29CFFD959370}" type="slidenum">
              <a:rPr lang="en-US"/>
              <a:pPr/>
              <a:t>50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2779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B0EBF8-86AD-4BCE-BC60-FC3BE6310E96}" type="slidenum">
              <a:rPr lang="en-US"/>
              <a:pPr/>
              <a:t>51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6463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FA3356-1D37-4DD9-8CC5-4B09CC81A710}" type="slidenum">
              <a:rPr lang="en-US"/>
              <a:pPr/>
              <a:t>52</a:t>
            </a:fld>
            <a:endParaRPr 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92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C15026-D2E1-45E5-8F41-A8016E1E01F6}" type="slidenum">
              <a:rPr lang="en-US"/>
              <a:pPr/>
              <a:t>6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02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48BD4-ADAA-41D2-89FE-59EC668CE488}" type="slidenum">
              <a:rPr lang="en-US"/>
              <a:pPr/>
              <a:t>7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25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47C906-CC3B-4825-B906-DB7D6BDF5F22}" type="slidenum">
              <a:rPr lang="en-US"/>
              <a:pPr/>
              <a:t>8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45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EF8550-52D4-477B-9404-2E234ADB090E}" type="slidenum">
              <a:rPr lang="en-US"/>
              <a:pPr/>
              <a:t>9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22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1084263" y="60960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522663" y="60960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51663" y="60960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607E836-96A1-4CFA-8486-4F8767730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010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95400"/>
            <a:ext cx="8077200" cy="51054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2275" y="228600"/>
            <a:ext cx="2143125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28600"/>
            <a:ext cx="6276975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2275" y="228600"/>
            <a:ext cx="2143125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28600"/>
            <a:ext cx="6276975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lor_Circuits_Thrust_Icon_No_Tex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154363"/>
            <a:ext cx="77724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"/>
          <p:cNvSpPr/>
          <p:nvPr userDrawn="1"/>
        </p:nvSpPr>
        <p:spPr>
          <a:xfrm>
            <a:off x="304800" y="228600"/>
            <a:ext cx="8610600" cy="64008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CEFD4-1DA2-459E-B42D-DC61B67914D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6" descr="Wordmark 1 with no icon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00800"/>
            <a:ext cx="13716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8281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 userDrawn="1"/>
        </p:nvCxnSpPr>
        <p:spPr>
          <a:xfrm>
            <a:off x="1143000" y="1066800"/>
            <a:ext cx="6553200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 userDrawn="1"/>
        </p:nvCxnSpPr>
        <p:spPr>
          <a:xfrm>
            <a:off x="7696200" y="1066800"/>
            <a:ext cx="990600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7921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5943600"/>
            <a:ext cx="8229600" cy="457200"/>
          </a:xfrm>
        </p:spPr>
        <p:txBody>
          <a:bodyPr>
            <a:normAutofit/>
          </a:bodyPr>
          <a:lstStyle>
            <a:lvl1pPr algn="ctr">
              <a:buNone/>
              <a:defRPr sz="2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EA1DF-88D5-4B10-A281-96997594F4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678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 userDrawn="1"/>
        </p:nvCxnSpPr>
        <p:spPr>
          <a:xfrm>
            <a:off x="457200" y="1505478"/>
            <a:ext cx="7010400" cy="1588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 userDrawn="1"/>
        </p:nvCxnSpPr>
        <p:spPr>
          <a:xfrm>
            <a:off x="7467600" y="1505478"/>
            <a:ext cx="1219200" cy="18522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969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EA1DF-88D5-4B10-A281-96997594F4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 descr="Wordmark 2 with icon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6599" y="5885686"/>
            <a:ext cx="4178059" cy="896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89158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Wordmark 1 with no icon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0800"/>
            <a:ext cx="13716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200" y="5943600"/>
            <a:ext cx="8229600" cy="457200"/>
          </a:xfrm>
        </p:spPr>
        <p:txBody>
          <a:bodyPr>
            <a:normAutofit/>
          </a:bodyPr>
          <a:lstStyle>
            <a:lvl1pPr algn="ctr">
              <a:buNone/>
              <a:defRPr sz="2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D5028-1926-4A79-915C-FE267BC13C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5301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Wordmark 1 with no icon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0800"/>
            <a:ext cx="13716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5943600"/>
            <a:ext cx="8229600" cy="457200"/>
          </a:xfrm>
        </p:spPr>
        <p:txBody>
          <a:bodyPr>
            <a:normAutofit/>
          </a:bodyPr>
          <a:lstStyle>
            <a:lvl1pPr algn="ctr">
              <a:buNone/>
              <a:defRPr sz="2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711BF-7707-4CE4-871D-88E614E2823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4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3962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3962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Wordmark 1 with no icon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0800"/>
            <a:ext cx="13716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5943600"/>
            <a:ext cx="8229600" cy="457200"/>
          </a:xfrm>
        </p:spPr>
        <p:txBody>
          <a:bodyPr>
            <a:normAutofit/>
          </a:bodyPr>
          <a:lstStyle>
            <a:lvl1pPr algn="ctr">
              <a:buNone/>
              <a:defRPr sz="2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45E80-B0BB-4BF1-8B5D-C1E93CF728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118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58174-70C9-460E-B119-A149816DDE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267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6356350"/>
            <a:ext cx="2136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2613" y="6356350"/>
            <a:ext cx="289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64712-5A8A-9E48-BF60-F7BB5825573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5493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9" descr="Color_Circuits_Thrust_Icon_No_Tex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154363"/>
            <a:ext cx="77724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0"/>
          <p:cNvSpPr/>
          <p:nvPr userDrawn="1"/>
        </p:nvSpPr>
        <p:spPr>
          <a:xfrm>
            <a:off x="304800" y="228600"/>
            <a:ext cx="8610600" cy="64008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7"/>
          <p:cNvCxnSpPr/>
          <p:nvPr userDrawn="1"/>
        </p:nvCxnSpPr>
        <p:spPr>
          <a:xfrm>
            <a:off x="1143000" y="1066800"/>
            <a:ext cx="6553200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 userDrawn="1"/>
        </p:nvCxnSpPr>
        <p:spPr>
          <a:xfrm>
            <a:off x="7696200" y="1066800"/>
            <a:ext cx="990600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0" descr="FinalUltrasoundtosiz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93725"/>
            <a:ext cx="9144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7921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5943600"/>
            <a:ext cx="8229600" cy="457200"/>
          </a:xfrm>
        </p:spPr>
        <p:txBody>
          <a:bodyPr>
            <a:normAutofit/>
          </a:bodyPr>
          <a:lstStyle>
            <a:lvl1pPr algn="ctr">
              <a:buNone/>
              <a:defRPr sz="2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EA1DF-88D5-4B10-A281-96997594F4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3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Line 3"/>
          <p:cNvSpPr>
            <a:spLocks noChangeShapeType="1"/>
          </p:cNvSpPr>
          <p:nvPr/>
        </p:nvSpPr>
        <p:spPr bwMode="ltGray">
          <a:xfrm>
            <a:off x="609600" y="1219200"/>
            <a:ext cx="8051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0"/>
            <a:ext cx="807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28600"/>
            <a:ext cx="8458200" cy="6096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  <a:p>
            <a:pPr lvl="4"/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Comic Sans MS" pitchFamily="66" charset="0"/>
        </a:defRPr>
      </a:lvl9pPr>
    </p:titleStyle>
    <p:bodyStyle>
      <a:lvl1pPr marL="190500" indent="-190500" algn="l" rtl="0" eaLnBrk="0" fontAlgn="base" hangingPunct="0">
        <a:lnSpc>
          <a:spcPts val="2400"/>
        </a:lnSpc>
        <a:spcBef>
          <a:spcPts val="1500"/>
        </a:spcBef>
        <a:spcAft>
          <a:spcPct val="0"/>
        </a:spcAft>
        <a:buSzPct val="8000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344488" algn="l" rtl="0" eaLnBrk="0" fontAlgn="base" hangingPunct="0">
        <a:lnSpc>
          <a:spcPts val="2200"/>
        </a:lnSpc>
        <a:spcBef>
          <a:spcPts val="700"/>
        </a:spcBef>
        <a:spcAft>
          <a:spcPct val="0"/>
        </a:spcAft>
        <a:buClr>
          <a:srgbClr val="003399"/>
        </a:buClr>
        <a:buSzPct val="80000"/>
        <a:buFont typeface="ZapfDingbats" pitchFamily="82" charset="2"/>
        <a:buChar char="r"/>
        <a:defRPr sz="2400">
          <a:solidFill>
            <a:schemeClr val="tx1"/>
          </a:solidFill>
          <a:latin typeface="+mn-lt"/>
        </a:defRPr>
      </a:lvl2pPr>
      <a:lvl3pPr marL="1087438" indent="-290513" algn="l" rtl="0" eaLnBrk="0" fontAlgn="base" hangingPunct="0">
        <a:lnSpc>
          <a:spcPts val="2000"/>
        </a:lnSpc>
        <a:spcBef>
          <a:spcPts val="500"/>
        </a:spcBef>
        <a:spcAft>
          <a:spcPct val="0"/>
        </a:spcAft>
        <a:buClr>
          <a:srgbClr val="003399"/>
        </a:buClr>
        <a:buSzPct val="80000"/>
        <a:buFont typeface="ZapfDingbats" pitchFamily="82" charset="2"/>
        <a:buChar char="m"/>
        <a:defRPr sz="2200">
          <a:solidFill>
            <a:schemeClr val="tx1"/>
          </a:solidFill>
          <a:latin typeface="+mn-lt"/>
        </a:defRPr>
      </a:lvl3pPr>
      <a:lvl4pPr marL="1482725" indent="-280988" algn="l" rtl="0" eaLnBrk="0" fontAlgn="base" hangingPunct="0">
        <a:lnSpc>
          <a:spcPts val="2000"/>
        </a:lnSpc>
        <a:spcBef>
          <a:spcPts val="700"/>
        </a:spcBef>
        <a:spcAft>
          <a:spcPct val="0"/>
        </a:spcAft>
        <a:buClr>
          <a:srgbClr val="003399"/>
        </a:buClr>
        <a:buSzPct val="80000"/>
        <a:buFont typeface="ZapfDingbats" pitchFamily="82" charset="2"/>
        <a:buChar char="q"/>
        <a:defRPr sz="2200">
          <a:solidFill>
            <a:schemeClr val="tx1"/>
          </a:solidFill>
          <a:latin typeface="+mn-lt"/>
        </a:defRPr>
      </a:lvl4pPr>
      <a:lvl5pPr marL="1944688" indent="-290513" algn="l" rtl="0" eaLnBrk="0" fontAlgn="base" hangingPunct="0">
        <a:lnSpc>
          <a:spcPct val="50000"/>
        </a:lnSpc>
        <a:spcBef>
          <a:spcPct val="50000"/>
        </a:spcBef>
        <a:spcAft>
          <a:spcPct val="0"/>
        </a:spcAft>
        <a:buClr>
          <a:srgbClr val="003399"/>
        </a:buClr>
        <a:buSzPct val="80000"/>
        <a:buFont typeface="ZapfDingbats" pitchFamily="82" charset="2"/>
        <a:buChar char="q"/>
        <a:defRPr sz="2200">
          <a:solidFill>
            <a:schemeClr val="tx1"/>
          </a:solidFill>
          <a:latin typeface="+mn-lt"/>
        </a:defRPr>
      </a:lvl5pPr>
      <a:lvl6pPr marL="2401888" indent="-290513" algn="l" rtl="0" eaLnBrk="0" fontAlgn="base" hangingPunct="0">
        <a:lnSpc>
          <a:spcPct val="50000"/>
        </a:lnSpc>
        <a:spcBef>
          <a:spcPct val="50000"/>
        </a:spcBef>
        <a:spcAft>
          <a:spcPct val="0"/>
        </a:spcAft>
        <a:buClr>
          <a:srgbClr val="003399"/>
        </a:buClr>
        <a:buSzPct val="80000"/>
        <a:buFont typeface="ZapfDingbats" pitchFamily="82" charset="2"/>
        <a:buChar char="q"/>
        <a:defRPr sz="2200">
          <a:solidFill>
            <a:schemeClr val="tx1"/>
          </a:solidFill>
          <a:latin typeface="+mn-lt"/>
        </a:defRPr>
      </a:lvl6pPr>
      <a:lvl7pPr marL="2859088" indent="-290513" algn="l" rtl="0" eaLnBrk="0" fontAlgn="base" hangingPunct="0">
        <a:lnSpc>
          <a:spcPct val="50000"/>
        </a:lnSpc>
        <a:spcBef>
          <a:spcPct val="50000"/>
        </a:spcBef>
        <a:spcAft>
          <a:spcPct val="0"/>
        </a:spcAft>
        <a:buClr>
          <a:srgbClr val="003399"/>
        </a:buClr>
        <a:buSzPct val="80000"/>
        <a:buFont typeface="ZapfDingbats" pitchFamily="82" charset="2"/>
        <a:buChar char="q"/>
        <a:defRPr sz="2200">
          <a:solidFill>
            <a:schemeClr val="tx1"/>
          </a:solidFill>
          <a:latin typeface="+mn-lt"/>
        </a:defRPr>
      </a:lvl7pPr>
      <a:lvl8pPr marL="3316288" indent="-290513" algn="l" rtl="0" eaLnBrk="0" fontAlgn="base" hangingPunct="0">
        <a:lnSpc>
          <a:spcPct val="50000"/>
        </a:lnSpc>
        <a:spcBef>
          <a:spcPct val="50000"/>
        </a:spcBef>
        <a:spcAft>
          <a:spcPct val="0"/>
        </a:spcAft>
        <a:buClr>
          <a:srgbClr val="003399"/>
        </a:buClr>
        <a:buSzPct val="80000"/>
        <a:buFont typeface="ZapfDingbats" pitchFamily="82" charset="2"/>
        <a:buChar char="q"/>
        <a:defRPr sz="2200">
          <a:solidFill>
            <a:schemeClr val="tx1"/>
          </a:solidFill>
          <a:latin typeface="+mn-lt"/>
        </a:defRPr>
      </a:lvl8pPr>
      <a:lvl9pPr marL="3773488" indent="-290513" algn="l" rtl="0" eaLnBrk="0" fontAlgn="base" hangingPunct="0">
        <a:lnSpc>
          <a:spcPct val="50000"/>
        </a:lnSpc>
        <a:spcBef>
          <a:spcPct val="50000"/>
        </a:spcBef>
        <a:spcAft>
          <a:spcPct val="0"/>
        </a:spcAft>
        <a:buClr>
          <a:srgbClr val="003399"/>
        </a:buClr>
        <a:buSzPct val="80000"/>
        <a:buFont typeface="ZapfDingbats" pitchFamily="82" charset="2"/>
        <a:buChar char="q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28600"/>
            <a:ext cx="8458200" cy="6096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 Third level</a:t>
            </a:r>
          </a:p>
          <a:p>
            <a:pPr lvl="3"/>
            <a:r>
              <a:rPr lang="en-US" altLang="en-US"/>
              <a:t> Fourth level</a:t>
            </a:r>
          </a:p>
          <a:p>
            <a:pPr lvl="4"/>
            <a:r>
              <a:rPr lang="en-US" altLang="en-US"/>
              <a:t>Fifth level</a:t>
            </a:r>
          </a:p>
          <a:p>
            <a:pPr lvl="4"/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Comic Sans MS" pitchFamily="66" charset="0"/>
        </a:defRPr>
      </a:lvl9pPr>
    </p:titleStyle>
    <p:bodyStyle>
      <a:lvl1pPr marL="190500" indent="-190500" algn="l" rtl="0" eaLnBrk="0" fontAlgn="base" hangingPunct="0">
        <a:lnSpc>
          <a:spcPts val="2400"/>
        </a:lnSpc>
        <a:spcBef>
          <a:spcPts val="1500"/>
        </a:spcBef>
        <a:spcAft>
          <a:spcPct val="0"/>
        </a:spcAft>
        <a:buSzPct val="8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08000" indent="-169863" algn="l" rtl="0" eaLnBrk="0" fontAlgn="base" hangingPunct="0">
        <a:lnSpc>
          <a:spcPts val="2200"/>
        </a:lnSpc>
        <a:spcBef>
          <a:spcPts val="700"/>
        </a:spcBef>
        <a:spcAft>
          <a:spcPct val="0"/>
        </a:spcAft>
        <a:buClr>
          <a:srgbClr val="003399"/>
        </a:buClr>
        <a:buSzPct val="80000"/>
        <a:buFont typeface="ZapfDingbats" pitchFamily="82" charset="2"/>
        <a:buChar char="r"/>
        <a:defRPr sz="2200">
          <a:solidFill>
            <a:schemeClr val="tx1"/>
          </a:solidFill>
          <a:latin typeface="+mn-lt"/>
        </a:defRPr>
      </a:lvl2pPr>
      <a:lvl3pPr marL="863600" indent="-185738" algn="l" rtl="0" eaLnBrk="0" fontAlgn="base" hangingPunct="0">
        <a:lnSpc>
          <a:spcPts val="2000"/>
        </a:lnSpc>
        <a:spcBef>
          <a:spcPts val="500"/>
        </a:spcBef>
        <a:spcAft>
          <a:spcPct val="0"/>
        </a:spcAft>
        <a:buClr>
          <a:srgbClr val="003399"/>
        </a:buClr>
        <a:buSzPct val="80000"/>
        <a:buFont typeface="ZapfDingbats" pitchFamily="82" charset="2"/>
        <a:buChar char="m"/>
        <a:defRPr sz="2000">
          <a:solidFill>
            <a:schemeClr val="tx1"/>
          </a:solidFill>
          <a:latin typeface="+mn-lt"/>
        </a:defRPr>
      </a:lvl3pPr>
      <a:lvl4pPr marL="1252538" indent="-168275" algn="l" rtl="0" eaLnBrk="0" fontAlgn="base" hangingPunct="0">
        <a:lnSpc>
          <a:spcPts val="2000"/>
        </a:lnSpc>
        <a:spcBef>
          <a:spcPts val="700"/>
        </a:spcBef>
        <a:spcAft>
          <a:spcPct val="0"/>
        </a:spcAft>
        <a:buClr>
          <a:srgbClr val="003399"/>
        </a:buClr>
        <a:buSzPct val="80000"/>
        <a:buFont typeface="ZapfDingbats" pitchFamily="82" charset="2"/>
        <a:buChar char="q"/>
        <a:defRPr sz="2000">
          <a:solidFill>
            <a:schemeClr val="tx1"/>
          </a:solidFill>
          <a:latin typeface="+mn-lt"/>
        </a:defRPr>
      </a:lvl4pPr>
      <a:lvl5pPr marL="1658938" indent="-185738" algn="l" rtl="0" eaLnBrk="0" fontAlgn="base" hangingPunct="0">
        <a:lnSpc>
          <a:spcPct val="50000"/>
        </a:lnSpc>
        <a:spcBef>
          <a:spcPct val="50000"/>
        </a:spcBef>
        <a:spcAft>
          <a:spcPct val="0"/>
        </a:spcAft>
        <a:buClr>
          <a:srgbClr val="003399"/>
        </a:buClr>
        <a:buSzPct val="80000"/>
        <a:buFont typeface="ZapfDingbats" pitchFamily="82" charset="2"/>
        <a:buChar char="q"/>
        <a:defRPr sz="2000">
          <a:solidFill>
            <a:schemeClr val="tx1"/>
          </a:solidFill>
          <a:latin typeface="+mn-lt"/>
        </a:defRPr>
      </a:lvl5pPr>
      <a:lvl6pPr marL="2116138" indent="-185738" algn="l" rtl="0" eaLnBrk="0" fontAlgn="base" hangingPunct="0">
        <a:lnSpc>
          <a:spcPct val="50000"/>
        </a:lnSpc>
        <a:spcBef>
          <a:spcPct val="50000"/>
        </a:spcBef>
        <a:spcAft>
          <a:spcPct val="0"/>
        </a:spcAft>
        <a:buClr>
          <a:srgbClr val="003399"/>
        </a:buClr>
        <a:buSzPct val="80000"/>
        <a:buFont typeface="ZapfDingbats" pitchFamily="82" charset="2"/>
        <a:buChar char="q"/>
        <a:defRPr sz="2000">
          <a:solidFill>
            <a:schemeClr val="tx1"/>
          </a:solidFill>
          <a:latin typeface="+mn-lt"/>
        </a:defRPr>
      </a:lvl6pPr>
      <a:lvl7pPr marL="2573338" indent="-185738" algn="l" rtl="0" eaLnBrk="0" fontAlgn="base" hangingPunct="0">
        <a:lnSpc>
          <a:spcPct val="50000"/>
        </a:lnSpc>
        <a:spcBef>
          <a:spcPct val="50000"/>
        </a:spcBef>
        <a:spcAft>
          <a:spcPct val="0"/>
        </a:spcAft>
        <a:buClr>
          <a:srgbClr val="003399"/>
        </a:buClr>
        <a:buSzPct val="80000"/>
        <a:buFont typeface="ZapfDingbats" pitchFamily="82" charset="2"/>
        <a:buChar char="q"/>
        <a:defRPr sz="2000">
          <a:solidFill>
            <a:schemeClr val="tx1"/>
          </a:solidFill>
          <a:latin typeface="+mn-lt"/>
        </a:defRPr>
      </a:lvl7pPr>
      <a:lvl8pPr marL="3030538" indent="-185738" algn="l" rtl="0" eaLnBrk="0" fontAlgn="base" hangingPunct="0">
        <a:lnSpc>
          <a:spcPct val="50000"/>
        </a:lnSpc>
        <a:spcBef>
          <a:spcPct val="50000"/>
        </a:spcBef>
        <a:spcAft>
          <a:spcPct val="0"/>
        </a:spcAft>
        <a:buClr>
          <a:srgbClr val="003399"/>
        </a:buClr>
        <a:buSzPct val="80000"/>
        <a:buFont typeface="ZapfDingbats" pitchFamily="82" charset="2"/>
        <a:buChar char="q"/>
        <a:defRPr sz="2000">
          <a:solidFill>
            <a:schemeClr val="tx1"/>
          </a:solidFill>
          <a:latin typeface="+mn-lt"/>
        </a:defRPr>
      </a:lvl8pPr>
      <a:lvl9pPr marL="3487738" indent="-185738" algn="l" rtl="0" eaLnBrk="0" fontAlgn="base" hangingPunct="0">
        <a:lnSpc>
          <a:spcPct val="50000"/>
        </a:lnSpc>
        <a:spcBef>
          <a:spcPct val="50000"/>
        </a:spcBef>
        <a:spcAft>
          <a:spcPct val="0"/>
        </a:spcAft>
        <a:buClr>
          <a:srgbClr val="003399"/>
        </a:buClr>
        <a:buSzPct val="80000"/>
        <a:buFont typeface="ZapfDingbats" pitchFamily="82" charset="2"/>
        <a:buChar char="q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D7A1AB63-FDF2-41C3-B628-77C3E15CDD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9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cs.umich.edu/courses/eecs47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800" dirty="0">
                <a:latin typeface="+mn-lt"/>
              </a:rPr>
              <a:t>EECS 470</a:t>
            </a:r>
            <a:br>
              <a:rPr lang="en-US" sz="4800" dirty="0">
                <a:latin typeface="+mn-lt"/>
              </a:rPr>
            </a:br>
            <a:r>
              <a:rPr lang="en-US" sz="4800" dirty="0">
                <a:latin typeface="+mn-lt"/>
              </a:rPr>
              <a:t>Lecture 1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Computer Architecture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Winter 2024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000" i="1" dirty="0"/>
              <a:t>Slides developed in part by Profs. Brehob, Austin, </a:t>
            </a:r>
            <a:r>
              <a:rPr lang="en-US" sz="2000" i="1" dirty="0" err="1"/>
              <a:t>Falsafi</a:t>
            </a:r>
            <a:r>
              <a:rPr lang="en-US" sz="2000" i="1" dirty="0"/>
              <a:t>, Hill, Hoe, </a:t>
            </a:r>
            <a:r>
              <a:rPr lang="en-US" sz="2000" i="1" dirty="0" err="1"/>
              <a:t>Lipasti</a:t>
            </a:r>
            <a:r>
              <a:rPr lang="en-US" sz="2000" i="1" dirty="0"/>
              <a:t>, Shen, Smith, </a:t>
            </a:r>
            <a:r>
              <a:rPr lang="en-US" sz="2000" i="1" dirty="0" err="1"/>
              <a:t>Sohi</a:t>
            </a:r>
            <a:r>
              <a:rPr lang="en-US" sz="2000" i="1" dirty="0"/>
              <a:t>, Tyson, </a:t>
            </a:r>
            <a:r>
              <a:rPr lang="en-US" sz="2000" i="1" dirty="0" err="1"/>
              <a:t>Vijaykumar</a:t>
            </a:r>
            <a:r>
              <a:rPr lang="en-US" sz="2000" i="1" dirty="0"/>
              <a:t>, </a:t>
            </a:r>
            <a:r>
              <a:rPr lang="en-US" sz="2000" i="1" dirty="0" err="1"/>
              <a:t>Wenisch</a:t>
            </a:r>
            <a:r>
              <a:rPr lang="en-US" sz="2000" i="1" dirty="0"/>
              <a:t> and probably others…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15365" name="Picture 4" descr="seal-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5137" y="4540250"/>
            <a:ext cx="1190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Hours (and hours) of work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Attend class &amp; lab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You </a:t>
            </a:r>
            <a:r>
              <a:rPr lang="en-US" sz="2000" i="1" dirty="0"/>
              <a:t>really</a:t>
            </a:r>
            <a:r>
              <a:rPr lang="en-US" sz="2000" dirty="0"/>
              <a:t> need to go to lab!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5 hours/week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Read book &amp; handouts –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2-3 hours/week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Do homework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5 assignments at ~4 hours each/15 weeks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1-2 hours/week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3 Programming assignments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6, 6, 20 hours each = 32 hours/15 weeks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~2 hours/week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Verilog Project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~200 hours/15 weeks =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13 hours/week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General studying –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~ 1 hour/week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Total: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</a:rPr>
              <a:t>~25 hours/week, some students claim more...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0" y="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CC33"/>
                </a:solidFill>
              </a:rPr>
              <a:t>Work expected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1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1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1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1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1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18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18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18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18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18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18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190500" indent="-190500" eaLnBrk="1" hangingPunct="1">
              <a:buFontTx/>
              <a:buNone/>
            </a:pPr>
            <a:endParaRPr lang="en-US"/>
          </a:p>
          <a:p>
            <a:pPr marL="190500" indent="-190500" eaLnBrk="1" hangingPunct="1">
              <a:buFontTx/>
              <a:buNone/>
            </a:pPr>
            <a:endParaRPr lang="en-US"/>
          </a:p>
          <a:p>
            <a:pPr marL="190500" indent="-190500" eaLnBrk="1" hangingPunct="1">
              <a:buFontTx/>
              <a:buNone/>
            </a:pPr>
            <a:endParaRPr lang="en-US"/>
          </a:p>
          <a:p>
            <a:pPr marL="190500" indent="-190500" eaLnBrk="1" hangingPunct="1">
              <a:buFontTx/>
              <a:buNone/>
            </a:pPr>
            <a:endParaRPr lang="en-US"/>
          </a:p>
          <a:p>
            <a:pPr marL="190500" indent="-190500" algn="ctr" eaLnBrk="1" hangingPunct="1">
              <a:buFontTx/>
              <a:buNone/>
            </a:pPr>
            <a:r>
              <a:rPr lang="en-US" sz="4100">
                <a:solidFill>
                  <a:srgbClr val="003399"/>
                </a:solidFill>
                <a:latin typeface="Comic Sans MS" pitchFamily="66" charset="0"/>
              </a:rPr>
              <a:t>“Key” concepts</a:t>
            </a:r>
          </a:p>
          <a:p>
            <a:pPr marL="190500" indent="-190500" algn="ctr" eaLnBrk="1" hangingPunct="1">
              <a:buFontTx/>
              <a:buNone/>
            </a:pPr>
            <a:r>
              <a:rPr lang="en-US" sz="4100">
                <a:solidFill>
                  <a:srgbClr val="003399"/>
                </a:solidFill>
                <a:latin typeface="Comic Sans MS" pitchFamily="66" charset="0"/>
              </a:rPr>
              <a:t> </a:t>
            </a:r>
          </a:p>
        </p:txBody>
      </p:sp>
      <p:graphicFrame>
        <p:nvGraphicFramePr>
          <p:cNvPr id="1026" name="Object 13"/>
          <p:cNvGraphicFramePr>
            <a:graphicFrameLocks noChangeAspect="1"/>
          </p:cNvGraphicFramePr>
          <p:nvPr/>
        </p:nvGraphicFramePr>
        <p:xfrm>
          <a:off x="3881438" y="1571625"/>
          <a:ext cx="1014412" cy="171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Clip" r:id="rId4" imgW="1395360" imgH="2658600" progId="">
                  <p:embed/>
                </p:oleObj>
              </mc:Choice>
              <mc:Fallback>
                <p:oleObj name="Clip" r:id="rId4" imgW="1395360" imgH="2658600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438" y="1571625"/>
                        <a:ext cx="1014412" cy="171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33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US"/>
              <a:t>Amdahl’s Law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890588" y="1374775"/>
            <a:ext cx="7164387" cy="2393950"/>
          </a:xfrm>
          <a:noFill/>
        </p:spPr>
        <p:txBody>
          <a:bodyPr lIns="90488" tIns="44450" rIns="90488" bIns="44450"/>
          <a:lstStyle/>
          <a:p>
            <a:pPr marL="190500" indent="-190500" eaLnBrk="1" hangingPunct="1">
              <a:buFontTx/>
              <a:buNone/>
            </a:pPr>
            <a:r>
              <a:rPr lang="en-US" sz="2800" dirty="0"/>
              <a:t>Speedup= </a:t>
            </a:r>
            <a:r>
              <a:rPr lang="en-US" sz="2800" dirty="0" err="1"/>
              <a:t>time</a:t>
            </a:r>
            <a:r>
              <a:rPr lang="en-US" sz="2800" baseline="-25000" dirty="0" err="1"/>
              <a:t>without</a:t>
            </a:r>
            <a:r>
              <a:rPr lang="en-US" sz="2800" baseline="-25000" dirty="0"/>
              <a:t> enhancement </a:t>
            </a:r>
            <a:r>
              <a:rPr lang="en-US" sz="2800" dirty="0"/>
              <a:t>/ </a:t>
            </a:r>
            <a:r>
              <a:rPr lang="en-US" sz="2800" dirty="0" err="1"/>
              <a:t>time</a:t>
            </a:r>
            <a:r>
              <a:rPr lang="en-US" sz="2800" baseline="-25000" dirty="0" err="1"/>
              <a:t>with</a:t>
            </a:r>
            <a:r>
              <a:rPr lang="en-US" sz="2800" baseline="-25000" dirty="0"/>
              <a:t> enhancement</a:t>
            </a:r>
          </a:p>
          <a:p>
            <a:pPr marL="190500" indent="-190500" eaLnBrk="1" hangingPunct="1">
              <a:buFontTx/>
              <a:buNone/>
            </a:pPr>
            <a:r>
              <a:rPr lang="en-US" sz="2800" dirty="0"/>
              <a:t>Suppose an enhancement speeds up a fraction </a:t>
            </a:r>
            <a:r>
              <a:rPr lang="en-US" sz="2800" dirty="0">
                <a:solidFill>
                  <a:schemeClr val="accent1"/>
                </a:solidFill>
              </a:rPr>
              <a:t>f </a:t>
            </a:r>
            <a:r>
              <a:rPr lang="en-US" sz="2800" dirty="0"/>
              <a:t>of a task by a factor of </a:t>
            </a:r>
            <a:r>
              <a:rPr lang="en-US" sz="2800" dirty="0">
                <a:solidFill>
                  <a:schemeClr val="accent1"/>
                </a:solidFill>
              </a:rPr>
              <a:t>S</a:t>
            </a:r>
          </a:p>
          <a:p>
            <a:pPr marL="190500" indent="-190500" eaLnBrk="1" hangingPunct="1">
              <a:buFontTx/>
              <a:buNone/>
            </a:pPr>
            <a:r>
              <a:rPr lang="en-US" sz="2800" dirty="0"/>
              <a:t>		</a:t>
            </a:r>
            <a:r>
              <a:rPr lang="en-US" sz="2800" dirty="0" err="1"/>
              <a:t>time</a:t>
            </a:r>
            <a:r>
              <a:rPr lang="en-US" sz="2800" baseline="-25000" dirty="0" err="1"/>
              <a:t>new</a:t>
            </a:r>
            <a:r>
              <a:rPr lang="en-US" sz="2800" baseline="-25000" dirty="0"/>
              <a:t> </a:t>
            </a:r>
            <a:r>
              <a:rPr lang="en-US" sz="2800" dirty="0"/>
              <a:t>= </a:t>
            </a:r>
            <a:r>
              <a:rPr lang="en-US" sz="2800" dirty="0" err="1"/>
              <a:t>time</a:t>
            </a:r>
            <a:r>
              <a:rPr lang="en-US" sz="2800" baseline="-25000" dirty="0" err="1"/>
              <a:t>orig</a:t>
            </a:r>
            <a:r>
              <a:rPr lang="en-US" sz="2800" dirty="0">
                <a:cs typeface="Arial" charset="0"/>
              </a:rPr>
              <a:t>·( </a:t>
            </a:r>
            <a:r>
              <a:rPr lang="en-US" sz="2800" dirty="0"/>
              <a:t>(1-</a:t>
            </a:r>
            <a:r>
              <a:rPr lang="en-US" sz="2800" dirty="0">
                <a:solidFill>
                  <a:schemeClr val="accent1"/>
                </a:solidFill>
              </a:rPr>
              <a:t>f</a:t>
            </a:r>
            <a:r>
              <a:rPr lang="en-US" sz="2800" dirty="0"/>
              <a:t>) + </a:t>
            </a:r>
            <a:r>
              <a:rPr lang="en-US" sz="2800" dirty="0">
                <a:solidFill>
                  <a:schemeClr val="accent1"/>
                </a:solidFill>
              </a:rPr>
              <a:t>f</a:t>
            </a:r>
            <a:r>
              <a:rPr lang="en-US" sz="2800" dirty="0"/>
              <a:t>/</a:t>
            </a:r>
            <a:r>
              <a:rPr lang="en-US" sz="2800" dirty="0">
                <a:solidFill>
                  <a:schemeClr val="accent1"/>
                </a:solidFill>
              </a:rPr>
              <a:t>S )</a:t>
            </a:r>
          </a:p>
          <a:p>
            <a:pPr marL="190500" indent="-190500" eaLnBrk="1" hangingPunct="1">
              <a:buFontTx/>
              <a:buNone/>
            </a:pPr>
            <a:r>
              <a:rPr lang="en-US" sz="2800" dirty="0">
                <a:solidFill>
                  <a:schemeClr val="accent1"/>
                </a:solidFill>
              </a:rPr>
              <a:t>		</a:t>
            </a:r>
            <a:r>
              <a:rPr lang="en-US" sz="2800" dirty="0" err="1"/>
              <a:t>S</a:t>
            </a:r>
            <a:r>
              <a:rPr lang="en-US" sz="2800" baseline="-25000" dirty="0" err="1"/>
              <a:t>overall</a:t>
            </a:r>
            <a:r>
              <a:rPr lang="en-US" sz="2800" dirty="0"/>
              <a:t> = 1 / ( </a:t>
            </a:r>
            <a:r>
              <a:rPr lang="en-US" sz="2800" dirty="0">
                <a:cs typeface="Arial" charset="0"/>
              </a:rPr>
              <a:t>(1-</a:t>
            </a:r>
            <a:r>
              <a:rPr lang="en-US" sz="2800" dirty="0">
                <a:solidFill>
                  <a:schemeClr val="accent1"/>
                </a:solidFill>
                <a:cs typeface="Arial" charset="0"/>
              </a:rPr>
              <a:t>f) </a:t>
            </a:r>
            <a:r>
              <a:rPr lang="en-US" sz="2800" dirty="0">
                <a:cs typeface="Arial" charset="0"/>
              </a:rPr>
              <a:t>+ </a:t>
            </a:r>
            <a:r>
              <a:rPr lang="en-US" sz="2800" dirty="0">
                <a:solidFill>
                  <a:schemeClr val="accent1"/>
                </a:solidFill>
                <a:cs typeface="Arial" charset="0"/>
              </a:rPr>
              <a:t>f</a:t>
            </a:r>
            <a:r>
              <a:rPr lang="en-US" sz="2800" dirty="0">
                <a:cs typeface="Arial" charset="0"/>
              </a:rPr>
              <a:t>/</a:t>
            </a:r>
            <a:r>
              <a:rPr lang="en-US" sz="2800" dirty="0">
                <a:solidFill>
                  <a:schemeClr val="accent1"/>
                </a:solidFill>
                <a:cs typeface="Arial" charset="0"/>
              </a:rPr>
              <a:t>S </a:t>
            </a:r>
            <a:r>
              <a:rPr lang="en-US" sz="2800" dirty="0">
                <a:cs typeface="Arial" charset="0"/>
              </a:rPr>
              <a:t>)</a:t>
            </a:r>
            <a:endParaRPr lang="en-US" sz="2800" dirty="0">
              <a:solidFill>
                <a:schemeClr val="accent1"/>
              </a:solidFill>
            </a:endParaRPr>
          </a:p>
          <a:p>
            <a:pPr marL="190500" indent="-190500" eaLnBrk="1" hangingPunct="1">
              <a:buFontTx/>
              <a:buNone/>
            </a:pPr>
            <a:endParaRPr lang="en-US" sz="2800" dirty="0"/>
          </a:p>
          <a:p>
            <a:pPr marL="190500" indent="-190500" eaLnBrk="1" hangingPunct="1">
              <a:buFontTx/>
              <a:buNone/>
            </a:pPr>
            <a:endParaRPr lang="en-US" sz="2800" dirty="0"/>
          </a:p>
        </p:txBody>
      </p:sp>
      <p:grpSp>
        <p:nvGrpSpPr>
          <p:cNvPr id="2053" name="Group 40"/>
          <p:cNvGrpSpPr>
            <a:grpSpLocks/>
          </p:cNvGrpSpPr>
          <p:nvPr/>
        </p:nvGrpSpPr>
        <p:grpSpPr bwMode="auto">
          <a:xfrm>
            <a:off x="1752600" y="3948113"/>
            <a:ext cx="5562600" cy="1150937"/>
            <a:chOff x="1104" y="2487"/>
            <a:chExt cx="3504" cy="725"/>
          </a:xfrm>
        </p:grpSpPr>
        <p:sp>
          <p:nvSpPr>
            <p:cNvPr id="2080" name="Rectangle 5"/>
            <p:cNvSpPr>
              <a:spLocks noChangeArrowheads="1"/>
            </p:cNvSpPr>
            <p:nvPr/>
          </p:nvSpPr>
          <p:spPr bwMode="auto">
            <a:xfrm>
              <a:off x="1108" y="2836"/>
              <a:ext cx="3500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lang="en-US" sz="2800">
                  <a:latin typeface="Arial" charset="0"/>
                </a:rPr>
                <a:t>1</a:t>
              </a:r>
            </a:p>
          </p:txBody>
        </p:sp>
        <p:sp>
          <p:nvSpPr>
            <p:cNvPr id="2081" name="Line 6"/>
            <p:cNvSpPr>
              <a:spLocks noChangeShapeType="1"/>
            </p:cNvSpPr>
            <p:nvPr/>
          </p:nvSpPr>
          <p:spPr bwMode="auto">
            <a:xfrm>
              <a:off x="1104" y="2784"/>
              <a:ext cx="35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Rectangle 7"/>
            <p:cNvSpPr>
              <a:spLocks noChangeArrowheads="1"/>
            </p:cNvSpPr>
            <p:nvPr/>
          </p:nvSpPr>
          <p:spPr bwMode="auto">
            <a:xfrm>
              <a:off x="2535" y="2487"/>
              <a:ext cx="69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>
                  <a:latin typeface="Arial" charset="0"/>
                </a:rPr>
                <a:t>time</a:t>
              </a:r>
              <a:r>
                <a:rPr lang="en-US" baseline="-25000">
                  <a:latin typeface="Arial" charset="0"/>
                </a:rPr>
                <a:t>orig</a:t>
              </a:r>
            </a:p>
          </p:txBody>
        </p:sp>
      </p:grpSp>
      <p:graphicFrame>
        <p:nvGraphicFramePr>
          <p:cNvPr id="2050" name="Object 13"/>
          <p:cNvGraphicFramePr>
            <a:graphicFrameLocks noChangeAspect="1"/>
          </p:cNvGraphicFramePr>
          <p:nvPr/>
        </p:nvGraphicFramePr>
        <p:xfrm>
          <a:off x="128588" y="152400"/>
          <a:ext cx="4048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Clip" r:id="rId4" imgW="1395360" imgH="2658600" progId="">
                  <p:embed/>
                </p:oleObj>
              </mc:Choice>
              <mc:Fallback>
                <p:oleObj name="Clip" r:id="rId4" imgW="1395360" imgH="2658600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152400"/>
                        <a:ext cx="40481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33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14"/>
          <p:cNvSpPr>
            <a:spLocks noChangeArrowheads="1"/>
          </p:cNvSpPr>
          <p:nvPr/>
        </p:nvSpPr>
        <p:spPr bwMode="auto">
          <a:xfrm>
            <a:off x="76200" y="6477000"/>
            <a:ext cx="25908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Times" pitchFamily="18" charset="0"/>
            </a:endParaRPr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762000" y="3962400"/>
            <a:ext cx="7620000" cy="2757488"/>
            <a:chOff x="576" y="2487"/>
            <a:chExt cx="4800" cy="1737"/>
          </a:xfrm>
        </p:grpSpPr>
        <p:sp>
          <p:nvSpPr>
            <p:cNvPr id="2074" name="Rectangle 48"/>
            <p:cNvSpPr>
              <a:spLocks noChangeArrowheads="1"/>
            </p:cNvSpPr>
            <p:nvPr/>
          </p:nvSpPr>
          <p:spPr bwMode="auto">
            <a:xfrm>
              <a:off x="576" y="2496"/>
              <a:ext cx="4800" cy="17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" pitchFamily="18" charset="0"/>
              </a:endParaRPr>
            </a:p>
          </p:txBody>
        </p:sp>
        <p:grpSp>
          <p:nvGrpSpPr>
            <p:cNvPr id="2075" name="Group 49"/>
            <p:cNvGrpSpPr>
              <a:grpSpLocks/>
            </p:cNvGrpSpPr>
            <p:nvPr/>
          </p:nvGrpSpPr>
          <p:grpSpPr bwMode="auto">
            <a:xfrm>
              <a:off x="1104" y="2487"/>
              <a:ext cx="3504" cy="725"/>
              <a:chOff x="1104" y="2487"/>
              <a:chExt cx="3504" cy="725"/>
            </a:xfrm>
          </p:grpSpPr>
          <p:sp>
            <p:nvSpPr>
              <p:cNvPr id="2076" name="Rectangle 50"/>
              <p:cNvSpPr>
                <a:spLocks noChangeArrowheads="1"/>
              </p:cNvSpPr>
              <p:nvPr/>
            </p:nvSpPr>
            <p:spPr bwMode="auto">
              <a:xfrm>
                <a:off x="1728" y="2836"/>
                <a:ext cx="2876" cy="376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algn="ctr" eaLnBrk="0" hangingPunct="0"/>
                <a:r>
                  <a:rPr lang="en-US" sz="2800">
                    <a:solidFill>
                      <a:schemeClr val="accent1"/>
                    </a:solidFill>
                    <a:latin typeface="Arial" charset="0"/>
                  </a:rPr>
                  <a:t>f</a:t>
                </a:r>
                <a:endParaRPr lang="en-US" sz="2800" baseline="-25000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2077" name="Rectangle 51"/>
              <p:cNvSpPr>
                <a:spLocks noChangeArrowheads="1"/>
              </p:cNvSpPr>
              <p:nvPr/>
            </p:nvSpPr>
            <p:spPr bwMode="auto">
              <a:xfrm>
                <a:off x="1108" y="2836"/>
                <a:ext cx="620" cy="37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algn="ctr" eaLnBrk="0" hangingPunct="0"/>
                <a:r>
                  <a:rPr lang="en-US" sz="2800">
                    <a:latin typeface="Arial" charset="0"/>
                  </a:rPr>
                  <a:t>(1 - </a:t>
                </a:r>
                <a:r>
                  <a:rPr lang="en-US" sz="2800">
                    <a:solidFill>
                      <a:schemeClr val="accent1"/>
                    </a:solidFill>
                    <a:latin typeface="Arial" charset="0"/>
                  </a:rPr>
                  <a:t>f</a:t>
                </a:r>
                <a:r>
                  <a:rPr lang="en-US" sz="2800">
                    <a:latin typeface="Arial" charset="0"/>
                  </a:rPr>
                  <a:t>)</a:t>
                </a:r>
              </a:p>
            </p:txBody>
          </p:sp>
          <p:sp>
            <p:nvSpPr>
              <p:cNvPr id="2078" name="Line 52"/>
              <p:cNvSpPr>
                <a:spLocks noChangeShapeType="1"/>
              </p:cNvSpPr>
              <p:nvPr/>
            </p:nvSpPr>
            <p:spPr bwMode="auto">
              <a:xfrm>
                <a:off x="1104" y="2784"/>
                <a:ext cx="35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" name="Rectangle 53"/>
              <p:cNvSpPr>
                <a:spLocks noChangeArrowheads="1"/>
              </p:cNvSpPr>
              <p:nvPr/>
            </p:nvSpPr>
            <p:spPr bwMode="auto">
              <a:xfrm>
                <a:off x="2535" y="2487"/>
                <a:ext cx="690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>
                    <a:latin typeface="Arial" charset="0"/>
                  </a:rPr>
                  <a:t>time</a:t>
                </a:r>
                <a:r>
                  <a:rPr lang="en-US" baseline="-25000">
                    <a:latin typeface="Arial" charset="0"/>
                  </a:rPr>
                  <a:t>orig</a:t>
                </a:r>
              </a:p>
            </p:txBody>
          </p:sp>
        </p:grp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1752600" y="5257800"/>
            <a:ext cx="3400425" cy="1152525"/>
            <a:chOff x="1104" y="3312"/>
            <a:chExt cx="2142" cy="726"/>
          </a:xfrm>
        </p:grpSpPr>
        <p:sp>
          <p:nvSpPr>
            <p:cNvPr id="2070" name="Rectangle 55"/>
            <p:cNvSpPr>
              <a:spLocks noChangeArrowheads="1"/>
            </p:cNvSpPr>
            <p:nvPr/>
          </p:nvSpPr>
          <p:spPr bwMode="auto">
            <a:xfrm>
              <a:off x="1108" y="3661"/>
              <a:ext cx="620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lang="en-US" sz="2800">
                  <a:latin typeface="Arial" charset="0"/>
                </a:rPr>
                <a:t>(1 - </a:t>
              </a:r>
              <a:r>
                <a:rPr lang="en-US" sz="2800">
                  <a:solidFill>
                    <a:schemeClr val="accent1"/>
                  </a:solidFill>
                  <a:latin typeface="Arial" charset="0"/>
                </a:rPr>
                <a:t>f</a:t>
              </a:r>
              <a:r>
                <a:rPr lang="en-US" sz="2800">
                  <a:latin typeface="Arial" charset="0"/>
                </a:rPr>
                <a:t>)</a:t>
              </a:r>
            </a:p>
          </p:txBody>
        </p:sp>
        <p:sp>
          <p:nvSpPr>
            <p:cNvPr id="2071" name="Line 56"/>
            <p:cNvSpPr>
              <a:spLocks noChangeShapeType="1"/>
            </p:cNvSpPr>
            <p:nvPr/>
          </p:nvSpPr>
          <p:spPr bwMode="auto">
            <a:xfrm flipV="1">
              <a:off x="1104" y="3600"/>
              <a:ext cx="20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Rectangle 57"/>
            <p:cNvSpPr>
              <a:spLocks noChangeArrowheads="1"/>
            </p:cNvSpPr>
            <p:nvPr/>
          </p:nvSpPr>
          <p:spPr bwMode="auto">
            <a:xfrm>
              <a:off x="2535" y="3312"/>
              <a:ext cx="71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>
                  <a:latin typeface="Arial" charset="0"/>
                </a:rPr>
                <a:t>time</a:t>
              </a:r>
              <a:r>
                <a:rPr lang="en-US" baseline="-25000">
                  <a:latin typeface="Arial" charset="0"/>
                </a:rPr>
                <a:t>new</a:t>
              </a:r>
            </a:p>
          </p:txBody>
        </p:sp>
        <p:sp>
          <p:nvSpPr>
            <p:cNvPr id="2073" name="Rectangle 58"/>
            <p:cNvSpPr>
              <a:spLocks noChangeArrowheads="1"/>
            </p:cNvSpPr>
            <p:nvPr/>
          </p:nvSpPr>
          <p:spPr bwMode="auto">
            <a:xfrm>
              <a:off x="1728" y="3662"/>
              <a:ext cx="1440" cy="37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>
                  <a:solidFill>
                    <a:schemeClr val="accent1"/>
                  </a:solidFill>
                  <a:latin typeface="Arial" charset="0"/>
                </a:rPr>
                <a:t>f/S</a:t>
              </a:r>
            </a:p>
          </p:txBody>
        </p:sp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1027386" y="3971761"/>
            <a:ext cx="7391400" cy="2681287"/>
            <a:chOff x="672" y="2487"/>
            <a:chExt cx="4656" cy="1689"/>
          </a:xfrm>
        </p:grpSpPr>
        <p:sp>
          <p:nvSpPr>
            <p:cNvPr id="2064" name="Rectangle 60"/>
            <p:cNvSpPr>
              <a:spLocks noChangeArrowheads="1"/>
            </p:cNvSpPr>
            <p:nvPr/>
          </p:nvSpPr>
          <p:spPr bwMode="auto">
            <a:xfrm>
              <a:off x="672" y="2496"/>
              <a:ext cx="4656" cy="16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" pitchFamily="18" charset="0"/>
              </a:endParaRPr>
            </a:p>
          </p:txBody>
        </p:sp>
        <p:grpSp>
          <p:nvGrpSpPr>
            <p:cNvPr id="2065" name="Group 61"/>
            <p:cNvGrpSpPr>
              <a:grpSpLocks/>
            </p:cNvGrpSpPr>
            <p:nvPr/>
          </p:nvGrpSpPr>
          <p:grpSpPr bwMode="auto">
            <a:xfrm>
              <a:off x="1104" y="2487"/>
              <a:ext cx="3504" cy="725"/>
              <a:chOff x="1104" y="2487"/>
              <a:chExt cx="3504" cy="725"/>
            </a:xfrm>
          </p:grpSpPr>
          <p:sp>
            <p:nvSpPr>
              <p:cNvPr id="2066" name="Rectangle 62"/>
              <p:cNvSpPr>
                <a:spLocks noChangeArrowheads="1"/>
              </p:cNvSpPr>
              <p:nvPr/>
            </p:nvSpPr>
            <p:spPr bwMode="auto">
              <a:xfrm>
                <a:off x="4032" y="2836"/>
                <a:ext cx="572" cy="376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algn="ctr" eaLnBrk="0" hangingPunct="0"/>
                <a:r>
                  <a:rPr lang="en-US" sz="2800">
                    <a:solidFill>
                      <a:schemeClr val="accent1"/>
                    </a:solidFill>
                    <a:latin typeface="Arial" charset="0"/>
                  </a:rPr>
                  <a:t>f</a:t>
                </a:r>
                <a:endParaRPr lang="en-US" sz="2800" baseline="-25000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2067" name="Rectangle 63"/>
              <p:cNvSpPr>
                <a:spLocks noChangeArrowheads="1"/>
              </p:cNvSpPr>
              <p:nvPr/>
            </p:nvSpPr>
            <p:spPr bwMode="auto">
              <a:xfrm>
                <a:off x="1108" y="2836"/>
                <a:ext cx="2924" cy="37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algn="ctr" eaLnBrk="0" hangingPunct="0"/>
                <a:r>
                  <a:rPr lang="en-US" sz="2800">
                    <a:latin typeface="Arial" charset="0"/>
                  </a:rPr>
                  <a:t>(1 - </a:t>
                </a:r>
                <a:r>
                  <a:rPr lang="en-US" sz="2800">
                    <a:solidFill>
                      <a:schemeClr val="accent1"/>
                    </a:solidFill>
                    <a:latin typeface="Arial" charset="0"/>
                  </a:rPr>
                  <a:t>f</a:t>
                </a:r>
                <a:r>
                  <a:rPr lang="en-US" sz="2800">
                    <a:latin typeface="Arial" charset="0"/>
                  </a:rPr>
                  <a:t>)</a:t>
                </a:r>
              </a:p>
            </p:txBody>
          </p:sp>
          <p:sp>
            <p:nvSpPr>
              <p:cNvPr id="2068" name="Line 64"/>
              <p:cNvSpPr>
                <a:spLocks noChangeShapeType="1"/>
              </p:cNvSpPr>
              <p:nvPr/>
            </p:nvSpPr>
            <p:spPr bwMode="auto">
              <a:xfrm>
                <a:off x="1104" y="2784"/>
                <a:ext cx="35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Rectangle 65"/>
              <p:cNvSpPr>
                <a:spLocks noChangeArrowheads="1"/>
              </p:cNvSpPr>
              <p:nvPr/>
            </p:nvSpPr>
            <p:spPr bwMode="auto">
              <a:xfrm>
                <a:off x="2535" y="2487"/>
                <a:ext cx="690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>
                    <a:latin typeface="Arial" charset="0"/>
                  </a:rPr>
                  <a:t>time</a:t>
                </a:r>
                <a:r>
                  <a:rPr lang="en-US" baseline="-25000">
                    <a:latin typeface="Arial" charset="0"/>
                  </a:rPr>
                  <a:t>orig</a:t>
                </a:r>
              </a:p>
            </p:txBody>
          </p:sp>
        </p:grpSp>
      </p:grpSp>
      <p:grpSp>
        <p:nvGrpSpPr>
          <p:cNvPr id="8" name="Group 66"/>
          <p:cNvGrpSpPr>
            <a:grpSpLocks/>
          </p:cNvGrpSpPr>
          <p:nvPr/>
        </p:nvGrpSpPr>
        <p:grpSpPr bwMode="auto">
          <a:xfrm>
            <a:off x="1752600" y="5257800"/>
            <a:ext cx="5105400" cy="1150938"/>
            <a:chOff x="1104" y="3312"/>
            <a:chExt cx="3216" cy="725"/>
          </a:xfrm>
        </p:grpSpPr>
        <p:sp>
          <p:nvSpPr>
            <p:cNvPr id="2060" name="Rectangle 67"/>
            <p:cNvSpPr>
              <a:spLocks noChangeArrowheads="1"/>
            </p:cNvSpPr>
            <p:nvPr/>
          </p:nvSpPr>
          <p:spPr bwMode="auto">
            <a:xfrm>
              <a:off x="1108" y="3661"/>
              <a:ext cx="2924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lang="en-US" sz="2800">
                  <a:latin typeface="Arial" charset="0"/>
                </a:rPr>
                <a:t>(1 - </a:t>
              </a:r>
              <a:r>
                <a:rPr lang="en-US" sz="2800">
                  <a:solidFill>
                    <a:schemeClr val="accent1"/>
                  </a:solidFill>
                  <a:latin typeface="Arial" charset="0"/>
                </a:rPr>
                <a:t>f</a:t>
              </a:r>
              <a:r>
                <a:rPr lang="en-US" sz="2800">
                  <a:latin typeface="Arial" charset="0"/>
                </a:rPr>
                <a:t>)</a:t>
              </a:r>
            </a:p>
          </p:txBody>
        </p:sp>
        <p:sp>
          <p:nvSpPr>
            <p:cNvPr id="2061" name="Line 68"/>
            <p:cNvSpPr>
              <a:spLocks noChangeShapeType="1"/>
            </p:cNvSpPr>
            <p:nvPr/>
          </p:nvSpPr>
          <p:spPr bwMode="auto">
            <a:xfrm flipV="1">
              <a:off x="1104" y="3600"/>
              <a:ext cx="32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Rectangle 69"/>
            <p:cNvSpPr>
              <a:spLocks noChangeArrowheads="1"/>
            </p:cNvSpPr>
            <p:nvPr/>
          </p:nvSpPr>
          <p:spPr bwMode="auto">
            <a:xfrm>
              <a:off x="2535" y="3312"/>
              <a:ext cx="71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>
                  <a:latin typeface="Arial" charset="0"/>
                </a:rPr>
                <a:t>time</a:t>
              </a:r>
              <a:r>
                <a:rPr lang="en-US" baseline="-25000">
                  <a:latin typeface="Arial" charset="0"/>
                </a:rPr>
                <a:t>new</a:t>
              </a:r>
            </a:p>
          </p:txBody>
        </p:sp>
        <p:sp>
          <p:nvSpPr>
            <p:cNvPr id="2063" name="Rectangle 70"/>
            <p:cNvSpPr>
              <a:spLocks noChangeArrowheads="1"/>
            </p:cNvSpPr>
            <p:nvPr/>
          </p:nvSpPr>
          <p:spPr bwMode="auto">
            <a:xfrm>
              <a:off x="4032" y="3661"/>
              <a:ext cx="288" cy="37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chemeClr val="accent1"/>
                  </a:solidFill>
                  <a:latin typeface="Arial" charset="0"/>
                </a:rPr>
                <a:t>f/S</a:t>
              </a:r>
            </a:p>
          </p:txBody>
        </p:sp>
      </p:grpSp>
      <p:sp>
        <p:nvSpPr>
          <p:cNvPr id="2059" name="Rectangle 71"/>
          <p:cNvSpPr>
            <a:spLocks noChangeArrowheads="1"/>
          </p:cNvSpPr>
          <p:nvPr/>
        </p:nvSpPr>
        <p:spPr bwMode="auto">
          <a:xfrm>
            <a:off x="6553200" y="6477000"/>
            <a:ext cx="25908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5638800" y="1524000"/>
            <a:ext cx="3352800" cy="4876800"/>
          </a:xfrm>
          <a:prstGeom prst="rect">
            <a:avLst/>
          </a:prstGeom>
          <a:solidFill>
            <a:srgbClr val="EAEAEA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Times" pitchFamily="18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en-US"/>
              <a:t>Parallelism: </a:t>
            </a:r>
            <a:r>
              <a:rPr lang="en-US" sz="3200"/>
              <a:t>Work and Critical Path</a:t>
            </a: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219200"/>
            <a:ext cx="5368925" cy="47244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500"/>
              <a:t>Parallelism - the amount of independent sub-tasks available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500"/>
              <a:t>Work=T</a:t>
            </a:r>
            <a:r>
              <a:rPr lang="en-US" sz="2500" baseline="-25000"/>
              <a:t>1 </a:t>
            </a:r>
            <a:r>
              <a:rPr lang="en-US" sz="2500"/>
              <a:t>- time to complete a computation on a sequential system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500"/>
              <a:t>Critical Path=T</a:t>
            </a:r>
            <a:r>
              <a:rPr lang="en-US" sz="2500" baseline="-25000">
                <a:sym typeface="Symbol" pitchFamily="18" charset="2"/>
              </a:rPr>
              <a:t></a:t>
            </a:r>
            <a:r>
              <a:rPr lang="en-US" sz="2500"/>
              <a:t> -  time to complete the same computation on an infinitely-parallel system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500"/>
              <a:t>Average Parallelism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2400"/>
              <a:t>P</a:t>
            </a:r>
            <a:r>
              <a:rPr lang="en-US" sz="2400" baseline="-25000"/>
              <a:t>avg</a:t>
            </a:r>
            <a:r>
              <a:rPr lang="en-US" sz="2400"/>
              <a:t> = T</a:t>
            </a:r>
            <a:r>
              <a:rPr lang="en-US" sz="2400" baseline="-25000"/>
              <a:t>1 </a:t>
            </a:r>
            <a:r>
              <a:rPr lang="en-US" sz="2400"/>
              <a:t>/ T</a:t>
            </a:r>
            <a:r>
              <a:rPr lang="en-US" sz="2400" baseline="-25000">
                <a:sym typeface="Symbol" pitchFamily="18" charset="2"/>
              </a:rPr>
              <a:t></a:t>
            </a:r>
            <a:endParaRPr lang="en-US" sz="240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500"/>
              <a:t>For a </a:t>
            </a:r>
            <a:r>
              <a:rPr lang="en-US" sz="2500" i="1">
                <a:solidFill>
                  <a:schemeClr val="accent1"/>
                </a:solidFill>
              </a:rPr>
              <a:t>p</a:t>
            </a:r>
            <a:r>
              <a:rPr lang="en-US" sz="2500"/>
              <a:t> wide system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500"/>
              <a:t>		T</a:t>
            </a:r>
            <a:r>
              <a:rPr lang="en-US" sz="2500" i="1" baseline="-25000">
                <a:solidFill>
                  <a:schemeClr val="accent1"/>
                </a:solidFill>
              </a:rPr>
              <a:t>p</a:t>
            </a:r>
            <a:r>
              <a:rPr lang="en-US" sz="2500" baseline="-25000"/>
              <a:t>  </a:t>
            </a:r>
            <a:r>
              <a:rPr lang="en-US" sz="2500">
                <a:sym typeface="Symbol" pitchFamily="18" charset="2"/>
              </a:rPr>
              <a:t> </a:t>
            </a:r>
            <a:r>
              <a:rPr lang="en-US" sz="2500"/>
              <a:t>max{ T</a:t>
            </a:r>
            <a:r>
              <a:rPr lang="en-US" sz="2500" baseline="-25000"/>
              <a:t>1</a:t>
            </a:r>
            <a:r>
              <a:rPr lang="en-US" sz="2500"/>
              <a:t>/</a:t>
            </a:r>
            <a:r>
              <a:rPr lang="en-US" sz="2500" i="1">
                <a:solidFill>
                  <a:schemeClr val="accent1"/>
                </a:solidFill>
              </a:rPr>
              <a:t>p</a:t>
            </a:r>
            <a:r>
              <a:rPr lang="en-US" sz="2500" i="1"/>
              <a:t>,</a:t>
            </a:r>
            <a:r>
              <a:rPr lang="en-US" sz="2500"/>
              <a:t> T</a:t>
            </a:r>
            <a:r>
              <a:rPr lang="en-US" sz="2500" baseline="-25000">
                <a:sym typeface="Symbol" pitchFamily="18" charset="2"/>
              </a:rPr>
              <a:t> </a:t>
            </a:r>
            <a:r>
              <a:rPr lang="en-US" sz="2500"/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500"/>
              <a:t>		P</a:t>
            </a:r>
            <a:r>
              <a:rPr lang="en-US" sz="2500" baseline="-25000"/>
              <a:t>avg</a:t>
            </a:r>
            <a:r>
              <a:rPr lang="en-US" sz="2500"/>
              <a:t>&gt;&gt;</a:t>
            </a:r>
            <a:r>
              <a:rPr lang="en-US" sz="2500" i="1">
                <a:solidFill>
                  <a:schemeClr val="accent1"/>
                </a:solidFill>
              </a:rPr>
              <a:t>p</a:t>
            </a:r>
            <a:r>
              <a:rPr lang="en-US" sz="2500"/>
              <a:t>  </a:t>
            </a:r>
            <a:r>
              <a:rPr lang="en-US" sz="2500">
                <a:sym typeface="Symbol" pitchFamily="18" charset="2"/>
              </a:rPr>
              <a:t> </a:t>
            </a:r>
            <a:r>
              <a:rPr lang="en-US" sz="2500"/>
              <a:t>T</a:t>
            </a:r>
            <a:r>
              <a:rPr lang="en-US" sz="2500" i="1" baseline="-25000">
                <a:solidFill>
                  <a:schemeClr val="accent1"/>
                </a:solidFill>
              </a:rPr>
              <a:t>p</a:t>
            </a:r>
            <a:r>
              <a:rPr lang="en-US" sz="2500" baseline="-25000"/>
              <a:t>  </a:t>
            </a:r>
            <a:r>
              <a:rPr lang="en-US" sz="2500">
                <a:sym typeface="Symbol" pitchFamily="18" charset="2"/>
              </a:rPr>
              <a:t> </a:t>
            </a:r>
            <a:r>
              <a:rPr lang="en-US" sz="2500"/>
              <a:t>T</a:t>
            </a:r>
            <a:r>
              <a:rPr lang="en-US" sz="2500" baseline="-25000"/>
              <a:t>1</a:t>
            </a:r>
            <a:r>
              <a:rPr lang="en-US" sz="2500"/>
              <a:t>/</a:t>
            </a:r>
            <a:r>
              <a:rPr lang="en-US" sz="2500" i="1">
                <a:solidFill>
                  <a:schemeClr val="accent1"/>
                </a:solidFill>
              </a:rPr>
              <a:t>p</a:t>
            </a:r>
          </a:p>
        </p:txBody>
      </p:sp>
      <p:grpSp>
        <p:nvGrpSpPr>
          <p:cNvPr id="3078" name="Group 5"/>
          <p:cNvGrpSpPr>
            <a:grpSpLocks/>
          </p:cNvGrpSpPr>
          <p:nvPr/>
        </p:nvGrpSpPr>
        <p:grpSpPr bwMode="auto">
          <a:xfrm>
            <a:off x="6477000" y="3276600"/>
            <a:ext cx="1828800" cy="2911475"/>
            <a:chOff x="3696" y="2107"/>
            <a:chExt cx="1152" cy="1834"/>
          </a:xfrm>
        </p:grpSpPr>
        <p:pic>
          <p:nvPicPr>
            <p:cNvPr id="3080" name="Picture 6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96" y="2107"/>
              <a:ext cx="1152" cy="18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3081" name="Oval 7"/>
            <p:cNvSpPr>
              <a:spLocks noChangeArrowheads="1"/>
            </p:cNvSpPr>
            <p:nvPr/>
          </p:nvSpPr>
          <p:spPr bwMode="auto">
            <a:xfrm>
              <a:off x="4669" y="2278"/>
              <a:ext cx="13" cy="1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" pitchFamily="18" charset="0"/>
              </a:endParaRPr>
            </a:p>
          </p:txBody>
        </p:sp>
      </p:grp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6324600" y="2003425"/>
            <a:ext cx="2495550" cy="8302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900" b="1">
                <a:latin typeface="Courier New" pitchFamily="49" charset="0"/>
              </a:rPr>
              <a:t>x = a + b;   </a:t>
            </a:r>
          </a:p>
          <a:p>
            <a:pPr eaLnBrk="0" hangingPunct="0">
              <a:lnSpc>
                <a:spcPct val="85000"/>
              </a:lnSpc>
            </a:pPr>
            <a:r>
              <a:rPr lang="en-US" sz="1900" b="1">
                <a:latin typeface="Courier New" pitchFamily="49" charset="0"/>
              </a:rPr>
              <a:t>y = b * 2</a:t>
            </a:r>
          </a:p>
          <a:p>
            <a:pPr eaLnBrk="0" hangingPunct="0">
              <a:lnSpc>
                <a:spcPct val="85000"/>
              </a:lnSpc>
            </a:pPr>
            <a:r>
              <a:rPr lang="en-US" sz="1900" b="1">
                <a:latin typeface="Courier New" pitchFamily="49" charset="0"/>
              </a:rPr>
              <a:t>z =(x-y) * (x+y)</a:t>
            </a:r>
          </a:p>
        </p:txBody>
      </p:sp>
      <p:graphicFrame>
        <p:nvGraphicFramePr>
          <p:cNvPr id="3074" name="Object 11"/>
          <p:cNvGraphicFramePr>
            <a:graphicFrameLocks noChangeAspect="1"/>
          </p:cNvGraphicFramePr>
          <p:nvPr/>
        </p:nvGraphicFramePr>
        <p:xfrm>
          <a:off x="128588" y="152400"/>
          <a:ext cx="4048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Clip" r:id="rId5" imgW="1395360" imgH="2658600" progId="">
                  <p:embed/>
                </p:oleObj>
              </mc:Choice>
              <mc:Fallback>
                <p:oleObj name="Clip" r:id="rId5" imgW="1395360" imgH="265860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152400"/>
                        <a:ext cx="40481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33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US"/>
              <a:t>Locality Principle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534400" cy="4876800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/>
              <a:t>One’s recent past is a good indication of near future.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/>
              <a:t>Temporal Locality</a:t>
            </a:r>
            <a:r>
              <a:rPr lang="en-US"/>
              <a:t>:  If you looked something up, it is very likely that you will look it up again soon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/>
              <a:t>Spatial Locality</a:t>
            </a:r>
            <a:r>
              <a:rPr lang="en-US"/>
              <a:t>:  If you looked something up, it is very likely you will look up something nearby next</a:t>
            </a:r>
          </a:p>
          <a:p>
            <a:pPr lvl="1" eaLnBrk="1" hangingPunct="1">
              <a:lnSpc>
                <a:spcPct val="80000"/>
              </a:lnSpc>
            </a:pPr>
            <a:endParaRPr lang="en-US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/>
              <a:t>Locality == Patterns == Predictability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3200" i="1">
                <a:solidFill>
                  <a:srgbClr val="FF0000"/>
                </a:solidFill>
              </a:rPr>
              <a:t>Converse: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3200" i="1">
                <a:solidFill>
                  <a:srgbClr val="FF0000"/>
                </a:solidFill>
              </a:rPr>
              <a:t>	Anti-locality : If you haven’t done something for a very long time, it is very likely you won’t do it in the near future either</a:t>
            </a:r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128588" y="152400"/>
          <a:ext cx="4048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Clip" r:id="rId4" imgW="1395360" imgH="2658600" progId="">
                  <p:embed/>
                </p:oleObj>
              </mc:Choice>
              <mc:Fallback>
                <p:oleObj name="Clip" r:id="rId4" imgW="1395360" imgH="265860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152400"/>
                        <a:ext cx="40481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33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US"/>
              <a:t>Memoization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 lIns="90488" tIns="44450" rIns="90488" bIns="44450"/>
          <a:lstStyle/>
          <a:p>
            <a:pPr marL="190500" indent="-190500" eaLnBrk="1" hangingPunct="1">
              <a:buFontTx/>
              <a:buNone/>
            </a:pPr>
            <a:endParaRPr lang="en-US" sz="2800" dirty="0"/>
          </a:p>
          <a:p>
            <a:pPr marL="190500" indent="-190500" eaLnBrk="1" hangingPunct="1">
              <a:buFontTx/>
              <a:buNone/>
            </a:pPr>
            <a:r>
              <a:rPr lang="en-US" sz="2800" dirty="0"/>
              <a:t>Dual of temporal locality but for computation</a:t>
            </a:r>
          </a:p>
          <a:p>
            <a:pPr marL="190500" indent="-190500" eaLnBrk="1" hangingPunct="1">
              <a:buFontTx/>
              <a:buNone/>
            </a:pPr>
            <a:r>
              <a:rPr lang="en-US" sz="2800" dirty="0"/>
              <a:t>If something is expensive to compute, you might want to remember the answer for a while, just in case you will need the same answer again</a:t>
            </a:r>
          </a:p>
          <a:p>
            <a:pPr marL="190500" indent="-190500" eaLnBrk="1" hangingPunct="1">
              <a:buFontTx/>
              <a:buNone/>
            </a:pPr>
            <a:r>
              <a:rPr lang="en-US" sz="2800" i="1" dirty="0">
                <a:solidFill>
                  <a:schemeClr val="bg2"/>
                </a:solidFill>
              </a:rPr>
              <a:t>				</a:t>
            </a:r>
            <a:r>
              <a:rPr lang="en-US" sz="2800" i="1" dirty="0">
                <a:solidFill>
                  <a:srgbClr val="FF0000"/>
                </a:solidFill>
              </a:rPr>
              <a:t>Why does </a:t>
            </a:r>
            <a:r>
              <a:rPr lang="en-US" sz="2800" i="1" dirty="0" err="1">
                <a:solidFill>
                  <a:srgbClr val="FF0000"/>
                </a:solidFill>
              </a:rPr>
              <a:t>memoization</a:t>
            </a:r>
            <a:r>
              <a:rPr lang="en-US" sz="2800" i="1" dirty="0">
                <a:solidFill>
                  <a:srgbClr val="FF0000"/>
                </a:solidFill>
              </a:rPr>
              <a:t> work??</a:t>
            </a:r>
          </a:p>
          <a:p>
            <a:pPr marL="190500" indent="-190500" eaLnBrk="1" hangingPunct="1">
              <a:buFontTx/>
              <a:buNone/>
            </a:pPr>
            <a:endParaRPr lang="en-US" sz="2800" i="1" dirty="0">
              <a:solidFill>
                <a:schemeClr val="bg2"/>
              </a:solidFill>
            </a:endParaRPr>
          </a:p>
          <a:p>
            <a:pPr marL="682625" lvl="1" indent="-344488" eaLnBrk="1" hangingPunct="1">
              <a:buFontTx/>
              <a:buNone/>
            </a:pPr>
            <a:endParaRPr lang="en-US" sz="2400" dirty="0"/>
          </a:p>
          <a:p>
            <a:pPr marL="190500" indent="-190500" eaLnBrk="1" hangingPunct="1">
              <a:buFontTx/>
              <a:buNone/>
            </a:pPr>
            <a:r>
              <a:rPr lang="en-US" sz="2800" dirty="0"/>
              <a:t>Examples</a:t>
            </a:r>
          </a:p>
          <a:p>
            <a:pPr marL="682625" lvl="1" indent="-344488" eaLnBrk="1" hangingPunct="1"/>
            <a:r>
              <a:rPr lang="en-US" sz="2400" dirty="0"/>
              <a:t>Trace caches</a:t>
            </a:r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128588" y="152400"/>
          <a:ext cx="4048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Clip" r:id="rId4" imgW="1395360" imgH="2658600" progId="">
                  <p:embed/>
                </p:oleObj>
              </mc:Choice>
              <mc:Fallback>
                <p:oleObj name="Clip" r:id="rId4" imgW="1395360" imgH="265860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152400"/>
                        <a:ext cx="40481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33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US"/>
              <a:t>Amortization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 lIns="90488" tIns="44450" rIns="90488" bIns="44450"/>
          <a:lstStyle/>
          <a:p>
            <a:pPr marL="190500" indent="-190500" eaLnBrk="1" hangingPunct="1">
              <a:buFontTx/>
              <a:buNone/>
            </a:pPr>
            <a:r>
              <a:rPr lang="en-US" sz="2800" dirty="0"/>
              <a:t>overhead cost : one-time cost to set something up</a:t>
            </a:r>
          </a:p>
          <a:p>
            <a:pPr marL="190500" indent="-190500" eaLnBrk="1" hangingPunct="1">
              <a:buFontTx/>
              <a:buNone/>
            </a:pPr>
            <a:r>
              <a:rPr lang="en-US" sz="2800" dirty="0"/>
              <a:t>per-unit cost : cost for per unit of operation</a:t>
            </a:r>
          </a:p>
          <a:p>
            <a:pPr marL="190500" indent="-190500" eaLnBrk="1" hangingPunct="1">
              <a:buFontTx/>
              <a:buNone/>
            </a:pPr>
            <a:r>
              <a:rPr lang="en-US" sz="2800" dirty="0"/>
              <a:t>		total cost = overhead + per-unit cost x N</a:t>
            </a:r>
          </a:p>
          <a:p>
            <a:pPr marL="190500" indent="-190500" eaLnBrk="1" hangingPunct="1">
              <a:buFontTx/>
              <a:buNone/>
            </a:pPr>
            <a:endParaRPr lang="en-US" sz="2800" dirty="0"/>
          </a:p>
          <a:p>
            <a:pPr marL="190500" indent="-190500" eaLnBrk="1" hangingPunct="1">
              <a:buFontTx/>
              <a:buNone/>
            </a:pPr>
            <a:r>
              <a:rPr lang="en-US" sz="2800" dirty="0"/>
              <a:t>It is often okay to have a high overhead cost if the cost can be distributed over a large number of units </a:t>
            </a:r>
          </a:p>
          <a:p>
            <a:pPr marL="190500" indent="-190500" eaLnBrk="1" hangingPunct="1">
              <a:buFontTx/>
              <a:buNone/>
            </a:pPr>
            <a:r>
              <a:rPr lang="en-US" sz="2800" dirty="0">
                <a:sym typeface="Symbol" pitchFamily="18" charset="2"/>
              </a:rPr>
              <a:t>		 </a:t>
            </a:r>
            <a:r>
              <a:rPr lang="en-US" sz="2800" dirty="0"/>
              <a:t>lower the </a:t>
            </a:r>
            <a:r>
              <a:rPr lang="en-US" sz="2800" i="1" dirty="0"/>
              <a:t>average cost</a:t>
            </a:r>
            <a:endParaRPr lang="en-US" sz="2200" dirty="0"/>
          </a:p>
          <a:p>
            <a:pPr marL="190500" indent="-190500" eaLnBrk="1" hangingPunct="1">
              <a:buFontTx/>
              <a:buNone/>
            </a:pPr>
            <a:endParaRPr lang="en-US" sz="2800" dirty="0"/>
          </a:p>
          <a:p>
            <a:pPr marL="190500" indent="-190500" eaLnBrk="1" hangingPunct="1">
              <a:buFontTx/>
              <a:buNone/>
            </a:pPr>
            <a:r>
              <a:rPr lang="en-US" sz="2800" dirty="0"/>
              <a:t>		average cost = total cost  / N</a:t>
            </a:r>
          </a:p>
          <a:p>
            <a:pPr marL="190500" indent="-190500" eaLnBrk="1" hangingPunct="1">
              <a:buFontTx/>
              <a:buNone/>
            </a:pPr>
            <a:r>
              <a:rPr lang="en-US" sz="2800" dirty="0"/>
              <a:t>				= ( overhead / N ) + per-unit cost</a:t>
            </a:r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/>
        </p:nvGraphicFramePr>
        <p:xfrm>
          <a:off x="128588" y="152400"/>
          <a:ext cx="4048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Clip" r:id="rId4" imgW="1395360" imgH="2658600" progId="">
                  <p:embed/>
                </p:oleObj>
              </mc:Choice>
              <mc:Fallback>
                <p:oleObj name="Clip" r:id="rId4" imgW="1395360" imgH="265860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152400"/>
                        <a:ext cx="40481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33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r>
              <a:rPr lang="en-US" sz="3600" dirty="0">
                <a:solidFill>
                  <a:srgbClr val="003399"/>
                </a:solidFill>
                <a:latin typeface="Comic Sans MS" pitchFamily="66" charset="0"/>
              </a:rPr>
              <a:t>Trends in computer architecture</a:t>
            </a:r>
          </a:p>
          <a:p>
            <a:pPr algn="ctr">
              <a:buFontTx/>
              <a:buNone/>
            </a:pPr>
            <a:r>
              <a:rPr lang="en-US" sz="36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48"/>
          <p:cNvSpPr/>
          <p:nvPr/>
        </p:nvSpPr>
        <p:spPr>
          <a:xfrm>
            <a:off x="4191000" y="2763241"/>
            <a:ext cx="1485802" cy="56158"/>
          </a:xfrm>
          <a:custGeom>
            <a:avLst/>
            <a:gdLst>
              <a:gd name="connsiteX0" fmla="*/ 0 w 1854200"/>
              <a:gd name="connsiteY0" fmla="*/ 50800 h 50800"/>
              <a:gd name="connsiteX1" fmla="*/ 1854200 w 1854200"/>
              <a:gd name="connsiteY1" fmla="*/ 0 h 50800"/>
              <a:gd name="connsiteX0" fmla="*/ 0 w 1994266"/>
              <a:gd name="connsiteY0" fmla="*/ 47812 h 47812"/>
              <a:gd name="connsiteX1" fmla="*/ 1994266 w 1994266"/>
              <a:gd name="connsiteY1" fmla="*/ 0 h 47812"/>
              <a:gd name="connsiteX0" fmla="*/ 0 w 1994266"/>
              <a:gd name="connsiteY0" fmla="*/ 32871 h 32871"/>
              <a:gd name="connsiteX1" fmla="*/ 1994266 w 1994266"/>
              <a:gd name="connsiteY1" fmla="*/ 0 h 32871"/>
              <a:gd name="connsiteX0" fmla="*/ 0 w 2058912"/>
              <a:gd name="connsiteY0" fmla="*/ 35859 h 35859"/>
              <a:gd name="connsiteX1" fmla="*/ 2058912 w 2058912"/>
              <a:gd name="connsiteY1" fmla="*/ 0 h 35859"/>
              <a:gd name="connsiteX0" fmla="*/ 0 w 2102009"/>
              <a:gd name="connsiteY0" fmla="*/ 41836 h 41836"/>
              <a:gd name="connsiteX1" fmla="*/ 2102009 w 2102009"/>
              <a:gd name="connsiteY1" fmla="*/ 0 h 41836"/>
              <a:gd name="connsiteX0" fmla="*/ 0 w 2171395"/>
              <a:gd name="connsiteY0" fmla="*/ 21364 h 21364"/>
              <a:gd name="connsiteX1" fmla="*/ 2171395 w 2171395"/>
              <a:gd name="connsiteY1" fmla="*/ 0 h 21364"/>
              <a:gd name="connsiteX0" fmla="*/ 0 w 1881859"/>
              <a:gd name="connsiteY0" fmla="*/ 21364 h 21364"/>
              <a:gd name="connsiteX1" fmla="*/ 1881859 w 1881859"/>
              <a:gd name="connsiteY1" fmla="*/ 0 h 2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81859" h="21364">
                <a:moveTo>
                  <a:pt x="0" y="21364"/>
                </a:moveTo>
                <a:lnTo>
                  <a:pt x="1881859" y="0"/>
                </a:lnTo>
              </a:path>
            </a:pathLst>
          </a:custGeom>
          <a:noFill/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3886199" y="2810364"/>
            <a:ext cx="1803399" cy="390037"/>
          </a:xfrm>
          <a:custGeom>
            <a:avLst/>
            <a:gdLst>
              <a:gd name="connsiteX0" fmla="*/ 129117 w 1970617"/>
              <a:gd name="connsiteY0" fmla="*/ 114300 h 114300"/>
              <a:gd name="connsiteX1" fmla="*/ 306917 w 1970617"/>
              <a:gd name="connsiteY1" fmla="*/ 76200 h 114300"/>
              <a:gd name="connsiteX2" fmla="*/ 1970617 w 1970617"/>
              <a:gd name="connsiteY2" fmla="*/ 0 h 114300"/>
              <a:gd name="connsiteX3" fmla="*/ 1970617 w 1970617"/>
              <a:gd name="connsiteY3" fmla="*/ 0 h 114300"/>
              <a:gd name="connsiteX4" fmla="*/ 1970617 w 1970617"/>
              <a:gd name="connsiteY4" fmla="*/ 0 h 114300"/>
              <a:gd name="connsiteX0" fmla="*/ 129117 w 2045734"/>
              <a:gd name="connsiteY0" fmla="*/ 114300 h 114300"/>
              <a:gd name="connsiteX1" fmla="*/ 306917 w 2045734"/>
              <a:gd name="connsiteY1" fmla="*/ 76200 h 114300"/>
              <a:gd name="connsiteX2" fmla="*/ 1970617 w 2045734"/>
              <a:gd name="connsiteY2" fmla="*/ 0 h 114300"/>
              <a:gd name="connsiteX3" fmla="*/ 1970617 w 2045734"/>
              <a:gd name="connsiteY3" fmla="*/ 0 h 114300"/>
              <a:gd name="connsiteX4" fmla="*/ 2045734 w 2045734"/>
              <a:gd name="connsiteY4" fmla="*/ 18809 h 114300"/>
              <a:gd name="connsiteX0" fmla="*/ 0 w 1916617"/>
              <a:gd name="connsiteY0" fmla="*/ 114300 h 114300"/>
              <a:gd name="connsiteX1" fmla="*/ 1841500 w 1916617"/>
              <a:gd name="connsiteY1" fmla="*/ 0 h 114300"/>
              <a:gd name="connsiteX2" fmla="*/ 1841500 w 1916617"/>
              <a:gd name="connsiteY2" fmla="*/ 0 h 114300"/>
              <a:gd name="connsiteX3" fmla="*/ 1916617 w 1916617"/>
              <a:gd name="connsiteY3" fmla="*/ 18809 h 114300"/>
              <a:gd name="connsiteX0" fmla="*/ 0 w 2056120"/>
              <a:gd name="connsiteY0" fmla="*/ 94044 h 94044"/>
              <a:gd name="connsiteX1" fmla="*/ 1981003 w 2056120"/>
              <a:gd name="connsiteY1" fmla="*/ 0 h 94044"/>
              <a:gd name="connsiteX2" fmla="*/ 1981003 w 2056120"/>
              <a:gd name="connsiteY2" fmla="*/ 0 h 94044"/>
              <a:gd name="connsiteX3" fmla="*/ 2056120 w 2056120"/>
              <a:gd name="connsiteY3" fmla="*/ 18809 h 94044"/>
              <a:gd name="connsiteX0" fmla="*/ 0 w 2056120"/>
              <a:gd name="connsiteY0" fmla="*/ 94044 h 94044"/>
              <a:gd name="connsiteX1" fmla="*/ 1981003 w 2056120"/>
              <a:gd name="connsiteY1" fmla="*/ 0 h 94044"/>
              <a:gd name="connsiteX2" fmla="*/ 2056120 w 2056120"/>
              <a:gd name="connsiteY2" fmla="*/ 18809 h 94044"/>
              <a:gd name="connsiteX0" fmla="*/ 0 w 2056120"/>
              <a:gd name="connsiteY0" fmla="*/ 75235 h 75235"/>
              <a:gd name="connsiteX1" fmla="*/ 2056120 w 2056120"/>
              <a:gd name="connsiteY1" fmla="*/ 0 h 75235"/>
              <a:gd name="connsiteX0" fmla="*/ 0 w 2109775"/>
              <a:gd name="connsiteY0" fmla="*/ 78129 h 78129"/>
              <a:gd name="connsiteX1" fmla="*/ 2109775 w 2109775"/>
              <a:gd name="connsiteY1" fmla="*/ 0 h 78129"/>
              <a:gd name="connsiteX0" fmla="*/ 0 w 2274930"/>
              <a:gd name="connsiteY0" fmla="*/ 71850 h 71850"/>
              <a:gd name="connsiteX1" fmla="*/ 2274930 w 2274930"/>
              <a:gd name="connsiteY1" fmla="*/ 0 h 7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74930" h="71850">
                <a:moveTo>
                  <a:pt x="0" y="71850"/>
                </a:moveTo>
                <a:lnTo>
                  <a:pt x="2274930" y="0"/>
                </a:lnTo>
              </a:path>
            </a:pathLst>
          </a:custGeom>
          <a:noFill/>
          <a:ln w="38100" cap="flat" cmpd="sng" algn="ctr">
            <a:solidFill>
              <a:srgbClr val="6EB43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35" name="Chart 34"/>
          <p:cNvGraphicFramePr/>
          <p:nvPr/>
        </p:nvGraphicFramePr>
        <p:xfrm>
          <a:off x="0" y="1066800"/>
          <a:ext cx="5980176" cy="441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Freeform 38"/>
          <p:cNvSpPr/>
          <p:nvPr/>
        </p:nvSpPr>
        <p:spPr>
          <a:xfrm>
            <a:off x="3962400" y="3657601"/>
            <a:ext cx="1676400" cy="290510"/>
          </a:xfrm>
          <a:custGeom>
            <a:avLst/>
            <a:gdLst>
              <a:gd name="connsiteX0" fmla="*/ 93133 w 1947333"/>
              <a:gd name="connsiteY0" fmla="*/ 88900 h 88900"/>
              <a:gd name="connsiteX1" fmla="*/ 309033 w 1947333"/>
              <a:gd name="connsiteY1" fmla="*/ 50800 h 88900"/>
              <a:gd name="connsiteX2" fmla="*/ 1947333 w 1947333"/>
              <a:gd name="connsiteY2" fmla="*/ 0 h 88900"/>
              <a:gd name="connsiteX0" fmla="*/ 100287 w 1997410"/>
              <a:gd name="connsiteY0" fmla="*/ 409875 h 440088"/>
              <a:gd name="connsiteX1" fmla="*/ 316187 w 1997410"/>
              <a:gd name="connsiteY1" fmla="*/ 371775 h 440088"/>
              <a:gd name="connsiteX2" fmla="*/ 1997410 w 1997410"/>
              <a:gd name="connsiteY2" fmla="*/ 0 h 440088"/>
              <a:gd name="connsiteX0" fmla="*/ 100287 w 1997410"/>
              <a:gd name="connsiteY0" fmla="*/ 409875 h 440087"/>
              <a:gd name="connsiteX1" fmla="*/ 316187 w 1997410"/>
              <a:gd name="connsiteY1" fmla="*/ 371775 h 440087"/>
              <a:gd name="connsiteX2" fmla="*/ 1997410 w 1997410"/>
              <a:gd name="connsiteY2" fmla="*/ 0 h 440087"/>
              <a:gd name="connsiteX0" fmla="*/ 1 w 1897124"/>
              <a:gd name="connsiteY0" fmla="*/ 409875 h 409876"/>
              <a:gd name="connsiteX1" fmla="*/ 1897124 w 1897124"/>
              <a:gd name="connsiteY1" fmla="*/ 0 h 409876"/>
              <a:gd name="connsiteX0" fmla="*/ 0 w 2133199"/>
              <a:gd name="connsiteY0" fmla="*/ 449997 h 449997"/>
              <a:gd name="connsiteX1" fmla="*/ 2133199 w 2133199"/>
              <a:gd name="connsiteY1" fmla="*/ 0 h 449997"/>
              <a:gd name="connsiteX0" fmla="*/ 0 w 2176122"/>
              <a:gd name="connsiteY0" fmla="*/ 460027 h 460027"/>
              <a:gd name="connsiteX1" fmla="*/ 2176122 w 2176122"/>
              <a:gd name="connsiteY1" fmla="*/ 0 h 460027"/>
              <a:gd name="connsiteX0" fmla="*/ 0 w 2219045"/>
              <a:gd name="connsiteY0" fmla="*/ 480088 h 480088"/>
              <a:gd name="connsiteX1" fmla="*/ 2219045 w 2219045"/>
              <a:gd name="connsiteY1" fmla="*/ 0 h 480088"/>
              <a:gd name="connsiteX0" fmla="*/ 0 w 2219045"/>
              <a:gd name="connsiteY0" fmla="*/ 449997 h 449997"/>
              <a:gd name="connsiteX1" fmla="*/ 2219045 w 2219045"/>
              <a:gd name="connsiteY1" fmla="*/ 0 h 449997"/>
              <a:gd name="connsiteX0" fmla="*/ 0 w 2219045"/>
              <a:gd name="connsiteY0" fmla="*/ 480088 h 480088"/>
              <a:gd name="connsiteX1" fmla="*/ 2219045 w 2219045"/>
              <a:gd name="connsiteY1" fmla="*/ 0 h 480088"/>
              <a:gd name="connsiteX0" fmla="*/ 0 w 2219045"/>
              <a:gd name="connsiteY0" fmla="*/ 480088 h 511556"/>
              <a:gd name="connsiteX1" fmla="*/ 82065 w 2219045"/>
              <a:gd name="connsiteY1" fmla="*/ 511556 h 511556"/>
              <a:gd name="connsiteX2" fmla="*/ 2219045 w 2219045"/>
              <a:gd name="connsiteY2" fmla="*/ 0 h 511556"/>
              <a:gd name="connsiteX0" fmla="*/ 0 w 2229776"/>
              <a:gd name="connsiteY0" fmla="*/ 439966 h 471434"/>
              <a:gd name="connsiteX1" fmla="*/ 82065 w 2229776"/>
              <a:gd name="connsiteY1" fmla="*/ 471434 h 471434"/>
              <a:gd name="connsiteX2" fmla="*/ 2229776 w 2229776"/>
              <a:gd name="connsiteY2" fmla="*/ 0 h 471434"/>
              <a:gd name="connsiteX0" fmla="*/ 0 w 2229776"/>
              <a:gd name="connsiteY0" fmla="*/ 439966 h 439965"/>
              <a:gd name="connsiteX1" fmla="*/ 2229776 w 2229776"/>
              <a:gd name="connsiteY1" fmla="*/ 0 h 439965"/>
              <a:gd name="connsiteX0" fmla="*/ 0 w 2229776"/>
              <a:gd name="connsiteY0" fmla="*/ 439966 h 486587"/>
              <a:gd name="connsiteX1" fmla="*/ 0 w 2229776"/>
              <a:gd name="connsiteY1" fmla="*/ 486587 h 486587"/>
              <a:gd name="connsiteX2" fmla="*/ 2229776 w 2229776"/>
              <a:gd name="connsiteY2" fmla="*/ 0 h 486587"/>
              <a:gd name="connsiteX0" fmla="*/ 0 w 2229776"/>
              <a:gd name="connsiteY0" fmla="*/ 439966 h 439967"/>
              <a:gd name="connsiteX1" fmla="*/ 2229776 w 2229776"/>
              <a:gd name="connsiteY1" fmla="*/ 0 h 439967"/>
              <a:gd name="connsiteX0" fmla="*/ 0 w 2133653"/>
              <a:gd name="connsiteY0" fmla="*/ 486586 h 486586"/>
              <a:gd name="connsiteX1" fmla="*/ 2133653 w 2133653"/>
              <a:gd name="connsiteY1" fmla="*/ 0 h 486586"/>
              <a:gd name="connsiteX0" fmla="*/ 0 w 2114705"/>
              <a:gd name="connsiteY0" fmla="*/ 371020 h 371020"/>
              <a:gd name="connsiteX1" fmla="*/ 2114705 w 2114705"/>
              <a:gd name="connsiteY1" fmla="*/ 0 h 37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14705" h="371020">
                <a:moveTo>
                  <a:pt x="0" y="371020"/>
                </a:moveTo>
                <a:lnTo>
                  <a:pt x="2114705" y="0"/>
                </a:lnTo>
              </a:path>
            </a:pathLst>
          </a:custGeom>
          <a:noFill/>
          <a:ln w="38100" cap="flat" cmpd="sng" algn="ctr">
            <a:solidFill>
              <a:srgbClr val="8064A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299858" y="1143000"/>
            <a:ext cx="1719942" cy="4343400"/>
            <a:chOff x="4343400" y="1143000"/>
            <a:chExt cx="1524000" cy="4343400"/>
          </a:xfrm>
        </p:grpSpPr>
        <p:sp>
          <p:nvSpPr>
            <p:cNvPr id="28" name="Rectangle 27"/>
            <p:cNvSpPr/>
            <p:nvPr/>
          </p:nvSpPr>
          <p:spPr>
            <a:xfrm>
              <a:off x="4343400" y="1143000"/>
              <a:ext cx="1524000" cy="388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648200" y="4724400"/>
              <a:ext cx="12192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539" y="192974"/>
            <a:ext cx="7543800" cy="792162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A Paradigm Shift In Computing</a:t>
            </a:r>
          </a:p>
        </p:txBody>
      </p:sp>
      <p:sp>
        <p:nvSpPr>
          <p:cNvPr id="51" name="Multiply 50"/>
          <p:cNvSpPr/>
          <p:nvPr/>
        </p:nvSpPr>
        <p:spPr>
          <a:xfrm>
            <a:off x="8382000" y="3886200"/>
            <a:ext cx="381000" cy="457200"/>
          </a:xfrm>
          <a:prstGeom prst="mathMultiply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rot="5400000">
            <a:off x="8458200" y="3581400"/>
            <a:ext cx="228600" cy="381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 rot="16200000">
            <a:off x="8458200" y="4267200"/>
            <a:ext cx="228600" cy="381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2" name="Left Arrow 31"/>
          <p:cNvSpPr/>
          <p:nvPr/>
        </p:nvSpPr>
        <p:spPr>
          <a:xfrm>
            <a:off x="8001000" y="3962400"/>
            <a:ext cx="304800" cy="30480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grpSp>
        <p:nvGrpSpPr>
          <p:cNvPr id="4" name="Group 52"/>
          <p:cNvGrpSpPr/>
          <p:nvPr/>
        </p:nvGrpSpPr>
        <p:grpSpPr>
          <a:xfrm>
            <a:off x="76200" y="5334000"/>
            <a:ext cx="8991600" cy="1066800"/>
            <a:chOff x="76200" y="5334000"/>
            <a:chExt cx="8991600" cy="1066800"/>
          </a:xfrm>
        </p:grpSpPr>
        <p:sp>
          <p:nvSpPr>
            <p:cNvPr id="50" name="Left-Right Arrow 49"/>
            <p:cNvSpPr/>
            <p:nvPr/>
          </p:nvSpPr>
          <p:spPr>
            <a:xfrm>
              <a:off x="76200" y="5334000"/>
              <a:ext cx="8991600" cy="1066800"/>
            </a:xfrm>
            <a:prstGeom prst="leftRightArrow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6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  <a:gs pos="35000">
                  <a:schemeClr val="accent1">
                    <a:lumMod val="40000"/>
                    <a:lumOff val="60000"/>
                  </a:schemeClr>
                </a:gs>
              </a:gsLst>
              <a:lin ang="0" scaled="0"/>
            </a:gradFill>
            <a:ln>
              <a:gradFill flip="none" rotWithShape="1">
                <a:gsLst>
                  <a:gs pos="0">
                    <a:schemeClr val="accent1">
                      <a:shade val="80000"/>
                    </a:schemeClr>
                  </a:gs>
                  <a:gs pos="100000">
                    <a:schemeClr val="accent3"/>
                  </a:gs>
                  <a:gs pos="41000">
                    <a:schemeClr val="accent1"/>
                  </a:gs>
                  <a:gs pos="60000">
                    <a:schemeClr val="accent3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prstClr val="black"/>
                  </a:solidFill>
                </a:rPr>
                <a:t>Era of High Performance Computing   	                 Era of Energy-Efficient Computing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242549" y="5867400"/>
              <a:ext cx="7104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>
                  <a:solidFill>
                    <a:prstClr val="black"/>
                  </a:solidFill>
                  <a:latin typeface="Calibri"/>
                  <a:cs typeface="Arial" charset="0"/>
                </a:rPr>
                <a:t>c</a:t>
              </a:r>
              <a:r>
                <a:rPr lang="en-US" sz="1400" i="1" dirty="0">
                  <a:solidFill>
                    <a:prstClr val="black"/>
                  </a:solidFill>
                  <a:latin typeface="Calibri"/>
                  <a:cs typeface="Arial" charset="0"/>
                </a:rPr>
                <a:t>. 2000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709510" y="3200400"/>
            <a:ext cx="328209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prstClr val="white"/>
                </a:solidFill>
              </a:rPr>
              <a:t>Limits on heat extraction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53000" y="4648200"/>
            <a:ext cx="403860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prstClr val="white"/>
                </a:solidFill>
              </a:rPr>
              <a:t>Limits on energy-efficiency of operations</a:t>
            </a:r>
          </a:p>
        </p:txBody>
      </p:sp>
      <p:cxnSp>
        <p:nvCxnSpPr>
          <p:cNvPr id="23" name="Straight Arrow Connector 22"/>
          <p:cNvCxnSpPr>
            <a:stCxn id="21" idx="1"/>
          </p:cNvCxnSpPr>
          <p:nvPr/>
        </p:nvCxnSpPr>
        <p:spPr>
          <a:xfrm rot="10800000">
            <a:off x="3810000" y="4114800"/>
            <a:ext cx="1143000" cy="718066"/>
          </a:xfrm>
          <a:prstGeom prst="straightConnector1">
            <a:avLst/>
          </a:prstGeom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00600" y="3962400"/>
            <a:ext cx="3124200" cy="369332"/>
          </a:xfrm>
          <a:prstGeom prst="rect">
            <a:avLst/>
          </a:prstGeom>
          <a:ln w="38100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prstClr val="white"/>
                </a:solidFill>
              </a:rPr>
              <a:t>Stagnates performance growth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10800000">
            <a:off x="4114800" y="3276600"/>
            <a:ext cx="914400" cy="685800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69"/>
          <p:cNvGrpSpPr/>
          <p:nvPr/>
        </p:nvGrpSpPr>
        <p:grpSpPr>
          <a:xfrm>
            <a:off x="5486400" y="1143000"/>
            <a:ext cx="2755095" cy="1875770"/>
            <a:chOff x="5486400" y="1143000"/>
            <a:chExt cx="2755095" cy="1875770"/>
          </a:xfrm>
        </p:grpSpPr>
        <p:sp>
          <p:nvSpPr>
            <p:cNvPr id="18" name="TextBox 17"/>
            <p:cNvSpPr txBox="1"/>
            <p:nvPr/>
          </p:nvSpPr>
          <p:spPr>
            <a:xfrm>
              <a:off x="6019800" y="2495550"/>
              <a:ext cx="222169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i="1" dirty="0">
                  <a:solidFill>
                    <a:prstClr val="black"/>
                  </a:solidFill>
                  <a:latin typeface="Calibri"/>
                  <a:cs typeface="Arial" charset="0"/>
                </a:rPr>
                <a:t>IEEE Computer—April 2001</a:t>
              </a:r>
            </a:p>
            <a:p>
              <a:pPr algn="r"/>
              <a:r>
                <a:rPr lang="en-US" sz="1400" i="1" dirty="0">
                  <a:solidFill>
                    <a:prstClr val="black"/>
                  </a:solidFill>
                  <a:latin typeface="Calibri"/>
                  <a:cs typeface="Arial" charset="0"/>
                </a:rPr>
                <a:t>T. Mudge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6400" y="1143000"/>
              <a:ext cx="2667000" cy="1378007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</p:grpSp>
      <p:cxnSp>
        <p:nvCxnSpPr>
          <p:cNvPr id="16" name="Straight Arrow Connector 15"/>
          <p:cNvCxnSpPr>
            <a:stCxn id="13" idx="1"/>
          </p:cNvCxnSpPr>
          <p:nvPr/>
        </p:nvCxnSpPr>
        <p:spPr>
          <a:xfrm rot="10800000">
            <a:off x="4495800" y="2819400"/>
            <a:ext cx="1213710" cy="565666"/>
          </a:xfrm>
          <a:prstGeom prst="straightConnector1">
            <a:avLst/>
          </a:prstGeom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12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26" grpId="0" animBg="1"/>
      <p:bldP spid="26" grpId="1" animBg="1"/>
      <p:bldP spid="31" grpId="0" animBg="1"/>
      <p:bldP spid="31" grpId="1" animBg="1"/>
      <p:bldP spid="32" grpId="0" animBg="1"/>
      <p:bldP spid="32" grpId="1" animBg="1"/>
      <p:bldP spid="13" grpId="0" animBg="1"/>
      <p:bldP spid="13" grpId="1" animBg="1"/>
      <p:bldP spid="21" grpId="0" animBg="1"/>
      <p:bldP spid="21" grpId="1" animBg="1"/>
      <p:bldP spid="27" grpId="0" animBg="1"/>
      <p:bldP spid="2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Memory Wall</a:t>
            </a:r>
          </a:p>
        </p:txBody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791199"/>
            <a:ext cx="9144000" cy="72072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dirty="0"/>
              <a:t>Today: 1 </a:t>
            </a:r>
            <a:r>
              <a:rPr lang="en-US" sz="2800" dirty="0" err="1"/>
              <a:t>mem</a:t>
            </a:r>
            <a:r>
              <a:rPr lang="en-US" sz="2800" dirty="0"/>
              <a:t> access </a:t>
            </a:r>
            <a:r>
              <a:rPr lang="en-US" sz="2800" dirty="0">
                <a:sym typeface="Symbol" pitchFamily="18" charset="2"/>
              </a:rPr>
              <a:t> </a:t>
            </a:r>
            <a:r>
              <a:rPr lang="en-US" sz="2800" dirty="0"/>
              <a:t>500 arithmetic ops</a:t>
            </a:r>
          </a:p>
        </p:txBody>
      </p:sp>
      <p:graphicFrame>
        <p:nvGraphicFramePr>
          <p:cNvPr id="899080" name="Object 8"/>
          <p:cNvGraphicFramePr>
            <a:graphicFrameLocks/>
          </p:cNvGraphicFramePr>
          <p:nvPr/>
        </p:nvGraphicFramePr>
        <p:xfrm>
          <a:off x="200025" y="1068388"/>
          <a:ext cx="8489950" cy="400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2" name="Worksheet" r:id="rId4" imgW="8515231" imgH="4010085" progId="Excel.Sheet.8">
                  <p:embed/>
                </p:oleObj>
              </mc:Choice>
              <mc:Fallback>
                <p:oleObj name="Worksheet" r:id="rId4" imgW="8515231" imgH="4010085" progId="Excel.Sheet.8">
                  <p:embed/>
                  <p:pic>
                    <p:nvPicPr>
                      <p:cNvPr id="0" name="Picture 2"/>
                      <p:cNvPicPr preferRelativeResize="0">
                        <a:picLocks noRo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1068388"/>
                        <a:ext cx="8489950" cy="400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9081" name="Text Box 9"/>
          <p:cNvSpPr txBox="1">
            <a:spLocks noChangeArrowheads="1"/>
          </p:cNvSpPr>
          <p:nvPr/>
        </p:nvSpPr>
        <p:spPr bwMode="auto">
          <a:xfrm>
            <a:off x="609600" y="4876800"/>
            <a:ext cx="8382000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b="0"/>
              <a:t>Source: Hennessy &amp; Patterson, </a:t>
            </a:r>
            <a:r>
              <a:rPr lang="en-US" sz="1600" b="0" i="1"/>
              <a:t>Computer Architecture: A Quantitative Approach, 4</a:t>
            </a:r>
            <a:r>
              <a:rPr lang="en-US" sz="1600" b="0" i="1" baseline="30000"/>
              <a:t>th</a:t>
            </a:r>
            <a:r>
              <a:rPr lang="en-US" sz="1600" b="0" i="1"/>
              <a:t> ed.</a:t>
            </a:r>
          </a:p>
        </p:txBody>
      </p:sp>
      <p:sp>
        <p:nvSpPr>
          <p:cNvPr id="899082" name="Text Box 10"/>
          <p:cNvSpPr txBox="1">
            <a:spLocks noChangeArrowheads="1"/>
          </p:cNvSpPr>
          <p:nvPr/>
        </p:nvSpPr>
        <p:spPr bwMode="auto">
          <a:xfrm>
            <a:off x="2941638" y="2452688"/>
            <a:ext cx="1427162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Processor</a:t>
            </a:r>
          </a:p>
        </p:txBody>
      </p:sp>
      <p:sp>
        <p:nvSpPr>
          <p:cNvPr id="899083" name="Text Box 11"/>
          <p:cNvSpPr txBox="1">
            <a:spLocks noChangeArrowheads="1"/>
          </p:cNvSpPr>
          <p:nvPr/>
        </p:nvSpPr>
        <p:spPr bwMode="auto">
          <a:xfrm>
            <a:off x="5129213" y="3581400"/>
            <a:ext cx="1157287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Memory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en-US"/>
              <a:t>What Is Computer Architecture?</a:t>
            </a:r>
          </a:p>
        </p:txBody>
      </p:sp>
      <p:sp>
        <p:nvSpPr>
          <p:cNvPr id="68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434662"/>
            <a:ext cx="4955628" cy="4966138"/>
          </a:xfrm>
        </p:spPr>
        <p:txBody>
          <a:bodyPr/>
          <a:lstStyle/>
          <a:p>
            <a:pPr marL="190500" indent="-190500" eaLnBrk="1" hangingPunct="1">
              <a:buFontTx/>
              <a:buNone/>
            </a:pPr>
            <a:r>
              <a:rPr lang="en-US" sz="2600" dirty="0"/>
              <a:t>“The term </a:t>
            </a:r>
            <a:r>
              <a:rPr lang="en-US" sz="2600" i="1" dirty="0">
                <a:solidFill>
                  <a:srgbClr val="FF0000"/>
                </a:solidFill>
              </a:rPr>
              <a:t>architecture</a:t>
            </a:r>
            <a:r>
              <a:rPr lang="en-US" sz="2600" dirty="0"/>
              <a:t> is used here to describe the attributes of a system as seen by the programmer, i.e., the conceptual structure and functional behavior as distinct from the organization of the dataflow and controls, the logic design, and the physical implementation.”</a:t>
            </a:r>
          </a:p>
          <a:p>
            <a:pPr marL="190500" indent="-190500" eaLnBrk="1" hangingPunct="1">
              <a:buFontTx/>
              <a:buNone/>
            </a:pPr>
            <a:endParaRPr lang="en-US" sz="2600" dirty="0"/>
          </a:p>
          <a:p>
            <a:pPr marL="190500" indent="-190500" eaLnBrk="1" hangingPunct="1">
              <a:buFontTx/>
              <a:buNone/>
            </a:pPr>
            <a:r>
              <a:rPr lang="en-US" sz="2600" dirty="0"/>
              <a:t>	</a:t>
            </a:r>
            <a:r>
              <a:rPr lang="en-US" sz="2600" i="1" dirty="0"/>
              <a:t>Gene Amdahl</a:t>
            </a:r>
            <a:r>
              <a:rPr lang="en-US" sz="2600" dirty="0"/>
              <a:t>, IBM Journal of R&amp;D, April 1964</a:t>
            </a:r>
          </a:p>
        </p:txBody>
      </p:sp>
      <p:pic>
        <p:nvPicPr>
          <p:cNvPr id="4" name="Content Placeholder 7" descr="Nehalem_at_1st_glance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6567" y="2033752"/>
            <a:ext cx="3397074" cy="343688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Wall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5038165" cy="5105400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>Transient faults</a:t>
            </a:r>
          </a:p>
          <a:p>
            <a:pPr lvl="1"/>
            <a:r>
              <a:rPr lang="en-US" sz="2400" dirty="0" err="1"/>
              <a:t>E.g</a:t>
            </a:r>
            <a:r>
              <a:rPr lang="en-US" sz="2400" dirty="0"/>
              <a:t>, high-energy particle strikes</a:t>
            </a:r>
            <a:br>
              <a:rPr lang="en-US" sz="2400" dirty="0"/>
            </a:br>
            <a:endParaRPr lang="en-US" sz="2400" dirty="0"/>
          </a:p>
          <a:p>
            <a:pPr>
              <a:buNone/>
            </a:pPr>
            <a:r>
              <a:rPr lang="en-US" sz="2800" dirty="0"/>
              <a:t>Manufacturing faults</a:t>
            </a:r>
          </a:p>
          <a:p>
            <a:pPr lvl="1"/>
            <a:r>
              <a:rPr lang="en-US" sz="2400" dirty="0"/>
              <a:t>E.g., broken connections</a:t>
            </a:r>
            <a:br>
              <a:rPr lang="en-US" sz="2400" dirty="0"/>
            </a:br>
            <a:endParaRPr lang="en-US" dirty="0"/>
          </a:p>
          <a:p>
            <a:pPr>
              <a:buNone/>
            </a:pPr>
            <a:r>
              <a:rPr lang="en-US" sz="2800" dirty="0" err="1"/>
              <a:t>Wearout</a:t>
            </a:r>
            <a:r>
              <a:rPr lang="en-US" sz="2800" dirty="0"/>
              <a:t> faults</a:t>
            </a:r>
          </a:p>
          <a:p>
            <a:pPr lvl="1"/>
            <a:r>
              <a:rPr lang="en-US" sz="2400" dirty="0"/>
              <a:t>E.g., </a:t>
            </a:r>
            <a:r>
              <a:rPr lang="en-US" sz="2400" dirty="0" err="1"/>
              <a:t>Electromigration</a:t>
            </a:r>
            <a:endParaRPr lang="en-US" sz="2400" dirty="0"/>
          </a:p>
          <a:p>
            <a:pPr lvl="1"/>
            <a:endParaRPr lang="en-US" sz="3200" dirty="0"/>
          </a:p>
          <a:p>
            <a:pPr>
              <a:buNone/>
            </a:pPr>
            <a:r>
              <a:rPr lang="en-US" sz="2800" dirty="0"/>
              <a:t>Device variability</a:t>
            </a:r>
            <a:br>
              <a:rPr lang="en-US" sz="2800" dirty="0"/>
            </a:br>
            <a:r>
              <a:rPr lang="en-US" sz="2000" dirty="0"/>
              <a:t>(not all transistors created equal)</a:t>
            </a:r>
          </a:p>
          <a:p>
            <a:pPr>
              <a:buNone/>
            </a:pPr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1479" y="2732321"/>
            <a:ext cx="1290638" cy="139065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pic>
        <p:nvPicPr>
          <p:cNvPr id="5" name="Picture 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4698" y="4574094"/>
            <a:ext cx="1458913" cy="1103313"/>
          </a:xfrm>
          <a:prstGeom prst="rect">
            <a:avLst/>
          </a:prstGeom>
          <a:noFill/>
          <a:ln w="31750" cmpd="thinThick">
            <a:noFill/>
            <a:miter lim="800000"/>
            <a:headEnd/>
            <a:tailEnd/>
          </a:ln>
        </p:spPr>
      </p:pic>
      <p:pic>
        <p:nvPicPr>
          <p:cNvPr id="6" name="Picture 6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1098" y="4574094"/>
            <a:ext cx="1339850" cy="1111250"/>
          </a:xfrm>
          <a:prstGeom prst="rect">
            <a:avLst/>
          </a:prstGeom>
          <a:noFill/>
          <a:ln w="31750" cmpd="thinThick">
            <a:noFill/>
            <a:miter lim="800000"/>
            <a:headEnd/>
            <a:tailEnd/>
          </a:ln>
        </p:spPr>
      </p:pic>
      <p:graphicFrame>
        <p:nvGraphicFramePr>
          <p:cNvPr id="7" name="Object 64"/>
          <p:cNvGraphicFramePr>
            <a:graphicFrameLocks noChangeAspect="1"/>
          </p:cNvGraphicFramePr>
          <p:nvPr/>
        </p:nvGraphicFramePr>
        <p:xfrm>
          <a:off x="6320117" y="1324025"/>
          <a:ext cx="164465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06" name="Visio" r:id="rId7" imgW="1930741" imgH="1297245" progId="">
                  <p:embed/>
                </p:oleObj>
              </mc:Choice>
              <mc:Fallback>
                <p:oleObj name="Visio" r:id="rId7" imgW="1930741" imgH="1297245" progId="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0117" y="1324025"/>
                        <a:ext cx="164465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 cmpd="thinThick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65"/>
          <p:cNvSpPr txBox="1">
            <a:spLocks noChangeArrowheads="1"/>
          </p:cNvSpPr>
          <p:nvPr/>
        </p:nvSpPr>
        <p:spPr bwMode="auto">
          <a:xfrm>
            <a:off x="7776879" y="3144697"/>
            <a:ext cx="8354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Arial Narrow" charset="0"/>
              </a:rPr>
              <a:t>burn-in</a:t>
            </a:r>
          </a:p>
        </p:txBody>
      </p:sp>
      <p:sp>
        <p:nvSpPr>
          <p:cNvPr id="9" name="Text Box 67"/>
          <p:cNvSpPr txBox="1">
            <a:spLocks noChangeArrowheads="1"/>
          </p:cNvSpPr>
          <p:nvPr/>
        </p:nvSpPr>
        <p:spPr bwMode="auto">
          <a:xfrm>
            <a:off x="7897905" y="1826048"/>
            <a:ext cx="1081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Arial Narrow" charset="0"/>
              </a:rPr>
              <a:t>transients</a:t>
            </a:r>
          </a:p>
        </p:txBody>
      </p:sp>
      <p:sp>
        <p:nvSpPr>
          <p:cNvPr id="10" name="Text Box 68"/>
          <p:cNvSpPr txBox="1">
            <a:spLocks noChangeArrowheads="1"/>
          </p:cNvSpPr>
          <p:nvPr/>
        </p:nvSpPr>
        <p:spPr bwMode="auto">
          <a:xfrm>
            <a:off x="7295223" y="4345494"/>
            <a:ext cx="369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Arial Narrow" charset="0"/>
              </a:rPr>
              <a:t>via</a:t>
            </a:r>
          </a:p>
        </p:txBody>
      </p:sp>
      <p:sp>
        <p:nvSpPr>
          <p:cNvPr id="11" name="Text Box 69"/>
          <p:cNvSpPr txBox="1">
            <a:spLocks noChangeArrowheads="1"/>
          </p:cNvSpPr>
          <p:nvPr/>
        </p:nvSpPr>
        <p:spPr bwMode="auto">
          <a:xfrm>
            <a:off x="5634698" y="4345494"/>
            <a:ext cx="979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Arial Narrow" charset="0"/>
              </a:rPr>
              <a:t>interconnect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190500" indent="-190500" eaLnBrk="1" hangingPunct="1">
              <a:buFontTx/>
              <a:buNone/>
            </a:pPr>
            <a:endParaRPr lang="en-US"/>
          </a:p>
          <a:p>
            <a:pPr marL="190500" indent="-190500" eaLnBrk="1" hangingPunct="1">
              <a:buFontTx/>
              <a:buNone/>
            </a:pPr>
            <a:endParaRPr lang="en-US"/>
          </a:p>
          <a:p>
            <a:pPr marL="190500" indent="-190500" eaLnBrk="1" hangingPunct="1">
              <a:buFontTx/>
              <a:buNone/>
            </a:pPr>
            <a:endParaRPr lang="en-US"/>
          </a:p>
          <a:p>
            <a:pPr marL="190500" indent="-190500" eaLnBrk="1" hangingPunct="1">
              <a:buFontTx/>
              <a:buNone/>
            </a:pPr>
            <a:endParaRPr lang="en-US"/>
          </a:p>
          <a:p>
            <a:pPr marL="190500" indent="-190500" algn="ctr" eaLnBrk="1" hangingPunct="1">
              <a:buFontTx/>
              <a:buNone/>
            </a:pPr>
            <a:r>
              <a:rPr lang="en-US" sz="4100">
                <a:solidFill>
                  <a:srgbClr val="003399"/>
                </a:solidFill>
                <a:latin typeface="Comic Sans MS" pitchFamily="66" charset="0"/>
              </a:rPr>
              <a:t>Review of basic pipelining</a:t>
            </a:r>
          </a:p>
          <a:p>
            <a:pPr marL="190500" indent="-190500" algn="ctr" eaLnBrk="1" hangingPunct="1">
              <a:buFontTx/>
              <a:buNone/>
            </a:pPr>
            <a:r>
              <a:rPr lang="en-US" sz="4100">
                <a:solidFill>
                  <a:srgbClr val="003399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Review of basic pipelining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2800" dirty="0"/>
              <a:t>5 stage “RISC” load-store architecture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2400" dirty="0"/>
              <a:t>About as simple as things get</a:t>
            </a:r>
          </a:p>
          <a:p>
            <a:pPr marL="1295400" lvl="2" indent="-3810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dirty="0"/>
              <a:t>Instruction fetch: </a:t>
            </a:r>
          </a:p>
          <a:p>
            <a:pPr marL="1714500" lvl="3" indent="-342900" eaLnBrk="1" hangingPunct="1">
              <a:lnSpc>
                <a:spcPct val="90000"/>
              </a:lnSpc>
              <a:buFontTx/>
              <a:buChar char="•"/>
            </a:pPr>
            <a:r>
              <a:rPr lang="en-US" sz="1800" dirty="0"/>
              <a:t>get instruction from memory/cache</a:t>
            </a:r>
          </a:p>
          <a:p>
            <a:pPr marL="1295400" lvl="2" indent="-3810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dirty="0"/>
              <a:t>Instruction decode: </a:t>
            </a:r>
          </a:p>
          <a:p>
            <a:pPr marL="1714500" lvl="3" indent="-342900" eaLnBrk="1" hangingPunct="1">
              <a:lnSpc>
                <a:spcPct val="90000"/>
              </a:lnSpc>
              <a:buFontTx/>
              <a:buChar char="•"/>
            </a:pPr>
            <a:r>
              <a:rPr lang="en-US" sz="1800" dirty="0"/>
              <a:t>translate opcode into control signals and read </a:t>
            </a:r>
            <a:r>
              <a:rPr lang="en-US" sz="1800" dirty="0" err="1"/>
              <a:t>regs</a:t>
            </a:r>
            <a:endParaRPr lang="en-US" sz="1800" dirty="0"/>
          </a:p>
          <a:p>
            <a:pPr marL="1295400" lvl="2" indent="-3810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dirty="0"/>
              <a:t>Execute: </a:t>
            </a:r>
          </a:p>
          <a:p>
            <a:pPr marL="1714500" lvl="3" indent="-342900" eaLnBrk="1" hangingPunct="1">
              <a:lnSpc>
                <a:spcPct val="90000"/>
              </a:lnSpc>
              <a:buFontTx/>
              <a:buChar char="•"/>
            </a:pPr>
            <a:r>
              <a:rPr lang="en-US" sz="1800" dirty="0"/>
              <a:t>perform ALU operation</a:t>
            </a:r>
          </a:p>
          <a:p>
            <a:pPr marL="1295400" lvl="2" indent="-3810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dirty="0"/>
              <a:t>Memory: </a:t>
            </a:r>
          </a:p>
          <a:p>
            <a:pPr marL="1714500" lvl="3" indent="-342900" eaLnBrk="1" hangingPunct="1">
              <a:lnSpc>
                <a:spcPct val="90000"/>
              </a:lnSpc>
              <a:buFontTx/>
              <a:buChar char="•"/>
            </a:pPr>
            <a:r>
              <a:rPr lang="en-US" sz="1800" dirty="0"/>
              <a:t>Access memory if load/store</a:t>
            </a:r>
          </a:p>
          <a:p>
            <a:pPr marL="1295400" lvl="2" indent="-3810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dirty="0" err="1"/>
              <a:t>Writeback</a:t>
            </a:r>
            <a:r>
              <a:rPr lang="en-US" sz="2000" dirty="0"/>
              <a:t>/retire: </a:t>
            </a:r>
          </a:p>
          <a:p>
            <a:pPr marL="1714500" lvl="3" indent="-342900" eaLnBrk="1" hangingPunct="1">
              <a:lnSpc>
                <a:spcPct val="90000"/>
              </a:lnSpc>
              <a:buFontTx/>
              <a:buChar char="•"/>
            </a:pPr>
            <a:r>
              <a:rPr lang="en-US" sz="1800" dirty="0"/>
              <a:t>update register file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0" y="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CC33"/>
                </a:solidFill>
              </a:rPr>
              <a:t>Pipeline review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Pipelined implementation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Break the execution of the instruction into cycles (5 in this case).</a:t>
            </a:r>
          </a:p>
          <a:p>
            <a:pPr eaLnBrk="1" hangingPunct="1"/>
            <a:r>
              <a:rPr lang="en-US"/>
              <a:t>Design a separate datapath </a:t>
            </a:r>
            <a:r>
              <a:rPr lang="en-US">
                <a:solidFill>
                  <a:srgbClr val="FF0000"/>
                </a:solidFill>
              </a:rPr>
              <a:t>stage</a:t>
            </a:r>
            <a:r>
              <a:rPr lang="en-US"/>
              <a:t> for the execution performed during each cycle.</a:t>
            </a:r>
          </a:p>
          <a:p>
            <a:pPr eaLnBrk="1" hangingPunct="1"/>
            <a:r>
              <a:rPr lang="en-US"/>
              <a:t>Build </a:t>
            </a:r>
            <a:r>
              <a:rPr lang="en-US">
                <a:solidFill>
                  <a:srgbClr val="FF0000"/>
                </a:solidFill>
              </a:rPr>
              <a:t>pipeline registers</a:t>
            </a:r>
            <a:r>
              <a:rPr lang="en-US"/>
              <a:t> to communicate between the stages.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</a:rPr>
              <a:t>Stage</a:t>
            </a:r>
            <a:r>
              <a:rPr lang="en-US"/>
              <a:t> 1: Fetch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Design a datapath that can fetch an instruction from memory every cycle.</a:t>
            </a:r>
          </a:p>
          <a:p>
            <a:pPr lvl="1" eaLnBrk="1" hangingPunct="1"/>
            <a:r>
              <a:rPr lang="en-US" sz="2400"/>
              <a:t>Use PC to index memory to read instruction</a:t>
            </a:r>
          </a:p>
          <a:p>
            <a:pPr lvl="1" eaLnBrk="1" hangingPunct="1"/>
            <a:r>
              <a:rPr lang="en-US" sz="2400"/>
              <a:t>Increment the PC (assume no branches for now)</a:t>
            </a:r>
          </a:p>
          <a:p>
            <a:pPr eaLnBrk="1" hangingPunct="1"/>
            <a:r>
              <a:rPr lang="en-US" sz="2800"/>
              <a:t>Write everything needed to complete execution to the </a:t>
            </a:r>
            <a:r>
              <a:rPr lang="en-US" sz="2800">
                <a:solidFill>
                  <a:srgbClr val="FF0000"/>
                </a:solidFill>
              </a:rPr>
              <a:t>pipeline register (IF/ID)</a:t>
            </a:r>
          </a:p>
          <a:p>
            <a:pPr lvl="1" eaLnBrk="1" hangingPunct="1"/>
            <a:r>
              <a:rPr lang="en-US" sz="2400"/>
              <a:t>The next </a:t>
            </a:r>
            <a:r>
              <a:rPr lang="en-US" sz="2400">
                <a:solidFill>
                  <a:srgbClr val="FF0000"/>
                </a:solidFill>
              </a:rPr>
              <a:t>stage</a:t>
            </a:r>
            <a:r>
              <a:rPr lang="en-US" sz="2400"/>
              <a:t> will read this pipeline register.</a:t>
            </a:r>
          </a:p>
          <a:p>
            <a:pPr lvl="1" eaLnBrk="1" hangingPunct="1"/>
            <a:r>
              <a:rPr lang="en-US" sz="2400"/>
              <a:t>Note that pipeline register must be edge triggered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638800" y="228600"/>
            <a:ext cx="2438400" cy="6446838"/>
            <a:chOff x="3552" y="144"/>
            <a:chExt cx="1536" cy="4061"/>
          </a:xfrm>
        </p:grpSpPr>
        <p:sp>
          <p:nvSpPr>
            <p:cNvPr id="28708" name="Rectangle 3"/>
            <p:cNvSpPr>
              <a:spLocks noChangeArrowheads="1"/>
            </p:cNvSpPr>
            <p:nvPr/>
          </p:nvSpPr>
          <p:spPr bwMode="auto">
            <a:xfrm>
              <a:off x="3984" y="144"/>
              <a:ext cx="672" cy="3600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9" name="Rectangle 4"/>
            <p:cNvSpPr>
              <a:spLocks noChangeArrowheads="1"/>
            </p:cNvSpPr>
            <p:nvPr/>
          </p:nvSpPr>
          <p:spPr bwMode="auto">
            <a:xfrm rot="-5400000">
              <a:off x="3672" y="2520"/>
              <a:ext cx="1296" cy="576"/>
            </a:xfrm>
            <a:prstGeom prst="rect">
              <a:avLst/>
            </a:prstGeom>
            <a:solidFill>
              <a:srgbClr val="FF7C8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Instruction</a:t>
              </a:r>
            </a:p>
            <a:p>
              <a:pPr algn="ctr"/>
              <a:r>
                <a:rPr lang="en-US" b="1"/>
                <a:t>bits</a:t>
              </a:r>
            </a:p>
          </p:txBody>
        </p:sp>
        <p:sp>
          <p:nvSpPr>
            <p:cNvPr id="28710" name="Text Box 5"/>
            <p:cNvSpPr txBox="1">
              <a:spLocks noChangeArrowheads="1"/>
            </p:cNvSpPr>
            <p:nvPr/>
          </p:nvSpPr>
          <p:spPr bwMode="auto">
            <a:xfrm>
              <a:off x="3552" y="3744"/>
              <a:ext cx="1536" cy="46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IF / ID</a:t>
              </a:r>
            </a:p>
            <a:p>
              <a:pPr algn="ctr"/>
              <a:r>
                <a:rPr lang="en-US" sz="1800" b="1"/>
                <a:t>Pipeline register</a:t>
              </a:r>
            </a:p>
          </p:txBody>
        </p:sp>
      </p:grpSp>
      <p:grpSp>
        <p:nvGrpSpPr>
          <p:cNvPr id="28675" name="Group 6"/>
          <p:cNvGrpSpPr>
            <a:grpSpLocks/>
          </p:cNvGrpSpPr>
          <p:nvPr/>
        </p:nvGrpSpPr>
        <p:grpSpPr bwMode="auto">
          <a:xfrm>
            <a:off x="990600" y="3124200"/>
            <a:ext cx="5334000" cy="3352800"/>
            <a:chOff x="624" y="1968"/>
            <a:chExt cx="3360" cy="2112"/>
          </a:xfrm>
        </p:grpSpPr>
        <p:sp>
          <p:nvSpPr>
            <p:cNvPr id="28700" name="Rectangle 7"/>
            <p:cNvSpPr>
              <a:spLocks noChangeArrowheads="1"/>
            </p:cNvSpPr>
            <p:nvPr/>
          </p:nvSpPr>
          <p:spPr bwMode="auto">
            <a:xfrm>
              <a:off x="672" y="2160"/>
              <a:ext cx="384" cy="576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PC</a:t>
              </a:r>
            </a:p>
          </p:txBody>
        </p:sp>
        <p:sp>
          <p:nvSpPr>
            <p:cNvPr id="28701" name="Rectangle 8"/>
            <p:cNvSpPr>
              <a:spLocks noChangeArrowheads="1"/>
            </p:cNvSpPr>
            <p:nvPr/>
          </p:nvSpPr>
          <p:spPr bwMode="auto">
            <a:xfrm>
              <a:off x="1968" y="1968"/>
              <a:ext cx="1104" cy="1680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Instruction</a:t>
              </a:r>
            </a:p>
            <a:p>
              <a:pPr algn="ctr"/>
              <a:r>
                <a:rPr lang="en-US" sz="1800"/>
                <a:t>Memory/</a:t>
              </a:r>
            </a:p>
            <a:p>
              <a:pPr algn="ctr"/>
              <a:r>
                <a:rPr lang="en-US" sz="1800"/>
                <a:t>Cache</a:t>
              </a:r>
            </a:p>
          </p:txBody>
        </p:sp>
        <p:sp>
          <p:nvSpPr>
            <p:cNvPr id="28702" name="Line 9"/>
            <p:cNvSpPr>
              <a:spLocks noChangeShapeType="1"/>
            </p:cNvSpPr>
            <p:nvPr/>
          </p:nvSpPr>
          <p:spPr bwMode="auto">
            <a:xfrm>
              <a:off x="3072" y="2880"/>
              <a:ext cx="91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03" name="Line 10"/>
            <p:cNvSpPr>
              <a:spLocks noChangeShapeType="1"/>
            </p:cNvSpPr>
            <p:nvPr/>
          </p:nvSpPr>
          <p:spPr bwMode="auto">
            <a:xfrm>
              <a:off x="720" y="2736"/>
              <a:ext cx="0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04" name="Line 11"/>
            <p:cNvSpPr>
              <a:spLocks noChangeShapeType="1"/>
            </p:cNvSpPr>
            <p:nvPr/>
          </p:nvSpPr>
          <p:spPr bwMode="auto">
            <a:xfrm>
              <a:off x="2112" y="3648"/>
              <a:ext cx="0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05" name="Text Box 12"/>
            <p:cNvSpPr txBox="1">
              <a:spLocks noChangeArrowheads="1"/>
            </p:cNvSpPr>
            <p:nvPr/>
          </p:nvSpPr>
          <p:spPr bwMode="auto">
            <a:xfrm>
              <a:off x="624" y="2592"/>
              <a:ext cx="212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/>
                <a:t>en</a:t>
              </a:r>
            </a:p>
          </p:txBody>
        </p:sp>
        <p:sp>
          <p:nvSpPr>
            <p:cNvPr id="28706" name="Text Box 13"/>
            <p:cNvSpPr txBox="1">
              <a:spLocks noChangeArrowheads="1"/>
            </p:cNvSpPr>
            <p:nvPr/>
          </p:nvSpPr>
          <p:spPr bwMode="auto">
            <a:xfrm>
              <a:off x="2016" y="3456"/>
              <a:ext cx="212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/>
                <a:t>en</a:t>
              </a:r>
            </a:p>
          </p:txBody>
        </p:sp>
        <p:sp>
          <p:nvSpPr>
            <p:cNvPr id="28707" name="Line 14"/>
            <p:cNvSpPr>
              <a:spLocks noChangeShapeType="1"/>
            </p:cNvSpPr>
            <p:nvPr/>
          </p:nvSpPr>
          <p:spPr bwMode="auto">
            <a:xfrm>
              <a:off x="1056" y="2448"/>
              <a:ext cx="91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33400" y="381000"/>
            <a:ext cx="4800600" cy="3505200"/>
            <a:chOff x="336" y="240"/>
            <a:chExt cx="3024" cy="2208"/>
          </a:xfrm>
        </p:grpSpPr>
        <p:sp>
          <p:nvSpPr>
            <p:cNvPr id="28682" name="Rectangle 16"/>
            <p:cNvSpPr>
              <a:spLocks noChangeArrowheads="1"/>
            </p:cNvSpPr>
            <p:nvPr/>
          </p:nvSpPr>
          <p:spPr bwMode="auto">
            <a:xfrm>
              <a:off x="1680" y="1008"/>
              <a:ext cx="288" cy="28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1</a:t>
              </a:r>
            </a:p>
          </p:txBody>
        </p:sp>
        <p:grpSp>
          <p:nvGrpSpPr>
            <p:cNvPr id="28683" name="Group 17"/>
            <p:cNvGrpSpPr>
              <a:grpSpLocks/>
            </p:cNvGrpSpPr>
            <p:nvPr/>
          </p:nvGrpSpPr>
          <p:grpSpPr bwMode="auto">
            <a:xfrm>
              <a:off x="336" y="240"/>
              <a:ext cx="3024" cy="2208"/>
              <a:chOff x="336" y="240"/>
              <a:chExt cx="3024" cy="2208"/>
            </a:xfrm>
          </p:grpSpPr>
          <p:grpSp>
            <p:nvGrpSpPr>
              <p:cNvPr id="28684" name="Group 18"/>
              <p:cNvGrpSpPr>
                <a:grpSpLocks/>
              </p:cNvGrpSpPr>
              <p:nvPr/>
            </p:nvGrpSpPr>
            <p:grpSpPr bwMode="auto">
              <a:xfrm>
                <a:off x="2304" y="1008"/>
                <a:ext cx="432" cy="864"/>
                <a:chOff x="624" y="1248"/>
                <a:chExt cx="240" cy="480"/>
              </a:xfrm>
            </p:grpSpPr>
            <p:sp>
              <p:nvSpPr>
                <p:cNvPr id="28698" name="Freeform 19"/>
                <p:cNvSpPr>
                  <a:spLocks/>
                </p:cNvSpPr>
                <p:nvPr/>
              </p:nvSpPr>
              <p:spPr bwMode="auto">
                <a:xfrm>
                  <a:off x="624" y="1248"/>
                  <a:ext cx="240" cy="480"/>
                </a:xfrm>
                <a:custGeom>
                  <a:avLst/>
                  <a:gdLst>
                    <a:gd name="T0" fmla="*/ 0 w 240"/>
                    <a:gd name="T1" fmla="*/ 0 h 480"/>
                    <a:gd name="T2" fmla="*/ 240 w 240"/>
                    <a:gd name="T3" fmla="*/ 144 h 480"/>
                    <a:gd name="T4" fmla="*/ 240 w 240"/>
                    <a:gd name="T5" fmla="*/ 336 h 480"/>
                    <a:gd name="T6" fmla="*/ 0 w 240"/>
                    <a:gd name="T7" fmla="*/ 480 h 480"/>
                    <a:gd name="T8" fmla="*/ 0 w 240"/>
                    <a:gd name="T9" fmla="*/ 336 h 480"/>
                    <a:gd name="T10" fmla="*/ 96 w 240"/>
                    <a:gd name="T11" fmla="*/ 240 h 480"/>
                    <a:gd name="T12" fmla="*/ 0 w 240"/>
                    <a:gd name="T13" fmla="*/ 144 h 480"/>
                    <a:gd name="T14" fmla="*/ 0 w 240"/>
                    <a:gd name="T15" fmla="*/ 0 h 48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480"/>
                    <a:gd name="T26" fmla="*/ 240 w 240"/>
                    <a:gd name="T27" fmla="*/ 480 h 48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480">
                      <a:moveTo>
                        <a:pt x="0" y="0"/>
                      </a:moveTo>
                      <a:lnTo>
                        <a:pt x="240" y="144"/>
                      </a:lnTo>
                      <a:lnTo>
                        <a:pt x="240" y="336"/>
                      </a:lnTo>
                      <a:lnTo>
                        <a:pt x="0" y="480"/>
                      </a:lnTo>
                      <a:lnTo>
                        <a:pt x="0" y="336"/>
                      </a:lnTo>
                      <a:lnTo>
                        <a:pt x="96" y="240"/>
                      </a:lnTo>
                      <a:lnTo>
                        <a:pt x="0" y="1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8699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680" y="1381"/>
                  <a:ext cx="131" cy="139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/>
                    <a:t> </a:t>
                  </a:r>
                  <a:r>
                    <a:rPr lang="en-US" sz="2000" b="1"/>
                    <a:t>+</a:t>
                  </a:r>
                </a:p>
              </p:txBody>
            </p:sp>
          </p:grpSp>
          <p:grpSp>
            <p:nvGrpSpPr>
              <p:cNvPr id="28685" name="Group 21"/>
              <p:cNvGrpSpPr>
                <a:grpSpLocks/>
              </p:cNvGrpSpPr>
              <p:nvPr/>
            </p:nvGrpSpPr>
            <p:grpSpPr bwMode="auto">
              <a:xfrm>
                <a:off x="336" y="240"/>
                <a:ext cx="3024" cy="2208"/>
                <a:chOff x="336" y="240"/>
                <a:chExt cx="3024" cy="2208"/>
              </a:xfrm>
            </p:grpSpPr>
            <p:grpSp>
              <p:nvGrpSpPr>
                <p:cNvPr id="28687" name="Group 22"/>
                <p:cNvGrpSpPr>
                  <a:grpSpLocks/>
                </p:cNvGrpSpPr>
                <p:nvPr/>
              </p:nvGrpSpPr>
              <p:grpSpPr bwMode="auto">
                <a:xfrm>
                  <a:off x="336" y="240"/>
                  <a:ext cx="3024" cy="2208"/>
                  <a:chOff x="336" y="240"/>
                  <a:chExt cx="3024" cy="2208"/>
                </a:xfrm>
              </p:grpSpPr>
              <p:sp>
                <p:nvSpPr>
                  <p:cNvPr id="28690" name="AutoShape 23"/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384" y="528"/>
                    <a:ext cx="912" cy="336"/>
                  </a:xfrm>
                  <a:custGeom>
                    <a:avLst/>
                    <a:gdLst>
                      <a:gd name="T0" fmla="*/ 798 w 21600"/>
                      <a:gd name="T1" fmla="*/ 168 h 21600"/>
                      <a:gd name="T2" fmla="*/ 456 w 21600"/>
                      <a:gd name="T3" fmla="*/ 336 h 21600"/>
                      <a:gd name="T4" fmla="*/ 114 w 21600"/>
                      <a:gd name="T5" fmla="*/ 168 h 21600"/>
                      <a:gd name="T6" fmla="*/ 456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0 w 21600"/>
                      <a:gd name="T13" fmla="*/ 4500 h 21600"/>
                      <a:gd name="T14" fmla="*/ 17100 w 21600"/>
                      <a:gd name="T15" fmla="*/ 171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9966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pPr algn="ctr"/>
                    <a:r>
                      <a:rPr lang="en-US" sz="1000"/>
                      <a:t>M</a:t>
                    </a:r>
                  </a:p>
                  <a:p>
                    <a:pPr algn="ctr"/>
                    <a:r>
                      <a:rPr lang="en-US" sz="1000"/>
                      <a:t>U</a:t>
                    </a:r>
                  </a:p>
                  <a:p>
                    <a:pPr algn="ctr"/>
                    <a:r>
                      <a:rPr lang="en-US" sz="1000"/>
                      <a:t>X</a:t>
                    </a:r>
                  </a:p>
                </p:txBody>
              </p:sp>
              <p:sp>
                <p:nvSpPr>
                  <p:cNvPr id="28691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1440"/>
                    <a:ext cx="624" cy="0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8692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864"/>
                    <a:ext cx="2352" cy="0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8693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36" y="672"/>
                    <a:ext cx="336" cy="0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8694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36" y="2448"/>
                    <a:ext cx="336" cy="0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8695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6" y="672"/>
                    <a:ext cx="0" cy="177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8696" name="Line 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60" y="864"/>
                    <a:ext cx="0" cy="576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8697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1008"/>
                    <a:ext cx="0" cy="432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688" name="Line 31"/>
                <p:cNvSpPr>
                  <a:spLocks noChangeShapeType="1"/>
                </p:cNvSpPr>
                <p:nvPr/>
              </p:nvSpPr>
              <p:spPr bwMode="auto">
                <a:xfrm>
                  <a:off x="1968" y="1152"/>
                  <a:ext cx="336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8689" name="Line 32"/>
                <p:cNvSpPr>
                  <a:spLocks noChangeShapeType="1"/>
                </p:cNvSpPr>
                <p:nvPr/>
              </p:nvSpPr>
              <p:spPr bwMode="auto">
                <a:xfrm>
                  <a:off x="1680" y="1728"/>
                  <a:ext cx="624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28686" name="Line 33"/>
              <p:cNvSpPr>
                <a:spLocks noChangeShapeType="1"/>
              </p:cNvSpPr>
              <p:nvPr/>
            </p:nvSpPr>
            <p:spPr bwMode="auto">
              <a:xfrm flipV="1">
                <a:off x="1680" y="1728"/>
                <a:ext cx="0" cy="72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36226" name="Line 34"/>
          <p:cNvSpPr>
            <a:spLocks noChangeShapeType="1"/>
          </p:cNvSpPr>
          <p:nvPr/>
        </p:nvSpPr>
        <p:spPr bwMode="auto">
          <a:xfrm>
            <a:off x="1600200" y="762000"/>
            <a:ext cx="7086600" cy="0"/>
          </a:xfrm>
          <a:prstGeom prst="line">
            <a:avLst/>
          </a:prstGeom>
          <a:noFill/>
          <a:ln w="57150">
            <a:solidFill>
              <a:srgbClr val="0000FF"/>
            </a:solidFill>
            <a:prstDash val="sysDot"/>
            <a:round/>
            <a:headEnd type="triangle" w="med" len="med"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6227" name="Text Box 35"/>
          <p:cNvSpPr txBox="1">
            <a:spLocks noChangeArrowheads="1"/>
          </p:cNvSpPr>
          <p:nvPr/>
        </p:nvSpPr>
        <p:spPr bwMode="auto">
          <a:xfrm rot="-5400000">
            <a:off x="6346031" y="2874169"/>
            <a:ext cx="3614738" cy="457200"/>
          </a:xfrm>
          <a:prstGeom prst="rect">
            <a:avLst/>
          </a:prstGeom>
          <a:solidFill>
            <a:srgbClr val="FF7C80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Rest of pipelined datapath</a:t>
            </a:r>
          </a:p>
        </p:txBody>
      </p: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5334000" y="1143000"/>
            <a:ext cx="1981200" cy="2057400"/>
            <a:chOff x="3360" y="720"/>
            <a:chExt cx="1248" cy="1296"/>
          </a:xfrm>
        </p:grpSpPr>
        <p:sp>
          <p:nvSpPr>
            <p:cNvPr id="28680" name="Rectangle 37"/>
            <p:cNvSpPr>
              <a:spLocks noChangeArrowheads="1"/>
            </p:cNvSpPr>
            <p:nvPr/>
          </p:nvSpPr>
          <p:spPr bwMode="auto">
            <a:xfrm rot="-5400000">
              <a:off x="3672" y="1080"/>
              <a:ext cx="1296" cy="576"/>
            </a:xfrm>
            <a:prstGeom prst="rect">
              <a:avLst/>
            </a:prstGeom>
            <a:solidFill>
              <a:srgbClr val="FF7C8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PC + 1</a:t>
              </a:r>
            </a:p>
          </p:txBody>
        </p:sp>
        <p:sp>
          <p:nvSpPr>
            <p:cNvPr id="28681" name="Line 38"/>
            <p:cNvSpPr>
              <a:spLocks noChangeShapeType="1"/>
            </p:cNvSpPr>
            <p:nvPr/>
          </p:nvSpPr>
          <p:spPr bwMode="auto">
            <a:xfrm>
              <a:off x="3360" y="1440"/>
              <a:ext cx="62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26" grpId="0" animBg="1"/>
      <p:bldP spid="136227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</a:rPr>
              <a:t>Stage</a:t>
            </a:r>
            <a:r>
              <a:rPr lang="en-US"/>
              <a:t> 2: Decode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848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Design a datapath that reads the IF/ID pipeline register, decodes instruction and reads register file (specified by regA and regB of instruction bits).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Decode can be easy, just pass on the opcode and let later stages figure out their own control signals for the instruction.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Write everything needed to complete execution to the pipeline register (</a:t>
            </a:r>
            <a:r>
              <a:rPr lang="en-US" sz="2800">
                <a:solidFill>
                  <a:srgbClr val="FF0000"/>
                </a:solidFill>
              </a:rPr>
              <a:t>ID/EX</a:t>
            </a:r>
            <a:r>
              <a:rPr lang="en-US" sz="280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Pass on the offset field and both destination register specifiers (or simply pass on the whole instruction!).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Including PC+1 even though decode didn’t use it.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43200" y="2971800"/>
            <a:ext cx="6400800" cy="2819400"/>
            <a:chOff x="1728" y="1872"/>
            <a:chExt cx="4032" cy="1776"/>
          </a:xfrm>
        </p:grpSpPr>
        <p:sp>
          <p:nvSpPr>
            <p:cNvPr id="30758" name="Line 3"/>
            <p:cNvSpPr>
              <a:spLocks noChangeShapeType="1"/>
            </p:cNvSpPr>
            <p:nvPr/>
          </p:nvSpPr>
          <p:spPr bwMode="auto">
            <a:xfrm>
              <a:off x="1728" y="3648"/>
              <a:ext cx="4032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59" name="Line 4"/>
            <p:cNvSpPr>
              <a:spLocks noChangeShapeType="1"/>
            </p:cNvSpPr>
            <p:nvPr/>
          </p:nvSpPr>
          <p:spPr bwMode="auto">
            <a:xfrm flipH="1">
              <a:off x="2064" y="2544"/>
              <a:ext cx="48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prstDash val="sysDot"/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60" name="Line 5"/>
            <p:cNvSpPr>
              <a:spLocks noChangeShapeType="1"/>
            </p:cNvSpPr>
            <p:nvPr/>
          </p:nvSpPr>
          <p:spPr bwMode="auto">
            <a:xfrm>
              <a:off x="2064" y="2544"/>
              <a:ext cx="0" cy="864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61" name="Line 6"/>
            <p:cNvSpPr>
              <a:spLocks noChangeShapeType="1"/>
            </p:cNvSpPr>
            <p:nvPr/>
          </p:nvSpPr>
          <p:spPr bwMode="auto">
            <a:xfrm>
              <a:off x="2064" y="3408"/>
              <a:ext cx="369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62" name="Line 7"/>
            <p:cNvSpPr>
              <a:spLocks noChangeShapeType="1"/>
            </p:cNvSpPr>
            <p:nvPr/>
          </p:nvSpPr>
          <p:spPr bwMode="auto">
            <a:xfrm flipH="1">
              <a:off x="1728" y="2160"/>
              <a:ext cx="81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prstDash val="sysDot"/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63" name="Line 8"/>
            <p:cNvSpPr>
              <a:spLocks noChangeShapeType="1"/>
            </p:cNvSpPr>
            <p:nvPr/>
          </p:nvSpPr>
          <p:spPr bwMode="auto">
            <a:xfrm>
              <a:off x="1728" y="2160"/>
              <a:ext cx="0" cy="148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64" name="Text Box 9"/>
            <p:cNvSpPr txBox="1">
              <a:spLocks noChangeArrowheads="1"/>
            </p:cNvSpPr>
            <p:nvPr/>
          </p:nvSpPr>
          <p:spPr bwMode="auto">
            <a:xfrm>
              <a:off x="1776" y="1872"/>
              <a:ext cx="745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Destreg</a:t>
              </a:r>
            </a:p>
          </p:txBody>
        </p:sp>
        <p:sp>
          <p:nvSpPr>
            <p:cNvPr id="30765" name="Text Box 10"/>
            <p:cNvSpPr txBox="1">
              <a:spLocks noChangeArrowheads="1"/>
            </p:cNvSpPr>
            <p:nvPr/>
          </p:nvSpPr>
          <p:spPr bwMode="auto">
            <a:xfrm>
              <a:off x="2016" y="2256"/>
              <a:ext cx="511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Data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553200" y="204788"/>
            <a:ext cx="2438400" cy="6446837"/>
            <a:chOff x="4128" y="129"/>
            <a:chExt cx="1536" cy="4061"/>
          </a:xfrm>
        </p:grpSpPr>
        <p:sp>
          <p:nvSpPr>
            <p:cNvPr id="30754" name="Rectangle 12"/>
            <p:cNvSpPr>
              <a:spLocks noChangeArrowheads="1"/>
            </p:cNvSpPr>
            <p:nvPr/>
          </p:nvSpPr>
          <p:spPr bwMode="auto">
            <a:xfrm>
              <a:off x="4560" y="129"/>
              <a:ext cx="672" cy="3600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5" name="Text Box 13"/>
            <p:cNvSpPr txBox="1">
              <a:spLocks noChangeArrowheads="1"/>
            </p:cNvSpPr>
            <p:nvPr/>
          </p:nvSpPr>
          <p:spPr bwMode="auto">
            <a:xfrm>
              <a:off x="4128" y="3729"/>
              <a:ext cx="1536" cy="46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ID / EX</a:t>
              </a:r>
            </a:p>
            <a:p>
              <a:pPr algn="ctr"/>
              <a:r>
                <a:rPr lang="en-US" sz="1800" b="1"/>
                <a:t>Pipeline register</a:t>
              </a:r>
            </a:p>
          </p:txBody>
        </p:sp>
        <p:sp>
          <p:nvSpPr>
            <p:cNvPr id="30756" name="Rectangle 14"/>
            <p:cNvSpPr>
              <a:spLocks noChangeArrowheads="1"/>
            </p:cNvSpPr>
            <p:nvPr/>
          </p:nvSpPr>
          <p:spPr bwMode="auto">
            <a:xfrm rot="-5400000">
              <a:off x="4560" y="1152"/>
              <a:ext cx="672" cy="576"/>
            </a:xfrm>
            <a:prstGeom prst="rect">
              <a:avLst/>
            </a:prstGeom>
            <a:solidFill>
              <a:srgbClr val="FF7C8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/>
                <a:t>Contents</a:t>
              </a:r>
            </a:p>
            <a:p>
              <a:pPr algn="ctr"/>
              <a:r>
                <a:rPr lang="en-US" sz="1800" b="1"/>
                <a:t>Of regA</a:t>
              </a:r>
            </a:p>
          </p:txBody>
        </p:sp>
        <p:sp>
          <p:nvSpPr>
            <p:cNvPr id="30757" name="Rectangle 15"/>
            <p:cNvSpPr>
              <a:spLocks noChangeArrowheads="1"/>
            </p:cNvSpPr>
            <p:nvPr/>
          </p:nvSpPr>
          <p:spPr bwMode="auto">
            <a:xfrm rot="-5400000">
              <a:off x="4560" y="1872"/>
              <a:ext cx="672" cy="576"/>
            </a:xfrm>
            <a:prstGeom prst="rect">
              <a:avLst/>
            </a:prstGeom>
            <a:solidFill>
              <a:srgbClr val="FF7C8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/>
                <a:t>Contents</a:t>
              </a:r>
            </a:p>
            <a:p>
              <a:pPr algn="ctr"/>
              <a:r>
                <a:rPr lang="en-US" sz="1800" b="1"/>
                <a:t>Of regB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752600" y="1676400"/>
            <a:ext cx="5486400" cy="3124200"/>
            <a:chOff x="1104" y="1056"/>
            <a:chExt cx="3456" cy="1968"/>
          </a:xfrm>
        </p:grpSpPr>
        <p:grpSp>
          <p:nvGrpSpPr>
            <p:cNvPr id="30741" name="Group 17"/>
            <p:cNvGrpSpPr>
              <a:grpSpLocks/>
            </p:cNvGrpSpPr>
            <p:nvPr/>
          </p:nvGrpSpPr>
          <p:grpSpPr bwMode="auto">
            <a:xfrm>
              <a:off x="1104" y="1056"/>
              <a:ext cx="3456" cy="1968"/>
              <a:chOff x="1104" y="1056"/>
              <a:chExt cx="3456" cy="1968"/>
            </a:xfrm>
          </p:grpSpPr>
          <p:sp>
            <p:nvSpPr>
              <p:cNvPr id="30743" name="Line 18"/>
              <p:cNvSpPr>
                <a:spLocks noChangeShapeType="1"/>
              </p:cNvSpPr>
              <p:nvPr/>
            </p:nvSpPr>
            <p:spPr bwMode="auto">
              <a:xfrm>
                <a:off x="2688" y="2784"/>
                <a:ext cx="0" cy="24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30744" name="Group 19"/>
              <p:cNvGrpSpPr>
                <a:grpSpLocks/>
              </p:cNvGrpSpPr>
              <p:nvPr/>
            </p:nvGrpSpPr>
            <p:grpSpPr bwMode="auto">
              <a:xfrm>
                <a:off x="1104" y="1056"/>
                <a:ext cx="3456" cy="1728"/>
                <a:chOff x="1104" y="1056"/>
                <a:chExt cx="3456" cy="1728"/>
              </a:xfrm>
            </p:grpSpPr>
            <p:sp>
              <p:nvSpPr>
                <p:cNvPr id="30745" name="Rectangle 20"/>
                <p:cNvSpPr>
                  <a:spLocks noChangeArrowheads="1"/>
                </p:cNvSpPr>
                <p:nvPr/>
              </p:nvSpPr>
              <p:spPr bwMode="auto">
                <a:xfrm>
                  <a:off x="2544" y="1104"/>
                  <a:ext cx="1104" cy="1680"/>
                </a:xfrm>
                <a:prstGeom prst="rect">
                  <a:avLst/>
                </a:prstGeom>
                <a:solidFill>
                  <a:schemeClr val="bg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/>
                    <a:t>Register File</a:t>
                  </a:r>
                </a:p>
              </p:txBody>
            </p:sp>
            <p:sp>
              <p:nvSpPr>
                <p:cNvPr id="30746" name="Line 21"/>
                <p:cNvSpPr>
                  <a:spLocks noChangeShapeType="1"/>
                </p:cNvSpPr>
                <p:nvPr/>
              </p:nvSpPr>
              <p:spPr bwMode="auto">
                <a:xfrm>
                  <a:off x="3648" y="1440"/>
                  <a:ext cx="912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0747" name="Line 22"/>
                <p:cNvSpPr>
                  <a:spLocks noChangeShapeType="1"/>
                </p:cNvSpPr>
                <p:nvPr/>
              </p:nvSpPr>
              <p:spPr bwMode="auto">
                <a:xfrm>
                  <a:off x="1296" y="1344"/>
                  <a:ext cx="1248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0748" name="Line 23"/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1248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0749" name="Line 24"/>
                <p:cNvSpPr>
                  <a:spLocks noChangeShapeType="1"/>
                </p:cNvSpPr>
                <p:nvPr/>
              </p:nvSpPr>
              <p:spPr bwMode="auto">
                <a:xfrm>
                  <a:off x="3648" y="2160"/>
                  <a:ext cx="912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0750" name="Line 25"/>
                <p:cNvSpPr>
                  <a:spLocks noChangeShapeType="1"/>
                </p:cNvSpPr>
                <p:nvPr/>
              </p:nvSpPr>
              <p:spPr bwMode="auto">
                <a:xfrm>
                  <a:off x="1296" y="1344"/>
                  <a:ext cx="0" cy="1392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0751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104" y="2736"/>
                  <a:ext cx="192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0752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920" y="1056"/>
                  <a:ext cx="521" cy="28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/>
                    <a:t>regA</a:t>
                  </a:r>
                </a:p>
              </p:txBody>
            </p:sp>
            <p:sp>
              <p:nvSpPr>
                <p:cNvPr id="30753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920" y="1296"/>
                  <a:ext cx="510" cy="28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/>
                    <a:t>regB</a:t>
                  </a:r>
                </a:p>
              </p:txBody>
            </p:sp>
          </p:grpSp>
        </p:grpSp>
        <p:sp>
          <p:nvSpPr>
            <p:cNvPr id="30742" name="Text Box 29"/>
            <p:cNvSpPr txBox="1">
              <a:spLocks noChangeArrowheads="1"/>
            </p:cNvSpPr>
            <p:nvPr/>
          </p:nvSpPr>
          <p:spPr bwMode="auto">
            <a:xfrm>
              <a:off x="2592" y="2592"/>
              <a:ext cx="212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/>
                <a:t>en</a:t>
              </a:r>
            </a:p>
          </p:txBody>
        </p:sp>
      </p:grpSp>
      <p:sp>
        <p:nvSpPr>
          <p:cNvPr id="138270" name="Text Box 30"/>
          <p:cNvSpPr txBox="1">
            <a:spLocks noChangeArrowheads="1"/>
          </p:cNvSpPr>
          <p:nvPr/>
        </p:nvSpPr>
        <p:spPr bwMode="auto">
          <a:xfrm rot="-5400000">
            <a:off x="6879431" y="2797969"/>
            <a:ext cx="3614738" cy="457200"/>
          </a:xfrm>
          <a:prstGeom prst="rect">
            <a:avLst/>
          </a:prstGeom>
          <a:solidFill>
            <a:srgbClr val="FF7C80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Rest of pipelined datapath</a:t>
            </a:r>
          </a:p>
        </p:txBody>
      </p:sp>
      <p:grpSp>
        <p:nvGrpSpPr>
          <p:cNvPr id="30726" name="Group 31"/>
          <p:cNvGrpSpPr>
            <a:grpSpLocks/>
          </p:cNvGrpSpPr>
          <p:nvPr/>
        </p:nvGrpSpPr>
        <p:grpSpPr bwMode="auto">
          <a:xfrm>
            <a:off x="0" y="204788"/>
            <a:ext cx="2438400" cy="6446837"/>
            <a:chOff x="3552" y="144"/>
            <a:chExt cx="1536" cy="4061"/>
          </a:xfrm>
        </p:grpSpPr>
        <p:grpSp>
          <p:nvGrpSpPr>
            <p:cNvPr id="30736" name="Group 32"/>
            <p:cNvGrpSpPr>
              <a:grpSpLocks/>
            </p:cNvGrpSpPr>
            <p:nvPr/>
          </p:nvGrpSpPr>
          <p:grpSpPr bwMode="auto">
            <a:xfrm>
              <a:off x="3552" y="144"/>
              <a:ext cx="1536" cy="4061"/>
              <a:chOff x="3552" y="144"/>
              <a:chExt cx="1536" cy="4061"/>
            </a:xfrm>
          </p:grpSpPr>
          <p:sp>
            <p:nvSpPr>
              <p:cNvPr id="30738" name="Rectangle 33"/>
              <p:cNvSpPr>
                <a:spLocks noChangeArrowheads="1"/>
              </p:cNvSpPr>
              <p:nvPr/>
            </p:nvSpPr>
            <p:spPr bwMode="auto">
              <a:xfrm>
                <a:off x="3984" y="144"/>
                <a:ext cx="672" cy="3600"/>
              </a:xfrm>
              <a:prstGeom prst="rect">
                <a:avLst/>
              </a:prstGeom>
              <a:solidFill>
                <a:schemeClr val="accent1"/>
              </a:solidFill>
              <a:ln w="762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9" name="Rectangle 34"/>
              <p:cNvSpPr>
                <a:spLocks noChangeArrowheads="1"/>
              </p:cNvSpPr>
              <p:nvPr/>
            </p:nvSpPr>
            <p:spPr bwMode="auto">
              <a:xfrm rot="-5400000">
                <a:off x="3672" y="2520"/>
                <a:ext cx="1296" cy="576"/>
              </a:xfrm>
              <a:prstGeom prst="rect">
                <a:avLst/>
              </a:prstGeom>
              <a:solidFill>
                <a:srgbClr val="FF7C8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/>
                  <a:t>Instruction</a:t>
                </a:r>
              </a:p>
              <a:p>
                <a:pPr algn="ctr"/>
                <a:r>
                  <a:rPr lang="en-US" b="1"/>
                  <a:t>bits</a:t>
                </a:r>
              </a:p>
            </p:txBody>
          </p:sp>
          <p:sp>
            <p:nvSpPr>
              <p:cNvPr id="30740" name="Text Box 35"/>
              <p:cNvSpPr txBox="1">
                <a:spLocks noChangeArrowheads="1"/>
              </p:cNvSpPr>
              <p:nvPr/>
            </p:nvSpPr>
            <p:spPr bwMode="auto">
              <a:xfrm>
                <a:off x="3552" y="3744"/>
                <a:ext cx="1536" cy="46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b="1">
                    <a:solidFill>
                      <a:srgbClr val="FF0000"/>
                    </a:solidFill>
                  </a:rPr>
                  <a:t>IF / ID</a:t>
                </a:r>
              </a:p>
              <a:p>
                <a:pPr algn="ctr"/>
                <a:r>
                  <a:rPr lang="en-US" sz="1800" b="1"/>
                  <a:t>Pipeline register</a:t>
                </a:r>
              </a:p>
            </p:txBody>
          </p:sp>
        </p:grpSp>
        <p:sp>
          <p:nvSpPr>
            <p:cNvPr id="30737" name="Rectangle 36"/>
            <p:cNvSpPr>
              <a:spLocks noChangeArrowheads="1"/>
            </p:cNvSpPr>
            <p:nvPr/>
          </p:nvSpPr>
          <p:spPr bwMode="auto">
            <a:xfrm rot="-5400000">
              <a:off x="3672" y="1080"/>
              <a:ext cx="1296" cy="576"/>
            </a:xfrm>
            <a:prstGeom prst="rect">
              <a:avLst/>
            </a:prstGeom>
            <a:solidFill>
              <a:srgbClr val="FF7C8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PC + 1</a:t>
              </a:r>
            </a:p>
          </p:txBody>
        </p:sp>
      </p:grp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1752600" y="609600"/>
            <a:ext cx="6477000" cy="1066800"/>
            <a:chOff x="1104" y="384"/>
            <a:chExt cx="4080" cy="672"/>
          </a:xfrm>
        </p:grpSpPr>
        <p:sp>
          <p:nvSpPr>
            <p:cNvPr id="30734" name="Rectangle 38"/>
            <p:cNvSpPr>
              <a:spLocks noChangeArrowheads="1"/>
            </p:cNvSpPr>
            <p:nvPr/>
          </p:nvSpPr>
          <p:spPr bwMode="auto">
            <a:xfrm rot="-5400000">
              <a:off x="4560" y="432"/>
              <a:ext cx="672" cy="576"/>
            </a:xfrm>
            <a:prstGeom prst="rect">
              <a:avLst/>
            </a:prstGeom>
            <a:solidFill>
              <a:srgbClr val="FF7C8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PC + 1</a:t>
              </a:r>
            </a:p>
          </p:txBody>
        </p:sp>
        <p:sp>
          <p:nvSpPr>
            <p:cNvPr id="30735" name="Line 39"/>
            <p:cNvSpPr>
              <a:spLocks noChangeShapeType="1"/>
            </p:cNvSpPr>
            <p:nvPr/>
          </p:nvSpPr>
          <p:spPr bwMode="auto">
            <a:xfrm>
              <a:off x="1104" y="816"/>
              <a:ext cx="345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38280" name="Line 40"/>
          <p:cNvSpPr>
            <a:spLocks noChangeShapeType="1"/>
          </p:cNvSpPr>
          <p:nvPr/>
        </p:nvSpPr>
        <p:spPr bwMode="auto">
          <a:xfrm>
            <a:off x="152400" y="457200"/>
            <a:ext cx="8991600" cy="0"/>
          </a:xfrm>
          <a:prstGeom prst="line">
            <a:avLst/>
          </a:prstGeom>
          <a:noFill/>
          <a:ln w="57150">
            <a:solidFill>
              <a:srgbClr val="0000FF"/>
            </a:solidFill>
            <a:prstDash val="sysDot"/>
            <a:round/>
            <a:headEnd type="triangle" w="med" len="med"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2057400" y="4038600"/>
            <a:ext cx="6172200" cy="1600200"/>
            <a:chOff x="1296" y="2544"/>
            <a:chExt cx="3888" cy="1008"/>
          </a:xfrm>
        </p:grpSpPr>
        <p:sp>
          <p:nvSpPr>
            <p:cNvPr id="30731" name="Rectangle 42"/>
            <p:cNvSpPr>
              <a:spLocks noChangeArrowheads="1"/>
            </p:cNvSpPr>
            <p:nvPr/>
          </p:nvSpPr>
          <p:spPr bwMode="auto">
            <a:xfrm rot="-5400000">
              <a:off x="4392" y="2760"/>
              <a:ext cx="1008" cy="576"/>
            </a:xfrm>
            <a:prstGeom prst="rect">
              <a:avLst/>
            </a:prstGeom>
            <a:solidFill>
              <a:srgbClr val="FF7C8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Control</a:t>
              </a:r>
            </a:p>
            <a:p>
              <a:pPr algn="ctr"/>
              <a:r>
                <a:rPr lang="en-US" b="1"/>
                <a:t>Signals</a:t>
              </a:r>
            </a:p>
          </p:txBody>
        </p:sp>
        <p:sp>
          <p:nvSpPr>
            <p:cNvPr id="30732" name="Line 43"/>
            <p:cNvSpPr>
              <a:spLocks noChangeShapeType="1"/>
            </p:cNvSpPr>
            <p:nvPr/>
          </p:nvSpPr>
          <p:spPr bwMode="auto">
            <a:xfrm>
              <a:off x="1296" y="2736"/>
              <a:ext cx="0" cy="48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33" name="Line 44"/>
            <p:cNvSpPr>
              <a:spLocks noChangeShapeType="1"/>
            </p:cNvSpPr>
            <p:nvPr/>
          </p:nvSpPr>
          <p:spPr bwMode="auto">
            <a:xfrm>
              <a:off x="1296" y="3216"/>
              <a:ext cx="32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0730" name="Text Box 45"/>
          <p:cNvSpPr txBox="1">
            <a:spLocks noChangeArrowheads="1"/>
          </p:cNvSpPr>
          <p:nvPr/>
        </p:nvSpPr>
        <p:spPr bwMode="auto">
          <a:xfrm rot="-5400000">
            <a:off x="-1332707" y="2856707"/>
            <a:ext cx="3275013" cy="457200"/>
          </a:xfrm>
          <a:prstGeom prst="rect">
            <a:avLst/>
          </a:prstGeom>
          <a:solidFill>
            <a:srgbClr val="FF7C80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Stage 1: Fetch datapath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70" grpId="0" animBg="1" autoUpdateAnimBg="0"/>
      <p:bldP spid="13828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</a:rPr>
              <a:t>Stage</a:t>
            </a:r>
            <a:r>
              <a:rPr lang="en-US"/>
              <a:t> 3: Execute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848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Design a datapath that performs the proper ALU operation for the instruction specified and the values present in the ID/EX pipeline register.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The inputs are the contents of regA and either the contents of RegB or the offset field on the instruction.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Also, calculate PC+1+offset in case this is a branch.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Write everything needed to complete execution to the pipeline register (</a:t>
            </a:r>
            <a:r>
              <a:rPr lang="en-US" sz="2800">
                <a:solidFill>
                  <a:srgbClr val="FF0000"/>
                </a:solidFill>
              </a:rPr>
              <a:t>EX/Mem</a:t>
            </a:r>
            <a:r>
              <a:rPr lang="en-US" sz="280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ALU result, contents of regB and PC+1+offset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Instruction bits  for opcode and destReg specifiers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204788"/>
            <a:ext cx="2438400" cy="6446837"/>
            <a:chOff x="4128" y="129"/>
            <a:chExt cx="1536" cy="4061"/>
          </a:xfrm>
        </p:grpSpPr>
        <p:sp>
          <p:nvSpPr>
            <p:cNvPr id="32819" name="Rectangle 3"/>
            <p:cNvSpPr>
              <a:spLocks noChangeArrowheads="1"/>
            </p:cNvSpPr>
            <p:nvPr/>
          </p:nvSpPr>
          <p:spPr bwMode="auto">
            <a:xfrm>
              <a:off x="4560" y="129"/>
              <a:ext cx="672" cy="3600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0" name="Text Box 4"/>
            <p:cNvSpPr txBox="1">
              <a:spLocks noChangeArrowheads="1"/>
            </p:cNvSpPr>
            <p:nvPr/>
          </p:nvSpPr>
          <p:spPr bwMode="auto">
            <a:xfrm>
              <a:off x="4128" y="3729"/>
              <a:ext cx="1536" cy="46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ID / EX</a:t>
              </a:r>
            </a:p>
            <a:p>
              <a:pPr algn="ctr"/>
              <a:r>
                <a:rPr lang="en-US" sz="1800" b="1"/>
                <a:t>Pipeline register</a:t>
              </a:r>
            </a:p>
          </p:txBody>
        </p:sp>
        <p:sp>
          <p:nvSpPr>
            <p:cNvPr id="32821" name="Rectangle 5"/>
            <p:cNvSpPr>
              <a:spLocks noChangeArrowheads="1"/>
            </p:cNvSpPr>
            <p:nvPr/>
          </p:nvSpPr>
          <p:spPr bwMode="auto">
            <a:xfrm rot="-5400000">
              <a:off x="4560" y="1152"/>
              <a:ext cx="672" cy="576"/>
            </a:xfrm>
            <a:prstGeom prst="rect">
              <a:avLst/>
            </a:prstGeom>
            <a:solidFill>
              <a:srgbClr val="FF7C8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/>
                <a:t>Contents</a:t>
              </a:r>
            </a:p>
            <a:p>
              <a:pPr algn="ctr"/>
              <a:r>
                <a:rPr lang="en-US" sz="1800" b="1"/>
                <a:t>Of regA</a:t>
              </a:r>
            </a:p>
          </p:txBody>
        </p:sp>
        <p:sp>
          <p:nvSpPr>
            <p:cNvPr id="32822" name="Rectangle 6"/>
            <p:cNvSpPr>
              <a:spLocks noChangeArrowheads="1"/>
            </p:cNvSpPr>
            <p:nvPr/>
          </p:nvSpPr>
          <p:spPr bwMode="auto">
            <a:xfrm rot="-5400000">
              <a:off x="4560" y="1872"/>
              <a:ext cx="672" cy="576"/>
            </a:xfrm>
            <a:prstGeom prst="rect">
              <a:avLst/>
            </a:prstGeom>
            <a:solidFill>
              <a:srgbClr val="FF7C8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/>
                <a:t>Contents</a:t>
              </a:r>
            </a:p>
            <a:p>
              <a:pPr algn="ctr"/>
              <a:r>
                <a:rPr lang="en-US" sz="1800" b="1"/>
                <a:t>Of regB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553200" y="204788"/>
            <a:ext cx="2438400" cy="6446837"/>
            <a:chOff x="4128" y="129"/>
            <a:chExt cx="1536" cy="4061"/>
          </a:xfrm>
        </p:grpSpPr>
        <p:sp>
          <p:nvSpPr>
            <p:cNvPr id="32813" name="Text Box 8"/>
            <p:cNvSpPr txBox="1">
              <a:spLocks noChangeArrowheads="1"/>
            </p:cNvSpPr>
            <p:nvPr/>
          </p:nvSpPr>
          <p:spPr bwMode="auto">
            <a:xfrm rot="-5400000">
              <a:off x="4333" y="1763"/>
              <a:ext cx="2277" cy="288"/>
            </a:xfrm>
            <a:prstGeom prst="rect">
              <a:avLst/>
            </a:prstGeom>
            <a:solidFill>
              <a:srgbClr val="FF7C80"/>
            </a:solidFill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Rest of pipelined datapath</a:t>
              </a:r>
            </a:p>
          </p:txBody>
        </p:sp>
        <p:grpSp>
          <p:nvGrpSpPr>
            <p:cNvPr id="32814" name="Group 9"/>
            <p:cNvGrpSpPr>
              <a:grpSpLocks/>
            </p:cNvGrpSpPr>
            <p:nvPr/>
          </p:nvGrpSpPr>
          <p:grpSpPr bwMode="auto">
            <a:xfrm>
              <a:off x="4128" y="129"/>
              <a:ext cx="1536" cy="4061"/>
              <a:chOff x="4128" y="129"/>
              <a:chExt cx="1536" cy="4061"/>
            </a:xfrm>
          </p:grpSpPr>
          <p:grpSp>
            <p:nvGrpSpPr>
              <p:cNvPr id="32815" name="Group 10"/>
              <p:cNvGrpSpPr>
                <a:grpSpLocks/>
              </p:cNvGrpSpPr>
              <p:nvPr/>
            </p:nvGrpSpPr>
            <p:grpSpPr bwMode="auto">
              <a:xfrm>
                <a:off x="4560" y="129"/>
                <a:ext cx="672" cy="3600"/>
                <a:chOff x="4560" y="129"/>
                <a:chExt cx="672" cy="3600"/>
              </a:xfrm>
            </p:grpSpPr>
            <p:sp>
              <p:nvSpPr>
                <p:cNvPr id="32817" name="Rectangle 11"/>
                <p:cNvSpPr>
                  <a:spLocks noChangeArrowheads="1"/>
                </p:cNvSpPr>
                <p:nvPr/>
              </p:nvSpPr>
              <p:spPr bwMode="auto">
                <a:xfrm>
                  <a:off x="4560" y="129"/>
                  <a:ext cx="672" cy="3600"/>
                </a:xfrm>
                <a:prstGeom prst="rect">
                  <a:avLst/>
                </a:prstGeom>
                <a:solidFill>
                  <a:schemeClr val="accent1"/>
                </a:solidFill>
                <a:ln w="762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18" name="Rectangle 12"/>
                <p:cNvSpPr>
                  <a:spLocks noChangeArrowheads="1"/>
                </p:cNvSpPr>
                <p:nvPr/>
              </p:nvSpPr>
              <p:spPr bwMode="auto">
                <a:xfrm rot="-5400000">
                  <a:off x="4512" y="1104"/>
                  <a:ext cx="768" cy="576"/>
                </a:xfrm>
                <a:prstGeom prst="rect">
                  <a:avLst/>
                </a:prstGeom>
                <a:solidFill>
                  <a:srgbClr val="FF7C8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b="1"/>
                    <a:t>Alu</a:t>
                  </a:r>
                </a:p>
                <a:p>
                  <a:pPr algn="ctr"/>
                  <a:r>
                    <a:rPr lang="en-US" b="1"/>
                    <a:t>Result</a:t>
                  </a:r>
                </a:p>
              </p:txBody>
            </p:sp>
          </p:grpSp>
          <p:sp>
            <p:nvSpPr>
              <p:cNvPr id="32816" name="Text Box 13"/>
              <p:cNvSpPr txBox="1">
                <a:spLocks noChangeArrowheads="1"/>
              </p:cNvSpPr>
              <p:nvPr/>
            </p:nvSpPr>
            <p:spPr bwMode="auto">
              <a:xfrm>
                <a:off x="4128" y="3729"/>
                <a:ext cx="1536" cy="46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b="1">
                    <a:solidFill>
                      <a:srgbClr val="FF0000"/>
                    </a:solidFill>
                  </a:rPr>
                  <a:t>EX/Mem</a:t>
                </a:r>
              </a:p>
              <a:p>
                <a:pPr algn="ctr"/>
                <a:r>
                  <a:rPr lang="en-US" sz="1800" b="1"/>
                  <a:t>Pipeline register</a:t>
                </a:r>
              </a:p>
            </p:txBody>
          </p:sp>
        </p:grpSp>
      </p:grpSp>
      <p:sp>
        <p:nvSpPr>
          <p:cNvPr id="32772" name="Rectangle 14"/>
          <p:cNvSpPr>
            <a:spLocks noChangeArrowheads="1"/>
          </p:cNvSpPr>
          <p:nvPr/>
        </p:nvSpPr>
        <p:spPr bwMode="auto">
          <a:xfrm rot="-5400000">
            <a:off x="685800" y="609600"/>
            <a:ext cx="1066800" cy="9144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PC + 1</a:t>
            </a:r>
          </a:p>
        </p:txBody>
      </p:sp>
      <p:sp>
        <p:nvSpPr>
          <p:cNvPr id="140303" name="Line 15"/>
          <p:cNvSpPr>
            <a:spLocks noChangeShapeType="1"/>
          </p:cNvSpPr>
          <p:nvPr/>
        </p:nvSpPr>
        <p:spPr bwMode="auto">
          <a:xfrm>
            <a:off x="228600" y="228600"/>
            <a:ext cx="8915400" cy="0"/>
          </a:xfrm>
          <a:prstGeom prst="line">
            <a:avLst/>
          </a:prstGeom>
          <a:noFill/>
          <a:ln w="57150">
            <a:solidFill>
              <a:srgbClr val="0000FF"/>
            </a:solidFill>
            <a:prstDash val="sysDot"/>
            <a:round/>
            <a:headEnd type="triangle" w="med" len="med"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774" name="Rectangle 16"/>
          <p:cNvSpPr>
            <a:spLocks noChangeArrowheads="1"/>
          </p:cNvSpPr>
          <p:nvPr/>
        </p:nvSpPr>
        <p:spPr bwMode="auto">
          <a:xfrm rot="-5400000">
            <a:off x="419100" y="4533900"/>
            <a:ext cx="1600200" cy="9144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Control</a:t>
            </a:r>
          </a:p>
          <a:p>
            <a:pPr algn="ctr"/>
            <a:r>
              <a:rPr lang="en-US" b="1"/>
              <a:t>Signals</a:t>
            </a:r>
          </a:p>
        </p:txBody>
      </p:sp>
      <p:sp>
        <p:nvSpPr>
          <p:cNvPr id="32775" name="Text Box 17"/>
          <p:cNvSpPr txBox="1">
            <a:spLocks noChangeArrowheads="1"/>
          </p:cNvSpPr>
          <p:nvPr/>
        </p:nvSpPr>
        <p:spPr bwMode="auto">
          <a:xfrm rot="-5400000">
            <a:off x="-1443038" y="2744788"/>
            <a:ext cx="3495675" cy="457200"/>
          </a:xfrm>
          <a:prstGeom prst="rect">
            <a:avLst/>
          </a:prstGeom>
          <a:solidFill>
            <a:srgbClr val="FF7C80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Stage 2: Decode datapath</a:t>
            </a:r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2667000" y="4495800"/>
            <a:ext cx="5562600" cy="1219200"/>
            <a:chOff x="1680" y="2832"/>
            <a:chExt cx="3504" cy="768"/>
          </a:xfrm>
        </p:grpSpPr>
        <p:sp>
          <p:nvSpPr>
            <p:cNvPr id="32811" name="Line 19"/>
            <p:cNvSpPr>
              <a:spLocks noChangeShapeType="1"/>
            </p:cNvSpPr>
            <p:nvPr/>
          </p:nvSpPr>
          <p:spPr bwMode="auto">
            <a:xfrm>
              <a:off x="1680" y="3120"/>
              <a:ext cx="2880" cy="0"/>
            </a:xfrm>
            <a:prstGeom prst="line">
              <a:avLst/>
            </a:prstGeom>
            <a:noFill/>
            <a:ln w="76200">
              <a:solidFill>
                <a:srgbClr val="00CC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12" name="Rectangle 20"/>
            <p:cNvSpPr>
              <a:spLocks noChangeArrowheads="1"/>
            </p:cNvSpPr>
            <p:nvPr/>
          </p:nvSpPr>
          <p:spPr bwMode="auto">
            <a:xfrm rot="-5400000">
              <a:off x="4512" y="2928"/>
              <a:ext cx="768" cy="576"/>
            </a:xfrm>
            <a:prstGeom prst="rect">
              <a:avLst/>
            </a:prstGeom>
            <a:solidFill>
              <a:srgbClr val="FF7C8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/>
                <a:t>Control</a:t>
              </a:r>
            </a:p>
            <a:p>
              <a:pPr algn="ctr"/>
              <a:r>
                <a:rPr lang="en-US" sz="1800" b="1"/>
                <a:t>Signals</a:t>
              </a:r>
              <a:endParaRPr lang="en-US" b="1"/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1752600" y="304800"/>
            <a:ext cx="6477000" cy="3505200"/>
            <a:chOff x="1104" y="192"/>
            <a:chExt cx="4080" cy="2208"/>
          </a:xfrm>
        </p:grpSpPr>
        <p:sp>
          <p:nvSpPr>
            <p:cNvPr id="32803" name="Rectangle 22"/>
            <p:cNvSpPr>
              <a:spLocks noChangeArrowheads="1"/>
            </p:cNvSpPr>
            <p:nvPr/>
          </p:nvSpPr>
          <p:spPr bwMode="auto">
            <a:xfrm rot="-5400000">
              <a:off x="4512" y="288"/>
              <a:ext cx="768" cy="576"/>
            </a:xfrm>
            <a:prstGeom prst="rect">
              <a:avLst/>
            </a:prstGeom>
            <a:solidFill>
              <a:srgbClr val="FF7C8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PC+1</a:t>
              </a:r>
            </a:p>
            <a:p>
              <a:pPr algn="ctr"/>
              <a:r>
                <a:rPr lang="en-US" b="1"/>
                <a:t>+offset</a:t>
              </a:r>
            </a:p>
          </p:txBody>
        </p:sp>
        <p:grpSp>
          <p:nvGrpSpPr>
            <p:cNvPr id="32804" name="Group 23"/>
            <p:cNvGrpSpPr>
              <a:grpSpLocks/>
            </p:cNvGrpSpPr>
            <p:nvPr/>
          </p:nvGrpSpPr>
          <p:grpSpPr bwMode="auto">
            <a:xfrm>
              <a:off x="2016" y="384"/>
              <a:ext cx="390" cy="816"/>
              <a:chOff x="624" y="1248"/>
              <a:chExt cx="244" cy="480"/>
            </a:xfrm>
          </p:grpSpPr>
          <p:sp>
            <p:nvSpPr>
              <p:cNvPr id="32809" name="Freeform 24"/>
              <p:cNvSpPr>
                <a:spLocks/>
              </p:cNvSpPr>
              <p:nvPr/>
            </p:nvSpPr>
            <p:spPr bwMode="auto">
              <a:xfrm>
                <a:off x="624" y="1248"/>
                <a:ext cx="240" cy="480"/>
              </a:xfrm>
              <a:custGeom>
                <a:avLst/>
                <a:gdLst>
                  <a:gd name="T0" fmla="*/ 0 w 240"/>
                  <a:gd name="T1" fmla="*/ 0 h 480"/>
                  <a:gd name="T2" fmla="*/ 240 w 240"/>
                  <a:gd name="T3" fmla="*/ 144 h 480"/>
                  <a:gd name="T4" fmla="*/ 240 w 240"/>
                  <a:gd name="T5" fmla="*/ 336 h 480"/>
                  <a:gd name="T6" fmla="*/ 0 w 240"/>
                  <a:gd name="T7" fmla="*/ 480 h 480"/>
                  <a:gd name="T8" fmla="*/ 0 w 240"/>
                  <a:gd name="T9" fmla="*/ 336 h 480"/>
                  <a:gd name="T10" fmla="*/ 96 w 240"/>
                  <a:gd name="T11" fmla="*/ 240 h 480"/>
                  <a:gd name="T12" fmla="*/ 0 w 240"/>
                  <a:gd name="T13" fmla="*/ 144 h 480"/>
                  <a:gd name="T14" fmla="*/ 0 w 240"/>
                  <a:gd name="T15" fmla="*/ 0 h 4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480"/>
                  <a:gd name="T26" fmla="*/ 240 w 240"/>
                  <a:gd name="T27" fmla="*/ 480 h 4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480">
                    <a:moveTo>
                      <a:pt x="0" y="0"/>
                    </a:moveTo>
                    <a:lnTo>
                      <a:pt x="240" y="144"/>
                    </a:lnTo>
                    <a:lnTo>
                      <a:pt x="240" y="336"/>
                    </a:lnTo>
                    <a:lnTo>
                      <a:pt x="0" y="480"/>
                    </a:lnTo>
                    <a:lnTo>
                      <a:pt x="0" y="336"/>
                    </a:lnTo>
                    <a:lnTo>
                      <a:pt x="96" y="240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10" name="Text Box 25"/>
              <p:cNvSpPr txBox="1">
                <a:spLocks noChangeArrowheads="1"/>
              </p:cNvSpPr>
              <p:nvPr/>
            </p:nvSpPr>
            <p:spPr bwMode="auto">
              <a:xfrm>
                <a:off x="680" y="1332"/>
                <a:ext cx="188" cy="19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/>
                  <a:t>  </a:t>
                </a:r>
                <a:r>
                  <a:rPr lang="en-US" sz="1600" b="1"/>
                  <a:t>+</a:t>
                </a:r>
              </a:p>
            </p:txBody>
          </p:sp>
        </p:grpSp>
        <p:sp>
          <p:nvSpPr>
            <p:cNvPr id="32805" name="Line 26"/>
            <p:cNvSpPr>
              <a:spLocks noChangeShapeType="1"/>
            </p:cNvSpPr>
            <p:nvPr/>
          </p:nvSpPr>
          <p:spPr bwMode="auto">
            <a:xfrm>
              <a:off x="1680" y="1104"/>
              <a:ext cx="0" cy="1296"/>
            </a:xfrm>
            <a:prstGeom prst="line">
              <a:avLst/>
            </a:prstGeom>
            <a:noFill/>
            <a:ln w="76200">
              <a:solidFill>
                <a:srgbClr val="00CC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06" name="Line 27"/>
            <p:cNvSpPr>
              <a:spLocks noChangeShapeType="1"/>
            </p:cNvSpPr>
            <p:nvPr/>
          </p:nvSpPr>
          <p:spPr bwMode="auto">
            <a:xfrm>
              <a:off x="1680" y="1104"/>
              <a:ext cx="336" cy="0"/>
            </a:xfrm>
            <a:prstGeom prst="line">
              <a:avLst/>
            </a:prstGeom>
            <a:noFill/>
            <a:ln w="76200">
              <a:solidFill>
                <a:srgbClr val="00CC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07" name="Line 28"/>
            <p:cNvSpPr>
              <a:spLocks noChangeShapeType="1"/>
            </p:cNvSpPr>
            <p:nvPr/>
          </p:nvSpPr>
          <p:spPr bwMode="auto">
            <a:xfrm>
              <a:off x="1104" y="480"/>
              <a:ext cx="91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08" name="Line 29"/>
            <p:cNvSpPr>
              <a:spLocks noChangeShapeType="1"/>
            </p:cNvSpPr>
            <p:nvPr/>
          </p:nvSpPr>
          <p:spPr bwMode="auto">
            <a:xfrm>
              <a:off x="2400" y="720"/>
              <a:ext cx="216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3124200" y="2971800"/>
            <a:ext cx="5105400" cy="1524000"/>
            <a:chOff x="1968" y="1872"/>
            <a:chExt cx="3216" cy="960"/>
          </a:xfrm>
        </p:grpSpPr>
        <p:sp>
          <p:nvSpPr>
            <p:cNvPr id="32798" name="Rectangle 31"/>
            <p:cNvSpPr>
              <a:spLocks noChangeArrowheads="1"/>
            </p:cNvSpPr>
            <p:nvPr/>
          </p:nvSpPr>
          <p:spPr bwMode="auto">
            <a:xfrm rot="-5400000">
              <a:off x="4512" y="1968"/>
              <a:ext cx="768" cy="576"/>
            </a:xfrm>
            <a:prstGeom prst="rect">
              <a:avLst/>
            </a:prstGeom>
            <a:solidFill>
              <a:srgbClr val="FF7C8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contents </a:t>
              </a:r>
            </a:p>
            <a:p>
              <a:pPr algn="ctr"/>
              <a:r>
                <a:rPr lang="en-US" b="1"/>
                <a:t>of regB</a:t>
              </a:r>
            </a:p>
          </p:txBody>
        </p:sp>
        <p:sp>
          <p:nvSpPr>
            <p:cNvPr id="32799" name="Line 32"/>
            <p:cNvSpPr>
              <a:spLocks noChangeShapeType="1"/>
            </p:cNvSpPr>
            <p:nvPr/>
          </p:nvSpPr>
          <p:spPr bwMode="auto">
            <a:xfrm>
              <a:off x="1968" y="1968"/>
              <a:ext cx="0" cy="86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00" name="Line 33"/>
            <p:cNvSpPr>
              <a:spLocks noChangeShapeType="1"/>
            </p:cNvSpPr>
            <p:nvPr/>
          </p:nvSpPr>
          <p:spPr bwMode="auto">
            <a:xfrm>
              <a:off x="1968" y="2832"/>
              <a:ext cx="20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01" name="Line 34"/>
            <p:cNvSpPr>
              <a:spLocks noChangeShapeType="1"/>
            </p:cNvSpPr>
            <p:nvPr/>
          </p:nvSpPr>
          <p:spPr bwMode="auto">
            <a:xfrm>
              <a:off x="4032" y="2400"/>
              <a:ext cx="0" cy="43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02" name="Line 35"/>
            <p:cNvSpPr>
              <a:spLocks noChangeShapeType="1"/>
            </p:cNvSpPr>
            <p:nvPr/>
          </p:nvSpPr>
          <p:spPr bwMode="auto">
            <a:xfrm>
              <a:off x="4032" y="2400"/>
              <a:ext cx="52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228600" y="5410200"/>
            <a:ext cx="8915400" cy="381000"/>
            <a:chOff x="144" y="3408"/>
            <a:chExt cx="5616" cy="240"/>
          </a:xfrm>
        </p:grpSpPr>
        <p:sp>
          <p:nvSpPr>
            <p:cNvPr id="32796" name="Line 37"/>
            <p:cNvSpPr>
              <a:spLocks noChangeShapeType="1"/>
            </p:cNvSpPr>
            <p:nvPr/>
          </p:nvSpPr>
          <p:spPr bwMode="auto">
            <a:xfrm>
              <a:off x="144" y="3648"/>
              <a:ext cx="561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prstDash val="sysDot"/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97" name="Line 38"/>
            <p:cNvSpPr>
              <a:spLocks noChangeShapeType="1"/>
            </p:cNvSpPr>
            <p:nvPr/>
          </p:nvSpPr>
          <p:spPr bwMode="auto">
            <a:xfrm>
              <a:off x="144" y="3408"/>
              <a:ext cx="561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prstDash val="sysDot"/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1752600" y="1219200"/>
            <a:ext cx="5486400" cy="3733800"/>
            <a:chOff x="1104" y="768"/>
            <a:chExt cx="3456" cy="2352"/>
          </a:xfrm>
        </p:grpSpPr>
        <p:grpSp>
          <p:nvGrpSpPr>
            <p:cNvPr id="32781" name="Group 40"/>
            <p:cNvGrpSpPr>
              <a:grpSpLocks/>
            </p:cNvGrpSpPr>
            <p:nvPr/>
          </p:nvGrpSpPr>
          <p:grpSpPr bwMode="auto">
            <a:xfrm>
              <a:off x="1104" y="768"/>
              <a:ext cx="3456" cy="2352"/>
              <a:chOff x="1104" y="768"/>
              <a:chExt cx="3456" cy="2352"/>
            </a:xfrm>
          </p:grpSpPr>
          <p:sp>
            <p:nvSpPr>
              <p:cNvPr id="32783" name="Line 41"/>
              <p:cNvSpPr>
                <a:spLocks noChangeShapeType="1"/>
              </p:cNvSpPr>
              <p:nvPr/>
            </p:nvSpPr>
            <p:spPr bwMode="auto">
              <a:xfrm>
                <a:off x="3840" y="2160"/>
                <a:ext cx="0" cy="24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32784" name="Group 42"/>
              <p:cNvGrpSpPr>
                <a:grpSpLocks/>
              </p:cNvGrpSpPr>
              <p:nvPr/>
            </p:nvGrpSpPr>
            <p:grpSpPr bwMode="auto">
              <a:xfrm>
                <a:off x="1104" y="768"/>
                <a:ext cx="3456" cy="2352"/>
                <a:chOff x="1104" y="768"/>
                <a:chExt cx="3456" cy="2352"/>
              </a:xfrm>
            </p:grpSpPr>
            <p:grpSp>
              <p:nvGrpSpPr>
                <p:cNvPr id="32786" name="Group 43"/>
                <p:cNvGrpSpPr>
                  <a:grpSpLocks/>
                </p:cNvGrpSpPr>
                <p:nvPr/>
              </p:nvGrpSpPr>
              <p:grpSpPr bwMode="auto">
                <a:xfrm>
                  <a:off x="3456" y="768"/>
                  <a:ext cx="736" cy="1670"/>
                  <a:chOff x="-72" y="2365"/>
                  <a:chExt cx="358" cy="1056"/>
                </a:xfrm>
              </p:grpSpPr>
              <p:sp>
                <p:nvSpPr>
                  <p:cNvPr id="32794" name="Freeform 44"/>
                  <p:cNvSpPr>
                    <a:spLocks/>
                  </p:cNvSpPr>
                  <p:nvPr/>
                </p:nvSpPr>
                <p:spPr bwMode="auto">
                  <a:xfrm rot="-5400000">
                    <a:off x="-421" y="2714"/>
                    <a:ext cx="1056" cy="358"/>
                  </a:xfrm>
                  <a:custGeom>
                    <a:avLst/>
                    <a:gdLst>
                      <a:gd name="T0" fmla="*/ 480 w 672"/>
                      <a:gd name="T1" fmla="*/ 288 h 288"/>
                      <a:gd name="T2" fmla="*/ 672 w 672"/>
                      <a:gd name="T3" fmla="*/ 0 h 288"/>
                      <a:gd name="T4" fmla="*/ 432 w 672"/>
                      <a:gd name="T5" fmla="*/ 0 h 288"/>
                      <a:gd name="T6" fmla="*/ 384 w 672"/>
                      <a:gd name="T7" fmla="*/ 96 h 288"/>
                      <a:gd name="T8" fmla="*/ 288 w 672"/>
                      <a:gd name="T9" fmla="*/ 96 h 288"/>
                      <a:gd name="T10" fmla="*/ 240 w 672"/>
                      <a:gd name="T11" fmla="*/ 0 h 288"/>
                      <a:gd name="T12" fmla="*/ 0 w 672"/>
                      <a:gd name="T13" fmla="*/ 0 h 288"/>
                      <a:gd name="T14" fmla="*/ 192 w 672"/>
                      <a:gd name="T15" fmla="*/ 288 h 288"/>
                      <a:gd name="T16" fmla="*/ 480 w 672"/>
                      <a:gd name="T17" fmla="*/ 288 h 28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672"/>
                      <a:gd name="T28" fmla="*/ 0 h 288"/>
                      <a:gd name="T29" fmla="*/ 672 w 672"/>
                      <a:gd name="T30" fmla="*/ 288 h 28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672" h="288">
                        <a:moveTo>
                          <a:pt x="480" y="288"/>
                        </a:moveTo>
                        <a:lnTo>
                          <a:pt x="672" y="0"/>
                        </a:lnTo>
                        <a:lnTo>
                          <a:pt x="432" y="0"/>
                        </a:lnTo>
                        <a:lnTo>
                          <a:pt x="384" y="96"/>
                        </a:lnTo>
                        <a:lnTo>
                          <a:pt x="288" y="96"/>
                        </a:lnTo>
                        <a:lnTo>
                          <a:pt x="240" y="0"/>
                        </a:lnTo>
                        <a:lnTo>
                          <a:pt x="0" y="0"/>
                        </a:lnTo>
                        <a:lnTo>
                          <a:pt x="192" y="288"/>
                        </a:lnTo>
                        <a:lnTo>
                          <a:pt x="480" y="28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32795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6" y="2581"/>
                    <a:ext cx="124" cy="473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/>
                      <a:t>A</a:t>
                    </a:r>
                  </a:p>
                  <a:p>
                    <a:r>
                      <a:rPr lang="en-US" b="1"/>
                      <a:t>L</a:t>
                    </a:r>
                  </a:p>
                  <a:p>
                    <a:r>
                      <a:rPr lang="en-US" b="1"/>
                      <a:t>U</a:t>
                    </a:r>
                  </a:p>
                </p:txBody>
              </p:sp>
            </p:grpSp>
            <p:sp>
              <p:nvSpPr>
                <p:cNvPr id="32787" name="AutoShape 46"/>
                <p:cNvSpPr>
                  <a:spLocks noChangeArrowheads="1"/>
                </p:cNvSpPr>
                <p:nvPr/>
              </p:nvSpPr>
              <p:spPr bwMode="auto">
                <a:xfrm rot="-5400000">
                  <a:off x="2025" y="1959"/>
                  <a:ext cx="1056" cy="402"/>
                </a:xfrm>
                <a:custGeom>
                  <a:avLst/>
                  <a:gdLst>
                    <a:gd name="T0" fmla="*/ 924 w 21600"/>
                    <a:gd name="T1" fmla="*/ 201 h 21600"/>
                    <a:gd name="T2" fmla="*/ 528 w 21600"/>
                    <a:gd name="T3" fmla="*/ 402 h 21600"/>
                    <a:gd name="T4" fmla="*/ 132 w 21600"/>
                    <a:gd name="T5" fmla="*/ 201 h 21600"/>
                    <a:gd name="T6" fmla="*/ 528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13 h 21600"/>
                    <a:gd name="T14" fmla="*/ 17100 w 21600"/>
                    <a:gd name="T15" fmla="*/ 1708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9966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r>
                    <a:rPr lang="en-US" sz="1400"/>
                    <a:t>M</a:t>
                  </a:r>
                </a:p>
                <a:p>
                  <a:pPr algn="ctr"/>
                  <a:r>
                    <a:rPr lang="en-US" sz="1400"/>
                    <a:t>U</a:t>
                  </a:r>
                </a:p>
                <a:p>
                  <a:pPr algn="ctr"/>
                  <a:r>
                    <a:rPr lang="en-US" sz="1400"/>
                    <a:t>X</a:t>
                  </a:r>
                </a:p>
              </p:txBody>
            </p:sp>
            <p:sp>
              <p:nvSpPr>
                <p:cNvPr id="32788" name="Line 47"/>
                <p:cNvSpPr>
                  <a:spLocks noChangeShapeType="1"/>
                </p:cNvSpPr>
                <p:nvPr/>
              </p:nvSpPr>
              <p:spPr bwMode="auto">
                <a:xfrm>
                  <a:off x="2736" y="2160"/>
                  <a:ext cx="72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2789" name="Line 48"/>
                <p:cNvSpPr>
                  <a:spLocks noChangeShapeType="1"/>
                </p:cNvSpPr>
                <p:nvPr/>
              </p:nvSpPr>
              <p:spPr bwMode="auto">
                <a:xfrm>
                  <a:off x="4176" y="1584"/>
                  <a:ext cx="384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2790" name="Line 49"/>
                <p:cNvSpPr>
                  <a:spLocks noChangeShapeType="1"/>
                </p:cNvSpPr>
                <p:nvPr/>
              </p:nvSpPr>
              <p:spPr bwMode="auto">
                <a:xfrm>
                  <a:off x="1104" y="3120"/>
                  <a:ext cx="576" cy="0"/>
                </a:xfrm>
                <a:prstGeom prst="line">
                  <a:avLst/>
                </a:prstGeom>
                <a:noFill/>
                <a:ln w="762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2791" name="Line 50"/>
                <p:cNvSpPr>
                  <a:spLocks noChangeShapeType="1"/>
                </p:cNvSpPr>
                <p:nvPr/>
              </p:nvSpPr>
              <p:spPr bwMode="auto">
                <a:xfrm>
                  <a:off x="1104" y="1968"/>
                  <a:ext cx="1248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2792" name="Line 51"/>
                <p:cNvSpPr>
                  <a:spLocks noChangeShapeType="1"/>
                </p:cNvSpPr>
                <p:nvPr/>
              </p:nvSpPr>
              <p:spPr bwMode="auto">
                <a:xfrm>
                  <a:off x="1680" y="2400"/>
                  <a:ext cx="672" cy="0"/>
                </a:xfrm>
                <a:prstGeom prst="line">
                  <a:avLst/>
                </a:prstGeom>
                <a:noFill/>
                <a:ln w="762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2793" name="Line 52"/>
                <p:cNvSpPr>
                  <a:spLocks noChangeShapeType="1"/>
                </p:cNvSpPr>
                <p:nvPr/>
              </p:nvSpPr>
              <p:spPr bwMode="auto">
                <a:xfrm>
                  <a:off x="1680" y="2400"/>
                  <a:ext cx="0" cy="720"/>
                </a:xfrm>
                <a:prstGeom prst="line">
                  <a:avLst/>
                </a:prstGeom>
                <a:noFill/>
                <a:ln w="762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32785" name="Line 53"/>
              <p:cNvSpPr>
                <a:spLocks noChangeShapeType="1"/>
              </p:cNvSpPr>
              <p:nvPr/>
            </p:nvSpPr>
            <p:spPr bwMode="auto">
              <a:xfrm>
                <a:off x="2592" y="2544"/>
                <a:ext cx="0" cy="14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2782" name="Line 54"/>
            <p:cNvSpPr>
              <a:spLocks noChangeShapeType="1"/>
            </p:cNvSpPr>
            <p:nvPr/>
          </p:nvSpPr>
          <p:spPr bwMode="auto">
            <a:xfrm>
              <a:off x="1104" y="1248"/>
              <a:ext cx="235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0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as used here…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use a wider definition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The stuff seen by the programmer</a:t>
            </a:r>
          </a:p>
          <a:p>
            <a:pPr lvl="2"/>
            <a:r>
              <a:rPr lang="en-US" dirty="0"/>
              <a:t>Instructions, registers, programming model, etc.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Micro-architecture</a:t>
            </a:r>
          </a:p>
          <a:p>
            <a:pPr lvl="2"/>
            <a:r>
              <a:rPr lang="en-US" dirty="0"/>
              <a:t>How the architecture is implemented.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38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</a:rPr>
              <a:t>Stage</a:t>
            </a:r>
            <a:r>
              <a:rPr lang="en-US"/>
              <a:t> 4: Memory Operation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848600" cy="4114800"/>
          </a:xfrm>
        </p:spPr>
        <p:txBody>
          <a:bodyPr/>
          <a:lstStyle/>
          <a:p>
            <a:pPr eaLnBrk="1" hangingPunct="1"/>
            <a:r>
              <a:rPr lang="en-US" sz="2800"/>
              <a:t>Design a datapath that performs the proper memory operation for the instruction specified and the values present in the EX/Mem pipeline register.</a:t>
            </a:r>
          </a:p>
          <a:p>
            <a:pPr lvl="1" eaLnBrk="1" hangingPunct="1"/>
            <a:r>
              <a:rPr lang="en-US" sz="2400"/>
              <a:t>ALU result contains address for </a:t>
            </a:r>
            <a:r>
              <a:rPr lang="en-US" sz="2400" b="1">
                <a:solidFill>
                  <a:srgbClr val="FF0000"/>
                </a:solidFill>
              </a:rPr>
              <a:t>ld</a:t>
            </a:r>
            <a:r>
              <a:rPr lang="en-US" sz="2400"/>
              <a:t> and </a:t>
            </a:r>
            <a:r>
              <a:rPr lang="en-US" sz="2400" b="1">
                <a:solidFill>
                  <a:srgbClr val="FF0000"/>
                </a:solidFill>
              </a:rPr>
              <a:t>st</a:t>
            </a:r>
            <a:r>
              <a:rPr lang="en-US" sz="2400"/>
              <a:t> instructions.</a:t>
            </a:r>
          </a:p>
          <a:p>
            <a:pPr lvl="1" eaLnBrk="1" hangingPunct="1"/>
            <a:r>
              <a:rPr lang="en-US" sz="2400"/>
              <a:t>Opcode bits control memory R/W and enable signals.</a:t>
            </a:r>
          </a:p>
          <a:p>
            <a:pPr eaLnBrk="1" hangingPunct="1"/>
            <a:r>
              <a:rPr lang="en-US" sz="2800"/>
              <a:t>Write everything needed to complete execution to the pipeline register (</a:t>
            </a:r>
            <a:r>
              <a:rPr lang="en-US" sz="2800">
                <a:solidFill>
                  <a:srgbClr val="FF0000"/>
                </a:solidFill>
              </a:rPr>
              <a:t>Mem/WB</a:t>
            </a:r>
            <a:r>
              <a:rPr lang="en-US" sz="2800"/>
              <a:t>)</a:t>
            </a:r>
          </a:p>
          <a:p>
            <a:pPr lvl="1" eaLnBrk="1" hangingPunct="1"/>
            <a:r>
              <a:rPr lang="en-US" sz="2400"/>
              <a:t>ALU result  and MemData</a:t>
            </a:r>
          </a:p>
          <a:p>
            <a:pPr lvl="1" eaLnBrk="1" hangingPunct="1"/>
            <a:r>
              <a:rPr lang="en-US" sz="2400"/>
              <a:t>Instruction bits  for opcode and destReg specifiers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52600" y="204788"/>
            <a:ext cx="7391400" cy="6446837"/>
            <a:chOff x="1104" y="129"/>
            <a:chExt cx="4656" cy="4061"/>
          </a:xfrm>
        </p:grpSpPr>
        <p:grpSp>
          <p:nvGrpSpPr>
            <p:cNvPr id="34852" name="Group 3"/>
            <p:cNvGrpSpPr>
              <a:grpSpLocks/>
            </p:cNvGrpSpPr>
            <p:nvPr/>
          </p:nvGrpSpPr>
          <p:grpSpPr bwMode="auto">
            <a:xfrm>
              <a:off x="1104" y="129"/>
              <a:ext cx="4656" cy="4061"/>
              <a:chOff x="1104" y="129"/>
              <a:chExt cx="4656" cy="4061"/>
            </a:xfrm>
          </p:grpSpPr>
          <p:grpSp>
            <p:nvGrpSpPr>
              <p:cNvPr id="34854" name="Group 4"/>
              <p:cNvGrpSpPr>
                <a:grpSpLocks/>
              </p:cNvGrpSpPr>
              <p:nvPr/>
            </p:nvGrpSpPr>
            <p:grpSpPr bwMode="auto">
              <a:xfrm>
                <a:off x="4224" y="129"/>
                <a:ext cx="1536" cy="4061"/>
                <a:chOff x="4128" y="129"/>
                <a:chExt cx="1536" cy="4061"/>
              </a:xfrm>
            </p:grpSpPr>
            <p:grpSp>
              <p:nvGrpSpPr>
                <p:cNvPr id="34856" name="Group 5"/>
                <p:cNvGrpSpPr>
                  <a:grpSpLocks/>
                </p:cNvGrpSpPr>
                <p:nvPr/>
              </p:nvGrpSpPr>
              <p:grpSpPr bwMode="auto">
                <a:xfrm>
                  <a:off x="4560" y="129"/>
                  <a:ext cx="672" cy="3600"/>
                  <a:chOff x="4560" y="129"/>
                  <a:chExt cx="672" cy="3600"/>
                </a:xfrm>
              </p:grpSpPr>
              <p:sp>
                <p:nvSpPr>
                  <p:cNvPr id="34858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4560" y="129"/>
                    <a:ext cx="672" cy="36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762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59" name="Rectangle 7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4512" y="1104"/>
                    <a:ext cx="768" cy="576"/>
                  </a:xfrm>
                  <a:prstGeom prst="rect">
                    <a:avLst/>
                  </a:prstGeom>
                  <a:solidFill>
                    <a:srgbClr val="FF7C80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b="1"/>
                      <a:t>Alu</a:t>
                    </a:r>
                  </a:p>
                  <a:p>
                    <a:pPr algn="ctr"/>
                    <a:r>
                      <a:rPr lang="en-US" b="1"/>
                      <a:t>Result</a:t>
                    </a:r>
                  </a:p>
                </p:txBody>
              </p:sp>
            </p:grpSp>
            <p:sp>
              <p:nvSpPr>
                <p:cNvPr id="34857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128" y="3729"/>
                  <a:ext cx="1536" cy="461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rgbClr val="FF0000"/>
                      </a:solidFill>
                    </a:rPr>
                    <a:t>Mem/WB</a:t>
                  </a:r>
                </a:p>
                <a:p>
                  <a:pPr algn="ctr"/>
                  <a:r>
                    <a:rPr lang="en-US" sz="1800" b="1"/>
                    <a:t>Pipeline register</a:t>
                  </a:r>
                </a:p>
              </p:txBody>
            </p:sp>
          </p:grpSp>
          <p:sp>
            <p:nvSpPr>
              <p:cNvPr id="34855" name="Line 9"/>
              <p:cNvSpPr>
                <a:spLocks noChangeShapeType="1"/>
              </p:cNvSpPr>
              <p:nvPr/>
            </p:nvSpPr>
            <p:spPr bwMode="auto">
              <a:xfrm>
                <a:off x="1104" y="1344"/>
                <a:ext cx="3552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4853" name="Text Box 10"/>
            <p:cNvSpPr txBox="1">
              <a:spLocks noChangeArrowheads="1"/>
            </p:cNvSpPr>
            <p:nvPr/>
          </p:nvSpPr>
          <p:spPr bwMode="auto">
            <a:xfrm rot="-5400000">
              <a:off x="4414" y="1763"/>
              <a:ext cx="2277" cy="288"/>
            </a:xfrm>
            <a:prstGeom prst="rect">
              <a:avLst/>
            </a:prstGeom>
            <a:solidFill>
              <a:srgbClr val="FF7C80"/>
            </a:solidFill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Rest of pipelined datapath</a:t>
              </a:r>
            </a:p>
          </p:txBody>
        </p:sp>
      </p:grpSp>
      <p:grpSp>
        <p:nvGrpSpPr>
          <p:cNvPr id="34819" name="Group 11"/>
          <p:cNvGrpSpPr>
            <a:grpSpLocks/>
          </p:cNvGrpSpPr>
          <p:nvPr/>
        </p:nvGrpSpPr>
        <p:grpSpPr bwMode="auto">
          <a:xfrm>
            <a:off x="0" y="204788"/>
            <a:ext cx="2438400" cy="6446837"/>
            <a:chOff x="4128" y="129"/>
            <a:chExt cx="1536" cy="4061"/>
          </a:xfrm>
        </p:grpSpPr>
        <p:grpSp>
          <p:nvGrpSpPr>
            <p:cNvPr id="34848" name="Group 12"/>
            <p:cNvGrpSpPr>
              <a:grpSpLocks/>
            </p:cNvGrpSpPr>
            <p:nvPr/>
          </p:nvGrpSpPr>
          <p:grpSpPr bwMode="auto">
            <a:xfrm>
              <a:off x="4560" y="129"/>
              <a:ext cx="672" cy="3600"/>
              <a:chOff x="4560" y="129"/>
              <a:chExt cx="672" cy="3600"/>
            </a:xfrm>
          </p:grpSpPr>
          <p:sp>
            <p:nvSpPr>
              <p:cNvPr id="34850" name="Rectangle 13"/>
              <p:cNvSpPr>
                <a:spLocks noChangeArrowheads="1"/>
              </p:cNvSpPr>
              <p:nvPr/>
            </p:nvSpPr>
            <p:spPr bwMode="auto">
              <a:xfrm>
                <a:off x="4560" y="129"/>
                <a:ext cx="672" cy="3600"/>
              </a:xfrm>
              <a:prstGeom prst="rect">
                <a:avLst/>
              </a:prstGeom>
              <a:solidFill>
                <a:schemeClr val="accent1"/>
              </a:solidFill>
              <a:ln w="762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1" name="Rectangle 14"/>
              <p:cNvSpPr>
                <a:spLocks noChangeArrowheads="1"/>
              </p:cNvSpPr>
              <p:nvPr/>
            </p:nvSpPr>
            <p:spPr bwMode="auto">
              <a:xfrm rot="-5400000">
                <a:off x="4512" y="1104"/>
                <a:ext cx="768" cy="576"/>
              </a:xfrm>
              <a:prstGeom prst="rect">
                <a:avLst/>
              </a:prstGeom>
              <a:solidFill>
                <a:srgbClr val="FF7C8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/>
                  <a:t>Alu</a:t>
                </a:r>
              </a:p>
              <a:p>
                <a:pPr algn="ctr"/>
                <a:r>
                  <a:rPr lang="en-US" b="1"/>
                  <a:t>Result</a:t>
                </a:r>
              </a:p>
            </p:txBody>
          </p:sp>
        </p:grpSp>
        <p:sp>
          <p:nvSpPr>
            <p:cNvPr id="34849" name="Text Box 15"/>
            <p:cNvSpPr txBox="1">
              <a:spLocks noChangeArrowheads="1"/>
            </p:cNvSpPr>
            <p:nvPr/>
          </p:nvSpPr>
          <p:spPr bwMode="auto">
            <a:xfrm>
              <a:off x="4128" y="3729"/>
              <a:ext cx="1536" cy="46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EX/Mem</a:t>
              </a:r>
            </a:p>
            <a:p>
              <a:pPr algn="ctr"/>
              <a:r>
                <a:rPr lang="en-US" sz="1800" b="1"/>
                <a:t>Pipeline register</a:t>
              </a:r>
            </a:p>
          </p:txBody>
        </p:sp>
      </p:grpSp>
      <p:sp>
        <p:nvSpPr>
          <p:cNvPr id="34820" name="Text Box 16"/>
          <p:cNvSpPr txBox="1">
            <a:spLocks noChangeArrowheads="1"/>
          </p:cNvSpPr>
          <p:nvPr/>
        </p:nvSpPr>
        <p:spPr bwMode="auto">
          <a:xfrm rot="-5400000">
            <a:off x="-1485107" y="2701132"/>
            <a:ext cx="3579813" cy="457200"/>
          </a:xfrm>
          <a:prstGeom prst="rect">
            <a:avLst/>
          </a:prstGeom>
          <a:solidFill>
            <a:srgbClr val="FF7C80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Stage 3: Execute datapath</a:t>
            </a:r>
          </a:p>
        </p:txBody>
      </p:sp>
      <p:sp>
        <p:nvSpPr>
          <p:cNvPr id="34821" name="Rectangle 17"/>
          <p:cNvSpPr>
            <a:spLocks noChangeArrowheads="1"/>
          </p:cNvSpPr>
          <p:nvPr/>
        </p:nvSpPr>
        <p:spPr bwMode="auto">
          <a:xfrm rot="-5400000">
            <a:off x="609600" y="4648200"/>
            <a:ext cx="1219200" cy="9144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/>
              <a:t>Control</a:t>
            </a:r>
          </a:p>
          <a:p>
            <a:pPr algn="ctr"/>
            <a:r>
              <a:rPr lang="en-US" sz="1800" b="1"/>
              <a:t>Signals</a:t>
            </a:r>
            <a:endParaRPr lang="en-US" b="1"/>
          </a:p>
        </p:txBody>
      </p:sp>
      <p:sp>
        <p:nvSpPr>
          <p:cNvPr id="34822" name="Rectangle 18"/>
          <p:cNvSpPr>
            <a:spLocks noChangeArrowheads="1"/>
          </p:cNvSpPr>
          <p:nvPr/>
        </p:nvSpPr>
        <p:spPr bwMode="auto">
          <a:xfrm rot="-5400000">
            <a:off x="609600" y="457200"/>
            <a:ext cx="1219200" cy="9144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PC+1</a:t>
            </a:r>
          </a:p>
          <a:p>
            <a:pPr algn="ctr"/>
            <a:r>
              <a:rPr lang="en-US" b="1"/>
              <a:t>+offset</a:t>
            </a:r>
          </a:p>
        </p:txBody>
      </p:sp>
      <p:sp>
        <p:nvSpPr>
          <p:cNvPr id="34823" name="Rectangle 19"/>
          <p:cNvSpPr>
            <a:spLocks noChangeArrowheads="1"/>
          </p:cNvSpPr>
          <p:nvPr/>
        </p:nvSpPr>
        <p:spPr bwMode="auto">
          <a:xfrm rot="-5400000">
            <a:off x="609600" y="3124200"/>
            <a:ext cx="1219200" cy="9144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contents </a:t>
            </a:r>
          </a:p>
          <a:p>
            <a:pPr algn="ctr"/>
            <a:r>
              <a:rPr lang="en-US" b="1"/>
              <a:t>of regB</a:t>
            </a:r>
          </a:p>
        </p:txBody>
      </p: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228600" y="5410200"/>
            <a:ext cx="8763000" cy="381000"/>
            <a:chOff x="144" y="3408"/>
            <a:chExt cx="5616" cy="240"/>
          </a:xfrm>
        </p:grpSpPr>
        <p:sp>
          <p:nvSpPr>
            <p:cNvPr id="34846" name="Line 21"/>
            <p:cNvSpPr>
              <a:spLocks noChangeShapeType="1"/>
            </p:cNvSpPr>
            <p:nvPr/>
          </p:nvSpPr>
          <p:spPr bwMode="auto">
            <a:xfrm>
              <a:off x="144" y="3648"/>
              <a:ext cx="561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prstDash val="sysDot"/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47" name="Line 22"/>
            <p:cNvSpPr>
              <a:spLocks noChangeShapeType="1"/>
            </p:cNvSpPr>
            <p:nvPr/>
          </p:nvSpPr>
          <p:spPr bwMode="auto">
            <a:xfrm>
              <a:off x="144" y="3408"/>
              <a:ext cx="561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prstDash val="sysDot"/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0" y="0"/>
            <a:ext cx="6230938" cy="822325"/>
            <a:chOff x="0" y="0"/>
            <a:chExt cx="3925" cy="518"/>
          </a:xfrm>
        </p:grpSpPr>
        <p:sp>
          <p:nvSpPr>
            <p:cNvPr id="34842" name="Line 24"/>
            <p:cNvSpPr>
              <a:spLocks noChangeShapeType="1"/>
            </p:cNvSpPr>
            <p:nvPr/>
          </p:nvSpPr>
          <p:spPr bwMode="auto">
            <a:xfrm>
              <a:off x="0" y="144"/>
              <a:ext cx="1584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43" name="Line 25"/>
            <p:cNvSpPr>
              <a:spLocks noChangeShapeType="1"/>
            </p:cNvSpPr>
            <p:nvPr/>
          </p:nvSpPr>
          <p:spPr bwMode="auto">
            <a:xfrm flipV="1">
              <a:off x="1104" y="480"/>
              <a:ext cx="480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44" name="Line 26"/>
            <p:cNvSpPr>
              <a:spLocks noChangeShapeType="1"/>
            </p:cNvSpPr>
            <p:nvPr/>
          </p:nvSpPr>
          <p:spPr bwMode="auto">
            <a:xfrm>
              <a:off x="1584" y="144"/>
              <a:ext cx="0" cy="33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45" name="Text Box 27"/>
            <p:cNvSpPr txBox="1">
              <a:spLocks noChangeArrowheads="1"/>
            </p:cNvSpPr>
            <p:nvPr/>
          </p:nvSpPr>
          <p:spPr bwMode="auto">
            <a:xfrm>
              <a:off x="1584" y="0"/>
              <a:ext cx="2341" cy="51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This goes back to the MUX</a:t>
              </a:r>
            </a:p>
            <a:p>
              <a:r>
                <a:rPr lang="en-US" b="1"/>
                <a:t>before the PC in stage 1.</a:t>
              </a:r>
            </a:p>
          </p:txBody>
        </p:sp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1752600" y="2133600"/>
            <a:ext cx="6629400" cy="3048000"/>
            <a:chOff x="1104" y="1344"/>
            <a:chExt cx="4176" cy="1920"/>
          </a:xfrm>
        </p:grpSpPr>
        <p:sp>
          <p:nvSpPr>
            <p:cNvPr id="34833" name="Rectangle 29"/>
            <p:cNvSpPr>
              <a:spLocks noChangeArrowheads="1"/>
            </p:cNvSpPr>
            <p:nvPr/>
          </p:nvSpPr>
          <p:spPr bwMode="auto">
            <a:xfrm rot="-5400000">
              <a:off x="4608" y="1968"/>
              <a:ext cx="768" cy="576"/>
            </a:xfrm>
            <a:prstGeom prst="rect">
              <a:avLst/>
            </a:prstGeom>
            <a:solidFill>
              <a:srgbClr val="FF7C8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/>
                <a:t>Memory</a:t>
              </a:r>
            </a:p>
            <a:p>
              <a:pPr algn="ctr"/>
              <a:r>
                <a:rPr lang="en-US" sz="2000" b="1"/>
                <a:t>Read Data</a:t>
              </a:r>
            </a:p>
          </p:txBody>
        </p:sp>
        <p:sp>
          <p:nvSpPr>
            <p:cNvPr id="34834" name="Line 30"/>
            <p:cNvSpPr>
              <a:spLocks noChangeShapeType="1"/>
            </p:cNvSpPr>
            <p:nvPr/>
          </p:nvSpPr>
          <p:spPr bwMode="auto">
            <a:xfrm>
              <a:off x="2592" y="3024"/>
              <a:ext cx="0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35" name="Rectangle 31"/>
            <p:cNvSpPr>
              <a:spLocks noChangeArrowheads="1"/>
            </p:cNvSpPr>
            <p:nvPr/>
          </p:nvSpPr>
          <p:spPr bwMode="auto">
            <a:xfrm>
              <a:off x="2496" y="1536"/>
              <a:ext cx="1104" cy="1488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Data Memory</a:t>
              </a:r>
            </a:p>
          </p:txBody>
        </p:sp>
        <p:sp>
          <p:nvSpPr>
            <p:cNvPr id="34836" name="Line 32"/>
            <p:cNvSpPr>
              <a:spLocks noChangeShapeType="1"/>
            </p:cNvSpPr>
            <p:nvPr/>
          </p:nvSpPr>
          <p:spPr bwMode="auto">
            <a:xfrm>
              <a:off x="1104" y="2304"/>
              <a:ext cx="139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37" name="Line 33"/>
            <p:cNvSpPr>
              <a:spLocks noChangeShapeType="1"/>
            </p:cNvSpPr>
            <p:nvPr/>
          </p:nvSpPr>
          <p:spPr bwMode="auto">
            <a:xfrm>
              <a:off x="1680" y="1968"/>
              <a:ext cx="81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38" name="Line 34"/>
            <p:cNvSpPr>
              <a:spLocks noChangeShapeType="1"/>
            </p:cNvSpPr>
            <p:nvPr/>
          </p:nvSpPr>
          <p:spPr bwMode="auto">
            <a:xfrm>
              <a:off x="3600" y="2304"/>
              <a:ext cx="105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39" name="Line 35"/>
            <p:cNvSpPr>
              <a:spLocks noChangeShapeType="1"/>
            </p:cNvSpPr>
            <p:nvPr/>
          </p:nvSpPr>
          <p:spPr bwMode="auto">
            <a:xfrm>
              <a:off x="1680" y="1344"/>
              <a:ext cx="0" cy="62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40" name="Text Box 36"/>
            <p:cNvSpPr txBox="1">
              <a:spLocks noChangeArrowheads="1"/>
            </p:cNvSpPr>
            <p:nvPr/>
          </p:nvSpPr>
          <p:spPr bwMode="auto">
            <a:xfrm>
              <a:off x="2496" y="2832"/>
              <a:ext cx="476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/>
                <a:t>en   R/W</a:t>
              </a:r>
            </a:p>
          </p:txBody>
        </p:sp>
        <p:sp>
          <p:nvSpPr>
            <p:cNvPr id="34841" name="Line 37"/>
            <p:cNvSpPr>
              <a:spLocks noChangeShapeType="1"/>
            </p:cNvSpPr>
            <p:nvPr/>
          </p:nvSpPr>
          <p:spPr bwMode="auto">
            <a:xfrm>
              <a:off x="2784" y="3024"/>
              <a:ext cx="0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1752600" y="4495800"/>
            <a:ext cx="6629400" cy="1219200"/>
            <a:chOff x="1104" y="2832"/>
            <a:chExt cx="4176" cy="768"/>
          </a:xfrm>
        </p:grpSpPr>
        <p:sp>
          <p:nvSpPr>
            <p:cNvPr id="34831" name="Rectangle 39"/>
            <p:cNvSpPr>
              <a:spLocks noChangeArrowheads="1"/>
            </p:cNvSpPr>
            <p:nvPr/>
          </p:nvSpPr>
          <p:spPr bwMode="auto">
            <a:xfrm rot="-5400000">
              <a:off x="4608" y="2928"/>
              <a:ext cx="768" cy="576"/>
            </a:xfrm>
            <a:prstGeom prst="rect">
              <a:avLst/>
            </a:prstGeom>
            <a:solidFill>
              <a:srgbClr val="FF7C8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/>
                <a:t>Control</a:t>
              </a:r>
            </a:p>
            <a:p>
              <a:pPr algn="ctr"/>
              <a:r>
                <a:rPr lang="en-US" sz="1800" b="1"/>
                <a:t>Signals</a:t>
              </a:r>
              <a:endParaRPr lang="en-US" b="1"/>
            </a:p>
          </p:txBody>
        </p:sp>
        <p:sp>
          <p:nvSpPr>
            <p:cNvPr id="34832" name="Line 40"/>
            <p:cNvSpPr>
              <a:spLocks noChangeShapeType="1"/>
            </p:cNvSpPr>
            <p:nvPr/>
          </p:nvSpPr>
          <p:spPr bwMode="auto">
            <a:xfrm>
              <a:off x="1104" y="3312"/>
              <a:ext cx="355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2133600" y="879475"/>
            <a:ext cx="2284413" cy="822325"/>
            <a:chOff x="1344" y="554"/>
            <a:chExt cx="1439" cy="518"/>
          </a:xfrm>
        </p:grpSpPr>
        <p:sp>
          <p:nvSpPr>
            <p:cNvPr id="34829" name="Line 42"/>
            <p:cNvSpPr>
              <a:spLocks noChangeShapeType="1"/>
            </p:cNvSpPr>
            <p:nvPr/>
          </p:nvSpPr>
          <p:spPr bwMode="auto">
            <a:xfrm>
              <a:off x="1344" y="816"/>
              <a:ext cx="12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30" name="Text Box 43"/>
            <p:cNvSpPr txBox="1">
              <a:spLocks noChangeArrowheads="1"/>
            </p:cNvSpPr>
            <p:nvPr/>
          </p:nvSpPr>
          <p:spPr bwMode="auto">
            <a:xfrm>
              <a:off x="1574" y="554"/>
              <a:ext cx="1209" cy="51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MUX control</a:t>
              </a:r>
            </a:p>
            <a:p>
              <a:r>
                <a:rPr lang="en-US" b="1"/>
                <a:t>for PC input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</a:rPr>
              <a:t>Stage</a:t>
            </a:r>
            <a:r>
              <a:rPr lang="en-US"/>
              <a:t> 5: Write back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077200" cy="4114800"/>
          </a:xfrm>
        </p:spPr>
        <p:txBody>
          <a:bodyPr/>
          <a:lstStyle/>
          <a:p>
            <a:pPr eaLnBrk="1" hangingPunct="1"/>
            <a:r>
              <a:rPr lang="en-US"/>
              <a:t>Design a datapath that conpletes the execution of this instruction, writing to the register file if required.</a:t>
            </a:r>
          </a:p>
          <a:p>
            <a:pPr lvl="1" eaLnBrk="1" hangingPunct="1"/>
            <a:r>
              <a:rPr lang="en-US"/>
              <a:t>Write MemData to destReg for ld instruction</a:t>
            </a:r>
          </a:p>
          <a:p>
            <a:pPr lvl="1" eaLnBrk="1" hangingPunct="1"/>
            <a:r>
              <a:rPr lang="en-US"/>
              <a:t>Write ALU result to destReg for add or nand instructions.</a:t>
            </a:r>
          </a:p>
          <a:p>
            <a:pPr lvl="1" eaLnBrk="1" hangingPunct="1"/>
            <a:r>
              <a:rPr lang="en-US"/>
              <a:t>Opcode bits also control register write enable signal.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85800" y="204788"/>
            <a:ext cx="1066800" cy="5715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 rot="-5400000">
            <a:off x="609600" y="838200"/>
            <a:ext cx="1219200" cy="9144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Alu</a:t>
            </a:r>
          </a:p>
          <a:p>
            <a:pPr algn="ctr"/>
            <a:r>
              <a:rPr lang="en-US" b="1"/>
              <a:t>Result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0" y="5919788"/>
            <a:ext cx="2438400" cy="7318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Mem/WB</a:t>
            </a:r>
          </a:p>
          <a:p>
            <a:pPr algn="ctr"/>
            <a:r>
              <a:rPr lang="en-US" sz="1800" b="1"/>
              <a:t>Pipeline register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 rot="-5400000">
            <a:off x="-1527175" y="2654300"/>
            <a:ext cx="3663950" cy="457200"/>
          </a:xfrm>
          <a:prstGeom prst="rect">
            <a:avLst/>
          </a:prstGeom>
          <a:solidFill>
            <a:srgbClr val="FF7C80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Stage 4: Memory datapath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 rot="-5400000">
            <a:off x="609600" y="4648200"/>
            <a:ext cx="1219200" cy="9144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/>
              <a:t>Control</a:t>
            </a:r>
          </a:p>
          <a:p>
            <a:pPr algn="ctr"/>
            <a:r>
              <a:rPr lang="en-US" sz="1800" b="1"/>
              <a:t>Signals</a:t>
            </a:r>
            <a:endParaRPr lang="en-US" b="1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 rot="-5400000">
            <a:off x="609600" y="2133600"/>
            <a:ext cx="1219200" cy="9144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Memory</a:t>
            </a:r>
          </a:p>
          <a:p>
            <a:pPr algn="ctr"/>
            <a:r>
              <a:rPr lang="en-US" sz="2000" b="1"/>
              <a:t> Read Data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752600" y="1143000"/>
            <a:ext cx="5105400" cy="3276600"/>
            <a:chOff x="1104" y="720"/>
            <a:chExt cx="3216" cy="2064"/>
          </a:xfrm>
        </p:grpSpPr>
        <p:sp>
          <p:nvSpPr>
            <p:cNvPr id="36887" name="Line 10"/>
            <p:cNvSpPr>
              <a:spLocks noChangeShapeType="1"/>
            </p:cNvSpPr>
            <p:nvPr/>
          </p:nvSpPr>
          <p:spPr bwMode="auto">
            <a:xfrm>
              <a:off x="1440" y="2160"/>
              <a:ext cx="1872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88" name="AutoShape 11"/>
            <p:cNvSpPr>
              <a:spLocks noChangeArrowheads="1"/>
            </p:cNvSpPr>
            <p:nvPr/>
          </p:nvSpPr>
          <p:spPr bwMode="auto">
            <a:xfrm rot="5400000" flipH="1">
              <a:off x="3024" y="1968"/>
              <a:ext cx="912" cy="336"/>
            </a:xfrm>
            <a:custGeom>
              <a:avLst/>
              <a:gdLst>
                <a:gd name="T0" fmla="*/ 798 w 21600"/>
                <a:gd name="T1" fmla="*/ 168 h 21600"/>
                <a:gd name="T2" fmla="*/ 456 w 21600"/>
                <a:gd name="T3" fmla="*/ 336 h 21600"/>
                <a:gd name="T4" fmla="*/ 114 w 21600"/>
                <a:gd name="T5" fmla="*/ 168 h 21600"/>
                <a:gd name="T6" fmla="*/ 45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6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r>
                <a:rPr lang="en-US" sz="1000"/>
                <a:t>M</a:t>
              </a:r>
            </a:p>
            <a:p>
              <a:pPr algn="ctr"/>
              <a:r>
                <a:rPr lang="en-US" sz="1000"/>
                <a:t>U</a:t>
              </a:r>
            </a:p>
            <a:p>
              <a:pPr algn="ctr"/>
              <a:r>
                <a:rPr lang="en-US" sz="1000"/>
                <a:t>X</a:t>
              </a:r>
            </a:p>
          </p:txBody>
        </p:sp>
        <p:sp>
          <p:nvSpPr>
            <p:cNvPr id="36889" name="Line 12"/>
            <p:cNvSpPr>
              <a:spLocks noChangeShapeType="1"/>
            </p:cNvSpPr>
            <p:nvPr/>
          </p:nvSpPr>
          <p:spPr bwMode="auto">
            <a:xfrm>
              <a:off x="1104" y="720"/>
              <a:ext cx="321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90" name="Line 13"/>
            <p:cNvSpPr>
              <a:spLocks noChangeShapeType="1"/>
            </p:cNvSpPr>
            <p:nvPr/>
          </p:nvSpPr>
          <p:spPr bwMode="auto">
            <a:xfrm>
              <a:off x="1104" y="1584"/>
              <a:ext cx="273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91" name="Line 14"/>
            <p:cNvSpPr>
              <a:spLocks noChangeShapeType="1"/>
            </p:cNvSpPr>
            <p:nvPr/>
          </p:nvSpPr>
          <p:spPr bwMode="auto">
            <a:xfrm>
              <a:off x="4320" y="720"/>
              <a:ext cx="0" cy="168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92" name="Line 15"/>
            <p:cNvSpPr>
              <a:spLocks noChangeShapeType="1"/>
            </p:cNvSpPr>
            <p:nvPr/>
          </p:nvSpPr>
          <p:spPr bwMode="auto">
            <a:xfrm>
              <a:off x="3840" y="1584"/>
              <a:ext cx="0" cy="2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93" name="Line 16"/>
            <p:cNvSpPr>
              <a:spLocks noChangeShapeType="1"/>
            </p:cNvSpPr>
            <p:nvPr/>
          </p:nvSpPr>
          <p:spPr bwMode="auto">
            <a:xfrm>
              <a:off x="3648" y="1872"/>
              <a:ext cx="19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94" name="Line 17"/>
            <p:cNvSpPr>
              <a:spLocks noChangeShapeType="1"/>
            </p:cNvSpPr>
            <p:nvPr/>
          </p:nvSpPr>
          <p:spPr bwMode="auto">
            <a:xfrm>
              <a:off x="3648" y="2400"/>
              <a:ext cx="67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95" name="Text Box 18"/>
            <p:cNvSpPr txBox="1">
              <a:spLocks noChangeArrowheads="1"/>
            </p:cNvSpPr>
            <p:nvPr/>
          </p:nvSpPr>
          <p:spPr bwMode="auto">
            <a:xfrm>
              <a:off x="1632" y="1920"/>
              <a:ext cx="1675" cy="44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This goes back to data </a:t>
              </a:r>
            </a:p>
            <a:p>
              <a:r>
                <a:rPr lang="en-US" sz="2000" b="1"/>
                <a:t>input of register file</a:t>
              </a:r>
            </a:p>
          </p:txBody>
        </p:sp>
        <p:sp>
          <p:nvSpPr>
            <p:cNvPr id="36896" name="Line 19"/>
            <p:cNvSpPr>
              <a:spLocks noChangeShapeType="1"/>
            </p:cNvSpPr>
            <p:nvPr/>
          </p:nvSpPr>
          <p:spPr bwMode="auto">
            <a:xfrm>
              <a:off x="3456" y="2448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752600" y="4800600"/>
            <a:ext cx="6096000" cy="1752600"/>
            <a:chOff x="1104" y="3024"/>
            <a:chExt cx="3840" cy="1104"/>
          </a:xfrm>
        </p:grpSpPr>
        <p:sp>
          <p:nvSpPr>
            <p:cNvPr id="36878" name="Line 21"/>
            <p:cNvSpPr>
              <a:spLocks noChangeShapeType="1"/>
            </p:cNvSpPr>
            <p:nvPr/>
          </p:nvSpPr>
          <p:spPr bwMode="auto">
            <a:xfrm flipV="1">
              <a:off x="1440" y="3696"/>
              <a:ext cx="2208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79" name="Text Box 22"/>
            <p:cNvSpPr txBox="1">
              <a:spLocks noChangeArrowheads="1"/>
            </p:cNvSpPr>
            <p:nvPr/>
          </p:nvSpPr>
          <p:spPr bwMode="auto">
            <a:xfrm>
              <a:off x="1632" y="3456"/>
              <a:ext cx="2049" cy="44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This goes back to the</a:t>
              </a:r>
            </a:p>
            <a:p>
              <a:r>
                <a:rPr lang="en-US" sz="2000" b="1"/>
                <a:t>destination register specifier</a:t>
              </a:r>
            </a:p>
          </p:txBody>
        </p:sp>
        <p:sp>
          <p:nvSpPr>
            <p:cNvPr id="36880" name="AutoShape 23"/>
            <p:cNvSpPr>
              <a:spLocks noChangeArrowheads="1"/>
            </p:cNvSpPr>
            <p:nvPr/>
          </p:nvSpPr>
          <p:spPr bwMode="auto">
            <a:xfrm rot="5400000" flipH="1">
              <a:off x="3360" y="3504"/>
              <a:ext cx="912" cy="336"/>
            </a:xfrm>
            <a:custGeom>
              <a:avLst/>
              <a:gdLst>
                <a:gd name="T0" fmla="*/ 798 w 21600"/>
                <a:gd name="T1" fmla="*/ 168 h 21600"/>
                <a:gd name="T2" fmla="*/ 456 w 21600"/>
                <a:gd name="T3" fmla="*/ 336 h 21600"/>
                <a:gd name="T4" fmla="*/ 114 w 21600"/>
                <a:gd name="T5" fmla="*/ 168 h 21600"/>
                <a:gd name="T6" fmla="*/ 45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6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r>
                <a:rPr lang="en-US" sz="1000"/>
                <a:t>M</a:t>
              </a:r>
            </a:p>
            <a:p>
              <a:pPr algn="ctr"/>
              <a:r>
                <a:rPr lang="en-US" sz="1000"/>
                <a:t>U</a:t>
              </a:r>
            </a:p>
            <a:p>
              <a:pPr algn="ctr"/>
              <a:r>
                <a:rPr lang="en-US" sz="1000"/>
                <a:t>X</a:t>
              </a:r>
            </a:p>
          </p:txBody>
        </p:sp>
        <p:sp>
          <p:nvSpPr>
            <p:cNvPr id="36881" name="Line 24"/>
            <p:cNvSpPr>
              <a:spLocks noChangeShapeType="1"/>
            </p:cNvSpPr>
            <p:nvPr/>
          </p:nvSpPr>
          <p:spPr bwMode="auto">
            <a:xfrm>
              <a:off x="1104" y="3024"/>
              <a:ext cx="384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82" name="Line 25"/>
            <p:cNvSpPr>
              <a:spLocks noChangeShapeType="1"/>
            </p:cNvSpPr>
            <p:nvPr/>
          </p:nvSpPr>
          <p:spPr bwMode="auto">
            <a:xfrm>
              <a:off x="3984" y="3504"/>
              <a:ext cx="96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83" name="Line 26"/>
            <p:cNvSpPr>
              <a:spLocks noChangeShapeType="1"/>
            </p:cNvSpPr>
            <p:nvPr/>
          </p:nvSpPr>
          <p:spPr bwMode="auto">
            <a:xfrm>
              <a:off x="3984" y="3840"/>
              <a:ext cx="96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84" name="Line 27"/>
            <p:cNvSpPr>
              <a:spLocks noChangeShapeType="1"/>
            </p:cNvSpPr>
            <p:nvPr/>
          </p:nvSpPr>
          <p:spPr bwMode="auto">
            <a:xfrm>
              <a:off x="4944" y="3024"/>
              <a:ext cx="0" cy="81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85" name="Text Box 28"/>
            <p:cNvSpPr txBox="1">
              <a:spLocks noChangeArrowheads="1"/>
            </p:cNvSpPr>
            <p:nvPr/>
          </p:nvSpPr>
          <p:spPr bwMode="auto">
            <a:xfrm>
              <a:off x="4032" y="3216"/>
              <a:ext cx="71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bits 0-2</a:t>
              </a:r>
            </a:p>
          </p:txBody>
        </p:sp>
        <p:sp>
          <p:nvSpPr>
            <p:cNvPr id="36886" name="Text Box 29"/>
            <p:cNvSpPr txBox="1">
              <a:spLocks noChangeArrowheads="1"/>
            </p:cNvSpPr>
            <p:nvPr/>
          </p:nvSpPr>
          <p:spPr bwMode="auto">
            <a:xfrm>
              <a:off x="4032" y="3552"/>
              <a:ext cx="911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bits 16-18</a:t>
              </a: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2286000" y="6210300"/>
            <a:ext cx="2327275" cy="366713"/>
            <a:chOff x="1440" y="3912"/>
            <a:chExt cx="1466" cy="231"/>
          </a:xfrm>
        </p:grpSpPr>
        <p:sp>
          <p:nvSpPr>
            <p:cNvPr id="36876" name="Line 31"/>
            <p:cNvSpPr>
              <a:spLocks noChangeShapeType="1"/>
            </p:cNvSpPr>
            <p:nvPr/>
          </p:nvSpPr>
          <p:spPr bwMode="auto">
            <a:xfrm>
              <a:off x="1440" y="4128"/>
              <a:ext cx="144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77" name="Text Box 32"/>
            <p:cNvSpPr txBox="1">
              <a:spLocks noChangeArrowheads="1"/>
            </p:cNvSpPr>
            <p:nvPr/>
          </p:nvSpPr>
          <p:spPr bwMode="auto">
            <a:xfrm>
              <a:off x="1526" y="3912"/>
              <a:ext cx="1380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register write enable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can go wrong?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solidFill>
                  <a:srgbClr val="FF0000"/>
                </a:solidFill>
              </a:rPr>
              <a:t>Data hazards</a:t>
            </a:r>
            <a:r>
              <a:rPr lang="en-US" sz="2800"/>
              <a:t>: since register reads occur in stage 2 and register writes occur in stage 5 it is possible to read the wrong value if is about to be written.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</a:rPr>
              <a:t>Control hazards</a:t>
            </a:r>
            <a:r>
              <a:rPr lang="en-US" sz="2800"/>
              <a:t>: A branch instruction may change the PC, but not until stage 4.  What do we fetch before that?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</a:rPr>
              <a:t>Exceptions</a:t>
            </a:r>
            <a:r>
              <a:rPr lang="en-US" sz="2800"/>
              <a:t>: How do you handle exceptions in a pipelined processor with 5 instructions in flight?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707" name="Line 51"/>
          <p:cNvSpPr>
            <a:spLocks noChangeShapeType="1"/>
          </p:cNvSpPr>
          <p:nvPr/>
        </p:nvSpPr>
        <p:spPr bwMode="auto">
          <a:xfrm flipH="1" flipV="1">
            <a:off x="5229225" y="3876675"/>
            <a:ext cx="117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759" name="Line 103"/>
          <p:cNvSpPr>
            <a:spLocks noChangeShapeType="1"/>
          </p:cNvSpPr>
          <p:nvPr/>
        </p:nvSpPr>
        <p:spPr bwMode="auto">
          <a:xfrm flipV="1">
            <a:off x="5715000" y="25908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672" name="Rectangle 16"/>
          <p:cNvSpPr>
            <a:spLocks noChangeArrowheads="1"/>
          </p:cNvSpPr>
          <p:nvPr/>
        </p:nvSpPr>
        <p:spPr bwMode="auto">
          <a:xfrm>
            <a:off x="6248400" y="762000"/>
            <a:ext cx="457200" cy="5334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4658" name="Line 2"/>
          <p:cNvSpPr>
            <a:spLocks noChangeShapeType="1"/>
          </p:cNvSpPr>
          <p:nvPr/>
        </p:nvSpPr>
        <p:spPr bwMode="auto">
          <a:xfrm>
            <a:off x="8305800" y="50292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659" name="Line 3"/>
          <p:cNvSpPr>
            <a:spLocks noChangeShapeType="1"/>
          </p:cNvSpPr>
          <p:nvPr/>
        </p:nvSpPr>
        <p:spPr bwMode="auto">
          <a:xfrm>
            <a:off x="6705600" y="44958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660" name="Line 4"/>
          <p:cNvSpPr>
            <a:spLocks noChangeShapeType="1"/>
          </p:cNvSpPr>
          <p:nvPr/>
        </p:nvSpPr>
        <p:spPr bwMode="auto">
          <a:xfrm>
            <a:off x="2590800" y="50292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661" name="Rectangle 5"/>
          <p:cNvSpPr>
            <a:spLocks noChangeArrowheads="1"/>
          </p:cNvSpPr>
          <p:nvPr/>
        </p:nvSpPr>
        <p:spPr bwMode="auto">
          <a:xfrm>
            <a:off x="152400" y="2933700"/>
            <a:ext cx="304800" cy="685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0"/>
              <a:t>PC</a:t>
            </a:r>
          </a:p>
        </p:txBody>
      </p:sp>
      <p:sp>
        <p:nvSpPr>
          <p:cNvPr id="454662" name="Rectangle 6"/>
          <p:cNvSpPr>
            <a:spLocks noChangeArrowheads="1"/>
          </p:cNvSpPr>
          <p:nvPr/>
        </p:nvSpPr>
        <p:spPr bwMode="auto">
          <a:xfrm>
            <a:off x="609600" y="2857500"/>
            <a:ext cx="4572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0"/>
              <a:t>Inst</a:t>
            </a:r>
          </a:p>
          <a:p>
            <a:pPr algn="ctr"/>
            <a:r>
              <a:rPr lang="en-US" sz="1400" b="0"/>
              <a:t>mem</a:t>
            </a:r>
          </a:p>
        </p:txBody>
      </p:sp>
      <p:sp>
        <p:nvSpPr>
          <p:cNvPr id="454663" name="Rectangle 7"/>
          <p:cNvSpPr>
            <a:spLocks noChangeArrowheads="1"/>
          </p:cNvSpPr>
          <p:nvPr/>
        </p:nvSpPr>
        <p:spPr bwMode="auto">
          <a:xfrm rot="-5400000">
            <a:off x="2171700" y="28575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0"/>
              <a:t>Register file</a:t>
            </a:r>
          </a:p>
          <a:p>
            <a:endParaRPr lang="en-US" sz="1400" b="0"/>
          </a:p>
          <a:p>
            <a:endParaRPr lang="en-US" sz="1400" b="0"/>
          </a:p>
          <a:p>
            <a:endParaRPr lang="en-US" sz="1400" b="0"/>
          </a:p>
        </p:txBody>
      </p:sp>
      <p:sp>
        <p:nvSpPr>
          <p:cNvPr id="454664" name="AutoShape 8"/>
          <p:cNvSpPr>
            <a:spLocks noChangeArrowheads="1"/>
          </p:cNvSpPr>
          <p:nvPr/>
        </p:nvSpPr>
        <p:spPr bwMode="auto">
          <a:xfrm rot="-5400000">
            <a:off x="8286750" y="29146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99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US" sz="1400" b="0"/>
              <a:t>M</a:t>
            </a:r>
          </a:p>
          <a:p>
            <a:pPr algn="ctr"/>
            <a:r>
              <a:rPr lang="en-US" sz="1400" b="0"/>
              <a:t>U</a:t>
            </a:r>
          </a:p>
          <a:p>
            <a:pPr algn="ctr"/>
            <a:r>
              <a:rPr lang="en-US" sz="1400" b="0"/>
              <a:t>X</a:t>
            </a:r>
          </a:p>
        </p:txBody>
      </p:sp>
      <p:grpSp>
        <p:nvGrpSpPr>
          <p:cNvPr id="454665" name="Group 9"/>
          <p:cNvGrpSpPr>
            <a:grpSpLocks/>
          </p:cNvGrpSpPr>
          <p:nvPr/>
        </p:nvGrpSpPr>
        <p:grpSpPr bwMode="auto">
          <a:xfrm>
            <a:off x="5334000" y="2743200"/>
            <a:ext cx="542925" cy="1371600"/>
            <a:chOff x="-72" y="2365"/>
            <a:chExt cx="397" cy="1056"/>
          </a:xfrm>
        </p:grpSpPr>
        <p:sp>
          <p:nvSpPr>
            <p:cNvPr id="454666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/>
              <a:ahLst/>
              <a:cxnLst>
                <a:cxn ang="0">
                  <a:pos x="480" y="288"/>
                </a:cxn>
                <a:cxn ang="0">
                  <a:pos x="672" y="0"/>
                </a:cxn>
                <a:cxn ang="0">
                  <a:pos x="432" y="0"/>
                </a:cxn>
                <a:cxn ang="0">
                  <a:pos x="384" y="96"/>
                </a:cxn>
                <a:cxn ang="0">
                  <a:pos x="288" y="96"/>
                </a:cxn>
                <a:cxn ang="0">
                  <a:pos x="240" y="0"/>
                </a:cxn>
                <a:cxn ang="0">
                  <a:pos x="0" y="0"/>
                </a:cxn>
                <a:cxn ang="0">
                  <a:pos x="192" y="288"/>
                </a:cxn>
                <a:cxn ang="0">
                  <a:pos x="480" y="288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4667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9" cy="56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A</a:t>
              </a:r>
            </a:p>
            <a:p>
              <a:r>
                <a:rPr lang="en-US" sz="1400"/>
                <a:t>L</a:t>
              </a:r>
            </a:p>
            <a:p>
              <a:r>
                <a:rPr lang="en-US" sz="1400"/>
                <a:t>U</a:t>
              </a:r>
            </a:p>
          </p:txBody>
        </p:sp>
      </p:grpSp>
      <p:sp>
        <p:nvSpPr>
          <p:cNvPr id="454668" name="AutoShape 12"/>
          <p:cNvSpPr>
            <a:spLocks noChangeArrowheads="1"/>
          </p:cNvSpPr>
          <p:nvPr/>
        </p:nvSpPr>
        <p:spPr bwMode="auto">
          <a:xfrm rot="5400000" flipH="1">
            <a:off x="171450" y="10477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99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r>
              <a:rPr lang="en-US" sz="1000" b="0"/>
              <a:t>M</a:t>
            </a:r>
          </a:p>
          <a:p>
            <a:pPr algn="ctr"/>
            <a:r>
              <a:rPr lang="en-US" sz="1000" b="0"/>
              <a:t>U</a:t>
            </a:r>
          </a:p>
          <a:p>
            <a:pPr algn="ctr"/>
            <a:r>
              <a:rPr lang="en-US" sz="1000" b="0"/>
              <a:t>X</a:t>
            </a:r>
          </a:p>
        </p:txBody>
      </p:sp>
      <p:sp>
        <p:nvSpPr>
          <p:cNvPr id="454669" name="Rectangle 13"/>
          <p:cNvSpPr>
            <a:spLocks noChangeArrowheads="1"/>
          </p:cNvSpPr>
          <p:nvPr/>
        </p:nvSpPr>
        <p:spPr bwMode="auto">
          <a:xfrm>
            <a:off x="304800" y="182880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1</a:t>
            </a:r>
          </a:p>
        </p:txBody>
      </p:sp>
      <p:sp>
        <p:nvSpPr>
          <p:cNvPr id="454670" name="Rectangle 14"/>
          <p:cNvSpPr>
            <a:spLocks noChangeArrowheads="1"/>
          </p:cNvSpPr>
          <p:nvPr/>
        </p:nvSpPr>
        <p:spPr bwMode="auto">
          <a:xfrm>
            <a:off x="1143000" y="800100"/>
            <a:ext cx="457200" cy="52959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4671" name="Rectangle 15"/>
          <p:cNvSpPr>
            <a:spLocks noChangeArrowheads="1"/>
          </p:cNvSpPr>
          <p:nvPr/>
        </p:nvSpPr>
        <p:spPr bwMode="auto">
          <a:xfrm>
            <a:off x="3962400" y="762000"/>
            <a:ext cx="457200" cy="5334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4673" name="Rectangle 17"/>
          <p:cNvSpPr>
            <a:spLocks noChangeArrowheads="1"/>
          </p:cNvSpPr>
          <p:nvPr/>
        </p:nvSpPr>
        <p:spPr bwMode="auto">
          <a:xfrm>
            <a:off x="7010400" y="2971800"/>
            <a:ext cx="6858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0"/>
              <a:t>Data</a:t>
            </a:r>
          </a:p>
          <a:p>
            <a:pPr algn="ctr"/>
            <a:r>
              <a:rPr lang="en-US" sz="1400" b="0"/>
              <a:t>memory</a:t>
            </a:r>
          </a:p>
        </p:txBody>
      </p:sp>
      <p:sp>
        <p:nvSpPr>
          <p:cNvPr id="454674" name="Rectangle 18"/>
          <p:cNvSpPr>
            <a:spLocks noChangeArrowheads="1"/>
          </p:cNvSpPr>
          <p:nvPr/>
        </p:nvSpPr>
        <p:spPr bwMode="auto">
          <a:xfrm>
            <a:off x="7848600" y="762000"/>
            <a:ext cx="457200" cy="5334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4675" name="Group 19"/>
          <p:cNvGrpSpPr>
            <a:grpSpLocks/>
          </p:cNvGrpSpPr>
          <p:nvPr/>
        </p:nvGrpSpPr>
        <p:grpSpPr bwMode="auto">
          <a:xfrm>
            <a:off x="609600" y="1828800"/>
            <a:ext cx="446088" cy="762000"/>
            <a:chOff x="624" y="1248"/>
            <a:chExt cx="281" cy="480"/>
          </a:xfrm>
        </p:grpSpPr>
        <p:sp>
          <p:nvSpPr>
            <p:cNvPr id="454676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144"/>
                </a:cxn>
                <a:cxn ang="0">
                  <a:pos x="240" y="336"/>
                </a:cxn>
                <a:cxn ang="0">
                  <a:pos x="0" y="480"/>
                </a:cxn>
                <a:cxn ang="0">
                  <a:pos x="0" y="336"/>
                </a:cxn>
                <a:cxn ang="0">
                  <a:pos x="96" y="240"/>
                </a:cxn>
                <a:cxn ang="0">
                  <a:pos x="0" y="144"/>
                </a:cxn>
                <a:cxn ang="0">
                  <a:pos x="0" y="0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4677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225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</p:grpSp>
      <p:grpSp>
        <p:nvGrpSpPr>
          <p:cNvPr id="454678" name="Group 22"/>
          <p:cNvGrpSpPr>
            <a:grpSpLocks/>
          </p:cNvGrpSpPr>
          <p:nvPr/>
        </p:nvGrpSpPr>
        <p:grpSpPr bwMode="auto">
          <a:xfrm>
            <a:off x="4876800" y="1600200"/>
            <a:ext cx="446088" cy="762000"/>
            <a:chOff x="624" y="1248"/>
            <a:chExt cx="281" cy="480"/>
          </a:xfrm>
        </p:grpSpPr>
        <p:sp>
          <p:nvSpPr>
            <p:cNvPr id="454679" name="Freeform 23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144"/>
                </a:cxn>
                <a:cxn ang="0">
                  <a:pos x="240" y="336"/>
                </a:cxn>
                <a:cxn ang="0">
                  <a:pos x="0" y="480"/>
                </a:cxn>
                <a:cxn ang="0">
                  <a:pos x="0" y="336"/>
                </a:cxn>
                <a:cxn ang="0">
                  <a:pos x="96" y="240"/>
                </a:cxn>
                <a:cxn ang="0">
                  <a:pos x="0" y="144"/>
                </a:cxn>
                <a:cxn ang="0">
                  <a:pos x="0" y="0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4680" name="Text Box 24"/>
            <p:cNvSpPr txBox="1">
              <a:spLocks noChangeArrowheads="1"/>
            </p:cNvSpPr>
            <p:nvPr/>
          </p:nvSpPr>
          <p:spPr bwMode="auto">
            <a:xfrm>
              <a:off x="680" y="1346"/>
              <a:ext cx="225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</p:grpSp>
      <p:sp>
        <p:nvSpPr>
          <p:cNvPr id="454681" name="Line 25"/>
          <p:cNvSpPr>
            <a:spLocks noChangeShapeType="1"/>
          </p:cNvSpPr>
          <p:nvPr/>
        </p:nvSpPr>
        <p:spPr bwMode="auto">
          <a:xfrm>
            <a:off x="1066800" y="328295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682" name="Line 26"/>
          <p:cNvSpPr>
            <a:spLocks noChangeShapeType="1"/>
          </p:cNvSpPr>
          <p:nvPr/>
        </p:nvSpPr>
        <p:spPr bwMode="auto">
          <a:xfrm>
            <a:off x="990600" y="22098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683" name="Line 27"/>
          <p:cNvSpPr>
            <a:spLocks noChangeShapeType="1"/>
          </p:cNvSpPr>
          <p:nvPr/>
        </p:nvSpPr>
        <p:spPr bwMode="auto">
          <a:xfrm flipV="1">
            <a:off x="1066800" y="1447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684" name="Line 28"/>
          <p:cNvSpPr>
            <a:spLocks noChangeShapeType="1"/>
          </p:cNvSpPr>
          <p:nvPr/>
        </p:nvSpPr>
        <p:spPr bwMode="auto">
          <a:xfrm flipH="1">
            <a:off x="714375" y="1447800"/>
            <a:ext cx="428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685" name="Line 29"/>
          <p:cNvSpPr>
            <a:spLocks noChangeShapeType="1"/>
          </p:cNvSpPr>
          <p:nvPr/>
        </p:nvSpPr>
        <p:spPr bwMode="auto">
          <a:xfrm>
            <a:off x="538163" y="1938338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686" name="Line 30"/>
          <p:cNvSpPr>
            <a:spLocks noChangeShapeType="1"/>
          </p:cNvSpPr>
          <p:nvPr/>
        </p:nvSpPr>
        <p:spPr bwMode="auto">
          <a:xfrm flipV="1">
            <a:off x="457200" y="3276600"/>
            <a:ext cx="152400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687" name="Line 31"/>
          <p:cNvSpPr>
            <a:spLocks noChangeShapeType="1"/>
          </p:cNvSpPr>
          <p:nvPr/>
        </p:nvSpPr>
        <p:spPr bwMode="auto">
          <a:xfrm flipV="1">
            <a:off x="533400" y="24384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688" name="Line 32"/>
          <p:cNvSpPr>
            <a:spLocks noChangeShapeType="1"/>
          </p:cNvSpPr>
          <p:nvPr/>
        </p:nvSpPr>
        <p:spPr bwMode="auto">
          <a:xfrm>
            <a:off x="533400" y="2438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689" name="Line 33"/>
          <p:cNvSpPr>
            <a:spLocks noChangeShapeType="1"/>
          </p:cNvSpPr>
          <p:nvPr/>
        </p:nvSpPr>
        <p:spPr bwMode="auto">
          <a:xfrm flipV="1">
            <a:off x="76200" y="1219200"/>
            <a:ext cx="0" cy="205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690" name="Line 34"/>
          <p:cNvSpPr>
            <a:spLocks noChangeShapeType="1"/>
          </p:cNvSpPr>
          <p:nvPr/>
        </p:nvSpPr>
        <p:spPr bwMode="auto">
          <a:xfrm>
            <a:off x="76200" y="12192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691" name="Line 35"/>
          <p:cNvSpPr>
            <a:spLocks noChangeShapeType="1"/>
          </p:cNvSpPr>
          <p:nvPr/>
        </p:nvSpPr>
        <p:spPr bwMode="auto">
          <a:xfrm>
            <a:off x="76200" y="32766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692" name="Line 36"/>
          <p:cNvSpPr>
            <a:spLocks noChangeShapeType="1"/>
          </p:cNvSpPr>
          <p:nvPr/>
        </p:nvSpPr>
        <p:spPr bwMode="auto">
          <a:xfrm>
            <a:off x="1600200" y="32766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693" name="Line 37"/>
          <p:cNvSpPr>
            <a:spLocks noChangeShapeType="1"/>
          </p:cNvSpPr>
          <p:nvPr/>
        </p:nvSpPr>
        <p:spPr bwMode="auto">
          <a:xfrm>
            <a:off x="1676400" y="2895600"/>
            <a:ext cx="0" cy="2514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694" name="Line 38"/>
          <p:cNvSpPr>
            <a:spLocks noChangeShapeType="1"/>
          </p:cNvSpPr>
          <p:nvPr/>
        </p:nvSpPr>
        <p:spPr bwMode="auto">
          <a:xfrm>
            <a:off x="1676400" y="4267200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695" name="Line 39"/>
          <p:cNvSpPr>
            <a:spLocks noChangeShapeType="1"/>
          </p:cNvSpPr>
          <p:nvPr/>
        </p:nvSpPr>
        <p:spPr bwMode="auto">
          <a:xfrm>
            <a:off x="1676400" y="28956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696" name="Line 40"/>
          <p:cNvSpPr>
            <a:spLocks noChangeShapeType="1"/>
          </p:cNvSpPr>
          <p:nvPr/>
        </p:nvSpPr>
        <p:spPr bwMode="auto">
          <a:xfrm>
            <a:off x="1676400" y="31242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697" name="Line 41"/>
          <p:cNvSpPr>
            <a:spLocks noChangeShapeType="1"/>
          </p:cNvSpPr>
          <p:nvPr/>
        </p:nvSpPr>
        <p:spPr bwMode="auto">
          <a:xfrm>
            <a:off x="3505200" y="3657600"/>
            <a:ext cx="4572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698" name="Line 42"/>
          <p:cNvSpPr>
            <a:spLocks noChangeShapeType="1"/>
          </p:cNvSpPr>
          <p:nvPr/>
        </p:nvSpPr>
        <p:spPr bwMode="auto">
          <a:xfrm>
            <a:off x="3505200" y="3048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699" name="Line 43"/>
          <p:cNvSpPr>
            <a:spLocks noChangeShapeType="1"/>
          </p:cNvSpPr>
          <p:nvPr/>
        </p:nvSpPr>
        <p:spPr bwMode="auto">
          <a:xfrm>
            <a:off x="4419600" y="3657600"/>
            <a:ext cx="4572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700" name="Line 44"/>
          <p:cNvSpPr>
            <a:spLocks noChangeShapeType="1"/>
          </p:cNvSpPr>
          <p:nvPr/>
        </p:nvSpPr>
        <p:spPr bwMode="auto">
          <a:xfrm>
            <a:off x="4419600" y="30480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701" name="Line 45"/>
          <p:cNvSpPr>
            <a:spLocks noChangeShapeType="1"/>
          </p:cNvSpPr>
          <p:nvPr/>
        </p:nvSpPr>
        <p:spPr bwMode="auto">
          <a:xfrm flipV="1">
            <a:off x="1600200" y="2209800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702" name="Line 46"/>
          <p:cNvSpPr>
            <a:spLocks noChangeShapeType="1"/>
          </p:cNvSpPr>
          <p:nvPr/>
        </p:nvSpPr>
        <p:spPr bwMode="auto">
          <a:xfrm>
            <a:off x="4419600" y="2209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703" name="Line 47"/>
          <p:cNvSpPr>
            <a:spLocks noChangeShapeType="1"/>
          </p:cNvSpPr>
          <p:nvPr/>
        </p:nvSpPr>
        <p:spPr bwMode="auto">
          <a:xfrm>
            <a:off x="4419600" y="4267200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704" name="Line 48"/>
          <p:cNvSpPr>
            <a:spLocks noChangeShapeType="1"/>
          </p:cNvSpPr>
          <p:nvPr/>
        </p:nvSpPr>
        <p:spPr bwMode="auto">
          <a:xfrm flipV="1">
            <a:off x="4572000" y="1752600"/>
            <a:ext cx="0" cy="2514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705" name="Line 49"/>
          <p:cNvSpPr>
            <a:spLocks noChangeShapeType="1"/>
          </p:cNvSpPr>
          <p:nvPr/>
        </p:nvSpPr>
        <p:spPr bwMode="auto">
          <a:xfrm>
            <a:off x="4419600" y="1752600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706" name="AutoShape 50"/>
          <p:cNvSpPr>
            <a:spLocks noChangeArrowheads="1"/>
          </p:cNvSpPr>
          <p:nvPr/>
        </p:nvSpPr>
        <p:spPr bwMode="auto">
          <a:xfrm rot="-5400000">
            <a:off x="4552950" y="37528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99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US" sz="1400" b="0"/>
              <a:t>M</a:t>
            </a:r>
          </a:p>
          <a:p>
            <a:pPr algn="ctr"/>
            <a:r>
              <a:rPr lang="en-US" sz="1400" b="0"/>
              <a:t>U</a:t>
            </a:r>
          </a:p>
          <a:p>
            <a:pPr algn="ctr"/>
            <a:r>
              <a:rPr lang="en-US" sz="1400" b="0"/>
              <a:t>X</a:t>
            </a:r>
          </a:p>
        </p:txBody>
      </p:sp>
      <p:sp>
        <p:nvSpPr>
          <p:cNvPr id="454708" name="Line 52"/>
          <p:cNvSpPr>
            <a:spLocks noChangeShapeType="1"/>
          </p:cNvSpPr>
          <p:nvPr/>
        </p:nvSpPr>
        <p:spPr bwMode="auto">
          <a:xfrm>
            <a:off x="5815013" y="3429000"/>
            <a:ext cx="4333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709" name="Line 53"/>
          <p:cNvSpPr>
            <a:spLocks noChangeShapeType="1"/>
          </p:cNvSpPr>
          <p:nvPr/>
        </p:nvSpPr>
        <p:spPr bwMode="auto">
          <a:xfrm>
            <a:off x="5257800" y="19812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710" name="Line 54"/>
          <p:cNvSpPr>
            <a:spLocks noChangeShapeType="1"/>
          </p:cNvSpPr>
          <p:nvPr/>
        </p:nvSpPr>
        <p:spPr bwMode="auto">
          <a:xfrm>
            <a:off x="6705600" y="34290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711" name="Line 55"/>
          <p:cNvSpPr>
            <a:spLocks noChangeShapeType="1"/>
          </p:cNvSpPr>
          <p:nvPr/>
        </p:nvSpPr>
        <p:spPr bwMode="auto">
          <a:xfrm flipV="1">
            <a:off x="6934200" y="28194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712" name="Line 56"/>
          <p:cNvSpPr>
            <a:spLocks noChangeShapeType="1"/>
          </p:cNvSpPr>
          <p:nvPr/>
        </p:nvSpPr>
        <p:spPr bwMode="auto">
          <a:xfrm>
            <a:off x="6934200" y="28194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713" name="Line 57"/>
          <p:cNvSpPr>
            <a:spLocks noChangeShapeType="1"/>
          </p:cNvSpPr>
          <p:nvPr/>
        </p:nvSpPr>
        <p:spPr bwMode="auto">
          <a:xfrm>
            <a:off x="7696200" y="33528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714" name="Line 58"/>
          <p:cNvSpPr>
            <a:spLocks noChangeShapeType="1"/>
          </p:cNvSpPr>
          <p:nvPr/>
        </p:nvSpPr>
        <p:spPr bwMode="auto">
          <a:xfrm>
            <a:off x="8305800" y="33528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715" name="Line 59"/>
          <p:cNvSpPr>
            <a:spLocks noChangeShapeType="1"/>
          </p:cNvSpPr>
          <p:nvPr/>
        </p:nvSpPr>
        <p:spPr bwMode="auto">
          <a:xfrm>
            <a:off x="8305800" y="28194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716" name="Line 60"/>
          <p:cNvSpPr>
            <a:spLocks noChangeShapeType="1"/>
          </p:cNvSpPr>
          <p:nvPr/>
        </p:nvSpPr>
        <p:spPr bwMode="auto">
          <a:xfrm>
            <a:off x="4495800" y="36576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717" name="Line 61"/>
          <p:cNvSpPr>
            <a:spLocks noChangeShapeType="1"/>
          </p:cNvSpPr>
          <p:nvPr/>
        </p:nvSpPr>
        <p:spPr bwMode="auto">
          <a:xfrm>
            <a:off x="4419600" y="4495800"/>
            <a:ext cx="1828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718" name="Line 62"/>
          <p:cNvSpPr>
            <a:spLocks noChangeShapeType="1"/>
          </p:cNvSpPr>
          <p:nvPr/>
        </p:nvSpPr>
        <p:spPr bwMode="auto">
          <a:xfrm>
            <a:off x="2362200" y="37338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719" name="Line 63"/>
          <p:cNvSpPr>
            <a:spLocks noChangeShapeType="1"/>
          </p:cNvSpPr>
          <p:nvPr/>
        </p:nvSpPr>
        <p:spPr bwMode="auto">
          <a:xfrm>
            <a:off x="2362200" y="34290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720" name="Line 64"/>
          <p:cNvSpPr>
            <a:spLocks noChangeShapeType="1"/>
          </p:cNvSpPr>
          <p:nvPr/>
        </p:nvSpPr>
        <p:spPr bwMode="auto">
          <a:xfrm>
            <a:off x="1676400" y="49530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721" name="Line 65"/>
          <p:cNvSpPr>
            <a:spLocks noChangeShapeType="1"/>
          </p:cNvSpPr>
          <p:nvPr/>
        </p:nvSpPr>
        <p:spPr bwMode="auto">
          <a:xfrm>
            <a:off x="6705600" y="19812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722" name="Line 66"/>
          <p:cNvSpPr>
            <a:spLocks noChangeShapeType="1"/>
          </p:cNvSpPr>
          <p:nvPr/>
        </p:nvSpPr>
        <p:spPr bwMode="auto">
          <a:xfrm flipV="1">
            <a:off x="6934200" y="9906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723" name="Line 67"/>
          <p:cNvSpPr>
            <a:spLocks noChangeShapeType="1"/>
          </p:cNvSpPr>
          <p:nvPr/>
        </p:nvSpPr>
        <p:spPr bwMode="auto">
          <a:xfrm flipH="1">
            <a:off x="719138" y="990600"/>
            <a:ext cx="6215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724" name="Text Box 68"/>
          <p:cNvSpPr txBox="1">
            <a:spLocks noChangeArrowheads="1"/>
          </p:cNvSpPr>
          <p:nvPr/>
        </p:nvSpPr>
        <p:spPr bwMode="auto">
          <a:xfrm>
            <a:off x="1143000" y="6035675"/>
            <a:ext cx="573088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IF/</a:t>
            </a:r>
          </a:p>
          <a:p>
            <a:r>
              <a:rPr lang="en-US"/>
              <a:t>ID</a:t>
            </a:r>
          </a:p>
        </p:txBody>
      </p:sp>
      <p:sp>
        <p:nvSpPr>
          <p:cNvPr id="454725" name="Text Box 69"/>
          <p:cNvSpPr txBox="1">
            <a:spLocks noChangeArrowheads="1"/>
          </p:cNvSpPr>
          <p:nvPr/>
        </p:nvSpPr>
        <p:spPr bwMode="auto">
          <a:xfrm>
            <a:off x="3733800" y="6035675"/>
            <a:ext cx="608013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ID/</a:t>
            </a:r>
          </a:p>
          <a:p>
            <a:r>
              <a:rPr lang="en-US"/>
              <a:t>EX</a:t>
            </a:r>
          </a:p>
        </p:txBody>
      </p:sp>
      <p:sp>
        <p:nvSpPr>
          <p:cNvPr id="454726" name="Text Box 70"/>
          <p:cNvSpPr txBox="1">
            <a:spLocks noChangeArrowheads="1"/>
          </p:cNvSpPr>
          <p:nvPr/>
        </p:nvSpPr>
        <p:spPr bwMode="auto">
          <a:xfrm>
            <a:off x="6019800" y="6035675"/>
            <a:ext cx="860425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EX/</a:t>
            </a:r>
          </a:p>
          <a:p>
            <a:pPr algn="ctr"/>
            <a:r>
              <a:rPr lang="en-US"/>
              <a:t>Mem</a:t>
            </a:r>
          </a:p>
        </p:txBody>
      </p:sp>
      <p:sp>
        <p:nvSpPr>
          <p:cNvPr id="454727" name="Text Box 71"/>
          <p:cNvSpPr txBox="1">
            <a:spLocks noChangeArrowheads="1"/>
          </p:cNvSpPr>
          <p:nvPr/>
        </p:nvSpPr>
        <p:spPr bwMode="auto">
          <a:xfrm>
            <a:off x="7620000" y="6035675"/>
            <a:ext cx="944563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Mem/</a:t>
            </a:r>
          </a:p>
          <a:p>
            <a:pPr algn="ctr"/>
            <a:r>
              <a:rPr lang="en-US"/>
              <a:t>WB</a:t>
            </a:r>
          </a:p>
        </p:txBody>
      </p:sp>
      <p:sp>
        <p:nvSpPr>
          <p:cNvPr id="454728" name="Line 72"/>
          <p:cNvSpPr>
            <a:spLocks noChangeShapeType="1"/>
          </p:cNvSpPr>
          <p:nvPr/>
        </p:nvSpPr>
        <p:spPr bwMode="auto">
          <a:xfrm>
            <a:off x="4410075" y="54102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729" name="Line 73"/>
          <p:cNvSpPr>
            <a:spLocks noChangeShapeType="1"/>
          </p:cNvSpPr>
          <p:nvPr/>
        </p:nvSpPr>
        <p:spPr bwMode="auto">
          <a:xfrm>
            <a:off x="6705600" y="54102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730" name="Line 74"/>
          <p:cNvSpPr>
            <a:spLocks noChangeShapeType="1"/>
          </p:cNvSpPr>
          <p:nvPr/>
        </p:nvSpPr>
        <p:spPr bwMode="auto">
          <a:xfrm>
            <a:off x="1676400" y="51816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731" name="AutoShape 75"/>
          <p:cNvSpPr>
            <a:spLocks noChangeArrowheads="1"/>
          </p:cNvSpPr>
          <p:nvPr/>
        </p:nvSpPr>
        <p:spPr bwMode="auto">
          <a:xfrm rot="-5400000">
            <a:off x="2266950" y="4972050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99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US" sz="900" b="0"/>
              <a:t>M</a:t>
            </a:r>
          </a:p>
          <a:p>
            <a:pPr algn="ctr"/>
            <a:r>
              <a:rPr lang="en-US" sz="900" b="0"/>
              <a:t>U</a:t>
            </a:r>
          </a:p>
          <a:p>
            <a:pPr algn="ctr"/>
            <a:r>
              <a:rPr lang="en-US" sz="900" b="0"/>
              <a:t>X</a:t>
            </a:r>
          </a:p>
        </p:txBody>
      </p:sp>
      <p:sp>
        <p:nvSpPr>
          <p:cNvPr id="454732" name="Text Box 76"/>
          <p:cNvSpPr txBox="1">
            <a:spLocks noChangeArrowheads="1"/>
          </p:cNvSpPr>
          <p:nvPr/>
        </p:nvSpPr>
        <p:spPr bwMode="auto">
          <a:xfrm>
            <a:off x="1619250" y="4710113"/>
            <a:ext cx="6794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Bits 0-2</a:t>
            </a:r>
          </a:p>
        </p:txBody>
      </p:sp>
      <p:sp>
        <p:nvSpPr>
          <p:cNvPr id="454733" name="Text Box 77"/>
          <p:cNvSpPr txBox="1">
            <a:spLocks noChangeArrowheads="1"/>
          </p:cNvSpPr>
          <p:nvPr/>
        </p:nvSpPr>
        <p:spPr bwMode="auto">
          <a:xfrm>
            <a:off x="1612900" y="4957763"/>
            <a:ext cx="8318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Bits 16-18</a:t>
            </a:r>
          </a:p>
        </p:txBody>
      </p:sp>
      <p:sp>
        <p:nvSpPr>
          <p:cNvPr id="454734" name="Line 78"/>
          <p:cNvSpPr>
            <a:spLocks noChangeShapeType="1"/>
          </p:cNvSpPr>
          <p:nvPr/>
        </p:nvSpPr>
        <p:spPr bwMode="auto">
          <a:xfrm>
            <a:off x="1676400" y="5410200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735" name="Rectangle 79"/>
          <p:cNvSpPr>
            <a:spLocks noChangeArrowheads="1"/>
          </p:cNvSpPr>
          <p:nvPr/>
        </p:nvSpPr>
        <p:spPr bwMode="auto">
          <a:xfrm>
            <a:off x="3962400" y="5257800"/>
            <a:ext cx="457200" cy="3810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op</a:t>
            </a:r>
          </a:p>
        </p:txBody>
      </p:sp>
      <p:sp>
        <p:nvSpPr>
          <p:cNvPr id="454736" name="Rectangle 80"/>
          <p:cNvSpPr>
            <a:spLocks noChangeArrowheads="1"/>
          </p:cNvSpPr>
          <p:nvPr/>
        </p:nvSpPr>
        <p:spPr bwMode="auto">
          <a:xfrm>
            <a:off x="3962400" y="4800600"/>
            <a:ext cx="457200" cy="3810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dest</a:t>
            </a:r>
          </a:p>
        </p:txBody>
      </p:sp>
      <p:sp>
        <p:nvSpPr>
          <p:cNvPr id="454737" name="Rectangle 81"/>
          <p:cNvSpPr>
            <a:spLocks noChangeArrowheads="1"/>
          </p:cNvSpPr>
          <p:nvPr/>
        </p:nvSpPr>
        <p:spPr bwMode="auto">
          <a:xfrm>
            <a:off x="3962400" y="4114800"/>
            <a:ext cx="457200" cy="3810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offset</a:t>
            </a:r>
          </a:p>
        </p:txBody>
      </p:sp>
      <p:sp>
        <p:nvSpPr>
          <p:cNvPr id="454738" name="Rectangle 82"/>
          <p:cNvSpPr>
            <a:spLocks noChangeArrowheads="1"/>
          </p:cNvSpPr>
          <p:nvPr/>
        </p:nvSpPr>
        <p:spPr bwMode="auto">
          <a:xfrm>
            <a:off x="3962400" y="3505200"/>
            <a:ext cx="457200" cy="3810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valB</a:t>
            </a:r>
          </a:p>
        </p:txBody>
      </p:sp>
      <p:sp>
        <p:nvSpPr>
          <p:cNvPr id="454739" name="Rectangle 83"/>
          <p:cNvSpPr>
            <a:spLocks noChangeArrowheads="1"/>
          </p:cNvSpPr>
          <p:nvPr/>
        </p:nvSpPr>
        <p:spPr bwMode="auto">
          <a:xfrm>
            <a:off x="3962400" y="2895600"/>
            <a:ext cx="457200" cy="3810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valA</a:t>
            </a:r>
          </a:p>
        </p:txBody>
      </p:sp>
      <p:sp>
        <p:nvSpPr>
          <p:cNvPr id="454740" name="Rectangle 84"/>
          <p:cNvSpPr>
            <a:spLocks noChangeArrowheads="1"/>
          </p:cNvSpPr>
          <p:nvPr/>
        </p:nvSpPr>
        <p:spPr bwMode="auto">
          <a:xfrm>
            <a:off x="3962400" y="2057400"/>
            <a:ext cx="457200" cy="3810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PC+1</a:t>
            </a:r>
          </a:p>
        </p:txBody>
      </p:sp>
      <p:sp>
        <p:nvSpPr>
          <p:cNvPr id="454741" name="Rectangle 85"/>
          <p:cNvSpPr>
            <a:spLocks noChangeArrowheads="1"/>
          </p:cNvSpPr>
          <p:nvPr/>
        </p:nvSpPr>
        <p:spPr bwMode="auto">
          <a:xfrm>
            <a:off x="1143000" y="2057400"/>
            <a:ext cx="457200" cy="3810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PC+1</a:t>
            </a:r>
          </a:p>
        </p:txBody>
      </p:sp>
      <p:sp>
        <p:nvSpPr>
          <p:cNvPr id="454742" name="Rectangle 86"/>
          <p:cNvSpPr>
            <a:spLocks noChangeArrowheads="1"/>
          </p:cNvSpPr>
          <p:nvPr/>
        </p:nvSpPr>
        <p:spPr bwMode="auto">
          <a:xfrm>
            <a:off x="6248400" y="1828800"/>
            <a:ext cx="457200" cy="3810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target</a:t>
            </a:r>
          </a:p>
        </p:txBody>
      </p:sp>
      <p:sp>
        <p:nvSpPr>
          <p:cNvPr id="454743" name="Rectangle 87"/>
          <p:cNvSpPr>
            <a:spLocks noChangeArrowheads="1"/>
          </p:cNvSpPr>
          <p:nvPr/>
        </p:nvSpPr>
        <p:spPr bwMode="auto">
          <a:xfrm>
            <a:off x="6248400" y="3200400"/>
            <a:ext cx="457200" cy="3810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ALU</a:t>
            </a:r>
          </a:p>
          <a:p>
            <a:pPr algn="ctr"/>
            <a:r>
              <a:rPr lang="en-US" sz="1200"/>
              <a:t>result</a:t>
            </a:r>
          </a:p>
        </p:txBody>
      </p:sp>
      <p:sp>
        <p:nvSpPr>
          <p:cNvPr id="454744" name="Rectangle 88"/>
          <p:cNvSpPr>
            <a:spLocks noChangeArrowheads="1"/>
          </p:cNvSpPr>
          <p:nvPr/>
        </p:nvSpPr>
        <p:spPr bwMode="auto">
          <a:xfrm>
            <a:off x="6248400" y="5257800"/>
            <a:ext cx="457200" cy="3810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op</a:t>
            </a:r>
          </a:p>
        </p:txBody>
      </p:sp>
      <p:sp>
        <p:nvSpPr>
          <p:cNvPr id="454745" name="Rectangle 89"/>
          <p:cNvSpPr>
            <a:spLocks noChangeArrowheads="1"/>
          </p:cNvSpPr>
          <p:nvPr/>
        </p:nvSpPr>
        <p:spPr bwMode="auto">
          <a:xfrm>
            <a:off x="6248400" y="4800600"/>
            <a:ext cx="457200" cy="3810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dest</a:t>
            </a:r>
          </a:p>
        </p:txBody>
      </p:sp>
      <p:sp>
        <p:nvSpPr>
          <p:cNvPr id="454746" name="Rectangle 90"/>
          <p:cNvSpPr>
            <a:spLocks noChangeArrowheads="1"/>
          </p:cNvSpPr>
          <p:nvPr/>
        </p:nvSpPr>
        <p:spPr bwMode="auto">
          <a:xfrm>
            <a:off x="6248400" y="4343400"/>
            <a:ext cx="457200" cy="3810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valB</a:t>
            </a:r>
          </a:p>
        </p:txBody>
      </p:sp>
      <p:sp>
        <p:nvSpPr>
          <p:cNvPr id="454747" name="Line 91"/>
          <p:cNvSpPr>
            <a:spLocks noChangeShapeType="1"/>
          </p:cNvSpPr>
          <p:nvPr/>
        </p:nvSpPr>
        <p:spPr bwMode="auto">
          <a:xfrm>
            <a:off x="4419600" y="50292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748" name="Rectangle 92"/>
          <p:cNvSpPr>
            <a:spLocks noChangeArrowheads="1"/>
          </p:cNvSpPr>
          <p:nvPr/>
        </p:nvSpPr>
        <p:spPr bwMode="auto">
          <a:xfrm>
            <a:off x="7848600" y="5257800"/>
            <a:ext cx="457200" cy="3810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op</a:t>
            </a:r>
          </a:p>
        </p:txBody>
      </p:sp>
      <p:sp>
        <p:nvSpPr>
          <p:cNvPr id="454749" name="Rectangle 93"/>
          <p:cNvSpPr>
            <a:spLocks noChangeArrowheads="1"/>
          </p:cNvSpPr>
          <p:nvPr/>
        </p:nvSpPr>
        <p:spPr bwMode="auto">
          <a:xfrm>
            <a:off x="7848600" y="4800600"/>
            <a:ext cx="457200" cy="3810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dest</a:t>
            </a:r>
          </a:p>
        </p:txBody>
      </p:sp>
      <p:sp>
        <p:nvSpPr>
          <p:cNvPr id="454750" name="Rectangle 94"/>
          <p:cNvSpPr>
            <a:spLocks noChangeArrowheads="1"/>
          </p:cNvSpPr>
          <p:nvPr/>
        </p:nvSpPr>
        <p:spPr bwMode="auto">
          <a:xfrm>
            <a:off x="7848600" y="2667000"/>
            <a:ext cx="457200" cy="3810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ALU</a:t>
            </a:r>
          </a:p>
          <a:p>
            <a:pPr algn="ctr"/>
            <a:r>
              <a:rPr lang="en-US" sz="1200"/>
              <a:t>result</a:t>
            </a:r>
          </a:p>
        </p:txBody>
      </p:sp>
      <p:sp>
        <p:nvSpPr>
          <p:cNvPr id="454751" name="Rectangle 95"/>
          <p:cNvSpPr>
            <a:spLocks noChangeArrowheads="1"/>
          </p:cNvSpPr>
          <p:nvPr/>
        </p:nvSpPr>
        <p:spPr bwMode="auto">
          <a:xfrm>
            <a:off x="7848600" y="3200400"/>
            <a:ext cx="457200" cy="3810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mdata</a:t>
            </a:r>
          </a:p>
        </p:txBody>
      </p:sp>
      <p:sp>
        <p:nvSpPr>
          <p:cNvPr id="454752" name="Line 96"/>
          <p:cNvSpPr>
            <a:spLocks noChangeShapeType="1"/>
          </p:cNvSpPr>
          <p:nvPr/>
        </p:nvSpPr>
        <p:spPr bwMode="auto">
          <a:xfrm>
            <a:off x="6705600" y="50292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753" name="Line 97"/>
          <p:cNvSpPr>
            <a:spLocks noChangeShapeType="1"/>
          </p:cNvSpPr>
          <p:nvPr/>
        </p:nvSpPr>
        <p:spPr bwMode="auto">
          <a:xfrm flipH="1">
            <a:off x="8534400" y="4495800"/>
            <a:ext cx="533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754" name="Line 98"/>
          <p:cNvSpPr>
            <a:spLocks noChangeShapeType="1"/>
          </p:cNvSpPr>
          <p:nvPr/>
        </p:nvSpPr>
        <p:spPr bwMode="auto">
          <a:xfrm flipH="1">
            <a:off x="8534400" y="4191000"/>
            <a:ext cx="5334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755" name="Line 99"/>
          <p:cNvSpPr>
            <a:spLocks noChangeShapeType="1"/>
          </p:cNvSpPr>
          <p:nvPr/>
        </p:nvSpPr>
        <p:spPr bwMode="auto">
          <a:xfrm>
            <a:off x="8939213" y="3048000"/>
            <a:ext cx="1524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756" name="Line 100"/>
          <p:cNvSpPr>
            <a:spLocks noChangeShapeType="1"/>
          </p:cNvSpPr>
          <p:nvPr/>
        </p:nvSpPr>
        <p:spPr bwMode="auto">
          <a:xfrm>
            <a:off x="9067800" y="30480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757" name="Line 101"/>
          <p:cNvSpPr>
            <a:spLocks noChangeShapeType="1"/>
          </p:cNvSpPr>
          <p:nvPr/>
        </p:nvSpPr>
        <p:spPr bwMode="auto">
          <a:xfrm flipV="1">
            <a:off x="9067800" y="44958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4758" name="Rectangle 102"/>
          <p:cNvSpPr>
            <a:spLocks noChangeArrowheads="1"/>
          </p:cNvSpPr>
          <p:nvPr/>
        </p:nvSpPr>
        <p:spPr bwMode="auto">
          <a:xfrm>
            <a:off x="6248400" y="2438400"/>
            <a:ext cx="457200" cy="3810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eq?</a:t>
            </a:r>
          </a:p>
        </p:txBody>
      </p:sp>
      <p:sp>
        <p:nvSpPr>
          <p:cNvPr id="454760" name="Rectangle 104"/>
          <p:cNvSpPr>
            <a:spLocks noChangeArrowheads="1"/>
          </p:cNvSpPr>
          <p:nvPr/>
        </p:nvSpPr>
        <p:spPr bwMode="auto">
          <a:xfrm rot="5400000">
            <a:off x="609600" y="3048000"/>
            <a:ext cx="1524000" cy="4572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instruction</a:t>
            </a:r>
          </a:p>
        </p:txBody>
      </p:sp>
      <p:sp>
        <p:nvSpPr>
          <p:cNvPr id="454761" name="Rectangle 105"/>
          <p:cNvSpPr>
            <a:spLocks noChangeArrowheads="1"/>
          </p:cNvSpPr>
          <p:nvPr/>
        </p:nvSpPr>
        <p:spPr bwMode="auto">
          <a:xfrm>
            <a:off x="3124200" y="2819400"/>
            <a:ext cx="304800" cy="2286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 </a:t>
            </a:r>
          </a:p>
        </p:txBody>
      </p:sp>
      <p:sp>
        <p:nvSpPr>
          <p:cNvPr id="454762" name="Rectangle 106"/>
          <p:cNvSpPr>
            <a:spLocks noChangeArrowheads="1"/>
          </p:cNvSpPr>
          <p:nvPr/>
        </p:nvSpPr>
        <p:spPr bwMode="auto">
          <a:xfrm>
            <a:off x="3124200" y="3048000"/>
            <a:ext cx="304800" cy="2286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 </a:t>
            </a:r>
          </a:p>
        </p:txBody>
      </p:sp>
      <p:sp>
        <p:nvSpPr>
          <p:cNvPr id="454763" name="Rectangle 107"/>
          <p:cNvSpPr>
            <a:spLocks noChangeArrowheads="1"/>
          </p:cNvSpPr>
          <p:nvPr/>
        </p:nvSpPr>
        <p:spPr bwMode="auto">
          <a:xfrm>
            <a:off x="3124200" y="3276600"/>
            <a:ext cx="304800" cy="2286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 </a:t>
            </a:r>
          </a:p>
        </p:txBody>
      </p:sp>
      <p:sp>
        <p:nvSpPr>
          <p:cNvPr id="454764" name="Rectangle 108"/>
          <p:cNvSpPr>
            <a:spLocks noChangeArrowheads="1"/>
          </p:cNvSpPr>
          <p:nvPr/>
        </p:nvSpPr>
        <p:spPr bwMode="auto">
          <a:xfrm>
            <a:off x="3124200" y="3505200"/>
            <a:ext cx="304800" cy="2286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 </a:t>
            </a:r>
          </a:p>
        </p:txBody>
      </p:sp>
      <p:sp>
        <p:nvSpPr>
          <p:cNvPr id="454765" name="Rectangle 109"/>
          <p:cNvSpPr>
            <a:spLocks noChangeArrowheads="1"/>
          </p:cNvSpPr>
          <p:nvPr/>
        </p:nvSpPr>
        <p:spPr bwMode="auto">
          <a:xfrm>
            <a:off x="3124200" y="2590800"/>
            <a:ext cx="304800" cy="2286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 </a:t>
            </a:r>
          </a:p>
        </p:txBody>
      </p:sp>
      <p:sp>
        <p:nvSpPr>
          <p:cNvPr id="454766" name="Rectangle 110"/>
          <p:cNvSpPr>
            <a:spLocks noChangeArrowheads="1"/>
          </p:cNvSpPr>
          <p:nvPr/>
        </p:nvSpPr>
        <p:spPr bwMode="auto">
          <a:xfrm>
            <a:off x="3124200" y="3733800"/>
            <a:ext cx="304800" cy="2286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 </a:t>
            </a:r>
          </a:p>
        </p:txBody>
      </p:sp>
      <p:sp>
        <p:nvSpPr>
          <p:cNvPr id="454767" name="Rectangle 111"/>
          <p:cNvSpPr>
            <a:spLocks noChangeArrowheads="1"/>
          </p:cNvSpPr>
          <p:nvPr/>
        </p:nvSpPr>
        <p:spPr bwMode="auto">
          <a:xfrm>
            <a:off x="3124200" y="23622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0</a:t>
            </a:r>
          </a:p>
        </p:txBody>
      </p:sp>
      <p:sp>
        <p:nvSpPr>
          <p:cNvPr id="454768" name="Rectangle 112"/>
          <p:cNvSpPr>
            <a:spLocks noChangeArrowheads="1"/>
          </p:cNvSpPr>
          <p:nvPr/>
        </p:nvSpPr>
        <p:spPr bwMode="auto">
          <a:xfrm>
            <a:off x="3124200" y="3962400"/>
            <a:ext cx="304800" cy="2286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 </a:t>
            </a:r>
          </a:p>
        </p:txBody>
      </p:sp>
      <p:sp>
        <p:nvSpPr>
          <p:cNvPr id="454769" name="Rectangle 113"/>
          <p:cNvSpPr>
            <a:spLocks noChangeArrowheads="1"/>
          </p:cNvSpPr>
          <p:nvPr/>
        </p:nvSpPr>
        <p:spPr bwMode="auto">
          <a:xfrm>
            <a:off x="2881313" y="28289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000"/>
              <a:t>R2</a:t>
            </a:r>
          </a:p>
        </p:txBody>
      </p:sp>
      <p:sp>
        <p:nvSpPr>
          <p:cNvPr id="454770" name="Rectangle 114"/>
          <p:cNvSpPr>
            <a:spLocks noChangeArrowheads="1"/>
          </p:cNvSpPr>
          <p:nvPr/>
        </p:nvSpPr>
        <p:spPr bwMode="auto">
          <a:xfrm>
            <a:off x="2881313" y="30575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000"/>
              <a:t>R3</a:t>
            </a:r>
          </a:p>
        </p:txBody>
      </p:sp>
      <p:sp>
        <p:nvSpPr>
          <p:cNvPr id="454771" name="Rectangle 115"/>
          <p:cNvSpPr>
            <a:spLocks noChangeArrowheads="1"/>
          </p:cNvSpPr>
          <p:nvPr/>
        </p:nvSpPr>
        <p:spPr bwMode="auto">
          <a:xfrm>
            <a:off x="2881313" y="32861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000"/>
              <a:t>R4</a:t>
            </a:r>
          </a:p>
        </p:txBody>
      </p:sp>
      <p:sp>
        <p:nvSpPr>
          <p:cNvPr id="454772" name="Rectangle 116"/>
          <p:cNvSpPr>
            <a:spLocks noChangeArrowheads="1"/>
          </p:cNvSpPr>
          <p:nvPr/>
        </p:nvSpPr>
        <p:spPr bwMode="auto">
          <a:xfrm>
            <a:off x="2881313" y="35147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000"/>
              <a:t>R5</a:t>
            </a:r>
          </a:p>
        </p:txBody>
      </p:sp>
      <p:sp>
        <p:nvSpPr>
          <p:cNvPr id="454773" name="Rectangle 117"/>
          <p:cNvSpPr>
            <a:spLocks noChangeArrowheads="1"/>
          </p:cNvSpPr>
          <p:nvPr/>
        </p:nvSpPr>
        <p:spPr bwMode="auto">
          <a:xfrm>
            <a:off x="2881313" y="26003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000"/>
              <a:t>R1</a:t>
            </a:r>
          </a:p>
        </p:txBody>
      </p:sp>
      <p:sp>
        <p:nvSpPr>
          <p:cNvPr id="454774" name="Rectangle 118"/>
          <p:cNvSpPr>
            <a:spLocks noChangeArrowheads="1"/>
          </p:cNvSpPr>
          <p:nvPr/>
        </p:nvSpPr>
        <p:spPr bwMode="auto">
          <a:xfrm>
            <a:off x="2881313" y="37433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000"/>
              <a:t>R6</a:t>
            </a:r>
          </a:p>
        </p:txBody>
      </p:sp>
      <p:sp>
        <p:nvSpPr>
          <p:cNvPr id="454775" name="Rectangle 119"/>
          <p:cNvSpPr>
            <a:spLocks noChangeArrowheads="1"/>
          </p:cNvSpPr>
          <p:nvPr/>
        </p:nvSpPr>
        <p:spPr bwMode="auto">
          <a:xfrm>
            <a:off x="2881313" y="23717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000"/>
              <a:t>R0</a:t>
            </a:r>
          </a:p>
        </p:txBody>
      </p:sp>
      <p:sp>
        <p:nvSpPr>
          <p:cNvPr id="454776" name="Rectangle 120"/>
          <p:cNvSpPr>
            <a:spLocks noChangeArrowheads="1"/>
          </p:cNvSpPr>
          <p:nvPr/>
        </p:nvSpPr>
        <p:spPr bwMode="auto">
          <a:xfrm>
            <a:off x="2881313" y="39719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000"/>
              <a:t>R7</a:t>
            </a:r>
          </a:p>
        </p:txBody>
      </p:sp>
      <p:sp>
        <p:nvSpPr>
          <p:cNvPr id="454777" name="Text Box 121"/>
          <p:cNvSpPr txBox="1">
            <a:spLocks noChangeArrowheads="1"/>
          </p:cNvSpPr>
          <p:nvPr/>
        </p:nvSpPr>
        <p:spPr bwMode="auto">
          <a:xfrm>
            <a:off x="2228850" y="2662238"/>
            <a:ext cx="506413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regA</a:t>
            </a:r>
          </a:p>
        </p:txBody>
      </p:sp>
      <p:sp>
        <p:nvSpPr>
          <p:cNvPr id="454778" name="Text Box 122"/>
          <p:cNvSpPr txBox="1">
            <a:spLocks noChangeArrowheads="1"/>
          </p:cNvSpPr>
          <p:nvPr/>
        </p:nvSpPr>
        <p:spPr bwMode="auto">
          <a:xfrm>
            <a:off x="2233613" y="2886075"/>
            <a:ext cx="4984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regB</a:t>
            </a:r>
          </a:p>
        </p:txBody>
      </p:sp>
      <p:sp>
        <p:nvSpPr>
          <p:cNvPr id="454779" name="Text Box 123"/>
          <p:cNvSpPr txBox="1">
            <a:spLocks noChangeArrowheads="1"/>
          </p:cNvSpPr>
          <p:nvPr/>
        </p:nvSpPr>
        <p:spPr bwMode="auto">
          <a:xfrm>
            <a:off x="1609725" y="5181600"/>
            <a:ext cx="83185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Bits 22-24</a:t>
            </a:r>
          </a:p>
        </p:txBody>
      </p:sp>
      <p:sp>
        <p:nvSpPr>
          <p:cNvPr id="454780" name="Text Box 124"/>
          <p:cNvSpPr txBox="1">
            <a:spLocks noChangeArrowheads="1"/>
          </p:cNvSpPr>
          <p:nvPr/>
        </p:nvSpPr>
        <p:spPr bwMode="auto">
          <a:xfrm>
            <a:off x="8610600" y="3900488"/>
            <a:ext cx="519113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data</a:t>
            </a:r>
          </a:p>
        </p:txBody>
      </p:sp>
      <p:sp>
        <p:nvSpPr>
          <p:cNvPr id="454781" name="Text Box 125"/>
          <p:cNvSpPr txBox="1">
            <a:spLocks noChangeArrowheads="1"/>
          </p:cNvSpPr>
          <p:nvPr/>
        </p:nvSpPr>
        <p:spPr bwMode="auto">
          <a:xfrm>
            <a:off x="8653463" y="4191000"/>
            <a:ext cx="490537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dest</a:t>
            </a:r>
          </a:p>
        </p:txBody>
      </p:sp>
      <p:sp>
        <p:nvSpPr>
          <p:cNvPr id="454783" name="Text Box 127"/>
          <p:cNvSpPr txBox="1">
            <a:spLocks noChangeArrowheads="1"/>
          </p:cNvSpPr>
          <p:nvPr/>
        </p:nvSpPr>
        <p:spPr bwMode="auto">
          <a:xfrm>
            <a:off x="60325" y="193675"/>
            <a:ext cx="89979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Fetch 		     Decode		Execute	  Memory	 WB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0" y="0"/>
            <a:ext cx="1200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rgbClr val="FF0000"/>
                </a:solidFill>
              </a:rPr>
              <a:t>Basic Pipelining</a:t>
            </a:r>
            <a:endParaRPr lang="en-US" sz="1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512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811" name="Line 131"/>
          <p:cNvSpPr>
            <a:spLocks noChangeShapeType="1"/>
          </p:cNvSpPr>
          <p:nvPr/>
        </p:nvSpPr>
        <p:spPr bwMode="auto">
          <a:xfrm>
            <a:off x="1676400" y="33528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812" name="Line 132"/>
          <p:cNvSpPr>
            <a:spLocks noChangeShapeType="1"/>
          </p:cNvSpPr>
          <p:nvPr/>
        </p:nvSpPr>
        <p:spPr bwMode="auto">
          <a:xfrm>
            <a:off x="1676400" y="35052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813" name="Line 133"/>
          <p:cNvSpPr>
            <a:spLocks noChangeShapeType="1"/>
          </p:cNvSpPr>
          <p:nvPr/>
        </p:nvSpPr>
        <p:spPr bwMode="auto">
          <a:xfrm>
            <a:off x="1905000" y="34290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682" name="Line 2"/>
          <p:cNvSpPr>
            <a:spLocks noChangeShapeType="1"/>
          </p:cNvSpPr>
          <p:nvPr/>
        </p:nvSpPr>
        <p:spPr bwMode="auto">
          <a:xfrm flipH="1" flipV="1">
            <a:off x="5229225" y="3876675"/>
            <a:ext cx="117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683" name="Line 3"/>
          <p:cNvSpPr>
            <a:spLocks noChangeShapeType="1"/>
          </p:cNvSpPr>
          <p:nvPr/>
        </p:nvSpPr>
        <p:spPr bwMode="auto">
          <a:xfrm flipV="1">
            <a:off x="5715000" y="25908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684" name="Rectangle 4"/>
          <p:cNvSpPr>
            <a:spLocks noChangeArrowheads="1"/>
          </p:cNvSpPr>
          <p:nvPr/>
        </p:nvSpPr>
        <p:spPr bwMode="auto">
          <a:xfrm>
            <a:off x="6248400" y="762000"/>
            <a:ext cx="457200" cy="5334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5685" name="Line 5"/>
          <p:cNvSpPr>
            <a:spLocks noChangeShapeType="1"/>
          </p:cNvSpPr>
          <p:nvPr/>
        </p:nvSpPr>
        <p:spPr bwMode="auto">
          <a:xfrm>
            <a:off x="8305800" y="50292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686" name="Line 6"/>
          <p:cNvSpPr>
            <a:spLocks noChangeShapeType="1"/>
          </p:cNvSpPr>
          <p:nvPr/>
        </p:nvSpPr>
        <p:spPr bwMode="auto">
          <a:xfrm>
            <a:off x="6705600" y="44958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688" name="Rectangle 8"/>
          <p:cNvSpPr>
            <a:spLocks noChangeArrowheads="1"/>
          </p:cNvSpPr>
          <p:nvPr/>
        </p:nvSpPr>
        <p:spPr bwMode="auto">
          <a:xfrm>
            <a:off x="152400" y="2933700"/>
            <a:ext cx="304800" cy="685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0"/>
              <a:t>PC</a:t>
            </a:r>
          </a:p>
        </p:txBody>
      </p:sp>
      <p:sp>
        <p:nvSpPr>
          <p:cNvPr id="455689" name="Rectangle 9"/>
          <p:cNvSpPr>
            <a:spLocks noChangeArrowheads="1"/>
          </p:cNvSpPr>
          <p:nvPr/>
        </p:nvSpPr>
        <p:spPr bwMode="auto">
          <a:xfrm>
            <a:off x="609600" y="2857500"/>
            <a:ext cx="4572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0"/>
              <a:t>Inst</a:t>
            </a:r>
          </a:p>
          <a:p>
            <a:pPr algn="ctr"/>
            <a:r>
              <a:rPr lang="en-US" sz="1400" b="0"/>
              <a:t>mem</a:t>
            </a:r>
          </a:p>
        </p:txBody>
      </p:sp>
      <p:sp>
        <p:nvSpPr>
          <p:cNvPr id="455690" name="Rectangle 10"/>
          <p:cNvSpPr>
            <a:spLocks noChangeArrowheads="1"/>
          </p:cNvSpPr>
          <p:nvPr/>
        </p:nvSpPr>
        <p:spPr bwMode="auto">
          <a:xfrm rot="-5400000">
            <a:off x="2247900" y="28575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0"/>
              <a:t>Register file</a:t>
            </a:r>
          </a:p>
          <a:p>
            <a:endParaRPr lang="en-US" sz="1400" b="0"/>
          </a:p>
          <a:p>
            <a:endParaRPr lang="en-US" sz="1400" b="0"/>
          </a:p>
          <a:p>
            <a:endParaRPr lang="en-US" sz="1400" b="0"/>
          </a:p>
        </p:txBody>
      </p:sp>
      <p:sp>
        <p:nvSpPr>
          <p:cNvPr id="455691" name="AutoShape 11"/>
          <p:cNvSpPr>
            <a:spLocks noChangeArrowheads="1"/>
          </p:cNvSpPr>
          <p:nvPr/>
        </p:nvSpPr>
        <p:spPr bwMode="auto">
          <a:xfrm rot="-5400000">
            <a:off x="8286750" y="29146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99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US" sz="1400" b="0"/>
              <a:t>M</a:t>
            </a:r>
          </a:p>
          <a:p>
            <a:pPr algn="ctr"/>
            <a:r>
              <a:rPr lang="en-US" sz="1400" b="0"/>
              <a:t>U</a:t>
            </a:r>
          </a:p>
          <a:p>
            <a:pPr algn="ctr"/>
            <a:r>
              <a:rPr lang="en-US" sz="1400" b="0"/>
              <a:t>X</a:t>
            </a:r>
          </a:p>
        </p:txBody>
      </p:sp>
      <p:grpSp>
        <p:nvGrpSpPr>
          <p:cNvPr id="455692" name="Group 12"/>
          <p:cNvGrpSpPr>
            <a:grpSpLocks/>
          </p:cNvGrpSpPr>
          <p:nvPr/>
        </p:nvGrpSpPr>
        <p:grpSpPr bwMode="auto">
          <a:xfrm>
            <a:off x="5334000" y="2743200"/>
            <a:ext cx="542925" cy="1371600"/>
            <a:chOff x="-72" y="2365"/>
            <a:chExt cx="397" cy="1056"/>
          </a:xfrm>
        </p:grpSpPr>
        <p:sp>
          <p:nvSpPr>
            <p:cNvPr id="455693" name="Freeform 13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/>
              <a:ahLst/>
              <a:cxnLst>
                <a:cxn ang="0">
                  <a:pos x="480" y="288"/>
                </a:cxn>
                <a:cxn ang="0">
                  <a:pos x="672" y="0"/>
                </a:cxn>
                <a:cxn ang="0">
                  <a:pos x="432" y="0"/>
                </a:cxn>
                <a:cxn ang="0">
                  <a:pos x="384" y="96"/>
                </a:cxn>
                <a:cxn ang="0">
                  <a:pos x="288" y="96"/>
                </a:cxn>
                <a:cxn ang="0">
                  <a:pos x="240" y="0"/>
                </a:cxn>
                <a:cxn ang="0">
                  <a:pos x="0" y="0"/>
                </a:cxn>
                <a:cxn ang="0">
                  <a:pos x="192" y="288"/>
                </a:cxn>
                <a:cxn ang="0">
                  <a:pos x="480" y="288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5694" name="Text Box 14"/>
            <p:cNvSpPr txBox="1">
              <a:spLocks noChangeArrowheads="1"/>
            </p:cNvSpPr>
            <p:nvPr/>
          </p:nvSpPr>
          <p:spPr bwMode="auto">
            <a:xfrm>
              <a:off x="96" y="2630"/>
              <a:ext cx="229" cy="56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A</a:t>
              </a:r>
            </a:p>
            <a:p>
              <a:r>
                <a:rPr lang="en-US" sz="1400"/>
                <a:t>L</a:t>
              </a:r>
            </a:p>
            <a:p>
              <a:r>
                <a:rPr lang="en-US" sz="1400"/>
                <a:t>U</a:t>
              </a:r>
            </a:p>
          </p:txBody>
        </p:sp>
      </p:grpSp>
      <p:sp>
        <p:nvSpPr>
          <p:cNvPr id="455695" name="AutoShape 15"/>
          <p:cNvSpPr>
            <a:spLocks noChangeArrowheads="1"/>
          </p:cNvSpPr>
          <p:nvPr/>
        </p:nvSpPr>
        <p:spPr bwMode="auto">
          <a:xfrm rot="5400000" flipH="1">
            <a:off x="171450" y="10477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99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r>
              <a:rPr lang="en-US" sz="1000" b="0"/>
              <a:t>M</a:t>
            </a:r>
          </a:p>
          <a:p>
            <a:pPr algn="ctr"/>
            <a:r>
              <a:rPr lang="en-US" sz="1000" b="0"/>
              <a:t>U</a:t>
            </a:r>
          </a:p>
          <a:p>
            <a:pPr algn="ctr"/>
            <a:r>
              <a:rPr lang="en-US" sz="1000" b="0"/>
              <a:t>X</a:t>
            </a:r>
          </a:p>
        </p:txBody>
      </p:sp>
      <p:sp>
        <p:nvSpPr>
          <p:cNvPr id="455696" name="Rectangle 16"/>
          <p:cNvSpPr>
            <a:spLocks noChangeArrowheads="1"/>
          </p:cNvSpPr>
          <p:nvPr/>
        </p:nvSpPr>
        <p:spPr bwMode="auto">
          <a:xfrm>
            <a:off x="304800" y="182880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1</a:t>
            </a:r>
          </a:p>
        </p:txBody>
      </p:sp>
      <p:sp>
        <p:nvSpPr>
          <p:cNvPr id="455697" name="Rectangle 17"/>
          <p:cNvSpPr>
            <a:spLocks noChangeArrowheads="1"/>
          </p:cNvSpPr>
          <p:nvPr/>
        </p:nvSpPr>
        <p:spPr bwMode="auto">
          <a:xfrm>
            <a:off x="1143000" y="800100"/>
            <a:ext cx="457200" cy="52959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5698" name="Rectangle 18"/>
          <p:cNvSpPr>
            <a:spLocks noChangeArrowheads="1"/>
          </p:cNvSpPr>
          <p:nvPr/>
        </p:nvSpPr>
        <p:spPr bwMode="auto">
          <a:xfrm>
            <a:off x="3962400" y="762000"/>
            <a:ext cx="457200" cy="5334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5699" name="Rectangle 19"/>
          <p:cNvSpPr>
            <a:spLocks noChangeArrowheads="1"/>
          </p:cNvSpPr>
          <p:nvPr/>
        </p:nvSpPr>
        <p:spPr bwMode="auto">
          <a:xfrm>
            <a:off x="7010400" y="2971800"/>
            <a:ext cx="6858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0"/>
              <a:t>Data</a:t>
            </a:r>
          </a:p>
          <a:p>
            <a:pPr algn="ctr"/>
            <a:r>
              <a:rPr lang="en-US" sz="1400" b="0"/>
              <a:t>memory</a:t>
            </a:r>
          </a:p>
        </p:txBody>
      </p:sp>
      <p:sp>
        <p:nvSpPr>
          <p:cNvPr id="455700" name="Rectangle 20"/>
          <p:cNvSpPr>
            <a:spLocks noChangeArrowheads="1"/>
          </p:cNvSpPr>
          <p:nvPr/>
        </p:nvSpPr>
        <p:spPr bwMode="auto">
          <a:xfrm>
            <a:off x="7848600" y="762000"/>
            <a:ext cx="457200" cy="5334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5701" name="Group 21"/>
          <p:cNvGrpSpPr>
            <a:grpSpLocks/>
          </p:cNvGrpSpPr>
          <p:nvPr/>
        </p:nvGrpSpPr>
        <p:grpSpPr bwMode="auto">
          <a:xfrm>
            <a:off x="609600" y="1828800"/>
            <a:ext cx="446088" cy="762000"/>
            <a:chOff x="624" y="1248"/>
            <a:chExt cx="281" cy="480"/>
          </a:xfrm>
        </p:grpSpPr>
        <p:sp>
          <p:nvSpPr>
            <p:cNvPr id="455702" name="Freeform 22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144"/>
                </a:cxn>
                <a:cxn ang="0">
                  <a:pos x="240" y="336"/>
                </a:cxn>
                <a:cxn ang="0">
                  <a:pos x="0" y="480"/>
                </a:cxn>
                <a:cxn ang="0">
                  <a:pos x="0" y="336"/>
                </a:cxn>
                <a:cxn ang="0">
                  <a:pos x="96" y="240"/>
                </a:cxn>
                <a:cxn ang="0">
                  <a:pos x="0" y="144"/>
                </a:cxn>
                <a:cxn ang="0">
                  <a:pos x="0" y="0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5703" name="Text Box 23"/>
            <p:cNvSpPr txBox="1">
              <a:spLocks noChangeArrowheads="1"/>
            </p:cNvSpPr>
            <p:nvPr/>
          </p:nvSpPr>
          <p:spPr bwMode="auto">
            <a:xfrm>
              <a:off x="680" y="1346"/>
              <a:ext cx="225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</p:grpSp>
      <p:grpSp>
        <p:nvGrpSpPr>
          <p:cNvPr id="455704" name="Group 24"/>
          <p:cNvGrpSpPr>
            <a:grpSpLocks/>
          </p:cNvGrpSpPr>
          <p:nvPr/>
        </p:nvGrpSpPr>
        <p:grpSpPr bwMode="auto">
          <a:xfrm>
            <a:off x="4876800" y="1600200"/>
            <a:ext cx="446088" cy="762000"/>
            <a:chOff x="624" y="1248"/>
            <a:chExt cx="281" cy="480"/>
          </a:xfrm>
        </p:grpSpPr>
        <p:sp>
          <p:nvSpPr>
            <p:cNvPr id="455705" name="Freeform 25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144"/>
                </a:cxn>
                <a:cxn ang="0">
                  <a:pos x="240" y="336"/>
                </a:cxn>
                <a:cxn ang="0">
                  <a:pos x="0" y="480"/>
                </a:cxn>
                <a:cxn ang="0">
                  <a:pos x="0" y="336"/>
                </a:cxn>
                <a:cxn ang="0">
                  <a:pos x="96" y="240"/>
                </a:cxn>
                <a:cxn ang="0">
                  <a:pos x="0" y="144"/>
                </a:cxn>
                <a:cxn ang="0">
                  <a:pos x="0" y="0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5706" name="Text Box 26"/>
            <p:cNvSpPr txBox="1">
              <a:spLocks noChangeArrowheads="1"/>
            </p:cNvSpPr>
            <p:nvPr/>
          </p:nvSpPr>
          <p:spPr bwMode="auto">
            <a:xfrm>
              <a:off x="680" y="1346"/>
              <a:ext cx="225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</p:grpSp>
      <p:sp>
        <p:nvSpPr>
          <p:cNvPr id="455707" name="Line 27"/>
          <p:cNvSpPr>
            <a:spLocks noChangeShapeType="1"/>
          </p:cNvSpPr>
          <p:nvPr/>
        </p:nvSpPr>
        <p:spPr bwMode="auto">
          <a:xfrm>
            <a:off x="1066800" y="328295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08" name="Line 28"/>
          <p:cNvSpPr>
            <a:spLocks noChangeShapeType="1"/>
          </p:cNvSpPr>
          <p:nvPr/>
        </p:nvSpPr>
        <p:spPr bwMode="auto">
          <a:xfrm>
            <a:off x="990600" y="22098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09" name="Line 29"/>
          <p:cNvSpPr>
            <a:spLocks noChangeShapeType="1"/>
          </p:cNvSpPr>
          <p:nvPr/>
        </p:nvSpPr>
        <p:spPr bwMode="auto">
          <a:xfrm flipV="1">
            <a:off x="1066800" y="1447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10" name="Line 30"/>
          <p:cNvSpPr>
            <a:spLocks noChangeShapeType="1"/>
          </p:cNvSpPr>
          <p:nvPr/>
        </p:nvSpPr>
        <p:spPr bwMode="auto">
          <a:xfrm flipH="1">
            <a:off x="714375" y="1447800"/>
            <a:ext cx="428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11" name="Line 31"/>
          <p:cNvSpPr>
            <a:spLocks noChangeShapeType="1"/>
          </p:cNvSpPr>
          <p:nvPr/>
        </p:nvSpPr>
        <p:spPr bwMode="auto">
          <a:xfrm>
            <a:off x="538163" y="1938338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12" name="Line 32"/>
          <p:cNvSpPr>
            <a:spLocks noChangeShapeType="1"/>
          </p:cNvSpPr>
          <p:nvPr/>
        </p:nvSpPr>
        <p:spPr bwMode="auto">
          <a:xfrm flipV="1">
            <a:off x="457200" y="3276600"/>
            <a:ext cx="152400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13" name="Line 33"/>
          <p:cNvSpPr>
            <a:spLocks noChangeShapeType="1"/>
          </p:cNvSpPr>
          <p:nvPr/>
        </p:nvSpPr>
        <p:spPr bwMode="auto">
          <a:xfrm flipV="1">
            <a:off x="533400" y="24384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14" name="Line 34"/>
          <p:cNvSpPr>
            <a:spLocks noChangeShapeType="1"/>
          </p:cNvSpPr>
          <p:nvPr/>
        </p:nvSpPr>
        <p:spPr bwMode="auto">
          <a:xfrm>
            <a:off x="533400" y="2438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15" name="Line 35"/>
          <p:cNvSpPr>
            <a:spLocks noChangeShapeType="1"/>
          </p:cNvSpPr>
          <p:nvPr/>
        </p:nvSpPr>
        <p:spPr bwMode="auto">
          <a:xfrm flipV="1">
            <a:off x="76200" y="1219200"/>
            <a:ext cx="0" cy="205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16" name="Line 36"/>
          <p:cNvSpPr>
            <a:spLocks noChangeShapeType="1"/>
          </p:cNvSpPr>
          <p:nvPr/>
        </p:nvSpPr>
        <p:spPr bwMode="auto">
          <a:xfrm>
            <a:off x="76200" y="12192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17" name="Line 37"/>
          <p:cNvSpPr>
            <a:spLocks noChangeShapeType="1"/>
          </p:cNvSpPr>
          <p:nvPr/>
        </p:nvSpPr>
        <p:spPr bwMode="auto">
          <a:xfrm>
            <a:off x="76200" y="32766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18" name="Line 38"/>
          <p:cNvSpPr>
            <a:spLocks noChangeShapeType="1"/>
          </p:cNvSpPr>
          <p:nvPr/>
        </p:nvSpPr>
        <p:spPr bwMode="auto">
          <a:xfrm>
            <a:off x="1600200" y="32766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19" name="Line 39"/>
          <p:cNvSpPr>
            <a:spLocks noChangeShapeType="1"/>
          </p:cNvSpPr>
          <p:nvPr/>
        </p:nvSpPr>
        <p:spPr bwMode="auto">
          <a:xfrm>
            <a:off x="1676400" y="2895600"/>
            <a:ext cx="0" cy="2514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20" name="Line 40"/>
          <p:cNvSpPr>
            <a:spLocks noChangeShapeType="1"/>
          </p:cNvSpPr>
          <p:nvPr/>
        </p:nvSpPr>
        <p:spPr bwMode="auto">
          <a:xfrm>
            <a:off x="1676400" y="4267200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21" name="Line 41"/>
          <p:cNvSpPr>
            <a:spLocks noChangeShapeType="1"/>
          </p:cNvSpPr>
          <p:nvPr/>
        </p:nvSpPr>
        <p:spPr bwMode="auto">
          <a:xfrm>
            <a:off x="1676400" y="28956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22" name="Line 42"/>
          <p:cNvSpPr>
            <a:spLocks noChangeShapeType="1"/>
          </p:cNvSpPr>
          <p:nvPr/>
        </p:nvSpPr>
        <p:spPr bwMode="auto">
          <a:xfrm>
            <a:off x="1676400" y="3124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23" name="Line 43"/>
          <p:cNvSpPr>
            <a:spLocks noChangeShapeType="1"/>
          </p:cNvSpPr>
          <p:nvPr/>
        </p:nvSpPr>
        <p:spPr bwMode="auto">
          <a:xfrm>
            <a:off x="3581400" y="36576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24" name="Line 44"/>
          <p:cNvSpPr>
            <a:spLocks noChangeShapeType="1"/>
          </p:cNvSpPr>
          <p:nvPr/>
        </p:nvSpPr>
        <p:spPr bwMode="auto">
          <a:xfrm>
            <a:off x="3581400" y="30480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25" name="Line 45"/>
          <p:cNvSpPr>
            <a:spLocks noChangeShapeType="1"/>
          </p:cNvSpPr>
          <p:nvPr/>
        </p:nvSpPr>
        <p:spPr bwMode="auto">
          <a:xfrm>
            <a:off x="4419600" y="3657600"/>
            <a:ext cx="4572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26" name="Line 46"/>
          <p:cNvSpPr>
            <a:spLocks noChangeShapeType="1"/>
          </p:cNvSpPr>
          <p:nvPr/>
        </p:nvSpPr>
        <p:spPr bwMode="auto">
          <a:xfrm>
            <a:off x="4419600" y="30480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27" name="Line 47"/>
          <p:cNvSpPr>
            <a:spLocks noChangeShapeType="1"/>
          </p:cNvSpPr>
          <p:nvPr/>
        </p:nvSpPr>
        <p:spPr bwMode="auto">
          <a:xfrm flipV="1">
            <a:off x="1600200" y="2209800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28" name="Line 48"/>
          <p:cNvSpPr>
            <a:spLocks noChangeShapeType="1"/>
          </p:cNvSpPr>
          <p:nvPr/>
        </p:nvSpPr>
        <p:spPr bwMode="auto">
          <a:xfrm>
            <a:off x="4419600" y="2209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29" name="Line 49"/>
          <p:cNvSpPr>
            <a:spLocks noChangeShapeType="1"/>
          </p:cNvSpPr>
          <p:nvPr/>
        </p:nvSpPr>
        <p:spPr bwMode="auto">
          <a:xfrm>
            <a:off x="4419600" y="4267200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30" name="Line 50"/>
          <p:cNvSpPr>
            <a:spLocks noChangeShapeType="1"/>
          </p:cNvSpPr>
          <p:nvPr/>
        </p:nvSpPr>
        <p:spPr bwMode="auto">
          <a:xfrm flipV="1">
            <a:off x="4572000" y="1752600"/>
            <a:ext cx="0" cy="2514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31" name="Line 51"/>
          <p:cNvSpPr>
            <a:spLocks noChangeShapeType="1"/>
          </p:cNvSpPr>
          <p:nvPr/>
        </p:nvSpPr>
        <p:spPr bwMode="auto">
          <a:xfrm>
            <a:off x="4419600" y="1752600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32" name="AutoShape 52"/>
          <p:cNvSpPr>
            <a:spLocks noChangeArrowheads="1"/>
          </p:cNvSpPr>
          <p:nvPr/>
        </p:nvSpPr>
        <p:spPr bwMode="auto">
          <a:xfrm rot="-5400000">
            <a:off x="4552950" y="37528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99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US" sz="1400" b="0"/>
              <a:t>M</a:t>
            </a:r>
          </a:p>
          <a:p>
            <a:pPr algn="ctr"/>
            <a:r>
              <a:rPr lang="en-US" sz="1400" b="0"/>
              <a:t>U</a:t>
            </a:r>
          </a:p>
          <a:p>
            <a:pPr algn="ctr"/>
            <a:r>
              <a:rPr lang="en-US" sz="1400" b="0"/>
              <a:t>X</a:t>
            </a:r>
          </a:p>
        </p:txBody>
      </p:sp>
      <p:sp>
        <p:nvSpPr>
          <p:cNvPr id="455733" name="Line 53"/>
          <p:cNvSpPr>
            <a:spLocks noChangeShapeType="1"/>
          </p:cNvSpPr>
          <p:nvPr/>
        </p:nvSpPr>
        <p:spPr bwMode="auto">
          <a:xfrm>
            <a:off x="5815013" y="3429000"/>
            <a:ext cx="4333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34" name="Line 54"/>
          <p:cNvSpPr>
            <a:spLocks noChangeShapeType="1"/>
          </p:cNvSpPr>
          <p:nvPr/>
        </p:nvSpPr>
        <p:spPr bwMode="auto">
          <a:xfrm>
            <a:off x="5257800" y="19812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35" name="Line 55"/>
          <p:cNvSpPr>
            <a:spLocks noChangeShapeType="1"/>
          </p:cNvSpPr>
          <p:nvPr/>
        </p:nvSpPr>
        <p:spPr bwMode="auto">
          <a:xfrm>
            <a:off x="6705600" y="34290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36" name="Line 56"/>
          <p:cNvSpPr>
            <a:spLocks noChangeShapeType="1"/>
          </p:cNvSpPr>
          <p:nvPr/>
        </p:nvSpPr>
        <p:spPr bwMode="auto">
          <a:xfrm flipV="1">
            <a:off x="6934200" y="28194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37" name="Line 57"/>
          <p:cNvSpPr>
            <a:spLocks noChangeShapeType="1"/>
          </p:cNvSpPr>
          <p:nvPr/>
        </p:nvSpPr>
        <p:spPr bwMode="auto">
          <a:xfrm>
            <a:off x="6934200" y="28194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38" name="Line 58"/>
          <p:cNvSpPr>
            <a:spLocks noChangeShapeType="1"/>
          </p:cNvSpPr>
          <p:nvPr/>
        </p:nvSpPr>
        <p:spPr bwMode="auto">
          <a:xfrm>
            <a:off x="7696200" y="33528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39" name="Line 59"/>
          <p:cNvSpPr>
            <a:spLocks noChangeShapeType="1"/>
          </p:cNvSpPr>
          <p:nvPr/>
        </p:nvSpPr>
        <p:spPr bwMode="auto">
          <a:xfrm>
            <a:off x="8305800" y="33528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40" name="Line 60"/>
          <p:cNvSpPr>
            <a:spLocks noChangeShapeType="1"/>
          </p:cNvSpPr>
          <p:nvPr/>
        </p:nvSpPr>
        <p:spPr bwMode="auto">
          <a:xfrm>
            <a:off x="8305800" y="28194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41" name="Line 61"/>
          <p:cNvSpPr>
            <a:spLocks noChangeShapeType="1"/>
          </p:cNvSpPr>
          <p:nvPr/>
        </p:nvSpPr>
        <p:spPr bwMode="auto">
          <a:xfrm>
            <a:off x="4495800" y="36576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42" name="Line 62"/>
          <p:cNvSpPr>
            <a:spLocks noChangeShapeType="1"/>
          </p:cNvSpPr>
          <p:nvPr/>
        </p:nvSpPr>
        <p:spPr bwMode="auto">
          <a:xfrm>
            <a:off x="4419600" y="4495800"/>
            <a:ext cx="1828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43" name="Line 63"/>
          <p:cNvSpPr>
            <a:spLocks noChangeShapeType="1"/>
          </p:cNvSpPr>
          <p:nvPr/>
        </p:nvSpPr>
        <p:spPr bwMode="auto">
          <a:xfrm>
            <a:off x="2438400" y="38100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46" name="Line 66"/>
          <p:cNvSpPr>
            <a:spLocks noChangeShapeType="1"/>
          </p:cNvSpPr>
          <p:nvPr/>
        </p:nvSpPr>
        <p:spPr bwMode="auto">
          <a:xfrm>
            <a:off x="6705600" y="19812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47" name="Line 67"/>
          <p:cNvSpPr>
            <a:spLocks noChangeShapeType="1"/>
          </p:cNvSpPr>
          <p:nvPr/>
        </p:nvSpPr>
        <p:spPr bwMode="auto">
          <a:xfrm flipV="1">
            <a:off x="6934200" y="9906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48" name="Line 68"/>
          <p:cNvSpPr>
            <a:spLocks noChangeShapeType="1"/>
          </p:cNvSpPr>
          <p:nvPr/>
        </p:nvSpPr>
        <p:spPr bwMode="auto">
          <a:xfrm flipH="1">
            <a:off x="719138" y="990600"/>
            <a:ext cx="6215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49" name="Text Box 69"/>
          <p:cNvSpPr txBox="1">
            <a:spLocks noChangeArrowheads="1"/>
          </p:cNvSpPr>
          <p:nvPr/>
        </p:nvSpPr>
        <p:spPr bwMode="auto">
          <a:xfrm>
            <a:off x="1143000" y="6035675"/>
            <a:ext cx="573088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IF/</a:t>
            </a:r>
          </a:p>
          <a:p>
            <a:r>
              <a:rPr lang="en-US"/>
              <a:t>ID</a:t>
            </a:r>
          </a:p>
        </p:txBody>
      </p:sp>
      <p:sp>
        <p:nvSpPr>
          <p:cNvPr id="455750" name="Text Box 70"/>
          <p:cNvSpPr txBox="1">
            <a:spLocks noChangeArrowheads="1"/>
          </p:cNvSpPr>
          <p:nvPr/>
        </p:nvSpPr>
        <p:spPr bwMode="auto">
          <a:xfrm>
            <a:off x="3733800" y="6035675"/>
            <a:ext cx="608013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ID/</a:t>
            </a:r>
          </a:p>
          <a:p>
            <a:r>
              <a:rPr lang="en-US"/>
              <a:t>EX</a:t>
            </a:r>
          </a:p>
        </p:txBody>
      </p:sp>
      <p:sp>
        <p:nvSpPr>
          <p:cNvPr id="455751" name="Text Box 71"/>
          <p:cNvSpPr txBox="1">
            <a:spLocks noChangeArrowheads="1"/>
          </p:cNvSpPr>
          <p:nvPr/>
        </p:nvSpPr>
        <p:spPr bwMode="auto">
          <a:xfrm>
            <a:off x="6019800" y="6035675"/>
            <a:ext cx="860425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EX/</a:t>
            </a:r>
          </a:p>
          <a:p>
            <a:pPr algn="ctr"/>
            <a:r>
              <a:rPr lang="en-US"/>
              <a:t>Mem</a:t>
            </a:r>
          </a:p>
        </p:txBody>
      </p:sp>
      <p:sp>
        <p:nvSpPr>
          <p:cNvPr id="455752" name="Text Box 72"/>
          <p:cNvSpPr txBox="1">
            <a:spLocks noChangeArrowheads="1"/>
          </p:cNvSpPr>
          <p:nvPr/>
        </p:nvSpPr>
        <p:spPr bwMode="auto">
          <a:xfrm>
            <a:off x="7620000" y="6035675"/>
            <a:ext cx="944563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Mem/</a:t>
            </a:r>
          </a:p>
          <a:p>
            <a:pPr algn="ctr"/>
            <a:r>
              <a:rPr lang="en-US"/>
              <a:t>WB</a:t>
            </a:r>
          </a:p>
        </p:txBody>
      </p:sp>
      <p:sp>
        <p:nvSpPr>
          <p:cNvPr id="455753" name="Line 73"/>
          <p:cNvSpPr>
            <a:spLocks noChangeShapeType="1"/>
          </p:cNvSpPr>
          <p:nvPr/>
        </p:nvSpPr>
        <p:spPr bwMode="auto">
          <a:xfrm>
            <a:off x="4410075" y="54102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54" name="Line 74"/>
          <p:cNvSpPr>
            <a:spLocks noChangeShapeType="1"/>
          </p:cNvSpPr>
          <p:nvPr/>
        </p:nvSpPr>
        <p:spPr bwMode="auto">
          <a:xfrm>
            <a:off x="6705600" y="54102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56" name="AutoShape 76"/>
          <p:cNvSpPr>
            <a:spLocks noChangeArrowheads="1"/>
          </p:cNvSpPr>
          <p:nvPr/>
        </p:nvSpPr>
        <p:spPr bwMode="auto">
          <a:xfrm rot="-5400000">
            <a:off x="1562100" y="3336925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99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US" sz="900" b="0"/>
              <a:t>M</a:t>
            </a:r>
          </a:p>
          <a:p>
            <a:pPr algn="ctr"/>
            <a:r>
              <a:rPr lang="en-US" sz="900" b="0"/>
              <a:t>U</a:t>
            </a:r>
          </a:p>
          <a:p>
            <a:pPr algn="ctr"/>
            <a:r>
              <a:rPr lang="en-US" sz="900" b="0"/>
              <a:t>X</a:t>
            </a:r>
          </a:p>
        </p:txBody>
      </p:sp>
      <p:sp>
        <p:nvSpPr>
          <p:cNvPr id="455759" name="Line 79"/>
          <p:cNvSpPr>
            <a:spLocks noChangeShapeType="1"/>
          </p:cNvSpPr>
          <p:nvPr/>
        </p:nvSpPr>
        <p:spPr bwMode="auto">
          <a:xfrm>
            <a:off x="1676400" y="5410200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60" name="Rectangle 80"/>
          <p:cNvSpPr>
            <a:spLocks noChangeArrowheads="1"/>
          </p:cNvSpPr>
          <p:nvPr/>
        </p:nvSpPr>
        <p:spPr bwMode="auto">
          <a:xfrm>
            <a:off x="3962400" y="5257800"/>
            <a:ext cx="457200" cy="3810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op</a:t>
            </a:r>
          </a:p>
        </p:txBody>
      </p:sp>
      <p:sp>
        <p:nvSpPr>
          <p:cNvPr id="455761" name="Rectangle 81"/>
          <p:cNvSpPr>
            <a:spLocks noChangeArrowheads="1"/>
          </p:cNvSpPr>
          <p:nvPr/>
        </p:nvSpPr>
        <p:spPr bwMode="auto">
          <a:xfrm>
            <a:off x="3962400" y="4800600"/>
            <a:ext cx="457200" cy="3810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dest</a:t>
            </a:r>
          </a:p>
        </p:txBody>
      </p:sp>
      <p:sp>
        <p:nvSpPr>
          <p:cNvPr id="455762" name="Rectangle 82"/>
          <p:cNvSpPr>
            <a:spLocks noChangeArrowheads="1"/>
          </p:cNvSpPr>
          <p:nvPr/>
        </p:nvSpPr>
        <p:spPr bwMode="auto">
          <a:xfrm>
            <a:off x="3962400" y="4114800"/>
            <a:ext cx="457200" cy="3810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offset</a:t>
            </a:r>
          </a:p>
        </p:txBody>
      </p:sp>
      <p:sp>
        <p:nvSpPr>
          <p:cNvPr id="455763" name="Rectangle 83"/>
          <p:cNvSpPr>
            <a:spLocks noChangeArrowheads="1"/>
          </p:cNvSpPr>
          <p:nvPr/>
        </p:nvSpPr>
        <p:spPr bwMode="auto">
          <a:xfrm>
            <a:off x="3962400" y="3505200"/>
            <a:ext cx="457200" cy="3810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valB</a:t>
            </a:r>
          </a:p>
        </p:txBody>
      </p:sp>
      <p:sp>
        <p:nvSpPr>
          <p:cNvPr id="455764" name="Rectangle 84"/>
          <p:cNvSpPr>
            <a:spLocks noChangeArrowheads="1"/>
          </p:cNvSpPr>
          <p:nvPr/>
        </p:nvSpPr>
        <p:spPr bwMode="auto">
          <a:xfrm>
            <a:off x="3962400" y="2895600"/>
            <a:ext cx="457200" cy="3810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valA</a:t>
            </a:r>
          </a:p>
        </p:txBody>
      </p:sp>
      <p:sp>
        <p:nvSpPr>
          <p:cNvPr id="455765" name="Rectangle 85"/>
          <p:cNvSpPr>
            <a:spLocks noChangeArrowheads="1"/>
          </p:cNvSpPr>
          <p:nvPr/>
        </p:nvSpPr>
        <p:spPr bwMode="auto">
          <a:xfrm>
            <a:off x="3962400" y="2057400"/>
            <a:ext cx="457200" cy="3810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PC+1</a:t>
            </a:r>
          </a:p>
        </p:txBody>
      </p:sp>
      <p:sp>
        <p:nvSpPr>
          <p:cNvPr id="455766" name="Rectangle 86"/>
          <p:cNvSpPr>
            <a:spLocks noChangeArrowheads="1"/>
          </p:cNvSpPr>
          <p:nvPr/>
        </p:nvSpPr>
        <p:spPr bwMode="auto">
          <a:xfrm>
            <a:off x="1143000" y="2057400"/>
            <a:ext cx="457200" cy="3810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PC+1</a:t>
            </a:r>
          </a:p>
        </p:txBody>
      </p:sp>
      <p:sp>
        <p:nvSpPr>
          <p:cNvPr id="455767" name="Rectangle 87"/>
          <p:cNvSpPr>
            <a:spLocks noChangeArrowheads="1"/>
          </p:cNvSpPr>
          <p:nvPr/>
        </p:nvSpPr>
        <p:spPr bwMode="auto">
          <a:xfrm>
            <a:off x="6248400" y="1828800"/>
            <a:ext cx="457200" cy="3810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target</a:t>
            </a:r>
          </a:p>
        </p:txBody>
      </p:sp>
      <p:sp>
        <p:nvSpPr>
          <p:cNvPr id="455768" name="Rectangle 88"/>
          <p:cNvSpPr>
            <a:spLocks noChangeArrowheads="1"/>
          </p:cNvSpPr>
          <p:nvPr/>
        </p:nvSpPr>
        <p:spPr bwMode="auto">
          <a:xfrm>
            <a:off x="6248400" y="3200400"/>
            <a:ext cx="457200" cy="3810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ALU</a:t>
            </a:r>
          </a:p>
          <a:p>
            <a:pPr algn="ctr"/>
            <a:r>
              <a:rPr lang="en-US" sz="1200"/>
              <a:t>result</a:t>
            </a:r>
          </a:p>
        </p:txBody>
      </p:sp>
      <p:sp>
        <p:nvSpPr>
          <p:cNvPr id="455769" name="Rectangle 89"/>
          <p:cNvSpPr>
            <a:spLocks noChangeArrowheads="1"/>
          </p:cNvSpPr>
          <p:nvPr/>
        </p:nvSpPr>
        <p:spPr bwMode="auto">
          <a:xfrm>
            <a:off x="6248400" y="5257800"/>
            <a:ext cx="457200" cy="3810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op</a:t>
            </a:r>
          </a:p>
        </p:txBody>
      </p:sp>
      <p:sp>
        <p:nvSpPr>
          <p:cNvPr id="455770" name="Rectangle 90"/>
          <p:cNvSpPr>
            <a:spLocks noChangeArrowheads="1"/>
          </p:cNvSpPr>
          <p:nvPr/>
        </p:nvSpPr>
        <p:spPr bwMode="auto">
          <a:xfrm>
            <a:off x="6248400" y="4800600"/>
            <a:ext cx="457200" cy="3810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dest</a:t>
            </a:r>
          </a:p>
        </p:txBody>
      </p:sp>
      <p:sp>
        <p:nvSpPr>
          <p:cNvPr id="455771" name="Rectangle 91"/>
          <p:cNvSpPr>
            <a:spLocks noChangeArrowheads="1"/>
          </p:cNvSpPr>
          <p:nvPr/>
        </p:nvSpPr>
        <p:spPr bwMode="auto">
          <a:xfrm>
            <a:off x="6248400" y="4343400"/>
            <a:ext cx="457200" cy="3810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valB</a:t>
            </a:r>
          </a:p>
        </p:txBody>
      </p:sp>
      <p:sp>
        <p:nvSpPr>
          <p:cNvPr id="455772" name="Line 92"/>
          <p:cNvSpPr>
            <a:spLocks noChangeShapeType="1"/>
          </p:cNvSpPr>
          <p:nvPr/>
        </p:nvSpPr>
        <p:spPr bwMode="auto">
          <a:xfrm>
            <a:off x="4419600" y="50292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73" name="Rectangle 93"/>
          <p:cNvSpPr>
            <a:spLocks noChangeArrowheads="1"/>
          </p:cNvSpPr>
          <p:nvPr/>
        </p:nvSpPr>
        <p:spPr bwMode="auto">
          <a:xfrm>
            <a:off x="7848600" y="5257800"/>
            <a:ext cx="457200" cy="3810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op</a:t>
            </a:r>
          </a:p>
        </p:txBody>
      </p:sp>
      <p:sp>
        <p:nvSpPr>
          <p:cNvPr id="455774" name="Rectangle 94"/>
          <p:cNvSpPr>
            <a:spLocks noChangeArrowheads="1"/>
          </p:cNvSpPr>
          <p:nvPr/>
        </p:nvSpPr>
        <p:spPr bwMode="auto">
          <a:xfrm>
            <a:off x="7848600" y="4800600"/>
            <a:ext cx="457200" cy="3810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dest</a:t>
            </a:r>
          </a:p>
        </p:txBody>
      </p:sp>
      <p:sp>
        <p:nvSpPr>
          <p:cNvPr id="455775" name="Rectangle 95"/>
          <p:cNvSpPr>
            <a:spLocks noChangeArrowheads="1"/>
          </p:cNvSpPr>
          <p:nvPr/>
        </p:nvSpPr>
        <p:spPr bwMode="auto">
          <a:xfrm>
            <a:off x="7848600" y="2667000"/>
            <a:ext cx="457200" cy="3810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ALU</a:t>
            </a:r>
          </a:p>
          <a:p>
            <a:pPr algn="ctr"/>
            <a:r>
              <a:rPr lang="en-US" sz="1200"/>
              <a:t>result</a:t>
            </a:r>
          </a:p>
        </p:txBody>
      </p:sp>
      <p:sp>
        <p:nvSpPr>
          <p:cNvPr id="455776" name="Rectangle 96"/>
          <p:cNvSpPr>
            <a:spLocks noChangeArrowheads="1"/>
          </p:cNvSpPr>
          <p:nvPr/>
        </p:nvSpPr>
        <p:spPr bwMode="auto">
          <a:xfrm>
            <a:off x="7848600" y="3200400"/>
            <a:ext cx="457200" cy="3810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mdata</a:t>
            </a:r>
          </a:p>
        </p:txBody>
      </p:sp>
      <p:sp>
        <p:nvSpPr>
          <p:cNvPr id="455777" name="Line 97"/>
          <p:cNvSpPr>
            <a:spLocks noChangeShapeType="1"/>
          </p:cNvSpPr>
          <p:nvPr/>
        </p:nvSpPr>
        <p:spPr bwMode="auto">
          <a:xfrm>
            <a:off x="6705600" y="50292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78" name="Line 98"/>
          <p:cNvSpPr>
            <a:spLocks noChangeShapeType="1"/>
          </p:cNvSpPr>
          <p:nvPr/>
        </p:nvSpPr>
        <p:spPr bwMode="auto">
          <a:xfrm flipH="1">
            <a:off x="8534400" y="4495800"/>
            <a:ext cx="533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79" name="Line 99"/>
          <p:cNvSpPr>
            <a:spLocks noChangeShapeType="1"/>
          </p:cNvSpPr>
          <p:nvPr/>
        </p:nvSpPr>
        <p:spPr bwMode="auto">
          <a:xfrm flipH="1">
            <a:off x="8534400" y="4191000"/>
            <a:ext cx="5334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80" name="Line 100"/>
          <p:cNvSpPr>
            <a:spLocks noChangeShapeType="1"/>
          </p:cNvSpPr>
          <p:nvPr/>
        </p:nvSpPr>
        <p:spPr bwMode="auto">
          <a:xfrm>
            <a:off x="8939213" y="3048000"/>
            <a:ext cx="1524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81" name="Line 101"/>
          <p:cNvSpPr>
            <a:spLocks noChangeShapeType="1"/>
          </p:cNvSpPr>
          <p:nvPr/>
        </p:nvSpPr>
        <p:spPr bwMode="auto">
          <a:xfrm>
            <a:off x="9067800" y="30480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82" name="Line 102"/>
          <p:cNvSpPr>
            <a:spLocks noChangeShapeType="1"/>
          </p:cNvSpPr>
          <p:nvPr/>
        </p:nvSpPr>
        <p:spPr bwMode="auto">
          <a:xfrm flipV="1">
            <a:off x="9067800" y="44958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783" name="Rectangle 103"/>
          <p:cNvSpPr>
            <a:spLocks noChangeArrowheads="1"/>
          </p:cNvSpPr>
          <p:nvPr/>
        </p:nvSpPr>
        <p:spPr bwMode="auto">
          <a:xfrm>
            <a:off x="6248400" y="2438400"/>
            <a:ext cx="457200" cy="3810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eq?</a:t>
            </a:r>
          </a:p>
        </p:txBody>
      </p:sp>
      <p:sp>
        <p:nvSpPr>
          <p:cNvPr id="455784" name="Rectangle 104"/>
          <p:cNvSpPr>
            <a:spLocks noChangeArrowheads="1"/>
          </p:cNvSpPr>
          <p:nvPr/>
        </p:nvSpPr>
        <p:spPr bwMode="auto">
          <a:xfrm rot="5400000">
            <a:off x="609600" y="3048000"/>
            <a:ext cx="1524000" cy="4572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instruction</a:t>
            </a:r>
          </a:p>
        </p:txBody>
      </p:sp>
      <p:sp>
        <p:nvSpPr>
          <p:cNvPr id="455785" name="Rectangle 105"/>
          <p:cNvSpPr>
            <a:spLocks noChangeArrowheads="1"/>
          </p:cNvSpPr>
          <p:nvPr/>
        </p:nvSpPr>
        <p:spPr bwMode="auto">
          <a:xfrm>
            <a:off x="3200400" y="2819400"/>
            <a:ext cx="304800" cy="2286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 </a:t>
            </a:r>
          </a:p>
        </p:txBody>
      </p:sp>
      <p:sp>
        <p:nvSpPr>
          <p:cNvPr id="455786" name="Rectangle 106"/>
          <p:cNvSpPr>
            <a:spLocks noChangeArrowheads="1"/>
          </p:cNvSpPr>
          <p:nvPr/>
        </p:nvSpPr>
        <p:spPr bwMode="auto">
          <a:xfrm>
            <a:off x="3200400" y="3048000"/>
            <a:ext cx="304800" cy="2286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 </a:t>
            </a:r>
          </a:p>
        </p:txBody>
      </p:sp>
      <p:sp>
        <p:nvSpPr>
          <p:cNvPr id="455787" name="Rectangle 107"/>
          <p:cNvSpPr>
            <a:spLocks noChangeArrowheads="1"/>
          </p:cNvSpPr>
          <p:nvPr/>
        </p:nvSpPr>
        <p:spPr bwMode="auto">
          <a:xfrm>
            <a:off x="3200400" y="3276600"/>
            <a:ext cx="304800" cy="2286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 </a:t>
            </a:r>
          </a:p>
        </p:txBody>
      </p:sp>
      <p:sp>
        <p:nvSpPr>
          <p:cNvPr id="455788" name="Rectangle 108"/>
          <p:cNvSpPr>
            <a:spLocks noChangeArrowheads="1"/>
          </p:cNvSpPr>
          <p:nvPr/>
        </p:nvSpPr>
        <p:spPr bwMode="auto">
          <a:xfrm>
            <a:off x="3200400" y="3505200"/>
            <a:ext cx="304800" cy="2286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 </a:t>
            </a:r>
          </a:p>
        </p:txBody>
      </p:sp>
      <p:sp>
        <p:nvSpPr>
          <p:cNvPr id="455789" name="Rectangle 109"/>
          <p:cNvSpPr>
            <a:spLocks noChangeArrowheads="1"/>
          </p:cNvSpPr>
          <p:nvPr/>
        </p:nvSpPr>
        <p:spPr bwMode="auto">
          <a:xfrm>
            <a:off x="3200400" y="2590800"/>
            <a:ext cx="304800" cy="2286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 </a:t>
            </a:r>
          </a:p>
        </p:txBody>
      </p:sp>
      <p:sp>
        <p:nvSpPr>
          <p:cNvPr id="455790" name="Rectangle 110"/>
          <p:cNvSpPr>
            <a:spLocks noChangeArrowheads="1"/>
          </p:cNvSpPr>
          <p:nvPr/>
        </p:nvSpPr>
        <p:spPr bwMode="auto">
          <a:xfrm>
            <a:off x="3200400" y="3733800"/>
            <a:ext cx="304800" cy="2286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 </a:t>
            </a:r>
          </a:p>
        </p:txBody>
      </p:sp>
      <p:sp>
        <p:nvSpPr>
          <p:cNvPr id="455791" name="Rectangle 111"/>
          <p:cNvSpPr>
            <a:spLocks noChangeArrowheads="1"/>
          </p:cNvSpPr>
          <p:nvPr/>
        </p:nvSpPr>
        <p:spPr bwMode="auto">
          <a:xfrm>
            <a:off x="3200400" y="23622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0</a:t>
            </a:r>
          </a:p>
        </p:txBody>
      </p:sp>
      <p:sp>
        <p:nvSpPr>
          <p:cNvPr id="455792" name="Rectangle 112"/>
          <p:cNvSpPr>
            <a:spLocks noChangeArrowheads="1"/>
          </p:cNvSpPr>
          <p:nvPr/>
        </p:nvSpPr>
        <p:spPr bwMode="auto">
          <a:xfrm>
            <a:off x="3200400" y="3962400"/>
            <a:ext cx="304800" cy="2286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 </a:t>
            </a:r>
          </a:p>
        </p:txBody>
      </p:sp>
      <p:sp>
        <p:nvSpPr>
          <p:cNvPr id="455793" name="Rectangle 113"/>
          <p:cNvSpPr>
            <a:spLocks noChangeArrowheads="1"/>
          </p:cNvSpPr>
          <p:nvPr/>
        </p:nvSpPr>
        <p:spPr bwMode="auto">
          <a:xfrm>
            <a:off x="2957513" y="28289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000"/>
              <a:t>R2</a:t>
            </a:r>
          </a:p>
        </p:txBody>
      </p:sp>
      <p:sp>
        <p:nvSpPr>
          <p:cNvPr id="455794" name="Rectangle 114"/>
          <p:cNvSpPr>
            <a:spLocks noChangeArrowheads="1"/>
          </p:cNvSpPr>
          <p:nvPr/>
        </p:nvSpPr>
        <p:spPr bwMode="auto">
          <a:xfrm>
            <a:off x="2957513" y="30575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000"/>
              <a:t>R3</a:t>
            </a:r>
          </a:p>
        </p:txBody>
      </p:sp>
      <p:sp>
        <p:nvSpPr>
          <p:cNvPr id="455795" name="Rectangle 115"/>
          <p:cNvSpPr>
            <a:spLocks noChangeArrowheads="1"/>
          </p:cNvSpPr>
          <p:nvPr/>
        </p:nvSpPr>
        <p:spPr bwMode="auto">
          <a:xfrm>
            <a:off x="2957513" y="32861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000"/>
              <a:t>R4</a:t>
            </a:r>
          </a:p>
        </p:txBody>
      </p:sp>
      <p:sp>
        <p:nvSpPr>
          <p:cNvPr id="455796" name="Rectangle 116"/>
          <p:cNvSpPr>
            <a:spLocks noChangeArrowheads="1"/>
          </p:cNvSpPr>
          <p:nvPr/>
        </p:nvSpPr>
        <p:spPr bwMode="auto">
          <a:xfrm>
            <a:off x="2957513" y="35147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000"/>
              <a:t>R5</a:t>
            </a:r>
          </a:p>
        </p:txBody>
      </p:sp>
      <p:sp>
        <p:nvSpPr>
          <p:cNvPr id="455797" name="Rectangle 117"/>
          <p:cNvSpPr>
            <a:spLocks noChangeArrowheads="1"/>
          </p:cNvSpPr>
          <p:nvPr/>
        </p:nvSpPr>
        <p:spPr bwMode="auto">
          <a:xfrm>
            <a:off x="2957513" y="26003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000"/>
              <a:t>R1</a:t>
            </a:r>
          </a:p>
        </p:txBody>
      </p:sp>
      <p:sp>
        <p:nvSpPr>
          <p:cNvPr id="455798" name="Rectangle 118"/>
          <p:cNvSpPr>
            <a:spLocks noChangeArrowheads="1"/>
          </p:cNvSpPr>
          <p:nvPr/>
        </p:nvSpPr>
        <p:spPr bwMode="auto">
          <a:xfrm>
            <a:off x="2957513" y="37433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000"/>
              <a:t>R6</a:t>
            </a:r>
          </a:p>
        </p:txBody>
      </p:sp>
      <p:sp>
        <p:nvSpPr>
          <p:cNvPr id="455799" name="Rectangle 119"/>
          <p:cNvSpPr>
            <a:spLocks noChangeArrowheads="1"/>
          </p:cNvSpPr>
          <p:nvPr/>
        </p:nvSpPr>
        <p:spPr bwMode="auto">
          <a:xfrm>
            <a:off x="2957513" y="23717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000"/>
              <a:t>R0</a:t>
            </a:r>
          </a:p>
        </p:txBody>
      </p:sp>
      <p:sp>
        <p:nvSpPr>
          <p:cNvPr id="455800" name="Rectangle 120"/>
          <p:cNvSpPr>
            <a:spLocks noChangeArrowheads="1"/>
          </p:cNvSpPr>
          <p:nvPr/>
        </p:nvSpPr>
        <p:spPr bwMode="auto">
          <a:xfrm>
            <a:off x="2957513" y="39719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000"/>
              <a:t>R7</a:t>
            </a:r>
          </a:p>
        </p:txBody>
      </p:sp>
      <p:sp>
        <p:nvSpPr>
          <p:cNvPr id="455801" name="Text Box 121"/>
          <p:cNvSpPr txBox="1">
            <a:spLocks noChangeArrowheads="1"/>
          </p:cNvSpPr>
          <p:nvPr/>
        </p:nvSpPr>
        <p:spPr bwMode="auto">
          <a:xfrm>
            <a:off x="2228850" y="2662238"/>
            <a:ext cx="506413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regA</a:t>
            </a:r>
          </a:p>
        </p:txBody>
      </p:sp>
      <p:sp>
        <p:nvSpPr>
          <p:cNvPr id="455802" name="Text Box 122"/>
          <p:cNvSpPr txBox="1">
            <a:spLocks noChangeArrowheads="1"/>
          </p:cNvSpPr>
          <p:nvPr/>
        </p:nvSpPr>
        <p:spPr bwMode="auto">
          <a:xfrm>
            <a:off x="2233613" y="2886075"/>
            <a:ext cx="4984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regB</a:t>
            </a:r>
          </a:p>
        </p:txBody>
      </p:sp>
      <p:sp>
        <p:nvSpPr>
          <p:cNvPr id="455804" name="Text Box 124"/>
          <p:cNvSpPr txBox="1">
            <a:spLocks noChangeArrowheads="1"/>
          </p:cNvSpPr>
          <p:nvPr/>
        </p:nvSpPr>
        <p:spPr bwMode="auto">
          <a:xfrm>
            <a:off x="8610600" y="3900488"/>
            <a:ext cx="519113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data</a:t>
            </a:r>
          </a:p>
        </p:txBody>
      </p:sp>
      <p:sp>
        <p:nvSpPr>
          <p:cNvPr id="455805" name="Text Box 125"/>
          <p:cNvSpPr txBox="1">
            <a:spLocks noChangeArrowheads="1"/>
          </p:cNvSpPr>
          <p:nvPr/>
        </p:nvSpPr>
        <p:spPr bwMode="auto">
          <a:xfrm>
            <a:off x="8653463" y="4191000"/>
            <a:ext cx="490537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dest</a:t>
            </a:r>
          </a:p>
        </p:txBody>
      </p:sp>
      <p:sp>
        <p:nvSpPr>
          <p:cNvPr id="455806" name="Rectangle 126"/>
          <p:cNvSpPr>
            <a:spLocks noChangeArrowheads="1"/>
          </p:cNvSpPr>
          <p:nvPr/>
        </p:nvSpPr>
        <p:spPr bwMode="auto">
          <a:xfrm>
            <a:off x="1981200" y="3314700"/>
            <a:ext cx="228600" cy="2286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5807" name="Rectangle 127"/>
          <p:cNvSpPr>
            <a:spLocks noChangeArrowheads="1"/>
          </p:cNvSpPr>
          <p:nvPr/>
        </p:nvSpPr>
        <p:spPr bwMode="auto">
          <a:xfrm>
            <a:off x="2209800" y="3314700"/>
            <a:ext cx="228600" cy="2286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5808" name="Rectangle 128"/>
          <p:cNvSpPr>
            <a:spLocks noChangeArrowheads="1"/>
          </p:cNvSpPr>
          <p:nvPr/>
        </p:nvSpPr>
        <p:spPr bwMode="auto">
          <a:xfrm>
            <a:off x="2438400" y="3314700"/>
            <a:ext cx="228600" cy="2286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5814" name="Line 134"/>
          <p:cNvSpPr>
            <a:spLocks noChangeShapeType="1"/>
          </p:cNvSpPr>
          <p:nvPr/>
        </p:nvSpPr>
        <p:spPr bwMode="auto">
          <a:xfrm>
            <a:off x="2667000" y="34290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816" name="Freeform 136"/>
          <p:cNvSpPr>
            <a:spLocks/>
          </p:cNvSpPr>
          <p:nvPr/>
        </p:nvSpPr>
        <p:spPr bwMode="auto">
          <a:xfrm>
            <a:off x="2057400" y="3505200"/>
            <a:ext cx="1905000" cy="1689100"/>
          </a:xfrm>
          <a:custGeom>
            <a:avLst/>
            <a:gdLst/>
            <a:ahLst/>
            <a:cxnLst>
              <a:cxn ang="0">
                <a:pos x="1200" y="912"/>
              </a:cxn>
              <a:cxn ang="0">
                <a:pos x="288" y="912"/>
              </a:cxn>
              <a:cxn ang="0">
                <a:pos x="0" y="0"/>
              </a:cxn>
            </a:cxnLst>
            <a:rect l="0" t="0" r="r" b="b"/>
            <a:pathLst>
              <a:path w="1200" h="1064">
                <a:moveTo>
                  <a:pt x="1200" y="912"/>
                </a:moveTo>
                <a:cubicBezTo>
                  <a:pt x="844" y="988"/>
                  <a:pt x="488" y="1064"/>
                  <a:pt x="288" y="912"/>
                </a:cubicBezTo>
                <a:cubicBezTo>
                  <a:pt x="88" y="760"/>
                  <a:pt x="44" y="380"/>
                  <a:pt x="0" y="0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817" name="Freeform 137"/>
          <p:cNvSpPr>
            <a:spLocks/>
          </p:cNvSpPr>
          <p:nvPr/>
        </p:nvSpPr>
        <p:spPr bwMode="auto">
          <a:xfrm>
            <a:off x="2286000" y="3581400"/>
            <a:ext cx="3962400" cy="1295400"/>
          </a:xfrm>
          <a:custGeom>
            <a:avLst/>
            <a:gdLst/>
            <a:ahLst/>
            <a:cxnLst>
              <a:cxn ang="0">
                <a:pos x="2496" y="816"/>
              </a:cxn>
              <a:cxn ang="0">
                <a:pos x="1632" y="720"/>
              </a:cxn>
              <a:cxn ang="0">
                <a:pos x="480" y="768"/>
              </a:cxn>
              <a:cxn ang="0">
                <a:pos x="192" y="672"/>
              </a:cxn>
              <a:cxn ang="0">
                <a:pos x="0" y="0"/>
              </a:cxn>
            </a:cxnLst>
            <a:rect l="0" t="0" r="r" b="b"/>
            <a:pathLst>
              <a:path w="2496" h="816">
                <a:moveTo>
                  <a:pt x="2496" y="816"/>
                </a:moveTo>
                <a:cubicBezTo>
                  <a:pt x="2232" y="772"/>
                  <a:pt x="1968" y="728"/>
                  <a:pt x="1632" y="720"/>
                </a:cubicBezTo>
                <a:cubicBezTo>
                  <a:pt x="1296" y="712"/>
                  <a:pt x="720" y="776"/>
                  <a:pt x="480" y="768"/>
                </a:cubicBezTo>
                <a:cubicBezTo>
                  <a:pt x="240" y="760"/>
                  <a:pt x="272" y="800"/>
                  <a:pt x="192" y="672"/>
                </a:cubicBezTo>
                <a:cubicBezTo>
                  <a:pt x="112" y="544"/>
                  <a:pt x="56" y="272"/>
                  <a:pt x="0" y="0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818" name="Freeform 138"/>
          <p:cNvSpPr>
            <a:spLocks/>
          </p:cNvSpPr>
          <p:nvPr/>
        </p:nvSpPr>
        <p:spPr bwMode="auto">
          <a:xfrm>
            <a:off x="2590800" y="3581400"/>
            <a:ext cx="5257800" cy="1371600"/>
          </a:xfrm>
          <a:custGeom>
            <a:avLst/>
            <a:gdLst/>
            <a:ahLst/>
            <a:cxnLst>
              <a:cxn ang="0">
                <a:pos x="3312" y="864"/>
              </a:cxn>
              <a:cxn ang="0">
                <a:pos x="2736" y="576"/>
              </a:cxn>
              <a:cxn ang="0">
                <a:pos x="1680" y="480"/>
              </a:cxn>
              <a:cxn ang="0">
                <a:pos x="384" y="576"/>
              </a:cxn>
              <a:cxn ang="0">
                <a:pos x="96" y="432"/>
              </a:cxn>
              <a:cxn ang="0">
                <a:pos x="0" y="0"/>
              </a:cxn>
            </a:cxnLst>
            <a:rect l="0" t="0" r="r" b="b"/>
            <a:pathLst>
              <a:path w="3312" h="864">
                <a:moveTo>
                  <a:pt x="3312" y="864"/>
                </a:moveTo>
                <a:cubicBezTo>
                  <a:pt x="3160" y="752"/>
                  <a:pt x="3008" y="640"/>
                  <a:pt x="2736" y="576"/>
                </a:cubicBezTo>
                <a:cubicBezTo>
                  <a:pt x="2464" y="512"/>
                  <a:pt x="2072" y="480"/>
                  <a:pt x="1680" y="480"/>
                </a:cubicBezTo>
                <a:cubicBezTo>
                  <a:pt x="1288" y="480"/>
                  <a:pt x="648" y="584"/>
                  <a:pt x="384" y="576"/>
                </a:cubicBezTo>
                <a:cubicBezTo>
                  <a:pt x="120" y="568"/>
                  <a:pt x="160" y="528"/>
                  <a:pt x="96" y="432"/>
                </a:cubicBezTo>
                <a:cubicBezTo>
                  <a:pt x="32" y="336"/>
                  <a:pt x="16" y="168"/>
                  <a:pt x="0" y="0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5819" name="Text Box 139"/>
          <p:cNvSpPr txBox="1">
            <a:spLocks noChangeArrowheads="1"/>
          </p:cNvSpPr>
          <p:nvPr/>
        </p:nvSpPr>
        <p:spPr bwMode="auto">
          <a:xfrm>
            <a:off x="60325" y="193675"/>
            <a:ext cx="89979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Fetch 		     Decode		Execute	  Memory	 WB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0" y="0"/>
            <a:ext cx="1200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rgbClr val="FF0000"/>
                </a:solidFill>
              </a:rPr>
              <a:t>Basic Pipelining</a:t>
            </a:r>
            <a:endParaRPr lang="en-US" sz="1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772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Line 2"/>
          <p:cNvSpPr>
            <a:spLocks noChangeShapeType="1"/>
          </p:cNvSpPr>
          <p:nvPr/>
        </p:nvSpPr>
        <p:spPr bwMode="auto">
          <a:xfrm>
            <a:off x="1676400" y="33528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707" name="Line 3"/>
          <p:cNvSpPr>
            <a:spLocks noChangeShapeType="1"/>
          </p:cNvSpPr>
          <p:nvPr/>
        </p:nvSpPr>
        <p:spPr bwMode="auto">
          <a:xfrm>
            <a:off x="1676400" y="35052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708" name="Line 4"/>
          <p:cNvSpPr>
            <a:spLocks noChangeShapeType="1"/>
          </p:cNvSpPr>
          <p:nvPr/>
        </p:nvSpPr>
        <p:spPr bwMode="auto">
          <a:xfrm>
            <a:off x="1905000" y="34290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709" name="Line 5"/>
          <p:cNvSpPr>
            <a:spLocks noChangeShapeType="1"/>
          </p:cNvSpPr>
          <p:nvPr/>
        </p:nvSpPr>
        <p:spPr bwMode="auto">
          <a:xfrm flipH="1" flipV="1">
            <a:off x="5229225" y="3876675"/>
            <a:ext cx="117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710" name="Line 6"/>
          <p:cNvSpPr>
            <a:spLocks noChangeShapeType="1"/>
          </p:cNvSpPr>
          <p:nvPr/>
        </p:nvSpPr>
        <p:spPr bwMode="auto">
          <a:xfrm flipV="1">
            <a:off x="5715000" y="25908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711" name="Rectangle 7"/>
          <p:cNvSpPr>
            <a:spLocks noChangeArrowheads="1"/>
          </p:cNvSpPr>
          <p:nvPr/>
        </p:nvSpPr>
        <p:spPr bwMode="auto">
          <a:xfrm>
            <a:off x="6248400" y="762000"/>
            <a:ext cx="457200" cy="5334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6713" name="Line 9"/>
          <p:cNvSpPr>
            <a:spLocks noChangeShapeType="1"/>
          </p:cNvSpPr>
          <p:nvPr/>
        </p:nvSpPr>
        <p:spPr bwMode="auto">
          <a:xfrm>
            <a:off x="6705600" y="44958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714" name="Rectangle 10"/>
          <p:cNvSpPr>
            <a:spLocks noChangeArrowheads="1"/>
          </p:cNvSpPr>
          <p:nvPr/>
        </p:nvSpPr>
        <p:spPr bwMode="auto">
          <a:xfrm>
            <a:off x="152400" y="2933700"/>
            <a:ext cx="304800" cy="685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0"/>
              <a:t>PC</a:t>
            </a:r>
          </a:p>
        </p:txBody>
      </p:sp>
      <p:sp>
        <p:nvSpPr>
          <p:cNvPr id="456715" name="Rectangle 11"/>
          <p:cNvSpPr>
            <a:spLocks noChangeArrowheads="1"/>
          </p:cNvSpPr>
          <p:nvPr/>
        </p:nvSpPr>
        <p:spPr bwMode="auto">
          <a:xfrm>
            <a:off x="609600" y="2857500"/>
            <a:ext cx="4572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0"/>
              <a:t>Inst</a:t>
            </a:r>
          </a:p>
          <a:p>
            <a:pPr algn="ctr"/>
            <a:r>
              <a:rPr lang="en-US" sz="1400" b="0"/>
              <a:t>mem</a:t>
            </a:r>
          </a:p>
        </p:txBody>
      </p:sp>
      <p:sp>
        <p:nvSpPr>
          <p:cNvPr id="456716" name="Rectangle 12"/>
          <p:cNvSpPr>
            <a:spLocks noChangeArrowheads="1"/>
          </p:cNvSpPr>
          <p:nvPr/>
        </p:nvSpPr>
        <p:spPr bwMode="auto">
          <a:xfrm rot="-5400000">
            <a:off x="2247900" y="28575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0"/>
              <a:t>Register file</a:t>
            </a:r>
          </a:p>
          <a:p>
            <a:endParaRPr lang="en-US" sz="1400" b="0"/>
          </a:p>
          <a:p>
            <a:endParaRPr lang="en-US" sz="1400" b="0"/>
          </a:p>
          <a:p>
            <a:endParaRPr lang="en-US" sz="1400" b="0"/>
          </a:p>
        </p:txBody>
      </p:sp>
      <p:sp>
        <p:nvSpPr>
          <p:cNvPr id="456717" name="AutoShape 13"/>
          <p:cNvSpPr>
            <a:spLocks noChangeArrowheads="1"/>
          </p:cNvSpPr>
          <p:nvPr/>
        </p:nvSpPr>
        <p:spPr bwMode="auto">
          <a:xfrm rot="-5400000">
            <a:off x="8286750" y="29146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99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US" sz="1400" b="0"/>
              <a:t>M</a:t>
            </a:r>
          </a:p>
          <a:p>
            <a:pPr algn="ctr"/>
            <a:r>
              <a:rPr lang="en-US" sz="1400" b="0"/>
              <a:t>U</a:t>
            </a:r>
          </a:p>
          <a:p>
            <a:pPr algn="ctr"/>
            <a:r>
              <a:rPr lang="en-US" sz="1400" b="0"/>
              <a:t>X</a:t>
            </a:r>
          </a:p>
        </p:txBody>
      </p:sp>
      <p:grpSp>
        <p:nvGrpSpPr>
          <p:cNvPr id="456718" name="Group 14"/>
          <p:cNvGrpSpPr>
            <a:grpSpLocks/>
          </p:cNvGrpSpPr>
          <p:nvPr/>
        </p:nvGrpSpPr>
        <p:grpSpPr bwMode="auto">
          <a:xfrm>
            <a:off x="5334000" y="2743200"/>
            <a:ext cx="542925" cy="1371600"/>
            <a:chOff x="-72" y="2365"/>
            <a:chExt cx="397" cy="1056"/>
          </a:xfrm>
        </p:grpSpPr>
        <p:sp>
          <p:nvSpPr>
            <p:cNvPr id="456719" name="Freeform 15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/>
              <a:ahLst/>
              <a:cxnLst>
                <a:cxn ang="0">
                  <a:pos x="480" y="288"/>
                </a:cxn>
                <a:cxn ang="0">
                  <a:pos x="672" y="0"/>
                </a:cxn>
                <a:cxn ang="0">
                  <a:pos x="432" y="0"/>
                </a:cxn>
                <a:cxn ang="0">
                  <a:pos x="384" y="96"/>
                </a:cxn>
                <a:cxn ang="0">
                  <a:pos x="288" y="96"/>
                </a:cxn>
                <a:cxn ang="0">
                  <a:pos x="240" y="0"/>
                </a:cxn>
                <a:cxn ang="0">
                  <a:pos x="0" y="0"/>
                </a:cxn>
                <a:cxn ang="0">
                  <a:pos x="192" y="288"/>
                </a:cxn>
                <a:cxn ang="0">
                  <a:pos x="480" y="288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6720" name="Text Box 16"/>
            <p:cNvSpPr txBox="1">
              <a:spLocks noChangeArrowheads="1"/>
            </p:cNvSpPr>
            <p:nvPr/>
          </p:nvSpPr>
          <p:spPr bwMode="auto">
            <a:xfrm>
              <a:off x="96" y="2630"/>
              <a:ext cx="229" cy="56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A</a:t>
              </a:r>
            </a:p>
            <a:p>
              <a:r>
                <a:rPr lang="en-US" sz="1400"/>
                <a:t>L</a:t>
              </a:r>
            </a:p>
            <a:p>
              <a:r>
                <a:rPr lang="en-US" sz="1400"/>
                <a:t>U</a:t>
              </a:r>
            </a:p>
          </p:txBody>
        </p:sp>
      </p:grpSp>
      <p:sp>
        <p:nvSpPr>
          <p:cNvPr id="456721" name="AutoShape 17"/>
          <p:cNvSpPr>
            <a:spLocks noChangeArrowheads="1"/>
          </p:cNvSpPr>
          <p:nvPr/>
        </p:nvSpPr>
        <p:spPr bwMode="auto">
          <a:xfrm rot="5400000" flipH="1">
            <a:off x="171450" y="10477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99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r>
              <a:rPr lang="en-US" sz="1000" b="0"/>
              <a:t>M</a:t>
            </a:r>
          </a:p>
          <a:p>
            <a:pPr algn="ctr"/>
            <a:r>
              <a:rPr lang="en-US" sz="1000" b="0"/>
              <a:t>U</a:t>
            </a:r>
          </a:p>
          <a:p>
            <a:pPr algn="ctr"/>
            <a:r>
              <a:rPr lang="en-US" sz="1000" b="0"/>
              <a:t>X</a:t>
            </a:r>
          </a:p>
        </p:txBody>
      </p:sp>
      <p:sp>
        <p:nvSpPr>
          <p:cNvPr id="456722" name="Rectangle 18"/>
          <p:cNvSpPr>
            <a:spLocks noChangeArrowheads="1"/>
          </p:cNvSpPr>
          <p:nvPr/>
        </p:nvSpPr>
        <p:spPr bwMode="auto">
          <a:xfrm>
            <a:off x="304800" y="182880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1</a:t>
            </a:r>
          </a:p>
        </p:txBody>
      </p:sp>
      <p:sp>
        <p:nvSpPr>
          <p:cNvPr id="456723" name="Rectangle 19"/>
          <p:cNvSpPr>
            <a:spLocks noChangeArrowheads="1"/>
          </p:cNvSpPr>
          <p:nvPr/>
        </p:nvSpPr>
        <p:spPr bwMode="auto">
          <a:xfrm>
            <a:off x="1143000" y="800100"/>
            <a:ext cx="457200" cy="52959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6724" name="Rectangle 20"/>
          <p:cNvSpPr>
            <a:spLocks noChangeArrowheads="1"/>
          </p:cNvSpPr>
          <p:nvPr/>
        </p:nvSpPr>
        <p:spPr bwMode="auto">
          <a:xfrm>
            <a:off x="3962400" y="762000"/>
            <a:ext cx="457200" cy="5334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6725" name="Rectangle 21"/>
          <p:cNvSpPr>
            <a:spLocks noChangeArrowheads="1"/>
          </p:cNvSpPr>
          <p:nvPr/>
        </p:nvSpPr>
        <p:spPr bwMode="auto">
          <a:xfrm>
            <a:off x="7010400" y="2971800"/>
            <a:ext cx="6858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0"/>
              <a:t>Data</a:t>
            </a:r>
          </a:p>
          <a:p>
            <a:pPr algn="ctr"/>
            <a:r>
              <a:rPr lang="en-US" sz="1400" b="0"/>
              <a:t>memory</a:t>
            </a:r>
          </a:p>
        </p:txBody>
      </p:sp>
      <p:sp>
        <p:nvSpPr>
          <p:cNvPr id="456726" name="Rectangle 22"/>
          <p:cNvSpPr>
            <a:spLocks noChangeArrowheads="1"/>
          </p:cNvSpPr>
          <p:nvPr/>
        </p:nvSpPr>
        <p:spPr bwMode="auto">
          <a:xfrm>
            <a:off x="7848600" y="762000"/>
            <a:ext cx="457200" cy="5334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6727" name="Group 23"/>
          <p:cNvGrpSpPr>
            <a:grpSpLocks/>
          </p:cNvGrpSpPr>
          <p:nvPr/>
        </p:nvGrpSpPr>
        <p:grpSpPr bwMode="auto">
          <a:xfrm>
            <a:off x="609600" y="1828800"/>
            <a:ext cx="446088" cy="762000"/>
            <a:chOff x="624" y="1248"/>
            <a:chExt cx="281" cy="480"/>
          </a:xfrm>
        </p:grpSpPr>
        <p:sp>
          <p:nvSpPr>
            <p:cNvPr id="456728" name="Freeform 24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144"/>
                </a:cxn>
                <a:cxn ang="0">
                  <a:pos x="240" y="336"/>
                </a:cxn>
                <a:cxn ang="0">
                  <a:pos x="0" y="480"/>
                </a:cxn>
                <a:cxn ang="0">
                  <a:pos x="0" y="336"/>
                </a:cxn>
                <a:cxn ang="0">
                  <a:pos x="96" y="240"/>
                </a:cxn>
                <a:cxn ang="0">
                  <a:pos x="0" y="144"/>
                </a:cxn>
                <a:cxn ang="0">
                  <a:pos x="0" y="0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6729" name="Text Box 25"/>
            <p:cNvSpPr txBox="1">
              <a:spLocks noChangeArrowheads="1"/>
            </p:cNvSpPr>
            <p:nvPr/>
          </p:nvSpPr>
          <p:spPr bwMode="auto">
            <a:xfrm>
              <a:off x="680" y="1346"/>
              <a:ext cx="225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</p:grpSp>
      <p:grpSp>
        <p:nvGrpSpPr>
          <p:cNvPr id="456730" name="Group 26"/>
          <p:cNvGrpSpPr>
            <a:grpSpLocks/>
          </p:cNvGrpSpPr>
          <p:nvPr/>
        </p:nvGrpSpPr>
        <p:grpSpPr bwMode="auto">
          <a:xfrm>
            <a:off x="4876800" y="1600200"/>
            <a:ext cx="446088" cy="762000"/>
            <a:chOff x="624" y="1248"/>
            <a:chExt cx="281" cy="480"/>
          </a:xfrm>
        </p:grpSpPr>
        <p:sp>
          <p:nvSpPr>
            <p:cNvPr id="456731" name="Freeform 27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144"/>
                </a:cxn>
                <a:cxn ang="0">
                  <a:pos x="240" y="336"/>
                </a:cxn>
                <a:cxn ang="0">
                  <a:pos x="0" y="480"/>
                </a:cxn>
                <a:cxn ang="0">
                  <a:pos x="0" y="336"/>
                </a:cxn>
                <a:cxn ang="0">
                  <a:pos x="96" y="240"/>
                </a:cxn>
                <a:cxn ang="0">
                  <a:pos x="0" y="144"/>
                </a:cxn>
                <a:cxn ang="0">
                  <a:pos x="0" y="0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6732" name="Text Box 28"/>
            <p:cNvSpPr txBox="1">
              <a:spLocks noChangeArrowheads="1"/>
            </p:cNvSpPr>
            <p:nvPr/>
          </p:nvSpPr>
          <p:spPr bwMode="auto">
            <a:xfrm>
              <a:off x="680" y="1346"/>
              <a:ext cx="225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</p:grpSp>
      <p:sp>
        <p:nvSpPr>
          <p:cNvPr id="456733" name="Line 29"/>
          <p:cNvSpPr>
            <a:spLocks noChangeShapeType="1"/>
          </p:cNvSpPr>
          <p:nvPr/>
        </p:nvSpPr>
        <p:spPr bwMode="auto">
          <a:xfrm>
            <a:off x="1066800" y="328295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734" name="Line 30"/>
          <p:cNvSpPr>
            <a:spLocks noChangeShapeType="1"/>
          </p:cNvSpPr>
          <p:nvPr/>
        </p:nvSpPr>
        <p:spPr bwMode="auto">
          <a:xfrm>
            <a:off x="990600" y="22098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735" name="Line 31"/>
          <p:cNvSpPr>
            <a:spLocks noChangeShapeType="1"/>
          </p:cNvSpPr>
          <p:nvPr/>
        </p:nvSpPr>
        <p:spPr bwMode="auto">
          <a:xfrm flipV="1">
            <a:off x="1066800" y="1447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736" name="Line 32"/>
          <p:cNvSpPr>
            <a:spLocks noChangeShapeType="1"/>
          </p:cNvSpPr>
          <p:nvPr/>
        </p:nvSpPr>
        <p:spPr bwMode="auto">
          <a:xfrm flipH="1">
            <a:off x="714375" y="1447800"/>
            <a:ext cx="428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737" name="Line 33"/>
          <p:cNvSpPr>
            <a:spLocks noChangeShapeType="1"/>
          </p:cNvSpPr>
          <p:nvPr/>
        </p:nvSpPr>
        <p:spPr bwMode="auto">
          <a:xfrm>
            <a:off x="538163" y="1938338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738" name="Line 34"/>
          <p:cNvSpPr>
            <a:spLocks noChangeShapeType="1"/>
          </p:cNvSpPr>
          <p:nvPr/>
        </p:nvSpPr>
        <p:spPr bwMode="auto">
          <a:xfrm flipV="1">
            <a:off x="457200" y="3276600"/>
            <a:ext cx="152400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739" name="Line 35"/>
          <p:cNvSpPr>
            <a:spLocks noChangeShapeType="1"/>
          </p:cNvSpPr>
          <p:nvPr/>
        </p:nvSpPr>
        <p:spPr bwMode="auto">
          <a:xfrm flipV="1">
            <a:off x="533400" y="24384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740" name="Line 36"/>
          <p:cNvSpPr>
            <a:spLocks noChangeShapeType="1"/>
          </p:cNvSpPr>
          <p:nvPr/>
        </p:nvSpPr>
        <p:spPr bwMode="auto">
          <a:xfrm>
            <a:off x="533400" y="2438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741" name="Line 37"/>
          <p:cNvSpPr>
            <a:spLocks noChangeShapeType="1"/>
          </p:cNvSpPr>
          <p:nvPr/>
        </p:nvSpPr>
        <p:spPr bwMode="auto">
          <a:xfrm flipV="1">
            <a:off x="76200" y="1219200"/>
            <a:ext cx="0" cy="205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742" name="Line 38"/>
          <p:cNvSpPr>
            <a:spLocks noChangeShapeType="1"/>
          </p:cNvSpPr>
          <p:nvPr/>
        </p:nvSpPr>
        <p:spPr bwMode="auto">
          <a:xfrm>
            <a:off x="76200" y="12192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743" name="Line 39"/>
          <p:cNvSpPr>
            <a:spLocks noChangeShapeType="1"/>
          </p:cNvSpPr>
          <p:nvPr/>
        </p:nvSpPr>
        <p:spPr bwMode="auto">
          <a:xfrm>
            <a:off x="76200" y="32766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744" name="Line 40"/>
          <p:cNvSpPr>
            <a:spLocks noChangeShapeType="1"/>
          </p:cNvSpPr>
          <p:nvPr/>
        </p:nvSpPr>
        <p:spPr bwMode="auto">
          <a:xfrm>
            <a:off x="1600200" y="32766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745" name="Line 41"/>
          <p:cNvSpPr>
            <a:spLocks noChangeShapeType="1"/>
          </p:cNvSpPr>
          <p:nvPr/>
        </p:nvSpPr>
        <p:spPr bwMode="auto">
          <a:xfrm>
            <a:off x="1676400" y="2895600"/>
            <a:ext cx="0" cy="2514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746" name="Line 42"/>
          <p:cNvSpPr>
            <a:spLocks noChangeShapeType="1"/>
          </p:cNvSpPr>
          <p:nvPr/>
        </p:nvSpPr>
        <p:spPr bwMode="auto">
          <a:xfrm>
            <a:off x="1676400" y="4267200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747" name="Line 43"/>
          <p:cNvSpPr>
            <a:spLocks noChangeShapeType="1"/>
          </p:cNvSpPr>
          <p:nvPr/>
        </p:nvSpPr>
        <p:spPr bwMode="auto">
          <a:xfrm>
            <a:off x="1676400" y="28956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748" name="Line 44"/>
          <p:cNvSpPr>
            <a:spLocks noChangeShapeType="1"/>
          </p:cNvSpPr>
          <p:nvPr/>
        </p:nvSpPr>
        <p:spPr bwMode="auto">
          <a:xfrm>
            <a:off x="1676400" y="3124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749" name="Line 45"/>
          <p:cNvSpPr>
            <a:spLocks noChangeShapeType="1"/>
          </p:cNvSpPr>
          <p:nvPr/>
        </p:nvSpPr>
        <p:spPr bwMode="auto">
          <a:xfrm>
            <a:off x="3581400" y="36576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750" name="Line 46"/>
          <p:cNvSpPr>
            <a:spLocks noChangeShapeType="1"/>
          </p:cNvSpPr>
          <p:nvPr/>
        </p:nvSpPr>
        <p:spPr bwMode="auto">
          <a:xfrm>
            <a:off x="3581400" y="30480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751" name="Line 47"/>
          <p:cNvSpPr>
            <a:spLocks noChangeShapeType="1"/>
          </p:cNvSpPr>
          <p:nvPr/>
        </p:nvSpPr>
        <p:spPr bwMode="auto">
          <a:xfrm>
            <a:off x="4419600" y="3657600"/>
            <a:ext cx="4572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752" name="Line 48"/>
          <p:cNvSpPr>
            <a:spLocks noChangeShapeType="1"/>
          </p:cNvSpPr>
          <p:nvPr/>
        </p:nvSpPr>
        <p:spPr bwMode="auto">
          <a:xfrm>
            <a:off x="4419600" y="30480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753" name="Line 49"/>
          <p:cNvSpPr>
            <a:spLocks noChangeShapeType="1"/>
          </p:cNvSpPr>
          <p:nvPr/>
        </p:nvSpPr>
        <p:spPr bwMode="auto">
          <a:xfrm flipV="1">
            <a:off x="1600200" y="2209800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754" name="Line 50"/>
          <p:cNvSpPr>
            <a:spLocks noChangeShapeType="1"/>
          </p:cNvSpPr>
          <p:nvPr/>
        </p:nvSpPr>
        <p:spPr bwMode="auto">
          <a:xfrm>
            <a:off x="4419600" y="2209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755" name="Line 51"/>
          <p:cNvSpPr>
            <a:spLocks noChangeShapeType="1"/>
          </p:cNvSpPr>
          <p:nvPr/>
        </p:nvSpPr>
        <p:spPr bwMode="auto">
          <a:xfrm>
            <a:off x="4419600" y="4267200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756" name="Line 52"/>
          <p:cNvSpPr>
            <a:spLocks noChangeShapeType="1"/>
          </p:cNvSpPr>
          <p:nvPr/>
        </p:nvSpPr>
        <p:spPr bwMode="auto">
          <a:xfrm flipV="1">
            <a:off x="4572000" y="1752600"/>
            <a:ext cx="0" cy="2514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757" name="Line 53"/>
          <p:cNvSpPr>
            <a:spLocks noChangeShapeType="1"/>
          </p:cNvSpPr>
          <p:nvPr/>
        </p:nvSpPr>
        <p:spPr bwMode="auto">
          <a:xfrm>
            <a:off x="4419600" y="1752600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758" name="AutoShape 54"/>
          <p:cNvSpPr>
            <a:spLocks noChangeArrowheads="1"/>
          </p:cNvSpPr>
          <p:nvPr/>
        </p:nvSpPr>
        <p:spPr bwMode="auto">
          <a:xfrm rot="-5400000">
            <a:off x="4552950" y="37528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99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US" sz="1400" b="0"/>
              <a:t>M</a:t>
            </a:r>
          </a:p>
          <a:p>
            <a:pPr algn="ctr"/>
            <a:r>
              <a:rPr lang="en-US" sz="1400" b="0"/>
              <a:t>U</a:t>
            </a:r>
          </a:p>
          <a:p>
            <a:pPr algn="ctr"/>
            <a:r>
              <a:rPr lang="en-US" sz="1400" b="0"/>
              <a:t>X</a:t>
            </a:r>
          </a:p>
        </p:txBody>
      </p:sp>
      <p:sp>
        <p:nvSpPr>
          <p:cNvPr id="456759" name="Line 55"/>
          <p:cNvSpPr>
            <a:spLocks noChangeShapeType="1"/>
          </p:cNvSpPr>
          <p:nvPr/>
        </p:nvSpPr>
        <p:spPr bwMode="auto">
          <a:xfrm>
            <a:off x="5815013" y="3429000"/>
            <a:ext cx="4333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760" name="Line 56"/>
          <p:cNvSpPr>
            <a:spLocks noChangeShapeType="1"/>
          </p:cNvSpPr>
          <p:nvPr/>
        </p:nvSpPr>
        <p:spPr bwMode="auto">
          <a:xfrm>
            <a:off x="5257800" y="19812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761" name="Line 57"/>
          <p:cNvSpPr>
            <a:spLocks noChangeShapeType="1"/>
          </p:cNvSpPr>
          <p:nvPr/>
        </p:nvSpPr>
        <p:spPr bwMode="auto">
          <a:xfrm>
            <a:off x="6705600" y="34290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762" name="Line 58"/>
          <p:cNvSpPr>
            <a:spLocks noChangeShapeType="1"/>
          </p:cNvSpPr>
          <p:nvPr/>
        </p:nvSpPr>
        <p:spPr bwMode="auto">
          <a:xfrm flipV="1">
            <a:off x="6934200" y="28194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763" name="Line 59"/>
          <p:cNvSpPr>
            <a:spLocks noChangeShapeType="1"/>
          </p:cNvSpPr>
          <p:nvPr/>
        </p:nvSpPr>
        <p:spPr bwMode="auto">
          <a:xfrm>
            <a:off x="6934200" y="28194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764" name="Line 60"/>
          <p:cNvSpPr>
            <a:spLocks noChangeShapeType="1"/>
          </p:cNvSpPr>
          <p:nvPr/>
        </p:nvSpPr>
        <p:spPr bwMode="auto">
          <a:xfrm>
            <a:off x="7696200" y="33528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765" name="Line 61"/>
          <p:cNvSpPr>
            <a:spLocks noChangeShapeType="1"/>
          </p:cNvSpPr>
          <p:nvPr/>
        </p:nvSpPr>
        <p:spPr bwMode="auto">
          <a:xfrm>
            <a:off x="8305800" y="33528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766" name="Line 62"/>
          <p:cNvSpPr>
            <a:spLocks noChangeShapeType="1"/>
          </p:cNvSpPr>
          <p:nvPr/>
        </p:nvSpPr>
        <p:spPr bwMode="auto">
          <a:xfrm>
            <a:off x="8305800" y="28194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767" name="Line 63"/>
          <p:cNvSpPr>
            <a:spLocks noChangeShapeType="1"/>
          </p:cNvSpPr>
          <p:nvPr/>
        </p:nvSpPr>
        <p:spPr bwMode="auto">
          <a:xfrm>
            <a:off x="4495800" y="36576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768" name="Line 64"/>
          <p:cNvSpPr>
            <a:spLocks noChangeShapeType="1"/>
          </p:cNvSpPr>
          <p:nvPr/>
        </p:nvSpPr>
        <p:spPr bwMode="auto">
          <a:xfrm>
            <a:off x="4419600" y="4495800"/>
            <a:ext cx="1828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769" name="Line 65"/>
          <p:cNvSpPr>
            <a:spLocks noChangeShapeType="1"/>
          </p:cNvSpPr>
          <p:nvPr/>
        </p:nvSpPr>
        <p:spPr bwMode="auto">
          <a:xfrm>
            <a:off x="2286000" y="38862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770" name="Line 66"/>
          <p:cNvSpPr>
            <a:spLocks noChangeShapeType="1"/>
          </p:cNvSpPr>
          <p:nvPr/>
        </p:nvSpPr>
        <p:spPr bwMode="auto">
          <a:xfrm>
            <a:off x="6705600" y="19812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771" name="Line 67"/>
          <p:cNvSpPr>
            <a:spLocks noChangeShapeType="1"/>
          </p:cNvSpPr>
          <p:nvPr/>
        </p:nvSpPr>
        <p:spPr bwMode="auto">
          <a:xfrm flipV="1">
            <a:off x="6934200" y="9906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772" name="Line 68"/>
          <p:cNvSpPr>
            <a:spLocks noChangeShapeType="1"/>
          </p:cNvSpPr>
          <p:nvPr/>
        </p:nvSpPr>
        <p:spPr bwMode="auto">
          <a:xfrm flipH="1">
            <a:off x="719138" y="990600"/>
            <a:ext cx="6215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773" name="Text Box 69"/>
          <p:cNvSpPr txBox="1">
            <a:spLocks noChangeArrowheads="1"/>
          </p:cNvSpPr>
          <p:nvPr/>
        </p:nvSpPr>
        <p:spPr bwMode="auto">
          <a:xfrm>
            <a:off x="1143000" y="6035675"/>
            <a:ext cx="573088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IF/</a:t>
            </a:r>
          </a:p>
          <a:p>
            <a:r>
              <a:rPr lang="en-US"/>
              <a:t>ID</a:t>
            </a:r>
          </a:p>
        </p:txBody>
      </p:sp>
      <p:sp>
        <p:nvSpPr>
          <p:cNvPr id="456774" name="Text Box 70"/>
          <p:cNvSpPr txBox="1">
            <a:spLocks noChangeArrowheads="1"/>
          </p:cNvSpPr>
          <p:nvPr/>
        </p:nvSpPr>
        <p:spPr bwMode="auto">
          <a:xfrm>
            <a:off x="3733800" y="6035675"/>
            <a:ext cx="608013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ID/</a:t>
            </a:r>
          </a:p>
          <a:p>
            <a:r>
              <a:rPr lang="en-US"/>
              <a:t>EX</a:t>
            </a:r>
          </a:p>
        </p:txBody>
      </p:sp>
      <p:sp>
        <p:nvSpPr>
          <p:cNvPr id="456775" name="Text Box 71"/>
          <p:cNvSpPr txBox="1">
            <a:spLocks noChangeArrowheads="1"/>
          </p:cNvSpPr>
          <p:nvPr/>
        </p:nvSpPr>
        <p:spPr bwMode="auto">
          <a:xfrm>
            <a:off x="6019800" y="6035675"/>
            <a:ext cx="860425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EX/</a:t>
            </a:r>
          </a:p>
          <a:p>
            <a:pPr algn="ctr"/>
            <a:r>
              <a:rPr lang="en-US"/>
              <a:t>Mem</a:t>
            </a:r>
          </a:p>
        </p:txBody>
      </p:sp>
      <p:sp>
        <p:nvSpPr>
          <p:cNvPr id="456776" name="Text Box 72"/>
          <p:cNvSpPr txBox="1">
            <a:spLocks noChangeArrowheads="1"/>
          </p:cNvSpPr>
          <p:nvPr/>
        </p:nvSpPr>
        <p:spPr bwMode="auto">
          <a:xfrm>
            <a:off x="7620000" y="6035675"/>
            <a:ext cx="944563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Mem/</a:t>
            </a:r>
          </a:p>
          <a:p>
            <a:pPr algn="ctr"/>
            <a:r>
              <a:rPr lang="en-US"/>
              <a:t>WB</a:t>
            </a:r>
          </a:p>
        </p:txBody>
      </p:sp>
      <p:sp>
        <p:nvSpPr>
          <p:cNvPr id="456777" name="Line 73"/>
          <p:cNvSpPr>
            <a:spLocks noChangeShapeType="1"/>
          </p:cNvSpPr>
          <p:nvPr/>
        </p:nvSpPr>
        <p:spPr bwMode="auto">
          <a:xfrm>
            <a:off x="4410075" y="54102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778" name="Line 74"/>
          <p:cNvSpPr>
            <a:spLocks noChangeShapeType="1"/>
          </p:cNvSpPr>
          <p:nvPr/>
        </p:nvSpPr>
        <p:spPr bwMode="auto">
          <a:xfrm>
            <a:off x="6705600" y="54102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779" name="AutoShape 75"/>
          <p:cNvSpPr>
            <a:spLocks noChangeArrowheads="1"/>
          </p:cNvSpPr>
          <p:nvPr/>
        </p:nvSpPr>
        <p:spPr bwMode="auto">
          <a:xfrm rot="-5400000">
            <a:off x="1562100" y="3336925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99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US" sz="900" b="0"/>
              <a:t>M</a:t>
            </a:r>
          </a:p>
          <a:p>
            <a:pPr algn="ctr"/>
            <a:r>
              <a:rPr lang="en-US" sz="900" b="0"/>
              <a:t>U</a:t>
            </a:r>
          </a:p>
          <a:p>
            <a:pPr algn="ctr"/>
            <a:r>
              <a:rPr lang="en-US" sz="900" b="0"/>
              <a:t>X</a:t>
            </a:r>
          </a:p>
        </p:txBody>
      </p:sp>
      <p:sp>
        <p:nvSpPr>
          <p:cNvPr id="456780" name="Line 76"/>
          <p:cNvSpPr>
            <a:spLocks noChangeShapeType="1"/>
          </p:cNvSpPr>
          <p:nvPr/>
        </p:nvSpPr>
        <p:spPr bwMode="auto">
          <a:xfrm>
            <a:off x="1676400" y="5410200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781" name="Rectangle 77"/>
          <p:cNvSpPr>
            <a:spLocks noChangeArrowheads="1"/>
          </p:cNvSpPr>
          <p:nvPr/>
        </p:nvSpPr>
        <p:spPr bwMode="auto">
          <a:xfrm>
            <a:off x="3962400" y="5257800"/>
            <a:ext cx="457200" cy="3810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op</a:t>
            </a:r>
          </a:p>
        </p:txBody>
      </p:sp>
      <p:sp>
        <p:nvSpPr>
          <p:cNvPr id="456783" name="Rectangle 79"/>
          <p:cNvSpPr>
            <a:spLocks noChangeArrowheads="1"/>
          </p:cNvSpPr>
          <p:nvPr/>
        </p:nvSpPr>
        <p:spPr bwMode="auto">
          <a:xfrm>
            <a:off x="3962400" y="4114800"/>
            <a:ext cx="457200" cy="3810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offset</a:t>
            </a:r>
          </a:p>
        </p:txBody>
      </p:sp>
      <p:sp>
        <p:nvSpPr>
          <p:cNvPr id="456784" name="Rectangle 80"/>
          <p:cNvSpPr>
            <a:spLocks noChangeArrowheads="1"/>
          </p:cNvSpPr>
          <p:nvPr/>
        </p:nvSpPr>
        <p:spPr bwMode="auto">
          <a:xfrm>
            <a:off x="3962400" y="3505200"/>
            <a:ext cx="457200" cy="3810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valB</a:t>
            </a:r>
          </a:p>
        </p:txBody>
      </p:sp>
      <p:sp>
        <p:nvSpPr>
          <p:cNvPr id="456785" name="Rectangle 81"/>
          <p:cNvSpPr>
            <a:spLocks noChangeArrowheads="1"/>
          </p:cNvSpPr>
          <p:nvPr/>
        </p:nvSpPr>
        <p:spPr bwMode="auto">
          <a:xfrm>
            <a:off x="3962400" y="2895600"/>
            <a:ext cx="457200" cy="3810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valA</a:t>
            </a:r>
          </a:p>
        </p:txBody>
      </p:sp>
      <p:sp>
        <p:nvSpPr>
          <p:cNvPr id="456786" name="Rectangle 82"/>
          <p:cNvSpPr>
            <a:spLocks noChangeArrowheads="1"/>
          </p:cNvSpPr>
          <p:nvPr/>
        </p:nvSpPr>
        <p:spPr bwMode="auto">
          <a:xfrm>
            <a:off x="3962400" y="2057400"/>
            <a:ext cx="457200" cy="3810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PC+1</a:t>
            </a:r>
          </a:p>
        </p:txBody>
      </p:sp>
      <p:sp>
        <p:nvSpPr>
          <p:cNvPr id="456787" name="Rectangle 83"/>
          <p:cNvSpPr>
            <a:spLocks noChangeArrowheads="1"/>
          </p:cNvSpPr>
          <p:nvPr/>
        </p:nvSpPr>
        <p:spPr bwMode="auto">
          <a:xfrm>
            <a:off x="1143000" y="2057400"/>
            <a:ext cx="457200" cy="3810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PC+1</a:t>
            </a:r>
          </a:p>
        </p:txBody>
      </p:sp>
      <p:sp>
        <p:nvSpPr>
          <p:cNvPr id="456788" name="Rectangle 84"/>
          <p:cNvSpPr>
            <a:spLocks noChangeArrowheads="1"/>
          </p:cNvSpPr>
          <p:nvPr/>
        </p:nvSpPr>
        <p:spPr bwMode="auto">
          <a:xfrm>
            <a:off x="6248400" y="1828800"/>
            <a:ext cx="457200" cy="3810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target</a:t>
            </a:r>
          </a:p>
        </p:txBody>
      </p:sp>
      <p:sp>
        <p:nvSpPr>
          <p:cNvPr id="456789" name="Rectangle 85"/>
          <p:cNvSpPr>
            <a:spLocks noChangeArrowheads="1"/>
          </p:cNvSpPr>
          <p:nvPr/>
        </p:nvSpPr>
        <p:spPr bwMode="auto">
          <a:xfrm>
            <a:off x="6248400" y="3200400"/>
            <a:ext cx="457200" cy="3810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ALU</a:t>
            </a:r>
          </a:p>
          <a:p>
            <a:pPr algn="ctr"/>
            <a:r>
              <a:rPr lang="en-US" sz="1200"/>
              <a:t>result</a:t>
            </a:r>
          </a:p>
        </p:txBody>
      </p:sp>
      <p:sp>
        <p:nvSpPr>
          <p:cNvPr id="456790" name="Rectangle 86"/>
          <p:cNvSpPr>
            <a:spLocks noChangeArrowheads="1"/>
          </p:cNvSpPr>
          <p:nvPr/>
        </p:nvSpPr>
        <p:spPr bwMode="auto">
          <a:xfrm>
            <a:off x="6248400" y="5257800"/>
            <a:ext cx="457200" cy="3810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op</a:t>
            </a:r>
          </a:p>
        </p:txBody>
      </p:sp>
      <p:sp>
        <p:nvSpPr>
          <p:cNvPr id="456792" name="Rectangle 88"/>
          <p:cNvSpPr>
            <a:spLocks noChangeArrowheads="1"/>
          </p:cNvSpPr>
          <p:nvPr/>
        </p:nvSpPr>
        <p:spPr bwMode="auto">
          <a:xfrm>
            <a:off x="6248400" y="4343400"/>
            <a:ext cx="457200" cy="3810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valB</a:t>
            </a:r>
          </a:p>
        </p:txBody>
      </p:sp>
      <p:sp>
        <p:nvSpPr>
          <p:cNvPr id="456794" name="Rectangle 90"/>
          <p:cNvSpPr>
            <a:spLocks noChangeArrowheads="1"/>
          </p:cNvSpPr>
          <p:nvPr/>
        </p:nvSpPr>
        <p:spPr bwMode="auto">
          <a:xfrm>
            <a:off x="7848600" y="5257800"/>
            <a:ext cx="457200" cy="3810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op</a:t>
            </a:r>
          </a:p>
        </p:txBody>
      </p:sp>
      <p:sp>
        <p:nvSpPr>
          <p:cNvPr id="456796" name="Rectangle 92"/>
          <p:cNvSpPr>
            <a:spLocks noChangeArrowheads="1"/>
          </p:cNvSpPr>
          <p:nvPr/>
        </p:nvSpPr>
        <p:spPr bwMode="auto">
          <a:xfrm>
            <a:off x="7848600" y="2667000"/>
            <a:ext cx="457200" cy="3810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ALU</a:t>
            </a:r>
          </a:p>
          <a:p>
            <a:pPr algn="ctr"/>
            <a:r>
              <a:rPr lang="en-US" sz="1200"/>
              <a:t>result</a:t>
            </a:r>
          </a:p>
        </p:txBody>
      </p:sp>
      <p:sp>
        <p:nvSpPr>
          <p:cNvPr id="456797" name="Rectangle 93"/>
          <p:cNvSpPr>
            <a:spLocks noChangeArrowheads="1"/>
          </p:cNvSpPr>
          <p:nvPr/>
        </p:nvSpPr>
        <p:spPr bwMode="auto">
          <a:xfrm>
            <a:off x="7848600" y="3200400"/>
            <a:ext cx="457200" cy="3810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mdata</a:t>
            </a:r>
          </a:p>
        </p:txBody>
      </p:sp>
      <p:sp>
        <p:nvSpPr>
          <p:cNvPr id="456801" name="Line 97"/>
          <p:cNvSpPr>
            <a:spLocks noChangeShapeType="1"/>
          </p:cNvSpPr>
          <p:nvPr/>
        </p:nvSpPr>
        <p:spPr bwMode="auto">
          <a:xfrm>
            <a:off x="8939213" y="3048000"/>
            <a:ext cx="1285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802" name="Line 98"/>
          <p:cNvSpPr>
            <a:spLocks noChangeShapeType="1"/>
          </p:cNvSpPr>
          <p:nvPr/>
        </p:nvSpPr>
        <p:spPr bwMode="auto">
          <a:xfrm>
            <a:off x="9067800" y="3048000"/>
            <a:ext cx="0" cy="2057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804" name="Rectangle 100"/>
          <p:cNvSpPr>
            <a:spLocks noChangeArrowheads="1"/>
          </p:cNvSpPr>
          <p:nvPr/>
        </p:nvSpPr>
        <p:spPr bwMode="auto">
          <a:xfrm>
            <a:off x="6248400" y="2438400"/>
            <a:ext cx="457200" cy="3810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eq?</a:t>
            </a:r>
          </a:p>
        </p:txBody>
      </p:sp>
      <p:sp>
        <p:nvSpPr>
          <p:cNvPr id="456805" name="Rectangle 101"/>
          <p:cNvSpPr>
            <a:spLocks noChangeArrowheads="1"/>
          </p:cNvSpPr>
          <p:nvPr/>
        </p:nvSpPr>
        <p:spPr bwMode="auto">
          <a:xfrm rot="5400000">
            <a:off x="609600" y="3048000"/>
            <a:ext cx="1524000" cy="4572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instruction</a:t>
            </a:r>
          </a:p>
        </p:txBody>
      </p:sp>
      <p:sp>
        <p:nvSpPr>
          <p:cNvPr id="456806" name="Rectangle 102"/>
          <p:cNvSpPr>
            <a:spLocks noChangeArrowheads="1"/>
          </p:cNvSpPr>
          <p:nvPr/>
        </p:nvSpPr>
        <p:spPr bwMode="auto">
          <a:xfrm>
            <a:off x="3200400" y="2819400"/>
            <a:ext cx="304800" cy="2286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 </a:t>
            </a:r>
          </a:p>
        </p:txBody>
      </p:sp>
      <p:sp>
        <p:nvSpPr>
          <p:cNvPr id="456807" name="Rectangle 103"/>
          <p:cNvSpPr>
            <a:spLocks noChangeArrowheads="1"/>
          </p:cNvSpPr>
          <p:nvPr/>
        </p:nvSpPr>
        <p:spPr bwMode="auto">
          <a:xfrm>
            <a:off x="3200400" y="3048000"/>
            <a:ext cx="304800" cy="2286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 </a:t>
            </a:r>
          </a:p>
        </p:txBody>
      </p:sp>
      <p:sp>
        <p:nvSpPr>
          <p:cNvPr id="456808" name="Rectangle 104"/>
          <p:cNvSpPr>
            <a:spLocks noChangeArrowheads="1"/>
          </p:cNvSpPr>
          <p:nvPr/>
        </p:nvSpPr>
        <p:spPr bwMode="auto">
          <a:xfrm>
            <a:off x="3200400" y="3276600"/>
            <a:ext cx="304800" cy="2286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 </a:t>
            </a:r>
          </a:p>
        </p:txBody>
      </p:sp>
      <p:sp>
        <p:nvSpPr>
          <p:cNvPr id="456809" name="Rectangle 105"/>
          <p:cNvSpPr>
            <a:spLocks noChangeArrowheads="1"/>
          </p:cNvSpPr>
          <p:nvPr/>
        </p:nvSpPr>
        <p:spPr bwMode="auto">
          <a:xfrm>
            <a:off x="3200400" y="3505200"/>
            <a:ext cx="304800" cy="2286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 </a:t>
            </a:r>
          </a:p>
        </p:txBody>
      </p:sp>
      <p:sp>
        <p:nvSpPr>
          <p:cNvPr id="456810" name="Rectangle 106"/>
          <p:cNvSpPr>
            <a:spLocks noChangeArrowheads="1"/>
          </p:cNvSpPr>
          <p:nvPr/>
        </p:nvSpPr>
        <p:spPr bwMode="auto">
          <a:xfrm>
            <a:off x="3200400" y="2590800"/>
            <a:ext cx="304800" cy="2286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 </a:t>
            </a:r>
          </a:p>
        </p:txBody>
      </p:sp>
      <p:sp>
        <p:nvSpPr>
          <p:cNvPr id="456811" name="Rectangle 107"/>
          <p:cNvSpPr>
            <a:spLocks noChangeArrowheads="1"/>
          </p:cNvSpPr>
          <p:nvPr/>
        </p:nvSpPr>
        <p:spPr bwMode="auto">
          <a:xfrm>
            <a:off x="3200400" y="3733800"/>
            <a:ext cx="304800" cy="2286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 </a:t>
            </a:r>
          </a:p>
        </p:txBody>
      </p:sp>
      <p:sp>
        <p:nvSpPr>
          <p:cNvPr id="456812" name="Rectangle 108"/>
          <p:cNvSpPr>
            <a:spLocks noChangeArrowheads="1"/>
          </p:cNvSpPr>
          <p:nvPr/>
        </p:nvSpPr>
        <p:spPr bwMode="auto">
          <a:xfrm>
            <a:off x="3200400" y="23622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0</a:t>
            </a:r>
          </a:p>
        </p:txBody>
      </p:sp>
      <p:sp>
        <p:nvSpPr>
          <p:cNvPr id="456813" name="Rectangle 109"/>
          <p:cNvSpPr>
            <a:spLocks noChangeArrowheads="1"/>
          </p:cNvSpPr>
          <p:nvPr/>
        </p:nvSpPr>
        <p:spPr bwMode="auto">
          <a:xfrm>
            <a:off x="3200400" y="3962400"/>
            <a:ext cx="304800" cy="2286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 </a:t>
            </a:r>
          </a:p>
        </p:txBody>
      </p:sp>
      <p:sp>
        <p:nvSpPr>
          <p:cNvPr id="456814" name="Rectangle 110"/>
          <p:cNvSpPr>
            <a:spLocks noChangeArrowheads="1"/>
          </p:cNvSpPr>
          <p:nvPr/>
        </p:nvSpPr>
        <p:spPr bwMode="auto">
          <a:xfrm>
            <a:off x="2957513" y="28289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000"/>
              <a:t>R2</a:t>
            </a:r>
          </a:p>
        </p:txBody>
      </p:sp>
      <p:sp>
        <p:nvSpPr>
          <p:cNvPr id="456815" name="Rectangle 111"/>
          <p:cNvSpPr>
            <a:spLocks noChangeArrowheads="1"/>
          </p:cNvSpPr>
          <p:nvPr/>
        </p:nvSpPr>
        <p:spPr bwMode="auto">
          <a:xfrm>
            <a:off x="2957513" y="30575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000"/>
              <a:t>R3</a:t>
            </a:r>
          </a:p>
        </p:txBody>
      </p:sp>
      <p:sp>
        <p:nvSpPr>
          <p:cNvPr id="456816" name="Rectangle 112"/>
          <p:cNvSpPr>
            <a:spLocks noChangeArrowheads="1"/>
          </p:cNvSpPr>
          <p:nvPr/>
        </p:nvSpPr>
        <p:spPr bwMode="auto">
          <a:xfrm>
            <a:off x="2957513" y="32861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000"/>
              <a:t>R4</a:t>
            </a:r>
          </a:p>
        </p:txBody>
      </p:sp>
      <p:sp>
        <p:nvSpPr>
          <p:cNvPr id="456817" name="Rectangle 113"/>
          <p:cNvSpPr>
            <a:spLocks noChangeArrowheads="1"/>
          </p:cNvSpPr>
          <p:nvPr/>
        </p:nvSpPr>
        <p:spPr bwMode="auto">
          <a:xfrm>
            <a:off x="2957513" y="35147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000"/>
              <a:t>R5</a:t>
            </a:r>
          </a:p>
        </p:txBody>
      </p:sp>
      <p:sp>
        <p:nvSpPr>
          <p:cNvPr id="456818" name="Rectangle 114"/>
          <p:cNvSpPr>
            <a:spLocks noChangeArrowheads="1"/>
          </p:cNvSpPr>
          <p:nvPr/>
        </p:nvSpPr>
        <p:spPr bwMode="auto">
          <a:xfrm>
            <a:off x="2957513" y="26003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000"/>
              <a:t>R1</a:t>
            </a:r>
          </a:p>
        </p:txBody>
      </p:sp>
      <p:sp>
        <p:nvSpPr>
          <p:cNvPr id="456819" name="Rectangle 115"/>
          <p:cNvSpPr>
            <a:spLocks noChangeArrowheads="1"/>
          </p:cNvSpPr>
          <p:nvPr/>
        </p:nvSpPr>
        <p:spPr bwMode="auto">
          <a:xfrm>
            <a:off x="2957513" y="37433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000"/>
              <a:t>R6</a:t>
            </a:r>
          </a:p>
        </p:txBody>
      </p:sp>
      <p:sp>
        <p:nvSpPr>
          <p:cNvPr id="456820" name="Rectangle 116"/>
          <p:cNvSpPr>
            <a:spLocks noChangeArrowheads="1"/>
          </p:cNvSpPr>
          <p:nvPr/>
        </p:nvSpPr>
        <p:spPr bwMode="auto">
          <a:xfrm>
            <a:off x="2957513" y="23717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000"/>
              <a:t>R0</a:t>
            </a:r>
          </a:p>
        </p:txBody>
      </p:sp>
      <p:sp>
        <p:nvSpPr>
          <p:cNvPr id="456821" name="Rectangle 117"/>
          <p:cNvSpPr>
            <a:spLocks noChangeArrowheads="1"/>
          </p:cNvSpPr>
          <p:nvPr/>
        </p:nvSpPr>
        <p:spPr bwMode="auto">
          <a:xfrm>
            <a:off x="2957513" y="39719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000"/>
              <a:t>R7</a:t>
            </a:r>
          </a:p>
        </p:txBody>
      </p:sp>
      <p:sp>
        <p:nvSpPr>
          <p:cNvPr id="456822" name="Text Box 118"/>
          <p:cNvSpPr txBox="1">
            <a:spLocks noChangeArrowheads="1"/>
          </p:cNvSpPr>
          <p:nvPr/>
        </p:nvSpPr>
        <p:spPr bwMode="auto">
          <a:xfrm>
            <a:off x="2228850" y="2662238"/>
            <a:ext cx="506413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regA</a:t>
            </a:r>
          </a:p>
        </p:txBody>
      </p:sp>
      <p:sp>
        <p:nvSpPr>
          <p:cNvPr id="456823" name="Text Box 119"/>
          <p:cNvSpPr txBox="1">
            <a:spLocks noChangeArrowheads="1"/>
          </p:cNvSpPr>
          <p:nvPr/>
        </p:nvSpPr>
        <p:spPr bwMode="auto">
          <a:xfrm>
            <a:off x="2233613" y="2886075"/>
            <a:ext cx="4984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regB</a:t>
            </a:r>
          </a:p>
        </p:txBody>
      </p:sp>
      <p:sp>
        <p:nvSpPr>
          <p:cNvPr id="456826" name="Rectangle 122"/>
          <p:cNvSpPr>
            <a:spLocks noChangeArrowheads="1"/>
          </p:cNvSpPr>
          <p:nvPr/>
        </p:nvSpPr>
        <p:spPr bwMode="auto">
          <a:xfrm>
            <a:off x="1981200" y="3314700"/>
            <a:ext cx="228600" cy="2286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6827" name="Rectangle 123"/>
          <p:cNvSpPr>
            <a:spLocks noChangeArrowheads="1"/>
          </p:cNvSpPr>
          <p:nvPr/>
        </p:nvSpPr>
        <p:spPr bwMode="auto">
          <a:xfrm>
            <a:off x="2209800" y="3314700"/>
            <a:ext cx="228600" cy="2286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6828" name="Rectangle 124"/>
          <p:cNvSpPr>
            <a:spLocks noChangeArrowheads="1"/>
          </p:cNvSpPr>
          <p:nvPr/>
        </p:nvSpPr>
        <p:spPr bwMode="auto">
          <a:xfrm>
            <a:off x="2438400" y="3314700"/>
            <a:ext cx="228600" cy="228600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6829" name="Line 125"/>
          <p:cNvSpPr>
            <a:spLocks noChangeShapeType="1"/>
          </p:cNvSpPr>
          <p:nvPr/>
        </p:nvSpPr>
        <p:spPr bwMode="auto">
          <a:xfrm>
            <a:off x="2667000" y="34290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456836" name="Group 132"/>
          <p:cNvGrpSpPr>
            <a:grpSpLocks/>
          </p:cNvGrpSpPr>
          <p:nvPr/>
        </p:nvGrpSpPr>
        <p:grpSpPr bwMode="auto">
          <a:xfrm>
            <a:off x="3962400" y="5715000"/>
            <a:ext cx="4343400" cy="381000"/>
            <a:chOff x="2496" y="3600"/>
            <a:chExt cx="2736" cy="240"/>
          </a:xfrm>
        </p:grpSpPr>
        <p:sp>
          <p:nvSpPr>
            <p:cNvPr id="456833" name="Rectangle 129"/>
            <p:cNvSpPr>
              <a:spLocks noChangeArrowheads="1"/>
            </p:cNvSpPr>
            <p:nvPr/>
          </p:nvSpPr>
          <p:spPr bwMode="auto">
            <a:xfrm>
              <a:off x="2496" y="3600"/>
              <a:ext cx="288" cy="240"/>
            </a:xfrm>
            <a:prstGeom prst="rect">
              <a:avLst/>
            </a:prstGeom>
            <a:solidFill>
              <a:srgbClr val="FF7C8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fwd</a:t>
              </a:r>
            </a:p>
          </p:txBody>
        </p:sp>
        <p:sp>
          <p:nvSpPr>
            <p:cNvPr id="456834" name="Rectangle 130"/>
            <p:cNvSpPr>
              <a:spLocks noChangeArrowheads="1"/>
            </p:cNvSpPr>
            <p:nvPr/>
          </p:nvSpPr>
          <p:spPr bwMode="auto">
            <a:xfrm>
              <a:off x="3936" y="3600"/>
              <a:ext cx="288" cy="240"/>
            </a:xfrm>
            <a:prstGeom prst="rect">
              <a:avLst/>
            </a:prstGeom>
            <a:solidFill>
              <a:srgbClr val="FF7C8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fwd</a:t>
              </a:r>
            </a:p>
          </p:txBody>
        </p:sp>
        <p:sp>
          <p:nvSpPr>
            <p:cNvPr id="456835" name="Rectangle 131"/>
            <p:cNvSpPr>
              <a:spLocks noChangeArrowheads="1"/>
            </p:cNvSpPr>
            <p:nvPr/>
          </p:nvSpPr>
          <p:spPr bwMode="auto">
            <a:xfrm>
              <a:off x="4944" y="3600"/>
              <a:ext cx="288" cy="240"/>
            </a:xfrm>
            <a:prstGeom prst="rect">
              <a:avLst/>
            </a:prstGeom>
            <a:solidFill>
              <a:srgbClr val="FF7C8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fwd</a:t>
              </a:r>
            </a:p>
          </p:txBody>
        </p:sp>
      </p:grpSp>
      <p:sp>
        <p:nvSpPr>
          <p:cNvPr id="456837" name="Line 133"/>
          <p:cNvSpPr>
            <a:spLocks noChangeShapeType="1"/>
          </p:cNvSpPr>
          <p:nvPr/>
        </p:nvSpPr>
        <p:spPr bwMode="auto">
          <a:xfrm flipH="1">
            <a:off x="2286000" y="5105400"/>
            <a:ext cx="678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838" name="Line 134"/>
          <p:cNvSpPr>
            <a:spLocks noChangeShapeType="1"/>
          </p:cNvSpPr>
          <p:nvPr/>
        </p:nvSpPr>
        <p:spPr bwMode="auto">
          <a:xfrm flipV="1">
            <a:off x="2286000" y="38862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6839" name="Text Box 135"/>
          <p:cNvSpPr txBox="1">
            <a:spLocks noChangeArrowheads="1"/>
          </p:cNvSpPr>
          <p:nvPr/>
        </p:nvSpPr>
        <p:spPr bwMode="auto">
          <a:xfrm>
            <a:off x="2209800" y="3657600"/>
            <a:ext cx="471488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data</a:t>
            </a:r>
          </a:p>
        </p:txBody>
      </p:sp>
      <p:sp>
        <p:nvSpPr>
          <p:cNvPr id="456843" name="Text Box 139"/>
          <p:cNvSpPr txBox="1">
            <a:spLocks noChangeArrowheads="1"/>
          </p:cNvSpPr>
          <p:nvPr/>
        </p:nvSpPr>
        <p:spPr bwMode="auto">
          <a:xfrm>
            <a:off x="60325" y="193675"/>
            <a:ext cx="89979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Fetch 		     Decode		Execute	  Memory	 WB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0" y="0"/>
            <a:ext cx="1200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rgbClr val="FF0000"/>
                </a:solidFill>
              </a:rPr>
              <a:t>Basic Pipelining</a:t>
            </a:r>
            <a:endParaRPr lang="en-US" sz="1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26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 algn="ctr">
              <a:lnSpc>
                <a:spcPts val="3200"/>
              </a:lnSpc>
              <a:spcBef>
                <a:spcPts val="1100"/>
              </a:spcBef>
              <a:buFontTx/>
              <a:buNone/>
            </a:pPr>
            <a:r>
              <a:rPr lang="en-US" sz="4400" dirty="0">
                <a:solidFill>
                  <a:srgbClr val="003399"/>
                </a:solidFill>
                <a:latin typeface="Comic Sans MS" pitchFamily="66" charset="0"/>
              </a:rPr>
              <a:t>Measuring performance</a:t>
            </a:r>
            <a:br>
              <a:rPr lang="en-US" sz="4400" dirty="0">
                <a:solidFill>
                  <a:srgbClr val="003399"/>
                </a:solidFill>
                <a:latin typeface="Comic Sans MS" pitchFamily="66" charset="0"/>
              </a:rPr>
            </a:br>
            <a:endParaRPr lang="en-US" sz="4400" dirty="0">
              <a:solidFill>
                <a:srgbClr val="003399"/>
              </a:solidFill>
              <a:latin typeface="Comic Sans MS" pitchFamily="66" charset="0"/>
            </a:endParaRPr>
          </a:p>
          <a:p>
            <a:pPr algn="ctr">
              <a:lnSpc>
                <a:spcPts val="3200"/>
              </a:lnSpc>
              <a:spcBef>
                <a:spcPts val="1100"/>
              </a:spcBef>
              <a:buFontTx/>
              <a:buNone/>
            </a:pPr>
            <a:r>
              <a:rPr lang="en-US" sz="2400" dirty="0">
                <a:solidFill>
                  <a:srgbClr val="003399"/>
                </a:solidFill>
                <a:latin typeface="Times New Roman" pitchFamily="18" charset="0"/>
              </a:rPr>
              <a:t>This will likely not be covered in class but you need to read it.  </a:t>
            </a:r>
            <a:br>
              <a:rPr lang="en-US" sz="2400" dirty="0">
                <a:solidFill>
                  <a:srgbClr val="003399"/>
                </a:solidFill>
                <a:latin typeface="Times New Roman" pitchFamily="18" charset="0"/>
              </a:rPr>
            </a:br>
            <a:endParaRPr lang="en-US" sz="2400" dirty="0">
              <a:solidFill>
                <a:srgbClr val="003399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36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Metrics of Performance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latin typeface="Arial Narrow" pitchFamily="34" charset="0"/>
              </a:rPr>
              <a:t>Time (latency)</a:t>
            </a:r>
          </a:p>
          <a:p>
            <a:pPr marL="508000" lvl="1" indent="-169863"/>
            <a:r>
              <a:rPr lang="en-US" dirty="0">
                <a:latin typeface="Arial Narrow" pitchFamily="34" charset="0"/>
              </a:rPr>
              <a:t> elapsed time vs. processor time</a:t>
            </a:r>
          </a:p>
          <a:p>
            <a:pPr>
              <a:buFontTx/>
              <a:buNone/>
            </a:pPr>
            <a:endParaRPr lang="en-US" dirty="0">
              <a:latin typeface="Arial Narrow" pitchFamily="34" charset="0"/>
            </a:endParaRPr>
          </a:p>
          <a:p>
            <a:pPr>
              <a:buFontTx/>
              <a:buNone/>
            </a:pPr>
            <a:r>
              <a:rPr lang="en-US" dirty="0">
                <a:latin typeface="Arial Narrow" pitchFamily="34" charset="0"/>
              </a:rPr>
              <a:t>Rate (bandwidth or throughput)</a:t>
            </a:r>
          </a:p>
          <a:p>
            <a:pPr marL="508000" lvl="1" indent="-169863"/>
            <a:r>
              <a:rPr lang="en-US" dirty="0">
                <a:latin typeface="Arial Narrow" pitchFamily="34" charset="0"/>
              </a:rPr>
              <a:t> performance = rate = work per time</a:t>
            </a:r>
          </a:p>
          <a:p>
            <a:pPr marL="508000" lvl="1" indent="-169863">
              <a:buFont typeface="ZapfDingbats" pitchFamily="82" charset="2"/>
              <a:buNone/>
            </a:pPr>
            <a:endParaRPr lang="en-US" dirty="0">
              <a:latin typeface="Arial Narrow" pitchFamily="34" charset="0"/>
            </a:endParaRPr>
          </a:p>
          <a:p>
            <a:pPr>
              <a:buFontTx/>
              <a:buNone/>
            </a:pPr>
            <a:r>
              <a:rPr lang="en-US" dirty="0">
                <a:latin typeface="Arial Narrow" pitchFamily="34" charset="0"/>
              </a:rPr>
              <a:t>Distinction is sometimes blurred</a:t>
            </a:r>
          </a:p>
          <a:p>
            <a:pPr marL="508000" lvl="1" indent="-169863"/>
            <a:r>
              <a:rPr lang="en-US" dirty="0">
                <a:latin typeface="Arial Narrow" pitchFamily="34" charset="0"/>
              </a:rPr>
              <a:t> consider batched vs. interactive processing</a:t>
            </a:r>
          </a:p>
          <a:p>
            <a:pPr marL="508000" lvl="1" indent="-169863"/>
            <a:r>
              <a:rPr lang="en-US" dirty="0">
                <a:latin typeface="Arial Narrow" pitchFamily="34" charset="0"/>
              </a:rPr>
              <a:t> consider overlapped vs. non-overlapped processing</a:t>
            </a:r>
          </a:p>
          <a:p>
            <a:pPr marL="508000" lvl="1" indent="-169863"/>
            <a:r>
              <a:rPr lang="en-US" dirty="0">
                <a:latin typeface="Arial Narrow" pitchFamily="34" charset="0"/>
              </a:rPr>
              <a:t> may require conflicting optimizations</a:t>
            </a:r>
          </a:p>
          <a:p>
            <a:pPr marL="508000" lvl="1" indent="-169863"/>
            <a:endParaRPr lang="en-US" sz="2800" i="1" dirty="0">
              <a:solidFill>
                <a:schemeClr val="bg2"/>
              </a:solidFill>
              <a:latin typeface="Arial Narrow" pitchFamily="34" charset="0"/>
            </a:endParaRPr>
          </a:p>
          <a:p>
            <a:pPr>
              <a:buFontTx/>
              <a:buNone/>
            </a:pPr>
            <a:r>
              <a:rPr lang="en-US" i="1" dirty="0">
                <a:solidFill>
                  <a:schemeClr val="bg2"/>
                </a:solidFill>
                <a:latin typeface="Arial Narrow" pitchFamily="34" charset="0"/>
              </a:rPr>
              <a:t>   What is the most popular metric of performance?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Teaching Staff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50" y="1535113"/>
            <a:ext cx="4040188" cy="639762"/>
          </a:xfrm>
        </p:spPr>
        <p:txBody>
          <a:bodyPr/>
          <a:lstStyle/>
          <a:p>
            <a:r>
              <a:rPr lang="en-US" dirty="0"/>
              <a:t>Instructor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133350" y="2174875"/>
            <a:ext cx="4364038" cy="3951288"/>
          </a:xfrm>
        </p:spPr>
        <p:txBody>
          <a:bodyPr/>
          <a:lstStyle/>
          <a:p>
            <a:pPr eaLnBrk="1" hangingPunct="1"/>
            <a:r>
              <a:rPr lang="en-US" dirty="0"/>
              <a:t>Dr. Mark </a:t>
            </a:r>
            <a:r>
              <a:rPr lang="en-US" dirty="0" err="1"/>
              <a:t>Brehob</a:t>
            </a:r>
            <a:r>
              <a:rPr lang="en-US" dirty="0"/>
              <a:t>, </a:t>
            </a:r>
            <a:r>
              <a:rPr lang="en-US" dirty="0" err="1"/>
              <a:t>brehob</a:t>
            </a:r>
            <a:endParaRPr lang="en-US" dirty="0"/>
          </a:p>
          <a:p>
            <a:pPr lvl="1" eaLnBrk="1" hangingPunct="1"/>
            <a:r>
              <a:rPr lang="en-US" dirty="0"/>
              <a:t>Office hours</a:t>
            </a:r>
          </a:p>
          <a:p>
            <a:pPr lvl="2"/>
            <a:r>
              <a:rPr lang="en-US" sz="1600" dirty="0"/>
              <a:t>Mondays 10:30-noon (4632 </a:t>
            </a:r>
            <a:r>
              <a:rPr lang="en-US" sz="1600" dirty="0" err="1"/>
              <a:t>Beyster</a:t>
            </a:r>
            <a:r>
              <a:rPr lang="en-US" sz="1600" dirty="0"/>
              <a:t>)</a:t>
            </a:r>
          </a:p>
          <a:p>
            <a:pPr lvl="2"/>
            <a:r>
              <a:rPr lang="en-US" sz="1600" dirty="0"/>
              <a:t>Sunday 5:30-6:45pm (remote/Zoom)</a:t>
            </a:r>
          </a:p>
          <a:p>
            <a:pPr lvl="1"/>
            <a:r>
              <a:rPr lang="en-US" dirty="0"/>
              <a:t>I’ll also be around after class for 10-15 minutes most days.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449819" y="1535113"/>
            <a:ext cx="4041775" cy="639762"/>
          </a:xfrm>
        </p:spPr>
        <p:txBody>
          <a:bodyPr/>
          <a:lstStyle/>
          <a:p>
            <a:r>
              <a:rPr lang="en-US" dirty="0"/>
              <a:t>GSI/IAs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0" y="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CC33"/>
                </a:solidFill>
              </a:rPr>
              <a:t>Intro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9D260EE-A2EF-4BDD-AFBD-0D2D36CBB86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Bradley Schulz – GSI</a:t>
            </a:r>
          </a:p>
          <a:p>
            <a:endParaRPr lang="en-US" dirty="0"/>
          </a:p>
          <a:p>
            <a:r>
              <a:rPr lang="en-US" dirty="0"/>
              <a:t>Ian </a:t>
            </a:r>
            <a:r>
              <a:rPr lang="en-US" dirty="0" err="1"/>
              <a:t>Wrzesinski</a:t>
            </a:r>
            <a:r>
              <a:rPr lang="en-US" dirty="0"/>
              <a:t> – GSI</a:t>
            </a:r>
          </a:p>
          <a:p>
            <a:endParaRPr lang="en-US" dirty="0"/>
          </a:p>
          <a:p>
            <a:r>
              <a:rPr lang="en-US" dirty="0"/>
              <a:t>Mustafa </a:t>
            </a:r>
            <a:r>
              <a:rPr lang="en-US" dirty="0" err="1"/>
              <a:t>Miyaziwala</a:t>
            </a:r>
            <a:r>
              <a:rPr lang="en-US" dirty="0"/>
              <a:t> – IA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Their office hours will be posted shortly.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The “Iron Law” of Processor Performance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305800" cy="5181600"/>
          </a:xfrm>
        </p:spPr>
        <p:txBody>
          <a:bodyPr/>
          <a:lstStyle/>
          <a:p>
            <a:pPr marL="342900" indent="-342900">
              <a:buFontTx/>
              <a:buNone/>
            </a:pPr>
            <a:r>
              <a:rPr lang="en-US"/>
              <a:t> 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676400"/>
            <a:ext cx="7550150" cy="3943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762000"/>
            <a:ext cx="8534400" cy="4876800"/>
          </a:xfrm>
          <a:noFill/>
        </p:spPr>
        <p:txBody>
          <a:bodyPr lIns="90487" tIns="44450" rIns="90487" bIns="44450"/>
          <a:lstStyle/>
          <a:p>
            <a:pPr marL="342900" indent="-342900">
              <a:buFontTx/>
              <a:buNone/>
            </a:pPr>
            <a:r>
              <a:rPr lang="en-US">
                <a:latin typeface="Arial Narrow" pitchFamily="34" charset="0"/>
              </a:rPr>
              <a:t>MIPS - Millions of Instructions per Second</a:t>
            </a:r>
            <a:br>
              <a:rPr lang="en-US">
                <a:latin typeface="Arial Narrow" pitchFamily="34" charset="0"/>
              </a:rPr>
            </a:br>
            <a:br>
              <a:rPr lang="en-US">
                <a:latin typeface="Arial Narrow" pitchFamily="34" charset="0"/>
              </a:rPr>
            </a:br>
            <a:r>
              <a:rPr lang="en-US">
                <a:latin typeface="Arial Narrow" pitchFamily="34" charset="0"/>
              </a:rPr>
              <a:t>      MIPS = </a:t>
            </a:r>
            <a:br>
              <a:rPr lang="en-US">
                <a:latin typeface="Arial Narrow" pitchFamily="34" charset="0"/>
              </a:rPr>
            </a:br>
            <a:br>
              <a:rPr lang="en-US">
                <a:latin typeface="Arial Narrow" pitchFamily="34" charset="0"/>
              </a:rPr>
            </a:br>
            <a:endParaRPr lang="en-US">
              <a:latin typeface="Arial Narrow" pitchFamily="34" charset="0"/>
            </a:endParaRPr>
          </a:p>
          <a:p>
            <a:pPr marL="342900" indent="-342900">
              <a:buFontTx/>
              <a:buNone/>
            </a:pPr>
            <a:r>
              <a:rPr lang="en-US">
                <a:latin typeface="Arial Narrow" pitchFamily="34" charset="0"/>
              </a:rPr>
              <a:t>When comparing two machines (A, B) with the same </a:t>
            </a:r>
            <a:r>
              <a:rPr lang="en-US">
                <a:solidFill>
                  <a:schemeClr val="accent1"/>
                </a:solidFill>
                <a:latin typeface="Arial Narrow" pitchFamily="34" charset="0"/>
              </a:rPr>
              <a:t>instruction set</a:t>
            </a:r>
            <a:r>
              <a:rPr lang="en-US">
                <a:latin typeface="Arial Narrow" pitchFamily="34" charset="0"/>
              </a:rPr>
              <a:t>,  MIPS is a fair comparison (</a:t>
            </a:r>
            <a:r>
              <a:rPr lang="en-US" i="1">
                <a:latin typeface="Arial Narrow" pitchFamily="34" charset="0"/>
              </a:rPr>
              <a:t>sometimes…</a:t>
            </a:r>
            <a:r>
              <a:rPr lang="en-US">
                <a:latin typeface="Arial Narrow" pitchFamily="34" charset="0"/>
              </a:rPr>
              <a:t>) </a:t>
            </a:r>
          </a:p>
          <a:p>
            <a:pPr marL="342900" indent="-342900">
              <a:buFontTx/>
              <a:buNone/>
            </a:pPr>
            <a:endParaRPr lang="en-US">
              <a:latin typeface="Arial Narrow" pitchFamily="34" charset="0"/>
            </a:endParaRPr>
          </a:p>
          <a:p>
            <a:pPr marL="342900" indent="-342900">
              <a:buFontTx/>
              <a:buNone/>
            </a:pPr>
            <a:r>
              <a:rPr lang="en-US">
                <a:latin typeface="Arial Narrow" pitchFamily="34" charset="0"/>
              </a:rPr>
              <a:t>But,  MIPS can be a “</a:t>
            </a:r>
            <a:r>
              <a:rPr lang="en-US" i="1">
                <a:latin typeface="Arial Narrow" pitchFamily="34" charset="0"/>
              </a:rPr>
              <a:t>meaningless indicator of performance…</a:t>
            </a:r>
            <a:r>
              <a:rPr lang="en-US">
                <a:latin typeface="Arial Narrow" pitchFamily="34" charset="0"/>
              </a:rPr>
              <a:t>”</a:t>
            </a:r>
          </a:p>
          <a:p>
            <a:pPr marL="342900" indent="-342900"/>
            <a:r>
              <a:rPr lang="en-US">
                <a:latin typeface="Arial Narrow" pitchFamily="34" charset="0"/>
              </a:rPr>
              <a:t>instruction sets are not equivalent</a:t>
            </a:r>
          </a:p>
          <a:p>
            <a:pPr marL="342900" indent="-342900"/>
            <a:r>
              <a:rPr lang="en-US">
                <a:latin typeface="Arial Narrow" pitchFamily="34" charset="0"/>
              </a:rPr>
              <a:t>different programs use a different instruction mix</a:t>
            </a:r>
          </a:p>
          <a:p>
            <a:pPr marL="342900" indent="-342900"/>
            <a:r>
              <a:rPr lang="en-US">
                <a:latin typeface="Arial Narrow" pitchFamily="34" charset="0"/>
              </a:rPr>
              <a:t>instruction count is not a reliable indicator of work</a:t>
            </a:r>
          </a:p>
          <a:p>
            <a:pPr marL="742950" lvl="1" indent="-285750"/>
            <a:r>
              <a:rPr lang="en-US">
                <a:latin typeface="Arial Narrow" pitchFamily="34" charset="0"/>
              </a:rPr>
              <a:t> some optimizations add instructions</a:t>
            </a:r>
          </a:p>
          <a:p>
            <a:pPr marL="742950" lvl="1" indent="-285750"/>
            <a:r>
              <a:rPr lang="en-US">
                <a:latin typeface="Arial Narrow" pitchFamily="34" charset="0"/>
              </a:rPr>
              <a:t> instructions have varying work</a:t>
            </a:r>
          </a:p>
          <a:p>
            <a:pPr marL="342900" indent="-342900">
              <a:buFontTx/>
              <a:buNone/>
            </a:pPr>
            <a:endParaRPr lang="en-US">
              <a:latin typeface="Arial Narrow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lIns="90487" tIns="44450" rIns="90487" bIns="44450" anchor="b"/>
          <a:lstStyle/>
          <a:p>
            <a:r>
              <a:rPr lang="en-US"/>
              <a:t>MIPS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2209800" y="1228725"/>
            <a:ext cx="17811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accent1"/>
                </a:solidFill>
                <a:latin typeface="Arial" charset="0"/>
              </a:rPr>
              <a:t># of instructions</a:t>
            </a:r>
          </a:p>
          <a:p>
            <a:pPr algn="ctr" eaLnBrk="0" hangingPunct="0"/>
            <a:r>
              <a:rPr lang="en-US" sz="1800">
                <a:solidFill>
                  <a:schemeClr val="accent1"/>
                </a:solidFill>
                <a:latin typeface="Arial" charset="0"/>
              </a:rPr>
              <a:t>benchmark</a:t>
            </a:r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2276475" y="1565275"/>
            <a:ext cx="147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4164013" y="1219200"/>
            <a:ext cx="15017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accent1"/>
                </a:solidFill>
                <a:latin typeface="Arial" charset="0"/>
              </a:rPr>
              <a:t>benchmark</a:t>
            </a:r>
          </a:p>
          <a:p>
            <a:pPr algn="ctr" eaLnBrk="0" hangingPunct="0"/>
            <a:r>
              <a:rPr lang="en-US" sz="1800">
                <a:solidFill>
                  <a:schemeClr val="accent1"/>
                </a:solidFill>
                <a:latin typeface="Arial" charset="0"/>
              </a:rPr>
              <a:t>total run time</a:t>
            </a:r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>
            <a:off x="4183063" y="1565275"/>
            <a:ext cx="13414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5434013" y="1385888"/>
            <a:ext cx="1125537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Times" pitchFamily="18" charset="0"/>
            </a:endParaRPr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2462213" y="1870075"/>
            <a:ext cx="2959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3341688" y="1914525"/>
            <a:ext cx="1196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accent1"/>
                </a:solidFill>
                <a:latin typeface="Arial" charset="0"/>
              </a:rPr>
              <a:t>1,000,000</a:t>
            </a: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3886200" y="1395413"/>
            <a:ext cx="333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1800">
                <a:solidFill>
                  <a:schemeClr val="accent1"/>
                </a:solidFill>
                <a:latin typeface="Arial" charset="0"/>
              </a:rPr>
              <a:t>X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MIPS (Cont.)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143000"/>
            <a:ext cx="86868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latin typeface="Arial Narrow" pitchFamily="34" charset="0"/>
              </a:rPr>
              <a:t>Example:	</a:t>
            </a:r>
          </a:p>
          <a:p>
            <a:pPr marL="508000" lvl="1" indent="-169863"/>
            <a:r>
              <a:rPr lang="en-US" sz="2500" dirty="0">
                <a:latin typeface="Arial Narrow" pitchFamily="34" charset="0"/>
              </a:rPr>
              <a:t> Machine A has a special instruction for performing square root</a:t>
            </a:r>
          </a:p>
          <a:p>
            <a:pPr marL="863600" lvl="2" indent="-185738"/>
            <a:r>
              <a:rPr lang="en-US" dirty="0">
                <a:latin typeface="Arial Narrow" pitchFamily="34" charset="0"/>
              </a:rPr>
              <a:t> It takes 100 cycles to execute </a:t>
            </a:r>
          </a:p>
          <a:p>
            <a:pPr marL="508000" lvl="1" indent="-169863"/>
            <a:r>
              <a:rPr lang="en-US" sz="2500" dirty="0">
                <a:latin typeface="Arial Narrow" pitchFamily="34" charset="0"/>
              </a:rPr>
              <a:t> Machine B doesn’t have the special instruction</a:t>
            </a:r>
          </a:p>
          <a:p>
            <a:pPr marL="863600" lvl="2" indent="-185738"/>
            <a:r>
              <a:rPr lang="en-US" sz="2400" dirty="0">
                <a:latin typeface="Arial Narrow" pitchFamily="34" charset="0"/>
              </a:rPr>
              <a:t> must perform square root in software using simple instructions </a:t>
            </a:r>
          </a:p>
          <a:p>
            <a:pPr marL="863600" lvl="2" indent="-185738"/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e.g</a:t>
            </a:r>
            <a:r>
              <a:rPr lang="en-US" sz="2400" dirty="0">
                <a:latin typeface="Arial Narrow" pitchFamily="34" charset="0"/>
              </a:rPr>
              <a:t>, Add, </a:t>
            </a:r>
            <a:r>
              <a:rPr lang="en-US" sz="2400" dirty="0" err="1">
                <a:latin typeface="Arial Narrow" pitchFamily="34" charset="0"/>
              </a:rPr>
              <a:t>Mult</a:t>
            </a:r>
            <a:r>
              <a:rPr lang="en-US" sz="2400" dirty="0">
                <a:latin typeface="Arial Narrow" pitchFamily="34" charset="0"/>
              </a:rPr>
              <a:t>, Shift  each take 1 cycle to execute</a:t>
            </a:r>
          </a:p>
          <a:p>
            <a:pPr marL="508000" lvl="1" indent="-169863"/>
            <a:endParaRPr lang="en-US" sz="2500" dirty="0">
              <a:latin typeface="Arial Narrow" pitchFamily="34" charset="0"/>
            </a:endParaRPr>
          </a:p>
          <a:p>
            <a:pPr marL="508000" lvl="1" indent="-169863"/>
            <a:r>
              <a:rPr lang="en-US" sz="2500" dirty="0">
                <a:latin typeface="Arial Narrow" pitchFamily="34" charset="0"/>
              </a:rPr>
              <a:t> Machine A: 1/100 MIPS   = 0.01 MIPS</a:t>
            </a:r>
          </a:p>
          <a:p>
            <a:pPr marL="508000" lvl="1" indent="-169863"/>
            <a:r>
              <a:rPr lang="en-US" sz="2500" dirty="0">
                <a:latin typeface="Arial Narrow" pitchFamily="34" charset="0"/>
              </a:rPr>
              <a:t> Machine B: 1 MIPS</a:t>
            </a:r>
          </a:p>
          <a:p>
            <a:pPr marL="508000" lvl="1" indent="-169863">
              <a:buNone/>
            </a:pPr>
            <a:endParaRPr lang="en-US" sz="25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MFLOPS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17650" y="1219200"/>
            <a:ext cx="739775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Arial Narrow" pitchFamily="34" charset="0"/>
              </a:rPr>
              <a:t>MFLOPS = (FP ops/program) x (program/time) x 10</a:t>
            </a:r>
            <a:r>
              <a:rPr lang="en-US" baseline="30000">
                <a:latin typeface="Arial Narrow" pitchFamily="34" charset="0"/>
              </a:rPr>
              <a:t>-6</a:t>
            </a:r>
          </a:p>
          <a:p>
            <a:pPr>
              <a:buFontTx/>
              <a:buNone/>
            </a:pPr>
            <a:endParaRPr lang="en-US">
              <a:latin typeface="Arial Narrow" pitchFamily="34" charset="0"/>
            </a:endParaRPr>
          </a:p>
          <a:p>
            <a:pPr>
              <a:buFontTx/>
              <a:buNone/>
            </a:pPr>
            <a:r>
              <a:rPr lang="en-US">
                <a:latin typeface="Arial Narrow" pitchFamily="34" charset="0"/>
              </a:rPr>
              <a:t>Popular in scientific computing</a:t>
            </a:r>
          </a:p>
          <a:p>
            <a:pPr marL="508000" lvl="1" indent="-169863"/>
            <a:r>
              <a:rPr lang="en-US">
                <a:latin typeface="Arial Narrow" pitchFamily="34" charset="0"/>
              </a:rPr>
              <a:t> There was a time when FP ops were much much slower than regular instructions (i.e., off-chip, sequential execution)</a:t>
            </a:r>
          </a:p>
          <a:p>
            <a:pPr>
              <a:buFontTx/>
              <a:buNone/>
            </a:pPr>
            <a:endParaRPr lang="en-US">
              <a:solidFill>
                <a:srgbClr val="FF3300"/>
              </a:solidFill>
              <a:latin typeface="Arial Narrow" pitchFamily="34" charset="0"/>
            </a:endParaRPr>
          </a:p>
          <a:p>
            <a:pPr>
              <a:buFontTx/>
              <a:buNone/>
            </a:pPr>
            <a:r>
              <a:rPr lang="en-US">
                <a:solidFill>
                  <a:srgbClr val="FF0000"/>
                </a:solidFill>
                <a:latin typeface="Arial Narrow" pitchFamily="34" charset="0"/>
              </a:rPr>
              <a:t>Not</a:t>
            </a:r>
            <a:r>
              <a:rPr lang="en-US">
                <a:latin typeface="Arial Narrow" pitchFamily="34" charset="0"/>
              </a:rPr>
              <a:t> great for “predicting” performance because it</a:t>
            </a:r>
          </a:p>
          <a:p>
            <a:pPr marL="508000" lvl="1" indent="-169863"/>
            <a:r>
              <a:rPr lang="en-US">
                <a:latin typeface="Arial Narrow" pitchFamily="34" charset="0"/>
              </a:rPr>
              <a:t> ignores other instructions (e.g., load/store)</a:t>
            </a:r>
          </a:p>
          <a:p>
            <a:pPr marL="508000" lvl="1" indent="-169863"/>
            <a:r>
              <a:rPr lang="en-US">
                <a:latin typeface="Arial Narrow" pitchFamily="34" charset="0"/>
              </a:rPr>
              <a:t> not all FP ops are created equally </a:t>
            </a:r>
          </a:p>
          <a:p>
            <a:pPr marL="508000" lvl="1" indent="-169863"/>
            <a:r>
              <a:rPr lang="en-US">
                <a:latin typeface="Arial Narrow" pitchFamily="34" charset="0"/>
              </a:rPr>
              <a:t> depends on how FP-intensive program is</a:t>
            </a:r>
          </a:p>
          <a:p>
            <a:pPr>
              <a:buFontTx/>
              <a:buNone/>
            </a:pPr>
            <a:endParaRPr lang="en-US">
              <a:latin typeface="Arial Narrow" pitchFamily="34" charset="0"/>
            </a:endParaRPr>
          </a:p>
          <a:p>
            <a:pPr>
              <a:buFontTx/>
              <a:buNone/>
            </a:pPr>
            <a:r>
              <a:rPr lang="en-US">
                <a:latin typeface="Arial Narrow" pitchFamily="34" charset="0"/>
              </a:rPr>
              <a:t>			</a:t>
            </a:r>
            <a:r>
              <a:rPr lang="en-US" i="1">
                <a:solidFill>
                  <a:schemeClr val="bg2"/>
                </a:solidFill>
                <a:latin typeface="Arial Narrow" pitchFamily="34" charset="0"/>
              </a:rPr>
              <a:t>Beware of “peak” MFLOPS!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52400" y="2514600"/>
          <a:ext cx="1381125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Clip" r:id="rId4" imgW="1857600" imgH="3995640" progId="">
                  <p:embed/>
                </p:oleObj>
              </mc:Choice>
              <mc:Fallback>
                <p:oleObj name="Clip" r:id="rId4" imgW="1857600" imgH="39956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514600"/>
                        <a:ext cx="1381125" cy="297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lIns="90487" tIns="44450" rIns="90487" bIns="44450" anchor="b"/>
          <a:lstStyle/>
          <a:p>
            <a:r>
              <a:rPr lang="en-US"/>
              <a:t>Comparing Performance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2900" y="762000"/>
            <a:ext cx="8382000" cy="4876800"/>
          </a:xfrm>
          <a:noFill/>
        </p:spPr>
        <p:txBody>
          <a:bodyPr lIns="90487" tIns="44450" rIns="90487" bIns="44450"/>
          <a:lstStyle/>
          <a:p>
            <a:pPr marL="342900" indent="-342900">
              <a:lnSpc>
                <a:spcPct val="90000"/>
              </a:lnSpc>
              <a:buFontTx/>
              <a:buNone/>
              <a:tabLst>
                <a:tab pos="741363" algn="l"/>
                <a:tab pos="2517775" algn="l"/>
                <a:tab pos="2854325" algn="l"/>
                <a:tab pos="3203575" algn="l"/>
                <a:tab pos="3652838" algn="l"/>
                <a:tab pos="5259388" algn="l"/>
                <a:tab pos="6108700" algn="l"/>
              </a:tabLst>
            </a:pPr>
            <a:endParaRPr lang="en-US">
              <a:latin typeface="Arial Narrow" pitchFamily="34" charset="0"/>
            </a:endParaRPr>
          </a:p>
          <a:p>
            <a:pPr marL="342900" indent="-342900">
              <a:lnSpc>
                <a:spcPct val="90000"/>
              </a:lnSpc>
              <a:buFontTx/>
              <a:buNone/>
              <a:tabLst>
                <a:tab pos="741363" algn="l"/>
                <a:tab pos="2517775" algn="l"/>
                <a:tab pos="2854325" algn="l"/>
                <a:tab pos="3203575" algn="l"/>
                <a:tab pos="3652838" algn="l"/>
                <a:tab pos="5259388" algn="l"/>
                <a:tab pos="6108700" algn="l"/>
              </a:tabLst>
            </a:pPr>
            <a:r>
              <a:rPr lang="en-US">
                <a:latin typeface="Arial Narrow" pitchFamily="34" charset="0"/>
              </a:rPr>
              <a:t>Often, we want to compare the performance of different machines or different programs. Why?</a:t>
            </a:r>
          </a:p>
          <a:p>
            <a:pPr marL="742950" lvl="1" indent="-285750">
              <a:lnSpc>
                <a:spcPct val="90000"/>
              </a:lnSpc>
              <a:tabLst>
                <a:tab pos="741363" algn="l"/>
                <a:tab pos="2517775" algn="l"/>
                <a:tab pos="2854325" algn="l"/>
                <a:tab pos="3203575" algn="l"/>
                <a:tab pos="3652838" algn="l"/>
                <a:tab pos="5259388" algn="l"/>
                <a:tab pos="6108700" algn="l"/>
              </a:tabLst>
            </a:pPr>
            <a:r>
              <a:rPr lang="en-US">
                <a:latin typeface="Arial Narrow" pitchFamily="34" charset="0"/>
              </a:rPr>
              <a:t>help architects understand which is “better”</a:t>
            </a:r>
          </a:p>
          <a:p>
            <a:pPr marL="742950" lvl="1" indent="-285750">
              <a:lnSpc>
                <a:spcPct val="90000"/>
              </a:lnSpc>
              <a:tabLst>
                <a:tab pos="741363" algn="l"/>
                <a:tab pos="2517775" algn="l"/>
                <a:tab pos="2854325" algn="l"/>
                <a:tab pos="3203575" algn="l"/>
                <a:tab pos="3652838" algn="l"/>
                <a:tab pos="5259388" algn="l"/>
                <a:tab pos="6108700" algn="l"/>
              </a:tabLst>
            </a:pPr>
            <a:r>
              <a:rPr lang="en-US">
                <a:latin typeface="Arial Narrow" pitchFamily="34" charset="0"/>
              </a:rPr>
              <a:t>give marketing a “silver bullet” for the press release</a:t>
            </a:r>
          </a:p>
          <a:p>
            <a:pPr marL="742950" lvl="1" indent="-285750">
              <a:lnSpc>
                <a:spcPct val="90000"/>
              </a:lnSpc>
              <a:tabLst>
                <a:tab pos="741363" algn="l"/>
                <a:tab pos="2517775" algn="l"/>
                <a:tab pos="2854325" algn="l"/>
                <a:tab pos="3203575" algn="l"/>
                <a:tab pos="3652838" algn="l"/>
                <a:tab pos="5259388" algn="l"/>
                <a:tab pos="6108700" algn="l"/>
              </a:tabLst>
            </a:pPr>
            <a:r>
              <a:rPr lang="en-US">
                <a:latin typeface="Arial Narrow" pitchFamily="34" charset="0"/>
              </a:rPr>
              <a:t>help customers understand why they should buy &lt;my machine&gt;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/>
              <a:t>Performance vs. Execution Time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>
                <a:latin typeface="Arial Narrow" pitchFamily="34" charset="0"/>
              </a:rPr>
              <a:t>Often, we use the phrase “</a:t>
            </a:r>
            <a:r>
              <a:rPr lang="en-US" i="1">
                <a:solidFill>
                  <a:schemeClr val="accent1"/>
                </a:solidFill>
                <a:latin typeface="Arial Narrow" pitchFamily="34" charset="0"/>
              </a:rPr>
              <a:t>X is faster than Y</a:t>
            </a:r>
            <a:r>
              <a:rPr lang="en-US">
                <a:latin typeface="Arial Narrow" pitchFamily="34" charset="0"/>
              </a:rPr>
              <a:t>”</a:t>
            </a:r>
          </a:p>
          <a:p>
            <a:pPr marL="508000" lvl="1" indent="-169863">
              <a:lnSpc>
                <a:spcPct val="90000"/>
              </a:lnSpc>
            </a:pPr>
            <a:r>
              <a:rPr lang="en-US">
                <a:latin typeface="Arial Narrow" pitchFamily="34" charset="0"/>
              </a:rPr>
              <a:t> Means the response time or execution time is lower on X than on Y</a:t>
            </a:r>
          </a:p>
          <a:p>
            <a:pPr marL="508000" lvl="1" indent="-169863">
              <a:lnSpc>
                <a:spcPct val="90000"/>
              </a:lnSpc>
            </a:pPr>
            <a:r>
              <a:rPr lang="en-US">
                <a:latin typeface="Arial Narrow" pitchFamily="34" charset="0"/>
              </a:rPr>
              <a:t> Mathematically, “X is N times faster than Y” means</a:t>
            </a:r>
            <a:br>
              <a:rPr lang="en-US">
                <a:latin typeface="Arial Narrow" pitchFamily="34" charset="0"/>
              </a:rPr>
            </a:br>
            <a:br>
              <a:rPr lang="en-US">
                <a:latin typeface="Arial Narrow" pitchFamily="34" charset="0"/>
              </a:rPr>
            </a:br>
            <a:r>
              <a:rPr lang="en-US">
                <a:latin typeface="Arial Narrow" pitchFamily="34" charset="0"/>
              </a:rPr>
              <a:t>		</a:t>
            </a:r>
            <a:r>
              <a:rPr lang="en-US" u="sng">
                <a:solidFill>
                  <a:schemeClr val="accent1"/>
                </a:solidFill>
                <a:latin typeface="Arial Narrow" pitchFamily="34" charset="0"/>
              </a:rPr>
              <a:t>Execution Time</a:t>
            </a:r>
            <a:r>
              <a:rPr lang="en-US" u="sng" baseline="-25000">
                <a:solidFill>
                  <a:schemeClr val="accent1"/>
                </a:solidFill>
                <a:latin typeface="Arial Narrow" pitchFamily="34" charset="0"/>
              </a:rPr>
              <a:t>Y</a:t>
            </a:r>
            <a:r>
              <a:rPr lang="en-US">
                <a:solidFill>
                  <a:schemeClr val="accent1"/>
                </a:solidFill>
                <a:latin typeface="Arial Narrow" pitchFamily="34" charset="0"/>
              </a:rPr>
              <a:t>     =     N</a:t>
            </a:r>
            <a:br>
              <a:rPr lang="en-US">
                <a:solidFill>
                  <a:schemeClr val="accent1"/>
                </a:solidFill>
                <a:latin typeface="Arial Narrow" pitchFamily="34" charset="0"/>
              </a:rPr>
            </a:br>
            <a:r>
              <a:rPr lang="en-US">
                <a:solidFill>
                  <a:schemeClr val="accent1"/>
                </a:solidFill>
                <a:latin typeface="Arial Narrow" pitchFamily="34" charset="0"/>
              </a:rPr>
              <a:t>		Execution Time</a:t>
            </a:r>
            <a:r>
              <a:rPr lang="en-US" baseline="-25000">
                <a:solidFill>
                  <a:schemeClr val="accent1"/>
                </a:solidFill>
                <a:latin typeface="Arial Narrow" pitchFamily="34" charset="0"/>
              </a:rPr>
              <a:t>X</a:t>
            </a:r>
            <a:br>
              <a:rPr lang="en-US" baseline="-25000">
                <a:solidFill>
                  <a:schemeClr val="accent1"/>
                </a:solidFill>
                <a:latin typeface="Arial Narrow" pitchFamily="34" charset="0"/>
              </a:rPr>
            </a:br>
            <a:br>
              <a:rPr lang="en-US" baseline="-25000">
                <a:latin typeface="Arial Narrow" pitchFamily="34" charset="0"/>
              </a:rPr>
            </a:br>
            <a:r>
              <a:rPr lang="en-US" baseline="-25000">
                <a:latin typeface="Arial Narrow" pitchFamily="34" charset="0"/>
              </a:rPr>
              <a:t> </a:t>
            </a:r>
            <a:r>
              <a:rPr lang="en-US" u="sng">
                <a:latin typeface="Arial Narrow" pitchFamily="34" charset="0"/>
              </a:rPr>
              <a:t>Execution Time</a:t>
            </a:r>
            <a:r>
              <a:rPr lang="en-US" u="sng" baseline="-25000">
                <a:latin typeface="Arial Narrow" pitchFamily="34" charset="0"/>
              </a:rPr>
              <a:t>Y</a:t>
            </a:r>
            <a:r>
              <a:rPr lang="en-US">
                <a:latin typeface="Arial Narrow" pitchFamily="34" charset="0"/>
              </a:rPr>
              <a:t>     =     N   =  </a:t>
            </a:r>
            <a:r>
              <a:rPr lang="en-US" u="sng">
                <a:latin typeface="Arial Narrow" pitchFamily="34" charset="0"/>
              </a:rPr>
              <a:t>1/Performance</a:t>
            </a:r>
            <a:r>
              <a:rPr lang="en-US" baseline="-25000">
                <a:latin typeface="Arial Narrow" pitchFamily="34" charset="0"/>
              </a:rPr>
              <a:t>Y      </a:t>
            </a:r>
            <a:r>
              <a:rPr lang="en-US">
                <a:latin typeface="Arial Narrow" pitchFamily="34" charset="0"/>
              </a:rPr>
              <a:t>=    </a:t>
            </a:r>
            <a:r>
              <a:rPr lang="en-US" u="sng">
                <a:latin typeface="Arial Narrow" pitchFamily="34" charset="0"/>
              </a:rPr>
              <a:t>Performance</a:t>
            </a:r>
            <a:r>
              <a:rPr lang="en-US" baseline="-25000">
                <a:latin typeface="Arial Narrow" pitchFamily="34" charset="0"/>
              </a:rPr>
              <a:t>X </a:t>
            </a:r>
            <a:br>
              <a:rPr lang="en-US">
                <a:latin typeface="Arial Narrow" pitchFamily="34" charset="0"/>
              </a:rPr>
            </a:br>
            <a:r>
              <a:rPr lang="en-US">
                <a:latin typeface="Arial Narrow" pitchFamily="34" charset="0"/>
              </a:rPr>
              <a:t> Execution Time</a:t>
            </a:r>
            <a:r>
              <a:rPr lang="en-US" baseline="-25000">
                <a:latin typeface="Arial Narrow" pitchFamily="34" charset="0"/>
              </a:rPr>
              <a:t>X 		     </a:t>
            </a:r>
            <a:r>
              <a:rPr lang="en-US">
                <a:latin typeface="Arial Narrow" pitchFamily="34" charset="0"/>
              </a:rPr>
              <a:t>1/Performance</a:t>
            </a:r>
            <a:r>
              <a:rPr lang="en-US" baseline="-25000">
                <a:latin typeface="Arial Narrow" pitchFamily="34" charset="0"/>
              </a:rPr>
              <a:t>X 	</a:t>
            </a:r>
            <a:r>
              <a:rPr lang="en-US">
                <a:latin typeface="Arial Narrow" pitchFamily="34" charset="0"/>
              </a:rPr>
              <a:t>Performance</a:t>
            </a:r>
            <a:r>
              <a:rPr lang="en-US" baseline="-25000">
                <a:latin typeface="Arial Narrow" pitchFamily="34" charset="0"/>
              </a:rPr>
              <a:t>Y </a:t>
            </a:r>
            <a:endParaRPr lang="en-US">
              <a:latin typeface="Arial Narrow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>
              <a:latin typeface="Arial Narrow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latin typeface="Arial Narrow" pitchFamily="34" charset="0"/>
              </a:rPr>
              <a:t>Performance and Execution time are </a:t>
            </a:r>
            <a:r>
              <a:rPr lang="en-US" i="1">
                <a:latin typeface="Arial Narrow" pitchFamily="34" charset="0"/>
              </a:rPr>
              <a:t>reciprocals</a:t>
            </a:r>
          </a:p>
          <a:p>
            <a:pPr marL="508000" lvl="1" indent="-169863">
              <a:lnSpc>
                <a:spcPct val="90000"/>
              </a:lnSpc>
            </a:pPr>
            <a:r>
              <a:rPr lang="en-US">
                <a:solidFill>
                  <a:schemeClr val="accent1"/>
                </a:solidFill>
                <a:latin typeface="Arial Narrow" pitchFamily="34" charset="0"/>
              </a:rPr>
              <a:t> Increasing performance decreases execution time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By Definition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219200"/>
            <a:ext cx="7924800" cy="4876800"/>
          </a:xfrm>
        </p:spPr>
        <p:txBody>
          <a:bodyPr/>
          <a:lstStyle/>
          <a:p>
            <a:pPr>
              <a:buFontTx/>
              <a:buNone/>
            </a:pPr>
            <a:endParaRPr lang="en-US" sz="3000"/>
          </a:p>
          <a:p>
            <a:pPr>
              <a:buFontTx/>
              <a:buNone/>
            </a:pPr>
            <a:r>
              <a:rPr lang="en-US" sz="3000">
                <a:latin typeface="Arial Narrow" pitchFamily="34" charset="0"/>
              </a:rPr>
              <a:t>Machine A is </a:t>
            </a:r>
            <a:r>
              <a:rPr lang="en-US" sz="3000">
                <a:solidFill>
                  <a:srgbClr val="FF3300"/>
                </a:solidFill>
                <a:latin typeface="Arial Narrow" pitchFamily="34" charset="0"/>
              </a:rPr>
              <a:t>n</a:t>
            </a:r>
            <a:r>
              <a:rPr lang="en-US" sz="3000">
                <a:latin typeface="Arial Narrow" pitchFamily="34" charset="0"/>
              </a:rPr>
              <a:t> times faster than machine B iff</a:t>
            </a:r>
          </a:p>
          <a:p>
            <a:pPr marL="508000" lvl="1" indent="-169863">
              <a:buFont typeface="ZapfDingbats" pitchFamily="82" charset="2"/>
              <a:buNone/>
            </a:pPr>
            <a:r>
              <a:rPr lang="en-US" sz="2800">
                <a:latin typeface="Arial Narrow" pitchFamily="34" charset="0"/>
              </a:rPr>
              <a:t> perf(A)/perf(B) = time(B)/time(A) = </a:t>
            </a:r>
            <a:r>
              <a:rPr lang="en-US" sz="2800">
                <a:solidFill>
                  <a:srgbClr val="FF3300"/>
                </a:solidFill>
                <a:latin typeface="Arial Narrow" pitchFamily="34" charset="0"/>
              </a:rPr>
              <a:t>n</a:t>
            </a:r>
          </a:p>
          <a:p>
            <a:pPr>
              <a:buFontTx/>
              <a:buNone/>
            </a:pPr>
            <a:endParaRPr lang="en-US" sz="3000">
              <a:latin typeface="Arial Narrow" pitchFamily="34" charset="0"/>
            </a:endParaRPr>
          </a:p>
          <a:p>
            <a:pPr>
              <a:buFontTx/>
              <a:buNone/>
            </a:pPr>
            <a:r>
              <a:rPr lang="en-US" sz="3000">
                <a:latin typeface="Arial Narrow" pitchFamily="34" charset="0"/>
              </a:rPr>
              <a:t>Machine A is </a:t>
            </a:r>
            <a:r>
              <a:rPr lang="en-US" sz="3000">
                <a:solidFill>
                  <a:srgbClr val="FF3300"/>
                </a:solidFill>
                <a:latin typeface="Arial Narrow" pitchFamily="34" charset="0"/>
              </a:rPr>
              <a:t>x%</a:t>
            </a:r>
            <a:r>
              <a:rPr lang="en-US" sz="3000">
                <a:latin typeface="Arial Narrow" pitchFamily="34" charset="0"/>
              </a:rPr>
              <a:t> faster than machine B iff</a:t>
            </a:r>
          </a:p>
          <a:p>
            <a:pPr marL="508000" lvl="1" indent="-169863">
              <a:buFont typeface="ZapfDingbats" pitchFamily="82" charset="2"/>
              <a:buNone/>
            </a:pPr>
            <a:r>
              <a:rPr lang="en-US" sz="2800">
                <a:latin typeface="Arial Narrow" pitchFamily="34" charset="0"/>
              </a:rPr>
              <a:t> perf(A)/perf(B) = time(B)/time(A) = 1 + </a:t>
            </a:r>
            <a:r>
              <a:rPr lang="en-US" sz="2800">
                <a:solidFill>
                  <a:srgbClr val="FF3300"/>
                </a:solidFill>
                <a:latin typeface="Arial Narrow" pitchFamily="34" charset="0"/>
              </a:rPr>
              <a:t>x</a:t>
            </a:r>
            <a:r>
              <a:rPr lang="en-US" sz="2800">
                <a:latin typeface="Arial Narrow" pitchFamily="34" charset="0"/>
              </a:rPr>
              <a:t>/100</a:t>
            </a:r>
          </a:p>
          <a:p>
            <a:pPr>
              <a:buFontTx/>
              <a:buNone/>
            </a:pPr>
            <a:endParaRPr lang="en-US" sz="3000">
              <a:latin typeface="Arial Narrow" pitchFamily="34" charset="0"/>
            </a:endParaRPr>
          </a:p>
          <a:p>
            <a:pPr>
              <a:buFontTx/>
              <a:buNone/>
            </a:pPr>
            <a:r>
              <a:rPr lang="en-US" sz="3000">
                <a:latin typeface="Arial Narrow" pitchFamily="34" charset="0"/>
              </a:rPr>
              <a:t>E.g., A 10s, B 15s</a:t>
            </a:r>
          </a:p>
          <a:p>
            <a:pPr marL="508000" lvl="1" indent="-169863">
              <a:buFont typeface="ZapfDingbats" pitchFamily="82" charset="2"/>
              <a:buNone/>
            </a:pPr>
            <a:r>
              <a:rPr lang="en-US" sz="2800">
                <a:latin typeface="Arial Narrow" pitchFamily="34" charset="0"/>
              </a:rPr>
              <a:t> 15/10 = 1.5 </a:t>
            </a:r>
            <a:r>
              <a:rPr lang="en-US" sz="2800">
                <a:solidFill>
                  <a:schemeClr val="folHlink"/>
                </a:solidFill>
                <a:latin typeface="Arial Narrow" pitchFamily="34" charset="0"/>
                <a:sym typeface="ZapfDingbats" pitchFamily="82" charset="2"/>
              </a:rPr>
              <a:t></a:t>
            </a:r>
            <a:r>
              <a:rPr lang="en-US" sz="2800">
                <a:latin typeface="Arial Narrow" pitchFamily="34" charset="0"/>
              </a:rPr>
              <a:t>  A is 1.5 times faster than B</a:t>
            </a:r>
          </a:p>
          <a:p>
            <a:pPr marL="508000" lvl="1" indent="-169863">
              <a:buFont typeface="ZapfDingbats" pitchFamily="82" charset="2"/>
              <a:buNone/>
            </a:pPr>
            <a:r>
              <a:rPr lang="en-US" sz="2800">
                <a:latin typeface="Arial Narrow" pitchFamily="34" charset="0"/>
              </a:rPr>
              <a:t> 15/10 = 1 + 50/100 </a:t>
            </a:r>
            <a:r>
              <a:rPr lang="en-US" sz="2800">
                <a:solidFill>
                  <a:schemeClr val="folHlink"/>
                </a:solidFill>
                <a:latin typeface="Arial Narrow" pitchFamily="34" charset="0"/>
                <a:sym typeface="ZapfDingbats" pitchFamily="82" charset="2"/>
              </a:rPr>
              <a:t></a:t>
            </a:r>
            <a:r>
              <a:rPr lang="en-US" sz="2800">
                <a:latin typeface="Arial Narrow" pitchFamily="34" charset="0"/>
              </a:rPr>
              <a:t> A is 50% faster than B</a:t>
            </a:r>
          </a:p>
          <a:p>
            <a:pPr marL="508000" lvl="1" indent="-169863"/>
            <a:endParaRPr lang="en-US" sz="2800">
              <a:latin typeface="Arial Narrow" pitchFamily="34" charset="0"/>
            </a:endParaRPr>
          </a:p>
          <a:p>
            <a:pPr marL="508000" lvl="1" indent="-169863"/>
            <a:endParaRPr lang="en-US"/>
          </a:p>
          <a:p>
            <a:pPr marL="508000" lvl="1" indent="-169863">
              <a:buFont typeface="ZapfDingbats" pitchFamily="82" charset="2"/>
              <a:buNone/>
            </a:pPr>
            <a:r>
              <a:rPr lang="en-US" i="1">
                <a:solidFill>
                  <a:schemeClr val="bg2"/>
                </a:solidFill>
              </a:rPr>
              <a:t>			Remember to compare “performance”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lIns="90487" tIns="44450" rIns="90487" bIns="44450" anchor="b"/>
          <a:lstStyle/>
          <a:p>
            <a:pPr eaLnBrk="1" hangingPunct="1"/>
            <a:r>
              <a:rPr lang="en-US"/>
              <a:t>Let’s Try a Simpler Example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 lIns="90487" tIns="44450" rIns="90487" bIns="44450"/>
          <a:lstStyle/>
          <a:p>
            <a:pPr marL="342900" indent="-342900" eaLnBrk="1" hangingPunct="1">
              <a:buFontTx/>
              <a:buNone/>
              <a:tabLst>
                <a:tab pos="800100" algn="l"/>
                <a:tab pos="2171700" algn="l"/>
                <a:tab pos="3606800" algn="l"/>
              </a:tabLst>
            </a:pPr>
            <a:r>
              <a:rPr lang="en-US" dirty="0">
                <a:latin typeface="Arial Narrow" pitchFamily="34" charset="0"/>
              </a:rPr>
              <a:t>Two machines timed on two benchmarks</a:t>
            </a:r>
          </a:p>
          <a:p>
            <a:pPr marL="342900" indent="-342900" eaLnBrk="1" hangingPunct="1">
              <a:buFontTx/>
              <a:buNone/>
              <a:tabLst>
                <a:tab pos="800100" algn="l"/>
                <a:tab pos="2171700" algn="l"/>
                <a:tab pos="3606800" algn="l"/>
              </a:tabLst>
            </a:pPr>
            <a:br>
              <a:rPr lang="en-US" dirty="0">
                <a:latin typeface="Arial Narrow" pitchFamily="34" charset="0"/>
              </a:rPr>
            </a:br>
            <a:r>
              <a:rPr lang="en-US" dirty="0">
                <a:latin typeface="Arial Narrow" pitchFamily="34" charset="0"/>
              </a:rPr>
              <a:t>		</a:t>
            </a:r>
            <a:r>
              <a:rPr lang="en-US" u="sng" dirty="0">
                <a:latin typeface="Arial Narrow" pitchFamily="34" charset="0"/>
              </a:rPr>
              <a:t>Machine A			Machine B</a:t>
            </a:r>
            <a:endParaRPr lang="en-US" dirty="0">
              <a:latin typeface="Arial Narrow" pitchFamily="34" charset="0"/>
            </a:endParaRPr>
          </a:p>
          <a:p>
            <a:pPr marL="1085850" lvl="2" indent="-228600" eaLnBrk="1" hangingPunct="1">
              <a:buFont typeface="ZapfDingbats" pitchFamily="82" charset="2"/>
              <a:buNone/>
              <a:tabLst>
                <a:tab pos="800100" algn="l"/>
                <a:tab pos="2171700" algn="l"/>
                <a:tab pos="3606800" algn="l"/>
              </a:tabLst>
            </a:pPr>
            <a:r>
              <a:rPr lang="en-US" b="1" dirty="0">
                <a:latin typeface="Arial Narrow" pitchFamily="34" charset="0"/>
              </a:rPr>
              <a:t>Program 1</a:t>
            </a:r>
            <a:r>
              <a:rPr lang="en-US" dirty="0">
                <a:latin typeface="Arial Narrow" pitchFamily="34" charset="0"/>
              </a:rPr>
              <a:t>  	  2  seconds 			4 seconds	</a:t>
            </a:r>
          </a:p>
          <a:p>
            <a:pPr marL="1085850" lvl="2" indent="-228600" eaLnBrk="1" hangingPunct="1">
              <a:buFont typeface="ZapfDingbats" pitchFamily="82" charset="2"/>
              <a:buNone/>
              <a:tabLst>
                <a:tab pos="800100" algn="l"/>
                <a:tab pos="2171700" algn="l"/>
                <a:tab pos="3606800" algn="l"/>
              </a:tabLst>
            </a:pPr>
            <a:r>
              <a:rPr lang="en-US" b="1" dirty="0">
                <a:latin typeface="Arial Narrow" pitchFamily="34" charset="0"/>
              </a:rPr>
              <a:t>Program 2</a:t>
            </a:r>
            <a:r>
              <a:rPr lang="en-US" dirty="0">
                <a:latin typeface="Arial Narrow" pitchFamily="34" charset="0"/>
              </a:rPr>
              <a:t>	12  seconds			8 seconds</a:t>
            </a:r>
          </a:p>
          <a:p>
            <a:pPr marL="1085850" lvl="2" indent="-228600" eaLnBrk="1" hangingPunct="1">
              <a:buFont typeface="ZapfDingbats" pitchFamily="82" charset="2"/>
              <a:buNone/>
              <a:tabLst>
                <a:tab pos="800100" algn="l"/>
                <a:tab pos="2171700" algn="l"/>
                <a:tab pos="3606800" algn="l"/>
              </a:tabLst>
            </a:pPr>
            <a:endParaRPr lang="en-US" sz="1600" dirty="0">
              <a:latin typeface="Arial Narrow" pitchFamily="34" charset="0"/>
            </a:endParaRPr>
          </a:p>
          <a:p>
            <a:pPr marL="742950" lvl="1" indent="-285750" eaLnBrk="1" hangingPunct="1">
              <a:tabLst>
                <a:tab pos="800100" algn="l"/>
                <a:tab pos="2171700" algn="l"/>
                <a:tab pos="3606800" algn="l"/>
              </a:tabLst>
            </a:pPr>
            <a:r>
              <a:rPr lang="en-US" dirty="0">
                <a:latin typeface="Arial Narrow" pitchFamily="34" charset="0"/>
              </a:rPr>
              <a:t>How much faster is Machine A than Machine B?</a:t>
            </a:r>
          </a:p>
          <a:p>
            <a:pPr marL="742950" lvl="1" indent="-285750" eaLnBrk="1" hangingPunct="1">
              <a:tabLst>
                <a:tab pos="800100" algn="l"/>
                <a:tab pos="2171700" algn="l"/>
                <a:tab pos="3606800" algn="l"/>
              </a:tabLst>
            </a:pPr>
            <a:r>
              <a:rPr lang="en-US" dirty="0">
                <a:latin typeface="Arial Narrow" pitchFamily="34" charset="0"/>
              </a:rPr>
              <a:t>Attempt 1: </a:t>
            </a:r>
            <a:r>
              <a:rPr lang="en-US" b="1" dirty="0">
                <a:solidFill>
                  <a:schemeClr val="accent1"/>
                </a:solidFill>
                <a:latin typeface="Arial Narrow" pitchFamily="34" charset="0"/>
              </a:rPr>
              <a:t>ratio of run times, normalized to Machine A times</a:t>
            </a:r>
            <a:br>
              <a:rPr lang="en-US" b="1" dirty="0">
                <a:solidFill>
                  <a:schemeClr val="accent1"/>
                </a:solidFill>
                <a:latin typeface="Arial Narrow" pitchFamily="34" charset="0"/>
              </a:rPr>
            </a:br>
            <a:br>
              <a:rPr lang="en-US" dirty="0">
                <a:latin typeface="Arial Narrow" pitchFamily="34" charset="0"/>
              </a:rPr>
            </a:br>
            <a:r>
              <a:rPr lang="en-US" b="1" dirty="0">
                <a:latin typeface="Arial Narrow" pitchFamily="34" charset="0"/>
              </a:rPr>
              <a:t>program1:</a:t>
            </a:r>
            <a:r>
              <a:rPr lang="en-US" dirty="0">
                <a:latin typeface="Arial Narrow" pitchFamily="34" charset="0"/>
              </a:rPr>
              <a:t>  4/2	</a:t>
            </a:r>
            <a:r>
              <a:rPr lang="en-US" b="1" dirty="0">
                <a:latin typeface="Arial Narrow" pitchFamily="34" charset="0"/>
              </a:rPr>
              <a:t>	program2 :</a:t>
            </a:r>
            <a:r>
              <a:rPr lang="en-US" dirty="0">
                <a:latin typeface="Arial Narrow" pitchFamily="34" charset="0"/>
              </a:rPr>
              <a:t> 8/12	</a:t>
            </a:r>
          </a:p>
          <a:p>
            <a:pPr marL="1085850" lvl="2" indent="-228600" eaLnBrk="1" hangingPunct="1">
              <a:tabLst>
                <a:tab pos="800100" algn="l"/>
                <a:tab pos="2171700" algn="l"/>
                <a:tab pos="3606800" algn="l"/>
              </a:tabLst>
            </a:pPr>
            <a:endParaRPr lang="en-US" dirty="0">
              <a:latin typeface="Arial Narrow" pitchFamily="34" charset="0"/>
            </a:endParaRPr>
          </a:p>
          <a:p>
            <a:pPr marL="742950" lvl="1" indent="-285750" eaLnBrk="1" hangingPunct="1">
              <a:lnSpc>
                <a:spcPct val="120000"/>
              </a:lnSpc>
              <a:tabLst>
                <a:tab pos="800100" algn="l"/>
                <a:tab pos="2171700" algn="l"/>
                <a:tab pos="3606800" algn="l"/>
              </a:tabLst>
            </a:pPr>
            <a:r>
              <a:rPr lang="en-US" dirty="0">
                <a:latin typeface="Arial Narrow" pitchFamily="34" charset="0"/>
              </a:rPr>
              <a:t>Machine A ran 2 times faster on program 1, 2/3 times faster on program 2</a:t>
            </a:r>
          </a:p>
          <a:p>
            <a:pPr marL="742950" lvl="1" indent="-285750" eaLnBrk="1" hangingPunct="1">
              <a:lnSpc>
                <a:spcPct val="120000"/>
              </a:lnSpc>
              <a:tabLst>
                <a:tab pos="800100" algn="l"/>
                <a:tab pos="2171700" algn="l"/>
                <a:tab pos="3606800" algn="l"/>
              </a:tabLst>
            </a:pPr>
            <a:r>
              <a:rPr lang="en-US" dirty="0">
                <a:latin typeface="Arial Narrow" pitchFamily="34" charset="0"/>
              </a:rPr>
              <a:t>On </a:t>
            </a:r>
            <a:r>
              <a:rPr lang="en-US" b="1" i="1" dirty="0">
                <a:solidFill>
                  <a:schemeClr val="accent1"/>
                </a:solidFill>
                <a:latin typeface="Arial Narrow" pitchFamily="34" charset="0"/>
              </a:rPr>
              <a:t>average</a:t>
            </a:r>
            <a:r>
              <a:rPr lang="en-US" dirty="0">
                <a:latin typeface="Arial Narrow" pitchFamily="34" charset="0"/>
              </a:rPr>
              <a:t>, Machine A is </a:t>
            </a:r>
            <a:r>
              <a:rPr lang="en-US" b="1" dirty="0">
                <a:solidFill>
                  <a:schemeClr val="accent1"/>
                </a:solidFill>
                <a:latin typeface="Arial Narrow" pitchFamily="34" charset="0"/>
              </a:rPr>
              <a:t>(2 + 2/3) /2 = 4/3</a:t>
            </a:r>
            <a:r>
              <a:rPr lang="en-US" dirty="0">
                <a:latin typeface="Arial Narrow" pitchFamily="34" charset="0"/>
              </a:rPr>
              <a:t> times faster than Machine B</a:t>
            </a:r>
          </a:p>
          <a:p>
            <a:pPr marL="342900" indent="-342900" eaLnBrk="1" hangingPunct="1">
              <a:lnSpc>
                <a:spcPct val="120000"/>
              </a:lnSpc>
              <a:buFontTx/>
              <a:buNone/>
              <a:tabLst>
                <a:tab pos="800100" algn="l"/>
                <a:tab pos="2171700" algn="l"/>
                <a:tab pos="3606800" algn="l"/>
              </a:tabLst>
            </a:pPr>
            <a:r>
              <a:rPr lang="en-US" dirty="0">
                <a:latin typeface="Arial Narrow" pitchFamily="34" charset="0"/>
              </a:rPr>
              <a:t>It turns this “</a:t>
            </a:r>
            <a:r>
              <a:rPr lang="en-US" dirty="0">
                <a:solidFill>
                  <a:schemeClr val="accent1"/>
                </a:solidFill>
                <a:latin typeface="Arial Narrow" pitchFamily="34" charset="0"/>
              </a:rPr>
              <a:t>averaging</a:t>
            </a:r>
            <a:r>
              <a:rPr lang="en-US" dirty="0">
                <a:latin typeface="Arial Narrow" pitchFamily="34" charset="0"/>
              </a:rPr>
              <a:t>” stuff can fool us;  watch…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lIns="90487" tIns="44450" rIns="90487" bIns="44450" anchor="b"/>
          <a:lstStyle/>
          <a:p>
            <a:pPr eaLnBrk="1" hangingPunct="1"/>
            <a:r>
              <a:rPr lang="en-US"/>
              <a:t>Example (con’t)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 lIns="90487" tIns="44450" rIns="90487" bIns="44450"/>
          <a:lstStyle/>
          <a:p>
            <a:pPr marL="342900" indent="-342900" eaLnBrk="1" hangingPunct="1">
              <a:buFontTx/>
              <a:buNone/>
              <a:tabLst>
                <a:tab pos="1143000" algn="l"/>
                <a:tab pos="2514600" algn="l"/>
                <a:tab pos="3263900" algn="l"/>
                <a:tab pos="4000500" algn="l"/>
              </a:tabLst>
            </a:pPr>
            <a:r>
              <a:rPr lang="en-US">
                <a:latin typeface="Arial Narrow" pitchFamily="34" charset="0"/>
              </a:rPr>
              <a:t>Two machines timed on two benchmarks</a:t>
            </a:r>
          </a:p>
          <a:p>
            <a:pPr marL="342900" indent="-342900" eaLnBrk="1" hangingPunct="1">
              <a:buFontTx/>
              <a:buNone/>
              <a:tabLst>
                <a:tab pos="1143000" algn="l"/>
                <a:tab pos="2514600" algn="l"/>
                <a:tab pos="3263900" algn="l"/>
                <a:tab pos="4000500" algn="l"/>
              </a:tabLst>
            </a:pPr>
            <a:br>
              <a:rPr lang="en-US">
                <a:latin typeface="Arial Narrow" pitchFamily="34" charset="0"/>
              </a:rPr>
            </a:br>
            <a:r>
              <a:rPr lang="en-US">
                <a:latin typeface="Arial Narrow" pitchFamily="34" charset="0"/>
              </a:rPr>
              <a:t>		</a:t>
            </a:r>
            <a:r>
              <a:rPr lang="en-US" u="sng">
                <a:latin typeface="Arial Narrow" pitchFamily="34" charset="0"/>
              </a:rPr>
              <a:t>Machine A			Machine B</a:t>
            </a:r>
          </a:p>
          <a:p>
            <a:pPr marL="1143000" lvl="2" indent="-228600" eaLnBrk="1" hangingPunct="1">
              <a:buFont typeface="ZapfDingbats" pitchFamily="82" charset="2"/>
              <a:buNone/>
              <a:tabLst>
                <a:tab pos="1143000" algn="l"/>
                <a:tab pos="2514600" algn="l"/>
                <a:tab pos="3263900" algn="l"/>
                <a:tab pos="4000500" algn="l"/>
              </a:tabLst>
            </a:pPr>
            <a:r>
              <a:rPr lang="en-US" b="1">
                <a:latin typeface="Arial Narrow" pitchFamily="34" charset="0"/>
              </a:rPr>
              <a:t>Program 1 </a:t>
            </a:r>
            <a:r>
              <a:rPr lang="en-US">
                <a:latin typeface="Arial Narrow" pitchFamily="34" charset="0"/>
              </a:rPr>
              <a:t> 	  2  seconds 			4 seconds	</a:t>
            </a:r>
          </a:p>
          <a:p>
            <a:pPr marL="1143000" lvl="2" indent="-228600" eaLnBrk="1" hangingPunct="1">
              <a:buFont typeface="ZapfDingbats" pitchFamily="82" charset="2"/>
              <a:buNone/>
              <a:tabLst>
                <a:tab pos="1143000" algn="l"/>
                <a:tab pos="2514600" algn="l"/>
                <a:tab pos="3263900" algn="l"/>
                <a:tab pos="4000500" algn="l"/>
              </a:tabLst>
            </a:pPr>
            <a:r>
              <a:rPr lang="en-US" b="1">
                <a:latin typeface="Arial Narrow" pitchFamily="34" charset="0"/>
              </a:rPr>
              <a:t>Program 2</a:t>
            </a:r>
            <a:r>
              <a:rPr lang="en-US">
                <a:latin typeface="Arial Narrow" pitchFamily="34" charset="0"/>
              </a:rPr>
              <a:t>	12  seconds			8 seconds</a:t>
            </a:r>
          </a:p>
          <a:p>
            <a:pPr marL="1143000" lvl="2" indent="-228600" eaLnBrk="1" hangingPunct="1">
              <a:buFont typeface="ZapfDingbats" pitchFamily="82" charset="2"/>
              <a:buNone/>
              <a:tabLst>
                <a:tab pos="1143000" algn="l"/>
                <a:tab pos="2514600" algn="l"/>
                <a:tab pos="3263900" algn="l"/>
                <a:tab pos="4000500" algn="l"/>
              </a:tabLst>
            </a:pPr>
            <a:endParaRPr lang="en-US" sz="1600">
              <a:latin typeface="Arial Narrow" pitchFamily="34" charset="0"/>
            </a:endParaRPr>
          </a:p>
          <a:p>
            <a:pPr marL="742950" lvl="1" indent="-285750" eaLnBrk="1" hangingPunct="1">
              <a:tabLst>
                <a:tab pos="1143000" algn="l"/>
                <a:tab pos="2514600" algn="l"/>
                <a:tab pos="3263900" algn="l"/>
                <a:tab pos="4000500" algn="l"/>
              </a:tabLst>
            </a:pPr>
            <a:r>
              <a:rPr lang="en-US">
                <a:latin typeface="Arial Narrow" pitchFamily="34" charset="0"/>
              </a:rPr>
              <a:t>How much faster is Machine A than B?</a:t>
            </a:r>
          </a:p>
          <a:p>
            <a:pPr marL="742950" lvl="1" indent="-285750" eaLnBrk="1" hangingPunct="1">
              <a:tabLst>
                <a:tab pos="1143000" algn="l"/>
                <a:tab pos="2514600" algn="l"/>
                <a:tab pos="3263900" algn="l"/>
                <a:tab pos="4000500" algn="l"/>
              </a:tabLst>
            </a:pPr>
            <a:r>
              <a:rPr lang="en-US">
                <a:latin typeface="Arial Narrow" pitchFamily="34" charset="0"/>
              </a:rPr>
              <a:t>Attempt 2: </a:t>
            </a:r>
            <a:r>
              <a:rPr lang="en-US" b="1">
                <a:solidFill>
                  <a:schemeClr val="accent1"/>
                </a:solidFill>
                <a:latin typeface="Arial Narrow" pitchFamily="34" charset="0"/>
              </a:rPr>
              <a:t>ratio of run times, normalized to Machine  B times</a:t>
            </a:r>
            <a:br>
              <a:rPr lang="en-US" b="1">
                <a:solidFill>
                  <a:schemeClr val="accent1"/>
                </a:solidFill>
                <a:latin typeface="Arial Narrow" pitchFamily="34" charset="0"/>
              </a:rPr>
            </a:br>
            <a:br>
              <a:rPr lang="en-US">
                <a:latin typeface="Arial Narrow" pitchFamily="34" charset="0"/>
              </a:rPr>
            </a:br>
            <a:r>
              <a:rPr lang="en-US" b="1">
                <a:latin typeface="Arial Narrow" pitchFamily="34" charset="0"/>
              </a:rPr>
              <a:t>program 1:</a:t>
            </a:r>
            <a:r>
              <a:rPr lang="en-US">
                <a:latin typeface="Arial Narrow" pitchFamily="34" charset="0"/>
              </a:rPr>
              <a:t> 2/4	</a:t>
            </a:r>
            <a:r>
              <a:rPr lang="en-US" b="1">
                <a:latin typeface="Arial Narrow" pitchFamily="34" charset="0"/>
              </a:rPr>
              <a:t>program 2 :</a:t>
            </a:r>
            <a:r>
              <a:rPr lang="en-US">
                <a:latin typeface="Arial Narrow" pitchFamily="34" charset="0"/>
              </a:rPr>
              <a:t> 12/8</a:t>
            </a:r>
            <a:br>
              <a:rPr lang="en-US">
                <a:latin typeface="Arial Narrow" pitchFamily="34" charset="0"/>
              </a:rPr>
            </a:br>
            <a:r>
              <a:rPr lang="en-US">
                <a:latin typeface="Arial Narrow" pitchFamily="34" charset="0"/>
              </a:rPr>
              <a:t>	</a:t>
            </a:r>
          </a:p>
          <a:p>
            <a:pPr marL="742950" lvl="1" indent="-285750" eaLnBrk="1" hangingPunct="1">
              <a:tabLst>
                <a:tab pos="1143000" algn="l"/>
                <a:tab pos="2514600" algn="l"/>
                <a:tab pos="3263900" algn="l"/>
                <a:tab pos="4000500" algn="l"/>
              </a:tabLst>
            </a:pPr>
            <a:r>
              <a:rPr lang="en-US">
                <a:latin typeface="Arial Narrow" pitchFamily="34" charset="0"/>
              </a:rPr>
              <a:t>Machine A ran program 1 in  1/2 the time  and program 2 in  3/2 the time</a:t>
            </a:r>
          </a:p>
          <a:p>
            <a:pPr marL="742950" lvl="1" indent="-285750" eaLnBrk="1" hangingPunct="1">
              <a:tabLst>
                <a:tab pos="1143000" algn="l"/>
                <a:tab pos="2514600" algn="l"/>
                <a:tab pos="3263900" algn="l"/>
                <a:tab pos="4000500" algn="l"/>
              </a:tabLst>
            </a:pPr>
            <a:r>
              <a:rPr lang="en-US">
                <a:latin typeface="Arial Narrow" pitchFamily="34" charset="0"/>
              </a:rPr>
              <a:t>On</a:t>
            </a:r>
            <a:r>
              <a:rPr lang="en-US" b="1">
                <a:solidFill>
                  <a:schemeClr val="accent1"/>
                </a:solidFill>
                <a:latin typeface="Arial Narrow" pitchFamily="34" charset="0"/>
              </a:rPr>
              <a:t> average, (1/2 + 3/2) / 2 = 1 </a:t>
            </a:r>
          </a:p>
          <a:p>
            <a:pPr marL="742950" lvl="1" indent="-285750" eaLnBrk="1" hangingPunct="1">
              <a:tabLst>
                <a:tab pos="1143000" algn="l"/>
                <a:tab pos="2514600" algn="l"/>
                <a:tab pos="3263900" algn="l"/>
                <a:tab pos="4000500" algn="l"/>
              </a:tabLst>
            </a:pPr>
            <a:r>
              <a:rPr lang="en-US">
                <a:latin typeface="Arial Narrow" pitchFamily="34" charset="0"/>
              </a:rPr>
              <a:t>Put another way, Machine A is </a:t>
            </a:r>
            <a:r>
              <a:rPr lang="en-US" b="1">
                <a:solidFill>
                  <a:schemeClr val="accent1"/>
                </a:solidFill>
                <a:latin typeface="Arial Narrow" pitchFamily="34" charset="0"/>
              </a:rPr>
              <a:t>1.0 times faster</a:t>
            </a:r>
            <a:r>
              <a:rPr lang="en-US">
                <a:latin typeface="Arial Narrow" pitchFamily="34" charset="0"/>
              </a:rPr>
              <a:t> than Machine B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lIns="90487" tIns="44450" rIns="90487" bIns="44450" anchor="b"/>
          <a:lstStyle/>
          <a:p>
            <a:pPr eaLnBrk="1" hangingPunct="1"/>
            <a:r>
              <a:rPr lang="en-US"/>
              <a:t>Example (con’t)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 lIns="90487" tIns="44450" rIns="90487" bIns="44450"/>
          <a:lstStyle/>
          <a:p>
            <a:pPr marL="342900" indent="-342900" eaLnBrk="1" hangingPunct="1">
              <a:buFontTx/>
              <a:buNone/>
              <a:tabLst>
                <a:tab pos="1143000" algn="l"/>
                <a:tab pos="2514600" algn="l"/>
                <a:tab pos="3263900" algn="l"/>
                <a:tab pos="4000500" algn="l"/>
              </a:tabLst>
            </a:pPr>
            <a:r>
              <a:rPr lang="en-US">
                <a:latin typeface="Arial Narrow" pitchFamily="34" charset="0"/>
              </a:rPr>
              <a:t>Two machines timed on two benchmarks</a:t>
            </a:r>
            <a:br>
              <a:rPr lang="en-US">
                <a:latin typeface="Arial Narrow" pitchFamily="34" charset="0"/>
              </a:rPr>
            </a:br>
            <a:br>
              <a:rPr lang="en-US">
                <a:latin typeface="Arial Narrow" pitchFamily="34" charset="0"/>
              </a:rPr>
            </a:br>
            <a:r>
              <a:rPr lang="en-US">
                <a:latin typeface="Arial Narrow" pitchFamily="34" charset="0"/>
              </a:rPr>
              <a:t>		</a:t>
            </a:r>
            <a:r>
              <a:rPr lang="en-US" u="sng">
                <a:latin typeface="Arial Narrow" pitchFamily="34" charset="0"/>
              </a:rPr>
              <a:t>Machine A			Machine B</a:t>
            </a:r>
          </a:p>
          <a:p>
            <a:pPr marL="1143000" lvl="2" indent="-228600" eaLnBrk="1" hangingPunct="1">
              <a:buFont typeface="ZapfDingbats" pitchFamily="82" charset="2"/>
              <a:buNone/>
              <a:tabLst>
                <a:tab pos="1143000" algn="l"/>
                <a:tab pos="2514600" algn="l"/>
                <a:tab pos="3263900" algn="l"/>
                <a:tab pos="4000500" algn="l"/>
              </a:tabLst>
            </a:pPr>
            <a:r>
              <a:rPr lang="en-US" b="1">
                <a:latin typeface="Arial Narrow" pitchFamily="34" charset="0"/>
              </a:rPr>
              <a:t>Program 1</a:t>
            </a:r>
            <a:r>
              <a:rPr lang="en-US">
                <a:latin typeface="Arial Narrow" pitchFamily="34" charset="0"/>
              </a:rPr>
              <a:t>  	  2  seconds 			4 seconds	</a:t>
            </a:r>
          </a:p>
          <a:p>
            <a:pPr marL="1143000" lvl="2" indent="-228600" eaLnBrk="1" hangingPunct="1">
              <a:buFont typeface="ZapfDingbats" pitchFamily="82" charset="2"/>
              <a:buNone/>
              <a:tabLst>
                <a:tab pos="1143000" algn="l"/>
                <a:tab pos="2514600" algn="l"/>
                <a:tab pos="3263900" algn="l"/>
                <a:tab pos="4000500" algn="l"/>
              </a:tabLst>
            </a:pPr>
            <a:r>
              <a:rPr lang="en-US" b="1">
                <a:latin typeface="Arial Narrow" pitchFamily="34" charset="0"/>
              </a:rPr>
              <a:t>Program 2</a:t>
            </a:r>
            <a:r>
              <a:rPr lang="en-US">
                <a:latin typeface="Arial Narrow" pitchFamily="34" charset="0"/>
              </a:rPr>
              <a:t>	12  seconds			8 seconds</a:t>
            </a:r>
          </a:p>
          <a:p>
            <a:pPr marL="1143000" lvl="2" indent="-228600" eaLnBrk="1" hangingPunct="1">
              <a:buFont typeface="ZapfDingbats" pitchFamily="82" charset="2"/>
              <a:buNone/>
              <a:tabLst>
                <a:tab pos="1143000" algn="l"/>
                <a:tab pos="2514600" algn="l"/>
                <a:tab pos="3263900" algn="l"/>
                <a:tab pos="4000500" algn="l"/>
              </a:tabLst>
            </a:pPr>
            <a:endParaRPr lang="en-US" sz="1600">
              <a:latin typeface="Arial Narrow" pitchFamily="34" charset="0"/>
            </a:endParaRPr>
          </a:p>
          <a:p>
            <a:pPr marL="742950" lvl="1" indent="-285750" eaLnBrk="1" hangingPunct="1">
              <a:tabLst>
                <a:tab pos="1143000" algn="l"/>
                <a:tab pos="2514600" algn="l"/>
                <a:tab pos="3263900" algn="l"/>
                <a:tab pos="4000500" algn="l"/>
              </a:tabLst>
            </a:pPr>
            <a:r>
              <a:rPr lang="en-US">
                <a:latin typeface="Arial Narrow" pitchFamily="34" charset="0"/>
              </a:rPr>
              <a:t>How much faster is Machine A than B?</a:t>
            </a:r>
          </a:p>
          <a:p>
            <a:pPr marL="742950" lvl="1" indent="-285750" eaLnBrk="1" hangingPunct="1">
              <a:tabLst>
                <a:tab pos="1143000" algn="l"/>
                <a:tab pos="2514600" algn="l"/>
                <a:tab pos="3263900" algn="l"/>
                <a:tab pos="4000500" algn="l"/>
              </a:tabLst>
            </a:pPr>
            <a:r>
              <a:rPr lang="en-US">
                <a:latin typeface="Arial Narrow" pitchFamily="34" charset="0"/>
              </a:rPr>
              <a:t>Attempt 3: </a:t>
            </a:r>
            <a:r>
              <a:rPr lang="en-US" b="1">
                <a:solidFill>
                  <a:schemeClr val="accent1"/>
                </a:solidFill>
                <a:latin typeface="Arial Narrow" pitchFamily="34" charset="0"/>
              </a:rPr>
              <a:t>ratio of run times, aggregate (total sum) times, norm. to A</a:t>
            </a:r>
            <a:br>
              <a:rPr lang="en-US" b="1">
                <a:solidFill>
                  <a:schemeClr val="accent1"/>
                </a:solidFill>
                <a:latin typeface="Arial Narrow" pitchFamily="34" charset="0"/>
              </a:rPr>
            </a:br>
            <a:r>
              <a:rPr lang="en-US">
                <a:latin typeface="Arial Narrow" pitchFamily="34" charset="0"/>
              </a:rPr>
              <a:t>	</a:t>
            </a:r>
          </a:p>
          <a:p>
            <a:pPr marL="1143000" lvl="2" indent="-228600" eaLnBrk="1" hangingPunct="1">
              <a:tabLst>
                <a:tab pos="1143000" algn="l"/>
                <a:tab pos="2514600" algn="l"/>
                <a:tab pos="3263900" algn="l"/>
                <a:tab pos="4000500" algn="l"/>
              </a:tabLst>
            </a:pPr>
            <a:r>
              <a:rPr lang="en-US">
                <a:latin typeface="Arial Narrow" pitchFamily="34" charset="0"/>
              </a:rPr>
              <a:t>Machine A took 14 seconds for both programs</a:t>
            </a:r>
          </a:p>
          <a:p>
            <a:pPr marL="1143000" lvl="2" indent="-228600" eaLnBrk="1" hangingPunct="1">
              <a:tabLst>
                <a:tab pos="1143000" algn="l"/>
                <a:tab pos="2514600" algn="l"/>
                <a:tab pos="3263900" algn="l"/>
                <a:tab pos="4000500" algn="l"/>
              </a:tabLst>
            </a:pPr>
            <a:r>
              <a:rPr lang="en-US">
                <a:latin typeface="Arial Narrow" pitchFamily="34" charset="0"/>
              </a:rPr>
              <a:t>Machine B took 12 seconds for both programs</a:t>
            </a:r>
          </a:p>
          <a:p>
            <a:pPr marL="1143000" lvl="2" indent="-228600" eaLnBrk="1" hangingPunct="1">
              <a:tabLst>
                <a:tab pos="1143000" algn="l"/>
                <a:tab pos="2514600" algn="l"/>
                <a:tab pos="3263900" algn="l"/>
                <a:tab pos="4000500" algn="l"/>
              </a:tabLst>
            </a:pPr>
            <a:r>
              <a:rPr lang="en-US">
                <a:latin typeface="Arial Narrow" pitchFamily="34" charset="0"/>
              </a:rPr>
              <a:t>Therefore, Machine A takes 14/12  of the time of Machine B</a:t>
            </a:r>
          </a:p>
          <a:p>
            <a:pPr marL="1143000" lvl="2" indent="-228600" eaLnBrk="1" hangingPunct="1">
              <a:tabLst>
                <a:tab pos="1143000" algn="l"/>
                <a:tab pos="2514600" algn="l"/>
                <a:tab pos="3263900" algn="l"/>
                <a:tab pos="4000500" algn="l"/>
              </a:tabLst>
            </a:pPr>
            <a:r>
              <a:rPr lang="en-US">
                <a:latin typeface="Arial Narrow" pitchFamily="34" charset="0"/>
              </a:rPr>
              <a:t>Put another way,  Machine A is </a:t>
            </a:r>
            <a:r>
              <a:rPr lang="en-US" b="1">
                <a:solidFill>
                  <a:schemeClr val="accent1"/>
                </a:solidFill>
                <a:latin typeface="Arial Narrow" pitchFamily="34" charset="0"/>
              </a:rPr>
              <a:t>6/7 faster</a:t>
            </a:r>
            <a:r>
              <a:rPr lang="en-US">
                <a:latin typeface="Arial Narrow" pitchFamily="34" charset="0"/>
              </a:rPr>
              <a:t> than  Machine B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001000" cy="838200"/>
          </a:xfrm>
        </p:spPr>
        <p:txBody>
          <a:bodyPr/>
          <a:lstStyle/>
          <a:p>
            <a:pPr eaLnBrk="1" hangingPunct="1"/>
            <a:r>
              <a:rPr lang="en-US"/>
              <a:t>Lecture Today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Class intro (30 minutes)</a:t>
            </a:r>
          </a:p>
          <a:p>
            <a:pPr lvl="1" eaLnBrk="1" hangingPunct="1"/>
            <a:r>
              <a:rPr lang="en-US" dirty="0"/>
              <a:t>Class goals</a:t>
            </a:r>
          </a:p>
          <a:p>
            <a:pPr lvl="1" eaLnBrk="1" hangingPunct="1"/>
            <a:r>
              <a:rPr lang="en-US" dirty="0"/>
              <a:t>Your grade</a:t>
            </a:r>
          </a:p>
          <a:p>
            <a:pPr lvl="1" eaLnBrk="1" hangingPunct="1"/>
            <a:r>
              <a:rPr lang="en-US" dirty="0"/>
              <a:t>Work expected</a:t>
            </a:r>
          </a:p>
          <a:p>
            <a:pPr eaLnBrk="1" hangingPunct="1"/>
            <a:r>
              <a:rPr lang="en-US" dirty="0"/>
              <a:t>Start review</a:t>
            </a:r>
          </a:p>
          <a:p>
            <a:pPr lvl="1" eaLnBrk="1" hangingPunct="1"/>
            <a:r>
              <a:rPr lang="en-US" dirty="0"/>
              <a:t>Fundamental concepts</a:t>
            </a:r>
          </a:p>
          <a:p>
            <a:pPr lvl="1" eaLnBrk="1" hangingPunct="1"/>
            <a:r>
              <a:rPr lang="en-US" dirty="0"/>
              <a:t>Pipelines</a:t>
            </a:r>
          </a:p>
          <a:p>
            <a:pPr lvl="1" eaLnBrk="1" hangingPunct="1"/>
            <a:r>
              <a:rPr lang="en-US" dirty="0"/>
              <a:t>Hazards and Dependencies (time allowing)</a:t>
            </a:r>
          </a:p>
          <a:p>
            <a:pPr lvl="1" eaLnBrk="1" hangingPunct="1"/>
            <a:r>
              <a:rPr lang="en-US" dirty="0"/>
              <a:t>Performance measurement (as reference only)</a:t>
            </a:r>
          </a:p>
          <a:p>
            <a:pPr lvl="1" eaLnBrk="1" hangingPunct="1"/>
            <a:endParaRPr lang="en-US" dirty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CC33"/>
                </a:solidFill>
              </a:rPr>
              <a:t>Outline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lIns="90487" tIns="44450" rIns="90487" bIns="44450" anchor="b"/>
          <a:lstStyle/>
          <a:p>
            <a:pPr eaLnBrk="1" hangingPunct="1"/>
            <a:r>
              <a:rPr lang="en-US"/>
              <a:t>Which is Right?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 lIns="90487" tIns="44450" rIns="90487" bIns="44450"/>
          <a:lstStyle/>
          <a:p>
            <a:pPr marL="342900" indent="-342900" eaLnBrk="1" hangingPunct="1">
              <a:buFontTx/>
              <a:buNone/>
            </a:pPr>
            <a:r>
              <a:rPr lang="en-US">
                <a:latin typeface="Arial Narrow" pitchFamily="34" charset="0"/>
              </a:rPr>
              <a:t>Question:</a:t>
            </a:r>
          </a:p>
          <a:p>
            <a:pPr marL="742950" lvl="1" indent="-285750" eaLnBrk="1" hangingPunct="1"/>
            <a:r>
              <a:rPr lang="en-US">
                <a:latin typeface="Arial Narrow" pitchFamily="34" charset="0"/>
              </a:rPr>
              <a:t>How can we get </a:t>
            </a:r>
            <a:r>
              <a:rPr lang="en-US" b="1">
                <a:solidFill>
                  <a:schemeClr val="accent1"/>
                </a:solidFill>
                <a:latin typeface="Arial Narrow" pitchFamily="34" charset="0"/>
              </a:rPr>
              <a:t>three different answers</a:t>
            </a:r>
            <a:r>
              <a:rPr lang="en-US">
                <a:latin typeface="Arial Narrow" pitchFamily="34" charset="0"/>
              </a:rPr>
              <a:t>?</a:t>
            </a:r>
          </a:p>
          <a:p>
            <a:pPr marL="742950" lvl="1" indent="-285750" eaLnBrk="1" hangingPunct="1"/>
            <a:endParaRPr lang="en-US">
              <a:latin typeface="Arial Narrow" pitchFamily="34" charset="0"/>
            </a:endParaRPr>
          </a:p>
          <a:p>
            <a:pPr marL="342900" indent="-342900" eaLnBrk="1" hangingPunct="1">
              <a:buFontTx/>
              <a:buNone/>
            </a:pPr>
            <a:r>
              <a:rPr lang="en-US">
                <a:latin typeface="Arial Narrow" pitchFamily="34" charset="0"/>
              </a:rPr>
              <a:t>Solution	</a:t>
            </a:r>
          </a:p>
          <a:p>
            <a:pPr marL="742950" lvl="1" indent="-285750" eaLnBrk="1" hangingPunct="1"/>
            <a:r>
              <a:rPr lang="en-US">
                <a:latin typeface="Arial Narrow" pitchFamily="34" charset="0"/>
              </a:rPr>
              <a:t>Because, while they are all </a:t>
            </a:r>
            <a:r>
              <a:rPr lang="en-US" b="1">
                <a:solidFill>
                  <a:schemeClr val="accent1"/>
                </a:solidFill>
                <a:latin typeface="Arial Narrow" pitchFamily="34" charset="0"/>
              </a:rPr>
              <a:t>reasonable</a:t>
            </a:r>
            <a:r>
              <a:rPr lang="en-US">
                <a:latin typeface="Arial Narrow" pitchFamily="34" charset="0"/>
              </a:rPr>
              <a:t> calculations… </a:t>
            </a:r>
          </a:p>
          <a:p>
            <a:pPr marL="742950" lvl="1" indent="-285750" eaLnBrk="1" hangingPunct="1">
              <a:buFont typeface="ZapfDingbats" pitchFamily="82" charset="2"/>
              <a:buNone/>
            </a:pPr>
            <a:br>
              <a:rPr lang="en-US">
                <a:latin typeface="Arial Narrow" pitchFamily="34" charset="0"/>
              </a:rPr>
            </a:br>
            <a:r>
              <a:rPr lang="en-US" b="1">
                <a:solidFill>
                  <a:schemeClr val="accent1"/>
                </a:solidFill>
                <a:latin typeface="Arial Narrow" pitchFamily="34" charset="0"/>
              </a:rPr>
              <a:t>…each answers a </a:t>
            </a:r>
            <a:r>
              <a:rPr lang="en-US" b="1" i="1">
                <a:solidFill>
                  <a:schemeClr val="accent1"/>
                </a:solidFill>
                <a:latin typeface="Arial Narrow" pitchFamily="34" charset="0"/>
              </a:rPr>
              <a:t>different</a:t>
            </a:r>
            <a:r>
              <a:rPr lang="en-US" b="1">
                <a:solidFill>
                  <a:schemeClr val="accent1"/>
                </a:solidFill>
                <a:latin typeface="Arial Narrow" pitchFamily="34" charset="0"/>
              </a:rPr>
              <a:t> question</a:t>
            </a:r>
          </a:p>
          <a:p>
            <a:pPr marL="742950" lvl="1" indent="-285750" eaLnBrk="1" hangingPunct="1">
              <a:buFont typeface="ZapfDingbats" pitchFamily="82" charset="2"/>
              <a:buNone/>
            </a:pPr>
            <a:endParaRPr lang="en-US" b="1">
              <a:solidFill>
                <a:schemeClr val="accent1"/>
              </a:solidFill>
              <a:latin typeface="Arial Narrow" pitchFamily="34" charset="0"/>
            </a:endParaRPr>
          </a:p>
          <a:p>
            <a:pPr marL="342900" indent="-342900" eaLnBrk="1" hangingPunct="1">
              <a:buFontTx/>
              <a:buNone/>
            </a:pPr>
            <a:r>
              <a:rPr lang="en-US">
                <a:latin typeface="Arial Narrow" pitchFamily="34" charset="0"/>
              </a:rPr>
              <a:t>We need to be more precise in understanding and posing these performance &amp; metric questions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Using a Weighted Sum </a:t>
            </a:r>
            <a:br>
              <a:rPr lang="en-US"/>
            </a:br>
            <a:r>
              <a:rPr lang="en-US"/>
              <a:t>(or weighted average)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133600"/>
            <a:ext cx="8534400" cy="4876800"/>
          </a:xfrm>
        </p:spPr>
        <p:txBody>
          <a:bodyPr/>
          <a:lstStyle/>
          <a:p>
            <a:pPr marL="342900" indent="-342900" eaLnBrk="1" hangingPunct="1">
              <a:buFontTx/>
              <a:buNone/>
            </a:pPr>
            <a:r>
              <a:rPr lang="en-US">
                <a:latin typeface="Arial Narrow" pitchFamily="34" charset="0"/>
              </a:rPr>
              <a:t>				</a:t>
            </a:r>
            <a:r>
              <a:rPr lang="en-US" u="sng">
                <a:latin typeface="Arial Narrow" pitchFamily="34" charset="0"/>
              </a:rPr>
              <a:t>Machine A			Machine B</a:t>
            </a:r>
          </a:p>
          <a:p>
            <a:pPr marL="1143000" lvl="2" indent="-228600" eaLnBrk="1" hangingPunct="1">
              <a:buFont typeface="ZapfDingbats" pitchFamily="82" charset="2"/>
              <a:buNone/>
            </a:pPr>
            <a:r>
              <a:rPr lang="en-US">
                <a:latin typeface="Arial Narrow" pitchFamily="34" charset="0"/>
              </a:rPr>
              <a:t>Program 1  	2 seconds (20%)			4 seconds (20%)</a:t>
            </a:r>
          </a:p>
          <a:p>
            <a:pPr marL="1143000" lvl="2" indent="-228600" eaLnBrk="1" hangingPunct="1">
              <a:buFont typeface="ZapfDingbats" pitchFamily="82" charset="2"/>
              <a:buNone/>
            </a:pPr>
            <a:r>
              <a:rPr lang="en-US" u="sng">
                <a:latin typeface="Arial Narrow" pitchFamily="34" charset="0"/>
              </a:rPr>
              <a:t>Program 2	12  seconds (80%)			8 seconds (80%)</a:t>
            </a:r>
          </a:p>
          <a:p>
            <a:pPr marL="1143000" lvl="2" indent="-228600" eaLnBrk="1" hangingPunct="1">
              <a:buFont typeface="ZapfDingbats" pitchFamily="82" charset="2"/>
              <a:buNone/>
            </a:pPr>
            <a:r>
              <a:rPr lang="en-US">
                <a:latin typeface="Arial Narrow" pitchFamily="34" charset="0"/>
              </a:rPr>
              <a:t>Total		10 seconds			7.2 seconds</a:t>
            </a:r>
          </a:p>
          <a:p>
            <a:pPr marL="1143000" lvl="2" indent="-228600" eaLnBrk="1" hangingPunct="1"/>
            <a:endParaRPr lang="en-US">
              <a:latin typeface="Arial Narrow" pitchFamily="34" charset="0"/>
            </a:endParaRPr>
          </a:p>
          <a:p>
            <a:pPr marL="1143000" lvl="2" indent="-228600" eaLnBrk="1" hangingPunct="1"/>
            <a:r>
              <a:rPr lang="en-US">
                <a:latin typeface="Arial Narrow" pitchFamily="34" charset="0"/>
              </a:rPr>
              <a:t>Allows us  to determine relative performance 10/7.2 = 1.38</a:t>
            </a:r>
            <a:br>
              <a:rPr lang="en-US">
                <a:latin typeface="Arial Narrow" pitchFamily="34" charset="0"/>
              </a:rPr>
            </a:br>
            <a:r>
              <a:rPr lang="en-US">
                <a:latin typeface="Arial Narrow" pitchFamily="34" charset="0"/>
              </a:rPr>
              <a:t>      --&gt; Machine B is 1.38 times faster than Machine A</a:t>
            </a:r>
          </a:p>
          <a:p>
            <a:pPr marL="342900" indent="-342900" eaLnBrk="1" hangingPunct="1">
              <a:buFontTx/>
              <a:buNone/>
            </a:pPr>
            <a:endParaRPr lang="en-US">
              <a:latin typeface="Arial Narrow" pitchFamily="34" charset="0"/>
            </a:endParaRP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Summary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42900" indent="-342900" eaLnBrk="1" hangingPunct="1">
              <a:buFontTx/>
              <a:buNone/>
            </a:pPr>
            <a:r>
              <a:rPr lang="en-US" dirty="0">
                <a:latin typeface="Arial Narrow" pitchFamily="34" charset="0"/>
              </a:rPr>
              <a:t>Performance is important to measure</a:t>
            </a:r>
          </a:p>
          <a:p>
            <a:pPr marL="742950" lvl="1" indent="-285750" eaLnBrk="1" hangingPunct="1"/>
            <a:r>
              <a:rPr lang="en-US" dirty="0">
                <a:latin typeface="Arial Narrow" pitchFamily="34" charset="0"/>
              </a:rPr>
              <a:t>For architects comparing different deep mechanisms</a:t>
            </a:r>
          </a:p>
          <a:p>
            <a:pPr marL="742950" lvl="1" indent="-285750" eaLnBrk="1" hangingPunct="1"/>
            <a:r>
              <a:rPr lang="en-US" dirty="0">
                <a:latin typeface="Arial Narrow" pitchFamily="34" charset="0"/>
              </a:rPr>
              <a:t>For developers of software trying to optimize code, applications</a:t>
            </a:r>
          </a:p>
          <a:p>
            <a:pPr marL="742950" lvl="1" indent="-285750" eaLnBrk="1" hangingPunct="1"/>
            <a:r>
              <a:rPr lang="en-US" dirty="0">
                <a:latin typeface="Arial Narrow" pitchFamily="34" charset="0"/>
              </a:rPr>
              <a:t>For users, trying to decide which machine to use, or to buy</a:t>
            </a:r>
          </a:p>
          <a:p>
            <a:pPr marL="742950" lvl="1" indent="-285750" eaLnBrk="1" hangingPunct="1"/>
            <a:endParaRPr lang="en-US" dirty="0">
              <a:latin typeface="Arial Narrow" pitchFamily="34" charset="0"/>
            </a:endParaRPr>
          </a:p>
          <a:p>
            <a:pPr marL="342900" indent="-342900" eaLnBrk="1" hangingPunct="1">
              <a:buFontTx/>
              <a:buNone/>
            </a:pPr>
            <a:r>
              <a:rPr lang="en-US" dirty="0">
                <a:latin typeface="Arial Narrow" pitchFamily="34" charset="0"/>
              </a:rPr>
              <a:t>Performance metrics are subtle</a:t>
            </a:r>
          </a:p>
          <a:p>
            <a:pPr marL="742950" lvl="1" indent="-285750" eaLnBrk="1" hangingPunct="1"/>
            <a:r>
              <a:rPr lang="en-US" b="1" dirty="0">
                <a:latin typeface="Arial Narrow" pitchFamily="34" charset="0"/>
              </a:rPr>
              <a:t>Easy to mess up the “machine A is XXX times faster than machine B” numerical performance comparison</a:t>
            </a:r>
          </a:p>
          <a:p>
            <a:pPr marL="742950" lvl="1" indent="-285750" eaLnBrk="1" hangingPunct="1"/>
            <a:r>
              <a:rPr lang="en-US" dirty="0">
                <a:latin typeface="Arial Narrow" pitchFamily="34" charset="0"/>
              </a:rPr>
              <a:t>You need to know exactly what you are measuring:  time, rate, throughput, CPI, cycles, </a:t>
            </a:r>
            <a:r>
              <a:rPr lang="en-US" dirty="0" err="1">
                <a:latin typeface="Arial Narrow" pitchFamily="34" charset="0"/>
              </a:rPr>
              <a:t>etc</a:t>
            </a:r>
            <a:endParaRPr lang="en-US" dirty="0">
              <a:latin typeface="Arial Narrow" pitchFamily="34" charset="0"/>
            </a:endParaRPr>
          </a:p>
          <a:p>
            <a:pPr marL="742950" lvl="1" indent="-285750" eaLnBrk="1" hangingPunct="1"/>
            <a:r>
              <a:rPr lang="en-US" dirty="0">
                <a:latin typeface="Arial Narrow" pitchFamily="34" charset="0"/>
              </a:rPr>
              <a:t>You need to know how combining these to give aggregate numbers does different kinds of “distortions” to the individual numbers</a:t>
            </a:r>
          </a:p>
          <a:p>
            <a:pPr marL="742950" lvl="1" indent="-285750" eaLnBrk="1" hangingPunct="1"/>
            <a:r>
              <a:rPr lang="en-US" dirty="0">
                <a:latin typeface="Arial Narrow" pitchFamily="34" charset="0"/>
              </a:rPr>
              <a:t>No metric is perfect, so lots of emphasis on standard benchmarks today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001000" cy="838200"/>
          </a:xfrm>
        </p:spPr>
        <p:txBody>
          <a:bodyPr/>
          <a:lstStyle/>
          <a:p>
            <a:pPr eaLnBrk="1" hangingPunct="1"/>
            <a:r>
              <a:rPr lang="en-US"/>
              <a:t>Class goals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3152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Provide a high-level understanding of many of the relevant issues in </a:t>
            </a:r>
            <a:r>
              <a:rPr lang="en-US" sz="2800" i="1" dirty="0"/>
              <a:t>modern</a:t>
            </a:r>
            <a:r>
              <a:rPr lang="en-US" sz="2800" dirty="0"/>
              <a:t> computer architecture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Dynamic Out-of-order processing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Static (complier based) out-of-order processing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Memory hierarchy issues and improvements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Multi-processor issues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Power and reliability issues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Provide a </a:t>
            </a:r>
            <a:r>
              <a:rPr lang="en-US" sz="2800" i="1" dirty="0"/>
              <a:t>low-level</a:t>
            </a:r>
            <a:r>
              <a:rPr lang="en-US" sz="2800" dirty="0"/>
              <a:t> understanding of the most important parts of modern computer architecture.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Details about all the functions a given component will need to perform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How difficult certain tasks, such as caching, really are in hardware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CC33"/>
                </a:solidFill>
              </a:rPr>
              <a:t>Class goals</a:t>
            </a:r>
          </a:p>
        </p:txBody>
      </p:sp>
      <p:sp>
        <p:nvSpPr>
          <p:cNvPr id="89093" name="WordArt 5"/>
          <p:cNvSpPr>
            <a:spLocks noChangeArrowheads="1" noChangeShapeType="1" noTextEdit="1"/>
          </p:cNvSpPr>
          <p:nvPr/>
        </p:nvSpPr>
        <p:spPr bwMode="auto">
          <a:xfrm>
            <a:off x="6705600" y="1524000"/>
            <a:ext cx="215265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Class/HW </a:t>
            </a:r>
          </a:p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&amp; Reading</a:t>
            </a:r>
          </a:p>
        </p:txBody>
      </p:sp>
      <p:sp>
        <p:nvSpPr>
          <p:cNvPr id="89094" name="WordArt 6"/>
          <p:cNvSpPr>
            <a:spLocks noChangeArrowheads="1" noChangeShapeType="1" noTextEdit="1"/>
          </p:cNvSpPr>
          <p:nvPr/>
        </p:nvSpPr>
        <p:spPr bwMode="auto">
          <a:xfrm>
            <a:off x="6400800" y="4256064"/>
            <a:ext cx="2590800" cy="12096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Project </a:t>
            </a:r>
          </a:p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&amp; Reading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  <p:bldP spid="89093" grpId="0" animBg="1"/>
      <p:bldP spid="890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Communication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Website: </a:t>
            </a:r>
            <a:r>
              <a:rPr lang="en-US" sz="2400" b="1" dirty="0">
                <a:hlinkClick r:id="rId3"/>
              </a:rPr>
              <a:t>http://www.eecs.umich.edu/courses/eecs470/</a:t>
            </a:r>
            <a:r>
              <a:rPr lang="en-US" sz="2400" b="1" dirty="0"/>
              <a:t> </a:t>
            </a:r>
            <a:br>
              <a:rPr lang="en-US" sz="2400" dirty="0"/>
            </a:br>
            <a:endParaRPr lang="en-US" sz="24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Piazza</a:t>
            </a:r>
          </a:p>
          <a:p>
            <a:pPr lvl="1" eaLnBrk="1" hangingPunct="1"/>
            <a:r>
              <a:rPr lang="en-US" sz="2000" dirty="0"/>
              <a:t>piazza.com/</a:t>
            </a:r>
            <a:r>
              <a:rPr lang="en-US" sz="2000" dirty="0" err="1"/>
              <a:t>umich</a:t>
            </a:r>
            <a:r>
              <a:rPr lang="en-US" sz="2000" dirty="0"/>
              <a:t>/fall2021/eecs470</a:t>
            </a:r>
          </a:p>
          <a:p>
            <a:pPr eaLnBrk="1" hangingPunct="1"/>
            <a:r>
              <a:rPr lang="en-US" sz="2800" dirty="0" err="1"/>
              <a:t>Gradescope</a:t>
            </a:r>
            <a:r>
              <a:rPr lang="en-US" sz="2800" dirty="0"/>
              <a:t>:</a:t>
            </a:r>
          </a:p>
          <a:p>
            <a:pPr lvl="1" eaLnBrk="1" hangingPunct="1"/>
            <a:r>
              <a:rPr lang="en-US" sz="1600" dirty="0"/>
              <a:t>https://piazza.com/umich/winter2024/eecs470</a:t>
            </a:r>
          </a:p>
          <a:p>
            <a:pPr lvl="1" eaLnBrk="1" hangingPunct="1"/>
            <a:r>
              <a:rPr lang="en-US" sz="1600" dirty="0"/>
              <a:t>Entry Code: </a:t>
            </a:r>
            <a:r>
              <a:rPr lang="en-US" sz="1600" b="1" dirty="0"/>
              <a:t>470rules</a:t>
            </a:r>
            <a:endParaRPr lang="en-US" sz="1600" dirty="0"/>
          </a:p>
          <a:p>
            <a:pPr eaLnBrk="1" hangingPunct="1"/>
            <a:r>
              <a:rPr lang="en-US" sz="2400" dirty="0"/>
              <a:t>Lab</a:t>
            </a:r>
          </a:p>
          <a:p>
            <a:pPr lvl="1" eaLnBrk="1" hangingPunct="1"/>
            <a:r>
              <a:rPr lang="en-US" sz="2000" dirty="0"/>
              <a:t>Attend your assigned section</a:t>
            </a:r>
          </a:p>
          <a:p>
            <a:pPr lvl="1" eaLnBrk="1" hangingPunct="1"/>
            <a:r>
              <a:rPr lang="en-US" sz="2000" dirty="0"/>
              <a:t>You </a:t>
            </a:r>
            <a:r>
              <a:rPr lang="en-US" sz="2000" b="1" i="1" dirty="0"/>
              <a:t>need</a:t>
            </a:r>
            <a:r>
              <a:rPr lang="en-US" sz="2000" dirty="0"/>
              <a:t> to go!</a:t>
            </a:r>
          </a:p>
          <a:p>
            <a:pPr lvl="1" eaLnBrk="1" hangingPunct="1"/>
            <a:r>
              <a:rPr lang="en-US" sz="2000" dirty="0"/>
              <a:t>It does meet this week.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E8169D-0B31-47D2-B5FE-32D741462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2889" y="1812472"/>
            <a:ext cx="4667445" cy="1527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BC17CF-2DF2-4FDE-9FF6-C014065AB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5949"/>
            <a:ext cx="9035363" cy="2080307"/>
          </a:xfrm>
          <a:prstGeom prst="rect">
            <a:avLst/>
          </a:prstGeom>
        </p:spPr>
      </p:pic>
      <p:sp>
        <p:nvSpPr>
          <p:cNvPr id="21507" name="Rectangle 4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Course outline – near term</a:t>
            </a:r>
          </a:p>
        </p:txBody>
      </p:sp>
      <p:sp>
        <p:nvSpPr>
          <p:cNvPr id="21508" name="Text Box 434"/>
          <p:cNvSpPr txBox="1">
            <a:spLocks noChangeArrowheads="1"/>
          </p:cNvSpPr>
          <p:nvPr/>
        </p:nvSpPr>
        <p:spPr bwMode="auto">
          <a:xfrm>
            <a:off x="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CC33"/>
                </a:solidFill>
              </a:rPr>
              <a:t>Class goals</a:t>
            </a:r>
          </a:p>
        </p:txBody>
      </p:sp>
      <p:sp>
        <p:nvSpPr>
          <p:cNvPr id="198549" name="Oval 1941"/>
          <p:cNvSpPr>
            <a:spLocks noChangeArrowheads="1"/>
          </p:cNvSpPr>
          <p:nvPr/>
        </p:nvSpPr>
        <p:spPr bwMode="auto">
          <a:xfrm flipV="1">
            <a:off x="6417853" y="2816543"/>
            <a:ext cx="838200" cy="38136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550" name="Oval 1942"/>
          <p:cNvSpPr>
            <a:spLocks noChangeArrowheads="1"/>
          </p:cNvSpPr>
          <p:nvPr/>
        </p:nvSpPr>
        <p:spPr bwMode="auto">
          <a:xfrm flipV="1">
            <a:off x="7307296" y="3235778"/>
            <a:ext cx="1303304" cy="485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Text Box 2756"/>
          <p:cNvSpPr txBox="1">
            <a:spLocks noChangeArrowheads="1"/>
          </p:cNvSpPr>
          <p:nvPr/>
        </p:nvSpPr>
        <p:spPr bwMode="auto">
          <a:xfrm>
            <a:off x="147638" y="4232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0677" name="Oval 2757"/>
          <p:cNvSpPr>
            <a:spLocks noChangeArrowheads="1"/>
          </p:cNvSpPr>
          <p:nvPr/>
        </p:nvSpPr>
        <p:spPr bwMode="auto">
          <a:xfrm>
            <a:off x="5393096" y="1667453"/>
            <a:ext cx="1024757" cy="2189398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0678" name="Oval 2758"/>
          <p:cNvSpPr>
            <a:spLocks noChangeArrowheads="1"/>
          </p:cNvSpPr>
          <p:nvPr/>
        </p:nvSpPr>
        <p:spPr bwMode="auto">
          <a:xfrm>
            <a:off x="1519635" y="2496343"/>
            <a:ext cx="2603920" cy="270440"/>
          </a:xfrm>
          <a:prstGeom prst="ellips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2758"/>
          <p:cNvSpPr>
            <a:spLocks noChangeArrowheads="1"/>
          </p:cNvSpPr>
          <p:nvPr/>
        </p:nvSpPr>
        <p:spPr bwMode="auto">
          <a:xfrm>
            <a:off x="1574506" y="3092562"/>
            <a:ext cx="2571134" cy="341313"/>
          </a:xfrm>
          <a:prstGeom prst="ellips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961D15-ED63-46B8-ACF7-8B3A00FA44E0}"/>
              </a:ext>
            </a:extLst>
          </p:cNvPr>
          <p:cNvSpPr txBox="1"/>
          <p:nvPr/>
        </p:nvSpPr>
        <p:spPr>
          <a:xfrm>
            <a:off x="1978090" y="4322856"/>
            <a:ext cx="4600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HW1 and P1 will be posted tonight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40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40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549" grpId="0" animBg="1"/>
      <p:bldP spid="198549" grpId="1" animBg="1"/>
      <p:bldP spid="198550" grpId="0" animBg="1"/>
      <p:bldP spid="198550" grpId="1" animBg="1"/>
      <p:bldP spid="340677" grpId="0" animBg="1"/>
      <p:bldP spid="340677" grpId="1" animBg="1"/>
      <p:bldP spid="340678" grpId="0" animBg="1"/>
      <p:bldP spid="55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Grading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Grade weights are: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Midterm – 22%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Final Exam – 22%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Homework/Quiz – 10%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5 </a:t>
            </a:r>
            <a:r>
              <a:rPr lang="en-US" dirty="0" err="1"/>
              <a:t>homeworks</a:t>
            </a:r>
            <a:r>
              <a:rPr lang="en-US" dirty="0"/>
              <a:t>, 1 quiz, all equal.  Drop the lowest grade.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Verilog Programming assignments – 8%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3 assignments worth 1%, 2%, and 5%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In lab assignments – 3%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Project – 35%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Open-ended (group) processor design in Verilog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Grades can vary quite a bit, so is a distinguisher.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dirty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CC33"/>
                </a:solidFill>
              </a:rPr>
              <a:t>Your grade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otebook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Comic Sans MS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ERC">
      <a:dk1>
        <a:sysClr val="windowText" lastClr="000000"/>
      </a:dk1>
      <a:lt1>
        <a:sysClr val="window" lastClr="FFFFFF"/>
      </a:lt1>
      <a:dk2>
        <a:srgbClr val="003E7E"/>
      </a:dk2>
      <a:lt2>
        <a:srgbClr val="EEECE1"/>
      </a:lt2>
      <a:accent1>
        <a:srgbClr val="4F81BD"/>
      </a:accent1>
      <a:accent2>
        <a:srgbClr val="6C0E0E"/>
      </a:accent2>
      <a:accent3>
        <a:srgbClr val="6EB43F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6522</TotalTime>
  <Words>3828</Words>
  <Application>Microsoft Office PowerPoint</Application>
  <PresentationFormat>On-screen Show (4:3)</PresentationFormat>
  <Paragraphs>858</Paragraphs>
  <Slides>52</Slides>
  <Notes>52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52</vt:i4>
      </vt:variant>
    </vt:vector>
  </HeadingPairs>
  <TitlesOfParts>
    <vt:vector size="71" baseType="lpstr">
      <vt:lpstr>Arial</vt:lpstr>
      <vt:lpstr>Arial Narrow</vt:lpstr>
      <vt:lpstr>Calibri</vt:lpstr>
      <vt:lpstr>Comic Sans MS</vt:lpstr>
      <vt:lpstr>Courier New</vt:lpstr>
      <vt:lpstr>Helvetica</vt:lpstr>
      <vt:lpstr>Impact</vt:lpstr>
      <vt:lpstr>Symbol</vt:lpstr>
      <vt:lpstr>Times</vt:lpstr>
      <vt:lpstr>Times New Roman</vt:lpstr>
      <vt:lpstr>Verdana</vt:lpstr>
      <vt:lpstr>ZapfDingbats</vt:lpstr>
      <vt:lpstr>Notebook</vt:lpstr>
      <vt:lpstr>Default Design</vt:lpstr>
      <vt:lpstr>1_Default Design</vt:lpstr>
      <vt:lpstr>Office Theme</vt:lpstr>
      <vt:lpstr>Clip</vt:lpstr>
      <vt:lpstr>Worksheet</vt:lpstr>
      <vt:lpstr>Visio</vt:lpstr>
      <vt:lpstr>EECS 470 Lecture 1</vt:lpstr>
      <vt:lpstr>What Is Computer Architecture?</vt:lpstr>
      <vt:lpstr>Architecture as used here…</vt:lpstr>
      <vt:lpstr>Teaching Staff</vt:lpstr>
      <vt:lpstr>Lecture Today</vt:lpstr>
      <vt:lpstr>Class goals</vt:lpstr>
      <vt:lpstr>Communication</vt:lpstr>
      <vt:lpstr>Course outline – near term</vt:lpstr>
      <vt:lpstr>Grading </vt:lpstr>
      <vt:lpstr>Hours (and hours) of work</vt:lpstr>
      <vt:lpstr>PowerPoint Presentation</vt:lpstr>
      <vt:lpstr>Amdahl’s Law</vt:lpstr>
      <vt:lpstr>Parallelism: Work and Critical Path</vt:lpstr>
      <vt:lpstr>Locality Principle</vt:lpstr>
      <vt:lpstr>Memoization</vt:lpstr>
      <vt:lpstr>Amortization</vt:lpstr>
      <vt:lpstr>PowerPoint Presentation</vt:lpstr>
      <vt:lpstr>A Paradigm Shift In Computing</vt:lpstr>
      <vt:lpstr>The Memory Wall</vt:lpstr>
      <vt:lpstr>Reliability Wall</vt:lpstr>
      <vt:lpstr>PowerPoint Presentation</vt:lpstr>
      <vt:lpstr>Review of basic pipelining</vt:lpstr>
      <vt:lpstr>Pipelined implementation</vt:lpstr>
      <vt:lpstr>Stage 1: Fetch</vt:lpstr>
      <vt:lpstr>PowerPoint Presentation</vt:lpstr>
      <vt:lpstr>Stage 2: Decode</vt:lpstr>
      <vt:lpstr>PowerPoint Presentation</vt:lpstr>
      <vt:lpstr>Stage 3: Execute</vt:lpstr>
      <vt:lpstr>PowerPoint Presentation</vt:lpstr>
      <vt:lpstr>Stage 4: Memory Operation</vt:lpstr>
      <vt:lpstr>PowerPoint Presentation</vt:lpstr>
      <vt:lpstr>Stage 5: Write back</vt:lpstr>
      <vt:lpstr>PowerPoint Presentation</vt:lpstr>
      <vt:lpstr>What can go wrong?</vt:lpstr>
      <vt:lpstr>PowerPoint Presentation</vt:lpstr>
      <vt:lpstr>PowerPoint Presentation</vt:lpstr>
      <vt:lpstr>PowerPoint Presentation</vt:lpstr>
      <vt:lpstr>PowerPoint Presentation</vt:lpstr>
      <vt:lpstr>Metrics of Performance</vt:lpstr>
      <vt:lpstr>The “Iron Law” of Processor Performance</vt:lpstr>
      <vt:lpstr>MIPS</vt:lpstr>
      <vt:lpstr>MIPS (Cont.)</vt:lpstr>
      <vt:lpstr>MFLOPS</vt:lpstr>
      <vt:lpstr>Comparing Performance</vt:lpstr>
      <vt:lpstr>Performance vs. Execution Time</vt:lpstr>
      <vt:lpstr>By Definition</vt:lpstr>
      <vt:lpstr>Let’s Try a Simpler Example</vt:lpstr>
      <vt:lpstr>Example (con’t)</vt:lpstr>
      <vt:lpstr>Example (con’t)</vt:lpstr>
      <vt:lpstr>Which is Right?</vt:lpstr>
      <vt:lpstr>Using a Weighted Sum  (or weighted average)</vt:lpstr>
      <vt:lpstr>Summary</vt:lpstr>
    </vt:vector>
  </TitlesOfParts>
  <Company>EECS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370 lectures</dc:title>
  <dc:creator>Gary Tyson</dc:creator>
  <cp:lastModifiedBy>Brehob, Mark</cp:lastModifiedBy>
  <cp:revision>186</cp:revision>
  <cp:lastPrinted>2021-08-30T16:40:45Z</cp:lastPrinted>
  <dcterms:created xsi:type="dcterms:W3CDTF">2000-12-30T19:45:20Z</dcterms:created>
  <dcterms:modified xsi:type="dcterms:W3CDTF">2024-01-11T16:43:08Z</dcterms:modified>
</cp:coreProperties>
</file>