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5" r:id="rId2"/>
    <p:sldMasterId id="2147483677" r:id="rId3"/>
    <p:sldMasterId id="2147483679" r:id="rId4"/>
    <p:sldMasterId id="2147483681" r:id="rId5"/>
    <p:sldMasterId id="2147483683" r:id="rId6"/>
    <p:sldMasterId id="2147483685" r:id="rId7"/>
    <p:sldMasterId id="2147483687" r:id="rId8"/>
    <p:sldMasterId id="2147483689" r:id="rId9"/>
    <p:sldMasterId id="2147483690" r:id="rId10"/>
    <p:sldMasterId id="2147483691" r:id="rId11"/>
  </p:sldMasterIdLst>
  <p:notesMasterIdLst>
    <p:notesMasterId r:id="rId62"/>
  </p:notesMasterIdLst>
  <p:handoutMasterIdLst>
    <p:handoutMasterId r:id="rId63"/>
  </p:handoutMasterIdLst>
  <p:sldIdLst>
    <p:sldId id="257" r:id="rId12"/>
    <p:sldId id="375" r:id="rId13"/>
    <p:sldId id="469" r:id="rId14"/>
    <p:sldId id="488" r:id="rId15"/>
    <p:sldId id="492" r:id="rId16"/>
    <p:sldId id="493" r:id="rId17"/>
    <p:sldId id="480" r:id="rId18"/>
    <p:sldId id="481" r:id="rId19"/>
    <p:sldId id="482" r:id="rId20"/>
    <p:sldId id="483" r:id="rId21"/>
    <p:sldId id="484" r:id="rId22"/>
    <p:sldId id="485" r:id="rId23"/>
    <p:sldId id="486" r:id="rId24"/>
    <p:sldId id="489" r:id="rId25"/>
    <p:sldId id="387" r:id="rId26"/>
    <p:sldId id="388" r:id="rId27"/>
    <p:sldId id="389" r:id="rId28"/>
    <p:sldId id="432" r:id="rId29"/>
    <p:sldId id="433" r:id="rId30"/>
    <p:sldId id="434" r:id="rId31"/>
    <p:sldId id="435" r:id="rId32"/>
    <p:sldId id="490" r:id="rId33"/>
    <p:sldId id="411" r:id="rId34"/>
    <p:sldId id="470" r:id="rId35"/>
    <p:sldId id="412" r:id="rId36"/>
    <p:sldId id="413" r:id="rId37"/>
    <p:sldId id="414" r:id="rId38"/>
    <p:sldId id="419" r:id="rId39"/>
    <p:sldId id="427" r:id="rId40"/>
    <p:sldId id="425" r:id="rId41"/>
    <p:sldId id="415" r:id="rId42"/>
    <p:sldId id="416" r:id="rId43"/>
    <p:sldId id="417" r:id="rId44"/>
    <p:sldId id="418" r:id="rId45"/>
    <p:sldId id="422" r:id="rId46"/>
    <p:sldId id="423" r:id="rId47"/>
    <p:sldId id="429" r:id="rId48"/>
    <p:sldId id="424" r:id="rId49"/>
    <p:sldId id="361" r:id="rId50"/>
    <p:sldId id="362" r:id="rId51"/>
    <p:sldId id="363" r:id="rId52"/>
    <p:sldId id="364" r:id="rId53"/>
    <p:sldId id="365" r:id="rId54"/>
    <p:sldId id="367" r:id="rId55"/>
    <p:sldId id="368" r:id="rId56"/>
    <p:sldId id="371" r:id="rId57"/>
    <p:sldId id="421" r:id="rId58"/>
    <p:sldId id="474" r:id="rId59"/>
    <p:sldId id="476" r:id="rId60"/>
    <p:sldId id="372" r:id="rId61"/>
  </p:sldIdLst>
  <p:sldSz cx="9144000" cy="6858000" type="screen4x3"/>
  <p:notesSz cx="7315200" cy="96012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0C0"/>
    <a:srgbClr val="FFFFFF"/>
    <a:srgbClr val="99FF33"/>
    <a:srgbClr val="FF9900"/>
    <a:srgbClr val="FF9966"/>
    <a:srgbClr val="FF7C80"/>
    <a:srgbClr val="00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14" d="100"/>
          <a:sy n="114" d="100"/>
        </p:scale>
        <p:origin x="138" y="7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284"/>
    </p:cViewPr>
  </p:sorterViewPr>
  <p:notesViewPr>
    <p:cSldViewPr>
      <p:cViewPr varScale="1">
        <p:scale>
          <a:sx n="95" d="100"/>
          <a:sy n="95" d="100"/>
        </p:scale>
        <p:origin x="-2868"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55" cy="480391"/>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defTabSz="966703">
              <a:defRPr sz="1300" b="0"/>
            </a:lvl1pPr>
          </a:lstStyle>
          <a:p>
            <a:endParaRPr lang="en-US"/>
          </a:p>
        </p:txBody>
      </p:sp>
      <p:sp>
        <p:nvSpPr>
          <p:cNvPr id="26627" name="Rectangle 3"/>
          <p:cNvSpPr>
            <a:spLocks noGrp="1" noChangeArrowheads="1"/>
          </p:cNvSpPr>
          <p:nvPr>
            <p:ph type="dt" sz="quarter" idx="1"/>
          </p:nvPr>
        </p:nvSpPr>
        <p:spPr bwMode="auto">
          <a:xfrm>
            <a:off x="4144946" y="0"/>
            <a:ext cx="3170254" cy="480391"/>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r" defTabSz="966703">
              <a:defRPr sz="1300" b="0"/>
            </a:lvl1pPr>
          </a:lstStyle>
          <a:p>
            <a:endParaRPr lang="en-US"/>
          </a:p>
        </p:txBody>
      </p:sp>
      <p:sp>
        <p:nvSpPr>
          <p:cNvPr id="26628" name="Rectangle 4"/>
          <p:cNvSpPr>
            <a:spLocks noGrp="1" noChangeArrowheads="1"/>
          </p:cNvSpPr>
          <p:nvPr>
            <p:ph type="ftr" sz="quarter" idx="2"/>
          </p:nvPr>
        </p:nvSpPr>
        <p:spPr bwMode="auto">
          <a:xfrm>
            <a:off x="0" y="9120810"/>
            <a:ext cx="3170255" cy="480390"/>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defTabSz="966703">
              <a:defRPr sz="1300" b="0"/>
            </a:lvl1pPr>
          </a:lstStyle>
          <a:p>
            <a:endParaRPr lang="en-US"/>
          </a:p>
        </p:txBody>
      </p:sp>
      <p:sp>
        <p:nvSpPr>
          <p:cNvPr id="26629" name="Rectangle 5"/>
          <p:cNvSpPr>
            <a:spLocks noGrp="1" noChangeArrowheads="1"/>
          </p:cNvSpPr>
          <p:nvPr>
            <p:ph type="sldNum" sz="quarter" idx="3"/>
          </p:nvPr>
        </p:nvSpPr>
        <p:spPr bwMode="auto">
          <a:xfrm>
            <a:off x="4144946" y="9120810"/>
            <a:ext cx="3170254" cy="480390"/>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r" defTabSz="966703">
              <a:defRPr sz="1300" b="0"/>
            </a:lvl1pPr>
          </a:lstStyle>
          <a:p>
            <a:fld id="{F99527B2-3851-4011-8A9E-A09826E54861}" type="slidenum">
              <a:rPr lang="en-US"/>
              <a:pPr/>
              <a:t>‹#›</a:t>
            </a:fld>
            <a:endParaRPr lang="en-US"/>
          </a:p>
        </p:txBody>
      </p:sp>
    </p:spTree>
    <p:extLst>
      <p:ext uri="{BB962C8B-B14F-4D97-AF65-F5344CB8AC3E}">
        <p14:creationId xmlns:p14="http://schemas.microsoft.com/office/powerpoint/2010/main" val="551090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9474" name="Rectangle 2"/>
          <p:cNvSpPr>
            <a:spLocks noGrp="1" noChangeArrowheads="1"/>
          </p:cNvSpPr>
          <p:nvPr>
            <p:ph type="hdr" sz="quarter"/>
          </p:nvPr>
        </p:nvSpPr>
        <p:spPr bwMode="auto">
          <a:xfrm>
            <a:off x="0" y="0"/>
            <a:ext cx="3170255" cy="480391"/>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defTabSz="966703">
              <a:defRPr sz="1300"/>
            </a:lvl1pPr>
          </a:lstStyle>
          <a:p>
            <a:endParaRPr lang="en-US"/>
          </a:p>
        </p:txBody>
      </p:sp>
      <p:sp>
        <p:nvSpPr>
          <p:cNvPr id="489475" name="Rectangle 3"/>
          <p:cNvSpPr>
            <a:spLocks noGrp="1" noChangeArrowheads="1"/>
          </p:cNvSpPr>
          <p:nvPr>
            <p:ph type="dt" idx="1"/>
          </p:nvPr>
        </p:nvSpPr>
        <p:spPr bwMode="auto">
          <a:xfrm>
            <a:off x="4144946" y="0"/>
            <a:ext cx="3170254" cy="480391"/>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r" defTabSz="966703">
              <a:defRPr sz="1300"/>
            </a:lvl1pPr>
          </a:lstStyle>
          <a:p>
            <a:endParaRPr lang="en-US"/>
          </a:p>
        </p:txBody>
      </p:sp>
      <p:sp>
        <p:nvSpPr>
          <p:cNvPr id="489476"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489477" name="Rectangle 5"/>
          <p:cNvSpPr>
            <a:spLocks noGrp="1" noChangeArrowheads="1"/>
          </p:cNvSpPr>
          <p:nvPr>
            <p:ph type="body" sz="quarter" idx="3"/>
          </p:nvPr>
        </p:nvSpPr>
        <p:spPr bwMode="auto">
          <a:xfrm>
            <a:off x="974690" y="4561231"/>
            <a:ext cx="5365820" cy="4318559"/>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9478" name="Rectangle 6"/>
          <p:cNvSpPr>
            <a:spLocks noGrp="1" noChangeArrowheads="1"/>
          </p:cNvSpPr>
          <p:nvPr>
            <p:ph type="ftr" sz="quarter" idx="4"/>
          </p:nvPr>
        </p:nvSpPr>
        <p:spPr bwMode="auto">
          <a:xfrm>
            <a:off x="0" y="9120810"/>
            <a:ext cx="3170255" cy="480390"/>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defTabSz="966703">
              <a:defRPr sz="1300"/>
            </a:lvl1pPr>
          </a:lstStyle>
          <a:p>
            <a:endParaRPr lang="en-US"/>
          </a:p>
        </p:txBody>
      </p:sp>
      <p:sp>
        <p:nvSpPr>
          <p:cNvPr id="489479" name="Rectangle 7"/>
          <p:cNvSpPr>
            <a:spLocks noGrp="1" noChangeArrowheads="1"/>
          </p:cNvSpPr>
          <p:nvPr>
            <p:ph type="sldNum" sz="quarter" idx="5"/>
          </p:nvPr>
        </p:nvSpPr>
        <p:spPr bwMode="auto">
          <a:xfrm>
            <a:off x="4144946" y="9120810"/>
            <a:ext cx="3170254" cy="480390"/>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r" defTabSz="966703">
              <a:defRPr sz="1300"/>
            </a:lvl1pPr>
          </a:lstStyle>
          <a:p>
            <a:fld id="{10CB0847-F1A9-4173-B2F8-1E6AF255B053}" type="slidenum">
              <a:rPr lang="en-US"/>
              <a:pPr/>
              <a:t>‹#›</a:t>
            </a:fld>
            <a:endParaRPr lang="en-US"/>
          </a:p>
        </p:txBody>
      </p:sp>
    </p:spTree>
    <p:extLst>
      <p:ext uri="{BB962C8B-B14F-4D97-AF65-F5344CB8AC3E}">
        <p14:creationId xmlns:p14="http://schemas.microsoft.com/office/powerpoint/2010/main" val="1311749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5262B-2F97-4CBE-BBCA-5637946305E8}" type="slidenum">
              <a:rPr lang="en-US"/>
              <a:pPr/>
              <a:t>1</a:t>
            </a:fld>
            <a:endParaRPr 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1686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7F81F-ED1A-429F-9DE9-26925702B5CE}" type="slidenum">
              <a:rPr lang="en-US"/>
              <a:pPr/>
              <a:t>10</a:t>
            </a:fld>
            <a:endParaRPr lang="en-US"/>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3548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E8026E-273F-433B-AC87-FF8212C5F415}" type="slidenum">
              <a:rPr lang="en-US"/>
              <a:pPr/>
              <a:t>11</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093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CF166-1B79-4483-A07C-9CB7496C1E42}" type="slidenum">
              <a:rPr lang="en-US"/>
              <a:pPr/>
              <a:t>12</a:t>
            </a:fld>
            <a:endParaRPr lang="en-US"/>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916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5B327-3D55-4C0F-8865-BEA1DA0575B6}" type="slidenum">
              <a:rPr lang="en-US"/>
              <a:pPr/>
              <a:t>13</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8308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14</a:t>
            </a:fld>
            <a:endParaRPr lang="en-US"/>
          </a:p>
        </p:txBody>
      </p:sp>
    </p:spTree>
    <p:extLst>
      <p:ext uri="{BB962C8B-B14F-4D97-AF65-F5344CB8AC3E}">
        <p14:creationId xmlns:p14="http://schemas.microsoft.com/office/powerpoint/2010/main" val="51483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F7D956D-691D-4835-880A-E76B15A53965}" type="slidenum">
              <a:rPr lang="en-US"/>
              <a:pPr/>
              <a:t>15</a:t>
            </a:fld>
            <a:endParaRPr lang="en-US"/>
          </a:p>
        </p:txBody>
      </p:sp>
      <p:sp>
        <p:nvSpPr>
          <p:cNvPr id="649218" name="Rectangle 7"/>
          <p:cNvSpPr txBox="1">
            <a:spLocks noGrp="1" noChangeArrowheads="1"/>
          </p:cNvSpPr>
          <p:nvPr/>
        </p:nvSpPr>
        <p:spPr bwMode="auto">
          <a:xfrm>
            <a:off x="4146620" y="9122461"/>
            <a:ext cx="3168580" cy="478739"/>
          </a:xfrm>
          <a:prstGeom prst="rect">
            <a:avLst/>
          </a:prstGeom>
          <a:noFill/>
          <a:ln w="9525">
            <a:noFill/>
            <a:miter lim="800000"/>
            <a:headEnd/>
            <a:tailEnd/>
          </a:ln>
        </p:spPr>
        <p:txBody>
          <a:bodyPr lIns="96653" tIns="48327" rIns="96653" bIns="48327" anchor="b"/>
          <a:lstStyle/>
          <a:p>
            <a:pPr algn="r" defTabSz="966703" eaLnBrk="0" hangingPunct="0"/>
            <a:fld id="{B84EF786-E660-4A68-A8D2-6226593A41F2}" type="slidenum">
              <a:rPr lang="en-US" altLang="en-US" sz="1200" b="0">
                <a:latin typeface="Times" pitchFamily="18" charset="0"/>
              </a:rPr>
              <a:pPr algn="r" defTabSz="966703" eaLnBrk="0" hangingPunct="0"/>
              <a:t>15</a:t>
            </a:fld>
            <a:endParaRPr lang="en-US" altLang="en-US" sz="1200" b="0">
              <a:latin typeface="Times" pitchFamily="18" charset="0"/>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xfrm>
            <a:off x="974690" y="4559580"/>
            <a:ext cx="5365820" cy="4320210"/>
          </a:xfrm>
        </p:spPr>
        <p:txBody>
          <a:bodyPr lIns="96653" tIns="48327" rIns="96653" bIns="48327"/>
          <a:lstStyle/>
          <a:p>
            <a:endParaRPr lang="en-US"/>
          </a:p>
        </p:txBody>
      </p:sp>
    </p:spTree>
    <p:extLst>
      <p:ext uri="{BB962C8B-B14F-4D97-AF65-F5344CB8AC3E}">
        <p14:creationId xmlns:p14="http://schemas.microsoft.com/office/powerpoint/2010/main" val="43460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17FA512-E5C7-4138-A874-701C9635FBDD}" type="slidenum">
              <a:rPr lang="en-US"/>
              <a:pPr/>
              <a:t>16</a:t>
            </a:fld>
            <a:endParaRPr lang="en-US"/>
          </a:p>
        </p:txBody>
      </p:sp>
      <p:sp>
        <p:nvSpPr>
          <p:cNvPr id="651266" name="Rectangle 7"/>
          <p:cNvSpPr txBox="1">
            <a:spLocks noGrp="1" noChangeArrowheads="1"/>
          </p:cNvSpPr>
          <p:nvPr/>
        </p:nvSpPr>
        <p:spPr bwMode="auto">
          <a:xfrm>
            <a:off x="4146620" y="9122461"/>
            <a:ext cx="3168580" cy="478739"/>
          </a:xfrm>
          <a:prstGeom prst="rect">
            <a:avLst/>
          </a:prstGeom>
          <a:noFill/>
          <a:ln w="9525">
            <a:noFill/>
            <a:miter lim="800000"/>
            <a:headEnd/>
            <a:tailEnd/>
          </a:ln>
        </p:spPr>
        <p:txBody>
          <a:bodyPr lIns="96653" tIns="48327" rIns="96653" bIns="48327" anchor="b"/>
          <a:lstStyle/>
          <a:p>
            <a:pPr algn="r" defTabSz="966703" eaLnBrk="0" hangingPunct="0"/>
            <a:fld id="{51C0B465-A112-4A80-A521-43CE070499B3}" type="slidenum">
              <a:rPr lang="en-US" altLang="en-US" sz="1200" b="0">
                <a:latin typeface="Times" pitchFamily="18" charset="0"/>
              </a:rPr>
              <a:pPr algn="r" defTabSz="966703" eaLnBrk="0" hangingPunct="0"/>
              <a:t>16</a:t>
            </a:fld>
            <a:endParaRPr lang="en-US" altLang="en-US" sz="1200" b="0">
              <a:latin typeface="Times" pitchFamily="18" charset="0"/>
            </a:endParaRPr>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xfrm>
            <a:off x="974690" y="4559580"/>
            <a:ext cx="5365820" cy="4320210"/>
          </a:xfrm>
        </p:spPr>
        <p:txBody>
          <a:bodyPr lIns="96653" tIns="48327" rIns="96653" bIns="48327"/>
          <a:lstStyle/>
          <a:p>
            <a:endParaRPr lang="en-US"/>
          </a:p>
        </p:txBody>
      </p:sp>
    </p:spTree>
    <p:extLst>
      <p:ext uri="{BB962C8B-B14F-4D97-AF65-F5344CB8AC3E}">
        <p14:creationId xmlns:p14="http://schemas.microsoft.com/office/powerpoint/2010/main" val="566498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1B5BE79-C63A-478F-AC41-A815B898F7FA}" type="slidenum">
              <a:rPr lang="en-US"/>
              <a:pPr/>
              <a:t>17</a:t>
            </a:fld>
            <a:endParaRPr lang="en-US"/>
          </a:p>
        </p:txBody>
      </p:sp>
      <p:sp>
        <p:nvSpPr>
          <p:cNvPr id="653314" name="Rectangle 7"/>
          <p:cNvSpPr txBox="1">
            <a:spLocks noGrp="1" noChangeArrowheads="1"/>
          </p:cNvSpPr>
          <p:nvPr/>
        </p:nvSpPr>
        <p:spPr bwMode="auto">
          <a:xfrm>
            <a:off x="4146620" y="9122461"/>
            <a:ext cx="3168580" cy="478739"/>
          </a:xfrm>
          <a:prstGeom prst="rect">
            <a:avLst/>
          </a:prstGeom>
          <a:noFill/>
          <a:ln w="9525">
            <a:noFill/>
            <a:miter lim="800000"/>
            <a:headEnd/>
            <a:tailEnd/>
          </a:ln>
        </p:spPr>
        <p:txBody>
          <a:bodyPr lIns="96653" tIns="48327" rIns="96653" bIns="48327" anchor="b"/>
          <a:lstStyle/>
          <a:p>
            <a:pPr algn="r" defTabSz="966703" eaLnBrk="0" hangingPunct="0"/>
            <a:fld id="{27DAA3D0-A702-4AF7-88D5-C5209F2009E9}" type="slidenum">
              <a:rPr lang="en-US" altLang="en-US" sz="1200" b="0">
                <a:latin typeface="Times" pitchFamily="18" charset="0"/>
              </a:rPr>
              <a:pPr algn="r" defTabSz="966703" eaLnBrk="0" hangingPunct="0"/>
              <a:t>17</a:t>
            </a:fld>
            <a:endParaRPr lang="en-US" altLang="en-US" sz="1200" b="0">
              <a:latin typeface="Times" pitchFamily="18" charset="0"/>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xfrm>
            <a:off x="974690" y="4559580"/>
            <a:ext cx="5365820" cy="4320210"/>
          </a:xfrm>
        </p:spPr>
        <p:txBody>
          <a:bodyPr lIns="96653" tIns="48327" rIns="96653" bIns="48327"/>
          <a:lstStyle/>
          <a:p>
            <a:endParaRPr lang="en-US"/>
          </a:p>
        </p:txBody>
      </p:sp>
    </p:spTree>
    <p:extLst>
      <p:ext uri="{BB962C8B-B14F-4D97-AF65-F5344CB8AC3E}">
        <p14:creationId xmlns:p14="http://schemas.microsoft.com/office/powerpoint/2010/main" val="3963589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313DC-14D4-470C-86FF-DF38C7976D33}" type="slidenum">
              <a:rPr lang="en-GB">
                <a:solidFill>
                  <a:srgbClr val="000000"/>
                </a:solidFill>
              </a:rPr>
              <a:pPr/>
              <a:t>18</a:t>
            </a:fld>
            <a:endParaRPr lang="en-GB">
              <a:solidFill>
                <a:srgbClr val="000000"/>
              </a:solidFill>
            </a:endParaRPr>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5455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33309-374D-43FC-AF8F-32B028822493}" type="slidenum">
              <a:rPr lang="en-GB">
                <a:solidFill>
                  <a:srgbClr val="000000"/>
                </a:solidFill>
              </a:rPr>
              <a:pPr/>
              <a:t>19</a:t>
            </a:fld>
            <a:endParaRPr lang="en-GB">
              <a:solidFill>
                <a:srgbClr val="000000"/>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154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990B5-541C-4E56-AF6C-B5F2DC2F6185}" type="slidenum">
              <a:rPr lang="en-US"/>
              <a:pPr/>
              <a:t>2</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13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32CA6-2911-44F3-9691-D324D5E20FD2}" type="slidenum">
              <a:rPr lang="en-GB">
                <a:solidFill>
                  <a:srgbClr val="000000"/>
                </a:solidFill>
              </a:rPr>
              <a:pPr/>
              <a:t>20</a:t>
            </a:fld>
            <a:endParaRPr lang="en-GB">
              <a:solidFill>
                <a:srgbClr val="000000"/>
              </a:solidFill>
            </a:endParaRPr>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2217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1570D4-0028-40B9-BB11-F2733001FB6C}" type="slidenum">
              <a:rPr lang="en-GB">
                <a:solidFill>
                  <a:srgbClr val="000000"/>
                </a:solidFill>
              </a:rPr>
              <a:pPr/>
              <a:t>21</a:t>
            </a:fld>
            <a:endParaRPr lang="en-GB">
              <a:solidFill>
                <a:srgbClr val="000000"/>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0223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22</a:t>
            </a:fld>
            <a:endParaRPr lang="en-US"/>
          </a:p>
        </p:txBody>
      </p:sp>
    </p:spTree>
    <p:extLst>
      <p:ext uri="{BB962C8B-B14F-4D97-AF65-F5344CB8AC3E}">
        <p14:creationId xmlns:p14="http://schemas.microsoft.com/office/powerpoint/2010/main" val="215516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23</a:t>
            </a:fld>
            <a:endParaRPr lang="en-US"/>
          </a:p>
        </p:txBody>
      </p:sp>
    </p:spTree>
    <p:extLst>
      <p:ext uri="{BB962C8B-B14F-4D97-AF65-F5344CB8AC3E}">
        <p14:creationId xmlns:p14="http://schemas.microsoft.com/office/powerpoint/2010/main" val="746725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24</a:t>
            </a:fld>
            <a:endParaRPr lang="en-US"/>
          </a:p>
        </p:txBody>
      </p:sp>
    </p:spTree>
    <p:extLst>
      <p:ext uri="{BB962C8B-B14F-4D97-AF65-F5344CB8AC3E}">
        <p14:creationId xmlns:p14="http://schemas.microsoft.com/office/powerpoint/2010/main" val="4002578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25</a:t>
            </a:fld>
            <a:endParaRPr lang="en-US"/>
          </a:p>
        </p:txBody>
      </p:sp>
    </p:spTree>
    <p:extLst>
      <p:ext uri="{BB962C8B-B14F-4D97-AF65-F5344CB8AC3E}">
        <p14:creationId xmlns:p14="http://schemas.microsoft.com/office/powerpoint/2010/main" val="3762757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26</a:t>
            </a:fld>
            <a:endParaRPr lang="en-US"/>
          </a:p>
        </p:txBody>
      </p:sp>
    </p:spTree>
    <p:extLst>
      <p:ext uri="{BB962C8B-B14F-4D97-AF65-F5344CB8AC3E}">
        <p14:creationId xmlns:p14="http://schemas.microsoft.com/office/powerpoint/2010/main" val="3715631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27</a:t>
            </a:fld>
            <a:endParaRPr lang="en-US"/>
          </a:p>
        </p:txBody>
      </p:sp>
    </p:spTree>
    <p:extLst>
      <p:ext uri="{BB962C8B-B14F-4D97-AF65-F5344CB8AC3E}">
        <p14:creationId xmlns:p14="http://schemas.microsoft.com/office/powerpoint/2010/main" val="522350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28</a:t>
            </a:fld>
            <a:endParaRPr lang="en-US"/>
          </a:p>
        </p:txBody>
      </p:sp>
    </p:spTree>
    <p:extLst>
      <p:ext uri="{BB962C8B-B14F-4D97-AF65-F5344CB8AC3E}">
        <p14:creationId xmlns:p14="http://schemas.microsoft.com/office/powerpoint/2010/main" val="1815587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29</a:t>
            </a:fld>
            <a:endParaRPr lang="en-US"/>
          </a:p>
        </p:txBody>
      </p:sp>
    </p:spTree>
    <p:extLst>
      <p:ext uri="{BB962C8B-B14F-4D97-AF65-F5344CB8AC3E}">
        <p14:creationId xmlns:p14="http://schemas.microsoft.com/office/powerpoint/2010/main" val="33593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3</a:t>
            </a:fld>
            <a:endParaRPr lang="en-US"/>
          </a:p>
        </p:txBody>
      </p:sp>
    </p:spTree>
    <p:extLst>
      <p:ext uri="{BB962C8B-B14F-4D97-AF65-F5344CB8AC3E}">
        <p14:creationId xmlns:p14="http://schemas.microsoft.com/office/powerpoint/2010/main" val="880385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30</a:t>
            </a:fld>
            <a:endParaRPr lang="en-US"/>
          </a:p>
        </p:txBody>
      </p:sp>
    </p:spTree>
    <p:extLst>
      <p:ext uri="{BB962C8B-B14F-4D97-AF65-F5344CB8AC3E}">
        <p14:creationId xmlns:p14="http://schemas.microsoft.com/office/powerpoint/2010/main" val="1445031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66738"/>
            <a:fld id="{BA748E03-D854-4055-9A78-27A5466EB3D0}" type="slidenum">
              <a:rPr lang="en-US" smtClean="0"/>
              <a:pPr defTabSz="966738"/>
              <a:t>31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38489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6738"/>
            <a:fld id="{4D65587F-8146-4556-AF06-724FE580B180}" type="slidenum">
              <a:rPr lang="en-US" smtClean="0"/>
              <a:pPr defTabSz="966738"/>
              <a:t>32</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45241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6738"/>
            <a:fld id="{1353A9E6-5592-448C-9D52-5FACDBAEB650}" type="slidenum">
              <a:rPr lang="en-US" smtClean="0"/>
              <a:pPr defTabSz="966738"/>
              <a:t>33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89246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66738"/>
            <a:fld id="{1809428A-80B8-4E67-8A1B-E4E5DD3E8EB3}" type="slidenum">
              <a:rPr lang="en-US" smtClean="0"/>
              <a:pPr defTabSz="966738"/>
              <a:t>34</a:t>
            </a:fld>
            <a:endParaRPr lang="en-US" dirty="0"/>
          </a:p>
        </p:txBody>
      </p:sp>
      <p:sp>
        <p:nvSpPr>
          <p:cNvPr id="56323" name="Rectangle 2"/>
          <p:cNvSpPr>
            <a:spLocks noGrp="1" noRot="1" noChangeAspect="1" noChangeArrowheads="1" noTextEdit="1"/>
          </p:cNvSpPr>
          <p:nvPr>
            <p:ph type="sldImg"/>
          </p:nvPr>
        </p:nvSpPr>
        <p:spPr>
          <a:xfrm>
            <a:off x="1258888" y="722313"/>
            <a:ext cx="4799012" cy="3598862"/>
          </a:xfrm>
          <a:ln/>
        </p:spPr>
      </p:sp>
      <p:sp>
        <p:nvSpPr>
          <p:cNvPr id="56324" name="Rectangle 3"/>
          <p:cNvSpPr>
            <a:spLocks noGrp="1" noChangeArrowheads="1"/>
          </p:cNvSpPr>
          <p:nvPr>
            <p:ph type="body" idx="1"/>
          </p:nvPr>
        </p:nvSpPr>
        <p:spPr>
          <a:xfrm>
            <a:off x="731839" y="4560889"/>
            <a:ext cx="5851525" cy="4318000"/>
          </a:xfrm>
          <a:noFill/>
          <a:ln/>
        </p:spPr>
        <p:txBody>
          <a:bodyPr/>
          <a:lstStyle/>
          <a:p>
            <a:endParaRPr lang="en-US"/>
          </a:p>
        </p:txBody>
      </p:sp>
    </p:spTree>
    <p:extLst>
      <p:ext uri="{BB962C8B-B14F-4D97-AF65-F5344CB8AC3E}">
        <p14:creationId xmlns:p14="http://schemas.microsoft.com/office/powerpoint/2010/main" val="2040336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35</a:t>
            </a:fld>
            <a:endParaRPr lang="en-US"/>
          </a:p>
        </p:txBody>
      </p:sp>
    </p:spTree>
    <p:extLst>
      <p:ext uri="{BB962C8B-B14F-4D97-AF65-F5344CB8AC3E}">
        <p14:creationId xmlns:p14="http://schemas.microsoft.com/office/powerpoint/2010/main" val="2123648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36</a:t>
            </a:fld>
            <a:endParaRPr lang="en-US"/>
          </a:p>
        </p:txBody>
      </p:sp>
    </p:spTree>
    <p:extLst>
      <p:ext uri="{BB962C8B-B14F-4D97-AF65-F5344CB8AC3E}">
        <p14:creationId xmlns:p14="http://schemas.microsoft.com/office/powerpoint/2010/main" val="2429744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37</a:t>
            </a:fld>
            <a:endParaRPr lang="en-US"/>
          </a:p>
        </p:txBody>
      </p:sp>
    </p:spTree>
    <p:extLst>
      <p:ext uri="{BB962C8B-B14F-4D97-AF65-F5344CB8AC3E}">
        <p14:creationId xmlns:p14="http://schemas.microsoft.com/office/powerpoint/2010/main" val="588253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38</a:t>
            </a:fld>
            <a:endParaRPr lang="en-US"/>
          </a:p>
        </p:txBody>
      </p:sp>
    </p:spTree>
    <p:extLst>
      <p:ext uri="{BB962C8B-B14F-4D97-AF65-F5344CB8AC3E}">
        <p14:creationId xmlns:p14="http://schemas.microsoft.com/office/powerpoint/2010/main" val="3596535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995E4-2674-4934-8BBF-06658C27CC44}" type="slidenum">
              <a:rPr lang="en-US"/>
              <a:pPr/>
              <a:t>39</a:t>
            </a:fld>
            <a:endParaRPr lang="en-US"/>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920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9F300-1240-49E2-9CE7-8341E9B12B9F}" type="slidenum">
              <a:rPr lang="en-US"/>
              <a:pPr/>
              <a:t>4</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5496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E35C3-F6CF-4E83-9201-FE6713B876C6}" type="slidenum">
              <a:rPr lang="en-US"/>
              <a:pPr/>
              <a:t>40</a:t>
            </a:fld>
            <a:endParaRPr 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4655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7C16D-7BC1-4D0B-BC13-A1F1483F6A26}" type="slidenum">
              <a:rPr lang="en-US"/>
              <a:pPr/>
              <a:t>41</a:t>
            </a:fld>
            <a:endParaRPr lang="en-US"/>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948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5434E-52DF-4AB8-A820-057B79F56A1E}" type="slidenum">
              <a:rPr lang="en-US"/>
              <a:pPr/>
              <a:t>42</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4534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ECD95-EE74-4A13-A00F-F520BBD97345}" type="slidenum">
              <a:rPr lang="en-US"/>
              <a:pPr/>
              <a:t>43</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2591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9A821-4EAD-420C-A086-F16E49FE03B0}" type="slidenum">
              <a:rPr lang="en-US"/>
              <a:pPr/>
              <a:t>44</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349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26DBF-8569-4C01-BC3B-C514D62720E7}" type="slidenum">
              <a:rPr lang="en-US"/>
              <a:pPr/>
              <a:t>45</a:t>
            </a:fld>
            <a:endParaRPr 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43660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01B7B-8CE9-465E-B43C-76B938BB8533}" type="slidenum">
              <a:rPr lang="en-US"/>
              <a:pPr/>
              <a:t>46</a:t>
            </a:fld>
            <a:endParaRPr lang="en-US"/>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74019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47</a:t>
            </a:fld>
            <a:endParaRPr lang="en-US"/>
          </a:p>
        </p:txBody>
      </p:sp>
    </p:spTree>
    <p:extLst>
      <p:ext uri="{BB962C8B-B14F-4D97-AF65-F5344CB8AC3E}">
        <p14:creationId xmlns:p14="http://schemas.microsoft.com/office/powerpoint/2010/main" val="36810198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7222A4-9909-4985-BE4C-229CD691260B}" type="slidenum">
              <a:rPr lang="en-US" altLang="en-US">
                <a:solidFill>
                  <a:prstClr val="black"/>
                </a:solidFill>
              </a:rPr>
              <a:pPr/>
              <a:t>48</a:t>
            </a:fld>
            <a:endParaRPr lang="en-US" altLang="en-US">
              <a:solidFill>
                <a:prstClr val="black"/>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5918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232F83-22B4-4D4C-9C6C-F969380C474E}"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81782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86CEDF0C-075C-4FD4-A1BA-5DC014EAAFDD}" type="slidenum">
              <a:rPr lang="en-US" altLang="en-US" smtClean="0">
                <a:solidFill>
                  <a:srgbClr val="000000"/>
                </a:solidFill>
              </a:rPr>
              <a:pPr/>
              <a:t>5</a:t>
            </a:fld>
            <a:endParaRPr lang="en-US" altLang="en-US">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74726" y="4560890"/>
            <a:ext cx="5365750" cy="4319587"/>
          </a:xfrm>
          <a:noFill/>
          <a:ln/>
        </p:spPr>
        <p:txBody>
          <a:bodyPr/>
          <a:lstStyle/>
          <a:p>
            <a:endParaRPr lang="en-US"/>
          </a:p>
        </p:txBody>
      </p:sp>
    </p:spTree>
    <p:extLst>
      <p:ext uri="{BB962C8B-B14F-4D97-AF65-F5344CB8AC3E}">
        <p14:creationId xmlns:p14="http://schemas.microsoft.com/office/powerpoint/2010/main" val="633747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8DC7-775B-4348-A99C-8D0DD7D20CC8}" type="slidenum">
              <a:rPr lang="en-US"/>
              <a:pPr/>
              <a:t>50</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33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6FC6A488-7309-447E-8D95-8C8C45438A5C}" type="slidenum">
              <a:rPr lang="en-US" altLang="en-US" smtClean="0">
                <a:solidFill>
                  <a:srgbClr val="000000"/>
                </a:solidFill>
              </a:rPr>
              <a:pPr/>
              <a:t>6</a:t>
            </a:fld>
            <a:endParaRPr lang="en-US" altLang="en-US">
              <a:solidFill>
                <a:srgbClr val="000000"/>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74726" y="4560890"/>
            <a:ext cx="5365750" cy="4319587"/>
          </a:xfrm>
          <a:noFill/>
          <a:ln/>
        </p:spPr>
        <p:txBody>
          <a:bodyPr/>
          <a:lstStyle/>
          <a:p>
            <a:endParaRPr lang="en-US"/>
          </a:p>
        </p:txBody>
      </p:sp>
    </p:spTree>
    <p:extLst>
      <p:ext uri="{BB962C8B-B14F-4D97-AF65-F5344CB8AC3E}">
        <p14:creationId xmlns:p14="http://schemas.microsoft.com/office/powerpoint/2010/main" val="255175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CB0847-F1A9-4173-B2F8-1E6AF255B053}" type="slidenum">
              <a:rPr lang="en-US" smtClean="0"/>
              <a:pPr/>
              <a:t>7</a:t>
            </a:fld>
            <a:endParaRPr lang="en-US"/>
          </a:p>
        </p:txBody>
      </p:sp>
    </p:spTree>
    <p:extLst>
      <p:ext uri="{BB962C8B-B14F-4D97-AF65-F5344CB8AC3E}">
        <p14:creationId xmlns:p14="http://schemas.microsoft.com/office/powerpoint/2010/main" val="296082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1A023-41E1-45EA-AA6C-446A03743EA7}" type="slidenum">
              <a:rPr lang="en-US"/>
              <a:pPr/>
              <a:t>8</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1413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87BEE-1E3C-4E5F-8253-6953C04CAE18}" type="slidenum">
              <a:rPr lang="en-US"/>
              <a:pPr/>
              <a:t>9</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2641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a:endParaRPr kumimoji="1" lang="en-US" b="0"/>
          </a:p>
        </p:txBody>
      </p:sp>
      <p:pic>
        <p:nvPicPr>
          <p:cNvPr id="4099" name="Picture 3" descr="minispir"/>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p:spPr>
      </p:pic>
      <p:sp>
        <p:nvSpPr>
          <p:cNvPr id="4100"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a:endParaRPr kumimoji="1" lang="en-US" b="0"/>
          </a:p>
        </p:txBody>
      </p:sp>
      <p:pic>
        <p:nvPicPr>
          <p:cNvPr id="4101" name="Picture 5" descr="minispir"/>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p:spPr>
      </p:pic>
      <p:sp>
        <p:nvSpPr>
          <p:cNvPr id="4102"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4103"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4104" name="Rectangle 8"/>
          <p:cNvSpPr>
            <a:spLocks noGrp="1" noChangeArrowheads="1"/>
          </p:cNvSpPr>
          <p:nvPr>
            <p:ph type="dt" sz="quarter" idx="2"/>
          </p:nvPr>
        </p:nvSpPr>
        <p:spPr>
          <a:xfrm>
            <a:off x="1084263" y="6096000"/>
            <a:ext cx="1905000" cy="457200"/>
          </a:xfrm>
        </p:spPr>
        <p:txBody>
          <a:bodyPr/>
          <a:lstStyle>
            <a:lvl1pPr>
              <a:defRPr/>
            </a:lvl1pPr>
          </a:lstStyle>
          <a:p>
            <a:endParaRPr lang="en-US"/>
          </a:p>
        </p:txBody>
      </p:sp>
      <p:sp>
        <p:nvSpPr>
          <p:cNvPr id="4105" name="Rectangle 9"/>
          <p:cNvSpPr>
            <a:spLocks noGrp="1" noChangeArrowheads="1"/>
          </p:cNvSpPr>
          <p:nvPr>
            <p:ph type="ftr" sz="quarter" idx="3"/>
          </p:nvPr>
        </p:nvSpPr>
        <p:spPr>
          <a:xfrm>
            <a:off x="3522663" y="6096000"/>
            <a:ext cx="2895600" cy="457200"/>
          </a:xfrm>
        </p:spPr>
        <p:txBody>
          <a:bodyPr/>
          <a:lstStyle>
            <a:lvl1pPr>
              <a:defRPr/>
            </a:lvl1pPr>
          </a:lstStyle>
          <a:p>
            <a:endParaRPr lang="en-US"/>
          </a:p>
        </p:txBody>
      </p:sp>
      <p:sp>
        <p:nvSpPr>
          <p:cNvPr id="4106" name="Rectangle 10"/>
          <p:cNvSpPr>
            <a:spLocks noGrp="1" noChangeArrowheads="1"/>
          </p:cNvSpPr>
          <p:nvPr>
            <p:ph type="sldNum" sz="quarter" idx="4"/>
          </p:nvPr>
        </p:nvSpPr>
        <p:spPr>
          <a:xfrm>
            <a:off x="6951663" y="6096000"/>
            <a:ext cx="1905000" cy="457200"/>
          </a:xfrm>
        </p:spPr>
        <p:txBody>
          <a:bodyPr/>
          <a:lstStyle>
            <a:lvl1pPr>
              <a:defRPr/>
            </a:lvl1pPr>
          </a:lstStyle>
          <a:p>
            <a:fld id="{444CD725-1C8A-438B-BCAB-4D9D570DF33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D28509-2A71-48A5-BA92-3B6227FB967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14413" y="61071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52813" y="610711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239000" y="6400800"/>
            <a:ext cx="1905000" cy="457200"/>
          </a:xfrm>
        </p:spPr>
        <p:txBody>
          <a:bodyPr/>
          <a:lstStyle>
            <a:lvl1pPr>
              <a:defRPr/>
            </a:lvl1pPr>
          </a:lstStyle>
          <a:p>
            <a:fld id="{A3DE3579-E1DC-425B-8BF2-2A15B89CC43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81000"/>
            <a:ext cx="76200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014413" y="6107113"/>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452813" y="6107113"/>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7239000" y="6400800"/>
            <a:ext cx="1905000" cy="457200"/>
          </a:xfrm>
        </p:spPr>
        <p:txBody>
          <a:bodyPr/>
          <a:lstStyle>
            <a:lvl1pPr>
              <a:defRPr/>
            </a:lvl1pPr>
          </a:lstStyle>
          <a:p>
            <a:fld id="{DBD6FBA3-BADB-4CA3-AF97-557F5C7077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739699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5157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113169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19200"/>
            <a:ext cx="4191000" cy="48768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19200"/>
            <a:ext cx="4191000" cy="48768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9839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0257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9096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50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D40977-8517-4430-9491-E6F8AF73A7F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07919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05227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6520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228600"/>
            <a:ext cx="2143125"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28600"/>
            <a:ext cx="6276975" cy="5867400"/>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9871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458200" cy="609600"/>
          </a:xfrm>
        </p:spPr>
        <p:txBody>
          <a:bodyPr/>
          <a:lstStyle/>
          <a:p>
            <a:r>
              <a:rPr lang="en-US"/>
              <a:t>Click to edit Master title style</a:t>
            </a:r>
          </a:p>
        </p:txBody>
      </p:sp>
      <p:sp>
        <p:nvSpPr>
          <p:cNvPr id="3" name="Text Placeholder 2"/>
          <p:cNvSpPr>
            <a:spLocks noGrp="1"/>
          </p:cNvSpPr>
          <p:nvPr>
            <p:ph type="body" sz="half" idx="1"/>
          </p:nvPr>
        </p:nvSpPr>
        <p:spPr>
          <a:xfrm>
            <a:off x="381000" y="1219200"/>
            <a:ext cx="4191000" cy="4876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724400" y="1219200"/>
            <a:ext cx="4191000" cy="23622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724400" y="3733800"/>
            <a:ext cx="4191000" cy="23622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234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eaLnBrk="0" hangingPunct="0"/>
            <a:endParaRPr lang="en-US" altLang="en-US" sz="1800" b="0">
              <a:solidFill>
                <a:srgbClr val="000000"/>
              </a:solidFill>
              <a:latin typeface="Arial Narrow" pitchFamily="34" charset="0"/>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eaLnBrk="0" hangingPunct="0"/>
            <a:endParaRPr lang="en-US" altLang="en-US" sz="1800" b="0">
              <a:solidFill>
                <a:srgbClr val="000000"/>
              </a:solidFill>
              <a:latin typeface="Arial Narrow" pitchFamily="34" charset="0"/>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eaLnBrk="0" hangingPunct="0"/>
            <a:fld id="{2BDEED6C-4932-4859-8391-F5365D28F7C4}" type="slidenum">
              <a:rPr lang="en-US" altLang="en-US" sz="1800" b="0">
                <a:solidFill>
                  <a:srgbClr val="000000"/>
                </a:solidFill>
                <a:latin typeface="Arial Narrow" pitchFamily="34" charset="0"/>
              </a:rPr>
              <a:pPr eaLnBrk="0" hangingPunct="0"/>
              <a:t>‹#›</a:t>
            </a:fld>
            <a:endParaRPr lang="en-US" altLang="en-US" sz="1800" b="0">
              <a:solidFill>
                <a:srgbClr val="000000"/>
              </a:solidFill>
              <a:latin typeface="Arial Narrow" pitchFamily="34" charset="0"/>
            </a:endParaRPr>
          </a:p>
        </p:txBody>
      </p:sp>
    </p:spTree>
    <p:extLst>
      <p:ext uri="{BB962C8B-B14F-4D97-AF65-F5344CB8AC3E}">
        <p14:creationId xmlns:p14="http://schemas.microsoft.com/office/powerpoint/2010/main" val="157756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648D65-3EF3-4E45-B2A1-8AB01E1DE4B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4E691AC-1700-43D6-993D-5AFDB04275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D5DBA6D-21A8-4C30-9550-77EBA7A570E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300480D-2EBF-4D1D-86F0-85722D127F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E3615F-071B-4946-973F-F75AE717E99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BA688B-F223-4A75-AB0D-AE57E4601D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D3CC3B-BE10-4A87-82E3-08D21A2D9B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9"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3081"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3082" name="Rectangle 10"/>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5D2C7956-7198-4CC5-BD62-95CBFC165677}" type="slidenum">
              <a:rPr lang="en-US" smtClean="0"/>
              <a:pPr/>
              <a:t>‹#›</a:t>
            </a:fld>
            <a:endParaRPr lang="en-US" dirty="0"/>
          </a:p>
        </p:txBody>
      </p:sp>
      <p:sp>
        <p:nvSpPr>
          <p:cNvPr id="7" name="Text Box 7"/>
          <p:cNvSpPr txBox="1">
            <a:spLocks noChangeArrowheads="1"/>
          </p:cNvSpPr>
          <p:nvPr userDrawn="1"/>
        </p:nvSpPr>
        <p:spPr bwMode="auto">
          <a:xfrm>
            <a:off x="5791200" y="0"/>
            <a:ext cx="3352800" cy="338554"/>
          </a:xfrm>
          <a:prstGeom prst="rect">
            <a:avLst/>
          </a:prstGeom>
          <a:noFill/>
          <a:ln w="9525">
            <a:noFill/>
            <a:miter lim="800000"/>
            <a:headEnd/>
            <a:tailEnd/>
          </a:ln>
          <a:effectLst/>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dirty="0">
                <a:solidFill>
                  <a:srgbClr val="C0C0C0"/>
                </a:solidFill>
                <a:latin typeface="Tahoma" pitchFamily="34" charset="0"/>
              </a:rPr>
              <a:t>Portions © Austin, </a:t>
            </a:r>
            <a:r>
              <a:rPr lang="en-US" sz="800" dirty="0" err="1">
                <a:solidFill>
                  <a:srgbClr val="C0C0C0"/>
                </a:solidFill>
                <a:latin typeface="Tahoma" pitchFamily="34" charset="0"/>
              </a:rPr>
              <a:t>Brehob</a:t>
            </a:r>
            <a:r>
              <a:rPr lang="en-US" sz="800" dirty="0">
                <a:solidFill>
                  <a:srgbClr val="C0C0C0"/>
                </a:solidFill>
                <a:latin typeface="Tahoma" pitchFamily="34" charset="0"/>
              </a:rPr>
              <a:t>, </a:t>
            </a:r>
            <a:r>
              <a:rPr lang="en-US" sz="800" dirty="0" err="1">
                <a:solidFill>
                  <a:srgbClr val="C0C0C0"/>
                </a:solidFill>
                <a:latin typeface="Tahoma" pitchFamily="34" charset="0"/>
              </a:rPr>
              <a:t>Falsafi</a:t>
            </a:r>
            <a:r>
              <a:rPr lang="en-US" sz="800" dirty="0">
                <a:solidFill>
                  <a:srgbClr val="C0C0C0"/>
                </a:solidFill>
                <a:latin typeface="Tahoma" pitchFamily="34" charset="0"/>
              </a:rPr>
              <a:t>, Hill, Hoe,  </a:t>
            </a:r>
            <a:r>
              <a:rPr lang="en-US" sz="800" dirty="0" err="1">
                <a:solidFill>
                  <a:srgbClr val="C0C0C0"/>
                </a:solidFill>
                <a:latin typeface="Tahoma" pitchFamily="34" charset="0"/>
              </a:rPr>
              <a:t>Lipasti</a:t>
            </a:r>
            <a:r>
              <a:rPr lang="en-US" sz="800" dirty="0">
                <a:solidFill>
                  <a:srgbClr val="C0C0C0"/>
                </a:solidFill>
                <a:latin typeface="Tahoma" pitchFamily="34" charset="0"/>
              </a:rPr>
              <a:t>, Martin, Roth, </a:t>
            </a:r>
            <a:r>
              <a:rPr lang="en-US" sz="800" dirty="0" err="1">
                <a:solidFill>
                  <a:srgbClr val="C0C0C0"/>
                </a:solidFill>
                <a:latin typeface="Tahoma" pitchFamily="34" charset="0"/>
              </a:rPr>
              <a:t>Shen</a:t>
            </a:r>
            <a:r>
              <a:rPr lang="en-US" sz="800" dirty="0">
                <a:solidFill>
                  <a:srgbClr val="C0C0C0"/>
                </a:solidFill>
                <a:latin typeface="Tahoma" pitchFamily="34" charset="0"/>
              </a:rPr>
              <a:t>, Smith, </a:t>
            </a:r>
            <a:r>
              <a:rPr lang="en-US" sz="800" dirty="0" err="1">
                <a:solidFill>
                  <a:srgbClr val="C0C0C0"/>
                </a:solidFill>
                <a:latin typeface="Tahoma" pitchFamily="34" charset="0"/>
              </a:rPr>
              <a:t>Sohi</a:t>
            </a:r>
            <a:r>
              <a:rPr lang="en-US" sz="800" dirty="0">
                <a:solidFill>
                  <a:srgbClr val="C0C0C0"/>
                </a:solidFill>
                <a:latin typeface="Tahoma" pitchFamily="34" charset="0"/>
              </a:rPr>
              <a:t>, Tyson, </a:t>
            </a:r>
            <a:r>
              <a:rPr lang="en-US" sz="800" dirty="0" err="1">
                <a:solidFill>
                  <a:srgbClr val="C0C0C0"/>
                </a:solidFill>
                <a:latin typeface="Tahoma" pitchFamily="34" charset="0"/>
              </a:rPr>
              <a:t>Vijaykumar</a:t>
            </a:r>
            <a:r>
              <a:rPr lang="en-US" sz="800" dirty="0">
                <a:solidFill>
                  <a:srgbClr val="C0C0C0"/>
                </a:solidFill>
                <a:latin typeface="Tahoma" pitchFamily="34" charset="0"/>
              </a:rPr>
              <a:t>, </a:t>
            </a:r>
            <a:r>
              <a:rPr lang="en-US" sz="800" dirty="0" err="1">
                <a:solidFill>
                  <a:srgbClr val="C0C0C0"/>
                </a:solidFill>
                <a:latin typeface="Tahoma" pitchFamily="34" charset="0"/>
              </a:rPr>
              <a:t>Wenisch</a:t>
            </a:r>
            <a:r>
              <a:rPr lang="en-US" sz="800" dirty="0">
                <a:solidFill>
                  <a:srgbClr val="C0C0C0"/>
                </a:solidFill>
                <a:latin typeface="Tahoma" pitchFamily="34" charset="0"/>
              </a:rPr>
              <a:t> </a:t>
            </a: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73" r:id="rId11"/>
    <p:sldLayoutId id="2147483674" r:id="rId12"/>
  </p:sldLayoutIdLst>
  <p:hf hdr="0" ftr="0" dt="0"/>
  <p:txStyles>
    <p:titleStyle>
      <a:lvl1pPr algn="ctr" rtl="0" fontAlgn="base">
        <a:spcBef>
          <a:spcPct val="0"/>
        </a:spcBef>
        <a:spcAft>
          <a:spcPct val="0"/>
        </a:spcAft>
        <a:defRPr sz="4000">
          <a:solidFill>
            <a:schemeClr val="tx2"/>
          </a:solidFill>
          <a:latin typeface="+mn-lt"/>
          <a:ea typeface="+mj-ea"/>
          <a:cs typeface="+mj-cs"/>
        </a:defRPr>
      </a:lvl1pPr>
      <a:lvl2pPr algn="ctr" rtl="0" fontAlgn="base">
        <a:spcBef>
          <a:spcPct val="0"/>
        </a:spcBef>
        <a:spcAft>
          <a:spcPct val="0"/>
        </a:spcAft>
        <a:defRPr sz="4000">
          <a:solidFill>
            <a:schemeClr val="tx2"/>
          </a:solidFill>
          <a:latin typeface="Comic Sans MS" pitchFamily="66" charset="0"/>
        </a:defRPr>
      </a:lvl2pPr>
      <a:lvl3pPr algn="ctr" rtl="0" fontAlgn="base">
        <a:spcBef>
          <a:spcPct val="0"/>
        </a:spcBef>
        <a:spcAft>
          <a:spcPct val="0"/>
        </a:spcAft>
        <a:defRPr sz="4000">
          <a:solidFill>
            <a:schemeClr val="tx2"/>
          </a:solidFill>
          <a:latin typeface="Comic Sans MS" pitchFamily="66" charset="0"/>
        </a:defRPr>
      </a:lvl3pPr>
      <a:lvl4pPr algn="ctr" rtl="0" fontAlgn="base">
        <a:spcBef>
          <a:spcPct val="0"/>
        </a:spcBef>
        <a:spcAft>
          <a:spcPct val="0"/>
        </a:spcAft>
        <a:defRPr sz="4000">
          <a:solidFill>
            <a:schemeClr val="tx2"/>
          </a:solidFill>
          <a:latin typeface="Comic Sans MS" pitchFamily="66" charset="0"/>
        </a:defRPr>
      </a:lvl4pPr>
      <a:lvl5pPr algn="ctr" rtl="0" fontAlgn="base">
        <a:spcBef>
          <a:spcPct val="0"/>
        </a:spcBef>
        <a:spcAft>
          <a:spcPct val="0"/>
        </a:spcAft>
        <a:defRPr sz="4000">
          <a:solidFill>
            <a:schemeClr val="tx2"/>
          </a:solidFill>
          <a:latin typeface="Comic Sans MS" pitchFamily="66" charset="0"/>
        </a:defRPr>
      </a:lvl5pPr>
      <a:lvl6pPr marL="457200" algn="ctr" rtl="0" fontAlgn="base">
        <a:spcBef>
          <a:spcPct val="0"/>
        </a:spcBef>
        <a:spcAft>
          <a:spcPct val="0"/>
        </a:spcAft>
        <a:defRPr sz="4000">
          <a:solidFill>
            <a:schemeClr val="tx2"/>
          </a:solidFill>
          <a:latin typeface="Comic Sans MS" pitchFamily="66" charset="0"/>
        </a:defRPr>
      </a:lvl6pPr>
      <a:lvl7pPr marL="914400" algn="ctr" rtl="0" fontAlgn="base">
        <a:spcBef>
          <a:spcPct val="0"/>
        </a:spcBef>
        <a:spcAft>
          <a:spcPct val="0"/>
        </a:spcAft>
        <a:defRPr sz="4000">
          <a:solidFill>
            <a:schemeClr val="tx2"/>
          </a:solidFill>
          <a:latin typeface="Comic Sans MS" pitchFamily="66" charset="0"/>
        </a:defRPr>
      </a:lvl7pPr>
      <a:lvl8pPr marL="1371600" algn="ctr" rtl="0" fontAlgn="base">
        <a:spcBef>
          <a:spcPct val="0"/>
        </a:spcBef>
        <a:spcAft>
          <a:spcPct val="0"/>
        </a:spcAft>
        <a:defRPr sz="4000">
          <a:solidFill>
            <a:schemeClr val="tx2"/>
          </a:solidFill>
          <a:latin typeface="Comic Sans MS" pitchFamily="66" charset="0"/>
        </a:defRPr>
      </a:lvl8pPr>
      <a:lvl9pPr marL="1828800" algn="ctr" rtl="0" fontAlgn="base">
        <a:spcBef>
          <a:spcPct val="0"/>
        </a:spcBef>
        <a:spcAft>
          <a:spcPct val="0"/>
        </a:spcAft>
        <a:defRPr sz="4000">
          <a:solidFill>
            <a:schemeClr val="tx2"/>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2900" y="228600"/>
            <a:ext cx="8458200" cy="609600"/>
          </a:xfrm>
          <a:prstGeom prst="rect">
            <a:avLst/>
          </a:prstGeom>
          <a:noFill/>
          <a:ln w="50800">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43" name="Rectangle 3"/>
          <p:cNvSpPr>
            <a:spLocks noGrp="1" noChangeArrowheads="1"/>
          </p:cNvSpPr>
          <p:nvPr>
            <p:ph type="body" idx="1"/>
          </p:nvPr>
        </p:nvSpPr>
        <p:spPr bwMode="auto">
          <a:xfrm>
            <a:off x="381000" y="12192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p:txBody>
      </p:sp>
      <p:sp>
        <p:nvSpPr>
          <p:cNvPr id="1038" name="Text Box 14"/>
          <p:cNvSpPr txBox="1">
            <a:spLocks noChangeArrowheads="1"/>
          </p:cNvSpPr>
          <p:nvPr userDrawn="1"/>
        </p:nvSpPr>
        <p:spPr bwMode="auto">
          <a:xfrm>
            <a:off x="76200" y="6553200"/>
            <a:ext cx="1219200" cy="274638"/>
          </a:xfrm>
          <a:prstGeom prst="rect">
            <a:avLst/>
          </a:prstGeom>
          <a:noFill/>
          <a:ln w="9525">
            <a:noFill/>
            <a:miter lim="800000"/>
            <a:headEnd/>
            <a:tailEnd/>
          </a:ln>
          <a:effectLst/>
        </p:spPr>
        <p:txBody>
          <a:bodyPr>
            <a:spAutoFit/>
          </a:bodyPr>
          <a:lstStyle/>
          <a:p>
            <a:pPr eaLnBrk="0" hangingPunct="0">
              <a:spcBef>
                <a:spcPct val="50000"/>
              </a:spcBef>
              <a:defRPr/>
            </a:pPr>
            <a:r>
              <a:rPr lang="en-US" sz="1200" dirty="0">
                <a:solidFill>
                  <a:srgbClr val="336699"/>
                </a:solidFill>
                <a:latin typeface="Comic Sans MS" pitchFamily="66" charset="0"/>
              </a:rPr>
              <a:t>EECS 470</a:t>
            </a:r>
          </a:p>
        </p:txBody>
      </p:sp>
      <p:sp>
        <p:nvSpPr>
          <p:cNvPr id="9" name="Text Box 7"/>
          <p:cNvSpPr txBox="1">
            <a:spLocks noChangeArrowheads="1"/>
          </p:cNvSpPr>
          <p:nvPr userDrawn="1"/>
        </p:nvSpPr>
        <p:spPr bwMode="auto">
          <a:xfrm>
            <a:off x="5791200" y="0"/>
            <a:ext cx="3352800" cy="338554"/>
          </a:xfrm>
          <a:prstGeom prst="rect">
            <a:avLst/>
          </a:prstGeom>
          <a:noFill/>
          <a:ln w="9525">
            <a:noFill/>
            <a:miter lim="800000"/>
            <a:headEnd/>
            <a:tailEnd/>
          </a:ln>
          <a:effectLst/>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dirty="0">
                <a:solidFill>
                  <a:srgbClr val="C0C0C0"/>
                </a:solidFill>
                <a:latin typeface="Tahoma" pitchFamily="34" charset="0"/>
              </a:rPr>
              <a:t>Portions © Austin, </a:t>
            </a:r>
            <a:r>
              <a:rPr lang="en-US" sz="800" dirty="0" err="1">
                <a:solidFill>
                  <a:srgbClr val="C0C0C0"/>
                </a:solidFill>
                <a:latin typeface="Tahoma" pitchFamily="34" charset="0"/>
              </a:rPr>
              <a:t>Brehob</a:t>
            </a:r>
            <a:r>
              <a:rPr lang="en-US" sz="800" dirty="0">
                <a:solidFill>
                  <a:srgbClr val="C0C0C0"/>
                </a:solidFill>
                <a:latin typeface="Tahoma" pitchFamily="34" charset="0"/>
              </a:rPr>
              <a:t>, </a:t>
            </a:r>
            <a:r>
              <a:rPr lang="en-US" sz="800" dirty="0" err="1">
                <a:solidFill>
                  <a:srgbClr val="C0C0C0"/>
                </a:solidFill>
                <a:latin typeface="Tahoma" pitchFamily="34" charset="0"/>
              </a:rPr>
              <a:t>Falsafi</a:t>
            </a:r>
            <a:r>
              <a:rPr lang="en-US" sz="800" dirty="0">
                <a:solidFill>
                  <a:srgbClr val="C0C0C0"/>
                </a:solidFill>
                <a:latin typeface="Tahoma" pitchFamily="34" charset="0"/>
              </a:rPr>
              <a:t>, Hill, Hoe,  </a:t>
            </a:r>
            <a:r>
              <a:rPr lang="en-US" sz="800" dirty="0" err="1">
                <a:solidFill>
                  <a:srgbClr val="C0C0C0"/>
                </a:solidFill>
                <a:latin typeface="Tahoma" pitchFamily="34" charset="0"/>
              </a:rPr>
              <a:t>Lipasti</a:t>
            </a:r>
            <a:r>
              <a:rPr lang="en-US" sz="800" dirty="0">
                <a:solidFill>
                  <a:srgbClr val="C0C0C0"/>
                </a:solidFill>
                <a:latin typeface="Tahoma" pitchFamily="34" charset="0"/>
              </a:rPr>
              <a:t>, Martin, Roth, </a:t>
            </a:r>
            <a:r>
              <a:rPr lang="en-US" sz="800" dirty="0" err="1">
                <a:solidFill>
                  <a:srgbClr val="C0C0C0"/>
                </a:solidFill>
                <a:latin typeface="Tahoma" pitchFamily="34" charset="0"/>
              </a:rPr>
              <a:t>Shen</a:t>
            </a:r>
            <a:r>
              <a:rPr lang="en-US" sz="800" dirty="0">
                <a:solidFill>
                  <a:srgbClr val="C0C0C0"/>
                </a:solidFill>
                <a:latin typeface="Tahoma" pitchFamily="34" charset="0"/>
              </a:rPr>
              <a:t>, Smith, </a:t>
            </a:r>
            <a:r>
              <a:rPr lang="en-US" sz="800" dirty="0" err="1">
                <a:solidFill>
                  <a:srgbClr val="C0C0C0"/>
                </a:solidFill>
                <a:latin typeface="Tahoma" pitchFamily="34" charset="0"/>
              </a:rPr>
              <a:t>Sohi</a:t>
            </a:r>
            <a:r>
              <a:rPr lang="en-US" sz="800" dirty="0">
                <a:solidFill>
                  <a:srgbClr val="C0C0C0"/>
                </a:solidFill>
                <a:latin typeface="Tahoma" pitchFamily="34" charset="0"/>
              </a:rPr>
              <a:t>, Tyson, </a:t>
            </a:r>
            <a:r>
              <a:rPr lang="en-US" sz="800" dirty="0" err="1">
                <a:solidFill>
                  <a:srgbClr val="C0C0C0"/>
                </a:solidFill>
                <a:latin typeface="Tahoma" pitchFamily="34" charset="0"/>
              </a:rPr>
              <a:t>Vijaykumar</a:t>
            </a:r>
            <a:r>
              <a:rPr lang="en-US" sz="800" dirty="0">
                <a:solidFill>
                  <a:srgbClr val="C0C0C0"/>
                </a:solidFill>
                <a:latin typeface="Tahoma" pitchFamily="34" charset="0"/>
              </a:rPr>
              <a:t>, </a:t>
            </a:r>
            <a:r>
              <a:rPr lang="en-US" sz="800" dirty="0" err="1">
                <a:solidFill>
                  <a:srgbClr val="C0C0C0"/>
                </a:solidFill>
                <a:latin typeface="Tahoma" pitchFamily="34" charset="0"/>
              </a:rPr>
              <a:t>Wenisch</a:t>
            </a:r>
            <a:r>
              <a:rPr lang="en-US" sz="800" dirty="0">
                <a:solidFill>
                  <a:srgbClr val="C0C0C0"/>
                </a:solidFill>
                <a:latin typeface="Tahoma" pitchFamily="34" charset="0"/>
              </a:rPr>
              <a:t> </a:t>
            </a:r>
          </a:p>
        </p:txBody>
      </p:sp>
      <p:sp>
        <p:nvSpPr>
          <p:cNvPr id="10" name="Slide Number Placeholder 5"/>
          <p:cNvSpPr txBox="1">
            <a:spLocks/>
          </p:cNvSpPr>
          <p:nvPr userDrawn="1"/>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D28509-2A71-48A5-BA92-3B6227FB967B}" type="slidenum">
              <a:rPr kumimoji="0" lang="en-US" sz="1400" b="0" i="0" u="none" strike="noStrike" kern="1200" cap="none" spc="0" normalizeH="0" baseline="0" noProof="0" smtClean="0">
                <a:ln>
                  <a:noFill/>
                </a:ln>
                <a:solidFill>
                  <a:srgbClr val="000000"/>
                </a:solidFill>
                <a:effectLst/>
                <a:uLnTx/>
                <a:uFillTx/>
                <a:latin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Times New Roman" pitchFamily="18" charset="0"/>
            </a:endParaRP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600">
          <a:solidFill>
            <a:srgbClr val="003399"/>
          </a:solidFill>
          <a:latin typeface="+mj-lt"/>
          <a:ea typeface="+mj-ea"/>
          <a:cs typeface="+mj-cs"/>
        </a:defRPr>
      </a:lvl1pPr>
      <a:lvl2pPr algn="ctr" rtl="0" eaLnBrk="0" fontAlgn="base" hangingPunct="0">
        <a:spcBef>
          <a:spcPct val="0"/>
        </a:spcBef>
        <a:spcAft>
          <a:spcPct val="0"/>
        </a:spcAft>
        <a:defRPr sz="3600">
          <a:solidFill>
            <a:srgbClr val="003399"/>
          </a:solidFill>
          <a:latin typeface="Comic Sans MS" pitchFamily="66" charset="0"/>
        </a:defRPr>
      </a:lvl2pPr>
      <a:lvl3pPr algn="ctr" rtl="0" eaLnBrk="0" fontAlgn="base" hangingPunct="0">
        <a:spcBef>
          <a:spcPct val="0"/>
        </a:spcBef>
        <a:spcAft>
          <a:spcPct val="0"/>
        </a:spcAft>
        <a:defRPr sz="3600">
          <a:solidFill>
            <a:srgbClr val="003399"/>
          </a:solidFill>
          <a:latin typeface="Comic Sans MS" pitchFamily="66" charset="0"/>
        </a:defRPr>
      </a:lvl3pPr>
      <a:lvl4pPr algn="ctr" rtl="0" eaLnBrk="0" fontAlgn="base" hangingPunct="0">
        <a:spcBef>
          <a:spcPct val="0"/>
        </a:spcBef>
        <a:spcAft>
          <a:spcPct val="0"/>
        </a:spcAft>
        <a:defRPr sz="3600">
          <a:solidFill>
            <a:srgbClr val="003399"/>
          </a:solidFill>
          <a:latin typeface="Comic Sans MS" pitchFamily="66" charset="0"/>
        </a:defRPr>
      </a:lvl4pPr>
      <a:lvl5pPr algn="ctr" rtl="0" eaLnBrk="0" fontAlgn="base" hangingPunct="0">
        <a:spcBef>
          <a:spcPct val="0"/>
        </a:spcBef>
        <a:spcAft>
          <a:spcPct val="0"/>
        </a:spcAft>
        <a:defRPr sz="3600">
          <a:solidFill>
            <a:srgbClr val="003399"/>
          </a:solidFill>
          <a:latin typeface="Comic Sans MS" pitchFamily="66" charset="0"/>
        </a:defRPr>
      </a:lvl5pPr>
      <a:lvl6pPr marL="457200" algn="ctr" rtl="0" eaLnBrk="0" fontAlgn="base" hangingPunct="0">
        <a:spcBef>
          <a:spcPct val="0"/>
        </a:spcBef>
        <a:spcAft>
          <a:spcPct val="0"/>
        </a:spcAft>
        <a:defRPr sz="3600">
          <a:solidFill>
            <a:srgbClr val="003399"/>
          </a:solidFill>
          <a:latin typeface="Comic Sans MS" pitchFamily="66" charset="0"/>
        </a:defRPr>
      </a:lvl6pPr>
      <a:lvl7pPr marL="914400" algn="ctr" rtl="0" eaLnBrk="0" fontAlgn="base" hangingPunct="0">
        <a:spcBef>
          <a:spcPct val="0"/>
        </a:spcBef>
        <a:spcAft>
          <a:spcPct val="0"/>
        </a:spcAft>
        <a:defRPr sz="3600">
          <a:solidFill>
            <a:srgbClr val="003399"/>
          </a:solidFill>
          <a:latin typeface="Comic Sans MS" pitchFamily="66" charset="0"/>
        </a:defRPr>
      </a:lvl7pPr>
      <a:lvl8pPr marL="1371600" algn="ctr" rtl="0" eaLnBrk="0" fontAlgn="base" hangingPunct="0">
        <a:spcBef>
          <a:spcPct val="0"/>
        </a:spcBef>
        <a:spcAft>
          <a:spcPct val="0"/>
        </a:spcAft>
        <a:defRPr sz="3600">
          <a:solidFill>
            <a:srgbClr val="003399"/>
          </a:solidFill>
          <a:latin typeface="Comic Sans MS" pitchFamily="66" charset="0"/>
        </a:defRPr>
      </a:lvl8pPr>
      <a:lvl9pPr marL="1828800" algn="ctr" rtl="0" eaLnBrk="0" fontAlgn="base" hangingPunct="0">
        <a:spcBef>
          <a:spcPct val="0"/>
        </a:spcBef>
        <a:spcAft>
          <a:spcPct val="0"/>
        </a:spcAft>
        <a:defRPr sz="3600">
          <a:solidFill>
            <a:srgbClr val="003399"/>
          </a:solidFill>
          <a:latin typeface="Comic Sans MS" pitchFamily="66" charset="0"/>
        </a:defRPr>
      </a:lvl9pPr>
    </p:titleStyle>
    <p:bodyStyle>
      <a:lvl1pPr marL="190500" indent="-190500" algn="l" rtl="0" eaLnBrk="0" fontAlgn="base" hangingPunct="0">
        <a:lnSpc>
          <a:spcPts val="2400"/>
        </a:lnSpc>
        <a:spcBef>
          <a:spcPts val="1500"/>
        </a:spcBef>
        <a:spcAft>
          <a:spcPct val="0"/>
        </a:spcAft>
        <a:buSzPct val="80000"/>
        <a:buChar char="•"/>
        <a:defRPr sz="2600">
          <a:solidFill>
            <a:schemeClr val="tx1"/>
          </a:solidFill>
          <a:latin typeface="+mn-lt"/>
          <a:ea typeface="+mn-ea"/>
          <a:cs typeface="+mn-cs"/>
        </a:defRPr>
      </a:lvl1pPr>
      <a:lvl2pPr marL="682625" indent="-344488" algn="l" rtl="0" eaLnBrk="0" fontAlgn="base" hangingPunct="0">
        <a:lnSpc>
          <a:spcPts val="2200"/>
        </a:lnSpc>
        <a:spcBef>
          <a:spcPts val="700"/>
        </a:spcBef>
        <a:spcAft>
          <a:spcPct val="0"/>
        </a:spcAft>
        <a:buClr>
          <a:srgbClr val="003399"/>
        </a:buClr>
        <a:buSzPct val="80000"/>
        <a:buFont typeface="ZapfDingbats" pitchFamily="82" charset="2"/>
        <a:buChar char="r"/>
        <a:defRPr sz="2400">
          <a:solidFill>
            <a:schemeClr val="tx1"/>
          </a:solidFill>
          <a:latin typeface="+mn-lt"/>
        </a:defRPr>
      </a:lvl2pPr>
      <a:lvl3pPr marL="1087438" indent="-290513" algn="l" rtl="0" eaLnBrk="0" fontAlgn="base" hangingPunct="0">
        <a:lnSpc>
          <a:spcPts val="2000"/>
        </a:lnSpc>
        <a:spcBef>
          <a:spcPts val="500"/>
        </a:spcBef>
        <a:spcAft>
          <a:spcPct val="0"/>
        </a:spcAft>
        <a:buClr>
          <a:srgbClr val="003399"/>
        </a:buClr>
        <a:buSzPct val="80000"/>
        <a:buFont typeface="ZapfDingbats" pitchFamily="82" charset="2"/>
        <a:buChar char="m"/>
        <a:defRPr sz="2200">
          <a:solidFill>
            <a:schemeClr val="tx1"/>
          </a:solidFill>
          <a:latin typeface="+mn-lt"/>
        </a:defRPr>
      </a:lvl3pPr>
      <a:lvl4pPr marL="1482725" indent="-280988" algn="l" rtl="0" eaLnBrk="0" fontAlgn="base" hangingPunct="0">
        <a:lnSpc>
          <a:spcPts val="2000"/>
        </a:lnSpc>
        <a:spcBef>
          <a:spcPts val="700"/>
        </a:spcBef>
        <a:spcAft>
          <a:spcPct val="0"/>
        </a:spcAft>
        <a:buClr>
          <a:srgbClr val="003399"/>
        </a:buClr>
        <a:buSzPct val="80000"/>
        <a:buFont typeface="ZapfDingbats" pitchFamily="82" charset="2"/>
        <a:buChar char="q"/>
        <a:defRPr sz="2200">
          <a:solidFill>
            <a:schemeClr val="tx1"/>
          </a:solidFill>
          <a:latin typeface="+mn-lt"/>
        </a:defRPr>
      </a:lvl4pPr>
      <a:lvl5pPr marL="19446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5pPr>
      <a:lvl6pPr marL="24018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6pPr>
      <a:lvl7pPr marL="28590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7pPr>
      <a:lvl8pPr marL="33162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8pPr>
      <a:lvl9pPr marL="37734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28600"/>
            <a:ext cx="8458200" cy="609600"/>
          </a:xfrm>
          <a:prstGeom prst="rect">
            <a:avLst/>
          </a:prstGeom>
          <a:noFill/>
          <a:ln w="50800">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81000" y="12192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7" name="Text Box 13"/>
          <p:cNvSpPr txBox="1">
            <a:spLocks noChangeArrowheads="1"/>
          </p:cNvSpPr>
          <p:nvPr userDrawn="1"/>
        </p:nvSpPr>
        <p:spPr bwMode="auto">
          <a:xfrm>
            <a:off x="-76200" y="6553200"/>
            <a:ext cx="1219200" cy="274638"/>
          </a:xfrm>
          <a:prstGeom prst="rect">
            <a:avLst/>
          </a:prstGeom>
          <a:noFill/>
          <a:ln w="9525">
            <a:noFill/>
            <a:miter lim="800000"/>
            <a:headEnd/>
            <a:tailEnd/>
          </a:ln>
          <a:effectLst/>
        </p:spPr>
        <p:txBody>
          <a:bodyPr>
            <a:spAutoFit/>
          </a:bodyPr>
          <a:lstStyle/>
          <a:p>
            <a:pPr algn="ctr" eaLnBrk="0" hangingPunct="0">
              <a:spcBef>
                <a:spcPct val="50000"/>
              </a:spcBef>
              <a:defRPr/>
            </a:pPr>
            <a:r>
              <a:rPr lang="en-US" sz="1200">
                <a:solidFill>
                  <a:srgbClr val="336699"/>
                </a:solidFill>
                <a:latin typeface="Comic Sans MS" pitchFamily="66" charset="0"/>
              </a:rPr>
              <a:t>EECS 470 </a:t>
            </a:r>
          </a:p>
        </p:txBody>
      </p:sp>
      <p:sp>
        <p:nvSpPr>
          <p:cNvPr id="7" name="Text Box 12"/>
          <p:cNvSpPr txBox="1">
            <a:spLocks noChangeArrowheads="1"/>
          </p:cNvSpPr>
          <p:nvPr userDrawn="1"/>
        </p:nvSpPr>
        <p:spPr bwMode="auto">
          <a:xfrm>
            <a:off x="5715000" y="0"/>
            <a:ext cx="3429000" cy="338554"/>
          </a:xfrm>
          <a:prstGeom prst="rect">
            <a:avLst/>
          </a:prstGeom>
          <a:noFill/>
          <a:ln w="9525">
            <a:noFill/>
            <a:miter lim="800000"/>
            <a:headEnd/>
            <a:tailEnd/>
          </a:ln>
          <a:effectLst/>
        </p:spPr>
        <p:txBody>
          <a:bodyPr wrap="square">
            <a:spAutoFit/>
          </a:bodyPr>
          <a:lstStyle/>
          <a:p>
            <a:pPr algn="r" eaLnBrk="0" hangingPunct="0">
              <a:defRPr/>
            </a:pPr>
            <a:r>
              <a:rPr lang="en-US" sz="800" dirty="0">
                <a:solidFill>
                  <a:srgbClr val="000000"/>
                </a:solidFill>
                <a:latin typeface="Arial" charset="0"/>
              </a:rPr>
              <a:t>Portions © Austin, </a:t>
            </a:r>
            <a:r>
              <a:rPr lang="en-US" sz="800" dirty="0" err="1">
                <a:solidFill>
                  <a:srgbClr val="000000"/>
                </a:solidFill>
                <a:latin typeface="Arial" charset="0"/>
              </a:rPr>
              <a:t>Brehob</a:t>
            </a:r>
            <a:r>
              <a:rPr lang="en-US" sz="800" dirty="0">
                <a:solidFill>
                  <a:srgbClr val="000000"/>
                </a:solidFill>
                <a:latin typeface="Arial" charset="0"/>
              </a:rPr>
              <a:t>, </a:t>
            </a:r>
            <a:r>
              <a:rPr lang="en-US" sz="800" dirty="0" err="1">
                <a:solidFill>
                  <a:srgbClr val="000000"/>
                </a:solidFill>
                <a:latin typeface="Arial" charset="0"/>
              </a:rPr>
              <a:t>Falsafi</a:t>
            </a:r>
            <a:r>
              <a:rPr lang="en-US" sz="800" dirty="0">
                <a:solidFill>
                  <a:srgbClr val="000000"/>
                </a:solidFill>
                <a:latin typeface="Arial" charset="0"/>
              </a:rPr>
              <a:t>, Hill, Hoe, </a:t>
            </a:r>
            <a:r>
              <a:rPr lang="en-US" sz="800" dirty="0" err="1">
                <a:solidFill>
                  <a:srgbClr val="000000"/>
                </a:solidFill>
                <a:latin typeface="Arial" charset="0"/>
              </a:rPr>
              <a:t>Lipasti</a:t>
            </a:r>
            <a:r>
              <a:rPr lang="en-US" sz="800" dirty="0">
                <a:solidFill>
                  <a:srgbClr val="000000"/>
                </a:solidFill>
                <a:latin typeface="Arial" charset="0"/>
              </a:rPr>
              <a:t>, Martin, Roth, </a:t>
            </a:r>
            <a:r>
              <a:rPr lang="en-US" sz="800" dirty="0" err="1">
                <a:solidFill>
                  <a:srgbClr val="000000"/>
                </a:solidFill>
                <a:latin typeface="Arial" charset="0"/>
              </a:rPr>
              <a:t>Shen</a:t>
            </a:r>
            <a:r>
              <a:rPr lang="en-US" sz="800" dirty="0">
                <a:solidFill>
                  <a:srgbClr val="000000"/>
                </a:solidFill>
                <a:latin typeface="Arial" charset="0"/>
              </a:rPr>
              <a:t>, Smith, </a:t>
            </a:r>
            <a:r>
              <a:rPr lang="en-US" sz="800" dirty="0" err="1">
                <a:solidFill>
                  <a:srgbClr val="000000"/>
                </a:solidFill>
                <a:latin typeface="Arial" charset="0"/>
              </a:rPr>
              <a:t>Sohi</a:t>
            </a:r>
            <a:r>
              <a:rPr lang="en-US" sz="800" dirty="0">
                <a:solidFill>
                  <a:srgbClr val="000000"/>
                </a:solidFill>
                <a:latin typeface="Arial" charset="0"/>
              </a:rPr>
              <a:t>, Tyson, </a:t>
            </a:r>
            <a:r>
              <a:rPr lang="en-US" sz="800" dirty="0" err="1">
                <a:solidFill>
                  <a:srgbClr val="000000"/>
                </a:solidFill>
                <a:latin typeface="Arial" charset="0"/>
              </a:rPr>
              <a:t>Vijaykumar</a:t>
            </a:r>
            <a:r>
              <a:rPr lang="en-US" sz="800" dirty="0">
                <a:solidFill>
                  <a:srgbClr val="000000"/>
                </a:solidFill>
                <a:latin typeface="Arial" charset="0"/>
              </a:rPr>
              <a:t>, </a:t>
            </a:r>
            <a:r>
              <a:rPr lang="en-US" sz="800" dirty="0" err="1">
                <a:solidFill>
                  <a:srgbClr val="000000"/>
                </a:solidFill>
                <a:latin typeface="Arial" charset="0"/>
              </a:rPr>
              <a:t>Wenisch</a:t>
            </a:r>
            <a:r>
              <a:rPr lang="en-US" sz="800" dirty="0">
                <a:solidFill>
                  <a:srgbClr val="000000"/>
                </a:solidFill>
                <a:latin typeface="Arial" charset="0"/>
              </a:rPr>
              <a:t>  </a:t>
            </a:r>
          </a:p>
        </p:txBody>
      </p:sp>
      <p:sp>
        <p:nvSpPr>
          <p:cNvPr id="8" name="Slide Number Placeholder 5"/>
          <p:cNvSpPr txBox="1">
            <a:spLocks/>
          </p:cNvSpPr>
          <p:nvPr userDrawn="1"/>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D28509-2A71-48A5-BA92-3B6227FB967B}" type="slidenum">
              <a:rPr kumimoji="0" lang="en-US" sz="1400" b="0" i="0" u="none" strike="noStrike" kern="1200" cap="none" spc="0" normalizeH="0" baseline="0" noProof="0" smtClean="0">
                <a:ln>
                  <a:noFill/>
                </a:ln>
                <a:solidFill>
                  <a:srgbClr val="000000"/>
                </a:solidFill>
                <a:effectLst/>
                <a:uLnTx/>
                <a:uFillTx/>
                <a:latin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16256057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ftr="0" dt="0"/>
  <p:txStyles>
    <p:titleStyle>
      <a:lvl1pPr algn="ctr" rtl="0" eaLnBrk="0" fontAlgn="base" hangingPunct="0">
        <a:spcBef>
          <a:spcPct val="0"/>
        </a:spcBef>
        <a:spcAft>
          <a:spcPct val="0"/>
        </a:spcAft>
        <a:defRPr sz="3600">
          <a:solidFill>
            <a:srgbClr val="003399"/>
          </a:solidFill>
          <a:latin typeface="+mj-lt"/>
          <a:ea typeface="+mj-ea"/>
          <a:cs typeface="+mj-cs"/>
        </a:defRPr>
      </a:lvl1pPr>
      <a:lvl2pPr algn="ctr" rtl="0" eaLnBrk="0" fontAlgn="base" hangingPunct="0">
        <a:spcBef>
          <a:spcPct val="0"/>
        </a:spcBef>
        <a:spcAft>
          <a:spcPct val="0"/>
        </a:spcAft>
        <a:defRPr sz="3600">
          <a:solidFill>
            <a:srgbClr val="003399"/>
          </a:solidFill>
          <a:latin typeface="Comic Sans MS" pitchFamily="66" charset="0"/>
        </a:defRPr>
      </a:lvl2pPr>
      <a:lvl3pPr algn="ctr" rtl="0" eaLnBrk="0" fontAlgn="base" hangingPunct="0">
        <a:spcBef>
          <a:spcPct val="0"/>
        </a:spcBef>
        <a:spcAft>
          <a:spcPct val="0"/>
        </a:spcAft>
        <a:defRPr sz="3600">
          <a:solidFill>
            <a:srgbClr val="003399"/>
          </a:solidFill>
          <a:latin typeface="Comic Sans MS" pitchFamily="66" charset="0"/>
        </a:defRPr>
      </a:lvl3pPr>
      <a:lvl4pPr algn="ctr" rtl="0" eaLnBrk="0" fontAlgn="base" hangingPunct="0">
        <a:spcBef>
          <a:spcPct val="0"/>
        </a:spcBef>
        <a:spcAft>
          <a:spcPct val="0"/>
        </a:spcAft>
        <a:defRPr sz="3600">
          <a:solidFill>
            <a:srgbClr val="003399"/>
          </a:solidFill>
          <a:latin typeface="Comic Sans MS" pitchFamily="66" charset="0"/>
        </a:defRPr>
      </a:lvl4pPr>
      <a:lvl5pPr algn="ctr" rtl="0" eaLnBrk="0" fontAlgn="base" hangingPunct="0">
        <a:spcBef>
          <a:spcPct val="0"/>
        </a:spcBef>
        <a:spcAft>
          <a:spcPct val="0"/>
        </a:spcAft>
        <a:defRPr sz="3600">
          <a:solidFill>
            <a:srgbClr val="003399"/>
          </a:solidFill>
          <a:latin typeface="Comic Sans MS" pitchFamily="66" charset="0"/>
        </a:defRPr>
      </a:lvl5pPr>
      <a:lvl6pPr marL="457200" algn="ctr" rtl="0" eaLnBrk="0" fontAlgn="base" hangingPunct="0">
        <a:spcBef>
          <a:spcPct val="0"/>
        </a:spcBef>
        <a:spcAft>
          <a:spcPct val="0"/>
        </a:spcAft>
        <a:defRPr sz="3600">
          <a:solidFill>
            <a:srgbClr val="003399"/>
          </a:solidFill>
          <a:latin typeface="Comic Sans MS" pitchFamily="66" charset="0"/>
        </a:defRPr>
      </a:lvl6pPr>
      <a:lvl7pPr marL="914400" algn="ctr" rtl="0" eaLnBrk="0" fontAlgn="base" hangingPunct="0">
        <a:spcBef>
          <a:spcPct val="0"/>
        </a:spcBef>
        <a:spcAft>
          <a:spcPct val="0"/>
        </a:spcAft>
        <a:defRPr sz="3600">
          <a:solidFill>
            <a:srgbClr val="003399"/>
          </a:solidFill>
          <a:latin typeface="Comic Sans MS" pitchFamily="66" charset="0"/>
        </a:defRPr>
      </a:lvl7pPr>
      <a:lvl8pPr marL="1371600" algn="ctr" rtl="0" eaLnBrk="0" fontAlgn="base" hangingPunct="0">
        <a:spcBef>
          <a:spcPct val="0"/>
        </a:spcBef>
        <a:spcAft>
          <a:spcPct val="0"/>
        </a:spcAft>
        <a:defRPr sz="3600">
          <a:solidFill>
            <a:srgbClr val="003399"/>
          </a:solidFill>
          <a:latin typeface="Comic Sans MS" pitchFamily="66" charset="0"/>
        </a:defRPr>
      </a:lvl8pPr>
      <a:lvl9pPr marL="1828800" algn="ctr" rtl="0" eaLnBrk="0" fontAlgn="base" hangingPunct="0">
        <a:spcBef>
          <a:spcPct val="0"/>
        </a:spcBef>
        <a:spcAft>
          <a:spcPct val="0"/>
        </a:spcAft>
        <a:defRPr sz="3600">
          <a:solidFill>
            <a:srgbClr val="003399"/>
          </a:solidFill>
          <a:latin typeface="Comic Sans MS" pitchFamily="66" charset="0"/>
        </a:defRPr>
      </a:lvl9pPr>
    </p:titleStyle>
    <p:bodyStyle>
      <a:lvl1pPr marL="190500" indent="-190500" algn="l" rtl="0" eaLnBrk="0" fontAlgn="base" hangingPunct="0">
        <a:lnSpc>
          <a:spcPts val="2400"/>
        </a:lnSpc>
        <a:spcBef>
          <a:spcPts val="1500"/>
        </a:spcBef>
        <a:spcAft>
          <a:spcPct val="0"/>
        </a:spcAft>
        <a:buSzPct val="80000"/>
        <a:buChar char="•"/>
        <a:defRPr sz="2400">
          <a:solidFill>
            <a:schemeClr val="tx1"/>
          </a:solidFill>
          <a:latin typeface="Calibri" pitchFamily="34" charset="0"/>
          <a:ea typeface="+mn-ea"/>
          <a:cs typeface="+mn-cs"/>
        </a:defRPr>
      </a:lvl1pPr>
      <a:lvl2pPr marL="508000" indent="-169863" algn="l" rtl="0" eaLnBrk="0" fontAlgn="base" hangingPunct="0">
        <a:lnSpc>
          <a:spcPts val="2200"/>
        </a:lnSpc>
        <a:spcBef>
          <a:spcPts val="700"/>
        </a:spcBef>
        <a:spcAft>
          <a:spcPct val="0"/>
        </a:spcAft>
        <a:buClr>
          <a:srgbClr val="003399"/>
        </a:buClr>
        <a:buSzPct val="40000"/>
        <a:buFont typeface="ZapfDingbats" pitchFamily="82" charset="2"/>
        <a:buChar char="r"/>
        <a:defRPr sz="2200">
          <a:solidFill>
            <a:schemeClr val="tx1"/>
          </a:solidFill>
          <a:latin typeface="Calibri" pitchFamily="34" charset="0"/>
        </a:defRPr>
      </a:lvl2pPr>
      <a:lvl3pPr marL="863600" indent="-185738" algn="l" rtl="0" eaLnBrk="0" fontAlgn="base" hangingPunct="0">
        <a:lnSpc>
          <a:spcPts val="2000"/>
        </a:lnSpc>
        <a:spcBef>
          <a:spcPts val="500"/>
        </a:spcBef>
        <a:spcAft>
          <a:spcPct val="0"/>
        </a:spcAft>
        <a:buClr>
          <a:srgbClr val="003399"/>
        </a:buClr>
        <a:buSzPct val="30000"/>
        <a:buFont typeface="ZapfDingbats" pitchFamily="82" charset="2"/>
        <a:buChar char="m"/>
        <a:defRPr sz="2000">
          <a:solidFill>
            <a:schemeClr val="tx1"/>
          </a:solidFill>
          <a:latin typeface="Calibri" pitchFamily="34" charset="0"/>
        </a:defRPr>
      </a:lvl3pPr>
      <a:lvl4pPr marL="1252538" indent="-168275" algn="l" rtl="0" eaLnBrk="0" fontAlgn="base" hangingPunct="0">
        <a:lnSpc>
          <a:spcPts val="2000"/>
        </a:lnSpc>
        <a:spcBef>
          <a:spcPts val="700"/>
        </a:spcBef>
        <a:spcAft>
          <a:spcPct val="0"/>
        </a:spcAft>
        <a:buClr>
          <a:srgbClr val="003399"/>
        </a:buClr>
        <a:buSzPct val="80000"/>
        <a:buFont typeface="ZapfDingbats" pitchFamily="82" charset="2"/>
        <a:buChar char="q"/>
        <a:defRPr sz="2000">
          <a:solidFill>
            <a:schemeClr val="tx1"/>
          </a:solidFill>
          <a:latin typeface="Calibri" pitchFamily="34" charset="0"/>
        </a:defRPr>
      </a:lvl4pPr>
      <a:lvl5pPr marL="1658938" indent="-185738" algn="l" rtl="0" eaLnBrk="0" fontAlgn="base" hangingPunct="0">
        <a:lnSpc>
          <a:spcPct val="50000"/>
        </a:lnSpc>
        <a:spcBef>
          <a:spcPct val="50000"/>
        </a:spcBef>
        <a:spcAft>
          <a:spcPct val="0"/>
        </a:spcAft>
        <a:buClr>
          <a:srgbClr val="003399"/>
        </a:buClr>
        <a:buSzPct val="80000"/>
        <a:buFont typeface="ZapfDingbats" pitchFamily="82" charset="2"/>
        <a:buChar char="q"/>
        <a:defRPr sz="2000">
          <a:solidFill>
            <a:schemeClr val="tx1"/>
          </a:solidFill>
          <a:latin typeface="Calibri" pitchFamily="34" charset="0"/>
        </a:defRPr>
      </a:lvl5pPr>
      <a:lvl6pPr marL="2116138" indent="-185738" algn="l" rtl="0" eaLnBrk="0" fontAlgn="base" hangingPunct="0">
        <a:lnSpc>
          <a:spcPct val="50000"/>
        </a:lnSpc>
        <a:spcBef>
          <a:spcPct val="50000"/>
        </a:spcBef>
        <a:spcAft>
          <a:spcPct val="0"/>
        </a:spcAft>
        <a:buClr>
          <a:srgbClr val="003399"/>
        </a:buClr>
        <a:buSzPct val="80000"/>
        <a:buFont typeface="ZapfDingbats" pitchFamily="82" charset="2"/>
        <a:buChar char="q"/>
        <a:defRPr sz="2000">
          <a:solidFill>
            <a:schemeClr val="tx1"/>
          </a:solidFill>
          <a:latin typeface="+mn-lt"/>
        </a:defRPr>
      </a:lvl6pPr>
      <a:lvl7pPr marL="2573338" indent="-185738" algn="l" rtl="0" eaLnBrk="0" fontAlgn="base" hangingPunct="0">
        <a:lnSpc>
          <a:spcPct val="50000"/>
        </a:lnSpc>
        <a:spcBef>
          <a:spcPct val="50000"/>
        </a:spcBef>
        <a:spcAft>
          <a:spcPct val="0"/>
        </a:spcAft>
        <a:buClr>
          <a:srgbClr val="003399"/>
        </a:buClr>
        <a:buSzPct val="80000"/>
        <a:buFont typeface="ZapfDingbats" pitchFamily="82" charset="2"/>
        <a:buChar char="q"/>
        <a:defRPr sz="2000">
          <a:solidFill>
            <a:schemeClr val="tx1"/>
          </a:solidFill>
          <a:latin typeface="+mn-lt"/>
        </a:defRPr>
      </a:lvl7pPr>
      <a:lvl8pPr marL="3030538" indent="-185738" algn="l" rtl="0" eaLnBrk="0" fontAlgn="base" hangingPunct="0">
        <a:lnSpc>
          <a:spcPct val="50000"/>
        </a:lnSpc>
        <a:spcBef>
          <a:spcPct val="50000"/>
        </a:spcBef>
        <a:spcAft>
          <a:spcPct val="0"/>
        </a:spcAft>
        <a:buClr>
          <a:srgbClr val="003399"/>
        </a:buClr>
        <a:buSzPct val="80000"/>
        <a:buFont typeface="ZapfDingbats" pitchFamily="82" charset="2"/>
        <a:buChar char="q"/>
        <a:defRPr sz="2000">
          <a:solidFill>
            <a:schemeClr val="tx1"/>
          </a:solidFill>
          <a:latin typeface="+mn-lt"/>
        </a:defRPr>
      </a:lvl8pPr>
      <a:lvl9pPr marL="3487738" indent="-185738" algn="l" rtl="0" eaLnBrk="0" fontAlgn="base" hangingPunct="0">
        <a:lnSpc>
          <a:spcPct val="50000"/>
        </a:lnSpc>
        <a:spcBef>
          <a:spcPct val="50000"/>
        </a:spcBef>
        <a:spcAft>
          <a:spcPct val="0"/>
        </a:spcAft>
        <a:buClr>
          <a:srgbClr val="003399"/>
        </a:buClr>
        <a:buSzPct val="80000"/>
        <a:buFont typeface="ZapfDingbats" pitchFamily="82" charset="2"/>
        <a:buChar char="q"/>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2900" y="228600"/>
            <a:ext cx="8458200" cy="609600"/>
          </a:xfrm>
          <a:prstGeom prst="rect">
            <a:avLst/>
          </a:prstGeom>
          <a:noFill/>
          <a:ln w="50800">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381000" y="12192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p:txBody>
      </p:sp>
      <p:sp>
        <p:nvSpPr>
          <p:cNvPr id="1038" name="Text Box 14"/>
          <p:cNvSpPr txBox="1">
            <a:spLocks noChangeArrowheads="1"/>
          </p:cNvSpPr>
          <p:nvPr userDrawn="1"/>
        </p:nvSpPr>
        <p:spPr bwMode="auto">
          <a:xfrm>
            <a:off x="-76200" y="6553200"/>
            <a:ext cx="1219200" cy="274638"/>
          </a:xfrm>
          <a:prstGeom prst="rect">
            <a:avLst/>
          </a:prstGeom>
          <a:noFill/>
          <a:ln w="9525">
            <a:noFill/>
            <a:miter lim="800000"/>
            <a:headEnd/>
            <a:tailEnd/>
          </a:ln>
          <a:effectLst/>
        </p:spPr>
        <p:txBody>
          <a:bodyPr>
            <a:spAutoFit/>
          </a:bodyPr>
          <a:lstStyle/>
          <a:p>
            <a:pPr algn="ctr" eaLnBrk="0" hangingPunct="0">
              <a:spcBef>
                <a:spcPct val="50000"/>
              </a:spcBef>
              <a:defRPr/>
            </a:pPr>
            <a:r>
              <a:rPr lang="en-US" sz="1200">
                <a:solidFill>
                  <a:srgbClr val="336699"/>
                </a:solidFill>
                <a:latin typeface="Comic Sans MS" pitchFamily="66" charset="0"/>
              </a:rPr>
              <a:t>EECS 470</a:t>
            </a:r>
          </a:p>
        </p:txBody>
      </p:sp>
      <p:sp>
        <p:nvSpPr>
          <p:cNvPr id="8" name="Text Box 7"/>
          <p:cNvSpPr txBox="1">
            <a:spLocks noChangeArrowheads="1"/>
          </p:cNvSpPr>
          <p:nvPr userDrawn="1"/>
        </p:nvSpPr>
        <p:spPr bwMode="auto">
          <a:xfrm>
            <a:off x="5791200" y="0"/>
            <a:ext cx="3352800" cy="461665"/>
          </a:xfrm>
          <a:prstGeom prst="rect">
            <a:avLst/>
          </a:prstGeom>
          <a:noFill/>
          <a:ln w="9525">
            <a:noFill/>
            <a:miter lim="800000"/>
            <a:headEnd/>
            <a:tailEnd/>
          </a:ln>
          <a:effectLst/>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dirty="0">
                <a:solidFill>
                  <a:srgbClr val="C0C0C0"/>
                </a:solidFill>
                <a:latin typeface="Tahoma" pitchFamily="34" charset="0"/>
              </a:rPr>
              <a:t>Portions © Austin, </a:t>
            </a:r>
            <a:r>
              <a:rPr lang="en-US" sz="800" dirty="0" err="1">
                <a:solidFill>
                  <a:srgbClr val="C0C0C0"/>
                </a:solidFill>
                <a:latin typeface="Tahoma" pitchFamily="34" charset="0"/>
              </a:rPr>
              <a:t>Brehob</a:t>
            </a:r>
            <a:r>
              <a:rPr lang="en-US" sz="800" dirty="0">
                <a:solidFill>
                  <a:srgbClr val="C0C0C0"/>
                </a:solidFill>
                <a:latin typeface="Tahoma" pitchFamily="34" charset="0"/>
              </a:rPr>
              <a:t>, </a:t>
            </a:r>
            <a:r>
              <a:rPr lang="en-US" sz="800" dirty="0" err="1">
                <a:solidFill>
                  <a:srgbClr val="C0C0C0"/>
                </a:solidFill>
                <a:latin typeface="Tahoma" pitchFamily="34" charset="0"/>
              </a:rPr>
              <a:t>Falsafi</a:t>
            </a:r>
            <a:r>
              <a:rPr lang="en-US" sz="800" dirty="0">
                <a:solidFill>
                  <a:srgbClr val="C0C0C0"/>
                </a:solidFill>
                <a:latin typeface="Tahoma" pitchFamily="34" charset="0"/>
              </a:rPr>
              <a:t>, Hill, Hoe,  </a:t>
            </a:r>
            <a:r>
              <a:rPr lang="en-US" sz="800" dirty="0" err="1">
                <a:solidFill>
                  <a:srgbClr val="C0C0C0"/>
                </a:solidFill>
                <a:latin typeface="Tahoma" pitchFamily="34" charset="0"/>
              </a:rPr>
              <a:t>Lipasti</a:t>
            </a:r>
            <a:r>
              <a:rPr lang="en-US" sz="800" dirty="0">
                <a:solidFill>
                  <a:srgbClr val="C0C0C0"/>
                </a:solidFill>
                <a:latin typeface="Tahoma" pitchFamily="34" charset="0"/>
              </a:rPr>
              <a:t>, Martin, Roth, </a:t>
            </a:r>
            <a:r>
              <a:rPr lang="en-US" sz="800" dirty="0" err="1">
                <a:solidFill>
                  <a:srgbClr val="C0C0C0"/>
                </a:solidFill>
                <a:latin typeface="Tahoma" pitchFamily="34" charset="0"/>
              </a:rPr>
              <a:t>Shen</a:t>
            </a:r>
            <a:r>
              <a:rPr lang="en-US" sz="800" dirty="0">
                <a:solidFill>
                  <a:srgbClr val="C0C0C0"/>
                </a:solidFill>
                <a:latin typeface="Tahoma" pitchFamily="34" charset="0"/>
              </a:rPr>
              <a:t>, Smith, </a:t>
            </a:r>
            <a:r>
              <a:rPr lang="en-US" sz="800" dirty="0" err="1">
                <a:solidFill>
                  <a:srgbClr val="C0C0C0"/>
                </a:solidFill>
                <a:latin typeface="Tahoma" pitchFamily="34" charset="0"/>
              </a:rPr>
              <a:t>Sohi</a:t>
            </a:r>
            <a:r>
              <a:rPr lang="en-US" sz="800" dirty="0">
                <a:solidFill>
                  <a:srgbClr val="C0C0C0"/>
                </a:solidFill>
                <a:latin typeface="Tahoma" pitchFamily="34" charset="0"/>
              </a:rPr>
              <a:t>, Tyson, </a:t>
            </a:r>
            <a:r>
              <a:rPr lang="en-US" sz="800" dirty="0" err="1">
                <a:solidFill>
                  <a:srgbClr val="C0C0C0"/>
                </a:solidFill>
                <a:latin typeface="Tahoma" pitchFamily="34" charset="0"/>
              </a:rPr>
              <a:t>Vijaykumar</a:t>
            </a:r>
            <a:r>
              <a:rPr lang="en-US" sz="800" dirty="0">
                <a:solidFill>
                  <a:srgbClr val="C0C0C0"/>
                </a:solidFill>
                <a:latin typeface="Tahoma" pitchFamily="34" charset="0"/>
              </a:rPr>
              <a:t>, </a:t>
            </a:r>
            <a:r>
              <a:rPr lang="en-US" sz="800" dirty="0" err="1">
                <a:solidFill>
                  <a:srgbClr val="C0C0C0"/>
                </a:solidFill>
                <a:latin typeface="Tahoma" pitchFamily="34" charset="0"/>
              </a:rPr>
              <a:t>Wenisch</a:t>
            </a:r>
            <a:r>
              <a:rPr lang="en-US" sz="800" dirty="0">
                <a:solidFill>
                  <a:srgbClr val="C0C0C0"/>
                </a:solidFill>
                <a:latin typeface="Tahoma" pitchFamily="34" charset="0"/>
              </a:rPr>
              <a:t> </a:t>
            </a:r>
          </a:p>
          <a:p>
            <a:pPr algn="l" eaLnBrk="0" hangingPunct="0">
              <a:defRPr/>
            </a:pPr>
            <a:endParaRPr lang="en-US" sz="800" dirty="0">
              <a:solidFill>
                <a:srgbClr val="C0C0C0"/>
              </a:solidFill>
              <a:latin typeface="Tahoma" pitchFamily="34" charset="0"/>
            </a:endParaRPr>
          </a:p>
        </p:txBody>
      </p:sp>
      <p:sp>
        <p:nvSpPr>
          <p:cNvPr id="9" name="Slide Number Placeholder 5"/>
          <p:cNvSpPr txBox="1">
            <a:spLocks/>
          </p:cNvSpPr>
          <p:nvPr userDrawn="1"/>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D28509-2A71-48A5-BA92-3B6227FB967B}" type="slidenum">
              <a:rPr kumimoji="0" lang="en-US" sz="1400" b="0" i="0" u="none" strike="noStrike" kern="1200" cap="none" spc="0" normalizeH="0" baseline="0" noProof="0" smtClean="0">
                <a:ln>
                  <a:noFill/>
                </a:ln>
                <a:solidFill>
                  <a:srgbClr val="000000"/>
                </a:solidFill>
                <a:effectLst/>
                <a:uLnTx/>
                <a:uFillTx/>
                <a:latin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Times New Roman" pitchFamily="18" charset="0"/>
            </a:endParaRP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600">
          <a:solidFill>
            <a:srgbClr val="003399"/>
          </a:solidFill>
          <a:latin typeface="+mn-lt"/>
          <a:ea typeface="+mj-ea"/>
          <a:cs typeface="+mj-cs"/>
        </a:defRPr>
      </a:lvl1pPr>
      <a:lvl2pPr algn="ctr" rtl="0" eaLnBrk="0" fontAlgn="base" hangingPunct="0">
        <a:spcBef>
          <a:spcPct val="0"/>
        </a:spcBef>
        <a:spcAft>
          <a:spcPct val="0"/>
        </a:spcAft>
        <a:defRPr sz="3600">
          <a:solidFill>
            <a:srgbClr val="003399"/>
          </a:solidFill>
          <a:latin typeface="Comic Sans MS" pitchFamily="66" charset="0"/>
        </a:defRPr>
      </a:lvl2pPr>
      <a:lvl3pPr algn="ctr" rtl="0" eaLnBrk="0" fontAlgn="base" hangingPunct="0">
        <a:spcBef>
          <a:spcPct val="0"/>
        </a:spcBef>
        <a:spcAft>
          <a:spcPct val="0"/>
        </a:spcAft>
        <a:defRPr sz="3600">
          <a:solidFill>
            <a:srgbClr val="003399"/>
          </a:solidFill>
          <a:latin typeface="Comic Sans MS" pitchFamily="66" charset="0"/>
        </a:defRPr>
      </a:lvl3pPr>
      <a:lvl4pPr algn="ctr" rtl="0" eaLnBrk="0" fontAlgn="base" hangingPunct="0">
        <a:spcBef>
          <a:spcPct val="0"/>
        </a:spcBef>
        <a:spcAft>
          <a:spcPct val="0"/>
        </a:spcAft>
        <a:defRPr sz="3600">
          <a:solidFill>
            <a:srgbClr val="003399"/>
          </a:solidFill>
          <a:latin typeface="Comic Sans MS" pitchFamily="66" charset="0"/>
        </a:defRPr>
      </a:lvl4pPr>
      <a:lvl5pPr algn="ctr" rtl="0" eaLnBrk="0" fontAlgn="base" hangingPunct="0">
        <a:spcBef>
          <a:spcPct val="0"/>
        </a:spcBef>
        <a:spcAft>
          <a:spcPct val="0"/>
        </a:spcAft>
        <a:defRPr sz="3600">
          <a:solidFill>
            <a:srgbClr val="003399"/>
          </a:solidFill>
          <a:latin typeface="Comic Sans MS" pitchFamily="66" charset="0"/>
        </a:defRPr>
      </a:lvl5pPr>
      <a:lvl6pPr marL="457200" algn="ctr" rtl="0" eaLnBrk="0" fontAlgn="base" hangingPunct="0">
        <a:spcBef>
          <a:spcPct val="0"/>
        </a:spcBef>
        <a:spcAft>
          <a:spcPct val="0"/>
        </a:spcAft>
        <a:defRPr sz="3600">
          <a:solidFill>
            <a:srgbClr val="003399"/>
          </a:solidFill>
          <a:latin typeface="Comic Sans MS" pitchFamily="66" charset="0"/>
        </a:defRPr>
      </a:lvl6pPr>
      <a:lvl7pPr marL="914400" algn="ctr" rtl="0" eaLnBrk="0" fontAlgn="base" hangingPunct="0">
        <a:spcBef>
          <a:spcPct val="0"/>
        </a:spcBef>
        <a:spcAft>
          <a:spcPct val="0"/>
        </a:spcAft>
        <a:defRPr sz="3600">
          <a:solidFill>
            <a:srgbClr val="003399"/>
          </a:solidFill>
          <a:latin typeface="Comic Sans MS" pitchFamily="66" charset="0"/>
        </a:defRPr>
      </a:lvl7pPr>
      <a:lvl8pPr marL="1371600" algn="ctr" rtl="0" eaLnBrk="0" fontAlgn="base" hangingPunct="0">
        <a:spcBef>
          <a:spcPct val="0"/>
        </a:spcBef>
        <a:spcAft>
          <a:spcPct val="0"/>
        </a:spcAft>
        <a:defRPr sz="3600">
          <a:solidFill>
            <a:srgbClr val="003399"/>
          </a:solidFill>
          <a:latin typeface="Comic Sans MS" pitchFamily="66" charset="0"/>
        </a:defRPr>
      </a:lvl8pPr>
      <a:lvl9pPr marL="1828800" algn="ctr" rtl="0" eaLnBrk="0" fontAlgn="base" hangingPunct="0">
        <a:spcBef>
          <a:spcPct val="0"/>
        </a:spcBef>
        <a:spcAft>
          <a:spcPct val="0"/>
        </a:spcAft>
        <a:defRPr sz="3600">
          <a:solidFill>
            <a:srgbClr val="003399"/>
          </a:solidFill>
          <a:latin typeface="Comic Sans MS" pitchFamily="66" charset="0"/>
        </a:defRPr>
      </a:lvl9pPr>
    </p:titleStyle>
    <p:bodyStyle>
      <a:lvl1pPr marL="190500" indent="-190500" algn="l" rtl="0" eaLnBrk="0" fontAlgn="base" hangingPunct="0">
        <a:lnSpc>
          <a:spcPts val="2400"/>
        </a:lnSpc>
        <a:spcBef>
          <a:spcPts val="1500"/>
        </a:spcBef>
        <a:spcAft>
          <a:spcPct val="0"/>
        </a:spcAft>
        <a:buSzPct val="80000"/>
        <a:buChar char="•"/>
        <a:defRPr sz="2600">
          <a:solidFill>
            <a:schemeClr val="tx1"/>
          </a:solidFill>
          <a:latin typeface="+mn-lt"/>
          <a:ea typeface="+mn-ea"/>
          <a:cs typeface="+mn-cs"/>
        </a:defRPr>
      </a:lvl1pPr>
      <a:lvl2pPr marL="682625" indent="-344488" algn="l" rtl="0" eaLnBrk="0" fontAlgn="base" hangingPunct="0">
        <a:lnSpc>
          <a:spcPts val="2200"/>
        </a:lnSpc>
        <a:spcBef>
          <a:spcPts val="700"/>
        </a:spcBef>
        <a:spcAft>
          <a:spcPct val="0"/>
        </a:spcAft>
        <a:buClr>
          <a:srgbClr val="003399"/>
        </a:buClr>
        <a:buSzPct val="80000"/>
        <a:buFont typeface="ZapfDingbats" pitchFamily="82" charset="2"/>
        <a:buChar char="r"/>
        <a:defRPr sz="2400">
          <a:solidFill>
            <a:schemeClr val="tx1"/>
          </a:solidFill>
          <a:latin typeface="+mn-lt"/>
        </a:defRPr>
      </a:lvl2pPr>
      <a:lvl3pPr marL="1087438" indent="-290513" algn="l" rtl="0" eaLnBrk="0" fontAlgn="base" hangingPunct="0">
        <a:lnSpc>
          <a:spcPts val="2000"/>
        </a:lnSpc>
        <a:spcBef>
          <a:spcPts val="500"/>
        </a:spcBef>
        <a:spcAft>
          <a:spcPct val="0"/>
        </a:spcAft>
        <a:buClr>
          <a:srgbClr val="003399"/>
        </a:buClr>
        <a:buSzPct val="80000"/>
        <a:buFont typeface="ZapfDingbats" pitchFamily="82" charset="2"/>
        <a:buChar char="m"/>
        <a:defRPr sz="2200">
          <a:solidFill>
            <a:schemeClr val="tx1"/>
          </a:solidFill>
          <a:latin typeface="+mn-lt"/>
        </a:defRPr>
      </a:lvl3pPr>
      <a:lvl4pPr marL="1482725" indent="-280988" algn="l" rtl="0" eaLnBrk="0" fontAlgn="base" hangingPunct="0">
        <a:lnSpc>
          <a:spcPts val="2000"/>
        </a:lnSpc>
        <a:spcBef>
          <a:spcPts val="700"/>
        </a:spcBef>
        <a:spcAft>
          <a:spcPct val="0"/>
        </a:spcAft>
        <a:buClr>
          <a:srgbClr val="003399"/>
        </a:buClr>
        <a:buSzPct val="80000"/>
        <a:buFont typeface="ZapfDingbats" pitchFamily="82" charset="2"/>
        <a:buChar char="q"/>
        <a:defRPr sz="2200">
          <a:solidFill>
            <a:schemeClr val="tx1"/>
          </a:solidFill>
          <a:latin typeface="+mn-lt"/>
        </a:defRPr>
      </a:lvl4pPr>
      <a:lvl5pPr marL="19446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5pPr>
      <a:lvl6pPr marL="24018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6pPr>
      <a:lvl7pPr marL="28590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7pPr>
      <a:lvl8pPr marL="33162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8pPr>
      <a:lvl9pPr marL="37734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2900" y="228600"/>
            <a:ext cx="8458200" cy="609600"/>
          </a:xfrm>
          <a:prstGeom prst="rect">
            <a:avLst/>
          </a:prstGeom>
          <a:noFill/>
          <a:ln w="50800">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381000" y="12192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p:txBody>
      </p:sp>
      <p:sp>
        <p:nvSpPr>
          <p:cNvPr id="1038" name="Text Box 14"/>
          <p:cNvSpPr txBox="1">
            <a:spLocks noChangeArrowheads="1"/>
          </p:cNvSpPr>
          <p:nvPr userDrawn="1"/>
        </p:nvSpPr>
        <p:spPr bwMode="auto">
          <a:xfrm>
            <a:off x="-76200" y="6553200"/>
            <a:ext cx="1219200" cy="274638"/>
          </a:xfrm>
          <a:prstGeom prst="rect">
            <a:avLst/>
          </a:prstGeom>
          <a:noFill/>
          <a:ln w="9525">
            <a:noFill/>
            <a:miter lim="800000"/>
            <a:headEnd/>
            <a:tailEnd/>
          </a:ln>
          <a:effectLst/>
        </p:spPr>
        <p:txBody>
          <a:bodyPr>
            <a:spAutoFit/>
          </a:bodyPr>
          <a:lstStyle/>
          <a:p>
            <a:pPr algn="ctr" eaLnBrk="0" hangingPunct="0">
              <a:spcBef>
                <a:spcPct val="50000"/>
              </a:spcBef>
              <a:defRPr/>
            </a:pPr>
            <a:r>
              <a:rPr lang="en-US" sz="1200">
                <a:solidFill>
                  <a:srgbClr val="336699"/>
                </a:solidFill>
                <a:latin typeface="Comic Sans MS" pitchFamily="66" charset="0"/>
              </a:rPr>
              <a:t>EECS 470</a:t>
            </a:r>
          </a:p>
        </p:txBody>
      </p:sp>
      <p:sp>
        <p:nvSpPr>
          <p:cNvPr id="9" name="Text Box 7"/>
          <p:cNvSpPr txBox="1">
            <a:spLocks noChangeArrowheads="1"/>
          </p:cNvSpPr>
          <p:nvPr userDrawn="1"/>
        </p:nvSpPr>
        <p:spPr bwMode="auto">
          <a:xfrm>
            <a:off x="5791200" y="0"/>
            <a:ext cx="3352800" cy="338554"/>
          </a:xfrm>
          <a:prstGeom prst="rect">
            <a:avLst/>
          </a:prstGeom>
          <a:noFill/>
          <a:ln w="9525">
            <a:noFill/>
            <a:miter lim="800000"/>
            <a:headEnd/>
            <a:tailEnd/>
          </a:ln>
          <a:effectLst/>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dirty="0">
                <a:solidFill>
                  <a:srgbClr val="C0C0C0"/>
                </a:solidFill>
                <a:latin typeface="Tahoma" pitchFamily="34" charset="0"/>
              </a:rPr>
              <a:t>Portions © Austin, </a:t>
            </a:r>
            <a:r>
              <a:rPr lang="en-US" sz="800" dirty="0" err="1">
                <a:solidFill>
                  <a:srgbClr val="C0C0C0"/>
                </a:solidFill>
                <a:latin typeface="Tahoma" pitchFamily="34" charset="0"/>
              </a:rPr>
              <a:t>Brehob</a:t>
            </a:r>
            <a:r>
              <a:rPr lang="en-US" sz="800" dirty="0">
                <a:solidFill>
                  <a:srgbClr val="C0C0C0"/>
                </a:solidFill>
                <a:latin typeface="Tahoma" pitchFamily="34" charset="0"/>
              </a:rPr>
              <a:t>, </a:t>
            </a:r>
            <a:r>
              <a:rPr lang="en-US" sz="800" dirty="0" err="1">
                <a:solidFill>
                  <a:srgbClr val="C0C0C0"/>
                </a:solidFill>
                <a:latin typeface="Tahoma" pitchFamily="34" charset="0"/>
              </a:rPr>
              <a:t>Falsafi</a:t>
            </a:r>
            <a:r>
              <a:rPr lang="en-US" sz="800" dirty="0">
                <a:solidFill>
                  <a:srgbClr val="C0C0C0"/>
                </a:solidFill>
                <a:latin typeface="Tahoma" pitchFamily="34" charset="0"/>
              </a:rPr>
              <a:t>, Hill, Hoe,  </a:t>
            </a:r>
            <a:r>
              <a:rPr lang="en-US" sz="800" dirty="0" err="1">
                <a:solidFill>
                  <a:srgbClr val="C0C0C0"/>
                </a:solidFill>
                <a:latin typeface="Tahoma" pitchFamily="34" charset="0"/>
              </a:rPr>
              <a:t>Lipasti</a:t>
            </a:r>
            <a:r>
              <a:rPr lang="en-US" sz="800" dirty="0">
                <a:solidFill>
                  <a:srgbClr val="C0C0C0"/>
                </a:solidFill>
                <a:latin typeface="Tahoma" pitchFamily="34" charset="0"/>
              </a:rPr>
              <a:t>, Martin, Roth, </a:t>
            </a:r>
            <a:r>
              <a:rPr lang="en-US" sz="800" dirty="0" err="1">
                <a:solidFill>
                  <a:srgbClr val="C0C0C0"/>
                </a:solidFill>
                <a:latin typeface="Tahoma" pitchFamily="34" charset="0"/>
              </a:rPr>
              <a:t>Shen</a:t>
            </a:r>
            <a:r>
              <a:rPr lang="en-US" sz="800" dirty="0">
                <a:solidFill>
                  <a:srgbClr val="C0C0C0"/>
                </a:solidFill>
                <a:latin typeface="Tahoma" pitchFamily="34" charset="0"/>
              </a:rPr>
              <a:t>, Smith, </a:t>
            </a:r>
            <a:r>
              <a:rPr lang="en-US" sz="800" dirty="0" err="1">
                <a:solidFill>
                  <a:srgbClr val="C0C0C0"/>
                </a:solidFill>
                <a:latin typeface="Tahoma" pitchFamily="34" charset="0"/>
              </a:rPr>
              <a:t>Sohi</a:t>
            </a:r>
            <a:r>
              <a:rPr lang="en-US" sz="800" dirty="0">
                <a:solidFill>
                  <a:srgbClr val="C0C0C0"/>
                </a:solidFill>
                <a:latin typeface="Tahoma" pitchFamily="34" charset="0"/>
              </a:rPr>
              <a:t>, Tyson, </a:t>
            </a:r>
            <a:r>
              <a:rPr lang="en-US" sz="800" dirty="0" err="1">
                <a:solidFill>
                  <a:srgbClr val="C0C0C0"/>
                </a:solidFill>
                <a:latin typeface="Tahoma" pitchFamily="34" charset="0"/>
              </a:rPr>
              <a:t>Vijaykumar</a:t>
            </a:r>
            <a:r>
              <a:rPr lang="en-US" sz="800" dirty="0">
                <a:solidFill>
                  <a:srgbClr val="C0C0C0"/>
                </a:solidFill>
                <a:latin typeface="Tahoma" pitchFamily="34" charset="0"/>
              </a:rPr>
              <a:t>, </a:t>
            </a:r>
            <a:r>
              <a:rPr lang="en-US" sz="800" dirty="0" err="1">
                <a:solidFill>
                  <a:srgbClr val="C0C0C0"/>
                </a:solidFill>
                <a:latin typeface="Tahoma" pitchFamily="34" charset="0"/>
              </a:rPr>
              <a:t>Wenisch</a:t>
            </a:r>
            <a:r>
              <a:rPr lang="en-US" sz="800" dirty="0">
                <a:solidFill>
                  <a:srgbClr val="C0C0C0"/>
                </a:solidFill>
                <a:latin typeface="Tahoma" pitchFamily="34" charset="0"/>
              </a:rPr>
              <a:t> </a:t>
            </a:r>
          </a:p>
        </p:txBody>
      </p:sp>
      <p:sp>
        <p:nvSpPr>
          <p:cNvPr id="7" name="Slide Number Placeholder 5"/>
          <p:cNvSpPr txBox="1">
            <a:spLocks/>
          </p:cNvSpPr>
          <p:nvPr userDrawn="1"/>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D28509-2A71-48A5-BA92-3B6227FB967B}" type="slidenum">
              <a:rPr kumimoji="0" lang="en-US" sz="1400" b="0" i="0" u="none" strike="noStrike" kern="1200" cap="none" spc="0" normalizeH="0" baseline="0" noProof="0" smtClean="0">
                <a:ln>
                  <a:noFill/>
                </a:ln>
                <a:solidFill>
                  <a:srgbClr val="000000"/>
                </a:solidFill>
                <a:effectLst/>
                <a:uLnTx/>
                <a:uFillTx/>
                <a:latin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Times New Roman" pitchFamily="18" charset="0"/>
            </a:endParaRP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600">
          <a:solidFill>
            <a:srgbClr val="003399"/>
          </a:solidFill>
          <a:latin typeface="+mj-lt"/>
          <a:ea typeface="+mj-ea"/>
          <a:cs typeface="+mj-cs"/>
        </a:defRPr>
      </a:lvl1pPr>
      <a:lvl2pPr algn="ctr" rtl="0" eaLnBrk="0" fontAlgn="base" hangingPunct="0">
        <a:spcBef>
          <a:spcPct val="0"/>
        </a:spcBef>
        <a:spcAft>
          <a:spcPct val="0"/>
        </a:spcAft>
        <a:defRPr sz="3600">
          <a:solidFill>
            <a:srgbClr val="003399"/>
          </a:solidFill>
          <a:latin typeface="Comic Sans MS" pitchFamily="66" charset="0"/>
        </a:defRPr>
      </a:lvl2pPr>
      <a:lvl3pPr algn="ctr" rtl="0" eaLnBrk="0" fontAlgn="base" hangingPunct="0">
        <a:spcBef>
          <a:spcPct val="0"/>
        </a:spcBef>
        <a:spcAft>
          <a:spcPct val="0"/>
        </a:spcAft>
        <a:defRPr sz="3600">
          <a:solidFill>
            <a:srgbClr val="003399"/>
          </a:solidFill>
          <a:latin typeface="Comic Sans MS" pitchFamily="66" charset="0"/>
        </a:defRPr>
      </a:lvl3pPr>
      <a:lvl4pPr algn="ctr" rtl="0" eaLnBrk="0" fontAlgn="base" hangingPunct="0">
        <a:spcBef>
          <a:spcPct val="0"/>
        </a:spcBef>
        <a:spcAft>
          <a:spcPct val="0"/>
        </a:spcAft>
        <a:defRPr sz="3600">
          <a:solidFill>
            <a:srgbClr val="003399"/>
          </a:solidFill>
          <a:latin typeface="Comic Sans MS" pitchFamily="66" charset="0"/>
        </a:defRPr>
      </a:lvl4pPr>
      <a:lvl5pPr algn="ctr" rtl="0" eaLnBrk="0" fontAlgn="base" hangingPunct="0">
        <a:spcBef>
          <a:spcPct val="0"/>
        </a:spcBef>
        <a:spcAft>
          <a:spcPct val="0"/>
        </a:spcAft>
        <a:defRPr sz="3600">
          <a:solidFill>
            <a:srgbClr val="003399"/>
          </a:solidFill>
          <a:latin typeface="Comic Sans MS" pitchFamily="66" charset="0"/>
        </a:defRPr>
      </a:lvl5pPr>
      <a:lvl6pPr marL="457200" algn="ctr" rtl="0" eaLnBrk="0" fontAlgn="base" hangingPunct="0">
        <a:spcBef>
          <a:spcPct val="0"/>
        </a:spcBef>
        <a:spcAft>
          <a:spcPct val="0"/>
        </a:spcAft>
        <a:defRPr sz="3600">
          <a:solidFill>
            <a:srgbClr val="003399"/>
          </a:solidFill>
          <a:latin typeface="Comic Sans MS" pitchFamily="66" charset="0"/>
        </a:defRPr>
      </a:lvl6pPr>
      <a:lvl7pPr marL="914400" algn="ctr" rtl="0" eaLnBrk="0" fontAlgn="base" hangingPunct="0">
        <a:spcBef>
          <a:spcPct val="0"/>
        </a:spcBef>
        <a:spcAft>
          <a:spcPct val="0"/>
        </a:spcAft>
        <a:defRPr sz="3600">
          <a:solidFill>
            <a:srgbClr val="003399"/>
          </a:solidFill>
          <a:latin typeface="Comic Sans MS" pitchFamily="66" charset="0"/>
        </a:defRPr>
      </a:lvl7pPr>
      <a:lvl8pPr marL="1371600" algn="ctr" rtl="0" eaLnBrk="0" fontAlgn="base" hangingPunct="0">
        <a:spcBef>
          <a:spcPct val="0"/>
        </a:spcBef>
        <a:spcAft>
          <a:spcPct val="0"/>
        </a:spcAft>
        <a:defRPr sz="3600">
          <a:solidFill>
            <a:srgbClr val="003399"/>
          </a:solidFill>
          <a:latin typeface="Comic Sans MS" pitchFamily="66" charset="0"/>
        </a:defRPr>
      </a:lvl8pPr>
      <a:lvl9pPr marL="1828800" algn="ctr" rtl="0" eaLnBrk="0" fontAlgn="base" hangingPunct="0">
        <a:spcBef>
          <a:spcPct val="0"/>
        </a:spcBef>
        <a:spcAft>
          <a:spcPct val="0"/>
        </a:spcAft>
        <a:defRPr sz="3600">
          <a:solidFill>
            <a:srgbClr val="003399"/>
          </a:solidFill>
          <a:latin typeface="Comic Sans MS" pitchFamily="66" charset="0"/>
        </a:defRPr>
      </a:lvl9pPr>
    </p:titleStyle>
    <p:bodyStyle>
      <a:lvl1pPr marL="190500" indent="-190500" algn="l" rtl="0" eaLnBrk="0" fontAlgn="base" hangingPunct="0">
        <a:lnSpc>
          <a:spcPts val="2400"/>
        </a:lnSpc>
        <a:spcBef>
          <a:spcPts val="1500"/>
        </a:spcBef>
        <a:spcAft>
          <a:spcPct val="0"/>
        </a:spcAft>
        <a:buSzPct val="80000"/>
        <a:buChar char="•"/>
        <a:defRPr sz="2600">
          <a:solidFill>
            <a:schemeClr val="tx1"/>
          </a:solidFill>
          <a:latin typeface="+mn-lt"/>
          <a:ea typeface="+mn-ea"/>
          <a:cs typeface="+mn-cs"/>
        </a:defRPr>
      </a:lvl1pPr>
      <a:lvl2pPr marL="682625" indent="-344488" algn="l" rtl="0" eaLnBrk="0" fontAlgn="base" hangingPunct="0">
        <a:lnSpc>
          <a:spcPts val="2200"/>
        </a:lnSpc>
        <a:spcBef>
          <a:spcPts val="700"/>
        </a:spcBef>
        <a:spcAft>
          <a:spcPct val="0"/>
        </a:spcAft>
        <a:buClr>
          <a:srgbClr val="003399"/>
        </a:buClr>
        <a:buSzPct val="80000"/>
        <a:buFont typeface="ZapfDingbats" pitchFamily="82" charset="2"/>
        <a:buChar char="r"/>
        <a:defRPr sz="2400">
          <a:solidFill>
            <a:schemeClr val="tx1"/>
          </a:solidFill>
          <a:latin typeface="+mn-lt"/>
        </a:defRPr>
      </a:lvl2pPr>
      <a:lvl3pPr marL="1087438" indent="-290513" algn="l" rtl="0" eaLnBrk="0" fontAlgn="base" hangingPunct="0">
        <a:lnSpc>
          <a:spcPts val="2000"/>
        </a:lnSpc>
        <a:spcBef>
          <a:spcPts val="500"/>
        </a:spcBef>
        <a:spcAft>
          <a:spcPct val="0"/>
        </a:spcAft>
        <a:buClr>
          <a:srgbClr val="003399"/>
        </a:buClr>
        <a:buSzPct val="80000"/>
        <a:buFont typeface="ZapfDingbats" pitchFamily="82" charset="2"/>
        <a:buChar char="m"/>
        <a:defRPr sz="2200">
          <a:solidFill>
            <a:schemeClr val="tx1"/>
          </a:solidFill>
          <a:latin typeface="+mn-lt"/>
        </a:defRPr>
      </a:lvl3pPr>
      <a:lvl4pPr marL="1482725" indent="-280988" algn="l" rtl="0" eaLnBrk="0" fontAlgn="base" hangingPunct="0">
        <a:lnSpc>
          <a:spcPts val="2000"/>
        </a:lnSpc>
        <a:spcBef>
          <a:spcPts val="700"/>
        </a:spcBef>
        <a:spcAft>
          <a:spcPct val="0"/>
        </a:spcAft>
        <a:buClr>
          <a:srgbClr val="003399"/>
        </a:buClr>
        <a:buSzPct val="80000"/>
        <a:buFont typeface="ZapfDingbats" pitchFamily="82" charset="2"/>
        <a:buChar char="q"/>
        <a:defRPr sz="2200">
          <a:solidFill>
            <a:schemeClr val="tx1"/>
          </a:solidFill>
          <a:latin typeface="+mn-lt"/>
        </a:defRPr>
      </a:lvl4pPr>
      <a:lvl5pPr marL="19446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5pPr>
      <a:lvl6pPr marL="24018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6pPr>
      <a:lvl7pPr marL="28590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7pPr>
      <a:lvl8pPr marL="33162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8pPr>
      <a:lvl9pPr marL="37734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2900" y="228600"/>
            <a:ext cx="8458200" cy="609600"/>
          </a:xfrm>
          <a:prstGeom prst="rect">
            <a:avLst/>
          </a:prstGeom>
          <a:noFill/>
          <a:ln w="50800">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381000" y="12192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p:txBody>
      </p:sp>
      <p:sp>
        <p:nvSpPr>
          <p:cNvPr id="1038" name="Text Box 14"/>
          <p:cNvSpPr txBox="1">
            <a:spLocks noChangeArrowheads="1"/>
          </p:cNvSpPr>
          <p:nvPr userDrawn="1"/>
        </p:nvSpPr>
        <p:spPr bwMode="auto">
          <a:xfrm>
            <a:off x="-76200" y="6553200"/>
            <a:ext cx="1219200" cy="274638"/>
          </a:xfrm>
          <a:prstGeom prst="rect">
            <a:avLst/>
          </a:prstGeom>
          <a:noFill/>
          <a:ln w="9525">
            <a:noFill/>
            <a:miter lim="800000"/>
            <a:headEnd/>
            <a:tailEnd/>
          </a:ln>
          <a:effectLst/>
        </p:spPr>
        <p:txBody>
          <a:bodyPr>
            <a:spAutoFit/>
          </a:bodyPr>
          <a:lstStyle/>
          <a:p>
            <a:pPr algn="ctr" eaLnBrk="0" hangingPunct="0">
              <a:spcBef>
                <a:spcPct val="50000"/>
              </a:spcBef>
              <a:defRPr/>
            </a:pPr>
            <a:r>
              <a:rPr lang="en-US" sz="1200">
                <a:solidFill>
                  <a:srgbClr val="336699"/>
                </a:solidFill>
                <a:latin typeface="Comic Sans MS" pitchFamily="66" charset="0"/>
              </a:rPr>
              <a:t>EECS 470</a:t>
            </a:r>
          </a:p>
        </p:txBody>
      </p:sp>
      <p:sp>
        <p:nvSpPr>
          <p:cNvPr id="7" name="Text Box 13"/>
          <p:cNvSpPr txBox="1">
            <a:spLocks noChangeArrowheads="1"/>
          </p:cNvSpPr>
          <p:nvPr userDrawn="1"/>
        </p:nvSpPr>
        <p:spPr bwMode="auto">
          <a:xfrm>
            <a:off x="8069334" y="6553200"/>
            <a:ext cx="1074666" cy="276999"/>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1200" dirty="0">
                <a:solidFill>
                  <a:srgbClr val="336699"/>
                </a:solidFill>
                <a:latin typeface="Comic Sans MS" pitchFamily="66" charset="0"/>
              </a:rPr>
              <a:t>Slide </a:t>
            </a:r>
            <a:fld id="{A08D4D4F-4AD5-49E7-AC6F-A63FCC3C349D}" type="slidenum">
              <a:rPr lang="en-US" altLang="en-US" sz="1200">
                <a:solidFill>
                  <a:srgbClr val="336699"/>
                </a:solidFill>
                <a:latin typeface="Comic Sans MS" pitchFamily="66" charset="0"/>
              </a:rPr>
              <a:pPr algn="ctr" eaLnBrk="0" hangingPunct="0">
                <a:spcBef>
                  <a:spcPct val="50000"/>
                </a:spcBef>
                <a:defRPr/>
              </a:pPr>
              <a:t>‹#›</a:t>
            </a:fld>
            <a:r>
              <a:rPr lang="en-US" sz="1200" dirty="0">
                <a:solidFill>
                  <a:srgbClr val="336699"/>
                </a:solidFill>
                <a:latin typeface="Comic Sans MS" pitchFamily="66" charset="0"/>
              </a:rPr>
              <a:t> </a:t>
            </a:r>
          </a:p>
        </p:txBody>
      </p:sp>
      <p:sp>
        <p:nvSpPr>
          <p:cNvPr id="8" name="Text Box 7"/>
          <p:cNvSpPr txBox="1">
            <a:spLocks noChangeArrowheads="1"/>
          </p:cNvSpPr>
          <p:nvPr userDrawn="1"/>
        </p:nvSpPr>
        <p:spPr bwMode="auto">
          <a:xfrm>
            <a:off x="5791200" y="0"/>
            <a:ext cx="3352800" cy="338554"/>
          </a:xfrm>
          <a:prstGeom prst="rect">
            <a:avLst/>
          </a:prstGeom>
          <a:noFill/>
          <a:ln w="9525">
            <a:noFill/>
            <a:miter lim="800000"/>
            <a:headEnd/>
            <a:tailEnd/>
          </a:ln>
          <a:effectLst/>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dirty="0">
                <a:solidFill>
                  <a:srgbClr val="C0C0C0"/>
                </a:solidFill>
                <a:latin typeface="Tahoma" pitchFamily="34" charset="0"/>
              </a:rPr>
              <a:t>Portions © Austin, </a:t>
            </a:r>
            <a:r>
              <a:rPr lang="en-US" sz="800" dirty="0" err="1">
                <a:solidFill>
                  <a:srgbClr val="C0C0C0"/>
                </a:solidFill>
                <a:latin typeface="Tahoma" pitchFamily="34" charset="0"/>
              </a:rPr>
              <a:t>Brehob</a:t>
            </a:r>
            <a:r>
              <a:rPr lang="en-US" sz="800" dirty="0">
                <a:solidFill>
                  <a:srgbClr val="C0C0C0"/>
                </a:solidFill>
                <a:latin typeface="Tahoma" pitchFamily="34" charset="0"/>
              </a:rPr>
              <a:t>, </a:t>
            </a:r>
            <a:r>
              <a:rPr lang="en-US" sz="800" dirty="0" err="1">
                <a:solidFill>
                  <a:srgbClr val="C0C0C0"/>
                </a:solidFill>
                <a:latin typeface="Tahoma" pitchFamily="34" charset="0"/>
              </a:rPr>
              <a:t>Falsafi</a:t>
            </a:r>
            <a:r>
              <a:rPr lang="en-US" sz="800" dirty="0">
                <a:solidFill>
                  <a:srgbClr val="C0C0C0"/>
                </a:solidFill>
                <a:latin typeface="Tahoma" pitchFamily="34" charset="0"/>
              </a:rPr>
              <a:t>, Hill, Hoe,  </a:t>
            </a:r>
            <a:r>
              <a:rPr lang="en-US" sz="800" dirty="0" err="1">
                <a:solidFill>
                  <a:srgbClr val="C0C0C0"/>
                </a:solidFill>
                <a:latin typeface="Tahoma" pitchFamily="34" charset="0"/>
              </a:rPr>
              <a:t>Lipasti</a:t>
            </a:r>
            <a:r>
              <a:rPr lang="en-US" sz="800" dirty="0">
                <a:solidFill>
                  <a:srgbClr val="C0C0C0"/>
                </a:solidFill>
                <a:latin typeface="Tahoma" pitchFamily="34" charset="0"/>
              </a:rPr>
              <a:t>, Martin, Roth, </a:t>
            </a:r>
            <a:r>
              <a:rPr lang="en-US" sz="800" dirty="0" err="1">
                <a:solidFill>
                  <a:srgbClr val="C0C0C0"/>
                </a:solidFill>
                <a:latin typeface="Tahoma" pitchFamily="34" charset="0"/>
              </a:rPr>
              <a:t>Shen</a:t>
            </a:r>
            <a:r>
              <a:rPr lang="en-US" sz="800" dirty="0">
                <a:solidFill>
                  <a:srgbClr val="C0C0C0"/>
                </a:solidFill>
                <a:latin typeface="Tahoma" pitchFamily="34" charset="0"/>
              </a:rPr>
              <a:t>, Smith, </a:t>
            </a:r>
            <a:r>
              <a:rPr lang="en-US" sz="800" dirty="0" err="1">
                <a:solidFill>
                  <a:srgbClr val="C0C0C0"/>
                </a:solidFill>
                <a:latin typeface="Tahoma" pitchFamily="34" charset="0"/>
              </a:rPr>
              <a:t>Sohi</a:t>
            </a:r>
            <a:r>
              <a:rPr lang="en-US" sz="800" dirty="0">
                <a:solidFill>
                  <a:srgbClr val="C0C0C0"/>
                </a:solidFill>
                <a:latin typeface="Tahoma" pitchFamily="34" charset="0"/>
              </a:rPr>
              <a:t>, Tyson, </a:t>
            </a:r>
            <a:r>
              <a:rPr lang="en-US" sz="800" dirty="0" err="1">
                <a:solidFill>
                  <a:srgbClr val="C0C0C0"/>
                </a:solidFill>
                <a:latin typeface="Tahoma" pitchFamily="34" charset="0"/>
              </a:rPr>
              <a:t>Vijaykumar</a:t>
            </a:r>
            <a:r>
              <a:rPr lang="en-US" sz="800" dirty="0">
                <a:solidFill>
                  <a:srgbClr val="C0C0C0"/>
                </a:solidFill>
                <a:latin typeface="Tahoma" pitchFamily="34" charset="0"/>
              </a:rPr>
              <a:t>, </a:t>
            </a:r>
            <a:r>
              <a:rPr lang="en-US" sz="800" dirty="0" err="1">
                <a:solidFill>
                  <a:srgbClr val="C0C0C0"/>
                </a:solidFill>
                <a:latin typeface="Tahoma" pitchFamily="34" charset="0"/>
              </a:rPr>
              <a:t>Wenisch</a:t>
            </a:r>
            <a:r>
              <a:rPr lang="en-US" sz="800" dirty="0">
                <a:solidFill>
                  <a:srgbClr val="C0C0C0"/>
                </a:solidFill>
                <a:latin typeface="Tahoma" pitchFamily="34" charset="0"/>
              </a:rPr>
              <a:t> </a:t>
            </a: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600">
          <a:solidFill>
            <a:srgbClr val="003399"/>
          </a:solidFill>
          <a:latin typeface="+mj-lt"/>
          <a:ea typeface="+mj-ea"/>
          <a:cs typeface="+mj-cs"/>
        </a:defRPr>
      </a:lvl1pPr>
      <a:lvl2pPr algn="ctr" rtl="0" eaLnBrk="0" fontAlgn="base" hangingPunct="0">
        <a:spcBef>
          <a:spcPct val="0"/>
        </a:spcBef>
        <a:spcAft>
          <a:spcPct val="0"/>
        </a:spcAft>
        <a:defRPr sz="3600">
          <a:solidFill>
            <a:srgbClr val="003399"/>
          </a:solidFill>
          <a:latin typeface="Comic Sans MS" pitchFamily="66" charset="0"/>
        </a:defRPr>
      </a:lvl2pPr>
      <a:lvl3pPr algn="ctr" rtl="0" eaLnBrk="0" fontAlgn="base" hangingPunct="0">
        <a:spcBef>
          <a:spcPct val="0"/>
        </a:spcBef>
        <a:spcAft>
          <a:spcPct val="0"/>
        </a:spcAft>
        <a:defRPr sz="3600">
          <a:solidFill>
            <a:srgbClr val="003399"/>
          </a:solidFill>
          <a:latin typeface="Comic Sans MS" pitchFamily="66" charset="0"/>
        </a:defRPr>
      </a:lvl3pPr>
      <a:lvl4pPr algn="ctr" rtl="0" eaLnBrk="0" fontAlgn="base" hangingPunct="0">
        <a:spcBef>
          <a:spcPct val="0"/>
        </a:spcBef>
        <a:spcAft>
          <a:spcPct val="0"/>
        </a:spcAft>
        <a:defRPr sz="3600">
          <a:solidFill>
            <a:srgbClr val="003399"/>
          </a:solidFill>
          <a:latin typeface="Comic Sans MS" pitchFamily="66" charset="0"/>
        </a:defRPr>
      </a:lvl4pPr>
      <a:lvl5pPr algn="ctr" rtl="0" eaLnBrk="0" fontAlgn="base" hangingPunct="0">
        <a:spcBef>
          <a:spcPct val="0"/>
        </a:spcBef>
        <a:spcAft>
          <a:spcPct val="0"/>
        </a:spcAft>
        <a:defRPr sz="3600">
          <a:solidFill>
            <a:srgbClr val="003399"/>
          </a:solidFill>
          <a:latin typeface="Comic Sans MS" pitchFamily="66" charset="0"/>
        </a:defRPr>
      </a:lvl5pPr>
      <a:lvl6pPr marL="457200" algn="ctr" rtl="0" eaLnBrk="0" fontAlgn="base" hangingPunct="0">
        <a:spcBef>
          <a:spcPct val="0"/>
        </a:spcBef>
        <a:spcAft>
          <a:spcPct val="0"/>
        </a:spcAft>
        <a:defRPr sz="3600">
          <a:solidFill>
            <a:srgbClr val="003399"/>
          </a:solidFill>
          <a:latin typeface="Comic Sans MS" pitchFamily="66" charset="0"/>
        </a:defRPr>
      </a:lvl6pPr>
      <a:lvl7pPr marL="914400" algn="ctr" rtl="0" eaLnBrk="0" fontAlgn="base" hangingPunct="0">
        <a:spcBef>
          <a:spcPct val="0"/>
        </a:spcBef>
        <a:spcAft>
          <a:spcPct val="0"/>
        </a:spcAft>
        <a:defRPr sz="3600">
          <a:solidFill>
            <a:srgbClr val="003399"/>
          </a:solidFill>
          <a:latin typeface="Comic Sans MS" pitchFamily="66" charset="0"/>
        </a:defRPr>
      </a:lvl7pPr>
      <a:lvl8pPr marL="1371600" algn="ctr" rtl="0" eaLnBrk="0" fontAlgn="base" hangingPunct="0">
        <a:spcBef>
          <a:spcPct val="0"/>
        </a:spcBef>
        <a:spcAft>
          <a:spcPct val="0"/>
        </a:spcAft>
        <a:defRPr sz="3600">
          <a:solidFill>
            <a:srgbClr val="003399"/>
          </a:solidFill>
          <a:latin typeface="Comic Sans MS" pitchFamily="66" charset="0"/>
        </a:defRPr>
      </a:lvl8pPr>
      <a:lvl9pPr marL="1828800" algn="ctr" rtl="0" eaLnBrk="0" fontAlgn="base" hangingPunct="0">
        <a:spcBef>
          <a:spcPct val="0"/>
        </a:spcBef>
        <a:spcAft>
          <a:spcPct val="0"/>
        </a:spcAft>
        <a:defRPr sz="3600">
          <a:solidFill>
            <a:srgbClr val="003399"/>
          </a:solidFill>
          <a:latin typeface="Comic Sans MS" pitchFamily="66" charset="0"/>
        </a:defRPr>
      </a:lvl9pPr>
    </p:titleStyle>
    <p:bodyStyle>
      <a:lvl1pPr marL="190500" indent="-190500" algn="l" rtl="0" eaLnBrk="0" fontAlgn="base" hangingPunct="0">
        <a:lnSpc>
          <a:spcPts val="2400"/>
        </a:lnSpc>
        <a:spcBef>
          <a:spcPts val="1500"/>
        </a:spcBef>
        <a:spcAft>
          <a:spcPct val="0"/>
        </a:spcAft>
        <a:buSzPct val="80000"/>
        <a:buChar char="•"/>
        <a:defRPr sz="2600">
          <a:solidFill>
            <a:schemeClr val="tx1"/>
          </a:solidFill>
          <a:latin typeface="+mn-lt"/>
          <a:ea typeface="+mn-ea"/>
          <a:cs typeface="+mn-cs"/>
        </a:defRPr>
      </a:lvl1pPr>
      <a:lvl2pPr marL="682625" indent="-344488" algn="l" rtl="0" eaLnBrk="0" fontAlgn="base" hangingPunct="0">
        <a:lnSpc>
          <a:spcPts val="2200"/>
        </a:lnSpc>
        <a:spcBef>
          <a:spcPts val="700"/>
        </a:spcBef>
        <a:spcAft>
          <a:spcPct val="0"/>
        </a:spcAft>
        <a:buClr>
          <a:srgbClr val="003399"/>
        </a:buClr>
        <a:buSzPct val="80000"/>
        <a:buFont typeface="ZapfDingbats" pitchFamily="82" charset="2"/>
        <a:buChar char="r"/>
        <a:defRPr sz="2400">
          <a:solidFill>
            <a:schemeClr val="tx1"/>
          </a:solidFill>
          <a:latin typeface="+mn-lt"/>
        </a:defRPr>
      </a:lvl2pPr>
      <a:lvl3pPr marL="1087438" indent="-290513" algn="l" rtl="0" eaLnBrk="0" fontAlgn="base" hangingPunct="0">
        <a:lnSpc>
          <a:spcPts val="2000"/>
        </a:lnSpc>
        <a:spcBef>
          <a:spcPts val="500"/>
        </a:spcBef>
        <a:spcAft>
          <a:spcPct val="0"/>
        </a:spcAft>
        <a:buClr>
          <a:srgbClr val="003399"/>
        </a:buClr>
        <a:buSzPct val="80000"/>
        <a:buFont typeface="ZapfDingbats" pitchFamily="82" charset="2"/>
        <a:buChar char="m"/>
        <a:defRPr sz="2200">
          <a:solidFill>
            <a:schemeClr val="tx1"/>
          </a:solidFill>
          <a:latin typeface="+mn-lt"/>
        </a:defRPr>
      </a:lvl3pPr>
      <a:lvl4pPr marL="1482725" indent="-280988" algn="l" rtl="0" eaLnBrk="0" fontAlgn="base" hangingPunct="0">
        <a:lnSpc>
          <a:spcPts val="2000"/>
        </a:lnSpc>
        <a:spcBef>
          <a:spcPts val="700"/>
        </a:spcBef>
        <a:spcAft>
          <a:spcPct val="0"/>
        </a:spcAft>
        <a:buClr>
          <a:srgbClr val="003399"/>
        </a:buClr>
        <a:buSzPct val="80000"/>
        <a:buFont typeface="ZapfDingbats" pitchFamily="82" charset="2"/>
        <a:buChar char="q"/>
        <a:defRPr sz="2200">
          <a:solidFill>
            <a:schemeClr val="tx1"/>
          </a:solidFill>
          <a:latin typeface="+mn-lt"/>
        </a:defRPr>
      </a:lvl4pPr>
      <a:lvl5pPr marL="19446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5pPr>
      <a:lvl6pPr marL="24018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6pPr>
      <a:lvl7pPr marL="28590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7pPr>
      <a:lvl8pPr marL="33162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8pPr>
      <a:lvl9pPr marL="37734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2900" y="228600"/>
            <a:ext cx="8458200" cy="609600"/>
          </a:xfrm>
          <a:prstGeom prst="rect">
            <a:avLst/>
          </a:prstGeom>
          <a:noFill/>
          <a:ln w="50800">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43" name="Rectangle 3"/>
          <p:cNvSpPr>
            <a:spLocks noGrp="1" noChangeArrowheads="1"/>
          </p:cNvSpPr>
          <p:nvPr>
            <p:ph type="body" idx="1"/>
          </p:nvPr>
        </p:nvSpPr>
        <p:spPr bwMode="auto">
          <a:xfrm>
            <a:off x="381000" y="12192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p:txBody>
      </p:sp>
      <p:sp>
        <p:nvSpPr>
          <p:cNvPr id="1038" name="Text Box 14"/>
          <p:cNvSpPr txBox="1">
            <a:spLocks noChangeArrowheads="1"/>
          </p:cNvSpPr>
          <p:nvPr userDrawn="1"/>
        </p:nvSpPr>
        <p:spPr bwMode="auto">
          <a:xfrm>
            <a:off x="-76200" y="6553200"/>
            <a:ext cx="1219200" cy="274638"/>
          </a:xfrm>
          <a:prstGeom prst="rect">
            <a:avLst/>
          </a:prstGeom>
          <a:noFill/>
          <a:ln w="9525">
            <a:noFill/>
            <a:miter lim="800000"/>
            <a:headEnd/>
            <a:tailEnd/>
          </a:ln>
          <a:effectLst/>
        </p:spPr>
        <p:txBody>
          <a:bodyPr>
            <a:spAutoFit/>
          </a:bodyPr>
          <a:lstStyle/>
          <a:p>
            <a:pPr algn="ctr" eaLnBrk="0" hangingPunct="0">
              <a:spcBef>
                <a:spcPct val="50000"/>
              </a:spcBef>
              <a:defRPr/>
            </a:pPr>
            <a:r>
              <a:rPr lang="en-US" sz="1200">
                <a:solidFill>
                  <a:srgbClr val="336699"/>
                </a:solidFill>
                <a:latin typeface="Comic Sans MS" pitchFamily="66" charset="0"/>
              </a:rPr>
              <a:t>EECS 470</a:t>
            </a:r>
          </a:p>
        </p:txBody>
      </p:sp>
      <p:sp>
        <p:nvSpPr>
          <p:cNvPr id="8" name="Text Box 13"/>
          <p:cNvSpPr txBox="1">
            <a:spLocks noChangeArrowheads="1"/>
          </p:cNvSpPr>
          <p:nvPr userDrawn="1"/>
        </p:nvSpPr>
        <p:spPr bwMode="auto">
          <a:xfrm>
            <a:off x="8069334" y="6553200"/>
            <a:ext cx="1074666" cy="276999"/>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1200" dirty="0">
                <a:solidFill>
                  <a:srgbClr val="336699"/>
                </a:solidFill>
                <a:latin typeface="Comic Sans MS" pitchFamily="66" charset="0"/>
              </a:rPr>
              <a:t>Slide </a:t>
            </a:r>
            <a:fld id="{A08D4D4F-4AD5-49E7-AC6F-A63FCC3C349D}" type="slidenum">
              <a:rPr lang="en-US" altLang="en-US" sz="1200">
                <a:solidFill>
                  <a:srgbClr val="336699"/>
                </a:solidFill>
                <a:latin typeface="Comic Sans MS" pitchFamily="66" charset="0"/>
              </a:rPr>
              <a:pPr algn="ctr" eaLnBrk="0" hangingPunct="0">
                <a:spcBef>
                  <a:spcPct val="50000"/>
                </a:spcBef>
                <a:defRPr/>
              </a:pPr>
              <a:t>‹#›</a:t>
            </a:fld>
            <a:r>
              <a:rPr lang="en-US" sz="1200" dirty="0">
                <a:solidFill>
                  <a:srgbClr val="336699"/>
                </a:solidFill>
                <a:latin typeface="Comic Sans MS" pitchFamily="66" charset="0"/>
              </a:rPr>
              <a:t> </a:t>
            </a:r>
          </a:p>
        </p:txBody>
      </p:sp>
      <p:sp>
        <p:nvSpPr>
          <p:cNvPr id="9" name="Text Box 7"/>
          <p:cNvSpPr txBox="1">
            <a:spLocks noChangeArrowheads="1"/>
          </p:cNvSpPr>
          <p:nvPr userDrawn="1"/>
        </p:nvSpPr>
        <p:spPr bwMode="auto">
          <a:xfrm>
            <a:off x="5791200" y="0"/>
            <a:ext cx="3352800" cy="338554"/>
          </a:xfrm>
          <a:prstGeom prst="rect">
            <a:avLst/>
          </a:prstGeom>
          <a:noFill/>
          <a:ln w="9525">
            <a:noFill/>
            <a:miter lim="800000"/>
            <a:headEnd/>
            <a:tailEnd/>
          </a:ln>
          <a:effectLst/>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dirty="0">
                <a:solidFill>
                  <a:srgbClr val="C0C0C0"/>
                </a:solidFill>
                <a:latin typeface="Tahoma" pitchFamily="34" charset="0"/>
              </a:rPr>
              <a:t>Portions © Austin, </a:t>
            </a:r>
            <a:r>
              <a:rPr lang="en-US" sz="800" dirty="0" err="1">
                <a:solidFill>
                  <a:srgbClr val="C0C0C0"/>
                </a:solidFill>
                <a:latin typeface="Tahoma" pitchFamily="34" charset="0"/>
              </a:rPr>
              <a:t>Brehob</a:t>
            </a:r>
            <a:r>
              <a:rPr lang="en-US" sz="800" dirty="0">
                <a:solidFill>
                  <a:srgbClr val="C0C0C0"/>
                </a:solidFill>
                <a:latin typeface="Tahoma" pitchFamily="34" charset="0"/>
              </a:rPr>
              <a:t>, </a:t>
            </a:r>
            <a:r>
              <a:rPr lang="en-US" sz="800" dirty="0" err="1">
                <a:solidFill>
                  <a:srgbClr val="C0C0C0"/>
                </a:solidFill>
                <a:latin typeface="Tahoma" pitchFamily="34" charset="0"/>
              </a:rPr>
              <a:t>Falsafi</a:t>
            </a:r>
            <a:r>
              <a:rPr lang="en-US" sz="800" dirty="0">
                <a:solidFill>
                  <a:srgbClr val="C0C0C0"/>
                </a:solidFill>
                <a:latin typeface="Tahoma" pitchFamily="34" charset="0"/>
              </a:rPr>
              <a:t>, Hill, Hoe,  </a:t>
            </a:r>
            <a:r>
              <a:rPr lang="en-US" sz="800" dirty="0" err="1">
                <a:solidFill>
                  <a:srgbClr val="C0C0C0"/>
                </a:solidFill>
                <a:latin typeface="Tahoma" pitchFamily="34" charset="0"/>
              </a:rPr>
              <a:t>Lipasti</a:t>
            </a:r>
            <a:r>
              <a:rPr lang="en-US" sz="800" dirty="0">
                <a:solidFill>
                  <a:srgbClr val="C0C0C0"/>
                </a:solidFill>
                <a:latin typeface="Tahoma" pitchFamily="34" charset="0"/>
              </a:rPr>
              <a:t>, Martin, Roth, </a:t>
            </a:r>
            <a:r>
              <a:rPr lang="en-US" sz="800" dirty="0" err="1">
                <a:solidFill>
                  <a:srgbClr val="C0C0C0"/>
                </a:solidFill>
                <a:latin typeface="Tahoma" pitchFamily="34" charset="0"/>
              </a:rPr>
              <a:t>Shen</a:t>
            </a:r>
            <a:r>
              <a:rPr lang="en-US" sz="800" dirty="0">
                <a:solidFill>
                  <a:srgbClr val="C0C0C0"/>
                </a:solidFill>
                <a:latin typeface="Tahoma" pitchFamily="34" charset="0"/>
              </a:rPr>
              <a:t>, Smith, </a:t>
            </a:r>
            <a:r>
              <a:rPr lang="en-US" sz="800" dirty="0" err="1">
                <a:solidFill>
                  <a:srgbClr val="C0C0C0"/>
                </a:solidFill>
                <a:latin typeface="Tahoma" pitchFamily="34" charset="0"/>
              </a:rPr>
              <a:t>Sohi</a:t>
            </a:r>
            <a:r>
              <a:rPr lang="en-US" sz="800" dirty="0">
                <a:solidFill>
                  <a:srgbClr val="C0C0C0"/>
                </a:solidFill>
                <a:latin typeface="Tahoma" pitchFamily="34" charset="0"/>
              </a:rPr>
              <a:t>, Tyson, </a:t>
            </a:r>
            <a:r>
              <a:rPr lang="en-US" sz="800" dirty="0" err="1">
                <a:solidFill>
                  <a:srgbClr val="C0C0C0"/>
                </a:solidFill>
                <a:latin typeface="Tahoma" pitchFamily="34" charset="0"/>
              </a:rPr>
              <a:t>Vijaykumar</a:t>
            </a:r>
            <a:r>
              <a:rPr lang="en-US" sz="800" dirty="0">
                <a:solidFill>
                  <a:srgbClr val="C0C0C0"/>
                </a:solidFill>
                <a:latin typeface="Tahoma" pitchFamily="34" charset="0"/>
              </a:rPr>
              <a:t>, </a:t>
            </a:r>
            <a:r>
              <a:rPr lang="en-US" sz="800" dirty="0" err="1">
                <a:solidFill>
                  <a:srgbClr val="C0C0C0"/>
                </a:solidFill>
                <a:latin typeface="Tahoma" pitchFamily="34" charset="0"/>
              </a:rPr>
              <a:t>Wenisch</a:t>
            </a:r>
            <a:r>
              <a:rPr lang="en-US" sz="800" dirty="0">
                <a:solidFill>
                  <a:srgbClr val="C0C0C0"/>
                </a:solidFill>
                <a:latin typeface="Tahoma" pitchFamily="34" charset="0"/>
              </a:rPr>
              <a:t> </a:t>
            </a: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600">
          <a:solidFill>
            <a:srgbClr val="003399"/>
          </a:solidFill>
          <a:latin typeface="+mj-lt"/>
          <a:ea typeface="+mj-ea"/>
          <a:cs typeface="+mj-cs"/>
        </a:defRPr>
      </a:lvl1pPr>
      <a:lvl2pPr algn="ctr" rtl="0" eaLnBrk="0" fontAlgn="base" hangingPunct="0">
        <a:spcBef>
          <a:spcPct val="0"/>
        </a:spcBef>
        <a:spcAft>
          <a:spcPct val="0"/>
        </a:spcAft>
        <a:defRPr sz="3600">
          <a:solidFill>
            <a:srgbClr val="003399"/>
          </a:solidFill>
          <a:latin typeface="Comic Sans MS" pitchFamily="66" charset="0"/>
        </a:defRPr>
      </a:lvl2pPr>
      <a:lvl3pPr algn="ctr" rtl="0" eaLnBrk="0" fontAlgn="base" hangingPunct="0">
        <a:spcBef>
          <a:spcPct val="0"/>
        </a:spcBef>
        <a:spcAft>
          <a:spcPct val="0"/>
        </a:spcAft>
        <a:defRPr sz="3600">
          <a:solidFill>
            <a:srgbClr val="003399"/>
          </a:solidFill>
          <a:latin typeface="Comic Sans MS" pitchFamily="66" charset="0"/>
        </a:defRPr>
      </a:lvl3pPr>
      <a:lvl4pPr algn="ctr" rtl="0" eaLnBrk="0" fontAlgn="base" hangingPunct="0">
        <a:spcBef>
          <a:spcPct val="0"/>
        </a:spcBef>
        <a:spcAft>
          <a:spcPct val="0"/>
        </a:spcAft>
        <a:defRPr sz="3600">
          <a:solidFill>
            <a:srgbClr val="003399"/>
          </a:solidFill>
          <a:latin typeface="Comic Sans MS" pitchFamily="66" charset="0"/>
        </a:defRPr>
      </a:lvl4pPr>
      <a:lvl5pPr algn="ctr" rtl="0" eaLnBrk="0" fontAlgn="base" hangingPunct="0">
        <a:spcBef>
          <a:spcPct val="0"/>
        </a:spcBef>
        <a:spcAft>
          <a:spcPct val="0"/>
        </a:spcAft>
        <a:defRPr sz="3600">
          <a:solidFill>
            <a:srgbClr val="003399"/>
          </a:solidFill>
          <a:latin typeface="Comic Sans MS" pitchFamily="66" charset="0"/>
        </a:defRPr>
      </a:lvl5pPr>
      <a:lvl6pPr marL="457200" algn="ctr" rtl="0" eaLnBrk="0" fontAlgn="base" hangingPunct="0">
        <a:spcBef>
          <a:spcPct val="0"/>
        </a:spcBef>
        <a:spcAft>
          <a:spcPct val="0"/>
        </a:spcAft>
        <a:defRPr sz="3600">
          <a:solidFill>
            <a:srgbClr val="003399"/>
          </a:solidFill>
          <a:latin typeface="Comic Sans MS" pitchFamily="66" charset="0"/>
        </a:defRPr>
      </a:lvl6pPr>
      <a:lvl7pPr marL="914400" algn="ctr" rtl="0" eaLnBrk="0" fontAlgn="base" hangingPunct="0">
        <a:spcBef>
          <a:spcPct val="0"/>
        </a:spcBef>
        <a:spcAft>
          <a:spcPct val="0"/>
        </a:spcAft>
        <a:defRPr sz="3600">
          <a:solidFill>
            <a:srgbClr val="003399"/>
          </a:solidFill>
          <a:latin typeface="Comic Sans MS" pitchFamily="66" charset="0"/>
        </a:defRPr>
      </a:lvl7pPr>
      <a:lvl8pPr marL="1371600" algn="ctr" rtl="0" eaLnBrk="0" fontAlgn="base" hangingPunct="0">
        <a:spcBef>
          <a:spcPct val="0"/>
        </a:spcBef>
        <a:spcAft>
          <a:spcPct val="0"/>
        </a:spcAft>
        <a:defRPr sz="3600">
          <a:solidFill>
            <a:srgbClr val="003399"/>
          </a:solidFill>
          <a:latin typeface="Comic Sans MS" pitchFamily="66" charset="0"/>
        </a:defRPr>
      </a:lvl8pPr>
      <a:lvl9pPr marL="1828800" algn="ctr" rtl="0" eaLnBrk="0" fontAlgn="base" hangingPunct="0">
        <a:spcBef>
          <a:spcPct val="0"/>
        </a:spcBef>
        <a:spcAft>
          <a:spcPct val="0"/>
        </a:spcAft>
        <a:defRPr sz="3600">
          <a:solidFill>
            <a:srgbClr val="003399"/>
          </a:solidFill>
          <a:latin typeface="Comic Sans MS" pitchFamily="66" charset="0"/>
        </a:defRPr>
      </a:lvl9pPr>
    </p:titleStyle>
    <p:bodyStyle>
      <a:lvl1pPr marL="190500" indent="-190500" algn="l" rtl="0" eaLnBrk="0" fontAlgn="base" hangingPunct="0">
        <a:lnSpc>
          <a:spcPts val="2400"/>
        </a:lnSpc>
        <a:spcBef>
          <a:spcPts val="1500"/>
        </a:spcBef>
        <a:spcAft>
          <a:spcPct val="0"/>
        </a:spcAft>
        <a:buSzPct val="80000"/>
        <a:buChar char="•"/>
        <a:defRPr sz="2600">
          <a:solidFill>
            <a:schemeClr val="tx1"/>
          </a:solidFill>
          <a:latin typeface="+mn-lt"/>
          <a:ea typeface="+mn-ea"/>
          <a:cs typeface="+mn-cs"/>
        </a:defRPr>
      </a:lvl1pPr>
      <a:lvl2pPr marL="682625" indent="-344488" algn="l" rtl="0" eaLnBrk="0" fontAlgn="base" hangingPunct="0">
        <a:lnSpc>
          <a:spcPts val="2200"/>
        </a:lnSpc>
        <a:spcBef>
          <a:spcPts val="700"/>
        </a:spcBef>
        <a:spcAft>
          <a:spcPct val="0"/>
        </a:spcAft>
        <a:buClr>
          <a:srgbClr val="003399"/>
        </a:buClr>
        <a:buSzPct val="80000"/>
        <a:buFont typeface="ZapfDingbats" pitchFamily="82" charset="2"/>
        <a:buChar char="r"/>
        <a:defRPr sz="2400">
          <a:solidFill>
            <a:schemeClr val="tx1"/>
          </a:solidFill>
          <a:latin typeface="+mn-lt"/>
        </a:defRPr>
      </a:lvl2pPr>
      <a:lvl3pPr marL="1087438" indent="-290513" algn="l" rtl="0" eaLnBrk="0" fontAlgn="base" hangingPunct="0">
        <a:lnSpc>
          <a:spcPts val="2000"/>
        </a:lnSpc>
        <a:spcBef>
          <a:spcPts val="500"/>
        </a:spcBef>
        <a:spcAft>
          <a:spcPct val="0"/>
        </a:spcAft>
        <a:buClr>
          <a:srgbClr val="003399"/>
        </a:buClr>
        <a:buSzPct val="80000"/>
        <a:buFont typeface="ZapfDingbats" pitchFamily="82" charset="2"/>
        <a:buChar char="m"/>
        <a:defRPr sz="2200">
          <a:solidFill>
            <a:schemeClr val="tx1"/>
          </a:solidFill>
          <a:latin typeface="+mn-lt"/>
        </a:defRPr>
      </a:lvl3pPr>
      <a:lvl4pPr marL="1482725" indent="-280988" algn="l" rtl="0" eaLnBrk="0" fontAlgn="base" hangingPunct="0">
        <a:lnSpc>
          <a:spcPts val="2000"/>
        </a:lnSpc>
        <a:spcBef>
          <a:spcPts val="700"/>
        </a:spcBef>
        <a:spcAft>
          <a:spcPct val="0"/>
        </a:spcAft>
        <a:buClr>
          <a:srgbClr val="003399"/>
        </a:buClr>
        <a:buSzPct val="80000"/>
        <a:buFont typeface="ZapfDingbats" pitchFamily="82" charset="2"/>
        <a:buChar char="q"/>
        <a:defRPr sz="2200">
          <a:solidFill>
            <a:schemeClr val="tx1"/>
          </a:solidFill>
          <a:latin typeface="+mn-lt"/>
        </a:defRPr>
      </a:lvl4pPr>
      <a:lvl5pPr marL="19446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5pPr>
      <a:lvl6pPr marL="24018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6pPr>
      <a:lvl7pPr marL="28590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7pPr>
      <a:lvl8pPr marL="33162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8pPr>
      <a:lvl9pPr marL="37734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2900" y="228600"/>
            <a:ext cx="8458200" cy="609600"/>
          </a:xfrm>
          <a:prstGeom prst="rect">
            <a:avLst/>
          </a:prstGeom>
          <a:noFill/>
          <a:ln w="50800">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381000" y="12192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p:txBody>
      </p:sp>
      <p:sp>
        <p:nvSpPr>
          <p:cNvPr id="1038" name="Text Box 14"/>
          <p:cNvSpPr txBox="1">
            <a:spLocks noChangeArrowheads="1"/>
          </p:cNvSpPr>
          <p:nvPr userDrawn="1"/>
        </p:nvSpPr>
        <p:spPr bwMode="auto">
          <a:xfrm>
            <a:off x="-76200" y="6553200"/>
            <a:ext cx="1219200" cy="274638"/>
          </a:xfrm>
          <a:prstGeom prst="rect">
            <a:avLst/>
          </a:prstGeom>
          <a:noFill/>
          <a:ln w="9525">
            <a:noFill/>
            <a:miter lim="800000"/>
            <a:headEnd/>
            <a:tailEnd/>
          </a:ln>
          <a:effectLst/>
        </p:spPr>
        <p:txBody>
          <a:bodyPr>
            <a:spAutoFit/>
          </a:bodyPr>
          <a:lstStyle/>
          <a:p>
            <a:pPr algn="ctr" eaLnBrk="0" hangingPunct="0">
              <a:spcBef>
                <a:spcPct val="50000"/>
              </a:spcBef>
              <a:defRPr/>
            </a:pPr>
            <a:r>
              <a:rPr lang="en-US" sz="1200">
                <a:solidFill>
                  <a:srgbClr val="336699"/>
                </a:solidFill>
                <a:latin typeface="Comic Sans MS" pitchFamily="66" charset="0"/>
              </a:rPr>
              <a:t>EECS 470</a:t>
            </a:r>
          </a:p>
        </p:txBody>
      </p:sp>
      <p:sp>
        <p:nvSpPr>
          <p:cNvPr id="8" name="Text Box 13"/>
          <p:cNvSpPr txBox="1">
            <a:spLocks noChangeArrowheads="1"/>
          </p:cNvSpPr>
          <p:nvPr userDrawn="1"/>
        </p:nvSpPr>
        <p:spPr bwMode="auto">
          <a:xfrm>
            <a:off x="8069334" y="6553200"/>
            <a:ext cx="1074666" cy="276999"/>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1200" dirty="0">
                <a:solidFill>
                  <a:srgbClr val="336699"/>
                </a:solidFill>
                <a:latin typeface="Comic Sans MS" pitchFamily="66" charset="0"/>
              </a:rPr>
              <a:t>Slide </a:t>
            </a:r>
            <a:fld id="{A08D4D4F-4AD5-49E7-AC6F-A63FCC3C349D}" type="slidenum">
              <a:rPr lang="en-US" altLang="en-US" sz="1200">
                <a:solidFill>
                  <a:srgbClr val="336699"/>
                </a:solidFill>
                <a:latin typeface="Comic Sans MS" pitchFamily="66" charset="0"/>
              </a:rPr>
              <a:pPr algn="ctr" eaLnBrk="0" hangingPunct="0">
                <a:spcBef>
                  <a:spcPct val="50000"/>
                </a:spcBef>
                <a:defRPr/>
              </a:pPr>
              <a:t>‹#›</a:t>
            </a:fld>
            <a:r>
              <a:rPr lang="en-US" sz="1200" dirty="0">
                <a:solidFill>
                  <a:srgbClr val="336699"/>
                </a:solidFill>
                <a:latin typeface="Comic Sans MS" pitchFamily="66" charset="0"/>
              </a:rPr>
              <a:t> </a:t>
            </a:r>
          </a:p>
        </p:txBody>
      </p:sp>
      <p:sp>
        <p:nvSpPr>
          <p:cNvPr id="9" name="Text Box 7"/>
          <p:cNvSpPr txBox="1">
            <a:spLocks noChangeArrowheads="1"/>
          </p:cNvSpPr>
          <p:nvPr userDrawn="1"/>
        </p:nvSpPr>
        <p:spPr bwMode="auto">
          <a:xfrm>
            <a:off x="5791200" y="0"/>
            <a:ext cx="3352800" cy="338554"/>
          </a:xfrm>
          <a:prstGeom prst="rect">
            <a:avLst/>
          </a:prstGeom>
          <a:noFill/>
          <a:ln w="9525">
            <a:noFill/>
            <a:miter lim="800000"/>
            <a:headEnd/>
            <a:tailEnd/>
          </a:ln>
          <a:effectLst/>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dirty="0">
                <a:solidFill>
                  <a:srgbClr val="C0C0C0"/>
                </a:solidFill>
                <a:latin typeface="Tahoma" pitchFamily="34" charset="0"/>
              </a:rPr>
              <a:t>Portions © Austin, </a:t>
            </a:r>
            <a:r>
              <a:rPr lang="en-US" sz="800" dirty="0" err="1">
                <a:solidFill>
                  <a:srgbClr val="C0C0C0"/>
                </a:solidFill>
                <a:latin typeface="Tahoma" pitchFamily="34" charset="0"/>
              </a:rPr>
              <a:t>Brehob</a:t>
            </a:r>
            <a:r>
              <a:rPr lang="en-US" sz="800" dirty="0">
                <a:solidFill>
                  <a:srgbClr val="C0C0C0"/>
                </a:solidFill>
                <a:latin typeface="Tahoma" pitchFamily="34" charset="0"/>
              </a:rPr>
              <a:t>, </a:t>
            </a:r>
            <a:r>
              <a:rPr lang="en-US" sz="800" dirty="0" err="1">
                <a:solidFill>
                  <a:srgbClr val="C0C0C0"/>
                </a:solidFill>
                <a:latin typeface="Tahoma" pitchFamily="34" charset="0"/>
              </a:rPr>
              <a:t>Falsafi</a:t>
            </a:r>
            <a:r>
              <a:rPr lang="en-US" sz="800" dirty="0">
                <a:solidFill>
                  <a:srgbClr val="C0C0C0"/>
                </a:solidFill>
                <a:latin typeface="Tahoma" pitchFamily="34" charset="0"/>
              </a:rPr>
              <a:t>, Hill, Hoe,  </a:t>
            </a:r>
            <a:r>
              <a:rPr lang="en-US" sz="800" dirty="0" err="1">
                <a:solidFill>
                  <a:srgbClr val="C0C0C0"/>
                </a:solidFill>
                <a:latin typeface="Tahoma" pitchFamily="34" charset="0"/>
              </a:rPr>
              <a:t>Lipasti</a:t>
            </a:r>
            <a:r>
              <a:rPr lang="en-US" sz="800" dirty="0">
                <a:solidFill>
                  <a:srgbClr val="C0C0C0"/>
                </a:solidFill>
                <a:latin typeface="Tahoma" pitchFamily="34" charset="0"/>
              </a:rPr>
              <a:t>, Martin, Roth, </a:t>
            </a:r>
            <a:r>
              <a:rPr lang="en-US" sz="800" dirty="0" err="1">
                <a:solidFill>
                  <a:srgbClr val="C0C0C0"/>
                </a:solidFill>
                <a:latin typeface="Tahoma" pitchFamily="34" charset="0"/>
              </a:rPr>
              <a:t>Shen</a:t>
            </a:r>
            <a:r>
              <a:rPr lang="en-US" sz="800" dirty="0">
                <a:solidFill>
                  <a:srgbClr val="C0C0C0"/>
                </a:solidFill>
                <a:latin typeface="Tahoma" pitchFamily="34" charset="0"/>
              </a:rPr>
              <a:t>, Smith, </a:t>
            </a:r>
            <a:r>
              <a:rPr lang="en-US" sz="800" dirty="0" err="1">
                <a:solidFill>
                  <a:srgbClr val="C0C0C0"/>
                </a:solidFill>
                <a:latin typeface="Tahoma" pitchFamily="34" charset="0"/>
              </a:rPr>
              <a:t>Sohi</a:t>
            </a:r>
            <a:r>
              <a:rPr lang="en-US" sz="800" dirty="0">
                <a:solidFill>
                  <a:srgbClr val="C0C0C0"/>
                </a:solidFill>
                <a:latin typeface="Tahoma" pitchFamily="34" charset="0"/>
              </a:rPr>
              <a:t>, Tyson, </a:t>
            </a:r>
            <a:r>
              <a:rPr lang="en-US" sz="800" dirty="0" err="1">
                <a:solidFill>
                  <a:srgbClr val="C0C0C0"/>
                </a:solidFill>
                <a:latin typeface="Tahoma" pitchFamily="34" charset="0"/>
              </a:rPr>
              <a:t>Vijaykumar</a:t>
            </a:r>
            <a:r>
              <a:rPr lang="en-US" sz="800" dirty="0">
                <a:solidFill>
                  <a:srgbClr val="C0C0C0"/>
                </a:solidFill>
                <a:latin typeface="Tahoma" pitchFamily="34" charset="0"/>
              </a:rPr>
              <a:t>, </a:t>
            </a:r>
            <a:r>
              <a:rPr lang="en-US" sz="800" dirty="0" err="1">
                <a:solidFill>
                  <a:srgbClr val="C0C0C0"/>
                </a:solidFill>
                <a:latin typeface="Tahoma" pitchFamily="34" charset="0"/>
              </a:rPr>
              <a:t>Wenisch</a:t>
            </a:r>
            <a:r>
              <a:rPr lang="en-US" sz="800" dirty="0">
                <a:solidFill>
                  <a:srgbClr val="C0C0C0"/>
                </a:solidFill>
                <a:latin typeface="Tahoma" pitchFamily="34" charset="0"/>
              </a:rPr>
              <a:t> </a:t>
            </a: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600">
          <a:solidFill>
            <a:srgbClr val="003399"/>
          </a:solidFill>
          <a:latin typeface="+mj-lt"/>
          <a:ea typeface="+mj-ea"/>
          <a:cs typeface="+mj-cs"/>
        </a:defRPr>
      </a:lvl1pPr>
      <a:lvl2pPr algn="ctr" rtl="0" eaLnBrk="0" fontAlgn="base" hangingPunct="0">
        <a:spcBef>
          <a:spcPct val="0"/>
        </a:spcBef>
        <a:spcAft>
          <a:spcPct val="0"/>
        </a:spcAft>
        <a:defRPr sz="3600">
          <a:solidFill>
            <a:srgbClr val="003399"/>
          </a:solidFill>
          <a:latin typeface="Comic Sans MS" pitchFamily="66" charset="0"/>
        </a:defRPr>
      </a:lvl2pPr>
      <a:lvl3pPr algn="ctr" rtl="0" eaLnBrk="0" fontAlgn="base" hangingPunct="0">
        <a:spcBef>
          <a:spcPct val="0"/>
        </a:spcBef>
        <a:spcAft>
          <a:spcPct val="0"/>
        </a:spcAft>
        <a:defRPr sz="3600">
          <a:solidFill>
            <a:srgbClr val="003399"/>
          </a:solidFill>
          <a:latin typeface="Comic Sans MS" pitchFamily="66" charset="0"/>
        </a:defRPr>
      </a:lvl3pPr>
      <a:lvl4pPr algn="ctr" rtl="0" eaLnBrk="0" fontAlgn="base" hangingPunct="0">
        <a:spcBef>
          <a:spcPct val="0"/>
        </a:spcBef>
        <a:spcAft>
          <a:spcPct val="0"/>
        </a:spcAft>
        <a:defRPr sz="3600">
          <a:solidFill>
            <a:srgbClr val="003399"/>
          </a:solidFill>
          <a:latin typeface="Comic Sans MS" pitchFamily="66" charset="0"/>
        </a:defRPr>
      </a:lvl4pPr>
      <a:lvl5pPr algn="ctr" rtl="0" eaLnBrk="0" fontAlgn="base" hangingPunct="0">
        <a:spcBef>
          <a:spcPct val="0"/>
        </a:spcBef>
        <a:spcAft>
          <a:spcPct val="0"/>
        </a:spcAft>
        <a:defRPr sz="3600">
          <a:solidFill>
            <a:srgbClr val="003399"/>
          </a:solidFill>
          <a:latin typeface="Comic Sans MS" pitchFamily="66" charset="0"/>
        </a:defRPr>
      </a:lvl5pPr>
      <a:lvl6pPr marL="457200" algn="ctr" rtl="0" eaLnBrk="0" fontAlgn="base" hangingPunct="0">
        <a:spcBef>
          <a:spcPct val="0"/>
        </a:spcBef>
        <a:spcAft>
          <a:spcPct val="0"/>
        </a:spcAft>
        <a:defRPr sz="3600">
          <a:solidFill>
            <a:srgbClr val="003399"/>
          </a:solidFill>
          <a:latin typeface="Comic Sans MS" pitchFamily="66" charset="0"/>
        </a:defRPr>
      </a:lvl6pPr>
      <a:lvl7pPr marL="914400" algn="ctr" rtl="0" eaLnBrk="0" fontAlgn="base" hangingPunct="0">
        <a:spcBef>
          <a:spcPct val="0"/>
        </a:spcBef>
        <a:spcAft>
          <a:spcPct val="0"/>
        </a:spcAft>
        <a:defRPr sz="3600">
          <a:solidFill>
            <a:srgbClr val="003399"/>
          </a:solidFill>
          <a:latin typeface="Comic Sans MS" pitchFamily="66" charset="0"/>
        </a:defRPr>
      </a:lvl7pPr>
      <a:lvl8pPr marL="1371600" algn="ctr" rtl="0" eaLnBrk="0" fontAlgn="base" hangingPunct="0">
        <a:spcBef>
          <a:spcPct val="0"/>
        </a:spcBef>
        <a:spcAft>
          <a:spcPct val="0"/>
        </a:spcAft>
        <a:defRPr sz="3600">
          <a:solidFill>
            <a:srgbClr val="003399"/>
          </a:solidFill>
          <a:latin typeface="Comic Sans MS" pitchFamily="66" charset="0"/>
        </a:defRPr>
      </a:lvl8pPr>
      <a:lvl9pPr marL="1828800" algn="ctr" rtl="0" eaLnBrk="0" fontAlgn="base" hangingPunct="0">
        <a:spcBef>
          <a:spcPct val="0"/>
        </a:spcBef>
        <a:spcAft>
          <a:spcPct val="0"/>
        </a:spcAft>
        <a:defRPr sz="3600">
          <a:solidFill>
            <a:srgbClr val="003399"/>
          </a:solidFill>
          <a:latin typeface="Comic Sans MS" pitchFamily="66" charset="0"/>
        </a:defRPr>
      </a:lvl9pPr>
    </p:titleStyle>
    <p:bodyStyle>
      <a:lvl1pPr marL="190500" indent="-190500" algn="l" rtl="0" eaLnBrk="0" fontAlgn="base" hangingPunct="0">
        <a:lnSpc>
          <a:spcPts val="2400"/>
        </a:lnSpc>
        <a:spcBef>
          <a:spcPts val="1500"/>
        </a:spcBef>
        <a:spcAft>
          <a:spcPct val="0"/>
        </a:spcAft>
        <a:buSzPct val="80000"/>
        <a:buChar char="•"/>
        <a:defRPr sz="2600">
          <a:solidFill>
            <a:schemeClr val="tx1"/>
          </a:solidFill>
          <a:latin typeface="+mn-lt"/>
          <a:ea typeface="+mn-ea"/>
          <a:cs typeface="+mn-cs"/>
        </a:defRPr>
      </a:lvl1pPr>
      <a:lvl2pPr marL="682625" indent="-344488" algn="l" rtl="0" eaLnBrk="0" fontAlgn="base" hangingPunct="0">
        <a:lnSpc>
          <a:spcPts val="2200"/>
        </a:lnSpc>
        <a:spcBef>
          <a:spcPts val="700"/>
        </a:spcBef>
        <a:spcAft>
          <a:spcPct val="0"/>
        </a:spcAft>
        <a:buClr>
          <a:srgbClr val="003399"/>
        </a:buClr>
        <a:buSzPct val="80000"/>
        <a:buFont typeface="ZapfDingbats" pitchFamily="82" charset="2"/>
        <a:buChar char="r"/>
        <a:defRPr sz="2400">
          <a:solidFill>
            <a:schemeClr val="tx1"/>
          </a:solidFill>
          <a:latin typeface="+mn-lt"/>
        </a:defRPr>
      </a:lvl2pPr>
      <a:lvl3pPr marL="1087438" indent="-290513" algn="l" rtl="0" eaLnBrk="0" fontAlgn="base" hangingPunct="0">
        <a:lnSpc>
          <a:spcPts val="2000"/>
        </a:lnSpc>
        <a:spcBef>
          <a:spcPts val="500"/>
        </a:spcBef>
        <a:spcAft>
          <a:spcPct val="0"/>
        </a:spcAft>
        <a:buClr>
          <a:srgbClr val="003399"/>
        </a:buClr>
        <a:buSzPct val="80000"/>
        <a:buFont typeface="ZapfDingbats" pitchFamily="82" charset="2"/>
        <a:buChar char="m"/>
        <a:defRPr sz="2200">
          <a:solidFill>
            <a:schemeClr val="tx1"/>
          </a:solidFill>
          <a:latin typeface="+mn-lt"/>
        </a:defRPr>
      </a:lvl3pPr>
      <a:lvl4pPr marL="1482725" indent="-280988" algn="l" rtl="0" eaLnBrk="0" fontAlgn="base" hangingPunct="0">
        <a:lnSpc>
          <a:spcPts val="2000"/>
        </a:lnSpc>
        <a:spcBef>
          <a:spcPts val="700"/>
        </a:spcBef>
        <a:spcAft>
          <a:spcPct val="0"/>
        </a:spcAft>
        <a:buClr>
          <a:srgbClr val="003399"/>
        </a:buClr>
        <a:buSzPct val="80000"/>
        <a:buFont typeface="ZapfDingbats" pitchFamily="82" charset="2"/>
        <a:buChar char="q"/>
        <a:defRPr sz="2200">
          <a:solidFill>
            <a:schemeClr val="tx1"/>
          </a:solidFill>
          <a:latin typeface="+mn-lt"/>
        </a:defRPr>
      </a:lvl4pPr>
      <a:lvl5pPr marL="19446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5pPr>
      <a:lvl6pPr marL="24018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6pPr>
      <a:lvl7pPr marL="28590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7pPr>
      <a:lvl8pPr marL="33162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8pPr>
      <a:lvl9pPr marL="37734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2900" y="228600"/>
            <a:ext cx="8458200" cy="609600"/>
          </a:xfrm>
          <a:prstGeom prst="rect">
            <a:avLst/>
          </a:prstGeom>
          <a:noFill/>
          <a:ln w="50800">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381000" y="12192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p:txBody>
      </p:sp>
      <p:sp>
        <p:nvSpPr>
          <p:cNvPr id="1038" name="Text Box 14"/>
          <p:cNvSpPr txBox="1">
            <a:spLocks noChangeArrowheads="1"/>
          </p:cNvSpPr>
          <p:nvPr userDrawn="1"/>
        </p:nvSpPr>
        <p:spPr bwMode="auto">
          <a:xfrm>
            <a:off x="-76200" y="6553200"/>
            <a:ext cx="1219200" cy="274638"/>
          </a:xfrm>
          <a:prstGeom prst="rect">
            <a:avLst/>
          </a:prstGeom>
          <a:noFill/>
          <a:ln w="9525">
            <a:noFill/>
            <a:miter lim="800000"/>
            <a:headEnd/>
            <a:tailEnd/>
          </a:ln>
          <a:effectLst/>
        </p:spPr>
        <p:txBody>
          <a:bodyPr>
            <a:spAutoFit/>
          </a:bodyPr>
          <a:lstStyle/>
          <a:p>
            <a:pPr algn="ctr" eaLnBrk="0" hangingPunct="0">
              <a:spcBef>
                <a:spcPct val="50000"/>
              </a:spcBef>
              <a:defRPr/>
            </a:pPr>
            <a:r>
              <a:rPr lang="en-US" sz="1200">
                <a:solidFill>
                  <a:srgbClr val="336699"/>
                </a:solidFill>
                <a:latin typeface="Comic Sans MS" pitchFamily="66" charset="0"/>
              </a:rPr>
              <a:t>EECS 470</a:t>
            </a:r>
          </a:p>
        </p:txBody>
      </p:sp>
      <p:sp>
        <p:nvSpPr>
          <p:cNvPr id="8" name="Text Box 13"/>
          <p:cNvSpPr txBox="1">
            <a:spLocks noChangeArrowheads="1"/>
          </p:cNvSpPr>
          <p:nvPr userDrawn="1"/>
        </p:nvSpPr>
        <p:spPr bwMode="auto">
          <a:xfrm>
            <a:off x="8069334" y="6553200"/>
            <a:ext cx="1074666" cy="276999"/>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1200" dirty="0">
                <a:solidFill>
                  <a:srgbClr val="336699"/>
                </a:solidFill>
                <a:latin typeface="Comic Sans MS" pitchFamily="66" charset="0"/>
              </a:rPr>
              <a:t>Slide </a:t>
            </a:r>
            <a:fld id="{A08D4D4F-4AD5-49E7-AC6F-A63FCC3C349D}" type="slidenum">
              <a:rPr lang="en-US" altLang="en-US" sz="1200">
                <a:solidFill>
                  <a:srgbClr val="336699"/>
                </a:solidFill>
                <a:latin typeface="Comic Sans MS" pitchFamily="66" charset="0"/>
              </a:rPr>
              <a:pPr algn="ctr" eaLnBrk="0" hangingPunct="0">
                <a:spcBef>
                  <a:spcPct val="50000"/>
                </a:spcBef>
                <a:defRPr/>
              </a:pPr>
              <a:t>‹#›</a:t>
            </a:fld>
            <a:r>
              <a:rPr lang="en-US" sz="1200" dirty="0">
                <a:solidFill>
                  <a:srgbClr val="336699"/>
                </a:solidFill>
                <a:latin typeface="Comic Sans MS" pitchFamily="66" charset="0"/>
              </a:rPr>
              <a:t> </a:t>
            </a: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600">
          <a:solidFill>
            <a:srgbClr val="003399"/>
          </a:solidFill>
          <a:latin typeface="+mj-lt"/>
          <a:ea typeface="+mj-ea"/>
          <a:cs typeface="+mj-cs"/>
        </a:defRPr>
      </a:lvl1pPr>
      <a:lvl2pPr algn="ctr" rtl="0" eaLnBrk="0" fontAlgn="base" hangingPunct="0">
        <a:spcBef>
          <a:spcPct val="0"/>
        </a:spcBef>
        <a:spcAft>
          <a:spcPct val="0"/>
        </a:spcAft>
        <a:defRPr sz="3600">
          <a:solidFill>
            <a:srgbClr val="003399"/>
          </a:solidFill>
          <a:latin typeface="Comic Sans MS" pitchFamily="66" charset="0"/>
        </a:defRPr>
      </a:lvl2pPr>
      <a:lvl3pPr algn="ctr" rtl="0" eaLnBrk="0" fontAlgn="base" hangingPunct="0">
        <a:spcBef>
          <a:spcPct val="0"/>
        </a:spcBef>
        <a:spcAft>
          <a:spcPct val="0"/>
        </a:spcAft>
        <a:defRPr sz="3600">
          <a:solidFill>
            <a:srgbClr val="003399"/>
          </a:solidFill>
          <a:latin typeface="Comic Sans MS" pitchFamily="66" charset="0"/>
        </a:defRPr>
      </a:lvl3pPr>
      <a:lvl4pPr algn="ctr" rtl="0" eaLnBrk="0" fontAlgn="base" hangingPunct="0">
        <a:spcBef>
          <a:spcPct val="0"/>
        </a:spcBef>
        <a:spcAft>
          <a:spcPct val="0"/>
        </a:spcAft>
        <a:defRPr sz="3600">
          <a:solidFill>
            <a:srgbClr val="003399"/>
          </a:solidFill>
          <a:latin typeface="Comic Sans MS" pitchFamily="66" charset="0"/>
        </a:defRPr>
      </a:lvl4pPr>
      <a:lvl5pPr algn="ctr" rtl="0" eaLnBrk="0" fontAlgn="base" hangingPunct="0">
        <a:spcBef>
          <a:spcPct val="0"/>
        </a:spcBef>
        <a:spcAft>
          <a:spcPct val="0"/>
        </a:spcAft>
        <a:defRPr sz="3600">
          <a:solidFill>
            <a:srgbClr val="003399"/>
          </a:solidFill>
          <a:latin typeface="Comic Sans MS" pitchFamily="66" charset="0"/>
        </a:defRPr>
      </a:lvl5pPr>
      <a:lvl6pPr marL="457200" algn="ctr" rtl="0" eaLnBrk="0" fontAlgn="base" hangingPunct="0">
        <a:spcBef>
          <a:spcPct val="0"/>
        </a:spcBef>
        <a:spcAft>
          <a:spcPct val="0"/>
        </a:spcAft>
        <a:defRPr sz="3600">
          <a:solidFill>
            <a:srgbClr val="003399"/>
          </a:solidFill>
          <a:latin typeface="Comic Sans MS" pitchFamily="66" charset="0"/>
        </a:defRPr>
      </a:lvl6pPr>
      <a:lvl7pPr marL="914400" algn="ctr" rtl="0" eaLnBrk="0" fontAlgn="base" hangingPunct="0">
        <a:spcBef>
          <a:spcPct val="0"/>
        </a:spcBef>
        <a:spcAft>
          <a:spcPct val="0"/>
        </a:spcAft>
        <a:defRPr sz="3600">
          <a:solidFill>
            <a:srgbClr val="003399"/>
          </a:solidFill>
          <a:latin typeface="Comic Sans MS" pitchFamily="66" charset="0"/>
        </a:defRPr>
      </a:lvl7pPr>
      <a:lvl8pPr marL="1371600" algn="ctr" rtl="0" eaLnBrk="0" fontAlgn="base" hangingPunct="0">
        <a:spcBef>
          <a:spcPct val="0"/>
        </a:spcBef>
        <a:spcAft>
          <a:spcPct val="0"/>
        </a:spcAft>
        <a:defRPr sz="3600">
          <a:solidFill>
            <a:srgbClr val="003399"/>
          </a:solidFill>
          <a:latin typeface="Comic Sans MS" pitchFamily="66" charset="0"/>
        </a:defRPr>
      </a:lvl8pPr>
      <a:lvl9pPr marL="1828800" algn="ctr" rtl="0" eaLnBrk="0" fontAlgn="base" hangingPunct="0">
        <a:spcBef>
          <a:spcPct val="0"/>
        </a:spcBef>
        <a:spcAft>
          <a:spcPct val="0"/>
        </a:spcAft>
        <a:defRPr sz="3600">
          <a:solidFill>
            <a:srgbClr val="003399"/>
          </a:solidFill>
          <a:latin typeface="Comic Sans MS" pitchFamily="66" charset="0"/>
        </a:defRPr>
      </a:lvl9pPr>
    </p:titleStyle>
    <p:bodyStyle>
      <a:lvl1pPr marL="190500" indent="-190500" algn="l" rtl="0" eaLnBrk="0" fontAlgn="base" hangingPunct="0">
        <a:lnSpc>
          <a:spcPts val="2400"/>
        </a:lnSpc>
        <a:spcBef>
          <a:spcPts val="1500"/>
        </a:spcBef>
        <a:spcAft>
          <a:spcPct val="0"/>
        </a:spcAft>
        <a:buSzPct val="80000"/>
        <a:buChar char="•"/>
        <a:defRPr sz="2600">
          <a:solidFill>
            <a:schemeClr val="tx1"/>
          </a:solidFill>
          <a:latin typeface="+mn-lt"/>
          <a:ea typeface="+mn-ea"/>
          <a:cs typeface="+mn-cs"/>
        </a:defRPr>
      </a:lvl1pPr>
      <a:lvl2pPr marL="682625" indent="-344488" algn="l" rtl="0" eaLnBrk="0" fontAlgn="base" hangingPunct="0">
        <a:lnSpc>
          <a:spcPts val="2200"/>
        </a:lnSpc>
        <a:spcBef>
          <a:spcPts val="700"/>
        </a:spcBef>
        <a:spcAft>
          <a:spcPct val="0"/>
        </a:spcAft>
        <a:buClr>
          <a:srgbClr val="003399"/>
        </a:buClr>
        <a:buSzPct val="80000"/>
        <a:buFont typeface="ZapfDingbats" pitchFamily="82" charset="2"/>
        <a:buChar char="r"/>
        <a:defRPr sz="2400">
          <a:solidFill>
            <a:schemeClr val="tx1"/>
          </a:solidFill>
          <a:latin typeface="+mn-lt"/>
        </a:defRPr>
      </a:lvl2pPr>
      <a:lvl3pPr marL="1087438" indent="-290513" algn="l" rtl="0" eaLnBrk="0" fontAlgn="base" hangingPunct="0">
        <a:lnSpc>
          <a:spcPts val="2000"/>
        </a:lnSpc>
        <a:spcBef>
          <a:spcPts val="500"/>
        </a:spcBef>
        <a:spcAft>
          <a:spcPct val="0"/>
        </a:spcAft>
        <a:buClr>
          <a:srgbClr val="003399"/>
        </a:buClr>
        <a:buSzPct val="80000"/>
        <a:buFont typeface="ZapfDingbats" pitchFamily="82" charset="2"/>
        <a:buChar char="m"/>
        <a:defRPr sz="2200">
          <a:solidFill>
            <a:schemeClr val="tx1"/>
          </a:solidFill>
          <a:latin typeface="+mn-lt"/>
        </a:defRPr>
      </a:lvl3pPr>
      <a:lvl4pPr marL="1482725" indent="-280988" algn="l" rtl="0" eaLnBrk="0" fontAlgn="base" hangingPunct="0">
        <a:lnSpc>
          <a:spcPts val="2000"/>
        </a:lnSpc>
        <a:spcBef>
          <a:spcPts val="700"/>
        </a:spcBef>
        <a:spcAft>
          <a:spcPct val="0"/>
        </a:spcAft>
        <a:buClr>
          <a:srgbClr val="003399"/>
        </a:buClr>
        <a:buSzPct val="80000"/>
        <a:buFont typeface="ZapfDingbats" pitchFamily="82" charset="2"/>
        <a:buChar char="q"/>
        <a:defRPr sz="2200">
          <a:solidFill>
            <a:schemeClr val="tx1"/>
          </a:solidFill>
          <a:latin typeface="+mn-lt"/>
        </a:defRPr>
      </a:lvl4pPr>
      <a:lvl5pPr marL="19446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5pPr>
      <a:lvl6pPr marL="24018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6pPr>
      <a:lvl7pPr marL="28590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7pPr>
      <a:lvl8pPr marL="33162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8pPr>
      <a:lvl9pPr marL="37734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2900" y="228600"/>
            <a:ext cx="8458200" cy="609600"/>
          </a:xfrm>
          <a:prstGeom prst="rect">
            <a:avLst/>
          </a:prstGeom>
          <a:noFill/>
          <a:ln w="50800">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381000" y="12192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p:txBody>
      </p:sp>
      <p:sp>
        <p:nvSpPr>
          <p:cNvPr id="1038" name="Text Box 14"/>
          <p:cNvSpPr txBox="1">
            <a:spLocks noChangeArrowheads="1"/>
          </p:cNvSpPr>
          <p:nvPr userDrawn="1"/>
        </p:nvSpPr>
        <p:spPr bwMode="auto">
          <a:xfrm>
            <a:off x="-76200" y="6553200"/>
            <a:ext cx="1219200" cy="274638"/>
          </a:xfrm>
          <a:prstGeom prst="rect">
            <a:avLst/>
          </a:prstGeom>
          <a:noFill/>
          <a:ln w="9525">
            <a:noFill/>
            <a:miter lim="800000"/>
            <a:headEnd/>
            <a:tailEnd/>
          </a:ln>
          <a:effectLst/>
        </p:spPr>
        <p:txBody>
          <a:bodyPr>
            <a:spAutoFit/>
          </a:bodyPr>
          <a:lstStyle/>
          <a:p>
            <a:pPr algn="ctr" eaLnBrk="0" hangingPunct="0">
              <a:spcBef>
                <a:spcPct val="50000"/>
              </a:spcBef>
              <a:defRPr/>
            </a:pPr>
            <a:r>
              <a:rPr lang="en-US" sz="1200">
                <a:solidFill>
                  <a:srgbClr val="336699"/>
                </a:solidFill>
                <a:latin typeface="Comic Sans MS" pitchFamily="66" charset="0"/>
              </a:rPr>
              <a:t>EECS 470</a:t>
            </a:r>
          </a:p>
        </p:txBody>
      </p:sp>
      <p:sp>
        <p:nvSpPr>
          <p:cNvPr id="8" name="Text Box 13"/>
          <p:cNvSpPr txBox="1">
            <a:spLocks noChangeArrowheads="1"/>
          </p:cNvSpPr>
          <p:nvPr userDrawn="1"/>
        </p:nvSpPr>
        <p:spPr bwMode="auto">
          <a:xfrm>
            <a:off x="8069334" y="6553200"/>
            <a:ext cx="1074666" cy="276999"/>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1200" dirty="0">
                <a:solidFill>
                  <a:srgbClr val="336699"/>
                </a:solidFill>
                <a:latin typeface="Comic Sans MS" pitchFamily="66" charset="0"/>
              </a:rPr>
              <a:t>Slide </a:t>
            </a:r>
            <a:fld id="{A08D4D4F-4AD5-49E7-AC6F-A63FCC3C349D}" type="slidenum">
              <a:rPr lang="en-US" altLang="en-US" sz="1200">
                <a:solidFill>
                  <a:srgbClr val="336699"/>
                </a:solidFill>
                <a:latin typeface="Comic Sans MS" pitchFamily="66" charset="0"/>
              </a:rPr>
              <a:pPr algn="ctr" eaLnBrk="0" hangingPunct="0">
                <a:spcBef>
                  <a:spcPct val="50000"/>
                </a:spcBef>
                <a:defRPr/>
              </a:pPr>
              <a:t>‹#›</a:t>
            </a:fld>
            <a:r>
              <a:rPr lang="en-US" sz="1200" dirty="0">
                <a:solidFill>
                  <a:srgbClr val="336699"/>
                </a:solidFill>
                <a:latin typeface="Comic Sans MS" pitchFamily="66" charset="0"/>
              </a:rPr>
              <a:t> </a:t>
            </a:r>
          </a:p>
        </p:txBody>
      </p:sp>
      <p:sp>
        <p:nvSpPr>
          <p:cNvPr id="9" name="Text Box 7"/>
          <p:cNvSpPr txBox="1">
            <a:spLocks noChangeArrowheads="1"/>
          </p:cNvSpPr>
          <p:nvPr userDrawn="1"/>
        </p:nvSpPr>
        <p:spPr bwMode="auto">
          <a:xfrm>
            <a:off x="5791200" y="0"/>
            <a:ext cx="3352800" cy="338554"/>
          </a:xfrm>
          <a:prstGeom prst="rect">
            <a:avLst/>
          </a:prstGeom>
          <a:noFill/>
          <a:ln w="9525">
            <a:noFill/>
            <a:miter lim="800000"/>
            <a:headEnd/>
            <a:tailEnd/>
          </a:ln>
          <a:effectLst/>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dirty="0">
                <a:solidFill>
                  <a:srgbClr val="C0C0C0"/>
                </a:solidFill>
                <a:latin typeface="Tahoma" pitchFamily="34" charset="0"/>
              </a:rPr>
              <a:t>Portions © Austin, </a:t>
            </a:r>
            <a:r>
              <a:rPr lang="en-US" sz="800" dirty="0" err="1">
                <a:solidFill>
                  <a:srgbClr val="C0C0C0"/>
                </a:solidFill>
                <a:latin typeface="Tahoma" pitchFamily="34" charset="0"/>
              </a:rPr>
              <a:t>Brehob</a:t>
            </a:r>
            <a:r>
              <a:rPr lang="en-US" sz="800" dirty="0">
                <a:solidFill>
                  <a:srgbClr val="C0C0C0"/>
                </a:solidFill>
                <a:latin typeface="Tahoma" pitchFamily="34" charset="0"/>
              </a:rPr>
              <a:t>, </a:t>
            </a:r>
            <a:r>
              <a:rPr lang="en-US" sz="800" dirty="0" err="1">
                <a:solidFill>
                  <a:srgbClr val="C0C0C0"/>
                </a:solidFill>
                <a:latin typeface="Tahoma" pitchFamily="34" charset="0"/>
              </a:rPr>
              <a:t>Falsafi</a:t>
            </a:r>
            <a:r>
              <a:rPr lang="en-US" sz="800" dirty="0">
                <a:solidFill>
                  <a:srgbClr val="C0C0C0"/>
                </a:solidFill>
                <a:latin typeface="Tahoma" pitchFamily="34" charset="0"/>
              </a:rPr>
              <a:t>, Hill, Hoe,  </a:t>
            </a:r>
            <a:r>
              <a:rPr lang="en-US" sz="800" dirty="0" err="1">
                <a:solidFill>
                  <a:srgbClr val="C0C0C0"/>
                </a:solidFill>
                <a:latin typeface="Tahoma" pitchFamily="34" charset="0"/>
              </a:rPr>
              <a:t>Lipasti</a:t>
            </a:r>
            <a:r>
              <a:rPr lang="en-US" sz="800" dirty="0">
                <a:solidFill>
                  <a:srgbClr val="C0C0C0"/>
                </a:solidFill>
                <a:latin typeface="Tahoma" pitchFamily="34" charset="0"/>
              </a:rPr>
              <a:t>, Martin, Roth, </a:t>
            </a:r>
            <a:r>
              <a:rPr lang="en-US" sz="800" dirty="0" err="1">
                <a:solidFill>
                  <a:srgbClr val="C0C0C0"/>
                </a:solidFill>
                <a:latin typeface="Tahoma" pitchFamily="34" charset="0"/>
              </a:rPr>
              <a:t>Shen</a:t>
            </a:r>
            <a:r>
              <a:rPr lang="en-US" sz="800" dirty="0">
                <a:solidFill>
                  <a:srgbClr val="C0C0C0"/>
                </a:solidFill>
                <a:latin typeface="Tahoma" pitchFamily="34" charset="0"/>
              </a:rPr>
              <a:t>, Smith, </a:t>
            </a:r>
            <a:r>
              <a:rPr lang="en-US" sz="800" dirty="0" err="1">
                <a:solidFill>
                  <a:srgbClr val="C0C0C0"/>
                </a:solidFill>
                <a:latin typeface="Tahoma" pitchFamily="34" charset="0"/>
              </a:rPr>
              <a:t>Sohi</a:t>
            </a:r>
            <a:r>
              <a:rPr lang="en-US" sz="800" dirty="0">
                <a:solidFill>
                  <a:srgbClr val="C0C0C0"/>
                </a:solidFill>
                <a:latin typeface="Tahoma" pitchFamily="34" charset="0"/>
              </a:rPr>
              <a:t>, Tyson, </a:t>
            </a:r>
            <a:r>
              <a:rPr lang="en-US" sz="800" dirty="0" err="1">
                <a:solidFill>
                  <a:srgbClr val="C0C0C0"/>
                </a:solidFill>
                <a:latin typeface="Tahoma" pitchFamily="34" charset="0"/>
              </a:rPr>
              <a:t>Vijaykumar</a:t>
            </a:r>
            <a:r>
              <a:rPr lang="en-US" sz="800" dirty="0">
                <a:solidFill>
                  <a:srgbClr val="C0C0C0"/>
                </a:solidFill>
                <a:latin typeface="Tahoma" pitchFamily="34" charset="0"/>
              </a:rPr>
              <a:t>, </a:t>
            </a:r>
            <a:r>
              <a:rPr lang="en-US" sz="800" dirty="0" err="1">
                <a:solidFill>
                  <a:srgbClr val="C0C0C0"/>
                </a:solidFill>
                <a:latin typeface="Tahoma" pitchFamily="34" charset="0"/>
              </a:rPr>
              <a:t>Wenisch</a:t>
            </a:r>
            <a:r>
              <a:rPr lang="en-US" sz="800" dirty="0">
                <a:solidFill>
                  <a:srgbClr val="C0C0C0"/>
                </a:solidFill>
                <a:latin typeface="Tahoma" pitchFamily="34" charset="0"/>
              </a:rPr>
              <a:t> </a:t>
            </a: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600">
          <a:solidFill>
            <a:srgbClr val="003399"/>
          </a:solidFill>
          <a:latin typeface="+mj-lt"/>
          <a:ea typeface="+mj-ea"/>
          <a:cs typeface="+mj-cs"/>
        </a:defRPr>
      </a:lvl1pPr>
      <a:lvl2pPr algn="ctr" rtl="0" eaLnBrk="0" fontAlgn="base" hangingPunct="0">
        <a:spcBef>
          <a:spcPct val="0"/>
        </a:spcBef>
        <a:spcAft>
          <a:spcPct val="0"/>
        </a:spcAft>
        <a:defRPr sz="3600">
          <a:solidFill>
            <a:srgbClr val="003399"/>
          </a:solidFill>
          <a:latin typeface="Comic Sans MS" pitchFamily="66" charset="0"/>
        </a:defRPr>
      </a:lvl2pPr>
      <a:lvl3pPr algn="ctr" rtl="0" eaLnBrk="0" fontAlgn="base" hangingPunct="0">
        <a:spcBef>
          <a:spcPct val="0"/>
        </a:spcBef>
        <a:spcAft>
          <a:spcPct val="0"/>
        </a:spcAft>
        <a:defRPr sz="3600">
          <a:solidFill>
            <a:srgbClr val="003399"/>
          </a:solidFill>
          <a:latin typeface="Comic Sans MS" pitchFamily="66" charset="0"/>
        </a:defRPr>
      </a:lvl3pPr>
      <a:lvl4pPr algn="ctr" rtl="0" eaLnBrk="0" fontAlgn="base" hangingPunct="0">
        <a:spcBef>
          <a:spcPct val="0"/>
        </a:spcBef>
        <a:spcAft>
          <a:spcPct val="0"/>
        </a:spcAft>
        <a:defRPr sz="3600">
          <a:solidFill>
            <a:srgbClr val="003399"/>
          </a:solidFill>
          <a:latin typeface="Comic Sans MS" pitchFamily="66" charset="0"/>
        </a:defRPr>
      </a:lvl4pPr>
      <a:lvl5pPr algn="ctr" rtl="0" eaLnBrk="0" fontAlgn="base" hangingPunct="0">
        <a:spcBef>
          <a:spcPct val="0"/>
        </a:spcBef>
        <a:spcAft>
          <a:spcPct val="0"/>
        </a:spcAft>
        <a:defRPr sz="3600">
          <a:solidFill>
            <a:srgbClr val="003399"/>
          </a:solidFill>
          <a:latin typeface="Comic Sans MS" pitchFamily="66" charset="0"/>
        </a:defRPr>
      </a:lvl5pPr>
      <a:lvl6pPr marL="457200" algn="ctr" rtl="0" eaLnBrk="0" fontAlgn="base" hangingPunct="0">
        <a:spcBef>
          <a:spcPct val="0"/>
        </a:spcBef>
        <a:spcAft>
          <a:spcPct val="0"/>
        </a:spcAft>
        <a:defRPr sz="3600">
          <a:solidFill>
            <a:srgbClr val="003399"/>
          </a:solidFill>
          <a:latin typeface="Comic Sans MS" pitchFamily="66" charset="0"/>
        </a:defRPr>
      </a:lvl6pPr>
      <a:lvl7pPr marL="914400" algn="ctr" rtl="0" eaLnBrk="0" fontAlgn="base" hangingPunct="0">
        <a:spcBef>
          <a:spcPct val="0"/>
        </a:spcBef>
        <a:spcAft>
          <a:spcPct val="0"/>
        </a:spcAft>
        <a:defRPr sz="3600">
          <a:solidFill>
            <a:srgbClr val="003399"/>
          </a:solidFill>
          <a:latin typeface="Comic Sans MS" pitchFamily="66" charset="0"/>
        </a:defRPr>
      </a:lvl7pPr>
      <a:lvl8pPr marL="1371600" algn="ctr" rtl="0" eaLnBrk="0" fontAlgn="base" hangingPunct="0">
        <a:spcBef>
          <a:spcPct val="0"/>
        </a:spcBef>
        <a:spcAft>
          <a:spcPct val="0"/>
        </a:spcAft>
        <a:defRPr sz="3600">
          <a:solidFill>
            <a:srgbClr val="003399"/>
          </a:solidFill>
          <a:latin typeface="Comic Sans MS" pitchFamily="66" charset="0"/>
        </a:defRPr>
      </a:lvl8pPr>
      <a:lvl9pPr marL="1828800" algn="ctr" rtl="0" eaLnBrk="0" fontAlgn="base" hangingPunct="0">
        <a:spcBef>
          <a:spcPct val="0"/>
        </a:spcBef>
        <a:spcAft>
          <a:spcPct val="0"/>
        </a:spcAft>
        <a:defRPr sz="3600">
          <a:solidFill>
            <a:srgbClr val="003399"/>
          </a:solidFill>
          <a:latin typeface="Comic Sans MS" pitchFamily="66" charset="0"/>
        </a:defRPr>
      </a:lvl9pPr>
    </p:titleStyle>
    <p:bodyStyle>
      <a:lvl1pPr marL="190500" indent="-190500" algn="l" rtl="0" eaLnBrk="0" fontAlgn="base" hangingPunct="0">
        <a:lnSpc>
          <a:spcPts val="2400"/>
        </a:lnSpc>
        <a:spcBef>
          <a:spcPts val="1500"/>
        </a:spcBef>
        <a:spcAft>
          <a:spcPct val="0"/>
        </a:spcAft>
        <a:buSzPct val="80000"/>
        <a:buChar char="•"/>
        <a:defRPr sz="2600">
          <a:solidFill>
            <a:schemeClr val="tx1"/>
          </a:solidFill>
          <a:latin typeface="+mn-lt"/>
          <a:ea typeface="+mn-ea"/>
          <a:cs typeface="+mn-cs"/>
        </a:defRPr>
      </a:lvl1pPr>
      <a:lvl2pPr marL="682625" indent="-344488" algn="l" rtl="0" eaLnBrk="0" fontAlgn="base" hangingPunct="0">
        <a:lnSpc>
          <a:spcPts val="2200"/>
        </a:lnSpc>
        <a:spcBef>
          <a:spcPts val="700"/>
        </a:spcBef>
        <a:spcAft>
          <a:spcPct val="0"/>
        </a:spcAft>
        <a:buClr>
          <a:srgbClr val="003399"/>
        </a:buClr>
        <a:buSzPct val="80000"/>
        <a:buFont typeface="ZapfDingbats" pitchFamily="82" charset="2"/>
        <a:buChar char="r"/>
        <a:defRPr sz="2400">
          <a:solidFill>
            <a:schemeClr val="tx1"/>
          </a:solidFill>
          <a:latin typeface="+mn-lt"/>
        </a:defRPr>
      </a:lvl2pPr>
      <a:lvl3pPr marL="1087438" indent="-290513" algn="l" rtl="0" eaLnBrk="0" fontAlgn="base" hangingPunct="0">
        <a:lnSpc>
          <a:spcPts val="2000"/>
        </a:lnSpc>
        <a:spcBef>
          <a:spcPts val="500"/>
        </a:spcBef>
        <a:spcAft>
          <a:spcPct val="0"/>
        </a:spcAft>
        <a:buClr>
          <a:srgbClr val="003399"/>
        </a:buClr>
        <a:buSzPct val="80000"/>
        <a:buFont typeface="ZapfDingbats" pitchFamily="82" charset="2"/>
        <a:buChar char="m"/>
        <a:defRPr sz="2200">
          <a:solidFill>
            <a:schemeClr val="tx1"/>
          </a:solidFill>
          <a:latin typeface="+mn-lt"/>
        </a:defRPr>
      </a:lvl3pPr>
      <a:lvl4pPr marL="1482725" indent="-280988" algn="l" rtl="0" eaLnBrk="0" fontAlgn="base" hangingPunct="0">
        <a:lnSpc>
          <a:spcPts val="2000"/>
        </a:lnSpc>
        <a:spcBef>
          <a:spcPts val="700"/>
        </a:spcBef>
        <a:spcAft>
          <a:spcPct val="0"/>
        </a:spcAft>
        <a:buClr>
          <a:srgbClr val="003399"/>
        </a:buClr>
        <a:buSzPct val="80000"/>
        <a:buFont typeface="ZapfDingbats" pitchFamily="82" charset="2"/>
        <a:buChar char="q"/>
        <a:defRPr sz="2200">
          <a:solidFill>
            <a:schemeClr val="tx1"/>
          </a:solidFill>
          <a:latin typeface="+mn-lt"/>
        </a:defRPr>
      </a:lvl4pPr>
      <a:lvl5pPr marL="19446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5pPr>
      <a:lvl6pPr marL="24018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6pPr>
      <a:lvl7pPr marL="28590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7pPr>
      <a:lvl8pPr marL="33162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8pPr>
      <a:lvl9pPr marL="37734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2900" y="228600"/>
            <a:ext cx="8458200" cy="609600"/>
          </a:xfrm>
          <a:prstGeom prst="rect">
            <a:avLst/>
          </a:prstGeom>
          <a:noFill/>
          <a:ln w="50800">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381000" y="12192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p:txBody>
      </p:sp>
      <p:sp>
        <p:nvSpPr>
          <p:cNvPr id="1038" name="Text Box 14"/>
          <p:cNvSpPr txBox="1">
            <a:spLocks noChangeArrowheads="1"/>
          </p:cNvSpPr>
          <p:nvPr userDrawn="1"/>
        </p:nvSpPr>
        <p:spPr bwMode="auto">
          <a:xfrm>
            <a:off x="-76200" y="6553200"/>
            <a:ext cx="1219200" cy="274638"/>
          </a:xfrm>
          <a:prstGeom prst="rect">
            <a:avLst/>
          </a:prstGeom>
          <a:noFill/>
          <a:ln w="9525">
            <a:noFill/>
            <a:miter lim="800000"/>
            <a:headEnd/>
            <a:tailEnd/>
          </a:ln>
          <a:effectLst/>
        </p:spPr>
        <p:txBody>
          <a:bodyPr>
            <a:spAutoFit/>
          </a:bodyPr>
          <a:lstStyle/>
          <a:p>
            <a:pPr algn="ctr" eaLnBrk="0" hangingPunct="0">
              <a:spcBef>
                <a:spcPct val="50000"/>
              </a:spcBef>
              <a:defRPr/>
            </a:pPr>
            <a:r>
              <a:rPr lang="en-US" sz="1200">
                <a:solidFill>
                  <a:srgbClr val="336699"/>
                </a:solidFill>
                <a:latin typeface="Comic Sans MS" pitchFamily="66" charset="0"/>
              </a:rPr>
              <a:t>EECS 470</a:t>
            </a:r>
          </a:p>
        </p:txBody>
      </p:sp>
      <p:sp>
        <p:nvSpPr>
          <p:cNvPr id="9" name="Text Box 7"/>
          <p:cNvSpPr txBox="1">
            <a:spLocks noChangeArrowheads="1"/>
          </p:cNvSpPr>
          <p:nvPr userDrawn="1"/>
        </p:nvSpPr>
        <p:spPr bwMode="auto">
          <a:xfrm>
            <a:off x="5791200" y="0"/>
            <a:ext cx="3352800" cy="338554"/>
          </a:xfrm>
          <a:prstGeom prst="rect">
            <a:avLst/>
          </a:prstGeom>
          <a:noFill/>
          <a:ln w="9525">
            <a:noFill/>
            <a:miter lim="800000"/>
            <a:headEnd/>
            <a:tailEnd/>
          </a:ln>
          <a:effectLst/>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dirty="0">
                <a:solidFill>
                  <a:srgbClr val="C0C0C0"/>
                </a:solidFill>
                <a:latin typeface="Tahoma" pitchFamily="34" charset="0"/>
              </a:rPr>
              <a:t>Portions © Austin, </a:t>
            </a:r>
            <a:r>
              <a:rPr lang="en-US" sz="800" dirty="0" err="1">
                <a:solidFill>
                  <a:srgbClr val="C0C0C0"/>
                </a:solidFill>
                <a:latin typeface="Tahoma" pitchFamily="34" charset="0"/>
              </a:rPr>
              <a:t>Brehob</a:t>
            </a:r>
            <a:r>
              <a:rPr lang="en-US" sz="800" dirty="0">
                <a:solidFill>
                  <a:srgbClr val="C0C0C0"/>
                </a:solidFill>
                <a:latin typeface="Tahoma" pitchFamily="34" charset="0"/>
              </a:rPr>
              <a:t>, </a:t>
            </a:r>
            <a:r>
              <a:rPr lang="en-US" sz="800" dirty="0" err="1">
                <a:solidFill>
                  <a:srgbClr val="C0C0C0"/>
                </a:solidFill>
                <a:latin typeface="Tahoma" pitchFamily="34" charset="0"/>
              </a:rPr>
              <a:t>Falsafi</a:t>
            </a:r>
            <a:r>
              <a:rPr lang="en-US" sz="800" dirty="0">
                <a:solidFill>
                  <a:srgbClr val="C0C0C0"/>
                </a:solidFill>
                <a:latin typeface="Tahoma" pitchFamily="34" charset="0"/>
              </a:rPr>
              <a:t>, Hill, Hoe,  </a:t>
            </a:r>
            <a:r>
              <a:rPr lang="en-US" sz="800" dirty="0" err="1">
                <a:solidFill>
                  <a:srgbClr val="C0C0C0"/>
                </a:solidFill>
                <a:latin typeface="Tahoma" pitchFamily="34" charset="0"/>
              </a:rPr>
              <a:t>Lipasti</a:t>
            </a:r>
            <a:r>
              <a:rPr lang="en-US" sz="800" dirty="0">
                <a:solidFill>
                  <a:srgbClr val="C0C0C0"/>
                </a:solidFill>
                <a:latin typeface="Tahoma" pitchFamily="34" charset="0"/>
              </a:rPr>
              <a:t>, Martin, Roth, </a:t>
            </a:r>
            <a:r>
              <a:rPr lang="en-US" sz="800" dirty="0" err="1">
                <a:solidFill>
                  <a:srgbClr val="C0C0C0"/>
                </a:solidFill>
                <a:latin typeface="Tahoma" pitchFamily="34" charset="0"/>
              </a:rPr>
              <a:t>Shen</a:t>
            </a:r>
            <a:r>
              <a:rPr lang="en-US" sz="800" dirty="0">
                <a:solidFill>
                  <a:srgbClr val="C0C0C0"/>
                </a:solidFill>
                <a:latin typeface="Tahoma" pitchFamily="34" charset="0"/>
              </a:rPr>
              <a:t>, Smith, </a:t>
            </a:r>
            <a:r>
              <a:rPr lang="en-US" sz="800" dirty="0" err="1">
                <a:solidFill>
                  <a:srgbClr val="C0C0C0"/>
                </a:solidFill>
                <a:latin typeface="Tahoma" pitchFamily="34" charset="0"/>
              </a:rPr>
              <a:t>Sohi</a:t>
            </a:r>
            <a:r>
              <a:rPr lang="en-US" sz="800" dirty="0">
                <a:solidFill>
                  <a:srgbClr val="C0C0C0"/>
                </a:solidFill>
                <a:latin typeface="Tahoma" pitchFamily="34" charset="0"/>
              </a:rPr>
              <a:t>, Tyson, </a:t>
            </a:r>
            <a:r>
              <a:rPr lang="en-US" sz="800" dirty="0" err="1">
                <a:solidFill>
                  <a:srgbClr val="C0C0C0"/>
                </a:solidFill>
                <a:latin typeface="Tahoma" pitchFamily="34" charset="0"/>
              </a:rPr>
              <a:t>Vijaykumar</a:t>
            </a:r>
            <a:r>
              <a:rPr lang="en-US" sz="800" dirty="0">
                <a:solidFill>
                  <a:srgbClr val="C0C0C0"/>
                </a:solidFill>
                <a:latin typeface="Tahoma" pitchFamily="34" charset="0"/>
              </a:rPr>
              <a:t>, </a:t>
            </a:r>
            <a:r>
              <a:rPr lang="en-US" sz="800" dirty="0" err="1">
                <a:solidFill>
                  <a:srgbClr val="C0C0C0"/>
                </a:solidFill>
                <a:latin typeface="Tahoma" pitchFamily="34" charset="0"/>
              </a:rPr>
              <a:t>Wenisch</a:t>
            </a:r>
            <a:r>
              <a:rPr lang="en-US" sz="800" dirty="0">
                <a:solidFill>
                  <a:srgbClr val="C0C0C0"/>
                </a:solidFill>
                <a:latin typeface="Tahoma" pitchFamily="34" charset="0"/>
              </a:rPr>
              <a:t> </a:t>
            </a:r>
          </a:p>
        </p:txBody>
      </p:sp>
      <p:sp>
        <p:nvSpPr>
          <p:cNvPr id="7" name="Slide Number Placeholder 5"/>
          <p:cNvSpPr txBox="1">
            <a:spLocks/>
          </p:cNvSpPr>
          <p:nvPr userDrawn="1"/>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D28509-2A71-48A5-BA92-3B6227FB967B}" type="slidenum">
              <a:rPr kumimoji="0" lang="en-US" sz="1400" b="0" i="0" u="none" strike="noStrike" kern="1200" cap="none" spc="0" normalizeH="0" baseline="0" noProof="0" smtClean="0">
                <a:ln>
                  <a:noFill/>
                </a:ln>
                <a:solidFill>
                  <a:srgbClr val="000000"/>
                </a:solidFill>
                <a:effectLst/>
                <a:uLnTx/>
                <a:uFillTx/>
                <a:latin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Times New Roman" pitchFamily="18" charset="0"/>
            </a:endParaRP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600">
          <a:solidFill>
            <a:srgbClr val="003399"/>
          </a:solidFill>
          <a:latin typeface="+mj-lt"/>
          <a:ea typeface="+mj-ea"/>
          <a:cs typeface="+mj-cs"/>
        </a:defRPr>
      </a:lvl1pPr>
      <a:lvl2pPr algn="ctr" rtl="0" eaLnBrk="0" fontAlgn="base" hangingPunct="0">
        <a:spcBef>
          <a:spcPct val="0"/>
        </a:spcBef>
        <a:spcAft>
          <a:spcPct val="0"/>
        </a:spcAft>
        <a:defRPr sz="3600">
          <a:solidFill>
            <a:srgbClr val="003399"/>
          </a:solidFill>
          <a:latin typeface="Comic Sans MS" pitchFamily="66" charset="0"/>
        </a:defRPr>
      </a:lvl2pPr>
      <a:lvl3pPr algn="ctr" rtl="0" eaLnBrk="0" fontAlgn="base" hangingPunct="0">
        <a:spcBef>
          <a:spcPct val="0"/>
        </a:spcBef>
        <a:spcAft>
          <a:spcPct val="0"/>
        </a:spcAft>
        <a:defRPr sz="3600">
          <a:solidFill>
            <a:srgbClr val="003399"/>
          </a:solidFill>
          <a:latin typeface="Comic Sans MS" pitchFamily="66" charset="0"/>
        </a:defRPr>
      </a:lvl3pPr>
      <a:lvl4pPr algn="ctr" rtl="0" eaLnBrk="0" fontAlgn="base" hangingPunct="0">
        <a:spcBef>
          <a:spcPct val="0"/>
        </a:spcBef>
        <a:spcAft>
          <a:spcPct val="0"/>
        </a:spcAft>
        <a:defRPr sz="3600">
          <a:solidFill>
            <a:srgbClr val="003399"/>
          </a:solidFill>
          <a:latin typeface="Comic Sans MS" pitchFamily="66" charset="0"/>
        </a:defRPr>
      </a:lvl4pPr>
      <a:lvl5pPr algn="ctr" rtl="0" eaLnBrk="0" fontAlgn="base" hangingPunct="0">
        <a:spcBef>
          <a:spcPct val="0"/>
        </a:spcBef>
        <a:spcAft>
          <a:spcPct val="0"/>
        </a:spcAft>
        <a:defRPr sz="3600">
          <a:solidFill>
            <a:srgbClr val="003399"/>
          </a:solidFill>
          <a:latin typeface="Comic Sans MS" pitchFamily="66" charset="0"/>
        </a:defRPr>
      </a:lvl5pPr>
      <a:lvl6pPr marL="457200" algn="ctr" rtl="0" eaLnBrk="0" fontAlgn="base" hangingPunct="0">
        <a:spcBef>
          <a:spcPct val="0"/>
        </a:spcBef>
        <a:spcAft>
          <a:spcPct val="0"/>
        </a:spcAft>
        <a:defRPr sz="3600">
          <a:solidFill>
            <a:srgbClr val="003399"/>
          </a:solidFill>
          <a:latin typeface="Comic Sans MS" pitchFamily="66" charset="0"/>
        </a:defRPr>
      </a:lvl6pPr>
      <a:lvl7pPr marL="914400" algn="ctr" rtl="0" eaLnBrk="0" fontAlgn="base" hangingPunct="0">
        <a:spcBef>
          <a:spcPct val="0"/>
        </a:spcBef>
        <a:spcAft>
          <a:spcPct val="0"/>
        </a:spcAft>
        <a:defRPr sz="3600">
          <a:solidFill>
            <a:srgbClr val="003399"/>
          </a:solidFill>
          <a:latin typeface="Comic Sans MS" pitchFamily="66" charset="0"/>
        </a:defRPr>
      </a:lvl7pPr>
      <a:lvl8pPr marL="1371600" algn="ctr" rtl="0" eaLnBrk="0" fontAlgn="base" hangingPunct="0">
        <a:spcBef>
          <a:spcPct val="0"/>
        </a:spcBef>
        <a:spcAft>
          <a:spcPct val="0"/>
        </a:spcAft>
        <a:defRPr sz="3600">
          <a:solidFill>
            <a:srgbClr val="003399"/>
          </a:solidFill>
          <a:latin typeface="Comic Sans MS" pitchFamily="66" charset="0"/>
        </a:defRPr>
      </a:lvl8pPr>
      <a:lvl9pPr marL="1828800" algn="ctr" rtl="0" eaLnBrk="0" fontAlgn="base" hangingPunct="0">
        <a:spcBef>
          <a:spcPct val="0"/>
        </a:spcBef>
        <a:spcAft>
          <a:spcPct val="0"/>
        </a:spcAft>
        <a:defRPr sz="3600">
          <a:solidFill>
            <a:srgbClr val="003399"/>
          </a:solidFill>
          <a:latin typeface="Comic Sans MS" pitchFamily="66" charset="0"/>
        </a:defRPr>
      </a:lvl9pPr>
    </p:titleStyle>
    <p:bodyStyle>
      <a:lvl1pPr marL="190500" indent="-190500" algn="l" rtl="0" eaLnBrk="0" fontAlgn="base" hangingPunct="0">
        <a:lnSpc>
          <a:spcPts val="2400"/>
        </a:lnSpc>
        <a:spcBef>
          <a:spcPts val="1500"/>
        </a:spcBef>
        <a:spcAft>
          <a:spcPct val="0"/>
        </a:spcAft>
        <a:buSzPct val="80000"/>
        <a:buChar char="•"/>
        <a:defRPr sz="2600">
          <a:solidFill>
            <a:schemeClr val="tx1"/>
          </a:solidFill>
          <a:latin typeface="+mn-lt"/>
          <a:ea typeface="+mn-ea"/>
          <a:cs typeface="+mn-cs"/>
        </a:defRPr>
      </a:lvl1pPr>
      <a:lvl2pPr marL="682625" indent="-344488" algn="l" rtl="0" eaLnBrk="0" fontAlgn="base" hangingPunct="0">
        <a:lnSpc>
          <a:spcPts val="2200"/>
        </a:lnSpc>
        <a:spcBef>
          <a:spcPts val="700"/>
        </a:spcBef>
        <a:spcAft>
          <a:spcPct val="0"/>
        </a:spcAft>
        <a:buClr>
          <a:srgbClr val="003399"/>
        </a:buClr>
        <a:buSzPct val="80000"/>
        <a:buFont typeface="ZapfDingbats" pitchFamily="82" charset="2"/>
        <a:buChar char="r"/>
        <a:defRPr sz="2400">
          <a:solidFill>
            <a:schemeClr val="tx1"/>
          </a:solidFill>
          <a:latin typeface="+mn-lt"/>
        </a:defRPr>
      </a:lvl2pPr>
      <a:lvl3pPr marL="1087438" indent="-290513" algn="l" rtl="0" eaLnBrk="0" fontAlgn="base" hangingPunct="0">
        <a:lnSpc>
          <a:spcPts val="2000"/>
        </a:lnSpc>
        <a:spcBef>
          <a:spcPts val="500"/>
        </a:spcBef>
        <a:spcAft>
          <a:spcPct val="0"/>
        </a:spcAft>
        <a:buClr>
          <a:srgbClr val="003399"/>
        </a:buClr>
        <a:buSzPct val="80000"/>
        <a:buFont typeface="ZapfDingbats" pitchFamily="82" charset="2"/>
        <a:buChar char="m"/>
        <a:defRPr sz="2200">
          <a:solidFill>
            <a:schemeClr val="tx1"/>
          </a:solidFill>
          <a:latin typeface="+mn-lt"/>
        </a:defRPr>
      </a:lvl3pPr>
      <a:lvl4pPr marL="1482725" indent="-280988" algn="l" rtl="0" eaLnBrk="0" fontAlgn="base" hangingPunct="0">
        <a:lnSpc>
          <a:spcPts val="2000"/>
        </a:lnSpc>
        <a:spcBef>
          <a:spcPts val="700"/>
        </a:spcBef>
        <a:spcAft>
          <a:spcPct val="0"/>
        </a:spcAft>
        <a:buClr>
          <a:srgbClr val="003399"/>
        </a:buClr>
        <a:buSzPct val="80000"/>
        <a:buFont typeface="ZapfDingbats" pitchFamily="82" charset="2"/>
        <a:buChar char="q"/>
        <a:defRPr sz="2200">
          <a:solidFill>
            <a:schemeClr val="tx1"/>
          </a:solidFill>
          <a:latin typeface="+mn-lt"/>
        </a:defRPr>
      </a:lvl4pPr>
      <a:lvl5pPr marL="19446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5pPr>
      <a:lvl6pPr marL="24018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6pPr>
      <a:lvl7pPr marL="28590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7pPr>
      <a:lvl8pPr marL="33162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8pPr>
      <a:lvl9pPr marL="3773488" indent="-290513" algn="l" rtl="0" eaLnBrk="0" fontAlgn="base" hangingPunct="0">
        <a:lnSpc>
          <a:spcPct val="50000"/>
        </a:lnSpc>
        <a:spcBef>
          <a:spcPct val="50000"/>
        </a:spcBef>
        <a:spcAft>
          <a:spcPct val="0"/>
        </a:spcAft>
        <a:buClr>
          <a:srgbClr val="003399"/>
        </a:buClr>
        <a:buSzPct val="80000"/>
        <a:buFont typeface="ZapfDingbats" pitchFamily="82" charset="2"/>
        <a:buChar char="q"/>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20.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90600" y="1524000"/>
            <a:ext cx="7721600" cy="1143000"/>
          </a:xfrm>
        </p:spPr>
        <p:txBody>
          <a:bodyPr/>
          <a:lstStyle/>
          <a:p>
            <a:r>
              <a:rPr lang="en-US" sz="4800" dirty="0"/>
              <a:t>EECS 470</a:t>
            </a:r>
          </a:p>
        </p:txBody>
      </p:sp>
      <p:sp>
        <p:nvSpPr>
          <p:cNvPr id="5123" name="Rectangle 3"/>
          <p:cNvSpPr>
            <a:spLocks noGrp="1" noChangeArrowheads="1"/>
          </p:cNvSpPr>
          <p:nvPr>
            <p:ph type="subTitle" idx="1"/>
          </p:nvPr>
        </p:nvSpPr>
        <p:spPr>
          <a:xfrm>
            <a:off x="1219200" y="2743200"/>
            <a:ext cx="7162800" cy="3657600"/>
          </a:xfrm>
        </p:spPr>
        <p:txBody>
          <a:bodyPr/>
          <a:lstStyle/>
          <a:p>
            <a:pPr>
              <a:lnSpc>
                <a:spcPct val="90000"/>
              </a:lnSpc>
            </a:pPr>
            <a:r>
              <a:rPr lang="en-US" dirty="0"/>
              <a:t>Control Hazards and ILP</a:t>
            </a:r>
          </a:p>
          <a:p>
            <a:pPr>
              <a:lnSpc>
                <a:spcPct val="90000"/>
              </a:lnSpc>
            </a:pPr>
            <a:endParaRPr lang="en-US" dirty="0"/>
          </a:p>
          <a:p>
            <a:pPr>
              <a:lnSpc>
                <a:spcPct val="90000"/>
              </a:lnSpc>
            </a:pPr>
            <a:r>
              <a:rPr lang="en-US" dirty="0"/>
              <a:t>Lecture 3 – Fall 2024</a:t>
            </a:r>
          </a:p>
          <a:p>
            <a:pPr>
              <a:lnSpc>
                <a:spcPct val="90000"/>
              </a:lnSpc>
            </a:pPr>
            <a:endParaRPr lang="en-US" dirty="0"/>
          </a:p>
          <a:p>
            <a:pPr>
              <a:lnSpc>
                <a:spcPct val="90000"/>
              </a:lnSpc>
            </a:pPr>
            <a:endParaRPr lang="en-US" dirty="0"/>
          </a:p>
          <a:p>
            <a:pPr>
              <a:lnSpc>
                <a:spcPct val="90000"/>
              </a:lnSpc>
            </a:pPr>
            <a:endParaRPr lang="en-US" dirty="0"/>
          </a:p>
        </p:txBody>
      </p:sp>
      <p:pic>
        <p:nvPicPr>
          <p:cNvPr id="5124" name="Picture 4" descr="seal-color"/>
          <p:cNvPicPr>
            <a:picLocks noChangeAspect="1" noChangeArrowheads="1"/>
          </p:cNvPicPr>
          <p:nvPr/>
        </p:nvPicPr>
        <p:blipFill>
          <a:blip r:embed="rId3" cstate="print"/>
          <a:srcRect/>
          <a:stretch>
            <a:fillRect/>
          </a:stretch>
        </p:blipFill>
        <p:spPr bwMode="auto">
          <a:xfrm>
            <a:off x="4419600" y="4648200"/>
            <a:ext cx="857250" cy="857250"/>
          </a:xfrm>
          <a:prstGeom prst="rect">
            <a:avLst/>
          </a:prstGeom>
          <a:noFill/>
        </p:spPr>
      </p:pic>
      <p:sp>
        <p:nvSpPr>
          <p:cNvPr id="5" name="Rectangle 10"/>
          <p:cNvSpPr>
            <a:spLocks noChangeArrowheads="1"/>
          </p:cNvSpPr>
          <p:nvPr/>
        </p:nvSpPr>
        <p:spPr bwMode="auto">
          <a:xfrm>
            <a:off x="685800" y="5562600"/>
            <a:ext cx="8070850" cy="1015663"/>
          </a:xfrm>
          <a:prstGeom prst="rect">
            <a:avLst/>
          </a:prstGeom>
          <a:noFill/>
          <a:ln w="12700">
            <a:noFill/>
            <a:miter lim="800000"/>
            <a:headEnd/>
            <a:tailEnd/>
          </a:ln>
          <a:effectLst/>
        </p:spPr>
        <p:txBody>
          <a:bodyPr>
            <a:spAutoFit/>
          </a:bodyPr>
          <a:lstStyle/>
          <a:p>
            <a:pPr algn="l">
              <a:defRPr/>
            </a:pPr>
            <a:r>
              <a:rPr lang="en-US" altLang="en-US" sz="1500" b="0" dirty="0">
                <a:latin typeface="Verdana" pitchFamily="34" charset="0"/>
              </a:rPr>
              <a:t>Slides developed in part by Profs. Austin, </a:t>
            </a:r>
            <a:r>
              <a:rPr lang="en-US" altLang="en-US" sz="1500" b="0" dirty="0" err="1">
                <a:latin typeface="Verdana" pitchFamily="34" charset="0"/>
              </a:rPr>
              <a:t>Brehob</a:t>
            </a:r>
            <a:r>
              <a:rPr lang="en-US" altLang="en-US" sz="1500" b="0" dirty="0">
                <a:latin typeface="Verdana" pitchFamily="34" charset="0"/>
              </a:rPr>
              <a:t>, </a:t>
            </a:r>
            <a:r>
              <a:rPr lang="en-US" altLang="en-US" sz="1500" b="0" dirty="0" err="1">
                <a:latin typeface="Verdana" pitchFamily="34" charset="0"/>
              </a:rPr>
              <a:t>Falsafi</a:t>
            </a:r>
            <a:r>
              <a:rPr lang="en-US" altLang="en-US" sz="1500" b="0" dirty="0">
                <a:latin typeface="Verdana" pitchFamily="34" charset="0"/>
              </a:rPr>
              <a:t>, </a:t>
            </a:r>
            <a:r>
              <a:rPr lang="en-US" sz="1500" b="0" dirty="0">
                <a:latin typeface="Verdana" pitchFamily="34" charset="0"/>
              </a:rPr>
              <a:t>Hill, Hoe, </a:t>
            </a:r>
            <a:r>
              <a:rPr lang="en-US" sz="1500" b="0" dirty="0" err="1">
                <a:latin typeface="Verdana" pitchFamily="34" charset="0"/>
              </a:rPr>
              <a:t>Lipasti</a:t>
            </a:r>
            <a:r>
              <a:rPr lang="en-US" sz="1500" b="0" dirty="0">
                <a:latin typeface="Verdana" pitchFamily="34" charset="0"/>
              </a:rPr>
              <a:t>, Martin, Roth, </a:t>
            </a:r>
            <a:r>
              <a:rPr lang="en-US" sz="1500" b="0" dirty="0" err="1">
                <a:latin typeface="Verdana" pitchFamily="34" charset="0"/>
              </a:rPr>
              <a:t>Shen</a:t>
            </a:r>
            <a:r>
              <a:rPr lang="en-US" sz="1500" b="0" dirty="0">
                <a:latin typeface="Verdana" pitchFamily="34" charset="0"/>
              </a:rPr>
              <a:t>, Smith, </a:t>
            </a:r>
            <a:r>
              <a:rPr lang="en-US" sz="1500" b="0" dirty="0" err="1">
                <a:latin typeface="Verdana" pitchFamily="34" charset="0"/>
              </a:rPr>
              <a:t>Sohi</a:t>
            </a:r>
            <a:r>
              <a:rPr lang="en-US" sz="1500" b="0" dirty="0">
                <a:latin typeface="Verdana" pitchFamily="34" charset="0"/>
              </a:rPr>
              <a:t>, Tyson, </a:t>
            </a:r>
            <a:r>
              <a:rPr lang="en-US" sz="1500" b="0" dirty="0" err="1">
                <a:latin typeface="Verdana" pitchFamily="34" charset="0"/>
              </a:rPr>
              <a:t>Vijaykumar</a:t>
            </a:r>
            <a:r>
              <a:rPr lang="en-US" sz="1500" b="0" dirty="0">
                <a:latin typeface="Verdana" pitchFamily="34" charset="0"/>
              </a:rPr>
              <a:t>, and Wenisch of Carnegie Mellon University, Purdue University, University of Michigan, University of Pennsylvania, and University of Wisconsin. </a:t>
            </a:r>
          </a:p>
        </p:txBody>
      </p:sp>
      <p:sp>
        <p:nvSpPr>
          <p:cNvPr id="2" name="Slide Number Placeholder 1"/>
          <p:cNvSpPr>
            <a:spLocks noGrp="1"/>
          </p:cNvSpPr>
          <p:nvPr>
            <p:ph type="sldNum" sz="quarter" idx="4"/>
          </p:nvPr>
        </p:nvSpPr>
        <p:spPr>
          <a:xfrm>
            <a:off x="7239000" y="6400800"/>
            <a:ext cx="1905000" cy="457200"/>
          </a:xfrm>
        </p:spPr>
        <p:txBody>
          <a:bodyPr/>
          <a:lstStyle/>
          <a:p>
            <a:fld id="{444CD725-1C8A-438B-BCAB-4D9D570DF332}" type="slidenum">
              <a:rPr lang="en-US" smtClean="0"/>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69E81CB-31EC-4E9C-82DA-59AC6F3685B4}" type="slidenum">
              <a:rPr lang="en-US" smtClean="0"/>
              <a:pPr/>
              <a:t>10</a:t>
            </a:fld>
            <a:endParaRPr lang="en-US" dirty="0"/>
          </a:p>
        </p:txBody>
      </p:sp>
      <p:sp>
        <p:nvSpPr>
          <p:cNvPr id="494594" name="Rectangle 2"/>
          <p:cNvSpPr>
            <a:spLocks noGrp="1" noChangeArrowheads="1"/>
          </p:cNvSpPr>
          <p:nvPr>
            <p:ph type="title"/>
          </p:nvPr>
        </p:nvSpPr>
        <p:spPr/>
        <p:txBody>
          <a:bodyPr/>
          <a:lstStyle/>
          <a:p>
            <a:r>
              <a:rPr lang="en-US"/>
              <a:t>Adding stages to execute</a:t>
            </a:r>
          </a:p>
        </p:txBody>
      </p:sp>
      <p:sp>
        <p:nvSpPr>
          <p:cNvPr id="494595" name="Rectangle 3"/>
          <p:cNvSpPr>
            <a:spLocks noGrp="1" noChangeArrowheads="1"/>
          </p:cNvSpPr>
          <p:nvPr>
            <p:ph type="body" idx="1"/>
          </p:nvPr>
        </p:nvSpPr>
        <p:spPr/>
        <p:txBody>
          <a:bodyPr/>
          <a:lstStyle/>
          <a:p>
            <a:r>
              <a:rPr lang="en-US" dirty="0"/>
              <a:t>Check for structural hazards</a:t>
            </a:r>
          </a:p>
          <a:p>
            <a:pPr lvl="1"/>
            <a:r>
              <a:rPr lang="en-US" dirty="0"/>
              <a:t>ALU not pipelined</a:t>
            </a:r>
          </a:p>
          <a:p>
            <a:pPr lvl="1"/>
            <a:r>
              <a:rPr lang="en-US" dirty="0"/>
              <a:t>Multiple ALU ops completing at same time</a:t>
            </a:r>
          </a:p>
          <a:p>
            <a:r>
              <a:rPr lang="en-US" dirty="0"/>
              <a:t>Data hazards may cause delays </a:t>
            </a:r>
          </a:p>
          <a:p>
            <a:pPr lvl="1"/>
            <a:r>
              <a:rPr lang="en-US" dirty="0"/>
              <a:t>If </a:t>
            </a:r>
            <a:r>
              <a:rPr lang="en-US" dirty="0" err="1"/>
              <a:t>multicycle</a:t>
            </a:r>
            <a:r>
              <a:rPr lang="en-US" dirty="0"/>
              <a:t> op hasn't computed data before the dependent instruction is ready to execute</a:t>
            </a:r>
          </a:p>
          <a:p>
            <a:r>
              <a:rPr lang="en-US" dirty="0"/>
              <a:t>Performance penalty for each stall</a:t>
            </a:r>
          </a:p>
        </p:txBody>
      </p:sp>
      <p:sp>
        <p:nvSpPr>
          <p:cNvPr id="6" name="TextBox 5"/>
          <p:cNvSpPr txBox="1"/>
          <p:nvPr/>
        </p:nvSpPr>
        <p:spPr>
          <a:xfrm>
            <a:off x="0" y="0"/>
            <a:ext cx="1372492" cy="461665"/>
          </a:xfrm>
          <a:prstGeom prst="rect">
            <a:avLst/>
          </a:prstGeom>
          <a:noFill/>
        </p:spPr>
        <p:txBody>
          <a:bodyPr wrap="none" rtlCol="0">
            <a:spAutoFit/>
          </a:bodyPr>
          <a:lstStyle/>
          <a:p>
            <a:r>
              <a:rPr lang="en-US" sz="1200" b="0" dirty="0">
                <a:solidFill>
                  <a:srgbClr val="FF0000"/>
                </a:solidFill>
              </a:rPr>
              <a:t>Improving pipeline</a:t>
            </a:r>
          </a:p>
          <a:p>
            <a:r>
              <a:rPr lang="en-US" sz="1200" b="0" dirty="0">
                <a:solidFill>
                  <a:srgbClr val="FF0000"/>
                </a:solidFill>
              </a:rPr>
              <a:t>performance</a:t>
            </a:r>
            <a:endParaRPr lang="en-US" sz="1400" b="0" dirty="0">
              <a:solidFill>
                <a:srgbClr val="FF0000"/>
              </a:solidFill>
            </a:endParaRPr>
          </a:p>
        </p:txBody>
      </p:sp>
    </p:spTree>
    <p:extLst>
      <p:ext uri="{BB962C8B-B14F-4D97-AF65-F5344CB8AC3E}">
        <p14:creationId xmlns:p14="http://schemas.microsoft.com/office/powerpoint/2010/main" val="261788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01BACE0-7517-4E11-9FD2-8F9F568FC0FA}" type="slidenum">
              <a:rPr lang="en-US" smtClean="0"/>
              <a:pPr/>
              <a:t>11</a:t>
            </a:fld>
            <a:endParaRPr lang="en-US" dirty="0"/>
          </a:p>
        </p:txBody>
      </p:sp>
      <p:sp>
        <p:nvSpPr>
          <p:cNvPr id="496642" name="Rectangle 2"/>
          <p:cNvSpPr>
            <a:spLocks noGrp="1" noChangeArrowheads="1"/>
          </p:cNvSpPr>
          <p:nvPr>
            <p:ph type="title"/>
          </p:nvPr>
        </p:nvSpPr>
        <p:spPr/>
        <p:txBody>
          <a:bodyPr/>
          <a:lstStyle/>
          <a:p>
            <a:r>
              <a:rPr lang="en-US"/>
              <a:t>Adding stages to memory, writeback</a:t>
            </a:r>
          </a:p>
        </p:txBody>
      </p:sp>
      <p:sp>
        <p:nvSpPr>
          <p:cNvPr id="496643" name="Rectangle 3"/>
          <p:cNvSpPr>
            <a:spLocks noGrp="1" noChangeArrowheads="1"/>
          </p:cNvSpPr>
          <p:nvPr>
            <p:ph type="body" idx="1"/>
          </p:nvPr>
        </p:nvSpPr>
        <p:spPr/>
        <p:txBody>
          <a:bodyPr/>
          <a:lstStyle/>
          <a:p>
            <a:r>
              <a:rPr lang="en-US"/>
              <a:t>Instructions ready to execute may need to wait longer for multi-cycle memory stage</a:t>
            </a:r>
          </a:p>
          <a:p>
            <a:r>
              <a:rPr lang="en-US"/>
              <a:t>Adds more pipeline registers</a:t>
            </a:r>
          </a:p>
          <a:p>
            <a:pPr lvl="1"/>
            <a:r>
              <a:rPr lang="en-US"/>
              <a:t>Thus more source registers to forward</a:t>
            </a:r>
          </a:p>
          <a:p>
            <a:pPr lvl="2"/>
            <a:r>
              <a:rPr lang="en-US"/>
              <a:t>More complex hazard detection</a:t>
            </a:r>
          </a:p>
          <a:p>
            <a:pPr lvl="2"/>
            <a:r>
              <a:rPr lang="en-US"/>
              <a:t>Wider muxes</a:t>
            </a:r>
          </a:p>
          <a:p>
            <a:pPr lvl="2"/>
            <a:r>
              <a:rPr lang="en-US"/>
              <a:t>More control bits to manage muxes</a:t>
            </a:r>
          </a:p>
        </p:txBody>
      </p:sp>
      <p:sp>
        <p:nvSpPr>
          <p:cNvPr id="6" name="TextBox 5"/>
          <p:cNvSpPr txBox="1"/>
          <p:nvPr/>
        </p:nvSpPr>
        <p:spPr>
          <a:xfrm>
            <a:off x="0" y="0"/>
            <a:ext cx="1372492" cy="461665"/>
          </a:xfrm>
          <a:prstGeom prst="rect">
            <a:avLst/>
          </a:prstGeom>
          <a:noFill/>
        </p:spPr>
        <p:txBody>
          <a:bodyPr wrap="none" rtlCol="0">
            <a:spAutoFit/>
          </a:bodyPr>
          <a:lstStyle/>
          <a:p>
            <a:r>
              <a:rPr lang="en-US" sz="1200" b="0" dirty="0">
                <a:solidFill>
                  <a:srgbClr val="FF0000"/>
                </a:solidFill>
              </a:rPr>
              <a:t>Improving pipeline</a:t>
            </a:r>
          </a:p>
          <a:p>
            <a:r>
              <a:rPr lang="en-US" sz="1200" b="0" dirty="0">
                <a:solidFill>
                  <a:srgbClr val="FF0000"/>
                </a:solidFill>
              </a:rPr>
              <a:t>performance</a:t>
            </a:r>
            <a:endParaRPr lang="en-US" sz="1400" b="0" dirty="0">
              <a:solidFill>
                <a:srgbClr val="FF0000"/>
              </a:solidFill>
            </a:endParaRPr>
          </a:p>
        </p:txBody>
      </p:sp>
    </p:spTree>
    <p:extLst>
      <p:ext uri="{BB962C8B-B14F-4D97-AF65-F5344CB8AC3E}">
        <p14:creationId xmlns:p14="http://schemas.microsoft.com/office/powerpoint/2010/main" val="3843335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85FF20FA-9997-4DA1-8535-D8A8C03BAFD7}" type="slidenum">
              <a:rPr lang="en-US" smtClean="0"/>
              <a:pPr/>
              <a:t>12</a:t>
            </a:fld>
            <a:endParaRPr lang="en-US" dirty="0"/>
          </a:p>
        </p:txBody>
      </p:sp>
      <p:sp>
        <p:nvSpPr>
          <p:cNvPr id="501762" name="Rectangle 2"/>
          <p:cNvSpPr>
            <a:spLocks noGrp="1" noChangeArrowheads="1"/>
          </p:cNvSpPr>
          <p:nvPr>
            <p:ph type="title"/>
          </p:nvPr>
        </p:nvSpPr>
        <p:spPr/>
        <p:txBody>
          <a:bodyPr/>
          <a:lstStyle/>
          <a:p>
            <a:r>
              <a:rPr lang="en-US"/>
              <a:t>Wider pipelines</a:t>
            </a:r>
          </a:p>
        </p:txBody>
      </p:sp>
      <p:sp>
        <p:nvSpPr>
          <p:cNvPr id="501765" name="Rectangle 5"/>
          <p:cNvSpPr>
            <a:spLocks noChangeArrowheads="1"/>
          </p:cNvSpPr>
          <p:nvPr/>
        </p:nvSpPr>
        <p:spPr bwMode="auto">
          <a:xfrm>
            <a:off x="1905000" y="2209800"/>
            <a:ext cx="914400" cy="685800"/>
          </a:xfrm>
          <a:prstGeom prst="rect">
            <a:avLst/>
          </a:prstGeom>
          <a:solidFill>
            <a:schemeClr val="accent1"/>
          </a:solidFill>
          <a:ln w="28575">
            <a:solidFill>
              <a:schemeClr val="tx1"/>
            </a:solidFill>
            <a:miter lim="800000"/>
            <a:headEnd/>
            <a:tailEnd/>
          </a:ln>
          <a:effectLst/>
        </p:spPr>
        <p:txBody>
          <a:bodyPr wrap="none" anchor="ctr"/>
          <a:lstStyle/>
          <a:p>
            <a:pPr algn="ctr"/>
            <a:r>
              <a:rPr lang="en-US"/>
              <a:t>fetch</a:t>
            </a:r>
          </a:p>
        </p:txBody>
      </p:sp>
      <p:sp>
        <p:nvSpPr>
          <p:cNvPr id="501766" name="Rectangle 6"/>
          <p:cNvSpPr>
            <a:spLocks noChangeArrowheads="1"/>
          </p:cNvSpPr>
          <p:nvPr/>
        </p:nvSpPr>
        <p:spPr bwMode="auto">
          <a:xfrm>
            <a:off x="3124200" y="2209800"/>
            <a:ext cx="914400" cy="685800"/>
          </a:xfrm>
          <a:prstGeom prst="rect">
            <a:avLst/>
          </a:prstGeom>
          <a:solidFill>
            <a:schemeClr val="accent1"/>
          </a:solidFill>
          <a:ln w="28575">
            <a:solidFill>
              <a:schemeClr val="tx1"/>
            </a:solidFill>
            <a:miter lim="800000"/>
            <a:headEnd/>
            <a:tailEnd/>
          </a:ln>
          <a:effectLst/>
        </p:spPr>
        <p:txBody>
          <a:bodyPr wrap="none" anchor="ctr"/>
          <a:lstStyle/>
          <a:p>
            <a:pPr algn="ctr"/>
            <a:r>
              <a:rPr lang="en-US" sz="2000"/>
              <a:t>decode</a:t>
            </a:r>
          </a:p>
        </p:txBody>
      </p:sp>
      <p:sp>
        <p:nvSpPr>
          <p:cNvPr id="501767" name="Rectangle 7"/>
          <p:cNvSpPr>
            <a:spLocks noChangeArrowheads="1"/>
          </p:cNvSpPr>
          <p:nvPr/>
        </p:nvSpPr>
        <p:spPr bwMode="auto">
          <a:xfrm>
            <a:off x="4343400" y="2209800"/>
            <a:ext cx="914400" cy="685800"/>
          </a:xfrm>
          <a:prstGeom prst="rect">
            <a:avLst/>
          </a:prstGeom>
          <a:solidFill>
            <a:schemeClr val="accent1"/>
          </a:solidFill>
          <a:ln w="28575">
            <a:solidFill>
              <a:schemeClr val="tx1"/>
            </a:solidFill>
            <a:miter lim="800000"/>
            <a:headEnd/>
            <a:tailEnd/>
          </a:ln>
          <a:effectLst/>
        </p:spPr>
        <p:txBody>
          <a:bodyPr wrap="none" anchor="ctr"/>
          <a:lstStyle/>
          <a:p>
            <a:pPr algn="ctr"/>
            <a:r>
              <a:rPr lang="en-US" sz="2000"/>
              <a:t>execute</a:t>
            </a:r>
          </a:p>
        </p:txBody>
      </p:sp>
      <p:sp>
        <p:nvSpPr>
          <p:cNvPr id="501768" name="Rectangle 8"/>
          <p:cNvSpPr>
            <a:spLocks noChangeArrowheads="1"/>
          </p:cNvSpPr>
          <p:nvPr/>
        </p:nvSpPr>
        <p:spPr bwMode="auto">
          <a:xfrm>
            <a:off x="5562600" y="2209800"/>
            <a:ext cx="914400" cy="685800"/>
          </a:xfrm>
          <a:prstGeom prst="rect">
            <a:avLst/>
          </a:prstGeom>
          <a:solidFill>
            <a:schemeClr val="accent1"/>
          </a:solidFill>
          <a:ln w="28575">
            <a:solidFill>
              <a:schemeClr val="tx1"/>
            </a:solidFill>
            <a:miter lim="800000"/>
            <a:headEnd/>
            <a:tailEnd/>
          </a:ln>
          <a:effectLst/>
        </p:spPr>
        <p:txBody>
          <a:bodyPr wrap="none" anchor="ctr"/>
          <a:lstStyle/>
          <a:p>
            <a:pPr algn="ctr"/>
            <a:r>
              <a:rPr lang="en-US"/>
              <a:t>mem</a:t>
            </a:r>
          </a:p>
        </p:txBody>
      </p:sp>
      <p:sp>
        <p:nvSpPr>
          <p:cNvPr id="501769" name="Rectangle 9"/>
          <p:cNvSpPr>
            <a:spLocks noChangeArrowheads="1"/>
          </p:cNvSpPr>
          <p:nvPr/>
        </p:nvSpPr>
        <p:spPr bwMode="auto">
          <a:xfrm>
            <a:off x="6781800" y="2209800"/>
            <a:ext cx="914400" cy="685800"/>
          </a:xfrm>
          <a:prstGeom prst="rect">
            <a:avLst/>
          </a:prstGeom>
          <a:solidFill>
            <a:schemeClr val="accent1"/>
          </a:solidFill>
          <a:ln w="28575">
            <a:solidFill>
              <a:schemeClr val="tx1"/>
            </a:solidFill>
            <a:miter lim="800000"/>
            <a:headEnd/>
            <a:tailEnd/>
          </a:ln>
          <a:effectLst/>
        </p:spPr>
        <p:txBody>
          <a:bodyPr wrap="none" anchor="ctr"/>
          <a:lstStyle/>
          <a:p>
            <a:pPr algn="ctr"/>
            <a:r>
              <a:rPr lang="en-US"/>
              <a:t>WB</a:t>
            </a:r>
          </a:p>
        </p:txBody>
      </p:sp>
      <p:sp>
        <p:nvSpPr>
          <p:cNvPr id="501770" name="Rectangle 10"/>
          <p:cNvSpPr>
            <a:spLocks noChangeArrowheads="1"/>
          </p:cNvSpPr>
          <p:nvPr/>
        </p:nvSpPr>
        <p:spPr bwMode="auto">
          <a:xfrm>
            <a:off x="1905000" y="3200400"/>
            <a:ext cx="914400" cy="685800"/>
          </a:xfrm>
          <a:prstGeom prst="rect">
            <a:avLst/>
          </a:prstGeom>
          <a:solidFill>
            <a:schemeClr val="accent1"/>
          </a:solidFill>
          <a:ln w="28575">
            <a:solidFill>
              <a:schemeClr val="tx1"/>
            </a:solidFill>
            <a:miter lim="800000"/>
            <a:headEnd/>
            <a:tailEnd/>
          </a:ln>
          <a:effectLst/>
        </p:spPr>
        <p:txBody>
          <a:bodyPr wrap="none" anchor="ctr"/>
          <a:lstStyle/>
          <a:p>
            <a:pPr algn="ctr"/>
            <a:r>
              <a:rPr lang="en-US"/>
              <a:t>fetch</a:t>
            </a:r>
          </a:p>
        </p:txBody>
      </p:sp>
      <p:sp>
        <p:nvSpPr>
          <p:cNvPr id="501771" name="Rectangle 11"/>
          <p:cNvSpPr>
            <a:spLocks noChangeArrowheads="1"/>
          </p:cNvSpPr>
          <p:nvPr/>
        </p:nvSpPr>
        <p:spPr bwMode="auto">
          <a:xfrm>
            <a:off x="3124200" y="3200400"/>
            <a:ext cx="914400" cy="685800"/>
          </a:xfrm>
          <a:prstGeom prst="rect">
            <a:avLst/>
          </a:prstGeom>
          <a:solidFill>
            <a:schemeClr val="accent1"/>
          </a:solidFill>
          <a:ln w="28575">
            <a:solidFill>
              <a:schemeClr val="tx1"/>
            </a:solidFill>
            <a:miter lim="800000"/>
            <a:headEnd/>
            <a:tailEnd/>
          </a:ln>
          <a:effectLst/>
        </p:spPr>
        <p:txBody>
          <a:bodyPr wrap="none" anchor="ctr"/>
          <a:lstStyle/>
          <a:p>
            <a:pPr algn="ctr"/>
            <a:r>
              <a:rPr lang="en-US" sz="2000"/>
              <a:t>decode</a:t>
            </a:r>
          </a:p>
        </p:txBody>
      </p:sp>
      <p:sp>
        <p:nvSpPr>
          <p:cNvPr id="501772" name="Rectangle 12"/>
          <p:cNvSpPr>
            <a:spLocks noChangeArrowheads="1"/>
          </p:cNvSpPr>
          <p:nvPr/>
        </p:nvSpPr>
        <p:spPr bwMode="auto">
          <a:xfrm>
            <a:off x="4343400" y="3200400"/>
            <a:ext cx="914400" cy="685800"/>
          </a:xfrm>
          <a:prstGeom prst="rect">
            <a:avLst/>
          </a:prstGeom>
          <a:solidFill>
            <a:schemeClr val="accent1"/>
          </a:solidFill>
          <a:ln w="28575">
            <a:solidFill>
              <a:schemeClr val="tx1"/>
            </a:solidFill>
            <a:miter lim="800000"/>
            <a:headEnd/>
            <a:tailEnd/>
          </a:ln>
          <a:effectLst/>
        </p:spPr>
        <p:txBody>
          <a:bodyPr wrap="none" anchor="ctr"/>
          <a:lstStyle/>
          <a:p>
            <a:pPr algn="ctr"/>
            <a:r>
              <a:rPr lang="en-US" sz="2000"/>
              <a:t>execute</a:t>
            </a:r>
          </a:p>
        </p:txBody>
      </p:sp>
      <p:sp>
        <p:nvSpPr>
          <p:cNvPr id="501773" name="Rectangle 13"/>
          <p:cNvSpPr>
            <a:spLocks noChangeArrowheads="1"/>
          </p:cNvSpPr>
          <p:nvPr/>
        </p:nvSpPr>
        <p:spPr bwMode="auto">
          <a:xfrm>
            <a:off x="5562600" y="3200400"/>
            <a:ext cx="914400" cy="685800"/>
          </a:xfrm>
          <a:prstGeom prst="rect">
            <a:avLst/>
          </a:prstGeom>
          <a:solidFill>
            <a:schemeClr val="accent1"/>
          </a:solidFill>
          <a:ln w="28575">
            <a:solidFill>
              <a:schemeClr val="tx1"/>
            </a:solidFill>
            <a:miter lim="800000"/>
            <a:headEnd/>
            <a:tailEnd/>
          </a:ln>
          <a:effectLst/>
        </p:spPr>
        <p:txBody>
          <a:bodyPr wrap="none" anchor="ctr"/>
          <a:lstStyle/>
          <a:p>
            <a:pPr algn="ctr"/>
            <a:r>
              <a:rPr lang="en-US"/>
              <a:t>mem</a:t>
            </a:r>
          </a:p>
        </p:txBody>
      </p:sp>
      <p:sp>
        <p:nvSpPr>
          <p:cNvPr id="501774" name="Rectangle 14"/>
          <p:cNvSpPr>
            <a:spLocks noChangeArrowheads="1"/>
          </p:cNvSpPr>
          <p:nvPr/>
        </p:nvSpPr>
        <p:spPr bwMode="auto">
          <a:xfrm>
            <a:off x="6781800" y="3200400"/>
            <a:ext cx="914400" cy="685800"/>
          </a:xfrm>
          <a:prstGeom prst="rect">
            <a:avLst/>
          </a:prstGeom>
          <a:solidFill>
            <a:schemeClr val="accent1"/>
          </a:solidFill>
          <a:ln w="28575">
            <a:solidFill>
              <a:schemeClr val="tx1"/>
            </a:solidFill>
            <a:miter lim="800000"/>
            <a:headEnd/>
            <a:tailEnd/>
          </a:ln>
          <a:effectLst/>
        </p:spPr>
        <p:txBody>
          <a:bodyPr wrap="none" anchor="ctr"/>
          <a:lstStyle/>
          <a:p>
            <a:pPr algn="ctr"/>
            <a:r>
              <a:rPr lang="en-US"/>
              <a:t>WB</a:t>
            </a:r>
          </a:p>
        </p:txBody>
      </p:sp>
      <p:sp>
        <p:nvSpPr>
          <p:cNvPr id="501775" name="Text Box 15"/>
          <p:cNvSpPr txBox="1">
            <a:spLocks noChangeArrowheads="1"/>
          </p:cNvSpPr>
          <p:nvPr/>
        </p:nvSpPr>
        <p:spPr bwMode="auto">
          <a:xfrm>
            <a:off x="1905000" y="4191000"/>
            <a:ext cx="6146800" cy="2282825"/>
          </a:xfrm>
          <a:prstGeom prst="rect">
            <a:avLst/>
          </a:prstGeom>
          <a:noFill/>
          <a:ln w="28575">
            <a:noFill/>
            <a:miter lim="800000"/>
            <a:headEnd/>
            <a:tailEnd/>
          </a:ln>
          <a:effectLst/>
        </p:spPr>
        <p:txBody>
          <a:bodyPr wrap="none">
            <a:spAutoFit/>
          </a:bodyPr>
          <a:lstStyle/>
          <a:p>
            <a:r>
              <a:rPr lang="en-US" dirty="0"/>
              <a:t>More complex hazard detection</a:t>
            </a:r>
          </a:p>
          <a:p>
            <a:pPr lvl="2">
              <a:buFontTx/>
              <a:buChar char="•"/>
            </a:pPr>
            <a:r>
              <a:rPr lang="en-US" dirty="0"/>
              <a:t> 2X pipeline registers to forward from</a:t>
            </a:r>
          </a:p>
          <a:p>
            <a:pPr lvl="2">
              <a:buFontTx/>
              <a:buChar char="•"/>
            </a:pPr>
            <a:r>
              <a:rPr lang="en-US" dirty="0"/>
              <a:t> 2X more instructions to check</a:t>
            </a:r>
          </a:p>
          <a:p>
            <a:pPr lvl="2">
              <a:buFontTx/>
              <a:buChar char="•"/>
            </a:pPr>
            <a:r>
              <a:rPr lang="en-US" dirty="0"/>
              <a:t> 2X more destinations (</a:t>
            </a:r>
            <a:r>
              <a:rPr lang="en-US" dirty="0" err="1"/>
              <a:t>muxes</a:t>
            </a:r>
            <a:r>
              <a:rPr lang="en-US" dirty="0"/>
              <a:t>)</a:t>
            </a:r>
          </a:p>
          <a:p>
            <a:pPr lvl="2">
              <a:buFontTx/>
              <a:buChar char="•"/>
            </a:pPr>
            <a:r>
              <a:rPr lang="en-US" dirty="0"/>
              <a:t> Need to worry about dependent </a:t>
            </a:r>
          </a:p>
          <a:p>
            <a:r>
              <a:rPr lang="en-US" dirty="0"/>
              <a:t>	   instructions in the same stage</a:t>
            </a:r>
          </a:p>
        </p:txBody>
      </p:sp>
      <p:sp>
        <p:nvSpPr>
          <p:cNvPr id="16" name="TextBox 15"/>
          <p:cNvSpPr txBox="1"/>
          <p:nvPr/>
        </p:nvSpPr>
        <p:spPr>
          <a:xfrm>
            <a:off x="0" y="0"/>
            <a:ext cx="1372492" cy="461665"/>
          </a:xfrm>
          <a:prstGeom prst="rect">
            <a:avLst/>
          </a:prstGeom>
          <a:noFill/>
        </p:spPr>
        <p:txBody>
          <a:bodyPr wrap="none" rtlCol="0">
            <a:spAutoFit/>
          </a:bodyPr>
          <a:lstStyle/>
          <a:p>
            <a:r>
              <a:rPr lang="en-US" sz="1200" b="0" dirty="0">
                <a:solidFill>
                  <a:srgbClr val="FF0000"/>
                </a:solidFill>
              </a:rPr>
              <a:t>Improving pipeline</a:t>
            </a:r>
          </a:p>
          <a:p>
            <a:r>
              <a:rPr lang="en-US" sz="1200" b="0" dirty="0">
                <a:solidFill>
                  <a:srgbClr val="FF0000"/>
                </a:solidFill>
              </a:rPr>
              <a:t>performance</a:t>
            </a:r>
            <a:endParaRPr lang="en-US" sz="1400" b="0" dirty="0">
              <a:solidFill>
                <a:srgbClr val="FF0000"/>
              </a:solidFill>
            </a:endParaRPr>
          </a:p>
        </p:txBody>
      </p:sp>
    </p:spTree>
    <p:extLst>
      <p:ext uri="{BB962C8B-B14F-4D97-AF65-F5344CB8AC3E}">
        <p14:creationId xmlns:p14="http://schemas.microsoft.com/office/powerpoint/2010/main" val="136542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507C7E6-5413-4B22-B24F-C4BCE5D5855D}" type="slidenum">
              <a:rPr lang="en-US" smtClean="0"/>
              <a:pPr/>
              <a:t>13</a:t>
            </a:fld>
            <a:endParaRPr lang="en-US" dirty="0"/>
          </a:p>
        </p:txBody>
      </p:sp>
      <p:sp>
        <p:nvSpPr>
          <p:cNvPr id="502786" name="Rectangle 2"/>
          <p:cNvSpPr>
            <a:spLocks noGrp="1" noChangeArrowheads="1"/>
          </p:cNvSpPr>
          <p:nvPr>
            <p:ph type="title"/>
          </p:nvPr>
        </p:nvSpPr>
        <p:spPr/>
        <p:txBody>
          <a:bodyPr/>
          <a:lstStyle/>
          <a:p>
            <a:r>
              <a:rPr lang="en-US" dirty="0"/>
              <a:t>Making forwarding explicit</a:t>
            </a:r>
          </a:p>
        </p:txBody>
      </p:sp>
      <p:sp>
        <p:nvSpPr>
          <p:cNvPr id="502787" name="Rectangle 3"/>
          <p:cNvSpPr>
            <a:spLocks noGrp="1" noChangeArrowheads="1"/>
          </p:cNvSpPr>
          <p:nvPr>
            <p:ph type="body" idx="1"/>
          </p:nvPr>
        </p:nvSpPr>
        <p:spPr/>
        <p:txBody>
          <a:bodyPr/>
          <a:lstStyle/>
          <a:p>
            <a:r>
              <a:rPr lang="en-US" dirty="0">
                <a:solidFill>
                  <a:srgbClr val="FF0000"/>
                </a:solidFill>
              </a:rPr>
              <a:t>add  r1 </a:t>
            </a:r>
            <a:r>
              <a:rPr lang="en-US" dirty="0">
                <a:solidFill>
                  <a:srgbClr val="FF0000"/>
                </a:solidFill>
                <a:sym typeface="Symbol" pitchFamily="18" charset="2"/>
              </a:rPr>
              <a:t> r2, EX/</a:t>
            </a:r>
            <a:r>
              <a:rPr lang="en-US" dirty="0" err="1">
                <a:solidFill>
                  <a:srgbClr val="FF0000"/>
                </a:solidFill>
                <a:sym typeface="Symbol" pitchFamily="18" charset="2"/>
              </a:rPr>
              <a:t>Mem</a:t>
            </a:r>
            <a:r>
              <a:rPr lang="en-US" dirty="0">
                <a:solidFill>
                  <a:srgbClr val="FF0000"/>
                </a:solidFill>
                <a:sym typeface="Symbol" pitchFamily="18" charset="2"/>
              </a:rPr>
              <a:t> ALU result</a:t>
            </a:r>
          </a:p>
          <a:p>
            <a:pPr lvl="1"/>
            <a:r>
              <a:rPr lang="en-US" dirty="0"/>
              <a:t>Include direct </a:t>
            </a:r>
            <a:r>
              <a:rPr lang="en-US" dirty="0" err="1"/>
              <a:t>mux</a:t>
            </a:r>
            <a:r>
              <a:rPr lang="en-US" dirty="0"/>
              <a:t> controls into the ISA</a:t>
            </a:r>
          </a:p>
          <a:p>
            <a:pPr lvl="1"/>
            <a:r>
              <a:rPr lang="en-US" dirty="0"/>
              <a:t>Hazard detection is now a compiler task</a:t>
            </a:r>
          </a:p>
          <a:p>
            <a:pPr lvl="1"/>
            <a:r>
              <a:rPr lang="en-US" dirty="0"/>
              <a:t>New micro-architecture leads to new ISA</a:t>
            </a:r>
          </a:p>
          <a:p>
            <a:pPr lvl="2"/>
            <a:r>
              <a:rPr lang="en-US" dirty="0"/>
              <a:t>Is this why this approach always seems to fail?</a:t>
            </a:r>
            <a:br>
              <a:rPr lang="en-US" dirty="0"/>
            </a:br>
            <a:r>
              <a:rPr lang="en-US" dirty="0"/>
              <a:t>(e.g., simple VLIW, Motorola 88k)</a:t>
            </a:r>
          </a:p>
          <a:p>
            <a:pPr lvl="1"/>
            <a:r>
              <a:rPr lang="en-US" dirty="0"/>
              <a:t>Can reduce some resources</a:t>
            </a:r>
          </a:p>
          <a:p>
            <a:pPr lvl="2"/>
            <a:r>
              <a:rPr lang="en-US" dirty="0"/>
              <a:t>Eliminates complex conflict checkers</a:t>
            </a:r>
          </a:p>
          <a:p>
            <a:endParaRPr lang="en-US" dirty="0"/>
          </a:p>
        </p:txBody>
      </p:sp>
      <p:sp>
        <p:nvSpPr>
          <p:cNvPr id="6" name="TextBox 5"/>
          <p:cNvSpPr txBox="1"/>
          <p:nvPr/>
        </p:nvSpPr>
        <p:spPr>
          <a:xfrm>
            <a:off x="0" y="0"/>
            <a:ext cx="1200970" cy="461665"/>
          </a:xfrm>
          <a:prstGeom prst="rect">
            <a:avLst/>
          </a:prstGeom>
          <a:noFill/>
        </p:spPr>
        <p:txBody>
          <a:bodyPr wrap="none" rtlCol="0">
            <a:spAutoFit/>
          </a:bodyPr>
          <a:lstStyle/>
          <a:p>
            <a:r>
              <a:rPr lang="en-US" sz="1200" b="0" dirty="0">
                <a:solidFill>
                  <a:srgbClr val="FF0000"/>
                </a:solidFill>
              </a:rPr>
              <a:t>Other pipelining</a:t>
            </a:r>
            <a:br>
              <a:rPr lang="en-US" sz="1200" b="0" dirty="0">
                <a:solidFill>
                  <a:srgbClr val="FF0000"/>
                </a:solidFill>
              </a:rPr>
            </a:br>
            <a:r>
              <a:rPr lang="en-US" sz="1200" b="0" dirty="0">
                <a:solidFill>
                  <a:srgbClr val="FF0000"/>
                </a:solidFill>
              </a:rPr>
              <a:t>options</a:t>
            </a:r>
            <a:endParaRPr lang="en-US" sz="1400" b="0" dirty="0">
              <a:solidFill>
                <a:srgbClr val="FF0000"/>
              </a:solidFill>
            </a:endParaRPr>
          </a:p>
        </p:txBody>
      </p:sp>
    </p:spTree>
    <p:extLst>
      <p:ext uri="{BB962C8B-B14F-4D97-AF65-F5344CB8AC3E}">
        <p14:creationId xmlns:p14="http://schemas.microsoft.com/office/powerpoint/2010/main" val="145952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Today</a:t>
            </a:r>
          </a:p>
        </p:txBody>
      </p:sp>
      <p:sp>
        <p:nvSpPr>
          <p:cNvPr id="6" name="Content Placeholder 5"/>
          <p:cNvSpPr>
            <a:spLocks noGrp="1"/>
          </p:cNvSpPr>
          <p:nvPr>
            <p:ph idx="1"/>
          </p:nvPr>
        </p:nvSpPr>
        <p:spPr/>
        <p:txBody>
          <a:bodyPr/>
          <a:lstStyle/>
          <a:p>
            <a:r>
              <a:rPr lang="en-US" dirty="0">
                <a:solidFill>
                  <a:schemeClr val="accent4">
                    <a:lumMod val="50000"/>
                    <a:lumOff val="50000"/>
                  </a:schemeClr>
                </a:solidFill>
              </a:rPr>
              <a:t>Review and finish up control hazards. Examine other pipeline changes</a:t>
            </a:r>
          </a:p>
          <a:p>
            <a:endParaRPr lang="en-US" dirty="0">
              <a:solidFill>
                <a:schemeClr val="accent4">
                  <a:lumMod val="50000"/>
                  <a:lumOff val="50000"/>
                </a:schemeClr>
              </a:solidFill>
            </a:endParaRPr>
          </a:p>
          <a:p>
            <a:r>
              <a:rPr lang="en-US" dirty="0"/>
              <a:t>Costs and Power</a:t>
            </a:r>
          </a:p>
          <a:p>
            <a:endParaRPr lang="en-US" dirty="0"/>
          </a:p>
          <a:p>
            <a:r>
              <a:rPr lang="en-US" dirty="0"/>
              <a:t>Instruction Level Parallelism (ILP) and Dynamic Execution</a:t>
            </a:r>
          </a:p>
          <a:p>
            <a:endParaRPr lang="en-US" dirty="0"/>
          </a:p>
        </p:txBody>
      </p:sp>
      <p:sp>
        <p:nvSpPr>
          <p:cNvPr id="2" name="Slide Number Placeholder 1"/>
          <p:cNvSpPr>
            <a:spLocks noGrp="1"/>
          </p:cNvSpPr>
          <p:nvPr>
            <p:ph type="sldNum" sz="quarter" idx="12"/>
          </p:nvPr>
        </p:nvSpPr>
        <p:spPr/>
        <p:txBody>
          <a:bodyPr/>
          <a:lstStyle/>
          <a:p>
            <a:fld id="{42D40977-8517-4430-9491-E6F8AF73A7FB}" type="slidenum">
              <a:rPr lang="en-US" smtClean="0"/>
              <a:pPr/>
              <a:t>14</a:t>
            </a:fld>
            <a:endParaRPr lang="en-US" dirty="0"/>
          </a:p>
        </p:txBody>
      </p:sp>
    </p:spTree>
    <p:extLst>
      <p:ext uri="{BB962C8B-B14F-4D97-AF65-F5344CB8AC3E}">
        <p14:creationId xmlns:p14="http://schemas.microsoft.com/office/powerpoint/2010/main" val="21105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E33D09"/>
                                      </p:to>
                                    </p:animClr>
                                    <p:animClr clrSpc="rgb" dir="cw">
                                      <p:cBhvr>
                                        <p:cTn id="7" dur="500" fill="hold"/>
                                        <p:tgtEl>
                                          <p:spTgt spid="6">
                                            <p:txEl>
                                              <p:pRg st="0" end="0"/>
                                            </p:txEl>
                                          </p:spTgt>
                                        </p:tgtEl>
                                        <p:attrNameLst>
                                          <p:attrName>fillcolor</p:attrName>
                                        </p:attrNameLst>
                                      </p:cBhvr>
                                      <p:to>
                                        <a:srgbClr val="E33D09"/>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6">
                                            <p:txEl>
                                              <p:pRg st="2" end="2"/>
                                            </p:txEl>
                                          </p:spTgt>
                                        </p:tgtEl>
                                        <p:attrNameLst>
                                          <p:attrName>style.color</p:attrName>
                                        </p:attrNameLst>
                                      </p:cBhvr>
                                      <p:to>
                                        <a:srgbClr val="E33D09"/>
                                      </p:to>
                                    </p:animClr>
                                    <p:animClr clrSpc="rgb" dir="cw">
                                      <p:cBhvr>
                                        <p:cTn id="14" dur="500" fill="hold"/>
                                        <p:tgtEl>
                                          <p:spTgt spid="6">
                                            <p:txEl>
                                              <p:pRg st="2" end="2"/>
                                            </p:txEl>
                                          </p:spTgt>
                                        </p:tgtEl>
                                        <p:attrNameLst>
                                          <p:attrName>fillcolor</p:attrName>
                                        </p:attrNameLst>
                                      </p:cBhvr>
                                      <p:to>
                                        <a:srgbClr val="E33D09"/>
                                      </p:to>
                                    </p:animClr>
                                    <p:set>
                                      <p:cBhvr>
                                        <p:cTn id="15" dur="500" fill="hold"/>
                                        <p:tgtEl>
                                          <p:spTgt spid="6">
                                            <p:txEl>
                                              <p:pRg st="2" end="2"/>
                                            </p:txEl>
                                          </p:spTgt>
                                        </p:tgtEl>
                                        <p:attrNameLst>
                                          <p:attrName>fill.type</p:attrName>
                                        </p:attrNameLst>
                                      </p:cBhvr>
                                      <p:to>
                                        <p:strVal val="solid"/>
                                      </p:to>
                                    </p:set>
                                    <p:set>
                                      <p:cBhvr>
                                        <p:cTn id="16" dur="500" fill="hold"/>
                                        <p:tgtEl>
                                          <p:spTgt spid="6">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12"/>
          </p:nvPr>
        </p:nvSpPr>
        <p:spPr/>
        <p:txBody>
          <a:bodyPr/>
          <a:lstStyle/>
          <a:p>
            <a:fld id="{F082ECC8-EFC8-473A-A0FC-C8B27E421638}" type="slidenum">
              <a:rPr lang="en-US" smtClean="0"/>
              <a:pPr/>
              <a:t>15</a:t>
            </a:fld>
            <a:endParaRPr lang="en-US" dirty="0"/>
          </a:p>
          <a:p>
            <a:endParaRPr lang="en-US" dirty="0"/>
          </a:p>
        </p:txBody>
      </p:sp>
      <p:sp>
        <p:nvSpPr>
          <p:cNvPr id="648194" name="Rectangle 2"/>
          <p:cNvSpPr>
            <a:spLocks noGrp="1" noChangeArrowheads="1"/>
          </p:cNvSpPr>
          <p:nvPr>
            <p:ph type="title" idx="4294967295"/>
          </p:nvPr>
        </p:nvSpPr>
        <p:spPr>
          <a:xfrm>
            <a:off x="0" y="228600"/>
            <a:ext cx="8458200" cy="609600"/>
          </a:xfrm>
        </p:spPr>
        <p:txBody>
          <a:bodyPr/>
          <a:lstStyle/>
          <a:p>
            <a:pPr eaLnBrk="1" hangingPunct="1"/>
            <a:r>
              <a:rPr lang="en-US" sz="3200"/>
              <a:t>Digital System Cost</a:t>
            </a:r>
          </a:p>
        </p:txBody>
      </p:sp>
      <p:sp>
        <p:nvSpPr>
          <p:cNvPr id="648195" name="Rectangle 3"/>
          <p:cNvSpPr>
            <a:spLocks noGrp="1" noChangeArrowheads="1"/>
          </p:cNvSpPr>
          <p:nvPr>
            <p:ph type="body" sz="half" idx="4294967295"/>
          </p:nvPr>
        </p:nvSpPr>
        <p:spPr>
          <a:xfrm>
            <a:off x="381000" y="1066800"/>
            <a:ext cx="8763000" cy="4876800"/>
          </a:xfrm>
        </p:spPr>
        <p:txBody>
          <a:bodyPr/>
          <a:lstStyle/>
          <a:p>
            <a:pPr marL="0" indent="0" eaLnBrk="1" hangingPunct="1">
              <a:buFontTx/>
              <a:buNone/>
            </a:pPr>
            <a:r>
              <a:rPr lang="en-US" sz="2000" dirty="0"/>
              <a:t>Cost is also a key design constraint</a:t>
            </a:r>
          </a:p>
          <a:p>
            <a:pPr lvl="1" eaLnBrk="1" hangingPunct="1"/>
            <a:r>
              <a:rPr lang="en-US" sz="2400" dirty="0"/>
              <a:t>Architecture is about trade-offs</a:t>
            </a:r>
          </a:p>
          <a:p>
            <a:pPr lvl="1" eaLnBrk="1" hangingPunct="1"/>
            <a:r>
              <a:rPr lang="en-US" sz="2400" dirty="0"/>
              <a:t>Cost plays a major role</a:t>
            </a:r>
          </a:p>
          <a:p>
            <a:pPr marL="0" indent="0" eaLnBrk="1" hangingPunct="1">
              <a:buFontTx/>
              <a:buNone/>
            </a:pPr>
            <a:r>
              <a:rPr lang="en-US" sz="2000" dirty="0"/>
              <a:t>Huge difference between Cost &amp; Price</a:t>
            </a:r>
          </a:p>
          <a:p>
            <a:pPr marL="0" indent="0" eaLnBrk="1" hangingPunct="1">
              <a:buFontTx/>
              <a:buNone/>
            </a:pPr>
            <a:r>
              <a:rPr lang="en-US" sz="2000" dirty="0"/>
              <a:t>E.g.,</a:t>
            </a:r>
          </a:p>
          <a:p>
            <a:pPr lvl="1" eaLnBrk="1" hangingPunct="1"/>
            <a:r>
              <a:rPr lang="en-US" sz="2400" dirty="0"/>
              <a:t>Higher Price </a:t>
            </a:r>
            <a:r>
              <a:rPr lang="en-US" sz="2400" dirty="0">
                <a:sym typeface="Wingdings" pitchFamily="2" charset="2"/>
              </a:rPr>
              <a:t></a:t>
            </a:r>
            <a:r>
              <a:rPr lang="en-US" sz="2400" dirty="0"/>
              <a:t> Lower Volume </a:t>
            </a:r>
            <a:r>
              <a:rPr lang="en-US" sz="2400" dirty="0">
                <a:sym typeface="Wingdings" pitchFamily="2" charset="2"/>
              </a:rPr>
              <a:t></a:t>
            </a:r>
            <a:r>
              <a:rPr lang="en-US" sz="2400" dirty="0"/>
              <a:t> Higher Cost </a:t>
            </a:r>
            <a:r>
              <a:rPr lang="en-US" sz="2400" dirty="0">
                <a:sym typeface="Wingdings" pitchFamily="2" charset="2"/>
              </a:rPr>
              <a:t></a:t>
            </a:r>
            <a:r>
              <a:rPr lang="en-US" sz="2400" dirty="0"/>
              <a:t> Higher Price</a:t>
            </a:r>
          </a:p>
          <a:p>
            <a:pPr lvl="1" eaLnBrk="1" hangingPunct="1"/>
            <a:r>
              <a:rPr lang="en-US" sz="2400" dirty="0"/>
              <a:t>Direct Cost</a:t>
            </a:r>
          </a:p>
          <a:p>
            <a:pPr lvl="1" eaLnBrk="1" hangingPunct="1"/>
            <a:r>
              <a:rPr lang="en-US" sz="2400" dirty="0"/>
              <a:t>List vs. Selling Price</a:t>
            </a:r>
          </a:p>
          <a:p>
            <a:pPr marL="0" indent="0" eaLnBrk="1" hangingPunct="1">
              <a:buFontTx/>
              <a:buNone/>
            </a:pPr>
            <a:r>
              <a:rPr lang="en-US" sz="2000" dirty="0"/>
              <a:t>Price also depends on the customer</a:t>
            </a:r>
          </a:p>
          <a:p>
            <a:pPr lvl="1" eaLnBrk="1" hangingPunct="1"/>
            <a:r>
              <a:rPr lang="en-US" sz="2400" dirty="0"/>
              <a:t>College student vs. US Government</a:t>
            </a:r>
          </a:p>
          <a:p>
            <a:pPr marL="0" indent="0" eaLnBrk="1" hangingPunct="1">
              <a:buFontTx/>
              <a:buNone/>
            </a:pPr>
            <a:endParaRPr lang="en-US" sz="2000" dirty="0"/>
          </a:p>
          <a:p>
            <a:pPr marL="0" indent="0" eaLnBrk="1" hangingPunct="1">
              <a:buFontTx/>
              <a:buNone/>
            </a:pPr>
            <a:endParaRPr lang="en-US" sz="2000" dirty="0"/>
          </a:p>
        </p:txBody>
      </p:sp>
      <p:sp>
        <p:nvSpPr>
          <p:cNvPr id="648196" name="Line 4"/>
          <p:cNvSpPr>
            <a:spLocks noChangeShapeType="1"/>
          </p:cNvSpPr>
          <p:nvPr/>
        </p:nvSpPr>
        <p:spPr bwMode="auto">
          <a:xfrm>
            <a:off x="685800" y="5715000"/>
            <a:ext cx="6781800" cy="0"/>
          </a:xfrm>
          <a:prstGeom prst="line">
            <a:avLst/>
          </a:prstGeom>
          <a:noFill/>
          <a:ln w="76200">
            <a:solidFill>
              <a:schemeClr val="folHlink"/>
            </a:solidFill>
            <a:round/>
            <a:headEnd type="triangle" w="med" len="med"/>
            <a:tailEnd type="triangle" w="med" len="med"/>
          </a:ln>
        </p:spPr>
        <p:txBody>
          <a:bodyPr/>
          <a:lstStyle/>
          <a:p>
            <a:endParaRPr lang="en-US"/>
          </a:p>
        </p:txBody>
      </p:sp>
      <p:sp>
        <p:nvSpPr>
          <p:cNvPr id="648197" name="Text Box 5"/>
          <p:cNvSpPr txBox="1">
            <a:spLocks noChangeArrowheads="1"/>
          </p:cNvSpPr>
          <p:nvPr/>
        </p:nvSpPr>
        <p:spPr bwMode="auto">
          <a:xfrm>
            <a:off x="6477000" y="6019800"/>
            <a:ext cx="2286000" cy="461963"/>
          </a:xfrm>
          <a:prstGeom prst="rect">
            <a:avLst/>
          </a:prstGeom>
          <a:noFill/>
          <a:ln w="9525">
            <a:noFill/>
            <a:miter lim="800000"/>
            <a:headEnd/>
            <a:tailEnd/>
          </a:ln>
        </p:spPr>
        <p:txBody>
          <a:bodyPr>
            <a:spAutoFit/>
          </a:bodyPr>
          <a:lstStyle/>
          <a:p>
            <a:pPr eaLnBrk="0" hangingPunct="0">
              <a:spcBef>
                <a:spcPct val="50000"/>
              </a:spcBef>
            </a:pPr>
            <a:r>
              <a:rPr lang="en-US" b="0">
                <a:latin typeface="Calibri" pitchFamily="34" charset="0"/>
              </a:rPr>
              <a:t>Supercomputer</a:t>
            </a:r>
          </a:p>
        </p:txBody>
      </p:sp>
      <p:sp>
        <p:nvSpPr>
          <p:cNvPr id="648198" name="Text Box 6"/>
          <p:cNvSpPr txBox="1">
            <a:spLocks noChangeArrowheads="1"/>
          </p:cNvSpPr>
          <p:nvPr/>
        </p:nvSpPr>
        <p:spPr bwMode="auto">
          <a:xfrm>
            <a:off x="5105400" y="6019800"/>
            <a:ext cx="2057400" cy="457200"/>
          </a:xfrm>
          <a:prstGeom prst="rect">
            <a:avLst/>
          </a:prstGeom>
          <a:noFill/>
          <a:ln w="9525">
            <a:noFill/>
            <a:miter lim="800000"/>
            <a:headEnd/>
            <a:tailEnd/>
          </a:ln>
        </p:spPr>
        <p:txBody>
          <a:bodyPr>
            <a:spAutoFit/>
          </a:bodyPr>
          <a:lstStyle/>
          <a:p>
            <a:pPr eaLnBrk="0" hangingPunct="0">
              <a:spcBef>
                <a:spcPct val="50000"/>
              </a:spcBef>
            </a:pPr>
            <a:r>
              <a:rPr lang="en-US" b="0">
                <a:latin typeface="Calibri" pitchFamily="34" charset="0"/>
              </a:rPr>
              <a:t>Servers</a:t>
            </a:r>
          </a:p>
        </p:txBody>
      </p:sp>
      <p:sp>
        <p:nvSpPr>
          <p:cNvPr id="648199" name="Text Box 7"/>
          <p:cNvSpPr txBox="1">
            <a:spLocks noChangeArrowheads="1"/>
          </p:cNvSpPr>
          <p:nvPr/>
        </p:nvSpPr>
        <p:spPr bwMode="auto">
          <a:xfrm>
            <a:off x="3657600" y="6019800"/>
            <a:ext cx="2057400" cy="457200"/>
          </a:xfrm>
          <a:prstGeom prst="rect">
            <a:avLst/>
          </a:prstGeom>
          <a:noFill/>
          <a:ln w="9525">
            <a:noFill/>
            <a:miter lim="800000"/>
            <a:headEnd/>
            <a:tailEnd/>
          </a:ln>
        </p:spPr>
        <p:txBody>
          <a:bodyPr>
            <a:spAutoFit/>
          </a:bodyPr>
          <a:lstStyle/>
          <a:p>
            <a:pPr eaLnBrk="0" hangingPunct="0">
              <a:spcBef>
                <a:spcPct val="50000"/>
              </a:spcBef>
            </a:pPr>
            <a:r>
              <a:rPr lang="en-US" b="0">
                <a:latin typeface="Calibri" pitchFamily="34" charset="0"/>
              </a:rPr>
              <a:t>Desktops</a:t>
            </a:r>
          </a:p>
        </p:txBody>
      </p:sp>
      <p:sp>
        <p:nvSpPr>
          <p:cNvPr id="648200" name="Text Box 8"/>
          <p:cNvSpPr txBox="1">
            <a:spLocks noChangeArrowheads="1"/>
          </p:cNvSpPr>
          <p:nvPr/>
        </p:nvSpPr>
        <p:spPr bwMode="auto">
          <a:xfrm>
            <a:off x="2133600" y="6019800"/>
            <a:ext cx="2057400" cy="457200"/>
          </a:xfrm>
          <a:prstGeom prst="rect">
            <a:avLst/>
          </a:prstGeom>
          <a:noFill/>
          <a:ln w="9525">
            <a:noFill/>
            <a:miter lim="800000"/>
            <a:headEnd/>
            <a:tailEnd/>
          </a:ln>
        </p:spPr>
        <p:txBody>
          <a:bodyPr>
            <a:spAutoFit/>
          </a:bodyPr>
          <a:lstStyle/>
          <a:p>
            <a:pPr eaLnBrk="0" hangingPunct="0">
              <a:spcBef>
                <a:spcPct val="50000"/>
              </a:spcBef>
            </a:pPr>
            <a:r>
              <a:rPr lang="en-US" b="0">
                <a:latin typeface="Calibri" pitchFamily="34" charset="0"/>
              </a:rPr>
              <a:t>Portables</a:t>
            </a:r>
          </a:p>
        </p:txBody>
      </p:sp>
      <p:sp>
        <p:nvSpPr>
          <p:cNvPr id="648201" name="Text Box 9"/>
          <p:cNvSpPr txBox="1">
            <a:spLocks noChangeArrowheads="1"/>
          </p:cNvSpPr>
          <p:nvPr/>
        </p:nvSpPr>
        <p:spPr bwMode="auto">
          <a:xfrm>
            <a:off x="381000" y="6019800"/>
            <a:ext cx="2057400" cy="457200"/>
          </a:xfrm>
          <a:prstGeom prst="rect">
            <a:avLst/>
          </a:prstGeom>
          <a:noFill/>
          <a:ln w="9525">
            <a:noFill/>
            <a:miter lim="800000"/>
            <a:headEnd/>
            <a:tailEnd/>
          </a:ln>
        </p:spPr>
        <p:txBody>
          <a:bodyPr>
            <a:spAutoFit/>
          </a:bodyPr>
          <a:lstStyle/>
          <a:p>
            <a:pPr eaLnBrk="0" hangingPunct="0">
              <a:spcBef>
                <a:spcPct val="50000"/>
              </a:spcBef>
            </a:pPr>
            <a:r>
              <a:rPr lang="en-US" b="0">
                <a:latin typeface="Calibri" pitchFamily="34" charset="0"/>
              </a:rPr>
              <a:t>Embedded</a:t>
            </a:r>
          </a:p>
        </p:txBody>
      </p:sp>
      <p:sp>
        <p:nvSpPr>
          <p:cNvPr id="648202" name="Text Box 10"/>
          <p:cNvSpPr txBox="1">
            <a:spLocks noChangeArrowheads="1"/>
          </p:cNvSpPr>
          <p:nvPr/>
        </p:nvSpPr>
        <p:spPr bwMode="auto">
          <a:xfrm>
            <a:off x="7620000" y="5638800"/>
            <a:ext cx="1371600" cy="457200"/>
          </a:xfrm>
          <a:prstGeom prst="rect">
            <a:avLst/>
          </a:prstGeom>
          <a:noFill/>
          <a:ln w="9525">
            <a:noFill/>
            <a:miter lim="800000"/>
            <a:headEnd/>
            <a:tailEnd/>
          </a:ln>
        </p:spPr>
        <p:txBody>
          <a:bodyPr>
            <a:spAutoFit/>
          </a:bodyPr>
          <a:lstStyle/>
          <a:p>
            <a:pPr eaLnBrk="0" hangingPunct="0">
              <a:spcBef>
                <a:spcPct val="50000"/>
              </a:spcBef>
            </a:pPr>
            <a:r>
              <a:rPr lang="en-US" b="0">
                <a:latin typeface="Calibri" pitchFamily="34" charset="0"/>
              </a:rPr>
              <a:t>$$$$$$</a:t>
            </a:r>
          </a:p>
        </p:txBody>
      </p:sp>
      <p:sp>
        <p:nvSpPr>
          <p:cNvPr id="648203" name="Text Box 11"/>
          <p:cNvSpPr txBox="1">
            <a:spLocks noChangeArrowheads="1"/>
          </p:cNvSpPr>
          <p:nvPr/>
        </p:nvSpPr>
        <p:spPr bwMode="auto">
          <a:xfrm>
            <a:off x="152400" y="5638800"/>
            <a:ext cx="685800" cy="457200"/>
          </a:xfrm>
          <a:prstGeom prst="rect">
            <a:avLst/>
          </a:prstGeom>
          <a:noFill/>
          <a:ln w="9525">
            <a:noFill/>
            <a:miter lim="800000"/>
            <a:headEnd/>
            <a:tailEnd/>
          </a:ln>
        </p:spPr>
        <p:txBody>
          <a:bodyPr>
            <a:spAutoFit/>
          </a:bodyPr>
          <a:lstStyle/>
          <a:p>
            <a:pPr eaLnBrk="0" hangingPunct="0">
              <a:spcBef>
                <a:spcPct val="50000"/>
              </a:spcBef>
            </a:pPr>
            <a:r>
              <a:rPr lang="en-US" b="0">
                <a:latin typeface="Calibri" pitchFamily="34" charset="0"/>
              </a:rPr>
              <a:t>$</a:t>
            </a:r>
          </a:p>
        </p:txBody>
      </p:sp>
      <p:sp>
        <p:nvSpPr>
          <p:cNvPr id="13" name="TextBox 12"/>
          <p:cNvSpPr txBox="1"/>
          <p:nvPr/>
        </p:nvSpPr>
        <p:spPr>
          <a:xfrm>
            <a:off x="0" y="0"/>
            <a:ext cx="1828800" cy="461665"/>
          </a:xfrm>
          <a:prstGeom prst="rect">
            <a:avLst/>
          </a:prstGeom>
          <a:noFill/>
        </p:spPr>
        <p:txBody>
          <a:bodyPr wrap="square" rtlCol="0">
            <a:spAutoFit/>
          </a:bodyPr>
          <a:lstStyle/>
          <a:p>
            <a:r>
              <a:rPr lang="en-US" sz="1200" dirty="0">
                <a:solidFill>
                  <a:srgbClr val="00B0F0"/>
                </a:solidFill>
              </a:rPr>
              <a:t>The cost of computing…</a:t>
            </a:r>
            <a:br>
              <a:rPr lang="en-US" sz="1200" dirty="0">
                <a:solidFill>
                  <a:srgbClr val="00B0F0"/>
                </a:solidFill>
              </a:rPr>
            </a:br>
            <a:r>
              <a:rPr lang="en-US" sz="1200" dirty="0">
                <a:solidFill>
                  <a:srgbClr val="FF0000"/>
                </a:solidFill>
              </a:rPr>
              <a:t>$</a:t>
            </a:r>
            <a:r>
              <a:rPr lang="en-US" sz="1200" dirty="0">
                <a:solidFill>
                  <a:srgbClr val="00B0F0"/>
                </a:solidFill>
              </a:rPr>
              <a:t> and Watts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DD12363D-A9EF-43EC-B03D-8B44EB4A2A5D}" type="slidenum">
              <a:rPr lang="en-US" smtClean="0"/>
              <a:pPr/>
              <a:t>16</a:t>
            </a:fld>
            <a:endParaRPr lang="en-US" dirty="0"/>
          </a:p>
          <a:p>
            <a:endParaRPr lang="en-US" dirty="0"/>
          </a:p>
        </p:txBody>
      </p:sp>
      <p:sp>
        <p:nvSpPr>
          <p:cNvPr id="650242" name="Rectangle 2"/>
          <p:cNvSpPr>
            <a:spLocks noGrp="1" noChangeArrowheads="1"/>
          </p:cNvSpPr>
          <p:nvPr>
            <p:ph type="title" idx="4294967295"/>
          </p:nvPr>
        </p:nvSpPr>
        <p:spPr>
          <a:xfrm>
            <a:off x="0" y="228600"/>
            <a:ext cx="8458200" cy="609600"/>
          </a:xfrm>
        </p:spPr>
        <p:txBody>
          <a:bodyPr/>
          <a:lstStyle/>
          <a:p>
            <a:pPr eaLnBrk="1" hangingPunct="1"/>
            <a:r>
              <a:rPr lang="en-US"/>
              <a:t>Direct Cost</a:t>
            </a:r>
          </a:p>
        </p:txBody>
      </p:sp>
      <p:sp>
        <p:nvSpPr>
          <p:cNvPr id="650243" name="Rectangle 3"/>
          <p:cNvSpPr>
            <a:spLocks noGrp="1" noChangeArrowheads="1"/>
          </p:cNvSpPr>
          <p:nvPr>
            <p:ph idx="4294967295"/>
          </p:nvPr>
        </p:nvSpPr>
        <p:spPr>
          <a:xfrm>
            <a:off x="609600" y="1219200"/>
            <a:ext cx="8534400" cy="4876800"/>
          </a:xfrm>
        </p:spPr>
        <p:txBody>
          <a:bodyPr/>
          <a:lstStyle/>
          <a:p>
            <a:pPr eaLnBrk="1" hangingPunct="1">
              <a:buFontTx/>
              <a:buNone/>
            </a:pPr>
            <a:r>
              <a:rPr lang="en-US" sz="2800" dirty="0"/>
              <a:t>Cost distribution for a Personal Computer</a:t>
            </a:r>
          </a:p>
          <a:p>
            <a:pPr eaLnBrk="1" hangingPunct="1">
              <a:buFontTx/>
              <a:buNone/>
            </a:pPr>
            <a:endParaRPr lang="en-US" sz="2800" dirty="0"/>
          </a:p>
          <a:p>
            <a:pPr lvl="1" eaLnBrk="1" hangingPunct="1"/>
            <a:r>
              <a:rPr lang="en-US" sz="2400" dirty="0"/>
              <a:t>Processor board 37%</a:t>
            </a:r>
          </a:p>
          <a:p>
            <a:pPr lvl="2" eaLnBrk="1" hangingPunct="1"/>
            <a:r>
              <a:rPr lang="en-US" sz="2400" dirty="0"/>
              <a:t>CPU, memory, </a:t>
            </a:r>
          </a:p>
          <a:p>
            <a:pPr lvl="1" eaLnBrk="1" hangingPunct="1"/>
            <a:r>
              <a:rPr lang="en-US" sz="2400" dirty="0"/>
              <a:t>I/O devices 37%</a:t>
            </a:r>
          </a:p>
          <a:p>
            <a:pPr lvl="2" eaLnBrk="1" hangingPunct="1"/>
            <a:r>
              <a:rPr lang="en-US" sz="2400" dirty="0"/>
              <a:t>Hard disk, DVD, monitor, …</a:t>
            </a:r>
          </a:p>
          <a:p>
            <a:pPr lvl="1" eaLnBrk="1" hangingPunct="1"/>
            <a:r>
              <a:rPr lang="en-US" sz="2400" dirty="0"/>
              <a:t>Software 20%</a:t>
            </a:r>
          </a:p>
          <a:p>
            <a:pPr lvl="1" eaLnBrk="1" hangingPunct="1"/>
            <a:r>
              <a:rPr lang="en-US" sz="2400" dirty="0"/>
              <a:t>Tower/cabinet 6%</a:t>
            </a:r>
          </a:p>
          <a:p>
            <a:pPr eaLnBrk="1" hangingPunct="1"/>
            <a:endParaRPr lang="en-US" sz="2800" dirty="0"/>
          </a:p>
          <a:p>
            <a:pPr eaLnBrk="1" hangingPunct="1">
              <a:buFontTx/>
              <a:buNone/>
            </a:pPr>
            <a:r>
              <a:rPr lang="en-US" dirty="0"/>
              <a:t>Integrated systems account for a substantial fraction of cost</a:t>
            </a:r>
          </a:p>
        </p:txBody>
      </p:sp>
      <p:sp>
        <p:nvSpPr>
          <p:cNvPr id="5" name="TextBox 4"/>
          <p:cNvSpPr txBox="1"/>
          <p:nvPr/>
        </p:nvSpPr>
        <p:spPr>
          <a:xfrm>
            <a:off x="0" y="0"/>
            <a:ext cx="1828800" cy="461665"/>
          </a:xfrm>
          <a:prstGeom prst="rect">
            <a:avLst/>
          </a:prstGeom>
          <a:noFill/>
        </p:spPr>
        <p:txBody>
          <a:bodyPr wrap="square" rtlCol="0">
            <a:spAutoFit/>
          </a:bodyPr>
          <a:lstStyle/>
          <a:p>
            <a:r>
              <a:rPr lang="en-US" sz="1200" dirty="0">
                <a:solidFill>
                  <a:srgbClr val="00B0F0"/>
                </a:solidFill>
              </a:rPr>
              <a:t>The cost of computing…</a:t>
            </a:r>
            <a:br>
              <a:rPr lang="en-US" sz="1200" dirty="0">
                <a:solidFill>
                  <a:srgbClr val="00B0F0"/>
                </a:solidFill>
              </a:rPr>
            </a:br>
            <a:r>
              <a:rPr lang="en-US" sz="1200" dirty="0">
                <a:solidFill>
                  <a:srgbClr val="FF0000"/>
                </a:solidFill>
              </a:rPr>
              <a:t>$</a:t>
            </a:r>
            <a:r>
              <a:rPr lang="en-US" sz="1200" dirty="0">
                <a:solidFill>
                  <a:srgbClr val="00B0F0"/>
                </a:solidFill>
              </a:rPr>
              <a:t> and Watts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p:txBody>
          <a:bodyPr/>
          <a:lstStyle/>
          <a:p>
            <a:fld id="{FF0DEEB2-2A3E-43E4-B4DD-343EDD6D79B3}" type="slidenum">
              <a:rPr lang="en-US" smtClean="0"/>
              <a:pPr/>
              <a:t>17</a:t>
            </a:fld>
            <a:endParaRPr lang="en-US" dirty="0"/>
          </a:p>
          <a:p>
            <a:endParaRPr lang="en-US" dirty="0"/>
          </a:p>
        </p:txBody>
      </p:sp>
      <p:sp>
        <p:nvSpPr>
          <p:cNvPr id="652290" name="Rectangle 2"/>
          <p:cNvSpPr>
            <a:spLocks noGrp="1" noChangeArrowheads="1"/>
          </p:cNvSpPr>
          <p:nvPr>
            <p:ph type="title" idx="4294967295"/>
          </p:nvPr>
        </p:nvSpPr>
        <p:spPr>
          <a:xfrm>
            <a:off x="0" y="228600"/>
            <a:ext cx="8458200" cy="609600"/>
          </a:xfrm>
        </p:spPr>
        <p:txBody>
          <a:bodyPr/>
          <a:lstStyle/>
          <a:p>
            <a:pPr eaLnBrk="1" hangingPunct="1"/>
            <a:r>
              <a:rPr lang="en-US" sz="3200"/>
              <a:t>IC Cost Equation</a:t>
            </a:r>
          </a:p>
        </p:txBody>
      </p:sp>
      <p:sp>
        <p:nvSpPr>
          <p:cNvPr id="652291" name="Rectangle 3"/>
          <p:cNvSpPr>
            <a:spLocks noGrp="1" noChangeArrowheads="1"/>
          </p:cNvSpPr>
          <p:nvPr>
            <p:ph idx="4294967295"/>
          </p:nvPr>
        </p:nvSpPr>
        <p:spPr>
          <a:xfrm>
            <a:off x="609600" y="1219200"/>
            <a:ext cx="8534400" cy="4876800"/>
          </a:xfrm>
        </p:spPr>
        <p:txBody>
          <a:bodyPr/>
          <a:lstStyle/>
          <a:p>
            <a:pPr eaLnBrk="1" hangingPunct="1">
              <a:spcBef>
                <a:spcPts val="0"/>
              </a:spcBef>
              <a:buFontTx/>
              <a:buNone/>
            </a:pPr>
            <a:r>
              <a:rPr lang="en-US" sz="2400" dirty="0"/>
              <a:t>                  Die cost + Test cost + Packaging cost</a:t>
            </a:r>
          </a:p>
          <a:p>
            <a:pPr eaLnBrk="1" hangingPunct="1">
              <a:spcBef>
                <a:spcPts val="0"/>
              </a:spcBef>
              <a:buFontTx/>
              <a:buNone/>
            </a:pPr>
            <a:r>
              <a:rPr lang="en-US" sz="2400" dirty="0"/>
              <a:t>IC cost  = </a:t>
            </a:r>
          </a:p>
          <a:p>
            <a:pPr eaLnBrk="1" hangingPunct="1">
              <a:spcBef>
                <a:spcPts val="0"/>
              </a:spcBef>
              <a:buFontTx/>
              <a:buNone/>
            </a:pPr>
            <a:r>
              <a:rPr lang="en-US" sz="2400" dirty="0"/>
              <a:t>                                    Final test yield</a:t>
            </a:r>
          </a:p>
          <a:p>
            <a:pPr eaLnBrk="1" hangingPunct="1">
              <a:buFontTx/>
              <a:buNone/>
            </a:pPr>
            <a:endParaRPr lang="en-US" sz="2400" dirty="0"/>
          </a:p>
          <a:p>
            <a:pPr eaLnBrk="1" hangingPunct="1">
              <a:spcBef>
                <a:spcPts val="0"/>
              </a:spcBef>
              <a:buFontTx/>
              <a:buNone/>
            </a:pPr>
            <a:r>
              <a:rPr lang="en-US" sz="2400" dirty="0"/>
              <a:t>                         Wafer cost</a:t>
            </a:r>
          </a:p>
          <a:p>
            <a:pPr eaLnBrk="1" hangingPunct="1">
              <a:spcBef>
                <a:spcPts val="0"/>
              </a:spcBef>
              <a:buFontTx/>
              <a:buNone/>
            </a:pPr>
            <a:r>
              <a:rPr lang="en-US" sz="2400" dirty="0"/>
              <a:t>Die cost = </a:t>
            </a:r>
          </a:p>
          <a:p>
            <a:pPr eaLnBrk="1" hangingPunct="1">
              <a:spcBef>
                <a:spcPts val="0"/>
              </a:spcBef>
              <a:buFontTx/>
              <a:buNone/>
            </a:pPr>
            <a:r>
              <a:rPr lang="en-US" sz="2400" dirty="0"/>
              <a:t>                   Dies/wafer x Die yield</a:t>
            </a:r>
          </a:p>
          <a:p>
            <a:pPr eaLnBrk="1" hangingPunct="1">
              <a:buFontTx/>
              <a:buNone/>
            </a:pPr>
            <a:endParaRPr lang="en-US" sz="2400" dirty="0"/>
          </a:p>
          <a:p>
            <a:pPr eaLnBrk="1" hangingPunct="1">
              <a:buFontTx/>
              <a:buNone/>
            </a:pPr>
            <a:endParaRPr lang="en-US" sz="2400" dirty="0"/>
          </a:p>
          <a:p>
            <a:pPr eaLnBrk="1" hangingPunct="1">
              <a:buFontTx/>
              <a:buNone/>
            </a:pPr>
            <a:r>
              <a:rPr lang="en-US" sz="2400" dirty="0"/>
              <a:t>Die yield = f(defect density, die area)</a:t>
            </a:r>
          </a:p>
        </p:txBody>
      </p:sp>
      <p:sp>
        <p:nvSpPr>
          <p:cNvPr id="652292" name="Line 4"/>
          <p:cNvSpPr>
            <a:spLocks noChangeShapeType="1"/>
          </p:cNvSpPr>
          <p:nvPr/>
        </p:nvSpPr>
        <p:spPr bwMode="auto">
          <a:xfrm>
            <a:off x="2057400" y="1828800"/>
            <a:ext cx="4495800" cy="0"/>
          </a:xfrm>
          <a:prstGeom prst="line">
            <a:avLst/>
          </a:prstGeom>
          <a:noFill/>
          <a:ln w="38100">
            <a:solidFill>
              <a:schemeClr val="tx1"/>
            </a:solidFill>
            <a:round/>
            <a:headEnd/>
            <a:tailEnd/>
          </a:ln>
        </p:spPr>
        <p:txBody>
          <a:bodyPr/>
          <a:lstStyle/>
          <a:p>
            <a:endParaRPr lang="en-US"/>
          </a:p>
        </p:txBody>
      </p:sp>
      <p:sp>
        <p:nvSpPr>
          <p:cNvPr id="652293" name="Line 5"/>
          <p:cNvSpPr>
            <a:spLocks noChangeShapeType="1"/>
          </p:cNvSpPr>
          <p:nvPr/>
        </p:nvSpPr>
        <p:spPr bwMode="auto">
          <a:xfrm>
            <a:off x="2133600" y="3352800"/>
            <a:ext cx="2514600" cy="0"/>
          </a:xfrm>
          <a:prstGeom prst="line">
            <a:avLst/>
          </a:prstGeom>
          <a:noFill/>
          <a:ln w="38100">
            <a:solidFill>
              <a:schemeClr val="tx1"/>
            </a:solidFill>
            <a:round/>
            <a:headEnd/>
            <a:tailEnd/>
          </a:ln>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6858000" y="3352800"/>
            <a:ext cx="2092067" cy="1682209"/>
          </a:xfrm>
          <a:prstGeom prst="rect">
            <a:avLst/>
          </a:prstGeom>
          <a:ln>
            <a:noFill/>
          </a:ln>
          <a:effectLst>
            <a:softEdge rad="112500"/>
          </a:effectLst>
        </p:spPr>
      </p:pic>
      <p:pic>
        <p:nvPicPr>
          <p:cNvPr id="1029" name="Picture 5"/>
          <p:cNvPicPr>
            <a:picLocks noChangeAspect="1" noChangeArrowheads="1"/>
          </p:cNvPicPr>
          <p:nvPr/>
        </p:nvPicPr>
        <p:blipFill>
          <a:blip r:embed="rId4" cstate="print"/>
          <a:srcRect/>
          <a:stretch>
            <a:fillRect/>
          </a:stretch>
        </p:blipFill>
        <p:spPr bwMode="auto">
          <a:xfrm>
            <a:off x="6861175" y="1295400"/>
            <a:ext cx="2071688" cy="1714500"/>
          </a:xfrm>
          <a:prstGeom prst="rect">
            <a:avLst/>
          </a:prstGeom>
          <a:ln>
            <a:noFill/>
          </a:ln>
          <a:effectLst>
            <a:softEdge rad="112500"/>
          </a:effectLst>
        </p:spPr>
      </p:pic>
      <p:sp>
        <p:nvSpPr>
          <p:cNvPr id="9" name="TextBox 8"/>
          <p:cNvSpPr txBox="1"/>
          <p:nvPr/>
        </p:nvSpPr>
        <p:spPr>
          <a:xfrm>
            <a:off x="0" y="0"/>
            <a:ext cx="1828800" cy="461665"/>
          </a:xfrm>
          <a:prstGeom prst="rect">
            <a:avLst/>
          </a:prstGeom>
          <a:noFill/>
        </p:spPr>
        <p:txBody>
          <a:bodyPr wrap="square" rtlCol="0">
            <a:spAutoFit/>
          </a:bodyPr>
          <a:lstStyle/>
          <a:p>
            <a:r>
              <a:rPr lang="en-US" sz="1200" dirty="0">
                <a:solidFill>
                  <a:srgbClr val="00B0F0"/>
                </a:solidFill>
              </a:rPr>
              <a:t>The cost of computing…</a:t>
            </a:r>
            <a:br>
              <a:rPr lang="en-US" sz="1200" dirty="0">
                <a:solidFill>
                  <a:srgbClr val="00B0F0"/>
                </a:solidFill>
              </a:rPr>
            </a:br>
            <a:r>
              <a:rPr lang="en-US" sz="1200" dirty="0">
                <a:solidFill>
                  <a:srgbClr val="FF0000"/>
                </a:solidFill>
              </a:rPr>
              <a:t>$</a:t>
            </a:r>
            <a:r>
              <a:rPr lang="en-US" sz="1200" dirty="0">
                <a:solidFill>
                  <a:srgbClr val="00B0F0"/>
                </a:solidFill>
              </a:rPr>
              <a:t> and Watts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609600" y="228600"/>
            <a:ext cx="8181975" cy="571500"/>
          </a:xfrm>
        </p:spPr>
        <p:txBody>
          <a:bodyPr/>
          <a:lstStyle/>
          <a:p>
            <a:r>
              <a:rPr lang="en-US" dirty="0"/>
              <a:t>Why is power a problem in a </a:t>
            </a:r>
            <a:r>
              <a:rPr lang="el-GR" dirty="0">
                <a:cs typeface="Arial" charset="0"/>
              </a:rPr>
              <a:t>μ</a:t>
            </a:r>
            <a:r>
              <a:rPr lang="en-US" dirty="0">
                <a:cs typeface="Arial" charset="0"/>
              </a:rPr>
              <a:t>P</a:t>
            </a:r>
            <a:r>
              <a:rPr lang="en-US" dirty="0"/>
              <a:t>?</a:t>
            </a:r>
          </a:p>
        </p:txBody>
      </p:sp>
      <p:sp>
        <p:nvSpPr>
          <p:cNvPr id="252931" name="Rectangle 3"/>
          <p:cNvSpPr>
            <a:spLocks noGrp="1" noChangeArrowheads="1"/>
          </p:cNvSpPr>
          <p:nvPr>
            <p:ph idx="1"/>
          </p:nvPr>
        </p:nvSpPr>
        <p:spPr>
          <a:xfrm>
            <a:off x="339726" y="1219200"/>
            <a:ext cx="7620000" cy="4114800"/>
          </a:xfrm>
        </p:spPr>
        <p:txBody>
          <a:bodyPr/>
          <a:lstStyle/>
          <a:p>
            <a:r>
              <a:rPr lang="en-US" sz="2800" dirty="0"/>
              <a:t>Power used by the </a:t>
            </a:r>
            <a:r>
              <a:rPr lang="en-US" sz="2800" dirty="0" err="1"/>
              <a:t>μP</a:t>
            </a:r>
            <a:r>
              <a:rPr lang="en-US" sz="2800" dirty="0"/>
              <a:t>, vs. system power</a:t>
            </a:r>
          </a:p>
          <a:p>
            <a:r>
              <a:rPr lang="en-US" sz="2800" dirty="0"/>
              <a:t>Dissipating Heat</a:t>
            </a:r>
          </a:p>
          <a:p>
            <a:pPr lvl="1"/>
            <a:r>
              <a:rPr lang="en-US" sz="2400" dirty="0"/>
              <a:t>Melting (very bad)</a:t>
            </a:r>
          </a:p>
          <a:p>
            <a:pPr lvl="1"/>
            <a:r>
              <a:rPr lang="en-US" sz="2400" dirty="0"/>
              <a:t>Packaging (to cool </a:t>
            </a:r>
            <a:r>
              <a:rPr lang="en-US" sz="2400" dirty="0">
                <a:sym typeface="Wingdings" pitchFamily="2" charset="2"/>
              </a:rPr>
              <a:t> $)</a:t>
            </a:r>
          </a:p>
          <a:p>
            <a:pPr lvl="1"/>
            <a:r>
              <a:rPr lang="en-US" sz="2400" dirty="0">
                <a:sym typeface="Wingdings" pitchFamily="2" charset="2"/>
              </a:rPr>
              <a:t>Heat leads to poorer performance.</a:t>
            </a:r>
            <a:endParaRPr lang="en-US" sz="2400" dirty="0"/>
          </a:p>
          <a:p>
            <a:r>
              <a:rPr lang="en-US" sz="2800" dirty="0"/>
              <a:t>Providing Power</a:t>
            </a:r>
          </a:p>
          <a:p>
            <a:pPr lvl="1"/>
            <a:r>
              <a:rPr lang="en-US" sz="2400" dirty="0"/>
              <a:t>Battery</a:t>
            </a:r>
          </a:p>
          <a:p>
            <a:pPr lvl="1"/>
            <a:r>
              <a:rPr lang="en-US" sz="2400" dirty="0"/>
              <a:t>Cost of electricity</a:t>
            </a:r>
          </a:p>
          <a:p>
            <a:endParaRPr lang="en-US" sz="2800" dirty="0"/>
          </a:p>
        </p:txBody>
      </p:sp>
      <p:sp>
        <p:nvSpPr>
          <p:cNvPr id="252934" name="Text Box 6"/>
          <p:cNvSpPr txBox="1">
            <a:spLocks noChangeArrowheads="1"/>
          </p:cNvSpPr>
          <p:nvPr/>
        </p:nvSpPr>
        <p:spPr bwMode="auto">
          <a:xfrm rot="-5400000">
            <a:off x="-374649" y="3181350"/>
            <a:ext cx="1428750" cy="339725"/>
          </a:xfrm>
          <a:prstGeom prst="rect">
            <a:avLst/>
          </a:prstGeom>
          <a:noFill/>
          <a:ln w="9525">
            <a:noFill/>
            <a:miter lim="800000"/>
            <a:headEnd type="none" w="sm" len="sm"/>
            <a:tailEnd type="none" w="med" len="lg"/>
          </a:ln>
          <a:effectLst/>
        </p:spPr>
        <p:txBody>
          <a:bodyPr wrap="none">
            <a:spAutoFit/>
          </a:bodyPr>
          <a:lstStyle/>
          <a:p>
            <a:pPr algn="ctr" eaLnBrk="0" hangingPunct="0">
              <a:lnSpc>
                <a:spcPct val="90000"/>
              </a:lnSpc>
              <a:spcBef>
                <a:spcPct val="30000"/>
              </a:spcBef>
              <a:buClr>
                <a:srgbClr val="009900"/>
              </a:buClr>
              <a:buSzPct val="100000"/>
            </a:pPr>
            <a:r>
              <a:rPr lang="en-US" sz="1800">
                <a:solidFill>
                  <a:srgbClr val="FFFFFF"/>
                </a:solidFill>
                <a:latin typeface="Times" pitchFamily="18" charset="0"/>
              </a:rPr>
              <a:t>Introduction</a:t>
            </a:r>
          </a:p>
        </p:txBody>
      </p:sp>
      <p:pic>
        <p:nvPicPr>
          <p:cNvPr id="5" name="Picture 3" descr="trub_7"/>
          <p:cNvPicPr>
            <a:picLocks noChangeAspect="1" noChangeArrowheads="1"/>
          </p:cNvPicPr>
          <p:nvPr/>
        </p:nvPicPr>
        <p:blipFill>
          <a:blip r:embed="rId3" cstate="print"/>
          <a:srcRect/>
          <a:stretch>
            <a:fillRect/>
          </a:stretch>
        </p:blipFill>
        <p:spPr bwMode="auto">
          <a:xfrm>
            <a:off x="5029200" y="3601291"/>
            <a:ext cx="3707432" cy="3028109"/>
          </a:xfrm>
          <a:prstGeom prst="rect">
            <a:avLst/>
          </a:prstGeom>
          <a:ln>
            <a:noFill/>
          </a:ln>
          <a:effectLst>
            <a:softEdge rad="112500"/>
          </a:effectLst>
        </p:spPr>
      </p:pic>
      <p:sp>
        <p:nvSpPr>
          <p:cNvPr id="6" name="TextBox 5"/>
          <p:cNvSpPr txBox="1"/>
          <p:nvPr/>
        </p:nvSpPr>
        <p:spPr>
          <a:xfrm>
            <a:off x="0" y="0"/>
            <a:ext cx="1828800" cy="461665"/>
          </a:xfrm>
          <a:prstGeom prst="rect">
            <a:avLst/>
          </a:prstGeom>
          <a:noFill/>
        </p:spPr>
        <p:txBody>
          <a:bodyPr wrap="square" rtlCol="0">
            <a:spAutoFit/>
          </a:bodyPr>
          <a:lstStyle/>
          <a:p>
            <a:r>
              <a:rPr lang="en-US" sz="1200" dirty="0">
                <a:solidFill>
                  <a:srgbClr val="00B0F0"/>
                </a:solidFill>
              </a:rPr>
              <a:t>The cost of computing…</a:t>
            </a:r>
            <a:br>
              <a:rPr lang="en-US" sz="1200" dirty="0">
                <a:solidFill>
                  <a:srgbClr val="00B0F0"/>
                </a:solidFill>
              </a:rPr>
            </a:br>
            <a:r>
              <a:rPr lang="en-US" sz="1200" dirty="0">
                <a:solidFill>
                  <a:srgbClr val="00B0F0"/>
                </a:solidFill>
              </a:rPr>
              <a:t>$ and </a:t>
            </a:r>
            <a:r>
              <a:rPr lang="en-US" sz="1200" dirty="0">
                <a:solidFill>
                  <a:srgbClr val="FF0000"/>
                </a:solidFill>
              </a:rPr>
              <a:t>Watts</a:t>
            </a:r>
          </a:p>
        </p:txBody>
      </p:sp>
      <p:sp>
        <p:nvSpPr>
          <p:cNvPr id="2" name="Slide Number Placeholder 1"/>
          <p:cNvSpPr>
            <a:spLocks noGrp="1"/>
          </p:cNvSpPr>
          <p:nvPr>
            <p:ph type="sldNum" sz="quarter" idx="12"/>
          </p:nvPr>
        </p:nvSpPr>
        <p:spPr/>
        <p:txBody>
          <a:bodyPr/>
          <a:lstStyle/>
          <a:p>
            <a:fld id="{42D40977-8517-4430-9491-E6F8AF73A7FB}" type="slidenum">
              <a:rPr lang="en-US" smtClean="0"/>
              <a:pPr/>
              <a:t>18</a:t>
            </a:fld>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142875" y="342900"/>
            <a:ext cx="8915400" cy="571500"/>
          </a:xfrm>
        </p:spPr>
        <p:txBody>
          <a:bodyPr/>
          <a:lstStyle/>
          <a:p>
            <a:r>
              <a:rPr lang="en-US" dirty="0"/>
              <a:t>Where does the juice go in laptops?</a:t>
            </a:r>
          </a:p>
        </p:txBody>
      </p:sp>
      <p:sp>
        <p:nvSpPr>
          <p:cNvPr id="211971" name="Rectangle 3"/>
          <p:cNvSpPr>
            <a:spLocks noGrp="1" noChangeArrowheads="1"/>
          </p:cNvSpPr>
          <p:nvPr>
            <p:ph idx="1"/>
          </p:nvPr>
        </p:nvSpPr>
        <p:spPr>
          <a:xfrm>
            <a:off x="582613" y="5580063"/>
            <a:ext cx="8001000" cy="914400"/>
          </a:xfrm>
        </p:spPr>
        <p:txBody>
          <a:bodyPr/>
          <a:lstStyle/>
          <a:p>
            <a:r>
              <a:rPr lang="en-US" sz="2400" dirty="0"/>
              <a:t>Others have measured ~55% processor increase under max load </a:t>
            </a:r>
            <a:r>
              <a:rPr lang="en-US" sz="2400"/>
              <a:t>in laptops</a:t>
            </a:r>
            <a:endParaRPr lang="en-US" sz="2400" dirty="0"/>
          </a:p>
        </p:txBody>
      </p:sp>
      <p:pic>
        <p:nvPicPr>
          <p:cNvPr id="211972" name="Picture 4" descr="WhereTheJuiceGoes_pie"/>
          <p:cNvPicPr>
            <a:picLocks noChangeAspect="1" noChangeArrowheads="1"/>
          </p:cNvPicPr>
          <p:nvPr/>
        </p:nvPicPr>
        <p:blipFill>
          <a:blip r:embed="rId3" cstate="print"/>
          <a:srcRect/>
          <a:stretch>
            <a:fillRect/>
          </a:stretch>
        </p:blipFill>
        <p:spPr bwMode="auto">
          <a:xfrm>
            <a:off x="1243013" y="1071563"/>
            <a:ext cx="7162800" cy="4314825"/>
          </a:xfrm>
          <a:prstGeom prst="rect">
            <a:avLst/>
          </a:prstGeom>
          <a:noFill/>
        </p:spPr>
      </p:pic>
      <p:sp>
        <p:nvSpPr>
          <p:cNvPr id="5" name="TextBox 4"/>
          <p:cNvSpPr txBox="1"/>
          <p:nvPr/>
        </p:nvSpPr>
        <p:spPr>
          <a:xfrm>
            <a:off x="0" y="0"/>
            <a:ext cx="1828800" cy="461665"/>
          </a:xfrm>
          <a:prstGeom prst="rect">
            <a:avLst/>
          </a:prstGeom>
          <a:noFill/>
        </p:spPr>
        <p:txBody>
          <a:bodyPr wrap="square" rtlCol="0">
            <a:spAutoFit/>
          </a:bodyPr>
          <a:lstStyle/>
          <a:p>
            <a:r>
              <a:rPr lang="en-US" sz="1200" dirty="0">
                <a:solidFill>
                  <a:srgbClr val="00B0F0"/>
                </a:solidFill>
              </a:rPr>
              <a:t>The cost of computing…</a:t>
            </a:r>
            <a:br>
              <a:rPr lang="en-US" sz="1200" dirty="0">
                <a:solidFill>
                  <a:srgbClr val="00B0F0"/>
                </a:solidFill>
              </a:rPr>
            </a:br>
            <a:r>
              <a:rPr lang="en-US" sz="1200" dirty="0">
                <a:solidFill>
                  <a:srgbClr val="00B0F0"/>
                </a:solidFill>
              </a:rPr>
              <a:t>$ and </a:t>
            </a:r>
            <a:r>
              <a:rPr lang="en-US" sz="1200" dirty="0">
                <a:solidFill>
                  <a:srgbClr val="FF0000"/>
                </a:solidFill>
              </a:rPr>
              <a:t>Watts</a:t>
            </a:r>
          </a:p>
        </p:txBody>
      </p:sp>
      <p:sp>
        <p:nvSpPr>
          <p:cNvPr id="2" name="Slide Number Placeholder 1"/>
          <p:cNvSpPr>
            <a:spLocks noGrp="1"/>
          </p:cNvSpPr>
          <p:nvPr>
            <p:ph type="sldNum" sz="quarter" idx="12"/>
          </p:nvPr>
        </p:nvSpPr>
        <p:spPr/>
        <p:txBody>
          <a:bodyPr/>
          <a:lstStyle/>
          <a:p>
            <a:fld id="{42D40977-8517-4430-9491-E6F8AF73A7FB}" type="slidenum">
              <a:rPr lang="en-US" smtClean="0"/>
              <a:pPr/>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DAC8495-E7F2-4A83-92FA-5CB25C6B0F28}" type="slidenum">
              <a:rPr lang="en-US" smtClean="0"/>
              <a:pPr/>
              <a:t>2</a:t>
            </a:fld>
            <a:endParaRPr lang="en-US" dirty="0"/>
          </a:p>
        </p:txBody>
      </p:sp>
      <p:sp>
        <p:nvSpPr>
          <p:cNvPr id="618498" name="Rectangle 2"/>
          <p:cNvSpPr>
            <a:spLocks noGrp="1" noChangeArrowheads="1"/>
          </p:cNvSpPr>
          <p:nvPr>
            <p:ph type="title"/>
          </p:nvPr>
        </p:nvSpPr>
        <p:spPr/>
        <p:txBody>
          <a:bodyPr/>
          <a:lstStyle/>
          <a:p>
            <a:r>
              <a:rPr lang="en-US" dirty="0"/>
              <a:t>Announcements</a:t>
            </a:r>
          </a:p>
        </p:txBody>
      </p:sp>
      <p:sp>
        <p:nvSpPr>
          <p:cNvPr id="618499" name="Rectangle 3"/>
          <p:cNvSpPr>
            <a:spLocks noGrp="1" noChangeArrowheads="1"/>
          </p:cNvSpPr>
          <p:nvPr>
            <p:ph type="body" idx="1"/>
          </p:nvPr>
        </p:nvSpPr>
        <p:spPr/>
        <p:txBody>
          <a:bodyPr/>
          <a:lstStyle/>
          <a:p>
            <a:r>
              <a:rPr lang="en-US" dirty="0"/>
              <a:t>HW1 due Today @10pm</a:t>
            </a:r>
          </a:p>
          <a:p>
            <a:pPr lvl="1"/>
            <a:r>
              <a:rPr lang="en-US" dirty="0"/>
              <a:t>I’ll be around after class to answer questions</a:t>
            </a:r>
          </a:p>
          <a:p>
            <a:r>
              <a:rPr lang="en-US" dirty="0"/>
              <a:t>Project 1 due Tuesday 1/23.</a:t>
            </a:r>
          </a:p>
          <a:p>
            <a:pPr lvl="1"/>
            <a:r>
              <a:rPr lang="en-US" dirty="0"/>
              <a:t>Note: can submit multiple times, only last one counts.</a:t>
            </a:r>
          </a:p>
          <a:p>
            <a:pPr lvl="2"/>
            <a:r>
              <a:rPr lang="en-US" dirty="0"/>
              <a:t>Feedback is minimal. </a:t>
            </a:r>
          </a:p>
          <a:p>
            <a:pPr lvl="2"/>
            <a:r>
              <a:rPr lang="en-US" dirty="0"/>
              <a:t>New grader machine, could have issues. </a:t>
            </a:r>
          </a:p>
          <a:p>
            <a:r>
              <a:rPr lang="en-US" dirty="0"/>
              <a:t>HW2 posted early next week.</a:t>
            </a:r>
            <a:br>
              <a:rPr lang="en-US" dirty="0"/>
            </a:b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381000" y="304800"/>
            <a:ext cx="8640763" cy="519113"/>
          </a:xfrm>
        </p:spPr>
        <p:txBody>
          <a:bodyPr/>
          <a:lstStyle/>
          <a:p>
            <a:r>
              <a:rPr lang="en-US" sz="3600"/>
              <a:t>Why worry about power dissipation?</a:t>
            </a:r>
          </a:p>
        </p:txBody>
      </p:sp>
      <p:grpSp>
        <p:nvGrpSpPr>
          <p:cNvPr id="2" name="Group 3"/>
          <p:cNvGrpSpPr>
            <a:grpSpLocks/>
          </p:cNvGrpSpPr>
          <p:nvPr/>
        </p:nvGrpSpPr>
        <p:grpSpPr bwMode="auto">
          <a:xfrm>
            <a:off x="990600" y="4864100"/>
            <a:ext cx="4343400" cy="1549400"/>
            <a:chOff x="2496" y="3064"/>
            <a:chExt cx="2736" cy="976"/>
          </a:xfrm>
        </p:grpSpPr>
        <p:graphicFrame>
          <p:nvGraphicFramePr>
            <p:cNvPr id="304132" name="Object 4"/>
            <p:cNvGraphicFramePr>
              <a:graphicFrameLocks noChangeAspect="1"/>
            </p:cNvGraphicFramePr>
            <p:nvPr/>
          </p:nvGraphicFramePr>
          <p:xfrm>
            <a:off x="3919" y="3064"/>
            <a:ext cx="1313" cy="976"/>
          </p:xfrm>
          <a:graphic>
            <a:graphicData uri="http://schemas.openxmlformats.org/presentationml/2006/ole">
              <mc:AlternateContent xmlns:mc="http://schemas.openxmlformats.org/markup-compatibility/2006">
                <mc:Choice xmlns:v="urn:schemas-microsoft-com:vml" Requires="v">
                  <p:oleObj spid="_x0000_s2108" name="Clip" r:id="rId4" imgW="1046880" imgH="777960" progId="">
                    <p:embed/>
                  </p:oleObj>
                </mc:Choice>
                <mc:Fallback>
                  <p:oleObj name="Clip" r:id="rId4" imgW="1046880" imgH="777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 y="3064"/>
                          <a:ext cx="1313" cy="9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4133" name="Rectangle 5"/>
            <p:cNvSpPr>
              <a:spLocks noChangeArrowheads="1"/>
            </p:cNvSpPr>
            <p:nvPr/>
          </p:nvSpPr>
          <p:spPr bwMode="auto">
            <a:xfrm>
              <a:off x="2496" y="3384"/>
              <a:ext cx="1336" cy="336"/>
            </a:xfrm>
            <a:prstGeom prst="rect">
              <a:avLst/>
            </a:prstGeom>
            <a:noFill/>
            <a:ln w="9525">
              <a:noFill/>
              <a:miter lim="800000"/>
              <a:headEnd/>
              <a:tailEnd/>
            </a:ln>
          </p:spPr>
          <p:txBody>
            <a:bodyPr/>
            <a:lstStyle/>
            <a:p>
              <a:pPr marL="342900" indent="-342900" algn="ctr" eaLnBrk="0" hangingPunct="0">
                <a:spcBef>
                  <a:spcPct val="20000"/>
                </a:spcBef>
                <a:buClr>
                  <a:srgbClr val="3333CC"/>
                </a:buClr>
                <a:buFont typeface="Monotype Sorts" pitchFamily="2" charset="2"/>
                <a:buNone/>
              </a:pPr>
              <a:r>
                <a:rPr kumimoji="1" lang="en-US" b="0">
                  <a:solidFill>
                    <a:srgbClr val="000000"/>
                  </a:solidFill>
                  <a:latin typeface="Tahoma" pitchFamily="34" charset="0"/>
                </a:rPr>
                <a:t>Environment</a:t>
              </a:r>
            </a:p>
          </p:txBody>
        </p:sp>
      </p:grpSp>
      <p:grpSp>
        <p:nvGrpSpPr>
          <p:cNvPr id="3" name="Group 6"/>
          <p:cNvGrpSpPr>
            <a:grpSpLocks/>
          </p:cNvGrpSpPr>
          <p:nvPr/>
        </p:nvGrpSpPr>
        <p:grpSpPr bwMode="auto">
          <a:xfrm>
            <a:off x="5334000" y="1719263"/>
            <a:ext cx="3556000" cy="3144837"/>
            <a:chOff x="256" y="1083"/>
            <a:chExt cx="2240" cy="1981"/>
          </a:xfrm>
        </p:grpSpPr>
        <p:graphicFrame>
          <p:nvGraphicFramePr>
            <p:cNvPr id="304135" name="Object 7"/>
            <p:cNvGraphicFramePr>
              <a:graphicFrameLocks noChangeAspect="1"/>
            </p:cNvGraphicFramePr>
            <p:nvPr/>
          </p:nvGraphicFramePr>
          <p:xfrm>
            <a:off x="480" y="1083"/>
            <a:ext cx="1165" cy="1251"/>
          </p:xfrm>
          <a:graphic>
            <a:graphicData uri="http://schemas.openxmlformats.org/presentationml/2006/ole">
              <mc:AlternateContent xmlns:mc="http://schemas.openxmlformats.org/markup-compatibility/2006">
                <mc:Choice xmlns:v="urn:schemas-microsoft-com:vml" Requires="v">
                  <p:oleObj spid="_x0000_s2109" name="Clip" r:id="rId6" imgW="1848960" imgH="1986120" progId="">
                    <p:embed/>
                  </p:oleObj>
                </mc:Choice>
                <mc:Fallback>
                  <p:oleObj name="Clip" r:id="rId6" imgW="1848960" imgH="1986120"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 y="1083"/>
                          <a:ext cx="1165" cy="1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4136" name="Rectangle 8"/>
            <p:cNvSpPr>
              <a:spLocks noChangeArrowheads="1"/>
            </p:cNvSpPr>
            <p:nvPr/>
          </p:nvSpPr>
          <p:spPr bwMode="auto">
            <a:xfrm>
              <a:off x="256" y="2334"/>
              <a:ext cx="2240" cy="730"/>
            </a:xfrm>
            <a:prstGeom prst="rect">
              <a:avLst/>
            </a:prstGeom>
            <a:noFill/>
            <a:ln w="9525">
              <a:noFill/>
              <a:miter lim="800000"/>
              <a:headEnd/>
              <a:tailEnd/>
            </a:ln>
          </p:spPr>
          <p:txBody>
            <a:bodyPr/>
            <a:lstStyle/>
            <a:p>
              <a:pPr marL="342900" indent="-342900" algn="ctr" eaLnBrk="0" hangingPunct="0">
                <a:spcBef>
                  <a:spcPct val="20000"/>
                </a:spcBef>
                <a:buClr>
                  <a:srgbClr val="3333CC"/>
                </a:buClr>
                <a:buFont typeface="Monotype Sorts" pitchFamily="2" charset="2"/>
                <a:buNone/>
              </a:pPr>
              <a:r>
                <a:rPr kumimoji="1" lang="en-US" b="0">
                  <a:solidFill>
                    <a:srgbClr val="000000"/>
                  </a:solidFill>
                  <a:latin typeface="Tahoma" pitchFamily="34" charset="0"/>
                </a:rPr>
                <a:t>Thermal issues: affect cooling, packaging, reliability, timing</a:t>
              </a:r>
            </a:p>
          </p:txBody>
        </p:sp>
      </p:grpSp>
      <p:grpSp>
        <p:nvGrpSpPr>
          <p:cNvPr id="4" name="Group 9"/>
          <p:cNvGrpSpPr>
            <a:grpSpLocks/>
          </p:cNvGrpSpPr>
          <p:nvPr/>
        </p:nvGrpSpPr>
        <p:grpSpPr bwMode="auto">
          <a:xfrm>
            <a:off x="990600" y="2322513"/>
            <a:ext cx="3208338" cy="1635125"/>
            <a:chOff x="3557" y="1083"/>
            <a:chExt cx="2021" cy="1030"/>
          </a:xfrm>
        </p:grpSpPr>
        <p:pic>
          <p:nvPicPr>
            <p:cNvPr id="304138" name="Picture 10" descr="bd05680_"/>
            <p:cNvPicPr>
              <a:picLocks noChangeAspect="1" noChangeArrowheads="1"/>
            </p:cNvPicPr>
            <p:nvPr/>
          </p:nvPicPr>
          <p:blipFill>
            <a:blip r:embed="rId8" cstate="print"/>
            <a:srcRect/>
            <a:stretch>
              <a:fillRect/>
            </a:stretch>
          </p:blipFill>
          <p:spPr bwMode="auto">
            <a:xfrm>
              <a:off x="4277" y="1083"/>
              <a:ext cx="1301" cy="1030"/>
            </a:xfrm>
            <a:prstGeom prst="rect">
              <a:avLst/>
            </a:prstGeom>
            <a:noFill/>
          </p:spPr>
        </p:pic>
        <p:sp>
          <p:nvSpPr>
            <p:cNvPr id="304139" name="Text Box 11"/>
            <p:cNvSpPr txBox="1">
              <a:spLocks noChangeArrowheads="1"/>
            </p:cNvSpPr>
            <p:nvPr/>
          </p:nvSpPr>
          <p:spPr bwMode="auto">
            <a:xfrm>
              <a:off x="3557" y="1346"/>
              <a:ext cx="724" cy="518"/>
            </a:xfrm>
            <a:prstGeom prst="rect">
              <a:avLst/>
            </a:prstGeom>
            <a:noFill/>
            <a:ln w="9525">
              <a:noFill/>
              <a:miter lim="800000"/>
              <a:headEnd/>
              <a:tailEnd/>
            </a:ln>
            <a:effectLst/>
          </p:spPr>
          <p:txBody>
            <a:bodyPr wrap="none">
              <a:spAutoFit/>
            </a:bodyPr>
            <a:lstStyle/>
            <a:p>
              <a:pPr algn="ctr" eaLnBrk="0" hangingPunct="0"/>
              <a:r>
                <a:rPr lang="en-US" b="0">
                  <a:solidFill>
                    <a:srgbClr val="000000"/>
                  </a:solidFill>
                  <a:latin typeface="Tahoma" pitchFamily="34" charset="0"/>
                </a:rPr>
                <a:t>Battery</a:t>
              </a:r>
            </a:p>
            <a:p>
              <a:pPr algn="ctr" eaLnBrk="0" hangingPunct="0"/>
              <a:r>
                <a:rPr lang="en-US" b="0">
                  <a:solidFill>
                    <a:srgbClr val="000000"/>
                  </a:solidFill>
                  <a:latin typeface="Tahoma" pitchFamily="34" charset="0"/>
                </a:rPr>
                <a:t>life</a:t>
              </a:r>
            </a:p>
          </p:txBody>
        </p:sp>
      </p:grpSp>
      <p:sp>
        <p:nvSpPr>
          <p:cNvPr id="304140" name="Text Box 12"/>
          <p:cNvSpPr txBox="1">
            <a:spLocks noChangeArrowheads="1"/>
          </p:cNvSpPr>
          <p:nvPr/>
        </p:nvSpPr>
        <p:spPr bwMode="auto">
          <a:xfrm rot="-5400000">
            <a:off x="-1028699" y="3530600"/>
            <a:ext cx="2698750" cy="339725"/>
          </a:xfrm>
          <a:prstGeom prst="rect">
            <a:avLst/>
          </a:prstGeom>
          <a:noFill/>
          <a:ln w="9525">
            <a:noFill/>
            <a:miter lim="800000"/>
            <a:headEnd type="none" w="sm" len="sm"/>
            <a:tailEnd type="none" w="med" len="lg"/>
          </a:ln>
          <a:effectLst/>
        </p:spPr>
        <p:txBody>
          <a:bodyPr wrap="none">
            <a:spAutoFit/>
          </a:bodyPr>
          <a:lstStyle/>
          <a:p>
            <a:pPr algn="ctr" eaLnBrk="0" hangingPunct="0">
              <a:lnSpc>
                <a:spcPct val="90000"/>
              </a:lnSpc>
              <a:spcBef>
                <a:spcPct val="30000"/>
              </a:spcBef>
              <a:buClr>
                <a:srgbClr val="009900"/>
              </a:buClr>
              <a:buSzPct val="100000"/>
            </a:pPr>
            <a:r>
              <a:rPr lang="en-US" sz="1800">
                <a:solidFill>
                  <a:srgbClr val="FFFFFF"/>
                </a:solidFill>
                <a:latin typeface="Times" pitchFamily="18" charset="0"/>
              </a:rPr>
              <a:t>Why is power a problem?</a:t>
            </a:r>
          </a:p>
        </p:txBody>
      </p:sp>
      <p:sp>
        <p:nvSpPr>
          <p:cNvPr id="13" name="TextBox 12"/>
          <p:cNvSpPr txBox="1"/>
          <p:nvPr/>
        </p:nvSpPr>
        <p:spPr>
          <a:xfrm>
            <a:off x="0" y="0"/>
            <a:ext cx="1828800" cy="461665"/>
          </a:xfrm>
          <a:prstGeom prst="rect">
            <a:avLst/>
          </a:prstGeom>
          <a:noFill/>
        </p:spPr>
        <p:txBody>
          <a:bodyPr wrap="square" rtlCol="0">
            <a:spAutoFit/>
          </a:bodyPr>
          <a:lstStyle/>
          <a:p>
            <a:r>
              <a:rPr lang="en-US" sz="1200" dirty="0">
                <a:solidFill>
                  <a:srgbClr val="00B0F0"/>
                </a:solidFill>
              </a:rPr>
              <a:t>The cost of computing…</a:t>
            </a:r>
            <a:br>
              <a:rPr lang="en-US" sz="1200" dirty="0">
                <a:solidFill>
                  <a:srgbClr val="00B0F0"/>
                </a:solidFill>
              </a:rPr>
            </a:br>
            <a:r>
              <a:rPr lang="en-US" sz="1200" dirty="0">
                <a:solidFill>
                  <a:srgbClr val="00B0F0"/>
                </a:solidFill>
              </a:rPr>
              <a:t>$ and </a:t>
            </a:r>
            <a:r>
              <a:rPr lang="en-US" sz="1200" dirty="0">
                <a:solidFill>
                  <a:srgbClr val="FF0000"/>
                </a:solidFill>
              </a:rPr>
              <a:t>Watts</a:t>
            </a:r>
          </a:p>
        </p:txBody>
      </p:sp>
      <p:sp>
        <p:nvSpPr>
          <p:cNvPr id="5" name="Slide Number Placeholder 4"/>
          <p:cNvSpPr>
            <a:spLocks noGrp="1"/>
          </p:cNvSpPr>
          <p:nvPr>
            <p:ph type="sldNum" sz="quarter" idx="12"/>
          </p:nvPr>
        </p:nvSpPr>
        <p:spPr/>
        <p:txBody>
          <a:bodyPr/>
          <a:lstStyle/>
          <a:p>
            <a:fld id="{42D40977-8517-4430-9491-E6F8AF73A7FB}" type="slidenum">
              <a:rPr lang="en-US" smtClean="0"/>
              <a:pPr/>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533400" y="457200"/>
            <a:ext cx="8337550" cy="465138"/>
          </a:xfrm>
        </p:spPr>
        <p:txBody>
          <a:bodyPr/>
          <a:lstStyle/>
          <a:p>
            <a:r>
              <a:rPr lang="en-US" sz="3200" dirty="0"/>
              <a:t>Power-Aware Computing Applications</a:t>
            </a:r>
          </a:p>
        </p:txBody>
      </p:sp>
      <p:sp>
        <p:nvSpPr>
          <p:cNvPr id="259075" name="Rectangle 3"/>
          <p:cNvSpPr>
            <a:spLocks noChangeArrowheads="1"/>
          </p:cNvSpPr>
          <p:nvPr/>
        </p:nvSpPr>
        <p:spPr bwMode="auto">
          <a:xfrm>
            <a:off x="1368425" y="1447800"/>
            <a:ext cx="7775575" cy="4451350"/>
          </a:xfrm>
          <a:prstGeom prst="rect">
            <a:avLst/>
          </a:prstGeom>
          <a:solidFill>
            <a:schemeClr val="hlink"/>
          </a:solidFill>
          <a:ln w="9525">
            <a:solidFill>
              <a:schemeClr val="tx1"/>
            </a:solidFill>
            <a:miter lim="800000"/>
            <a:headEnd/>
            <a:tailEnd/>
          </a:ln>
          <a:effectLst/>
        </p:spPr>
        <p:txBody>
          <a:bodyPr wrap="none" anchor="ctr"/>
          <a:lstStyle/>
          <a:p>
            <a:pPr algn="ctr" eaLnBrk="0" hangingPunct="0"/>
            <a:endParaRPr lang="en-US" b="0">
              <a:solidFill>
                <a:srgbClr val="000000"/>
              </a:solidFill>
              <a:latin typeface="Times" pitchFamily="18" charset="0"/>
            </a:endParaRPr>
          </a:p>
        </p:txBody>
      </p:sp>
      <p:sp>
        <p:nvSpPr>
          <p:cNvPr id="259076" name="Text Box 4"/>
          <p:cNvSpPr txBox="1">
            <a:spLocks noChangeArrowheads="1"/>
          </p:cNvSpPr>
          <p:nvPr/>
        </p:nvSpPr>
        <p:spPr bwMode="auto">
          <a:xfrm>
            <a:off x="2830513" y="5897563"/>
            <a:ext cx="4083050" cy="457200"/>
          </a:xfrm>
          <a:prstGeom prst="rect">
            <a:avLst/>
          </a:prstGeom>
          <a:noFill/>
          <a:ln w="9525">
            <a:noFill/>
            <a:miter lim="800000"/>
            <a:headEnd/>
            <a:tailEnd/>
          </a:ln>
          <a:effectLst/>
        </p:spPr>
        <p:txBody>
          <a:bodyPr wrap="none">
            <a:spAutoFit/>
          </a:bodyPr>
          <a:lstStyle/>
          <a:p>
            <a:pPr algn="ctr" eaLnBrk="0" hangingPunct="0"/>
            <a:r>
              <a:rPr lang="en-US" b="0">
                <a:solidFill>
                  <a:srgbClr val="FF0000"/>
                </a:solidFill>
                <a:latin typeface="Times" pitchFamily="18" charset="0"/>
              </a:rPr>
              <a:t>Energy-Constrained Computing</a:t>
            </a:r>
          </a:p>
        </p:txBody>
      </p:sp>
      <p:sp>
        <p:nvSpPr>
          <p:cNvPr id="259077" name="Text Box 5"/>
          <p:cNvSpPr txBox="1">
            <a:spLocks noChangeArrowheads="1"/>
          </p:cNvSpPr>
          <p:nvPr/>
        </p:nvSpPr>
        <p:spPr bwMode="auto">
          <a:xfrm rot="16200000">
            <a:off x="-1337683" y="3645050"/>
            <a:ext cx="4345421" cy="461665"/>
          </a:xfrm>
          <a:prstGeom prst="rect">
            <a:avLst/>
          </a:prstGeom>
          <a:noFill/>
          <a:ln w="9525">
            <a:noFill/>
            <a:miter lim="800000"/>
            <a:headEnd/>
            <a:tailEnd/>
          </a:ln>
          <a:effectLst/>
        </p:spPr>
        <p:txBody>
          <a:bodyPr wrap="none">
            <a:spAutoFit/>
          </a:bodyPr>
          <a:lstStyle/>
          <a:p>
            <a:pPr algn="ctr" eaLnBrk="0" hangingPunct="0"/>
            <a:r>
              <a:rPr lang="en-US" b="0" dirty="0">
                <a:solidFill>
                  <a:srgbClr val="FF0000"/>
                </a:solidFill>
                <a:latin typeface="Times" pitchFamily="18" charset="0"/>
              </a:rPr>
              <a:t>Temperature/Current-Constrained</a:t>
            </a:r>
          </a:p>
        </p:txBody>
      </p:sp>
      <p:pic>
        <p:nvPicPr>
          <p:cNvPr id="259079" name="Picture 7" descr="mote"/>
          <p:cNvPicPr>
            <a:picLocks noChangeAspect="1" noChangeArrowheads="1"/>
          </p:cNvPicPr>
          <p:nvPr/>
        </p:nvPicPr>
        <p:blipFill>
          <a:blip r:embed="rId3" cstate="print"/>
          <a:srcRect/>
          <a:stretch>
            <a:fillRect/>
          </a:stretch>
        </p:blipFill>
        <p:spPr bwMode="auto">
          <a:xfrm>
            <a:off x="7400925" y="4670425"/>
            <a:ext cx="1498600" cy="1079500"/>
          </a:xfrm>
          <a:prstGeom prst="rect">
            <a:avLst/>
          </a:prstGeom>
          <a:noFill/>
        </p:spPr>
      </p:pic>
      <p:sp>
        <p:nvSpPr>
          <p:cNvPr id="259082" name="Line 10"/>
          <p:cNvSpPr>
            <a:spLocks noChangeShapeType="1"/>
          </p:cNvSpPr>
          <p:nvPr/>
        </p:nvSpPr>
        <p:spPr bwMode="auto">
          <a:xfrm>
            <a:off x="1457325" y="6137275"/>
            <a:ext cx="1373188" cy="0"/>
          </a:xfrm>
          <a:prstGeom prst="line">
            <a:avLst/>
          </a:prstGeom>
          <a:noFill/>
          <a:ln w="38100">
            <a:solidFill>
              <a:schemeClr val="tx1"/>
            </a:solidFill>
            <a:round/>
            <a:headEnd/>
            <a:tailEnd/>
          </a:ln>
          <a:effectLst/>
        </p:spPr>
        <p:txBody>
          <a:bodyPr/>
          <a:lstStyle/>
          <a:p>
            <a:pPr algn="ctr" eaLnBrk="0" hangingPunct="0"/>
            <a:endParaRPr lang="en-US" b="0">
              <a:solidFill>
                <a:srgbClr val="000000"/>
              </a:solidFill>
              <a:latin typeface="Times" pitchFamily="18" charset="0"/>
            </a:endParaRPr>
          </a:p>
        </p:txBody>
      </p:sp>
      <p:sp>
        <p:nvSpPr>
          <p:cNvPr id="259083" name="Line 11"/>
          <p:cNvSpPr>
            <a:spLocks noChangeShapeType="1"/>
          </p:cNvSpPr>
          <p:nvPr/>
        </p:nvSpPr>
        <p:spPr bwMode="auto">
          <a:xfrm>
            <a:off x="6884988" y="6197600"/>
            <a:ext cx="2014537" cy="0"/>
          </a:xfrm>
          <a:prstGeom prst="line">
            <a:avLst/>
          </a:prstGeom>
          <a:noFill/>
          <a:ln w="38100">
            <a:solidFill>
              <a:schemeClr val="tx1"/>
            </a:solidFill>
            <a:round/>
            <a:headEnd/>
            <a:tailEnd type="triangle" w="med" len="med"/>
          </a:ln>
          <a:effectLst/>
        </p:spPr>
        <p:txBody>
          <a:bodyPr/>
          <a:lstStyle/>
          <a:p>
            <a:pPr algn="ctr" eaLnBrk="0" hangingPunct="0"/>
            <a:endParaRPr lang="en-US" b="0">
              <a:solidFill>
                <a:srgbClr val="000000"/>
              </a:solidFill>
              <a:latin typeface="Times" pitchFamily="18" charset="0"/>
            </a:endParaRPr>
          </a:p>
        </p:txBody>
      </p:sp>
      <p:sp>
        <p:nvSpPr>
          <p:cNvPr id="259085" name="Line 13"/>
          <p:cNvSpPr>
            <a:spLocks noChangeShapeType="1"/>
          </p:cNvSpPr>
          <p:nvPr/>
        </p:nvSpPr>
        <p:spPr bwMode="auto">
          <a:xfrm flipV="1">
            <a:off x="868363" y="5897563"/>
            <a:ext cx="0" cy="306387"/>
          </a:xfrm>
          <a:prstGeom prst="line">
            <a:avLst/>
          </a:prstGeom>
          <a:noFill/>
          <a:ln w="38100">
            <a:solidFill>
              <a:schemeClr val="tx1"/>
            </a:solidFill>
            <a:round/>
            <a:headEnd/>
            <a:tailEnd/>
          </a:ln>
          <a:effectLst/>
        </p:spPr>
        <p:txBody>
          <a:bodyPr/>
          <a:lstStyle/>
          <a:p>
            <a:pPr algn="ctr" eaLnBrk="0" hangingPunct="0"/>
            <a:endParaRPr lang="en-US" b="0">
              <a:solidFill>
                <a:srgbClr val="000000"/>
              </a:solidFill>
              <a:latin typeface="Times" pitchFamily="18" charset="0"/>
            </a:endParaRPr>
          </a:p>
        </p:txBody>
      </p:sp>
      <p:sp>
        <p:nvSpPr>
          <p:cNvPr id="259086" name="Line 14"/>
          <p:cNvSpPr>
            <a:spLocks noChangeShapeType="1"/>
          </p:cNvSpPr>
          <p:nvPr/>
        </p:nvSpPr>
        <p:spPr bwMode="auto">
          <a:xfrm flipV="1">
            <a:off x="839788" y="1295400"/>
            <a:ext cx="0" cy="461963"/>
          </a:xfrm>
          <a:prstGeom prst="line">
            <a:avLst/>
          </a:prstGeom>
          <a:noFill/>
          <a:ln w="38100">
            <a:solidFill>
              <a:schemeClr val="tx1"/>
            </a:solidFill>
            <a:round/>
            <a:headEnd/>
            <a:tailEnd type="triangle" w="med" len="med"/>
          </a:ln>
          <a:effectLst/>
        </p:spPr>
        <p:txBody>
          <a:bodyPr/>
          <a:lstStyle/>
          <a:p>
            <a:pPr algn="ctr" eaLnBrk="0" hangingPunct="0"/>
            <a:endParaRPr lang="en-US" b="0">
              <a:solidFill>
                <a:srgbClr val="000000"/>
              </a:solidFill>
              <a:latin typeface="Times" pitchFamily="18" charset="0"/>
            </a:endParaRPr>
          </a:p>
        </p:txBody>
      </p:sp>
      <p:pic>
        <p:nvPicPr>
          <p:cNvPr id="3074" name="Picture 2"/>
          <p:cNvPicPr>
            <a:picLocks noChangeAspect="1" noChangeArrowheads="1"/>
          </p:cNvPicPr>
          <p:nvPr/>
        </p:nvPicPr>
        <p:blipFill>
          <a:blip r:embed="rId4" cstate="print"/>
          <a:srcRect/>
          <a:stretch>
            <a:fillRect/>
          </a:stretch>
        </p:blipFill>
        <p:spPr bwMode="auto">
          <a:xfrm>
            <a:off x="3733800" y="1676400"/>
            <a:ext cx="1600200" cy="120015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1447800" y="2895600"/>
            <a:ext cx="1392115" cy="1447800"/>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2438400" y="1600200"/>
            <a:ext cx="1060704" cy="1104900"/>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2895600" y="3048000"/>
            <a:ext cx="1447800" cy="1085850"/>
          </a:xfrm>
          <a:prstGeom prst="rect">
            <a:avLst/>
          </a:prstGeom>
          <a:noFill/>
          <a:ln w="9525">
            <a:noFill/>
            <a:miter lim="800000"/>
            <a:headEnd/>
            <a:tailEnd/>
          </a:ln>
        </p:spPr>
      </p:pic>
      <p:pic>
        <p:nvPicPr>
          <p:cNvPr id="3080" name="Picture 8"/>
          <p:cNvPicPr>
            <a:picLocks noChangeAspect="1" noChangeArrowheads="1"/>
          </p:cNvPicPr>
          <p:nvPr/>
        </p:nvPicPr>
        <p:blipFill>
          <a:blip r:embed="rId8" cstate="print"/>
          <a:srcRect/>
          <a:stretch>
            <a:fillRect/>
          </a:stretch>
        </p:blipFill>
        <p:spPr bwMode="auto">
          <a:xfrm>
            <a:off x="6248400" y="4038600"/>
            <a:ext cx="1057275" cy="1389862"/>
          </a:xfrm>
          <a:prstGeom prst="rect">
            <a:avLst/>
          </a:prstGeom>
          <a:noFill/>
          <a:ln w="9525">
            <a:noFill/>
            <a:miter lim="800000"/>
            <a:headEnd/>
            <a:tailEnd/>
          </a:ln>
        </p:spPr>
      </p:pic>
      <p:pic>
        <p:nvPicPr>
          <p:cNvPr id="3081" name="Picture 9"/>
          <p:cNvPicPr>
            <a:picLocks noChangeAspect="1" noChangeArrowheads="1"/>
          </p:cNvPicPr>
          <p:nvPr/>
        </p:nvPicPr>
        <p:blipFill>
          <a:blip r:embed="rId9" cstate="print"/>
          <a:srcRect/>
          <a:stretch>
            <a:fillRect/>
          </a:stretch>
        </p:blipFill>
        <p:spPr bwMode="auto">
          <a:xfrm>
            <a:off x="4419600" y="3429000"/>
            <a:ext cx="1625599" cy="1219199"/>
          </a:xfrm>
          <a:prstGeom prst="rect">
            <a:avLst/>
          </a:prstGeom>
          <a:noFill/>
          <a:ln w="9525">
            <a:noFill/>
            <a:miter lim="800000"/>
            <a:headEnd/>
            <a:tailEnd/>
          </a:ln>
        </p:spPr>
      </p:pic>
      <p:sp>
        <p:nvSpPr>
          <p:cNvPr id="17" name="TextBox 16"/>
          <p:cNvSpPr txBox="1"/>
          <p:nvPr/>
        </p:nvSpPr>
        <p:spPr>
          <a:xfrm>
            <a:off x="0" y="0"/>
            <a:ext cx="1828800" cy="461665"/>
          </a:xfrm>
          <a:prstGeom prst="rect">
            <a:avLst/>
          </a:prstGeom>
          <a:noFill/>
        </p:spPr>
        <p:txBody>
          <a:bodyPr wrap="square" rtlCol="0">
            <a:spAutoFit/>
          </a:bodyPr>
          <a:lstStyle/>
          <a:p>
            <a:r>
              <a:rPr lang="en-US" sz="1200" dirty="0">
                <a:solidFill>
                  <a:srgbClr val="00B0F0"/>
                </a:solidFill>
              </a:rPr>
              <a:t>The cost of computing…</a:t>
            </a:r>
            <a:br>
              <a:rPr lang="en-US" sz="1200" dirty="0">
                <a:solidFill>
                  <a:srgbClr val="00B0F0"/>
                </a:solidFill>
              </a:rPr>
            </a:br>
            <a:r>
              <a:rPr lang="en-US" sz="1200" dirty="0">
                <a:solidFill>
                  <a:srgbClr val="00B0F0"/>
                </a:solidFill>
              </a:rPr>
              <a:t>$ and </a:t>
            </a:r>
            <a:r>
              <a:rPr lang="en-US" sz="1200" dirty="0">
                <a:solidFill>
                  <a:srgbClr val="FF0000"/>
                </a:solidFill>
              </a:rPr>
              <a:t>Watts</a:t>
            </a:r>
          </a:p>
        </p:txBody>
      </p:sp>
      <p:sp>
        <p:nvSpPr>
          <p:cNvPr id="2" name="Slide Number Placeholder 1"/>
          <p:cNvSpPr>
            <a:spLocks noGrp="1"/>
          </p:cNvSpPr>
          <p:nvPr>
            <p:ph type="sldNum" sz="quarter" idx="12"/>
          </p:nvPr>
        </p:nvSpPr>
        <p:spPr/>
        <p:txBody>
          <a:bodyPr/>
          <a:lstStyle/>
          <a:p>
            <a:fld id="{42D40977-8517-4430-9491-E6F8AF73A7FB}" type="slidenum">
              <a:rPr lang="en-US" smtClean="0"/>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Today</a:t>
            </a:r>
          </a:p>
        </p:txBody>
      </p:sp>
      <p:sp>
        <p:nvSpPr>
          <p:cNvPr id="6" name="Content Placeholder 5"/>
          <p:cNvSpPr>
            <a:spLocks noGrp="1"/>
          </p:cNvSpPr>
          <p:nvPr>
            <p:ph idx="1"/>
          </p:nvPr>
        </p:nvSpPr>
        <p:spPr/>
        <p:txBody>
          <a:bodyPr/>
          <a:lstStyle/>
          <a:p>
            <a:r>
              <a:rPr lang="en-US" dirty="0">
                <a:solidFill>
                  <a:schemeClr val="accent4">
                    <a:lumMod val="50000"/>
                    <a:lumOff val="50000"/>
                  </a:schemeClr>
                </a:solidFill>
              </a:rPr>
              <a:t>Review and finish up other options</a:t>
            </a:r>
            <a:br>
              <a:rPr lang="en-US" dirty="0"/>
            </a:br>
            <a:endParaRPr lang="en-US" dirty="0"/>
          </a:p>
          <a:p>
            <a:r>
              <a:rPr lang="en-US" dirty="0">
                <a:solidFill>
                  <a:schemeClr val="accent4">
                    <a:lumMod val="50000"/>
                    <a:lumOff val="50000"/>
                  </a:schemeClr>
                </a:solidFill>
              </a:rPr>
              <a:t>Costs and Power</a:t>
            </a:r>
          </a:p>
          <a:p>
            <a:endParaRPr lang="en-US" dirty="0"/>
          </a:p>
          <a:p>
            <a:r>
              <a:rPr lang="en-US" dirty="0"/>
              <a:t>Instruction Level Parallelism (ILP) and Dynamic Execution</a:t>
            </a:r>
          </a:p>
          <a:p>
            <a:endParaRPr lang="en-US" dirty="0"/>
          </a:p>
        </p:txBody>
      </p:sp>
      <p:sp>
        <p:nvSpPr>
          <p:cNvPr id="2" name="Slide Number Placeholder 1"/>
          <p:cNvSpPr>
            <a:spLocks noGrp="1"/>
          </p:cNvSpPr>
          <p:nvPr>
            <p:ph type="sldNum" sz="quarter" idx="12"/>
          </p:nvPr>
        </p:nvSpPr>
        <p:spPr/>
        <p:txBody>
          <a:bodyPr/>
          <a:lstStyle/>
          <a:p>
            <a:fld id="{42D40977-8517-4430-9491-E6F8AF73A7FB}" type="slidenum">
              <a:rPr lang="en-US" smtClean="0"/>
              <a:pPr/>
              <a:t>22</a:t>
            </a:fld>
            <a:endParaRPr lang="en-US" dirty="0"/>
          </a:p>
        </p:txBody>
      </p:sp>
    </p:spTree>
    <p:extLst>
      <p:ext uri="{BB962C8B-B14F-4D97-AF65-F5344CB8AC3E}">
        <p14:creationId xmlns:p14="http://schemas.microsoft.com/office/powerpoint/2010/main" val="16032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3" end="3"/>
                                            </p:txEl>
                                          </p:spTgt>
                                        </p:tgtEl>
                                        <p:attrNameLst>
                                          <p:attrName>style.color</p:attrName>
                                        </p:attrNameLst>
                                      </p:cBhvr>
                                      <p:to>
                                        <a:srgbClr val="E33D09"/>
                                      </p:to>
                                    </p:animClr>
                                    <p:animClr clrSpc="rgb" dir="cw">
                                      <p:cBhvr>
                                        <p:cTn id="7" dur="500" fill="hold"/>
                                        <p:tgtEl>
                                          <p:spTgt spid="6">
                                            <p:txEl>
                                              <p:pRg st="3" end="3"/>
                                            </p:txEl>
                                          </p:spTgt>
                                        </p:tgtEl>
                                        <p:attrNameLst>
                                          <p:attrName>fillcolor</p:attrName>
                                        </p:attrNameLst>
                                      </p:cBhvr>
                                      <p:to>
                                        <a:srgbClr val="E33D09"/>
                                      </p:to>
                                    </p:animClr>
                                    <p:set>
                                      <p:cBhvr>
                                        <p:cTn id="8" dur="500" fill="hold"/>
                                        <p:tgtEl>
                                          <p:spTgt spid="6">
                                            <p:txEl>
                                              <p:pRg st="3" end="3"/>
                                            </p:txEl>
                                          </p:spTgt>
                                        </p:tgtEl>
                                        <p:attrNameLst>
                                          <p:attrName>fill.type</p:attrName>
                                        </p:attrNameLst>
                                      </p:cBhvr>
                                      <p:to>
                                        <p:strVal val="solid"/>
                                      </p:to>
                                    </p:set>
                                    <p:set>
                                      <p:cBhvr>
                                        <p:cTn id="9" dur="500" fill="hold"/>
                                        <p:tgtEl>
                                          <p:spTgt spid="6">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8115300" cy="609600"/>
          </a:xfrm>
        </p:spPr>
        <p:txBody>
          <a:bodyPr/>
          <a:lstStyle/>
          <a:p>
            <a:r>
              <a:rPr lang="en-US" dirty="0"/>
              <a:t>Limitations of Scalar Pipelines</a:t>
            </a:r>
          </a:p>
        </p:txBody>
      </p:sp>
      <p:sp>
        <p:nvSpPr>
          <p:cNvPr id="35843" name="Rectangle 3"/>
          <p:cNvSpPr>
            <a:spLocks noGrp="1" noChangeArrowheads="1"/>
          </p:cNvSpPr>
          <p:nvPr>
            <p:ph idx="1"/>
          </p:nvPr>
        </p:nvSpPr>
        <p:spPr/>
        <p:txBody>
          <a:bodyPr/>
          <a:lstStyle/>
          <a:p>
            <a:pPr>
              <a:buFontTx/>
              <a:buNone/>
            </a:pPr>
            <a:r>
              <a:rPr lang="en-US" sz="2400" dirty="0"/>
              <a:t>Upper Bound on Scalar Pipeline Throughput</a:t>
            </a:r>
          </a:p>
          <a:p>
            <a:pPr>
              <a:buFontTx/>
              <a:buNone/>
            </a:pPr>
            <a:r>
              <a:rPr lang="en-US" sz="2400" dirty="0"/>
              <a:t>			    </a:t>
            </a:r>
            <a:r>
              <a:rPr lang="en-US" sz="2400" i="1" dirty="0">
                <a:solidFill>
                  <a:schemeClr val="bg2"/>
                </a:solidFill>
              </a:rPr>
              <a:t>Limited by IPC=1 “Flynn Bottleneck”</a:t>
            </a:r>
          </a:p>
          <a:p>
            <a:pPr>
              <a:buFontTx/>
              <a:buNone/>
            </a:pPr>
            <a:endParaRPr lang="en-US" sz="2400" dirty="0"/>
          </a:p>
          <a:p>
            <a:pPr>
              <a:buFontTx/>
              <a:buNone/>
            </a:pPr>
            <a:endParaRPr lang="en-US" sz="2400" dirty="0"/>
          </a:p>
          <a:p>
            <a:pPr>
              <a:buFontTx/>
              <a:buNone/>
            </a:pPr>
            <a:r>
              <a:rPr lang="en-US" sz="2400" dirty="0"/>
              <a:t>Performance Lost Due to Rigid In-order Pipeline</a:t>
            </a:r>
          </a:p>
          <a:p>
            <a:pPr>
              <a:buFontTx/>
              <a:buNone/>
            </a:pPr>
            <a:r>
              <a:rPr lang="en-US" sz="2400" dirty="0"/>
              <a:t>						</a:t>
            </a:r>
            <a:r>
              <a:rPr lang="en-US" sz="2400" i="1" dirty="0">
                <a:solidFill>
                  <a:schemeClr val="bg2"/>
                </a:solidFill>
              </a:rPr>
              <a:t>Unnecessary stalls</a:t>
            </a:r>
            <a:endParaRPr lang="en-US" sz="2400" dirty="0">
              <a:solidFill>
                <a:schemeClr val="bg2"/>
              </a:solidFill>
            </a:endParaRPr>
          </a:p>
        </p:txBody>
      </p:sp>
      <p:sp>
        <p:nvSpPr>
          <p:cNvPr id="4" name="TextBox 3"/>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a:t>
            </a:r>
            <a:r>
              <a:rPr lang="en-US" sz="1200" dirty="0">
                <a:solidFill>
                  <a:schemeClr val="accent1"/>
                </a:solidFill>
              </a:rPr>
              <a:t>Basics</a:t>
            </a:r>
          </a:p>
          <a:p>
            <a:r>
              <a:rPr lang="en-US" sz="1200" dirty="0">
                <a:solidFill>
                  <a:srgbClr val="00B0F0"/>
                </a:solidFill>
              </a:rPr>
              <a:t>  Measuring ILP</a:t>
            </a:r>
          </a:p>
          <a:p>
            <a:r>
              <a:rPr lang="en-US" sz="1200" dirty="0">
                <a:solidFill>
                  <a:srgbClr val="00B0F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Terms</a:t>
            </a:r>
          </a:p>
        </p:txBody>
      </p:sp>
      <p:sp>
        <p:nvSpPr>
          <p:cNvPr id="4" name="Content Placeholder 3"/>
          <p:cNvSpPr>
            <a:spLocks noGrp="1"/>
          </p:cNvSpPr>
          <p:nvPr>
            <p:ph idx="1"/>
          </p:nvPr>
        </p:nvSpPr>
        <p:spPr/>
        <p:txBody>
          <a:bodyPr/>
          <a:lstStyle/>
          <a:p>
            <a:r>
              <a:rPr lang="en-US" sz="2400" b="1" dirty="0"/>
              <a:t>Instruction parallelism</a:t>
            </a:r>
          </a:p>
          <a:p>
            <a:pPr lvl="1"/>
            <a:r>
              <a:rPr lang="en-US" sz="2000" dirty="0"/>
              <a:t>Number of instructions being worked on</a:t>
            </a:r>
          </a:p>
          <a:p>
            <a:r>
              <a:rPr lang="en-US" sz="2400" b="1" dirty="0"/>
              <a:t>Operation Latency</a:t>
            </a:r>
          </a:p>
          <a:p>
            <a:pPr lvl="1"/>
            <a:r>
              <a:rPr lang="en-US" sz="2000" dirty="0"/>
              <a:t>The time (in cycles) until the result of an instruction is available for use as an operand in a subsequent instruction.  For example, if the result of an Add instruction can be used as an operand of an instruction that is issued in the cycle after the Add is issued, we say that the Add has an operation latency of one. </a:t>
            </a:r>
          </a:p>
          <a:p>
            <a:r>
              <a:rPr lang="en-US" sz="2400" b="1" dirty="0"/>
              <a:t>Peak IPC</a:t>
            </a:r>
            <a:endParaRPr lang="en-US" sz="2400" dirty="0"/>
          </a:p>
          <a:p>
            <a:pPr lvl="1"/>
            <a:r>
              <a:rPr lang="en-US" sz="2000" dirty="0"/>
              <a:t>The maximum sustainable number of instructions that can be executed per clock. </a:t>
            </a:r>
          </a:p>
          <a:p>
            <a:endParaRPr lang="en-US" sz="2400" dirty="0"/>
          </a:p>
        </p:txBody>
      </p:sp>
      <p:sp>
        <p:nvSpPr>
          <p:cNvPr id="5" name="TextBox 4"/>
          <p:cNvSpPr txBox="1"/>
          <p:nvPr/>
        </p:nvSpPr>
        <p:spPr>
          <a:xfrm>
            <a:off x="0" y="6519446"/>
            <a:ext cx="5727915" cy="338554"/>
          </a:xfrm>
          <a:prstGeom prst="rect">
            <a:avLst/>
          </a:prstGeom>
          <a:noFill/>
        </p:spPr>
        <p:txBody>
          <a:bodyPr wrap="none" rtlCol="0">
            <a:spAutoFit/>
          </a:bodyPr>
          <a:lstStyle/>
          <a:p>
            <a:r>
              <a:rPr lang="en-US" sz="1600" dirty="0"/>
              <a:t># Performance modeling for computer architects, </a:t>
            </a:r>
            <a:r>
              <a:rPr lang="en-US" sz="1600" b="0" dirty="0"/>
              <a:t> C. M. Krishna</a:t>
            </a:r>
            <a:endParaRPr lang="en-US" sz="1600" dirty="0"/>
          </a:p>
        </p:txBody>
      </p:sp>
      <p:sp>
        <p:nvSpPr>
          <p:cNvPr id="6" name="TextBox 5"/>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a:t>
            </a:r>
            <a:r>
              <a:rPr lang="en-US" sz="1200" dirty="0">
                <a:solidFill>
                  <a:schemeClr val="accent1"/>
                </a:solidFill>
              </a:rPr>
              <a:t>Basics</a:t>
            </a:r>
          </a:p>
          <a:p>
            <a:r>
              <a:rPr lang="en-US" sz="1200" dirty="0">
                <a:solidFill>
                  <a:srgbClr val="00B0F0"/>
                </a:solidFill>
              </a:rPr>
              <a:t>  Measuring ILP</a:t>
            </a:r>
          </a:p>
          <a:p>
            <a:r>
              <a:rPr lang="en-US" sz="1200" dirty="0">
                <a:solidFill>
                  <a:srgbClr val="00B0F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Architectures for Exploiting </a:t>
            </a:r>
            <a:br>
              <a:rPr lang="en-US" dirty="0"/>
            </a:br>
            <a:r>
              <a:rPr lang="en-US" dirty="0"/>
              <a:t>Instruction-Level Parallelism</a:t>
            </a:r>
          </a:p>
        </p:txBody>
      </p:sp>
      <p:pic>
        <p:nvPicPr>
          <p:cNvPr id="36867" name="Picture 6"/>
          <p:cNvPicPr>
            <a:picLocks noGrp="1" noChangeAspect="1" noChangeArrowheads="1"/>
          </p:cNvPicPr>
          <p:nvPr>
            <p:ph idx="1"/>
          </p:nvPr>
        </p:nvPicPr>
        <p:blipFill>
          <a:blip r:embed="rId3" cstate="print"/>
          <a:srcRect/>
          <a:stretch>
            <a:fillRect/>
          </a:stretch>
        </p:blipFill>
        <p:spPr>
          <a:xfrm>
            <a:off x="762000" y="1752600"/>
            <a:ext cx="7404100" cy="4876800"/>
          </a:xfrm>
          <a:noFill/>
        </p:spPr>
      </p:pic>
      <p:sp>
        <p:nvSpPr>
          <p:cNvPr id="4" name="TextBox 3"/>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a:t>
            </a:r>
            <a:r>
              <a:rPr lang="en-US" sz="1200" dirty="0">
                <a:solidFill>
                  <a:schemeClr val="accent1"/>
                </a:solidFill>
              </a:rPr>
              <a:t>Basics</a:t>
            </a:r>
          </a:p>
          <a:p>
            <a:r>
              <a:rPr lang="en-US" sz="1200" dirty="0">
                <a:solidFill>
                  <a:srgbClr val="00B0F0"/>
                </a:solidFill>
              </a:rPr>
              <a:t>  Measuring ILP</a:t>
            </a:r>
          </a:p>
          <a:p>
            <a:r>
              <a:rPr lang="en-US" sz="1200" dirty="0">
                <a:solidFill>
                  <a:srgbClr val="00B0F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Superscalar Machine</a:t>
            </a:r>
          </a:p>
        </p:txBody>
      </p:sp>
      <p:pic>
        <p:nvPicPr>
          <p:cNvPr id="37891" name="Picture 4"/>
          <p:cNvPicPr>
            <a:picLocks noGrp="1" noChangeAspect="1" noChangeArrowheads="1"/>
          </p:cNvPicPr>
          <p:nvPr>
            <p:ph idx="1"/>
          </p:nvPr>
        </p:nvPicPr>
        <p:blipFill>
          <a:blip r:embed="rId3" cstate="print"/>
          <a:stretch>
            <a:fillRect/>
          </a:stretch>
        </p:blipFill>
        <p:spPr>
          <a:xfrm>
            <a:off x="2109257" y="1752600"/>
            <a:ext cx="5535085" cy="4114800"/>
          </a:xfrm>
          <a:noFill/>
        </p:spPr>
      </p:pic>
      <p:sp>
        <p:nvSpPr>
          <p:cNvPr id="4" name="TextBox 3"/>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a:t>
            </a:r>
            <a:r>
              <a:rPr lang="en-US" sz="1200" dirty="0">
                <a:solidFill>
                  <a:schemeClr val="accent1"/>
                </a:solidFill>
              </a:rPr>
              <a:t>Basics</a:t>
            </a:r>
          </a:p>
          <a:p>
            <a:r>
              <a:rPr lang="en-US" sz="1200" dirty="0">
                <a:solidFill>
                  <a:srgbClr val="00B0F0"/>
                </a:solidFill>
              </a:rPr>
              <a:t>  Measuring ILP</a:t>
            </a:r>
          </a:p>
          <a:p>
            <a:r>
              <a:rPr lang="en-US" sz="1200" dirty="0">
                <a:solidFill>
                  <a:srgbClr val="00B0F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What is the real problem?</a:t>
            </a:r>
          </a:p>
        </p:txBody>
      </p:sp>
      <p:sp>
        <p:nvSpPr>
          <p:cNvPr id="38915" name="Rectangle 3"/>
          <p:cNvSpPr>
            <a:spLocks noGrp="1" noChangeArrowheads="1"/>
          </p:cNvSpPr>
          <p:nvPr>
            <p:ph idx="1"/>
          </p:nvPr>
        </p:nvSpPr>
        <p:spPr>
          <a:xfrm>
            <a:off x="838200" y="1371600"/>
            <a:ext cx="8077200" cy="4114800"/>
          </a:xfrm>
        </p:spPr>
        <p:txBody>
          <a:bodyPr/>
          <a:lstStyle/>
          <a:p>
            <a:pPr>
              <a:lnSpc>
                <a:spcPct val="80000"/>
              </a:lnSpc>
              <a:buFontTx/>
              <a:buNone/>
            </a:pPr>
            <a:r>
              <a:rPr lang="en-US" sz="2400" dirty="0"/>
              <a:t>CPI of in-order pipelines degrades very sharply if the machine parallelism is increased beyond a certain point. </a:t>
            </a:r>
            <a:br>
              <a:rPr lang="en-US" sz="2400" dirty="0"/>
            </a:br>
            <a:r>
              <a:rPr lang="en-US" sz="2400" i="1" dirty="0">
                <a:solidFill>
                  <a:schemeClr val="bg2"/>
                </a:solidFill>
              </a:rPr>
              <a:t>i.e., when </a:t>
            </a:r>
            <a:r>
              <a:rPr lang="en-US" sz="2400" i="1" dirty="0" err="1">
                <a:solidFill>
                  <a:schemeClr val="bg2"/>
                </a:solidFill>
              </a:rPr>
              <a:t>NxM</a:t>
            </a:r>
            <a:r>
              <a:rPr lang="en-US" sz="2400" i="1" dirty="0">
                <a:solidFill>
                  <a:schemeClr val="bg2"/>
                </a:solidFill>
              </a:rPr>
              <a:t> approaches average distance between dependent instructions</a:t>
            </a:r>
          </a:p>
          <a:p>
            <a:pPr>
              <a:lnSpc>
                <a:spcPct val="80000"/>
              </a:lnSpc>
              <a:buFontTx/>
              <a:buNone/>
            </a:pPr>
            <a:r>
              <a:rPr lang="en-US" sz="2400" dirty="0"/>
              <a:t>Forwarding is no longer effective</a:t>
            </a:r>
          </a:p>
          <a:p>
            <a:pPr>
              <a:lnSpc>
                <a:spcPct val="80000"/>
              </a:lnSpc>
              <a:buFontTx/>
              <a:buNone/>
            </a:pPr>
            <a:r>
              <a:rPr lang="en-US" sz="2400" dirty="0"/>
              <a:t>	</a:t>
            </a:r>
            <a:r>
              <a:rPr lang="en-US" sz="2400" i="1" dirty="0">
                <a:solidFill>
                  <a:schemeClr val="bg2"/>
                </a:solidFill>
              </a:rPr>
              <a:t>Pipeline may never be full due to frequent dependency stalls!</a:t>
            </a:r>
          </a:p>
        </p:txBody>
      </p:sp>
      <p:pic>
        <p:nvPicPr>
          <p:cNvPr id="38916" name="Picture 4"/>
          <p:cNvPicPr>
            <a:picLocks noChangeAspect="1" noChangeArrowheads="1"/>
          </p:cNvPicPr>
          <p:nvPr/>
        </p:nvPicPr>
        <p:blipFill>
          <a:blip r:embed="rId3" cstate="print"/>
          <a:srcRect t="43750"/>
          <a:stretch>
            <a:fillRect/>
          </a:stretch>
        </p:blipFill>
        <p:spPr bwMode="auto">
          <a:xfrm>
            <a:off x="1295400" y="3733800"/>
            <a:ext cx="6561138" cy="2743200"/>
          </a:xfrm>
          <a:prstGeom prst="rect">
            <a:avLst/>
          </a:prstGeom>
          <a:noFill/>
          <a:ln w="9525">
            <a:noFill/>
            <a:miter lim="800000"/>
            <a:headEnd/>
            <a:tailEnd/>
          </a:ln>
        </p:spPr>
      </p:pic>
      <p:sp>
        <p:nvSpPr>
          <p:cNvPr id="5" name="TextBox 4"/>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a:t>
            </a:r>
            <a:r>
              <a:rPr lang="en-US" sz="1200" dirty="0">
                <a:solidFill>
                  <a:schemeClr val="accent1"/>
                </a:solidFill>
              </a:rPr>
              <a:t>Basics</a:t>
            </a:r>
          </a:p>
          <a:p>
            <a:r>
              <a:rPr lang="en-US" sz="1200" dirty="0">
                <a:solidFill>
                  <a:srgbClr val="00B0F0"/>
                </a:solidFill>
              </a:rPr>
              <a:t>  Measuring ILP</a:t>
            </a:r>
          </a:p>
          <a:p>
            <a:r>
              <a:rPr lang="en-US" sz="1200" dirty="0">
                <a:solidFill>
                  <a:srgbClr val="00B0F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533400"/>
            <a:ext cx="8534400" cy="685800"/>
          </a:xfrm>
        </p:spPr>
        <p:txBody>
          <a:bodyPr/>
          <a:lstStyle/>
          <a:p>
            <a:r>
              <a:rPr lang="en-US" sz="3600" dirty="0"/>
              <a:t>Missed Speedup in </a:t>
            </a:r>
            <a:br>
              <a:rPr lang="en-US" sz="3600" dirty="0"/>
            </a:br>
            <a:r>
              <a:rPr lang="en-US" sz="3600" dirty="0"/>
              <a:t>In-Order Pipelines</a:t>
            </a:r>
          </a:p>
        </p:txBody>
      </p:sp>
      <p:sp>
        <p:nvSpPr>
          <p:cNvPr id="12362" name="Rectangle 88"/>
          <p:cNvSpPr>
            <a:spLocks noGrp="1" noChangeArrowheads="1"/>
          </p:cNvSpPr>
          <p:nvPr>
            <p:ph idx="1"/>
          </p:nvPr>
        </p:nvSpPr>
        <p:spPr>
          <a:xfrm>
            <a:off x="381000" y="2913063"/>
            <a:ext cx="8534400" cy="3640137"/>
          </a:xfrm>
        </p:spPr>
        <p:txBody>
          <a:bodyPr/>
          <a:lstStyle/>
          <a:p>
            <a:pPr marL="342900" indent="-342900">
              <a:buFontTx/>
              <a:buNone/>
            </a:pPr>
            <a:r>
              <a:rPr lang="en-US" sz="2800" dirty="0"/>
              <a:t>What’s happening in cycle 4?</a:t>
            </a:r>
          </a:p>
          <a:p>
            <a:pPr marL="742950" lvl="1" indent="-285750"/>
            <a:r>
              <a:rPr lang="en-US" sz="2400" dirty="0"/>
              <a:t> </a:t>
            </a:r>
            <a:r>
              <a:rPr lang="en-US" sz="2400" b="1" dirty="0" err="1">
                <a:latin typeface="Courier New" pitchFamily="49" charset="0"/>
              </a:rPr>
              <a:t>mulf</a:t>
            </a:r>
            <a:r>
              <a:rPr lang="en-US" sz="2400" dirty="0"/>
              <a:t> stalls due to </a:t>
            </a:r>
            <a:r>
              <a:rPr lang="en-US" sz="2400" b="1" dirty="0">
                <a:solidFill>
                  <a:srgbClr val="FF0909"/>
                </a:solidFill>
              </a:rPr>
              <a:t>RAW hazard</a:t>
            </a:r>
          </a:p>
          <a:p>
            <a:pPr marL="1143000" lvl="2" indent="-228600"/>
            <a:r>
              <a:rPr lang="en-US" sz="2000" dirty="0"/>
              <a:t>OK, this is a fundamental problem</a:t>
            </a:r>
          </a:p>
          <a:p>
            <a:pPr marL="742950" lvl="1" indent="-285750"/>
            <a:r>
              <a:rPr lang="en-US" sz="2400" dirty="0"/>
              <a:t> </a:t>
            </a:r>
            <a:r>
              <a:rPr lang="en-US" sz="2400" b="1" dirty="0" err="1">
                <a:latin typeface="Courier New" pitchFamily="49" charset="0"/>
              </a:rPr>
              <a:t>subf</a:t>
            </a:r>
            <a:r>
              <a:rPr lang="en-US" sz="2400" dirty="0"/>
              <a:t> stalls due to </a:t>
            </a:r>
            <a:r>
              <a:rPr lang="en-US" sz="2400" b="1" dirty="0">
                <a:solidFill>
                  <a:srgbClr val="6B02FF"/>
                </a:solidFill>
              </a:rPr>
              <a:t>pipeline hazard</a:t>
            </a:r>
            <a:endParaRPr lang="en-US" sz="2400" b="1" dirty="0">
              <a:solidFill>
                <a:srgbClr val="FF0909"/>
              </a:solidFill>
            </a:endParaRPr>
          </a:p>
          <a:p>
            <a:pPr marL="1143000" lvl="2" indent="-228600"/>
            <a:r>
              <a:rPr lang="en-US" sz="2000" dirty="0"/>
              <a:t>Why? </a:t>
            </a:r>
            <a:r>
              <a:rPr lang="en-US" sz="2000" b="1" dirty="0" err="1">
                <a:latin typeface="Courier New" pitchFamily="49" charset="0"/>
              </a:rPr>
              <a:t>subf</a:t>
            </a:r>
            <a:r>
              <a:rPr lang="en-US" sz="2000" dirty="0"/>
              <a:t> can’t proceed into D because </a:t>
            </a:r>
            <a:r>
              <a:rPr lang="en-US" sz="2000" b="1" dirty="0" err="1">
                <a:latin typeface="Courier New" pitchFamily="49" charset="0"/>
              </a:rPr>
              <a:t>mulf</a:t>
            </a:r>
            <a:r>
              <a:rPr lang="en-US" sz="2000" dirty="0"/>
              <a:t> is there</a:t>
            </a:r>
          </a:p>
          <a:p>
            <a:pPr marL="1143000" lvl="2" indent="-228600"/>
            <a:r>
              <a:rPr lang="en-US" sz="2000" dirty="0"/>
              <a:t>That is the only reason, and it isn’t a fundamental one</a:t>
            </a:r>
          </a:p>
          <a:p>
            <a:pPr marL="342900" indent="-342900">
              <a:buFontTx/>
              <a:buNone/>
            </a:pPr>
            <a:endParaRPr lang="en-US" sz="2800" dirty="0"/>
          </a:p>
          <a:p>
            <a:pPr marL="342900" indent="-342900">
              <a:buFontTx/>
              <a:buNone/>
            </a:pPr>
            <a:r>
              <a:rPr lang="en-US" sz="2400" dirty="0"/>
              <a:t>Why can’t </a:t>
            </a:r>
            <a:r>
              <a:rPr lang="en-US" sz="2400" b="1" dirty="0" err="1">
                <a:latin typeface="Courier New" pitchFamily="49" charset="0"/>
              </a:rPr>
              <a:t>subf</a:t>
            </a:r>
            <a:r>
              <a:rPr lang="en-US" sz="2400" dirty="0"/>
              <a:t> go into D in cycle 4 and E+ in cycle 5?</a:t>
            </a:r>
          </a:p>
        </p:txBody>
      </p:sp>
      <p:graphicFrame>
        <p:nvGraphicFramePr>
          <p:cNvPr id="1398873" name="Group 89"/>
          <p:cNvGraphicFramePr>
            <a:graphicFrameLocks noGrp="1"/>
          </p:cNvGraphicFramePr>
          <p:nvPr/>
        </p:nvGraphicFramePr>
        <p:xfrm>
          <a:off x="366713" y="1524000"/>
          <a:ext cx="7140575" cy="1173480"/>
        </p:xfrm>
        <a:graphic>
          <a:graphicData uri="http://schemas.openxmlformats.org/drawingml/2006/table">
            <a:tbl>
              <a:tblPr/>
              <a:tblGrid>
                <a:gridCol w="1768475">
                  <a:extLst>
                    <a:ext uri="{9D8B030D-6E8A-4147-A177-3AD203B41FA5}">
                      <a16:colId xmlns:a16="http://schemas.microsoft.com/office/drawing/2014/main" val="20000"/>
                    </a:ext>
                  </a:extLst>
                </a:gridCol>
                <a:gridCol w="354012">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33375">
                  <a:extLst>
                    <a:ext uri="{9D8B030D-6E8A-4147-A177-3AD203B41FA5}">
                      <a16:colId xmlns:a16="http://schemas.microsoft.com/office/drawing/2014/main" val="20003"/>
                    </a:ext>
                  </a:extLst>
                </a:gridCol>
                <a:gridCol w="333375">
                  <a:extLst>
                    <a:ext uri="{9D8B030D-6E8A-4147-A177-3AD203B41FA5}">
                      <a16:colId xmlns:a16="http://schemas.microsoft.com/office/drawing/2014/main" val="20004"/>
                    </a:ext>
                  </a:extLst>
                </a:gridCol>
                <a:gridCol w="333375">
                  <a:extLst>
                    <a:ext uri="{9D8B030D-6E8A-4147-A177-3AD203B41FA5}">
                      <a16:colId xmlns:a16="http://schemas.microsoft.com/office/drawing/2014/main" val="20005"/>
                    </a:ext>
                  </a:extLst>
                </a:gridCol>
                <a:gridCol w="331788">
                  <a:extLst>
                    <a:ext uri="{9D8B030D-6E8A-4147-A177-3AD203B41FA5}">
                      <a16:colId xmlns:a16="http://schemas.microsoft.com/office/drawing/2014/main" val="20006"/>
                    </a:ext>
                  </a:extLst>
                </a:gridCol>
                <a:gridCol w="333375">
                  <a:extLst>
                    <a:ext uri="{9D8B030D-6E8A-4147-A177-3AD203B41FA5}">
                      <a16:colId xmlns:a16="http://schemas.microsoft.com/office/drawing/2014/main" val="20007"/>
                    </a:ext>
                  </a:extLst>
                </a:gridCol>
                <a:gridCol w="333375">
                  <a:extLst>
                    <a:ext uri="{9D8B030D-6E8A-4147-A177-3AD203B41FA5}">
                      <a16:colId xmlns:a16="http://schemas.microsoft.com/office/drawing/2014/main" val="20008"/>
                    </a:ext>
                  </a:extLst>
                </a:gridCol>
                <a:gridCol w="333375">
                  <a:extLst>
                    <a:ext uri="{9D8B030D-6E8A-4147-A177-3AD203B41FA5}">
                      <a16:colId xmlns:a16="http://schemas.microsoft.com/office/drawing/2014/main" val="20009"/>
                    </a:ext>
                  </a:extLst>
                </a:gridCol>
                <a:gridCol w="333375">
                  <a:extLst>
                    <a:ext uri="{9D8B030D-6E8A-4147-A177-3AD203B41FA5}">
                      <a16:colId xmlns:a16="http://schemas.microsoft.com/office/drawing/2014/main" val="20010"/>
                    </a:ext>
                  </a:extLst>
                </a:gridCol>
                <a:gridCol w="333375">
                  <a:extLst>
                    <a:ext uri="{9D8B030D-6E8A-4147-A177-3AD203B41FA5}">
                      <a16:colId xmlns:a16="http://schemas.microsoft.com/office/drawing/2014/main" val="20011"/>
                    </a:ext>
                  </a:extLst>
                </a:gridCol>
                <a:gridCol w="333375">
                  <a:extLst>
                    <a:ext uri="{9D8B030D-6E8A-4147-A177-3AD203B41FA5}">
                      <a16:colId xmlns:a16="http://schemas.microsoft.com/office/drawing/2014/main" val="20012"/>
                    </a:ext>
                  </a:extLst>
                </a:gridCol>
                <a:gridCol w="333375">
                  <a:extLst>
                    <a:ext uri="{9D8B030D-6E8A-4147-A177-3AD203B41FA5}">
                      <a16:colId xmlns:a16="http://schemas.microsoft.com/office/drawing/2014/main" val="20013"/>
                    </a:ext>
                  </a:extLst>
                </a:gridCol>
                <a:gridCol w="330200">
                  <a:extLst>
                    <a:ext uri="{9D8B030D-6E8A-4147-A177-3AD203B41FA5}">
                      <a16:colId xmlns:a16="http://schemas.microsoft.com/office/drawing/2014/main" val="20014"/>
                    </a:ext>
                  </a:extLst>
                </a:gridCol>
                <a:gridCol w="334962">
                  <a:extLst>
                    <a:ext uri="{9D8B030D-6E8A-4147-A177-3AD203B41FA5}">
                      <a16:colId xmlns:a16="http://schemas.microsoft.com/office/drawing/2014/main" val="20015"/>
                    </a:ext>
                  </a:extLst>
                </a:gridCol>
                <a:gridCol w="331788">
                  <a:extLst>
                    <a:ext uri="{9D8B030D-6E8A-4147-A177-3AD203B41FA5}">
                      <a16:colId xmlns:a16="http://schemas.microsoft.com/office/drawing/2014/main" val="20016"/>
                    </a:ext>
                  </a:extLst>
                </a:gridCol>
              </a:tblGrid>
              <a:tr h="247650">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2000" b="0" i="0" u="none" strike="noStrike" cap="none" normalizeH="0" baseline="0" dirty="0">
                        <a:ln>
                          <a:noFill/>
                        </a:ln>
                        <a:solidFill>
                          <a:srgbClr val="000000"/>
                        </a:solidFill>
                        <a:effectLst/>
                        <a:latin typeface="Arial Narrow" pitchFamily="34" charset="0"/>
                      </a:endParaRPr>
                    </a:p>
                  </a:txBody>
                  <a:tcPr marL="0" marR="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1</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2</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3</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4</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5</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6</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7</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8</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9</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10</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11</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12</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13</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14</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15</a:t>
                      </a:r>
                    </a:p>
                  </a:txBody>
                  <a:tcPr marL="0" marR="0" marT="0" marB="0" anchor="ctr" horzOverflow="overflow">
                    <a:lnL>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16</a:t>
                      </a:r>
                    </a:p>
                  </a:txBody>
                  <a:tcPr marL="0" marR="0" marT="0" marB="0" anchor="ctr" horzOverflow="overflow">
                    <a:lnL>
                      <a:noFill/>
                    </a:lnL>
                    <a:lnR cap="flat">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6225">
                <a:tc>
                  <a:txBody>
                    <a:bodyPr/>
                    <a:lstStyle/>
                    <a:p>
                      <a:pPr marL="0" marR="0" lvl="0" indent="0" algn="l" defTabSz="914400" rtl="0" eaLnBrk="0" fontAlgn="base" latinLnBrk="0" hangingPunct="0">
                        <a:lnSpc>
                          <a:spcPts val="2400"/>
                        </a:lnSpc>
                        <a:spcBef>
                          <a:spcPts val="1500"/>
                        </a:spcBef>
                        <a:spcAft>
                          <a:spcPct val="0"/>
                        </a:spcAft>
                        <a:buClrTx/>
                        <a:buSzPct val="80000"/>
                        <a:buFontTx/>
                        <a:buNone/>
                        <a:tabLst/>
                      </a:pPr>
                      <a:r>
                        <a:rPr kumimoji="0" lang="en-US" sz="1600" b="1" i="0" u="none" strike="noStrike" cap="none" normalizeH="0" baseline="0">
                          <a:ln>
                            <a:noFill/>
                          </a:ln>
                          <a:solidFill>
                            <a:srgbClr val="000000"/>
                          </a:solidFill>
                          <a:effectLst/>
                          <a:latin typeface="Courier New" pitchFamily="49" charset="0"/>
                        </a:rPr>
                        <a:t>addf f0,f1,</a:t>
                      </a:r>
                      <a:r>
                        <a:rPr kumimoji="0" lang="en-US" sz="1600" b="1" i="0" u="none" strike="noStrike" cap="none" normalizeH="0" baseline="0">
                          <a:ln>
                            <a:noFill/>
                          </a:ln>
                          <a:solidFill>
                            <a:srgbClr val="FF0909"/>
                          </a:solidFill>
                          <a:effectLst/>
                          <a:latin typeface="Courier New" pitchFamily="49" charset="0"/>
                        </a:rPr>
                        <a:t>f2</a:t>
                      </a:r>
                      <a:endParaRPr kumimoji="0" lang="en-US" sz="1600" b="1" i="0" u="none" strike="noStrike" cap="none" normalizeH="0" baseline="0">
                        <a:ln>
                          <a:noFill/>
                        </a:ln>
                        <a:solidFill>
                          <a:srgbClr val="000000"/>
                        </a:solidFill>
                        <a:effectLst/>
                        <a:latin typeface="Courier New" pitchFamily="49" charset="0"/>
                      </a:endParaRPr>
                    </a:p>
                  </a:txBody>
                  <a:tcPr marL="0" marR="0" marT="0" marB="0" anchor="ctr" horzOverflow="overflow">
                    <a:lnL cap="flat">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F</a:t>
                      </a:r>
                    </a:p>
                  </a:txBody>
                  <a:tcPr marL="0" marR="0"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D</a:t>
                      </a: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E+</a:t>
                      </a: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E+</a:t>
                      </a: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E+</a:t>
                      </a: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W</a:t>
                      </a: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dirty="0">
                        <a:ln>
                          <a:noFill/>
                        </a:ln>
                        <a:solidFill>
                          <a:srgbClr val="000000"/>
                        </a:solidFill>
                        <a:effectLst/>
                        <a:latin typeface="Arial Narrow" pitchFamily="34" charset="0"/>
                      </a:endParaRP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cap="flat">
                      <a:noFill/>
                    </a:lnR>
                    <a:lnT w="28575"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23838">
                <a:tc>
                  <a:txBody>
                    <a:bodyPr/>
                    <a:lstStyle/>
                    <a:p>
                      <a:pPr marL="0" marR="0" lvl="0" indent="0" algn="l" defTabSz="914400" rtl="0" eaLnBrk="0" fontAlgn="base" latinLnBrk="0" hangingPunct="0">
                        <a:lnSpc>
                          <a:spcPts val="2400"/>
                        </a:lnSpc>
                        <a:spcBef>
                          <a:spcPts val="1500"/>
                        </a:spcBef>
                        <a:spcAft>
                          <a:spcPct val="0"/>
                        </a:spcAft>
                        <a:buClrTx/>
                        <a:buSzPct val="80000"/>
                        <a:buFontTx/>
                        <a:buNone/>
                        <a:tabLst/>
                      </a:pPr>
                      <a:r>
                        <a:rPr kumimoji="0" lang="en-US" sz="1600" b="1" i="0" u="none" strike="noStrike" cap="none" normalizeH="0" baseline="0">
                          <a:ln>
                            <a:noFill/>
                          </a:ln>
                          <a:solidFill>
                            <a:srgbClr val="000000"/>
                          </a:solidFill>
                          <a:effectLst/>
                          <a:latin typeface="Courier New" pitchFamily="49" charset="0"/>
                        </a:rPr>
                        <a:t>mulf </a:t>
                      </a:r>
                      <a:r>
                        <a:rPr kumimoji="0" lang="en-US" sz="1600" b="1" i="0" u="none" strike="noStrike" cap="none" normalizeH="0" baseline="0">
                          <a:ln>
                            <a:noFill/>
                          </a:ln>
                          <a:solidFill>
                            <a:srgbClr val="FF0909"/>
                          </a:solidFill>
                          <a:effectLst/>
                          <a:latin typeface="Courier New" pitchFamily="49" charset="0"/>
                        </a:rPr>
                        <a:t>f2</a:t>
                      </a:r>
                      <a:r>
                        <a:rPr kumimoji="0" lang="en-US" sz="1600" b="1" i="0" u="none" strike="noStrike" cap="none" normalizeH="0" baseline="0">
                          <a:ln>
                            <a:noFill/>
                          </a:ln>
                          <a:solidFill>
                            <a:srgbClr val="000000"/>
                          </a:solidFill>
                          <a:effectLst/>
                          <a:latin typeface="Courier New" pitchFamily="49" charset="0"/>
                        </a:rPr>
                        <a:t>,f3,f2 </a:t>
                      </a:r>
                    </a:p>
                  </a:txBody>
                  <a:tcPr marL="0" marR="0" marT="0" marB="0" anchor="ctr" horzOverflow="overflow">
                    <a:lnL cap="flat">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F</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D</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FF0909"/>
                          </a:solidFill>
                          <a:effectLst/>
                          <a:latin typeface="Arial Narrow" pitchFamily="34" charset="0"/>
                        </a:rPr>
                        <a:t>d*</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FF0909"/>
                          </a:solidFill>
                          <a:effectLst/>
                          <a:latin typeface="Arial Narrow" pitchFamily="34" charset="0"/>
                        </a:rPr>
                        <a:t>d*</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W</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76225">
                <a:tc>
                  <a:txBody>
                    <a:bodyPr/>
                    <a:lstStyle/>
                    <a:p>
                      <a:pPr marL="0" marR="0" lvl="0" indent="0" algn="l" defTabSz="914400" rtl="0" eaLnBrk="0" fontAlgn="base" latinLnBrk="0" hangingPunct="0">
                        <a:lnSpc>
                          <a:spcPts val="2400"/>
                        </a:lnSpc>
                        <a:spcBef>
                          <a:spcPts val="1500"/>
                        </a:spcBef>
                        <a:spcAft>
                          <a:spcPct val="0"/>
                        </a:spcAft>
                        <a:buClrTx/>
                        <a:buSzPct val="80000"/>
                        <a:buFontTx/>
                        <a:buNone/>
                        <a:tabLst/>
                      </a:pPr>
                      <a:r>
                        <a:rPr kumimoji="0" lang="en-US" sz="1600" b="1" i="0" u="none" strike="noStrike" cap="none" normalizeH="0" baseline="0" dirty="0" err="1">
                          <a:ln>
                            <a:noFill/>
                          </a:ln>
                          <a:solidFill>
                            <a:srgbClr val="6B02FF"/>
                          </a:solidFill>
                          <a:effectLst/>
                          <a:latin typeface="Courier New" pitchFamily="49" charset="0"/>
                        </a:rPr>
                        <a:t>subf</a:t>
                      </a:r>
                      <a:r>
                        <a:rPr kumimoji="0" lang="en-US" sz="1600" b="1" i="0" u="none" strike="noStrike" cap="none" normalizeH="0" baseline="0" dirty="0">
                          <a:ln>
                            <a:noFill/>
                          </a:ln>
                          <a:solidFill>
                            <a:srgbClr val="6B02FF"/>
                          </a:solidFill>
                          <a:effectLst/>
                          <a:latin typeface="Courier New" pitchFamily="49" charset="0"/>
                        </a:rPr>
                        <a:t> f0,f1,f4</a:t>
                      </a:r>
                    </a:p>
                  </a:txBody>
                  <a:tcPr marL="0" marR="0" marT="0" marB="0" anchor="ctr" horzOverflow="overflow">
                    <a:lnL cap="flat">
                      <a:noFill/>
                    </a:lnL>
                    <a:lnR w="28575"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w="28575"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000000"/>
                          </a:solidFill>
                          <a:effectLst/>
                          <a:latin typeface="Arial Narrow" pitchFamily="34" charset="0"/>
                        </a:rPr>
                        <a:t>F</a:t>
                      </a:r>
                      <a:endParaRPr kumimoji="0" lang="en-US" sz="1800" b="0" i="0" u="none" strike="noStrike" cap="none" normalizeH="0" baseline="0">
                        <a:ln>
                          <a:noFill/>
                        </a:ln>
                        <a:solidFill>
                          <a:srgbClr val="FF0909"/>
                        </a:solidFill>
                        <a:effectLst/>
                        <a:latin typeface="Arial Narrow" pitchFamily="34" charset="0"/>
                      </a:endParaRP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6B02FF"/>
                          </a:solidFill>
                          <a:effectLst/>
                          <a:latin typeface="Arial Narrow" pitchFamily="34" charset="0"/>
                        </a:rPr>
                        <a:t>p*</a:t>
                      </a: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6B02FF"/>
                          </a:solidFill>
                          <a:effectLst/>
                          <a:latin typeface="Arial Narrow" pitchFamily="34" charset="0"/>
                        </a:rPr>
                        <a:t>p*</a:t>
                      </a: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6B02FF"/>
                          </a:solidFill>
                          <a:effectLst/>
                          <a:latin typeface="Arial Narrow" pitchFamily="34" charset="0"/>
                        </a:rPr>
                        <a:t>D</a:t>
                      </a: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6B02FF"/>
                          </a:solidFill>
                          <a:effectLst/>
                          <a:latin typeface="Arial Narrow" pitchFamily="34" charset="0"/>
                        </a:rPr>
                        <a:t>E+</a:t>
                      </a: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6B02FF"/>
                          </a:solidFill>
                          <a:effectLst/>
                          <a:latin typeface="Arial Narrow" pitchFamily="34" charset="0"/>
                        </a:rPr>
                        <a:t>E+</a:t>
                      </a: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6B02FF"/>
                          </a:solidFill>
                          <a:effectLst/>
                          <a:latin typeface="Arial Narrow" pitchFamily="34" charset="0"/>
                        </a:rPr>
                        <a:t>E+</a:t>
                      </a: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800" b="0" i="0" u="none" strike="noStrike" cap="none" normalizeH="0" baseline="0">
                          <a:ln>
                            <a:noFill/>
                          </a:ln>
                          <a:solidFill>
                            <a:srgbClr val="6B02FF"/>
                          </a:solidFill>
                          <a:effectLst/>
                          <a:latin typeface="Arial Narrow" pitchFamily="34" charset="0"/>
                        </a:rPr>
                        <a:t>W</a:t>
                      </a: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0"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1"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1"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1"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1" i="0" u="none" strike="noStrike" cap="none" normalizeH="0" baseline="0">
                        <a:ln>
                          <a:noFill/>
                        </a:ln>
                        <a:solidFill>
                          <a:srgbClr val="000000"/>
                        </a:solidFill>
                        <a:effectLst/>
                        <a:latin typeface="Arial Narrow" pitchFamily="34" charset="0"/>
                      </a:endParaRP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800" b="1" i="0" u="none" strike="noStrike" cap="none" normalizeH="0" baseline="0" dirty="0">
                        <a:ln>
                          <a:noFill/>
                        </a:ln>
                        <a:solidFill>
                          <a:srgbClr val="000000"/>
                        </a:solidFill>
                        <a:effectLst/>
                        <a:latin typeface="Arial Narrow" pitchFamily="34" charset="0"/>
                      </a:endParaRPr>
                    </a:p>
                  </a:txBody>
                  <a:tcPr marL="0" marR="0" marT="0" marB="0"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a:t>
            </a:r>
            <a:r>
              <a:rPr lang="en-US" sz="1200" dirty="0">
                <a:solidFill>
                  <a:schemeClr val="accent1"/>
                </a:solidFill>
              </a:rPr>
              <a:t>Basics</a:t>
            </a:r>
          </a:p>
          <a:p>
            <a:r>
              <a:rPr lang="en-US" sz="1200" dirty="0">
                <a:solidFill>
                  <a:srgbClr val="00B0F0"/>
                </a:solidFill>
              </a:rPr>
              <a:t>  Measuring ILP</a:t>
            </a:r>
          </a:p>
          <a:p>
            <a:r>
              <a:rPr lang="en-US" sz="1200" dirty="0">
                <a:solidFill>
                  <a:srgbClr val="00B0F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762000" y="2286000"/>
            <a:ext cx="5486400" cy="914400"/>
          </a:xfrm>
          <a:prstGeom prst="rect">
            <a:avLst/>
          </a:prstGeom>
          <a:solidFill>
            <a:schemeClr val="accent6">
              <a:lumMod val="40000"/>
              <a:lumOff val="60000"/>
            </a:schemeClr>
          </a:solidFill>
          <a:ln w="12700">
            <a:noFill/>
            <a:miter lim="800000"/>
            <a:headEnd/>
            <a:tailEnd/>
          </a:ln>
        </p:spPr>
        <p:txBody>
          <a:bodyPr wrap="none" anchor="ctr"/>
          <a:lstStyle/>
          <a:p>
            <a:endParaRPr lang="en-US"/>
          </a:p>
        </p:txBody>
      </p:sp>
      <p:sp>
        <p:nvSpPr>
          <p:cNvPr id="22531" name="Rectangle 3"/>
          <p:cNvSpPr>
            <a:spLocks noGrp="1" noChangeArrowheads="1"/>
          </p:cNvSpPr>
          <p:nvPr>
            <p:ph type="title"/>
          </p:nvPr>
        </p:nvSpPr>
        <p:spPr>
          <a:xfrm>
            <a:off x="304800" y="457200"/>
            <a:ext cx="8534400" cy="685800"/>
          </a:xfrm>
        </p:spPr>
        <p:txBody>
          <a:bodyPr/>
          <a:lstStyle/>
          <a:p>
            <a:pPr eaLnBrk="1" hangingPunct="1"/>
            <a:r>
              <a:rPr lang="en-US" sz="3600" dirty="0"/>
              <a:t>The Problem With </a:t>
            </a:r>
            <a:br>
              <a:rPr lang="en-US" sz="3600" dirty="0"/>
            </a:br>
            <a:r>
              <a:rPr lang="en-US" sz="3600" dirty="0"/>
              <a:t>In-Order Pipelines</a:t>
            </a:r>
          </a:p>
        </p:txBody>
      </p:sp>
      <p:sp>
        <p:nvSpPr>
          <p:cNvPr id="22532" name="Rectangle 4" descr="Rectangle: Click to edit Master text styles&#10;Second level&#10;Third level&#10;Fourth level&#10;Fifth level"/>
          <p:cNvSpPr>
            <a:spLocks noGrp="1" noChangeArrowheads="1"/>
          </p:cNvSpPr>
          <p:nvPr>
            <p:ph idx="1"/>
          </p:nvPr>
        </p:nvSpPr>
        <p:spPr>
          <a:xfrm>
            <a:off x="304800" y="3657600"/>
            <a:ext cx="8534400" cy="2743200"/>
          </a:xfrm>
        </p:spPr>
        <p:txBody>
          <a:bodyPr/>
          <a:lstStyle/>
          <a:p>
            <a:pPr eaLnBrk="1" hangingPunct="1"/>
            <a:r>
              <a:rPr lang="en-US" sz="2400" b="1" dirty="0">
                <a:solidFill>
                  <a:srgbClr val="FF0909"/>
                </a:solidFill>
              </a:rPr>
              <a:t>In-order pipeline</a:t>
            </a:r>
            <a:endParaRPr lang="en-US" sz="2400" dirty="0">
              <a:solidFill>
                <a:srgbClr val="000000"/>
              </a:solidFill>
            </a:endParaRPr>
          </a:p>
          <a:p>
            <a:pPr lvl="1" eaLnBrk="1" hangingPunct="1"/>
            <a:r>
              <a:rPr lang="en-US" sz="2000" b="1" dirty="0">
                <a:solidFill>
                  <a:srgbClr val="000000"/>
                </a:solidFill>
              </a:rPr>
              <a:t>Structural hazard</a:t>
            </a:r>
            <a:r>
              <a:rPr lang="en-US" sz="2000" dirty="0">
                <a:solidFill>
                  <a:srgbClr val="000000"/>
                </a:solidFill>
              </a:rPr>
              <a:t>: 1 </a:t>
            </a:r>
            <a:r>
              <a:rPr lang="en-US" sz="2000" dirty="0" err="1">
                <a:solidFill>
                  <a:srgbClr val="000000"/>
                </a:solidFill>
              </a:rPr>
              <a:t>insn</a:t>
            </a:r>
            <a:r>
              <a:rPr lang="en-US" sz="2000" dirty="0">
                <a:solidFill>
                  <a:srgbClr val="000000"/>
                </a:solidFill>
              </a:rPr>
              <a:t> register (latch) per stage</a:t>
            </a:r>
          </a:p>
          <a:p>
            <a:pPr lvl="2" eaLnBrk="1" hangingPunct="1"/>
            <a:r>
              <a:rPr lang="en-US" sz="1800" dirty="0">
                <a:solidFill>
                  <a:srgbClr val="000000"/>
                </a:solidFill>
              </a:rPr>
              <a:t>1 instruction per stage per cycle (unless pipeline is replicated)</a:t>
            </a:r>
          </a:p>
          <a:p>
            <a:pPr lvl="2" eaLnBrk="1" hangingPunct="1"/>
            <a:r>
              <a:rPr lang="en-US" sz="1800" dirty="0">
                <a:solidFill>
                  <a:srgbClr val="000000"/>
                </a:solidFill>
              </a:rPr>
              <a:t>Younger instr. can’t “pass” older instr. without “clobbering” it</a:t>
            </a:r>
          </a:p>
          <a:p>
            <a:pPr eaLnBrk="1" hangingPunct="1"/>
            <a:r>
              <a:rPr lang="en-US" sz="2400" b="1" dirty="0">
                <a:solidFill>
                  <a:srgbClr val="6B02FF"/>
                </a:solidFill>
              </a:rPr>
              <a:t>Out-of-order pipeline</a:t>
            </a:r>
          </a:p>
          <a:p>
            <a:pPr lvl="1" eaLnBrk="1" hangingPunct="1"/>
            <a:r>
              <a:rPr lang="en-US" sz="2000" dirty="0">
                <a:solidFill>
                  <a:srgbClr val="000000"/>
                </a:solidFill>
              </a:rPr>
              <a:t>Implement “passing” functionality by removing structural hazard</a:t>
            </a:r>
          </a:p>
        </p:txBody>
      </p:sp>
      <p:sp>
        <p:nvSpPr>
          <p:cNvPr id="22533" name="Rectangle 5"/>
          <p:cNvSpPr>
            <a:spLocks noChangeArrowheads="1"/>
          </p:cNvSpPr>
          <p:nvPr/>
        </p:nvSpPr>
        <p:spPr bwMode="auto">
          <a:xfrm>
            <a:off x="4038600" y="1905000"/>
            <a:ext cx="914400" cy="304800"/>
          </a:xfrm>
          <a:prstGeom prst="rect">
            <a:avLst/>
          </a:prstGeom>
          <a:solidFill>
            <a:schemeClr val="bg1"/>
          </a:solidFill>
          <a:ln w="28575">
            <a:solidFill>
              <a:srgbClr val="000000"/>
            </a:solidFill>
            <a:miter lim="800000"/>
            <a:headEnd/>
            <a:tailEnd/>
          </a:ln>
        </p:spPr>
        <p:txBody>
          <a:bodyPr wrap="none" anchor="ctr"/>
          <a:lstStyle/>
          <a:p>
            <a:r>
              <a:rPr lang="en-US" sz="1400">
                <a:solidFill>
                  <a:srgbClr val="000000"/>
                </a:solidFill>
                <a:latin typeface="Calibri" pitchFamily="34" charset="0"/>
              </a:rPr>
              <a:t>regfile</a:t>
            </a:r>
          </a:p>
        </p:txBody>
      </p:sp>
      <p:sp>
        <p:nvSpPr>
          <p:cNvPr id="22534" name="Freeform 6"/>
          <p:cNvSpPr>
            <a:spLocks/>
          </p:cNvSpPr>
          <p:nvPr/>
        </p:nvSpPr>
        <p:spPr bwMode="auto">
          <a:xfrm>
            <a:off x="4114800" y="2590800"/>
            <a:ext cx="304800" cy="609600"/>
          </a:xfrm>
          <a:custGeom>
            <a:avLst/>
            <a:gdLst>
              <a:gd name="T0" fmla="*/ 0 w 384"/>
              <a:gd name="T1" fmla="*/ 0 h 768"/>
              <a:gd name="T2" fmla="*/ 0 w 384"/>
              <a:gd name="T3" fmla="*/ 228600 h 768"/>
              <a:gd name="T4" fmla="*/ 67469 w 384"/>
              <a:gd name="T5" fmla="*/ 306387 h 768"/>
              <a:gd name="T6" fmla="*/ 0 w 384"/>
              <a:gd name="T7" fmla="*/ 381000 h 768"/>
              <a:gd name="T8" fmla="*/ 0 w 384"/>
              <a:gd name="T9" fmla="*/ 609600 h 768"/>
              <a:gd name="T10" fmla="*/ 304800 w 384"/>
              <a:gd name="T11" fmla="*/ 457200 h 768"/>
              <a:gd name="T12" fmla="*/ 304800 w 384"/>
              <a:gd name="T13" fmla="*/ 152400 h 768"/>
              <a:gd name="T14" fmla="*/ 0 w 384"/>
              <a:gd name="T15" fmla="*/ 0 h 768"/>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768"/>
              <a:gd name="T26" fmla="*/ 384 w 384"/>
              <a:gd name="T27" fmla="*/ 768 h 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768">
                <a:moveTo>
                  <a:pt x="0" y="0"/>
                </a:moveTo>
                <a:lnTo>
                  <a:pt x="0" y="288"/>
                </a:lnTo>
                <a:lnTo>
                  <a:pt x="85" y="386"/>
                </a:lnTo>
                <a:lnTo>
                  <a:pt x="0" y="480"/>
                </a:lnTo>
                <a:lnTo>
                  <a:pt x="0" y="768"/>
                </a:lnTo>
                <a:lnTo>
                  <a:pt x="384" y="576"/>
                </a:lnTo>
                <a:lnTo>
                  <a:pt x="384" y="192"/>
                </a:lnTo>
                <a:lnTo>
                  <a:pt x="0" y="0"/>
                </a:lnTo>
                <a:close/>
              </a:path>
            </a:pathLst>
          </a:custGeom>
          <a:solidFill>
            <a:schemeClr val="bg1"/>
          </a:solidFill>
          <a:ln w="28575">
            <a:solidFill>
              <a:srgbClr val="000000"/>
            </a:solidFill>
            <a:round/>
            <a:headEnd/>
            <a:tailEnd/>
          </a:ln>
        </p:spPr>
        <p:txBody>
          <a:bodyPr wrap="none" anchor="ctr"/>
          <a:lstStyle/>
          <a:p>
            <a:endParaRPr lang="en-US"/>
          </a:p>
        </p:txBody>
      </p:sp>
      <p:sp>
        <p:nvSpPr>
          <p:cNvPr id="22535" name="Rectangle 7"/>
          <p:cNvSpPr>
            <a:spLocks noChangeArrowheads="1"/>
          </p:cNvSpPr>
          <p:nvPr/>
        </p:nvSpPr>
        <p:spPr bwMode="auto">
          <a:xfrm>
            <a:off x="4648200" y="2286000"/>
            <a:ext cx="304800" cy="762000"/>
          </a:xfrm>
          <a:prstGeom prst="rect">
            <a:avLst/>
          </a:prstGeom>
          <a:solidFill>
            <a:schemeClr val="bg1"/>
          </a:solidFill>
          <a:ln w="28575">
            <a:solidFill>
              <a:srgbClr val="000000"/>
            </a:solidFill>
            <a:miter lim="800000"/>
            <a:headEnd/>
            <a:tailEnd/>
          </a:ln>
        </p:spPr>
        <p:txBody>
          <a:bodyPr wrap="none" anchor="ctr"/>
          <a:lstStyle/>
          <a:p>
            <a:r>
              <a:rPr lang="en-US" sz="1400">
                <a:solidFill>
                  <a:srgbClr val="000000"/>
                </a:solidFill>
                <a:latin typeface="Calibri" pitchFamily="34" charset="0"/>
              </a:rPr>
              <a:t>D$</a:t>
            </a:r>
          </a:p>
        </p:txBody>
      </p:sp>
      <p:sp>
        <p:nvSpPr>
          <p:cNvPr id="22536" name="Line 8"/>
          <p:cNvSpPr>
            <a:spLocks noChangeShapeType="1"/>
          </p:cNvSpPr>
          <p:nvPr/>
        </p:nvSpPr>
        <p:spPr bwMode="auto">
          <a:xfrm>
            <a:off x="5334000" y="2895600"/>
            <a:ext cx="304800" cy="0"/>
          </a:xfrm>
          <a:prstGeom prst="line">
            <a:avLst/>
          </a:prstGeom>
          <a:noFill/>
          <a:ln w="28575">
            <a:solidFill>
              <a:srgbClr val="000000"/>
            </a:solidFill>
            <a:round/>
            <a:headEnd/>
            <a:tailEnd type="triangle" w="med" len="med"/>
          </a:ln>
        </p:spPr>
        <p:txBody>
          <a:bodyPr wrap="none" anchor="ctr"/>
          <a:lstStyle/>
          <a:p>
            <a:endParaRPr lang="en-US"/>
          </a:p>
        </p:txBody>
      </p:sp>
      <p:sp>
        <p:nvSpPr>
          <p:cNvPr id="22537" name="Line 9"/>
          <p:cNvSpPr>
            <a:spLocks noChangeShapeType="1"/>
          </p:cNvSpPr>
          <p:nvPr/>
        </p:nvSpPr>
        <p:spPr bwMode="auto">
          <a:xfrm>
            <a:off x="5334000" y="3124200"/>
            <a:ext cx="304800" cy="0"/>
          </a:xfrm>
          <a:prstGeom prst="line">
            <a:avLst/>
          </a:prstGeom>
          <a:noFill/>
          <a:ln w="28575">
            <a:solidFill>
              <a:srgbClr val="000000"/>
            </a:solidFill>
            <a:round/>
            <a:headEnd/>
            <a:tailEnd type="triangle" w="med" len="med"/>
          </a:ln>
        </p:spPr>
        <p:txBody>
          <a:bodyPr wrap="none" anchor="ctr"/>
          <a:lstStyle/>
          <a:p>
            <a:endParaRPr lang="en-US"/>
          </a:p>
        </p:txBody>
      </p:sp>
      <p:sp>
        <p:nvSpPr>
          <p:cNvPr id="22538" name="Rectangle 10"/>
          <p:cNvSpPr>
            <a:spLocks noChangeArrowheads="1"/>
          </p:cNvSpPr>
          <p:nvPr/>
        </p:nvSpPr>
        <p:spPr bwMode="auto">
          <a:xfrm>
            <a:off x="3657600" y="2286000"/>
            <a:ext cx="152400" cy="914400"/>
          </a:xfrm>
          <a:prstGeom prst="rect">
            <a:avLst/>
          </a:prstGeom>
          <a:solidFill>
            <a:srgbClr val="FF0909"/>
          </a:solidFill>
          <a:ln w="28575">
            <a:solidFill>
              <a:srgbClr val="FF0909"/>
            </a:solidFill>
            <a:miter lim="800000"/>
            <a:headEnd/>
            <a:tailEnd/>
          </a:ln>
        </p:spPr>
        <p:txBody>
          <a:bodyPr wrap="none" anchor="ctr"/>
          <a:lstStyle/>
          <a:p>
            <a:endParaRPr lang="en-US" sz="1600">
              <a:solidFill>
                <a:srgbClr val="000000"/>
              </a:solidFill>
              <a:latin typeface="Calibri" pitchFamily="34" charset="0"/>
            </a:endParaRPr>
          </a:p>
        </p:txBody>
      </p:sp>
      <p:sp>
        <p:nvSpPr>
          <p:cNvPr id="22539" name="Rectangle 11"/>
          <p:cNvSpPr>
            <a:spLocks noChangeArrowheads="1"/>
          </p:cNvSpPr>
          <p:nvPr/>
        </p:nvSpPr>
        <p:spPr bwMode="auto">
          <a:xfrm>
            <a:off x="5181600" y="2286000"/>
            <a:ext cx="152400" cy="914400"/>
          </a:xfrm>
          <a:prstGeom prst="rect">
            <a:avLst/>
          </a:prstGeom>
          <a:solidFill>
            <a:srgbClr val="FF0909"/>
          </a:solidFill>
          <a:ln w="28575">
            <a:solidFill>
              <a:srgbClr val="FF0909"/>
            </a:solidFill>
            <a:miter lim="800000"/>
            <a:headEnd/>
            <a:tailEnd/>
          </a:ln>
        </p:spPr>
        <p:txBody>
          <a:bodyPr wrap="none" anchor="ctr"/>
          <a:lstStyle/>
          <a:p>
            <a:endParaRPr lang="en-US" sz="1600">
              <a:solidFill>
                <a:srgbClr val="000000"/>
              </a:solidFill>
              <a:latin typeface="Calibri" pitchFamily="34" charset="0"/>
            </a:endParaRPr>
          </a:p>
        </p:txBody>
      </p:sp>
      <p:sp>
        <p:nvSpPr>
          <p:cNvPr id="22540" name="Line 12"/>
          <p:cNvSpPr>
            <a:spLocks noChangeShapeType="1"/>
          </p:cNvSpPr>
          <p:nvPr/>
        </p:nvSpPr>
        <p:spPr bwMode="auto">
          <a:xfrm>
            <a:off x="4953000" y="2895600"/>
            <a:ext cx="228600" cy="0"/>
          </a:xfrm>
          <a:prstGeom prst="line">
            <a:avLst/>
          </a:prstGeom>
          <a:noFill/>
          <a:ln w="28575">
            <a:solidFill>
              <a:srgbClr val="000000"/>
            </a:solidFill>
            <a:round/>
            <a:headEnd/>
            <a:tailEnd type="triangle" w="med" len="med"/>
          </a:ln>
        </p:spPr>
        <p:txBody>
          <a:bodyPr wrap="none" anchor="ctr"/>
          <a:lstStyle/>
          <a:p>
            <a:endParaRPr lang="en-US"/>
          </a:p>
        </p:txBody>
      </p:sp>
      <p:sp>
        <p:nvSpPr>
          <p:cNvPr id="22541" name="Line 13"/>
          <p:cNvSpPr>
            <a:spLocks noChangeShapeType="1"/>
          </p:cNvSpPr>
          <p:nvPr/>
        </p:nvSpPr>
        <p:spPr bwMode="auto">
          <a:xfrm>
            <a:off x="3810000" y="2743200"/>
            <a:ext cx="304800" cy="0"/>
          </a:xfrm>
          <a:prstGeom prst="line">
            <a:avLst/>
          </a:prstGeom>
          <a:noFill/>
          <a:ln w="28575">
            <a:solidFill>
              <a:srgbClr val="000000"/>
            </a:solidFill>
            <a:round/>
            <a:headEnd/>
            <a:tailEnd type="triangle" w="med" len="med"/>
          </a:ln>
        </p:spPr>
        <p:txBody>
          <a:bodyPr wrap="none" anchor="ctr"/>
          <a:lstStyle/>
          <a:p>
            <a:endParaRPr lang="en-US"/>
          </a:p>
        </p:txBody>
      </p:sp>
      <p:sp>
        <p:nvSpPr>
          <p:cNvPr id="22542" name="Line 14"/>
          <p:cNvSpPr>
            <a:spLocks noChangeShapeType="1"/>
          </p:cNvSpPr>
          <p:nvPr/>
        </p:nvSpPr>
        <p:spPr bwMode="auto">
          <a:xfrm>
            <a:off x="3810000" y="3048000"/>
            <a:ext cx="304800" cy="0"/>
          </a:xfrm>
          <a:prstGeom prst="line">
            <a:avLst/>
          </a:prstGeom>
          <a:noFill/>
          <a:ln w="28575">
            <a:solidFill>
              <a:srgbClr val="000000"/>
            </a:solidFill>
            <a:round/>
            <a:headEnd/>
            <a:tailEnd type="triangle" w="med" len="med"/>
          </a:ln>
        </p:spPr>
        <p:txBody>
          <a:bodyPr wrap="none" anchor="ctr"/>
          <a:lstStyle/>
          <a:p>
            <a:endParaRPr lang="en-US"/>
          </a:p>
        </p:txBody>
      </p:sp>
      <p:sp>
        <p:nvSpPr>
          <p:cNvPr id="22543" name="Freeform 15"/>
          <p:cNvSpPr>
            <a:spLocks/>
          </p:cNvSpPr>
          <p:nvPr/>
        </p:nvSpPr>
        <p:spPr bwMode="auto">
          <a:xfrm>
            <a:off x="3886200" y="2438400"/>
            <a:ext cx="762000" cy="304800"/>
          </a:xfrm>
          <a:custGeom>
            <a:avLst/>
            <a:gdLst>
              <a:gd name="T0" fmla="*/ 0 w 192"/>
              <a:gd name="T1" fmla="*/ 304800 h 576"/>
              <a:gd name="T2" fmla="*/ 0 w 192"/>
              <a:gd name="T3" fmla="*/ 0 h 576"/>
              <a:gd name="T4" fmla="*/ 76200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8575">
            <a:solidFill>
              <a:srgbClr val="000000"/>
            </a:solidFill>
            <a:round/>
            <a:headEnd/>
            <a:tailEnd type="triangle" w="med" len="med"/>
          </a:ln>
        </p:spPr>
        <p:txBody>
          <a:bodyPr wrap="none" anchor="ctr"/>
          <a:lstStyle/>
          <a:p>
            <a:endParaRPr lang="en-US"/>
          </a:p>
        </p:txBody>
      </p:sp>
      <p:sp>
        <p:nvSpPr>
          <p:cNvPr id="22544" name="AutoShape 16"/>
          <p:cNvSpPr>
            <a:spLocks noChangeArrowheads="1"/>
          </p:cNvSpPr>
          <p:nvPr/>
        </p:nvSpPr>
        <p:spPr bwMode="auto">
          <a:xfrm rot="5400000">
            <a:off x="5524500" y="2933700"/>
            <a:ext cx="381000" cy="152400"/>
          </a:xfrm>
          <a:prstGeom prst="flowChartTerminator">
            <a:avLst/>
          </a:prstGeom>
          <a:solidFill>
            <a:schemeClr val="bg1"/>
          </a:solidFill>
          <a:ln w="28575">
            <a:solidFill>
              <a:srgbClr val="000000"/>
            </a:solidFill>
            <a:miter lim="800000"/>
            <a:headEnd/>
            <a:tailEnd/>
          </a:ln>
        </p:spPr>
        <p:txBody>
          <a:bodyPr wrap="none" anchor="ctr"/>
          <a:lstStyle/>
          <a:p>
            <a:endParaRPr lang="en-US"/>
          </a:p>
        </p:txBody>
      </p:sp>
      <p:sp>
        <p:nvSpPr>
          <p:cNvPr id="22545" name="Freeform 17"/>
          <p:cNvSpPr>
            <a:spLocks/>
          </p:cNvSpPr>
          <p:nvPr/>
        </p:nvSpPr>
        <p:spPr bwMode="auto">
          <a:xfrm flipV="1">
            <a:off x="4495800" y="2895600"/>
            <a:ext cx="685800" cy="228600"/>
          </a:xfrm>
          <a:custGeom>
            <a:avLst/>
            <a:gdLst>
              <a:gd name="T0" fmla="*/ 0 w 192"/>
              <a:gd name="T1" fmla="*/ 228600 h 576"/>
              <a:gd name="T2" fmla="*/ 0 w 192"/>
              <a:gd name="T3" fmla="*/ 0 h 576"/>
              <a:gd name="T4" fmla="*/ 68580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8575">
            <a:solidFill>
              <a:srgbClr val="000000"/>
            </a:solidFill>
            <a:round/>
            <a:headEnd/>
            <a:tailEnd type="triangle" w="med" len="med"/>
          </a:ln>
        </p:spPr>
        <p:txBody>
          <a:bodyPr wrap="none" anchor="ctr"/>
          <a:lstStyle/>
          <a:p>
            <a:endParaRPr lang="en-US"/>
          </a:p>
        </p:txBody>
      </p:sp>
      <p:sp>
        <p:nvSpPr>
          <p:cNvPr id="22546" name="Freeform 18"/>
          <p:cNvSpPr>
            <a:spLocks/>
          </p:cNvSpPr>
          <p:nvPr/>
        </p:nvSpPr>
        <p:spPr bwMode="auto">
          <a:xfrm>
            <a:off x="3429000" y="2133600"/>
            <a:ext cx="609600" cy="609600"/>
          </a:xfrm>
          <a:custGeom>
            <a:avLst/>
            <a:gdLst>
              <a:gd name="T0" fmla="*/ 609600 w 384"/>
              <a:gd name="T1" fmla="*/ 0 h 432"/>
              <a:gd name="T2" fmla="*/ 0 w 384"/>
              <a:gd name="T3" fmla="*/ 0 h 432"/>
              <a:gd name="T4" fmla="*/ 0 w 384"/>
              <a:gd name="T5" fmla="*/ 609600 h 432"/>
              <a:gd name="T6" fmla="*/ 228600 w 384"/>
              <a:gd name="T7" fmla="*/ 609600 h 432"/>
              <a:gd name="T8" fmla="*/ 0 60000 65536"/>
              <a:gd name="T9" fmla="*/ 0 60000 65536"/>
              <a:gd name="T10" fmla="*/ 0 60000 65536"/>
              <a:gd name="T11" fmla="*/ 0 60000 65536"/>
              <a:gd name="T12" fmla="*/ 0 w 384"/>
              <a:gd name="T13" fmla="*/ 0 h 432"/>
              <a:gd name="T14" fmla="*/ 384 w 384"/>
              <a:gd name="T15" fmla="*/ 432 h 432"/>
            </a:gdLst>
            <a:ahLst/>
            <a:cxnLst>
              <a:cxn ang="T8">
                <a:pos x="T0" y="T1"/>
              </a:cxn>
              <a:cxn ang="T9">
                <a:pos x="T2" y="T3"/>
              </a:cxn>
              <a:cxn ang="T10">
                <a:pos x="T4" y="T5"/>
              </a:cxn>
              <a:cxn ang="T11">
                <a:pos x="T6" y="T7"/>
              </a:cxn>
            </a:cxnLst>
            <a:rect l="T12" t="T13" r="T14" b="T15"/>
            <a:pathLst>
              <a:path w="384" h="432">
                <a:moveTo>
                  <a:pt x="384" y="0"/>
                </a:moveTo>
                <a:lnTo>
                  <a:pt x="0" y="0"/>
                </a:lnTo>
                <a:lnTo>
                  <a:pt x="0" y="432"/>
                </a:lnTo>
                <a:lnTo>
                  <a:pt x="144" y="432"/>
                </a:lnTo>
              </a:path>
            </a:pathLst>
          </a:custGeom>
          <a:noFill/>
          <a:ln w="28575">
            <a:solidFill>
              <a:srgbClr val="000000"/>
            </a:solidFill>
            <a:round/>
            <a:headEnd/>
            <a:tailEnd type="triangle" w="med" len="med"/>
          </a:ln>
        </p:spPr>
        <p:txBody>
          <a:bodyPr wrap="none" anchor="ctr"/>
          <a:lstStyle/>
          <a:p>
            <a:endParaRPr lang="en-US"/>
          </a:p>
        </p:txBody>
      </p:sp>
      <p:sp>
        <p:nvSpPr>
          <p:cNvPr id="22547" name="Freeform 19"/>
          <p:cNvSpPr>
            <a:spLocks/>
          </p:cNvSpPr>
          <p:nvPr/>
        </p:nvSpPr>
        <p:spPr bwMode="auto">
          <a:xfrm>
            <a:off x="3276600" y="1981200"/>
            <a:ext cx="762000" cy="1066800"/>
          </a:xfrm>
          <a:custGeom>
            <a:avLst/>
            <a:gdLst>
              <a:gd name="T0" fmla="*/ 762000 w 480"/>
              <a:gd name="T1" fmla="*/ 0 h 768"/>
              <a:gd name="T2" fmla="*/ 0 w 480"/>
              <a:gd name="T3" fmla="*/ 0 h 768"/>
              <a:gd name="T4" fmla="*/ 0 w 480"/>
              <a:gd name="T5" fmla="*/ 1066800 h 768"/>
              <a:gd name="T6" fmla="*/ 381000 w 480"/>
              <a:gd name="T7" fmla="*/ 1066800 h 768"/>
              <a:gd name="T8" fmla="*/ 0 60000 65536"/>
              <a:gd name="T9" fmla="*/ 0 60000 65536"/>
              <a:gd name="T10" fmla="*/ 0 60000 65536"/>
              <a:gd name="T11" fmla="*/ 0 60000 65536"/>
              <a:gd name="T12" fmla="*/ 0 w 480"/>
              <a:gd name="T13" fmla="*/ 0 h 768"/>
              <a:gd name="T14" fmla="*/ 480 w 480"/>
              <a:gd name="T15" fmla="*/ 768 h 768"/>
            </a:gdLst>
            <a:ahLst/>
            <a:cxnLst>
              <a:cxn ang="T8">
                <a:pos x="T0" y="T1"/>
              </a:cxn>
              <a:cxn ang="T9">
                <a:pos x="T2" y="T3"/>
              </a:cxn>
              <a:cxn ang="T10">
                <a:pos x="T4" y="T5"/>
              </a:cxn>
              <a:cxn ang="T11">
                <a:pos x="T6" y="T7"/>
              </a:cxn>
            </a:cxnLst>
            <a:rect l="T12" t="T13" r="T14" b="T15"/>
            <a:pathLst>
              <a:path w="480" h="768">
                <a:moveTo>
                  <a:pt x="480" y="0"/>
                </a:moveTo>
                <a:lnTo>
                  <a:pt x="0" y="0"/>
                </a:lnTo>
                <a:lnTo>
                  <a:pt x="0" y="768"/>
                </a:lnTo>
                <a:lnTo>
                  <a:pt x="240" y="768"/>
                </a:lnTo>
              </a:path>
            </a:pathLst>
          </a:custGeom>
          <a:noFill/>
          <a:ln w="28575">
            <a:solidFill>
              <a:srgbClr val="000000"/>
            </a:solidFill>
            <a:round/>
            <a:headEnd/>
            <a:tailEnd type="triangle" w="med" len="med"/>
          </a:ln>
        </p:spPr>
        <p:txBody>
          <a:bodyPr wrap="none" anchor="ctr"/>
          <a:lstStyle/>
          <a:p>
            <a:endParaRPr lang="en-US"/>
          </a:p>
        </p:txBody>
      </p:sp>
      <p:sp>
        <p:nvSpPr>
          <p:cNvPr id="22548" name="Rectangle 20"/>
          <p:cNvSpPr>
            <a:spLocks noChangeArrowheads="1"/>
          </p:cNvSpPr>
          <p:nvPr/>
        </p:nvSpPr>
        <p:spPr bwMode="auto">
          <a:xfrm>
            <a:off x="609600" y="2286000"/>
            <a:ext cx="152400" cy="914400"/>
          </a:xfrm>
          <a:prstGeom prst="rect">
            <a:avLst/>
          </a:prstGeom>
          <a:solidFill>
            <a:srgbClr val="FF0909"/>
          </a:solidFill>
          <a:ln w="28575">
            <a:solidFill>
              <a:srgbClr val="FF0909"/>
            </a:solidFill>
            <a:miter lim="800000"/>
            <a:headEnd/>
            <a:tailEnd/>
          </a:ln>
        </p:spPr>
        <p:txBody>
          <a:bodyPr wrap="none" anchor="ctr"/>
          <a:lstStyle/>
          <a:p>
            <a:endParaRPr lang="en-US" sz="1600">
              <a:solidFill>
                <a:srgbClr val="000000"/>
              </a:solidFill>
              <a:latin typeface="Calibri" pitchFamily="34" charset="0"/>
            </a:endParaRPr>
          </a:p>
        </p:txBody>
      </p:sp>
      <p:sp>
        <p:nvSpPr>
          <p:cNvPr id="22549" name="Rectangle 21"/>
          <p:cNvSpPr>
            <a:spLocks noChangeArrowheads="1"/>
          </p:cNvSpPr>
          <p:nvPr/>
        </p:nvSpPr>
        <p:spPr bwMode="auto">
          <a:xfrm>
            <a:off x="1143000" y="2286000"/>
            <a:ext cx="303213" cy="457200"/>
          </a:xfrm>
          <a:prstGeom prst="rect">
            <a:avLst/>
          </a:prstGeom>
          <a:solidFill>
            <a:schemeClr val="bg1"/>
          </a:solidFill>
          <a:ln w="28575">
            <a:solidFill>
              <a:srgbClr val="000000"/>
            </a:solidFill>
            <a:miter lim="800000"/>
            <a:headEnd/>
            <a:tailEnd/>
          </a:ln>
        </p:spPr>
        <p:txBody>
          <a:bodyPr wrap="none" anchor="ctr"/>
          <a:lstStyle/>
          <a:p>
            <a:r>
              <a:rPr lang="en-US" sz="1600">
                <a:solidFill>
                  <a:srgbClr val="000000"/>
                </a:solidFill>
                <a:latin typeface="Calibri" pitchFamily="34" charset="0"/>
              </a:rPr>
              <a:t>I$</a:t>
            </a:r>
          </a:p>
        </p:txBody>
      </p:sp>
      <p:sp>
        <p:nvSpPr>
          <p:cNvPr id="22550" name="Line 22"/>
          <p:cNvSpPr>
            <a:spLocks noChangeShapeType="1"/>
          </p:cNvSpPr>
          <p:nvPr/>
        </p:nvSpPr>
        <p:spPr bwMode="auto">
          <a:xfrm>
            <a:off x="762000" y="2743200"/>
            <a:ext cx="152400" cy="0"/>
          </a:xfrm>
          <a:prstGeom prst="line">
            <a:avLst/>
          </a:prstGeom>
          <a:noFill/>
          <a:ln w="28575">
            <a:solidFill>
              <a:srgbClr val="000000"/>
            </a:solidFill>
            <a:round/>
            <a:headEnd/>
            <a:tailEnd/>
          </a:ln>
        </p:spPr>
        <p:txBody>
          <a:bodyPr wrap="none" anchor="ctr"/>
          <a:lstStyle/>
          <a:p>
            <a:endParaRPr lang="en-US"/>
          </a:p>
        </p:txBody>
      </p:sp>
      <p:sp>
        <p:nvSpPr>
          <p:cNvPr id="22551" name="Freeform 23"/>
          <p:cNvSpPr>
            <a:spLocks/>
          </p:cNvSpPr>
          <p:nvPr/>
        </p:nvSpPr>
        <p:spPr bwMode="auto">
          <a:xfrm>
            <a:off x="914400" y="2514600"/>
            <a:ext cx="228600" cy="304800"/>
          </a:xfrm>
          <a:custGeom>
            <a:avLst/>
            <a:gdLst>
              <a:gd name="T0" fmla="*/ 0 w 192"/>
              <a:gd name="T1" fmla="*/ 304800 h 576"/>
              <a:gd name="T2" fmla="*/ 0 w 192"/>
              <a:gd name="T3" fmla="*/ 0 h 576"/>
              <a:gd name="T4" fmla="*/ 22860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8575">
            <a:solidFill>
              <a:srgbClr val="000000"/>
            </a:solidFill>
            <a:round/>
            <a:headEnd/>
            <a:tailEnd type="triangle" w="med" len="med"/>
          </a:ln>
        </p:spPr>
        <p:txBody>
          <a:bodyPr wrap="none" anchor="ctr"/>
          <a:lstStyle/>
          <a:p>
            <a:endParaRPr lang="en-US"/>
          </a:p>
        </p:txBody>
      </p:sp>
      <p:sp>
        <p:nvSpPr>
          <p:cNvPr id="22552" name="AutoShape 24"/>
          <p:cNvSpPr>
            <a:spLocks noChangeArrowheads="1"/>
          </p:cNvSpPr>
          <p:nvPr/>
        </p:nvSpPr>
        <p:spPr bwMode="auto">
          <a:xfrm rot="5400000">
            <a:off x="1219200" y="3276600"/>
            <a:ext cx="304800" cy="152400"/>
          </a:xfrm>
          <a:prstGeom prst="flowChartTerminator">
            <a:avLst/>
          </a:prstGeom>
          <a:solidFill>
            <a:schemeClr val="bg1"/>
          </a:solidFill>
          <a:ln w="28575">
            <a:solidFill>
              <a:srgbClr val="000000"/>
            </a:solidFill>
            <a:miter lim="800000"/>
            <a:headEnd/>
            <a:tailEnd/>
          </a:ln>
        </p:spPr>
        <p:txBody>
          <a:bodyPr wrap="none" anchor="ctr"/>
          <a:lstStyle/>
          <a:p>
            <a:endParaRPr lang="en-US"/>
          </a:p>
        </p:txBody>
      </p:sp>
      <p:sp>
        <p:nvSpPr>
          <p:cNvPr id="22553" name="Line 25"/>
          <p:cNvSpPr>
            <a:spLocks noChangeShapeType="1"/>
          </p:cNvSpPr>
          <p:nvPr/>
        </p:nvSpPr>
        <p:spPr bwMode="auto">
          <a:xfrm>
            <a:off x="1447800" y="2438400"/>
            <a:ext cx="685800" cy="0"/>
          </a:xfrm>
          <a:prstGeom prst="line">
            <a:avLst/>
          </a:prstGeom>
          <a:noFill/>
          <a:ln w="28575">
            <a:solidFill>
              <a:srgbClr val="000000"/>
            </a:solidFill>
            <a:round/>
            <a:headEnd/>
            <a:tailEnd type="triangle" w="med" len="med"/>
          </a:ln>
        </p:spPr>
        <p:txBody>
          <a:bodyPr wrap="none" anchor="ctr"/>
          <a:lstStyle/>
          <a:p>
            <a:endParaRPr lang="en-US"/>
          </a:p>
        </p:txBody>
      </p:sp>
      <p:sp>
        <p:nvSpPr>
          <p:cNvPr id="22554" name="Rectangle 26"/>
          <p:cNvSpPr>
            <a:spLocks noChangeArrowheads="1"/>
          </p:cNvSpPr>
          <p:nvPr/>
        </p:nvSpPr>
        <p:spPr bwMode="auto">
          <a:xfrm>
            <a:off x="2133600" y="2286000"/>
            <a:ext cx="152400" cy="914400"/>
          </a:xfrm>
          <a:prstGeom prst="rect">
            <a:avLst/>
          </a:prstGeom>
          <a:solidFill>
            <a:srgbClr val="FF0909"/>
          </a:solidFill>
          <a:ln w="28575">
            <a:solidFill>
              <a:srgbClr val="FF0909"/>
            </a:solidFill>
            <a:miter lim="800000"/>
            <a:headEnd/>
            <a:tailEnd/>
          </a:ln>
        </p:spPr>
        <p:txBody>
          <a:bodyPr wrap="none" anchor="ctr"/>
          <a:lstStyle/>
          <a:p>
            <a:endParaRPr lang="en-US" sz="1600">
              <a:solidFill>
                <a:srgbClr val="000000"/>
              </a:solidFill>
              <a:latin typeface="Calibri" pitchFamily="34" charset="0"/>
            </a:endParaRPr>
          </a:p>
        </p:txBody>
      </p:sp>
      <p:sp>
        <p:nvSpPr>
          <p:cNvPr id="22555" name="Freeform 27"/>
          <p:cNvSpPr>
            <a:spLocks/>
          </p:cNvSpPr>
          <p:nvPr/>
        </p:nvSpPr>
        <p:spPr bwMode="auto">
          <a:xfrm flipV="1">
            <a:off x="914400" y="2819400"/>
            <a:ext cx="228600" cy="152400"/>
          </a:xfrm>
          <a:custGeom>
            <a:avLst/>
            <a:gdLst>
              <a:gd name="T0" fmla="*/ 0 w 192"/>
              <a:gd name="T1" fmla="*/ 152400 h 576"/>
              <a:gd name="T2" fmla="*/ 0 w 192"/>
              <a:gd name="T3" fmla="*/ 0 h 576"/>
              <a:gd name="T4" fmla="*/ 22860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8575">
            <a:solidFill>
              <a:srgbClr val="000000"/>
            </a:solidFill>
            <a:round/>
            <a:headEnd/>
            <a:tailEnd type="triangle" w="med" len="med"/>
          </a:ln>
        </p:spPr>
        <p:txBody>
          <a:bodyPr wrap="none" anchor="ctr"/>
          <a:lstStyle/>
          <a:p>
            <a:endParaRPr lang="en-US"/>
          </a:p>
        </p:txBody>
      </p:sp>
      <p:sp>
        <p:nvSpPr>
          <p:cNvPr id="22556" name="Freeform 28"/>
          <p:cNvSpPr>
            <a:spLocks/>
          </p:cNvSpPr>
          <p:nvPr/>
        </p:nvSpPr>
        <p:spPr bwMode="auto">
          <a:xfrm>
            <a:off x="1447800" y="2971800"/>
            <a:ext cx="304800" cy="304800"/>
          </a:xfrm>
          <a:custGeom>
            <a:avLst/>
            <a:gdLst>
              <a:gd name="T0" fmla="*/ 0 w 192"/>
              <a:gd name="T1" fmla="*/ 0 h 240"/>
              <a:gd name="T2" fmla="*/ 304800 w 192"/>
              <a:gd name="T3" fmla="*/ 0 h 240"/>
              <a:gd name="T4" fmla="*/ 304800 w 192"/>
              <a:gd name="T5" fmla="*/ 304800 h 240"/>
              <a:gd name="T6" fmla="*/ 0 w 192"/>
              <a:gd name="T7" fmla="*/ 304800 h 240"/>
              <a:gd name="T8" fmla="*/ 0 60000 65536"/>
              <a:gd name="T9" fmla="*/ 0 60000 65536"/>
              <a:gd name="T10" fmla="*/ 0 60000 65536"/>
              <a:gd name="T11" fmla="*/ 0 60000 65536"/>
              <a:gd name="T12" fmla="*/ 0 w 192"/>
              <a:gd name="T13" fmla="*/ 0 h 240"/>
              <a:gd name="T14" fmla="*/ 192 w 192"/>
              <a:gd name="T15" fmla="*/ 240 h 240"/>
            </a:gdLst>
            <a:ahLst/>
            <a:cxnLst>
              <a:cxn ang="T8">
                <a:pos x="T0" y="T1"/>
              </a:cxn>
              <a:cxn ang="T9">
                <a:pos x="T2" y="T3"/>
              </a:cxn>
              <a:cxn ang="T10">
                <a:pos x="T4" y="T5"/>
              </a:cxn>
              <a:cxn ang="T11">
                <a:pos x="T6" y="T7"/>
              </a:cxn>
            </a:cxnLst>
            <a:rect l="T12" t="T13" r="T14" b="T15"/>
            <a:pathLst>
              <a:path w="192" h="240">
                <a:moveTo>
                  <a:pt x="0" y="0"/>
                </a:moveTo>
                <a:lnTo>
                  <a:pt x="192" y="0"/>
                </a:lnTo>
                <a:lnTo>
                  <a:pt x="192" y="240"/>
                </a:lnTo>
                <a:lnTo>
                  <a:pt x="0" y="240"/>
                </a:lnTo>
              </a:path>
            </a:pathLst>
          </a:custGeom>
          <a:noFill/>
          <a:ln w="28575">
            <a:solidFill>
              <a:srgbClr val="000000"/>
            </a:solidFill>
            <a:round/>
            <a:headEnd/>
            <a:tailEnd type="triangle" w="med" len="med"/>
          </a:ln>
        </p:spPr>
        <p:txBody>
          <a:bodyPr wrap="none" anchor="ctr"/>
          <a:lstStyle/>
          <a:p>
            <a:endParaRPr lang="en-US"/>
          </a:p>
        </p:txBody>
      </p:sp>
      <p:sp>
        <p:nvSpPr>
          <p:cNvPr id="22557" name="Freeform 29"/>
          <p:cNvSpPr>
            <a:spLocks/>
          </p:cNvSpPr>
          <p:nvPr/>
        </p:nvSpPr>
        <p:spPr bwMode="auto">
          <a:xfrm>
            <a:off x="1447800" y="2895600"/>
            <a:ext cx="3048000" cy="533400"/>
          </a:xfrm>
          <a:custGeom>
            <a:avLst/>
            <a:gdLst>
              <a:gd name="T0" fmla="*/ 3048000 w 2160"/>
              <a:gd name="T1" fmla="*/ 0 h 576"/>
              <a:gd name="T2" fmla="*/ 3048000 w 2160"/>
              <a:gd name="T3" fmla="*/ 533400 h 576"/>
              <a:gd name="T4" fmla="*/ 0 w 2160"/>
              <a:gd name="T5" fmla="*/ 533400 h 576"/>
              <a:gd name="T6" fmla="*/ 0 60000 65536"/>
              <a:gd name="T7" fmla="*/ 0 60000 65536"/>
              <a:gd name="T8" fmla="*/ 0 60000 65536"/>
              <a:gd name="T9" fmla="*/ 0 w 2160"/>
              <a:gd name="T10" fmla="*/ 0 h 576"/>
              <a:gd name="T11" fmla="*/ 2160 w 2160"/>
              <a:gd name="T12" fmla="*/ 576 h 576"/>
            </a:gdLst>
            <a:ahLst/>
            <a:cxnLst>
              <a:cxn ang="T6">
                <a:pos x="T0" y="T1"/>
              </a:cxn>
              <a:cxn ang="T7">
                <a:pos x="T2" y="T3"/>
              </a:cxn>
              <a:cxn ang="T8">
                <a:pos x="T4" y="T5"/>
              </a:cxn>
            </a:cxnLst>
            <a:rect l="T9" t="T10" r="T11" b="T12"/>
            <a:pathLst>
              <a:path w="2160" h="576">
                <a:moveTo>
                  <a:pt x="2160" y="0"/>
                </a:moveTo>
                <a:lnTo>
                  <a:pt x="2160" y="576"/>
                </a:lnTo>
                <a:lnTo>
                  <a:pt x="0" y="576"/>
                </a:lnTo>
              </a:path>
            </a:pathLst>
          </a:custGeom>
          <a:noFill/>
          <a:ln w="28575">
            <a:solidFill>
              <a:srgbClr val="000000"/>
            </a:solidFill>
            <a:round/>
            <a:headEnd/>
            <a:tailEnd type="triangle" w="med" len="med"/>
          </a:ln>
        </p:spPr>
        <p:txBody>
          <a:bodyPr wrap="none" anchor="ctr"/>
          <a:lstStyle/>
          <a:p>
            <a:endParaRPr lang="en-US"/>
          </a:p>
        </p:txBody>
      </p:sp>
      <p:sp>
        <p:nvSpPr>
          <p:cNvPr id="22558" name="Freeform 30"/>
          <p:cNvSpPr>
            <a:spLocks/>
          </p:cNvSpPr>
          <p:nvPr/>
        </p:nvSpPr>
        <p:spPr bwMode="auto">
          <a:xfrm>
            <a:off x="304800" y="2743200"/>
            <a:ext cx="990600" cy="609600"/>
          </a:xfrm>
          <a:custGeom>
            <a:avLst/>
            <a:gdLst>
              <a:gd name="T0" fmla="*/ 990600 w 624"/>
              <a:gd name="T1" fmla="*/ 609600 h 528"/>
              <a:gd name="T2" fmla="*/ 0 w 624"/>
              <a:gd name="T3" fmla="*/ 609600 h 528"/>
              <a:gd name="T4" fmla="*/ 0 w 624"/>
              <a:gd name="T5" fmla="*/ 0 h 528"/>
              <a:gd name="T6" fmla="*/ 304800 w 624"/>
              <a:gd name="T7" fmla="*/ 0 h 528"/>
              <a:gd name="T8" fmla="*/ 0 60000 65536"/>
              <a:gd name="T9" fmla="*/ 0 60000 65536"/>
              <a:gd name="T10" fmla="*/ 0 60000 65536"/>
              <a:gd name="T11" fmla="*/ 0 60000 65536"/>
              <a:gd name="T12" fmla="*/ 0 w 624"/>
              <a:gd name="T13" fmla="*/ 0 h 528"/>
              <a:gd name="T14" fmla="*/ 624 w 624"/>
              <a:gd name="T15" fmla="*/ 528 h 528"/>
            </a:gdLst>
            <a:ahLst/>
            <a:cxnLst>
              <a:cxn ang="T8">
                <a:pos x="T0" y="T1"/>
              </a:cxn>
              <a:cxn ang="T9">
                <a:pos x="T2" y="T3"/>
              </a:cxn>
              <a:cxn ang="T10">
                <a:pos x="T4" y="T5"/>
              </a:cxn>
              <a:cxn ang="T11">
                <a:pos x="T6" y="T7"/>
              </a:cxn>
            </a:cxnLst>
            <a:rect l="T12" t="T13" r="T14" b="T15"/>
            <a:pathLst>
              <a:path w="624" h="528">
                <a:moveTo>
                  <a:pt x="624" y="528"/>
                </a:moveTo>
                <a:lnTo>
                  <a:pt x="0" y="528"/>
                </a:lnTo>
                <a:lnTo>
                  <a:pt x="0" y="0"/>
                </a:lnTo>
                <a:lnTo>
                  <a:pt x="192" y="0"/>
                </a:lnTo>
              </a:path>
            </a:pathLst>
          </a:custGeom>
          <a:noFill/>
          <a:ln w="28575">
            <a:solidFill>
              <a:srgbClr val="000000"/>
            </a:solidFill>
            <a:round/>
            <a:headEnd/>
            <a:tailEnd type="triangle" w="med" len="med"/>
          </a:ln>
        </p:spPr>
        <p:txBody>
          <a:bodyPr wrap="none" anchor="ctr"/>
          <a:lstStyle/>
          <a:p>
            <a:endParaRPr lang="en-US"/>
          </a:p>
        </p:txBody>
      </p:sp>
      <p:sp>
        <p:nvSpPr>
          <p:cNvPr id="22559" name="Line 31"/>
          <p:cNvSpPr>
            <a:spLocks noChangeShapeType="1"/>
          </p:cNvSpPr>
          <p:nvPr/>
        </p:nvSpPr>
        <p:spPr bwMode="auto">
          <a:xfrm>
            <a:off x="2286000" y="2438400"/>
            <a:ext cx="1371600" cy="0"/>
          </a:xfrm>
          <a:prstGeom prst="line">
            <a:avLst/>
          </a:prstGeom>
          <a:noFill/>
          <a:ln w="28575">
            <a:solidFill>
              <a:srgbClr val="000000"/>
            </a:solidFill>
            <a:round/>
            <a:headEnd/>
            <a:tailEnd type="triangle" w="med" len="med"/>
          </a:ln>
        </p:spPr>
        <p:txBody>
          <a:bodyPr wrap="none" anchor="ctr"/>
          <a:lstStyle/>
          <a:p>
            <a:endParaRPr lang="en-US"/>
          </a:p>
        </p:txBody>
      </p:sp>
      <p:sp>
        <p:nvSpPr>
          <p:cNvPr id="22560" name="Rectangle 32"/>
          <p:cNvSpPr>
            <a:spLocks noChangeArrowheads="1"/>
          </p:cNvSpPr>
          <p:nvPr/>
        </p:nvSpPr>
        <p:spPr bwMode="auto">
          <a:xfrm>
            <a:off x="1143000" y="2743200"/>
            <a:ext cx="303213" cy="457200"/>
          </a:xfrm>
          <a:prstGeom prst="rect">
            <a:avLst/>
          </a:prstGeom>
          <a:solidFill>
            <a:schemeClr val="bg1"/>
          </a:solidFill>
          <a:ln w="28575">
            <a:solidFill>
              <a:srgbClr val="000000"/>
            </a:solidFill>
            <a:miter lim="800000"/>
            <a:headEnd/>
            <a:tailEnd/>
          </a:ln>
        </p:spPr>
        <p:txBody>
          <a:bodyPr wrap="none" anchor="ctr"/>
          <a:lstStyle/>
          <a:p>
            <a:r>
              <a:rPr lang="en-US" sz="1600">
                <a:solidFill>
                  <a:srgbClr val="000000"/>
                </a:solidFill>
                <a:latin typeface="Calibri" pitchFamily="34" charset="0"/>
              </a:rPr>
              <a:t>B</a:t>
            </a:r>
          </a:p>
          <a:p>
            <a:r>
              <a:rPr lang="en-US" sz="1600">
                <a:solidFill>
                  <a:srgbClr val="000000"/>
                </a:solidFill>
                <a:latin typeface="Calibri" pitchFamily="34" charset="0"/>
              </a:rPr>
              <a:t>P</a:t>
            </a:r>
          </a:p>
        </p:txBody>
      </p:sp>
      <p:sp>
        <p:nvSpPr>
          <p:cNvPr id="22561" name="Line 33"/>
          <p:cNvSpPr>
            <a:spLocks noChangeShapeType="1"/>
          </p:cNvSpPr>
          <p:nvPr/>
        </p:nvSpPr>
        <p:spPr bwMode="auto">
          <a:xfrm>
            <a:off x="4419600" y="2895600"/>
            <a:ext cx="228600" cy="0"/>
          </a:xfrm>
          <a:prstGeom prst="line">
            <a:avLst/>
          </a:prstGeom>
          <a:noFill/>
          <a:ln w="28575">
            <a:solidFill>
              <a:srgbClr val="000000"/>
            </a:solidFill>
            <a:round/>
            <a:headEnd/>
            <a:tailEnd type="triangle" w="med" len="med"/>
          </a:ln>
        </p:spPr>
        <p:txBody>
          <a:bodyPr wrap="none" anchor="ctr"/>
          <a:lstStyle/>
          <a:p>
            <a:endParaRPr lang="en-US"/>
          </a:p>
        </p:txBody>
      </p:sp>
      <p:sp>
        <p:nvSpPr>
          <p:cNvPr id="22562" name="Freeform 34"/>
          <p:cNvSpPr>
            <a:spLocks/>
          </p:cNvSpPr>
          <p:nvPr/>
        </p:nvSpPr>
        <p:spPr bwMode="auto">
          <a:xfrm>
            <a:off x="4953000" y="1981200"/>
            <a:ext cx="1066800" cy="914400"/>
          </a:xfrm>
          <a:custGeom>
            <a:avLst/>
            <a:gdLst>
              <a:gd name="T0" fmla="*/ 838200 w 672"/>
              <a:gd name="T1" fmla="*/ 914400 h 576"/>
              <a:gd name="T2" fmla="*/ 1066800 w 672"/>
              <a:gd name="T3" fmla="*/ 914400 h 576"/>
              <a:gd name="T4" fmla="*/ 1066800 w 672"/>
              <a:gd name="T5" fmla="*/ 0 h 576"/>
              <a:gd name="T6" fmla="*/ 0 w 672"/>
              <a:gd name="T7" fmla="*/ 0 h 576"/>
              <a:gd name="T8" fmla="*/ 0 60000 65536"/>
              <a:gd name="T9" fmla="*/ 0 60000 65536"/>
              <a:gd name="T10" fmla="*/ 0 60000 65536"/>
              <a:gd name="T11" fmla="*/ 0 60000 65536"/>
              <a:gd name="T12" fmla="*/ 0 w 672"/>
              <a:gd name="T13" fmla="*/ 0 h 576"/>
              <a:gd name="T14" fmla="*/ 672 w 672"/>
              <a:gd name="T15" fmla="*/ 576 h 576"/>
            </a:gdLst>
            <a:ahLst/>
            <a:cxnLst>
              <a:cxn ang="T8">
                <a:pos x="T0" y="T1"/>
              </a:cxn>
              <a:cxn ang="T9">
                <a:pos x="T2" y="T3"/>
              </a:cxn>
              <a:cxn ang="T10">
                <a:pos x="T4" y="T5"/>
              </a:cxn>
              <a:cxn ang="T11">
                <a:pos x="T6" y="T7"/>
              </a:cxn>
            </a:cxnLst>
            <a:rect l="T12" t="T13" r="T14" b="T15"/>
            <a:pathLst>
              <a:path w="672" h="576">
                <a:moveTo>
                  <a:pt x="528" y="576"/>
                </a:moveTo>
                <a:lnTo>
                  <a:pt x="672" y="576"/>
                </a:lnTo>
                <a:lnTo>
                  <a:pt x="672" y="0"/>
                </a:lnTo>
                <a:lnTo>
                  <a:pt x="0" y="0"/>
                </a:lnTo>
              </a:path>
            </a:pathLst>
          </a:custGeom>
          <a:noFill/>
          <a:ln w="28575">
            <a:solidFill>
              <a:srgbClr val="000000"/>
            </a:solidFill>
            <a:round/>
            <a:headEnd/>
            <a:tailEnd type="triangle" w="med" len="med"/>
          </a:ln>
        </p:spPr>
        <p:txBody>
          <a:bodyPr wrap="none" anchor="ctr"/>
          <a:lstStyle/>
          <a:p>
            <a:endParaRPr lang="en-US"/>
          </a:p>
        </p:txBody>
      </p:sp>
      <p:sp>
        <p:nvSpPr>
          <p:cNvPr id="35" name="TextBox 34"/>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a:t>
            </a:r>
            <a:r>
              <a:rPr lang="en-US" sz="1200" dirty="0">
                <a:solidFill>
                  <a:schemeClr val="accent1"/>
                </a:solidFill>
              </a:rPr>
              <a:t>Basics</a:t>
            </a:r>
          </a:p>
          <a:p>
            <a:r>
              <a:rPr lang="en-US" sz="1200" dirty="0">
                <a:solidFill>
                  <a:srgbClr val="00B0F0"/>
                </a:solidFill>
              </a:rPr>
              <a:t>  Measuring ILP</a:t>
            </a:r>
          </a:p>
          <a:p>
            <a:r>
              <a:rPr lang="en-US" sz="1200" dirty="0">
                <a:solidFill>
                  <a:srgbClr val="00B0F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Today</a:t>
            </a:r>
          </a:p>
        </p:txBody>
      </p:sp>
      <p:sp>
        <p:nvSpPr>
          <p:cNvPr id="6" name="Content Placeholder 5"/>
          <p:cNvSpPr>
            <a:spLocks noGrp="1"/>
          </p:cNvSpPr>
          <p:nvPr>
            <p:ph idx="1"/>
          </p:nvPr>
        </p:nvSpPr>
        <p:spPr/>
        <p:txBody>
          <a:bodyPr/>
          <a:lstStyle/>
          <a:p>
            <a:r>
              <a:rPr lang="en-US" dirty="0"/>
              <a:t>Review and finish up control hazards. Examine other pipeline changes</a:t>
            </a:r>
            <a:br>
              <a:rPr lang="en-US" dirty="0"/>
            </a:br>
            <a:endParaRPr lang="en-US" dirty="0"/>
          </a:p>
          <a:p>
            <a:r>
              <a:rPr lang="en-US" dirty="0"/>
              <a:t>Costs and Power</a:t>
            </a:r>
          </a:p>
          <a:p>
            <a:endParaRPr lang="en-US" dirty="0"/>
          </a:p>
          <a:p>
            <a:r>
              <a:rPr lang="en-US" dirty="0"/>
              <a:t>Instruction Level Parallelism (ILP) and Dynamic Execution</a:t>
            </a:r>
          </a:p>
          <a:p>
            <a:endParaRPr lang="en-US" dirty="0"/>
          </a:p>
        </p:txBody>
      </p:sp>
      <p:sp>
        <p:nvSpPr>
          <p:cNvPr id="2" name="Slide Number Placeholder 1"/>
          <p:cNvSpPr>
            <a:spLocks noGrp="1"/>
          </p:cNvSpPr>
          <p:nvPr>
            <p:ph type="sldNum" sz="quarter" idx="12"/>
          </p:nvPr>
        </p:nvSpPr>
        <p:spPr/>
        <p:txBody>
          <a:bodyPr/>
          <a:lstStyle/>
          <a:p>
            <a:fld id="{42D40977-8517-4430-9491-E6F8AF73A7FB}"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E33D09"/>
                                      </p:to>
                                    </p:animClr>
                                    <p:animClr clrSpc="rgb" dir="cw">
                                      <p:cBhvr>
                                        <p:cTn id="7" dur="500" fill="hold"/>
                                        <p:tgtEl>
                                          <p:spTgt spid="6">
                                            <p:txEl>
                                              <p:pRg st="0" end="0"/>
                                            </p:txEl>
                                          </p:spTgt>
                                        </p:tgtEl>
                                        <p:attrNameLst>
                                          <p:attrName>fillcolor</p:attrName>
                                        </p:attrNameLst>
                                      </p:cBhvr>
                                      <p:to>
                                        <a:srgbClr val="E33D09"/>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62000" y="2286000"/>
            <a:ext cx="5486400" cy="914400"/>
          </a:xfrm>
          <a:prstGeom prst="rect">
            <a:avLst/>
          </a:prstGeom>
          <a:solidFill>
            <a:schemeClr val="accent6">
              <a:lumMod val="40000"/>
              <a:lumOff val="60000"/>
            </a:schemeClr>
          </a:solidFill>
          <a:ln w="12700">
            <a:noFill/>
            <a:miter lim="800000"/>
            <a:headEnd/>
            <a:tailEnd/>
          </a:ln>
        </p:spPr>
        <p:txBody>
          <a:bodyPr wrap="none" anchor="ctr"/>
          <a:lstStyle/>
          <a:p>
            <a:endParaRPr lang="en-US"/>
          </a:p>
        </p:txBody>
      </p:sp>
      <p:sp>
        <p:nvSpPr>
          <p:cNvPr id="20483" name="Rectangle 3"/>
          <p:cNvSpPr>
            <a:spLocks noGrp="1" noChangeArrowheads="1"/>
          </p:cNvSpPr>
          <p:nvPr>
            <p:ph type="title"/>
          </p:nvPr>
        </p:nvSpPr>
        <p:spPr>
          <a:xfrm>
            <a:off x="304800" y="228600"/>
            <a:ext cx="8534400" cy="685800"/>
          </a:xfrm>
        </p:spPr>
        <p:txBody>
          <a:bodyPr/>
          <a:lstStyle/>
          <a:p>
            <a:pPr eaLnBrk="1" hangingPunct="1"/>
            <a:r>
              <a:rPr lang="en-US"/>
              <a:t>New Pipeline Terminology</a:t>
            </a:r>
          </a:p>
        </p:txBody>
      </p:sp>
      <p:sp>
        <p:nvSpPr>
          <p:cNvPr id="20484" name="Rectangle 4" descr="Rectangle: Click to edit Master text styles&#10;Second level&#10;Third level&#10;Fourth level&#10;Fifth level"/>
          <p:cNvSpPr>
            <a:spLocks noGrp="1" noChangeArrowheads="1"/>
          </p:cNvSpPr>
          <p:nvPr>
            <p:ph idx="1"/>
          </p:nvPr>
        </p:nvSpPr>
        <p:spPr>
          <a:xfrm>
            <a:off x="304800" y="3657600"/>
            <a:ext cx="8534400" cy="2743200"/>
          </a:xfrm>
        </p:spPr>
        <p:txBody>
          <a:bodyPr/>
          <a:lstStyle/>
          <a:p>
            <a:pPr eaLnBrk="1" hangingPunct="1"/>
            <a:r>
              <a:rPr lang="en-US" sz="2800" b="1" dirty="0">
                <a:solidFill>
                  <a:srgbClr val="FF0909"/>
                </a:solidFill>
              </a:rPr>
              <a:t>In-order pipeline</a:t>
            </a:r>
            <a:endParaRPr lang="en-US" sz="2800" dirty="0">
              <a:solidFill>
                <a:srgbClr val="000000"/>
              </a:solidFill>
            </a:endParaRPr>
          </a:p>
          <a:p>
            <a:pPr lvl="1" eaLnBrk="1" hangingPunct="1"/>
            <a:r>
              <a:rPr lang="en-US" sz="2400" dirty="0">
                <a:solidFill>
                  <a:srgbClr val="000000"/>
                </a:solidFill>
              </a:rPr>
              <a:t>Often written as F,D,X,W (multi-cycle X includes M)</a:t>
            </a:r>
          </a:p>
          <a:p>
            <a:pPr lvl="1" eaLnBrk="1" hangingPunct="1"/>
            <a:r>
              <a:rPr lang="en-US" sz="2400" dirty="0">
                <a:solidFill>
                  <a:srgbClr val="000000"/>
                </a:solidFill>
              </a:rPr>
              <a:t>Variable latency</a:t>
            </a:r>
          </a:p>
          <a:p>
            <a:pPr lvl="2"/>
            <a:r>
              <a:rPr lang="en-US" sz="2000" dirty="0">
                <a:solidFill>
                  <a:srgbClr val="000000"/>
                </a:solidFill>
              </a:rPr>
              <a:t>1-cycle integer (including </a:t>
            </a:r>
            <a:r>
              <a:rPr lang="en-US" sz="2000" dirty="0" err="1">
                <a:solidFill>
                  <a:srgbClr val="000000"/>
                </a:solidFill>
              </a:rPr>
              <a:t>mem</a:t>
            </a:r>
            <a:r>
              <a:rPr lang="en-US" sz="2000" dirty="0">
                <a:solidFill>
                  <a:srgbClr val="000000"/>
                </a:solidFill>
              </a:rPr>
              <a:t>)</a:t>
            </a:r>
          </a:p>
          <a:p>
            <a:pPr lvl="2"/>
            <a:r>
              <a:rPr lang="en-US" sz="2000" dirty="0">
                <a:solidFill>
                  <a:srgbClr val="000000"/>
                </a:solidFill>
              </a:rPr>
              <a:t>3-cycle pipelined FP</a:t>
            </a:r>
          </a:p>
        </p:txBody>
      </p:sp>
      <p:sp>
        <p:nvSpPr>
          <p:cNvPr id="20485" name="Rectangle 5"/>
          <p:cNvSpPr>
            <a:spLocks noChangeArrowheads="1"/>
          </p:cNvSpPr>
          <p:nvPr/>
        </p:nvSpPr>
        <p:spPr bwMode="auto">
          <a:xfrm>
            <a:off x="4038600" y="1905000"/>
            <a:ext cx="914400" cy="304800"/>
          </a:xfrm>
          <a:prstGeom prst="rect">
            <a:avLst/>
          </a:prstGeom>
          <a:solidFill>
            <a:schemeClr val="bg1"/>
          </a:solidFill>
          <a:ln w="28575">
            <a:solidFill>
              <a:srgbClr val="000000"/>
            </a:solidFill>
            <a:miter lim="800000"/>
            <a:headEnd/>
            <a:tailEnd/>
          </a:ln>
        </p:spPr>
        <p:txBody>
          <a:bodyPr wrap="none" anchor="ctr"/>
          <a:lstStyle/>
          <a:p>
            <a:r>
              <a:rPr lang="en-US" sz="1400">
                <a:solidFill>
                  <a:srgbClr val="000000"/>
                </a:solidFill>
                <a:latin typeface="Calibri" pitchFamily="34" charset="0"/>
              </a:rPr>
              <a:t>regfile</a:t>
            </a:r>
          </a:p>
        </p:txBody>
      </p:sp>
      <p:sp>
        <p:nvSpPr>
          <p:cNvPr id="20486" name="Freeform 6"/>
          <p:cNvSpPr>
            <a:spLocks/>
          </p:cNvSpPr>
          <p:nvPr/>
        </p:nvSpPr>
        <p:spPr bwMode="auto">
          <a:xfrm>
            <a:off x="4114800" y="2590800"/>
            <a:ext cx="304800" cy="609600"/>
          </a:xfrm>
          <a:custGeom>
            <a:avLst/>
            <a:gdLst>
              <a:gd name="T0" fmla="*/ 0 w 384"/>
              <a:gd name="T1" fmla="*/ 0 h 768"/>
              <a:gd name="T2" fmla="*/ 0 w 384"/>
              <a:gd name="T3" fmla="*/ 228600 h 768"/>
              <a:gd name="T4" fmla="*/ 67469 w 384"/>
              <a:gd name="T5" fmla="*/ 306387 h 768"/>
              <a:gd name="T6" fmla="*/ 0 w 384"/>
              <a:gd name="T7" fmla="*/ 381000 h 768"/>
              <a:gd name="T8" fmla="*/ 0 w 384"/>
              <a:gd name="T9" fmla="*/ 609600 h 768"/>
              <a:gd name="T10" fmla="*/ 304800 w 384"/>
              <a:gd name="T11" fmla="*/ 457200 h 768"/>
              <a:gd name="T12" fmla="*/ 304800 w 384"/>
              <a:gd name="T13" fmla="*/ 152400 h 768"/>
              <a:gd name="T14" fmla="*/ 0 w 384"/>
              <a:gd name="T15" fmla="*/ 0 h 768"/>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768"/>
              <a:gd name="T26" fmla="*/ 384 w 384"/>
              <a:gd name="T27" fmla="*/ 768 h 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768">
                <a:moveTo>
                  <a:pt x="0" y="0"/>
                </a:moveTo>
                <a:lnTo>
                  <a:pt x="0" y="288"/>
                </a:lnTo>
                <a:lnTo>
                  <a:pt x="85" y="386"/>
                </a:lnTo>
                <a:lnTo>
                  <a:pt x="0" y="480"/>
                </a:lnTo>
                <a:lnTo>
                  <a:pt x="0" y="768"/>
                </a:lnTo>
                <a:lnTo>
                  <a:pt x="384" y="576"/>
                </a:lnTo>
                <a:lnTo>
                  <a:pt x="384" y="192"/>
                </a:lnTo>
                <a:lnTo>
                  <a:pt x="0" y="0"/>
                </a:lnTo>
                <a:close/>
              </a:path>
            </a:pathLst>
          </a:custGeom>
          <a:solidFill>
            <a:schemeClr val="bg1"/>
          </a:solidFill>
          <a:ln w="28575">
            <a:solidFill>
              <a:srgbClr val="000000"/>
            </a:solidFill>
            <a:round/>
            <a:headEnd/>
            <a:tailEnd/>
          </a:ln>
        </p:spPr>
        <p:txBody>
          <a:bodyPr wrap="none" anchor="ctr"/>
          <a:lstStyle/>
          <a:p>
            <a:endParaRPr lang="en-US"/>
          </a:p>
        </p:txBody>
      </p:sp>
      <p:sp>
        <p:nvSpPr>
          <p:cNvPr id="20487" name="Rectangle 7"/>
          <p:cNvSpPr>
            <a:spLocks noChangeArrowheads="1"/>
          </p:cNvSpPr>
          <p:nvPr/>
        </p:nvSpPr>
        <p:spPr bwMode="auto">
          <a:xfrm>
            <a:off x="4648200" y="2286000"/>
            <a:ext cx="304800" cy="762000"/>
          </a:xfrm>
          <a:prstGeom prst="rect">
            <a:avLst/>
          </a:prstGeom>
          <a:solidFill>
            <a:schemeClr val="bg1"/>
          </a:solidFill>
          <a:ln w="28575">
            <a:solidFill>
              <a:srgbClr val="000000"/>
            </a:solidFill>
            <a:miter lim="800000"/>
            <a:headEnd/>
            <a:tailEnd/>
          </a:ln>
        </p:spPr>
        <p:txBody>
          <a:bodyPr wrap="none" anchor="ctr"/>
          <a:lstStyle/>
          <a:p>
            <a:r>
              <a:rPr lang="en-US" sz="1400">
                <a:solidFill>
                  <a:srgbClr val="000000"/>
                </a:solidFill>
                <a:latin typeface="Calibri" pitchFamily="34" charset="0"/>
              </a:rPr>
              <a:t>D$</a:t>
            </a:r>
          </a:p>
        </p:txBody>
      </p:sp>
      <p:sp>
        <p:nvSpPr>
          <p:cNvPr id="20488" name="Line 8"/>
          <p:cNvSpPr>
            <a:spLocks noChangeShapeType="1"/>
          </p:cNvSpPr>
          <p:nvPr/>
        </p:nvSpPr>
        <p:spPr bwMode="auto">
          <a:xfrm>
            <a:off x="5334000" y="2895600"/>
            <a:ext cx="304800" cy="0"/>
          </a:xfrm>
          <a:prstGeom prst="line">
            <a:avLst/>
          </a:prstGeom>
          <a:noFill/>
          <a:ln w="28575">
            <a:solidFill>
              <a:srgbClr val="000000"/>
            </a:solidFill>
            <a:round/>
            <a:headEnd/>
            <a:tailEnd type="triangle" w="med" len="med"/>
          </a:ln>
        </p:spPr>
        <p:txBody>
          <a:bodyPr wrap="none" anchor="ctr"/>
          <a:lstStyle/>
          <a:p>
            <a:endParaRPr lang="en-US"/>
          </a:p>
        </p:txBody>
      </p:sp>
      <p:sp>
        <p:nvSpPr>
          <p:cNvPr id="20489" name="Line 9"/>
          <p:cNvSpPr>
            <a:spLocks noChangeShapeType="1"/>
          </p:cNvSpPr>
          <p:nvPr/>
        </p:nvSpPr>
        <p:spPr bwMode="auto">
          <a:xfrm>
            <a:off x="5334000" y="3124200"/>
            <a:ext cx="304800" cy="0"/>
          </a:xfrm>
          <a:prstGeom prst="line">
            <a:avLst/>
          </a:prstGeom>
          <a:noFill/>
          <a:ln w="28575">
            <a:solidFill>
              <a:srgbClr val="000000"/>
            </a:solidFill>
            <a:round/>
            <a:headEnd/>
            <a:tailEnd type="triangle" w="med" len="med"/>
          </a:ln>
        </p:spPr>
        <p:txBody>
          <a:bodyPr wrap="none" anchor="ctr"/>
          <a:lstStyle/>
          <a:p>
            <a:endParaRPr lang="en-US"/>
          </a:p>
        </p:txBody>
      </p:sp>
      <p:sp>
        <p:nvSpPr>
          <p:cNvPr id="20490" name="Rectangle 10"/>
          <p:cNvSpPr>
            <a:spLocks noChangeArrowheads="1"/>
          </p:cNvSpPr>
          <p:nvPr/>
        </p:nvSpPr>
        <p:spPr bwMode="auto">
          <a:xfrm>
            <a:off x="3657600" y="2286000"/>
            <a:ext cx="152400" cy="914400"/>
          </a:xfrm>
          <a:prstGeom prst="rect">
            <a:avLst/>
          </a:prstGeom>
          <a:solidFill>
            <a:srgbClr val="FF0909"/>
          </a:solidFill>
          <a:ln w="28575">
            <a:solidFill>
              <a:srgbClr val="FF0909"/>
            </a:solidFill>
            <a:miter lim="800000"/>
            <a:headEnd/>
            <a:tailEnd/>
          </a:ln>
        </p:spPr>
        <p:txBody>
          <a:bodyPr wrap="none" anchor="ctr"/>
          <a:lstStyle/>
          <a:p>
            <a:endParaRPr lang="en-US" sz="1600">
              <a:solidFill>
                <a:srgbClr val="000000"/>
              </a:solidFill>
              <a:latin typeface="Calibri" pitchFamily="34" charset="0"/>
            </a:endParaRPr>
          </a:p>
        </p:txBody>
      </p:sp>
      <p:sp>
        <p:nvSpPr>
          <p:cNvPr id="20491" name="Rectangle 11"/>
          <p:cNvSpPr>
            <a:spLocks noChangeArrowheads="1"/>
          </p:cNvSpPr>
          <p:nvPr/>
        </p:nvSpPr>
        <p:spPr bwMode="auto">
          <a:xfrm>
            <a:off x="5181600" y="2286000"/>
            <a:ext cx="152400" cy="914400"/>
          </a:xfrm>
          <a:prstGeom prst="rect">
            <a:avLst/>
          </a:prstGeom>
          <a:solidFill>
            <a:srgbClr val="FF0909"/>
          </a:solidFill>
          <a:ln w="28575">
            <a:solidFill>
              <a:srgbClr val="FF0909"/>
            </a:solidFill>
            <a:miter lim="800000"/>
            <a:headEnd/>
            <a:tailEnd/>
          </a:ln>
        </p:spPr>
        <p:txBody>
          <a:bodyPr wrap="none" anchor="ctr"/>
          <a:lstStyle/>
          <a:p>
            <a:endParaRPr lang="en-US" sz="1600">
              <a:solidFill>
                <a:srgbClr val="000000"/>
              </a:solidFill>
              <a:latin typeface="Calibri" pitchFamily="34" charset="0"/>
            </a:endParaRPr>
          </a:p>
        </p:txBody>
      </p:sp>
      <p:sp>
        <p:nvSpPr>
          <p:cNvPr id="20492" name="Line 12"/>
          <p:cNvSpPr>
            <a:spLocks noChangeShapeType="1"/>
          </p:cNvSpPr>
          <p:nvPr/>
        </p:nvSpPr>
        <p:spPr bwMode="auto">
          <a:xfrm>
            <a:off x="4953000" y="2895600"/>
            <a:ext cx="228600" cy="0"/>
          </a:xfrm>
          <a:prstGeom prst="line">
            <a:avLst/>
          </a:prstGeom>
          <a:noFill/>
          <a:ln w="28575">
            <a:solidFill>
              <a:srgbClr val="000000"/>
            </a:solidFill>
            <a:round/>
            <a:headEnd/>
            <a:tailEnd type="triangle" w="med" len="med"/>
          </a:ln>
        </p:spPr>
        <p:txBody>
          <a:bodyPr wrap="none" anchor="ctr"/>
          <a:lstStyle/>
          <a:p>
            <a:endParaRPr lang="en-US"/>
          </a:p>
        </p:txBody>
      </p:sp>
      <p:sp>
        <p:nvSpPr>
          <p:cNvPr id="20493" name="Line 13"/>
          <p:cNvSpPr>
            <a:spLocks noChangeShapeType="1"/>
          </p:cNvSpPr>
          <p:nvPr/>
        </p:nvSpPr>
        <p:spPr bwMode="auto">
          <a:xfrm>
            <a:off x="3810000" y="2743200"/>
            <a:ext cx="304800" cy="0"/>
          </a:xfrm>
          <a:prstGeom prst="line">
            <a:avLst/>
          </a:prstGeom>
          <a:noFill/>
          <a:ln w="28575">
            <a:solidFill>
              <a:srgbClr val="000000"/>
            </a:solidFill>
            <a:round/>
            <a:headEnd/>
            <a:tailEnd type="triangle" w="med" len="med"/>
          </a:ln>
        </p:spPr>
        <p:txBody>
          <a:bodyPr wrap="none" anchor="ctr"/>
          <a:lstStyle/>
          <a:p>
            <a:endParaRPr lang="en-US"/>
          </a:p>
        </p:txBody>
      </p:sp>
      <p:sp>
        <p:nvSpPr>
          <p:cNvPr id="20494" name="Line 14"/>
          <p:cNvSpPr>
            <a:spLocks noChangeShapeType="1"/>
          </p:cNvSpPr>
          <p:nvPr/>
        </p:nvSpPr>
        <p:spPr bwMode="auto">
          <a:xfrm>
            <a:off x="3810000" y="3048000"/>
            <a:ext cx="304800" cy="0"/>
          </a:xfrm>
          <a:prstGeom prst="line">
            <a:avLst/>
          </a:prstGeom>
          <a:noFill/>
          <a:ln w="28575">
            <a:solidFill>
              <a:srgbClr val="000000"/>
            </a:solidFill>
            <a:round/>
            <a:headEnd/>
            <a:tailEnd type="triangle" w="med" len="med"/>
          </a:ln>
        </p:spPr>
        <p:txBody>
          <a:bodyPr wrap="none" anchor="ctr"/>
          <a:lstStyle/>
          <a:p>
            <a:endParaRPr lang="en-US"/>
          </a:p>
        </p:txBody>
      </p:sp>
      <p:sp>
        <p:nvSpPr>
          <p:cNvPr id="20495" name="Freeform 15"/>
          <p:cNvSpPr>
            <a:spLocks/>
          </p:cNvSpPr>
          <p:nvPr/>
        </p:nvSpPr>
        <p:spPr bwMode="auto">
          <a:xfrm>
            <a:off x="3886200" y="2438400"/>
            <a:ext cx="762000" cy="304800"/>
          </a:xfrm>
          <a:custGeom>
            <a:avLst/>
            <a:gdLst>
              <a:gd name="T0" fmla="*/ 0 w 192"/>
              <a:gd name="T1" fmla="*/ 304800 h 576"/>
              <a:gd name="T2" fmla="*/ 0 w 192"/>
              <a:gd name="T3" fmla="*/ 0 h 576"/>
              <a:gd name="T4" fmla="*/ 76200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8575">
            <a:solidFill>
              <a:srgbClr val="000000"/>
            </a:solidFill>
            <a:round/>
            <a:headEnd/>
            <a:tailEnd type="triangle" w="med" len="med"/>
          </a:ln>
        </p:spPr>
        <p:txBody>
          <a:bodyPr wrap="none" anchor="ctr"/>
          <a:lstStyle/>
          <a:p>
            <a:endParaRPr lang="en-US"/>
          </a:p>
        </p:txBody>
      </p:sp>
      <p:sp>
        <p:nvSpPr>
          <p:cNvPr id="20496" name="AutoShape 16"/>
          <p:cNvSpPr>
            <a:spLocks noChangeArrowheads="1"/>
          </p:cNvSpPr>
          <p:nvPr/>
        </p:nvSpPr>
        <p:spPr bwMode="auto">
          <a:xfrm rot="5400000">
            <a:off x="5524500" y="2933700"/>
            <a:ext cx="381000" cy="152400"/>
          </a:xfrm>
          <a:prstGeom prst="flowChartTerminator">
            <a:avLst/>
          </a:prstGeom>
          <a:solidFill>
            <a:schemeClr val="bg1"/>
          </a:solidFill>
          <a:ln w="28575">
            <a:solidFill>
              <a:srgbClr val="000000"/>
            </a:solidFill>
            <a:miter lim="800000"/>
            <a:headEnd/>
            <a:tailEnd/>
          </a:ln>
        </p:spPr>
        <p:txBody>
          <a:bodyPr wrap="none" anchor="ctr"/>
          <a:lstStyle/>
          <a:p>
            <a:endParaRPr lang="en-US"/>
          </a:p>
        </p:txBody>
      </p:sp>
      <p:sp>
        <p:nvSpPr>
          <p:cNvPr id="20497" name="Freeform 17"/>
          <p:cNvSpPr>
            <a:spLocks/>
          </p:cNvSpPr>
          <p:nvPr/>
        </p:nvSpPr>
        <p:spPr bwMode="auto">
          <a:xfrm flipV="1">
            <a:off x="4495800" y="2895600"/>
            <a:ext cx="685800" cy="228600"/>
          </a:xfrm>
          <a:custGeom>
            <a:avLst/>
            <a:gdLst>
              <a:gd name="T0" fmla="*/ 0 w 192"/>
              <a:gd name="T1" fmla="*/ 228600 h 576"/>
              <a:gd name="T2" fmla="*/ 0 w 192"/>
              <a:gd name="T3" fmla="*/ 0 h 576"/>
              <a:gd name="T4" fmla="*/ 68580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8575">
            <a:solidFill>
              <a:srgbClr val="000000"/>
            </a:solidFill>
            <a:round/>
            <a:headEnd/>
            <a:tailEnd type="triangle" w="med" len="med"/>
          </a:ln>
        </p:spPr>
        <p:txBody>
          <a:bodyPr wrap="none" anchor="ctr"/>
          <a:lstStyle/>
          <a:p>
            <a:endParaRPr lang="en-US"/>
          </a:p>
        </p:txBody>
      </p:sp>
      <p:sp>
        <p:nvSpPr>
          <p:cNvPr id="20498" name="Freeform 18"/>
          <p:cNvSpPr>
            <a:spLocks/>
          </p:cNvSpPr>
          <p:nvPr/>
        </p:nvSpPr>
        <p:spPr bwMode="auto">
          <a:xfrm>
            <a:off x="3429000" y="2133600"/>
            <a:ext cx="609600" cy="609600"/>
          </a:xfrm>
          <a:custGeom>
            <a:avLst/>
            <a:gdLst>
              <a:gd name="T0" fmla="*/ 609600 w 384"/>
              <a:gd name="T1" fmla="*/ 0 h 432"/>
              <a:gd name="T2" fmla="*/ 0 w 384"/>
              <a:gd name="T3" fmla="*/ 0 h 432"/>
              <a:gd name="T4" fmla="*/ 0 w 384"/>
              <a:gd name="T5" fmla="*/ 609600 h 432"/>
              <a:gd name="T6" fmla="*/ 228600 w 384"/>
              <a:gd name="T7" fmla="*/ 609600 h 432"/>
              <a:gd name="T8" fmla="*/ 0 60000 65536"/>
              <a:gd name="T9" fmla="*/ 0 60000 65536"/>
              <a:gd name="T10" fmla="*/ 0 60000 65536"/>
              <a:gd name="T11" fmla="*/ 0 60000 65536"/>
              <a:gd name="T12" fmla="*/ 0 w 384"/>
              <a:gd name="T13" fmla="*/ 0 h 432"/>
              <a:gd name="T14" fmla="*/ 384 w 384"/>
              <a:gd name="T15" fmla="*/ 432 h 432"/>
            </a:gdLst>
            <a:ahLst/>
            <a:cxnLst>
              <a:cxn ang="T8">
                <a:pos x="T0" y="T1"/>
              </a:cxn>
              <a:cxn ang="T9">
                <a:pos x="T2" y="T3"/>
              </a:cxn>
              <a:cxn ang="T10">
                <a:pos x="T4" y="T5"/>
              </a:cxn>
              <a:cxn ang="T11">
                <a:pos x="T6" y="T7"/>
              </a:cxn>
            </a:cxnLst>
            <a:rect l="T12" t="T13" r="T14" b="T15"/>
            <a:pathLst>
              <a:path w="384" h="432">
                <a:moveTo>
                  <a:pt x="384" y="0"/>
                </a:moveTo>
                <a:lnTo>
                  <a:pt x="0" y="0"/>
                </a:lnTo>
                <a:lnTo>
                  <a:pt x="0" y="432"/>
                </a:lnTo>
                <a:lnTo>
                  <a:pt x="144" y="432"/>
                </a:lnTo>
              </a:path>
            </a:pathLst>
          </a:custGeom>
          <a:noFill/>
          <a:ln w="28575">
            <a:solidFill>
              <a:srgbClr val="000000"/>
            </a:solidFill>
            <a:round/>
            <a:headEnd/>
            <a:tailEnd type="triangle" w="med" len="med"/>
          </a:ln>
        </p:spPr>
        <p:txBody>
          <a:bodyPr wrap="none" anchor="ctr"/>
          <a:lstStyle/>
          <a:p>
            <a:endParaRPr lang="en-US"/>
          </a:p>
        </p:txBody>
      </p:sp>
      <p:sp>
        <p:nvSpPr>
          <p:cNvPr id="20499" name="Freeform 19"/>
          <p:cNvSpPr>
            <a:spLocks/>
          </p:cNvSpPr>
          <p:nvPr/>
        </p:nvSpPr>
        <p:spPr bwMode="auto">
          <a:xfrm>
            <a:off x="3276600" y="1981200"/>
            <a:ext cx="762000" cy="1066800"/>
          </a:xfrm>
          <a:custGeom>
            <a:avLst/>
            <a:gdLst>
              <a:gd name="T0" fmla="*/ 762000 w 480"/>
              <a:gd name="T1" fmla="*/ 0 h 768"/>
              <a:gd name="T2" fmla="*/ 0 w 480"/>
              <a:gd name="T3" fmla="*/ 0 h 768"/>
              <a:gd name="T4" fmla="*/ 0 w 480"/>
              <a:gd name="T5" fmla="*/ 1066800 h 768"/>
              <a:gd name="T6" fmla="*/ 381000 w 480"/>
              <a:gd name="T7" fmla="*/ 1066800 h 768"/>
              <a:gd name="T8" fmla="*/ 0 60000 65536"/>
              <a:gd name="T9" fmla="*/ 0 60000 65536"/>
              <a:gd name="T10" fmla="*/ 0 60000 65536"/>
              <a:gd name="T11" fmla="*/ 0 60000 65536"/>
              <a:gd name="T12" fmla="*/ 0 w 480"/>
              <a:gd name="T13" fmla="*/ 0 h 768"/>
              <a:gd name="T14" fmla="*/ 480 w 480"/>
              <a:gd name="T15" fmla="*/ 768 h 768"/>
            </a:gdLst>
            <a:ahLst/>
            <a:cxnLst>
              <a:cxn ang="T8">
                <a:pos x="T0" y="T1"/>
              </a:cxn>
              <a:cxn ang="T9">
                <a:pos x="T2" y="T3"/>
              </a:cxn>
              <a:cxn ang="T10">
                <a:pos x="T4" y="T5"/>
              </a:cxn>
              <a:cxn ang="T11">
                <a:pos x="T6" y="T7"/>
              </a:cxn>
            </a:cxnLst>
            <a:rect l="T12" t="T13" r="T14" b="T15"/>
            <a:pathLst>
              <a:path w="480" h="768">
                <a:moveTo>
                  <a:pt x="480" y="0"/>
                </a:moveTo>
                <a:lnTo>
                  <a:pt x="0" y="0"/>
                </a:lnTo>
                <a:lnTo>
                  <a:pt x="0" y="768"/>
                </a:lnTo>
                <a:lnTo>
                  <a:pt x="240" y="768"/>
                </a:lnTo>
              </a:path>
            </a:pathLst>
          </a:custGeom>
          <a:noFill/>
          <a:ln w="28575">
            <a:solidFill>
              <a:srgbClr val="000000"/>
            </a:solidFill>
            <a:round/>
            <a:headEnd/>
            <a:tailEnd type="triangle" w="med" len="med"/>
          </a:ln>
        </p:spPr>
        <p:txBody>
          <a:bodyPr wrap="none" anchor="ctr"/>
          <a:lstStyle/>
          <a:p>
            <a:endParaRPr lang="en-US"/>
          </a:p>
        </p:txBody>
      </p:sp>
      <p:sp>
        <p:nvSpPr>
          <p:cNvPr id="20500" name="Rectangle 20"/>
          <p:cNvSpPr>
            <a:spLocks noChangeArrowheads="1"/>
          </p:cNvSpPr>
          <p:nvPr/>
        </p:nvSpPr>
        <p:spPr bwMode="auto">
          <a:xfrm>
            <a:off x="609600" y="2286000"/>
            <a:ext cx="152400" cy="914400"/>
          </a:xfrm>
          <a:prstGeom prst="rect">
            <a:avLst/>
          </a:prstGeom>
          <a:solidFill>
            <a:srgbClr val="FF0909"/>
          </a:solidFill>
          <a:ln w="28575">
            <a:solidFill>
              <a:srgbClr val="FF0909"/>
            </a:solidFill>
            <a:miter lim="800000"/>
            <a:headEnd/>
            <a:tailEnd/>
          </a:ln>
        </p:spPr>
        <p:txBody>
          <a:bodyPr wrap="none" anchor="ctr"/>
          <a:lstStyle/>
          <a:p>
            <a:endParaRPr lang="en-US" sz="1600">
              <a:solidFill>
                <a:srgbClr val="000000"/>
              </a:solidFill>
              <a:latin typeface="Calibri" pitchFamily="34" charset="0"/>
            </a:endParaRPr>
          </a:p>
        </p:txBody>
      </p:sp>
      <p:sp>
        <p:nvSpPr>
          <p:cNvPr id="20501" name="Rectangle 21"/>
          <p:cNvSpPr>
            <a:spLocks noChangeArrowheads="1"/>
          </p:cNvSpPr>
          <p:nvPr/>
        </p:nvSpPr>
        <p:spPr bwMode="auto">
          <a:xfrm>
            <a:off x="1143000" y="2286000"/>
            <a:ext cx="303213" cy="457200"/>
          </a:xfrm>
          <a:prstGeom prst="rect">
            <a:avLst/>
          </a:prstGeom>
          <a:solidFill>
            <a:schemeClr val="bg1"/>
          </a:solidFill>
          <a:ln w="28575">
            <a:solidFill>
              <a:srgbClr val="000000"/>
            </a:solidFill>
            <a:miter lim="800000"/>
            <a:headEnd/>
            <a:tailEnd/>
          </a:ln>
        </p:spPr>
        <p:txBody>
          <a:bodyPr wrap="none" anchor="ctr"/>
          <a:lstStyle/>
          <a:p>
            <a:r>
              <a:rPr lang="en-US" sz="1600">
                <a:solidFill>
                  <a:srgbClr val="000000"/>
                </a:solidFill>
                <a:latin typeface="Calibri" pitchFamily="34" charset="0"/>
              </a:rPr>
              <a:t>I$</a:t>
            </a:r>
          </a:p>
        </p:txBody>
      </p:sp>
      <p:sp>
        <p:nvSpPr>
          <p:cNvPr id="20502" name="Line 22"/>
          <p:cNvSpPr>
            <a:spLocks noChangeShapeType="1"/>
          </p:cNvSpPr>
          <p:nvPr/>
        </p:nvSpPr>
        <p:spPr bwMode="auto">
          <a:xfrm>
            <a:off x="762000" y="2743200"/>
            <a:ext cx="152400" cy="0"/>
          </a:xfrm>
          <a:prstGeom prst="line">
            <a:avLst/>
          </a:prstGeom>
          <a:noFill/>
          <a:ln w="28575">
            <a:solidFill>
              <a:srgbClr val="000000"/>
            </a:solidFill>
            <a:round/>
            <a:headEnd/>
            <a:tailEnd/>
          </a:ln>
        </p:spPr>
        <p:txBody>
          <a:bodyPr wrap="none" anchor="ctr"/>
          <a:lstStyle/>
          <a:p>
            <a:endParaRPr lang="en-US"/>
          </a:p>
        </p:txBody>
      </p:sp>
      <p:sp>
        <p:nvSpPr>
          <p:cNvPr id="20503" name="Freeform 23"/>
          <p:cNvSpPr>
            <a:spLocks/>
          </p:cNvSpPr>
          <p:nvPr/>
        </p:nvSpPr>
        <p:spPr bwMode="auto">
          <a:xfrm>
            <a:off x="914400" y="2514600"/>
            <a:ext cx="228600" cy="304800"/>
          </a:xfrm>
          <a:custGeom>
            <a:avLst/>
            <a:gdLst>
              <a:gd name="T0" fmla="*/ 0 w 192"/>
              <a:gd name="T1" fmla="*/ 304800 h 576"/>
              <a:gd name="T2" fmla="*/ 0 w 192"/>
              <a:gd name="T3" fmla="*/ 0 h 576"/>
              <a:gd name="T4" fmla="*/ 22860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8575">
            <a:solidFill>
              <a:srgbClr val="000000"/>
            </a:solidFill>
            <a:round/>
            <a:headEnd/>
            <a:tailEnd type="triangle" w="med" len="med"/>
          </a:ln>
        </p:spPr>
        <p:txBody>
          <a:bodyPr wrap="none" anchor="ctr"/>
          <a:lstStyle/>
          <a:p>
            <a:endParaRPr lang="en-US"/>
          </a:p>
        </p:txBody>
      </p:sp>
      <p:sp>
        <p:nvSpPr>
          <p:cNvPr id="20504" name="AutoShape 24"/>
          <p:cNvSpPr>
            <a:spLocks noChangeArrowheads="1"/>
          </p:cNvSpPr>
          <p:nvPr/>
        </p:nvSpPr>
        <p:spPr bwMode="auto">
          <a:xfrm rot="5400000">
            <a:off x="1219200" y="3276600"/>
            <a:ext cx="304800" cy="152400"/>
          </a:xfrm>
          <a:prstGeom prst="flowChartTerminator">
            <a:avLst/>
          </a:prstGeom>
          <a:solidFill>
            <a:schemeClr val="bg1"/>
          </a:solidFill>
          <a:ln w="28575">
            <a:solidFill>
              <a:srgbClr val="000000"/>
            </a:solidFill>
            <a:miter lim="800000"/>
            <a:headEnd/>
            <a:tailEnd/>
          </a:ln>
        </p:spPr>
        <p:txBody>
          <a:bodyPr wrap="none" anchor="ctr"/>
          <a:lstStyle/>
          <a:p>
            <a:endParaRPr lang="en-US"/>
          </a:p>
        </p:txBody>
      </p:sp>
      <p:sp>
        <p:nvSpPr>
          <p:cNvPr id="20505" name="Line 25"/>
          <p:cNvSpPr>
            <a:spLocks noChangeShapeType="1"/>
          </p:cNvSpPr>
          <p:nvPr/>
        </p:nvSpPr>
        <p:spPr bwMode="auto">
          <a:xfrm>
            <a:off x="1447800" y="2438400"/>
            <a:ext cx="685800" cy="0"/>
          </a:xfrm>
          <a:prstGeom prst="line">
            <a:avLst/>
          </a:prstGeom>
          <a:noFill/>
          <a:ln w="28575">
            <a:solidFill>
              <a:srgbClr val="000000"/>
            </a:solidFill>
            <a:round/>
            <a:headEnd/>
            <a:tailEnd type="triangle" w="med" len="med"/>
          </a:ln>
        </p:spPr>
        <p:txBody>
          <a:bodyPr wrap="none" anchor="ctr"/>
          <a:lstStyle/>
          <a:p>
            <a:endParaRPr lang="en-US"/>
          </a:p>
        </p:txBody>
      </p:sp>
      <p:sp>
        <p:nvSpPr>
          <p:cNvPr id="20506" name="Rectangle 26"/>
          <p:cNvSpPr>
            <a:spLocks noChangeArrowheads="1"/>
          </p:cNvSpPr>
          <p:nvPr/>
        </p:nvSpPr>
        <p:spPr bwMode="auto">
          <a:xfrm>
            <a:off x="2133600" y="2286000"/>
            <a:ext cx="152400" cy="914400"/>
          </a:xfrm>
          <a:prstGeom prst="rect">
            <a:avLst/>
          </a:prstGeom>
          <a:solidFill>
            <a:srgbClr val="FF0909"/>
          </a:solidFill>
          <a:ln w="28575">
            <a:solidFill>
              <a:srgbClr val="FF0909"/>
            </a:solidFill>
            <a:miter lim="800000"/>
            <a:headEnd/>
            <a:tailEnd/>
          </a:ln>
        </p:spPr>
        <p:txBody>
          <a:bodyPr wrap="none" anchor="ctr"/>
          <a:lstStyle/>
          <a:p>
            <a:endParaRPr lang="en-US" sz="1600">
              <a:solidFill>
                <a:srgbClr val="000000"/>
              </a:solidFill>
              <a:latin typeface="Calibri" pitchFamily="34" charset="0"/>
            </a:endParaRPr>
          </a:p>
        </p:txBody>
      </p:sp>
      <p:sp>
        <p:nvSpPr>
          <p:cNvPr id="20507" name="Freeform 27"/>
          <p:cNvSpPr>
            <a:spLocks/>
          </p:cNvSpPr>
          <p:nvPr/>
        </p:nvSpPr>
        <p:spPr bwMode="auto">
          <a:xfrm flipV="1">
            <a:off x="914400" y="2819400"/>
            <a:ext cx="228600" cy="152400"/>
          </a:xfrm>
          <a:custGeom>
            <a:avLst/>
            <a:gdLst>
              <a:gd name="T0" fmla="*/ 0 w 192"/>
              <a:gd name="T1" fmla="*/ 152400 h 576"/>
              <a:gd name="T2" fmla="*/ 0 w 192"/>
              <a:gd name="T3" fmla="*/ 0 h 576"/>
              <a:gd name="T4" fmla="*/ 22860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8575">
            <a:solidFill>
              <a:srgbClr val="000000"/>
            </a:solidFill>
            <a:round/>
            <a:headEnd/>
            <a:tailEnd type="triangle" w="med" len="med"/>
          </a:ln>
        </p:spPr>
        <p:txBody>
          <a:bodyPr wrap="none" anchor="ctr"/>
          <a:lstStyle/>
          <a:p>
            <a:endParaRPr lang="en-US"/>
          </a:p>
        </p:txBody>
      </p:sp>
      <p:sp>
        <p:nvSpPr>
          <p:cNvPr id="20508" name="Freeform 28"/>
          <p:cNvSpPr>
            <a:spLocks/>
          </p:cNvSpPr>
          <p:nvPr/>
        </p:nvSpPr>
        <p:spPr bwMode="auto">
          <a:xfrm>
            <a:off x="1447800" y="2971800"/>
            <a:ext cx="304800" cy="304800"/>
          </a:xfrm>
          <a:custGeom>
            <a:avLst/>
            <a:gdLst>
              <a:gd name="T0" fmla="*/ 0 w 192"/>
              <a:gd name="T1" fmla="*/ 0 h 240"/>
              <a:gd name="T2" fmla="*/ 304800 w 192"/>
              <a:gd name="T3" fmla="*/ 0 h 240"/>
              <a:gd name="T4" fmla="*/ 304800 w 192"/>
              <a:gd name="T5" fmla="*/ 304800 h 240"/>
              <a:gd name="T6" fmla="*/ 0 w 192"/>
              <a:gd name="T7" fmla="*/ 304800 h 240"/>
              <a:gd name="T8" fmla="*/ 0 60000 65536"/>
              <a:gd name="T9" fmla="*/ 0 60000 65536"/>
              <a:gd name="T10" fmla="*/ 0 60000 65536"/>
              <a:gd name="T11" fmla="*/ 0 60000 65536"/>
              <a:gd name="T12" fmla="*/ 0 w 192"/>
              <a:gd name="T13" fmla="*/ 0 h 240"/>
              <a:gd name="T14" fmla="*/ 192 w 192"/>
              <a:gd name="T15" fmla="*/ 240 h 240"/>
            </a:gdLst>
            <a:ahLst/>
            <a:cxnLst>
              <a:cxn ang="T8">
                <a:pos x="T0" y="T1"/>
              </a:cxn>
              <a:cxn ang="T9">
                <a:pos x="T2" y="T3"/>
              </a:cxn>
              <a:cxn ang="T10">
                <a:pos x="T4" y="T5"/>
              </a:cxn>
              <a:cxn ang="T11">
                <a:pos x="T6" y="T7"/>
              </a:cxn>
            </a:cxnLst>
            <a:rect l="T12" t="T13" r="T14" b="T15"/>
            <a:pathLst>
              <a:path w="192" h="240">
                <a:moveTo>
                  <a:pt x="0" y="0"/>
                </a:moveTo>
                <a:lnTo>
                  <a:pt x="192" y="0"/>
                </a:lnTo>
                <a:lnTo>
                  <a:pt x="192" y="240"/>
                </a:lnTo>
                <a:lnTo>
                  <a:pt x="0" y="240"/>
                </a:lnTo>
              </a:path>
            </a:pathLst>
          </a:custGeom>
          <a:noFill/>
          <a:ln w="28575">
            <a:solidFill>
              <a:srgbClr val="000000"/>
            </a:solidFill>
            <a:round/>
            <a:headEnd/>
            <a:tailEnd type="triangle" w="med" len="med"/>
          </a:ln>
        </p:spPr>
        <p:txBody>
          <a:bodyPr wrap="none" anchor="ctr"/>
          <a:lstStyle/>
          <a:p>
            <a:endParaRPr lang="en-US"/>
          </a:p>
        </p:txBody>
      </p:sp>
      <p:sp>
        <p:nvSpPr>
          <p:cNvPr id="20509" name="Freeform 29"/>
          <p:cNvSpPr>
            <a:spLocks/>
          </p:cNvSpPr>
          <p:nvPr/>
        </p:nvSpPr>
        <p:spPr bwMode="auto">
          <a:xfrm>
            <a:off x="1447800" y="2895600"/>
            <a:ext cx="3048000" cy="533400"/>
          </a:xfrm>
          <a:custGeom>
            <a:avLst/>
            <a:gdLst>
              <a:gd name="T0" fmla="*/ 3048000 w 2160"/>
              <a:gd name="T1" fmla="*/ 0 h 576"/>
              <a:gd name="T2" fmla="*/ 3048000 w 2160"/>
              <a:gd name="T3" fmla="*/ 533400 h 576"/>
              <a:gd name="T4" fmla="*/ 0 w 2160"/>
              <a:gd name="T5" fmla="*/ 533400 h 576"/>
              <a:gd name="T6" fmla="*/ 0 60000 65536"/>
              <a:gd name="T7" fmla="*/ 0 60000 65536"/>
              <a:gd name="T8" fmla="*/ 0 60000 65536"/>
              <a:gd name="T9" fmla="*/ 0 w 2160"/>
              <a:gd name="T10" fmla="*/ 0 h 576"/>
              <a:gd name="T11" fmla="*/ 2160 w 2160"/>
              <a:gd name="T12" fmla="*/ 576 h 576"/>
            </a:gdLst>
            <a:ahLst/>
            <a:cxnLst>
              <a:cxn ang="T6">
                <a:pos x="T0" y="T1"/>
              </a:cxn>
              <a:cxn ang="T7">
                <a:pos x="T2" y="T3"/>
              </a:cxn>
              <a:cxn ang="T8">
                <a:pos x="T4" y="T5"/>
              </a:cxn>
            </a:cxnLst>
            <a:rect l="T9" t="T10" r="T11" b="T12"/>
            <a:pathLst>
              <a:path w="2160" h="576">
                <a:moveTo>
                  <a:pt x="2160" y="0"/>
                </a:moveTo>
                <a:lnTo>
                  <a:pt x="2160" y="576"/>
                </a:lnTo>
                <a:lnTo>
                  <a:pt x="0" y="576"/>
                </a:lnTo>
              </a:path>
            </a:pathLst>
          </a:custGeom>
          <a:noFill/>
          <a:ln w="28575">
            <a:solidFill>
              <a:srgbClr val="000000"/>
            </a:solidFill>
            <a:round/>
            <a:headEnd/>
            <a:tailEnd type="triangle" w="med" len="med"/>
          </a:ln>
        </p:spPr>
        <p:txBody>
          <a:bodyPr wrap="none" anchor="ctr"/>
          <a:lstStyle/>
          <a:p>
            <a:endParaRPr lang="en-US"/>
          </a:p>
        </p:txBody>
      </p:sp>
      <p:sp>
        <p:nvSpPr>
          <p:cNvPr id="20510" name="Freeform 30"/>
          <p:cNvSpPr>
            <a:spLocks/>
          </p:cNvSpPr>
          <p:nvPr/>
        </p:nvSpPr>
        <p:spPr bwMode="auto">
          <a:xfrm>
            <a:off x="304800" y="2743200"/>
            <a:ext cx="990600" cy="609600"/>
          </a:xfrm>
          <a:custGeom>
            <a:avLst/>
            <a:gdLst>
              <a:gd name="T0" fmla="*/ 990600 w 624"/>
              <a:gd name="T1" fmla="*/ 609600 h 528"/>
              <a:gd name="T2" fmla="*/ 0 w 624"/>
              <a:gd name="T3" fmla="*/ 609600 h 528"/>
              <a:gd name="T4" fmla="*/ 0 w 624"/>
              <a:gd name="T5" fmla="*/ 0 h 528"/>
              <a:gd name="T6" fmla="*/ 304800 w 624"/>
              <a:gd name="T7" fmla="*/ 0 h 528"/>
              <a:gd name="T8" fmla="*/ 0 60000 65536"/>
              <a:gd name="T9" fmla="*/ 0 60000 65536"/>
              <a:gd name="T10" fmla="*/ 0 60000 65536"/>
              <a:gd name="T11" fmla="*/ 0 60000 65536"/>
              <a:gd name="T12" fmla="*/ 0 w 624"/>
              <a:gd name="T13" fmla="*/ 0 h 528"/>
              <a:gd name="T14" fmla="*/ 624 w 624"/>
              <a:gd name="T15" fmla="*/ 528 h 528"/>
            </a:gdLst>
            <a:ahLst/>
            <a:cxnLst>
              <a:cxn ang="T8">
                <a:pos x="T0" y="T1"/>
              </a:cxn>
              <a:cxn ang="T9">
                <a:pos x="T2" y="T3"/>
              </a:cxn>
              <a:cxn ang="T10">
                <a:pos x="T4" y="T5"/>
              </a:cxn>
              <a:cxn ang="T11">
                <a:pos x="T6" y="T7"/>
              </a:cxn>
            </a:cxnLst>
            <a:rect l="T12" t="T13" r="T14" b="T15"/>
            <a:pathLst>
              <a:path w="624" h="528">
                <a:moveTo>
                  <a:pt x="624" y="528"/>
                </a:moveTo>
                <a:lnTo>
                  <a:pt x="0" y="528"/>
                </a:lnTo>
                <a:lnTo>
                  <a:pt x="0" y="0"/>
                </a:lnTo>
                <a:lnTo>
                  <a:pt x="192" y="0"/>
                </a:lnTo>
              </a:path>
            </a:pathLst>
          </a:custGeom>
          <a:noFill/>
          <a:ln w="28575">
            <a:solidFill>
              <a:srgbClr val="000000"/>
            </a:solidFill>
            <a:round/>
            <a:headEnd/>
            <a:tailEnd type="triangle" w="med" len="med"/>
          </a:ln>
        </p:spPr>
        <p:txBody>
          <a:bodyPr wrap="none" anchor="ctr"/>
          <a:lstStyle/>
          <a:p>
            <a:endParaRPr lang="en-US"/>
          </a:p>
        </p:txBody>
      </p:sp>
      <p:sp>
        <p:nvSpPr>
          <p:cNvPr id="20511" name="Line 31"/>
          <p:cNvSpPr>
            <a:spLocks noChangeShapeType="1"/>
          </p:cNvSpPr>
          <p:nvPr/>
        </p:nvSpPr>
        <p:spPr bwMode="auto">
          <a:xfrm>
            <a:off x="2286000" y="2438400"/>
            <a:ext cx="1371600" cy="0"/>
          </a:xfrm>
          <a:prstGeom prst="line">
            <a:avLst/>
          </a:prstGeom>
          <a:noFill/>
          <a:ln w="28575">
            <a:solidFill>
              <a:srgbClr val="000000"/>
            </a:solidFill>
            <a:round/>
            <a:headEnd/>
            <a:tailEnd type="triangle" w="med" len="med"/>
          </a:ln>
        </p:spPr>
        <p:txBody>
          <a:bodyPr wrap="none" anchor="ctr"/>
          <a:lstStyle/>
          <a:p>
            <a:endParaRPr lang="en-US"/>
          </a:p>
        </p:txBody>
      </p:sp>
      <p:sp>
        <p:nvSpPr>
          <p:cNvPr id="20512" name="Rectangle 32"/>
          <p:cNvSpPr>
            <a:spLocks noChangeArrowheads="1"/>
          </p:cNvSpPr>
          <p:nvPr/>
        </p:nvSpPr>
        <p:spPr bwMode="auto">
          <a:xfrm>
            <a:off x="1143000" y="2743200"/>
            <a:ext cx="303213" cy="457200"/>
          </a:xfrm>
          <a:prstGeom prst="rect">
            <a:avLst/>
          </a:prstGeom>
          <a:solidFill>
            <a:schemeClr val="bg1"/>
          </a:solidFill>
          <a:ln w="28575">
            <a:solidFill>
              <a:srgbClr val="000000"/>
            </a:solidFill>
            <a:miter lim="800000"/>
            <a:headEnd/>
            <a:tailEnd/>
          </a:ln>
        </p:spPr>
        <p:txBody>
          <a:bodyPr wrap="none" anchor="ctr"/>
          <a:lstStyle/>
          <a:p>
            <a:r>
              <a:rPr lang="en-US" sz="1600">
                <a:solidFill>
                  <a:srgbClr val="000000"/>
                </a:solidFill>
                <a:latin typeface="Calibri" pitchFamily="34" charset="0"/>
              </a:rPr>
              <a:t>B</a:t>
            </a:r>
          </a:p>
          <a:p>
            <a:r>
              <a:rPr lang="en-US" sz="1600">
                <a:solidFill>
                  <a:srgbClr val="000000"/>
                </a:solidFill>
                <a:latin typeface="Calibri" pitchFamily="34" charset="0"/>
              </a:rPr>
              <a:t>P</a:t>
            </a:r>
          </a:p>
        </p:txBody>
      </p:sp>
      <p:sp>
        <p:nvSpPr>
          <p:cNvPr id="20513" name="Line 33"/>
          <p:cNvSpPr>
            <a:spLocks noChangeShapeType="1"/>
          </p:cNvSpPr>
          <p:nvPr/>
        </p:nvSpPr>
        <p:spPr bwMode="auto">
          <a:xfrm>
            <a:off x="4419600" y="2895600"/>
            <a:ext cx="228600" cy="0"/>
          </a:xfrm>
          <a:prstGeom prst="line">
            <a:avLst/>
          </a:prstGeom>
          <a:noFill/>
          <a:ln w="28575">
            <a:solidFill>
              <a:srgbClr val="000000"/>
            </a:solidFill>
            <a:round/>
            <a:headEnd/>
            <a:tailEnd type="triangle" w="med" len="med"/>
          </a:ln>
        </p:spPr>
        <p:txBody>
          <a:bodyPr wrap="none" anchor="ctr"/>
          <a:lstStyle/>
          <a:p>
            <a:endParaRPr lang="en-US"/>
          </a:p>
        </p:txBody>
      </p:sp>
      <p:sp>
        <p:nvSpPr>
          <p:cNvPr id="20514" name="Freeform 34"/>
          <p:cNvSpPr>
            <a:spLocks/>
          </p:cNvSpPr>
          <p:nvPr/>
        </p:nvSpPr>
        <p:spPr bwMode="auto">
          <a:xfrm>
            <a:off x="4953000" y="1981200"/>
            <a:ext cx="1066800" cy="914400"/>
          </a:xfrm>
          <a:custGeom>
            <a:avLst/>
            <a:gdLst>
              <a:gd name="T0" fmla="*/ 838200 w 672"/>
              <a:gd name="T1" fmla="*/ 914400 h 576"/>
              <a:gd name="T2" fmla="*/ 1066800 w 672"/>
              <a:gd name="T3" fmla="*/ 914400 h 576"/>
              <a:gd name="T4" fmla="*/ 1066800 w 672"/>
              <a:gd name="T5" fmla="*/ 0 h 576"/>
              <a:gd name="T6" fmla="*/ 0 w 672"/>
              <a:gd name="T7" fmla="*/ 0 h 576"/>
              <a:gd name="T8" fmla="*/ 0 60000 65536"/>
              <a:gd name="T9" fmla="*/ 0 60000 65536"/>
              <a:gd name="T10" fmla="*/ 0 60000 65536"/>
              <a:gd name="T11" fmla="*/ 0 60000 65536"/>
              <a:gd name="T12" fmla="*/ 0 w 672"/>
              <a:gd name="T13" fmla="*/ 0 h 576"/>
              <a:gd name="T14" fmla="*/ 672 w 672"/>
              <a:gd name="T15" fmla="*/ 576 h 576"/>
            </a:gdLst>
            <a:ahLst/>
            <a:cxnLst>
              <a:cxn ang="T8">
                <a:pos x="T0" y="T1"/>
              </a:cxn>
              <a:cxn ang="T9">
                <a:pos x="T2" y="T3"/>
              </a:cxn>
              <a:cxn ang="T10">
                <a:pos x="T4" y="T5"/>
              </a:cxn>
              <a:cxn ang="T11">
                <a:pos x="T6" y="T7"/>
              </a:cxn>
            </a:cxnLst>
            <a:rect l="T12" t="T13" r="T14" b="T15"/>
            <a:pathLst>
              <a:path w="672" h="576">
                <a:moveTo>
                  <a:pt x="528" y="576"/>
                </a:moveTo>
                <a:lnTo>
                  <a:pt x="672" y="576"/>
                </a:lnTo>
                <a:lnTo>
                  <a:pt x="672" y="0"/>
                </a:lnTo>
                <a:lnTo>
                  <a:pt x="0" y="0"/>
                </a:lnTo>
              </a:path>
            </a:pathLst>
          </a:custGeom>
          <a:noFill/>
          <a:ln w="28575">
            <a:solidFill>
              <a:srgbClr val="000000"/>
            </a:solidFill>
            <a:round/>
            <a:headEnd/>
            <a:tailEnd type="triangle" w="med" len="med"/>
          </a:ln>
        </p:spPr>
        <p:txBody>
          <a:bodyPr wrap="none" anchor="ctr"/>
          <a:lstStyle/>
          <a:p>
            <a:endParaRPr lang="en-US"/>
          </a:p>
        </p:txBody>
      </p:sp>
      <p:sp>
        <p:nvSpPr>
          <p:cNvPr id="35" name="TextBox 34"/>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a:t>
            </a:r>
            <a:r>
              <a:rPr lang="en-US" sz="1200" dirty="0">
                <a:solidFill>
                  <a:schemeClr val="accent1"/>
                </a:solidFill>
              </a:rPr>
              <a:t>Basics</a:t>
            </a:r>
          </a:p>
          <a:p>
            <a:r>
              <a:rPr lang="en-US" sz="1200" dirty="0">
                <a:solidFill>
                  <a:srgbClr val="00B0F0"/>
                </a:solidFill>
              </a:rPr>
              <a:t>  Measuring ILP</a:t>
            </a:r>
          </a:p>
          <a:p>
            <a:r>
              <a:rPr lang="en-US" sz="1200" dirty="0">
                <a:solidFill>
                  <a:srgbClr val="00B0F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66700"/>
            <a:ext cx="8367713" cy="1104900"/>
          </a:xfrm>
        </p:spPr>
        <p:txBody>
          <a:bodyPr/>
          <a:lstStyle/>
          <a:p>
            <a:r>
              <a:rPr lang="en-US" dirty="0"/>
              <a:t>ILP: </a:t>
            </a:r>
            <a:br>
              <a:rPr lang="en-US" dirty="0"/>
            </a:br>
            <a:r>
              <a:rPr lang="en-US" dirty="0"/>
              <a:t>Instruction-Level Parallelism</a:t>
            </a:r>
          </a:p>
        </p:txBody>
      </p:sp>
      <p:sp>
        <p:nvSpPr>
          <p:cNvPr id="7171" name="Rectangle 3"/>
          <p:cNvSpPr>
            <a:spLocks noGrp="1" noChangeArrowheads="1"/>
          </p:cNvSpPr>
          <p:nvPr>
            <p:ph idx="1"/>
          </p:nvPr>
        </p:nvSpPr>
        <p:spPr>
          <a:xfrm>
            <a:off x="990600" y="1447800"/>
            <a:ext cx="8153400" cy="4114800"/>
          </a:xfrm>
        </p:spPr>
        <p:txBody>
          <a:bodyPr/>
          <a:lstStyle/>
          <a:p>
            <a:pPr marL="342900" indent="-342900">
              <a:buFontTx/>
              <a:buNone/>
            </a:pPr>
            <a:r>
              <a:rPr lang="en-US" sz="2400" dirty="0"/>
              <a:t>ILP is a measure of the amount of inter-dependencies between instructions </a:t>
            </a:r>
          </a:p>
          <a:p>
            <a:pPr marL="342900" indent="-342900">
              <a:buFontTx/>
              <a:buNone/>
            </a:pPr>
            <a:endParaRPr lang="en-US" sz="2400" dirty="0"/>
          </a:p>
          <a:p>
            <a:pPr marL="342900" indent="-342900">
              <a:buFontTx/>
              <a:buNone/>
            </a:pPr>
            <a:r>
              <a:rPr lang="en-US" sz="2400" dirty="0"/>
              <a:t>Average ILP =	no. instruction / no. </a:t>
            </a:r>
            <a:r>
              <a:rPr lang="en-US" sz="2400" dirty="0" err="1"/>
              <a:t>cyc</a:t>
            </a:r>
            <a:r>
              <a:rPr lang="en-US" sz="2400" dirty="0"/>
              <a:t> required</a:t>
            </a:r>
          </a:p>
          <a:p>
            <a:pPr marL="342900" indent="-342900">
              <a:buFontTx/>
              <a:buNone/>
            </a:pPr>
            <a:r>
              <a:rPr lang="en-US" sz="2400" dirty="0"/>
              <a:t>	code1: 	ILP = 1</a:t>
            </a:r>
          </a:p>
          <a:p>
            <a:pPr marL="742950" lvl="1" indent="-285750">
              <a:buFont typeface="ZapfDingbats" pitchFamily="82" charset="2"/>
              <a:buNone/>
            </a:pPr>
            <a:r>
              <a:rPr lang="en-US" sz="2000" dirty="0"/>
              <a:t>				</a:t>
            </a:r>
            <a:r>
              <a:rPr lang="en-US" sz="2000" i="1" dirty="0">
                <a:solidFill>
                  <a:schemeClr val="bg2"/>
                </a:solidFill>
              </a:rPr>
              <a:t>i.e. must execute serially</a:t>
            </a:r>
          </a:p>
          <a:p>
            <a:pPr marL="342900" indent="-342900">
              <a:buFontTx/>
              <a:buNone/>
            </a:pPr>
            <a:r>
              <a:rPr lang="en-US" sz="2400" dirty="0"/>
              <a:t>	code2: 	ILP = 3</a:t>
            </a:r>
          </a:p>
          <a:p>
            <a:pPr marL="742950" lvl="1" indent="-285750">
              <a:buFont typeface="ZapfDingbats" pitchFamily="82" charset="2"/>
              <a:buNone/>
            </a:pPr>
            <a:r>
              <a:rPr lang="en-US" sz="2000" dirty="0"/>
              <a:t>				</a:t>
            </a:r>
            <a:r>
              <a:rPr lang="en-US" sz="2000" i="1" dirty="0">
                <a:solidFill>
                  <a:schemeClr val="bg2"/>
                </a:solidFill>
              </a:rPr>
              <a:t>i.e. can execute at the same time</a:t>
            </a:r>
            <a:endParaRPr lang="en-US" sz="2000" dirty="0"/>
          </a:p>
        </p:txBody>
      </p:sp>
      <p:sp>
        <p:nvSpPr>
          <p:cNvPr id="7172" name="Rectangle 4"/>
          <p:cNvSpPr>
            <a:spLocks noChangeArrowheads="1"/>
          </p:cNvSpPr>
          <p:nvPr/>
        </p:nvSpPr>
        <p:spPr bwMode="auto">
          <a:xfrm>
            <a:off x="1041400" y="5059363"/>
            <a:ext cx="3203575" cy="1196975"/>
          </a:xfrm>
          <a:prstGeom prst="rect">
            <a:avLst/>
          </a:prstGeom>
          <a:noFill/>
          <a:ln w="12700">
            <a:solidFill>
              <a:schemeClr val="tx1"/>
            </a:solidFill>
            <a:miter lim="800000"/>
            <a:headEnd/>
            <a:tailEnd/>
          </a:ln>
        </p:spPr>
        <p:txBody>
          <a:bodyPr wrap="none" lIns="90488" tIns="44450" rIns="90488" bIns="44450">
            <a:spAutoFit/>
          </a:bodyPr>
          <a:lstStyle/>
          <a:p>
            <a:pPr algn="l">
              <a:tabLst>
                <a:tab pos="1371600" algn="l"/>
              </a:tabLst>
            </a:pPr>
            <a:r>
              <a:rPr lang="en-US" sz="2400">
                <a:latin typeface="Calibri" pitchFamily="34" charset="0"/>
              </a:rPr>
              <a:t>code1:</a:t>
            </a:r>
            <a:r>
              <a:rPr lang="en-US" sz="2400" i="1">
                <a:latin typeface="Calibri" pitchFamily="34" charset="0"/>
              </a:rPr>
              <a:t> 	</a:t>
            </a:r>
            <a:r>
              <a:rPr lang="en-US" sz="2400">
                <a:latin typeface="Calibri" pitchFamily="34" charset="0"/>
              </a:rPr>
              <a:t>r1 </a:t>
            </a:r>
            <a:r>
              <a:rPr lang="en-US" sz="2400">
                <a:latin typeface="Calibri" pitchFamily="34" charset="0"/>
                <a:sym typeface="Symbol" pitchFamily="18" charset="2"/>
              </a:rPr>
              <a:t></a:t>
            </a:r>
            <a:r>
              <a:rPr lang="en-US" sz="2400">
                <a:latin typeface="Calibri" pitchFamily="34" charset="0"/>
              </a:rPr>
              <a:t> r2 + 1</a:t>
            </a:r>
          </a:p>
          <a:p>
            <a:pPr algn="l">
              <a:tabLst>
                <a:tab pos="1371600" algn="l"/>
              </a:tabLst>
            </a:pPr>
            <a:r>
              <a:rPr lang="en-US" sz="2400">
                <a:latin typeface="Calibri" pitchFamily="34" charset="0"/>
              </a:rPr>
              <a:t>	r3 </a:t>
            </a:r>
            <a:r>
              <a:rPr lang="en-US" sz="2400">
                <a:latin typeface="Calibri" pitchFamily="34" charset="0"/>
                <a:sym typeface="Symbol" pitchFamily="18" charset="2"/>
              </a:rPr>
              <a:t></a:t>
            </a:r>
            <a:r>
              <a:rPr lang="en-US" sz="2400">
                <a:latin typeface="Calibri" pitchFamily="34" charset="0"/>
              </a:rPr>
              <a:t> r1 / 17</a:t>
            </a:r>
          </a:p>
          <a:p>
            <a:pPr algn="l">
              <a:tabLst>
                <a:tab pos="1371600" algn="l"/>
              </a:tabLst>
            </a:pPr>
            <a:r>
              <a:rPr lang="en-US" sz="2400">
                <a:latin typeface="Calibri" pitchFamily="34" charset="0"/>
              </a:rPr>
              <a:t>	r4 </a:t>
            </a:r>
            <a:r>
              <a:rPr lang="en-US" sz="2400">
                <a:latin typeface="Calibri" pitchFamily="34" charset="0"/>
                <a:sym typeface="Symbol" pitchFamily="18" charset="2"/>
              </a:rPr>
              <a:t></a:t>
            </a:r>
            <a:r>
              <a:rPr lang="en-US" sz="2400">
                <a:latin typeface="Calibri" pitchFamily="34" charset="0"/>
              </a:rPr>
              <a:t> r0 - r3 </a:t>
            </a:r>
          </a:p>
        </p:txBody>
      </p:sp>
      <p:sp>
        <p:nvSpPr>
          <p:cNvPr id="7173" name="Rectangle 5"/>
          <p:cNvSpPr>
            <a:spLocks noChangeArrowheads="1"/>
          </p:cNvSpPr>
          <p:nvPr/>
        </p:nvSpPr>
        <p:spPr bwMode="auto">
          <a:xfrm>
            <a:off x="4973638" y="5051425"/>
            <a:ext cx="3373437" cy="1196975"/>
          </a:xfrm>
          <a:prstGeom prst="rect">
            <a:avLst/>
          </a:prstGeom>
          <a:noFill/>
          <a:ln w="12700">
            <a:solidFill>
              <a:schemeClr val="tx1"/>
            </a:solidFill>
            <a:miter lim="800000"/>
            <a:headEnd/>
            <a:tailEnd/>
          </a:ln>
        </p:spPr>
        <p:txBody>
          <a:bodyPr wrap="none" lIns="90488" tIns="44450" rIns="90488" bIns="44450">
            <a:spAutoFit/>
          </a:bodyPr>
          <a:lstStyle/>
          <a:p>
            <a:pPr algn="l">
              <a:tabLst>
                <a:tab pos="1371600" algn="l"/>
              </a:tabLst>
            </a:pPr>
            <a:r>
              <a:rPr lang="en-US" sz="2400">
                <a:latin typeface="Calibri" pitchFamily="34" charset="0"/>
              </a:rPr>
              <a:t>code2:</a:t>
            </a:r>
            <a:r>
              <a:rPr lang="en-US" sz="2400" i="1">
                <a:latin typeface="Calibri" pitchFamily="34" charset="0"/>
              </a:rPr>
              <a:t>	</a:t>
            </a:r>
            <a:r>
              <a:rPr lang="en-US" sz="2400">
                <a:latin typeface="Calibri" pitchFamily="34" charset="0"/>
              </a:rPr>
              <a:t>r1 </a:t>
            </a:r>
            <a:r>
              <a:rPr lang="en-US" sz="2400">
                <a:latin typeface="Calibri" pitchFamily="34" charset="0"/>
                <a:sym typeface="Symbol" pitchFamily="18" charset="2"/>
              </a:rPr>
              <a:t></a:t>
            </a:r>
            <a:r>
              <a:rPr lang="en-US" sz="2400">
                <a:latin typeface="Calibri" pitchFamily="34" charset="0"/>
              </a:rPr>
              <a:t> r2 + 1</a:t>
            </a:r>
          </a:p>
          <a:p>
            <a:pPr algn="l">
              <a:tabLst>
                <a:tab pos="1371600" algn="l"/>
              </a:tabLst>
            </a:pPr>
            <a:r>
              <a:rPr lang="en-US" sz="2400">
                <a:latin typeface="Calibri" pitchFamily="34" charset="0"/>
              </a:rPr>
              <a:t>	r3 </a:t>
            </a:r>
            <a:r>
              <a:rPr lang="en-US" sz="2400">
                <a:latin typeface="Calibri" pitchFamily="34" charset="0"/>
                <a:sym typeface="Symbol" pitchFamily="18" charset="2"/>
              </a:rPr>
              <a:t></a:t>
            </a:r>
            <a:r>
              <a:rPr lang="en-US" sz="2400">
                <a:latin typeface="Calibri" pitchFamily="34" charset="0"/>
              </a:rPr>
              <a:t> r9 / 17</a:t>
            </a:r>
          </a:p>
          <a:p>
            <a:pPr algn="l">
              <a:tabLst>
                <a:tab pos="1371600" algn="l"/>
              </a:tabLst>
            </a:pPr>
            <a:r>
              <a:rPr lang="en-US" sz="2400">
                <a:latin typeface="Calibri" pitchFamily="34" charset="0"/>
              </a:rPr>
              <a:t>	r4 </a:t>
            </a:r>
            <a:r>
              <a:rPr lang="en-US" sz="2400">
                <a:latin typeface="Calibri" pitchFamily="34" charset="0"/>
                <a:sym typeface="Symbol" pitchFamily="18" charset="2"/>
              </a:rPr>
              <a:t></a:t>
            </a:r>
            <a:r>
              <a:rPr lang="en-US" sz="2400">
                <a:latin typeface="Calibri" pitchFamily="34" charset="0"/>
              </a:rPr>
              <a:t> r0 - r10 </a:t>
            </a:r>
          </a:p>
        </p:txBody>
      </p:sp>
      <p:sp>
        <p:nvSpPr>
          <p:cNvPr id="7174" name="Line 6"/>
          <p:cNvSpPr>
            <a:spLocks noChangeShapeType="1"/>
          </p:cNvSpPr>
          <p:nvPr/>
        </p:nvSpPr>
        <p:spPr bwMode="auto">
          <a:xfrm>
            <a:off x="2743200" y="5334000"/>
            <a:ext cx="457200" cy="304800"/>
          </a:xfrm>
          <a:prstGeom prst="line">
            <a:avLst/>
          </a:prstGeom>
          <a:noFill/>
          <a:ln w="28575">
            <a:solidFill>
              <a:schemeClr val="accent2"/>
            </a:solidFill>
            <a:round/>
            <a:headEnd/>
            <a:tailEnd type="triangle" w="med" len="med"/>
          </a:ln>
        </p:spPr>
        <p:txBody>
          <a:bodyPr wrap="none" anchor="ctr"/>
          <a:lstStyle/>
          <a:p>
            <a:endParaRPr lang="en-US"/>
          </a:p>
        </p:txBody>
      </p:sp>
      <p:sp>
        <p:nvSpPr>
          <p:cNvPr id="7175" name="Line 7"/>
          <p:cNvSpPr>
            <a:spLocks noChangeShapeType="1"/>
          </p:cNvSpPr>
          <p:nvPr/>
        </p:nvSpPr>
        <p:spPr bwMode="auto">
          <a:xfrm>
            <a:off x="2819400" y="5715000"/>
            <a:ext cx="914400" cy="228600"/>
          </a:xfrm>
          <a:prstGeom prst="line">
            <a:avLst/>
          </a:prstGeom>
          <a:noFill/>
          <a:ln w="28575">
            <a:solidFill>
              <a:schemeClr val="accent2"/>
            </a:solidFill>
            <a:round/>
            <a:headEnd/>
            <a:tailEnd type="triangle" w="med" len="med"/>
          </a:ln>
        </p:spPr>
        <p:txBody>
          <a:bodyPr wrap="none" anchor="ctr"/>
          <a:lstStyle/>
          <a:p>
            <a:endParaRPr lang="en-US"/>
          </a:p>
        </p:txBody>
      </p:sp>
      <p:sp>
        <p:nvSpPr>
          <p:cNvPr id="8" name="TextBox 7"/>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Basics</a:t>
            </a:r>
          </a:p>
          <a:p>
            <a:r>
              <a:rPr lang="en-US" sz="1200" dirty="0">
                <a:solidFill>
                  <a:srgbClr val="FF0000"/>
                </a:solidFill>
              </a:rPr>
              <a:t>  Measuring ILP</a:t>
            </a:r>
          </a:p>
          <a:p>
            <a:r>
              <a:rPr lang="en-US" sz="1200" dirty="0">
                <a:solidFill>
                  <a:srgbClr val="00B0F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31</a:t>
            </a:fld>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Purported Limits on ILP</a:t>
            </a:r>
          </a:p>
        </p:txBody>
      </p:sp>
      <p:sp>
        <p:nvSpPr>
          <p:cNvPr id="8195" name="Rectangle 3"/>
          <p:cNvSpPr>
            <a:spLocks noGrp="1" noChangeArrowheads="1"/>
          </p:cNvSpPr>
          <p:nvPr>
            <p:ph type="body" idx="4294967295"/>
          </p:nvPr>
        </p:nvSpPr>
        <p:spPr>
          <a:xfrm>
            <a:off x="2209800" y="1371600"/>
            <a:ext cx="6934200" cy="5334000"/>
          </a:xfrm>
        </p:spPr>
        <p:txBody>
          <a:bodyPr/>
          <a:lstStyle/>
          <a:p>
            <a:pPr marL="1143000" lvl="2" indent="-228600">
              <a:lnSpc>
                <a:spcPct val="90000"/>
              </a:lnSpc>
              <a:spcBef>
                <a:spcPts val="200"/>
              </a:spcBef>
              <a:buFont typeface="ZapfDingbats" pitchFamily="82" charset="2"/>
              <a:buNone/>
            </a:pPr>
            <a:r>
              <a:rPr lang="en-US" sz="1800" dirty="0"/>
              <a:t>Weiss and Smith [1984]		1.58</a:t>
            </a:r>
          </a:p>
          <a:p>
            <a:pPr marL="1143000" lvl="2" indent="-228600">
              <a:lnSpc>
                <a:spcPct val="90000"/>
              </a:lnSpc>
              <a:spcBef>
                <a:spcPts val="200"/>
              </a:spcBef>
              <a:buFont typeface="ZapfDingbats" pitchFamily="82" charset="2"/>
              <a:buNone/>
            </a:pPr>
            <a:r>
              <a:rPr lang="en-US" sz="1800" dirty="0" err="1"/>
              <a:t>Sohi</a:t>
            </a:r>
            <a:r>
              <a:rPr lang="en-US" sz="1800" dirty="0"/>
              <a:t> and </a:t>
            </a:r>
            <a:r>
              <a:rPr lang="en-US" sz="1800" dirty="0" err="1"/>
              <a:t>Vajapeyam</a:t>
            </a:r>
            <a:r>
              <a:rPr lang="en-US" sz="1800" dirty="0"/>
              <a:t> [1987]		1.81</a:t>
            </a:r>
          </a:p>
          <a:p>
            <a:pPr marL="1143000" lvl="2" indent="-228600">
              <a:lnSpc>
                <a:spcPct val="90000"/>
              </a:lnSpc>
              <a:spcBef>
                <a:spcPts val="200"/>
              </a:spcBef>
              <a:buFont typeface="ZapfDingbats" pitchFamily="82" charset="2"/>
              <a:buNone/>
            </a:pPr>
            <a:r>
              <a:rPr lang="en-US" sz="1800" dirty="0" err="1"/>
              <a:t>Tjaden</a:t>
            </a:r>
            <a:r>
              <a:rPr lang="en-US" sz="1800" dirty="0"/>
              <a:t> and Flynn [1970]		1.86</a:t>
            </a:r>
          </a:p>
          <a:p>
            <a:pPr marL="1143000" lvl="2" indent="-228600">
              <a:lnSpc>
                <a:spcPct val="90000"/>
              </a:lnSpc>
              <a:spcBef>
                <a:spcPts val="200"/>
              </a:spcBef>
              <a:buFont typeface="ZapfDingbats" pitchFamily="82" charset="2"/>
              <a:buNone/>
            </a:pPr>
            <a:r>
              <a:rPr lang="en-US" sz="1800" dirty="0" err="1"/>
              <a:t>Tjaden</a:t>
            </a:r>
            <a:r>
              <a:rPr lang="en-US" sz="1800" dirty="0"/>
              <a:t> and Flynn [1973]		1.96</a:t>
            </a:r>
          </a:p>
          <a:p>
            <a:pPr marL="1143000" lvl="2" indent="-228600">
              <a:lnSpc>
                <a:spcPct val="90000"/>
              </a:lnSpc>
              <a:spcBef>
                <a:spcPts val="200"/>
              </a:spcBef>
              <a:buFont typeface="ZapfDingbats" pitchFamily="82" charset="2"/>
              <a:buNone/>
            </a:pPr>
            <a:r>
              <a:rPr lang="en-US" sz="1800" dirty="0" err="1"/>
              <a:t>Uht</a:t>
            </a:r>
            <a:r>
              <a:rPr lang="en-US" sz="1800" dirty="0"/>
              <a:t> [1986]			2.00</a:t>
            </a:r>
          </a:p>
          <a:p>
            <a:pPr marL="1143000" lvl="2" indent="-228600">
              <a:lnSpc>
                <a:spcPct val="90000"/>
              </a:lnSpc>
              <a:spcBef>
                <a:spcPts val="200"/>
              </a:spcBef>
              <a:buFont typeface="ZapfDingbats" pitchFamily="82" charset="2"/>
              <a:buNone/>
            </a:pPr>
            <a:r>
              <a:rPr lang="en-US" sz="1800" dirty="0"/>
              <a:t>Smith et al. [1989]			2.00</a:t>
            </a:r>
          </a:p>
          <a:p>
            <a:pPr marL="1143000" lvl="2" indent="-228600">
              <a:lnSpc>
                <a:spcPct val="90000"/>
              </a:lnSpc>
              <a:spcBef>
                <a:spcPts val="200"/>
              </a:spcBef>
              <a:buFont typeface="ZapfDingbats" pitchFamily="82" charset="2"/>
              <a:buNone/>
            </a:pPr>
            <a:r>
              <a:rPr lang="en-US" sz="1800" dirty="0" err="1"/>
              <a:t>Jouppi</a:t>
            </a:r>
            <a:r>
              <a:rPr lang="en-US" sz="1800" dirty="0"/>
              <a:t> and Wall [1988]		2.40</a:t>
            </a:r>
          </a:p>
          <a:p>
            <a:pPr marL="1143000" lvl="2" indent="-228600">
              <a:lnSpc>
                <a:spcPct val="90000"/>
              </a:lnSpc>
              <a:spcBef>
                <a:spcPts val="200"/>
              </a:spcBef>
              <a:buFont typeface="ZapfDingbats" pitchFamily="82" charset="2"/>
              <a:buNone/>
            </a:pPr>
            <a:r>
              <a:rPr lang="en-US" sz="1800" dirty="0"/>
              <a:t>Johnson [1991]			2.50</a:t>
            </a:r>
          </a:p>
          <a:p>
            <a:pPr marL="1143000" lvl="2" indent="-228600">
              <a:lnSpc>
                <a:spcPct val="90000"/>
              </a:lnSpc>
              <a:spcBef>
                <a:spcPts val="200"/>
              </a:spcBef>
              <a:buFont typeface="ZapfDingbats" pitchFamily="82" charset="2"/>
              <a:buNone/>
            </a:pPr>
            <a:r>
              <a:rPr lang="en-US" sz="1800" dirty="0"/>
              <a:t>Acosta et al. [1986]			2.79</a:t>
            </a:r>
          </a:p>
          <a:p>
            <a:pPr marL="1143000" lvl="2" indent="-228600">
              <a:lnSpc>
                <a:spcPct val="90000"/>
              </a:lnSpc>
              <a:spcBef>
                <a:spcPts val="200"/>
              </a:spcBef>
              <a:buFont typeface="ZapfDingbats" pitchFamily="82" charset="2"/>
              <a:buNone/>
            </a:pPr>
            <a:r>
              <a:rPr lang="en-US" sz="1800" dirty="0" err="1"/>
              <a:t>Wedig</a:t>
            </a:r>
            <a:r>
              <a:rPr lang="en-US" sz="1800" dirty="0"/>
              <a:t> [1982]			3.00</a:t>
            </a:r>
          </a:p>
          <a:p>
            <a:pPr marL="1143000" lvl="2" indent="-228600">
              <a:lnSpc>
                <a:spcPct val="90000"/>
              </a:lnSpc>
              <a:spcBef>
                <a:spcPts val="200"/>
              </a:spcBef>
              <a:buFont typeface="ZapfDingbats" pitchFamily="82" charset="2"/>
              <a:buNone/>
            </a:pPr>
            <a:r>
              <a:rPr lang="en-US" sz="1800" dirty="0"/>
              <a:t>Butler et al. [1991]			5.8</a:t>
            </a:r>
          </a:p>
          <a:p>
            <a:pPr marL="1143000" lvl="2" indent="-228600">
              <a:lnSpc>
                <a:spcPct val="90000"/>
              </a:lnSpc>
              <a:spcBef>
                <a:spcPts val="200"/>
              </a:spcBef>
              <a:buFont typeface="ZapfDingbats" pitchFamily="82" charset="2"/>
              <a:buNone/>
            </a:pPr>
            <a:r>
              <a:rPr lang="en-US" sz="1800" dirty="0"/>
              <a:t>Melvin and </a:t>
            </a:r>
            <a:r>
              <a:rPr lang="en-US" sz="1800" dirty="0" err="1"/>
              <a:t>Patt</a:t>
            </a:r>
            <a:r>
              <a:rPr lang="en-US" sz="1800" dirty="0"/>
              <a:t> [1991]		6</a:t>
            </a:r>
          </a:p>
          <a:p>
            <a:pPr marL="1143000" lvl="2" indent="-228600">
              <a:lnSpc>
                <a:spcPct val="90000"/>
              </a:lnSpc>
              <a:spcBef>
                <a:spcPts val="200"/>
              </a:spcBef>
              <a:buFont typeface="ZapfDingbats" pitchFamily="82" charset="2"/>
              <a:buNone/>
            </a:pPr>
            <a:r>
              <a:rPr lang="en-US" sz="1800" dirty="0"/>
              <a:t>Wall [1991]			7</a:t>
            </a:r>
          </a:p>
          <a:p>
            <a:pPr marL="1143000" lvl="2" indent="-228600">
              <a:lnSpc>
                <a:spcPct val="90000"/>
              </a:lnSpc>
              <a:spcBef>
                <a:spcPts val="200"/>
              </a:spcBef>
              <a:buFont typeface="ZapfDingbats" pitchFamily="82" charset="2"/>
              <a:buNone/>
            </a:pPr>
            <a:r>
              <a:rPr lang="en-US" sz="1800" dirty="0" err="1"/>
              <a:t>Kuck</a:t>
            </a:r>
            <a:r>
              <a:rPr lang="en-US" sz="1800" dirty="0"/>
              <a:t> et al. [1972]			8</a:t>
            </a:r>
          </a:p>
          <a:p>
            <a:pPr marL="1143000" lvl="2" indent="-228600">
              <a:lnSpc>
                <a:spcPct val="90000"/>
              </a:lnSpc>
              <a:spcBef>
                <a:spcPts val="200"/>
              </a:spcBef>
              <a:buFont typeface="ZapfDingbats" pitchFamily="82" charset="2"/>
              <a:buNone/>
            </a:pPr>
            <a:r>
              <a:rPr lang="en-US" sz="1800" dirty="0" err="1"/>
              <a:t>Riseman</a:t>
            </a:r>
            <a:r>
              <a:rPr lang="en-US" sz="1800" dirty="0"/>
              <a:t> and Foster [1972]		51</a:t>
            </a:r>
          </a:p>
          <a:p>
            <a:pPr marL="1143000" lvl="2" indent="-228600">
              <a:lnSpc>
                <a:spcPct val="90000"/>
              </a:lnSpc>
              <a:spcBef>
                <a:spcPts val="200"/>
              </a:spcBef>
              <a:buFont typeface="ZapfDingbats" pitchFamily="82" charset="2"/>
              <a:buNone/>
            </a:pPr>
            <a:r>
              <a:rPr lang="en-US" sz="1800" dirty="0" err="1"/>
              <a:t>Nicolau</a:t>
            </a:r>
            <a:r>
              <a:rPr lang="en-US" sz="1800" dirty="0"/>
              <a:t> and Fisher [1984] 		90</a:t>
            </a:r>
            <a:endParaRPr lang="en-US" sz="1400" dirty="0"/>
          </a:p>
        </p:txBody>
      </p:sp>
      <p:sp>
        <p:nvSpPr>
          <p:cNvPr id="4" name="TextBox 3"/>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Basics</a:t>
            </a:r>
          </a:p>
          <a:p>
            <a:r>
              <a:rPr lang="en-US" sz="1200" dirty="0">
                <a:solidFill>
                  <a:srgbClr val="FF0000"/>
                </a:solidFill>
              </a:rPr>
              <a:t>  Measuring ILP</a:t>
            </a:r>
          </a:p>
          <a:p>
            <a:r>
              <a:rPr lang="en-US" sz="1200" dirty="0">
                <a:solidFill>
                  <a:srgbClr val="00B0F0"/>
                </a:solidFill>
              </a:rPr>
              <a:t>  Dynamic execution  </a:t>
            </a:r>
          </a:p>
        </p:txBody>
      </p:sp>
      <p:sp>
        <p:nvSpPr>
          <p:cNvPr id="2" name="Slide Number Placeholder 1"/>
          <p:cNvSpPr>
            <a:spLocks noGrp="1"/>
          </p:cNvSpPr>
          <p:nvPr>
            <p:ph type="sldNum" sz="quarter" idx="12"/>
          </p:nvPr>
        </p:nvSpPr>
        <p:spPr/>
        <p:txBody>
          <a:bodyPr/>
          <a:lstStyle/>
          <a:p>
            <a:fld id="{6D5DBA6D-21A8-4C30-9550-77EBA7A570EA}" type="slidenum">
              <a:rPr lang="en-US" smtClean="0"/>
              <a:pPr/>
              <a:t>32</a:t>
            </a:fld>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66700"/>
            <a:ext cx="8382000" cy="1104900"/>
          </a:xfrm>
        </p:spPr>
        <p:txBody>
          <a:bodyPr/>
          <a:lstStyle/>
          <a:p>
            <a:r>
              <a:rPr lang="en-US" dirty="0"/>
              <a:t>Scope of ILP Analysis</a:t>
            </a:r>
          </a:p>
        </p:txBody>
      </p:sp>
      <p:sp>
        <p:nvSpPr>
          <p:cNvPr id="9219" name="Text Box 3"/>
          <p:cNvSpPr txBox="1">
            <a:spLocks noChangeArrowheads="1"/>
          </p:cNvSpPr>
          <p:nvPr/>
        </p:nvSpPr>
        <p:spPr bwMode="auto">
          <a:xfrm>
            <a:off x="3200400" y="1905000"/>
            <a:ext cx="2100263" cy="1373188"/>
          </a:xfrm>
          <a:prstGeom prst="rect">
            <a:avLst/>
          </a:prstGeom>
          <a:noFill/>
          <a:ln w="28575">
            <a:noFill/>
            <a:miter lim="800000"/>
            <a:headEnd/>
            <a:tailEnd/>
          </a:ln>
        </p:spPr>
        <p:txBody>
          <a:bodyPr wrap="none">
            <a:spAutoFit/>
          </a:bodyPr>
          <a:lstStyle/>
          <a:p>
            <a:pPr algn="l">
              <a:tabLst>
                <a:tab pos="457200" algn="l"/>
              </a:tabLst>
            </a:pPr>
            <a:r>
              <a:rPr lang="en-US" sz="2800" dirty="0">
                <a:latin typeface="Calibri" pitchFamily="34" charset="0"/>
              </a:rPr>
              <a:t>r1 	</a:t>
            </a:r>
            <a:r>
              <a:rPr lang="en-US" sz="2800" dirty="0">
                <a:latin typeface="Calibri" pitchFamily="34" charset="0"/>
                <a:sym typeface="Symbol" pitchFamily="18" charset="2"/>
              </a:rPr>
              <a:t></a:t>
            </a:r>
            <a:r>
              <a:rPr lang="en-US" sz="2800" dirty="0">
                <a:latin typeface="Calibri" pitchFamily="34" charset="0"/>
              </a:rPr>
              <a:t> r2 + 1	</a:t>
            </a:r>
          </a:p>
          <a:p>
            <a:pPr algn="l">
              <a:tabLst>
                <a:tab pos="457200" algn="l"/>
              </a:tabLst>
            </a:pPr>
            <a:r>
              <a:rPr lang="en-US" sz="2800" dirty="0">
                <a:latin typeface="Calibri" pitchFamily="34" charset="0"/>
              </a:rPr>
              <a:t>r3 	</a:t>
            </a:r>
            <a:r>
              <a:rPr lang="en-US" sz="2800" dirty="0">
                <a:latin typeface="Calibri" pitchFamily="34" charset="0"/>
                <a:sym typeface="Symbol" pitchFamily="18" charset="2"/>
              </a:rPr>
              <a:t></a:t>
            </a:r>
            <a:r>
              <a:rPr lang="en-US" sz="2800" dirty="0">
                <a:latin typeface="Calibri" pitchFamily="34" charset="0"/>
              </a:rPr>
              <a:t> r1 / 17</a:t>
            </a:r>
          </a:p>
          <a:p>
            <a:pPr algn="l">
              <a:tabLst>
                <a:tab pos="457200" algn="l"/>
              </a:tabLst>
            </a:pPr>
            <a:r>
              <a:rPr lang="en-US" sz="2800" dirty="0">
                <a:latin typeface="Calibri" pitchFamily="34" charset="0"/>
              </a:rPr>
              <a:t>r4 	</a:t>
            </a:r>
            <a:r>
              <a:rPr lang="en-US" sz="2800" dirty="0">
                <a:latin typeface="Calibri" pitchFamily="34" charset="0"/>
                <a:sym typeface="Symbol" pitchFamily="18" charset="2"/>
              </a:rPr>
              <a:t></a:t>
            </a:r>
            <a:r>
              <a:rPr lang="en-US" sz="2800" dirty="0">
                <a:latin typeface="Calibri" pitchFamily="34" charset="0"/>
              </a:rPr>
              <a:t> r0 - r3</a:t>
            </a:r>
          </a:p>
        </p:txBody>
      </p:sp>
      <p:sp>
        <p:nvSpPr>
          <p:cNvPr id="1255428" name="Text Box 4"/>
          <p:cNvSpPr txBox="1">
            <a:spLocks noChangeArrowheads="1"/>
          </p:cNvSpPr>
          <p:nvPr/>
        </p:nvSpPr>
        <p:spPr bwMode="auto">
          <a:xfrm>
            <a:off x="3200400" y="3200400"/>
            <a:ext cx="2887329" cy="1815882"/>
          </a:xfrm>
          <a:prstGeom prst="rect">
            <a:avLst/>
          </a:prstGeom>
          <a:noFill/>
          <a:ln w="28575">
            <a:noFill/>
            <a:miter lim="800000"/>
            <a:headEnd/>
            <a:tailEnd/>
          </a:ln>
        </p:spPr>
        <p:txBody>
          <a:bodyPr wrap="none">
            <a:spAutoFit/>
          </a:bodyPr>
          <a:lstStyle/>
          <a:p>
            <a:pPr algn="l">
              <a:tabLst>
                <a:tab pos="457200" algn="l"/>
              </a:tabLst>
            </a:pPr>
            <a:r>
              <a:rPr lang="en-US" sz="2800" dirty="0">
                <a:latin typeface="Calibri" pitchFamily="34" charset="0"/>
              </a:rPr>
              <a:t>r11	</a:t>
            </a:r>
            <a:r>
              <a:rPr lang="en-US" sz="2800" dirty="0">
                <a:latin typeface="Calibri" pitchFamily="34" charset="0"/>
                <a:sym typeface="Symbol" pitchFamily="18" charset="2"/>
              </a:rPr>
              <a:t></a:t>
            </a:r>
            <a:r>
              <a:rPr lang="en-US" sz="2800" dirty="0">
                <a:latin typeface="Calibri" pitchFamily="34" charset="0"/>
              </a:rPr>
              <a:t> r12 + 1</a:t>
            </a:r>
          </a:p>
          <a:p>
            <a:pPr algn="l">
              <a:tabLst>
                <a:tab pos="457200" algn="l"/>
              </a:tabLst>
            </a:pPr>
            <a:r>
              <a:rPr lang="en-US" sz="2800" dirty="0">
                <a:latin typeface="Calibri" pitchFamily="34" charset="0"/>
              </a:rPr>
              <a:t>r13	</a:t>
            </a:r>
            <a:r>
              <a:rPr lang="en-US" sz="2800" dirty="0">
                <a:latin typeface="Calibri" pitchFamily="34" charset="0"/>
                <a:sym typeface="Symbol" pitchFamily="18" charset="2"/>
              </a:rPr>
              <a:t></a:t>
            </a:r>
            <a:r>
              <a:rPr lang="en-US" sz="2800" dirty="0">
                <a:latin typeface="Calibri" pitchFamily="34" charset="0"/>
              </a:rPr>
              <a:t> r11 / 17</a:t>
            </a:r>
          </a:p>
          <a:p>
            <a:pPr algn="l">
              <a:tabLst>
                <a:tab pos="457200" algn="l"/>
              </a:tabLst>
            </a:pPr>
            <a:r>
              <a:rPr lang="en-US" sz="2800" dirty="0">
                <a:latin typeface="Calibri" pitchFamily="34" charset="0"/>
              </a:rPr>
              <a:t>r14	</a:t>
            </a:r>
            <a:r>
              <a:rPr lang="en-US" sz="2800" dirty="0">
                <a:latin typeface="Calibri" pitchFamily="34" charset="0"/>
                <a:sym typeface="Symbol" pitchFamily="18" charset="2"/>
              </a:rPr>
              <a:t></a:t>
            </a:r>
            <a:r>
              <a:rPr lang="en-US" sz="2800" dirty="0">
                <a:latin typeface="Calibri" pitchFamily="34" charset="0"/>
              </a:rPr>
              <a:t> r13 - r20 </a:t>
            </a:r>
          </a:p>
          <a:p>
            <a:pPr algn="l">
              <a:tabLst>
                <a:tab pos="457200" algn="l"/>
              </a:tabLst>
            </a:pPr>
            <a:endParaRPr lang="en-US" sz="2800" i="1" dirty="0">
              <a:solidFill>
                <a:schemeClr val="accent1"/>
              </a:solidFill>
              <a:latin typeface="Calibri" pitchFamily="34" charset="0"/>
            </a:endParaRPr>
          </a:p>
        </p:txBody>
      </p:sp>
      <p:grpSp>
        <p:nvGrpSpPr>
          <p:cNvPr id="2" name="Group 5"/>
          <p:cNvGrpSpPr>
            <a:grpSpLocks/>
          </p:cNvGrpSpPr>
          <p:nvPr/>
        </p:nvGrpSpPr>
        <p:grpSpPr bwMode="auto">
          <a:xfrm>
            <a:off x="6477000" y="1905000"/>
            <a:ext cx="1201738" cy="2667000"/>
            <a:chOff x="4512" y="2400"/>
            <a:chExt cx="757" cy="1392"/>
          </a:xfrm>
        </p:grpSpPr>
        <p:sp>
          <p:nvSpPr>
            <p:cNvPr id="9226" name="Text Box 6"/>
            <p:cNvSpPr txBox="1">
              <a:spLocks noChangeArrowheads="1"/>
            </p:cNvSpPr>
            <p:nvPr/>
          </p:nvSpPr>
          <p:spPr bwMode="auto">
            <a:xfrm>
              <a:off x="4656" y="2976"/>
              <a:ext cx="613" cy="273"/>
            </a:xfrm>
            <a:prstGeom prst="rect">
              <a:avLst/>
            </a:prstGeom>
            <a:noFill/>
            <a:ln w="28575">
              <a:noFill/>
              <a:miter lim="800000"/>
              <a:headEnd/>
              <a:tailEnd/>
            </a:ln>
          </p:spPr>
          <p:txBody>
            <a:bodyPr wrap="none">
              <a:spAutoFit/>
            </a:bodyPr>
            <a:lstStyle/>
            <a:p>
              <a:r>
                <a:rPr lang="en-US" sz="2800" i="1">
                  <a:solidFill>
                    <a:schemeClr val="accent1"/>
                  </a:solidFill>
                  <a:latin typeface="Calibri" pitchFamily="34" charset="0"/>
                </a:rPr>
                <a:t>ILP=2</a:t>
              </a:r>
            </a:p>
          </p:txBody>
        </p:sp>
        <p:sp>
          <p:nvSpPr>
            <p:cNvPr id="9227" name="AutoShape 7"/>
            <p:cNvSpPr>
              <a:spLocks/>
            </p:cNvSpPr>
            <p:nvPr/>
          </p:nvSpPr>
          <p:spPr bwMode="auto">
            <a:xfrm>
              <a:off x="4512" y="2400"/>
              <a:ext cx="192" cy="1392"/>
            </a:xfrm>
            <a:prstGeom prst="rightBrace">
              <a:avLst>
                <a:gd name="adj1" fmla="val 60417"/>
                <a:gd name="adj2" fmla="val 50000"/>
              </a:avLst>
            </a:prstGeom>
            <a:noFill/>
            <a:ln w="28575">
              <a:solidFill>
                <a:schemeClr val="tx1"/>
              </a:solidFill>
              <a:round/>
              <a:headEnd/>
              <a:tailEnd/>
            </a:ln>
          </p:spPr>
          <p:txBody>
            <a:bodyPr wrap="none" anchor="ctr"/>
            <a:lstStyle/>
            <a:p>
              <a:endParaRPr lang="en-US"/>
            </a:p>
          </p:txBody>
        </p:sp>
      </p:grpSp>
      <p:grpSp>
        <p:nvGrpSpPr>
          <p:cNvPr id="3" name="Group 8"/>
          <p:cNvGrpSpPr>
            <a:grpSpLocks/>
          </p:cNvGrpSpPr>
          <p:nvPr/>
        </p:nvGrpSpPr>
        <p:grpSpPr bwMode="auto">
          <a:xfrm>
            <a:off x="1295400" y="2057400"/>
            <a:ext cx="1447800" cy="1219200"/>
            <a:chOff x="1008" y="1296"/>
            <a:chExt cx="912" cy="768"/>
          </a:xfrm>
        </p:grpSpPr>
        <p:sp>
          <p:nvSpPr>
            <p:cNvPr id="9224" name="Text Box 9"/>
            <p:cNvSpPr txBox="1">
              <a:spLocks noChangeArrowheads="1"/>
            </p:cNvSpPr>
            <p:nvPr/>
          </p:nvSpPr>
          <p:spPr bwMode="auto">
            <a:xfrm>
              <a:off x="1008" y="1536"/>
              <a:ext cx="613" cy="330"/>
            </a:xfrm>
            <a:prstGeom prst="rect">
              <a:avLst/>
            </a:prstGeom>
            <a:noFill/>
            <a:ln w="28575">
              <a:noFill/>
              <a:miter lim="800000"/>
              <a:headEnd/>
              <a:tailEnd/>
            </a:ln>
          </p:spPr>
          <p:txBody>
            <a:bodyPr wrap="none">
              <a:spAutoFit/>
            </a:bodyPr>
            <a:lstStyle/>
            <a:p>
              <a:r>
                <a:rPr lang="en-US" sz="2800" i="1" dirty="0">
                  <a:solidFill>
                    <a:schemeClr val="accent1"/>
                  </a:solidFill>
                  <a:latin typeface="Calibri" pitchFamily="34" charset="0"/>
                </a:rPr>
                <a:t>ILP=1</a:t>
              </a:r>
            </a:p>
          </p:txBody>
        </p:sp>
        <p:sp>
          <p:nvSpPr>
            <p:cNvPr id="9225" name="AutoShape 10"/>
            <p:cNvSpPr>
              <a:spLocks/>
            </p:cNvSpPr>
            <p:nvPr/>
          </p:nvSpPr>
          <p:spPr bwMode="auto">
            <a:xfrm>
              <a:off x="1776" y="1296"/>
              <a:ext cx="144" cy="768"/>
            </a:xfrm>
            <a:prstGeom prst="leftBrace">
              <a:avLst>
                <a:gd name="adj1" fmla="val 44444"/>
                <a:gd name="adj2" fmla="val 50000"/>
              </a:avLst>
            </a:prstGeom>
            <a:noFill/>
            <a:ln w="28575">
              <a:solidFill>
                <a:schemeClr val="tx1"/>
              </a:solidFill>
              <a:round/>
              <a:headEnd/>
              <a:tailEnd/>
            </a:ln>
          </p:spPr>
          <p:txBody>
            <a:bodyPr wrap="none" anchor="ctr"/>
            <a:lstStyle/>
            <a:p>
              <a:endParaRPr lang="en-US"/>
            </a:p>
          </p:txBody>
        </p:sp>
      </p:grpSp>
      <p:sp>
        <p:nvSpPr>
          <p:cNvPr id="1255435" name="Text Box 11"/>
          <p:cNvSpPr txBox="1">
            <a:spLocks noChangeArrowheads="1"/>
          </p:cNvSpPr>
          <p:nvPr/>
        </p:nvSpPr>
        <p:spPr bwMode="auto">
          <a:xfrm>
            <a:off x="0" y="5638800"/>
            <a:ext cx="8978900" cy="523220"/>
          </a:xfrm>
          <a:prstGeom prst="rect">
            <a:avLst/>
          </a:prstGeom>
          <a:noFill/>
          <a:ln w="28575">
            <a:noFill/>
            <a:miter lim="800000"/>
            <a:headEnd/>
            <a:tailEnd/>
          </a:ln>
        </p:spPr>
        <p:txBody>
          <a:bodyPr wrap="square">
            <a:spAutoFit/>
          </a:bodyPr>
          <a:lstStyle/>
          <a:p>
            <a:r>
              <a:rPr lang="en-US" sz="2800" i="1" dirty="0">
                <a:solidFill>
                  <a:srgbClr val="FF0000"/>
                </a:solidFill>
                <a:latin typeface="Calibri" pitchFamily="34" charset="0"/>
              </a:rPr>
              <a:t>Out-of-order execution exposes more ILP</a:t>
            </a:r>
          </a:p>
        </p:txBody>
      </p:sp>
      <p:grpSp>
        <p:nvGrpSpPr>
          <p:cNvPr id="12" name="Group 8"/>
          <p:cNvGrpSpPr>
            <a:grpSpLocks/>
          </p:cNvGrpSpPr>
          <p:nvPr/>
        </p:nvGrpSpPr>
        <p:grpSpPr bwMode="auto">
          <a:xfrm>
            <a:off x="1295400" y="3276600"/>
            <a:ext cx="1447800" cy="1219200"/>
            <a:chOff x="1008" y="1296"/>
            <a:chExt cx="912" cy="768"/>
          </a:xfrm>
        </p:grpSpPr>
        <p:sp>
          <p:nvSpPr>
            <p:cNvPr id="13" name="Text Box 9"/>
            <p:cNvSpPr txBox="1">
              <a:spLocks noChangeArrowheads="1"/>
            </p:cNvSpPr>
            <p:nvPr/>
          </p:nvSpPr>
          <p:spPr bwMode="auto">
            <a:xfrm>
              <a:off x="1008" y="1536"/>
              <a:ext cx="613" cy="330"/>
            </a:xfrm>
            <a:prstGeom prst="rect">
              <a:avLst/>
            </a:prstGeom>
            <a:noFill/>
            <a:ln w="28575">
              <a:noFill/>
              <a:miter lim="800000"/>
              <a:headEnd/>
              <a:tailEnd/>
            </a:ln>
          </p:spPr>
          <p:txBody>
            <a:bodyPr wrap="none">
              <a:spAutoFit/>
            </a:bodyPr>
            <a:lstStyle/>
            <a:p>
              <a:r>
                <a:rPr lang="en-US" sz="2800" i="1" dirty="0">
                  <a:solidFill>
                    <a:schemeClr val="accent1"/>
                  </a:solidFill>
                  <a:latin typeface="Calibri" pitchFamily="34" charset="0"/>
                </a:rPr>
                <a:t>ILP=1</a:t>
              </a:r>
            </a:p>
          </p:txBody>
        </p:sp>
        <p:sp>
          <p:nvSpPr>
            <p:cNvPr id="14" name="AutoShape 10"/>
            <p:cNvSpPr>
              <a:spLocks/>
            </p:cNvSpPr>
            <p:nvPr/>
          </p:nvSpPr>
          <p:spPr bwMode="auto">
            <a:xfrm>
              <a:off x="1776" y="1296"/>
              <a:ext cx="144" cy="768"/>
            </a:xfrm>
            <a:prstGeom prst="leftBrace">
              <a:avLst>
                <a:gd name="adj1" fmla="val 44444"/>
                <a:gd name="adj2" fmla="val 50000"/>
              </a:avLst>
            </a:prstGeom>
            <a:noFill/>
            <a:ln w="28575">
              <a:solidFill>
                <a:schemeClr val="tx1"/>
              </a:solidFill>
              <a:round/>
              <a:headEnd/>
              <a:tailEnd/>
            </a:ln>
          </p:spPr>
          <p:txBody>
            <a:bodyPr wrap="none" anchor="ctr"/>
            <a:lstStyle/>
            <a:p>
              <a:endParaRPr lang="en-US"/>
            </a:p>
          </p:txBody>
        </p:sp>
      </p:grpSp>
      <p:sp>
        <p:nvSpPr>
          <p:cNvPr id="15" name="TextBox 14"/>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Basics</a:t>
            </a:r>
          </a:p>
          <a:p>
            <a:r>
              <a:rPr lang="en-US" sz="1200" dirty="0">
                <a:solidFill>
                  <a:srgbClr val="FF0000"/>
                </a:solidFill>
              </a:rPr>
              <a:t>  Measuring ILP</a:t>
            </a:r>
          </a:p>
          <a:p>
            <a:r>
              <a:rPr lang="en-US" sz="1200" dirty="0">
                <a:solidFill>
                  <a:srgbClr val="00B0F0"/>
                </a:solidFill>
              </a:rPr>
              <a:t>  Dynamic execution  </a:t>
            </a:r>
          </a:p>
        </p:txBody>
      </p:sp>
      <p:sp>
        <p:nvSpPr>
          <p:cNvPr id="4" name="Slide Number Placeholder 3"/>
          <p:cNvSpPr>
            <a:spLocks noGrp="1"/>
          </p:cNvSpPr>
          <p:nvPr>
            <p:ph type="sldNum" sz="quarter" idx="12"/>
          </p:nvPr>
        </p:nvSpPr>
        <p:spPr/>
        <p:txBody>
          <a:bodyPr/>
          <a:lstStyle/>
          <a:p>
            <a:fld id="{42D40977-8517-4430-9491-E6F8AF73A7FB}" type="slidenum">
              <a:rPr lang="en-US" smtClean="0"/>
              <a:pPr/>
              <a:t>33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54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55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428" grpId="0" autoUpdateAnimBg="0"/>
      <p:bldP spid="125543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a:t>How Large Must </a:t>
            </a:r>
            <a:br>
              <a:rPr lang="en-US" sz="3200" dirty="0"/>
            </a:br>
            <a:r>
              <a:rPr lang="en-US" sz="3200" dirty="0"/>
              <a:t>the “Window” Be?</a:t>
            </a:r>
          </a:p>
        </p:txBody>
      </p:sp>
      <p:pic>
        <p:nvPicPr>
          <p:cNvPr id="10243" name="Picture 3" descr="Ch3-fig36"/>
          <p:cNvPicPr>
            <a:picLocks noGrp="1" noChangeAspect="1" noChangeArrowheads="1"/>
          </p:cNvPicPr>
          <p:nvPr>
            <p:ph idx="1"/>
          </p:nvPr>
        </p:nvPicPr>
        <p:blipFill>
          <a:blip r:embed="rId3" cstate="print"/>
          <a:srcRect/>
          <a:stretch>
            <a:fillRect/>
          </a:stretch>
        </p:blipFill>
        <p:spPr>
          <a:xfrm>
            <a:off x="304800" y="1600200"/>
            <a:ext cx="7902575" cy="4560888"/>
          </a:xfrm>
          <a:noFill/>
        </p:spPr>
      </p:pic>
      <p:sp>
        <p:nvSpPr>
          <p:cNvPr id="4" name="TextBox 3"/>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Basics</a:t>
            </a:r>
          </a:p>
          <a:p>
            <a:r>
              <a:rPr lang="en-US" sz="1200" dirty="0">
                <a:solidFill>
                  <a:srgbClr val="FF0000"/>
                </a:solidFill>
              </a:rPr>
              <a:t>  Measuring ILP</a:t>
            </a:r>
          </a:p>
          <a:p>
            <a:r>
              <a:rPr lang="en-US" sz="1200" dirty="0">
                <a:solidFill>
                  <a:srgbClr val="00B0F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488097"/>
            <a:ext cx="8686800" cy="685800"/>
          </a:xfrm>
        </p:spPr>
        <p:txBody>
          <a:bodyPr/>
          <a:lstStyle/>
          <a:p>
            <a:pPr eaLnBrk="1" hangingPunct="1"/>
            <a:r>
              <a:rPr lang="en-US" dirty="0"/>
              <a:t>Dynamic Scheduling – </a:t>
            </a:r>
            <a:br>
              <a:rPr lang="en-US" dirty="0"/>
            </a:br>
            <a:r>
              <a:rPr lang="en-US" dirty="0" err="1"/>
              <a:t>OoO</a:t>
            </a:r>
            <a:r>
              <a:rPr lang="en-US" dirty="0"/>
              <a:t> Execution</a:t>
            </a:r>
          </a:p>
        </p:txBody>
      </p:sp>
      <p:sp>
        <p:nvSpPr>
          <p:cNvPr id="15363" name="Rectangle 3" descr="Rectangle: Click to edit Master text styles&#10;Second level&#10;Third level&#10;Fourth level&#10;Fifth level"/>
          <p:cNvSpPr>
            <a:spLocks noGrp="1" noChangeArrowheads="1"/>
          </p:cNvSpPr>
          <p:nvPr>
            <p:ph idx="1"/>
          </p:nvPr>
        </p:nvSpPr>
        <p:spPr/>
        <p:txBody>
          <a:bodyPr/>
          <a:lstStyle/>
          <a:p>
            <a:pPr eaLnBrk="1" hangingPunct="1">
              <a:lnSpc>
                <a:spcPct val="90000"/>
              </a:lnSpc>
            </a:pPr>
            <a:r>
              <a:rPr lang="en-US" sz="2000" dirty="0"/>
              <a:t>Dynamic scheduling</a:t>
            </a:r>
          </a:p>
          <a:p>
            <a:pPr lvl="1" eaLnBrk="1" hangingPunct="1">
              <a:lnSpc>
                <a:spcPct val="90000"/>
              </a:lnSpc>
            </a:pPr>
            <a:r>
              <a:rPr lang="en-US" sz="1800" dirty="0"/>
              <a:t>Totally in the hardware</a:t>
            </a:r>
          </a:p>
          <a:p>
            <a:pPr lvl="1" eaLnBrk="1" hangingPunct="1">
              <a:lnSpc>
                <a:spcPct val="90000"/>
              </a:lnSpc>
            </a:pPr>
            <a:r>
              <a:rPr lang="en-US" sz="1800" dirty="0"/>
              <a:t>Also called “out-of-order execution” (</a:t>
            </a:r>
            <a:r>
              <a:rPr lang="en-US" sz="1800" dirty="0" err="1"/>
              <a:t>OoO</a:t>
            </a:r>
            <a:r>
              <a:rPr lang="en-US" sz="1800" dirty="0"/>
              <a:t>)</a:t>
            </a:r>
          </a:p>
          <a:p>
            <a:pPr eaLnBrk="1" hangingPunct="1">
              <a:lnSpc>
                <a:spcPct val="90000"/>
              </a:lnSpc>
            </a:pPr>
            <a:r>
              <a:rPr lang="en-US" sz="2000" dirty="0"/>
              <a:t>Fetch many instructions into instruction window</a:t>
            </a:r>
          </a:p>
          <a:p>
            <a:pPr lvl="1" eaLnBrk="1" hangingPunct="1">
              <a:lnSpc>
                <a:spcPct val="90000"/>
              </a:lnSpc>
            </a:pPr>
            <a:r>
              <a:rPr lang="en-US" sz="1800" dirty="0"/>
              <a:t>Use branch prediction to speculate past (multiple) branches</a:t>
            </a:r>
          </a:p>
          <a:p>
            <a:pPr lvl="1" eaLnBrk="1" hangingPunct="1">
              <a:lnSpc>
                <a:spcPct val="90000"/>
              </a:lnSpc>
            </a:pPr>
            <a:r>
              <a:rPr lang="en-US" sz="1800" dirty="0"/>
              <a:t>Flush pipeline on branch misprediction</a:t>
            </a:r>
          </a:p>
          <a:p>
            <a:pPr eaLnBrk="1" hangingPunct="1">
              <a:lnSpc>
                <a:spcPct val="90000"/>
              </a:lnSpc>
            </a:pPr>
            <a:r>
              <a:rPr lang="en-US" sz="2000" dirty="0"/>
              <a:t>Rename to avoid false dependencies (WAW and WAR)</a:t>
            </a:r>
          </a:p>
          <a:p>
            <a:pPr eaLnBrk="1" hangingPunct="1">
              <a:lnSpc>
                <a:spcPct val="90000"/>
              </a:lnSpc>
            </a:pPr>
            <a:r>
              <a:rPr lang="en-US" sz="2000" dirty="0"/>
              <a:t>Execute instructions as soon as possible</a:t>
            </a:r>
          </a:p>
          <a:p>
            <a:pPr lvl="1" eaLnBrk="1" hangingPunct="1">
              <a:lnSpc>
                <a:spcPct val="90000"/>
              </a:lnSpc>
            </a:pPr>
            <a:r>
              <a:rPr lang="en-US" sz="1800" dirty="0"/>
              <a:t>Register dependencies are known</a:t>
            </a:r>
          </a:p>
          <a:p>
            <a:pPr lvl="1" eaLnBrk="1" hangingPunct="1">
              <a:lnSpc>
                <a:spcPct val="90000"/>
              </a:lnSpc>
            </a:pPr>
            <a:r>
              <a:rPr lang="en-US" sz="1800" dirty="0"/>
              <a:t>Handling memory dependencies more tricky (much more later)</a:t>
            </a:r>
          </a:p>
          <a:p>
            <a:pPr eaLnBrk="1" hangingPunct="1">
              <a:lnSpc>
                <a:spcPct val="90000"/>
              </a:lnSpc>
            </a:pPr>
            <a:r>
              <a:rPr lang="en-US" sz="2000" dirty="0"/>
              <a:t>Commit instructions in order</a:t>
            </a:r>
          </a:p>
          <a:p>
            <a:pPr lvl="1" eaLnBrk="1" hangingPunct="1">
              <a:lnSpc>
                <a:spcPct val="90000"/>
              </a:lnSpc>
            </a:pPr>
            <a:r>
              <a:rPr lang="en-US" sz="1800" dirty="0"/>
              <a:t>Any strange happens before commit, just flush the pipeline</a:t>
            </a:r>
          </a:p>
          <a:p>
            <a:pPr eaLnBrk="1" hangingPunct="1">
              <a:lnSpc>
                <a:spcPct val="90000"/>
              </a:lnSpc>
            </a:pPr>
            <a:r>
              <a:rPr lang="en-US" sz="2000" dirty="0"/>
              <a:t>Current machines: 100+ instruction scheduling window</a:t>
            </a:r>
          </a:p>
        </p:txBody>
      </p:sp>
      <p:sp>
        <p:nvSpPr>
          <p:cNvPr id="4" name="TextBox 3"/>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Basics</a:t>
            </a:r>
          </a:p>
          <a:p>
            <a:r>
              <a:rPr lang="en-US" sz="1200" dirty="0">
                <a:solidFill>
                  <a:srgbClr val="00B0F0"/>
                </a:solidFill>
              </a:rPr>
              <a:t>  Measuring ILP</a:t>
            </a:r>
          </a:p>
          <a:p>
            <a:r>
              <a:rPr lang="en-US" sz="1200" dirty="0">
                <a:solidFill>
                  <a:srgbClr val="FF000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609600"/>
            <a:ext cx="8001000" cy="685800"/>
          </a:xfrm>
        </p:spPr>
        <p:txBody>
          <a:bodyPr/>
          <a:lstStyle/>
          <a:p>
            <a:pPr eaLnBrk="1" hangingPunct="1"/>
            <a:r>
              <a:rPr lang="en-US" dirty="0"/>
              <a:t>Motivation for </a:t>
            </a:r>
            <a:br>
              <a:rPr lang="en-US" dirty="0"/>
            </a:br>
            <a:r>
              <a:rPr lang="en-US" dirty="0"/>
              <a:t>Dynamic Scheduling</a:t>
            </a:r>
          </a:p>
        </p:txBody>
      </p:sp>
      <p:sp>
        <p:nvSpPr>
          <p:cNvPr id="17411"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z="2800" b="1" dirty="0">
                <a:solidFill>
                  <a:srgbClr val="FF0909"/>
                </a:solidFill>
              </a:rPr>
              <a:t>Dynamic scheduling (out-of-order execution)</a:t>
            </a:r>
            <a:endParaRPr lang="en-US" sz="2800" dirty="0"/>
          </a:p>
          <a:p>
            <a:pPr lvl="1" eaLnBrk="1" hangingPunct="1"/>
            <a:r>
              <a:rPr lang="en-US" sz="2400" dirty="0"/>
              <a:t>Execute instructions in non-sequential order…</a:t>
            </a:r>
          </a:p>
          <a:p>
            <a:pPr lvl="2" eaLnBrk="1" hangingPunct="1">
              <a:buFontTx/>
              <a:buChar char="+"/>
            </a:pPr>
            <a:r>
              <a:rPr lang="en-US" sz="2000" dirty="0"/>
              <a:t>Reduce RAW stalls</a:t>
            </a:r>
          </a:p>
          <a:p>
            <a:pPr lvl="2" eaLnBrk="1" hangingPunct="1">
              <a:buFontTx/>
              <a:buChar char="+"/>
            </a:pPr>
            <a:r>
              <a:rPr lang="en-US" sz="2000" dirty="0"/>
              <a:t>Increase pipeline and functional unit (FU) utilization</a:t>
            </a:r>
          </a:p>
          <a:p>
            <a:pPr lvl="3" eaLnBrk="1" hangingPunct="1"/>
            <a:r>
              <a:rPr lang="en-US" sz="1800" dirty="0"/>
              <a:t>Original motivation was to increase FP unit utilization</a:t>
            </a:r>
          </a:p>
          <a:p>
            <a:pPr lvl="2" eaLnBrk="1" hangingPunct="1">
              <a:buFontTx/>
              <a:buChar char="+"/>
            </a:pPr>
            <a:r>
              <a:rPr lang="en-US" sz="2000" dirty="0"/>
              <a:t>Expose more opportunities for parallel issue (ILP)</a:t>
            </a:r>
          </a:p>
          <a:p>
            <a:pPr lvl="3" eaLnBrk="1" hangingPunct="1"/>
            <a:r>
              <a:rPr lang="en-US" sz="1800" dirty="0"/>
              <a:t>Not in-order </a:t>
            </a:r>
            <a:r>
              <a:rPr lang="en-US" sz="1800" dirty="0">
                <a:sym typeface="Symbol" pitchFamily="18" charset="2"/>
              </a:rPr>
              <a:t> </a:t>
            </a:r>
            <a:r>
              <a:rPr lang="en-US" sz="1800" dirty="0"/>
              <a:t>can be in parallel</a:t>
            </a:r>
          </a:p>
          <a:p>
            <a:pPr lvl="1" eaLnBrk="1" hangingPunct="1"/>
            <a:r>
              <a:rPr lang="en-US" sz="2400" dirty="0"/>
              <a:t>…but make it appear like sequential execution</a:t>
            </a:r>
          </a:p>
          <a:p>
            <a:pPr lvl="2" eaLnBrk="1" hangingPunct="1"/>
            <a:r>
              <a:rPr lang="en-US" sz="2000" dirty="0"/>
              <a:t>Important</a:t>
            </a:r>
          </a:p>
          <a:p>
            <a:pPr lvl="3" eaLnBrk="1" hangingPunct="1">
              <a:buFontTx/>
              <a:buChar char="–"/>
            </a:pPr>
            <a:r>
              <a:rPr lang="en-US" sz="1800" dirty="0"/>
              <a:t>But difficult</a:t>
            </a:r>
          </a:p>
          <a:p>
            <a:pPr lvl="2" eaLnBrk="1" hangingPunct="1"/>
            <a:r>
              <a:rPr lang="en-US" sz="2000" dirty="0"/>
              <a:t>Next few lectures</a:t>
            </a:r>
          </a:p>
          <a:p>
            <a:pPr lvl="3" eaLnBrk="1" hangingPunct="1"/>
            <a:endParaRPr lang="en-US" sz="1800" dirty="0"/>
          </a:p>
        </p:txBody>
      </p:sp>
      <p:sp>
        <p:nvSpPr>
          <p:cNvPr id="4" name="TextBox 3"/>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Basics</a:t>
            </a:r>
          </a:p>
          <a:p>
            <a:r>
              <a:rPr lang="en-US" sz="1200" dirty="0">
                <a:solidFill>
                  <a:srgbClr val="00B0F0"/>
                </a:solidFill>
              </a:rPr>
              <a:t>  Measuring ILP</a:t>
            </a:r>
          </a:p>
          <a:p>
            <a:r>
              <a:rPr lang="en-US" sz="1200" dirty="0">
                <a:solidFill>
                  <a:srgbClr val="FF000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36</a:t>
            </a:fld>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34000" y="2057400"/>
            <a:ext cx="3429000" cy="914400"/>
          </a:xfrm>
          <a:prstGeom prst="rect">
            <a:avLst/>
          </a:prstGeom>
          <a:solidFill>
            <a:schemeClr val="accent1">
              <a:lumMod val="60000"/>
              <a:lumOff val="40000"/>
            </a:schemeClr>
          </a:solidFill>
          <a:ln w="12700" algn="ctr">
            <a:noFill/>
            <a:miter lim="800000"/>
            <a:headEnd/>
            <a:tailEnd/>
          </a:ln>
        </p:spPr>
        <p:txBody>
          <a:bodyPr wrap="none" anchor="ctr"/>
          <a:lstStyle/>
          <a:p>
            <a:pPr algn="ctr" eaLnBrk="0" hangingPunct="0"/>
            <a:endParaRPr lang="en-US" sz="1800">
              <a:solidFill>
                <a:srgbClr val="ECD882"/>
              </a:solidFill>
              <a:latin typeface="Calibri" pitchFamily="34" charset="0"/>
            </a:endParaRPr>
          </a:p>
        </p:txBody>
      </p:sp>
      <p:sp>
        <p:nvSpPr>
          <p:cNvPr id="13315" name="Rectangle 3"/>
          <p:cNvSpPr>
            <a:spLocks noChangeArrowheads="1"/>
          </p:cNvSpPr>
          <p:nvPr/>
        </p:nvSpPr>
        <p:spPr bwMode="auto">
          <a:xfrm>
            <a:off x="762000" y="2057400"/>
            <a:ext cx="1828800" cy="914400"/>
          </a:xfrm>
          <a:prstGeom prst="rect">
            <a:avLst/>
          </a:prstGeom>
          <a:solidFill>
            <a:schemeClr val="accent6">
              <a:lumMod val="40000"/>
              <a:lumOff val="60000"/>
            </a:schemeClr>
          </a:solidFill>
          <a:ln w="12700">
            <a:noFill/>
            <a:miter lim="800000"/>
            <a:headEnd/>
            <a:tailEnd/>
          </a:ln>
        </p:spPr>
        <p:txBody>
          <a:bodyPr wrap="none" anchor="ctr"/>
          <a:lstStyle/>
          <a:p>
            <a:pPr algn="ctr" eaLnBrk="0" hangingPunct="0"/>
            <a:endParaRPr lang="en-US" sz="1800" b="0">
              <a:solidFill>
                <a:srgbClr val="40458C"/>
              </a:solidFill>
              <a:latin typeface="Arial Narrow" pitchFamily="34" charset="0"/>
            </a:endParaRPr>
          </a:p>
        </p:txBody>
      </p:sp>
      <p:sp>
        <p:nvSpPr>
          <p:cNvPr id="13316" name="Rectangle 4"/>
          <p:cNvSpPr>
            <a:spLocks noChangeArrowheads="1"/>
          </p:cNvSpPr>
          <p:nvPr/>
        </p:nvSpPr>
        <p:spPr bwMode="auto">
          <a:xfrm>
            <a:off x="6553200" y="1676400"/>
            <a:ext cx="914400" cy="304800"/>
          </a:xfrm>
          <a:prstGeom prst="rect">
            <a:avLst/>
          </a:prstGeom>
          <a:solidFill>
            <a:schemeClr val="bg1"/>
          </a:solidFill>
          <a:ln w="28575">
            <a:solidFill>
              <a:srgbClr val="000000"/>
            </a:solidFill>
            <a:miter lim="800000"/>
            <a:headEnd/>
            <a:tailEnd/>
          </a:ln>
        </p:spPr>
        <p:txBody>
          <a:bodyPr wrap="none" anchor="ctr"/>
          <a:lstStyle/>
          <a:p>
            <a:pPr algn="ctr" eaLnBrk="0" hangingPunct="0"/>
            <a:r>
              <a:rPr lang="en-US" sz="1400" b="0">
                <a:solidFill>
                  <a:srgbClr val="000000"/>
                </a:solidFill>
                <a:latin typeface="Calibri" pitchFamily="34" charset="0"/>
              </a:rPr>
              <a:t>regfile</a:t>
            </a:r>
          </a:p>
        </p:txBody>
      </p:sp>
      <p:sp>
        <p:nvSpPr>
          <p:cNvPr id="13317" name="Freeform 5"/>
          <p:cNvSpPr>
            <a:spLocks/>
          </p:cNvSpPr>
          <p:nvPr/>
        </p:nvSpPr>
        <p:spPr bwMode="auto">
          <a:xfrm>
            <a:off x="6629400" y="2362200"/>
            <a:ext cx="304800" cy="609600"/>
          </a:xfrm>
          <a:custGeom>
            <a:avLst/>
            <a:gdLst>
              <a:gd name="T0" fmla="*/ 0 w 384"/>
              <a:gd name="T1" fmla="*/ 0 h 768"/>
              <a:gd name="T2" fmla="*/ 0 w 384"/>
              <a:gd name="T3" fmla="*/ 228600 h 768"/>
              <a:gd name="T4" fmla="*/ 67469 w 384"/>
              <a:gd name="T5" fmla="*/ 306387 h 768"/>
              <a:gd name="T6" fmla="*/ 0 w 384"/>
              <a:gd name="T7" fmla="*/ 381000 h 768"/>
              <a:gd name="T8" fmla="*/ 0 w 384"/>
              <a:gd name="T9" fmla="*/ 609600 h 768"/>
              <a:gd name="T10" fmla="*/ 304800 w 384"/>
              <a:gd name="T11" fmla="*/ 457200 h 768"/>
              <a:gd name="T12" fmla="*/ 304800 w 384"/>
              <a:gd name="T13" fmla="*/ 152400 h 768"/>
              <a:gd name="T14" fmla="*/ 0 w 384"/>
              <a:gd name="T15" fmla="*/ 0 h 768"/>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768"/>
              <a:gd name="T26" fmla="*/ 384 w 384"/>
              <a:gd name="T27" fmla="*/ 768 h 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768">
                <a:moveTo>
                  <a:pt x="0" y="0"/>
                </a:moveTo>
                <a:lnTo>
                  <a:pt x="0" y="288"/>
                </a:lnTo>
                <a:lnTo>
                  <a:pt x="85" y="386"/>
                </a:lnTo>
                <a:lnTo>
                  <a:pt x="0" y="480"/>
                </a:lnTo>
                <a:lnTo>
                  <a:pt x="0" y="768"/>
                </a:lnTo>
                <a:lnTo>
                  <a:pt x="384" y="576"/>
                </a:lnTo>
                <a:lnTo>
                  <a:pt x="384" y="192"/>
                </a:lnTo>
                <a:lnTo>
                  <a:pt x="0" y="0"/>
                </a:lnTo>
                <a:close/>
              </a:path>
            </a:pathLst>
          </a:custGeom>
          <a:solidFill>
            <a:schemeClr val="bg1"/>
          </a:solidFill>
          <a:ln w="28575">
            <a:solidFill>
              <a:srgbClr val="000000"/>
            </a:solidFill>
            <a:round/>
            <a:headEnd/>
            <a:tailEnd/>
          </a:ln>
        </p:spPr>
        <p:txBody>
          <a:bodyPr wrap="none" anchor="ctr"/>
          <a:lstStyle/>
          <a:p>
            <a:pPr algn="ctr" eaLnBrk="0" hangingPunct="0"/>
            <a:endParaRPr lang="en-US" sz="1800" b="0">
              <a:solidFill>
                <a:srgbClr val="40458C"/>
              </a:solidFill>
              <a:latin typeface="Arial Narrow" pitchFamily="34" charset="0"/>
            </a:endParaRPr>
          </a:p>
        </p:txBody>
      </p:sp>
      <p:sp>
        <p:nvSpPr>
          <p:cNvPr id="13318" name="Rectangle 6"/>
          <p:cNvSpPr>
            <a:spLocks noChangeArrowheads="1"/>
          </p:cNvSpPr>
          <p:nvPr/>
        </p:nvSpPr>
        <p:spPr bwMode="auto">
          <a:xfrm>
            <a:off x="7162800" y="2057400"/>
            <a:ext cx="304800" cy="762000"/>
          </a:xfrm>
          <a:prstGeom prst="rect">
            <a:avLst/>
          </a:prstGeom>
          <a:solidFill>
            <a:schemeClr val="bg1"/>
          </a:solidFill>
          <a:ln w="28575">
            <a:solidFill>
              <a:srgbClr val="000000"/>
            </a:solidFill>
            <a:miter lim="800000"/>
            <a:headEnd/>
            <a:tailEnd/>
          </a:ln>
        </p:spPr>
        <p:txBody>
          <a:bodyPr wrap="none" anchor="ctr"/>
          <a:lstStyle/>
          <a:p>
            <a:pPr algn="ctr" eaLnBrk="0" hangingPunct="0"/>
            <a:r>
              <a:rPr lang="en-US" sz="1400" b="0">
                <a:solidFill>
                  <a:srgbClr val="000000"/>
                </a:solidFill>
                <a:latin typeface="Calibri" pitchFamily="34" charset="0"/>
              </a:rPr>
              <a:t>D$</a:t>
            </a:r>
          </a:p>
        </p:txBody>
      </p:sp>
      <p:sp>
        <p:nvSpPr>
          <p:cNvPr id="13319" name="Line 7"/>
          <p:cNvSpPr>
            <a:spLocks noChangeShapeType="1"/>
          </p:cNvSpPr>
          <p:nvPr/>
        </p:nvSpPr>
        <p:spPr bwMode="auto">
          <a:xfrm>
            <a:off x="7848600" y="2667000"/>
            <a:ext cx="304800" cy="0"/>
          </a:xfrm>
          <a:prstGeom prst="line">
            <a:avLst/>
          </a:pr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20" name="Line 8"/>
          <p:cNvSpPr>
            <a:spLocks noChangeShapeType="1"/>
          </p:cNvSpPr>
          <p:nvPr/>
        </p:nvSpPr>
        <p:spPr bwMode="auto">
          <a:xfrm>
            <a:off x="7848600" y="2895600"/>
            <a:ext cx="304800" cy="0"/>
          </a:xfrm>
          <a:prstGeom prst="line">
            <a:avLst/>
          </a:pr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21" name="Rectangle 9"/>
          <p:cNvSpPr>
            <a:spLocks noChangeArrowheads="1"/>
          </p:cNvSpPr>
          <p:nvPr/>
        </p:nvSpPr>
        <p:spPr bwMode="auto">
          <a:xfrm>
            <a:off x="6172200" y="2057400"/>
            <a:ext cx="152400" cy="914400"/>
          </a:xfrm>
          <a:prstGeom prst="rect">
            <a:avLst/>
          </a:prstGeom>
          <a:solidFill>
            <a:srgbClr val="000000"/>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22" name="Rectangle 10"/>
          <p:cNvSpPr>
            <a:spLocks noChangeArrowheads="1"/>
          </p:cNvSpPr>
          <p:nvPr/>
        </p:nvSpPr>
        <p:spPr bwMode="auto">
          <a:xfrm>
            <a:off x="7696200" y="2057400"/>
            <a:ext cx="152400" cy="914400"/>
          </a:xfrm>
          <a:prstGeom prst="rect">
            <a:avLst/>
          </a:prstGeom>
          <a:solidFill>
            <a:srgbClr val="000000"/>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23" name="Line 11"/>
          <p:cNvSpPr>
            <a:spLocks noChangeShapeType="1"/>
          </p:cNvSpPr>
          <p:nvPr/>
        </p:nvSpPr>
        <p:spPr bwMode="auto">
          <a:xfrm>
            <a:off x="7467600" y="2667000"/>
            <a:ext cx="228600" cy="0"/>
          </a:xfrm>
          <a:prstGeom prst="line">
            <a:avLst/>
          </a:pr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24" name="Line 12"/>
          <p:cNvSpPr>
            <a:spLocks noChangeShapeType="1"/>
          </p:cNvSpPr>
          <p:nvPr/>
        </p:nvSpPr>
        <p:spPr bwMode="auto">
          <a:xfrm>
            <a:off x="6324600" y="2514600"/>
            <a:ext cx="304800" cy="0"/>
          </a:xfrm>
          <a:prstGeom prst="line">
            <a:avLst/>
          </a:pr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25" name="Line 13"/>
          <p:cNvSpPr>
            <a:spLocks noChangeShapeType="1"/>
          </p:cNvSpPr>
          <p:nvPr/>
        </p:nvSpPr>
        <p:spPr bwMode="auto">
          <a:xfrm>
            <a:off x="6324600" y="2819400"/>
            <a:ext cx="304800" cy="0"/>
          </a:xfrm>
          <a:prstGeom prst="line">
            <a:avLst/>
          </a:pr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26" name="Freeform 14"/>
          <p:cNvSpPr>
            <a:spLocks/>
          </p:cNvSpPr>
          <p:nvPr/>
        </p:nvSpPr>
        <p:spPr bwMode="auto">
          <a:xfrm>
            <a:off x="6400800" y="2209800"/>
            <a:ext cx="762000" cy="304800"/>
          </a:xfrm>
          <a:custGeom>
            <a:avLst/>
            <a:gdLst>
              <a:gd name="T0" fmla="*/ 0 w 192"/>
              <a:gd name="T1" fmla="*/ 304800 h 576"/>
              <a:gd name="T2" fmla="*/ 0 w 192"/>
              <a:gd name="T3" fmla="*/ 0 h 576"/>
              <a:gd name="T4" fmla="*/ 76200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27" name="AutoShape 15"/>
          <p:cNvSpPr>
            <a:spLocks noChangeArrowheads="1"/>
          </p:cNvSpPr>
          <p:nvPr/>
        </p:nvSpPr>
        <p:spPr bwMode="auto">
          <a:xfrm rot="5400000">
            <a:off x="8039100" y="2705100"/>
            <a:ext cx="381000" cy="152400"/>
          </a:xfrm>
          <a:prstGeom prst="flowChartTerminator">
            <a:avLst/>
          </a:prstGeom>
          <a:solidFill>
            <a:schemeClr val="bg1"/>
          </a:solidFill>
          <a:ln w="28575">
            <a:solidFill>
              <a:srgbClr val="000000"/>
            </a:solidFill>
            <a:miter lim="800000"/>
            <a:headEnd/>
            <a:tailEnd/>
          </a:ln>
        </p:spPr>
        <p:txBody>
          <a:bodyPr wrap="none" anchor="ctr"/>
          <a:lstStyle/>
          <a:p>
            <a:pPr algn="ctr" eaLnBrk="0" hangingPunct="0"/>
            <a:endParaRPr lang="en-US" sz="1800" b="0">
              <a:solidFill>
                <a:srgbClr val="40458C"/>
              </a:solidFill>
              <a:latin typeface="Arial Narrow" pitchFamily="34" charset="0"/>
            </a:endParaRPr>
          </a:p>
        </p:txBody>
      </p:sp>
      <p:sp>
        <p:nvSpPr>
          <p:cNvPr id="13328" name="Freeform 16"/>
          <p:cNvSpPr>
            <a:spLocks/>
          </p:cNvSpPr>
          <p:nvPr/>
        </p:nvSpPr>
        <p:spPr bwMode="auto">
          <a:xfrm flipV="1">
            <a:off x="7010400" y="2667000"/>
            <a:ext cx="685800" cy="228600"/>
          </a:xfrm>
          <a:custGeom>
            <a:avLst/>
            <a:gdLst>
              <a:gd name="T0" fmla="*/ 0 w 192"/>
              <a:gd name="T1" fmla="*/ 228600 h 576"/>
              <a:gd name="T2" fmla="*/ 0 w 192"/>
              <a:gd name="T3" fmla="*/ 0 h 576"/>
              <a:gd name="T4" fmla="*/ 68580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29" name="Freeform 17"/>
          <p:cNvSpPr>
            <a:spLocks/>
          </p:cNvSpPr>
          <p:nvPr/>
        </p:nvSpPr>
        <p:spPr bwMode="auto">
          <a:xfrm>
            <a:off x="5943600" y="1905000"/>
            <a:ext cx="609600" cy="609600"/>
          </a:xfrm>
          <a:custGeom>
            <a:avLst/>
            <a:gdLst>
              <a:gd name="T0" fmla="*/ 609600 w 384"/>
              <a:gd name="T1" fmla="*/ 0 h 432"/>
              <a:gd name="T2" fmla="*/ 0 w 384"/>
              <a:gd name="T3" fmla="*/ 0 h 432"/>
              <a:gd name="T4" fmla="*/ 0 w 384"/>
              <a:gd name="T5" fmla="*/ 609600 h 432"/>
              <a:gd name="T6" fmla="*/ 228600 w 384"/>
              <a:gd name="T7" fmla="*/ 609600 h 432"/>
              <a:gd name="T8" fmla="*/ 0 60000 65536"/>
              <a:gd name="T9" fmla="*/ 0 60000 65536"/>
              <a:gd name="T10" fmla="*/ 0 60000 65536"/>
              <a:gd name="T11" fmla="*/ 0 60000 65536"/>
              <a:gd name="T12" fmla="*/ 0 w 384"/>
              <a:gd name="T13" fmla="*/ 0 h 432"/>
              <a:gd name="T14" fmla="*/ 384 w 384"/>
              <a:gd name="T15" fmla="*/ 432 h 432"/>
            </a:gdLst>
            <a:ahLst/>
            <a:cxnLst>
              <a:cxn ang="T8">
                <a:pos x="T0" y="T1"/>
              </a:cxn>
              <a:cxn ang="T9">
                <a:pos x="T2" y="T3"/>
              </a:cxn>
              <a:cxn ang="T10">
                <a:pos x="T4" y="T5"/>
              </a:cxn>
              <a:cxn ang="T11">
                <a:pos x="T6" y="T7"/>
              </a:cxn>
            </a:cxnLst>
            <a:rect l="T12" t="T13" r="T14" b="T15"/>
            <a:pathLst>
              <a:path w="384" h="432">
                <a:moveTo>
                  <a:pt x="384" y="0"/>
                </a:moveTo>
                <a:lnTo>
                  <a:pt x="0" y="0"/>
                </a:lnTo>
                <a:lnTo>
                  <a:pt x="0" y="432"/>
                </a:lnTo>
                <a:lnTo>
                  <a:pt x="144" y="432"/>
                </a:lnTo>
              </a:path>
            </a:pathLst>
          </a:cu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30" name="Freeform 18"/>
          <p:cNvSpPr>
            <a:spLocks/>
          </p:cNvSpPr>
          <p:nvPr/>
        </p:nvSpPr>
        <p:spPr bwMode="auto">
          <a:xfrm>
            <a:off x="5791200" y="1752600"/>
            <a:ext cx="762000" cy="1066800"/>
          </a:xfrm>
          <a:custGeom>
            <a:avLst/>
            <a:gdLst>
              <a:gd name="T0" fmla="*/ 762000 w 480"/>
              <a:gd name="T1" fmla="*/ 0 h 768"/>
              <a:gd name="T2" fmla="*/ 0 w 480"/>
              <a:gd name="T3" fmla="*/ 0 h 768"/>
              <a:gd name="T4" fmla="*/ 0 w 480"/>
              <a:gd name="T5" fmla="*/ 1066800 h 768"/>
              <a:gd name="T6" fmla="*/ 381000 w 480"/>
              <a:gd name="T7" fmla="*/ 1066800 h 768"/>
              <a:gd name="T8" fmla="*/ 0 60000 65536"/>
              <a:gd name="T9" fmla="*/ 0 60000 65536"/>
              <a:gd name="T10" fmla="*/ 0 60000 65536"/>
              <a:gd name="T11" fmla="*/ 0 60000 65536"/>
              <a:gd name="T12" fmla="*/ 0 w 480"/>
              <a:gd name="T13" fmla="*/ 0 h 768"/>
              <a:gd name="T14" fmla="*/ 480 w 480"/>
              <a:gd name="T15" fmla="*/ 768 h 768"/>
            </a:gdLst>
            <a:ahLst/>
            <a:cxnLst>
              <a:cxn ang="T8">
                <a:pos x="T0" y="T1"/>
              </a:cxn>
              <a:cxn ang="T9">
                <a:pos x="T2" y="T3"/>
              </a:cxn>
              <a:cxn ang="T10">
                <a:pos x="T4" y="T5"/>
              </a:cxn>
              <a:cxn ang="T11">
                <a:pos x="T6" y="T7"/>
              </a:cxn>
            </a:cxnLst>
            <a:rect l="T12" t="T13" r="T14" b="T15"/>
            <a:pathLst>
              <a:path w="480" h="768">
                <a:moveTo>
                  <a:pt x="480" y="0"/>
                </a:moveTo>
                <a:lnTo>
                  <a:pt x="0" y="0"/>
                </a:lnTo>
                <a:lnTo>
                  <a:pt x="0" y="768"/>
                </a:lnTo>
                <a:lnTo>
                  <a:pt x="240" y="768"/>
                </a:lnTo>
              </a:path>
            </a:pathLst>
          </a:cu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31" name="Rectangle 19"/>
          <p:cNvSpPr>
            <a:spLocks noChangeArrowheads="1"/>
          </p:cNvSpPr>
          <p:nvPr/>
        </p:nvSpPr>
        <p:spPr bwMode="auto">
          <a:xfrm>
            <a:off x="609600" y="2057400"/>
            <a:ext cx="152400" cy="914400"/>
          </a:xfrm>
          <a:prstGeom prst="rect">
            <a:avLst/>
          </a:prstGeom>
          <a:solidFill>
            <a:srgbClr val="000000"/>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32" name="Rectangle 20"/>
          <p:cNvSpPr>
            <a:spLocks noChangeArrowheads="1"/>
          </p:cNvSpPr>
          <p:nvPr/>
        </p:nvSpPr>
        <p:spPr bwMode="auto">
          <a:xfrm>
            <a:off x="1143000" y="2057400"/>
            <a:ext cx="303213" cy="457200"/>
          </a:xfrm>
          <a:prstGeom prst="rect">
            <a:avLst/>
          </a:prstGeom>
          <a:solidFill>
            <a:schemeClr val="bg1"/>
          </a:solidFill>
          <a:ln w="28575">
            <a:solidFill>
              <a:srgbClr val="000000"/>
            </a:solidFill>
            <a:miter lim="800000"/>
            <a:headEnd/>
            <a:tailEnd/>
          </a:ln>
        </p:spPr>
        <p:txBody>
          <a:bodyPr wrap="none" anchor="ctr"/>
          <a:lstStyle/>
          <a:p>
            <a:pPr algn="ctr" eaLnBrk="0" hangingPunct="0"/>
            <a:r>
              <a:rPr lang="en-US" sz="1600" b="0">
                <a:solidFill>
                  <a:srgbClr val="000000"/>
                </a:solidFill>
                <a:latin typeface="Calibri" pitchFamily="34" charset="0"/>
              </a:rPr>
              <a:t>I$</a:t>
            </a:r>
          </a:p>
        </p:txBody>
      </p:sp>
      <p:sp>
        <p:nvSpPr>
          <p:cNvPr id="13333" name="Line 21"/>
          <p:cNvSpPr>
            <a:spLocks noChangeShapeType="1"/>
          </p:cNvSpPr>
          <p:nvPr/>
        </p:nvSpPr>
        <p:spPr bwMode="auto">
          <a:xfrm>
            <a:off x="762000" y="2514600"/>
            <a:ext cx="152400" cy="0"/>
          </a:xfrm>
          <a:prstGeom prst="line">
            <a:avLst/>
          </a:prstGeom>
          <a:noFill/>
          <a:ln w="28575">
            <a:solidFill>
              <a:srgbClr val="000000"/>
            </a:solidFill>
            <a:round/>
            <a:headEnd/>
            <a:tailEnd/>
          </a:ln>
        </p:spPr>
        <p:txBody>
          <a:bodyPr wrap="none" anchor="ctr"/>
          <a:lstStyle/>
          <a:p>
            <a:pPr algn="ctr" eaLnBrk="0" hangingPunct="0"/>
            <a:endParaRPr lang="en-US" sz="1800" b="0">
              <a:solidFill>
                <a:srgbClr val="40458C"/>
              </a:solidFill>
              <a:latin typeface="Arial Narrow" pitchFamily="34" charset="0"/>
            </a:endParaRPr>
          </a:p>
        </p:txBody>
      </p:sp>
      <p:sp>
        <p:nvSpPr>
          <p:cNvPr id="13334" name="Freeform 22"/>
          <p:cNvSpPr>
            <a:spLocks/>
          </p:cNvSpPr>
          <p:nvPr/>
        </p:nvSpPr>
        <p:spPr bwMode="auto">
          <a:xfrm>
            <a:off x="914400" y="2286000"/>
            <a:ext cx="228600" cy="304800"/>
          </a:xfrm>
          <a:custGeom>
            <a:avLst/>
            <a:gdLst>
              <a:gd name="T0" fmla="*/ 0 w 192"/>
              <a:gd name="T1" fmla="*/ 304800 h 576"/>
              <a:gd name="T2" fmla="*/ 0 w 192"/>
              <a:gd name="T3" fmla="*/ 0 h 576"/>
              <a:gd name="T4" fmla="*/ 22860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35" name="AutoShape 23"/>
          <p:cNvSpPr>
            <a:spLocks noChangeArrowheads="1"/>
          </p:cNvSpPr>
          <p:nvPr/>
        </p:nvSpPr>
        <p:spPr bwMode="auto">
          <a:xfrm rot="5400000">
            <a:off x="1219200" y="3048000"/>
            <a:ext cx="304800" cy="152400"/>
          </a:xfrm>
          <a:prstGeom prst="flowChartTerminator">
            <a:avLst/>
          </a:prstGeom>
          <a:solidFill>
            <a:schemeClr val="bg1"/>
          </a:solidFill>
          <a:ln w="28575">
            <a:solidFill>
              <a:srgbClr val="000000"/>
            </a:solidFill>
            <a:miter lim="800000"/>
            <a:headEnd/>
            <a:tailEnd/>
          </a:ln>
        </p:spPr>
        <p:txBody>
          <a:bodyPr wrap="none" anchor="ctr"/>
          <a:lstStyle/>
          <a:p>
            <a:pPr algn="ctr" eaLnBrk="0" hangingPunct="0"/>
            <a:endParaRPr lang="en-US" sz="1800" b="0">
              <a:solidFill>
                <a:srgbClr val="40458C"/>
              </a:solidFill>
              <a:latin typeface="Arial Narrow" pitchFamily="34" charset="0"/>
            </a:endParaRPr>
          </a:p>
        </p:txBody>
      </p:sp>
      <p:sp>
        <p:nvSpPr>
          <p:cNvPr id="13336" name="Line 24"/>
          <p:cNvSpPr>
            <a:spLocks noChangeShapeType="1"/>
          </p:cNvSpPr>
          <p:nvPr/>
        </p:nvSpPr>
        <p:spPr bwMode="auto">
          <a:xfrm>
            <a:off x="1447800" y="2209800"/>
            <a:ext cx="685800" cy="0"/>
          </a:xfrm>
          <a:prstGeom prst="line">
            <a:avLst/>
          </a:pr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37" name="Rectangle 25"/>
          <p:cNvSpPr>
            <a:spLocks noChangeArrowheads="1"/>
          </p:cNvSpPr>
          <p:nvPr/>
        </p:nvSpPr>
        <p:spPr bwMode="auto">
          <a:xfrm>
            <a:off x="2133600" y="2057400"/>
            <a:ext cx="152400" cy="914400"/>
          </a:xfrm>
          <a:prstGeom prst="rect">
            <a:avLst/>
          </a:prstGeom>
          <a:solidFill>
            <a:srgbClr val="000000"/>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38" name="Freeform 26"/>
          <p:cNvSpPr>
            <a:spLocks/>
          </p:cNvSpPr>
          <p:nvPr/>
        </p:nvSpPr>
        <p:spPr bwMode="auto">
          <a:xfrm flipV="1">
            <a:off x="914400" y="2590800"/>
            <a:ext cx="228600" cy="152400"/>
          </a:xfrm>
          <a:custGeom>
            <a:avLst/>
            <a:gdLst>
              <a:gd name="T0" fmla="*/ 0 w 192"/>
              <a:gd name="T1" fmla="*/ 152400 h 576"/>
              <a:gd name="T2" fmla="*/ 0 w 192"/>
              <a:gd name="T3" fmla="*/ 0 h 576"/>
              <a:gd name="T4" fmla="*/ 22860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39" name="Freeform 27"/>
          <p:cNvSpPr>
            <a:spLocks/>
          </p:cNvSpPr>
          <p:nvPr/>
        </p:nvSpPr>
        <p:spPr bwMode="auto">
          <a:xfrm>
            <a:off x="1447800" y="2743200"/>
            <a:ext cx="304800" cy="304800"/>
          </a:xfrm>
          <a:custGeom>
            <a:avLst/>
            <a:gdLst>
              <a:gd name="T0" fmla="*/ 0 w 192"/>
              <a:gd name="T1" fmla="*/ 0 h 240"/>
              <a:gd name="T2" fmla="*/ 304800 w 192"/>
              <a:gd name="T3" fmla="*/ 0 h 240"/>
              <a:gd name="T4" fmla="*/ 304800 w 192"/>
              <a:gd name="T5" fmla="*/ 304800 h 240"/>
              <a:gd name="T6" fmla="*/ 0 w 192"/>
              <a:gd name="T7" fmla="*/ 304800 h 240"/>
              <a:gd name="T8" fmla="*/ 0 60000 65536"/>
              <a:gd name="T9" fmla="*/ 0 60000 65536"/>
              <a:gd name="T10" fmla="*/ 0 60000 65536"/>
              <a:gd name="T11" fmla="*/ 0 60000 65536"/>
              <a:gd name="T12" fmla="*/ 0 w 192"/>
              <a:gd name="T13" fmla="*/ 0 h 240"/>
              <a:gd name="T14" fmla="*/ 192 w 192"/>
              <a:gd name="T15" fmla="*/ 240 h 240"/>
            </a:gdLst>
            <a:ahLst/>
            <a:cxnLst>
              <a:cxn ang="T8">
                <a:pos x="T0" y="T1"/>
              </a:cxn>
              <a:cxn ang="T9">
                <a:pos x="T2" y="T3"/>
              </a:cxn>
              <a:cxn ang="T10">
                <a:pos x="T4" y="T5"/>
              </a:cxn>
              <a:cxn ang="T11">
                <a:pos x="T6" y="T7"/>
              </a:cxn>
            </a:cxnLst>
            <a:rect l="T12" t="T13" r="T14" b="T15"/>
            <a:pathLst>
              <a:path w="192" h="240">
                <a:moveTo>
                  <a:pt x="0" y="0"/>
                </a:moveTo>
                <a:lnTo>
                  <a:pt x="192" y="0"/>
                </a:lnTo>
                <a:lnTo>
                  <a:pt x="192" y="240"/>
                </a:lnTo>
                <a:lnTo>
                  <a:pt x="0" y="240"/>
                </a:lnTo>
              </a:path>
            </a:pathLst>
          </a:cu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40" name="Freeform 28"/>
          <p:cNvSpPr>
            <a:spLocks/>
          </p:cNvSpPr>
          <p:nvPr/>
        </p:nvSpPr>
        <p:spPr bwMode="auto">
          <a:xfrm>
            <a:off x="1447800" y="2667000"/>
            <a:ext cx="5562600" cy="533400"/>
          </a:xfrm>
          <a:custGeom>
            <a:avLst/>
            <a:gdLst>
              <a:gd name="T0" fmla="*/ 5562600 w 2160"/>
              <a:gd name="T1" fmla="*/ 0 h 576"/>
              <a:gd name="T2" fmla="*/ 5562600 w 2160"/>
              <a:gd name="T3" fmla="*/ 533400 h 576"/>
              <a:gd name="T4" fmla="*/ 0 w 2160"/>
              <a:gd name="T5" fmla="*/ 533400 h 576"/>
              <a:gd name="T6" fmla="*/ 0 60000 65536"/>
              <a:gd name="T7" fmla="*/ 0 60000 65536"/>
              <a:gd name="T8" fmla="*/ 0 60000 65536"/>
              <a:gd name="T9" fmla="*/ 0 w 2160"/>
              <a:gd name="T10" fmla="*/ 0 h 576"/>
              <a:gd name="T11" fmla="*/ 2160 w 2160"/>
              <a:gd name="T12" fmla="*/ 576 h 576"/>
            </a:gdLst>
            <a:ahLst/>
            <a:cxnLst>
              <a:cxn ang="T6">
                <a:pos x="T0" y="T1"/>
              </a:cxn>
              <a:cxn ang="T7">
                <a:pos x="T2" y="T3"/>
              </a:cxn>
              <a:cxn ang="T8">
                <a:pos x="T4" y="T5"/>
              </a:cxn>
            </a:cxnLst>
            <a:rect l="T9" t="T10" r="T11" b="T12"/>
            <a:pathLst>
              <a:path w="2160" h="576">
                <a:moveTo>
                  <a:pt x="2160" y="0"/>
                </a:moveTo>
                <a:lnTo>
                  <a:pt x="2160" y="576"/>
                </a:lnTo>
                <a:lnTo>
                  <a:pt x="0" y="576"/>
                </a:lnTo>
              </a:path>
            </a:pathLst>
          </a:cu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41" name="Freeform 29"/>
          <p:cNvSpPr>
            <a:spLocks/>
          </p:cNvSpPr>
          <p:nvPr/>
        </p:nvSpPr>
        <p:spPr bwMode="auto">
          <a:xfrm>
            <a:off x="304800" y="2514600"/>
            <a:ext cx="990600" cy="533400"/>
          </a:xfrm>
          <a:custGeom>
            <a:avLst/>
            <a:gdLst>
              <a:gd name="T0" fmla="*/ 990600 w 624"/>
              <a:gd name="T1" fmla="*/ 533400 h 528"/>
              <a:gd name="T2" fmla="*/ 0 w 624"/>
              <a:gd name="T3" fmla="*/ 533400 h 528"/>
              <a:gd name="T4" fmla="*/ 0 w 624"/>
              <a:gd name="T5" fmla="*/ 0 h 528"/>
              <a:gd name="T6" fmla="*/ 304800 w 624"/>
              <a:gd name="T7" fmla="*/ 0 h 528"/>
              <a:gd name="T8" fmla="*/ 0 60000 65536"/>
              <a:gd name="T9" fmla="*/ 0 60000 65536"/>
              <a:gd name="T10" fmla="*/ 0 60000 65536"/>
              <a:gd name="T11" fmla="*/ 0 60000 65536"/>
              <a:gd name="T12" fmla="*/ 0 w 624"/>
              <a:gd name="T13" fmla="*/ 0 h 528"/>
              <a:gd name="T14" fmla="*/ 624 w 624"/>
              <a:gd name="T15" fmla="*/ 528 h 528"/>
            </a:gdLst>
            <a:ahLst/>
            <a:cxnLst>
              <a:cxn ang="T8">
                <a:pos x="T0" y="T1"/>
              </a:cxn>
              <a:cxn ang="T9">
                <a:pos x="T2" y="T3"/>
              </a:cxn>
              <a:cxn ang="T10">
                <a:pos x="T4" y="T5"/>
              </a:cxn>
              <a:cxn ang="T11">
                <a:pos x="T6" y="T7"/>
              </a:cxn>
            </a:cxnLst>
            <a:rect l="T12" t="T13" r="T14" b="T15"/>
            <a:pathLst>
              <a:path w="624" h="528">
                <a:moveTo>
                  <a:pt x="624" y="528"/>
                </a:moveTo>
                <a:lnTo>
                  <a:pt x="0" y="528"/>
                </a:lnTo>
                <a:lnTo>
                  <a:pt x="0" y="0"/>
                </a:lnTo>
                <a:lnTo>
                  <a:pt x="192" y="0"/>
                </a:lnTo>
              </a:path>
            </a:pathLst>
          </a:cu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42" name="Rectangle 30"/>
          <p:cNvSpPr>
            <a:spLocks noChangeArrowheads="1"/>
          </p:cNvSpPr>
          <p:nvPr/>
        </p:nvSpPr>
        <p:spPr bwMode="auto">
          <a:xfrm>
            <a:off x="1143000" y="2514600"/>
            <a:ext cx="303213" cy="457200"/>
          </a:xfrm>
          <a:prstGeom prst="rect">
            <a:avLst/>
          </a:prstGeom>
          <a:solidFill>
            <a:schemeClr val="bg1"/>
          </a:solidFill>
          <a:ln w="28575">
            <a:solidFill>
              <a:srgbClr val="000000"/>
            </a:solidFill>
            <a:miter lim="800000"/>
            <a:headEnd/>
            <a:tailEnd/>
          </a:ln>
        </p:spPr>
        <p:txBody>
          <a:bodyPr wrap="none" anchor="ctr"/>
          <a:lstStyle/>
          <a:p>
            <a:pPr algn="ctr" eaLnBrk="0" hangingPunct="0"/>
            <a:r>
              <a:rPr lang="en-US" sz="1600" b="0">
                <a:solidFill>
                  <a:srgbClr val="000000"/>
                </a:solidFill>
                <a:latin typeface="Calibri" pitchFamily="34" charset="0"/>
              </a:rPr>
              <a:t>B</a:t>
            </a:r>
          </a:p>
          <a:p>
            <a:pPr algn="ctr" eaLnBrk="0" hangingPunct="0"/>
            <a:r>
              <a:rPr lang="en-US" sz="1600" b="0">
                <a:solidFill>
                  <a:srgbClr val="000000"/>
                </a:solidFill>
                <a:latin typeface="Calibri" pitchFamily="34" charset="0"/>
              </a:rPr>
              <a:t>P</a:t>
            </a:r>
          </a:p>
        </p:txBody>
      </p:sp>
      <p:sp>
        <p:nvSpPr>
          <p:cNvPr id="13343" name="Line 31"/>
          <p:cNvSpPr>
            <a:spLocks noChangeShapeType="1"/>
          </p:cNvSpPr>
          <p:nvPr/>
        </p:nvSpPr>
        <p:spPr bwMode="auto">
          <a:xfrm>
            <a:off x="6934200" y="2667000"/>
            <a:ext cx="228600" cy="0"/>
          </a:xfrm>
          <a:prstGeom prst="line">
            <a:avLst/>
          </a:prstGeom>
          <a:noFill/>
          <a:ln w="28575">
            <a:solidFill>
              <a:srgbClr val="000000"/>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44" name="Freeform 32"/>
          <p:cNvSpPr>
            <a:spLocks/>
          </p:cNvSpPr>
          <p:nvPr/>
        </p:nvSpPr>
        <p:spPr bwMode="auto">
          <a:xfrm>
            <a:off x="7467600" y="1752600"/>
            <a:ext cx="1066800" cy="914400"/>
          </a:xfrm>
          <a:custGeom>
            <a:avLst/>
            <a:gdLst>
              <a:gd name="T0" fmla="*/ 838200 w 672"/>
              <a:gd name="T1" fmla="*/ 914400 h 576"/>
              <a:gd name="T2" fmla="*/ 1066800 w 672"/>
              <a:gd name="T3" fmla="*/ 914400 h 576"/>
              <a:gd name="T4" fmla="*/ 1066800 w 672"/>
              <a:gd name="T5" fmla="*/ 0 h 576"/>
              <a:gd name="T6" fmla="*/ 0 w 672"/>
              <a:gd name="T7" fmla="*/ 0 h 576"/>
              <a:gd name="T8" fmla="*/ 0 60000 65536"/>
              <a:gd name="T9" fmla="*/ 0 60000 65536"/>
              <a:gd name="T10" fmla="*/ 0 60000 65536"/>
              <a:gd name="T11" fmla="*/ 0 60000 65536"/>
              <a:gd name="T12" fmla="*/ 0 w 672"/>
              <a:gd name="T13" fmla="*/ 0 h 576"/>
              <a:gd name="T14" fmla="*/ 672 w 672"/>
              <a:gd name="T15" fmla="*/ 576 h 576"/>
            </a:gdLst>
            <a:ahLst/>
            <a:cxnLst>
              <a:cxn ang="T8">
                <a:pos x="T0" y="T1"/>
              </a:cxn>
              <a:cxn ang="T9">
                <a:pos x="T2" y="T3"/>
              </a:cxn>
              <a:cxn ang="T10">
                <a:pos x="T4" y="T5"/>
              </a:cxn>
              <a:cxn ang="T11">
                <a:pos x="T6" y="T7"/>
              </a:cxn>
            </a:cxnLst>
            <a:rect l="T12" t="T13" r="T14" b="T15"/>
            <a:pathLst>
              <a:path w="672" h="576">
                <a:moveTo>
                  <a:pt x="528" y="576"/>
                </a:moveTo>
                <a:lnTo>
                  <a:pt x="672" y="576"/>
                </a:lnTo>
                <a:lnTo>
                  <a:pt x="672" y="0"/>
                </a:lnTo>
                <a:lnTo>
                  <a:pt x="0" y="0"/>
                </a:lnTo>
              </a:path>
            </a:pathLst>
          </a:custGeom>
          <a:noFill/>
          <a:ln w="28575">
            <a:solidFill>
              <a:srgbClr val="FF0909"/>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45" name="Rectangle 33"/>
          <p:cNvSpPr>
            <a:spLocks noChangeArrowheads="1"/>
          </p:cNvSpPr>
          <p:nvPr/>
        </p:nvSpPr>
        <p:spPr bwMode="auto">
          <a:xfrm>
            <a:off x="26670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46" name="Rectangle 34"/>
          <p:cNvSpPr>
            <a:spLocks noChangeArrowheads="1"/>
          </p:cNvSpPr>
          <p:nvPr/>
        </p:nvSpPr>
        <p:spPr bwMode="auto">
          <a:xfrm>
            <a:off x="28194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47" name="Rectangle 35"/>
          <p:cNvSpPr>
            <a:spLocks noChangeArrowheads="1"/>
          </p:cNvSpPr>
          <p:nvPr/>
        </p:nvSpPr>
        <p:spPr bwMode="auto">
          <a:xfrm>
            <a:off x="29718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48" name="Rectangle 36"/>
          <p:cNvSpPr>
            <a:spLocks noChangeArrowheads="1"/>
          </p:cNvSpPr>
          <p:nvPr/>
        </p:nvSpPr>
        <p:spPr bwMode="auto">
          <a:xfrm>
            <a:off x="31242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49" name="Rectangle 37"/>
          <p:cNvSpPr>
            <a:spLocks noChangeArrowheads="1"/>
          </p:cNvSpPr>
          <p:nvPr/>
        </p:nvSpPr>
        <p:spPr bwMode="auto">
          <a:xfrm>
            <a:off x="32766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50" name="Rectangle 38"/>
          <p:cNvSpPr>
            <a:spLocks noChangeArrowheads="1"/>
          </p:cNvSpPr>
          <p:nvPr/>
        </p:nvSpPr>
        <p:spPr bwMode="auto">
          <a:xfrm>
            <a:off x="34290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51" name="Rectangle 39"/>
          <p:cNvSpPr>
            <a:spLocks noChangeArrowheads="1"/>
          </p:cNvSpPr>
          <p:nvPr/>
        </p:nvSpPr>
        <p:spPr bwMode="auto">
          <a:xfrm>
            <a:off x="35814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52" name="Rectangle 40"/>
          <p:cNvSpPr>
            <a:spLocks noChangeArrowheads="1"/>
          </p:cNvSpPr>
          <p:nvPr/>
        </p:nvSpPr>
        <p:spPr bwMode="auto">
          <a:xfrm>
            <a:off x="37338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53" name="Rectangle 41"/>
          <p:cNvSpPr>
            <a:spLocks noChangeArrowheads="1"/>
          </p:cNvSpPr>
          <p:nvPr/>
        </p:nvSpPr>
        <p:spPr bwMode="auto">
          <a:xfrm>
            <a:off x="38862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54" name="Rectangle 42"/>
          <p:cNvSpPr>
            <a:spLocks noChangeArrowheads="1"/>
          </p:cNvSpPr>
          <p:nvPr/>
        </p:nvSpPr>
        <p:spPr bwMode="auto">
          <a:xfrm>
            <a:off x="40386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55" name="Rectangle 43"/>
          <p:cNvSpPr>
            <a:spLocks noChangeArrowheads="1"/>
          </p:cNvSpPr>
          <p:nvPr/>
        </p:nvSpPr>
        <p:spPr bwMode="auto">
          <a:xfrm>
            <a:off x="41910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56" name="Rectangle 44"/>
          <p:cNvSpPr>
            <a:spLocks noChangeArrowheads="1"/>
          </p:cNvSpPr>
          <p:nvPr/>
        </p:nvSpPr>
        <p:spPr bwMode="auto">
          <a:xfrm>
            <a:off x="43434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57" name="Rectangle 45"/>
          <p:cNvSpPr>
            <a:spLocks noChangeArrowheads="1"/>
          </p:cNvSpPr>
          <p:nvPr/>
        </p:nvSpPr>
        <p:spPr bwMode="auto">
          <a:xfrm>
            <a:off x="44958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58" name="Rectangle 46"/>
          <p:cNvSpPr>
            <a:spLocks noChangeArrowheads="1"/>
          </p:cNvSpPr>
          <p:nvPr/>
        </p:nvSpPr>
        <p:spPr bwMode="auto">
          <a:xfrm>
            <a:off x="46482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59" name="Rectangle 47"/>
          <p:cNvSpPr>
            <a:spLocks noChangeArrowheads="1"/>
          </p:cNvSpPr>
          <p:nvPr/>
        </p:nvSpPr>
        <p:spPr bwMode="auto">
          <a:xfrm>
            <a:off x="48006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60" name="Rectangle 48"/>
          <p:cNvSpPr>
            <a:spLocks noChangeArrowheads="1"/>
          </p:cNvSpPr>
          <p:nvPr/>
        </p:nvSpPr>
        <p:spPr bwMode="auto">
          <a:xfrm>
            <a:off x="49530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61" name="Rectangle 49"/>
          <p:cNvSpPr>
            <a:spLocks noChangeArrowheads="1"/>
          </p:cNvSpPr>
          <p:nvPr/>
        </p:nvSpPr>
        <p:spPr bwMode="auto">
          <a:xfrm>
            <a:off x="5105400" y="2133600"/>
            <a:ext cx="152400" cy="457200"/>
          </a:xfrm>
          <a:prstGeom prst="rect">
            <a:avLst/>
          </a:prstGeom>
          <a:solidFill>
            <a:srgbClr val="FF0909"/>
          </a:solidFill>
          <a:ln w="28575">
            <a:solidFill>
              <a:srgbClr val="000000"/>
            </a:solidFill>
            <a:miter lim="800000"/>
            <a:headEnd/>
            <a:tailEnd/>
          </a:ln>
        </p:spPr>
        <p:txBody>
          <a:bodyPr wrap="none" anchor="ctr"/>
          <a:lstStyle/>
          <a:p>
            <a:pPr algn="ctr" eaLnBrk="0" hangingPunct="0"/>
            <a:endParaRPr lang="en-US" sz="1600" b="0">
              <a:solidFill>
                <a:srgbClr val="000000"/>
              </a:solidFill>
              <a:latin typeface="Calibri" pitchFamily="34" charset="0"/>
            </a:endParaRPr>
          </a:p>
        </p:txBody>
      </p:sp>
      <p:sp>
        <p:nvSpPr>
          <p:cNvPr id="13362" name="Rectangle 50"/>
          <p:cNvSpPr>
            <a:spLocks noChangeArrowheads="1"/>
          </p:cNvSpPr>
          <p:nvPr/>
        </p:nvSpPr>
        <p:spPr bwMode="auto">
          <a:xfrm>
            <a:off x="2667000" y="2133600"/>
            <a:ext cx="2743200" cy="457200"/>
          </a:xfrm>
          <a:prstGeom prst="rect">
            <a:avLst/>
          </a:prstGeom>
          <a:noFill/>
          <a:ln w="12700">
            <a:noFill/>
            <a:miter lim="800000"/>
            <a:headEnd/>
            <a:tailEnd/>
          </a:ln>
        </p:spPr>
        <p:txBody>
          <a:bodyPr wrap="none" anchor="ctr"/>
          <a:lstStyle/>
          <a:p>
            <a:pPr algn="ctr" eaLnBrk="0" hangingPunct="0"/>
            <a:r>
              <a:rPr lang="en-US" sz="1800">
                <a:solidFill>
                  <a:srgbClr val="FFFFFF"/>
                </a:solidFill>
                <a:latin typeface="Calibri" pitchFamily="34" charset="0"/>
              </a:rPr>
              <a:t>insn buffer</a:t>
            </a:r>
          </a:p>
        </p:txBody>
      </p:sp>
      <p:sp>
        <p:nvSpPr>
          <p:cNvPr id="13363" name="Freeform 51"/>
          <p:cNvSpPr>
            <a:spLocks/>
          </p:cNvSpPr>
          <p:nvPr/>
        </p:nvSpPr>
        <p:spPr bwMode="auto">
          <a:xfrm flipV="1">
            <a:off x="2286000" y="2209800"/>
            <a:ext cx="381000" cy="76200"/>
          </a:xfrm>
          <a:custGeom>
            <a:avLst/>
            <a:gdLst>
              <a:gd name="T0" fmla="*/ 0 w 528"/>
              <a:gd name="T1" fmla="*/ 76200 h 720"/>
              <a:gd name="T2" fmla="*/ 103909 w 528"/>
              <a:gd name="T3" fmla="*/ 76200 h 720"/>
              <a:gd name="T4" fmla="*/ 103909 w 528"/>
              <a:gd name="T5" fmla="*/ 0 h 720"/>
              <a:gd name="T6" fmla="*/ 381000 w 528"/>
              <a:gd name="T7" fmla="*/ 0 h 720"/>
              <a:gd name="T8" fmla="*/ 0 60000 65536"/>
              <a:gd name="T9" fmla="*/ 0 60000 65536"/>
              <a:gd name="T10" fmla="*/ 0 60000 65536"/>
              <a:gd name="T11" fmla="*/ 0 60000 65536"/>
              <a:gd name="T12" fmla="*/ 0 w 528"/>
              <a:gd name="T13" fmla="*/ 0 h 720"/>
              <a:gd name="T14" fmla="*/ 528 w 528"/>
              <a:gd name="T15" fmla="*/ 720 h 720"/>
            </a:gdLst>
            <a:ahLst/>
            <a:cxnLst>
              <a:cxn ang="T8">
                <a:pos x="T0" y="T1"/>
              </a:cxn>
              <a:cxn ang="T9">
                <a:pos x="T2" y="T3"/>
              </a:cxn>
              <a:cxn ang="T10">
                <a:pos x="T4" y="T5"/>
              </a:cxn>
              <a:cxn ang="T11">
                <a:pos x="T6" y="T7"/>
              </a:cxn>
            </a:cxnLst>
            <a:rect l="T12" t="T13" r="T14" b="T15"/>
            <a:pathLst>
              <a:path w="528" h="720">
                <a:moveTo>
                  <a:pt x="0" y="720"/>
                </a:moveTo>
                <a:lnTo>
                  <a:pt x="144" y="720"/>
                </a:lnTo>
                <a:lnTo>
                  <a:pt x="144" y="0"/>
                </a:lnTo>
                <a:lnTo>
                  <a:pt x="528" y="0"/>
                </a:lnTo>
              </a:path>
            </a:pathLst>
          </a:custGeom>
          <a:noFill/>
          <a:ln w="28575">
            <a:solidFill>
              <a:srgbClr val="FF0909"/>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64" name="Freeform 52"/>
          <p:cNvSpPr>
            <a:spLocks/>
          </p:cNvSpPr>
          <p:nvPr/>
        </p:nvSpPr>
        <p:spPr bwMode="auto">
          <a:xfrm>
            <a:off x="5257800" y="2249488"/>
            <a:ext cx="885825" cy="112712"/>
          </a:xfrm>
          <a:custGeom>
            <a:avLst/>
            <a:gdLst>
              <a:gd name="T0" fmla="*/ 0 w 457"/>
              <a:gd name="T1" fmla="*/ 0 h 1"/>
              <a:gd name="T2" fmla="*/ 885825 w 457"/>
              <a:gd name="T3" fmla="*/ 0 h 1"/>
              <a:gd name="T4" fmla="*/ 0 60000 65536"/>
              <a:gd name="T5" fmla="*/ 0 60000 65536"/>
              <a:gd name="T6" fmla="*/ 0 w 457"/>
              <a:gd name="T7" fmla="*/ 0 h 1"/>
              <a:gd name="T8" fmla="*/ 457 w 457"/>
              <a:gd name="T9" fmla="*/ 1 h 1"/>
            </a:gdLst>
            <a:ahLst/>
            <a:cxnLst>
              <a:cxn ang="T4">
                <a:pos x="T0" y="T1"/>
              </a:cxn>
              <a:cxn ang="T5">
                <a:pos x="T2" y="T3"/>
              </a:cxn>
            </a:cxnLst>
            <a:rect l="T6" t="T7" r="T8" b="T9"/>
            <a:pathLst>
              <a:path w="457" h="1">
                <a:moveTo>
                  <a:pt x="0" y="0"/>
                </a:moveTo>
                <a:lnTo>
                  <a:pt x="457" y="0"/>
                </a:lnTo>
              </a:path>
            </a:pathLst>
          </a:custGeom>
          <a:noFill/>
          <a:ln w="28575">
            <a:solidFill>
              <a:srgbClr val="6B02FF"/>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365" name="Text Box 53"/>
          <p:cNvSpPr txBox="1">
            <a:spLocks noChangeArrowheads="1"/>
          </p:cNvSpPr>
          <p:nvPr/>
        </p:nvSpPr>
        <p:spPr bwMode="auto">
          <a:xfrm>
            <a:off x="5257800" y="2681288"/>
            <a:ext cx="293688" cy="369887"/>
          </a:xfrm>
          <a:prstGeom prst="rect">
            <a:avLst/>
          </a:prstGeom>
          <a:noFill/>
          <a:ln w="12700">
            <a:noFill/>
            <a:miter lim="800000"/>
            <a:headEnd/>
            <a:tailEnd/>
          </a:ln>
        </p:spPr>
        <p:txBody>
          <a:bodyPr wrap="none">
            <a:spAutoFit/>
          </a:bodyPr>
          <a:lstStyle/>
          <a:p>
            <a:pPr eaLnBrk="0" hangingPunct="0"/>
            <a:r>
              <a:rPr lang="en-US" sz="1800">
                <a:solidFill>
                  <a:srgbClr val="6B02FF"/>
                </a:solidFill>
                <a:latin typeface="Calibri" pitchFamily="34" charset="0"/>
              </a:rPr>
              <a:t>S</a:t>
            </a:r>
          </a:p>
        </p:txBody>
      </p:sp>
      <p:sp>
        <p:nvSpPr>
          <p:cNvPr id="13366" name="Text Box 54"/>
          <p:cNvSpPr txBox="1">
            <a:spLocks noChangeArrowheads="1"/>
          </p:cNvSpPr>
          <p:nvPr/>
        </p:nvSpPr>
        <p:spPr bwMode="auto">
          <a:xfrm>
            <a:off x="2317750" y="2681288"/>
            <a:ext cx="330200" cy="369887"/>
          </a:xfrm>
          <a:prstGeom prst="rect">
            <a:avLst/>
          </a:prstGeom>
          <a:noFill/>
          <a:ln w="12700">
            <a:noFill/>
            <a:miter lim="800000"/>
            <a:headEnd/>
            <a:tailEnd/>
          </a:ln>
        </p:spPr>
        <p:txBody>
          <a:bodyPr wrap="none">
            <a:spAutoFit/>
          </a:bodyPr>
          <a:lstStyle/>
          <a:p>
            <a:pPr eaLnBrk="0" hangingPunct="0"/>
            <a:r>
              <a:rPr lang="en-US" sz="1800">
                <a:solidFill>
                  <a:srgbClr val="FF0909"/>
                </a:solidFill>
                <a:latin typeface="Calibri" pitchFamily="34" charset="0"/>
              </a:rPr>
              <a:t>D</a:t>
            </a:r>
          </a:p>
        </p:txBody>
      </p:sp>
      <p:graphicFrame>
        <p:nvGraphicFramePr>
          <p:cNvPr id="1399863" name="Group 55"/>
          <p:cNvGraphicFramePr>
            <a:graphicFrameLocks noGrp="1"/>
          </p:cNvGraphicFramePr>
          <p:nvPr/>
        </p:nvGraphicFramePr>
        <p:xfrm>
          <a:off x="2971800" y="990600"/>
          <a:ext cx="2171700" cy="1097280"/>
        </p:xfrm>
        <a:graphic>
          <a:graphicData uri="http://schemas.openxmlformats.org/drawingml/2006/table">
            <a:tbl>
              <a:tblPr/>
              <a:tblGrid>
                <a:gridCol w="2171700">
                  <a:extLst>
                    <a:ext uri="{9D8B030D-6E8A-4147-A177-3AD203B41FA5}">
                      <a16:colId xmlns:a16="http://schemas.microsoft.com/office/drawing/2014/main" val="20000"/>
                    </a:ext>
                  </a:extLst>
                </a:gridCol>
              </a:tblGrid>
              <a:tr h="227013">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add p2,p3,p4</a:t>
                      </a:r>
                    </a:p>
                  </a:txBody>
                  <a:tcPr marL="45720" marR="0" marT="0" marB="0"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5425">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sub p2,p4,p5</a:t>
                      </a:r>
                    </a:p>
                  </a:txBody>
                  <a:tcPr marL="45720" marR="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25425">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mul p2,p5,p6</a:t>
                      </a:r>
                    </a:p>
                  </a:txBody>
                  <a:tcPr marL="45720" marR="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25425">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div p4,4,p7</a:t>
                      </a:r>
                    </a:p>
                  </a:txBody>
                  <a:tcPr marL="45720" marR="0" marT="0" marB="0"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99878" name="Group 70"/>
          <p:cNvGraphicFramePr>
            <a:graphicFrameLocks noGrp="1"/>
          </p:cNvGraphicFramePr>
          <p:nvPr/>
        </p:nvGraphicFramePr>
        <p:xfrm>
          <a:off x="571500" y="3276600"/>
          <a:ext cx="2743200" cy="1685925"/>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14325">
                <a:tc gridSpan="6">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2000" b="0" i="0" u="none" strike="noStrike" cap="none" normalizeH="0" baseline="0" dirty="0">
                          <a:ln>
                            <a:noFill/>
                          </a:ln>
                          <a:solidFill>
                            <a:srgbClr val="030305"/>
                          </a:solidFill>
                          <a:effectLst/>
                          <a:latin typeface="Calibri" pitchFamily="34" charset="0"/>
                        </a:rPr>
                        <a:t>Ready Table</a:t>
                      </a:r>
                    </a:p>
                  </a:txBody>
                  <a:tcPr marL="45720" marR="0" marT="0" marB="0" horzOverflow="overflow">
                    <a:lnL cap="flat">
                      <a:noFill/>
                    </a:lnL>
                    <a:lnR cap="flat">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3838">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P2</a:t>
                      </a:r>
                    </a:p>
                  </a:txBody>
                  <a:tcPr marL="4572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5D5D5"/>
                    </a:solid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P3</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5D5D5"/>
                    </a:solid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P4</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5D5D5"/>
                    </a:solid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P5</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5D5D5"/>
                    </a:solid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P6</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5D5D5"/>
                    </a:solid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P7</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5D5D5"/>
                    </a:solidFill>
                  </a:tcPr>
                </a:tc>
                <a:extLst>
                  <a:ext uri="{0D108BD9-81ED-4DB2-BD59-A6C34878D82A}">
                    <a16:rowId xmlns:a16="http://schemas.microsoft.com/office/drawing/2014/main" val="10001"/>
                  </a:ext>
                </a:extLst>
              </a:tr>
              <a:tr h="227013">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Yes</a:t>
                      </a:r>
                    </a:p>
                  </a:txBody>
                  <a:tcPr marL="4572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Yes</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endParaRPr kumimoji="0" lang="en-US" sz="1800" b="1" i="0" u="none" strike="noStrike" cap="none" normalizeH="0" baseline="0">
                        <a:ln>
                          <a:noFill/>
                        </a:ln>
                        <a:solidFill>
                          <a:srgbClr val="030305"/>
                        </a:solidFill>
                        <a:effectLst/>
                        <a:latin typeface="Courier New" pitchFamily="49" charset="0"/>
                      </a:endParaRP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endParaRPr kumimoji="0" lang="en-US" sz="1800" b="1" i="0" u="none" strike="noStrike" cap="none" normalizeH="0" baseline="0">
                        <a:ln>
                          <a:noFill/>
                        </a:ln>
                        <a:solidFill>
                          <a:srgbClr val="030305"/>
                        </a:solidFill>
                        <a:effectLst/>
                        <a:latin typeface="Courier New" pitchFamily="49" charset="0"/>
                      </a:endParaRP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endParaRPr kumimoji="0" lang="en-US" sz="1800" b="1" i="0" u="none" strike="noStrike" cap="none" normalizeH="0" baseline="0">
                        <a:ln>
                          <a:noFill/>
                        </a:ln>
                        <a:solidFill>
                          <a:srgbClr val="030305"/>
                        </a:solidFill>
                        <a:effectLst/>
                        <a:latin typeface="Courier New" pitchFamily="49" charset="0"/>
                      </a:endParaRP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endParaRPr kumimoji="0" lang="en-US" sz="1800" b="1" i="0" u="none" strike="noStrike" cap="none" normalizeH="0" baseline="0">
                        <a:ln>
                          <a:noFill/>
                        </a:ln>
                        <a:solidFill>
                          <a:srgbClr val="030305"/>
                        </a:solidFill>
                        <a:effectLst/>
                        <a:latin typeface="Courier New" pitchFamily="49" charset="0"/>
                      </a:endParaRP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5425">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Yes</a:t>
                      </a:r>
                    </a:p>
                  </a:txBody>
                  <a:tcPr marL="4572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Yes</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dirty="0">
                          <a:ln>
                            <a:noFill/>
                          </a:ln>
                          <a:solidFill>
                            <a:srgbClr val="FF0909"/>
                          </a:solidFill>
                          <a:effectLst/>
                          <a:latin typeface="Courier New" pitchFamily="49" charset="0"/>
                        </a:rPr>
                        <a:t>Yes</a:t>
                      </a:r>
                      <a:endParaRPr kumimoji="0" lang="en-US" sz="1800" b="1" i="0" u="none" strike="noStrike" cap="none" normalizeH="0" baseline="0" dirty="0">
                        <a:ln>
                          <a:noFill/>
                        </a:ln>
                        <a:solidFill>
                          <a:srgbClr val="030305"/>
                        </a:solidFill>
                        <a:effectLst/>
                        <a:latin typeface="Courier New" pitchFamily="49" charset="0"/>
                      </a:endParaRP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endParaRPr kumimoji="0" lang="en-US" sz="1800" b="1" i="0" u="none" strike="noStrike" cap="none" normalizeH="0" baseline="0">
                        <a:ln>
                          <a:noFill/>
                        </a:ln>
                        <a:solidFill>
                          <a:srgbClr val="030305"/>
                        </a:solidFill>
                        <a:effectLst/>
                        <a:latin typeface="Courier New" pitchFamily="49" charset="0"/>
                      </a:endParaRP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endParaRPr kumimoji="0" lang="en-US" sz="1800" b="1" i="0" u="none" strike="noStrike" cap="none" normalizeH="0" baseline="0">
                        <a:ln>
                          <a:noFill/>
                        </a:ln>
                        <a:solidFill>
                          <a:srgbClr val="030305"/>
                        </a:solidFill>
                        <a:effectLst/>
                        <a:latin typeface="Courier New" pitchFamily="49" charset="0"/>
                      </a:endParaRP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endParaRPr kumimoji="0" lang="en-US" sz="1800" b="1" i="0" u="none" strike="noStrike" cap="none" normalizeH="0" baseline="0" dirty="0">
                        <a:ln>
                          <a:noFill/>
                        </a:ln>
                        <a:solidFill>
                          <a:srgbClr val="030305"/>
                        </a:solidFill>
                        <a:effectLst/>
                        <a:latin typeface="Courier New" pitchFamily="49" charset="0"/>
                      </a:endParaRP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5425">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Yes</a:t>
                      </a:r>
                    </a:p>
                  </a:txBody>
                  <a:tcPr marL="4572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Yes</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Yes</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FF0909"/>
                          </a:solidFill>
                          <a:effectLst/>
                          <a:latin typeface="Courier New" pitchFamily="49" charset="0"/>
                        </a:rPr>
                        <a:t>Yes</a:t>
                      </a:r>
                      <a:endParaRPr kumimoji="0" lang="en-US" sz="1800" b="1" i="0" u="none" strike="noStrike" cap="none" normalizeH="0" baseline="0">
                        <a:ln>
                          <a:noFill/>
                        </a:ln>
                        <a:solidFill>
                          <a:srgbClr val="030305"/>
                        </a:solidFill>
                        <a:effectLst/>
                        <a:latin typeface="Courier New" pitchFamily="49" charset="0"/>
                      </a:endParaRP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endParaRPr kumimoji="0" lang="en-US" sz="1800" b="1" i="0" u="none" strike="noStrike" cap="none" normalizeH="0" baseline="0" dirty="0">
                        <a:ln>
                          <a:noFill/>
                        </a:ln>
                        <a:solidFill>
                          <a:srgbClr val="030305"/>
                        </a:solidFill>
                        <a:effectLst/>
                        <a:latin typeface="Courier New" pitchFamily="49" charset="0"/>
                      </a:endParaRP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dirty="0">
                          <a:ln>
                            <a:noFill/>
                          </a:ln>
                          <a:solidFill>
                            <a:srgbClr val="FF0909"/>
                          </a:solidFill>
                          <a:effectLst/>
                          <a:latin typeface="Courier New" pitchFamily="49" charset="0"/>
                        </a:rPr>
                        <a:t>Yes</a:t>
                      </a:r>
                      <a:endParaRPr kumimoji="0" lang="en-US" sz="1800" b="1" i="0" u="none" strike="noStrike" cap="none" normalizeH="0" baseline="0" dirty="0">
                        <a:ln>
                          <a:noFill/>
                        </a:ln>
                        <a:solidFill>
                          <a:srgbClr val="030305"/>
                        </a:solidFill>
                        <a:effectLst/>
                        <a:latin typeface="Courier New" pitchFamily="49" charset="0"/>
                      </a:endParaRP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5425">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Yes</a:t>
                      </a:r>
                    </a:p>
                  </a:txBody>
                  <a:tcPr marL="4572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Yes</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Yes</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030305"/>
                          </a:solidFill>
                          <a:effectLst/>
                          <a:latin typeface="Courier New" pitchFamily="49" charset="0"/>
                        </a:rPr>
                        <a:t>Yes</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a:ln>
                            <a:noFill/>
                          </a:ln>
                          <a:solidFill>
                            <a:srgbClr val="FF0909"/>
                          </a:solidFill>
                          <a:effectLst/>
                          <a:latin typeface="Courier New" pitchFamily="49" charset="0"/>
                        </a:rPr>
                        <a:t>Yes</a:t>
                      </a:r>
                      <a:endParaRPr kumimoji="0" lang="en-US" sz="1800" b="1" i="0" u="none" strike="noStrike" cap="none" normalizeH="0" baseline="0">
                        <a:ln>
                          <a:noFill/>
                        </a:ln>
                        <a:solidFill>
                          <a:srgbClr val="030305"/>
                        </a:solidFill>
                        <a:effectLst/>
                        <a:latin typeface="Courier New" pitchFamily="49" charset="0"/>
                      </a:endParaRP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30305"/>
                        </a:buClr>
                        <a:buSzTx/>
                        <a:buFontTx/>
                        <a:buNone/>
                        <a:tabLst/>
                      </a:pPr>
                      <a:r>
                        <a:rPr kumimoji="0" lang="en-US" sz="1800" b="1" i="0" u="none" strike="noStrike" cap="none" normalizeH="0" baseline="0" dirty="0">
                          <a:ln>
                            <a:noFill/>
                          </a:ln>
                          <a:solidFill>
                            <a:srgbClr val="030305"/>
                          </a:solidFill>
                          <a:effectLst/>
                          <a:latin typeface="Courier New" pitchFamily="49" charset="0"/>
                        </a:rPr>
                        <a:t>Yes</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417" name="Rectangle 118"/>
          <p:cNvSpPr>
            <a:spLocks noChangeArrowheads="1"/>
          </p:cNvSpPr>
          <p:nvPr/>
        </p:nvSpPr>
        <p:spPr bwMode="auto">
          <a:xfrm>
            <a:off x="5905500" y="4140200"/>
            <a:ext cx="2171700" cy="274638"/>
          </a:xfrm>
          <a:prstGeom prst="rect">
            <a:avLst/>
          </a:prstGeom>
          <a:noFill/>
          <a:ln w="12700">
            <a:noFill/>
            <a:miter lim="800000"/>
            <a:headEnd/>
            <a:tailEnd/>
          </a:ln>
        </p:spPr>
        <p:txBody>
          <a:bodyPr lIns="45720" tIns="0" rIns="0" bIns="0"/>
          <a:lstStyle/>
          <a:p>
            <a:pPr marL="342900" indent="-342900">
              <a:spcBef>
                <a:spcPct val="20000"/>
              </a:spcBef>
              <a:buClr>
                <a:srgbClr val="030305"/>
              </a:buClr>
            </a:pPr>
            <a:r>
              <a:rPr lang="en-US" sz="1800" dirty="0">
                <a:solidFill>
                  <a:srgbClr val="030305"/>
                </a:solidFill>
                <a:latin typeface="Courier New" pitchFamily="49" charset="0"/>
              </a:rPr>
              <a:t>div p4,4,</a:t>
            </a:r>
            <a:r>
              <a:rPr lang="en-US" sz="1800" dirty="0">
                <a:solidFill>
                  <a:srgbClr val="FF0909"/>
                </a:solidFill>
                <a:latin typeface="Courier New" pitchFamily="49" charset="0"/>
              </a:rPr>
              <a:t>p7</a:t>
            </a:r>
            <a:endParaRPr lang="en-US" sz="1800" dirty="0">
              <a:solidFill>
                <a:srgbClr val="030305"/>
              </a:solidFill>
              <a:latin typeface="Courier New" pitchFamily="49" charset="0"/>
            </a:endParaRPr>
          </a:p>
        </p:txBody>
      </p:sp>
      <p:sp>
        <p:nvSpPr>
          <p:cNvPr id="13418" name="Rectangle 119"/>
          <p:cNvSpPr>
            <a:spLocks noChangeArrowheads="1"/>
          </p:cNvSpPr>
          <p:nvPr/>
        </p:nvSpPr>
        <p:spPr bwMode="auto">
          <a:xfrm>
            <a:off x="3562350" y="4414838"/>
            <a:ext cx="2171700" cy="274637"/>
          </a:xfrm>
          <a:prstGeom prst="rect">
            <a:avLst/>
          </a:prstGeom>
          <a:noFill/>
          <a:ln w="12700">
            <a:noFill/>
            <a:miter lim="800000"/>
            <a:headEnd/>
            <a:tailEnd/>
          </a:ln>
        </p:spPr>
        <p:txBody>
          <a:bodyPr lIns="45720" tIns="0" rIns="0" bIns="0"/>
          <a:lstStyle/>
          <a:p>
            <a:pPr marL="342900" indent="-342900">
              <a:spcBef>
                <a:spcPct val="20000"/>
              </a:spcBef>
              <a:buClr>
                <a:srgbClr val="030305"/>
              </a:buClr>
            </a:pPr>
            <a:r>
              <a:rPr lang="en-US" sz="1800">
                <a:solidFill>
                  <a:srgbClr val="030305"/>
                </a:solidFill>
                <a:latin typeface="Courier New" pitchFamily="49" charset="0"/>
              </a:rPr>
              <a:t>mul p2,p5,</a:t>
            </a:r>
            <a:r>
              <a:rPr lang="en-US" sz="1800">
                <a:solidFill>
                  <a:srgbClr val="FF0909"/>
                </a:solidFill>
                <a:latin typeface="Courier New" pitchFamily="49" charset="0"/>
              </a:rPr>
              <a:t>p6</a:t>
            </a:r>
            <a:endParaRPr lang="en-US" sz="1800">
              <a:solidFill>
                <a:srgbClr val="030305"/>
              </a:solidFill>
              <a:latin typeface="Courier New" pitchFamily="49" charset="0"/>
            </a:endParaRPr>
          </a:p>
        </p:txBody>
      </p:sp>
      <p:sp>
        <p:nvSpPr>
          <p:cNvPr id="13419" name="Rectangle 120"/>
          <p:cNvSpPr>
            <a:spLocks noChangeArrowheads="1"/>
          </p:cNvSpPr>
          <p:nvPr/>
        </p:nvSpPr>
        <p:spPr bwMode="auto">
          <a:xfrm>
            <a:off x="3562350" y="4140200"/>
            <a:ext cx="2171700" cy="274638"/>
          </a:xfrm>
          <a:prstGeom prst="rect">
            <a:avLst/>
          </a:prstGeom>
          <a:noFill/>
          <a:ln w="12700">
            <a:noFill/>
            <a:miter lim="800000"/>
            <a:headEnd/>
            <a:tailEnd/>
          </a:ln>
        </p:spPr>
        <p:txBody>
          <a:bodyPr lIns="45720" tIns="0" rIns="0" bIns="0"/>
          <a:lstStyle/>
          <a:p>
            <a:pPr marL="342900" indent="-342900">
              <a:spcBef>
                <a:spcPct val="20000"/>
              </a:spcBef>
              <a:buClr>
                <a:srgbClr val="030305"/>
              </a:buClr>
            </a:pPr>
            <a:r>
              <a:rPr lang="en-US" sz="1800" dirty="0">
                <a:solidFill>
                  <a:srgbClr val="030305"/>
                </a:solidFill>
                <a:latin typeface="Courier New" pitchFamily="49" charset="0"/>
              </a:rPr>
              <a:t>sub p2,p4,</a:t>
            </a:r>
            <a:r>
              <a:rPr lang="en-US" sz="1800" dirty="0">
                <a:solidFill>
                  <a:srgbClr val="FF0909"/>
                </a:solidFill>
                <a:latin typeface="Courier New" pitchFamily="49" charset="0"/>
              </a:rPr>
              <a:t>p5</a:t>
            </a:r>
            <a:endParaRPr lang="en-US" sz="1800" dirty="0">
              <a:solidFill>
                <a:srgbClr val="030305"/>
              </a:solidFill>
              <a:latin typeface="Courier New" pitchFamily="49" charset="0"/>
            </a:endParaRPr>
          </a:p>
        </p:txBody>
      </p:sp>
      <p:sp>
        <p:nvSpPr>
          <p:cNvPr id="13420" name="Rectangle 121"/>
          <p:cNvSpPr>
            <a:spLocks noChangeArrowheads="1"/>
          </p:cNvSpPr>
          <p:nvPr/>
        </p:nvSpPr>
        <p:spPr bwMode="auto">
          <a:xfrm>
            <a:off x="3562350" y="3865563"/>
            <a:ext cx="2171700" cy="274637"/>
          </a:xfrm>
          <a:prstGeom prst="rect">
            <a:avLst/>
          </a:prstGeom>
          <a:noFill/>
          <a:ln w="12700">
            <a:noFill/>
            <a:miter lim="800000"/>
            <a:headEnd/>
            <a:tailEnd/>
          </a:ln>
        </p:spPr>
        <p:txBody>
          <a:bodyPr lIns="45720" tIns="0" rIns="0" bIns="0"/>
          <a:lstStyle/>
          <a:p>
            <a:pPr marL="342900" indent="-342900">
              <a:spcBef>
                <a:spcPct val="20000"/>
              </a:spcBef>
              <a:buClr>
                <a:srgbClr val="030305"/>
              </a:buClr>
            </a:pPr>
            <a:r>
              <a:rPr lang="en-US" sz="1800" dirty="0">
                <a:solidFill>
                  <a:srgbClr val="030305"/>
                </a:solidFill>
                <a:latin typeface="Courier New" pitchFamily="49" charset="0"/>
              </a:rPr>
              <a:t>add p2,p3,</a:t>
            </a:r>
            <a:r>
              <a:rPr lang="en-US" sz="1800" dirty="0">
                <a:solidFill>
                  <a:srgbClr val="FF0909"/>
                </a:solidFill>
                <a:latin typeface="Courier New" pitchFamily="49" charset="0"/>
              </a:rPr>
              <a:t>p4</a:t>
            </a:r>
            <a:endParaRPr lang="en-US" sz="1800" dirty="0">
              <a:solidFill>
                <a:srgbClr val="030305"/>
              </a:solidFill>
              <a:latin typeface="Courier New" pitchFamily="49" charset="0"/>
            </a:endParaRPr>
          </a:p>
        </p:txBody>
      </p:sp>
      <p:sp>
        <p:nvSpPr>
          <p:cNvPr id="13421" name="Line 122"/>
          <p:cNvSpPr>
            <a:spLocks noChangeShapeType="1"/>
          </p:cNvSpPr>
          <p:nvPr/>
        </p:nvSpPr>
        <p:spPr bwMode="auto">
          <a:xfrm>
            <a:off x="3867150" y="3962400"/>
            <a:ext cx="2171700" cy="0"/>
          </a:xfrm>
          <a:prstGeom prst="line">
            <a:avLst/>
          </a:prstGeom>
          <a:noFill/>
          <a:ln w="28575" cap="sq">
            <a:noFill/>
            <a:round/>
            <a:headEnd/>
            <a:tailEnd/>
          </a:ln>
        </p:spPr>
        <p:txBody>
          <a:bodyPr lIns="45720" tIns="0" rIns="0" bIns="0"/>
          <a:lstStyle/>
          <a:p>
            <a:pPr algn="ctr" eaLnBrk="0" hangingPunct="0"/>
            <a:endParaRPr lang="en-US" sz="1800" b="0">
              <a:solidFill>
                <a:srgbClr val="40458C"/>
              </a:solidFill>
              <a:latin typeface="Arial Narrow" pitchFamily="34" charset="0"/>
            </a:endParaRPr>
          </a:p>
        </p:txBody>
      </p:sp>
      <p:sp>
        <p:nvSpPr>
          <p:cNvPr id="13422" name="Line 123"/>
          <p:cNvSpPr>
            <a:spLocks noChangeShapeType="1"/>
          </p:cNvSpPr>
          <p:nvPr/>
        </p:nvSpPr>
        <p:spPr bwMode="auto">
          <a:xfrm>
            <a:off x="6038850" y="3962400"/>
            <a:ext cx="0" cy="274638"/>
          </a:xfrm>
          <a:prstGeom prst="line">
            <a:avLst/>
          </a:prstGeom>
          <a:noFill/>
          <a:ln w="28575" cap="sq">
            <a:noFill/>
            <a:round/>
            <a:headEnd/>
            <a:tailEnd/>
          </a:ln>
        </p:spPr>
        <p:txBody>
          <a:bodyPr lIns="45720" tIns="0" rIns="0" bIns="0"/>
          <a:lstStyle/>
          <a:p>
            <a:pPr algn="ctr" eaLnBrk="0" hangingPunct="0"/>
            <a:endParaRPr lang="en-US" sz="1800" b="0">
              <a:solidFill>
                <a:srgbClr val="40458C"/>
              </a:solidFill>
              <a:latin typeface="Arial Narrow" pitchFamily="34" charset="0"/>
            </a:endParaRPr>
          </a:p>
        </p:txBody>
      </p:sp>
      <p:sp>
        <p:nvSpPr>
          <p:cNvPr id="13423" name="Line 124"/>
          <p:cNvSpPr>
            <a:spLocks noChangeShapeType="1"/>
          </p:cNvSpPr>
          <p:nvPr/>
        </p:nvSpPr>
        <p:spPr bwMode="auto">
          <a:xfrm>
            <a:off x="6038850" y="4237038"/>
            <a:ext cx="0" cy="274637"/>
          </a:xfrm>
          <a:prstGeom prst="line">
            <a:avLst/>
          </a:prstGeom>
          <a:noFill/>
          <a:ln w="28575" cap="sq">
            <a:noFill/>
            <a:round/>
            <a:headEnd/>
            <a:tailEnd/>
          </a:ln>
        </p:spPr>
        <p:txBody>
          <a:bodyPr lIns="45720" tIns="0" rIns="0" bIns="0"/>
          <a:lstStyle/>
          <a:p>
            <a:pPr algn="ctr" eaLnBrk="0" hangingPunct="0"/>
            <a:endParaRPr lang="en-US" sz="1800" b="0">
              <a:solidFill>
                <a:srgbClr val="40458C"/>
              </a:solidFill>
              <a:latin typeface="Arial Narrow" pitchFamily="34" charset="0"/>
            </a:endParaRPr>
          </a:p>
        </p:txBody>
      </p:sp>
      <p:sp>
        <p:nvSpPr>
          <p:cNvPr id="13424" name="Line 125"/>
          <p:cNvSpPr>
            <a:spLocks noChangeShapeType="1"/>
          </p:cNvSpPr>
          <p:nvPr/>
        </p:nvSpPr>
        <p:spPr bwMode="auto">
          <a:xfrm>
            <a:off x="6038850" y="4511675"/>
            <a:ext cx="0" cy="274638"/>
          </a:xfrm>
          <a:prstGeom prst="line">
            <a:avLst/>
          </a:prstGeom>
          <a:noFill/>
          <a:ln w="28575" cap="sq">
            <a:noFill/>
            <a:round/>
            <a:headEnd/>
            <a:tailEnd/>
          </a:ln>
        </p:spPr>
        <p:txBody>
          <a:bodyPr lIns="45720" tIns="0" rIns="0" bIns="0"/>
          <a:lstStyle/>
          <a:p>
            <a:pPr algn="ctr" eaLnBrk="0" hangingPunct="0"/>
            <a:endParaRPr lang="en-US" sz="1800" b="0">
              <a:solidFill>
                <a:srgbClr val="40458C"/>
              </a:solidFill>
              <a:latin typeface="Arial Narrow" pitchFamily="34" charset="0"/>
            </a:endParaRPr>
          </a:p>
        </p:txBody>
      </p:sp>
      <p:sp>
        <p:nvSpPr>
          <p:cNvPr id="13425" name="Line 126"/>
          <p:cNvSpPr>
            <a:spLocks noChangeShapeType="1"/>
          </p:cNvSpPr>
          <p:nvPr/>
        </p:nvSpPr>
        <p:spPr bwMode="auto">
          <a:xfrm>
            <a:off x="6038850" y="4786313"/>
            <a:ext cx="0" cy="274637"/>
          </a:xfrm>
          <a:prstGeom prst="line">
            <a:avLst/>
          </a:prstGeom>
          <a:noFill/>
          <a:ln w="28575" cap="sq">
            <a:noFill/>
            <a:round/>
            <a:headEnd/>
            <a:tailEnd/>
          </a:ln>
        </p:spPr>
        <p:txBody>
          <a:bodyPr lIns="45720" tIns="0" rIns="0" bIns="0"/>
          <a:lstStyle/>
          <a:p>
            <a:pPr algn="ctr" eaLnBrk="0" hangingPunct="0"/>
            <a:endParaRPr lang="en-US" sz="1800" b="0">
              <a:solidFill>
                <a:srgbClr val="40458C"/>
              </a:solidFill>
              <a:latin typeface="Arial Narrow" pitchFamily="34" charset="0"/>
            </a:endParaRPr>
          </a:p>
        </p:txBody>
      </p:sp>
      <p:sp>
        <p:nvSpPr>
          <p:cNvPr id="13426" name="Line 127"/>
          <p:cNvSpPr>
            <a:spLocks noChangeShapeType="1"/>
          </p:cNvSpPr>
          <p:nvPr/>
        </p:nvSpPr>
        <p:spPr bwMode="auto">
          <a:xfrm>
            <a:off x="3867150" y="5060950"/>
            <a:ext cx="2171700" cy="0"/>
          </a:xfrm>
          <a:prstGeom prst="line">
            <a:avLst/>
          </a:prstGeom>
          <a:noFill/>
          <a:ln w="28575" cap="sq">
            <a:noFill/>
            <a:round/>
            <a:headEnd/>
            <a:tailEnd/>
          </a:ln>
        </p:spPr>
        <p:txBody>
          <a:bodyPr lIns="45720" tIns="0" rIns="0" bIns="0"/>
          <a:lstStyle/>
          <a:p>
            <a:pPr algn="ctr" eaLnBrk="0" hangingPunct="0"/>
            <a:endParaRPr lang="en-US" sz="1800" b="0">
              <a:solidFill>
                <a:srgbClr val="40458C"/>
              </a:solidFill>
              <a:latin typeface="Arial Narrow" pitchFamily="34" charset="0"/>
            </a:endParaRPr>
          </a:p>
        </p:txBody>
      </p:sp>
      <p:sp>
        <p:nvSpPr>
          <p:cNvPr id="13427" name="Line 128"/>
          <p:cNvSpPr>
            <a:spLocks noChangeShapeType="1"/>
          </p:cNvSpPr>
          <p:nvPr/>
        </p:nvSpPr>
        <p:spPr bwMode="auto">
          <a:xfrm>
            <a:off x="3867150" y="3962400"/>
            <a:ext cx="0" cy="274638"/>
          </a:xfrm>
          <a:prstGeom prst="line">
            <a:avLst/>
          </a:prstGeom>
          <a:noFill/>
          <a:ln w="28575" cap="sq">
            <a:noFill/>
            <a:round/>
            <a:headEnd/>
            <a:tailEnd/>
          </a:ln>
        </p:spPr>
        <p:txBody>
          <a:bodyPr lIns="45720" tIns="0" rIns="0" bIns="0"/>
          <a:lstStyle/>
          <a:p>
            <a:pPr algn="ctr" eaLnBrk="0" hangingPunct="0"/>
            <a:endParaRPr lang="en-US" sz="1800" b="0">
              <a:solidFill>
                <a:srgbClr val="40458C"/>
              </a:solidFill>
              <a:latin typeface="Arial Narrow" pitchFamily="34" charset="0"/>
            </a:endParaRPr>
          </a:p>
        </p:txBody>
      </p:sp>
      <p:sp>
        <p:nvSpPr>
          <p:cNvPr id="13428" name="Line 129"/>
          <p:cNvSpPr>
            <a:spLocks noChangeShapeType="1"/>
          </p:cNvSpPr>
          <p:nvPr/>
        </p:nvSpPr>
        <p:spPr bwMode="auto">
          <a:xfrm>
            <a:off x="3867150" y="4237038"/>
            <a:ext cx="0" cy="274637"/>
          </a:xfrm>
          <a:prstGeom prst="line">
            <a:avLst/>
          </a:prstGeom>
          <a:noFill/>
          <a:ln w="28575" cap="sq">
            <a:noFill/>
            <a:round/>
            <a:headEnd/>
            <a:tailEnd/>
          </a:ln>
        </p:spPr>
        <p:txBody>
          <a:bodyPr lIns="45720" tIns="0" rIns="0" bIns="0"/>
          <a:lstStyle/>
          <a:p>
            <a:pPr algn="ctr" eaLnBrk="0" hangingPunct="0"/>
            <a:endParaRPr lang="en-US" sz="1800" b="0">
              <a:solidFill>
                <a:srgbClr val="40458C"/>
              </a:solidFill>
              <a:latin typeface="Arial Narrow" pitchFamily="34" charset="0"/>
            </a:endParaRPr>
          </a:p>
        </p:txBody>
      </p:sp>
      <p:sp>
        <p:nvSpPr>
          <p:cNvPr id="13429" name="Line 130"/>
          <p:cNvSpPr>
            <a:spLocks noChangeShapeType="1"/>
          </p:cNvSpPr>
          <p:nvPr/>
        </p:nvSpPr>
        <p:spPr bwMode="auto">
          <a:xfrm>
            <a:off x="3867150" y="4511675"/>
            <a:ext cx="0" cy="274638"/>
          </a:xfrm>
          <a:prstGeom prst="line">
            <a:avLst/>
          </a:prstGeom>
          <a:noFill/>
          <a:ln w="28575" cap="sq">
            <a:noFill/>
            <a:round/>
            <a:headEnd/>
            <a:tailEnd/>
          </a:ln>
        </p:spPr>
        <p:txBody>
          <a:bodyPr lIns="45720" tIns="0" rIns="0" bIns="0"/>
          <a:lstStyle/>
          <a:p>
            <a:pPr algn="ctr" eaLnBrk="0" hangingPunct="0"/>
            <a:endParaRPr lang="en-US" sz="1800" b="0">
              <a:solidFill>
                <a:srgbClr val="40458C"/>
              </a:solidFill>
              <a:latin typeface="Arial Narrow" pitchFamily="34" charset="0"/>
            </a:endParaRPr>
          </a:p>
        </p:txBody>
      </p:sp>
      <p:sp>
        <p:nvSpPr>
          <p:cNvPr id="13430" name="Line 131"/>
          <p:cNvSpPr>
            <a:spLocks noChangeShapeType="1"/>
          </p:cNvSpPr>
          <p:nvPr/>
        </p:nvSpPr>
        <p:spPr bwMode="auto">
          <a:xfrm>
            <a:off x="3867150" y="4786313"/>
            <a:ext cx="0" cy="274637"/>
          </a:xfrm>
          <a:prstGeom prst="line">
            <a:avLst/>
          </a:prstGeom>
          <a:noFill/>
          <a:ln w="28575" cap="sq">
            <a:noFill/>
            <a:round/>
            <a:headEnd/>
            <a:tailEnd/>
          </a:ln>
        </p:spPr>
        <p:txBody>
          <a:bodyPr lIns="45720" tIns="0" rIns="0" bIns="0"/>
          <a:lstStyle/>
          <a:p>
            <a:pPr algn="ctr" eaLnBrk="0" hangingPunct="0"/>
            <a:endParaRPr lang="en-US" sz="1800" b="0">
              <a:solidFill>
                <a:srgbClr val="40458C"/>
              </a:solidFill>
              <a:latin typeface="Arial Narrow" pitchFamily="34" charset="0"/>
            </a:endParaRPr>
          </a:p>
        </p:txBody>
      </p:sp>
      <p:sp>
        <p:nvSpPr>
          <p:cNvPr id="13431" name="Text Box 132"/>
          <p:cNvSpPr txBox="1">
            <a:spLocks noChangeArrowheads="1"/>
          </p:cNvSpPr>
          <p:nvPr/>
        </p:nvSpPr>
        <p:spPr bwMode="auto">
          <a:xfrm>
            <a:off x="5353050" y="4114800"/>
            <a:ext cx="546100" cy="369888"/>
          </a:xfrm>
          <a:prstGeom prst="rect">
            <a:avLst/>
          </a:prstGeom>
          <a:noFill/>
          <a:ln w="28575">
            <a:noFill/>
            <a:miter lim="800000"/>
            <a:headEnd/>
            <a:tailEnd/>
          </a:ln>
        </p:spPr>
        <p:txBody>
          <a:bodyPr wrap="none">
            <a:spAutoFit/>
          </a:bodyPr>
          <a:lstStyle/>
          <a:p>
            <a:pPr eaLnBrk="0" hangingPunct="0"/>
            <a:r>
              <a:rPr lang="en-US" sz="1800">
                <a:solidFill>
                  <a:srgbClr val="40458C"/>
                </a:solidFill>
                <a:latin typeface="Calibri" pitchFamily="34" charset="0"/>
              </a:rPr>
              <a:t>and</a:t>
            </a:r>
            <a:endParaRPr lang="en-US" sz="1800">
              <a:solidFill>
                <a:srgbClr val="ECD882"/>
              </a:solidFill>
              <a:latin typeface="Calibri" pitchFamily="34" charset="0"/>
            </a:endParaRPr>
          </a:p>
        </p:txBody>
      </p:sp>
      <p:sp>
        <p:nvSpPr>
          <p:cNvPr id="13432" name="Rectangle 133"/>
          <p:cNvSpPr>
            <a:spLocks noGrp="1" noChangeArrowheads="1"/>
          </p:cNvSpPr>
          <p:nvPr>
            <p:ph type="title"/>
          </p:nvPr>
        </p:nvSpPr>
        <p:spPr>
          <a:xfrm>
            <a:off x="1066800" y="76200"/>
            <a:ext cx="7620000" cy="1143000"/>
          </a:xfrm>
        </p:spPr>
        <p:txBody>
          <a:bodyPr/>
          <a:lstStyle/>
          <a:p>
            <a:pPr eaLnBrk="1" hangingPunct="1"/>
            <a:r>
              <a:rPr lang="en-US" sz="3600" dirty="0"/>
              <a:t>Dynamic Scheduling: The Big Picture</a:t>
            </a:r>
          </a:p>
        </p:txBody>
      </p:sp>
      <p:sp>
        <p:nvSpPr>
          <p:cNvPr id="13433" name="Rectangle 134" descr="Rectangle: Click to edit Master text styles&#10;Second level&#10;Third level&#10;Fourth level&#10;Fifth level"/>
          <p:cNvSpPr>
            <a:spLocks noGrp="1" noChangeArrowheads="1"/>
          </p:cNvSpPr>
          <p:nvPr>
            <p:ph idx="1"/>
          </p:nvPr>
        </p:nvSpPr>
        <p:spPr>
          <a:xfrm>
            <a:off x="304800" y="4964113"/>
            <a:ext cx="8534400" cy="1512887"/>
          </a:xfrm>
        </p:spPr>
        <p:txBody>
          <a:bodyPr/>
          <a:lstStyle/>
          <a:p>
            <a:pPr eaLnBrk="1" hangingPunct="1">
              <a:lnSpc>
                <a:spcPct val="90000"/>
              </a:lnSpc>
            </a:pPr>
            <a:r>
              <a:rPr lang="en-US" sz="2400" dirty="0"/>
              <a:t>Instructions fetch/decoded/renamed into </a:t>
            </a:r>
            <a:r>
              <a:rPr lang="en-US" sz="2400" i="1" dirty="0"/>
              <a:t>Instruction Buffer</a:t>
            </a:r>
          </a:p>
          <a:p>
            <a:pPr lvl="1" eaLnBrk="1" hangingPunct="1">
              <a:lnSpc>
                <a:spcPct val="90000"/>
              </a:lnSpc>
            </a:pPr>
            <a:r>
              <a:rPr lang="en-US" sz="2000" dirty="0"/>
              <a:t>Also called “instruction window” or “instruction scheduler”</a:t>
            </a:r>
          </a:p>
          <a:p>
            <a:pPr eaLnBrk="1" hangingPunct="1">
              <a:lnSpc>
                <a:spcPct val="90000"/>
              </a:lnSpc>
            </a:pPr>
            <a:r>
              <a:rPr lang="en-US" sz="2400" dirty="0"/>
              <a:t>Instructions (conceptually) check ready bits every cycle</a:t>
            </a:r>
          </a:p>
          <a:p>
            <a:pPr lvl="1" eaLnBrk="1" hangingPunct="1">
              <a:lnSpc>
                <a:spcPct val="90000"/>
              </a:lnSpc>
            </a:pPr>
            <a:r>
              <a:rPr lang="en-US" sz="2000" dirty="0"/>
              <a:t>Execute when ready  </a:t>
            </a:r>
          </a:p>
        </p:txBody>
      </p:sp>
      <p:sp>
        <p:nvSpPr>
          <p:cNvPr id="13434" name="Line 135"/>
          <p:cNvSpPr>
            <a:spLocks noChangeShapeType="1"/>
          </p:cNvSpPr>
          <p:nvPr/>
        </p:nvSpPr>
        <p:spPr bwMode="auto">
          <a:xfrm flipH="1">
            <a:off x="4114800" y="1196975"/>
            <a:ext cx="304800" cy="136525"/>
          </a:xfrm>
          <a:prstGeom prst="line">
            <a:avLst/>
          </a:prstGeom>
          <a:noFill/>
          <a:ln w="28575">
            <a:solidFill>
              <a:srgbClr val="FF0909"/>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435" name="Line 136"/>
          <p:cNvSpPr>
            <a:spLocks noChangeShapeType="1"/>
          </p:cNvSpPr>
          <p:nvPr/>
        </p:nvSpPr>
        <p:spPr bwMode="auto">
          <a:xfrm flipH="1">
            <a:off x="4191000" y="1501775"/>
            <a:ext cx="228600" cy="138113"/>
          </a:xfrm>
          <a:prstGeom prst="line">
            <a:avLst/>
          </a:prstGeom>
          <a:noFill/>
          <a:ln w="28575">
            <a:solidFill>
              <a:srgbClr val="FF0909"/>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sp>
        <p:nvSpPr>
          <p:cNvPr id="13436" name="Line 137"/>
          <p:cNvSpPr>
            <a:spLocks noChangeShapeType="1"/>
          </p:cNvSpPr>
          <p:nvPr/>
        </p:nvSpPr>
        <p:spPr bwMode="auto">
          <a:xfrm flipH="1">
            <a:off x="3733800" y="1265238"/>
            <a:ext cx="685800" cy="573087"/>
          </a:xfrm>
          <a:prstGeom prst="line">
            <a:avLst/>
          </a:prstGeom>
          <a:noFill/>
          <a:ln w="28575">
            <a:solidFill>
              <a:srgbClr val="FF0909"/>
            </a:solidFill>
            <a:round/>
            <a:headEnd/>
            <a:tailEnd type="triangle" w="med" len="med"/>
          </a:ln>
        </p:spPr>
        <p:txBody>
          <a:bodyPr wrap="none" anchor="ctr"/>
          <a:lstStyle/>
          <a:p>
            <a:pPr algn="ctr" eaLnBrk="0" hangingPunct="0"/>
            <a:endParaRPr lang="en-US" sz="1800" b="0">
              <a:solidFill>
                <a:srgbClr val="40458C"/>
              </a:solidFill>
              <a:latin typeface="Arial Narrow" pitchFamily="34" charset="0"/>
            </a:endParaRPr>
          </a:p>
        </p:txBody>
      </p:sp>
      <p:cxnSp>
        <p:nvCxnSpPr>
          <p:cNvPr id="78" name="Straight Arrow Connector 77"/>
          <p:cNvCxnSpPr/>
          <p:nvPr/>
        </p:nvCxnSpPr>
        <p:spPr bwMode="auto">
          <a:xfrm rot="5400000">
            <a:off x="-37306" y="4380706"/>
            <a:ext cx="990600" cy="1588"/>
          </a:xfrm>
          <a:prstGeom prst="straightConnector1">
            <a:avLst/>
          </a:prstGeom>
          <a:noFill/>
          <a:ln w="9525" cap="flat" cmpd="sng" algn="ctr">
            <a:solidFill>
              <a:schemeClr val="tx1"/>
            </a:solidFill>
            <a:prstDash val="solid"/>
            <a:round/>
            <a:headEnd type="none" w="med" len="med"/>
            <a:tailEnd type="arrow"/>
          </a:ln>
          <a:effectLst/>
        </p:spPr>
      </p:cxnSp>
      <p:sp>
        <p:nvSpPr>
          <p:cNvPr id="80" name="TextBox 79"/>
          <p:cNvSpPr txBox="1"/>
          <p:nvPr/>
        </p:nvSpPr>
        <p:spPr>
          <a:xfrm>
            <a:off x="304800" y="4038600"/>
            <a:ext cx="76200" cy="461665"/>
          </a:xfrm>
          <a:prstGeom prst="rect">
            <a:avLst/>
          </a:prstGeom>
          <a:noFill/>
        </p:spPr>
        <p:txBody>
          <a:bodyPr wrap="square" rtlCol="0">
            <a:spAutoFit/>
          </a:bodyPr>
          <a:lstStyle/>
          <a:p>
            <a:r>
              <a:rPr lang="en-US" dirty="0"/>
              <a:t>t</a:t>
            </a:r>
          </a:p>
        </p:txBody>
      </p:sp>
      <p:sp>
        <p:nvSpPr>
          <p:cNvPr id="2" name="Slide Number Placeholder 1"/>
          <p:cNvSpPr>
            <a:spLocks noGrp="1"/>
          </p:cNvSpPr>
          <p:nvPr>
            <p:ph type="sldNum" sz="quarter" idx="12"/>
          </p:nvPr>
        </p:nvSpPr>
        <p:spPr/>
        <p:txBody>
          <a:bodyPr/>
          <a:lstStyle/>
          <a:p>
            <a:fld id="{42D40977-8517-4430-9491-E6F8AF73A7FB}" type="slidenum">
              <a:rPr lang="en-US" smtClean="0"/>
              <a:pPr/>
              <a:t>37</a:t>
            </a:fld>
            <a:endParaRPr lang="en-US" dirty="0"/>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488097"/>
            <a:ext cx="8001000" cy="685800"/>
          </a:xfrm>
        </p:spPr>
        <p:txBody>
          <a:bodyPr/>
          <a:lstStyle/>
          <a:p>
            <a:pPr eaLnBrk="1" hangingPunct="1"/>
            <a:r>
              <a:rPr lang="en-US" sz="3600" dirty="0"/>
              <a:t>Going Forward: </a:t>
            </a:r>
            <a:br>
              <a:rPr lang="en-US" sz="3600" dirty="0"/>
            </a:br>
            <a:r>
              <a:rPr lang="en-US" sz="3600" dirty="0"/>
              <a:t>What’s Next</a:t>
            </a:r>
          </a:p>
        </p:txBody>
      </p:sp>
      <p:sp>
        <p:nvSpPr>
          <p:cNvPr id="19459"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z="2400" dirty="0"/>
              <a:t>We’ll build this up in steps over the next few weeks</a:t>
            </a:r>
            <a:br>
              <a:rPr lang="en-US" sz="2400" dirty="0"/>
            </a:br>
            <a:endParaRPr lang="en-US" sz="2400" dirty="0"/>
          </a:p>
          <a:p>
            <a:pPr lvl="1" eaLnBrk="1" hangingPunct="1"/>
            <a:r>
              <a:rPr lang="en-US" sz="2000" dirty="0"/>
              <a:t>Register renaming to eliminate “false” dependencies</a:t>
            </a:r>
          </a:p>
          <a:p>
            <a:pPr lvl="1" eaLnBrk="1" hangingPunct="1"/>
            <a:endParaRPr lang="en-US" sz="2000" dirty="0"/>
          </a:p>
          <a:p>
            <a:pPr lvl="1" eaLnBrk="1" hangingPunct="1"/>
            <a:r>
              <a:rPr lang="en-US" sz="2000" dirty="0"/>
              <a:t>“</a:t>
            </a:r>
            <a:r>
              <a:rPr lang="en-US" sz="2000" dirty="0" err="1"/>
              <a:t>Tomasulo’s</a:t>
            </a:r>
            <a:r>
              <a:rPr lang="en-US" sz="2000" dirty="0"/>
              <a:t> algorithm” to implement </a:t>
            </a:r>
            <a:r>
              <a:rPr lang="en-US" sz="2000" dirty="0" err="1"/>
              <a:t>OoO</a:t>
            </a:r>
            <a:r>
              <a:rPr lang="en-US" sz="2000" dirty="0"/>
              <a:t> execution</a:t>
            </a:r>
          </a:p>
          <a:p>
            <a:pPr lvl="1" eaLnBrk="1" hangingPunct="1"/>
            <a:endParaRPr lang="en-US" sz="2000" dirty="0"/>
          </a:p>
          <a:p>
            <a:pPr lvl="1" eaLnBrk="1" hangingPunct="1"/>
            <a:r>
              <a:rPr lang="en-US" sz="2000" dirty="0"/>
              <a:t>Handling precise state and speculation</a:t>
            </a:r>
          </a:p>
          <a:p>
            <a:pPr lvl="1" eaLnBrk="1" hangingPunct="1"/>
            <a:endParaRPr lang="en-US" sz="2000" dirty="0"/>
          </a:p>
          <a:p>
            <a:pPr lvl="1" eaLnBrk="1" hangingPunct="1"/>
            <a:r>
              <a:rPr lang="en-US" sz="2000" dirty="0"/>
              <a:t>Handling memory dependencies</a:t>
            </a:r>
          </a:p>
          <a:p>
            <a:pPr lvl="2" eaLnBrk="1" hangingPunct="1"/>
            <a:endParaRPr lang="en-US" sz="1800" dirty="0"/>
          </a:p>
          <a:p>
            <a:pPr lvl="2" eaLnBrk="1" hangingPunct="1"/>
            <a:endParaRPr lang="en-US" sz="1800" dirty="0"/>
          </a:p>
          <a:p>
            <a:pPr eaLnBrk="1" hangingPunct="1"/>
            <a:r>
              <a:rPr lang="en-US" sz="2400" dirty="0"/>
              <a:t>Let’s get started!</a:t>
            </a:r>
          </a:p>
        </p:txBody>
      </p:sp>
      <p:sp>
        <p:nvSpPr>
          <p:cNvPr id="4" name="TextBox 3"/>
          <p:cNvSpPr txBox="1"/>
          <p:nvPr/>
        </p:nvSpPr>
        <p:spPr>
          <a:xfrm>
            <a:off x="0" y="0"/>
            <a:ext cx="1592103" cy="830997"/>
          </a:xfrm>
          <a:prstGeom prst="rect">
            <a:avLst/>
          </a:prstGeom>
          <a:noFill/>
        </p:spPr>
        <p:txBody>
          <a:bodyPr wrap="none" rtlCol="0">
            <a:spAutoFit/>
          </a:bodyPr>
          <a:lstStyle/>
          <a:p>
            <a:r>
              <a:rPr lang="en-US" sz="1200" dirty="0">
                <a:solidFill>
                  <a:srgbClr val="00B0F0"/>
                </a:solidFill>
              </a:rPr>
              <a:t>Exploiting ILP:</a:t>
            </a:r>
          </a:p>
          <a:p>
            <a:r>
              <a:rPr lang="en-US" sz="1200" dirty="0">
                <a:solidFill>
                  <a:srgbClr val="00B0F0"/>
                </a:solidFill>
              </a:rPr>
              <a:t>  Basics</a:t>
            </a:r>
          </a:p>
          <a:p>
            <a:r>
              <a:rPr lang="en-US" sz="1200" dirty="0">
                <a:solidFill>
                  <a:srgbClr val="00B0F0"/>
                </a:solidFill>
              </a:rPr>
              <a:t>  Measuring ILP</a:t>
            </a:r>
          </a:p>
          <a:p>
            <a:r>
              <a:rPr lang="en-US" sz="1200" dirty="0">
                <a:solidFill>
                  <a:srgbClr val="FF0000"/>
                </a:solidFill>
              </a:rPr>
              <a:t>  Dynamic execution  </a:t>
            </a:r>
          </a:p>
        </p:txBody>
      </p:sp>
      <p:sp>
        <p:nvSpPr>
          <p:cNvPr id="2" name="Slide Number Placeholder 1"/>
          <p:cNvSpPr>
            <a:spLocks noGrp="1"/>
          </p:cNvSpPr>
          <p:nvPr>
            <p:ph type="sldNum" sz="quarter" idx="12"/>
          </p:nvPr>
        </p:nvSpPr>
        <p:spPr/>
        <p:txBody>
          <a:bodyPr/>
          <a:lstStyle/>
          <a:p>
            <a:fld id="{42D40977-8517-4430-9491-E6F8AF73A7FB}"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F72B619-5335-47CD-9704-7F7989AC06B9}" type="slidenum">
              <a:rPr lang="en-US" smtClean="0"/>
              <a:pPr/>
              <a:t>39</a:t>
            </a:fld>
            <a:endParaRPr lang="en-US" dirty="0"/>
          </a:p>
        </p:txBody>
      </p:sp>
      <p:sp>
        <p:nvSpPr>
          <p:cNvPr id="526338" name="Rectangle 2"/>
          <p:cNvSpPr>
            <a:spLocks noGrp="1" noChangeArrowheads="1"/>
          </p:cNvSpPr>
          <p:nvPr>
            <p:ph type="title"/>
          </p:nvPr>
        </p:nvSpPr>
        <p:spPr/>
        <p:txBody>
          <a:bodyPr/>
          <a:lstStyle/>
          <a:p>
            <a:r>
              <a:rPr lang="en-US"/>
              <a:t>Dependency vs. Hazard</a:t>
            </a:r>
          </a:p>
        </p:txBody>
      </p:sp>
      <p:sp>
        <p:nvSpPr>
          <p:cNvPr id="526339" name="Rectangle 3"/>
          <p:cNvSpPr>
            <a:spLocks noGrp="1" noChangeArrowheads="1"/>
          </p:cNvSpPr>
          <p:nvPr>
            <p:ph type="body" idx="1"/>
          </p:nvPr>
        </p:nvSpPr>
        <p:spPr/>
        <p:txBody>
          <a:bodyPr/>
          <a:lstStyle/>
          <a:p>
            <a:r>
              <a:rPr lang="en-US" dirty="0"/>
              <a:t>A dependency exists </a:t>
            </a:r>
            <a:r>
              <a:rPr lang="en-US" i="1" dirty="0"/>
              <a:t>independent</a:t>
            </a:r>
            <a:r>
              <a:rPr lang="en-US" dirty="0"/>
              <a:t> of the hardware.</a:t>
            </a:r>
          </a:p>
          <a:p>
            <a:pPr lvl="1"/>
            <a:r>
              <a:rPr lang="en-US" dirty="0"/>
              <a:t>So if Inst #1’s result is needed for Inst #1000 there is a dependency</a:t>
            </a:r>
          </a:p>
          <a:p>
            <a:pPr lvl="1"/>
            <a:r>
              <a:rPr lang="en-US" dirty="0"/>
              <a:t>It is only a </a:t>
            </a:r>
            <a:r>
              <a:rPr lang="en-US" i="1" dirty="0"/>
              <a:t>hazard</a:t>
            </a:r>
            <a:r>
              <a:rPr lang="en-US" dirty="0"/>
              <a:t> if the hardware has to deal with it.  </a:t>
            </a:r>
          </a:p>
          <a:p>
            <a:pPr lvl="2"/>
            <a:r>
              <a:rPr lang="en-US" dirty="0"/>
              <a:t>So in our pipelined machine we only worried if there wasn’t a “buffer” of two instructions between the dependent instructions.</a:t>
            </a:r>
          </a:p>
        </p:txBody>
      </p:sp>
      <p:sp>
        <p:nvSpPr>
          <p:cNvPr id="6" name="TextBox 5"/>
          <p:cNvSpPr txBox="1"/>
          <p:nvPr/>
        </p:nvSpPr>
        <p:spPr>
          <a:xfrm>
            <a:off x="0" y="0"/>
            <a:ext cx="1515158" cy="276999"/>
          </a:xfrm>
          <a:prstGeom prst="rect">
            <a:avLst/>
          </a:prstGeom>
          <a:noFill/>
        </p:spPr>
        <p:txBody>
          <a:bodyPr wrap="none" rtlCol="0">
            <a:spAutoFit/>
          </a:bodyPr>
          <a:lstStyle/>
          <a:p>
            <a:r>
              <a:rPr lang="en-US" sz="1200" dirty="0">
                <a:solidFill>
                  <a:srgbClr val="FF0000"/>
                </a:solidFill>
              </a:rPr>
              <a:t>Dynamic execution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99D84BE-ACA8-402E-ACC9-670999EACE81}" type="slidenum">
              <a:rPr lang="en-US" smtClean="0"/>
              <a:pPr/>
              <a:t>4</a:t>
            </a:fld>
            <a:endParaRPr lang="en-US" dirty="0"/>
          </a:p>
        </p:txBody>
      </p:sp>
      <p:sp>
        <p:nvSpPr>
          <p:cNvPr id="438274" name="Rectangle 2"/>
          <p:cNvSpPr>
            <a:spLocks noGrp="1" noChangeArrowheads="1"/>
          </p:cNvSpPr>
          <p:nvPr>
            <p:ph type="title"/>
          </p:nvPr>
        </p:nvSpPr>
        <p:spPr/>
        <p:txBody>
          <a:bodyPr/>
          <a:lstStyle/>
          <a:p>
            <a:r>
              <a:rPr lang="en-US" dirty="0"/>
              <a:t>Three approaches to </a:t>
            </a:r>
            <a:br>
              <a:rPr lang="en-US" dirty="0"/>
            </a:br>
            <a:r>
              <a:rPr lang="en-US" dirty="0"/>
              <a:t>handling data hazards</a:t>
            </a:r>
          </a:p>
        </p:txBody>
      </p:sp>
      <p:sp>
        <p:nvSpPr>
          <p:cNvPr id="438275" name="Rectangle 3"/>
          <p:cNvSpPr>
            <a:spLocks noGrp="1" noChangeArrowheads="1"/>
          </p:cNvSpPr>
          <p:nvPr>
            <p:ph type="body" idx="1"/>
          </p:nvPr>
        </p:nvSpPr>
        <p:spPr/>
        <p:txBody>
          <a:bodyPr/>
          <a:lstStyle/>
          <a:p>
            <a:pPr>
              <a:lnSpc>
                <a:spcPct val="90000"/>
              </a:lnSpc>
            </a:pPr>
            <a:r>
              <a:rPr lang="en-US" dirty="0"/>
              <a:t>Avoidance</a:t>
            </a:r>
          </a:p>
          <a:p>
            <a:pPr lvl="1">
              <a:lnSpc>
                <a:spcPct val="90000"/>
              </a:lnSpc>
            </a:pPr>
            <a:r>
              <a:rPr lang="en-US" dirty="0"/>
              <a:t>Make sure there are no hazards in the code</a:t>
            </a:r>
          </a:p>
          <a:p>
            <a:pPr>
              <a:lnSpc>
                <a:spcPct val="90000"/>
              </a:lnSpc>
            </a:pPr>
            <a:r>
              <a:rPr lang="en-US" dirty="0"/>
              <a:t>Detect and Stall</a:t>
            </a:r>
          </a:p>
          <a:p>
            <a:pPr lvl="1">
              <a:lnSpc>
                <a:spcPct val="90000"/>
              </a:lnSpc>
            </a:pPr>
            <a:r>
              <a:rPr lang="en-US" dirty="0"/>
              <a:t>If hazards exist, stall the processor until they go away.</a:t>
            </a:r>
          </a:p>
          <a:p>
            <a:pPr>
              <a:lnSpc>
                <a:spcPct val="90000"/>
              </a:lnSpc>
            </a:pPr>
            <a:r>
              <a:rPr lang="en-US" dirty="0"/>
              <a:t>Detect and Forward</a:t>
            </a:r>
          </a:p>
          <a:p>
            <a:pPr lvl="1">
              <a:lnSpc>
                <a:spcPct val="90000"/>
              </a:lnSpc>
            </a:pPr>
            <a:r>
              <a:rPr lang="en-US" dirty="0"/>
              <a:t>If hazards exist, fix up the pipeline to get the correct value (if possible)</a:t>
            </a:r>
          </a:p>
        </p:txBody>
      </p:sp>
    </p:spTree>
    <p:extLst>
      <p:ext uri="{BB962C8B-B14F-4D97-AF65-F5344CB8AC3E}">
        <p14:creationId xmlns:p14="http://schemas.microsoft.com/office/powerpoint/2010/main" val="4232229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0D83B9B-EB2E-4F65-B96E-9F879A3EF07B}" type="slidenum">
              <a:rPr lang="en-US" smtClean="0"/>
              <a:pPr/>
              <a:t>40</a:t>
            </a:fld>
            <a:endParaRPr lang="en-US" dirty="0"/>
          </a:p>
        </p:txBody>
      </p:sp>
      <p:sp>
        <p:nvSpPr>
          <p:cNvPr id="527362" name="Rectangle 2"/>
          <p:cNvSpPr>
            <a:spLocks noGrp="1" noChangeArrowheads="1"/>
          </p:cNvSpPr>
          <p:nvPr>
            <p:ph type="title"/>
          </p:nvPr>
        </p:nvSpPr>
        <p:spPr/>
        <p:txBody>
          <a:bodyPr/>
          <a:lstStyle/>
          <a:p>
            <a:r>
              <a:rPr lang="en-US" dirty="0"/>
              <a:t>True Data dependencies</a:t>
            </a:r>
          </a:p>
        </p:txBody>
      </p:sp>
      <p:sp>
        <p:nvSpPr>
          <p:cNvPr id="527363" name="Rectangle 3"/>
          <p:cNvSpPr>
            <a:spLocks noGrp="1" noChangeArrowheads="1"/>
          </p:cNvSpPr>
          <p:nvPr>
            <p:ph type="body" idx="1"/>
          </p:nvPr>
        </p:nvSpPr>
        <p:spPr/>
        <p:txBody>
          <a:bodyPr/>
          <a:lstStyle/>
          <a:p>
            <a:r>
              <a:rPr lang="en-US" dirty="0"/>
              <a:t>True data dependency</a:t>
            </a:r>
          </a:p>
          <a:p>
            <a:pPr lvl="1"/>
            <a:r>
              <a:rPr lang="en-US" dirty="0"/>
              <a:t>RAW – Read after Write</a:t>
            </a:r>
          </a:p>
          <a:p>
            <a:pPr lvl="2">
              <a:buFontTx/>
              <a:buNone/>
            </a:pPr>
            <a:r>
              <a:rPr lang="en-US" dirty="0">
                <a:solidFill>
                  <a:srgbClr val="FF0000"/>
                </a:solidFill>
              </a:rPr>
              <a:t>R1</a:t>
            </a:r>
            <a:r>
              <a:rPr lang="en-US" dirty="0"/>
              <a:t>=R2+R3</a:t>
            </a:r>
          </a:p>
          <a:p>
            <a:pPr lvl="2">
              <a:buFontTx/>
              <a:buNone/>
            </a:pPr>
            <a:endParaRPr lang="en-US" dirty="0"/>
          </a:p>
          <a:p>
            <a:pPr lvl="2">
              <a:buFontTx/>
              <a:buNone/>
            </a:pPr>
            <a:r>
              <a:rPr lang="en-US" dirty="0"/>
              <a:t>R4=</a:t>
            </a:r>
            <a:r>
              <a:rPr lang="en-US" dirty="0">
                <a:solidFill>
                  <a:srgbClr val="FF0000"/>
                </a:solidFill>
              </a:rPr>
              <a:t>R1</a:t>
            </a:r>
            <a:r>
              <a:rPr lang="en-US" dirty="0"/>
              <a:t>+R5</a:t>
            </a:r>
            <a:br>
              <a:rPr lang="en-US" dirty="0"/>
            </a:br>
            <a:endParaRPr lang="en-US" dirty="0"/>
          </a:p>
          <a:p>
            <a:r>
              <a:rPr lang="en-US" dirty="0"/>
              <a:t>True dependencies prevent reordering</a:t>
            </a:r>
          </a:p>
          <a:p>
            <a:pPr lvl="1"/>
            <a:r>
              <a:rPr lang="en-US" dirty="0"/>
              <a:t>(Mostly) unavoidable</a:t>
            </a:r>
          </a:p>
          <a:p>
            <a:pPr lvl="2">
              <a:buFontTx/>
              <a:buNone/>
            </a:pPr>
            <a:endParaRPr lang="en-US" dirty="0"/>
          </a:p>
        </p:txBody>
      </p:sp>
      <p:sp>
        <p:nvSpPr>
          <p:cNvPr id="527364" name="Line 4"/>
          <p:cNvSpPr>
            <a:spLocks noChangeShapeType="1"/>
          </p:cNvSpPr>
          <p:nvPr/>
        </p:nvSpPr>
        <p:spPr bwMode="auto">
          <a:xfrm>
            <a:off x="2362200" y="3200400"/>
            <a:ext cx="304800" cy="533400"/>
          </a:xfrm>
          <a:prstGeom prst="line">
            <a:avLst/>
          </a:prstGeom>
          <a:noFill/>
          <a:ln w="28575">
            <a:solidFill>
              <a:srgbClr val="FF0000"/>
            </a:solidFill>
            <a:round/>
            <a:headEnd/>
            <a:tailEnd type="triangle" w="med" len="med"/>
          </a:ln>
          <a:effectLst/>
        </p:spPr>
        <p:txBody>
          <a:bodyPr/>
          <a:lstStyle/>
          <a:p>
            <a:endParaRPr lang="en-US"/>
          </a:p>
        </p:txBody>
      </p:sp>
      <p:sp>
        <p:nvSpPr>
          <p:cNvPr id="7" name="TextBox 6"/>
          <p:cNvSpPr txBox="1"/>
          <p:nvPr/>
        </p:nvSpPr>
        <p:spPr>
          <a:xfrm>
            <a:off x="0" y="0"/>
            <a:ext cx="1438214" cy="646331"/>
          </a:xfrm>
          <a:prstGeom prst="rect">
            <a:avLst/>
          </a:prstGeom>
          <a:noFill/>
        </p:spPr>
        <p:txBody>
          <a:bodyPr wrap="none" rtlCol="0">
            <a:spAutoFit/>
          </a:bodyPr>
          <a:lstStyle/>
          <a:p>
            <a:r>
              <a:rPr lang="en-US" sz="1200" dirty="0">
                <a:solidFill>
                  <a:srgbClr val="00B0F0"/>
                </a:solidFill>
              </a:rPr>
              <a:t>Dynamic execution</a:t>
            </a:r>
          </a:p>
          <a:p>
            <a:r>
              <a:rPr lang="en-US" sz="1200" dirty="0">
                <a:solidFill>
                  <a:srgbClr val="FF0000"/>
                </a:solidFill>
              </a:rPr>
              <a:t>  Hazards</a:t>
            </a:r>
          </a:p>
          <a:p>
            <a:r>
              <a:rPr lang="en-US" sz="1200" dirty="0">
                <a:solidFill>
                  <a:srgbClr val="FF0000"/>
                </a:solidFill>
              </a:rPr>
              <a:t>  </a:t>
            </a:r>
            <a:r>
              <a:rPr lang="en-US" sz="1200" dirty="0">
                <a:solidFill>
                  <a:srgbClr val="00B0F0"/>
                </a:solidFill>
              </a:rPr>
              <a:t>Renaming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dirty="0"/>
              <a:t>False Data Dependencies</a:t>
            </a:r>
          </a:p>
        </p:txBody>
      </p:sp>
      <p:sp>
        <p:nvSpPr>
          <p:cNvPr id="528387" name="Rectangle 3"/>
          <p:cNvSpPr>
            <a:spLocks noGrp="1" noChangeArrowheads="1"/>
          </p:cNvSpPr>
          <p:nvPr>
            <p:ph idx="1"/>
          </p:nvPr>
        </p:nvSpPr>
        <p:spPr>
          <a:xfrm>
            <a:off x="1066800" y="1524000"/>
            <a:ext cx="7620000" cy="4343400"/>
          </a:xfrm>
        </p:spPr>
        <p:txBody>
          <a:bodyPr/>
          <a:lstStyle/>
          <a:p>
            <a:r>
              <a:rPr lang="en-US" dirty="0"/>
              <a:t>False or Name dependencies</a:t>
            </a:r>
          </a:p>
          <a:p>
            <a:pPr lvl="1"/>
            <a:r>
              <a:rPr lang="en-US" dirty="0"/>
              <a:t>WAW – Write after Write</a:t>
            </a:r>
          </a:p>
          <a:p>
            <a:pPr lvl="2">
              <a:buFontTx/>
              <a:buNone/>
            </a:pPr>
            <a:r>
              <a:rPr lang="en-US" sz="2000" dirty="0">
                <a:solidFill>
                  <a:srgbClr val="FF0000"/>
                </a:solidFill>
              </a:rPr>
              <a:t>R1</a:t>
            </a:r>
            <a:r>
              <a:rPr lang="en-US" sz="2000" dirty="0"/>
              <a:t>=R2+R3</a:t>
            </a:r>
          </a:p>
          <a:p>
            <a:pPr lvl="2">
              <a:buFontTx/>
              <a:buNone/>
            </a:pPr>
            <a:endParaRPr lang="en-US" sz="2000" dirty="0"/>
          </a:p>
          <a:p>
            <a:pPr lvl="2">
              <a:buFontTx/>
              <a:buNone/>
            </a:pPr>
            <a:r>
              <a:rPr lang="en-US" sz="2000" dirty="0">
                <a:solidFill>
                  <a:srgbClr val="FF0000"/>
                </a:solidFill>
              </a:rPr>
              <a:t>R1</a:t>
            </a:r>
            <a:r>
              <a:rPr lang="en-US" sz="2000" dirty="0"/>
              <a:t>=R4+R5</a:t>
            </a:r>
          </a:p>
          <a:p>
            <a:pPr lvl="1"/>
            <a:r>
              <a:rPr lang="en-US" dirty="0"/>
              <a:t>WAR – Write after Read</a:t>
            </a:r>
          </a:p>
          <a:p>
            <a:pPr lvl="2">
              <a:buFontTx/>
              <a:buNone/>
            </a:pPr>
            <a:r>
              <a:rPr lang="en-US" sz="2000" dirty="0"/>
              <a:t>R2=</a:t>
            </a:r>
            <a:r>
              <a:rPr lang="en-US" sz="2000" dirty="0">
                <a:solidFill>
                  <a:srgbClr val="FF0000"/>
                </a:solidFill>
              </a:rPr>
              <a:t>R1</a:t>
            </a:r>
            <a:r>
              <a:rPr lang="en-US" sz="2000" dirty="0"/>
              <a:t>+R3</a:t>
            </a:r>
          </a:p>
          <a:p>
            <a:pPr lvl="2">
              <a:buFontTx/>
              <a:buNone/>
            </a:pPr>
            <a:endParaRPr lang="en-US" sz="2000" dirty="0"/>
          </a:p>
          <a:p>
            <a:pPr lvl="2">
              <a:buFontTx/>
              <a:buNone/>
            </a:pPr>
            <a:r>
              <a:rPr lang="en-US" sz="2000" dirty="0">
                <a:solidFill>
                  <a:srgbClr val="FF0000"/>
                </a:solidFill>
              </a:rPr>
              <a:t>R1</a:t>
            </a:r>
            <a:r>
              <a:rPr lang="en-US" sz="2000" dirty="0"/>
              <a:t>=R4+R5</a:t>
            </a:r>
            <a:br>
              <a:rPr lang="en-US" sz="2000" dirty="0"/>
            </a:br>
            <a:endParaRPr lang="en-US" sz="1400" dirty="0"/>
          </a:p>
          <a:p>
            <a:r>
              <a:rPr lang="en-US" dirty="0"/>
              <a:t>False dependencies prevent reordering</a:t>
            </a:r>
          </a:p>
          <a:p>
            <a:pPr lvl="1"/>
            <a:r>
              <a:rPr lang="en-US" sz="2400" dirty="0"/>
              <a:t>Can they be eliminated? (Yes, with renaming!)</a:t>
            </a:r>
          </a:p>
        </p:txBody>
      </p:sp>
      <p:sp>
        <p:nvSpPr>
          <p:cNvPr id="7" name="Slide Number Placeholder 5"/>
          <p:cNvSpPr>
            <a:spLocks noGrp="1"/>
          </p:cNvSpPr>
          <p:nvPr>
            <p:ph type="sldNum" sz="quarter" idx="12"/>
          </p:nvPr>
        </p:nvSpPr>
        <p:spPr/>
        <p:txBody>
          <a:bodyPr/>
          <a:lstStyle/>
          <a:p>
            <a:fld id="{7CB70535-3B83-46E9-A17E-4151C2CBEC5F}" type="slidenum">
              <a:rPr lang="en-US" smtClean="0"/>
              <a:pPr/>
              <a:t>41</a:t>
            </a:fld>
            <a:endParaRPr lang="en-US" dirty="0"/>
          </a:p>
        </p:txBody>
      </p:sp>
      <p:sp>
        <p:nvSpPr>
          <p:cNvPr id="528388" name="Line 4"/>
          <p:cNvSpPr>
            <a:spLocks noChangeShapeType="1"/>
          </p:cNvSpPr>
          <p:nvPr/>
        </p:nvSpPr>
        <p:spPr bwMode="auto">
          <a:xfrm>
            <a:off x="2209800" y="2895600"/>
            <a:ext cx="0" cy="533400"/>
          </a:xfrm>
          <a:prstGeom prst="line">
            <a:avLst/>
          </a:prstGeom>
          <a:noFill/>
          <a:ln w="28575">
            <a:solidFill>
              <a:srgbClr val="FF0000"/>
            </a:solidFill>
            <a:round/>
            <a:headEnd/>
            <a:tailEnd type="triangle" w="med" len="med"/>
          </a:ln>
          <a:effectLst/>
        </p:spPr>
        <p:txBody>
          <a:bodyPr/>
          <a:lstStyle/>
          <a:p>
            <a:endParaRPr lang="en-US"/>
          </a:p>
        </p:txBody>
      </p:sp>
      <p:sp>
        <p:nvSpPr>
          <p:cNvPr id="528389" name="Line 5"/>
          <p:cNvSpPr>
            <a:spLocks noChangeShapeType="1"/>
          </p:cNvSpPr>
          <p:nvPr/>
        </p:nvSpPr>
        <p:spPr bwMode="auto">
          <a:xfrm flipH="1">
            <a:off x="2286000" y="4495800"/>
            <a:ext cx="381000" cy="533400"/>
          </a:xfrm>
          <a:prstGeom prst="line">
            <a:avLst/>
          </a:prstGeom>
          <a:noFill/>
          <a:ln w="28575">
            <a:solidFill>
              <a:srgbClr val="FF0000"/>
            </a:solidFill>
            <a:round/>
            <a:headEnd/>
            <a:tailEnd type="triangle" w="med" len="med"/>
          </a:ln>
          <a:effectLst/>
        </p:spPr>
        <p:txBody>
          <a:bodyPr/>
          <a:lstStyle/>
          <a:p>
            <a:endParaRPr lang="en-US"/>
          </a:p>
        </p:txBody>
      </p:sp>
      <p:sp>
        <p:nvSpPr>
          <p:cNvPr id="9" name="TextBox 8"/>
          <p:cNvSpPr txBox="1"/>
          <p:nvPr/>
        </p:nvSpPr>
        <p:spPr>
          <a:xfrm>
            <a:off x="0" y="0"/>
            <a:ext cx="1438214" cy="646331"/>
          </a:xfrm>
          <a:prstGeom prst="rect">
            <a:avLst/>
          </a:prstGeom>
          <a:noFill/>
        </p:spPr>
        <p:txBody>
          <a:bodyPr wrap="none" rtlCol="0">
            <a:spAutoFit/>
          </a:bodyPr>
          <a:lstStyle/>
          <a:p>
            <a:r>
              <a:rPr lang="en-US" sz="1200" dirty="0">
                <a:solidFill>
                  <a:srgbClr val="00B0F0"/>
                </a:solidFill>
              </a:rPr>
              <a:t>Dynamic execution</a:t>
            </a:r>
          </a:p>
          <a:p>
            <a:r>
              <a:rPr lang="en-US" sz="1200" dirty="0">
                <a:solidFill>
                  <a:srgbClr val="FF0000"/>
                </a:solidFill>
              </a:rPr>
              <a:t>  Hazards</a:t>
            </a:r>
          </a:p>
          <a:p>
            <a:r>
              <a:rPr lang="en-US" sz="1200" dirty="0">
                <a:solidFill>
                  <a:srgbClr val="FF0000"/>
                </a:solidFill>
              </a:rPr>
              <a:t>  </a:t>
            </a:r>
            <a:r>
              <a:rPr lang="en-US" sz="1200" dirty="0">
                <a:solidFill>
                  <a:srgbClr val="00B0F0"/>
                </a:solidFill>
              </a:rPr>
              <a:t>Renaming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6"/>
          <p:cNvSpPr>
            <a:spLocks noGrp="1"/>
          </p:cNvSpPr>
          <p:nvPr>
            <p:ph type="sldNum" sz="quarter" idx="12"/>
          </p:nvPr>
        </p:nvSpPr>
        <p:spPr/>
        <p:txBody>
          <a:bodyPr/>
          <a:lstStyle/>
          <a:p>
            <a:fld id="{BCA24C2C-915B-4945-9DEC-50FC97DFC457}" type="slidenum">
              <a:rPr lang="en-US" smtClean="0"/>
              <a:pPr/>
              <a:t>42</a:t>
            </a:fld>
            <a:endParaRPr lang="en-US" dirty="0"/>
          </a:p>
        </p:txBody>
      </p:sp>
      <p:sp>
        <p:nvSpPr>
          <p:cNvPr id="529410" name="Rectangle 2"/>
          <p:cNvSpPr>
            <a:spLocks noGrp="1" noChangeArrowheads="1"/>
          </p:cNvSpPr>
          <p:nvPr>
            <p:ph type="title"/>
          </p:nvPr>
        </p:nvSpPr>
        <p:spPr>
          <a:xfrm>
            <a:off x="457200" y="152400"/>
            <a:ext cx="8229600" cy="1143000"/>
          </a:xfrm>
        </p:spPr>
        <p:txBody>
          <a:bodyPr/>
          <a:lstStyle/>
          <a:p>
            <a:r>
              <a:rPr lang="en-US" sz="3600"/>
              <a:t>Data Dependency Graph: </a:t>
            </a:r>
            <a:br>
              <a:rPr lang="en-US" sz="3600"/>
            </a:br>
            <a:r>
              <a:rPr lang="en-US" sz="3600"/>
              <a:t>Simple example</a:t>
            </a:r>
          </a:p>
        </p:txBody>
      </p:sp>
      <p:sp>
        <p:nvSpPr>
          <p:cNvPr id="529411" name="Rectangle 3"/>
          <p:cNvSpPr>
            <a:spLocks noGrp="1" noChangeArrowheads="1"/>
          </p:cNvSpPr>
          <p:nvPr>
            <p:ph type="body" sz="half" idx="1"/>
          </p:nvPr>
        </p:nvSpPr>
        <p:spPr>
          <a:xfrm>
            <a:off x="1066800" y="1752600"/>
            <a:ext cx="3740150" cy="4114800"/>
          </a:xfrm>
        </p:spPr>
        <p:txBody>
          <a:bodyPr/>
          <a:lstStyle/>
          <a:p>
            <a:pPr>
              <a:buFontTx/>
              <a:buNone/>
            </a:pPr>
            <a:r>
              <a:rPr lang="en-US" dirty="0"/>
              <a:t>R1=MEM[R2+0]  	// A</a:t>
            </a:r>
          </a:p>
          <a:p>
            <a:pPr>
              <a:buFontTx/>
              <a:buNone/>
            </a:pPr>
            <a:r>
              <a:rPr lang="en-US" dirty="0"/>
              <a:t>R2=R2+4        	// B</a:t>
            </a:r>
          </a:p>
          <a:p>
            <a:pPr>
              <a:buFontTx/>
              <a:buNone/>
            </a:pPr>
            <a:r>
              <a:rPr lang="en-US" dirty="0"/>
              <a:t>R3=R1+R4         	// C</a:t>
            </a:r>
          </a:p>
          <a:p>
            <a:pPr>
              <a:buFontTx/>
              <a:buNone/>
            </a:pPr>
            <a:r>
              <a:rPr lang="en-US" dirty="0"/>
              <a:t>MEM[R2+0]=R3 	// D</a:t>
            </a:r>
          </a:p>
          <a:p>
            <a:pPr>
              <a:buFontTx/>
              <a:buNone/>
            </a:pPr>
            <a:endParaRPr lang="en-US" dirty="0"/>
          </a:p>
        </p:txBody>
      </p:sp>
      <p:grpSp>
        <p:nvGrpSpPr>
          <p:cNvPr id="529412" name="Group 4"/>
          <p:cNvGrpSpPr>
            <a:grpSpLocks/>
          </p:cNvGrpSpPr>
          <p:nvPr/>
        </p:nvGrpSpPr>
        <p:grpSpPr bwMode="auto">
          <a:xfrm>
            <a:off x="4800600" y="5791200"/>
            <a:ext cx="3733800" cy="366713"/>
            <a:chOff x="3024" y="3648"/>
            <a:chExt cx="2352" cy="231"/>
          </a:xfrm>
        </p:grpSpPr>
        <p:sp>
          <p:nvSpPr>
            <p:cNvPr id="529413" name="Text Box 5"/>
            <p:cNvSpPr txBox="1">
              <a:spLocks noChangeArrowheads="1"/>
            </p:cNvSpPr>
            <p:nvPr/>
          </p:nvSpPr>
          <p:spPr bwMode="auto">
            <a:xfrm>
              <a:off x="3120" y="3648"/>
              <a:ext cx="2256" cy="231"/>
            </a:xfrm>
            <a:prstGeom prst="rect">
              <a:avLst/>
            </a:prstGeom>
            <a:noFill/>
            <a:ln w="9525">
              <a:noFill/>
              <a:miter lim="800000"/>
              <a:headEnd/>
              <a:tailEnd/>
            </a:ln>
            <a:effectLst/>
          </p:spPr>
          <p:txBody>
            <a:bodyPr>
              <a:spAutoFit/>
            </a:bodyPr>
            <a:lstStyle/>
            <a:p>
              <a:pPr>
                <a:spcBef>
                  <a:spcPct val="50000"/>
                </a:spcBef>
              </a:pPr>
              <a:r>
                <a:rPr lang="en-US" sz="1800" b="0">
                  <a:latin typeface="Arial" charset="0"/>
                </a:rPr>
                <a:t>RAW          WAW         WAR </a:t>
              </a:r>
            </a:p>
          </p:txBody>
        </p:sp>
        <p:sp>
          <p:nvSpPr>
            <p:cNvPr id="529414" name="Rectangle 6"/>
            <p:cNvSpPr>
              <a:spLocks noChangeArrowheads="1"/>
            </p:cNvSpPr>
            <p:nvPr/>
          </p:nvSpPr>
          <p:spPr bwMode="auto">
            <a:xfrm>
              <a:off x="3024" y="3696"/>
              <a:ext cx="144" cy="144"/>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529415" name="Rectangle 7"/>
            <p:cNvSpPr>
              <a:spLocks noChangeArrowheads="1"/>
            </p:cNvSpPr>
            <p:nvPr/>
          </p:nvSpPr>
          <p:spPr bwMode="auto">
            <a:xfrm>
              <a:off x="3744" y="3696"/>
              <a:ext cx="144" cy="14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529416" name="Rectangle 8"/>
            <p:cNvSpPr>
              <a:spLocks noChangeArrowheads="1"/>
            </p:cNvSpPr>
            <p:nvPr/>
          </p:nvSpPr>
          <p:spPr bwMode="auto">
            <a:xfrm>
              <a:off x="4464" y="3696"/>
              <a:ext cx="144" cy="14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grpSp>
        <p:nvGrpSpPr>
          <p:cNvPr id="529417" name="Group 9"/>
          <p:cNvGrpSpPr>
            <a:grpSpLocks/>
          </p:cNvGrpSpPr>
          <p:nvPr/>
        </p:nvGrpSpPr>
        <p:grpSpPr bwMode="auto">
          <a:xfrm>
            <a:off x="5181600" y="1447800"/>
            <a:ext cx="1647825" cy="2819400"/>
            <a:chOff x="3264" y="912"/>
            <a:chExt cx="1038" cy="1776"/>
          </a:xfrm>
        </p:grpSpPr>
        <p:grpSp>
          <p:nvGrpSpPr>
            <p:cNvPr id="529418" name="Group 10"/>
            <p:cNvGrpSpPr>
              <a:grpSpLocks/>
            </p:cNvGrpSpPr>
            <p:nvPr/>
          </p:nvGrpSpPr>
          <p:grpSpPr bwMode="auto">
            <a:xfrm>
              <a:off x="3264" y="912"/>
              <a:ext cx="1038" cy="1776"/>
              <a:chOff x="3264" y="912"/>
              <a:chExt cx="1038" cy="1776"/>
            </a:xfrm>
          </p:grpSpPr>
          <p:sp>
            <p:nvSpPr>
              <p:cNvPr id="529419" name="WordArt 11"/>
              <p:cNvSpPr>
                <a:spLocks noChangeArrowheads="1" noChangeShapeType="1" noTextEdit="1"/>
              </p:cNvSpPr>
              <p:nvPr/>
            </p:nvSpPr>
            <p:spPr bwMode="auto">
              <a:xfrm>
                <a:off x="3648" y="912"/>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sp>
            <p:nvSpPr>
              <p:cNvPr id="529420" name="WordArt 12"/>
              <p:cNvSpPr>
                <a:spLocks noChangeArrowheads="1" noChangeShapeType="1" noTextEdit="1"/>
              </p:cNvSpPr>
              <p:nvPr/>
            </p:nvSpPr>
            <p:spPr bwMode="auto">
              <a:xfrm>
                <a:off x="3312" y="2400"/>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D</a:t>
                </a:r>
              </a:p>
            </p:txBody>
          </p:sp>
          <p:sp>
            <p:nvSpPr>
              <p:cNvPr id="529421" name="WordArt 13"/>
              <p:cNvSpPr>
                <a:spLocks noChangeArrowheads="1" noChangeShapeType="1" noTextEdit="1"/>
              </p:cNvSpPr>
              <p:nvPr/>
            </p:nvSpPr>
            <p:spPr bwMode="auto">
              <a:xfrm>
                <a:off x="3264" y="1440"/>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C</a:t>
                </a:r>
              </a:p>
            </p:txBody>
          </p:sp>
          <p:sp>
            <p:nvSpPr>
              <p:cNvPr id="529422" name="WordArt 14"/>
              <p:cNvSpPr>
                <a:spLocks noChangeArrowheads="1" noChangeShapeType="1" noTextEdit="1"/>
              </p:cNvSpPr>
              <p:nvPr/>
            </p:nvSpPr>
            <p:spPr bwMode="auto">
              <a:xfrm>
                <a:off x="4080" y="1440"/>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B</a:t>
                </a:r>
              </a:p>
            </p:txBody>
          </p:sp>
          <p:sp>
            <p:nvSpPr>
              <p:cNvPr id="529423" name="Line 15"/>
              <p:cNvSpPr>
                <a:spLocks noChangeShapeType="1"/>
              </p:cNvSpPr>
              <p:nvPr/>
            </p:nvSpPr>
            <p:spPr bwMode="auto">
              <a:xfrm>
                <a:off x="3888" y="1200"/>
                <a:ext cx="192" cy="192"/>
              </a:xfrm>
              <a:prstGeom prst="line">
                <a:avLst/>
              </a:prstGeom>
              <a:noFill/>
              <a:ln w="28575">
                <a:solidFill>
                  <a:srgbClr val="FF0000"/>
                </a:solidFill>
                <a:round/>
                <a:headEnd/>
                <a:tailEnd type="triangle" w="med" len="med"/>
              </a:ln>
              <a:effectLst/>
            </p:spPr>
            <p:txBody>
              <a:bodyPr/>
              <a:lstStyle/>
              <a:p>
                <a:endParaRPr lang="en-US"/>
              </a:p>
            </p:txBody>
          </p:sp>
          <p:sp>
            <p:nvSpPr>
              <p:cNvPr id="529424" name="Line 16"/>
              <p:cNvSpPr>
                <a:spLocks noChangeShapeType="1"/>
              </p:cNvSpPr>
              <p:nvPr/>
            </p:nvSpPr>
            <p:spPr bwMode="auto">
              <a:xfrm flipH="1">
                <a:off x="3504" y="1248"/>
                <a:ext cx="144" cy="144"/>
              </a:xfrm>
              <a:prstGeom prst="line">
                <a:avLst/>
              </a:prstGeom>
              <a:noFill/>
              <a:ln w="28575">
                <a:solidFill>
                  <a:schemeClr val="tx1"/>
                </a:solidFill>
                <a:round/>
                <a:headEnd/>
                <a:tailEnd type="triangle" w="med" len="med"/>
              </a:ln>
              <a:effectLst/>
            </p:spPr>
            <p:txBody>
              <a:bodyPr/>
              <a:lstStyle/>
              <a:p>
                <a:endParaRPr lang="en-US"/>
              </a:p>
            </p:txBody>
          </p:sp>
          <p:sp>
            <p:nvSpPr>
              <p:cNvPr id="529425" name="Line 17"/>
              <p:cNvSpPr>
                <a:spLocks noChangeShapeType="1"/>
              </p:cNvSpPr>
              <p:nvPr/>
            </p:nvSpPr>
            <p:spPr bwMode="auto">
              <a:xfrm>
                <a:off x="3408" y="1776"/>
                <a:ext cx="0" cy="528"/>
              </a:xfrm>
              <a:prstGeom prst="line">
                <a:avLst/>
              </a:prstGeom>
              <a:noFill/>
              <a:ln w="28575">
                <a:solidFill>
                  <a:schemeClr val="tx1"/>
                </a:solidFill>
                <a:round/>
                <a:headEnd/>
                <a:tailEnd type="triangle" w="med" len="med"/>
              </a:ln>
              <a:effectLst/>
            </p:spPr>
            <p:txBody>
              <a:bodyPr/>
              <a:lstStyle/>
              <a:p>
                <a:endParaRPr lang="en-US"/>
              </a:p>
            </p:txBody>
          </p:sp>
        </p:grpSp>
        <p:sp>
          <p:nvSpPr>
            <p:cNvPr id="529426" name="Line 18"/>
            <p:cNvSpPr>
              <a:spLocks noChangeShapeType="1"/>
            </p:cNvSpPr>
            <p:nvPr/>
          </p:nvSpPr>
          <p:spPr bwMode="auto">
            <a:xfrm flipH="1">
              <a:off x="3600" y="1776"/>
              <a:ext cx="432" cy="528"/>
            </a:xfrm>
            <a:prstGeom prst="line">
              <a:avLst/>
            </a:prstGeom>
            <a:noFill/>
            <a:ln w="28575">
              <a:solidFill>
                <a:schemeClr val="tx1"/>
              </a:solidFill>
              <a:round/>
              <a:headEnd/>
              <a:tailEnd type="triangle" w="med" len="med"/>
            </a:ln>
            <a:effectLst/>
          </p:spPr>
          <p:txBody>
            <a:bodyPr/>
            <a:lstStyle/>
            <a:p>
              <a:endParaRPr lang="en-US"/>
            </a:p>
          </p:txBody>
        </p:sp>
      </p:grpSp>
      <p:sp>
        <p:nvSpPr>
          <p:cNvPr id="22" name="TextBox 21"/>
          <p:cNvSpPr txBox="1"/>
          <p:nvPr/>
        </p:nvSpPr>
        <p:spPr>
          <a:xfrm>
            <a:off x="0" y="0"/>
            <a:ext cx="1438214" cy="646331"/>
          </a:xfrm>
          <a:prstGeom prst="rect">
            <a:avLst/>
          </a:prstGeom>
          <a:noFill/>
        </p:spPr>
        <p:txBody>
          <a:bodyPr wrap="none" rtlCol="0">
            <a:spAutoFit/>
          </a:bodyPr>
          <a:lstStyle/>
          <a:p>
            <a:r>
              <a:rPr lang="en-US" sz="1200" dirty="0">
                <a:solidFill>
                  <a:srgbClr val="00B0F0"/>
                </a:solidFill>
              </a:rPr>
              <a:t>Dynamic execution</a:t>
            </a:r>
          </a:p>
          <a:p>
            <a:r>
              <a:rPr lang="en-US" sz="1200" dirty="0">
                <a:solidFill>
                  <a:srgbClr val="FF0000"/>
                </a:solidFill>
              </a:rPr>
              <a:t>  Hazards</a:t>
            </a:r>
          </a:p>
          <a:p>
            <a:r>
              <a:rPr lang="en-US" sz="1200" dirty="0">
                <a:solidFill>
                  <a:srgbClr val="FF0000"/>
                </a:solidFill>
              </a:rPr>
              <a:t>  </a:t>
            </a:r>
            <a:r>
              <a:rPr lang="en-US" sz="1200" dirty="0">
                <a:solidFill>
                  <a:srgbClr val="00B0F0"/>
                </a:solidFill>
              </a:rPr>
              <a:t>Renaming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9417"/>
                                        </p:tgtEl>
                                        <p:attrNameLst>
                                          <p:attrName>style.visibility</p:attrName>
                                        </p:attrNameLst>
                                      </p:cBhvr>
                                      <p:to>
                                        <p:strVal val="visible"/>
                                      </p:to>
                                    </p:set>
                                    <p:animEffect transition="in" filter="blinds(horizontal)">
                                      <p:cBhvr>
                                        <p:cTn id="7" dur="500"/>
                                        <p:tgtEl>
                                          <p:spTgt spid="529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6"/>
          <p:cNvSpPr>
            <a:spLocks noGrp="1"/>
          </p:cNvSpPr>
          <p:nvPr>
            <p:ph type="sldNum" sz="quarter" idx="12"/>
          </p:nvPr>
        </p:nvSpPr>
        <p:spPr/>
        <p:txBody>
          <a:bodyPr/>
          <a:lstStyle/>
          <a:p>
            <a:fld id="{C730E9E4-45AD-4F2C-954E-08F68F033339}" type="slidenum">
              <a:rPr lang="en-US" smtClean="0"/>
              <a:pPr/>
              <a:t>43</a:t>
            </a:fld>
            <a:endParaRPr lang="en-US" dirty="0"/>
          </a:p>
        </p:txBody>
      </p:sp>
      <p:sp>
        <p:nvSpPr>
          <p:cNvPr id="530434" name="Rectangle 2"/>
          <p:cNvSpPr>
            <a:spLocks noGrp="1" noChangeArrowheads="1"/>
          </p:cNvSpPr>
          <p:nvPr>
            <p:ph type="title"/>
          </p:nvPr>
        </p:nvSpPr>
        <p:spPr>
          <a:xfrm>
            <a:off x="457200" y="152400"/>
            <a:ext cx="8229600" cy="1143000"/>
          </a:xfrm>
        </p:spPr>
        <p:txBody>
          <a:bodyPr/>
          <a:lstStyle/>
          <a:p>
            <a:r>
              <a:rPr lang="en-US" sz="3600" dirty="0"/>
              <a:t>Data Dependency Graph: </a:t>
            </a:r>
            <a:br>
              <a:rPr lang="en-US" sz="3600" dirty="0"/>
            </a:br>
            <a:r>
              <a:rPr lang="en-US" sz="3600" dirty="0"/>
              <a:t>More complex example</a:t>
            </a:r>
          </a:p>
        </p:txBody>
      </p:sp>
      <p:sp>
        <p:nvSpPr>
          <p:cNvPr id="530435" name="Rectangle 3"/>
          <p:cNvSpPr>
            <a:spLocks noGrp="1" noChangeArrowheads="1"/>
          </p:cNvSpPr>
          <p:nvPr>
            <p:ph type="body" sz="half" idx="1"/>
          </p:nvPr>
        </p:nvSpPr>
        <p:spPr>
          <a:xfrm>
            <a:off x="457200" y="1295400"/>
            <a:ext cx="4267200" cy="5181600"/>
          </a:xfrm>
        </p:spPr>
        <p:txBody>
          <a:bodyPr/>
          <a:lstStyle/>
          <a:p>
            <a:pPr>
              <a:lnSpc>
                <a:spcPct val="90000"/>
              </a:lnSpc>
              <a:buFontTx/>
              <a:buNone/>
            </a:pPr>
            <a:r>
              <a:rPr lang="en-US" b="1">
                <a:latin typeface="Courier New" pitchFamily="49" charset="0"/>
              </a:rPr>
              <a:t>R1=MEM[R3+4]   // A</a:t>
            </a:r>
          </a:p>
          <a:p>
            <a:pPr>
              <a:lnSpc>
                <a:spcPct val="90000"/>
              </a:lnSpc>
              <a:buFontTx/>
              <a:buNone/>
            </a:pPr>
            <a:r>
              <a:rPr lang="en-US" b="1">
                <a:latin typeface="Courier New" pitchFamily="49" charset="0"/>
              </a:rPr>
              <a:t>R2=MEM[R3+8]   // B</a:t>
            </a:r>
          </a:p>
          <a:p>
            <a:pPr>
              <a:lnSpc>
                <a:spcPct val="90000"/>
              </a:lnSpc>
              <a:buFontTx/>
              <a:buNone/>
            </a:pPr>
            <a:r>
              <a:rPr lang="en-US" b="1">
                <a:latin typeface="Courier New" pitchFamily="49" charset="0"/>
              </a:rPr>
              <a:t>R1=R1*R2       // C</a:t>
            </a:r>
          </a:p>
          <a:p>
            <a:pPr>
              <a:lnSpc>
                <a:spcPct val="90000"/>
              </a:lnSpc>
              <a:buFontTx/>
              <a:buNone/>
            </a:pPr>
            <a:r>
              <a:rPr lang="en-US" b="1">
                <a:latin typeface="Courier New" pitchFamily="49" charset="0"/>
              </a:rPr>
              <a:t>MEM[R3+4]=R1   // D</a:t>
            </a:r>
          </a:p>
          <a:p>
            <a:pPr>
              <a:lnSpc>
                <a:spcPct val="90000"/>
              </a:lnSpc>
              <a:buFontTx/>
              <a:buNone/>
            </a:pPr>
            <a:r>
              <a:rPr lang="en-US" b="1">
                <a:latin typeface="Courier New" pitchFamily="49" charset="0"/>
              </a:rPr>
              <a:t>MEM[R3+8]=R1   // E</a:t>
            </a:r>
          </a:p>
          <a:p>
            <a:pPr>
              <a:lnSpc>
                <a:spcPct val="90000"/>
              </a:lnSpc>
              <a:buFontTx/>
              <a:buNone/>
            </a:pPr>
            <a:r>
              <a:rPr lang="en-US" b="1">
                <a:latin typeface="Courier New" pitchFamily="49" charset="0"/>
              </a:rPr>
              <a:t>R1=MEM[R3+12]  // F</a:t>
            </a:r>
          </a:p>
          <a:p>
            <a:pPr>
              <a:lnSpc>
                <a:spcPct val="90000"/>
              </a:lnSpc>
              <a:buFontTx/>
              <a:buNone/>
            </a:pPr>
            <a:r>
              <a:rPr lang="en-US" b="1">
                <a:latin typeface="Courier New" pitchFamily="49" charset="0"/>
              </a:rPr>
              <a:t>R2=MEM[R3+16]  // G</a:t>
            </a:r>
          </a:p>
          <a:p>
            <a:pPr>
              <a:lnSpc>
                <a:spcPct val="90000"/>
              </a:lnSpc>
              <a:buFontTx/>
              <a:buNone/>
            </a:pPr>
            <a:r>
              <a:rPr lang="en-US" b="1">
                <a:latin typeface="Courier New" pitchFamily="49" charset="0"/>
              </a:rPr>
              <a:t>R1=R1*R2       // H</a:t>
            </a:r>
          </a:p>
          <a:p>
            <a:pPr>
              <a:lnSpc>
                <a:spcPct val="90000"/>
              </a:lnSpc>
              <a:buFontTx/>
              <a:buNone/>
            </a:pPr>
            <a:r>
              <a:rPr lang="en-US" b="1">
                <a:latin typeface="Courier New" pitchFamily="49" charset="0"/>
              </a:rPr>
              <a:t>MEM[R3+12]=R1  // I</a:t>
            </a:r>
          </a:p>
          <a:p>
            <a:pPr>
              <a:lnSpc>
                <a:spcPct val="90000"/>
              </a:lnSpc>
              <a:buFontTx/>
              <a:buNone/>
            </a:pPr>
            <a:r>
              <a:rPr lang="en-US" b="1">
                <a:latin typeface="Courier New" pitchFamily="49" charset="0"/>
              </a:rPr>
              <a:t>MEM[R3+16]=R1  // J</a:t>
            </a:r>
          </a:p>
          <a:p>
            <a:pPr>
              <a:lnSpc>
                <a:spcPct val="90000"/>
              </a:lnSpc>
            </a:pPr>
            <a:endParaRPr lang="en-US" sz="2400" b="1">
              <a:latin typeface="Courier New" pitchFamily="49" charset="0"/>
            </a:endParaRPr>
          </a:p>
        </p:txBody>
      </p:sp>
      <p:grpSp>
        <p:nvGrpSpPr>
          <p:cNvPr id="530436" name="Group 4"/>
          <p:cNvGrpSpPr>
            <a:grpSpLocks/>
          </p:cNvGrpSpPr>
          <p:nvPr/>
        </p:nvGrpSpPr>
        <p:grpSpPr bwMode="auto">
          <a:xfrm>
            <a:off x="5791200" y="1447800"/>
            <a:ext cx="1495425" cy="1828800"/>
            <a:chOff x="3648" y="912"/>
            <a:chExt cx="942" cy="1152"/>
          </a:xfrm>
        </p:grpSpPr>
        <p:sp>
          <p:nvSpPr>
            <p:cNvPr id="530437" name="WordArt 5"/>
            <p:cNvSpPr>
              <a:spLocks noChangeArrowheads="1" noChangeShapeType="1" noTextEdit="1"/>
            </p:cNvSpPr>
            <p:nvPr/>
          </p:nvSpPr>
          <p:spPr bwMode="auto">
            <a:xfrm>
              <a:off x="3648" y="912"/>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sp>
          <p:nvSpPr>
            <p:cNvPr id="530438" name="WordArt 6"/>
            <p:cNvSpPr>
              <a:spLocks noChangeArrowheads="1" noChangeShapeType="1" noTextEdit="1"/>
            </p:cNvSpPr>
            <p:nvPr/>
          </p:nvSpPr>
          <p:spPr bwMode="auto">
            <a:xfrm>
              <a:off x="4368" y="1776"/>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E</a:t>
              </a:r>
            </a:p>
          </p:txBody>
        </p:sp>
        <p:sp>
          <p:nvSpPr>
            <p:cNvPr id="530439" name="WordArt 7"/>
            <p:cNvSpPr>
              <a:spLocks noChangeArrowheads="1" noChangeShapeType="1" noTextEdit="1"/>
            </p:cNvSpPr>
            <p:nvPr/>
          </p:nvSpPr>
          <p:spPr bwMode="auto">
            <a:xfrm>
              <a:off x="3648" y="1776"/>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D</a:t>
              </a:r>
            </a:p>
          </p:txBody>
        </p:sp>
        <p:sp>
          <p:nvSpPr>
            <p:cNvPr id="530440" name="WordArt 8"/>
            <p:cNvSpPr>
              <a:spLocks noChangeArrowheads="1" noChangeShapeType="1" noTextEdit="1"/>
            </p:cNvSpPr>
            <p:nvPr/>
          </p:nvSpPr>
          <p:spPr bwMode="auto">
            <a:xfrm>
              <a:off x="3984" y="1392"/>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C</a:t>
              </a:r>
            </a:p>
          </p:txBody>
        </p:sp>
        <p:sp>
          <p:nvSpPr>
            <p:cNvPr id="530441" name="WordArt 9"/>
            <p:cNvSpPr>
              <a:spLocks noChangeArrowheads="1" noChangeShapeType="1" noTextEdit="1"/>
            </p:cNvSpPr>
            <p:nvPr/>
          </p:nvSpPr>
          <p:spPr bwMode="auto">
            <a:xfrm>
              <a:off x="4320" y="912"/>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B</a:t>
              </a:r>
            </a:p>
          </p:txBody>
        </p:sp>
        <p:sp>
          <p:nvSpPr>
            <p:cNvPr id="530442" name="Line 10"/>
            <p:cNvSpPr>
              <a:spLocks noChangeShapeType="1"/>
            </p:cNvSpPr>
            <p:nvPr/>
          </p:nvSpPr>
          <p:spPr bwMode="auto">
            <a:xfrm>
              <a:off x="3888" y="1200"/>
              <a:ext cx="144" cy="144"/>
            </a:xfrm>
            <a:prstGeom prst="line">
              <a:avLst/>
            </a:prstGeom>
            <a:noFill/>
            <a:ln w="28575">
              <a:solidFill>
                <a:schemeClr val="tx1"/>
              </a:solidFill>
              <a:round/>
              <a:headEnd/>
              <a:tailEnd type="triangle" w="med" len="med"/>
            </a:ln>
            <a:effectLst/>
          </p:spPr>
          <p:txBody>
            <a:bodyPr/>
            <a:lstStyle/>
            <a:p>
              <a:endParaRPr lang="en-US"/>
            </a:p>
          </p:txBody>
        </p:sp>
        <p:sp>
          <p:nvSpPr>
            <p:cNvPr id="530443" name="Line 11"/>
            <p:cNvSpPr>
              <a:spLocks noChangeShapeType="1"/>
            </p:cNvSpPr>
            <p:nvPr/>
          </p:nvSpPr>
          <p:spPr bwMode="auto">
            <a:xfrm flipH="1">
              <a:off x="4176" y="1200"/>
              <a:ext cx="144" cy="144"/>
            </a:xfrm>
            <a:prstGeom prst="line">
              <a:avLst/>
            </a:prstGeom>
            <a:noFill/>
            <a:ln w="28575">
              <a:solidFill>
                <a:schemeClr val="tx1"/>
              </a:solidFill>
              <a:round/>
              <a:headEnd/>
              <a:tailEnd type="triangle" w="med" len="med"/>
            </a:ln>
            <a:effectLst/>
          </p:spPr>
          <p:txBody>
            <a:bodyPr/>
            <a:lstStyle/>
            <a:p>
              <a:endParaRPr lang="en-US"/>
            </a:p>
          </p:txBody>
        </p:sp>
        <p:sp>
          <p:nvSpPr>
            <p:cNvPr id="530444" name="Line 12"/>
            <p:cNvSpPr>
              <a:spLocks noChangeShapeType="1"/>
            </p:cNvSpPr>
            <p:nvPr/>
          </p:nvSpPr>
          <p:spPr bwMode="auto">
            <a:xfrm flipH="1">
              <a:off x="3840" y="1680"/>
              <a:ext cx="144" cy="96"/>
            </a:xfrm>
            <a:prstGeom prst="line">
              <a:avLst/>
            </a:prstGeom>
            <a:noFill/>
            <a:ln w="28575">
              <a:solidFill>
                <a:schemeClr val="tx1"/>
              </a:solidFill>
              <a:round/>
              <a:headEnd/>
              <a:tailEnd type="triangle" w="med" len="med"/>
            </a:ln>
            <a:effectLst/>
          </p:spPr>
          <p:txBody>
            <a:bodyPr/>
            <a:lstStyle/>
            <a:p>
              <a:endParaRPr lang="en-US"/>
            </a:p>
          </p:txBody>
        </p:sp>
        <p:sp>
          <p:nvSpPr>
            <p:cNvPr id="530445" name="Line 13"/>
            <p:cNvSpPr>
              <a:spLocks noChangeShapeType="1"/>
            </p:cNvSpPr>
            <p:nvPr/>
          </p:nvSpPr>
          <p:spPr bwMode="auto">
            <a:xfrm>
              <a:off x="4176" y="1680"/>
              <a:ext cx="192" cy="96"/>
            </a:xfrm>
            <a:prstGeom prst="line">
              <a:avLst/>
            </a:prstGeom>
            <a:noFill/>
            <a:ln w="28575">
              <a:solidFill>
                <a:schemeClr val="tx1"/>
              </a:solidFill>
              <a:round/>
              <a:headEnd/>
              <a:tailEnd type="triangle" w="med" len="med"/>
            </a:ln>
            <a:effectLst/>
          </p:spPr>
          <p:txBody>
            <a:bodyPr/>
            <a:lstStyle/>
            <a:p>
              <a:endParaRPr lang="en-US"/>
            </a:p>
          </p:txBody>
        </p:sp>
      </p:grpSp>
      <p:grpSp>
        <p:nvGrpSpPr>
          <p:cNvPr id="530446" name="Group 14"/>
          <p:cNvGrpSpPr>
            <a:grpSpLocks/>
          </p:cNvGrpSpPr>
          <p:nvPr/>
        </p:nvGrpSpPr>
        <p:grpSpPr bwMode="auto">
          <a:xfrm>
            <a:off x="5943600" y="2590800"/>
            <a:ext cx="2181225" cy="3200400"/>
            <a:chOff x="3744" y="1632"/>
            <a:chExt cx="1374" cy="2016"/>
          </a:xfrm>
        </p:grpSpPr>
        <p:sp>
          <p:nvSpPr>
            <p:cNvPr id="530447" name="WordArt 15"/>
            <p:cNvSpPr>
              <a:spLocks noChangeArrowheads="1" noChangeShapeType="1" noTextEdit="1"/>
            </p:cNvSpPr>
            <p:nvPr/>
          </p:nvSpPr>
          <p:spPr bwMode="auto">
            <a:xfrm>
              <a:off x="3984" y="2880"/>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H</a:t>
              </a:r>
            </a:p>
          </p:txBody>
        </p:sp>
        <p:sp>
          <p:nvSpPr>
            <p:cNvPr id="530448" name="WordArt 16"/>
            <p:cNvSpPr>
              <a:spLocks noChangeArrowheads="1" noChangeShapeType="1" noTextEdit="1"/>
            </p:cNvSpPr>
            <p:nvPr/>
          </p:nvSpPr>
          <p:spPr bwMode="auto">
            <a:xfrm>
              <a:off x="3984" y="2352"/>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F</a:t>
              </a:r>
            </a:p>
          </p:txBody>
        </p:sp>
        <p:sp>
          <p:nvSpPr>
            <p:cNvPr id="530449" name="WordArt 17"/>
            <p:cNvSpPr>
              <a:spLocks noChangeArrowheads="1" noChangeShapeType="1" noTextEdit="1"/>
            </p:cNvSpPr>
            <p:nvPr/>
          </p:nvSpPr>
          <p:spPr bwMode="auto">
            <a:xfrm>
              <a:off x="4896" y="1776"/>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G</a:t>
              </a:r>
            </a:p>
          </p:txBody>
        </p:sp>
        <p:sp>
          <p:nvSpPr>
            <p:cNvPr id="530450" name="WordArt 18"/>
            <p:cNvSpPr>
              <a:spLocks noChangeArrowheads="1" noChangeShapeType="1" noTextEdit="1"/>
            </p:cNvSpPr>
            <p:nvPr/>
          </p:nvSpPr>
          <p:spPr bwMode="auto">
            <a:xfrm>
              <a:off x="4368" y="3360"/>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J</a:t>
              </a:r>
            </a:p>
          </p:txBody>
        </p:sp>
        <p:sp>
          <p:nvSpPr>
            <p:cNvPr id="530451" name="WordArt 19"/>
            <p:cNvSpPr>
              <a:spLocks noChangeArrowheads="1" noChangeShapeType="1" noTextEdit="1"/>
            </p:cNvSpPr>
            <p:nvPr/>
          </p:nvSpPr>
          <p:spPr bwMode="auto">
            <a:xfrm>
              <a:off x="3744" y="3360"/>
              <a:ext cx="96"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I</a:t>
              </a:r>
            </a:p>
          </p:txBody>
        </p:sp>
        <p:sp>
          <p:nvSpPr>
            <p:cNvPr id="530452" name="Line 20"/>
            <p:cNvSpPr>
              <a:spLocks noChangeShapeType="1"/>
            </p:cNvSpPr>
            <p:nvPr/>
          </p:nvSpPr>
          <p:spPr bwMode="auto">
            <a:xfrm>
              <a:off x="4224" y="1632"/>
              <a:ext cx="672" cy="144"/>
            </a:xfrm>
            <a:prstGeom prst="line">
              <a:avLst/>
            </a:prstGeom>
            <a:noFill/>
            <a:ln w="28575">
              <a:solidFill>
                <a:srgbClr val="FF0000"/>
              </a:solidFill>
              <a:round/>
              <a:headEnd/>
              <a:tailEnd type="triangle" w="med" len="med"/>
            </a:ln>
            <a:effectLst/>
          </p:spPr>
          <p:txBody>
            <a:bodyPr/>
            <a:lstStyle/>
            <a:p>
              <a:endParaRPr lang="en-US"/>
            </a:p>
          </p:txBody>
        </p:sp>
        <p:sp>
          <p:nvSpPr>
            <p:cNvPr id="530453" name="Line 21"/>
            <p:cNvSpPr>
              <a:spLocks noChangeShapeType="1"/>
            </p:cNvSpPr>
            <p:nvPr/>
          </p:nvSpPr>
          <p:spPr bwMode="auto">
            <a:xfrm flipH="1">
              <a:off x="4224" y="2112"/>
              <a:ext cx="144" cy="192"/>
            </a:xfrm>
            <a:prstGeom prst="line">
              <a:avLst/>
            </a:prstGeom>
            <a:noFill/>
            <a:ln w="28575">
              <a:solidFill>
                <a:srgbClr val="FF0000"/>
              </a:solidFill>
              <a:round/>
              <a:headEnd/>
              <a:tailEnd type="triangle" w="med" len="med"/>
            </a:ln>
            <a:effectLst/>
          </p:spPr>
          <p:txBody>
            <a:bodyPr/>
            <a:lstStyle/>
            <a:p>
              <a:endParaRPr lang="en-US"/>
            </a:p>
          </p:txBody>
        </p:sp>
        <p:sp>
          <p:nvSpPr>
            <p:cNvPr id="530454" name="Line 22"/>
            <p:cNvSpPr>
              <a:spLocks noChangeShapeType="1"/>
            </p:cNvSpPr>
            <p:nvPr/>
          </p:nvSpPr>
          <p:spPr bwMode="auto">
            <a:xfrm>
              <a:off x="4032" y="2688"/>
              <a:ext cx="48" cy="192"/>
            </a:xfrm>
            <a:prstGeom prst="line">
              <a:avLst/>
            </a:prstGeom>
            <a:noFill/>
            <a:ln w="28575">
              <a:solidFill>
                <a:schemeClr val="tx1"/>
              </a:solidFill>
              <a:round/>
              <a:headEnd/>
              <a:tailEnd type="triangle" w="med" len="med"/>
            </a:ln>
            <a:effectLst/>
          </p:spPr>
          <p:txBody>
            <a:bodyPr/>
            <a:lstStyle/>
            <a:p>
              <a:endParaRPr lang="en-US"/>
            </a:p>
          </p:txBody>
        </p:sp>
        <p:sp>
          <p:nvSpPr>
            <p:cNvPr id="530455" name="Line 23"/>
            <p:cNvSpPr>
              <a:spLocks noChangeShapeType="1"/>
            </p:cNvSpPr>
            <p:nvPr/>
          </p:nvSpPr>
          <p:spPr bwMode="auto">
            <a:xfrm flipH="1">
              <a:off x="4224" y="2112"/>
              <a:ext cx="720" cy="720"/>
            </a:xfrm>
            <a:prstGeom prst="line">
              <a:avLst/>
            </a:prstGeom>
            <a:noFill/>
            <a:ln w="28575">
              <a:solidFill>
                <a:schemeClr val="tx1"/>
              </a:solidFill>
              <a:round/>
              <a:headEnd/>
              <a:tailEnd type="triangle" w="med" len="med"/>
            </a:ln>
            <a:effectLst/>
          </p:spPr>
          <p:txBody>
            <a:bodyPr/>
            <a:lstStyle/>
            <a:p>
              <a:endParaRPr lang="en-US"/>
            </a:p>
          </p:txBody>
        </p:sp>
        <p:sp>
          <p:nvSpPr>
            <p:cNvPr id="530456" name="Line 24"/>
            <p:cNvSpPr>
              <a:spLocks noChangeShapeType="1"/>
            </p:cNvSpPr>
            <p:nvPr/>
          </p:nvSpPr>
          <p:spPr bwMode="auto">
            <a:xfrm flipH="1">
              <a:off x="3840" y="3168"/>
              <a:ext cx="144" cy="144"/>
            </a:xfrm>
            <a:prstGeom prst="line">
              <a:avLst/>
            </a:prstGeom>
            <a:noFill/>
            <a:ln w="28575">
              <a:solidFill>
                <a:schemeClr val="tx1"/>
              </a:solidFill>
              <a:round/>
              <a:headEnd/>
              <a:tailEnd type="triangle" w="med" len="med"/>
            </a:ln>
            <a:effectLst/>
          </p:spPr>
          <p:txBody>
            <a:bodyPr/>
            <a:lstStyle/>
            <a:p>
              <a:endParaRPr lang="en-US"/>
            </a:p>
          </p:txBody>
        </p:sp>
        <p:sp>
          <p:nvSpPr>
            <p:cNvPr id="530457" name="Line 25"/>
            <p:cNvSpPr>
              <a:spLocks noChangeShapeType="1"/>
            </p:cNvSpPr>
            <p:nvPr/>
          </p:nvSpPr>
          <p:spPr bwMode="auto">
            <a:xfrm>
              <a:off x="4272" y="3168"/>
              <a:ext cx="144" cy="144"/>
            </a:xfrm>
            <a:prstGeom prst="line">
              <a:avLst/>
            </a:prstGeom>
            <a:noFill/>
            <a:ln w="28575">
              <a:solidFill>
                <a:schemeClr val="tx1"/>
              </a:solidFill>
              <a:round/>
              <a:headEnd/>
              <a:tailEnd type="triangle" w="med" len="med"/>
            </a:ln>
            <a:effectLst/>
          </p:spPr>
          <p:txBody>
            <a:bodyPr/>
            <a:lstStyle/>
            <a:p>
              <a:endParaRPr lang="en-US"/>
            </a:p>
          </p:txBody>
        </p:sp>
      </p:grpSp>
      <p:grpSp>
        <p:nvGrpSpPr>
          <p:cNvPr id="530458" name="Group 26"/>
          <p:cNvGrpSpPr>
            <a:grpSpLocks/>
          </p:cNvGrpSpPr>
          <p:nvPr/>
        </p:nvGrpSpPr>
        <p:grpSpPr bwMode="auto">
          <a:xfrm>
            <a:off x="4800600" y="5791200"/>
            <a:ext cx="3733800" cy="366713"/>
            <a:chOff x="3024" y="3648"/>
            <a:chExt cx="2352" cy="231"/>
          </a:xfrm>
        </p:grpSpPr>
        <p:sp>
          <p:nvSpPr>
            <p:cNvPr id="530459" name="Text Box 27"/>
            <p:cNvSpPr txBox="1">
              <a:spLocks noChangeArrowheads="1"/>
            </p:cNvSpPr>
            <p:nvPr/>
          </p:nvSpPr>
          <p:spPr bwMode="auto">
            <a:xfrm>
              <a:off x="3120" y="3648"/>
              <a:ext cx="2256" cy="231"/>
            </a:xfrm>
            <a:prstGeom prst="rect">
              <a:avLst/>
            </a:prstGeom>
            <a:noFill/>
            <a:ln w="9525">
              <a:noFill/>
              <a:miter lim="800000"/>
              <a:headEnd/>
              <a:tailEnd/>
            </a:ln>
            <a:effectLst/>
          </p:spPr>
          <p:txBody>
            <a:bodyPr>
              <a:spAutoFit/>
            </a:bodyPr>
            <a:lstStyle/>
            <a:p>
              <a:pPr>
                <a:spcBef>
                  <a:spcPct val="50000"/>
                </a:spcBef>
              </a:pPr>
              <a:r>
                <a:rPr lang="en-US" sz="1800" b="0">
                  <a:latin typeface="Arial" charset="0"/>
                </a:rPr>
                <a:t>RAW          WAW         WAR </a:t>
              </a:r>
            </a:p>
          </p:txBody>
        </p:sp>
        <p:sp>
          <p:nvSpPr>
            <p:cNvPr id="530460" name="Rectangle 28"/>
            <p:cNvSpPr>
              <a:spLocks noChangeArrowheads="1"/>
            </p:cNvSpPr>
            <p:nvPr/>
          </p:nvSpPr>
          <p:spPr bwMode="auto">
            <a:xfrm>
              <a:off x="3024" y="3696"/>
              <a:ext cx="144" cy="144"/>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530461" name="Rectangle 29"/>
            <p:cNvSpPr>
              <a:spLocks noChangeArrowheads="1"/>
            </p:cNvSpPr>
            <p:nvPr/>
          </p:nvSpPr>
          <p:spPr bwMode="auto">
            <a:xfrm>
              <a:off x="3744" y="3696"/>
              <a:ext cx="144" cy="14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530462" name="Rectangle 30"/>
            <p:cNvSpPr>
              <a:spLocks noChangeArrowheads="1"/>
            </p:cNvSpPr>
            <p:nvPr/>
          </p:nvSpPr>
          <p:spPr bwMode="auto">
            <a:xfrm>
              <a:off x="4464" y="3696"/>
              <a:ext cx="144" cy="14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
        <p:nvSpPr>
          <p:cNvPr id="34" name="TextBox 33"/>
          <p:cNvSpPr txBox="1"/>
          <p:nvPr/>
        </p:nvSpPr>
        <p:spPr>
          <a:xfrm>
            <a:off x="0" y="0"/>
            <a:ext cx="1438214" cy="646331"/>
          </a:xfrm>
          <a:prstGeom prst="rect">
            <a:avLst/>
          </a:prstGeom>
          <a:noFill/>
        </p:spPr>
        <p:txBody>
          <a:bodyPr wrap="none" rtlCol="0">
            <a:spAutoFit/>
          </a:bodyPr>
          <a:lstStyle/>
          <a:p>
            <a:r>
              <a:rPr lang="en-US" sz="1200" dirty="0">
                <a:solidFill>
                  <a:srgbClr val="00B0F0"/>
                </a:solidFill>
              </a:rPr>
              <a:t>Dynamic execution</a:t>
            </a:r>
          </a:p>
          <a:p>
            <a:r>
              <a:rPr lang="en-US" sz="1200" dirty="0">
                <a:solidFill>
                  <a:srgbClr val="FF0000"/>
                </a:solidFill>
              </a:rPr>
              <a:t>  Hazards</a:t>
            </a:r>
          </a:p>
          <a:p>
            <a:r>
              <a:rPr lang="en-US" sz="1200" dirty="0">
                <a:solidFill>
                  <a:srgbClr val="FF0000"/>
                </a:solidFill>
              </a:rPr>
              <a:t>  </a:t>
            </a:r>
            <a:r>
              <a:rPr lang="en-US" sz="1200" dirty="0">
                <a:solidFill>
                  <a:srgbClr val="00B0F0"/>
                </a:solidFill>
              </a:rPr>
              <a:t>Renaming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0436"/>
                                        </p:tgtEl>
                                        <p:attrNameLst>
                                          <p:attrName>style.visibility</p:attrName>
                                        </p:attrNameLst>
                                      </p:cBhvr>
                                      <p:to>
                                        <p:strVal val="visible"/>
                                      </p:to>
                                    </p:set>
                                    <p:animEffect transition="in" filter="blinds(horizontal)">
                                      <p:cBhvr>
                                        <p:cTn id="7" dur="500"/>
                                        <p:tgtEl>
                                          <p:spTgt spid="5304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0446"/>
                                        </p:tgtEl>
                                        <p:attrNameLst>
                                          <p:attrName>style.visibility</p:attrName>
                                        </p:attrNameLst>
                                      </p:cBhvr>
                                      <p:to>
                                        <p:strVal val="visible"/>
                                      </p:to>
                                    </p:set>
                                    <p:animEffect transition="in" filter="fade">
                                      <p:cBhvr>
                                        <p:cTn id="12" dur="500"/>
                                        <p:tgtEl>
                                          <p:spTgt spid="530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2"/>
          </p:nvPr>
        </p:nvSpPr>
        <p:spPr/>
        <p:txBody>
          <a:bodyPr/>
          <a:lstStyle/>
          <a:p>
            <a:fld id="{B21FB8B9-43E2-4C79-A97A-2084B0179562}" type="slidenum">
              <a:rPr lang="en-US" smtClean="0"/>
              <a:pPr/>
              <a:t>44</a:t>
            </a:fld>
            <a:endParaRPr lang="en-US" dirty="0"/>
          </a:p>
        </p:txBody>
      </p:sp>
      <p:sp>
        <p:nvSpPr>
          <p:cNvPr id="532482"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000" b="0" dirty="0">
                <a:solidFill>
                  <a:schemeClr val="tx2"/>
                </a:solidFill>
                <a:latin typeface="Comic Sans MS" pitchFamily="66" charset="0"/>
              </a:rPr>
              <a:t>Eliminating False Dependencies</a:t>
            </a:r>
          </a:p>
        </p:txBody>
      </p:sp>
      <p:sp>
        <p:nvSpPr>
          <p:cNvPr id="532483" name="Rectangle 3"/>
          <p:cNvSpPr>
            <a:spLocks noChangeArrowheads="1"/>
          </p:cNvSpPr>
          <p:nvPr/>
        </p:nvSpPr>
        <p:spPr bwMode="auto">
          <a:xfrm>
            <a:off x="457200" y="1295400"/>
            <a:ext cx="2743200" cy="2819400"/>
          </a:xfrm>
          <a:prstGeom prst="rect">
            <a:avLst/>
          </a:prstGeom>
          <a:noFill/>
          <a:ln w="9525">
            <a:noFill/>
            <a:miter lim="800000"/>
            <a:headEnd/>
            <a:tailEnd/>
          </a:ln>
          <a:effectLst/>
        </p:spPr>
        <p:txBody>
          <a:bodyPr/>
          <a:lstStyle/>
          <a:p>
            <a:pPr marL="342900" indent="-342900">
              <a:lnSpc>
                <a:spcPct val="80000"/>
              </a:lnSpc>
              <a:spcBef>
                <a:spcPct val="20000"/>
              </a:spcBef>
            </a:pPr>
            <a:r>
              <a:rPr lang="en-US" sz="1600">
                <a:latin typeface="Courier New" pitchFamily="49" charset="0"/>
              </a:rPr>
              <a:t>R1=MEM[R3+4]   // A</a:t>
            </a:r>
          </a:p>
          <a:p>
            <a:pPr marL="342900" indent="-342900">
              <a:lnSpc>
                <a:spcPct val="80000"/>
              </a:lnSpc>
              <a:spcBef>
                <a:spcPct val="20000"/>
              </a:spcBef>
            </a:pPr>
            <a:r>
              <a:rPr lang="en-US" sz="1600">
                <a:latin typeface="Courier New" pitchFamily="49" charset="0"/>
              </a:rPr>
              <a:t>R2=MEM[R3+8]   // B</a:t>
            </a:r>
          </a:p>
          <a:p>
            <a:pPr marL="342900" indent="-342900">
              <a:lnSpc>
                <a:spcPct val="80000"/>
              </a:lnSpc>
              <a:spcBef>
                <a:spcPct val="20000"/>
              </a:spcBef>
            </a:pPr>
            <a:r>
              <a:rPr lang="en-US" sz="1600">
                <a:latin typeface="Courier New" pitchFamily="49" charset="0"/>
              </a:rPr>
              <a:t>R1=R1*R2       // C</a:t>
            </a:r>
          </a:p>
          <a:p>
            <a:pPr marL="342900" indent="-342900">
              <a:lnSpc>
                <a:spcPct val="80000"/>
              </a:lnSpc>
              <a:spcBef>
                <a:spcPct val="20000"/>
              </a:spcBef>
            </a:pPr>
            <a:r>
              <a:rPr lang="en-US" sz="1600">
                <a:latin typeface="Courier New" pitchFamily="49" charset="0"/>
              </a:rPr>
              <a:t>MEM[R3+4]=R1   // D</a:t>
            </a:r>
          </a:p>
          <a:p>
            <a:pPr marL="342900" indent="-342900">
              <a:lnSpc>
                <a:spcPct val="80000"/>
              </a:lnSpc>
              <a:spcBef>
                <a:spcPct val="20000"/>
              </a:spcBef>
            </a:pPr>
            <a:r>
              <a:rPr lang="en-US" sz="1600">
                <a:latin typeface="Courier New" pitchFamily="49" charset="0"/>
              </a:rPr>
              <a:t>MEM[R3+8]=R1   // E</a:t>
            </a:r>
          </a:p>
          <a:p>
            <a:pPr marL="342900" indent="-342900">
              <a:lnSpc>
                <a:spcPct val="80000"/>
              </a:lnSpc>
              <a:spcBef>
                <a:spcPct val="20000"/>
              </a:spcBef>
            </a:pPr>
            <a:r>
              <a:rPr lang="en-US" sz="1600">
                <a:latin typeface="Courier New" pitchFamily="49" charset="0"/>
              </a:rPr>
              <a:t>R1=MEM[R3+12]  // F</a:t>
            </a:r>
          </a:p>
          <a:p>
            <a:pPr marL="342900" indent="-342900">
              <a:lnSpc>
                <a:spcPct val="80000"/>
              </a:lnSpc>
              <a:spcBef>
                <a:spcPct val="20000"/>
              </a:spcBef>
            </a:pPr>
            <a:r>
              <a:rPr lang="en-US" sz="1600">
                <a:latin typeface="Courier New" pitchFamily="49" charset="0"/>
              </a:rPr>
              <a:t>R2=MEM[R3+16]  // G</a:t>
            </a:r>
          </a:p>
          <a:p>
            <a:pPr marL="342900" indent="-342900">
              <a:lnSpc>
                <a:spcPct val="80000"/>
              </a:lnSpc>
              <a:spcBef>
                <a:spcPct val="20000"/>
              </a:spcBef>
            </a:pPr>
            <a:r>
              <a:rPr lang="en-US" sz="1600">
                <a:latin typeface="Courier New" pitchFamily="49" charset="0"/>
              </a:rPr>
              <a:t>R1=R1*R2       // H</a:t>
            </a:r>
          </a:p>
          <a:p>
            <a:pPr marL="342900" indent="-342900">
              <a:lnSpc>
                <a:spcPct val="80000"/>
              </a:lnSpc>
              <a:spcBef>
                <a:spcPct val="20000"/>
              </a:spcBef>
            </a:pPr>
            <a:r>
              <a:rPr lang="en-US" sz="1600">
                <a:latin typeface="Courier New" pitchFamily="49" charset="0"/>
              </a:rPr>
              <a:t>MEM[R3+12]=R1  // I</a:t>
            </a:r>
          </a:p>
          <a:p>
            <a:pPr marL="342900" indent="-342900">
              <a:lnSpc>
                <a:spcPct val="80000"/>
              </a:lnSpc>
              <a:spcBef>
                <a:spcPct val="20000"/>
              </a:spcBef>
            </a:pPr>
            <a:r>
              <a:rPr lang="en-US" sz="1600">
                <a:latin typeface="Courier New" pitchFamily="49" charset="0"/>
              </a:rPr>
              <a:t>MEM[R3+16]=R1  // J</a:t>
            </a:r>
          </a:p>
          <a:p>
            <a:pPr marL="342900" indent="-342900">
              <a:lnSpc>
                <a:spcPct val="80000"/>
              </a:lnSpc>
              <a:spcBef>
                <a:spcPct val="20000"/>
              </a:spcBef>
              <a:buFontTx/>
              <a:buChar char="•"/>
            </a:pPr>
            <a:endParaRPr lang="en-US" sz="1400">
              <a:latin typeface="Courier New" pitchFamily="49" charset="0"/>
            </a:endParaRPr>
          </a:p>
          <a:p>
            <a:pPr marL="342900" indent="-342900">
              <a:lnSpc>
                <a:spcPct val="80000"/>
              </a:lnSpc>
              <a:spcBef>
                <a:spcPct val="20000"/>
              </a:spcBef>
              <a:buFontTx/>
              <a:buChar char="•"/>
            </a:pPr>
            <a:endParaRPr lang="en-US" sz="1600" b="0"/>
          </a:p>
        </p:txBody>
      </p:sp>
      <p:sp>
        <p:nvSpPr>
          <p:cNvPr id="532484" name="Rectangle 4"/>
          <p:cNvSpPr>
            <a:spLocks noChangeArrowheads="1"/>
          </p:cNvSpPr>
          <p:nvPr/>
        </p:nvSpPr>
        <p:spPr bwMode="auto">
          <a:xfrm>
            <a:off x="3276600" y="1600200"/>
            <a:ext cx="5410200" cy="4525963"/>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US" sz="2800" b="0" dirty="0"/>
              <a:t>Well, logically there is no reason for F-J to be dependent on A-E.  So…..</a:t>
            </a:r>
          </a:p>
          <a:p>
            <a:pPr marL="1143000" lvl="2" indent="-228600">
              <a:lnSpc>
                <a:spcPct val="80000"/>
              </a:lnSpc>
              <a:spcBef>
                <a:spcPct val="20000"/>
              </a:spcBef>
              <a:buFontTx/>
              <a:buChar char="•"/>
            </a:pPr>
            <a:r>
              <a:rPr lang="en-US" sz="2000" b="0" dirty="0"/>
              <a:t>ABFG</a:t>
            </a:r>
          </a:p>
          <a:p>
            <a:pPr marL="1143000" lvl="2" indent="-228600">
              <a:lnSpc>
                <a:spcPct val="80000"/>
              </a:lnSpc>
              <a:spcBef>
                <a:spcPct val="20000"/>
              </a:spcBef>
              <a:buFontTx/>
              <a:buChar char="•"/>
            </a:pPr>
            <a:r>
              <a:rPr lang="en-US" sz="2000" b="0" dirty="0"/>
              <a:t>CH</a:t>
            </a:r>
          </a:p>
          <a:p>
            <a:pPr marL="1143000" lvl="2" indent="-228600">
              <a:lnSpc>
                <a:spcPct val="80000"/>
              </a:lnSpc>
              <a:spcBef>
                <a:spcPct val="20000"/>
              </a:spcBef>
              <a:buFontTx/>
              <a:buChar char="•"/>
            </a:pPr>
            <a:r>
              <a:rPr lang="en-US" sz="2000" b="0" dirty="0"/>
              <a:t>DEIJ</a:t>
            </a:r>
          </a:p>
          <a:p>
            <a:pPr marL="742950" lvl="1" indent="-285750">
              <a:lnSpc>
                <a:spcPct val="80000"/>
              </a:lnSpc>
              <a:spcBef>
                <a:spcPct val="20000"/>
              </a:spcBef>
              <a:buFontTx/>
              <a:buChar char="–"/>
            </a:pPr>
            <a:r>
              <a:rPr lang="en-US" b="0" dirty="0"/>
              <a:t>Should be possible.</a:t>
            </a:r>
          </a:p>
          <a:p>
            <a:pPr marL="342900" indent="-342900">
              <a:lnSpc>
                <a:spcPct val="80000"/>
              </a:lnSpc>
              <a:spcBef>
                <a:spcPct val="20000"/>
              </a:spcBef>
              <a:buFontTx/>
              <a:buChar char="•"/>
            </a:pPr>
            <a:r>
              <a:rPr lang="en-US" sz="2800" b="0" dirty="0"/>
              <a:t>But that would cause either C or H to have the wrong </a:t>
            </a:r>
            <a:r>
              <a:rPr lang="en-US" sz="2800" b="0" dirty="0" err="1"/>
              <a:t>reg</a:t>
            </a:r>
            <a:r>
              <a:rPr lang="en-US" sz="2800" b="0" dirty="0"/>
              <a:t> inputs</a:t>
            </a:r>
          </a:p>
          <a:p>
            <a:pPr marL="342900" indent="-342900">
              <a:lnSpc>
                <a:spcPct val="80000"/>
              </a:lnSpc>
              <a:spcBef>
                <a:spcPct val="20000"/>
              </a:spcBef>
              <a:buFontTx/>
              <a:buChar char="•"/>
            </a:pPr>
            <a:r>
              <a:rPr lang="en-US" sz="2800" b="0" dirty="0"/>
              <a:t>How do we fix this?</a:t>
            </a:r>
          </a:p>
          <a:p>
            <a:pPr marL="742950" lvl="1" indent="-285750">
              <a:lnSpc>
                <a:spcPct val="80000"/>
              </a:lnSpc>
              <a:spcBef>
                <a:spcPct val="20000"/>
              </a:spcBef>
              <a:buFontTx/>
              <a:buChar char="–"/>
            </a:pPr>
            <a:r>
              <a:rPr lang="en-US" b="0" dirty="0"/>
              <a:t>Remember, the dependency is really on the </a:t>
            </a:r>
            <a:r>
              <a:rPr lang="en-US" b="0" i="1" dirty="0"/>
              <a:t>name</a:t>
            </a:r>
            <a:r>
              <a:rPr lang="en-US" b="0" dirty="0"/>
              <a:t> of the register</a:t>
            </a:r>
          </a:p>
          <a:p>
            <a:pPr marL="742950" lvl="1" indent="-285750">
              <a:lnSpc>
                <a:spcPct val="80000"/>
              </a:lnSpc>
              <a:spcBef>
                <a:spcPct val="20000"/>
              </a:spcBef>
              <a:buFontTx/>
              <a:buChar char="–"/>
            </a:pPr>
            <a:r>
              <a:rPr lang="en-US" b="0" dirty="0"/>
              <a:t>So… change the register names!</a:t>
            </a:r>
          </a:p>
        </p:txBody>
      </p:sp>
      <p:grpSp>
        <p:nvGrpSpPr>
          <p:cNvPr id="532485" name="Group 5"/>
          <p:cNvGrpSpPr>
            <a:grpSpLocks/>
          </p:cNvGrpSpPr>
          <p:nvPr/>
        </p:nvGrpSpPr>
        <p:grpSpPr bwMode="auto">
          <a:xfrm>
            <a:off x="914400" y="4038600"/>
            <a:ext cx="1571625" cy="2667000"/>
            <a:chOff x="3648" y="912"/>
            <a:chExt cx="1470" cy="2736"/>
          </a:xfrm>
        </p:grpSpPr>
        <p:grpSp>
          <p:nvGrpSpPr>
            <p:cNvPr id="532486" name="Group 6"/>
            <p:cNvGrpSpPr>
              <a:grpSpLocks/>
            </p:cNvGrpSpPr>
            <p:nvPr/>
          </p:nvGrpSpPr>
          <p:grpSpPr bwMode="auto">
            <a:xfrm>
              <a:off x="3648" y="912"/>
              <a:ext cx="942" cy="1152"/>
              <a:chOff x="3648" y="912"/>
              <a:chExt cx="942" cy="1152"/>
            </a:xfrm>
          </p:grpSpPr>
          <p:sp>
            <p:nvSpPr>
              <p:cNvPr id="532487" name="WordArt 7"/>
              <p:cNvSpPr>
                <a:spLocks noChangeArrowheads="1" noChangeShapeType="1" noTextEdit="1"/>
              </p:cNvSpPr>
              <p:nvPr/>
            </p:nvSpPr>
            <p:spPr bwMode="auto">
              <a:xfrm>
                <a:off x="3648" y="912"/>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sp>
            <p:nvSpPr>
              <p:cNvPr id="532488" name="WordArt 8"/>
              <p:cNvSpPr>
                <a:spLocks noChangeArrowheads="1" noChangeShapeType="1" noTextEdit="1"/>
              </p:cNvSpPr>
              <p:nvPr/>
            </p:nvSpPr>
            <p:spPr bwMode="auto">
              <a:xfrm>
                <a:off x="4368" y="1776"/>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E</a:t>
                </a:r>
              </a:p>
            </p:txBody>
          </p:sp>
          <p:sp>
            <p:nvSpPr>
              <p:cNvPr id="532489" name="WordArt 9"/>
              <p:cNvSpPr>
                <a:spLocks noChangeArrowheads="1" noChangeShapeType="1" noTextEdit="1"/>
              </p:cNvSpPr>
              <p:nvPr/>
            </p:nvSpPr>
            <p:spPr bwMode="auto">
              <a:xfrm>
                <a:off x="3648" y="1776"/>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D</a:t>
                </a:r>
              </a:p>
            </p:txBody>
          </p:sp>
          <p:sp>
            <p:nvSpPr>
              <p:cNvPr id="532490" name="WordArt 10"/>
              <p:cNvSpPr>
                <a:spLocks noChangeArrowheads="1" noChangeShapeType="1" noTextEdit="1"/>
              </p:cNvSpPr>
              <p:nvPr/>
            </p:nvSpPr>
            <p:spPr bwMode="auto">
              <a:xfrm>
                <a:off x="3984" y="1392"/>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C</a:t>
                </a:r>
              </a:p>
            </p:txBody>
          </p:sp>
          <p:sp>
            <p:nvSpPr>
              <p:cNvPr id="532491" name="WordArt 11"/>
              <p:cNvSpPr>
                <a:spLocks noChangeArrowheads="1" noChangeShapeType="1" noTextEdit="1"/>
              </p:cNvSpPr>
              <p:nvPr/>
            </p:nvSpPr>
            <p:spPr bwMode="auto">
              <a:xfrm>
                <a:off x="4320" y="912"/>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B</a:t>
                </a:r>
              </a:p>
            </p:txBody>
          </p:sp>
          <p:sp>
            <p:nvSpPr>
              <p:cNvPr id="532492" name="Line 12"/>
              <p:cNvSpPr>
                <a:spLocks noChangeShapeType="1"/>
              </p:cNvSpPr>
              <p:nvPr/>
            </p:nvSpPr>
            <p:spPr bwMode="auto">
              <a:xfrm>
                <a:off x="3888" y="1200"/>
                <a:ext cx="144" cy="144"/>
              </a:xfrm>
              <a:prstGeom prst="line">
                <a:avLst/>
              </a:prstGeom>
              <a:noFill/>
              <a:ln w="28575">
                <a:solidFill>
                  <a:schemeClr val="tx1"/>
                </a:solidFill>
                <a:round/>
                <a:headEnd/>
                <a:tailEnd type="triangle" w="med" len="med"/>
              </a:ln>
              <a:effectLst/>
            </p:spPr>
            <p:txBody>
              <a:bodyPr/>
              <a:lstStyle/>
              <a:p>
                <a:endParaRPr lang="en-US"/>
              </a:p>
            </p:txBody>
          </p:sp>
          <p:sp>
            <p:nvSpPr>
              <p:cNvPr id="532493" name="Line 13"/>
              <p:cNvSpPr>
                <a:spLocks noChangeShapeType="1"/>
              </p:cNvSpPr>
              <p:nvPr/>
            </p:nvSpPr>
            <p:spPr bwMode="auto">
              <a:xfrm flipH="1">
                <a:off x="4176" y="1200"/>
                <a:ext cx="144" cy="144"/>
              </a:xfrm>
              <a:prstGeom prst="line">
                <a:avLst/>
              </a:prstGeom>
              <a:noFill/>
              <a:ln w="28575">
                <a:solidFill>
                  <a:schemeClr val="tx1"/>
                </a:solidFill>
                <a:round/>
                <a:headEnd/>
                <a:tailEnd type="triangle" w="med" len="med"/>
              </a:ln>
              <a:effectLst/>
            </p:spPr>
            <p:txBody>
              <a:bodyPr/>
              <a:lstStyle/>
              <a:p>
                <a:endParaRPr lang="en-US"/>
              </a:p>
            </p:txBody>
          </p:sp>
          <p:sp>
            <p:nvSpPr>
              <p:cNvPr id="532494" name="Line 14"/>
              <p:cNvSpPr>
                <a:spLocks noChangeShapeType="1"/>
              </p:cNvSpPr>
              <p:nvPr/>
            </p:nvSpPr>
            <p:spPr bwMode="auto">
              <a:xfrm flipH="1">
                <a:off x="3840" y="1680"/>
                <a:ext cx="144" cy="96"/>
              </a:xfrm>
              <a:prstGeom prst="line">
                <a:avLst/>
              </a:prstGeom>
              <a:noFill/>
              <a:ln w="28575">
                <a:solidFill>
                  <a:schemeClr val="tx1"/>
                </a:solidFill>
                <a:round/>
                <a:headEnd/>
                <a:tailEnd type="triangle" w="med" len="med"/>
              </a:ln>
              <a:effectLst/>
            </p:spPr>
            <p:txBody>
              <a:bodyPr/>
              <a:lstStyle/>
              <a:p>
                <a:endParaRPr lang="en-US"/>
              </a:p>
            </p:txBody>
          </p:sp>
          <p:sp>
            <p:nvSpPr>
              <p:cNvPr id="532495" name="Line 15"/>
              <p:cNvSpPr>
                <a:spLocks noChangeShapeType="1"/>
              </p:cNvSpPr>
              <p:nvPr/>
            </p:nvSpPr>
            <p:spPr bwMode="auto">
              <a:xfrm>
                <a:off x="4176" y="1680"/>
                <a:ext cx="192" cy="96"/>
              </a:xfrm>
              <a:prstGeom prst="line">
                <a:avLst/>
              </a:prstGeom>
              <a:noFill/>
              <a:ln w="28575">
                <a:solidFill>
                  <a:schemeClr val="tx1"/>
                </a:solidFill>
                <a:round/>
                <a:headEnd/>
                <a:tailEnd type="triangle" w="med" len="med"/>
              </a:ln>
              <a:effectLst/>
            </p:spPr>
            <p:txBody>
              <a:bodyPr/>
              <a:lstStyle/>
              <a:p>
                <a:endParaRPr lang="en-US"/>
              </a:p>
            </p:txBody>
          </p:sp>
        </p:grpSp>
        <p:grpSp>
          <p:nvGrpSpPr>
            <p:cNvPr id="532496" name="Group 16"/>
            <p:cNvGrpSpPr>
              <a:grpSpLocks/>
            </p:cNvGrpSpPr>
            <p:nvPr/>
          </p:nvGrpSpPr>
          <p:grpSpPr bwMode="auto">
            <a:xfrm>
              <a:off x="3744" y="1632"/>
              <a:ext cx="1374" cy="2016"/>
              <a:chOff x="3744" y="1632"/>
              <a:chExt cx="1374" cy="2016"/>
            </a:xfrm>
          </p:grpSpPr>
          <p:sp>
            <p:nvSpPr>
              <p:cNvPr id="532497" name="WordArt 17"/>
              <p:cNvSpPr>
                <a:spLocks noChangeArrowheads="1" noChangeShapeType="1" noTextEdit="1"/>
              </p:cNvSpPr>
              <p:nvPr/>
            </p:nvSpPr>
            <p:spPr bwMode="auto">
              <a:xfrm>
                <a:off x="3984" y="2880"/>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H</a:t>
                </a:r>
              </a:p>
            </p:txBody>
          </p:sp>
          <p:sp>
            <p:nvSpPr>
              <p:cNvPr id="532498" name="WordArt 18"/>
              <p:cNvSpPr>
                <a:spLocks noChangeArrowheads="1" noChangeShapeType="1" noTextEdit="1"/>
              </p:cNvSpPr>
              <p:nvPr/>
            </p:nvSpPr>
            <p:spPr bwMode="auto">
              <a:xfrm>
                <a:off x="3984" y="2352"/>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F</a:t>
                </a:r>
              </a:p>
            </p:txBody>
          </p:sp>
          <p:sp>
            <p:nvSpPr>
              <p:cNvPr id="532499" name="WordArt 19"/>
              <p:cNvSpPr>
                <a:spLocks noChangeArrowheads="1" noChangeShapeType="1" noTextEdit="1"/>
              </p:cNvSpPr>
              <p:nvPr/>
            </p:nvSpPr>
            <p:spPr bwMode="auto">
              <a:xfrm>
                <a:off x="4896" y="1776"/>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G</a:t>
                </a:r>
              </a:p>
            </p:txBody>
          </p:sp>
          <p:sp>
            <p:nvSpPr>
              <p:cNvPr id="532500" name="WordArt 20"/>
              <p:cNvSpPr>
                <a:spLocks noChangeArrowheads="1" noChangeShapeType="1" noTextEdit="1"/>
              </p:cNvSpPr>
              <p:nvPr/>
            </p:nvSpPr>
            <p:spPr bwMode="auto">
              <a:xfrm>
                <a:off x="4368" y="3360"/>
                <a:ext cx="222"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J</a:t>
                </a:r>
              </a:p>
            </p:txBody>
          </p:sp>
          <p:sp>
            <p:nvSpPr>
              <p:cNvPr id="532501" name="WordArt 21"/>
              <p:cNvSpPr>
                <a:spLocks noChangeArrowheads="1" noChangeShapeType="1" noTextEdit="1"/>
              </p:cNvSpPr>
              <p:nvPr/>
            </p:nvSpPr>
            <p:spPr bwMode="auto">
              <a:xfrm>
                <a:off x="3744" y="3360"/>
                <a:ext cx="96"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I</a:t>
                </a:r>
              </a:p>
            </p:txBody>
          </p:sp>
          <p:sp>
            <p:nvSpPr>
              <p:cNvPr id="532502" name="Line 22"/>
              <p:cNvSpPr>
                <a:spLocks noChangeShapeType="1"/>
              </p:cNvSpPr>
              <p:nvPr/>
            </p:nvSpPr>
            <p:spPr bwMode="auto">
              <a:xfrm>
                <a:off x="4224" y="1632"/>
                <a:ext cx="672" cy="144"/>
              </a:xfrm>
              <a:prstGeom prst="line">
                <a:avLst/>
              </a:prstGeom>
              <a:noFill/>
              <a:ln w="28575">
                <a:solidFill>
                  <a:srgbClr val="FF0000"/>
                </a:solidFill>
                <a:round/>
                <a:headEnd/>
                <a:tailEnd type="triangle" w="med" len="med"/>
              </a:ln>
              <a:effectLst/>
            </p:spPr>
            <p:txBody>
              <a:bodyPr/>
              <a:lstStyle/>
              <a:p>
                <a:endParaRPr lang="en-US"/>
              </a:p>
            </p:txBody>
          </p:sp>
          <p:sp>
            <p:nvSpPr>
              <p:cNvPr id="532503" name="Line 23"/>
              <p:cNvSpPr>
                <a:spLocks noChangeShapeType="1"/>
              </p:cNvSpPr>
              <p:nvPr/>
            </p:nvSpPr>
            <p:spPr bwMode="auto">
              <a:xfrm flipH="1">
                <a:off x="4224" y="2112"/>
                <a:ext cx="144" cy="192"/>
              </a:xfrm>
              <a:prstGeom prst="line">
                <a:avLst/>
              </a:prstGeom>
              <a:noFill/>
              <a:ln w="28575">
                <a:solidFill>
                  <a:srgbClr val="FF0000"/>
                </a:solidFill>
                <a:round/>
                <a:headEnd/>
                <a:tailEnd type="triangle" w="med" len="med"/>
              </a:ln>
              <a:effectLst/>
            </p:spPr>
            <p:txBody>
              <a:bodyPr/>
              <a:lstStyle/>
              <a:p>
                <a:endParaRPr lang="en-US"/>
              </a:p>
            </p:txBody>
          </p:sp>
          <p:sp>
            <p:nvSpPr>
              <p:cNvPr id="532504" name="Line 24"/>
              <p:cNvSpPr>
                <a:spLocks noChangeShapeType="1"/>
              </p:cNvSpPr>
              <p:nvPr/>
            </p:nvSpPr>
            <p:spPr bwMode="auto">
              <a:xfrm>
                <a:off x="4032" y="2688"/>
                <a:ext cx="48" cy="192"/>
              </a:xfrm>
              <a:prstGeom prst="line">
                <a:avLst/>
              </a:prstGeom>
              <a:noFill/>
              <a:ln w="28575">
                <a:solidFill>
                  <a:schemeClr val="tx1"/>
                </a:solidFill>
                <a:round/>
                <a:headEnd/>
                <a:tailEnd type="triangle" w="med" len="med"/>
              </a:ln>
              <a:effectLst/>
            </p:spPr>
            <p:txBody>
              <a:bodyPr/>
              <a:lstStyle/>
              <a:p>
                <a:endParaRPr lang="en-US"/>
              </a:p>
            </p:txBody>
          </p:sp>
          <p:sp>
            <p:nvSpPr>
              <p:cNvPr id="532505" name="Line 25"/>
              <p:cNvSpPr>
                <a:spLocks noChangeShapeType="1"/>
              </p:cNvSpPr>
              <p:nvPr/>
            </p:nvSpPr>
            <p:spPr bwMode="auto">
              <a:xfrm flipH="1">
                <a:off x="4224" y="2112"/>
                <a:ext cx="720" cy="720"/>
              </a:xfrm>
              <a:prstGeom prst="line">
                <a:avLst/>
              </a:prstGeom>
              <a:noFill/>
              <a:ln w="28575">
                <a:solidFill>
                  <a:schemeClr val="tx1"/>
                </a:solidFill>
                <a:round/>
                <a:headEnd/>
                <a:tailEnd type="triangle" w="med" len="med"/>
              </a:ln>
              <a:effectLst/>
            </p:spPr>
            <p:txBody>
              <a:bodyPr/>
              <a:lstStyle/>
              <a:p>
                <a:endParaRPr lang="en-US"/>
              </a:p>
            </p:txBody>
          </p:sp>
          <p:sp>
            <p:nvSpPr>
              <p:cNvPr id="532506" name="Line 26"/>
              <p:cNvSpPr>
                <a:spLocks noChangeShapeType="1"/>
              </p:cNvSpPr>
              <p:nvPr/>
            </p:nvSpPr>
            <p:spPr bwMode="auto">
              <a:xfrm flipH="1">
                <a:off x="3840" y="3168"/>
                <a:ext cx="144" cy="144"/>
              </a:xfrm>
              <a:prstGeom prst="line">
                <a:avLst/>
              </a:prstGeom>
              <a:noFill/>
              <a:ln w="28575">
                <a:solidFill>
                  <a:schemeClr val="tx1"/>
                </a:solidFill>
                <a:round/>
                <a:headEnd/>
                <a:tailEnd type="triangle" w="med" len="med"/>
              </a:ln>
              <a:effectLst/>
            </p:spPr>
            <p:txBody>
              <a:bodyPr/>
              <a:lstStyle/>
              <a:p>
                <a:endParaRPr lang="en-US"/>
              </a:p>
            </p:txBody>
          </p:sp>
          <p:sp>
            <p:nvSpPr>
              <p:cNvPr id="532507" name="Line 27"/>
              <p:cNvSpPr>
                <a:spLocks noChangeShapeType="1"/>
              </p:cNvSpPr>
              <p:nvPr/>
            </p:nvSpPr>
            <p:spPr bwMode="auto">
              <a:xfrm>
                <a:off x="4272" y="3168"/>
                <a:ext cx="144" cy="144"/>
              </a:xfrm>
              <a:prstGeom prst="line">
                <a:avLst/>
              </a:prstGeom>
              <a:noFill/>
              <a:ln w="28575">
                <a:solidFill>
                  <a:schemeClr val="tx1"/>
                </a:solidFill>
                <a:round/>
                <a:headEnd/>
                <a:tailEnd type="triangle" w="med" len="med"/>
              </a:ln>
              <a:effectLst/>
            </p:spPr>
            <p:txBody>
              <a:bodyPr/>
              <a:lstStyle/>
              <a:p>
                <a:endParaRPr lang="en-US"/>
              </a:p>
            </p:txBody>
          </p:sp>
        </p:grpSp>
      </p:grpSp>
      <p:sp>
        <p:nvSpPr>
          <p:cNvPr id="31" name="TextBox 30"/>
          <p:cNvSpPr txBox="1"/>
          <p:nvPr/>
        </p:nvSpPr>
        <p:spPr>
          <a:xfrm>
            <a:off x="0" y="0"/>
            <a:ext cx="1438214" cy="646331"/>
          </a:xfrm>
          <a:prstGeom prst="rect">
            <a:avLst/>
          </a:prstGeom>
          <a:noFill/>
        </p:spPr>
        <p:txBody>
          <a:bodyPr wrap="none" rtlCol="0">
            <a:spAutoFit/>
          </a:bodyPr>
          <a:lstStyle/>
          <a:p>
            <a:r>
              <a:rPr lang="en-US" sz="1200" dirty="0">
                <a:solidFill>
                  <a:srgbClr val="00B0F0"/>
                </a:solidFill>
              </a:rPr>
              <a:t>Dynamic execution</a:t>
            </a:r>
          </a:p>
          <a:p>
            <a:r>
              <a:rPr lang="en-US" sz="1200" dirty="0">
                <a:solidFill>
                  <a:srgbClr val="FF0000"/>
                </a:solidFill>
              </a:rPr>
              <a:t>  Hazards</a:t>
            </a:r>
          </a:p>
          <a:p>
            <a:r>
              <a:rPr lang="en-US" sz="1200" dirty="0">
                <a:solidFill>
                  <a:srgbClr val="FF0000"/>
                </a:solidFill>
              </a:rPr>
              <a:t>  </a:t>
            </a:r>
            <a:r>
              <a:rPr lang="en-US" sz="1200" dirty="0">
                <a:solidFill>
                  <a:srgbClr val="00B0F0"/>
                </a:solidFill>
              </a:rPr>
              <a:t>Renaming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484">
                                            <p:txEl>
                                              <p:pRg st="0" end="0"/>
                                            </p:txEl>
                                          </p:spTgt>
                                        </p:tgtEl>
                                        <p:attrNameLst>
                                          <p:attrName>style.visibility</p:attrName>
                                        </p:attrNameLst>
                                      </p:cBhvr>
                                      <p:to>
                                        <p:strVal val="visible"/>
                                      </p:to>
                                    </p:set>
                                    <p:anim calcmode="lin" valueType="num">
                                      <p:cBhvr additive="base">
                                        <p:cTn id="7" dur="500" fill="hold"/>
                                        <p:tgtEl>
                                          <p:spTgt spid="532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48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2484">
                                            <p:txEl>
                                              <p:pRg st="1" end="1"/>
                                            </p:txEl>
                                          </p:spTgt>
                                        </p:tgtEl>
                                        <p:attrNameLst>
                                          <p:attrName>style.visibility</p:attrName>
                                        </p:attrNameLst>
                                      </p:cBhvr>
                                      <p:to>
                                        <p:strVal val="visible"/>
                                      </p:to>
                                    </p:set>
                                    <p:anim calcmode="lin" valueType="num">
                                      <p:cBhvr additive="base">
                                        <p:cTn id="11" dur="500" fill="hold"/>
                                        <p:tgtEl>
                                          <p:spTgt spid="53248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248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2484">
                                            <p:txEl>
                                              <p:pRg st="2" end="2"/>
                                            </p:txEl>
                                          </p:spTgt>
                                        </p:tgtEl>
                                        <p:attrNameLst>
                                          <p:attrName>style.visibility</p:attrName>
                                        </p:attrNameLst>
                                      </p:cBhvr>
                                      <p:to>
                                        <p:strVal val="visible"/>
                                      </p:to>
                                    </p:set>
                                    <p:anim calcmode="lin" valueType="num">
                                      <p:cBhvr additive="base">
                                        <p:cTn id="15" dur="500" fill="hold"/>
                                        <p:tgtEl>
                                          <p:spTgt spid="53248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3248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2484">
                                            <p:txEl>
                                              <p:pRg st="3" end="3"/>
                                            </p:txEl>
                                          </p:spTgt>
                                        </p:tgtEl>
                                        <p:attrNameLst>
                                          <p:attrName>style.visibility</p:attrName>
                                        </p:attrNameLst>
                                      </p:cBhvr>
                                      <p:to>
                                        <p:strVal val="visible"/>
                                      </p:to>
                                    </p:set>
                                    <p:anim calcmode="lin" valueType="num">
                                      <p:cBhvr additive="base">
                                        <p:cTn id="19" dur="500" fill="hold"/>
                                        <p:tgtEl>
                                          <p:spTgt spid="53248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48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32484">
                                            <p:txEl>
                                              <p:pRg st="4" end="4"/>
                                            </p:txEl>
                                          </p:spTgt>
                                        </p:tgtEl>
                                        <p:attrNameLst>
                                          <p:attrName>style.visibility</p:attrName>
                                        </p:attrNameLst>
                                      </p:cBhvr>
                                      <p:to>
                                        <p:strVal val="visible"/>
                                      </p:to>
                                    </p:set>
                                    <p:anim calcmode="lin" valueType="num">
                                      <p:cBhvr additive="base">
                                        <p:cTn id="23" dur="500" fill="hold"/>
                                        <p:tgtEl>
                                          <p:spTgt spid="53248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324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32484">
                                            <p:txEl>
                                              <p:pRg st="5" end="5"/>
                                            </p:txEl>
                                          </p:spTgt>
                                        </p:tgtEl>
                                        <p:attrNameLst>
                                          <p:attrName>style.visibility</p:attrName>
                                        </p:attrNameLst>
                                      </p:cBhvr>
                                      <p:to>
                                        <p:strVal val="visible"/>
                                      </p:to>
                                    </p:set>
                                    <p:anim calcmode="lin" valueType="num">
                                      <p:cBhvr additive="base">
                                        <p:cTn id="29" dur="500" fill="hold"/>
                                        <p:tgtEl>
                                          <p:spTgt spid="53248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32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32484">
                                            <p:txEl>
                                              <p:pRg st="6" end="6"/>
                                            </p:txEl>
                                          </p:spTgt>
                                        </p:tgtEl>
                                        <p:attrNameLst>
                                          <p:attrName>style.visibility</p:attrName>
                                        </p:attrNameLst>
                                      </p:cBhvr>
                                      <p:to>
                                        <p:strVal val="visible"/>
                                      </p:to>
                                    </p:set>
                                    <p:anim calcmode="lin" valueType="num">
                                      <p:cBhvr additive="base">
                                        <p:cTn id="35" dur="500" fill="hold"/>
                                        <p:tgtEl>
                                          <p:spTgt spid="53248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3248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2484">
                                            <p:txEl>
                                              <p:pRg st="7" end="7"/>
                                            </p:txEl>
                                          </p:spTgt>
                                        </p:tgtEl>
                                        <p:attrNameLst>
                                          <p:attrName>style.visibility</p:attrName>
                                        </p:attrNameLst>
                                      </p:cBhvr>
                                      <p:to>
                                        <p:strVal val="visible"/>
                                      </p:to>
                                    </p:set>
                                    <p:anim calcmode="lin" valueType="num">
                                      <p:cBhvr additive="base">
                                        <p:cTn id="39" dur="500" fill="hold"/>
                                        <p:tgtEl>
                                          <p:spTgt spid="53248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3248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32484">
                                            <p:txEl>
                                              <p:pRg st="8" end="8"/>
                                            </p:txEl>
                                          </p:spTgt>
                                        </p:tgtEl>
                                        <p:attrNameLst>
                                          <p:attrName>style.visibility</p:attrName>
                                        </p:attrNameLst>
                                      </p:cBhvr>
                                      <p:to>
                                        <p:strVal val="visible"/>
                                      </p:to>
                                    </p:set>
                                    <p:anim calcmode="lin" valueType="num">
                                      <p:cBhvr additive="base">
                                        <p:cTn id="43" dur="500" fill="hold"/>
                                        <p:tgtEl>
                                          <p:spTgt spid="53248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3248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ECEECA7-6D29-48A0-9801-4C01DBC61348}" type="slidenum">
              <a:rPr lang="en-US" smtClean="0"/>
              <a:pPr/>
              <a:t>45</a:t>
            </a:fld>
            <a:endParaRPr lang="en-US" dirty="0"/>
          </a:p>
        </p:txBody>
      </p:sp>
      <p:sp>
        <p:nvSpPr>
          <p:cNvPr id="533506" name="Rectangle 2"/>
          <p:cNvSpPr>
            <a:spLocks noGrp="1" noChangeArrowheads="1"/>
          </p:cNvSpPr>
          <p:nvPr>
            <p:ph type="title"/>
          </p:nvPr>
        </p:nvSpPr>
        <p:spPr/>
        <p:txBody>
          <a:bodyPr/>
          <a:lstStyle/>
          <a:p>
            <a:r>
              <a:rPr lang="en-US" dirty="0"/>
              <a:t>Register Renaming Concept</a:t>
            </a:r>
          </a:p>
        </p:txBody>
      </p:sp>
      <p:sp>
        <p:nvSpPr>
          <p:cNvPr id="533507" name="Rectangle 3"/>
          <p:cNvSpPr>
            <a:spLocks noGrp="1" noChangeArrowheads="1"/>
          </p:cNvSpPr>
          <p:nvPr>
            <p:ph type="body" idx="1"/>
          </p:nvPr>
        </p:nvSpPr>
        <p:spPr/>
        <p:txBody>
          <a:bodyPr/>
          <a:lstStyle/>
          <a:p>
            <a:pPr lvl="1"/>
            <a:r>
              <a:rPr lang="en-US" dirty="0"/>
              <a:t>The register names are arbitrary</a:t>
            </a:r>
          </a:p>
          <a:p>
            <a:pPr lvl="1"/>
            <a:r>
              <a:rPr lang="en-US" dirty="0"/>
              <a:t>The register name only needs to be consistent between writes.</a:t>
            </a:r>
          </a:p>
          <a:p>
            <a:pPr lvl="2">
              <a:buFontTx/>
              <a:buNone/>
            </a:pPr>
            <a:r>
              <a:rPr lang="en-US" dirty="0"/>
              <a:t>R1= …..</a:t>
            </a:r>
          </a:p>
          <a:p>
            <a:pPr lvl="2">
              <a:buFontTx/>
              <a:buNone/>
            </a:pPr>
            <a:r>
              <a:rPr lang="en-US" dirty="0"/>
              <a:t>…. = R1 ….</a:t>
            </a:r>
          </a:p>
          <a:p>
            <a:pPr lvl="2">
              <a:buFontTx/>
              <a:buNone/>
            </a:pPr>
            <a:r>
              <a:rPr lang="en-US" dirty="0"/>
              <a:t>….= … R1</a:t>
            </a:r>
          </a:p>
          <a:p>
            <a:pPr lvl="2">
              <a:buFontTx/>
              <a:buNone/>
            </a:pPr>
            <a:r>
              <a:rPr lang="en-US" dirty="0"/>
              <a:t>R1= ….</a:t>
            </a:r>
          </a:p>
          <a:p>
            <a:pPr lvl="2"/>
            <a:endParaRPr lang="en-US" dirty="0"/>
          </a:p>
        </p:txBody>
      </p:sp>
      <p:sp>
        <p:nvSpPr>
          <p:cNvPr id="533508" name="AutoShape 4"/>
          <p:cNvSpPr>
            <a:spLocks/>
          </p:cNvSpPr>
          <p:nvPr/>
        </p:nvSpPr>
        <p:spPr bwMode="auto">
          <a:xfrm>
            <a:off x="3276600" y="3276600"/>
            <a:ext cx="762000" cy="1219200"/>
          </a:xfrm>
          <a:prstGeom prst="rightBrace">
            <a:avLst>
              <a:gd name="adj1" fmla="val 13333"/>
              <a:gd name="adj2" fmla="val 50000"/>
            </a:avLst>
          </a:prstGeom>
          <a:noFill/>
          <a:ln w="9525">
            <a:solidFill>
              <a:schemeClr val="tx1"/>
            </a:solidFill>
            <a:round/>
            <a:headEnd/>
            <a:tailEnd/>
          </a:ln>
          <a:effectLst/>
        </p:spPr>
        <p:txBody>
          <a:bodyPr wrap="none" anchor="ctr"/>
          <a:lstStyle/>
          <a:p>
            <a:endParaRPr lang="en-US"/>
          </a:p>
        </p:txBody>
      </p:sp>
      <p:sp>
        <p:nvSpPr>
          <p:cNvPr id="533509" name="Text Box 5"/>
          <p:cNvSpPr txBox="1">
            <a:spLocks noChangeArrowheads="1"/>
          </p:cNvSpPr>
          <p:nvPr/>
        </p:nvSpPr>
        <p:spPr bwMode="auto">
          <a:xfrm>
            <a:off x="4095750" y="3505200"/>
            <a:ext cx="5048250" cy="641350"/>
          </a:xfrm>
          <a:prstGeom prst="rect">
            <a:avLst/>
          </a:prstGeom>
          <a:noFill/>
          <a:ln w="9525">
            <a:noFill/>
            <a:miter lim="800000"/>
            <a:headEnd/>
            <a:tailEnd/>
          </a:ln>
          <a:effectLst/>
        </p:spPr>
        <p:txBody>
          <a:bodyPr wrap="none">
            <a:spAutoFit/>
          </a:bodyPr>
          <a:lstStyle/>
          <a:p>
            <a:r>
              <a:rPr lang="en-US" sz="1800" b="0" dirty="0">
                <a:latin typeface="Arial" charset="0"/>
              </a:rPr>
              <a:t>The value in R1 is “alive” from when the value is</a:t>
            </a:r>
          </a:p>
          <a:p>
            <a:r>
              <a:rPr lang="en-US" sz="1800" b="0" dirty="0">
                <a:latin typeface="Arial" charset="0"/>
              </a:rPr>
              <a:t>written until the last read of that value.</a:t>
            </a:r>
          </a:p>
        </p:txBody>
      </p:sp>
      <p:sp>
        <p:nvSpPr>
          <p:cNvPr id="9" name="TextBox 8"/>
          <p:cNvSpPr txBox="1"/>
          <p:nvPr/>
        </p:nvSpPr>
        <p:spPr>
          <a:xfrm>
            <a:off x="0" y="0"/>
            <a:ext cx="1438214" cy="646331"/>
          </a:xfrm>
          <a:prstGeom prst="rect">
            <a:avLst/>
          </a:prstGeom>
          <a:noFill/>
        </p:spPr>
        <p:txBody>
          <a:bodyPr wrap="none" rtlCol="0">
            <a:spAutoFit/>
          </a:bodyPr>
          <a:lstStyle/>
          <a:p>
            <a:r>
              <a:rPr lang="en-US" sz="1200" dirty="0">
                <a:solidFill>
                  <a:srgbClr val="00B0F0"/>
                </a:solidFill>
              </a:rPr>
              <a:t>Dynamic execution</a:t>
            </a:r>
          </a:p>
          <a:p>
            <a:r>
              <a:rPr lang="en-US" sz="1200" dirty="0">
                <a:solidFill>
                  <a:srgbClr val="00B0F0"/>
                </a:solidFill>
              </a:rPr>
              <a:t>  Hazards</a:t>
            </a:r>
          </a:p>
          <a:p>
            <a:r>
              <a:rPr lang="en-US" sz="1200" dirty="0">
                <a:solidFill>
                  <a:srgbClr val="FF0000"/>
                </a:solidFill>
              </a:rPr>
              <a:t>  Renaming  </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4"/>
          <p:cNvSpPr>
            <a:spLocks noGrp="1"/>
          </p:cNvSpPr>
          <p:nvPr>
            <p:ph type="sldNum" sz="quarter" idx="12"/>
          </p:nvPr>
        </p:nvSpPr>
        <p:spPr/>
        <p:txBody>
          <a:bodyPr/>
          <a:lstStyle/>
          <a:p>
            <a:fld id="{1C446440-E2B8-4837-A05C-B1D7CB8DDEED}" type="slidenum">
              <a:rPr lang="en-US" smtClean="0"/>
              <a:pPr/>
              <a:t>46</a:t>
            </a:fld>
            <a:endParaRPr lang="en-US" dirty="0"/>
          </a:p>
        </p:txBody>
      </p:sp>
      <p:sp>
        <p:nvSpPr>
          <p:cNvPr id="536578" name="Rectangle 2"/>
          <p:cNvSpPr>
            <a:spLocks noGrp="1" noChangeArrowheads="1"/>
          </p:cNvSpPr>
          <p:nvPr>
            <p:ph type="title"/>
          </p:nvPr>
        </p:nvSpPr>
        <p:spPr/>
        <p:txBody>
          <a:bodyPr/>
          <a:lstStyle/>
          <a:p>
            <a:r>
              <a:rPr lang="en-US" sz="3600"/>
              <a:t>So after renaming, what happens to the dependencies?</a:t>
            </a:r>
          </a:p>
        </p:txBody>
      </p:sp>
      <p:sp>
        <p:nvSpPr>
          <p:cNvPr id="536579" name="Rectangle 3"/>
          <p:cNvSpPr>
            <a:spLocks noChangeArrowheads="1"/>
          </p:cNvSpPr>
          <p:nvPr/>
        </p:nvSpPr>
        <p:spPr bwMode="auto">
          <a:xfrm>
            <a:off x="533400" y="1524000"/>
            <a:ext cx="3733800" cy="3810000"/>
          </a:xfrm>
          <a:prstGeom prst="rect">
            <a:avLst/>
          </a:prstGeom>
          <a:noFill/>
          <a:ln w="9525">
            <a:noFill/>
            <a:miter lim="800000"/>
            <a:headEnd/>
            <a:tailEnd/>
          </a:ln>
          <a:effectLst/>
        </p:spPr>
        <p:txBody>
          <a:bodyPr/>
          <a:lstStyle/>
          <a:p>
            <a:pPr marL="342900" indent="-342900">
              <a:lnSpc>
                <a:spcPct val="80000"/>
              </a:lnSpc>
              <a:spcBef>
                <a:spcPct val="20000"/>
              </a:spcBef>
            </a:pPr>
            <a:r>
              <a:rPr lang="en-US">
                <a:latin typeface="Courier New" pitchFamily="49" charset="0"/>
              </a:rPr>
              <a:t>P1=MEM[R3+4]   //A</a:t>
            </a:r>
          </a:p>
          <a:p>
            <a:pPr marL="342900" indent="-342900">
              <a:lnSpc>
                <a:spcPct val="80000"/>
              </a:lnSpc>
              <a:spcBef>
                <a:spcPct val="20000"/>
              </a:spcBef>
            </a:pPr>
            <a:r>
              <a:rPr lang="en-US">
                <a:latin typeface="Courier New" pitchFamily="49" charset="0"/>
              </a:rPr>
              <a:t>P2=MEM[R3+8]   //B</a:t>
            </a:r>
          </a:p>
          <a:p>
            <a:pPr marL="342900" indent="-342900">
              <a:lnSpc>
                <a:spcPct val="80000"/>
              </a:lnSpc>
              <a:spcBef>
                <a:spcPct val="20000"/>
              </a:spcBef>
            </a:pPr>
            <a:r>
              <a:rPr lang="en-US">
                <a:latin typeface="Courier New" pitchFamily="49" charset="0"/>
              </a:rPr>
              <a:t>P3=P1*P2       //C</a:t>
            </a:r>
          </a:p>
          <a:p>
            <a:pPr marL="342900" indent="-342900">
              <a:lnSpc>
                <a:spcPct val="80000"/>
              </a:lnSpc>
              <a:spcBef>
                <a:spcPct val="20000"/>
              </a:spcBef>
            </a:pPr>
            <a:r>
              <a:rPr lang="en-US">
                <a:latin typeface="Courier New" pitchFamily="49" charset="0"/>
              </a:rPr>
              <a:t>MEM[R3+4]=P3   //D</a:t>
            </a:r>
          </a:p>
          <a:p>
            <a:pPr marL="342900" indent="-342900">
              <a:lnSpc>
                <a:spcPct val="80000"/>
              </a:lnSpc>
              <a:spcBef>
                <a:spcPct val="20000"/>
              </a:spcBef>
            </a:pPr>
            <a:r>
              <a:rPr lang="en-US">
                <a:latin typeface="Courier New" pitchFamily="49" charset="0"/>
              </a:rPr>
              <a:t>MEM[R3+8]=P3   //E</a:t>
            </a:r>
          </a:p>
          <a:p>
            <a:pPr marL="342900" indent="-342900">
              <a:lnSpc>
                <a:spcPct val="80000"/>
              </a:lnSpc>
              <a:spcBef>
                <a:spcPct val="20000"/>
              </a:spcBef>
            </a:pPr>
            <a:r>
              <a:rPr lang="en-US">
                <a:latin typeface="Courier New" pitchFamily="49" charset="0"/>
              </a:rPr>
              <a:t>P4=MEM[R3+12]  //F</a:t>
            </a:r>
          </a:p>
          <a:p>
            <a:pPr marL="342900" indent="-342900">
              <a:lnSpc>
                <a:spcPct val="80000"/>
              </a:lnSpc>
              <a:spcBef>
                <a:spcPct val="20000"/>
              </a:spcBef>
            </a:pPr>
            <a:r>
              <a:rPr lang="en-US">
                <a:latin typeface="Courier New" pitchFamily="49" charset="0"/>
              </a:rPr>
              <a:t>P5=MEM[R3+16]  //G</a:t>
            </a:r>
          </a:p>
          <a:p>
            <a:pPr marL="342900" indent="-342900">
              <a:lnSpc>
                <a:spcPct val="80000"/>
              </a:lnSpc>
              <a:spcBef>
                <a:spcPct val="20000"/>
              </a:spcBef>
            </a:pPr>
            <a:r>
              <a:rPr lang="en-US">
                <a:latin typeface="Courier New" pitchFamily="49" charset="0"/>
              </a:rPr>
              <a:t>P6=P4*P5       //H</a:t>
            </a:r>
          </a:p>
          <a:p>
            <a:pPr marL="342900" indent="-342900">
              <a:lnSpc>
                <a:spcPct val="80000"/>
              </a:lnSpc>
              <a:spcBef>
                <a:spcPct val="20000"/>
              </a:spcBef>
            </a:pPr>
            <a:r>
              <a:rPr lang="en-US">
                <a:latin typeface="Courier New" pitchFamily="49" charset="0"/>
              </a:rPr>
              <a:t>MEM[R3+12]=P6  //I</a:t>
            </a:r>
          </a:p>
          <a:p>
            <a:pPr marL="342900" indent="-342900">
              <a:lnSpc>
                <a:spcPct val="80000"/>
              </a:lnSpc>
              <a:spcBef>
                <a:spcPct val="20000"/>
              </a:spcBef>
            </a:pPr>
            <a:r>
              <a:rPr lang="en-US">
                <a:latin typeface="Courier New" pitchFamily="49" charset="0"/>
              </a:rPr>
              <a:t>MEM[R3+16]=P6  //J</a:t>
            </a:r>
          </a:p>
          <a:p>
            <a:pPr marL="342900" indent="-342900">
              <a:lnSpc>
                <a:spcPct val="80000"/>
              </a:lnSpc>
              <a:spcBef>
                <a:spcPct val="20000"/>
              </a:spcBef>
              <a:buFontTx/>
              <a:buChar char="•"/>
            </a:pPr>
            <a:endParaRPr lang="en-US" sz="2000">
              <a:latin typeface="Courier New" pitchFamily="49" charset="0"/>
            </a:endParaRPr>
          </a:p>
          <a:p>
            <a:pPr marL="342900" indent="-342900">
              <a:lnSpc>
                <a:spcPct val="80000"/>
              </a:lnSpc>
              <a:spcBef>
                <a:spcPct val="20000"/>
              </a:spcBef>
              <a:buFontTx/>
              <a:buChar char="•"/>
            </a:pPr>
            <a:endParaRPr lang="en-US" sz="1600" b="0"/>
          </a:p>
        </p:txBody>
      </p:sp>
      <p:grpSp>
        <p:nvGrpSpPr>
          <p:cNvPr id="536580" name="Group 4"/>
          <p:cNvGrpSpPr>
            <a:grpSpLocks/>
          </p:cNvGrpSpPr>
          <p:nvPr/>
        </p:nvGrpSpPr>
        <p:grpSpPr bwMode="auto">
          <a:xfrm>
            <a:off x="4953000" y="1676400"/>
            <a:ext cx="3429000" cy="1524000"/>
            <a:chOff x="3120" y="1056"/>
            <a:chExt cx="2160" cy="960"/>
          </a:xfrm>
        </p:grpSpPr>
        <p:sp>
          <p:nvSpPr>
            <p:cNvPr id="536581" name="WordArt 5"/>
            <p:cNvSpPr>
              <a:spLocks noChangeArrowheads="1" noChangeShapeType="1" noTextEdit="1"/>
            </p:cNvSpPr>
            <p:nvPr/>
          </p:nvSpPr>
          <p:spPr bwMode="auto">
            <a:xfrm>
              <a:off x="3120" y="1104"/>
              <a:ext cx="232" cy="22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sp>
          <p:nvSpPr>
            <p:cNvPr id="536582" name="WordArt 6"/>
            <p:cNvSpPr>
              <a:spLocks noChangeArrowheads="1" noChangeShapeType="1" noTextEdit="1"/>
            </p:cNvSpPr>
            <p:nvPr/>
          </p:nvSpPr>
          <p:spPr bwMode="auto">
            <a:xfrm>
              <a:off x="3872" y="1786"/>
              <a:ext cx="232" cy="22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E</a:t>
              </a:r>
            </a:p>
          </p:txBody>
        </p:sp>
        <p:sp>
          <p:nvSpPr>
            <p:cNvPr id="536583" name="WordArt 7"/>
            <p:cNvSpPr>
              <a:spLocks noChangeArrowheads="1" noChangeShapeType="1" noTextEdit="1"/>
            </p:cNvSpPr>
            <p:nvPr/>
          </p:nvSpPr>
          <p:spPr bwMode="auto">
            <a:xfrm>
              <a:off x="3120" y="1786"/>
              <a:ext cx="232" cy="22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D</a:t>
              </a:r>
            </a:p>
          </p:txBody>
        </p:sp>
        <p:sp>
          <p:nvSpPr>
            <p:cNvPr id="536584" name="WordArt 8"/>
            <p:cNvSpPr>
              <a:spLocks noChangeArrowheads="1" noChangeShapeType="1" noTextEdit="1"/>
            </p:cNvSpPr>
            <p:nvPr/>
          </p:nvSpPr>
          <p:spPr bwMode="auto">
            <a:xfrm>
              <a:off x="3471" y="1483"/>
              <a:ext cx="232" cy="22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C</a:t>
              </a:r>
            </a:p>
          </p:txBody>
        </p:sp>
        <p:sp>
          <p:nvSpPr>
            <p:cNvPr id="536585" name="WordArt 9"/>
            <p:cNvSpPr>
              <a:spLocks noChangeArrowheads="1" noChangeShapeType="1" noTextEdit="1"/>
            </p:cNvSpPr>
            <p:nvPr/>
          </p:nvSpPr>
          <p:spPr bwMode="auto">
            <a:xfrm>
              <a:off x="3822" y="1104"/>
              <a:ext cx="232" cy="22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B</a:t>
              </a:r>
            </a:p>
          </p:txBody>
        </p:sp>
        <p:sp>
          <p:nvSpPr>
            <p:cNvPr id="536586" name="Line 10"/>
            <p:cNvSpPr>
              <a:spLocks noChangeShapeType="1"/>
            </p:cNvSpPr>
            <p:nvPr/>
          </p:nvSpPr>
          <p:spPr bwMode="auto">
            <a:xfrm>
              <a:off x="3371" y="1331"/>
              <a:ext cx="150" cy="114"/>
            </a:xfrm>
            <a:prstGeom prst="line">
              <a:avLst/>
            </a:prstGeom>
            <a:noFill/>
            <a:ln w="28575">
              <a:solidFill>
                <a:schemeClr val="tx1"/>
              </a:solidFill>
              <a:round/>
              <a:headEnd/>
              <a:tailEnd type="triangle" w="med" len="med"/>
            </a:ln>
            <a:effectLst/>
          </p:spPr>
          <p:txBody>
            <a:bodyPr/>
            <a:lstStyle/>
            <a:p>
              <a:endParaRPr lang="en-US"/>
            </a:p>
          </p:txBody>
        </p:sp>
        <p:sp>
          <p:nvSpPr>
            <p:cNvPr id="536587" name="Line 11"/>
            <p:cNvSpPr>
              <a:spLocks noChangeShapeType="1"/>
            </p:cNvSpPr>
            <p:nvPr/>
          </p:nvSpPr>
          <p:spPr bwMode="auto">
            <a:xfrm flipH="1">
              <a:off x="3672" y="1331"/>
              <a:ext cx="150" cy="114"/>
            </a:xfrm>
            <a:prstGeom prst="line">
              <a:avLst/>
            </a:prstGeom>
            <a:noFill/>
            <a:ln w="28575">
              <a:solidFill>
                <a:schemeClr val="tx1"/>
              </a:solidFill>
              <a:round/>
              <a:headEnd/>
              <a:tailEnd type="triangle" w="med" len="med"/>
            </a:ln>
            <a:effectLst/>
          </p:spPr>
          <p:txBody>
            <a:bodyPr/>
            <a:lstStyle/>
            <a:p>
              <a:endParaRPr lang="en-US"/>
            </a:p>
          </p:txBody>
        </p:sp>
        <p:sp>
          <p:nvSpPr>
            <p:cNvPr id="536588" name="Line 12"/>
            <p:cNvSpPr>
              <a:spLocks noChangeShapeType="1"/>
            </p:cNvSpPr>
            <p:nvPr/>
          </p:nvSpPr>
          <p:spPr bwMode="auto">
            <a:xfrm flipH="1">
              <a:off x="3321" y="1710"/>
              <a:ext cx="150" cy="76"/>
            </a:xfrm>
            <a:prstGeom prst="line">
              <a:avLst/>
            </a:prstGeom>
            <a:noFill/>
            <a:ln w="28575">
              <a:solidFill>
                <a:schemeClr val="tx1"/>
              </a:solidFill>
              <a:round/>
              <a:headEnd/>
              <a:tailEnd type="triangle" w="med" len="med"/>
            </a:ln>
            <a:effectLst/>
          </p:spPr>
          <p:txBody>
            <a:bodyPr/>
            <a:lstStyle/>
            <a:p>
              <a:endParaRPr lang="en-US"/>
            </a:p>
          </p:txBody>
        </p:sp>
        <p:sp>
          <p:nvSpPr>
            <p:cNvPr id="536589" name="Line 13"/>
            <p:cNvSpPr>
              <a:spLocks noChangeShapeType="1"/>
            </p:cNvSpPr>
            <p:nvPr/>
          </p:nvSpPr>
          <p:spPr bwMode="auto">
            <a:xfrm>
              <a:off x="3672" y="1710"/>
              <a:ext cx="200" cy="76"/>
            </a:xfrm>
            <a:prstGeom prst="line">
              <a:avLst/>
            </a:prstGeom>
            <a:noFill/>
            <a:ln w="28575">
              <a:solidFill>
                <a:schemeClr val="tx1"/>
              </a:solidFill>
              <a:round/>
              <a:headEnd/>
              <a:tailEnd type="triangle" w="med" len="med"/>
            </a:ln>
            <a:effectLst/>
          </p:spPr>
          <p:txBody>
            <a:bodyPr/>
            <a:lstStyle/>
            <a:p>
              <a:endParaRPr lang="en-US"/>
            </a:p>
          </p:txBody>
        </p:sp>
        <p:sp>
          <p:nvSpPr>
            <p:cNvPr id="536590" name="WordArt 14"/>
            <p:cNvSpPr>
              <a:spLocks noChangeArrowheads="1" noChangeShapeType="1" noTextEdit="1"/>
            </p:cNvSpPr>
            <p:nvPr/>
          </p:nvSpPr>
          <p:spPr bwMode="auto">
            <a:xfrm>
              <a:off x="4647" y="1410"/>
              <a:ext cx="232" cy="22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H</a:t>
              </a:r>
            </a:p>
          </p:txBody>
        </p:sp>
        <p:sp>
          <p:nvSpPr>
            <p:cNvPr id="536591" name="WordArt 15"/>
            <p:cNvSpPr>
              <a:spLocks noChangeArrowheads="1" noChangeShapeType="1" noTextEdit="1"/>
            </p:cNvSpPr>
            <p:nvPr/>
          </p:nvSpPr>
          <p:spPr bwMode="auto">
            <a:xfrm>
              <a:off x="4368" y="1056"/>
              <a:ext cx="232" cy="22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F</a:t>
              </a:r>
            </a:p>
          </p:txBody>
        </p:sp>
        <p:sp>
          <p:nvSpPr>
            <p:cNvPr id="536592" name="WordArt 16"/>
            <p:cNvSpPr>
              <a:spLocks noChangeArrowheads="1" noChangeShapeType="1" noTextEdit="1"/>
            </p:cNvSpPr>
            <p:nvPr/>
          </p:nvSpPr>
          <p:spPr bwMode="auto">
            <a:xfrm>
              <a:off x="4944" y="1056"/>
              <a:ext cx="232" cy="22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G</a:t>
              </a:r>
            </a:p>
          </p:txBody>
        </p:sp>
        <p:sp>
          <p:nvSpPr>
            <p:cNvPr id="536593" name="WordArt 17"/>
            <p:cNvSpPr>
              <a:spLocks noChangeArrowheads="1" noChangeShapeType="1" noTextEdit="1"/>
            </p:cNvSpPr>
            <p:nvPr/>
          </p:nvSpPr>
          <p:spPr bwMode="auto">
            <a:xfrm>
              <a:off x="5048" y="1789"/>
              <a:ext cx="232" cy="22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J</a:t>
              </a:r>
            </a:p>
          </p:txBody>
        </p:sp>
        <p:sp>
          <p:nvSpPr>
            <p:cNvPr id="536594" name="WordArt 18"/>
            <p:cNvSpPr>
              <a:spLocks noChangeArrowheads="1" noChangeShapeType="1" noTextEdit="1"/>
            </p:cNvSpPr>
            <p:nvPr/>
          </p:nvSpPr>
          <p:spPr bwMode="auto">
            <a:xfrm>
              <a:off x="4396" y="1789"/>
              <a:ext cx="100" cy="22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I</a:t>
              </a:r>
            </a:p>
          </p:txBody>
        </p:sp>
        <p:sp>
          <p:nvSpPr>
            <p:cNvPr id="536595" name="Line 19"/>
            <p:cNvSpPr>
              <a:spLocks noChangeShapeType="1"/>
            </p:cNvSpPr>
            <p:nvPr/>
          </p:nvSpPr>
          <p:spPr bwMode="auto">
            <a:xfrm>
              <a:off x="4560" y="1248"/>
              <a:ext cx="96" cy="144"/>
            </a:xfrm>
            <a:prstGeom prst="line">
              <a:avLst/>
            </a:prstGeom>
            <a:noFill/>
            <a:ln w="28575">
              <a:solidFill>
                <a:schemeClr val="tx1"/>
              </a:solidFill>
              <a:round/>
              <a:headEnd/>
              <a:tailEnd type="triangle" w="med" len="med"/>
            </a:ln>
            <a:effectLst/>
          </p:spPr>
          <p:txBody>
            <a:bodyPr/>
            <a:lstStyle/>
            <a:p>
              <a:endParaRPr lang="en-US"/>
            </a:p>
          </p:txBody>
        </p:sp>
        <p:sp>
          <p:nvSpPr>
            <p:cNvPr id="536596" name="Line 20"/>
            <p:cNvSpPr>
              <a:spLocks noChangeShapeType="1"/>
            </p:cNvSpPr>
            <p:nvPr/>
          </p:nvSpPr>
          <p:spPr bwMode="auto">
            <a:xfrm flipH="1">
              <a:off x="4896" y="1296"/>
              <a:ext cx="96" cy="89"/>
            </a:xfrm>
            <a:prstGeom prst="line">
              <a:avLst/>
            </a:prstGeom>
            <a:noFill/>
            <a:ln w="28575">
              <a:solidFill>
                <a:schemeClr val="tx1"/>
              </a:solidFill>
              <a:round/>
              <a:headEnd/>
              <a:tailEnd type="triangle" w="med" len="med"/>
            </a:ln>
            <a:effectLst/>
          </p:spPr>
          <p:txBody>
            <a:bodyPr/>
            <a:lstStyle/>
            <a:p>
              <a:endParaRPr lang="en-US"/>
            </a:p>
          </p:txBody>
        </p:sp>
        <p:sp>
          <p:nvSpPr>
            <p:cNvPr id="536597" name="Line 21"/>
            <p:cNvSpPr>
              <a:spLocks noChangeShapeType="1"/>
            </p:cNvSpPr>
            <p:nvPr/>
          </p:nvSpPr>
          <p:spPr bwMode="auto">
            <a:xfrm flipH="1">
              <a:off x="4496" y="1637"/>
              <a:ext cx="151" cy="114"/>
            </a:xfrm>
            <a:prstGeom prst="line">
              <a:avLst/>
            </a:prstGeom>
            <a:noFill/>
            <a:ln w="28575">
              <a:solidFill>
                <a:schemeClr val="tx1"/>
              </a:solidFill>
              <a:round/>
              <a:headEnd/>
              <a:tailEnd type="triangle" w="med" len="med"/>
            </a:ln>
            <a:effectLst/>
          </p:spPr>
          <p:txBody>
            <a:bodyPr/>
            <a:lstStyle/>
            <a:p>
              <a:endParaRPr lang="en-US"/>
            </a:p>
          </p:txBody>
        </p:sp>
        <p:sp>
          <p:nvSpPr>
            <p:cNvPr id="536598" name="Line 22"/>
            <p:cNvSpPr>
              <a:spLocks noChangeShapeType="1"/>
            </p:cNvSpPr>
            <p:nvPr/>
          </p:nvSpPr>
          <p:spPr bwMode="auto">
            <a:xfrm>
              <a:off x="4948" y="1637"/>
              <a:ext cx="150" cy="114"/>
            </a:xfrm>
            <a:prstGeom prst="line">
              <a:avLst/>
            </a:prstGeom>
            <a:noFill/>
            <a:ln w="28575">
              <a:solidFill>
                <a:schemeClr val="tx1"/>
              </a:solidFill>
              <a:round/>
              <a:headEnd/>
              <a:tailEnd type="triangle" w="med" len="med"/>
            </a:ln>
            <a:effectLst/>
          </p:spPr>
          <p:txBody>
            <a:bodyPr/>
            <a:lstStyle/>
            <a:p>
              <a:endParaRPr lang="en-US"/>
            </a:p>
          </p:txBody>
        </p:sp>
      </p:grpSp>
      <p:grpSp>
        <p:nvGrpSpPr>
          <p:cNvPr id="536599" name="Group 23"/>
          <p:cNvGrpSpPr>
            <a:grpSpLocks/>
          </p:cNvGrpSpPr>
          <p:nvPr/>
        </p:nvGrpSpPr>
        <p:grpSpPr bwMode="auto">
          <a:xfrm>
            <a:off x="4800600" y="5791200"/>
            <a:ext cx="3733800" cy="366713"/>
            <a:chOff x="3024" y="3648"/>
            <a:chExt cx="2352" cy="231"/>
          </a:xfrm>
        </p:grpSpPr>
        <p:sp>
          <p:nvSpPr>
            <p:cNvPr id="536600" name="Text Box 24"/>
            <p:cNvSpPr txBox="1">
              <a:spLocks noChangeArrowheads="1"/>
            </p:cNvSpPr>
            <p:nvPr/>
          </p:nvSpPr>
          <p:spPr bwMode="auto">
            <a:xfrm>
              <a:off x="3120" y="3648"/>
              <a:ext cx="2256" cy="231"/>
            </a:xfrm>
            <a:prstGeom prst="rect">
              <a:avLst/>
            </a:prstGeom>
            <a:noFill/>
            <a:ln w="9525">
              <a:noFill/>
              <a:miter lim="800000"/>
              <a:headEnd/>
              <a:tailEnd/>
            </a:ln>
            <a:effectLst/>
          </p:spPr>
          <p:txBody>
            <a:bodyPr>
              <a:spAutoFit/>
            </a:bodyPr>
            <a:lstStyle/>
            <a:p>
              <a:pPr>
                <a:spcBef>
                  <a:spcPct val="50000"/>
                </a:spcBef>
              </a:pPr>
              <a:r>
                <a:rPr lang="en-US" sz="1800" b="0">
                  <a:latin typeface="Arial" charset="0"/>
                </a:rPr>
                <a:t>RAW          WAW         WAR </a:t>
              </a:r>
            </a:p>
          </p:txBody>
        </p:sp>
        <p:sp>
          <p:nvSpPr>
            <p:cNvPr id="536601" name="Rectangle 25"/>
            <p:cNvSpPr>
              <a:spLocks noChangeArrowheads="1"/>
            </p:cNvSpPr>
            <p:nvPr/>
          </p:nvSpPr>
          <p:spPr bwMode="auto">
            <a:xfrm>
              <a:off x="3024" y="3696"/>
              <a:ext cx="144" cy="144"/>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536602" name="Rectangle 26"/>
            <p:cNvSpPr>
              <a:spLocks noChangeArrowheads="1"/>
            </p:cNvSpPr>
            <p:nvPr/>
          </p:nvSpPr>
          <p:spPr bwMode="auto">
            <a:xfrm>
              <a:off x="3744" y="3696"/>
              <a:ext cx="144" cy="14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536603" name="Rectangle 27"/>
            <p:cNvSpPr>
              <a:spLocks noChangeArrowheads="1"/>
            </p:cNvSpPr>
            <p:nvPr/>
          </p:nvSpPr>
          <p:spPr bwMode="auto">
            <a:xfrm>
              <a:off x="4464" y="3696"/>
              <a:ext cx="144" cy="14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
        <p:nvSpPr>
          <p:cNvPr id="31" name="TextBox 30"/>
          <p:cNvSpPr txBox="1"/>
          <p:nvPr/>
        </p:nvSpPr>
        <p:spPr>
          <a:xfrm>
            <a:off x="0" y="0"/>
            <a:ext cx="1438214" cy="646331"/>
          </a:xfrm>
          <a:prstGeom prst="rect">
            <a:avLst/>
          </a:prstGeom>
          <a:noFill/>
        </p:spPr>
        <p:txBody>
          <a:bodyPr wrap="none" rtlCol="0">
            <a:spAutoFit/>
          </a:bodyPr>
          <a:lstStyle/>
          <a:p>
            <a:r>
              <a:rPr lang="en-US" sz="1200" dirty="0">
                <a:solidFill>
                  <a:srgbClr val="00B0F0"/>
                </a:solidFill>
              </a:rPr>
              <a:t>Dynamic execution</a:t>
            </a:r>
          </a:p>
          <a:p>
            <a:r>
              <a:rPr lang="en-US" sz="1200" dirty="0">
                <a:solidFill>
                  <a:srgbClr val="00B0F0"/>
                </a:solidFill>
              </a:rPr>
              <a:t>  Hazards</a:t>
            </a:r>
          </a:p>
          <a:p>
            <a:r>
              <a:rPr lang="en-US" sz="1200" dirty="0">
                <a:solidFill>
                  <a:srgbClr val="FF0000"/>
                </a:solidFill>
              </a:rPr>
              <a:t>  Renaming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36580"/>
                                        </p:tgtEl>
                                        <p:attrNameLst>
                                          <p:attrName>style.visibility</p:attrName>
                                        </p:attrNameLst>
                                      </p:cBhvr>
                                      <p:to>
                                        <p:strVal val="visible"/>
                                      </p:to>
                                    </p:set>
                                    <p:anim from="(-#ppt_w/2)" to="(#ppt_x)" calcmode="lin" valueType="num">
                                      <p:cBhvr>
                                        <p:cTn id="7" dur="600" fill="hold">
                                          <p:stCondLst>
                                            <p:cond delay="0"/>
                                          </p:stCondLst>
                                        </p:cTn>
                                        <p:tgtEl>
                                          <p:spTgt spid="536580"/>
                                        </p:tgtEl>
                                        <p:attrNameLst>
                                          <p:attrName>ppt_x</p:attrName>
                                        </p:attrNameLst>
                                      </p:cBhvr>
                                    </p:anim>
                                    <p:anim from="0" to="-1.0" calcmode="lin" valueType="num">
                                      <p:cBhvr>
                                        <p:cTn id="8" dur="200" decel="50000" autoRev="1" fill="hold">
                                          <p:stCondLst>
                                            <p:cond delay="600"/>
                                          </p:stCondLst>
                                        </p:cTn>
                                        <p:tgtEl>
                                          <p:spTgt spid="536580"/>
                                        </p:tgtEl>
                                        <p:attrNameLst>
                                          <p:attrName>xshear</p:attrName>
                                        </p:attrNameLst>
                                      </p:cBhvr>
                                    </p:anim>
                                    <p:animScale>
                                      <p:cBhvr>
                                        <p:cTn id="9" dur="200" decel="100000" autoRev="1" fill="hold">
                                          <p:stCondLst>
                                            <p:cond delay="600"/>
                                          </p:stCondLst>
                                        </p:cTn>
                                        <p:tgtEl>
                                          <p:spTgt spid="536580"/>
                                        </p:tgtEl>
                                      </p:cBhvr>
                                      <p:from x="100000" y="100000"/>
                                      <p:to x="80000" y="100000"/>
                                    </p:animScale>
                                    <p:anim by="(#ppt_h/3+#ppt_w*0.1)" calcmode="lin" valueType="num">
                                      <p:cBhvr additive="sum">
                                        <p:cTn id="10" dur="200" decel="100000" autoRev="1" fill="hold">
                                          <p:stCondLst>
                                            <p:cond delay="600"/>
                                          </p:stCondLst>
                                        </p:cTn>
                                        <p:tgtEl>
                                          <p:spTgt spid="53658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228600"/>
            <a:ext cx="8001000" cy="685800"/>
          </a:xfrm>
        </p:spPr>
        <p:txBody>
          <a:bodyPr/>
          <a:lstStyle/>
          <a:p>
            <a:pPr eaLnBrk="1" hangingPunct="1"/>
            <a:r>
              <a:rPr lang="en-US"/>
              <a:t>Register Renaming Approach</a:t>
            </a:r>
            <a:endParaRPr lang="en-US" dirty="0"/>
          </a:p>
        </p:txBody>
      </p:sp>
      <p:sp>
        <p:nvSpPr>
          <p:cNvPr id="14339" name="Rectangle 3" descr="Rectangle: Click to edit Master text styles&#10;Second level&#10;Third level&#10;Fourth level&#10;Fifth level"/>
          <p:cNvSpPr>
            <a:spLocks noGrp="1" noChangeArrowheads="1"/>
          </p:cNvSpPr>
          <p:nvPr>
            <p:ph idx="1"/>
          </p:nvPr>
        </p:nvSpPr>
        <p:spPr/>
        <p:txBody>
          <a:bodyPr/>
          <a:lstStyle/>
          <a:p>
            <a:pPr eaLnBrk="1" hangingPunct="1">
              <a:lnSpc>
                <a:spcPct val="90000"/>
              </a:lnSpc>
            </a:pPr>
            <a:r>
              <a:rPr lang="en-US" sz="2000" dirty="0"/>
              <a:t>Every time an architected register is written we assign it to a physical register</a:t>
            </a:r>
          </a:p>
          <a:p>
            <a:pPr lvl="1" eaLnBrk="1" hangingPunct="1">
              <a:lnSpc>
                <a:spcPct val="90000"/>
              </a:lnSpc>
            </a:pPr>
            <a:r>
              <a:rPr lang="en-US" sz="1800" dirty="0"/>
              <a:t>Until the architected register is written again, we continue to translate it to the physical register number</a:t>
            </a:r>
          </a:p>
          <a:p>
            <a:pPr lvl="1" eaLnBrk="1" hangingPunct="1">
              <a:lnSpc>
                <a:spcPct val="90000"/>
              </a:lnSpc>
            </a:pPr>
            <a:r>
              <a:rPr lang="en-US" sz="1800" dirty="0"/>
              <a:t>Leaves </a:t>
            </a:r>
            <a:r>
              <a:rPr lang="en-US" sz="1800" b="1" dirty="0">
                <a:solidFill>
                  <a:srgbClr val="FF0909"/>
                </a:solidFill>
                <a:sym typeface="Symbol" pitchFamily="18" charset="2"/>
              </a:rPr>
              <a:t>RAW</a:t>
            </a:r>
            <a:r>
              <a:rPr lang="en-US" sz="1800" dirty="0">
                <a:sym typeface="Symbol" pitchFamily="18" charset="2"/>
              </a:rPr>
              <a:t> dependencies intact</a:t>
            </a:r>
            <a:endParaRPr lang="en-US" sz="1800" dirty="0"/>
          </a:p>
          <a:p>
            <a:pPr eaLnBrk="1" hangingPunct="1">
              <a:lnSpc>
                <a:spcPct val="90000"/>
              </a:lnSpc>
            </a:pPr>
            <a:r>
              <a:rPr lang="en-US" sz="2000" dirty="0"/>
              <a:t>It is really simple, let’s look at an example:</a:t>
            </a:r>
          </a:p>
          <a:p>
            <a:pPr lvl="1" eaLnBrk="1" hangingPunct="1">
              <a:lnSpc>
                <a:spcPct val="90000"/>
              </a:lnSpc>
            </a:pPr>
            <a:r>
              <a:rPr lang="en-US" sz="1800" dirty="0"/>
              <a:t>Names: </a:t>
            </a:r>
            <a:r>
              <a:rPr lang="en-US" sz="1800" b="1" dirty="0">
                <a:latin typeface="Courier New" pitchFamily="49" charset="0"/>
              </a:rPr>
              <a:t>r1,r2,r3</a:t>
            </a:r>
            <a:r>
              <a:rPr lang="en-US" sz="1800" dirty="0"/>
              <a:t> </a:t>
            </a:r>
          </a:p>
          <a:p>
            <a:pPr lvl="1" eaLnBrk="1" hangingPunct="1">
              <a:lnSpc>
                <a:spcPct val="90000"/>
              </a:lnSpc>
            </a:pPr>
            <a:r>
              <a:rPr lang="en-US" sz="1800" dirty="0"/>
              <a:t>Locations: </a:t>
            </a:r>
            <a:r>
              <a:rPr lang="en-US" sz="1800" b="1" dirty="0">
                <a:latin typeface="Courier New" pitchFamily="49" charset="0"/>
              </a:rPr>
              <a:t>p1,p2,p3,p4,p5,p6,p7</a:t>
            </a:r>
          </a:p>
          <a:p>
            <a:pPr lvl="1" eaLnBrk="1" hangingPunct="1">
              <a:lnSpc>
                <a:spcPct val="90000"/>
              </a:lnSpc>
            </a:pPr>
            <a:r>
              <a:rPr lang="en-US" sz="1800" dirty="0"/>
              <a:t>Original mapping: </a:t>
            </a:r>
            <a:r>
              <a:rPr lang="en-US" sz="1800" b="1" dirty="0">
                <a:latin typeface="Courier New" pitchFamily="49" charset="0"/>
              </a:rPr>
              <a:t>r1</a:t>
            </a:r>
            <a:r>
              <a:rPr lang="en-US" sz="1800" dirty="0">
                <a:sym typeface="Symbol" pitchFamily="18" charset="2"/>
              </a:rPr>
              <a:t></a:t>
            </a:r>
            <a:r>
              <a:rPr lang="en-US" sz="1800" b="1" dirty="0">
                <a:latin typeface="Courier New" pitchFamily="49" charset="0"/>
              </a:rPr>
              <a:t>p1</a:t>
            </a:r>
            <a:r>
              <a:rPr lang="en-US" sz="1800" dirty="0">
                <a:sym typeface="Symbol" pitchFamily="18" charset="2"/>
              </a:rPr>
              <a:t>, </a:t>
            </a:r>
            <a:r>
              <a:rPr lang="en-US" sz="1800" b="1" dirty="0">
                <a:latin typeface="Courier New" pitchFamily="49" charset="0"/>
              </a:rPr>
              <a:t>r2</a:t>
            </a:r>
            <a:r>
              <a:rPr lang="en-US" sz="1800" dirty="0">
                <a:sym typeface="Symbol" pitchFamily="18" charset="2"/>
              </a:rPr>
              <a:t></a:t>
            </a:r>
            <a:r>
              <a:rPr lang="en-US" sz="1800" b="1" dirty="0">
                <a:latin typeface="Courier New" pitchFamily="49" charset="0"/>
              </a:rPr>
              <a:t>p2</a:t>
            </a:r>
            <a:r>
              <a:rPr lang="en-US" sz="1800" dirty="0">
                <a:sym typeface="Symbol" pitchFamily="18" charset="2"/>
              </a:rPr>
              <a:t>, </a:t>
            </a:r>
            <a:r>
              <a:rPr lang="en-US" sz="1800" b="1" dirty="0">
                <a:latin typeface="Courier New" pitchFamily="49" charset="0"/>
              </a:rPr>
              <a:t>r3</a:t>
            </a:r>
            <a:r>
              <a:rPr lang="en-US" sz="1800" dirty="0">
                <a:sym typeface="Symbol" pitchFamily="18" charset="2"/>
              </a:rPr>
              <a:t></a:t>
            </a:r>
            <a:r>
              <a:rPr lang="en-US" sz="1800" b="1" dirty="0">
                <a:latin typeface="Courier New" pitchFamily="49" charset="0"/>
              </a:rPr>
              <a:t>p3</a:t>
            </a:r>
            <a:r>
              <a:rPr lang="en-US" sz="1800" dirty="0">
                <a:sym typeface="Symbol" pitchFamily="18" charset="2"/>
              </a:rPr>
              <a:t>, </a:t>
            </a:r>
            <a:r>
              <a:rPr lang="en-US" sz="1800" b="1" dirty="0">
                <a:latin typeface="Courier New" pitchFamily="49" charset="0"/>
              </a:rPr>
              <a:t>p4</a:t>
            </a:r>
            <a:r>
              <a:rPr lang="en-US" sz="1800" dirty="0">
                <a:sym typeface="Symbol" pitchFamily="18" charset="2"/>
              </a:rPr>
              <a:t>–</a:t>
            </a:r>
            <a:r>
              <a:rPr lang="en-US" sz="1800" b="1" dirty="0">
                <a:latin typeface="Courier New" pitchFamily="49" charset="0"/>
              </a:rPr>
              <a:t>p7</a:t>
            </a:r>
            <a:r>
              <a:rPr lang="en-US" sz="1800" dirty="0">
                <a:sym typeface="Symbol" pitchFamily="18" charset="2"/>
              </a:rPr>
              <a:t> are “free”</a:t>
            </a:r>
          </a:p>
          <a:p>
            <a:pPr lvl="1" eaLnBrk="1" hangingPunct="1">
              <a:lnSpc>
                <a:spcPct val="90000"/>
              </a:lnSpc>
            </a:pPr>
            <a:endParaRPr lang="en-US" sz="1800" dirty="0">
              <a:sym typeface="Symbol" pitchFamily="18" charset="2"/>
            </a:endParaRPr>
          </a:p>
          <a:p>
            <a:pPr lvl="1" eaLnBrk="1" hangingPunct="1">
              <a:lnSpc>
                <a:spcPct val="90000"/>
              </a:lnSpc>
            </a:pPr>
            <a:endParaRPr lang="en-US" sz="1800" dirty="0">
              <a:sym typeface="Symbol" pitchFamily="18" charset="2"/>
            </a:endParaRPr>
          </a:p>
          <a:p>
            <a:pPr lvl="1" eaLnBrk="1" hangingPunct="1">
              <a:lnSpc>
                <a:spcPct val="90000"/>
              </a:lnSpc>
            </a:pPr>
            <a:endParaRPr lang="en-US" sz="1800" dirty="0">
              <a:sym typeface="Symbol" pitchFamily="18" charset="2"/>
            </a:endParaRPr>
          </a:p>
          <a:p>
            <a:pPr lvl="1" eaLnBrk="1" hangingPunct="1">
              <a:lnSpc>
                <a:spcPct val="90000"/>
              </a:lnSpc>
            </a:pPr>
            <a:endParaRPr lang="en-US" sz="1800" dirty="0">
              <a:sym typeface="Symbol" pitchFamily="18" charset="2"/>
            </a:endParaRPr>
          </a:p>
          <a:p>
            <a:pPr lvl="1" eaLnBrk="1" hangingPunct="1">
              <a:lnSpc>
                <a:spcPct val="90000"/>
              </a:lnSpc>
            </a:pPr>
            <a:endParaRPr lang="en-US" sz="1800" dirty="0">
              <a:sym typeface="Symbol" pitchFamily="18" charset="2"/>
            </a:endParaRPr>
          </a:p>
          <a:p>
            <a:pPr lvl="1" eaLnBrk="1" hangingPunct="1">
              <a:lnSpc>
                <a:spcPct val="90000"/>
              </a:lnSpc>
            </a:pPr>
            <a:endParaRPr lang="en-US" sz="1800" dirty="0">
              <a:sym typeface="Symbol" pitchFamily="18" charset="2"/>
            </a:endParaRPr>
          </a:p>
          <a:p>
            <a:pPr lvl="1" eaLnBrk="1" hangingPunct="1">
              <a:lnSpc>
                <a:spcPct val="90000"/>
              </a:lnSpc>
            </a:pPr>
            <a:endParaRPr lang="en-US" sz="1800" dirty="0">
              <a:sym typeface="Symbol" pitchFamily="18" charset="2"/>
            </a:endParaRPr>
          </a:p>
        </p:txBody>
      </p:sp>
      <p:graphicFrame>
        <p:nvGraphicFramePr>
          <p:cNvPr id="1400836" name="Group 4"/>
          <p:cNvGraphicFramePr>
            <a:graphicFrameLocks noGrp="1"/>
          </p:cNvGraphicFramePr>
          <p:nvPr>
            <p:extLst>
              <p:ext uri="{D42A27DB-BD31-4B8C-83A1-F6EECF244321}">
                <p14:modId xmlns:p14="http://schemas.microsoft.com/office/powerpoint/2010/main" val="1040976455"/>
              </p:ext>
            </p:extLst>
          </p:nvPr>
        </p:nvGraphicFramePr>
        <p:xfrm>
          <a:off x="609600" y="4724400"/>
          <a:ext cx="8153400" cy="1685925"/>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18288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1905000">
                  <a:extLst>
                    <a:ext uri="{9D8B030D-6E8A-4147-A177-3AD203B41FA5}">
                      <a16:colId xmlns:a16="http://schemas.microsoft.com/office/drawing/2014/main" val="20008"/>
                    </a:ext>
                  </a:extLst>
                </a:gridCol>
              </a:tblGrid>
              <a:tr h="314325">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Calibri" pitchFamily="34" charset="0"/>
                        </a:rPr>
                        <a:t>MapTable</a:t>
                      </a:r>
                      <a:endParaRPr kumimoji="0" lang="en-US" sz="2000" b="0" i="0" u="none" strike="noStrike" cap="none" normalizeH="0" baseline="0" dirty="0">
                        <a:ln>
                          <a:noFill/>
                        </a:ln>
                        <a:solidFill>
                          <a:schemeClr val="tx1"/>
                        </a:solidFill>
                        <a:effectLst/>
                        <a:latin typeface="Calibri" pitchFamily="34" charset="0"/>
                      </a:endParaRPr>
                    </a:p>
                  </a:txBody>
                  <a:tcPr marL="45720" marR="0" marT="0" marB="0" horzOverflow="overflow">
                    <a:lnL cap="flat">
                      <a:noFill/>
                    </a:lnL>
                    <a:lnR>
                      <a:noFill/>
                    </a:lnR>
                    <a:lnT cap="flat">
                      <a:noFill/>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45720" marR="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Calibri" pitchFamily="34" charset="0"/>
                        </a:rPr>
                        <a:t>FreeList</a:t>
                      </a:r>
                      <a:endParaRPr kumimoji="0" lang="en-US" sz="2000" b="0" i="0" u="none" strike="noStrike" cap="none" normalizeH="0" baseline="0" dirty="0">
                        <a:ln>
                          <a:noFill/>
                        </a:ln>
                        <a:solidFill>
                          <a:schemeClr val="tx1"/>
                        </a:solidFill>
                        <a:effectLst/>
                        <a:latin typeface="Calibri" pitchFamily="34" charset="0"/>
                      </a:endParaRPr>
                    </a:p>
                  </a:txBody>
                  <a:tcPr marL="45720" marR="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45720" marR="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Orig. </a:t>
                      </a:r>
                      <a:r>
                        <a:rPr kumimoji="0" lang="en-US" sz="2000" b="0" i="0" u="none" strike="noStrike" cap="none" normalizeH="0" baseline="0" dirty="0" err="1">
                          <a:ln>
                            <a:noFill/>
                          </a:ln>
                          <a:solidFill>
                            <a:schemeClr val="tx1"/>
                          </a:solidFill>
                          <a:effectLst/>
                          <a:latin typeface="Calibri" pitchFamily="34" charset="0"/>
                        </a:rPr>
                        <a:t>insns</a:t>
                      </a:r>
                      <a:endParaRPr kumimoji="0" lang="en-US" sz="2000" b="0" i="0" u="none" strike="noStrike" cap="none" normalizeH="0" baseline="0" dirty="0">
                        <a:ln>
                          <a:noFill/>
                        </a:ln>
                        <a:solidFill>
                          <a:schemeClr val="tx1"/>
                        </a:solidFill>
                        <a:effectLst/>
                        <a:latin typeface="Calibri" pitchFamily="34" charset="0"/>
                      </a:endParaRPr>
                    </a:p>
                  </a:txBody>
                  <a:tcPr marL="45720" marR="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45720" marR="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Renamed </a:t>
                      </a:r>
                      <a:r>
                        <a:rPr kumimoji="0" lang="en-US" sz="2000" b="0" i="0" u="none" strike="noStrike" cap="none" normalizeH="0" baseline="0" dirty="0" err="1">
                          <a:ln>
                            <a:noFill/>
                          </a:ln>
                          <a:solidFill>
                            <a:schemeClr val="tx1"/>
                          </a:solidFill>
                          <a:effectLst/>
                          <a:latin typeface="Calibri" pitchFamily="34" charset="0"/>
                        </a:rPr>
                        <a:t>insns</a:t>
                      </a:r>
                      <a:endParaRPr kumimoji="0" lang="en-US" sz="2000" b="0" i="0" u="none" strike="noStrike" cap="none" normalizeH="0" baseline="0" dirty="0">
                        <a:ln>
                          <a:noFill/>
                        </a:ln>
                        <a:solidFill>
                          <a:schemeClr val="tx1"/>
                        </a:solidFill>
                        <a:effectLst/>
                        <a:latin typeface="Calibri" pitchFamily="34" charset="0"/>
                      </a:endParaRPr>
                    </a:p>
                  </a:txBody>
                  <a:tcPr marL="45720" marR="0" marT="0"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3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urier New" pitchFamily="49" charset="0"/>
                        </a:rPr>
                        <a:t>r1</a:t>
                      </a:r>
                    </a:p>
                  </a:txBody>
                  <a:tcPr marL="4572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5D5D5"/>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urier New" pitchFamily="49" charset="0"/>
                        </a:rPr>
                        <a:t>r2</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5D5D5"/>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r3</a:t>
                      </a:r>
                    </a:p>
                  </a:txBody>
                  <a:tcPr marL="4572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5D5D5"/>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a:noFill/>
                    </a:lnL>
                    <a:lnR cap="flat">
                      <a:noFill/>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70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p1</a:t>
                      </a:r>
                    </a:p>
                  </a:txBody>
                  <a:tcPr marL="4572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urier New" pitchFamily="49" charset="0"/>
                        </a:rPr>
                        <a:t>p2</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p3</a:t>
                      </a:r>
                    </a:p>
                  </a:txBody>
                  <a:tcPr marL="4572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p4,p5,p6,p7</a:t>
                      </a:r>
                    </a:p>
                  </a:txBody>
                  <a:tcPr marL="45720" marR="0"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ourier New" pitchFamily="49" charset="0"/>
                      </a:endParaRPr>
                    </a:p>
                  </a:txBody>
                  <a:tcPr marL="45720" marR="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add r2,r3,r1</a:t>
                      </a:r>
                    </a:p>
                  </a:txBody>
                  <a:tcPr marL="45720" marR="0"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urier New" pitchFamily="49" charset="0"/>
                        </a:rPr>
                        <a:t>add p2,p3,p4</a:t>
                      </a:r>
                    </a:p>
                  </a:txBody>
                  <a:tcPr marL="45720" marR="0" marT="0" marB="0" horzOverflow="overflow">
                    <a:lnL>
                      <a:noFill/>
                    </a:lnL>
                    <a:lnR cap="flat">
                      <a:noFill/>
                    </a:lnR>
                    <a:lnT w="28575"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254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urier New" pitchFamily="49" charset="0"/>
                        </a:rPr>
                        <a:t>p4</a:t>
                      </a:r>
                    </a:p>
                  </a:txBody>
                  <a:tcPr marL="4572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p2</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p3</a:t>
                      </a:r>
                    </a:p>
                  </a:txBody>
                  <a:tcPr marL="4572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p5,p6,p7</a:t>
                      </a:r>
                    </a:p>
                  </a:txBody>
                  <a:tcPr marL="45720" marR="0"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sub r2,r1,r3</a:t>
                      </a:r>
                    </a:p>
                  </a:txBody>
                  <a:tcPr marL="4572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sub p2,p4,p5</a:t>
                      </a:r>
                    </a:p>
                  </a:txBody>
                  <a:tcPr marL="45720"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254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p4</a:t>
                      </a:r>
                    </a:p>
                  </a:txBody>
                  <a:tcPr marL="4572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p2</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p5</a:t>
                      </a:r>
                    </a:p>
                  </a:txBody>
                  <a:tcPr marL="4572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p6,p7</a:t>
                      </a:r>
                    </a:p>
                  </a:txBody>
                  <a:tcPr marL="45720" marR="0"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mul r2,r3,r3</a:t>
                      </a:r>
                    </a:p>
                  </a:txBody>
                  <a:tcPr marL="4572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mul p2,p5,p6</a:t>
                      </a:r>
                    </a:p>
                  </a:txBody>
                  <a:tcPr marL="45720"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254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urier New" pitchFamily="49" charset="0"/>
                        </a:rPr>
                        <a:t>p4</a:t>
                      </a:r>
                    </a:p>
                  </a:txBody>
                  <a:tcPr marL="4572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p2</a:t>
                      </a:r>
                    </a:p>
                  </a:txBody>
                  <a:tcPr marL="4572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p6</a:t>
                      </a:r>
                    </a:p>
                  </a:txBody>
                  <a:tcPr marL="4572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p7</a:t>
                      </a:r>
                    </a:p>
                  </a:txBody>
                  <a:tcPr marL="45720" marR="0"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w="28575"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urier New" pitchFamily="49" charset="0"/>
                        </a:rPr>
                        <a:t>div r1,4,r1</a:t>
                      </a:r>
                    </a:p>
                  </a:txBody>
                  <a:tcPr marL="45720" marR="0" marT="0" marB="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urier New" pitchFamily="49" charset="0"/>
                      </a:endParaRPr>
                    </a:p>
                  </a:txBody>
                  <a:tcPr marL="45720" marR="0" marT="0" marB="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urier New" pitchFamily="49" charset="0"/>
                        </a:rPr>
                        <a:t>div p4,4,p7</a:t>
                      </a:r>
                    </a:p>
                  </a:txBody>
                  <a:tcPr marL="45720" marR="0" marT="0" marB="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4412" name="Line 95"/>
          <p:cNvSpPr>
            <a:spLocks noChangeShapeType="1"/>
          </p:cNvSpPr>
          <p:nvPr/>
        </p:nvSpPr>
        <p:spPr bwMode="auto">
          <a:xfrm flipH="1">
            <a:off x="5791200" y="5546725"/>
            <a:ext cx="304800" cy="136525"/>
          </a:xfrm>
          <a:prstGeom prst="line">
            <a:avLst/>
          </a:prstGeom>
          <a:noFill/>
          <a:ln w="28575">
            <a:solidFill>
              <a:srgbClr val="FF0909"/>
            </a:solidFill>
            <a:round/>
            <a:headEnd/>
            <a:tailEnd type="triangle" w="med" len="med"/>
          </a:ln>
        </p:spPr>
        <p:txBody>
          <a:bodyPr wrap="none" anchor="ctr"/>
          <a:lstStyle/>
          <a:p>
            <a:endParaRPr lang="en-US"/>
          </a:p>
        </p:txBody>
      </p:sp>
      <p:sp>
        <p:nvSpPr>
          <p:cNvPr id="14413" name="Line 96"/>
          <p:cNvSpPr>
            <a:spLocks noChangeShapeType="1"/>
          </p:cNvSpPr>
          <p:nvPr/>
        </p:nvSpPr>
        <p:spPr bwMode="auto">
          <a:xfrm flipH="1">
            <a:off x="5791200" y="5851525"/>
            <a:ext cx="304800" cy="138113"/>
          </a:xfrm>
          <a:prstGeom prst="line">
            <a:avLst/>
          </a:prstGeom>
          <a:noFill/>
          <a:ln w="28575">
            <a:solidFill>
              <a:srgbClr val="FF0909"/>
            </a:solidFill>
            <a:round/>
            <a:headEnd/>
            <a:tailEnd type="triangle" w="med" len="med"/>
          </a:ln>
        </p:spPr>
        <p:txBody>
          <a:bodyPr wrap="none" anchor="ctr"/>
          <a:lstStyle/>
          <a:p>
            <a:endParaRPr lang="en-US"/>
          </a:p>
        </p:txBody>
      </p:sp>
      <p:sp>
        <p:nvSpPr>
          <p:cNvPr id="14414" name="Line 97"/>
          <p:cNvSpPr>
            <a:spLocks noChangeShapeType="1"/>
          </p:cNvSpPr>
          <p:nvPr/>
        </p:nvSpPr>
        <p:spPr bwMode="auto">
          <a:xfrm>
            <a:off x="6280150" y="5759450"/>
            <a:ext cx="0" cy="306388"/>
          </a:xfrm>
          <a:prstGeom prst="line">
            <a:avLst/>
          </a:prstGeom>
          <a:noFill/>
          <a:ln w="28575">
            <a:solidFill>
              <a:schemeClr val="tx2"/>
            </a:solidFill>
            <a:round/>
            <a:headEnd/>
            <a:tailEnd type="triangle" w="med" len="med"/>
          </a:ln>
        </p:spPr>
        <p:txBody>
          <a:bodyPr wrap="none" anchor="ctr"/>
          <a:lstStyle/>
          <a:p>
            <a:endParaRPr lang="en-US"/>
          </a:p>
        </p:txBody>
      </p:sp>
      <p:sp>
        <p:nvSpPr>
          <p:cNvPr id="14415" name="Line 98"/>
          <p:cNvSpPr>
            <a:spLocks noChangeShapeType="1"/>
          </p:cNvSpPr>
          <p:nvPr/>
        </p:nvSpPr>
        <p:spPr bwMode="auto">
          <a:xfrm>
            <a:off x="5638800" y="5851525"/>
            <a:ext cx="381000" cy="381000"/>
          </a:xfrm>
          <a:prstGeom prst="line">
            <a:avLst/>
          </a:prstGeom>
          <a:noFill/>
          <a:ln w="28575">
            <a:solidFill>
              <a:srgbClr val="52F4C2"/>
            </a:solidFill>
            <a:round/>
            <a:headEnd/>
            <a:tailEnd type="triangle" w="med" len="med"/>
          </a:ln>
        </p:spPr>
        <p:txBody>
          <a:bodyPr wrap="none" anchor="ctr"/>
          <a:lstStyle/>
          <a:p>
            <a:endParaRPr lang="en-US"/>
          </a:p>
        </p:txBody>
      </p:sp>
      <p:sp>
        <p:nvSpPr>
          <p:cNvPr id="14416" name="Line 99"/>
          <p:cNvSpPr>
            <a:spLocks noChangeShapeType="1"/>
          </p:cNvSpPr>
          <p:nvPr/>
        </p:nvSpPr>
        <p:spPr bwMode="auto">
          <a:xfrm flipH="1">
            <a:off x="8077200" y="5546725"/>
            <a:ext cx="304800" cy="136525"/>
          </a:xfrm>
          <a:prstGeom prst="line">
            <a:avLst/>
          </a:prstGeom>
          <a:noFill/>
          <a:ln w="28575">
            <a:solidFill>
              <a:srgbClr val="FF0909"/>
            </a:solidFill>
            <a:round/>
            <a:headEnd/>
            <a:tailEnd type="triangle" w="med" len="med"/>
          </a:ln>
        </p:spPr>
        <p:txBody>
          <a:bodyPr wrap="none" anchor="ctr"/>
          <a:lstStyle/>
          <a:p>
            <a:endParaRPr lang="en-US"/>
          </a:p>
        </p:txBody>
      </p:sp>
      <p:sp>
        <p:nvSpPr>
          <p:cNvPr id="14417" name="Line 100"/>
          <p:cNvSpPr>
            <a:spLocks noChangeShapeType="1"/>
          </p:cNvSpPr>
          <p:nvPr/>
        </p:nvSpPr>
        <p:spPr bwMode="auto">
          <a:xfrm flipH="1">
            <a:off x="8077200" y="5851525"/>
            <a:ext cx="304800" cy="138113"/>
          </a:xfrm>
          <a:prstGeom prst="line">
            <a:avLst/>
          </a:prstGeom>
          <a:noFill/>
          <a:ln w="28575">
            <a:solidFill>
              <a:srgbClr val="FF0909"/>
            </a:solidFill>
            <a:round/>
            <a:headEnd/>
            <a:tailEnd type="triangle" w="med" len="med"/>
          </a:ln>
        </p:spPr>
        <p:txBody>
          <a:bodyPr wrap="none" anchor="ctr"/>
          <a:lstStyle/>
          <a:p>
            <a:endParaRPr lang="en-US"/>
          </a:p>
        </p:txBody>
      </p:sp>
      <p:sp>
        <p:nvSpPr>
          <p:cNvPr id="14418" name="Line 101"/>
          <p:cNvSpPr>
            <a:spLocks noChangeShapeType="1"/>
          </p:cNvSpPr>
          <p:nvPr/>
        </p:nvSpPr>
        <p:spPr bwMode="auto">
          <a:xfrm flipH="1">
            <a:off x="5410200" y="5570538"/>
            <a:ext cx="685800" cy="617537"/>
          </a:xfrm>
          <a:prstGeom prst="line">
            <a:avLst/>
          </a:prstGeom>
          <a:noFill/>
          <a:ln w="28575">
            <a:solidFill>
              <a:srgbClr val="FF0909"/>
            </a:solidFill>
            <a:round/>
            <a:headEnd/>
            <a:tailEnd type="triangle" w="med" len="med"/>
          </a:ln>
        </p:spPr>
        <p:txBody>
          <a:bodyPr wrap="none" anchor="ctr"/>
          <a:lstStyle/>
          <a:p>
            <a:endParaRPr lang="en-US"/>
          </a:p>
        </p:txBody>
      </p:sp>
      <p:sp>
        <p:nvSpPr>
          <p:cNvPr id="14419" name="Line 102"/>
          <p:cNvSpPr>
            <a:spLocks noChangeShapeType="1"/>
          </p:cNvSpPr>
          <p:nvPr/>
        </p:nvSpPr>
        <p:spPr bwMode="auto">
          <a:xfrm flipH="1">
            <a:off x="7620000" y="5614988"/>
            <a:ext cx="762000" cy="573087"/>
          </a:xfrm>
          <a:prstGeom prst="line">
            <a:avLst/>
          </a:prstGeom>
          <a:noFill/>
          <a:ln w="28575">
            <a:solidFill>
              <a:srgbClr val="FF0909"/>
            </a:solidFill>
            <a:round/>
            <a:headEnd/>
            <a:tailEnd type="triangle" w="med" len="med"/>
          </a:ln>
        </p:spPr>
        <p:txBody>
          <a:bodyPr wrap="none" anchor="ctr"/>
          <a:lstStyle/>
          <a:p>
            <a:endParaRPr lang="en-US"/>
          </a:p>
        </p:txBody>
      </p:sp>
      <p:sp>
        <p:nvSpPr>
          <p:cNvPr id="13" name="TextBox 12"/>
          <p:cNvSpPr txBox="1"/>
          <p:nvPr/>
        </p:nvSpPr>
        <p:spPr>
          <a:xfrm>
            <a:off x="0" y="0"/>
            <a:ext cx="1438214" cy="646331"/>
          </a:xfrm>
          <a:prstGeom prst="rect">
            <a:avLst/>
          </a:prstGeom>
          <a:noFill/>
        </p:spPr>
        <p:txBody>
          <a:bodyPr wrap="none" rtlCol="0">
            <a:spAutoFit/>
          </a:bodyPr>
          <a:lstStyle/>
          <a:p>
            <a:r>
              <a:rPr lang="en-US" sz="1200" dirty="0">
                <a:solidFill>
                  <a:srgbClr val="00B0F0"/>
                </a:solidFill>
              </a:rPr>
              <a:t>Dynamic execution</a:t>
            </a:r>
          </a:p>
          <a:p>
            <a:r>
              <a:rPr lang="en-US" sz="1200" dirty="0">
                <a:solidFill>
                  <a:srgbClr val="00B0F0"/>
                </a:solidFill>
              </a:rPr>
              <a:t>  Hazards</a:t>
            </a:r>
          </a:p>
          <a:p>
            <a:r>
              <a:rPr lang="en-US" sz="1200" dirty="0">
                <a:solidFill>
                  <a:srgbClr val="FF0000"/>
                </a:solidFill>
              </a:rPr>
              <a:t>  Renaming  </a:t>
            </a:r>
          </a:p>
        </p:txBody>
      </p:sp>
      <p:sp>
        <p:nvSpPr>
          <p:cNvPr id="4" name="Slide Number Placeholder 3"/>
          <p:cNvSpPr>
            <a:spLocks noGrp="1"/>
          </p:cNvSpPr>
          <p:nvPr>
            <p:ph type="sldNum" sz="quarter" idx="12"/>
          </p:nvPr>
        </p:nvSpPr>
        <p:spPr/>
        <p:txBody>
          <a:bodyPr/>
          <a:lstStyle/>
          <a:p>
            <a:fld id="{42D40977-8517-4430-9491-E6F8AF73A7FB}"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8"/>
          <p:cNvSpPr>
            <a:spLocks noChangeArrowheads="1"/>
          </p:cNvSpPr>
          <p:nvPr/>
        </p:nvSpPr>
        <p:spPr bwMode="auto">
          <a:xfrm>
            <a:off x="990600" y="457200"/>
            <a:ext cx="373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eaLnBrk="0" hangingPunct="0">
              <a:lnSpc>
                <a:spcPct val="80000"/>
              </a:lnSpc>
              <a:buFontTx/>
              <a:buNone/>
            </a:pPr>
            <a:r>
              <a:rPr lang="en-US" altLang="en-US" sz="2400" dirty="0">
                <a:solidFill>
                  <a:srgbClr val="000000"/>
                </a:solidFill>
                <a:latin typeface="Courier New" pitchFamily="49" charset="0"/>
              </a:rPr>
              <a:t>R1=MEM[P7+4]   // A</a:t>
            </a:r>
          </a:p>
          <a:p>
            <a:pPr eaLnBrk="0" hangingPunct="0">
              <a:lnSpc>
                <a:spcPct val="80000"/>
              </a:lnSpc>
              <a:buFontTx/>
              <a:buNone/>
            </a:pPr>
            <a:r>
              <a:rPr lang="en-US" altLang="en-US" sz="2400" dirty="0">
                <a:solidFill>
                  <a:srgbClr val="000000"/>
                </a:solidFill>
                <a:latin typeface="Courier New" pitchFamily="49" charset="0"/>
              </a:rPr>
              <a:t>R2=MEM[R3+8]   // B</a:t>
            </a:r>
          </a:p>
          <a:p>
            <a:pPr eaLnBrk="0" hangingPunct="0">
              <a:lnSpc>
                <a:spcPct val="80000"/>
              </a:lnSpc>
              <a:buFontTx/>
              <a:buNone/>
            </a:pPr>
            <a:r>
              <a:rPr lang="en-US" altLang="en-US" sz="2400" dirty="0">
                <a:solidFill>
                  <a:srgbClr val="000000"/>
                </a:solidFill>
                <a:latin typeface="Courier New" pitchFamily="49" charset="0"/>
              </a:rPr>
              <a:t>R1=R1*R2       // C</a:t>
            </a:r>
          </a:p>
          <a:p>
            <a:pPr eaLnBrk="0" hangingPunct="0">
              <a:lnSpc>
                <a:spcPct val="80000"/>
              </a:lnSpc>
              <a:buFontTx/>
              <a:buNone/>
            </a:pPr>
            <a:r>
              <a:rPr lang="en-US" altLang="en-US" sz="2400" dirty="0">
                <a:solidFill>
                  <a:srgbClr val="000000"/>
                </a:solidFill>
                <a:latin typeface="Courier New" pitchFamily="49" charset="0"/>
              </a:rPr>
              <a:t>MEM[R3+4]=R1   // D</a:t>
            </a:r>
          </a:p>
          <a:p>
            <a:pPr eaLnBrk="0" hangingPunct="0">
              <a:lnSpc>
                <a:spcPct val="80000"/>
              </a:lnSpc>
              <a:buFontTx/>
              <a:buNone/>
            </a:pPr>
            <a:r>
              <a:rPr lang="en-US" altLang="en-US" sz="2400" dirty="0">
                <a:solidFill>
                  <a:srgbClr val="000000"/>
                </a:solidFill>
                <a:latin typeface="Courier New" pitchFamily="49" charset="0"/>
              </a:rPr>
              <a:t>MEM[R3+8]=R1   // E</a:t>
            </a:r>
          </a:p>
          <a:p>
            <a:pPr eaLnBrk="0" hangingPunct="0">
              <a:lnSpc>
                <a:spcPct val="80000"/>
              </a:lnSpc>
              <a:buFontTx/>
              <a:buNone/>
            </a:pPr>
            <a:r>
              <a:rPr lang="en-US" altLang="en-US" sz="2400" dirty="0">
                <a:solidFill>
                  <a:srgbClr val="000000"/>
                </a:solidFill>
                <a:latin typeface="Courier New" pitchFamily="49" charset="0"/>
              </a:rPr>
              <a:t>R1=MEM[R3+12]  // F</a:t>
            </a:r>
          </a:p>
          <a:p>
            <a:pPr eaLnBrk="0" hangingPunct="0">
              <a:lnSpc>
                <a:spcPct val="80000"/>
              </a:lnSpc>
              <a:buFontTx/>
              <a:buNone/>
            </a:pPr>
            <a:r>
              <a:rPr lang="en-US" altLang="en-US" sz="2400" dirty="0">
                <a:solidFill>
                  <a:srgbClr val="000000"/>
                </a:solidFill>
                <a:latin typeface="Courier New" pitchFamily="49" charset="0"/>
              </a:rPr>
              <a:t>R2=MEM[R3+16]  // G</a:t>
            </a:r>
          </a:p>
          <a:p>
            <a:pPr eaLnBrk="0" hangingPunct="0">
              <a:lnSpc>
                <a:spcPct val="80000"/>
              </a:lnSpc>
              <a:buFontTx/>
              <a:buNone/>
            </a:pPr>
            <a:r>
              <a:rPr lang="en-US" altLang="en-US" sz="2400" dirty="0">
                <a:solidFill>
                  <a:srgbClr val="000000"/>
                </a:solidFill>
                <a:latin typeface="Courier New" pitchFamily="49" charset="0"/>
              </a:rPr>
              <a:t>R1=R1*R2       // H</a:t>
            </a:r>
          </a:p>
          <a:p>
            <a:pPr eaLnBrk="0" hangingPunct="0">
              <a:lnSpc>
                <a:spcPct val="80000"/>
              </a:lnSpc>
              <a:buFontTx/>
              <a:buNone/>
            </a:pPr>
            <a:r>
              <a:rPr lang="en-US" altLang="en-US" sz="2400" dirty="0">
                <a:solidFill>
                  <a:srgbClr val="000000"/>
                </a:solidFill>
                <a:latin typeface="Courier New" pitchFamily="49" charset="0"/>
              </a:rPr>
              <a:t>MEM[R3+12]=R1  // I</a:t>
            </a:r>
          </a:p>
          <a:p>
            <a:pPr eaLnBrk="0" hangingPunct="0">
              <a:lnSpc>
                <a:spcPct val="80000"/>
              </a:lnSpc>
              <a:buFontTx/>
              <a:buNone/>
            </a:pPr>
            <a:r>
              <a:rPr lang="en-US" altLang="en-US" sz="2400" dirty="0">
                <a:solidFill>
                  <a:srgbClr val="000000"/>
                </a:solidFill>
                <a:latin typeface="Courier New" pitchFamily="49" charset="0"/>
              </a:rPr>
              <a:t>MEM[R3+16]=R1  // J</a:t>
            </a:r>
          </a:p>
          <a:p>
            <a:pPr eaLnBrk="0" hangingPunct="0">
              <a:lnSpc>
                <a:spcPct val="80000"/>
              </a:lnSpc>
            </a:pPr>
            <a:endParaRPr lang="en-US" altLang="en-US" sz="2000" dirty="0">
              <a:solidFill>
                <a:srgbClr val="000000"/>
              </a:solidFill>
              <a:latin typeface="Courier New" pitchFamily="49" charset="0"/>
            </a:endParaRPr>
          </a:p>
          <a:p>
            <a:pPr eaLnBrk="0" hangingPunct="0">
              <a:lnSpc>
                <a:spcPct val="80000"/>
              </a:lnSpc>
            </a:pPr>
            <a:endParaRPr lang="en-US" altLang="en-US" sz="1600" b="0" dirty="0">
              <a:solidFill>
                <a:srgbClr val="000000"/>
              </a:solidFill>
            </a:endParaRPr>
          </a:p>
        </p:txBody>
      </p:sp>
      <p:sp>
        <p:nvSpPr>
          <p:cNvPr id="15369" name="AutoShape 9"/>
          <p:cNvSpPr>
            <a:spLocks noChangeArrowheads="1"/>
          </p:cNvSpPr>
          <p:nvPr/>
        </p:nvSpPr>
        <p:spPr bwMode="auto">
          <a:xfrm>
            <a:off x="4724400" y="1981200"/>
            <a:ext cx="838200" cy="685800"/>
          </a:xfrm>
          <a:prstGeom prst="rightArrow">
            <a:avLst>
              <a:gd name="adj1" fmla="val 50000"/>
              <a:gd name="adj2" fmla="val 3055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b="0">
              <a:solidFill>
                <a:srgbClr val="000000"/>
              </a:solidFill>
              <a:latin typeface="Arial Narrow" pitchFamily="34" charset="0"/>
            </a:endParaRPr>
          </a:p>
        </p:txBody>
      </p:sp>
      <p:sp>
        <p:nvSpPr>
          <p:cNvPr id="15370" name="Rectangle 10"/>
          <p:cNvSpPr>
            <a:spLocks noChangeArrowheads="1"/>
          </p:cNvSpPr>
          <p:nvPr/>
        </p:nvSpPr>
        <p:spPr bwMode="auto">
          <a:xfrm>
            <a:off x="5638800" y="457200"/>
            <a:ext cx="3733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eaLnBrk="0" hangingPunct="0">
              <a:lnSpc>
                <a:spcPct val="80000"/>
              </a:lnSpc>
              <a:buFontTx/>
              <a:buNone/>
            </a:pPr>
            <a:r>
              <a:rPr lang="en-US" altLang="en-US" sz="2400" dirty="0">
                <a:solidFill>
                  <a:srgbClr val="000000"/>
                </a:solidFill>
                <a:latin typeface="Courier New" pitchFamily="49" charset="0"/>
              </a:rPr>
              <a:t>P1=MEM[R3+4]   </a:t>
            </a:r>
          </a:p>
          <a:p>
            <a:pPr eaLnBrk="0" hangingPunct="0">
              <a:lnSpc>
                <a:spcPct val="80000"/>
              </a:lnSpc>
              <a:buFontTx/>
              <a:buNone/>
            </a:pPr>
            <a:r>
              <a:rPr lang="en-US" altLang="en-US" sz="2400" dirty="0">
                <a:solidFill>
                  <a:srgbClr val="000000"/>
                </a:solidFill>
                <a:latin typeface="Courier New" pitchFamily="49" charset="0"/>
              </a:rPr>
              <a:t>P2=MEM[R3+8]   </a:t>
            </a:r>
          </a:p>
          <a:p>
            <a:pPr eaLnBrk="0" hangingPunct="0">
              <a:lnSpc>
                <a:spcPct val="80000"/>
              </a:lnSpc>
              <a:buFontTx/>
              <a:buNone/>
            </a:pPr>
            <a:r>
              <a:rPr lang="en-US" altLang="en-US" sz="2400" dirty="0">
                <a:solidFill>
                  <a:srgbClr val="000000"/>
                </a:solidFill>
                <a:latin typeface="Courier New" pitchFamily="49" charset="0"/>
              </a:rPr>
              <a:t>P3=P1*P2       </a:t>
            </a:r>
          </a:p>
          <a:p>
            <a:pPr eaLnBrk="0" hangingPunct="0">
              <a:lnSpc>
                <a:spcPct val="80000"/>
              </a:lnSpc>
              <a:buFontTx/>
              <a:buNone/>
            </a:pPr>
            <a:r>
              <a:rPr lang="en-US" altLang="en-US" sz="2400" dirty="0">
                <a:solidFill>
                  <a:srgbClr val="000000"/>
                </a:solidFill>
                <a:latin typeface="Courier New" pitchFamily="49" charset="0"/>
              </a:rPr>
              <a:t>MEM[R3+4]=P3   </a:t>
            </a:r>
          </a:p>
          <a:p>
            <a:pPr eaLnBrk="0" hangingPunct="0">
              <a:lnSpc>
                <a:spcPct val="80000"/>
              </a:lnSpc>
              <a:buFontTx/>
              <a:buNone/>
            </a:pPr>
            <a:r>
              <a:rPr lang="en-US" altLang="en-US" sz="2400" dirty="0">
                <a:solidFill>
                  <a:srgbClr val="000000"/>
                </a:solidFill>
                <a:latin typeface="Courier New" pitchFamily="49" charset="0"/>
              </a:rPr>
              <a:t>MEM[R3+8]=P3   </a:t>
            </a:r>
          </a:p>
          <a:p>
            <a:pPr eaLnBrk="0" hangingPunct="0">
              <a:lnSpc>
                <a:spcPct val="80000"/>
              </a:lnSpc>
              <a:buFontTx/>
              <a:buNone/>
            </a:pPr>
            <a:r>
              <a:rPr lang="en-US" altLang="en-US" sz="2400" dirty="0">
                <a:solidFill>
                  <a:srgbClr val="000000"/>
                </a:solidFill>
                <a:latin typeface="Courier New" pitchFamily="49" charset="0"/>
              </a:rPr>
              <a:t>P4=MEM[R3+12]  </a:t>
            </a:r>
          </a:p>
          <a:p>
            <a:pPr eaLnBrk="0" hangingPunct="0">
              <a:lnSpc>
                <a:spcPct val="80000"/>
              </a:lnSpc>
              <a:buFontTx/>
              <a:buNone/>
            </a:pPr>
            <a:r>
              <a:rPr lang="en-US" altLang="en-US" sz="2400" dirty="0">
                <a:solidFill>
                  <a:srgbClr val="000000"/>
                </a:solidFill>
                <a:latin typeface="Courier New" pitchFamily="49" charset="0"/>
              </a:rPr>
              <a:t>P5=MEM[R3+16]  </a:t>
            </a:r>
          </a:p>
          <a:p>
            <a:pPr eaLnBrk="0" hangingPunct="0">
              <a:lnSpc>
                <a:spcPct val="80000"/>
              </a:lnSpc>
              <a:buFontTx/>
              <a:buNone/>
            </a:pPr>
            <a:r>
              <a:rPr lang="en-US" altLang="en-US" sz="2400" dirty="0">
                <a:solidFill>
                  <a:srgbClr val="000000"/>
                </a:solidFill>
                <a:latin typeface="Courier New" pitchFamily="49" charset="0"/>
              </a:rPr>
              <a:t>P6=P4*P5       </a:t>
            </a:r>
          </a:p>
          <a:p>
            <a:pPr eaLnBrk="0" hangingPunct="0">
              <a:lnSpc>
                <a:spcPct val="80000"/>
              </a:lnSpc>
              <a:buFontTx/>
              <a:buNone/>
            </a:pPr>
            <a:r>
              <a:rPr lang="en-US" altLang="en-US" sz="2400" dirty="0">
                <a:solidFill>
                  <a:srgbClr val="000000"/>
                </a:solidFill>
                <a:latin typeface="Courier New" pitchFamily="49" charset="0"/>
              </a:rPr>
              <a:t>MEM[R3+12]=P6  </a:t>
            </a:r>
          </a:p>
          <a:p>
            <a:pPr eaLnBrk="0" hangingPunct="0">
              <a:lnSpc>
                <a:spcPct val="80000"/>
              </a:lnSpc>
              <a:buFontTx/>
              <a:buNone/>
            </a:pPr>
            <a:r>
              <a:rPr lang="en-US" altLang="en-US" sz="2400" dirty="0">
                <a:solidFill>
                  <a:srgbClr val="000000"/>
                </a:solidFill>
                <a:latin typeface="Courier New" pitchFamily="49" charset="0"/>
              </a:rPr>
              <a:t>MEM[R3+16]=P6  </a:t>
            </a:r>
          </a:p>
          <a:p>
            <a:pPr eaLnBrk="0" hangingPunct="0">
              <a:lnSpc>
                <a:spcPct val="80000"/>
              </a:lnSpc>
            </a:pPr>
            <a:endParaRPr lang="en-US" altLang="en-US" sz="2000" dirty="0">
              <a:solidFill>
                <a:srgbClr val="000000"/>
              </a:solidFill>
              <a:latin typeface="Courier New" pitchFamily="49" charset="0"/>
            </a:endParaRPr>
          </a:p>
          <a:p>
            <a:pPr eaLnBrk="0" hangingPunct="0">
              <a:lnSpc>
                <a:spcPct val="80000"/>
              </a:lnSpc>
            </a:pPr>
            <a:endParaRPr lang="en-US" altLang="en-US" sz="1600" b="0" dirty="0">
              <a:solidFill>
                <a:srgbClr val="000000"/>
              </a:solidFill>
            </a:endParaRPr>
          </a:p>
        </p:txBody>
      </p:sp>
      <p:graphicFrame>
        <p:nvGraphicFramePr>
          <p:cNvPr id="15400" name="Group 40"/>
          <p:cNvGraphicFramePr>
            <a:graphicFrameLocks noGrp="1"/>
          </p:cNvGraphicFramePr>
          <p:nvPr>
            <p:ph/>
            <p:extLst>
              <p:ext uri="{D42A27DB-BD31-4B8C-83A1-F6EECF244321}">
                <p14:modId xmlns:p14="http://schemas.microsoft.com/office/powerpoint/2010/main" val="553250363"/>
              </p:ext>
            </p:extLst>
          </p:nvPr>
        </p:nvGraphicFramePr>
        <p:xfrm>
          <a:off x="2667000" y="4214123"/>
          <a:ext cx="3733800" cy="2540000"/>
        </p:xfrm>
        <a:graphic>
          <a:graphicData uri="http://schemas.openxmlformats.org/drawingml/2006/table">
            <a:tbl>
              <a:tblPr/>
              <a:tblGrid>
                <a:gridCol w="12700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635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Arch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rPr>
                        <a:t>Physical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5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5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5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Box 5"/>
          <p:cNvSpPr txBox="1"/>
          <p:nvPr/>
        </p:nvSpPr>
        <p:spPr>
          <a:xfrm>
            <a:off x="0" y="0"/>
            <a:ext cx="1438214" cy="646331"/>
          </a:xfrm>
          <a:prstGeom prst="rect">
            <a:avLst/>
          </a:prstGeom>
          <a:noFill/>
        </p:spPr>
        <p:txBody>
          <a:bodyPr wrap="none" rtlCol="0">
            <a:spAutoFit/>
          </a:bodyPr>
          <a:lstStyle/>
          <a:p>
            <a:r>
              <a:rPr lang="en-US" sz="1200" dirty="0">
                <a:solidFill>
                  <a:srgbClr val="00B0F0"/>
                </a:solidFill>
              </a:rPr>
              <a:t>Dynamic execution</a:t>
            </a:r>
          </a:p>
          <a:p>
            <a:r>
              <a:rPr lang="en-US" sz="1200" dirty="0">
                <a:solidFill>
                  <a:srgbClr val="00B0F0"/>
                </a:solidFill>
              </a:rPr>
              <a:t>  Hazards</a:t>
            </a:r>
          </a:p>
          <a:p>
            <a:r>
              <a:rPr lang="en-US" sz="1200" dirty="0">
                <a:solidFill>
                  <a:srgbClr val="FF0000"/>
                </a:solidFill>
              </a:rPr>
              <a:t>  Renaming  </a:t>
            </a:r>
          </a:p>
        </p:txBody>
      </p:sp>
    </p:spTree>
    <p:extLst>
      <p:ext uri="{BB962C8B-B14F-4D97-AF65-F5344CB8AC3E}">
        <p14:creationId xmlns:p14="http://schemas.microsoft.com/office/powerpoint/2010/main" val="2627830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400"/>
                                        </p:tgtEl>
                                        <p:attrNameLst>
                                          <p:attrName>style.visibility</p:attrName>
                                        </p:attrNameLst>
                                      </p:cBhvr>
                                      <p:to>
                                        <p:strVal val="visible"/>
                                      </p:to>
                                    </p:set>
                                    <p:anim calcmode="lin" valueType="num">
                                      <p:cBhvr additive="base">
                                        <p:cTn id="7" dur="500" fill="hold"/>
                                        <p:tgtEl>
                                          <p:spTgt spid="15400"/>
                                        </p:tgtEl>
                                        <p:attrNameLst>
                                          <p:attrName>ppt_x</p:attrName>
                                        </p:attrNameLst>
                                      </p:cBhvr>
                                      <p:tavLst>
                                        <p:tav tm="0">
                                          <p:val>
                                            <p:strVal val="#ppt_x"/>
                                          </p:val>
                                        </p:tav>
                                        <p:tav tm="100000">
                                          <p:val>
                                            <p:strVal val="#ppt_x"/>
                                          </p:val>
                                        </p:tav>
                                      </p:tavLst>
                                    </p:anim>
                                    <p:anim calcmode="lin" valueType="num">
                                      <p:cBhvr additive="base">
                                        <p:cTn id="8" dur="500" fill="hold"/>
                                        <p:tgtEl>
                                          <p:spTgt spid="154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0">
                                            <p:txEl>
                                              <p:pRg st="0" end="0"/>
                                            </p:txEl>
                                          </p:spTgt>
                                        </p:tgtEl>
                                        <p:attrNameLst>
                                          <p:attrName>style.visibility</p:attrName>
                                        </p:attrNameLst>
                                      </p:cBhvr>
                                      <p:to>
                                        <p:strVal val="visible"/>
                                      </p:to>
                                    </p:set>
                                    <p:anim calcmode="lin" valueType="num">
                                      <p:cBhvr additive="base">
                                        <p:cTn id="13" dur="500" fill="hold"/>
                                        <p:tgtEl>
                                          <p:spTgt spid="153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70">
                                            <p:txEl>
                                              <p:pRg st="1" end="1"/>
                                            </p:txEl>
                                          </p:spTgt>
                                        </p:tgtEl>
                                        <p:attrNameLst>
                                          <p:attrName>style.visibility</p:attrName>
                                        </p:attrNameLst>
                                      </p:cBhvr>
                                      <p:to>
                                        <p:strVal val="visible"/>
                                      </p:to>
                                    </p:set>
                                    <p:anim calcmode="lin" valueType="num">
                                      <p:cBhvr additive="base">
                                        <p:cTn id="19" dur="500" fill="hold"/>
                                        <p:tgtEl>
                                          <p:spTgt spid="1537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70">
                                            <p:txEl>
                                              <p:pRg st="2" end="2"/>
                                            </p:txEl>
                                          </p:spTgt>
                                        </p:tgtEl>
                                        <p:attrNameLst>
                                          <p:attrName>style.visibility</p:attrName>
                                        </p:attrNameLst>
                                      </p:cBhvr>
                                      <p:to>
                                        <p:strVal val="visible"/>
                                      </p:to>
                                    </p:set>
                                    <p:anim calcmode="lin" valueType="num">
                                      <p:cBhvr additive="base">
                                        <p:cTn id="25" dur="500" fill="hold"/>
                                        <p:tgtEl>
                                          <p:spTgt spid="1537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70">
                                            <p:txEl>
                                              <p:pRg st="3" end="3"/>
                                            </p:txEl>
                                          </p:spTgt>
                                        </p:tgtEl>
                                        <p:attrNameLst>
                                          <p:attrName>style.visibility</p:attrName>
                                        </p:attrNameLst>
                                      </p:cBhvr>
                                      <p:to>
                                        <p:strVal val="visible"/>
                                      </p:to>
                                    </p:set>
                                    <p:anim calcmode="lin" valueType="num">
                                      <p:cBhvr additive="base">
                                        <p:cTn id="31" dur="500" fill="hold"/>
                                        <p:tgtEl>
                                          <p:spTgt spid="1537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70">
                                            <p:txEl>
                                              <p:pRg st="4" end="4"/>
                                            </p:txEl>
                                          </p:spTgt>
                                        </p:tgtEl>
                                        <p:attrNameLst>
                                          <p:attrName>style.visibility</p:attrName>
                                        </p:attrNameLst>
                                      </p:cBhvr>
                                      <p:to>
                                        <p:strVal val="visible"/>
                                      </p:to>
                                    </p:set>
                                    <p:anim calcmode="lin" valueType="num">
                                      <p:cBhvr additive="base">
                                        <p:cTn id="37" dur="500" fill="hold"/>
                                        <p:tgtEl>
                                          <p:spTgt spid="1537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70">
                                            <p:txEl>
                                              <p:pRg st="5" end="5"/>
                                            </p:txEl>
                                          </p:spTgt>
                                        </p:tgtEl>
                                        <p:attrNameLst>
                                          <p:attrName>style.visibility</p:attrName>
                                        </p:attrNameLst>
                                      </p:cBhvr>
                                      <p:to>
                                        <p:strVal val="visible"/>
                                      </p:to>
                                    </p:set>
                                    <p:anim calcmode="lin" valueType="num">
                                      <p:cBhvr additive="base">
                                        <p:cTn id="43" dur="500" fill="hold"/>
                                        <p:tgtEl>
                                          <p:spTgt spid="1537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7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70">
                                            <p:txEl>
                                              <p:pRg st="6" end="6"/>
                                            </p:txEl>
                                          </p:spTgt>
                                        </p:tgtEl>
                                        <p:attrNameLst>
                                          <p:attrName>style.visibility</p:attrName>
                                        </p:attrNameLst>
                                      </p:cBhvr>
                                      <p:to>
                                        <p:strVal val="visible"/>
                                      </p:to>
                                    </p:set>
                                    <p:anim calcmode="lin" valueType="num">
                                      <p:cBhvr additive="base">
                                        <p:cTn id="49" dur="500" fill="hold"/>
                                        <p:tgtEl>
                                          <p:spTgt spid="1537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370">
                                            <p:txEl>
                                              <p:pRg st="7" end="7"/>
                                            </p:txEl>
                                          </p:spTgt>
                                        </p:tgtEl>
                                        <p:attrNameLst>
                                          <p:attrName>style.visibility</p:attrName>
                                        </p:attrNameLst>
                                      </p:cBhvr>
                                      <p:to>
                                        <p:strVal val="visible"/>
                                      </p:to>
                                    </p:set>
                                    <p:anim calcmode="lin" valueType="num">
                                      <p:cBhvr additive="base">
                                        <p:cTn id="55" dur="500" fill="hold"/>
                                        <p:tgtEl>
                                          <p:spTgt spid="1537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7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370">
                                            <p:txEl>
                                              <p:pRg st="8" end="8"/>
                                            </p:txEl>
                                          </p:spTgt>
                                        </p:tgtEl>
                                        <p:attrNameLst>
                                          <p:attrName>style.visibility</p:attrName>
                                        </p:attrNameLst>
                                      </p:cBhvr>
                                      <p:to>
                                        <p:strVal val="visible"/>
                                      </p:to>
                                    </p:set>
                                    <p:anim calcmode="lin" valueType="num">
                                      <p:cBhvr additive="base">
                                        <p:cTn id="61" dur="500" fill="hold"/>
                                        <p:tgtEl>
                                          <p:spTgt spid="1537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37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370">
                                            <p:txEl>
                                              <p:pRg st="9" end="9"/>
                                            </p:txEl>
                                          </p:spTgt>
                                        </p:tgtEl>
                                        <p:attrNameLst>
                                          <p:attrName>style.visibility</p:attrName>
                                        </p:attrNameLst>
                                      </p:cBhvr>
                                      <p:to>
                                        <p:strVal val="visible"/>
                                      </p:to>
                                    </p:set>
                                    <p:anim calcmode="lin" valueType="num">
                                      <p:cBhvr additive="base">
                                        <p:cTn id="67" dur="500" fill="hold"/>
                                        <p:tgtEl>
                                          <p:spTgt spid="15370">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37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lstStyle/>
          <a:p>
            <a:r>
              <a:rPr lang="en-US" dirty="0"/>
              <a:t>There are a lot of terms and ideas in out-of-order processors.</a:t>
            </a:r>
          </a:p>
          <a:p>
            <a:pPr lvl="1"/>
            <a:r>
              <a:rPr lang="en-US" dirty="0"/>
              <a:t>And because of lot of the work was done in parallel, there isn’t a standard set of names for things.</a:t>
            </a:r>
          </a:p>
          <a:p>
            <a:pPr lvl="1"/>
            <a:r>
              <a:rPr lang="en-US" dirty="0"/>
              <a:t>Here we’ve called the table that maps the architected register to a physical register the “map table”.  That is probably the most common.</a:t>
            </a:r>
          </a:p>
          <a:p>
            <a:pPr lvl="2"/>
            <a:r>
              <a:rPr lang="en-US" dirty="0"/>
              <a:t>I generally use Intel’s term “Register Alias Table” or RAT.  </a:t>
            </a:r>
          </a:p>
          <a:p>
            <a:pPr lvl="2"/>
            <a:r>
              <a:rPr lang="en-US" dirty="0"/>
              <a:t>Also “rename table” isn’t an uncommon term for it.</a:t>
            </a:r>
            <a:br>
              <a:rPr lang="en-US" dirty="0"/>
            </a:br>
            <a:endParaRPr lang="en-US" dirty="0"/>
          </a:p>
          <a:p>
            <a:r>
              <a:rPr lang="en-US" dirty="0"/>
              <a:t>I try to use a mix of terminology in this class so that you can understand others when they are describing something…</a:t>
            </a:r>
          </a:p>
          <a:p>
            <a:pPr lvl="1"/>
            <a:r>
              <a:rPr lang="en-US" dirty="0"/>
              <a:t>It’s not as bad as it sounds, but it is annoying at first.</a:t>
            </a:r>
          </a:p>
        </p:txBody>
      </p:sp>
    </p:spTree>
    <p:extLst>
      <p:ext uri="{BB962C8B-B14F-4D97-AF65-F5344CB8AC3E}">
        <p14:creationId xmlns:p14="http://schemas.microsoft.com/office/powerpoint/2010/main" val="65266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a:t>Problems with each solution</a:t>
            </a:r>
          </a:p>
        </p:txBody>
      </p:sp>
      <p:sp>
        <p:nvSpPr>
          <p:cNvPr id="78851" name="Rectangle 3"/>
          <p:cNvSpPr>
            <a:spLocks noGrp="1" noChangeArrowheads="1"/>
          </p:cNvSpPr>
          <p:nvPr>
            <p:ph idx="1"/>
          </p:nvPr>
        </p:nvSpPr>
        <p:spPr>
          <a:xfrm>
            <a:off x="1066800" y="1600200"/>
            <a:ext cx="7620000" cy="4114800"/>
          </a:xfrm>
        </p:spPr>
        <p:txBody>
          <a:bodyPr/>
          <a:lstStyle/>
          <a:p>
            <a:pPr marL="342900" indent="-342900">
              <a:buFontTx/>
              <a:buNone/>
            </a:pPr>
            <a:r>
              <a:rPr lang="en-US" sz="2400" dirty="0"/>
              <a:t>Avoidance (static)</a:t>
            </a:r>
          </a:p>
          <a:p>
            <a:pPr marL="742950" lvl="1" indent="-285750"/>
            <a:r>
              <a:rPr lang="en-US" sz="2400" dirty="0"/>
              <a:t>Predication </a:t>
            </a:r>
          </a:p>
          <a:p>
            <a:pPr lvl="2" indent="-285750"/>
            <a:r>
              <a:rPr lang="en-US" sz="2000" dirty="0"/>
              <a:t>Needs larger instruction encodings</a:t>
            </a:r>
          </a:p>
          <a:p>
            <a:pPr lvl="2" indent="-285750"/>
            <a:r>
              <a:rPr lang="en-US" sz="2000" dirty="0"/>
              <a:t>If the branch body is long, lots of </a:t>
            </a:r>
            <a:r>
              <a:rPr lang="en-US" sz="2000" dirty="0" err="1"/>
              <a:t>noops</a:t>
            </a:r>
            <a:endParaRPr lang="en-US" sz="2000" dirty="0"/>
          </a:p>
          <a:p>
            <a:pPr lvl="2" indent="-285750"/>
            <a:r>
              <a:rPr lang="en-US" sz="2000" dirty="0"/>
              <a:t>CMOV reduces encoding issues, but increases useless ops. </a:t>
            </a:r>
            <a:endParaRPr lang="en-US" sz="2400" dirty="0"/>
          </a:p>
          <a:p>
            <a:pPr marL="342900" indent="-342900">
              <a:buFontTx/>
              <a:buNone/>
            </a:pPr>
            <a:r>
              <a:rPr lang="en-US" sz="2400" dirty="0"/>
              <a:t>Detect and Stall (dynamic)</a:t>
            </a:r>
          </a:p>
          <a:p>
            <a:pPr marL="742950" lvl="1" indent="-285750"/>
            <a:r>
              <a:rPr lang="en-US" sz="2400" dirty="0"/>
              <a:t>Stall on every branch</a:t>
            </a:r>
          </a:p>
          <a:p>
            <a:pPr marL="742950" lvl="1" indent="-285750"/>
            <a:r>
              <a:rPr lang="en-US" sz="2400" dirty="0"/>
              <a:t>Fair bit of hardware complexity</a:t>
            </a:r>
          </a:p>
          <a:p>
            <a:pPr marL="342900" indent="-342900">
              <a:buFontTx/>
              <a:buNone/>
            </a:pPr>
            <a:r>
              <a:rPr lang="en-US" sz="2400" dirty="0"/>
              <a:t>Speculate and squash (dynamic)</a:t>
            </a:r>
          </a:p>
          <a:p>
            <a:pPr marL="742950" lvl="1" indent="-285750"/>
            <a:r>
              <a:rPr lang="en-US" sz="2400" dirty="0"/>
              <a:t>Stall on every </a:t>
            </a:r>
            <a:r>
              <a:rPr lang="en-US" sz="2400" dirty="0" err="1"/>
              <a:t>mispredicted</a:t>
            </a:r>
            <a:r>
              <a:rPr lang="en-US" sz="2400" dirty="0"/>
              <a:t> branch</a:t>
            </a:r>
          </a:p>
          <a:p>
            <a:pPr marL="742950" lvl="1" indent="-285750"/>
            <a:r>
              <a:rPr lang="en-US" sz="2400" dirty="0"/>
              <a:t>More hardware complexity.</a:t>
            </a:r>
          </a:p>
        </p:txBody>
      </p:sp>
      <p:sp>
        <p:nvSpPr>
          <p:cNvPr id="4" name="TextBox 3"/>
          <p:cNvSpPr txBox="1"/>
          <p:nvPr/>
        </p:nvSpPr>
        <p:spPr>
          <a:xfrm>
            <a:off x="0" y="0"/>
            <a:ext cx="2438400" cy="276999"/>
          </a:xfrm>
          <a:prstGeom prst="rect">
            <a:avLst/>
          </a:prstGeom>
          <a:noFill/>
        </p:spPr>
        <p:txBody>
          <a:bodyPr wrap="square" rtlCol="0">
            <a:spAutoFit/>
          </a:bodyPr>
          <a:lstStyle/>
          <a:p>
            <a:pPr lvl="0"/>
            <a:r>
              <a:rPr lang="en-US" sz="1200" b="0" dirty="0">
                <a:solidFill>
                  <a:srgbClr val="FF0000"/>
                </a:solidFill>
                <a:latin typeface="Comic Sans MS"/>
              </a:rPr>
              <a:t>Pipelining &amp; Control Hazards</a:t>
            </a:r>
            <a:endParaRPr lang="en-US" sz="1400" b="0" dirty="0">
              <a:solidFill>
                <a:srgbClr val="FF0000"/>
              </a:solidFill>
              <a:latin typeface="Comic Sans MS"/>
            </a:endParaRPr>
          </a:p>
        </p:txBody>
      </p:sp>
    </p:spTree>
    <p:extLst>
      <p:ext uri="{BB962C8B-B14F-4D97-AF65-F5344CB8AC3E}">
        <p14:creationId xmlns:p14="http://schemas.microsoft.com/office/powerpoint/2010/main" val="62546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p:cTn id="7" dur="5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88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8851">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 calcmode="lin" valueType="num">
                                      <p:cBhvr>
                                        <p:cTn id="12" dur="500" fill="hold"/>
                                        <p:tgtEl>
                                          <p:spTgt spid="7885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885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8851">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 calcmode="lin" valueType="num">
                                      <p:cBhvr>
                                        <p:cTn id="17" dur="500" fill="hold"/>
                                        <p:tgtEl>
                                          <p:spTgt spid="7885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885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8851">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8851">
                                            <p:txEl>
                                              <p:pRg st="3" end="3"/>
                                            </p:txEl>
                                          </p:spTgt>
                                        </p:tgtEl>
                                        <p:attrNameLst>
                                          <p:attrName>style.visibility</p:attrName>
                                        </p:attrNameLst>
                                      </p:cBhvr>
                                      <p:to>
                                        <p:strVal val="visible"/>
                                      </p:to>
                                    </p:set>
                                    <p:anim calcmode="lin" valueType="num">
                                      <p:cBhvr>
                                        <p:cTn id="22" dur="500" fill="hold"/>
                                        <p:tgtEl>
                                          <p:spTgt spid="7885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8851">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8851">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8851">
                                            <p:txEl>
                                              <p:pRg st="4" end="4"/>
                                            </p:txEl>
                                          </p:spTgt>
                                        </p:tgtEl>
                                        <p:attrNameLst>
                                          <p:attrName>style.visibility</p:attrName>
                                        </p:attrNameLst>
                                      </p:cBhvr>
                                      <p:to>
                                        <p:strVal val="visible"/>
                                      </p:to>
                                    </p:set>
                                    <p:anim calcmode="lin" valueType="num">
                                      <p:cBhvr>
                                        <p:cTn id="27" dur="500" fill="hold"/>
                                        <p:tgtEl>
                                          <p:spTgt spid="7885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8851">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7885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8851">
                                            <p:txEl>
                                              <p:pRg st="5" end="5"/>
                                            </p:txEl>
                                          </p:spTgt>
                                        </p:tgtEl>
                                        <p:attrNameLst>
                                          <p:attrName>style.visibility</p:attrName>
                                        </p:attrNameLst>
                                      </p:cBhvr>
                                      <p:to>
                                        <p:strVal val="visible"/>
                                      </p:to>
                                    </p:set>
                                    <p:anim calcmode="lin" valueType="num">
                                      <p:cBhvr>
                                        <p:cTn id="34" dur="500" fill="hold"/>
                                        <p:tgtEl>
                                          <p:spTgt spid="78851">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78851">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78851">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78851">
                                            <p:txEl>
                                              <p:pRg st="6" end="6"/>
                                            </p:txEl>
                                          </p:spTgt>
                                        </p:tgtEl>
                                        <p:attrNameLst>
                                          <p:attrName>style.visibility</p:attrName>
                                        </p:attrNameLst>
                                      </p:cBhvr>
                                      <p:to>
                                        <p:strVal val="visible"/>
                                      </p:to>
                                    </p:set>
                                    <p:anim calcmode="lin" valueType="num">
                                      <p:cBhvr>
                                        <p:cTn id="39" dur="500" fill="hold"/>
                                        <p:tgtEl>
                                          <p:spTgt spid="78851">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78851">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78851">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78851">
                                            <p:txEl>
                                              <p:pRg st="7" end="7"/>
                                            </p:txEl>
                                          </p:spTgt>
                                        </p:tgtEl>
                                        <p:attrNameLst>
                                          <p:attrName>style.visibility</p:attrName>
                                        </p:attrNameLst>
                                      </p:cBhvr>
                                      <p:to>
                                        <p:strVal val="visible"/>
                                      </p:to>
                                    </p:set>
                                    <p:anim calcmode="lin" valueType="num">
                                      <p:cBhvr>
                                        <p:cTn id="44" dur="500" fill="hold"/>
                                        <p:tgtEl>
                                          <p:spTgt spid="78851">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78851">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78851">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78851">
                                            <p:txEl>
                                              <p:pRg st="8" end="8"/>
                                            </p:txEl>
                                          </p:spTgt>
                                        </p:tgtEl>
                                        <p:attrNameLst>
                                          <p:attrName>style.visibility</p:attrName>
                                        </p:attrNameLst>
                                      </p:cBhvr>
                                      <p:to>
                                        <p:strVal val="visible"/>
                                      </p:to>
                                    </p:set>
                                    <p:anim calcmode="lin" valueType="num">
                                      <p:cBhvr>
                                        <p:cTn id="51" dur="500" fill="hold"/>
                                        <p:tgtEl>
                                          <p:spTgt spid="78851">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78851">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78851">
                                            <p:txEl>
                                              <p:pRg st="8" end="8"/>
                                            </p:txEl>
                                          </p:spTgt>
                                        </p:tgtEl>
                                      </p:cBhvr>
                                    </p:animEffect>
                                  </p:childTnLst>
                                </p:cTn>
                              </p:par>
                              <p:par>
                                <p:cTn id="54" presetID="53" presetClass="entr" presetSubtype="16" fill="hold" nodeType="withEffect">
                                  <p:stCondLst>
                                    <p:cond delay="0"/>
                                  </p:stCondLst>
                                  <p:childTnLst>
                                    <p:set>
                                      <p:cBhvr>
                                        <p:cTn id="55" dur="1" fill="hold">
                                          <p:stCondLst>
                                            <p:cond delay="0"/>
                                          </p:stCondLst>
                                        </p:cTn>
                                        <p:tgtEl>
                                          <p:spTgt spid="78851">
                                            <p:txEl>
                                              <p:pRg st="9" end="9"/>
                                            </p:txEl>
                                          </p:spTgt>
                                        </p:tgtEl>
                                        <p:attrNameLst>
                                          <p:attrName>style.visibility</p:attrName>
                                        </p:attrNameLst>
                                      </p:cBhvr>
                                      <p:to>
                                        <p:strVal val="visible"/>
                                      </p:to>
                                    </p:set>
                                    <p:anim calcmode="lin" valueType="num">
                                      <p:cBhvr>
                                        <p:cTn id="56" dur="500" fill="hold"/>
                                        <p:tgtEl>
                                          <p:spTgt spid="78851">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78851">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78851">
                                            <p:txEl>
                                              <p:pRg st="9" end="9"/>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78851">
                                            <p:txEl>
                                              <p:pRg st="10" end="10"/>
                                            </p:txEl>
                                          </p:spTgt>
                                        </p:tgtEl>
                                        <p:attrNameLst>
                                          <p:attrName>style.visibility</p:attrName>
                                        </p:attrNameLst>
                                      </p:cBhvr>
                                      <p:to>
                                        <p:strVal val="visible"/>
                                      </p:to>
                                    </p:set>
                                    <p:anim calcmode="lin" valueType="num">
                                      <p:cBhvr>
                                        <p:cTn id="61" dur="500" fill="hold"/>
                                        <p:tgtEl>
                                          <p:spTgt spid="78851">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78851">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788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7B7EFA1-01EF-432A-9F0C-3D7982528021}" type="slidenum">
              <a:rPr lang="en-US" smtClean="0"/>
              <a:pPr/>
              <a:t>50</a:t>
            </a:fld>
            <a:endParaRPr lang="en-US" dirty="0"/>
          </a:p>
        </p:txBody>
      </p:sp>
      <p:sp>
        <p:nvSpPr>
          <p:cNvPr id="537602" name="Rectangle 2"/>
          <p:cNvSpPr>
            <a:spLocks noGrp="1" noChangeArrowheads="1"/>
          </p:cNvSpPr>
          <p:nvPr>
            <p:ph type="title"/>
          </p:nvPr>
        </p:nvSpPr>
        <p:spPr/>
        <p:txBody>
          <a:bodyPr/>
          <a:lstStyle/>
          <a:p>
            <a:r>
              <a:rPr lang="en-US" dirty="0"/>
              <a:t>Register Renaming Hardware</a:t>
            </a:r>
          </a:p>
        </p:txBody>
      </p:sp>
      <p:sp>
        <p:nvSpPr>
          <p:cNvPr id="537603" name="Rectangle 3"/>
          <p:cNvSpPr>
            <a:spLocks noGrp="1" noChangeArrowheads="1"/>
          </p:cNvSpPr>
          <p:nvPr>
            <p:ph type="body" idx="1"/>
          </p:nvPr>
        </p:nvSpPr>
        <p:spPr/>
        <p:txBody>
          <a:bodyPr/>
          <a:lstStyle/>
          <a:p>
            <a:r>
              <a:rPr lang="en-US" dirty="0"/>
              <a:t>Really simple table (rename table)  </a:t>
            </a:r>
          </a:p>
          <a:p>
            <a:pPr lvl="1"/>
            <a:r>
              <a:rPr lang="en-US" dirty="0"/>
              <a:t>Every time an instruction </a:t>
            </a:r>
            <a:r>
              <a:rPr lang="en-US" i="1" dirty="0"/>
              <a:t>which writes a register</a:t>
            </a:r>
            <a:r>
              <a:rPr lang="en-US" dirty="0"/>
              <a:t> is encountered assign it a new physical register number</a:t>
            </a:r>
          </a:p>
          <a:p>
            <a:r>
              <a:rPr lang="en-US" dirty="0"/>
              <a:t>But there is some complexity</a:t>
            </a:r>
          </a:p>
          <a:p>
            <a:pPr lvl="1"/>
            <a:r>
              <a:rPr lang="en-US" dirty="0"/>
              <a:t>When do you free physical registers?</a:t>
            </a:r>
          </a:p>
          <a:p>
            <a:pPr lvl="1">
              <a:buFontTx/>
              <a:buNone/>
            </a:pPr>
            <a:endParaRPr lang="en-US" dirty="0"/>
          </a:p>
        </p:txBody>
      </p:sp>
      <p:sp>
        <p:nvSpPr>
          <p:cNvPr id="6" name="TextBox 5"/>
          <p:cNvSpPr txBox="1"/>
          <p:nvPr/>
        </p:nvSpPr>
        <p:spPr>
          <a:xfrm>
            <a:off x="0" y="0"/>
            <a:ext cx="1438214" cy="646331"/>
          </a:xfrm>
          <a:prstGeom prst="rect">
            <a:avLst/>
          </a:prstGeom>
          <a:noFill/>
        </p:spPr>
        <p:txBody>
          <a:bodyPr wrap="none" rtlCol="0">
            <a:spAutoFit/>
          </a:bodyPr>
          <a:lstStyle/>
          <a:p>
            <a:r>
              <a:rPr lang="en-US" sz="1200" dirty="0">
                <a:solidFill>
                  <a:srgbClr val="00B0F0"/>
                </a:solidFill>
              </a:rPr>
              <a:t>Dynamic execution</a:t>
            </a:r>
          </a:p>
          <a:p>
            <a:r>
              <a:rPr lang="en-US" sz="1200" dirty="0">
                <a:solidFill>
                  <a:srgbClr val="00B0F0"/>
                </a:solidFill>
              </a:rPr>
              <a:t>  Hazards</a:t>
            </a:r>
          </a:p>
          <a:p>
            <a:r>
              <a:rPr lang="en-US" sz="1200" dirty="0">
                <a:solidFill>
                  <a:srgbClr val="FF0000"/>
                </a:solidFill>
              </a:rPr>
              <a:t>  Renaming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t>Avoidance Via Predication</a:t>
            </a:r>
          </a:p>
        </p:txBody>
      </p:sp>
      <p:sp>
        <p:nvSpPr>
          <p:cNvPr id="79875" name="Text Box 3"/>
          <p:cNvSpPr txBox="1">
            <a:spLocks noChangeArrowheads="1"/>
          </p:cNvSpPr>
          <p:nvPr/>
        </p:nvSpPr>
        <p:spPr bwMode="auto">
          <a:xfrm>
            <a:off x="1219200" y="1752600"/>
            <a:ext cx="1695450" cy="1581150"/>
          </a:xfrm>
          <a:prstGeom prst="rect">
            <a:avLst/>
          </a:prstGeom>
          <a:noFill/>
          <a:ln w="28575">
            <a:solidFill>
              <a:srgbClr val="0000FF"/>
            </a:solidFill>
            <a:miter lim="800000"/>
            <a:headEnd/>
            <a:tailEnd/>
          </a:ln>
        </p:spPr>
        <p:txBody>
          <a:bodyPr wrap="none">
            <a:spAutoFit/>
          </a:bodyPr>
          <a:lstStyle/>
          <a:p>
            <a:r>
              <a:rPr lang="en-US">
                <a:solidFill>
                  <a:srgbClr val="000000"/>
                </a:solidFill>
              </a:rPr>
              <a:t>if (a == b) {</a:t>
            </a:r>
          </a:p>
          <a:p>
            <a:r>
              <a:rPr lang="en-US">
                <a:solidFill>
                  <a:srgbClr val="000000"/>
                </a:solidFill>
              </a:rPr>
              <a:t>    x++;</a:t>
            </a:r>
          </a:p>
          <a:p>
            <a:r>
              <a:rPr lang="en-US">
                <a:solidFill>
                  <a:srgbClr val="000000"/>
                </a:solidFill>
              </a:rPr>
              <a:t>    y = n / d;</a:t>
            </a:r>
          </a:p>
          <a:p>
            <a:r>
              <a:rPr lang="en-US">
                <a:solidFill>
                  <a:srgbClr val="000000"/>
                </a:solidFill>
              </a:rPr>
              <a:t>}</a:t>
            </a:r>
          </a:p>
        </p:txBody>
      </p:sp>
      <p:sp>
        <p:nvSpPr>
          <p:cNvPr id="79876" name="Text Box 4"/>
          <p:cNvSpPr txBox="1">
            <a:spLocks noChangeArrowheads="1"/>
          </p:cNvSpPr>
          <p:nvPr/>
        </p:nvSpPr>
        <p:spPr bwMode="auto">
          <a:xfrm>
            <a:off x="5105400" y="1752600"/>
            <a:ext cx="2343150" cy="1581150"/>
          </a:xfrm>
          <a:prstGeom prst="rect">
            <a:avLst/>
          </a:prstGeom>
          <a:noFill/>
          <a:ln w="28575">
            <a:solidFill>
              <a:srgbClr val="0000FF"/>
            </a:solidFill>
            <a:miter lim="800000"/>
            <a:headEnd/>
            <a:tailEnd/>
          </a:ln>
        </p:spPr>
        <p:txBody>
          <a:bodyPr wrap="none">
            <a:spAutoFit/>
          </a:bodyPr>
          <a:lstStyle/>
          <a:p>
            <a:r>
              <a:rPr lang="en-US" dirty="0">
                <a:solidFill>
                  <a:srgbClr val="000000"/>
                </a:solidFill>
              </a:rPr>
              <a:t>sub	t1 </a:t>
            </a:r>
            <a:r>
              <a:rPr lang="en-US" dirty="0">
                <a:solidFill>
                  <a:srgbClr val="000000"/>
                </a:solidFill>
                <a:sym typeface="Symbol" pitchFamily="18" charset="2"/>
              </a:rPr>
              <a:t> a, b</a:t>
            </a:r>
          </a:p>
          <a:p>
            <a:r>
              <a:rPr lang="en-US" dirty="0" err="1">
                <a:solidFill>
                  <a:srgbClr val="000000"/>
                </a:solidFill>
                <a:sym typeface="Symbol" pitchFamily="18" charset="2"/>
              </a:rPr>
              <a:t>jnz</a:t>
            </a:r>
            <a:r>
              <a:rPr lang="en-US" dirty="0">
                <a:solidFill>
                  <a:srgbClr val="000000"/>
                </a:solidFill>
                <a:sym typeface="Symbol" pitchFamily="18" charset="2"/>
              </a:rPr>
              <a:t>	t1, PC+2</a:t>
            </a:r>
          </a:p>
          <a:p>
            <a:r>
              <a:rPr lang="en-US" dirty="0">
                <a:solidFill>
                  <a:srgbClr val="000000"/>
                </a:solidFill>
                <a:sym typeface="Symbol" pitchFamily="18" charset="2"/>
              </a:rPr>
              <a:t>add	x  x, #1</a:t>
            </a:r>
          </a:p>
          <a:p>
            <a:r>
              <a:rPr lang="en-US" dirty="0">
                <a:solidFill>
                  <a:srgbClr val="000000"/>
                </a:solidFill>
                <a:sym typeface="Symbol" pitchFamily="18" charset="2"/>
              </a:rPr>
              <a:t>div	y  n, d</a:t>
            </a:r>
          </a:p>
        </p:txBody>
      </p:sp>
      <p:sp>
        <p:nvSpPr>
          <p:cNvPr id="79877" name="Text Box 5"/>
          <p:cNvSpPr txBox="1">
            <a:spLocks noChangeArrowheads="1"/>
          </p:cNvSpPr>
          <p:nvPr/>
        </p:nvSpPr>
        <p:spPr bwMode="auto">
          <a:xfrm>
            <a:off x="1143000" y="4191000"/>
            <a:ext cx="2627642" cy="1200329"/>
          </a:xfrm>
          <a:prstGeom prst="rect">
            <a:avLst/>
          </a:prstGeom>
          <a:noFill/>
          <a:ln w="28575">
            <a:solidFill>
              <a:srgbClr val="0000FF"/>
            </a:solidFill>
            <a:miter lim="800000"/>
            <a:headEnd/>
            <a:tailEnd/>
          </a:ln>
        </p:spPr>
        <p:txBody>
          <a:bodyPr wrap="none">
            <a:spAutoFit/>
          </a:bodyPr>
          <a:lstStyle/>
          <a:p>
            <a:r>
              <a:rPr lang="en-US" dirty="0">
                <a:solidFill>
                  <a:srgbClr val="000000"/>
                </a:solidFill>
              </a:rPr>
              <a:t>sub	    t1 </a:t>
            </a:r>
            <a:r>
              <a:rPr lang="en-US" dirty="0">
                <a:solidFill>
                  <a:srgbClr val="000000"/>
                </a:solidFill>
                <a:sym typeface="Symbol" pitchFamily="18" charset="2"/>
              </a:rPr>
              <a:t> a, b</a:t>
            </a:r>
          </a:p>
          <a:p>
            <a:r>
              <a:rPr lang="en-US" dirty="0">
                <a:solidFill>
                  <a:srgbClr val="000000"/>
                </a:solidFill>
                <a:sym typeface="Symbol" pitchFamily="18" charset="2"/>
              </a:rPr>
              <a:t>add(!t1)  x  x, #1</a:t>
            </a:r>
          </a:p>
          <a:p>
            <a:r>
              <a:rPr lang="en-US" dirty="0">
                <a:solidFill>
                  <a:srgbClr val="000000"/>
                </a:solidFill>
                <a:sym typeface="Symbol" pitchFamily="18" charset="2"/>
              </a:rPr>
              <a:t>div(!t1)    y  n, d</a:t>
            </a:r>
          </a:p>
        </p:txBody>
      </p:sp>
      <p:sp>
        <p:nvSpPr>
          <p:cNvPr id="79878" name="Text Box 6"/>
          <p:cNvSpPr txBox="1">
            <a:spLocks noChangeArrowheads="1"/>
          </p:cNvSpPr>
          <p:nvPr/>
        </p:nvSpPr>
        <p:spPr bwMode="auto">
          <a:xfrm>
            <a:off x="5105400" y="4114800"/>
            <a:ext cx="2823209" cy="1938992"/>
          </a:xfrm>
          <a:prstGeom prst="rect">
            <a:avLst/>
          </a:prstGeom>
          <a:noFill/>
          <a:ln w="28575">
            <a:solidFill>
              <a:srgbClr val="0000FF"/>
            </a:solidFill>
            <a:miter lim="800000"/>
            <a:headEnd/>
            <a:tailEnd/>
          </a:ln>
        </p:spPr>
        <p:txBody>
          <a:bodyPr wrap="none">
            <a:spAutoFit/>
          </a:bodyPr>
          <a:lstStyle/>
          <a:p>
            <a:r>
              <a:rPr lang="en-US" dirty="0">
                <a:solidFill>
                  <a:srgbClr val="000000"/>
                </a:solidFill>
              </a:rPr>
              <a:t>sub	     t1 </a:t>
            </a:r>
            <a:r>
              <a:rPr lang="en-US" dirty="0">
                <a:solidFill>
                  <a:srgbClr val="000000"/>
                </a:solidFill>
                <a:sym typeface="Symbol" pitchFamily="18" charset="2"/>
              </a:rPr>
              <a:t> a, b</a:t>
            </a:r>
          </a:p>
          <a:p>
            <a:r>
              <a:rPr lang="en-US" dirty="0">
                <a:solidFill>
                  <a:srgbClr val="000000"/>
                </a:solidFill>
                <a:sym typeface="Symbol" pitchFamily="18" charset="2"/>
              </a:rPr>
              <a:t>add    	     t2  x, #1</a:t>
            </a:r>
          </a:p>
          <a:p>
            <a:r>
              <a:rPr lang="en-US" dirty="0">
                <a:solidFill>
                  <a:srgbClr val="000000"/>
                </a:solidFill>
                <a:sym typeface="Symbol" pitchFamily="18" charset="2"/>
              </a:rPr>
              <a:t>div 	     t3  n, d</a:t>
            </a:r>
          </a:p>
          <a:p>
            <a:r>
              <a:rPr lang="en-US" dirty="0" err="1">
                <a:solidFill>
                  <a:srgbClr val="000000"/>
                </a:solidFill>
                <a:sym typeface="Symbol" pitchFamily="18" charset="2"/>
              </a:rPr>
              <a:t>cmov</a:t>
            </a:r>
            <a:r>
              <a:rPr lang="en-US" dirty="0">
                <a:solidFill>
                  <a:srgbClr val="000000"/>
                </a:solidFill>
                <a:sym typeface="Symbol" pitchFamily="18" charset="2"/>
              </a:rPr>
              <a:t>(!t1) x  t2</a:t>
            </a:r>
          </a:p>
          <a:p>
            <a:r>
              <a:rPr lang="en-US" dirty="0" err="1">
                <a:solidFill>
                  <a:srgbClr val="000000"/>
                </a:solidFill>
                <a:sym typeface="Symbol" pitchFamily="18" charset="2"/>
              </a:rPr>
              <a:t>cmov</a:t>
            </a:r>
            <a:r>
              <a:rPr lang="en-US" dirty="0">
                <a:solidFill>
                  <a:srgbClr val="000000"/>
                </a:solidFill>
                <a:sym typeface="Symbol" pitchFamily="18" charset="2"/>
              </a:rPr>
              <a:t>(!t1) y  t3</a:t>
            </a:r>
          </a:p>
        </p:txBody>
      </p:sp>
      <p:sp>
        <p:nvSpPr>
          <p:cNvPr id="79879" name="Line 7"/>
          <p:cNvSpPr>
            <a:spLocks noChangeShapeType="1"/>
          </p:cNvSpPr>
          <p:nvPr/>
        </p:nvSpPr>
        <p:spPr bwMode="auto">
          <a:xfrm>
            <a:off x="3581400" y="2362200"/>
            <a:ext cx="1143000" cy="0"/>
          </a:xfrm>
          <a:prstGeom prst="line">
            <a:avLst/>
          </a:prstGeom>
          <a:noFill/>
          <a:ln w="76200">
            <a:solidFill>
              <a:schemeClr val="tx1"/>
            </a:solidFill>
            <a:round/>
            <a:headEnd/>
            <a:tailEnd type="triangle" w="med" len="med"/>
          </a:ln>
        </p:spPr>
        <p:txBody>
          <a:bodyPr wrap="none"/>
          <a:lstStyle/>
          <a:p>
            <a:pPr eaLnBrk="0" hangingPunct="0"/>
            <a:endParaRPr lang="en-US" sz="1800">
              <a:solidFill>
                <a:srgbClr val="000000"/>
              </a:solidFill>
              <a:latin typeface="Arial Narrow" pitchFamily="34" charset="0"/>
            </a:endParaRPr>
          </a:p>
        </p:txBody>
      </p:sp>
      <p:sp>
        <p:nvSpPr>
          <p:cNvPr id="79880" name="Line 8"/>
          <p:cNvSpPr>
            <a:spLocks noChangeShapeType="1"/>
          </p:cNvSpPr>
          <p:nvPr/>
        </p:nvSpPr>
        <p:spPr bwMode="auto">
          <a:xfrm flipH="1">
            <a:off x="3581400" y="3352800"/>
            <a:ext cx="1371600" cy="533400"/>
          </a:xfrm>
          <a:prstGeom prst="line">
            <a:avLst/>
          </a:prstGeom>
          <a:noFill/>
          <a:ln w="76200">
            <a:solidFill>
              <a:schemeClr val="tx1"/>
            </a:solidFill>
            <a:round/>
            <a:headEnd/>
            <a:tailEnd type="triangle" w="med" len="med"/>
          </a:ln>
        </p:spPr>
        <p:txBody>
          <a:bodyPr wrap="none"/>
          <a:lstStyle/>
          <a:p>
            <a:pPr eaLnBrk="0" hangingPunct="0"/>
            <a:endParaRPr lang="en-US" sz="1800">
              <a:solidFill>
                <a:srgbClr val="000000"/>
              </a:solidFill>
              <a:latin typeface="Arial Narrow" pitchFamily="34" charset="0"/>
            </a:endParaRPr>
          </a:p>
        </p:txBody>
      </p:sp>
      <p:sp>
        <p:nvSpPr>
          <p:cNvPr id="79881" name="Line 9"/>
          <p:cNvSpPr>
            <a:spLocks noChangeShapeType="1"/>
          </p:cNvSpPr>
          <p:nvPr/>
        </p:nvSpPr>
        <p:spPr bwMode="auto">
          <a:xfrm>
            <a:off x="3962400" y="4876800"/>
            <a:ext cx="990600" cy="0"/>
          </a:xfrm>
          <a:prstGeom prst="line">
            <a:avLst/>
          </a:prstGeom>
          <a:noFill/>
          <a:ln w="76200">
            <a:solidFill>
              <a:schemeClr val="tx1"/>
            </a:solidFill>
            <a:round/>
            <a:headEnd/>
            <a:tailEnd type="triangle" w="med" len="med"/>
          </a:ln>
        </p:spPr>
        <p:txBody>
          <a:bodyPr wrap="none"/>
          <a:lstStyle/>
          <a:p>
            <a:pPr eaLnBrk="0" hangingPunct="0"/>
            <a:endParaRPr lang="en-US" sz="1800">
              <a:solidFill>
                <a:srgbClr val="00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fade">
                                      <p:cBhvr>
                                        <p:cTn id="7" dur="500"/>
                                        <p:tgtEl>
                                          <p:spTgt spid="798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879"/>
                                        </p:tgtEl>
                                        <p:attrNameLst>
                                          <p:attrName>style.visibility</p:attrName>
                                        </p:attrNameLst>
                                      </p:cBhvr>
                                      <p:to>
                                        <p:strVal val="visible"/>
                                      </p:to>
                                    </p:set>
                                    <p:animEffect transition="in" filter="fade">
                                      <p:cBhvr>
                                        <p:cTn id="10" dur="500"/>
                                        <p:tgtEl>
                                          <p:spTgt spid="7987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77" grpId="0" animBg="1"/>
      <p:bldP spid="79878" grpId="0" animBg="1"/>
      <p:bldP spid="79879" grpId="0" animBg="1"/>
      <p:bldP spid="79880" grpId="0" animBg="1"/>
      <p:bldP spid="798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pipeline performance</a:t>
            </a:r>
          </a:p>
        </p:txBody>
      </p:sp>
      <p:sp>
        <p:nvSpPr>
          <p:cNvPr id="3" name="Content Placeholder 2"/>
          <p:cNvSpPr>
            <a:spLocks noGrp="1"/>
          </p:cNvSpPr>
          <p:nvPr>
            <p:ph idx="1"/>
          </p:nvPr>
        </p:nvSpPr>
        <p:spPr/>
        <p:txBody>
          <a:bodyPr/>
          <a:lstStyle/>
          <a:p>
            <a:r>
              <a:rPr lang="en-US" dirty="0"/>
              <a:t>Add more stages</a:t>
            </a:r>
          </a:p>
          <a:p>
            <a:r>
              <a:rPr lang="en-US" dirty="0"/>
              <a:t>Widen pipeline</a:t>
            </a:r>
          </a:p>
        </p:txBody>
      </p:sp>
      <p:sp>
        <p:nvSpPr>
          <p:cNvPr id="4" name="Slide Number Placeholder 3"/>
          <p:cNvSpPr>
            <a:spLocks noGrp="1"/>
          </p:cNvSpPr>
          <p:nvPr>
            <p:ph type="sldNum" sz="quarter" idx="12"/>
          </p:nvPr>
        </p:nvSpPr>
        <p:spPr/>
        <p:txBody>
          <a:bodyPr/>
          <a:lstStyle/>
          <a:p>
            <a:fld id="{42D40977-8517-4430-9491-E6F8AF73A7FB}" type="slidenum">
              <a:rPr lang="en-US" smtClean="0"/>
              <a:pPr/>
              <a:t>7</a:t>
            </a:fld>
            <a:endParaRPr lang="en-US" dirty="0"/>
          </a:p>
        </p:txBody>
      </p:sp>
      <p:sp>
        <p:nvSpPr>
          <p:cNvPr id="5" name="TextBox 4"/>
          <p:cNvSpPr txBox="1"/>
          <p:nvPr/>
        </p:nvSpPr>
        <p:spPr>
          <a:xfrm>
            <a:off x="0" y="0"/>
            <a:ext cx="1372492" cy="461665"/>
          </a:xfrm>
          <a:prstGeom prst="rect">
            <a:avLst/>
          </a:prstGeom>
          <a:noFill/>
        </p:spPr>
        <p:txBody>
          <a:bodyPr wrap="none" rtlCol="0">
            <a:spAutoFit/>
          </a:bodyPr>
          <a:lstStyle/>
          <a:p>
            <a:r>
              <a:rPr lang="en-US" sz="1200" b="0" dirty="0">
                <a:solidFill>
                  <a:srgbClr val="FF0000"/>
                </a:solidFill>
              </a:rPr>
              <a:t>Improving pipeline</a:t>
            </a:r>
          </a:p>
          <a:p>
            <a:r>
              <a:rPr lang="en-US" sz="1200" b="0" dirty="0">
                <a:solidFill>
                  <a:srgbClr val="FF0000"/>
                </a:solidFill>
              </a:rPr>
              <a:t>performance</a:t>
            </a:r>
            <a:endParaRPr lang="en-US" sz="1400" b="0" dirty="0">
              <a:solidFill>
                <a:srgbClr val="FF0000"/>
              </a:solidFill>
            </a:endParaRPr>
          </a:p>
        </p:txBody>
      </p:sp>
    </p:spTree>
    <p:extLst>
      <p:ext uri="{BB962C8B-B14F-4D97-AF65-F5344CB8AC3E}">
        <p14:creationId xmlns:p14="http://schemas.microsoft.com/office/powerpoint/2010/main" val="272602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8144602-FBAA-4D10-8277-BED471D80675}" type="slidenum">
              <a:rPr lang="en-US" smtClean="0"/>
              <a:pPr/>
              <a:t>8</a:t>
            </a:fld>
            <a:endParaRPr lang="en-US" dirty="0"/>
          </a:p>
        </p:txBody>
      </p:sp>
      <p:sp>
        <p:nvSpPr>
          <p:cNvPr id="448514" name="Rectangle 2"/>
          <p:cNvSpPr>
            <a:spLocks noGrp="1" noChangeArrowheads="1"/>
          </p:cNvSpPr>
          <p:nvPr>
            <p:ph type="title"/>
          </p:nvPr>
        </p:nvSpPr>
        <p:spPr/>
        <p:txBody>
          <a:bodyPr/>
          <a:lstStyle/>
          <a:p>
            <a:r>
              <a:rPr lang="en-US"/>
              <a:t>Adding pipeline stages</a:t>
            </a:r>
          </a:p>
        </p:txBody>
      </p:sp>
      <p:sp>
        <p:nvSpPr>
          <p:cNvPr id="448515" name="Rectangle 3"/>
          <p:cNvSpPr>
            <a:spLocks noGrp="1" noChangeArrowheads="1"/>
          </p:cNvSpPr>
          <p:nvPr>
            <p:ph type="body" idx="1"/>
          </p:nvPr>
        </p:nvSpPr>
        <p:spPr/>
        <p:txBody>
          <a:bodyPr/>
          <a:lstStyle/>
          <a:p>
            <a:r>
              <a:rPr lang="en-US"/>
              <a:t>Pipeline frontend</a:t>
            </a:r>
          </a:p>
          <a:p>
            <a:pPr lvl="1"/>
            <a:r>
              <a:rPr lang="en-US"/>
              <a:t>Fetch, Decode</a:t>
            </a:r>
          </a:p>
          <a:p>
            <a:r>
              <a:rPr lang="en-US"/>
              <a:t>Pipeline middle</a:t>
            </a:r>
          </a:p>
          <a:p>
            <a:pPr lvl="1"/>
            <a:r>
              <a:rPr lang="en-US"/>
              <a:t>Execute</a:t>
            </a:r>
          </a:p>
          <a:p>
            <a:r>
              <a:rPr lang="en-US"/>
              <a:t>Pipeline backend</a:t>
            </a:r>
          </a:p>
          <a:p>
            <a:pPr lvl="1"/>
            <a:r>
              <a:rPr lang="en-US"/>
              <a:t>Memory, Writeback</a:t>
            </a:r>
          </a:p>
        </p:txBody>
      </p:sp>
      <p:sp>
        <p:nvSpPr>
          <p:cNvPr id="6" name="TextBox 5"/>
          <p:cNvSpPr txBox="1"/>
          <p:nvPr/>
        </p:nvSpPr>
        <p:spPr>
          <a:xfrm>
            <a:off x="0" y="0"/>
            <a:ext cx="1372492" cy="461665"/>
          </a:xfrm>
          <a:prstGeom prst="rect">
            <a:avLst/>
          </a:prstGeom>
          <a:noFill/>
        </p:spPr>
        <p:txBody>
          <a:bodyPr wrap="none" rtlCol="0">
            <a:spAutoFit/>
          </a:bodyPr>
          <a:lstStyle/>
          <a:p>
            <a:r>
              <a:rPr lang="en-US" sz="1200" b="0" dirty="0">
                <a:solidFill>
                  <a:srgbClr val="FF0000"/>
                </a:solidFill>
              </a:rPr>
              <a:t>Improving pipeline</a:t>
            </a:r>
          </a:p>
          <a:p>
            <a:r>
              <a:rPr lang="en-US" sz="1200" b="0" dirty="0">
                <a:solidFill>
                  <a:srgbClr val="FF0000"/>
                </a:solidFill>
              </a:rPr>
              <a:t>performance</a:t>
            </a:r>
            <a:endParaRPr lang="en-US" sz="1400" b="0" dirty="0">
              <a:solidFill>
                <a:srgbClr val="FF0000"/>
              </a:solidFill>
            </a:endParaRPr>
          </a:p>
        </p:txBody>
      </p:sp>
    </p:spTree>
    <p:extLst>
      <p:ext uri="{BB962C8B-B14F-4D97-AF65-F5344CB8AC3E}">
        <p14:creationId xmlns:p14="http://schemas.microsoft.com/office/powerpoint/2010/main" val="423512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9813DE2-8CE5-4473-B941-DD77D0CED26E}" type="slidenum">
              <a:rPr lang="en-US" smtClean="0"/>
              <a:pPr/>
              <a:t>9</a:t>
            </a:fld>
            <a:endParaRPr lang="en-US" dirty="0"/>
          </a:p>
        </p:txBody>
      </p:sp>
      <p:sp>
        <p:nvSpPr>
          <p:cNvPr id="492546" name="Rectangle 2"/>
          <p:cNvSpPr>
            <a:spLocks noGrp="1" noChangeArrowheads="1"/>
          </p:cNvSpPr>
          <p:nvPr>
            <p:ph type="title"/>
          </p:nvPr>
        </p:nvSpPr>
        <p:spPr/>
        <p:txBody>
          <a:bodyPr/>
          <a:lstStyle/>
          <a:p>
            <a:r>
              <a:rPr lang="en-US"/>
              <a:t>Adding stages to fetch, decode</a:t>
            </a:r>
          </a:p>
        </p:txBody>
      </p:sp>
      <p:sp>
        <p:nvSpPr>
          <p:cNvPr id="492547" name="Rectangle 3"/>
          <p:cNvSpPr>
            <a:spLocks noGrp="1" noChangeArrowheads="1"/>
          </p:cNvSpPr>
          <p:nvPr>
            <p:ph type="body" idx="1"/>
          </p:nvPr>
        </p:nvSpPr>
        <p:spPr/>
        <p:txBody>
          <a:bodyPr/>
          <a:lstStyle/>
          <a:p>
            <a:r>
              <a:rPr lang="en-US"/>
              <a:t>Delays hazard detection</a:t>
            </a:r>
          </a:p>
          <a:p>
            <a:r>
              <a:rPr lang="en-US"/>
              <a:t>No change in forwarding paths</a:t>
            </a:r>
          </a:p>
          <a:p>
            <a:r>
              <a:rPr lang="en-US"/>
              <a:t>No performance penalty with respect to data hazards</a:t>
            </a:r>
          </a:p>
        </p:txBody>
      </p:sp>
      <p:sp>
        <p:nvSpPr>
          <p:cNvPr id="6" name="TextBox 5"/>
          <p:cNvSpPr txBox="1"/>
          <p:nvPr/>
        </p:nvSpPr>
        <p:spPr>
          <a:xfrm>
            <a:off x="0" y="0"/>
            <a:ext cx="1372492" cy="461665"/>
          </a:xfrm>
          <a:prstGeom prst="rect">
            <a:avLst/>
          </a:prstGeom>
          <a:noFill/>
        </p:spPr>
        <p:txBody>
          <a:bodyPr wrap="none" rtlCol="0">
            <a:spAutoFit/>
          </a:bodyPr>
          <a:lstStyle/>
          <a:p>
            <a:r>
              <a:rPr lang="en-US" sz="1200" b="0" dirty="0">
                <a:solidFill>
                  <a:srgbClr val="FF0000"/>
                </a:solidFill>
              </a:rPr>
              <a:t>Improving pipeline</a:t>
            </a:r>
          </a:p>
          <a:p>
            <a:r>
              <a:rPr lang="en-US" sz="1200" b="0" dirty="0">
                <a:solidFill>
                  <a:srgbClr val="FF0000"/>
                </a:solidFill>
              </a:rPr>
              <a:t>performance</a:t>
            </a:r>
            <a:endParaRPr lang="en-US" sz="1400" b="0" dirty="0">
              <a:solidFill>
                <a:srgbClr val="FF0000"/>
              </a:solidFill>
            </a:endParaRPr>
          </a:p>
        </p:txBody>
      </p:sp>
    </p:spTree>
    <p:extLst>
      <p:ext uri="{BB962C8B-B14F-4D97-AF65-F5344CB8AC3E}">
        <p14:creationId xmlns:p14="http://schemas.microsoft.com/office/powerpoint/2010/main" val="961339852"/>
      </p:ext>
    </p:extLst>
  </p:cSld>
  <p:clrMapOvr>
    <a:masterClrMapping/>
  </p:clrMapOvr>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Comic Sans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CCFF"/>
      </a:hlink>
      <a:folHlink>
        <a:srgbClr val="B2B2B2"/>
      </a:folHlink>
    </a:clrScheme>
    <a:fontScheme name="Default Design">
      <a:majorFont>
        <a:latin typeface="Comic Sans M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CCFF"/>
      </a:hlink>
      <a:folHlink>
        <a:srgbClr val="B2B2B2"/>
      </a:folHlink>
    </a:clrScheme>
    <a:fontScheme name="Default Design">
      <a:majorFont>
        <a:latin typeface="Comic Sans MS"/>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CCFF"/>
      </a:hlink>
      <a:folHlink>
        <a:srgbClr val="B2B2B2"/>
      </a:folHlink>
    </a:clrScheme>
    <a:fontScheme name="Default Design">
      <a:majorFont>
        <a:latin typeface="Comic Sans M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CCFF"/>
      </a:hlink>
      <a:folHlink>
        <a:srgbClr val="B2B2B2"/>
      </a:folHlink>
    </a:clrScheme>
    <a:fontScheme name="Default Design">
      <a:majorFont>
        <a:latin typeface="Comic Sans M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CCFF"/>
      </a:hlink>
      <a:folHlink>
        <a:srgbClr val="B2B2B2"/>
      </a:folHlink>
    </a:clrScheme>
    <a:fontScheme name="Default Design">
      <a:majorFont>
        <a:latin typeface="Comic Sans M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CCFF"/>
      </a:hlink>
      <a:folHlink>
        <a:srgbClr val="B2B2B2"/>
      </a:folHlink>
    </a:clrScheme>
    <a:fontScheme name="Default Design">
      <a:majorFont>
        <a:latin typeface="Comic Sans M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CCFF"/>
      </a:hlink>
      <a:folHlink>
        <a:srgbClr val="B2B2B2"/>
      </a:folHlink>
    </a:clrScheme>
    <a:fontScheme name="Default Design">
      <a:majorFont>
        <a:latin typeface="Comic Sans M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CCFF"/>
      </a:hlink>
      <a:folHlink>
        <a:srgbClr val="B2B2B2"/>
      </a:folHlink>
    </a:clrScheme>
    <a:fontScheme name="Default Design">
      <a:majorFont>
        <a:latin typeface="Comic Sans M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CCFF"/>
      </a:hlink>
      <a:folHlink>
        <a:srgbClr val="B2B2B2"/>
      </a:folHlink>
    </a:clrScheme>
    <a:fontScheme name="Default Design">
      <a:majorFont>
        <a:latin typeface="Comic Sans M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CCFF"/>
      </a:hlink>
      <a:folHlink>
        <a:srgbClr val="B2B2B2"/>
      </a:folHlink>
    </a:clrScheme>
    <a:fontScheme name="Default Design">
      <a:majorFont>
        <a:latin typeface="Comic Sans M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Designs\Ricepaper.pot</Template>
  <TotalTime>43469</TotalTime>
  <Words>3501</Words>
  <Application>Microsoft Office PowerPoint</Application>
  <PresentationFormat>On-screen Show (4:3)</PresentationFormat>
  <Paragraphs>818</Paragraphs>
  <Slides>50</Slides>
  <Notes>50</Notes>
  <HiddenSlides>0</HiddenSlides>
  <MMClips>0</MMClips>
  <ScaleCrop>false</ScaleCrop>
  <HeadingPairs>
    <vt:vector size="8" baseType="variant">
      <vt:variant>
        <vt:lpstr>Fonts Used</vt:lpstr>
      </vt:variant>
      <vt:variant>
        <vt:i4>15</vt:i4>
      </vt:variant>
      <vt:variant>
        <vt:lpstr>Theme</vt:lpstr>
      </vt:variant>
      <vt:variant>
        <vt:i4>11</vt:i4>
      </vt:variant>
      <vt:variant>
        <vt:lpstr>Embedded OLE Servers</vt:lpstr>
      </vt:variant>
      <vt:variant>
        <vt:i4>1</vt:i4>
      </vt:variant>
      <vt:variant>
        <vt:lpstr>Slide Titles</vt:lpstr>
      </vt:variant>
      <vt:variant>
        <vt:i4>50</vt:i4>
      </vt:variant>
    </vt:vector>
  </HeadingPairs>
  <TitlesOfParts>
    <vt:vector size="77" baseType="lpstr">
      <vt:lpstr>Arial</vt:lpstr>
      <vt:lpstr>Arial Black</vt:lpstr>
      <vt:lpstr>Arial Narrow</vt:lpstr>
      <vt:lpstr>Calibri</vt:lpstr>
      <vt:lpstr>Comic Sans MS</vt:lpstr>
      <vt:lpstr>Courier New</vt:lpstr>
      <vt:lpstr>Helvetica</vt:lpstr>
      <vt:lpstr>Monotype Sorts</vt:lpstr>
      <vt:lpstr>Symbol</vt:lpstr>
      <vt:lpstr>Tahoma</vt:lpstr>
      <vt:lpstr>Times</vt:lpstr>
      <vt:lpstr>Times New Roman</vt:lpstr>
      <vt:lpstr>Verdana</vt:lpstr>
      <vt:lpstr>Wingdings</vt:lpstr>
      <vt:lpstr>ZapfDingbats</vt:lpstr>
      <vt:lpstr>Notebook</vt:lpstr>
      <vt:lpstr>Default Design</vt:lpstr>
      <vt:lpstr>1_Default Design</vt:lpstr>
      <vt:lpstr>3_Default Design</vt:lpstr>
      <vt:lpstr>4_Default Design</vt:lpstr>
      <vt:lpstr>5_Default Design</vt:lpstr>
      <vt:lpstr>6_Default Design</vt:lpstr>
      <vt:lpstr>7_Default Design</vt:lpstr>
      <vt:lpstr>8_Default Design</vt:lpstr>
      <vt:lpstr>9_Default Design</vt:lpstr>
      <vt:lpstr>2_Default Design</vt:lpstr>
      <vt:lpstr>Clip</vt:lpstr>
      <vt:lpstr>EECS 470</vt:lpstr>
      <vt:lpstr>Announcements</vt:lpstr>
      <vt:lpstr>Today</vt:lpstr>
      <vt:lpstr>Three approaches to  handling data hazards</vt:lpstr>
      <vt:lpstr>Problems with each solution</vt:lpstr>
      <vt:lpstr>Avoidance Via Predication</vt:lpstr>
      <vt:lpstr>Improving pipeline performance</vt:lpstr>
      <vt:lpstr>Adding pipeline stages</vt:lpstr>
      <vt:lpstr>Adding stages to fetch, decode</vt:lpstr>
      <vt:lpstr>Adding stages to execute</vt:lpstr>
      <vt:lpstr>Adding stages to memory, writeback</vt:lpstr>
      <vt:lpstr>Wider pipelines</vt:lpstr>
      <vt:lpstr>Making forwarding explicit</vt:lpstr>
      <vt:lpstr>Today</vt:lpstr>
      <vt:lpstr>Digital System Cost</vt:lpstr>
      <vt:lpstr>Direct Cost</vt:lpstr>
      <vt:lpstr>IC Cost Equation</vt:lpstr>
      <vt:lpstr>Why is power a problem in a μP?</vt:lpstr>
      <vt:lpstr>Where does the juice go in laptops?</vt:lpstr>
      <vt:lpstr>Why worry about power dissipation?</vt:lpstr>
      <vt:lpstr>Power-Aware Computing Applications</vt:lpstr>
      <vt:lpstr>Today</vt:lpstr>
      <vt:lpstr>Limitations of Scalar Pipelines</vt:lpstr>
      <vt:lpstr>Terms</vt:lpstr>
      <vt:lpstr>Architectures for Exploiting  Instruction-Level Parallelism</vt:lpstr>
      <vt:lpstr>Superscalar Machine</vt:lpstr>
      <vt:lpstr>What is the real problem?</vt:lpstr>
      <vt:lpstr>Missed Speedup in  In-Order Pipelines</vt:lpstr>
      <vt:lpstr>The Problem With  In-Order Pipelines</vt:lpstr>
      <vt:lpstr>New Pipeline Terminology</vt:lpstr>
      <vt:lpstr>ILP:  Instruction-Level Parallelism</vt:lpstr>
      <vt:lpstr>Purported Limits on ILP</vt:lpstr>
      <vt:lpstr>Scope of ILP Analysis</vt:lpstr>
      <vt:lpstr>How Large Must  the “Window” Be?</vt:lpstr>
      <vt:lpstr>Dynamic Scheduling –  OoO Execution</vt:lpstr>
      <vt:lpstr>Motivation for  Dynamic Scheduling</vt:lpstr>
      <vt:lpstr>Dynamic Scheduling: The Big Picture</vt:lpstr>
      <vt:lpstr>Going Forward:  What’s Next</vt:lpstr>
      <vt:lpstr>Dependency vs. Hazard</vt:lpstr>
      <vt:lpstr>True Data dependencies</vt:lpstr>
      <vt:lpstr>False Data Dependencies</vt:lpstr>
      <vt:lpstr>Data Dependency Graph:  Simple example</vt:lpstr>
      <vt:lpstr>Data Dependency Graph:  More complex example</vt:lpstr>
      <vt:lpstr>PowerPoint Presentation</vt:lpstr>
      <vt:lpstr>Register Renaming Concept</vt:lpstr>
      <vt:lpstr>So after renaming, what happens to the dependencies?</vt:lpstr>
      <vt:lpstr>Register Renaming Approach</vt:lpstr>
      <vt:lpstr>PowerPoint Presentation</vt:lpstr>
      <vt:lpstr>Terminology</vt:lpstr>
      <vt:lpstr>Register Renaming Hardware</vt:lpstr>
    </vt:vector>
  </TitlesOfParts>
  <Company>EECS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370 lecture</dc:title>
  <dc:creator>Mark Brehob et. al.</dc:creator>
  <cp:lastModifiedBy>Brehob, Mark</cp:lastModifiedBy>
  <cp:revision>278</cp:revision>
  <cp:lastPrinted>2020-01-16T16:07:24Z</cp:lastPrinted>
  <dcterms:created xsi:type="dcterms:W3CDTF">2000-12-30T19:45:20Z</dcterms:created>
  <dcterms:modified xsi:type="dcterms:W3CDTF">2024-01-18T16:52:32Z</dcterms:modified>
</cp:coreProperties>
</file>