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  <p:sldMasterId id="2147483649" r:id="rId2"/>
    <p:sldMasterId id="2147483721" r:id="rId3"/>
    <p:sldMasterId id="2147483734" r:id="rId4"/>
  </p:sldMasterIdLst>
  <p:notesMasterIdLst>
    <p:notesMasterId r:id="rId59"/>
  </p:notesMasterIdLst>
  <p:handoutMasterIdLst>
    <p:handoutMasterId r:id="rId60"/>
  </p:handoutMasterIdLst>
  <p:sldIdLst>
    <p:sldId id="990" r:id="rId5"/>
    <p:sldId id="965" r:id="rId6"/>
    <p:sldId id="971" r:id="rId7"/>
    <p:sldId id="987" r:id="rId8"/>
    <p:sldId id="972" r:id="rId9"/>
    <p:sldId id="973" r:id="rId10"/>
    <p:sldId id="975" r:id="rId11"/>
    <p:sldId id="976" r:id="rId12"/>
    <p:sldId id="977" r:id="rId13"/>
    <p:sldId id="978" r:id="rId14"/>
    <p:sldId id="979" r:id="rId15"/>
    <p:sldId id="988" r:id="rId16"/>
    <p:sldId id="997" r:id="rId17"/>
    <p:sldId id="998" r:id="rId18"/>
    <p:sldId id="999" r:id="rId19"/>
    <p:sldId id="1000" r:id="rId20"/>
    <p:sldId id="1001" r:id="rId21"/>
    <p:sldId id="1002" r:id="rId22"/>
    <p:sldId id="1003" r:id="rId23"/>
    <p:sldId id="1004" r:id="rId24"/>
    <p:sldId id="1005" r:id="rId25"/>
    <p:sldId id="989" r:id="rId26"/>
    <p:sldId id="920" r:id="rId27"/>
    <p:sldId id="921" r:id="rId28"/>
    <p:sldId id="922" r:id="rId29"/>
    <p:sldId id="923" r:id="rId30"/>
    <p:sldId id="924" r:id="rId31"/>
    <p:sldId id="925" r:id="rId32"/>
    <p:sldId id="926" r:id="rId33"/>
    <p:sldId id="927" r:id="rId34"/>
    <p:sldId id="929" r:id="rId35"/>
    <p:sldId id="930" r:id="rId36"/>
    <p:sldId id="991" r:id="rId37"/>
    <p:sldId id="992" r:id="rId38"/>
    <p:sldId id="1006" r:id="rId39"/>
    <p:sldId id="993" r:id="rId40"/>
    <p:sldId id="996" r:id="rId41"/>
    <p:sldId id="932" r:id="rId42"/>
    <p:sldId id="933" r:id="rId43"/>
    <p:sldId id="934" r:id="rId44"/>
    <p:sldId id="935" r:id="rId45"/>
    <p:sldId id="936" r:id="rId46"/>
    <p:sldId id="937" r:id="rId47"/>
    <p:sldId id="938" r:id="rId48"/>
    <p:sldId id="939" r:id="rId49"/>
    <p:sldId id="940" r:id="rId50"/>
    <p:sldId id="941" r:id="rId51"/>
    <p:sldId id="942" r:id="rId52"/>
    <p:sldId id="947" r:id="rId53"/>
    <p:sldId id="945" r:id="rId54"/>
    <p:sldId id="946" r:id="rId55"/>
    <p:sldId id="949" r:id="rId56"/>
    <p:sldId id="952" r:id="rId57"/>
    <p:sldId id="995" r:id="rId58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A50021"/>
    <a:srgbClr val="FF9999"/>
    <a:srgbClr val="FF7C80"/>
    <a:srgbClr val="0000FF"/>
    <a:srgbClr val="FF3300"/>
    <a:srgbClr val="003399"/>
    <a:srgbClr val="CC0000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91" autoAdjust="0"/>
    <p:restoredTop sz="94660" autoAdjust="0"/>
  </p:normalViewPr>
  <p:slideViewPr>
    <p:cSldViewPr>
      <p:cViewPr varScale="1">
        <p:scale>
          <a:sx n="116" d="100"/>
          <a:sy n="116" d="100"/>
        </p:scale>
        <p:origin x="120" y="6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63" Type="http://schemas.openxmlformats.org/officeDocument/2006/relationships/theme" Target="theme/theme1.xml"/><Relationship Id="rId7" Type="http://schemas.openxmlformats.org/officeDocument/2006/relationships/slide" Target="slides/slide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slide" Target="slides/slide49.xml"/><Relationship Id="rId58" Type="http://schemas.openxmlformats.org/officeDocument/2006/relationships/slide" Target="slides/slide54.xml"/><Relationship Id="rId5" Type="http://schemas.openxmlformats.org/officeDocument/2006/relationships/slide" Target="slides/slide1.xml"/><Relationship Id="rId61" Type="http://schemas.openxmlformats.org/officeDocument/2006/relationships/presProps" Target="presProps.xml"/><Relationship Id="rId19" Type="http://schemas.openxmlformats.org/officeDocument/2006/relationships/slide" Target="slides/slide1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slide" Target="slides/slide52.xml"/><Relationship Id="rId64" Type="http://schemas.openxmlformats.org/officeDocument/2006/relationships/tableStyles" Target="tableStyles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notesMaster" Target="notesMasters/notesMaster1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slide" Target="slides/slide53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4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4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4" tIns="48303" rIns="96604" bIns="48303" numCol="1" anchor="t" anchorCtr="0" compatLnSpc="1">
            <a:prstTxWarp prst="textNoShape">
              <a:avLst/>
            </a:prstTxWarp>
          </a:bodyPr>
          <a:lstStyle>
            <a:lvl1pPr defTabSz="966272">
              <a:defRPr sz="11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94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0" y="4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4" tIns="48303" rIns="96604" bIns="48303" numCol="1" anchor="t" anchorCtr="0" compatLnSpc="1">
            <a:prstTxWarp prst="textNoShape">
              <a:avLst/>
            </a:prstTxWarp>
          </a:bodyPr>
          <a:lstStyle>
            <a:lvl1pPr algn="r" defTabSz="966272">
              <a:defRPr sz="11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94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9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4" tIns="48303" rIns="96604" bIns="48303" numCol="1" anchor="b" anchorCtr="0" compatLnSpc="1">
            <a:prstTxWarp prst="textNoShape">
              <a:avLst/>
            </a:prstTxWarp>
          </a:bodyPr>
          <a:lstStyle>
            <a:lvl1pPr defTabSz="966272">
              <a:defRPr sz="11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94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0" y="9121779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4" tIns="48303" rIns="96604" bIns="48303" numCol="1" anchor="b" anchorCtr="0" compatLnSpc="1">
            <a:prstTxWarp prst="textNoShape">
              <a:avLst/>
            </a:prstTxWarp>
          </a:bodyPr>
          <a:lstStyle>
            <a:lvl1pPr algn="r" defTabSz="966272">
              <a:defRPr sz="1100">
                <a:latin typeface="Times New Roman" pitchFamily="18" charset="0"/>
              </a:defRPr>
            </a:lvl1pPr>
          </a:lstStyle>
          <a:p>
            <a:pPr>
              <a:defRPr/>
            </a:pPr>
            <a:fld id="{61071550-F4F0-4677-BA46-EA9AA0AE76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4211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4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4" tIns="48303" rIns="96604" bIns="48303" numCol="1" anchor="t" anchorCtr="0" compatLnSpc="1">
            <a:prstTxWarp prst="textNoShape">
              <a:avLst/>
            </a:prstTxWarp>
          </a:bodyPr>
          <a:lstStyle>
            <a:lvl1pPr defTabSz="966272">
              <a:defRPr sz="1100">
                <a:latin typeface="Times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6550" y="4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4" tIns="48303" rIns="96604" bIns="48303" numCol="1" anchor="t" anchorCtr="0" compatLnSpc="1">
            <a:prstTxWarp prst="textNoShape">
              <a:avLst/>
            </a:prstTxWarp>
          </a:bodyPr>
          <a:lstStyle>
            <a:lvl1pPr algn="r" defTabSz="966272">
              <a:defRPr sz="1100">
                <a:latin typeface="Times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8888" y="720725"/>
            <a:ext cx="4799012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8" y="4559306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4" tIns="48303" rIns="96604" bIns="483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11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9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4" tIns="48303" rIns="96604" bIns="48303" numCol="1" anchor="b" anchorCtr="0" compatLnSpc="1">
            <a:prstTxWarp prst="textNoShape">
              <a:avLst/>
            </a:prstTxWarp>
          </a:bodyPr>
          <a:lstStyle>
            <a:lvl1pPr defTabSz="966272">
              <a:defRPr sz="1100">
                <a:latin typeface="Times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11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6550" y="9121779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4" tIns="48303" rIns="96604" bIns="48303" numCol="1" anchor="b" anchorCtr="0" compatLnSpc="1">
            <a:prstTxWarp prst="textNoShape">
              <a:avLst/>
            </a:prstTxWarp>
          </a:bodyPr>
          <a:lstStyle>
            <a:lvl1pPr algn="r" defTabSz="966272">
              <a:defRPr sz="1100">
                <a:latin typeface="Times" pitchFamily="18" charset="0"/>
              </a:defRPr>
            </a:lvl1pPr>
          </a:lstStyle>
          <a:p>
            <a:pPr>
              <a:defRPr/>
            </a:pPr>
            <a:fld id="{44232F83-22B4-4D4C-9C6C-F969380C47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8027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0F5262B-2F97-4CBE-BBCA-5637946305E8}" type="slidenum">
              <a:rPr lang="en-US"/>
              <a:pPr/>
              <a:t>1</a:t>
            </a:fld>
            <a:endParaRPr lang="en-US"/>
          </a:p>
        </p:txBody>
      </p:sp>
      <p:sp>
        <p:nvSpPr>
          <p:cNvPr id="543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3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8534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232F83-22B4-4D4C-9C6C-F969380C474E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0954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232F83-22B4-4D4C-9C6C-F969380C474E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86025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85F8F9-8F63-4614-8741-DCF8BCF2E7DF}" type="slidenum">
              <a:rPr lang="en-US"/>
              <a:pPr/>
              <a:t>12</a:t>
            </a:fld>
            <a:endParaRPr lang="en-US"/>
          </a:p>
        </p:txBody>
      </p:sp>
      <p:sp>
        <p:nvSpPr>
          <p:cNvPr id="66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41073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DE35C3-F6CF-4E83-9201-FE6713B876C6}" type="slidenum">
              <a:rPr lang="en-US">
                <a:solidFill>
                  <a:srgbClr val="000000"/>
                </a:solidFill>
              </a:rPr>
              <a:pPr/>
              <a:t>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05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5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40386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97C16D-7BC1-4D0B-BC13-A1F1483F6A26}" type="slidenum">
              <a:rPr lang="en-US">
                <a:solidFill>
                  <a:srgbClr val="000000"/>
                </a:solidFill>
              </a:rPr>
              <a:pPr/>
              <a:t>14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06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6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25752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C5434E-52DF-4AB8-A820-057B79F56A1E}" type="slidenum">
              <a:rPr lang="en-US">
                <a:solidFill>
                  <a:srgbClr val="000000"/>
                </a:solidFill>
              </a:rPr>
              <a:pPr/>
              <a:t>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07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7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84687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BECD95-EE74-4A13-A00F-F520BBD97345}" type="slidenum">
              <a:rPr lang="en-US">
                <a:solidFill>
                  <a:srgbClr val="000000"/>
                </a:solidFill>
              </a:rPr>
              <a:pPr/>
              <a:t>16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08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8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37051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D9A821-4EAD-420C-A086-F16E49FE03B0}" type="slidenum">
              <a:rPr lang="en-US">
                <a:solidFill>
                  <a:srgbClr val="000000"/>
                </a:solidFill>
              </a:rPr>
              <a:pPr/>
              <a:t>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10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0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35431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426DBF-8569-4C01-BC3B-C514D62720E7}" type="slidenum">
              <a:rPr lang="en-US">
                <a:solidFill>
                  <a:srgbClr val="000000"/>
                </a:solidFill>
              </a:rPr>
              <a:pPr/>
              <a:t>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11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1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06071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901B7B-8CE9-465E-B43C-76B938BB8533}" type="slidenum">
              <a:rPr lang="en-US">
                <a:solidFill>
                  <a:srgbClr val="000000"/>
                </a:solidFill>
              </a:rPr>
              <a:pPr/>
              <a:t>19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14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6971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232F83-22B4-4D4C-9C6C-F969380C474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86512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CB0847-F1A9-4173-B2F8-1E6AF255B053}" type="slidenum">
              <a:rPr lang="en-US" smtClean="0">
                <a:solidFill>
                  <a:srgbClr val="000000"/>
                </a:solidFill>
              </a:rPr>
              <a:pPr/>
              <a:t>20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937267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7222A4-9909-4985-BE4C-229CD691260B}" type="slidenum">
              <a:rPr lang="en-US" altLang="en-US">
                <a:solidFill>
                  <a:prstClr val="black"/>
                </a:solidFill>
              </a:rPr>
              <a:pPr/>
              <a:t>21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829722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85F8F9-8F63-4614-8741-DCF8BCF2E7DF}" type="slidenum">
              <a:rPr lang="en-US"/>
              <a:pPr/>
              <a:t>22</a:t>
            </a:fld>
            <a:endParaRPr lang="en-US"/>
          </a:p>
        </p:txBody>
      </p:sp>
      <p:sp>
        <p:nvSpPr>
          <p:cNvPr id="66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78685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232F83-22B4-4D4C-9C6C-F969380C474E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4122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232F83-22B4-4D4C-9C6C-F969380C474E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63360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232F83-22B4-4D4C-9C6C-F969380C474E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71131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232F83-22B4-4D4C-9C6C-F969380C474E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76667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Add note about when</a:t>
            </a:r>
            <a:r>
              <a:rPr lang="en-US" baseline="0" dirty="0"/>
              <a:t> register file gets written… (when Map matches)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232F83-22B4-4D4C-9C6C-F969380C474E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17894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232F83-22B4-4D4C-9C6C-F969380C474E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36992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232F83-22B4-4D4C-9C6C-F969380C474E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3169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232F83-22B4-4D4C-9C6C-F969380C474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64062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When does the register value get written back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232F83-22B4-4D4C-9C6C-F969380C474E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06279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232F83-22B4-4D4C-9C6C-F969380C474E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31193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232F83-22B4-4D4C-9C6C-F969380C474E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771623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232F83-22B4-4D4C-9C6C-F969380C474E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33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3652252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232F83-22B4-4D4C-9C6C-F969380C474E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320849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232F83-22B4-4D4C-9C6C-F969380C474E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045793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41E2A8-1BC1-4369-BB56-9E9CB9C95D23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333315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232F83-22B4-4D4C-9C6C-F969380C474E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508175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232F83-22B4-4D4C-9C6C-F969380C474E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041543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232F83-22B4-4D4C-9C6C-F969380C474E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9457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85F8F9-8F63-4614-8741-DCF8BCF2E7DF}" type="slidenum">
              <a:rPr lang="en-US"/>
              <a:pPr/>
              <a:t>4</a:t>
            </a:fld>
            <a:endParaRPr lang="en-US"/>
          </a:p>
        </p:txBody>
      </p:sp>
      <p:sp>
        <p:nvSpPr>
          <p:cNvPr id="66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554639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232F83-22B4-4D4C-9C6C-F969380C474E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687141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232F83-22B4-4D4C-9C6C-F969380C474E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255692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232F83-22B4-4D4C-9C6C-F969380C474E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29994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232F83-22B4-4D4C-9C6C-F969380C474E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606768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232F83-22B4-4D4C-9C6C-F969380C474E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337628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232F83-22B4-4D4C-9C6C-F969380C474E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025523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232F83-22B4-4D4C-9C6C-F969380C474E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572644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232F83-22B4-4D4C-9C6C-F969380C474E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060085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232F83-22B4-4D4C-9C6C-F969380C474E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578828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232F83-22B4-4D4C-9C6C-F969380C474E}" type="slidenum">
              <a:rPr lang="en-US" smtClean="0"/>
              <a:pPr>
                <a:defRPr/>
              </a:pPr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8105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232F83-22B4-4D4C-9C6C-F969380C474E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191383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232F83-22B4-4D4C-9C6C-F969380C474E}" type="slidenum">
              <a:rPr lang="en-US" smtClean="0"/>
              <a:pPr>
                <a:defRPr/>
              </a:pPr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330899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232F83-22B4-4D4C-9C6C-F969380C474E}" type="slidenum">
              <a:rPr lang="en-US" smtClean="0"/>
              <a:pPr>
                <a:defRPr/>
              </a:pPr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797721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232F83-22B4-4D4C-9C6C-F969380C474E}" type="slidenum">
              <a:rPr lang="en-US" smtClean="0"/>
              <a:pPr>
                <a:defRPr/>
              </a:pPr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618491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232F83-22B4-4D4C-9C6C-F969380C474E}" type="slidenum">
              <a:rPr lang="en-US" smtClean="0"/>
              <a:pPr>
                <a:defRPr/>
              </a:pPr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531915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232F83-22B4-4D4C-9C6C-F969380C474E}" type="slidenum">
              <a:rPr lang="en-US" smtClean="0"/>
              <a:pPr>
                <a:defRPr/>
              </a:pPr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9602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Mention that we will examine this with</a:t>
            </a:r>
            <a:r>
              <a:rPr lang="en-US" baseline="0" dirty="0"/>
              <a:t> </a:t>
            </a:r>
            <a:r>
              <a:rPr lang="en-US" baseline="0"/>
              <a:t>two approaches…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232F83-22B4-4D4C-9C6C-F969380C474E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2817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232F83-22B4-4D4C-9C6C-F969380C474E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8521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232F83-22B4-4D4C-9C6C-F969380C474E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977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232F83-22B4-4D4C-9C6C-F969380C474E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3183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72275" y="228600"/>
            <a:ext cx="2143125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228600"/>
            <a:ext cx="6276975" cy="5867400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28600"/>
            <a:ext cx="8458200" cy="609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219200"/>
            <a:ext cx="4191000" cy="48768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724400" y="1219200"/>
            <a:ext cx="4191000" cy="23622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724400" y="3733800"/>
            <a:ext cx="4191000" cy="23622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Calibri" pitchFamily="34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8" name="Line 5"/>
              <p:cNvSpPr>
                <a:spLocks noChangeShapeType="1"/>
              </p:cNvSpPr>
              <p:nvPr/>
            </p:nvSpPr>
            <p:spPr bwMode="white">
              <a:xfrm>
                <a:off x="0" y="192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9" name="Line 6"/>
              <p:cNvSpPr>
                <a:spLocks noChangeShapeType="1"/>
              </p:cNvSpPr>
              <p:nvPr/>
            </p:nvSpPr>
            <p:spPr bwMode="white">
              <a:xfrm>
                <a:off x="0" y="384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10" name="Line 7"/>
              <p:cNvSpPr>
                <a:spLocks noChangeShapeType="1"/>
              </p:cNvSpPr>
              <p:nvPr/>
            </p:nvSpPr>
            <p:spPr bwMode="white">
              <a:xfrm>
                <a:off x="0" y="576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11" name="Line 8"/>
              <p:cNvSpPr>
                <a:spLocks noChangeShapeType="1"/>
              </p:cNvSpPr>
              <p:nvPr/>
            </p:nvSpPr>
            <p:spPr bwMode="white">
              <a:xfrm>
                <a:off x="0" y="768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12" name="Line 9"/>
              <p:cNvSpPr>
                <a:spLocks noChangeShapeType="1"/>
              </p:cNvSpPr>
              <p:nvPr/>
            </p:nvSpPr>
            <p:spPr bwMode="white">
              <a:xfrm>
                <a:off x="0" y="960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13" name="Line 10"/>
              <p:cNvSpPr>
                <a:spLocks noChangeShapeType="1"/>
              </p:cNvSpPr>
              <p:nvPr/>
            </p:nvSpPr>
            <p:spPr bwMode="white">
              <a:xfrm>
                <a:off x="0" y="1152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14" name="Line 11"/>
              <p:cNvSpPr>
                <a:spLocks noChangeShapeType="1"/>
              </p:cNvSpPr>
              <p:nvPr/>
            </p:nvSpPr>
            <p:spPr bwMode="white">
              <a:xfrm>
                <a:off x="0" y="1344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15" name="Line 12"/>
              <p:cNvSpPr>
                <a:spLocks noChangeShapeType="1"/>
              </p:cNvSpPr>
              <p:nvPr/>
            </p:nvSpPr>
            <p:spPr bwMode="white">
              <a:xfrm>
                <a:off x="0" y="1536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16" name="Line 13"/>
              <p:cNvSpPr>
                <a:spLocks noChangeShapeType="1"/>
              </p:cNvSpPr>
              <p:nvPr/>
            </p:nvSpPr>
            <p:spPr bwMode="white">
              <a:xfrm>
                <a:off x="0" y="1728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17" name="Line 14"/>
              <p:cNvSpPr>
                <a:spLocks noChangeShapeType="1"/>
              </p:cNvSpPr>
              <p:nvPr/>
            </p:nvSpPr>
            <p:spPr bwMode="white">
              <a:xfrm>
                <a:off x="0" y="1920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18" name="Line 15"/>
              <p:cNvSpPr>
                <a:spLocks noChangeShapeType="1"/>
              </p:cNvSpPr>
              <p:nvPr/>
            </p:nvSpPr>
            <p:spPr bwMode="white">
              <a:xfrm>
                <a:off x="0" y="2112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19" name="Line 16"/>
              <p:cNvSpPr>
                <a:spLocks noChangeShapeType="1"/>
              </p:cNvSpPr>
              <p:nvPr/>
            </p:nvSpPr>
            <p:spPr bwMode="white">
              <a:xfrm>
                <a:off x="0" y="2304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20" name="Line 17"/>
              <p:cNvSpPr>
                <a:spLocks noChangeShapeType="1"/>
              </p:cNvSpPr>
              <p:nvPr/>
            </p:nvSpPr>
            <p:spPr bwMode="white">
              <a:xfrm>
                <a:off x="0" y="2496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21" name="Line 18"/>
              <p:cNvSpPr>
                <a:spLocks noChangeShapeType="1"/>
              </p:cNvSpPr>
              <p:nvPr/>
            </p:nvSpPr>
            <p:spPr bwMode="white">
              <a:xfrm>
                <a:off x="0" y="2688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22" name="Line 19"/>
              <p:cNvSpPr>
                <a:spLocks noChangeShapeType="1"/>
              </p:cNvSpPr>
              <p:nvPr/>
            </p:nvSpPr>
            <p:spPr bwMode="white">
              <a:xfrm>
                <a:off x="0" y="2880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23" name="Line 20"/>
              <p:cNvSpPr>
                <a:spLocks noChangeShapeType="1"/>
              </p:cNvSpPr>
              <p:nvPr/>
            </p:nvSpPr>
            <p:spPr bwMode="white">
              <a:xfrm>
                <a:off x="0" y="3072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24" name="Line 21"/>
              <p:cNvSpPr>
                <a:spLocks noChangeShapeType="1"/>
              </p:cNvSpPr>
              <p:nvPr/>
            </p:nvSpPr>
            <p:spPr bwMode="white">
              <a:xfrm>
                <a:off x="0" y="3264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25" name="Line 22"/>
              <p:cNvSpPr>
                <a:spLocks noChangeShapeType="1"/>
              </p:cNvSpPr>
              <p:nvPr/>
            </p:nvSpPr>
            <p:spPr bwMode="white">
              <a:xfrm>
                <a:off x="0" y="3456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26" name="Line 23"/>
              <p:cNvSpPr>
                <a:spLocks noChangeShapeType="1"/>
              </p:cNvSpPr>
              <p:nvPr/>
            </p:nvSpPr>
            <p:spPr bwMode="white">
              <a:xfrm>
                <a:off x="0" y="3648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27" name="Line 24"/>
              <p:cNvSpPr>
                <a:spLocks noChangeShapeType="1"/>
              </p:cNvSpPr>
              <p:nvPr/>
            </p:nvSpPr>
            <p:spPr bwMode="white">
              <a:xfrm>
                <a:off x="0" y="3840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28" name="Line 25"/>
              <p:cNvSpPr>
                <a:spLocks noChangeShapeType="1"/>
              </p:cNvSpPr>
              <p:nvPr/>
            </p:nvSpPr>
            <p:spPr bwMode="white">
              <a:xfrm>
                <a:off x="0" y="4032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29" name="Line 26"/>
              <p:cNvSpPr>
                <a:spLocks noChangeShapeType="1"/>
              </p:cNvSpPr>
              <p:nvPr/>
            </p:nvSpPr>
            <p:spPr bwMode="white">
              <a:xfrm>
                <a:off x="0" y="4224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30" name="Line 27"/>
              <p:cNvSpPr>
                <a:spLocks noChangeShapeType="1"/>
              </p:cNvSpPr>
              <p:nvPr/>
            </p:nvSpPr>
            <p:spPr bwMode="white">
              <a:xfrm>
                <a:off x="192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31" name="Line 28"/>
              <p:cNvSpPr>
                <a:spLocks noChangeShapeType="1"/>
              </p:cNvSpPr>
              <p:nvPr/>
            </p:nvSpPr>
            <p:spPr bwMode="white">
              <a:xfrm>
                <a:off x="384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32" name="Line 29"/>
              <p:cNvSpPr>
                <a:spLocks noChangeShapeType="1"/>
              </p:cNvSpPr>
              <p:nvPr/>
            </p:nvSpPr>
            <p:spPr bwMode="white">
              <a:xfrm>
                <a:off x="576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33" name="Line 30"/>
              <p:cNvSpPr>
                <a:spLocks noChangeShapeType="1"/>
              </p:cNvSpPr>
              <p:nvPr/>
            </p:nvSpPr>
            <p:spPr bwMode="white">
              <a:xfrm>
                <a:off x="768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34" name="Line 31"/>
              <p:cNvSpPr>
                <a:spLocks noChangeShapeType="1"/>
              </p:cNvSpPr>
              <p:nvPr/>
            </p:nvSpPr>
            <p:spPr bwMode="white">
              <a:xfrm>
                <a:off x="960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35" name="Line 32"/>
              <p:cNvSpPr>
                <a:spLocks noChangeShapeType="1"/>
              </p:cNvSpPr>
              <p:nvPr/>
            </p:nvSpPr>
            <p:spPr bwMode="white">
              <a:xfrm>
                <a:off x="1152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36" name="Line 33"/>
              <p:cNvSpPr>
                <a:spLocks noChangeShapeType="1"/>
              </p:cNvSpPr>
              <p:nvPr/>
            </p:nvSpPr>
            <p:spPr bwMode="white">
              <a:xfrm>
                <a:off x="1344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37" name="Line 34"/>
              <p:cNvSpPr>
                <a:spLocks noChangeShapeType="1"/>
              </p:cNvSpPr>
              <p:nvPr/>
            </p:nvSpPr>
            <p:spPr bwMode="white">
              <a:xfrm>
                <a:off x="1536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38" name="Line 35"/>
              <p:cNvSpPr>
                <a:spLocks noChangeShapeType="1"/>
              </p:cNvSpPr>
              <p:nvPr/>
            </p:nvSpPr>
            <p:spPr bwMode="white">
              <a:xfrm>
                <a:off x="1728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39" name="Line 36"/>
              <p:cNvSpPr>
                <a:spLocks noChangeShapeType="1"/>
              </p:cNvSpPr>
              <p:nvPr/>
            </p:nvSpPr>
            <p:spPr bwMode="white">
              <a:xfrm>
                <a:off x="1920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40" name="Line 37"/>
              <p:cNvSpPr>
                <a:spLocks noChangeShapeType="1"/>
              </p:cNvSpPr>
              <p:nvPr/>
            </p:nvSpPr>
            <p:spPr bwMode="white">
              <a:xfrm>
                <a:off x="2112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41" name="Line 38"/>
              <p:cNvSpPr>
                <a:spLocks noChangeShapeType="1"/>
              </p:cNvSpPr>
              <p:nvPr/>
            </p:nvSpPr>
            <p:spPr bwMode="white">
              <a:xfrm>
                <a:off x="2304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42" name="Line 39"/>
              <p:cNvSpPr>
                <a:spLocks noChangeShapeType="1"/>
              </p:cNvSpPr>
              <p:nvPr/>
            </p:nvSpPr>
            <p:spPr bwMode="white">
              <a:xfrm>
                <a:off x="2496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43" name="Line 40"/>
              <p:cNvSpPr>
                <a:spLocks noChangeShapeType="1"/>
              </p:cNvSpPr>
              <p:nvPr/>
            </p:nvSpPr>
            <p:spPr bwMode="white">
              <a:xfrm>
                <a:off x="2688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44" name="Line 41"/>
              <p:cNvSpPr>
                <a:spLocks noChangeShapeType="1"/>
              </p:cNvSpPr>
              <p:nvPr/>
            </p:nvSpPr>
            <p:spPr bwMode="white">
              <a:xfrm>
                <a:off x="2880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45" name="Line 42"/>
              <p:cNvSpPr>
                <a:spLocks noChangeShapeType="1"/>
              </p:cNvSpPr>
              <p:nvPr/>
            </p:nvSpPr>
            <p:spPr bwMode="white">
              <a:xfrm>
                <a:off x="3072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46" name="Line 43"/>
              <p:cNvSpPr>
                <a:spLocks noChangeShapeType="1"/>
              </p:cNvSpPr>
              <p:nvPr/>
            </p:nvSpPr>
            <p:spPr bwMode="white">
              <a:xfrm>
                <a:off x="3264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47" name="Line 44"/>
              <p:cNvSpPr>
                <a:spLocks noChangeShapeType="1"/>
              </p:cNvSpPr>
              <p:nvPr/>
            </p:nvSpPr>
            <p:spPr bwMode="white">
              <a:xfrm>
                <a:off x="3456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48" name="Line 45"/>
              <p:cNvSpPr>
                <a:spLocks noChangeShapeType="1"/>
              </p:cNvSpPr>
              <p:nvPr/>
            </p:nvSpPr>
            <p:spPr bwMode="white">
              <a:xfrm>
                <a:off x="3648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49" name="Line 46"/>
              <p:cNvSpPr>
                <a:spLocks noChangeShapeType="1"/>
              </p:cNvSpPr>
              <p:nvPr/>
            </p:nvSpPr>
            <p:spPr bwMode="white">
              <a:xfrm>
                <a:off x="3840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50" name="Line 47"/>
              <p:cNvSpPr>
                <a:spLocks noChangeShapeType="1"/>
              </p:cNvSpPr>
              <p:nvPr/>
            </p:nvSpPr>
            <p:spPr bwMode="white">
              <a:xfrm>
                <a:off x="4032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51" name="Line 48"/>
              <p:cNvSpPr>
                <a:spLocks noChangeShapeType="1"/>
              </p:cNvSpPr>
              <p:nvPr/>
            </p:nvSpPr>
            <p:spPr bwMode="white">
              <a:xfrm>
                <a:off x="4224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52" name="Line 49"/>
              <p:cNvSpPr>
                <a:spLocks noChangeShapeType="1"/>
              </p:cNvSpPr>
              <p:nvPr/>
            </p:nvSpPr>
            <p:spPr bwMode="white">
              <a:xfrm>
                <a:off x="4416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53" name="Line 50"/>
              <p:cNvSpPr>
                <a:spLocks noChangeShapeType="1"/>
              </p:cNvSpPr>
              <p:nvPr/>
            </p:nvSpPr>
            <p:spPr bwMode="white">
              <a:xfrm>
                <a:off x="4608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54" name="Line 51"/>
              <p:cNvSpPr>
                <a:spLocks noChangeShapeType="1"/>
              </p:cNvSpPr>
              <p:nvPr/>
            </p:nvSpPr>
            <p:spPr bwMode="white">
              <a:xfrm>
                <a:off x="4800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55" name="Line 52"/>
              <p:cNvSpPr>
                <a:spLocks noChangeShapeType="1"/>
              </p:cNvSpPr>
              <p:nvPr/>
            </p:nvSpPr>
            <p:spPr bwMode="white">
              <a:xfrm>
                <a:off x="4992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56" name="Line 53"/>
              <p:cNvSpPr>
                <a:spLocks noChangeShapeType="1"/>
              </p:cNvSpPr>
              <p:nvPr/>
            </p:nvSpPr>
            <p:spPr bwMode="white">
              <a:xfrm>
                <a:off x="5184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57" name="Line 54"/>
              <p:cNvSpPr>
                <a:spLocks noChangeShapeType="1"/>
              </p:cNvSpPr>
              <p:nvPr/>
            </p:nvSpPr>
            <p:spPr bwMode="white">
              <a:xfrm>
                <a:off x="5376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58" name="Line 55"/>
              <p:cNvSpPr>
                <a:spLocks noChangeShapeType="1"/>
              </p:cNvSpPr>
              <p:nvPr/>
            </p:nvSpPr>
            <p:spPr bwMode="white">
              <a:xfrm>
                <a:off x="5568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Calibri" pitchFamily="34" charset="0"/>
                </a:endParaRPr>
              </a:p>
            </p:txBody>
          </p:sp>
        </p:grpSp>
        <p:sp>
          <p:nvSpPr>
            <p:cNvPr id="7" name="Line 56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Calibri" pitchFamily="34" charset="0"/>
              </a:endParaRPr>
            </a:p>
          </p:txBody>
        </p:sp>
      </p:grpSp>
      <p:sp>
        <p:nvSpPr>
          <p:cNvPr id="59" name="Text Box 61"/>
          <p:cNvSpPr txBox="1">
            <a:spLocks noChangeArrowheads="1"/>
          </p:cNvSpPr>
          <p:nvPr/>
        </p:nvSpPr>
        <p:spPr bwMode="auto">
          <a:xfrm>
            <a:off x="-76200" y="6553200"/>
            <a:ext cx="1219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200" b="1">
                <a:solidFill>
                  <a:srgbClr val="336699"/>
                </a:solidFill>
                <a:latin typeface="Comic Sans MS" pitchFamily="66" charset="0"/>
              </a:rPr>
              <a:t>EECS 470</a:t>
            </a:r>
          </a:p>
        </p:txBody>
      </p:sp>
      <p:sp>
        <p:nvSpPr>
          <p:cNvPr id="61" name="Text Box 63"/>
          <p:cNvSpPr txBox="1">
            <a:spLocks noChangeArrowheads="1"/>
          </p:cNvSpPr>
          <p:nvPr userDrawn="1"/>
        </p:nvSpPr>
        <p:spPr bwMode="auto">
          <a:xfrm>
            <a:off x="-76200" y="6553200"/>
            <a:ext cx="1219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200" b="1">
                <a:solidFill>
                  <a:srgbClr val="336699"/>
                </a:solidFill>
                <a:latin typeface="Comic Sans MS" pitchFamily="66" charset="0"/>
              </a:rPr>
              <a:t>EECS 470 </a:t>
            </a:r>
          </a:p>
        </p:txBody>
      </p:sp>
      <p:sp>
        <p:nvSpPr>
          <p:cNvPr id="1436729" name="Rectangle 57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36730" name="Rectangle 5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3" name="Rectangle 59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" name="Rectangle 60"/>
          <p:cNvSpPr>
            <a:spLocks noGrp="1" noChangeArrowheads="1"/>
          </p:cNvSpPr>
          <p:nvPr>
            <p:ph type="sldNum" sz="quarter" idx="11"/>
          </p:nvPr>
        </p:nvSpPr>
        <p:spPr bwMode="auto">
          <a:xfrm>
            <a:off x="6553200" y="6400800"/>
            <a:ext cx="1905000" cy="3048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fld id="{332EBE49-02D4-4CB0-B3F0-B81CB0DEBA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143000"/>
            <a:ext cx="41910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1910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228600"/>
            <a:ext cx="2133600" cy="6019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228600"/>
            <a:ext cx="6248400" cy="6019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 descr="Canvas"/>
          <p:cNvSpPr>
            <a:spLocks noChangeArrowheads="1"/>
          </p:cNvSpPr>
          <p:nvPr/>
        </p:nvSpPr>
        <p:spPr bwMode="white">
          <a:xfrm>
            <a:off x="528638" y="201613"/>
            <a:ext cx="8397875" cy="6467475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kumimoji="1"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pic>
        <p:nvPicPr>
          <p:cNvPr id="4099" name="Picture 3" descr="minispi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ltGray">
          <a:xfrm>
            <a:off x="0" y="50800"/>
            <a:ext cx="1181100" cy="4286250"/>
          </a:xfrm>
          <a:prstGeom prst="rect">
            <a:avLst/>
          </a:prstGeom>
          <a:noFill/>
        </p:spPr>
      </p:pic>
      <p:sp>
        <p:nvSpPr>
          <p:cNvPr id="4100" name="Rectangle 4" descr="Canvas"/>
          <p:cNvSpPr>
            <a:spLocks noChangeArrowheads="1"/>
          </p:cNvSpPr>
          <p:nvPr/>
        </p:nvSpPr>
        <p:spPr bwMode="white">
          <a:xfrm>
            <a:off x="596900" y="4130675"/>
            <a:ext cx="1041400" cy="457200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pic>
        <p:nvPicPr>
          <p:cNvPr id="4101" name="Picture 5" descr="minispir"/>
          <p:cNvPicPr>
            <a:picLocks noChangeAspect="1" noChangeArrowheads="1"/>
          </p:cNvPicPr>
          <p:nvPr/>
        </p:nvPicPr>
        <p:blipFill>
          <a:blip r:embed="rId3" cstate="print"/>
          <a:srcRect t="39999"/>
          <a:stretch>
            <a:fillRect/>
          </a:stretch>
        </p:blipFill>
        <p:spPr bwMode="ltGray">
          <a:xfrm>
            <a:off x="0" y="4222750"/>
            <a:ext cx="1181100" cy="2571750"/>
          </a:xfrm>
          <a:prstGeom prst="rect">
            <a:avLst/>
          </a:prstGeom>
          <a:noFill/>
        </p:spPr>
      </p:pic>
      <p:sp>
        <p:nvSpPr>
          <p:cNvPr id="410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914400" y="2057400"/>
            <a:ext cx="7721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625600" y="3886200"/>
            <a:ext cx="6400800" cy="177165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dt" sz="quarter" idx="2"/>
          </p:nvPr>
        </p:nvSpPr>
        <p:spPr>
          <a:xfrm>
            <a:off x="1084263" y="60960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ftr" sz="quarter" idx="3"/>
          </p:nvPr>
        </p:nvSpPr>
        <p:spPr>
          <a:xfrm>
            <a:off x="3522663" y="60960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951663" y="60960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44CD725-1C8A-438B-BCAB-4D9D570DF33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535133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D40977-8517-4430-9491-E6F8AF73A7FB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117807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752600"/>
            <a:ext cx="3733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752600"/>
            <a:ext cx="3733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648D65-3EF3-4E45-B2A1-8AB01E1DE4B4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918093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E691AC-1700-43D6-993D-5AFDB0427522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24418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5DBA6D-21A8-4C30-9550-77EBA7A570EA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557643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00480D-2EBF-4D1D-86F0-85722D127F9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7014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E3615F-071B-4946-973F-F75AE717E998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283155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BA688B-F223-4A75-AB0D-AE57E4601D64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321333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D3CC3B-BE10-4A87-82E3-08D21A2D9B4C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461145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81000"/>
            <a:ext cx="55626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D28509-2A71-48A5-BA92-3B6227FB967B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973166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81000"/>
            <a:ext cx="76200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66800" y="1752600"/>
            <a:ext cx="37338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752600"/>
            <a:ext cx="37338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14413" y="610711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52813" y="610711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2390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3DE3579-E1DC-425B-8BF2-2A15B89CC43F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576979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066800" y="381000"/>
            <a:ext cx="7620000" cy="5486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014413" y="610711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52813" y="610711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2390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DBD6FBA3-BADB-4CA3-AF97-557F5C7077F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885737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43894653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8332539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0280990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219200"/>
            <a:ext cx="4191000" cy="487680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219200"/>
            <a:ext cx="4191000" cy="487680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11597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219200"/>
            <a:ext cx="4191000" cy="487680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219200"/>
            <a:ext cx="4191000" cy="487680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6843087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8470745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6194424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483490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6969652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260481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72275" y="228600"/>
            <a:ext cx="2143125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228600"/>
            <a:ext cx="6276975" cy="5867400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8544230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28600"/>
            <a:ext cx="8458200" cy="609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219200"/>
            <a:ext cx="4191000" cy="48768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724400" y="1219200"/>
            <a:ext cx="4191000" cy="23622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724400" y="3733800"/>
            <a:ext cx="4191000" cy="23622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50990698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BDEED6C-4932-4859-8391-F5365D28F7C4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6272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13" Type="http://schemas.openxmlformats.org/officeDocument/2006/relationships/slideLayout" Target="../slideLayouts/slideLayout48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slideLayout" Target="../slideLayouts/slideLayout47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Relationship Id="rId14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228600"/>
            <a:ext cx="8458200" cy="6096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219200"/>
            <a:ext cx="85344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5" name="Text Box 11"/>
          <p:cNvSpPr txBox="1">
            <a:spLocks noChangeArrowheads="1"/>
          </p:cNvSpPr>
          <p:nvPr/>
        </p:nvSpPr>
        <p:spPr bwMode="auto">
          <a:xfrm>
            <a:off x="8077200" y="6400800"/>
            <a:ext cx="121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336699"/>
                </a:solidFill>
                <a:latin typeface="Comic Sans MS" pitchFamily="66" charset="0"/>
              </a:rPr>
              <a:t>Lecture 4 Slide </a:t>
            </a:r>
            <a:fld id="{919C17E5-F535-4168-B8FC-3BECA234382D}" type="slidenum">
              <a:rPr lang="en-US" sz="1200" b="1">
                <a:solidFill>
                  <a:srgbClr val="336699"/>
                </a:solidFill>
                <a:latin typeface="Comic Sans MS" pitchFamily="66" charset="0"/>
              </a:rPr>
              <a:pPr algn="ctr">
                <a:spcBef>
                  <a:spcPct val="50000"/>
                </a:spcBef>
                <a:defRPr/>
              </a:pPr>
              <a:t>‹#›</a:t>
            </a:fld>
            <a:r>
              <a:rPr lang="en-US" sz="1200" b="1" dirty="0">
                <a:solidFill>
                  <a:srgbClr val="336699"/>
                </a:solidFill>
                <a:latin typeface="Comic Sans MS" pitchFamily="66" charset="0"/>
              </a:rPr>
              <a:t> </a:t>
            </a:r>
          </a:p>
        </p:txBody>
      </p:sp>
      <p:sp>
        <p:nvSpPr>
          <p:cNvPr id="1037" name="Text Box 13"/>
          <p:cNvSpPr txBox="1">
            <a:spLocks noChangeArrowheads="1"/>
          </p:cNvSpPr>
          <p:nvPr userDrawn="1"/>
        </p:nvSpPr>
        <p:spPr bwMode="auto">
          <a:xfrm>
            <a:off x="-76200" y="6553200"/>
            <a:ext cx="1219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200" b="1">
                <a:solidFill>
                  <a:srgbClr val="336699"/>
                </a:solidFill>
                <a:latin typeface="Comic Sans MS" pitchFamily="66" charset="0"/>
              </a:rPr>
              <a:t>EECS 470 </a:t>
            </a:r>
          </a:p>
        </p:txBody>
      </p:sp>
      <p:sp>
        <p:nvSpPr>
          <p:cNvPr id="7" name="Text Box 12"/>
          <p:cNvSpPr txBox="1">
            <a:spLocks noChangeArrowheads="1"/>
          </p:cNvSpPr>
          <p:nvPr userDrawn="1"/>
        </p:nvSpPr>
        <p:spPr bwMode="auto">
          <a:xfrm>
            <a:off x="5715000" y="0"/>
            <a:ext cx="3429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sz="800" b="1" dirty="0">
                <a:latin typeface="Arial" charset="0"/>
              </a:rPr>
              <a:t>Portions © Austin, </a:t>
            </a:r>
            <a:r>
              <a:rPr lang="en-US" sz="800" b="1" dirty="0" err="1">
                <a:latin typeface="Arial" charset="0"/>
              </a:rPr>
              <a:t>Brehob</a:t>
            </a:r>
            <a:r>
              <a:rPr lang="en-US" sz="800" b="1" dirty="0">
                <a:latin typeface="Arial" charset="0"/>
              </a:rPr>
              <a:t>, </a:t>
            </a:r>
            <a:r>
              <a:rPr lang="en-US" sz="800" b="1" dirty="0" err="1">
                <a:latin typeface="Arial" charset="0"/>
              </a:rPr>
              <a:t>Falsafi</a:t>
            </a:r>
            <a:r>
              <a:rPr lang="en-US" sz="800" b="1" dirty="0">
                <a:latin typeface="Arial" charset="0"/>
              </a:rPr>
              <a:t>, Hill, Hoe, </a:t>
            </a:r>
            <a:r>
              <a:rPr lang="en-US" sz="800" b="1" dirty="0" err="1">
                <a:latin typeface="Arial" charset="0"/>
              </a:rPr>
              <a:t>Lipasti</a:t>
            </a:r>
            <a:r>
              <a:rPr lang="en-US" sz="800" b="1" dirty="0">
                <a:latin typeface="Arial" charset="0"/>
              </a:rPr>
              <a:t>, Martin, Roth, </a:t>
            </a:r>
            <a:r>
              <a:rPr lang="en-US" sz="800" b="1" dirty="0" err="1">
                <a:latin typeface="Arial" charset="0"/>
              </a:rPr>
              <a:t>Shen</a:t>
            </a:r>
            <a:r>
              <a:rPr lang="en-US" sz="800" b="1" dirty="0">
                <a:latin typeface="Arial" charset="0"/>
              </a:rPr>
              <a:t>, Smith, </a:t>
            </a:r>
            <a:r>
              <a:rPr lang="en-US" sz="800" b="1" dirty="0" err="1">
                <a:latin typeface="Arial" charset="0"/>
              </a:rPr>
              <a:t>Sohi</a:t>
            </a:r>
            <a:r>
              <a:rPr lang="en-US" sz="800" b="1" dirty="0">
                <a:latin typeface="Arial" charset="0"/>
              </a:rPr>
              <a:t>, Tyson, </a:t>
            </a:r>
            <a:r>
              <a:rPr lang="en-US" sz="800" b="1" dirty="0" err="1">
                <a:latin typeface="Arial" charset="0"/>
              </a:rPr>
              <a:t>Vijaykumar</a:t>
            </a:r>
            <a:r>
              <a:rPr lang="en-US" sz="800" b="1" dirty="0">
                <a:latin typeface="Arial" charset="0"/>
              </a:rPr>
              <a:t>, </a:t>
            </a:r>
            <a:r>
              <a:rPr lang="en-US" sz="800" b="1" dirty="0" err="1">
                <a:latin typeface="Arial" charset="0"/>
              </a:rPr>
              <a:t>Wenisch</a:t>
            </a:r>
            <a:r>
              <a:rPr lang="en-US" sz="800" b="1" dirty="0">
                <a:latin typeface="Arial" charset="0"/>
              </a:rPr>
              <a:t> 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33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3399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3399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3399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3399"/>
          </a:solidFill>
          <a:latin typeface="Comic Sans MS" pitchFamily="66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3399"/>
          </a:solidFill>
          <a:latin typeface="Comic Sans MS" pitchFamily="66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3399"/>
          </a:solidFill>
          <a:latin typeface="Comic Sans MS" pitchFamily="66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3399"/>
          </a:solidFill>
          <a:latin typeface="Comic Sans MS" pitchFamily="66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3399"/>
          </a:solidFill>
          <a:latin typeface="Comic Sans MS" pitchFamily="66" charset="0"/>
        </a:defRPr>
      </a:lvl9pPr>
    </p:titleStyle>
    <p:bodyStyle>
      <a:lvl1pPr marL="190500" indent="-190500" algn="l" rtl="0" eaLnBrk="0" fontAlgn="base" hangingPunct="0">
        <a:lnSpc>
          <a:spcPts val="2400"/>
        </a:lnSpc>
        <a:spcBef>
          <a:spcPts val="1500"/>
        </a:spcBef>
        <a:spcAft>
          <a:spcPct val="0"/>
        </a:spcAft>
        <a:buSzPct val="80000"/>
        <a:buChar char="•"/>
        <a:defRPr sz="2400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508000" indent="-169863" algn="l" rtl="0" eaLnBrk="0" fontAlgn="base" hangingPunct="0">
        <a:lnSpc>
          <a:spcPts val="2200"/>
        </a:lnSpc>
        <a:spcBef>
          <a:spcPts val="700"/>
        </a:spcBef>
        <a:spcAft>
          <a:spcPct val="0"/>
        </a:spcAft>
        <a:buClr>
          <a:srgbClr val="003399"/>
        </a:buClr>
        <a:buSzPct val="40000"/>
        <a:buFont typeface="ZapfDingbats" pitchFamily="82" charset="2"/>
        <a:buChar char="r"/>
        <a:defRPr sz="2200">
          <a:solidFill>
            <a:schemeClr val="tx1"/>
          </a:solidFill>
          <a:latin typeface="Calibri" pitchFamily="34" charset="0"/>
        </a:defRPr>
      </a:lvl2pPr>
      <a:lvl3pPr marL="863600" indent="-185738" algn="l" rtl="0" eaLnBrk="0" fontAlgn="base" hangingPunct="0">
        <a:lnSpc>
          <a:spcPts val="2000"/>
        </a:lnSpc>
        <a:spcBef>
          <a:spcPts val="500"/>
        </a:spcBef>
        <a:spcAft>
          <a:spcPct val="0"/>
        </a:spcAft>
        <a:buClr>
          <a:srgbClr val="003399"/>
        </a:buClr>
        <a:buSzPct val="30000"/>
        <a:buFont typeface="ZapfDingbats" pitchFamily="82" charset="2"/>
        <a:buChar char="m"/>
        <a:defRPr sz="2000">
          <a:solidFill>
            <a:schemeClr val="tx1"/>
          </a:solidFill>
          <a:latin typeface="Calibri" pitchFamily="34" charset="0"/>
        </a:defRPr>
      </a:lvl3pPr>
      <a:lvl4pPr marL="1252538" indent="-168275" algn="l" rtl="0" eaLnBrk="0" fontAlgn="base" hangingPunct="0">
        <a:lnSpc>
          <a:spcPts val="2000"/>
        </a:lnSpc>
        <a:spcBef>
          <a:spcPts val="700"/>
        </a:spcBef>
        <a:spcAft>
          <a:spcPct val="0"/>
        </a:spcAft>
        <a:buClr>
          <a:srgbClr val="003399"/>
        </a:buClr>
        <a:buSzPct val="80000"/>
        <a:buFont typeface="ZapfDingbats" pitchFamily="82" charset="2"/>
        <a:buChar char="q"/>
        <a:defRPr sz="2000">
          <a:solidFill>
            <a:schemeClr val="tx1"/>
          </a:solidFill>
          <a:latin typeface="Calibri" pitchFamily="34" charset="0"/>
        </a:defRPr>
      </a:lvl4pPr>
      <a:lvl5pPr marL="1658938" indent="-185738" algn="l" rtl="0" eaLnBrk="0" fontAlgn="base" hangingPunct="0">
        <a:lnSpc>
          <a:spcPct val="50000"/>
        </a:lnSpc>
        <a:spcBef>
          <a:spcPct val="50000"/>
        </a:spcBef>
        <a:spcAft>
          <a:spcPct val="0"/>
        </a:spcAft>
        <a:buClr>
          <a:srgbClr val="003399"/>
        </a:buClr>
        <a:buSzPct val="80000"/>
        <a:buFont typeface="ZapfDingbats" pitchFamily="82" charset="2"/>
        <a:buChar char="q"/>
        <a:defRPr sz="2000">
          <a:solidFill>
            <a:schemeClr val="tx1"/>
          </a:solidFill>
          <a:latin typeface="Calibri" pitchFamily="34" charset="0"/>
        </a:defRPr>
      </a:lvl5pPr>
      <a:lvl6pPr marL="2116138" indent="-185738" algn="l" rtl="0" eaLnBrk="0" fontAlgn="base" hangingPunct="0">
        <a:lnSpc>
          <a:spcPct val="50000"/>
        </a:lnSpc>
        <a:spcBef>
          <a:spcPct val="50000"/>
        </a:spcBef>
        <a:spcAft>
          <a:spcPct val="0"/>
        </a:spcAft>
        <a:buClr>
          <a:srgbClr val="003399"/>
        </a:buClr>
        <a:buSzPct val="80000"/>
        <a:buFont typeface="ZapfDingbats" pitchFamily="82" charset="2"/>
        <a:buChar char="q"/>
        <a:defRPr sz="2000">
          <a:solidFill>
            <a:schemeClr val="tx1"/>
          </a:solidFill>
          <a:latin typeface="+mn-lt"/>
        </a:defRPr>
      </a:lvl6pPr>
      <a:lvl7pPr marL="2573338" indent="-185738" algn="l" rtl="0" eaLnBrk="0" fontAlgn="base" hangingPunct="0">
        <a:lnSpc>
          <a:spcPct val="50000"/>
        </a:lnSpc>
        <a:spcBef>
          <a:spcPct val="50000"/>
        </a:spcBef>
        <a:spcAft>
          <a:spcPct val="0"/>
        </a:spcAft>
        <a:buClr>
          <a:srgbClr val="003399"/>
        </a:buClr>
        <a:buSzPct val="80000"/>
        <a:buFont typeface="ZapfDingbats" pitchFamily="82" charset="2"/>
        <a:buChar char="q"/>
        <a:defRPr sz="2000">
          <a:solidFill>
            <a:schemeClr val="tx1"/>
          </a:solidFill>
          <a:latin typeface="+mn-lt"/>
        </a:defRPr>
      </a:lvl7pPr>
      <a:lvl8pPr marL="3030538" indent="-185738" algn="l" rtl="0" eaLnBrk="0" fontAlgn="base" hangingPunct="0">
        <a:lnSpc>
          <a:spcPct val="50000"/>
        </a:lnSpc>
        <a:spcBef>
          <a:spcPct val="50000"/>
        </a:spcBef>
        <a:spcAft>
          <a:spcPct val="0"/>
        </a:spcAft>
        <a:buClr>
          <a:srgbClr val="003399"/>
        </a:buClr>
        <a:buSzPct val="80000"/>
        <a:buFont typeface="ZapfDingbats" pitchFamily="82" charset="2"/>
        <a:buChar char="q"/>
        <a:defRPr sz="2000">
          <a:solidFill>
            <a:schemeClr val="tx1"/>
          </a:solidFill>
          <a:latin typeface="+mn-lt"/>
        </a:defRPr>
      </a:lvl8pPr>
      <a:lvl9pPr marL="3487738" indent="-185738" algn="l" rtl="0" eaLnBrk="0" fontAlgn="base" hangingPunct="0">
        <a:lnSpc>
          <a:spcPct val="50000"/>
        </a:lnSpc>
        <a:spcBef>
          <a:spcPct val="50000"/>
        </a:spcBef>
        <a:spcAft>
          <a:spcPct val="0"/>
        </a:spcAft>
        <a:buClr>
          <a:srgbClr val="003399"/>
        </a:buClr>
        <a:buSzPct val="80000"/>
        <a:buFont typeface="ZapfDingbats" pitchFamily="82" charset="2"/>
        <a:buChar char="q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228600"/>
            <a:ext cx="8458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143000"/>
            <a:ext cx="85344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3565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" y="6400800"/>
            <a:ext cx="571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5653" name="Text Box 5"/>
          <p:cNvSpPr txBox="1">
            <a:spLocks noChangeArrowheads="1"/>
          </p:cNvSpPr>
          <p:nvPr/>
        </p:nvSpPr>
        <p:spPr bwMode="auto">
          <a:xfrm>
            <a:off x="-76200" y="6553200"/>
            <a:ext cx="1219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200" b="1">
                <a:solidFill>
                  <a:srgbClr val="336699"/>
                </a:solidFill>
                <a:latin typeface="Comic Sans MS" pitchFamily="66" charset="0"/>
              </a:rPr>
              <a:t>EECS 470</a:t>
            </a:r>
          </a:p>
        </p:txBody>
      </p:sp>
      <p:sp>
        <p:nvSpPr>
          <p:cNvPr id="1435655" name="Text Box 7"/>
          <p:cNvSpPr txBox="1">
            <a:spLocks noChangeArrowheads="1"/>
          </p:cNvSpPr>
          <p:nvPr/>
        </p:nvSpPr>
        <p:spPr bwMode="auto">
          <a:xfrm>
            <a:off x="8077200" y="6400800"/>
            <a:ext cx="121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336699"/>
                </a:solidFill>
                <a:latin typeface="Comic Sans MS" pitchFamily="66" charset="0"/>
              </a:rPr>
              <a:t>Lecture 4 Slide </a:t>
            </a:r>
            <a:fld id="{F615F240-5918-4C5B-A639-B667C97890F1}" type="slidenum">
              <a:rPr lang="en-US" sz="1200" b="1" dirty="0">
                <a:solidFill>
                  <a:srgbClr val="336699"/>
                </a:solidFill>
                <a:latin typeface="Comic Sans MS" pitchFamily="66" charset="0"/>
              </a:rPr>
              <a:pPr algn="ctr">
                <a:spcBef>
                  <a:spcPct val="50000"/>
                </a:spcBef>
                <a:defRPr/>
              </a:pPr>
              <a:t>‹#›</a:t>
            </a:fld>
            <a:r>
              <a:rPr lang="en-US" sz="1200" b="1" dirty="0">
                <a:solidFill>
                  <a:srgbClr val="336699"/>
                </a:solidFill>
                <a:latin typeface="Comic Sans MS" pitchFamily="66" charset="0"/>
              </a:rPr>
              <a:t> </a:t>
            </a:r>
          </a:p>
        </p:txBody>
      </p:sp>
      <p:sp>
        <p:nvSpPr>
          <p:cNvPr id="1435656" name="Text Box 8"/>
          <p:cNvSpPr txBox="1">
            <a:spLocks noChangeArrowheads="1"/>
          </p:cNvSpPr>
          <p:nvPr userDrawn="1"/>
        </p:nvSpPr>
        <p:spPr bwMode="auto">
          <a:xfrm>
            <a:off x="-76200" y="6553200"/>
            <a:ext cx="1219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336699"/>
                </a:solidFill>
                <a:latin typeface="Comic Sans MS" pitchFamily="66" charset="0"/>
              </a:rPr>
              <a:t>EECS 470 </a:t>
            </a:r>
          </a:p>
        </p:txBody>
      </p:sp>
      <p:sp>
        <p:nvSpPr>
          <p:cNvPr id="9" name="Text Box 12"/>
          <p:cNvSpPr txBox="1">
            <a:spLocks noChangeArrowheads="1"/>
          </p:cNvSpPr>
          <p:nvPr userDrawn="1"/>
        </p:nvSpPr>
        <p:spPr bwMode="auto">
          <a:xfrm>
            <a:off x="5715000" y="0"/>
            <a:ext cx="3429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sz="800" b="1" dirty="0">
                <a:latin typeface="Arial" charset="0"/>
              </a:rPr>
              <a:t>Portions © Austin, </a:t>
            </a:r>
            <a:r>
              <a:rPr lang="en-US" sz="800" b="1" dirty="0" err="1">
                <a:latin typeface="Arial" charset="0"/>
              </a:rPr>
              <a:t>Brehob</a:t>
            </a:r>
            <a:r>
              <a:rPr lang="en-US" sz="800" b="1" dirty="0">
                <a:latin typeface="Arial" charset="0"/>
              </a:rPr>
              <a:t>, </a:t>
            </a:r>
            <a:r>
              <a:rPr lang="en-US" sz="800" b="1" dirty="0" err="1">
                <a:latin typeface="Arial" charset="0"/>
              </a:rPr>
              <a:t>Falsafi</a:t>
            </a:r>
            <a:r>
              <a:rPr lang="en-US" sz="800" b="1" dirty="0">
                <a:latin typeface="Arial" charset="0"/>
              </a:rPr>
              <a:t>, Hill, Hoe, </a:t>
            </a:r>
            <a:r>
              <a:rPr lang="en-US" sz="800" b="1" dirty="0" err="1">
                <a:latin typeface="Arial" charset="0"/>
              </a:rPr>
              <a:t>Lipasti</a:t>
            </a:r>
            <a:r>
              <a:rPr lang="en-US" sz="800" b="1" dirty="0">
                <a:latin typeface="Arial" charset="0"/>
              </a:rPr>
              <a:t>, Martin, Roth, </a:t>
            </a:r>
            <a:r>
              <a:rPr lang="en-US" sz="800" b="1" dirty="0" err="1">
                <a:latin typeface="Arial" charset="0"/>
              </a:rPr>
              <a:t>Shen</a:t>
            </a:r>
            <a:r>
              <a:rPr lang="en-US" sz="800" b="1" dirty="0">
                <a:latin typeface="Arial" charset="0"/>
              </a:rPr>
              <a:t>, Smith, </a:t>
            </a:r>
            <a:r>
              <a:rPr lang="en-US" sz="800" b="1" dirty="0" err="1">
                <a:latin typeface="Arial" charset="0"/>
              </a:rPr>
              <a:t>Sohi</a:t>
            </a:r>
            <a:r>
              <a:rPr lang="en-US" sz="800" b="1" dirty="0">
                <a:latin typeface="Arial" charset="0"/>
              </a:rPr>
              <a:t>, Tyson, </a:t>
            </a:r>
            <a:r>
              <a:rPr lang="en-US" sz="800" b="1" dirty="0" err="1">
                <a:latin typeface="Arial" charset="0"/>
              </a:rPr>
              <a:t>Vijaykumar</a:t>
            </a:r>
            <a:r>
              <a:rPr lang="en-US" sz="800" b="1" dirty="0">
                <a:latin typeface="Arial" charset="0"/>
              </a:rPr>
              <a:t>, </a:t>
            </a:r>
            <a:r>
              <a:rPr lang="en-US" sz="800" b="1" dirty="0" err="1">
                <a:latin typeface="Arial" charset="0"/>
              </a:rPr>
              <a:t>Wenisch</a:t>
            </a:r>
            <a:r>
              <a:rPr lang="en-US" sz="800" b="1" dirty="0">
                <a:latin typeface="Arial" charset="0"/>
              </a:rPr>
              <a:t>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33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3399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3399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3399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3399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rgbClr val="003399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rgbClr val="003399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rgbClr val="003399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rgbClr val="003399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30305"/>
        </a:buClr>
        <a:buChar char="•"/>
        <a:defRPr sz="2400">
          <a:solidFill>
            <a:srgbClr val="030305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30305"/>
        </a:buClr>
        <a:buChar char="•"/>
        <a:defRPr sz="2000">
          <a:solidFill>
            <a:srgbClr val="030305"/>
          </a:solidFill>
          <a:latin typeface="Calibri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30305"/>
        </a:buClr>
        <a:buChar char="•"/>
        <a:defRPr sz="2000">
          <a:solidFill>
            <a:srgbClr val="030305"/>
          </a:solidFill>
          <a:latin typeface="Calibri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30305"/>
        </a:buClr>
        <a:buChar char="•"/>
        <a:defRPr sz="2000">
          <a:solidFill>
            <a:srgbClr val="030305"/>
          </a:solidFill>
          <a:latin typeface="Calibri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30305"/>
        </a:buClr>
        <a:buChar char="•"/>
        <a:defRPr sz="2000">
          <a:solidFill>
            <a:srgbClr val="030305"/>
          </a:solidFill>
          <a:latin typeface="Calibri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30305"/>
        </a:buClr>
        <a:buChar char="•"/>
        <a:defRPr sz="2000">
          <a:solidFill>
            <a:srgbClr val="030305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30305"/>
        </a:buClr>
        <a:buChar char="•"/>
        <a:defRPr sz="2000">
          <a:solidFill>
            <a:srgbClr val="030305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30305"/>
        </a:buClr>
        <a:buChar char="•"/>
        <a:defRPr sz="2000">
          <a:solidFill>
            <a:srgbClr val="030305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30305"/>
        </a:buClr>
        <a:buChar char="•"/>
        <a:defRPr sz="2000">
          <a:solidFill>
            <a:srgbClr val="030305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81000"/>
            <a:ext cx="7620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752600"/>
            <a:ext cx="76200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14413" y="61071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 eaLnBrk="1" hangingPunct="1"/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52813" y="610711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pPr eaLnBrk="1" hangingPunct="1"/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 eaLnBrk="1" hangingPunct="1"/>
            <a:fld id="{5D2C7956-7198-4CC5-BD62-95CBFC165677}" type="slidenum">
              <a:rPr lang="en-US" smtClean="0">
                <a:solidFill>
                  <a:srgbClr val="000000"/>
                </a:solidFill>
                <a:latin typeface="Times New Roman" pitchFamily="18" charset="0"/>
              </a:rPr>
              <a:pPr eaLnBrk="1" hangingPunct="1"/>
              <a:t>‹#›</a:t>
            </a:fld>
            <a:endParaRPr lang="en-US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 userDrawn="1"/>
        </p:nvSpPr>
        <p:spPr bwMode="auto">
          <a:xfrm>
            <a:off x="5791200" y="0"/>
            <a:ext cx="33528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800" b="1" dirty="0">
                <a:solidFill>
                  <a:srgbClr val="C0C0C0"/>
                </a:solidFill>
                <a:latin typeface="Tahoma" pitchFamily="34" charset="0"/>
              </a:rPr>
              <a:t>Portions © Austin, </a:t>
            </a:r>
            <a:r>
              <a:rPr lang="en-US" sz="800" b="1" dirty="0" err="1">
                <a:solidFill>
                  <a:srgbClr val="C0C0C0"/>
                </a:solidFill>
                <a:latin typeface="Tahoma" pitchFamily="34" charset="0"/>
              </a:rPr>
              <a:t>Brehob</a:t>
            </a:r>
            <a:r>
              <a:rPr lang="en-US" sz="800" b="1" dirty="0">
                <a:solidFill>
                  <a:srgbClr val="C0C0C0"/>
                </a:solidFill>
                <a:latin typeface="Tahoma" pitchFamily="34" charset="0"/>
              </a:rPr>
              <a:t>, </a:t>
            </a:r>
            <a:r>
              <a:rPr lang="en-US" sz="800" b="1" dirty="0" err="1">
                <a:solidFill>
                  <a:srgbClr val="C0C0C0"/>
                </a:solidFill>
                <a:latin typeface="Tahoma" pitchFamily="34" charset="0"/>
              </a:rPr>
              <a:t>Falsafi</a:t>
            </a:r>
            <a:r>
              <a:rPr lang="en-US" sz="800" b="1" dirty="0">
                <a:solidFill>
                  <a:srgbClr val="C0C0C0"/>
                </a:solidFill>
                <a:latin typeface="Tahoma" pitchFamily="34" charset="0"/>
              </a:rPr>
              <a:t>, Hill, Hoe,  </a:t>
            </a:r>
            <a:r>
              <a:rPr lang="en-US" sz="800" b="1" dirty="0" err="1">
                <a:solidFill>
                  <a:srgbClr val="C0C0C0"/>
                </a:solidFill>
                <a:latin typeface="Tahoma" pitchFamily="34" charset="0"/>
              </a:rPr>
              <a:t>Lipasti</a:t>
            </a:r>
            <a:r>
              <a:rPr lang="en-US" sz="800" b="1" dirty="0">
                <a:solidFill>
                  <a:srgbClr val="C0C0C0"/>
                </a:solidFill>
                <a:latin typeface="Tahoma" pitchFamily="34" charset="0"/>
              </a:rPr>
              <a:t>, Martin, Roth, </a:t>
            </a:r>
            <a:r>
              <a:rPr lang="en-US" sz="800" b="1" dirty="0" err="1">
                <a:solidFill>
                  <a:srgbClr val="C0C0C0"/>
                </a:solidFill>
                <a:latin typeface="Tahoma" pitchFamily="34" charset="0"/>
              </a:rPr>
              <a:t>Shen</a:t>
            </a:r>
            <a:r>
              <a:rPr lang="en-US" sz="800" b="1" dirty="0">
                <a:solidFill>
                  <a:srgbClr val="C0C0C0"/>
                </a:solidFill>
                <a:latin typeface="Tahoma" pitchFamily="34" charset="0"/>
              </a:rPr>
              <a:t>, Smith, </a:t>
            </a:r>
            <a:r>
              <a:rPr lang="en-US" sz="800" b="1" dirty="0" err="1">
                <a:solidFill>
                  <a:srgbClr val="C0C0C0"/>
                </a:solidFill>
                <a:latin typeface="Tahoma" pitchFamily="34" charset="0"/>
              </a:rPr>
              <a:t>Sohi</a:t>
            </a:r>
            <a:r>
              <a:rPr lang="en-US" sz="800" b="1" dirty="0">
                <a:solidFill>
                  <a:srgbClr val="C0C0C0"/>
                </a:solidFill>
                <a:latin typeface="Tahoma" pitchFamily="34" charset="0"/>
              </a:rPr>
              <a:t>, Tyson, </a:t>
            </a:r>
            <a:r>
              <a:rPr lang="en-US" sz="800" b="1" dirty="0" err="1">
                <a:solidFill>
                  <a:srgbClr val="C0C0C0"/>
                </a:solidFill>
                <a:latin typeface="Tahoma" pitchFamily="34" charset="0"/>
              </a:rPr>
              <a:t>Vijaykumar</a:t>
            </a:r>
            <a:r>
              <a:rPr lang="en-US" sz="800" b="1" dirty="0">
                <a:solidFill>
                  <a:srgbClr val="C0C0C0"/>
                </a:solidFill>
                <a:latin typeface="Tahoma" pitchFamily="34" charset="0"/>
              </a:rPr>
              <a:t>, </a:t>
            </a:r>
            <a:r>
              <a:rPr lang="en-US" sz="800" b="1" dirty="0" err="1">
                <a:solidFill>
                  <a:srgbClr val="C0C0C0"/>
                </a:solidFill>
                <a:latin typeface="Tahoma" pitchFamily="34" charset="0"/>
              </a:rPr>
              <a:t>Wenisch</a:t>
            </a:r>
            <a:r>
              <a:rPr lang="en-US" sz="800" b="1" dirty="0">
                <a:solidFill>
                  <a:srgbClr val="C0C0C0"/>
                </a:solidFill>
                <a:latin typeface="Tahoma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97456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  <p:sldLayoutId id="2147483733" r:id="rId12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n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mic Sans MS" pitchFamily="66" charset="0"/>
        </a:defRPr>
      </a:lvl2pPr>
      <a:lvl3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mic Sans MS" pitchFamily="66" charset="0"/>
        </a:defRPr>
      </a:lvl3pPr>
      <a:lvl4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mic Sans MS" pitchFamily="66" charset="0"/>
        </a:defRPr>
      </a:lvl4pPr>
      <a:lvl5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mic Sans MS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228600"/>
            <a:ext cx="8458200" cy="6096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219200"/>
            <a:ext cx="85344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7" name="Text Box 13"/>
          <p:cNvSpPr txBox="1">
            <a:spLocks noChangeArrowheads="1"/>
          </p:cNvSpPr>
          <p:nvPr userDrawn="1"/>
        </p:nvSpPr>
        <p:spPr bwMode="auto">
          <a:xfrm>
            <a:off x="-76200" y="6553200"/>
            <a:ext cx="1219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200" b="1">
                <a:solidFill>
                  <a:srgbClr val="336699"/>
                </a:solidFill>
                <a:latin typeface="Comic Sans MS" pitchFamily="66" charset="0"/>
              </a:rPr>
              <a:t>EECS 470 </a:t>
            </a:r>
          </a:p>
        </p:txBody>
      </p:sp>
      <p:sp>
        <p:nvSpPr>
          <p:cNvPr id="7" name="Text Box 12"/>
          <p:cNvSpPr txBox="1">
            <a:spLocks noChangeArrowheads="1"/>
          </p:cNvSpPr>
          <p:nvPr userDrawn="1"/>
        </p:nvSpPr>
        <p:spPr bwMode="auto">
          <a:xfrm>
            <a:off x="5715000" y="0"/>
            <a:ext cx="3429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sz="800" b="1" dirty="0">
                <a:solidFill>
                  <a:srgbClr val="000000"/>
                </a:solidFill>
                <a:latin typeface="Arial" charset="0"/>
              </a:rPr>
              <a:t>Portions © Austin, </a:t>
            </a:r>
            <a:r>
              <a:rPr lang="en-US" sz="800" b="1" dirty="0" err="1">
                <a:solidFill>
                  <a:srgbClr val="000000"/>
                </a:solidFill>
                <a:latin typeface="Arial" charset="0"/>
              </a:rPr>
              <a:t>Brehob</a:t>
            </a:r>
            <a:r>
              <a:rPr lang="en-US" sz="800" b="1" dirty="0">
                <a:solidFill>
                  <a:srgbClr val="000000"/>
                </a:solidFill>
                <a:latin typeface="Arial" charset="0"/>
              </a:rPr>
              <a:t>, </a:t>
            </a:r>
            <a:r>
              <a:rPr lang="en-US" sz="800" b="1" dirty="0" err="1">
                <a:solidFill>
                  <a:srgbClr val="000000"/>
                </a:solidFill>
                <a:latin typeface="Arial" charset="0"/>
              </a:rPr>
              <a:t>Falsafi</a:t>
            </a:r>
            <a:r>
              <a:rPr lang="en-US" sz="800" b="1" dirty="0">
                <a:solidFill>
                  <a:srgbClr val="000000"/>
                </a:solidFill>
                <a:latin typeface="Arial" charset="0"/>
              </a:rPr>
              <a:t>, Hill, Hoe, </a:t>
            </a:r>
            <a:r>
              <a:rPr lang="en-US" sz="800" b="1" dirty="0" err="1">
                <a:solidFill>
                  <a:srgbClr val="000000"/>
                </a:solidFill>
                <a:latin typeface="Arial" charset="0"/>
              </a:rPr>
              <a:t>Lipasti</a:t>
            </a:r>
            <a:r>
              <a:rPr lang="en-US" sz="800" b="1" dirty="0">
                <a:solidFill>
                  <a:srgbClr val="000000"/>
                </a:solidFill>
                <a:latin typeface="Arial" charset="0"/>
              </a:rPr>
              <a:t>, Martin, Roth, </a:t>
            </a:r>
            <a:r>
              <a:rPr lang="en-US" sz="800" b="1" dirty="0" err="1">
                <a:solidFill>
                  <a:srgbClr val="000000"/>
                </a:solidFill>
                <a:latin typeface="Arial" charset="0"/>
              </a:rPr>
              <a:t>Shen</a:t>
            </a:r>
            <a:r>
              <a:rPr lang="en-US" sz="800" b="1" dirty="0">
                <a:solidFill>
                  <a:srgbClr val="000000"/>
                </a:solidFill>
                <a:latin typeface="Arial" charset="0"/>
              </a:rPr>
              <a:t>, Smith, </a:t>
            </a:r>
            <a:r>
              <a:rPr lang="en-US" sz="800" b="1" dirty="0" err="1">
                <a:solidFill>
                  <a:srgbClr val="000000"/>
                </a:solidFill>
                <a:latin typeface="Arial" charset="0"/>
              </a:rPr>
              <a:t>Sohi</a:t>
            </a:r>
            <a:r>
              <a:rPr lang="en-US" sz="800" b="1" dirty="0">
                <a:solidFill>
                  <a:srgbClr val="000000"/>
                </a:solidFill>
                <a:latin typeface="Arial" charset="0"/>
              </a:rPr>
              <a:t>, Tyson, </a:t>
            </a:r>
            <a:r>
              <a:rPr lang="en-US" sz="800" b="1" dirty="0" err="1">
                <a:solidFill>
                  <a:srgbClr val="000000"/>
                </a:solidFill>
                <a:latin typeface="Arial" charset="0"/>
              </a:rPr>
              <a:t>Vijaykumar</a:t>
            </a:r>
            <a:r>
              <a:rPr lang="en-US" sz="800" b="1" dirty="0">
                <a:solidFill>
                  <a:srgbClr val="000000"/>
                </a:solidFill>
                <a:latin typeface="Arial" charset="0"/>
              </a:rPr>
              <a:t>, </a:t>
            </a:r>
            <a:r>
              <a:rPr lang="en-US" sz="800" b="1" dirty="0" err="1">
                <a:solidFill>
                  <a:srgbClr val="000000"/>
                </a:solidFill>
                <a:latin typeface="Arial" charset="0"/>
              </a:rPr>
              <a:t>Wenisch</a:t>
            </a:r>
            <a:r>
              <a:rPr lang="en-US" sz="800" b="1" dirty="0">
                <a:solidFill>
                  <a:srgbClr val="000000"/>
                </a:solidFill>
                <a:latin typeface="Arial" charset="0"/>
              </a:rPr>
              <a:t>  </a:t>
            </a:r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400" b="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eaLnBrk="1" hangingPunct="1">
              <a:defRPr/>
            </a:pPr>
            <a:fld id="{B0D28509-2A71-48A5-BA92-3B6227FB967B}" type="slidenum">
              <a:rPr lang="en-US" smtClean="0">
                <a:solidFill>
                  <a:srgbClr val="000000"/>
                </a:solidFill>
              </a:rPr>
              <a:pPr eaLnBrk="1" hangingPunct="1"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6146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  <p:sldLayoutId id="2147483744" r:id="rId10"/>
    <p:sldLayoutId id="2147483745" r:id="rId11"/>
    <p:sldLayoutId id="2147483746" r:id="rId12"/>
    <p:sldLayoutId id="2147483747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33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3399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3399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3399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3399"/>
          </a:solidFill>
          <a:latin typeface="Comic Sans MS" pitchFamily="66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3399"/>
          </a:solidFill>
          <a:latin typeface="Comic Sans MS" pitchFamily="66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3399"/>
          </a:solidFill>
          <a:latin typeface="Comic Sans MS" pitchFamily="66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3399"/>
          </a:solidFill>
          <a:latin typeface="Comic Sans MS" pitchFamily="66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3399"/>
          </a:solidFill>
          <a:latin typeface="Comic Sans MS" pitchFamily="66" charset="0"/>
        </a:defRPr>
      </a:lvl9pPr>
    </p:titleStyle>
    <p:bodyStyle>
      <a:lvl1pPr marL="190500" indent="-190500" algn="l" rtl="0" eaLnBrk="0" fontAlgn="base" hangingPunct="0">
        <a:lnSpc>
          <a:spcPts val="2400"/>
        </a:lnSpc>
        <a:spcBef>
          <a:spcPts val="1500"/>
        </a:spcBef>
        <a:spcAft>
          <a:spcPct val="0"/>
        </a:spcAft>
        <a:buSzPct val="80000"/>
        <a:buChar char="•"/>
        <a:defRPr sz="2400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508000" indent="-169863" algn="l" rtl="0" eaLnBrk="0" fontAlgn="base" hangingPunct="0">
        <a:lnSpc>
          <a:spcPts val="2200"/>
        </a:lnSpc>
        <a:spcBef>
          <a:spcPts val="700"/>
        </a:spcBef>
        <a:spcAft>
          <a:spcPct val="0"/>
        </a:spcAft>
        <a:buClr>
          <a:srgbClr val="003399"/>
        </a:buClr>
        <a:buSzPct val="40000"/>
        <a:buFont typeface="ZapfDingbats" pitchFamily="82" charset="2"/>
        <a:buChar char="r"/>
        <a:defRPr sz="2200">
          <a:solidFill>
            <a:schemeClr val="tx1"/>
          </a:solidFill>
          <a:latin typeface="Calibri" pitchFamily="34" charset="0"/>
        </a:defRPr>
      </a:lvl2pPr>
      <a:lvl3pPr marL="863600" indent="-185738" algn="l" rtl="0" eaLnBrk="0" fontAlgn="base" hangingPunct="0">
        <a:lnSpc>
          <a:spcPts val="2000"/>
        </a:lnSpc>
        <a:spcBef>
          <a:spcPts val="500"/>
        </a:spcBef>
        <a:spcAft>
          <a:spcPct val="0"/>
        </a:spcAft>
        <a:buClr>
          <a:srgbClr val="003399"/>
        </a:buClr>
        <a:buSzPct val="30000"/>
        <a:buFont typeface="ZapfDingbats" pitchFamily="82" charset="2"/>
        <a:buChar char="m"/>
        <a:defRPr sz="2000">
          <a:solidFill>
            <a:schemeClr val="tx1"/>
          </a:solidFill>
          <a:latin typeface="Calibri" pitchFamily="34" charset="0"/>
        </a:defRPr>
      </a:lvl3pPr>
      <a:lvl4pPr marL="1252538" indent="-168275" algn="l" rtl="0" eaLnBrk="0" fontAlgn="base" hangingPunct="0">
        <a:lnSpc>
          <a:spcPts val="2000"/>
        </a:lnSpc>
        <a:spcBef>
          <a:spcPts val="700"/>
        </a:spcBef>
        <a:spcAft>
          <a:spcPct val="0"/>
        </a:spcAft>
        <a:buClr>
          <a:srgbClr val="003399"/>
        </a:buClr>
        <a:buSzPct val="80000"/>
        <a:buFont typeface="ZapfDingbats" pitchFamily="82" charset="2"/>
        <a:buChar char="q"/>
        <a:defRPr sz="2000">
          <a:solidFill>
            <a:schemeClr val="tx1"/>
          </a:solidFill>
          <a:latin typeface="Calibri" pitchFamily="34" charset="0"/>
        </a:defRPr>
      </a:lvl4pPr>
      <a:lvl5pPr marL="1658938" indent="-185738" algn="l" rtl="0" eaLnBrk="0" fontAlgn="base" hangingPunct="0">
        <a:lnSpc>
          <a:spcPct val="50000"/>
        </a:lnSpc>
        <a:spcBef>
          <a:spcPct val="50000"/>
        </a:spcBef>
        <a:spcAft>
          <a:spcPct val="0"/>
        </a:spcAft>
        <a:buClr>
          <a:srgbClr val="003399"/>
        </a:buClr>
        <a:buSzPct val="80000"/>
        <a:buFont typeface="ZapfDingbats" pitchFamily="82" charset="2"/>
        <a:buChar char="q"/>
        <a:defRPr sz="2000">
          <a:solidFill>
            <a:schemeClr val="tx1"/>
          </a:solidFill>
          <a:latin typeface="Calibri" pitchFamily="34" charset="0"/>
        </a:defRPr>
      </a:lvl5pPr>
      <a:lvl6pPr marL="2116138" indent="-185738" algn="l" rtl="0" eaLnBrk="0" fontAlgn="base" hangingPunct="0">
        <a:lnSpc>
          <a:spcPct val="50000"/>
        </a:lnSpc>
        <a:spcBef>
          <a:spcPct val="50000"/>
        </a:spcBef>
        <a:spcAft>
          <a:spcPct val="0"/>
        </a:spcAft>
        <a:buClr>
          <a:srgbClr val="003399"/>
        </a:buClr>
        <a:buSzPct val="80000"/>
        <a:buFont typeface="ZapfDingbats" pitchFamily="82" charset="2"/>
        <a:buChar char="q"/>
        <a:defRPr sz="2000">
          <a:solidFill>
            <a:schemeClr val="tx1"/>
          </a:solidFill>
          <a:latin typeface="+mn-lt"/>
        </a:defRPr>
      </a:lvl6pPr>
      <a:lvl7pPr marL="2573338" indent="-185738" algn="l" rtl="0" eaLnBrk="0" fontAlgn="base" hangingPunct="0">
        <a:lnSpc>
          <a:spcPct val="50000"/>
        </a:lnSpc>
        <a:spcBef>
          <a:spcPct val="50000"/>
        </a:spcBef>
        <a:spcAft>
          <a:spcPct val="0"/>
        </a:spcAft>
        <a:buClr>
          <a:srgbClr val="003399"/>
        </a:buClr>
        <a:buSzPct val="80000"/>
        <a:buFont typeface="ZapfDingbats" pitchFamily="82" charset="2"/>
        <a:buChar char="q"/>
        <a:defRPr sz="2000">
          <a:solidFill>
            <a:schemeClr val="tx1"/>
          </a:solidFill>
          <a:latin typeface="+mn-lt"/>
        </a:defRPr>
      </a:lvl7pPr>
      <a:lvl8pPr marL="3030538" indent="-185738" algn="l" rtl="0" eaLnBrk="0" fontAlgn="base" hangingPunct="0">
        <a:lnSpc>
          <a:spcPct val="50000"/>
        </a:lnSpc>
        <a:spcBef>
          <a:spcPct val="50000"/>
        </a:spcBef>
        <a:spcAft>
          <a:spcPct val="0"/>
        </a:spcAft>
        <a:buClr>
          <a:srgbClr val="003399"/>
        </a:buClr>
        <a:buSzPct val="80000"/>
        <a:buFont typeface="ZapfDingbats" pitchFamily="82" charset="2"/>
        <a:buChar char="q"/>
        <a:defRPr sz="2000">
          <a:solidFill>
            <a:schemeClr val="tx1"/>
          </a:solidFill>
          <a:latin typeface="+mn-lt"/>
        </a:defRPr>
      </a:lvl8pPr>
      <a:lvl9pPr marL="3487738" indent="-185738" algn="l" rtl="0" eaLnBrk="0" fontAlgn="base" hangingPunct="0">
        <a:lnSpc>
          <a:spcPct val="50000"/>
        </a:lnSpc>
        <a:spcBef>
          <a:spcPct val="50000"/>
        </a:spcBef>
        <a:spcAft>
          <a:spcPct val="0"/>
        </a:spcAft>
        <a:buClr>
          <a:srgbClr val="003399"/>
        </a:buClr>
        <a:buSzPct val="80000"/>
        <a:buFont typeface="ZapfDingbats" pitchFamily="82" charset="2"/>
        <a:buChar char="q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4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4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4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4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4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4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4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4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4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4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4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4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4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14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14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14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14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1524000"/>
            <a:ext cx="7721600" cy="1143000"/>
          </a:xfrm>
        </p:spPr>
        <p:txBody>
          <a:bodyPr/>
          <a:lstStyle/>
          <a:p>
            <a:r>
              <a:rPr lang="en-US" sz="4800" dirty="0"/>
              <a:t>EECS 470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2743200"/>
            <a:ext cx="7162800" cy="3657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 err="1"/>
              <a:t>Tomasulo’s</a:t>
            </a:r>
            <a:r>
              <a:rPr lang="en-US" sz="3200" dirty="0"/>
              <a:t> Algorithm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Lecture 4 – Winter 2024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</p:txBody>
      </p:sp>
      <p:pic>
        <p:nvPicPr>
          <p:cNvPr id="5124" name="Picture 4" descr="seal-colo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19600" y="4648200"/>
            <a:ext cx="857250" cy="857250"/>
          </a:xfrm>
          <a:prstGeom prst="rect">
            <a:avLst/>
          </a:prstGeom>
          <a:noFill/>
        </p:spPr>
      </p:pic>
      <p:sp>
        <p:nvSpPr>
          <p:cNvPr id="5" name="Rectangle 10"/>
          <p:cNvSpPr>
            <a:spLocks noChangeArrowheads="1"/>
          </p:cNvSpPr>
          <p:nvPr/>
        </p:nvSpPr>
        <p:spPr bwMode="auto">
          <a:xfrm>
            <a:off x="765175" y="5529962"/>
            <a:ext cx="8070850" cy="10156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US" altLang="en-US" sz="1500" b="0" dirty="0">
                <a:latin typeface="Verdana" pitchFamily="34" charset="0"/>
              </a:rPr>
              <a:t>Slides developed in part by Profs. Austin, </a:t>
            </a:r>
            <a:r>
              <a:rPr lang="en-US" altLang="en-US" sz="1500" b="0" dirty="0" err="1">
                <a:latin typeface="Verdana" pitchFamily="34" charset="0"/>
              </a:rPr>
              <a:t>Brehob</a:t>
            </a:r>
            <a:r>
              <a:rPr lang="en-US" altLang="en-US" sz="1500" b="0" dirty="0">
                <a:latin typeface="Verdana" pitchFamily="34" charset="0"/>
              </a:rPr>
              <a:t>, </a:t>
            </a:r>
            <a:r>
              <a:rPr lang="en-US" altLang="en-US" sz="1500" b="0" dirty="0" err="1">
                <a:latin typeface="Verdana" pitchFamily="34" charset="0"/>
              </a:rPr>
              <a:t>Falsafi</a:t>
            </a:r>
            <a:r>
              <a:rPr lang="en-US" altLang="en-US" sz="1500" b="0" dirty="0">
                <a:latin typeface="Verdana" pitchFamily="34" charset="0"/>
              </a:rPr>
              <a:t>, </a:t>
            </a:r>
            <a:r>
              <a:rPr lang="en-US" sz="1500" b="0" dirty="0">
                <a:latin typeface="Verdana" pitchFamily="34" charset="0"/>
              </a:rPr>
              <a:t>Hill, Hoe, </a:t>
            </a:r>
            <a:r>
              <a:rPr lang="en-US" sz="1500" b="0" dirty="0" err="1">
                <a:latin typeface="Verdana" pitchFamily="34" charset="0"/>
              </a:rPr>
              <a:t>Lipasti</a:t>
            </a:r>
            <a:r>
              <a:rPr lang="en-US" sz="1500" b="0" dirty="0">
                <a:latin typeface="Verdana" pitchFamily="34" charset="0"/>
              </a:rPr>
              <a:t>, Martin, Roth, </a:t>
            </a:r>
            <a:r>
              <a:rPr lang="en-US" sz="1500" b="0" dirty="0" err="1">
                <a:latin typeface="Verdana" pitchFamily="34" charset="0"/>
              </a:rPr>
              <a:t>Shen</a:t>
            </a:r>
            <a:r>
              <a:rPr lang="en-US" sz="1500" b="0" dirty="0">
                <a:latin typeface="Verdana" pitchFamily="34" charset="0"/>
              </a:rPr>
              <a:t>, Smith, </a:t>
            </a:r>
            <a:r>
              <a:rPr lang="en-US" sz="1500" b="0" dirty="0" err="1">
                <a:latin typeface="Verdana" pitchFamily="34" charset="0"/>
              </a:rPr>
              <a:t>Sohi</a:t>
            </a:r>
            <a:r>
              <a:rPr lang="en-US" sz="1500" b="0" dirty="0">
                <a:latin typeface="Verdana" pitchFamily="34" charset="0"/>
              </a:rPr>
              <a:t>, Tyson, </a:t>
            </a:r>
            <a:r>
              <a:rPr lang="en-US" sz="1500" b="0" dirty="0" err="1">
                <a:latin typeface="Verdana" pitchFamily="34" charset="0"/>
              </a:rPr>
              <a:t>Vijaykumar</a:t>
            </a:r>
            <a:r>
              <a:rPr lang="en-US" sz="1500" b="0" dirty="0">
                <a:latin typeface="Verdana" pitchFamily="34" charset="0"/>
              </a:rPr>
              <a:t>, and Wenisch of Carnegie Mellon University, Purdue University, University of Michigan, University of Pennsylvania, and University of Wisconsin. 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001000" cy="685800"/>
          </a:xfrm>
        </p:spPr>
        <p:txBody>
          <a:bodyPr/>
          <a:lstStyle/>
          <a:p>
            <a:pPr eaLnBrk="1" hangingPunct="1"/>
            <a:r>
              <a:rPr lang="en-US"/>
              <a:t>Dynamic Scheduling Algorithms</a:t>
            </a:r>
          </a:p>
        </p:txBody>
      </p:sp>
      <p:sp>
        <p:nvSpPr>
          <p:cNvPr id="2662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90500" lvl="1" indent="-190500" eaLnBrk="1" hangingPunct="1">
              <a:lnSpc>
                <a:spcPct val="90000"/>
              </a:lnSpc>
              <a:spcBef>
                <a:spcPts val="1500"/>
              </a:spcBef>
              <a:buClrTx/>
              <a:buSzPct val="80000"/>
              <a:buFontTx/>
              <a:buChar char="•"/>
            </a:pPr>
            <a:r>
              <a:rPr lang="en-US" b="1" dirty="0">
                <a:solidFill>
                  <a:srgbClr val="FF0909"/>
                </a:solidFill>
              </a:rPr>
              <a:t>Register scheduler</a:t>
            </a:r>
            <a:r>
              <a:rPr lang="en-US" dirty="0"/>
              <a:t>: scheduler driven by register dependences </a:t>
            </a:r>
          </a:p>
          <a:p>
            <a:pPr marL="190500" lvl="1" indent="-190500" eaLnBrk="1" hangingPunct="1">
              <a:lnSpc>
                <a:spcPct val="90000"/>
              </a:lnSpc>
              <a:spcBef>
                <a:spcPts val="1500"/>
              </a:spcBef>
              <a:buClrTx/>
              <a:buSzPct val="80000"/>
              <a:buFontTx/>
              <a:buChar char="•"/>
            </a:pPr>
            <a:endParaRPr lang="en-US" dirty="0"/>
          </a:p>
          <a:p>
            <a:pPr eaLnBrk="1" hangingPunct="1">
              <a:lnSpc>
                <a:spcPct val="90000"/>
              </a:lnSpc>
            </a:pPr>
            <a:r>
              <a:rPr lang="en-US" dirty="0"/>
              <a:t>Book covers two </a:t>
            </a:r>
            <a:r>
              <a:rPr lang="en-US" dirty="0">
                <a:solidFill>
                  <a:srgbClr val="000000"/>
                </a:solidFill>
              </a:rPr>
              <a:t>register scheduling </a:t>
            </a:r>
            <a:r>
              <a:rPr lang="en-US" dirty="0"/>
              <a:t>algorithms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Scoreboard: No register renaming </a:t>
            </a:r>
            <a:r>
              <a:rPr lang="en-US" dirty="0">
                <a:sym typeface="Symbol" pitchFamily="18" charset="2"/>
              </a:rPr>
              <a:t> </a:t>
            </a:r>
            <a:r>
              <a:rPr lang="en-US" dirty="0"/>
              <a:t>limited scheduling flexibility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err="1"/>
              <a:t>Tomasulo</a:t>
            </a:r>
            <a:r>
              <a:rPr lang="en-US" dirty="0"/>
              <a:t>: Register renaming </a:t>
            </a:r>
            <a:r>
              <a:rPr lang="en-US" dirty="0">
                <a:sym typeface="Symbol" pitchFamily="18" charset="2"/>
              </a:rPr>
              <a:t> </a:t>
            </a:r>
            <a:r>
              <a:rPr lang="en-US" dirty="0"/>
              <a:t>more flexibility, better performance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We focus on </a:t>
            </a:r>
            <a:r>
              <a:rPr lang="en-US" dirty="0" err="1"/>
              <a:t>Tomasulo’s</a:t>
            </a:r>
            <a:r>
              <a:rPr lang="en-US" dirty="0"/>
              <a:t> algorithm in the lecture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No test questions on </a:t>
            </a:r>
            <a:r>
              <a:rPr lang="en-US" dirty="0" err="1"/>
              <a:t>scoreboarding</a:t>
            </a:r>
            <a:endParaRPr lang="en-US" dirty="0"/>
          </a:p>
          <a:p>
            <a:pPr lvl="2" eaLnBrk="1" hangingPunct="1">
              <a:lnSpc>
                <a:spcPct val="90000"/>
              </a:lnSpc>
            </a:pPr>
            <a:r>
              <a:rPr lang="en-US" dirty="0"/>
              <a:t>Do note that it is used in certain GPUs.</a:t>
            </a:r>
          </a:p>
          <a:p>
            <a:pPr lvl="2" eaLnBrk="1" hangingPunct="1">
              <a:lnSpc>
                <a:spcPct val="90000"/>
              </a:lnSpc>
            </a:pPr>
            <a:endParaRPr lang="en-US" dirty="0"/>
          </a:p>
          <a:p>
            <a:pPr eaLnBrk="1" hangingPunct="1">
              <a:lnSpc>
                <a:spcPct val="90000"/>
              </a:lnSpc>
            </a:pPr>
            <a:r>
              <a:rPr lang="en-US" dirty="0"/>
              <a:t>Big simplification in this lecture: </a:t>
            </a:r>
            <a:r>
              <a:rPr lang="en-US" b="1" dirty="0">
                <a:solidFill>
                  <a:srgbClr val="FF0909"/>
                </a:solidFill>
              </a:rPr>
              <a:t>memory scheduling</a:t>
            </a:r>
            <a:endParaRPr lang="en-US" dirty="0"/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Pretend register algorithm magically knows memory dependences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A little more realism later in the term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001000" cy="685800"/>
          </a:xfrm>
        </p:spPr>
        <p:txBody>
          <a:bodyPr/>
          <a:lstStyle/>
          <a:p>
            <a:pPr eaLnBrk="1" hangingPunct="1"/>
            <a:r>
              <a:rPr lang="en-US" dirty="0"/>
              <a:t>Key </a:t>
            </a:r>
            <a:r>
              <a:rPr lang="en-US" dirty="0" err="1"/>
              <a:t>OoO</a:t>
            </a:r>
            <a:r>
              <a:rPr lang="en-US" dirty="0"/>
              <a:t> Design Feature:</a:t>
            </a:r>
            <a:br>
              <a:rPr lang="en-US" dirty="0"/>
            </a:br>
            <a:r>
              <a:rPr lang="en-US" dirty="0"/>
              <a:t>Issue Policy and Issue Logic</a:t>
            </a:r>
          </a:p>
        </p:txBody>
      </p:sp>
      <p:sp>
        <p:nvSpPr>
          <p:cNvPr id="3379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8534400" cy="4419600"/>
          </a:xfrm>
        </p:spPr>
        <p:txBody>
          <a:bodyPr/>
          <a:lstStyle/>
          <a:p>
            <a:pPr eaLnBrk="1" hangingPunct="1"/>
            <a:r>
              <a:rPr lang="en-US" dirty="0"/>
              <a:t>Issue</a:t>
            </a:r>
          </a:p>
          <a:p>
            <a:pPr lvl="1" eaLnBrk="1" hangingPunct="1"/>
            <a:r>
              <a:rPr lang="en-US" dirty="0"/>
              <a:t>If multiple instructions are ready, which one to choose? </a:t>
            </a:r>
            <a:r>
              <a:rPr lang="en-US" b="1" dirty="0">
                <a:solidFill>
                  <a:srgbClr val="FF0909"/>
                </a:solidFill>
              </a:rPr>
              <a:t>Issue policy</a:t>
            </a:r>
            <a:endParaRPr lang="en-US" dirty="0"/>
          </a:p>
          <a:p>
            <a:pPr lvl="2" eaLnBrk="1" hangingPunct="1"/>
            <a:r>
              <a:rPr lang="en-US" dirty="0"/>
              <a:t>Oldest first? Safe</a:t>
            </a:r>
          </a:p>
          <a:p>
            <a:pPr lvl="2" eaLnBrk="1" hangingPunct="1"/>
            <a:r>
              <a:rPr lang="en-US" dirty="0"/>
              <a:t>Longest latency first? May yield better performance</a:t>
            </a:r>
            <a:br>
              <a:rPr lang="en-US" dirty="0"/>
            </a:br>
            <a:endParaRPr lang="en-US" dirty="0"/>
          </a:p>
          <a:p>
            <a:pPr lvl="1" eaLnBrk="1" hangingPunct="1"/>
            <a:r>
              <a:rPr lang="en-US" b="1" dirty="0">
                <a:solidFill>
                  <a:srgbClr val="FF0909"/>
                </a:solidFill>
              </a:rPr>
              <a:t>Select logic</a:t>
            </a:r>
            <a:r>
              <a:rPr lang="en-US" dirty="0"/>
              <a:t>: implements issue policy</a:t>
            </a:r>
          </a:p>
          <a:p>
            <a:pPr lvl="2" eaLnBrk="1" hangingPunct="1"/>
            <a:r>
              <a:rPr lang="en-US" dirty="0"/>
              <a:t>Most projects use random.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4580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2438400"/>
            <a:ext cx="8458200" cy="609600"/>
          </a:xfrm>
        </p:spPr>
        <p:txBody>
          <a:bodyPr/>
          <a:lstStyle/>
          <a:p>
            <a:r>
              <a:rPr lang="en-US" sz="3200" dirty="0"/>
              <a:t>Eliminating False Dependencies</a:t>
            </a:r>
            <a:br>
              <a:rPr lang="en-US" sz="3200" dirty="0"/>
            </a:br>
            <a:r>
              <a:rPr lang="en-US" sz="3200" dirty="0"/>
              <a:t>with Register Renaming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83B9B-EB2E-4F65-B96E-9F879A3EF07B}" type="slidenum">
              <a:rPr lang="en-US" smtClean="0">
                <a:solidFill>
                  <a:srgbClr val="000000"/>
                </a:solidFill>
              </a:rPr>
              <a:pPr/>
              <a:t>13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27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True Data dependencies</a:t>
            </a:r>
          </a:p>
        </p:txBody>
      </p:sp>
      <p:sp>
        <p:nvSpPr>
          <p:cNvPr id="527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True data dependency</a:t>
            </a:r>
          </a:p>
          <a:p>
            <a:pPr lvl="1"/>
            <a:r>
              <a:rPr lang="en-US" dirty="0"/>
              <a:t>RAW – Read after Write</a:t>
            </a:r>
          </a:p>
          <a:p>
            <a:pPr lvl="2">
              <a:buFontTx/>
              <a:buNone/>
            </a:pPr>
            <a:r>
              <a:rPr lang="en-US" dirty="0">
                <a:solidFill>
                  <a:srgbClr val="FF0000"/>
                </a:solidFill>
              </a:rPr>
              <a:t>R1</a:t>
            </a:r>
            <a:r>
              <a:rPr lang="en-US" dirty="0"/>
              <a:t>=R2+R3</a:t>
            </a:r>
          </a:p>
          <a:p>
            <a:pPr lvl="2">
              <a:buFontTx/>
              <a:buNone/>
            </a:pPr>
            <a:endParaRPr lang="en-US" dirty="0"/>
          </a:p>
          <a:p>
            <a:pPr lvl="2">
              <a:buFontTx/>
              <a:buNone/>
            </a:pPr>
            <a:r>
              <a:rPr lang="en-US" dirty="0"/>
              <a:t>R4=</a:t>
            </a:r>
            <a:r>
              <a:rPr lang="en-US" dirty="0">
                <a:solidFill>
                  <a:srgbClr val="FF0000"/>
                </a:solidFill>
              </a:rPr>
              <a:t>R1</a:t>
            </a:r>
            <a:r>
              <a:rPr lang="en-US" dirty="0"/>
              <a:t>+R5</a:t>
            </a:r>
            <a:br>
              <a:rPr lang="en-US" dirty="0"/>
            </a:br>
            <a:endParaRPr lang="en-US" dirty="0"/>
          </a:p>
          <a:p>
            <a:r>
              <a:rPr lang="en-US" dirty="0"/>
              <a:t>True dependencies prevent reordering</a:t>
            </a:r>
          </a:p>
          <a:p>
            <a:pPr lvl="1"/>
            <a:r>
              <a:rPr lang="en-US" dirty="0"/>
              <a:t>(Mostly) unavoidable</a:t>
            </a:r>
          </a:p>
          <a:p>
            <a:pPr lvl="2">
              <a:buFontTx/>
              <a:buNone/>
            </a:pPr>
            <a:endParaRPr lang="en-US" dirty="0"/>
          </a:p>
        </p:txBody>
      </p:sp>
      <p:sp>
        <p:nvSpPr>
          <p:cNvPr id="527364" name="Line 4"/>
          <p:cNvSpPr>
            <a:spLocks noChangeShapeType="1"/>
          </p:cNvSpPr>
          <p:nvPr/>
        </p:nvSpPr>
        <p:spPr bwMode="auto">
          <a:xfrm>
            <a:off x="2362200" y="3200400"/>
            <a:ext cx="304800" cy="533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eaLnBrk="1" hangingPunct="1"/>
            <a:endParaRPr lang="en-US" sz="2400" b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14382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/>
            <a:r>
              <a:rPr lang="en-US" sz="1200" b="1" dirty="0">
                <a:solidFill>
                  <a:srgbClr val="00B0F0"/>
                </a:solidFill>
                <a:latin typeface="Times New Roman" pitchFamily="18" charset="0"/>
              </a:rPr>
              <a:t>Dynamic execution</a:t>
            </a:r>
          </a:p>
          <a:p>
            <a:pPr eaLnBrk="1" hangingPunct="1"/>
            <a:r>
              <a:rPr lang="en-US" sz="1200" b="1" dirty="0">
                <a:solidFill>
                  <a:srgbClr val="FF0000"/>
                </a:solidFill>
                <a:latin typeface="Times New Roman" pitchFamily="18" charset="0"/>
              </a:rPr>
              <a:t>  Hazards</a:t>
            </a:r>
          </a:p>
          <a:p>
            <a:pPr eaLnBrk="1" hangingPunct="1"/>
            <a:r>
              <a:rPr lang="en-US" sz="1200" b="1" dirty="0">
                <a:solidFill>
                  <a:srgbClr val="FF0000"/>
                </a:solidFill>
                <a:latin typeface="Times New Roman" pitchFamily="18" charset="0"/>
              </a:rPr>
              <a:t>  </a:t>
            </a:r>
            <a:r>
              <a:rPr lang="en-US" sz="1200" b="1" dirty="0">
                <a:solidFill>
                  <a:srgbClr val="00B0F0"/>
                </a:solidFill>
                <a:latin typeface="Times New Roman" pitchFamily="18" charset="0"/>
              </a:rPr>
              <a:t>Renaming  </a:t>
            </a:r>
          </a:p>
        </p:txBody>
      </p:sp>
    </p:spTree>
    <p:extLst>
      <p:ext uri="{BB962C8B-B14F-4D97-AF65-F5344CB8AC3E}">
        <p14:creationId xmlns:p14="http://schemas.microsoft.com/office/powerpoint/2010/main" val="3993354970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8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False Data Dependencies</a:t>
            </a:r>
          </a:p>
        </p:txBody>
      </p:sp>
      <p:sp>
        <p:nvSpPr>
          <p:cNvPr id="528387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524000"/>
            <a:ext cx="7620000" cy="4343400"/>
          </a:xfrm>
        </p:spPr>
        <p:txBody>
          <a:bodyPr/>
          <a:lstStyle/>
          <a:p>
            <a:r>
              <a:rPr lang="en-US" dirty="0"/>
              <a:t>False or Name dependencies</a:t>
            </a:r>
          </a:p>
          <a:p>
            <a:pPr lvl="1"/>
            <a:r>
              <a:rPr lang="en-US" dirty="0"/>
              <a:t>WAW – Write after Write</a:t>
            </a:r>
          </a:p>
          <a:p>
            <a:pPr lvl="2">
              <a:buFontTx/>
              <a:buNone/>
            </a:pPr>
            <a:r>
              <a:rPr lang="en-US" sz="2000" dirty="0">
                <a:solidFill>
                  <a:srgbClr val="FF0000"/>
                </a:solidFill>
              </a:rPr>
              <a:t>R1</a:t>
            </a:r>
            <a:r>
              <a:rPr lang="en-US" sz="2000" dirty="0"/>
              <a:t>=R2+R3</a:t>
            </a:r>
          </a:p>
          <a:p>
            <a:pPr lvl="2">
              <a:buFontTx/>
              <a:buNone/>
            </a:pPr>
            <a:endParaRPr lang="en-US" sz="2000" dirty="0"/>
          </a:p>
          <a:p>
            <a:pPr lvl="2">
              <a:buFontTx/>
              <a:buNone/>
            </a:pPr>
            <a:r>
              <a:rPr lang="en-US" sz="2000" dirty="0">
                <a:solidFill>
                  <a:srgbClr val="FF0000"/>
                </a:solidFill>
              </a:rPr>
              <a:t>R1</a:t>
            </a:r>
            <a:r>
              <a:rPr lang="en-US" sz="2000" dirty="0"/>
              <a:t>=R4+R5</a:t>
            </a:r>
          </a:p>
          <a:p>
            <a:pPr lvl="1"/>
            <a:r>
              <a:rPr lang="en-US" dirty="0"/>
              <a:t>WAR – Write after Read</a:t>
            </a:r>
          </a:p>
          <a:p>
            <a:pPr lvl="2">
              <a:buFontTx/>
              <a:buNone/>
            </a:pPr>
            <a:r>
              <a:rPr lang="en-US" sz="2000" dirty="0"/>
              <a:t>R2=</a:t>
            </a:r>
            <a:r>
              <a:rPr lang="en-US" sz="2000" dirty="0">
                <a:solidFill>
                  <a:srgbClr val="FF0000"/>
                </a:solidFill>
              </a:rPr>
              <a:t>R1</a:t>
            </a:r>
            <a:r>
              <a:rPr lang="en-US" sz="2000" dirty="0"/>
              <a:t>+R3</a:t>
            </a:r>
          </a:p>
          <a:p>
            <a:pPr lvl="2">
              <a:buFontTx/>
              <a:buNone/>
            </a:pPr>
            <a:endParaRPr lang="en-US" sz="2000" dirty="0"/>
          </a:p>
          <a:p>
            <a:pPr lvl="2">
              <a:buFontTx/>
              <a:buNone/>
            </a:pPr>
            <a:r>
              <a:rPr lang="en-US" sz="2000" dirty="0">
                <a:solidFill>
                  <a:srgbClr val="FF0000"/>
                </a:solidFill>
              </a:rPr>
              <a:t>R1</a:t>
            </a:r>
            <a:r>
              <a:rPr lang="en-US" sz="2000" dirty="0"/>
              <a:t>=R4+R5</a:t>
            </a:r>
            <a:br>
              <a:rPr lang="en-US" sz="2000" dirty="0"/>
            </a:br>
            <a:endParaRPr lang="en-US" sz="1400" dirty="0"/>
          </a:p>
          <a:p>
            <a:r>
              <a:rPr lang="en-US" dirty="0"/>
              <a:t>False dependencies prevent reordering</a:t>
            </a:r>
          </a:p>
          <a:p>
            <a:pPr lvl="1"/>
            <a:r>
              <a:rPr lang="en-US" sz="2400" dirty="0"/>
              <a:t>Can they be eliminated? (Yes, with renaming!)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70535-3B83-46E9-A17E-4151C2CBEC5F}" type="slidenum">
              <a:rPr lang="en-US" smtClean="0">
                <a:solidFill>
                  <a:srgbClr val="000000"/>
                </a:solidFill>
              </a:rPr>
              <a:pPr/>
              <a:t>14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28388" name="Line 4"/>
          <p:cNvSpPr>
            <a:spLocks noChangeShapeType="1"/>
          </p:cNvSpPr>
          <p:nvPr/>
        </p:nvSpPr>
        <p:spPr bwMode="auto">
          <a:xfrm>
            <a:off x="2209800" y="2895600"/>
            <a:ext cx="0" cy="533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eaLnBrk="1" hangingPunct="1"/>
            <a:endParaRPr lang="en-US" sz="2400" b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28389" name="Line 5"/>
          <p:cNvSpPr>
            <a:spLocks noChangeShapeType="1"/>
          </p:cNvSpPr>
          <p:nvPr/>
        </p:nvSpPr>
        <p:spPr bwMode="auto">
          <a:xfrm flipH="1">
            <a:off x="2286000" y="4495800"/>
            <a:ext cx="381000" cy="533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eaLnBrk="1" hangingPunct="1"/>
            <a:endParaRPr lang="en-US" sz="2400" b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0"/>
            <a:ext cx="14382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/>
            <a:r>
              <a:rPr lang="en-US" sz="1200" b="1" dirty="0">
                <a:solidFill>
                  <a:srgbClr val="00B0F0"/>
                </a:solidFill>
                <a:latin typeface="Times New Roman" pitchFamily="18" charset="0"/>
              </a:rPr>
              <a:t>Dynamic execution</a:t>
            </a:r>
          </a:p>
          <a:p>
            <a:pPr eaLnBrk="1" hangingPunct="1"/>
            <a:r>
              <a:rPr lang="en-US" sz="1200" b="1" dirty="0">
                <a:solidFill>
                  <a:srgbClr val="FF0000"/>
                </a:solidFill>
                <a:latin typeface="Times New Roman" pitchFamily="18" charset="0"/>
              </a:rPr>
              <a:t>  Hazards</a:t>
            </a:r>
          </a:p>
          <a:p>
            <a:pPr eaLnBrk="1" hangingPunct="1"/>
            <a:r>
              <a:rPr lang="en-US" sz="1200" b="1" dirty="0">
                <a:solidFill>
                  <a:srgbClr val="FF0000"/>
                </a:solidFill>
                <a:latin typeface="Times New Roman" pitchFamily="18" charset="0"/>
              </a:rPr>
              <a:t>  </a:t>
            </a:r>
            <a:r>
              <a:rPr lang="en-US" sz="1200" b="1" dirty="0">
                <a:solidFill>
                  <a:srgbClr val="00B0F0"/>
                </a:solidFill>
                <a:latin typeface="Times New Roman" pitchFamily="18" charset="0"/>
              </a:rPr>
              <a:t>Renaming  </a:t>
            </a:r>
          </a:p>
        </p:txBody>
      </p:sp>
    </p:spTree>
    <p:extLst>
      <p:ext uri="{BB962C8B-B14F-4D97-AF65-F5344CB8AC3E}">
        <p14:creationId xmlns:p14="http://schemas.microsoft.com/office/powerpoint/2010/main" val="1780257401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24C2C-915B-4945-9DEC-50FC97DFC457}" type="slidenum">
              <a:rPr lang="en-US" smtClean="0">
                <a:solidFill>
                  <a:srgbClr val="000000"/>
                </a:solidFill>
              </a:rPr>
              <a:pPr/>
              <a:t>15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29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sz="3600"/>
              <a:t>Data Dependency Graph: </a:t>
            </a:r>
            <a:br>
              <a:rPr lang="en-US" sz="3600"/>
            </a:br>
            <a:r>
              <a:rPr lang="en-US" sz="3600"/>
              <a:t>Simple example</a:t>
            </a:r>
          </a:p>
        </p:txBody>
      </p:sp>
      <p:sp>
        <p:nvSpPr>
          <p:cNvPr id="5294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66800" y="1752600"/>
            <a:ext cx="374015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/>
              <a:t>R1=MEM[R2+0]  	// A</a:t>
            </a:r>
          </a:p>
          <a:p>
            <a:pPr>
              <a:buFontTx/>
              <a:buNone/>
            </a:pPr>
            <a:r>
              <a:rPr lang="en-US" dirty="0"/>
              <a:t>R2=R2+4        	// B</a:t>
            </a:r>
          </a:p>
          <a:p>
            <a:pPr>
              <a:buFontTx/>
              <a:buNone/>
            </a:pPr>
            <a:r>
              <a:rPr lang="en-US" dirty="0"/>
              <a:t>R3=R1+R4         	// C</a:t>
            </a:r>
          </a:p>
          <a:p>
            <a:pPr>
              <a:buFontTx/>
              <a:buNone/>
            </a:pPr>
            <a:r>
              <a:rPr lang="en-US" dirty="0"/>
              <a:t>MEM[R2+0]=R3 	// D</a:t>
            </a:r>
          </a:p>
          <a:p>
            <a:pPr>
              <a:buFontTx/>
              <a:buNone/>
            </a:pPr>
            <a:endParaRPr lang="en-US" dirty="0"/>
          </a:p>
        </p:txBody>
      </p:sp>
      <p:grpSp>
        <p:nvGrpSpPr>
          <p:cNvPr id="529412" name="Group 4"/>
          <p:cNvGrpSpPr>
            <a:grpSpLocks/>
          </p:cNvGrpSpPr>
          <p:nvPr/>
        </p:nvGrpSpPr>
        <p:grpSpPr bwMode="auto">
          <a:xfrm>
            <a:off x="4800600" y="5791200"/>
            <a:ext cx="3733800" cy="366713"/>
            <a:chOff x="3024" y="3648"/>
            <a:chExt cx="2352" cy="231"/>
          </a:xfrm>
        </p:grpSpPr>
        <p:sp>
          <p:nvSpPr>
            <p:cNvPr id="529413" name="Text Box 5"/>
            <p:cNvSpPr txBox="1">
              <a:spLocks noChangeArrowheads="1"/>
            </p:cNvSpPr>
            <p:nvPr/>
          </p:nvSpPr>
          <p:spPr bwMode="auto">
            <a:xfrm>
              <a:off x="3120" y="3648"/>
              <a:ext cx="225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>
                  <a:solidFill>
                    <a:srgbClr val="000000"/>
                  </a:solidFill>
                  <a:latin typeface="Arial" charset="0"/>
                </a:rPr>
                <a:t>RAW          WAW         WAR </a:t>
              </a:r>
            </a:p>
          </p:txBody>
        </p:sp>
        <p:sp>
          <p:nvSpPr>
            <p:cNvPr id="529414" name="Rectangle 6"/>
            <p:cNvSpPr>
              <a:spLocks noChangeArrowheads="1"/>
            </p:cNvSpPr>
            <p:nvPr/>
          </p:nvSpPr>
          <p:spPr bwMode="auto">
            <a:xfrm>
              <a:off x="3024" y="3696"/>
              <a:ext cx="144" cy="144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sz="2400" b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529415" name="Rectangle 7"/>
            <p:cNvSpPr>
              <a:spLocks noChangeArrowheads="1"/>
            </p:cNvSpPr>
            <p:nvPr/>
          </p:nvSpPr>
          <p:spPr bwMode="auto">
            <a:xfrm>
              <a:off x="3744" y="3696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sz="2400" b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529416" name="Rectangle 8"/>
            <p:cNvSpPr>
              <a:spLocks noChangeArrowheads="1"/>
            </p:cNvSpPr>
            <p:nvPr/>
          </p:nvSpPr>
          <p:spPr bwMode="auto">
            <a:xfrm>
              <a:off x="4464" y="3696"/>
              <a:ext cx="144" cy="14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sz="2400" b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529417" name="Group 9"/>
          <p:cNvGrpSpPr>
            <a:grpSpLocks/>
          </p:cNvGrpSpPr>
          <p:nvPr/>
        </p:nvGrpSpPr>
        <p:grpSpPr bwMode="auto">
          <a:xfrm>
            <a:off x="5181600" y="1447800"/>
            <a:ext cx="1647825" cy="2819400"/>
            <a:chOff x="3264" y="912"/>
            <a:chExt cx="1038" cy="1776"/>
          </a:xfrm>
        </p:grpSpPr>
        <p:grpSp>
          <p:nvGrpSpPr>
            <p:cNvPr id="529418" name="Group 10"/>
            <p:cNvGrpSpPr>
              <a:grpSpLocks/>
            </p:cNvGrpSpPr>
            <p:nvPr/>
          </p:nvGrpSpPr>
          <p:grpSpPr bwMode="auto">
            <a:xfrm>
              <a:off x="3264" y="912"/>
              <a:ext cx="1038" cy="1776"/>
              <a:chOff x="3264" y="912"/>
              <a:chExt cx="1038" cy="1776"/>
            </a:xfrm>
          </p:grpSpPr>
          <p:sp>
            <p:nvSpPr>
              <p:cNvPr id="529419" name="WordArt 11"/>
              <p:cNvSpPr>
                <a:spLocks noChangeArrowheads="1" noChangeShapeType="1" noTextEdit="1"/>
              </p:cNvSpPr>
              <p:nvPr/>
            </p:nvSpPr>
            <p:spPr bwMode="auto">
              <a:xfrm>
                <a:off x="3648" y="912"/>
                <a:ext cx="222" cy="288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 eaLnBrk="1" hangingPunct="1"/>
                <a:r>
                  <a:rPr lang="en-US" sz="3600" b="1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FFFFFF"/>
                    </a:solidFill>
                    <a:latin typeface="Arial Black"/>
                  </a:rPr>
                  <a:t>A</a:t>
                </a:r>
              </a:p>
            </p:txBody>
          </p:sp>
          <p:sp>
            <p:nvSpPr>
              <p:cNvPr id="529420" name="WordArt 12"/>
              <p:cNvSpPr>
                <a:spLocks noChangeArrowheads="1" noChangeShapeType="1" noTextEdit="1"/>
              </p:cNvSpPr>
              <p:nvPr/>
            </p:nvSpPr>
            <p:spPr bwMode="auto">
              <a:xfrm>
                <a:off x="3312" y="2400"/>
                <a:ext cx="222" cy="288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 eaLnBrk="1" hangingPunct="1"/>
                <a:r>
                  <a:rPr lang="en-US" sz="3600" b="1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FFFFFF"/>
                    </a:solidFill>
                    <a:latin typeface="Arial Black"/>
                  </a:rPr>
                  <a:t>D</a:t>
                </a:r>
              </a:p>
            </p:txBody>
          </p:sp>
          <p:sp>
            <p:nvSpPr>
              <p:cNvPr id="529421" name="WordArt 13"/>
              <p:cNvSpPr>
                <a:spLocks noChangeArrowheads="1" noChangeShapeType="1" noTextEdit="1"/>
              </p:cNvSpPr>
              <p:nvPr/>
            </p:nvSpPr>
            <p:spPr bwMode="auto">
              <a:xfrm>
                <a:off x="3264" y="1440"/>
                <a:ext cx="222" cy="288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 eaLnBrk="1" hangingPunct="1"/>
                <a:r>
                  <a:rPr lang="en-US" sz="3600" b="1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FFFFFF"/>
                    </a:solidFill>
                    <a:latin typeface="Arial Black"/>
                  </a:rPr>
                  <a:t>C</a:t>
                </a:r>
              </a:p>
            </p:txBody>
          </p:sp>
          <p:sp>
            <p:nvSpPr>
              <p:cNvPr id="529422" name="WordArt 14"/>
              <p:cNvSpPr>
                <a:spLocks noChangeArrowheads="1" noChangeShapeType="1" noTextEdit="1"/>
              </p:cNvSpPr>
              <p:nvPr/>
            </p:nvSpPr>
            <p:spPr bwMode="auto">
              <a:xfrm>
                <a:off x="4080" y="1440"/>
                <a:ext cx="222" cy="288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 eaLnBrk="1" hangingPunct="1"/>
                <a:r>
                  <a:rPr lang="en-US" sz="3600" b="1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FFFFFF"/>
                    </a:solidFill>
                    <a:latin typeface="Arial Black"/>
                  </a:rPr>
                  <a:t>B</a:t>
                </a:r>
              </a:p>
            </p:txBody>
          </p:sp>
          <p:sp>
            <p:nvSpPr>
              <p:cNvPr id="529423" name="Line 15"/>
              <p:cNvSpPr>
                <a:spLocks noChangeShapeType="1"/>
              </p:cNvSpPr>
              <p:nvPr/>
            </p:nvSpPr>
            <p:spPr bwMode="auto">
              <a:xfrm>
                <a:off x="3888" y="1200"/>
                <a:ext cx="192" cy="192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pPr eaLnBrk="1" hangingPunct="1"/>
                <a:endParaRPr lang="en-US" sz="2400" b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29424" name="Line 16"/>
              <p:cNvSpPr>
                <a:spLocks noChangeShapeType="1"/>
              </p:cNvSpPr>
              <p:nvPr/>
            </p:nvSpPr>
            <p:spPr bwMode="auto">
              <a:xfrm flipH="1">
                <a:off x="3504" y="1248"/>
                <a:ext cx="144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pPr eaLnBrk="1" hangingPunct="1"/>
                <a:endParaRPr lang="en-US" sz="2400" b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29425" name="Line 17"/>
              <p:cNvSpPr>
                <a:spLocks noChangeShapeType="1"/>
              </p:cNvSpPr>
              <p:nvPr/>
            </p:nvSpPr>
            <p:spPr bwMode="auto">
              <a:xfrm>
                <a:off x="3408" y="1776"/>
                <a:ext cx="0" cy="52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pPr eaLnBrk="1" hangingPunct="1"/>
                <a:endParaRPr lang="en-US" sz="2400" b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sp>
          <p:nvSpPr>
            <p:cNvPr id="529426" name="Line 18"/>
            <p:cNvSpPr>
              <a:spLocks noChangeShapeType="1"/>
            </p:cNvSpPr>
            <p:nvPr/>
          </p:nvSpPr>
          <p:spPr bwMode="auto">
            <a:xfrm flipH="1">
              <a:off x="3600" y="1776"/>
              <a:ext cx="432" cy="52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eaLnBrk="1" hangingPunct="1"/>
              <a:endParaRPr lang="en-US" sz="2400" b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0" y="0"/>
            <a:ext cx="14382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/>
            <a:r>
              <a:rPr lang="en-US" sz="1200" b="1" dirty="0">
                <a:solidFill>
                  <a:srgbClr val="00B0F0"/>
                </a:solidFill>
                <a:latin typeface="Times New Roman" pitchFamily="18" charset="0"/>
              </a:rPr>
              <a:t>Dynamic execution</a:t>
            </a:r>
          </a:p>
          <a:p>
            <a:pPr eaLnBrk="1" hangingPunct="1"/>
            <a:r>
              <a:rPr lang="en-US" sz="1200" b="1" dirty="0">
                <a:solidFill>
                  <a:srgbClr val="FF0000"/>
                </a:solidFill>
                <a:latin typeface="Times New Roman" pitchFamily="18" charset="0"/>
              </a:rPr>
              <a:t>  Hazards</a:t>
            </a:r>
          </a:p>
          <a:p>
            <a:pPr eaLnBrk="1" hangingPunct="1"/>
            <a:r>
              <a:rPr lang="en-US" sz="1200" b="1" dirty="0">
                <a:solidFill>
                  <a:srgbClr val="FF0000"/>
                </a:solidFill>
                <a:latin typeface="Times New Roman" pitchFamily="18" charset="0"/>
              </a:rPr>
              <a:t>  </a:t>
            </a:r>
            <a:r>
              <a:rPr lang="en-US" sz="1200" b="1" dirty="0">
                <a:solidFill>
                  <a:srgbClr val="00B0F0"/>
                </a:solidFill>
                <a:latin typeface="Times New Roman" pitchFamily="18" charset="0"/>
              </a:rPr>
              <a:t>Renaming  </a:t>
            </a:r>
          </a:p>
        </p:txBody>
      </p:sp>
    </p:spTree>
    <p:extLst>
      <p:ext uri="{BB962C8B-B14F-4D97-AF65-F5344CB8AC3E}">
        <p14:creationId xmlns:p14="http://schemas.microsoft.com/office/powerpoint/2010/main" val="119268050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29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0E9E4-45AD-4F2C-954E-08F68F033339}" type="slidenum">
              <a:rPr lang="en-US" smtClean="0">
                <a:solidFill>
                  <a:srgbClr val="000000"/>
                </a:solidFill>
              </a:rPr>
              <a:pPr/>
              <a:t>16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30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sz="3600" dirty="0"/>
              <a:t>Data Dependency Graph: </a:t>
            </a:r>
            <a:br>
              <a:rPr lang="en-US" sz="3600" dirty="0"/>
            </a:br>
            <a:r>
              <a:rPr lang="en-US" sz="3600" dirty="0"/>
              <a:t>More complex example</a:t>
            </a:r>
          </a:p>
        </p:txBody>
      </p:sp>
      <p:sp>
        <p:nvSpPr>
          <p:cNvPr id="5304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95400"/>
            <a:ext cx="4267200" cy="51816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b="1">
                <a:latin typeface="Courier New" pitchFamily="49" charset="0"/>
              </a:rPr>
              <a:t>R1=MEM[R3+4]   // A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b="1">
                <a:latin typeface="Courier New" pitchFamily="49" charset="0"/>
              </a:rPr>
              <a:t>R2=MEM[R3+8]   // B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b="1">
                <a:latin typeface="Courier New" pitchFamily="49" charset="0"/>
              </a:rPr>
              <a:t>R1=R1*R2       // C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b="1">
                <a:latin typeface="Courier New" pitchFamily="49" charset="0"/>
              </a:rPr>
              <a:t>MEM[R3+4]=R1   // D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b="1">
                <a:latin typeface="Courier New" pitchFamily="49" charset="0"/>
              </a:rPr>
              <a:t>MEM[R3+8]=R1   // 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b="1">
                <a:latin typeface="Courier New" pitchFamily="49" charset="0"/>
              </a:rPr>
              <a:t>R1=MEM[R3+12]  // F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b="1">
                <a:latin typeface="Courier New" pitchFamily="49" charset="0"/>
              </a:rPr>
              <a:t>R2=MEM[R3+16]  // G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b="1">
                <a:latin typeface="Courier New" pitchFamily="49" charset="0"/>
              </a:rPr>
              <a:t>R1=R1*R2       // H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b="1">
                <a:latin typeface="Courier New" pitchFamily="49" charset="0"/>
              </a:rPr>
              <a:t>MEM[R3+12]=R1  // I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b="1">
                <a:latin typeface="Courier New" pitchFamily="49" charset="0"/>
              </a:rPr>
              <a:t>MEM[R3+16]=R1  // J</a:t>
            </a:r>
          </a:p>
          <a:p>
            <a:pPr>
              <a:lnSpc>
                <a:spcPct val="90000"/>
              </a:lnSpc>
            </a:pPr>
            <a:endParaRPr lang="en-US" sz="2400" b="1">
              <a:latin typeface="Courier New" pitchFamily="49" charset="0"/>
            </a:endParaRPr>
          </a:p>
        </p:txBody>
      </p:sp>
      <p:grpSp>
        <p:nvGrpSpPr>
          <p:cNvPr id="530436" name="Group 4"/>
          <p:cNvGrpSpPr>
            <a:grpSpLocks/>
          </p:cNvGrpSpPr>
          <p:nvPr/>
        </p:nvGrpSpPr>
        <p:grpSpPr bwMode="auto">
          <a:xfrm>
            <a:off x="5791200" y="1447800"/>
            <a:ext cx="1495425" cy="1828800"/>
            <a:chOff x="3648" y="912"/>
            <a:chExt cx="942" cy="1152"/>
          </a:xfrm>
        </p:grpSpPr>
        <p:sp>
          <p:nvSpPr>
            <p:cNvPr id="530437" name="WordArt 5"/>
            <p:cNvSpPr>
              <a:spLocks noChangeArrowheads="1" noChangeShapeType="1" noTextEdit="1"/>
            </p:cNvSpPr>
            <p:nvPr/>
          </p:nvSpPr>
          <p:spPr bwMode="auto">
            <a:xfrm>
              <a:off x="3648" y="912"/>
              <a:ext cx="222" cy="28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eaLnBrk="1" hangingPunct="1"/>
              <a:r>
                <a:rPr lang="en-US" sz="3600" b="1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A</a:t>
              </a:r>
            </a:p>
          </p:txBody>
        </p:sp>
        <p:sp>
          <p:nvSpPr>
            <p:cNvPr id="530438" name="WordArt 6"/>
            <p:cNvSpPr>
              <a:spLocks noChangeArrowheads="1" noChangeShapeType="1" noTextEdit="1"/>
            </p:cNvSpPr>
            <p:nvPr/>
          </p:nvSpPr>
          <p:spPr bwMode="auto">
            <a:xfrm>
              <a:off x="4368" y="1776"/>
              <a:ext cx="222" cy="28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eaLnBrk="1" hangingPunct="1"/>
              <a:r>
                <a:rPr lang="en-US" sz="3600" b="1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E</a:t>
              </a:r>
            </a:p>
          </p:txBody>
        </p:sp>
        <p:sp>
          <p:nvSpPr>
            <p:cNvPr id="530439" name="WordArt 7"/>
            <p:cNvSpPr>
              <a:spLocks noChangeArrowheads="1" noChangeShapeType="1" noTextEdit="1"/>
            </p:cNvSpPr>
            <p:nvPr/>
          </p:nvSpPr>
          <p:spPr bwMode="auto">
            <a:xfrm>
              <a:off x="3648" y="1776"/>
              <a:ext cx="222" cy="28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eaLnBrk="1" hangingPunct="1"/>
              <a:r>
                <a:rPr lang="en-US" sz="3600" b="1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D</a:t>
              </a:r>
            </a:p>
          </p:txBody>
        </p:sp>
        <p:sp>
          <p:nvSpPr>
            <p:cNvPr id="530440" name="WordArt 8"/>
            <p:cNvSpPr>
              <a:spLocks noChangeArrowheads="1" noChangeShapeType="1" noTextEdit="1"/>
            </p:cNvSpPr>
            <p:nvPr/>
          </p:nvSpPr>
          <p:spPr bwMode="auto">
            <a:xfrm>
              <a:off x="3984" y="1392"/>
              <a:ext cx="222" cy="28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eaLnBrk="1" hangingPunct="1"/>
              <a:r>
                <a:rPr lang="en-US" sz="3600" b="1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C</a:t>
              </a:r>
            </a:p>
          </p:txBody>
        </p:sp>
        <p:sp>
          <p:nvSpPr>
            <p:cNvPr id="530441" name="WordArt 9"/>
            <p:cNvSpPr>
              <a:spLocks noChangeArrowheads="1" noChangeShapeType="1" noTextEdit="1"/>
            </p:cNvSpPr>
            <p:nvPr/>
          </p:nvSpPr>
          <p:spPr bwMode="auto">
            <a:xfrm>
              <a:off x="4320" y="912"/>
              <a:ext cx="222" cy="28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eaLnBrk="1" hangingPunct="1"/>
              <a:r>
                <a:rPr lang="en-US" sz="3600" b="1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B</a:t>
              </a:r>
            </a:p>
          </p:txBody>
        </p:sp>
        <p:sp>
          <p:nvSpPr>
            <p:cNvPr id="530442" name="Line 10"/>
            <p:cNvSpPr>
              <a:spLocks noChangeShapeType="1"/>
            </p:cNvSpPr>
            <p:nvPr/>
          </p:nvSpPr>
          <p:spPr bwMode="auto">
            <a:xfrm>
              <a:off x="3888" y="1200"/>
              <a:ext cx="144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eaLnBrk="1" hangingPunct="1"/>
              <a:endParaRPr lang="en-US" sz="2400" b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530443" name="Line 11"/>
            <p:cNvSpPr>
              <a:spLocks noChangeShapeType="1"/>
            </p:cNvSpPr>
            <p:nvPr/>
          </p:nvSpPr>
          <p:spPr bwMode="auto">
            <a:xfrm flipH="1">
              <a:off x="4176" y="1200"/>
              <a:ext cx="144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eaLnBrk="1" hangingPunct="1"/>
              <a:endParaRPr lang="en-US" sz="2400" b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530444" name="Line 12"/>
            <p:cNvSpPr>
              <a:spLocks noChangeShapeType="1"/>
            </p:cNvSpPr>
            <p:nvPr/>
          </p:nvSpPr>
          <p:spPr bwMode="auto">
            <a:xfrm flipH="1">
              <a:off x="3840" y="1680"/>
              <a:ext cx="144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eaLnBrk="1" hangingPunct="1"/>
              <a:endParaRPr lang="en-US" sz="2400" b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530445" name="Line 13"/>
            <p:cNvSpPr>
              <a:spLocks noChangeShapeType="1"/>
            </p:cNvSpPr>
            <p:nvPr/>
          </p:nvSpPr>
          <p:spPr bwMode="auto">
            <a:xfrm>
              <a:off x="4176" y="1680"/>
              <a:ext cx="192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eaLnBrk="1" hangingPunct="1"/>
              <a:endParaRPr lang="en-US" sz="2400" b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530446" name="Group 14"/>
          <p:cNvGrpSpPr>
            <a:grpSpLocks/>
          </p:cNvGrpSpPr>
          <p:nvPr/>
        </p:nvGrpSpPr>
        <p:grpSpPr bwMode="auto">
          <a:xfrm>
            <a:off x="5943600" y="2590800"/>
            <a:ext cx="2181225" cy="3200400"/>
            <a:chOff x="3744" y="1632"/>
            <a:chExt cx="1374" cy="2016"/>
          </a:xfrm>
        </p:grpSpPr>
        <p:sp>
          <p:nvSpPr>
            <p:cNvPr id="530447" name="WordArt 15"/>
            <p:cNvSpPr>
              <a:spLocks noChangeArrowheads="1" noChangeShapeType="1" noTextEdit="1"/>
            </p:cNvSpPr>
            <p:nvPr/>
          </p:nvSpPr>
          <p:spPr bwMode="auto">
            <a:xfrm>
              <a:off x="3984" y="2880"/>
              <a:ext cx="222" cy="28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eaLnBrk="1" hangingPunct="1"/>
              <a:r>
                <a:rPr lang="en-US" sz="3600" b="1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H</a:t>
              </a:r>
            </a:p>
          </p:txBody>
        </p:sp>
        <p:sp>
          <p:nvSpPr>
            <p:cNvPr id="530448" name="WordArt 16"/>
            <p:cNvSpPr>
              <a:spLocks noChangeArrowheads="1" noChangeShapeType="1" noTextEdit="1"/>
            </p:cNvSpPr>
            <p:nvPr/>
          </p:nvSpPr>
          <p:spPr bwMode="auto">
            <a:xfrm>
              <a:off x="3984" y="2352"/>
              <a:ext cx="222" cy="28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eaLnBrk="1" hangingPunct="1"/>
              <a:r>
                <a:rPr lang="en-US" sz="3600" b="1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F</a:t>
              </a:r>
            </a:p>
          </p:txBody>
        </p:sp>
        <p:sp>
          <p:nvSpPr>
            <p:cNvPr id="530449" name="WordArt 17"/>
            <p:cNvSpPr>
              <a:spLocks noChangeArrowheads="1" noChangeShapeType="1" noTextEdit="1"/>
            </p:cNvSpPr>
            <p:nvPr/>
          </p:nvSpPr>
          <p:spPr bwMode="auto">
            <a:xfrm>
              <a:off x="4896" y="1776"/>
              <a:ext cx="222" cy="28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eaLnBrk="1" hangingPunct="1"/>
              <a:r>
                <a:rPr lang="en-US" sz="3600" b="1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G</a:t>
              </a:r>
            </a:p>
          </p:txBody>
        </p:sp>
        <p:sp>
          <p:nvSpPr>
            <p:cNvPr id="530450" name="WordArt 18"/>
            <p:cNvSpPr>
              <a:spLocks noChangeArrowheads="1" noChangeShapeType="1" noTextEdit="1"/>
            </p:cNvSpPr>
            <p:nvPr/>
          </p:nvSpPr>
          <p:spPr bwMode="auto">
            <a:xfrm>
              <a:off x="4368" y="3360"/>
              <a:ext cx="222" cy="28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eaLnBrk="1" hangingPunct="1"/>
              <a:r>
                <a:rPr lang="en-US" sz="3600" b="1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J</a:t>
              </a:r>
            </a:p>
          </p:txBody>
        </p:sp>
        <p:sp>
          <p:nvSpPr>
            <p:cNvPr id="530451" name="WordArt 19"/>
            <p:cNvSpPr>
              <a:spLocks noChangeArrowheads="1" noChangeShapeType="1" noTextEdit="1"/>
            </p:cNvSpPr>
            <p:nvPr/>
          </p:nvSpPr>
          <p:spPr bwMode="auto">
            <a:xfrm>
              <a:off x="3744" y="3360"/>
              <a:ext cx="96" cy="28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eaLnBrk="1" hangingPunct="1"/>
              <a:r>
                <a:rPr lang="en-US" sz="3600" b="1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I</a:t>
              </a:r>
            </a:p>
          </p:txBody>
        </p:sp>
        <p:sp>
          <p:nvSpPr>
            <p:cNvPr id="530452" name="Line 20"/>
            <p:cNvSpPr>
              <a:spLocks noChangeShapeType="1"/>
            </p:cNvSpPr>
            <p:nvPr/>
          </p:nvSpPr>
          <p:spPr bwMode="auto">
            <a:xfrm>
              <a:off x="4224" y="1632"/>
              <a:ext cx="672" cy="144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eaLnBrk="1" hangingPunct="1"/>
              <a:endParaRPr lang="en-US" sz="2400" b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530453" name="Line 21"/>
            <p:cNvSpPr>
              <a:spLocks noChangeShapeType="1"/>
            </p:cNvSpPr>
            <p:nvPr/>
          </p:nvSpPr>
          <p:spPr bwMode="auto">
            <a:xfrm flipH="1">
              <a:off x="4224" y="2112"/>
              <a:ext cx="144" cy="19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eaLnBrk="1" hangingPunct="1"/>
              <a:endParaRPr lang="en-US" sz="2400" b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530454" name="Line 22"/>
            <p:cNvSpPr>
              <a:spLocks noChangeShapeType="1"/>
            </p:cNvSpPr>
            <p:nvPr/>
          </p:nvSpPr>
          <p:spPr bwMode="auto">
            <a:xfrm>
              <a:off x="4032" y="2688"/>
              <a:ext cx="48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eaLnBrk="1" hangingPunct="1"/>
              <a:endParaRPr lang="en-US" sz="2400" b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530455" name="Line 23"/>
            <p:cNvSpPr>
              <a:spLocks noChangeShapeType="1"/>
            </p:cNvSpPr>
            <p:nvPr/>
          </p:nvSpPr>
          <p:spPr bwMode="auto">
            <a:xfrm flipH="1">
              <a:off x="4224" y="2112"/>
              <a:ext cx="720" cy="72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eaLnBrk="1" hangingPunct="1"/>
              <a:endParaRPr lang="en-US" sz="2400" b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530456" name="Line 24"/>
            <p:cNvSpPr>
              <a:spLocks noChangeShapeType="1"/>
            </p:cNvSpPr>
            <p:nvPr/>
          </p:nvSpPr>
          <p:spPr bwMode="auto">
            <a:xfrm flipH="1">
              <a:off x="3840" y="3168"/>
              <a:ext cx="144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eaLnBrk="1" hangingPunct="1"/>
              <a:endParaRPr lang="en-US" sz="2400" b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530457" name="Line 25"/>
            <p:cNvSpPr>
              <a:spLocks noChangeShapeType="1"/>
            </p:cNvSpPr>
            <p:nvPr/>
          </p:nvSpPr>
          <p:spPr bwMode="auto">
            <a:xfrm>
              <a:off x="4272" y="3168"/>
              <a:ext cx="144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eaLnBrk="1" hangingPunct="1"/>
              <a:endParaRPr lang="en-US" sz="2400" b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530458" name="Group 26"/>
          <p:cNvGrpSpPr>
            <a:grpSpLocks/>
          </p:cNvGrpSpPr>
          <p:nvPr/>
        </p:nvGrpSpPr>
        <p:grpSpPr bwMode="auto">
          <a:xfrm>
            <a:off x="4800600" y="5791200"/>
            <a:ext cx="3733800" cy="366713"/>
            <a:chOff x="3024" y="3648"/>
            <a:chExt cx="2352" cy="231"/>
          </a:xfrm>
        </p:grpSpPr>
        <p:sp>
          <p:nvSpPr>
            <p:cNvPr id="530459" name="Text Box 27"/>
            <p:cNvSpPr txBox="1">
              <a:spLocks noChangeArrowheads="1"/>
            </p:cNvSpPr>
            <p:nvPr/>
          </p:nvSpPr>
          <p:spPr bwMode="auto">
            <a:xfrm>
              <a:off x="3120" y="3648"/>
              <a:ext cx="225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>
                  <a:solidFill>
                    <a:srgbClr val="000000"/>
                  </a:solidFill>
                  <a:latin typeface="Arial" charset="0"/>
                </a:rPr>
                <a:t>RAW          WAW         WAR </a:t>
              </a:r>
            </a:p>
          </p:txBody>
        </p:sp>
        <p:sp>
          <p:nvSpPr>
            <p:cNvPr id="530460" name="Rectangle 28"/>
            <p:cNvSpPr>
              <a:spLocks noChangeArrowheads="1"/>
            </p:cNvSpPr>
            <p:nvPr/>
          </p:nvSpPr>
          <p:spPr bwMode="auto">
            <a:xfrm>
              <a:off x="3024" y="3696"/>
              <a:ext cx="144" cy="144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sz="2400" b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530461" name="Rectangle 29"/>
            <p:cNvSpPr>
              <a:spLocks noChangeArrowheads="1"/>
            </p:cNvSpPr>
            <p:nvPr/>
          </p:nvSpPr>
          <p:spPr bwMode="auto">
            <a:xfrm>
              <a:off x="3744" y="3696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sz="2400" b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530462" name="Rectangle 30"/>
            <p:cNvSpPr>
              <a:spLocks noChangeArrowheads="1"/>
            </p:cNvSpPr>
            <p:nvPr/>
          </p:nvSpPr>
          <p:spPr bwMode="auto">
            <a:xfrm>
              <a:off x="4464" y="3696"/>
              <a:ext cx="144" cy="14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sz="2400" b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sp>
        <p:nvSpPr>
          <p:cNvPr id="34" name="TextBox 33"/>
          <p:cNvSpPr txBox="1"/>
          <p:nvPr/>
        </p:nvSpPr>
        <p:spPr>
          <a:xfrm>
            <a:off x="0" y="0"/>
            <a:ext cx="14382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/>
            <a:r>
              <a:rPr lang="en-US" sz="1200" b="1" dirty="0">
                <a:solidFill>
                  <a:srgbClr val="00B0F0"/>
                </a:solidFill>
                <a:latin typeface="Times New Roman" pitchFamily="18" charset="0"/>
              </a:rPr>
              <a:t>Dynamic execution</a:t>
            </a:r>
          </a:p>
          <a:p>
            <a:pPr eaLnBrk="1" hangingPunct="1"/>
            <a:r>
              <a:rPr lang="en-US" sz="1200" b="1" dirty="0">
                <a:solidFill>
                  <a:srgbClr val="FF0000"/>
                </a:solidFill>
                <a:latin typeface="Times New Roman" pitchFamily="18" charset="0"/>
              </a:rPr>
              <a:t>  Hazards</a:t>
            </a:r>
          </a:p>
          <a:p>
            <a:pPr eaLnBrk="1" hangingPunct="1"/>
            <a:r>
              <a:rPr lang="en-US" sz="1200" b="1" dirty="0">
                <a:solidFill>
                  <a:srgbClr val="FF0000"/>
                </a:solidFill>
                <a:latin typeface="Times New Roman" pitchFamily="18" charset="0"/>
              </a:rPr>
              <a:t>  </a:t>
            </a:r>
            <a:r>
              <a:rPr lang="en-US" sz="1200" b="1" dirty="0">
                <a:solidFill>
                  <a:srgbClr val="00B0F0"/>
                </a:solidFill>
                <a:latin typeface="Times New Roman" pitchFamily="18" charset="0"/>
              </a:rPr>
              <a:t>Renaming  </a:t>
            </a:r>
          </a:p>
        </p:txBody>
      </p:sp>
    </p:spTree>
    <p:extLst>
      <p:ext uri="{BB962C8B-B14F-4D97-AF65-F5344CB8AC3E}">
        <p14:creationId xmlns:p14="http://schemas.microsoft.com/office/powerpoint/2010/main" val="388941174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30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30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FB8B9-43E2-4C79-A97A-2084B0179562}" type="slidenum">
              <a:rPr lang="en-US" smtClean="0">
                <a:solidFill>
                  <a:srgbClr val="000000"/>
                </a:solidFill>
              </a:rPr>
              <a:pPr/>
              <a:t>17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32482" name="Rectangle 2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/>
            <a:r>
              <a:rPr lang="en-US" sz="4000" dirty="0">
                <a:solidFill>
                  <a:srgbClr val="221304"/>
                </a:solidFill>
                <a:latin typeface="Comic Sans MS" pitchFamily="66" charset="0"/>
              </a:rPr>
              <a:t>Eliminating False Dependencies</a:t>
            </a:r>
          </a:p>
        </p:txBody>
      </p:sp>
      <p:sp>
        <p:nvSpPr>
          <p:cNvPr id="532483" name="Rectangle 3"/>
          <p:cNvSpPr>
            <a:spLocks noChangeArrowheads="1"/>
          </p:cNvSpPr>
          <p:nvPr/>
        </p:nvSpPr>
        <p:spPr bwMode="auto">
          <a:xfrm>
            <a:off x="457200" y="1295400"/>
            <a:ext cx="27432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600" b="1">
                <a:solidFill>
                  <a:srgbClr val="000000"/>
                </a:solidFill>
                <a:latin typeface="Courier New" pitchFamily="49" charset="0"/>
              </a:rPr>
              <a:t>R1=MEM[R3+4]   // A</a:t>
            </a: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600" b="1">
                <a:solidFill>
                  <a:srgbClr val="000000"/>
                </a:solidFill>
                <a:latin typeface="Courier New" pitchFamily="49" charset="0"/>
              </a:rPr>
              <a:t>R2=MEM[R3+8]   // B</a:t>
            </a: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600" b="1">
                <a:solidFill>
                  <a:srgbClr val="000000"/>
                </a:solidFill>
                <a:latin typeface="Courier New" pitchFamily="49" charset="0"/>
              </a:rPr>
              <a:t>R1=R1*R2       // C</a:t>
            </a: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600" b="1">
                <a:solidFill>
                  <a:srgbClr val="000000"/>
                </a:solidFill>
                <a:latin typeface="Courier New" pitchFamily="49" charset="0"/>
              </a:rPr>
              <a:t>MEM[R3+4]=R1   // D</a:t>
            </a: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600" b="1">
                <a:solidFill>
                  <a:srgbClr val="000000"/>
                </a:solidFill>
                <a:latin typeface="Courier New" pitchFamily="49" charset="0"/>
              </a:rPr>
              <a:t>MEM[R3+8]=R1   // E</a:t>
            </a: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600" b="1">
                <a:solidFill>
                  <a:srgbClr val="000000"/>
                </a:solidFill>
                <a:latin typeface="Courier New" pitchFamily="49" charset="0"/>
              </a:rPr>
              <a:t>R1=MEM[R3+12]  // F</a:t>
            </a: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600" b="1">
                <a:solidFill>
                  <a:srgbClr val="000000"/>
                </a:solidFill>
                <a:latin typeface="Courier New" pitchFamily="49" charset="0"/>
              </a:rPr>
              <a:t>R2=MEM[R3+16]  // G</a:t>
            </a: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600" b="1">
                <a:solidFill>
                  <a:srgbClr val="000000"/>
                </a:solidFill>
                <a:latin typeface="Courier New" pitchFamily="49" charset="0"/>
              </a:rPr>
              <a:t>R1=R1*R2       // H</a:t>
            </a: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600" b="1">
                <a:solidFill>
                  <a:srgbClr val="000000"/>
                </a:solidFill>
                <a:latin typeface="Courier New" pitchFamily="49" charset="0"/>
              </a:rPr>
              <a:t>MEM[R3+12]=R1  // I</a:t>
            </a: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600" b="1">
                <a:solidFill>
                  <a:srgbClr val="000000"/>
                </a:solidFill>
                <a:latin typeface="Courier New" pitchFamily="49" charset="0"/>
              </a:rPr>
              <a:t>MEM[R3+16]=R1  // J</a:t>
            </a: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1400" b="1">
              <a:solidFill>
                <a:srgbClr val="000000"/>
              </a:solidFill>
              <a:latin typeface="Courier New" pitchFamily="49" charset="0"/>
            </a:endParaRP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32484" name="Rectangle 4"/>
          <p:cNvSpPr>
            <a:spLocks noChangeArrowheads="1"/>
          </p:cNvSpPr>
          <p:nvPr/>
        </p:nvSpPr>
        <p:spPr bwMode="auto">
          <a:xfrm>
            <a:off x="3276600" y="1600200"/>
            <a:ext cx="54102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rgbClr val="000000"/>
                </a:solidFill>
                <a:latin typeface="Times New Roman" pitchFamily="18" charset="0"/>
              </a:rPr>
              <a:t>Well, logically there is no reason for F-J to be dependent on A-E.  So…..</a:t>
            </a:r>
          </a:p>
          <a:p>
            <a:pPr marL="1143000" lvl="2" indent="-228600" eaLnBrk="1" hangingPunct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</a:rPr>
              <a:t>ABFG</a:t>
            </a:r>
          </a:p>
          <a:p>
            <a:pPr marL="1143000" lvl="2" indent="-228600" eaLnBrk="1" hangingPunct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</a:rPr>
              <a:t>CH</a:t>
            </a:r>
          </a:p>
          <a:p>
            <a:pPr marL="1143000" lvl="2" indent="-228600" eaLnBrk="1" hangingPunct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</a:rPr>
              <a:t>DEIJ</a:t>
            </a:r>
          </a:p>
          <a:p>
            <a:pPr marL="742950" lvl="1" indent="-285750" eaLnBrk="1" hangingPunct="1">
              <a:lnSpc>
                <a:spcPct val="80000"/>
              </a:lnSpc>
              <a:spcBef>
                <a:spcPct val="20000"/>
              </a:spcBef>
              <a:buFontTx/>
              <a:buChar char="–"/>
            </a:pPr>
            <a:r>
              <a:rPr lang="en-US" sz="2400" dirty="0">
                <a:solidFill>
                  <a:srgbClr val="000000"/>
                </a:solidFill>
                <a:latin typeface="Times New Roman" pitchFamily="18" charset="0"/>
              </a:rPr>
              <a:t>Should be possible.</a:t>
            </a: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rgbClr val="000000"/>
                </a:solidFill>
                <a:latin typeface="Times New Roman" pitchFamily="18" charset="0"/>
              </a:rPr>
              <a:t>But that would cause either C or H to have the wrong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</a:rPr>
              <a:t>reg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</a:rPr>
              <a:t> inputs</a:t>
            </a: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rgbClr val="000000"/>
                </a:solidFill>
                <a:latin typeface="Times New Roman" pitchFamily="18" charset="0"/>
              </a:rPr>
              <a:t>How do we fix this?</a:t>
            </a:r>
          </a:p>
          <a:p>
            <a:pPr marL="742950" lvl="1" indent="-285750" eaLnBrk="1" hangingPunct="1">
              <a:lnSpc>
                <a:spcPct val="80000"/>
              </a:lnSpc>
              <a:spcBef>
                <a:spcPct val="20000"/>
              </a:spcBef>
              <a:buFontTx/>
              <a:buChar char="–"/>
            </a:pPr>
            <a:r>
              <a:rPr lang="en-US" sz="2400" dirty="0">
                <a:solidFill>
                  <a:srgbClr val="000000"/>
                </a:solidFill>
                <a:latin typeface="Times New Roman" pitchFamily="18" charset="0"/>
              </a:rPr>
              <a:t>Remember, the dependency is really on the </a:t>
            </a:r>
            <a:r>
              <a:rPr lang="en-US" sz="2400" i="1" dirty="0">
                <a:solidFill>
                  <a:srgbClr val="000000"/>
                </a:solidFill>
                <a:latin typeface="Times New Roman" pitchFamily="18" charset="0"/>
              </a:rPr>
              <a:t>name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</a:rPr>
              <a:t> of the register</a:t>
            </a:r>
          </a:p>
          <a:p>
            <a:pPr marL="742950" lvl="1" indent="-285750" eaLnBrk="1" hangingPunct="1">
              <a:lnSpc>
                <a:spcPct val="80000"/>
              </a:lnSpc>
              <a:spcBef>
                <a:spcPct val="20000"/>
              </a:spcBef>
              <a:buFontTx/>
              <a:buChar char="–"/>
            </a:pPr>
            <a:r>
              <a:rPr lang="en-US" sz="2400" dirty="0">
                <a:solidFill>
                  <a:srgbClr val="000000"/>
                </a:solidFill>
                <a:latin typeface="Times New Roman" pitchFamily="18" charset="0"/>
              </a:rPr>
              <a:t>So… change the register names!</a:t>
            </a:r>
          </a:p>
        </p:txBody>
      </p:sp>
      <p:grpSp>
        <p:nvGrpSpPr>
          <p:cNvPr id="532485" name="Group 5"/>
          <p:cNvGrpSpPr>
            <a:grpSpLocks/>
          </p:cNvGrpSpPr>
          <p:nvPr/>
        </p:nvGrpSpPr>
        <p:grpSpPr bwMode="auto">
          <a:xfrm>
            <a:off x="914400" y="4038600"/>
            <a:ext cx="1571625" cy="2667000"/>
            <a:chOff x="3648" y="912"/>
            <a:chExt cx="1470" cy="2736"/>
          </a:xfrm>
        </p:grpSpPr>
        <p:grpSp>
          <p:nvGrpSpPr>
            <p:cNvPr id="532486" name="Group 6"/>
            <p:cNvGrpSpPr>
              <a:grpSpLocks/>
            </p:cNvGrpSpPr>
            <p:nvPr/>
          </p:nvGrpSpPr>
          <p:grpSpPr bwMode="auto">
            <a:xfrm>
              <a:off x="3648" y="912"/>
              <a:ext cx="942" cy="1152"/>
              <a:chOff x="3648" y="912"/>
              <a:chExt cx="942" cy="1152"/>
            </a:xfrm>
          </p:grpSpPr>
          <p:sp>
            <p:nvSpPr>
              <p:cNvPr id="532487" name="WordArt 7"/>
              <p:cNvSpPr>
                <a:spLocks noChangeArrowheads="1" noChangeShapeType="1" noTextEdit="1"/>
              </p:cNvSpPr>
              <p:nvPr/>
            </p:nvSpPr>
            <p:spPr bwMode="auto">
              <a:xfrm>
                <a:off x="3648" y="912"/>
                <a:ext cx="222" cy="288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 eaLnBrk="1" hangingPunct="1"/>
                <a:r>
                  <a:rPr lang="en-US" sz="3600" b="1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FFFFFF"/>
                    </a:solidFill>
                    <a:latin typeface="Arial Black"/>
                  </a:rPr>
                  <a:t>A</a:t>
                </a:r>
              </a:p>
            </p:txBody>
          </p:sp>
          <p:sp>
            <p:nvSpPr>
              <p:cNvPr id="532488" name="WordArt 8"/>
              <p:cNvSpPr>
                <a:spLocks noChangeArrowheads="1" noChangeShapeType="1" noTextEdit="1"/>
              </p:cNvSpPr>
              <p:nvPr/>
            </p:nvSpPr>
            <p:spPr bwMode="auto">
              <a:xfrm>
                <a:off x="4368" y="1776"/>
                <a:ext cx="222" cy="288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 eaLnBrk="1" hangingPunct="1"/>
                <a:r>
                  <a:rPr lang="en-US" sz="3600" b="1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FFFFFF"/>
                    </a:solidFill>
                    <a:latin typeface="Arial Black"/>
                  </a:rPr>
                  <a:t>E</a:t>
                </a:r>
              </a:p>
            </p:txBody>
          </p:sp>
          <p:sp>
            <p:nvSpPr>
              <p:cNvPr id="532489" name="WordArt 9"/>
              <p:cNvSpPr>
                <a:spLocks noChangeArrowheads="1" noChangeShapeType="1" noTextEdit="1"/>
              </p:cNvSpPr>
              <p:nvPr/>
            </p:nvSpPr>
            <p:spPr bwMode="auto">
              <a:xfrm>
                <a:off x="3648" y="1776"/>
                <a:ext cx="222" cy="288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 eaLnBrk="1" hangingPunct="1"/>
                <a:r>
                  <a:rPr lang="en-US" sz="3600" b="1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FFFFFF"/>
                    </a:solidFill>
                    <a:latin typeface="Arial Black"/>
                  </a:rPr>
                  <a:t>D</a:t>
                </a:r>
              </a:p>
            </p:txBody>
          </p:sp>
          <p:sp>
            <p:nvSpPr>
              <p:cNvPr id="532490" name="WordArt 10"/>
              <p:cNvSpPr>
                <a:spLocks noChangeArrowheads="1" noChangeShapeType="1" noTextEdit="1"/>
              </p:cNvSpPr>
              <p:nvPr/>
            </p:nvSpPr>
            <p:spPr bwMode="auto">
              <a:xfrm>
                <a:off x="3984" y="1392"/>
                <a:ext cx="222" cy="288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 eaLnBrk="1" hangingPunct="1"/>
                <a:r>
                  <a:rPr lang="en-US" sz="3600" b="1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FFFFFF"/>
                    </a:solidFill>
                    <a:latin typeface="Arial Black"/>
                  </a:rPr>
                  <a:t>C</a:t>
                </a:r>
              </a:p>
            </p:txBody>
          </p:sp>
          <p:sp>
            <p:nvSpPr>
              <p:cNvPr id="532491" name="WordArt 11"/>
              <p:cNvSpPr>
                <a:spLocks noChangeArrowheads="1" noChangeShapeType="1" noTextEdit="1"/>
              </p:cNvSpPr>
              <p:nvPr/>
            </p:nvSpPr>
            <p:spPr bwMode="auto">
              <a:xfrm>
                <a:off x="4320" y="912"/>
                <a:ext cx="222" cy="288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 eaLnBrk="1" hangingPunct="1"/>
                <a:r>
                  <a:rPr lang="en-US" sz="3600" b="1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FFFFFF"/>
                    </a:solidFill>
                    <a:latin typeface="Arial Black"/>
                  </a:rPr>
                  <a:t>B</a:t>
                </a:r>
              </a:p>
            </p:txBody>
          </p:sp>
          <p:sp>
            <p:nvSpPr>
              <p:cNvPr id="532492" name="Line 12"/>
              <p:cNvSpPr>
                <a:spLocks noChangeShapeType="1"/>
              </p:cNvSpPr>
              <p:nvPr/>
            </p:nvSpPr>
            <p:spPr bwMode="auto">
              <a:xfrm>
                <a:off x="3888" y="1200"/>
                <a:ext cx="144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pPr eaLnBrk="1" hangingPunct="1"/>
                <a:endParaRPr lang="en-US" sz="2400" b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32493" name="Line 13"/>
              <p:cNvSpPr>
                <a:spLocks noChangeShapeType="1"/>
              </p:cNvSpPr>
              <p:nvPr/>
            </p:nvSpPr>
            <p:spPr bwMode="auto">
              <a:xfrm flipH="1">
                <a:off x="4176" y="1200"/>
                <a:ext cx="144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pPr eaLnBrk="1" hangingPunct="1"/>
                <a:endParaRPr lang="en-US" sz="2400" b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32494" name="Line 14"/>
              <p:cNvSpPr>
                <a:spLocks noChangeShapeType="1"/>
              </p:cNvSpPr>
              <p:nvPr/>
            </p:nvSpPr>
            <p:spPr bwMode="auto">
              <a:xfrm flipH="1">
                <a:off x="3840" y="1680"/>
                <a:ext cx="144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pPr eaLnBrk="1" hangingPunct="1"/>
                <a:endParaRPr lang="en-US" sz="2400" b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32495" name="Line 15"/>
              <p:cNvSpPr>
                <a:spLocks noChangeShapeType="1"/>
              </p:cNvSpPr>
              <p:nvPr/>
            </p:nvSpPr>
            <p:spPr bwMode="auto">
              <a:xfrm>
                <a:off x="4176" y="1680"/>
                <a:ext cx="19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pPr eaLnBrk="1" hangingPunct="1"/>
                <a:endParaRPr lang="en-US" sz="2400" b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532496" name="Group 16"/>
            <p:cNvGrpSpPr>
              <a:grpSpLocks/>
            </p:cNvGrpSpPr>
            <p:nvPr/>
          </p:nvGrpSpPr>
          <p:grpSpPr bwMode="auto">
            <a:xfrm>
              <a:off x="3744" y="1632"/>
              <a:ext cx="1374" cy="2016"/>
              <a:chOff x="3744" y="1632"/>
              <a:chExt cx="1374" cy="2016"/>
            </a:xfrm>
          </p:grpSpPr>
          <p:sp>
            <p:nvSpPr>
              <p:cNvPr id="532497" name="WordArt 17"/>
              <p:cNvSpPr>
                <a:spLocks noChangeArrowheads="1" noChangeShapeType="1" noTextEdit="1"/>
              </p:cNvSpPr>
              <p:nvPr/>
            </p:nvSpPr>
            <p:spPr bwMode="auto">
              <a:xfrm>
                <a:off x="3984" y="2880"/>
                <a:ext cx="222" cy="288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 eaLnBrk="1" hangingPunct="1"/>
                <a:r>
                  <a:rPr lang="en-US" sz="3600" b="1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FFFFFF"/>
                    </a:solidFill>
                    <a:latin typeface="Arial Black"/>
                  </a:rPr>
                  <a:t>H</a:t>
                </a:r>
              </a:p>
            </p:txBody>
          </p:sp>
          <p:sp>
            <p:nvSpPr>
              <p:cNvPr id="532498" name="WordArt 18"/>
              <p:cNvSpPr>
                <a:spLocks noChangeArrowheads="1" noChangeShapeType="1" noTextEdit="1"/>
              </p:cNvSpPr>
              <p:nvPr/>
            </p:nvSpPr>
            <p:spPr bwMode="auto">
              <a:xfrm>
                <a:off x="3984" y="2352"/>
                <a:ext cx="222" cy="288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 eaLnBrk="1" hangingPunct="1"/>
                <a:r>
                  <a:rPr lang="en-US" sz="3600" b="1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FFFFFF"/>
                    </a:solidFill>
                    <a:latin typeface="Arial Black"/>
                  </a:rPr>
                  <a:t>F</a:t>
                </a:r>
              </a:p>
            </p:txBody>
          </p:sp>
          <p:sp>
            <p:nvSpPr>
              <p:cNvPr id="532499" name="WordArt 19"/>
              <p:cNvSpPr>
                <a:spLocks noChangeArrowheads="1" noChangeShapeType="1" noTextEdit="1"/>
              </p:cNvSpPr>
              <p:nvPr/>
            </p:nvSpPr>
            <p:spPr bwMode="auto">
              <a:xfrm>
                <a:off x="4896" y="1776"/>
                <a:ext cx="222" cy="288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 eaLnBrk="1" hangingPunct="1"/>
                <a:r>
                  <a:rPr lang="en-US" sz="3600" b="1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FFFFFF"/>
                    </a:solidFill>
                    <a:latin typeface="Arial Black"/>
                  </a:rPr>
                  <a:t>G</a:t>
                </a:r>
              </a:p>
            </p:txBody>
          </p:sp>
          <p:sp>
            <p:nvSpPr>
              <p:cNvPr id="532500" name="WordArt 20"/>
              <p:cNvSpPr>
                <a:spLocks noChangeArrowheads="1" noChangeShapeType="1" noTextEdit="1"/>
              </p:cNvSpPr>
              <p:nvPr/>
            </p:nvSpPr>
            <p:spPr bwMode="auto">
              <a:xfrm>
                <a:off x="4368" y="3360"/>
                <a:ext cx="222" cy="288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 eaLnBrk="1" hangingPunct="1"/>
                <a:r>
                  <a:rPr lang="en-US" sz="3600" b="1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FFFFFF"/>
                    </a:solidFill>
                    <a:latin typeface="Arial Black"/>
                  </a:rPr>
                  <a:t>J</a:t>
                </a:r>
              </a:p>
            </p:txBody>
          </p:sp>
          <p:sp>
            <p:nvSpPr>
              <p:cNvPr id="532501" name="WordArt 21"/>
              <p:cNvSpPr>
                <a:spLocks noChangeArrowheads="1" noChangeShapeType="1" noTextEdit="1"/>
              </p:cNvSpPr>
              <p:nvPr/>
            </p:nvSpPr>
            <p:spPr bwMode="auto">
              <a:xfrm>
                <a:off x="3744" y="3360"/>
                <a:ext cx="96" cy="288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 eaLnBrk="1" hangingPunct="1"/>
                <a:r>
                  <a:rPr lang="en-US" sz="3600" b="1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FFFFFF"/>
                    </a:solidFill>
                    <a:latin typeface="Arial Black"/>
                  </a:rPr>
                  <a:t>I</a:t>
                </a:r>
              </a:p>
            </p:txBody>
          </p:sp>
          <p:sp>
            <p:nvSpPr>
              <p:cNvPr id="532502" name="Line 22"/>
              <p:cNvSpPr>
                <a:spLocks noChangeShapeType="1"/>
              </p:cNvSpPr>
              <p:nvPr/>
            </p:nvSpPr>
            <p:spPr bwMode="auto">
              <a:xfrm>
                <a:off x="4224" y="1632"/>
                <a:ext cx="672" cy="144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pPr eaLnBrk="1" hangingPunct="1"/>
                <a:endParaRPr lang="en-US" sz="2400" b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32503" name="Line 23"/>
              <p:cNvSpPr>
                <a:spLocks noChangeShapeType="1"/>
              </p:cNvSpPr>
              <p:nvPr/>
            </p:nvSpPr>
            <p:spPr bwMode="auto">
              <a:xfrm flipH="1">
                <a:off x="4224" y="2112"/>
                <a:ext cx="144" cy="192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pPr eaLnBrk="1" hangingPunct="1"/>
                <a:endParaRPr lang="en-US" sz="2400" b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32504" name="Line 24"/>
              <p:cNvSpPr>
                <a:spLocks noChangeShapeType="1"/>
              </p:cNvSpPr>
              <p:nvPr/>
            </p:nvSpPr>
            <p:spPr bwMode="auto">
              <a:xfrm>
                <a:off x="4032" y="2688"/>
                <a:ext cx="48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pPr eaLnBrk="1" hangingPunct="1"/>
                <a:endParaRPr lang="en-US" sz="2400" b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32505" name="Line 25"/>
              <p:cNvSpPr>
                <a:spLocks noChangeShapeType="1"/>
              </p:cNvSpPr>
              <p:nvPr/>
            </p:nvSpPr>
            <p:spPr bwMode="auto">
              <a:xfrm flipH="1">
                <a:off x="4224" y="2112"/>
                <a:ext cx="720" cy="72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pPr eaLnBrk="1" hangingPunct="1"/>
                <a:endParaRPr lang="en-US" sz="2400" b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32506" name="Line 26"/>
              <p:cNvSpPr>
                <a:spLocks noChangeShapeType="1"/>
              </p:cNvSpPr>
              <p:nvPr/>
            </p:nvSpPr>
            <p:spPr bwMode="auto">
              <a:xfrm flipH="1">
                <a:off x="3840" y="3168"/>
                <a:ext cx="144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pPr eaLnBrk="1" hangingPunct="1"/>
                <a:endParaRPr lang="en-US" sz="2400" b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32507" name="Line 27"/>
              <p:cNvSpPr>
                <a:spLocks noChangeShapeType="1"/>
              </p:cNvSpPr>
              <p:nvPr/>
            </p:nvSpPr>
            <p:spPr bwMode="auto">
              <a:xfrm>
                <a:off x="4272" y="3168"/>
                <a:ext cx="144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pPr eaLnBrk="1" hangingPunct="1"/>
                <a:endParaRPr lang="en-US" sz="2400" b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31" name="TextBox 30"/>
          <p:cNvSpPr txBox="1"/>
          <p:nvPr/>
        </p:nvSpPr>
        <p:spPr>
          <a:xfrm>
            <a:off x="0" y="0"/>
            <a:ext cx="14382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/>
            <a:r>
              <a:rPr lang="en-US" sz="1200" b="1" dirty="0">
                <a:solidFill>
                  <a:srgbClr val="00B0F0"/>
                </a:solidFill>
                <a:latin typeface="Times New Roman" pitchFamily="18" charset="0"/>
              </a:rPr>
              <a:t>Dynamic execution</a:t>
            </a:r>
          </a:p>
          <a:p>
            <a:pPr eaLnBrk="1" hangingPunct="1"/>
            <a:r>
              <a:rPr lang="en-US" sz="1200" b="1" dirty="0">
                <a:solidFill>
                  <a:srgbClr val="FF0000"/>
                </a:solidFill>
                <a:latin typeface="Times New Roman" pitchFamily="18" charset="0"/>
              </a:rPr>
              <a:t>  Hazards</a:t>
            </a:r>
          </a:p>
          <a:p>
            <a:pPr eaLnBrk="1" hangingPunct="1"/>
            <a:r>
              <a:rPr lang="en-US" sz="1200" b="1" dirty="0">
                <a:solidFill>
                  <a:srgbClr val="FF0000"/>
                </a:solidFill>
                <a:latin typeface="Times New Roman" pitchFamily="18" charset="0"/>
              </a:rPr>
              <a:t>  </a:t>
            </a:r>
            <a:r>
              <a:rPr lang="en-US" sz="1200" b="1" dirty="0">
                <a:solidFill>
                  <a:srgbClr val="00B0F0"/>
                </a:solidFill>
                <a:latin typeface="Times New Roman" pitchFamily="18" charset="0"/>
              </a:rPr>
              <a:t>Renaming  </a:t>
            </a:r>
          </a:p>
        </p:txBody>
      </p:sp>
    </p:spTree>
    <p:extLst>
      <p:ext uri="{BB962C8B-B14F-4D97-AF65-F5344CB8AC3E}">
        <p14:creationId xmlns:p14="http://schemas.microsoft.com/office/powerpoint/2010/main" val="408459462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32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32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4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324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324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4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324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324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4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324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324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4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324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324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4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324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324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4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324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324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48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3248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3248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48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3248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3248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484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EECA7-6D29-48A0-9801-4C01DBC61348}" type="slidenum">
              <a:rPr lang="en-US" smtClean="0">
                <a:solidFill>
                  <a:srgbClr val="000000"/>
                </a:solidFill>
              </a:rPr>
              <a:pPr/>
              <a:t>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33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Register Renaming Concept</a:t>
            </a:r>
          </a:p>
        </p:txBody>
      </p:sp>
      <p:sp>
        <p:nvSpPr>
          <p:cNvPr id="533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dirty="0"/>
              <a:t>The register names are arbitrary</a:t>
            </a:r>
          </a:p>
          <a:p>
            <a:pPr lvl="1"/>
            <a:r>
              <a:rPr lang="en-US" dirty="0"/>
              <a:t>The register name only needs to be consistent between writes.</a:t>
            </a:r>
          </a:p>
          <a:p>
            <a:pPr lvl="2">
              <a:buFontTx/>
              <a:buNone/>
            </a:pPr>
            <a:r>
              <a:rPr lang="en-US" dirty="0"/>
              <a:t>R1= …..</a:t>
            </a:r>
          </a:p>
          <a:p>
            <a:pPr lvl="2">
              <a:buFontTx/>
              <a:buNone/>
            </a:pPr>
            <a:r>
              <a:rPr lang="en-US" dirty="0"/>
              <a:t>…. = R1 ….</a:t>
            </a:r>
          </a:p>
          <a:p>
            <a:pPr lvl="2">
              <a:buFontTx/>
              <a:buNone/>
            </a:pPr>
            <a:r>
              <a:rPr lang="en-US" dirty="0"/>
              <a:t>….= … R1</a:t>
            </a:r>
          </a:p>
          <a:p>
            <a:pPr lvl="2">
              <a:buFontTx/>
              <a:buNone/>
            </a:pPr>
            <a:r>
              <a:rPr lang="en-US" dirty="0"/>
              <a:t>R1= ….</a:t>
            </a:r>
          </a:p>
          <a:p>
            <a:pPr lvl="2"/>
            <a:endParaRPr lang="en-US" dirty="0"/>
          </a:p>
        </p:txBody>
      </p:sp>
      <p:sp>
        <p:nvSpPr>
          <p:cNvPr id="533508" name="AutoShape 4"/>
          <p:cNvSpPr>
            <a:spLocks/>
          </p:cNvSpPr>
          <p:nvPr/>
        </p:nvSpPr>
        <p:spPr bwMode="auto">
          <a:xfrm>
            <a:off x="3276600" y="3276600"/>
            <a:ext cx="762000" cy="1219200"/>
          </a:xfrm>
          <a:prstGeom prst="rightBrace">
            <a:avLst>
              <a:gd name="adj1" fmla="val 13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sz="2400" b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33509" name="Text Box 5"/>
          <p:cNvSpPr txBox="1">
            <a:spLocks noChangeArrowheads="1"/>
          </p:cNvSpPr>
          <p:nvPr/>
        </p:nvSpPr>
        <p:spPr bwMode="auto">
          <a:xfrm>
            <a:off x="4095750" y="3505200"/>
            <a:ext cx="50482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dirty="0">
                <a:solidFill>
                  <a:srgbClr val="000000"/>
                </a:solidFill>
                <a:latin typeface="Arial" charset="0"/>
              </a:rPr>
              <a:t>The value in R1 is “alive” from when the value is</a:t>
            </a:r>
          </a:p>
          <a:p>
            <a:pPr eaLnBrk="1" hangingPunct="1"/>
            <a:r>
              <a:rPr lang="en-US" dirty="0">
                <a:solidFill>
                  <a:srgbClr val="000000"/>
                </a:solidFill>
                <a:latin typeface="Arial" charset="0"/>
              </a:rPr>
              <a:t>written until the last read of that value.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0" y="0"/>
            <a:ext cx="14382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/>
            <a:r>
              <a:rPr lang="en-US" sz="1200" b="1" dirty="0">
                <a:solidFill>
                  <a:srgbClr val="00B0F0"/>
                </a:solidFill>
                <a:latin typeface="Times New Roman" pitchFamily="18" charset="0"/>
              </a:rPr>
              <a:t>Dynamic execution</a:t>
            </a:r>
          </a:p>
          <a:p>
            <a:pPr eaLnBrk="1" hangingPunct="1"/>
            <a:r>
              <a:rPr lang="en-US" sz="1200" b="1" dirty="0">
                <a:solidFill>
                  <a:srgbClr val="00B0F0"/>
                </a:solidFill>
                <a:latin typeface="Times New Roman" pitchFamily="18" charset="0"/>
              </a:rPr>
              <a:t>  Hazards</a:t>
            </a:r>
          </a:p>
          <a:p>
            <a:pPr eaLnBrk="1" hangingPunct="1"/>
            <a:r>
              <a:rPr lang="en-US" sz="1200" b="1" dirty="0">
                <a:solidFill>
                  <a:srgbClr val="FF0000"/>
                </a:solidFill>
                <a:latin typeface="Times New Roman" pitchFamily="18" charset="0"/>
              </a:rPr>
              <a:t>  Renaming  </a:t>
            </a:r>
          </a:p>
        </p:txBody>
      </p:sp>
    </p:spTree>
    <p:extLst>
      <p:ext uri="{BB962C8B-B14F-4D97-AF65-F5344CB8AC3E}">
        <p14:creationId xmlns:p14="http://schemas.microsoft.com/office/powerpoint/2010/main" val="2109820203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46440-E2B8-4837-A05C-B1D7CB8DDEED}" type="slidenum">
              <a:rPr lang="en-US" smtClean="0">
                <a:solidFill>
                  <a:srgbClr val="000000"/>
                </a:solidFill>
              </a:rPr>
              <a:pPr/>
              <a:t>19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36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So after renaming, what happens to the dependencies?</a:t>
            </a:r>
          </a:p>
        </p:txBody>
      </p:sp>
      <p:sp>
        <p:nvSpPr>
          <p:cNvPr id="536579" name="Rectangle 3"/>
          <p:cNvSpPr>
            <a:spLocks noChangeArrowheads="1"/>
          </p:cNvSpPr>
          <p:nvPr/>
        </p:nvSpPr>
        <p:spPr bwMode="auto">
          <a:xfrm>
            <a:off x="533400" y="1524000"/>
            <a:ext cx="37338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2400" b="1">
                <a:solidFill>
                  <a:srgbClr val="000000"/>
                </a:solidFill>
                <a:latin typeface="Courier New" pitchFamily="49" charset="0"/>
              </a:rPr>
              <a:t>P1=MEM[R3+4]   //A</a:t>
            </a: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2400" b="1">
                <a:solidFill>
                  <a:srgbClr val="000000"/>
                </a:solidFill>
                <a:latin typeface="Courier New" pitchFamily="49" charset="0"/>
              </a:rPr>
              <a:t>P2=MEM[R3+8]   //B</a:t>
            </a: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2400" b="1">
                <a:solidFill>
                  <a:srgbClr val="000000"/>
                </a:solidFill>
                <a:latin typeface="Courier New" pitchFamily="49" charset="0"/>
              </a:rPr>
              <a:t>P3=P1*P2       //C</a:t>
            </a: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2400" b="1">
                <a:solidFill>
                  <a:srgbClr val="000000"/>
                </a:solidFill>
                <a:latin typeface="Courier New" pitchFamily="49" charset="0"/>
              </a:rPr>
              <a:t>MEM[R3+4]=P3   //D</a:t>
            </a: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2400" b="1">
                <a:solidFill>
                  <a:srgbClr val="000000"/>
                </a:solidFill>
                <a:latin typeface="Courier New" pitchFamily="49" charset="0"/>
              </a:rPr>
              <a:t>MEM[R3+8]=P3   //E</a:t>
            </a: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2400" b="1">
                <a:solidFill>
                  <a:srgbClr val="000000"/>
                </a:solidFill>
                <a:latin typeface="Courier New" pitchFamily="49" charset="0"/>
              </a:rPr>
              <a:t>P4=MEM[R3+12]  //F</a:t>
            </a: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2400" b="1">
                <a:solidFill>
                  <a:srgbClr val="000000"/>
                </a:solidFill>
                <a:latin typeface="Courier New" pitchFamily="49" charset="0"/>
              </a:rPr>
              <a:t>P5=MEM[R3+16]  //G</a:t>
            </a: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2400" b="1">
                <a:solidFill>
                  <a:srgbClr val="000000"/>
                </a:solidFill>
                <a:latin typeface="Courier New" pitchFamily="49" charset="0"/>
              </a:rPr>
              <a:t>P6=P4*P5       //H</a:t>
            </a: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2400" b="1">
                <a:solidFill>
                  <a:srgbClr val="000000"/>
                </a:solidFill>
                <a:latin typeface="Courier New" pitchFamily="49" charset="0"/>
              </a:rPr>
              <a:t>MEM[R3+12]=P6  //I</a:t>
            </a: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2400" b="1">
                <a:solidFill>
                  <a:srgbClr val="000000"/>
                </a:solidFill>
                <a:latin typeface="Courier New" pitchFamily="49" charset="0"/>
              </a:rPr>
              <a:t>MEM[R3+16]=P6  //J</a:t>
            </a: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000" b="1">
              <a:solidFill>
                <a:srgbClr val="000000"/>
              </a:solidFill>
              <a:latin typeface="Courier New" pitchFamily="49" charset="0"/>
            </a:endParaRP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grpSp>
        <p:nvGrpSpPr>
          <p:cNvPr id="536580" name="Group 4"/>
          <p:cNvGrpSpPr>
            <a:grpSpLocks/>
          </p:cNvGrpSpPr>
          <p:nvPr/>
        </p:nvGrpSpPr>
        <p:grpSpPr bwMode="auto">
          <a:xfrm>
            <a:off x="4953000" y="1676400"/>
            <a:ext cx="3429000" cy="1524000"/>
            <a:chOff x="3120" y="1056"/>
            <a:chExt cx="2160" cy="960"/>
          </a:xfrm>
        </p:grpSpPr>
        <p:sp>
          <p:nvSpPr>
            <p:cNvPr id="536581" name="WordArt 5"/>
            <p:cNvSpPr>
              <a:spLocks noChangeArrowheads="1" noChangeShapeType="1" noTextEdit="1"/>
            </p:cNvSpPr>
            <p:nvPr/>
          </p:nvSpPr>
          <p:spPr bwMode="auto">
            <a:xfrm>
              <a:off x="3120" y="1104"/>
              <a:ext cx="232" cy="227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eaLnBrk="1" hangingPunct="1"/>
              <a:r>
                <a:rPr lang="en-US" sz="3600" b="1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A</a:t>
              </a:r>
            </a:p>
          </p:txBody>
        </p:sp>
        <p:sp>
          <p:nvSpPr>
            <p:cNvPr id="536582" name="WordArt 6"/>
            <p:cNvSpPr>
              <a:spLocks noChangeArrowheads="1" noChangeShapeType="1" noTextEdit="1"/>
            </p:cNvSpPr>
            <p:nvPr/>
          </p:nvSpPr>
          <p:spPr bwMode="auto">
            <a:xfrm>
              <a:off x="3872" y="1786"/>
              <a:ext cx="232" cy="227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eaLnBrk="1" hangingPunct="1"/>
              <a:r>
                <a:rPr lang="en-US" sz="3600" b="1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E</a:t>
              </a:r>
            </a:p>
          </p:txBody>
        </p:sp>
        <p:sp>
          <p:nvSpPr>
            <p:cNvPr id="536583" name="WordArt 7"/>
            <p:cNvSpPr>
              <a:spLocks noChangeArrowheads="1" noChangeShapeType="1" noTextEdit="1"/>
            </p:cNvSpPr>
            <p:nvPr/>
          </p:nvSpPr>
          <p:spPr bwMode="auto">
            <a:xfrm>
              <a:off x="3120" y="1786"/>
              <a:ext cx="232" cy="227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eaLnBrk="1" hangingPunct="1"/>
              <a:r>
                <a:rPr lang="en-US" sz="3600" b="1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D</a:t>
              </a:r>
            </a:p>
          </p:txBody>
        </p:sp>
        <p:sp>
          <p:nvSpPr>
            <p:cNvPr id="536584" name="WordArt 8"/>
            <p:cNvSpPr>
              <a:spLocks noChangeArrowheads="1" noChangeShapeType="1" noTextEdit="1"/>
            </p:cNvSpPr>
            <p:nvPr/>
          </p:nvSpPr>
          <p:spPr bwMode="auto">
            <a:xfrm>
              <a:off x="3471" y="1483"/>
              <a:ext cx="232" cy="227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eaLnBrk="1" hangingPunct="1"/>
              <a:r>
                <a:rPr lang="en-US" sz="3600" b="1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C</a:t>
              </a:r>
            </a:p>
          </p:txBody>
        </p:sp>
        <p:sp>
          <p:nvSpPr>
            <p:cNvPr id="536585" name="WordArt 9"/>
            <p:cNvSpPr>
              <a:spLocks noChangeArrowheads="1" noChangeShapeType="1" noTextEdit="1"/>
            </p:cNvSpPr>
            <p:nvPr/>
          </p:nvSpPr>
          <p:spPr bwMode="auto">
            <a:xfrm>
              <a:off x="3822" y="1104"/>
              <a:ext cx="232" cy="227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eaLnBrk="1" hangingPunct="1"/>
              <a:r>
                <a:rPr lang="en-US" sz="3600" b="1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B</a:t>
              </a:r>
            </a:p>
          </p:txBody>
        </p:sp>
        <p:sp>
          <p:nvSpPr>
            <p:cNvPr id="536586" name="Line 10"/>
            <p:cNvSpPr>
              <a:spLocks noChangeShapeType="1"/>
            </p:cNvSpPr>
            <p:nvPr/>
          </p:nvSpPr>
          <p:spPr bwMode="auto">
            <a:xfrm>
              <a:off x="3371" y="1331"/>
              <a:ext cx="150" cy="11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eaLnBrk="1" hangingPunct="1"/>
              <a:endParaRPr lang="en-US" sz="2400" b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536587" name="Line 11"/>
            <p:cNvSpPr>
              <a:spLocks noChangeShapeType="1"/>
            </p:cNvSpPr>
            <p:nvPr/>
          </p:nvSpPr>
          <p:spPr bwMode="auto">
            <a:xfrm flipH="1">
              <a:off x="3672" y="1331"/>
              <a:ext cx="150" cy="11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eaLnBrk="1" hangingPunct="1"/>
              <a:endParaRPr lang="en-US" sz="2400" b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536588" name="Line 12"/>
            <p:cNvSpPr>
              <a:spLocks noChangeShapeType="1"/>
            </p:cNvSpPr>
            <p:nvPr/>
          </p:nvSpPr>
          <p:spPr bwMode="auto">
            <a:xfrm flipH="1">
              <a:off x="3321" y="1710"/>
              <a:ext cx="150" cy="7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eaLnBrk="1" hangingPunct="1"/>
              <a:endParaRPr lang="en-US" sz="2400" b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536589" name="Line 13"/>
            <p:cNvSpPr>
              <a:spLocks noChangeShapeType="1"/>
            </p:cNvSpPr>
            <p:nvPr/>
          </p:nvSpPr>
          <p:spPr bwMode="auto">
            <a:xfrm>
              <a:off x="3672" y="1710"/>
              <a:ext cx="200" cy="7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eaLnBrk="1" hangingPunct="1"/>
              <a:endParaRPr lang="en-US" sz="2400" b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536590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4647" y="1410"/>
              <a:ext cx="232" cy="227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eaLnBrk="1" hangingPunct="1"/>
              <a:r>
                <a:rPr lang="en-US" sz="3600" b="1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H</a:t>
              </a:r>
            </a:p>
          </p:txBody>
        </p:sp>
        <p:sp>
          <p:nvSpPr>
            <p:cNvPr id="536591" name="WordArt 15"/>
            <p:cNvSpPr>
              <a:spLocks noChangeArrowheads="1" noChangeShapeType="1" noTextEdit="1"/>
            </p:cNvSpPr>
            <p:nvPr/>
          </p:nvSpPr>
          <p:spPr bwMode="auto">
            <a:xfrm>
              <a:off x="4368" y="1056"/>
              <a:ext cx="232" cy="227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eaLnBrk="1" hangingPunct="1"/>
              <a:r>
                <a:rPr lang="en-US" sz="3600" b="1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F</a:t>
              </a:r>
            </a:p>
          </p:txBody>
        </p:sp>
        <p:sp>
          <p:nvSpPr>
            <p:cNvPr id="536592" name="WordArt 16"/>
            <p:cNvSpPr>
              <a:spLocks noChangeArrowheads="1" noChangeShapeType="1" noTextEdit="1"/>
            </p:cNvSpPr>
            <p:nvPr/>
          </p:nvSpPr>
          <p:spPr bwMode="auto">
            <a:xfrm>
              <a:off x="4944" y="1056"/>
              <a:ext cx="232" cy="227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eaLnBrk="1" hangingPunct="1"/>
              <a:r>
                <a:rPr lang="en-US" sz="3600" b="1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G</a:t>
              </a:r>
            </a:p>
          </p:txBody>
        </p:sp>
        <p:sp>
          <p:nvSpPr>
            <p:cNvPr id="536593" name="WordArt 17"/>
            <p:cNvSpPr>
              <a:spLocks noChangeArrowheads="1" noChangeShapeType="1" noTextEdit="1"/>
            </p:cNvSpPr>
            <p:nvPr/>
          </p:nvSpPr>
          <p:spPr bwMode="auto">
            <a:xfrm>
              <a:off x="5048" y="1789"/>
              <a:ext cx="232" cy="227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eaLnBrk="1" hangingPunct="1"/>
              <a:r>
                <a:rPr lang="en-US" sz="3600" b="1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J</a:t>
              </a:r>
            </a:p>
          </p:txBody>
        </p:sp>
        <p:sp>
          <p:nvSpPr>
            <p:cNvPr id="536594" name="WordArt 18"/>
            <p:cNvSpPr>
              <a:spLocks noChangeArrowheads="1" noChangeShapeType="1" noTextEdit="1"/>
            </p:cNvSpPr>
            <p:nvPr/>
          </p:nvSpPr>
          <p:spPr bwMode="auto">
            <a:xfrm>
              <a:off x="4396" y="1789"/>
              <a:ext cx="100" cy="227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eaLnBrk="1" hangingPunct="1"/>
              <a:r>
                <a:rPr lang="en-US" sz="3600" b="1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I</a:t>
              </a:r>
            </a:p>
          </p:txBody>
        </p:sp>
        <p:sp>
          <p:nvSpPr>
            <p:cNvPr id="536595" name="Line 19"/>
            <p:cNvSpPr>
              <a:spLocks noChangeShapeType="1"/>
            </p:cNvSpPr>
            <p:nvPr/>
          </p:nvSpPr>
          <p:spPr bwMode="auto">
            <a:xfrm>
              <a:off x="4560" y="1248"/>
              <a:ext cx="96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eaLnBrk="1" hangingPunct="1"/>
              <a:endParaRPr lang="en-US" sz="2400" b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536596" name="Line 20"/>
            <p:cNvSpPr>
              <a:spLocks noChangeShapeType="1"/>
            </p:cNvSpPr>
            <p:nvPr/>
          </p:nvSpPr>
          <p:spPr bwMode="auto">
            <a:xfrm flipH="1">
              <a:off x="4896" y="1296"/>
              <a:ext cx="96" cy="8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eaLnBrk="1" hangingPunct="1"/>
              <a:endParaRPr lang="en-US" sz="2400" b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536597" name="Line 21"/>
            <p:cNvSpPr>
              <a:spLocks noChangeShapeType="1"/>
            </p:cNvSpPr>
            <p:nvPr/>
          </p:nvSpPr>
          <p:spPr bwMode="auto">
            <a:xfrm flipH="1">
              <a:off x="4496" y="1637"/>
              <a:ext cx="151" cy="11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eaLnBrk="1" hangingPunct="1"/>
              <a:endParaRPr lang="en-US" sz="2400" b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536598" name="Line 22"/>
            <p:cNvSpPr>
              <a:spLocks noChangeShapeType="1"/>
            </p:cNvSpPr>
            <p:nvPr/>
          </p:nvSpPr>
          <p:spPr bwMode="auto">
            <a:xfrm>
              <a:off x="4948" y="1637"/>
              <a:ext cx="150" cy="11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eaLnBrk="1" hangingPunct="1"/>
              <a:endParaRPr lang="en-US" sz="2400" b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536599" name="Group 23"/>
          <p:cNvGrpSpPr>
            <a:grpSpLocks/>
          </p:cNvGrpSpPr>
          <p:nvPr/>
        </p:nvGrpSpPr>
        <p:grpSpPr bwMode="auto">
          <a:xfrm>
            <a:off x="4800600" y="5791200"/>
            <a:ext cx="3733800" cy="366713"/>
            <a:chOff x="3024" y="3648"/>
            <a:chExt cx="2352" cy="231"/>
          </a:xfrm>
        </p:grpSpPr>
        <p:sp>
          <p:nvSpPr>
            <p:cNvPr id="536600" name="Text Box 24"/>
            <p:cNvSpPr txBox="1">
              <a:spLocks noChangeArrowheads="1"/>
            </p:cNvSpPr>
            <p:nvPr/>
          </p:nvSpPr>
          <p:spPr bwMode="auto">
            <a:xfrm>
              <a:off x="3120" y="3648"/>
              <a:ext cx="225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>
                  <a:solidFill>
                    <a:srgbClr val="000000"/>
                  </a:solidFill>
                  <a:latin typeface="Arial" charset="0"/>
                </a:rPr>
                <a:t>RAW          WAW         WAR </a:t>
              </a:r>
            </a:p>
          </p:txBody>
        </p:sp>
        <p:sp>
          <p:nvSpPr>
            <p:cNvPr id="536601" name="Rectangle 25"/>
            <p:cNvSpPr>
              <a:spLocks noChangeArrowheads="1"/>
            </p:cNvSpPr>
            <p:nvPr/>
          </p:nvSpPr>
          <p:spPr bwMode="auto">
            <a:xfrm>
              <a:off x="3024" y="3696"/>
              <a:ext cx="144" cy="144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sz="2400" b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536602" name="Rectangle 26"/>
            <p:cNvSpPr>
              <a:spLocks noChangeArrowheads="1"/>
            </p:cNvSpPr>
            <p:nvPr/>
          </p:nvSpPr>
          <p:spPr bwMode="auto">
            <a:xfrm>
              <a:off x="3744" y="3696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sz="2400" b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536603" name="Rectangle 27"/>
            <p:cNvSpPr>
              <a:spLocks noChangeArrowheads="1"/>
            </p:cNvSpPr>
            <p:nvPr/>
          </p:nvSpPr>
          <p:spPr bwMode="auto">
            <a:xfrm>
              <a:off x="4464" y="3696"/>
              <a:ext cx="144" cy="14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sz="2400" b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0" y="0"/>
            <a:ext cx="14382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/>
            <a:r>
              <a:rPr lang="en-US" sz="1200" b="1" dirty="0">
                <a:solidFill>
                  <a:srgbClr val="00B0F0"/>
                </a:solidFill>
                <a:latin typeface="Times New Roman" pitchFamily="18" charset="0"/>
              </a:rPr>
              <a:t>Dynamic execution</a:t>
            </a:r>
          </a:p>
          <a:p>
            <a:pPr eaLnBrk="1" hangingPunct="1"/>
            <a:r>
              <a:rPr lang="en-US" sz="1200" b="1" dirty="0">
                <a:solidFill>
                  <a:srgbClr val="00B0F0"/>
                </a:solidFill>
                <a:latin typeface="Times New Roman" pitchFamily="18" charset="0"/>
              </a:rPr>
              <a:t>  Hazards</a:t>
            </a:r>
          </a:p>
          <a:p>
            <a:pPr eaLnBrk="1" hangingPunct="1"/>
            <a:r>
              <a:rPr lang="en-US" sz="1200" b="1" dirty="0">
                <a:solidFill>
                  <a:srgbClr val="FF0000"/>
                </a:solidFill>
                <a:latin typeface="Times New Roman" pitchFamily="18" charset="0"/>
              </a:rPr>
              <a:t>  Renaming  </a:t>
            </a:r>
          </a:p>
        </p:txBody>
      </p:sp>
    </p:spTree>
    <p:extLst>
      <p:ext uri="{BB962C8B-B14F-4D97-AF65-F5344CB8AC3E}">
        <p14:creationId xmlns:p14="http://schemas.microsoft.com/office/powerpoint/2010/main" val="28396083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3658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3658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36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Announcements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None/>
            </a:pPr>
            <a:endParaRPr lang="en-US" sz="3200" b="1" dirty="0">
              <a:solidFill>
                <a:srgbClr val="FF0909"/>
              </a:solidFill>
            </a:endParaRPr>
          </a:p>
          <a:p>
            <a:pPr eaLnBrk="1" hangingPunct="1">
              <a:buNone/>
            </a:pPr>
            <a:r>
              <a:rPr lang="en-US" sz="3200" b="1" dirty="0">
                <a:solidFill>
                  <a:srgbClr val="FF0909"/>
                </a:solidFill>
              </a:rPr>
              <a:t>Programming assignment #1 due today </a:t>
            </a:r>
          </a:p>
          <a:p>
            <a:pPr eaLnBrk="1" hangingPunct="1">
              <a:buNone/>
            </a:pPr>
            <a:r>
              <a:rPr lang="en-US" sz="3200" b="1" dirty="0">
                <a:solidFill>
                  <a:srgbClr val="FF0909"/>
                </a:solidFill>
                <a:ea typeface="+mn-ea"/>
                <a:cs typeface="+mn-cs"/>
              </a:rPr>
              <a:t>	</a:t>
            </a:r>
            <a:endParaRPr lang="en-US" sz="3200" b="1" dirty="0">
              <a:solidFill>
                <a:srgbClr val="FF0909"/>
              </a:solidFill>
            </a:endParaRPr>
          </a:p>
          <a:p>
            <a:pPr eaLnBrk="1" hangingPunct="1">
              <a:buNone/>
            </a:pPr>
            <a:r>
              <a:rPr lang="en-US" sz="3200" b="1" dirty="0">
                <a:solidFill>
                  <a:srgbClr val="FF0909"/>
                </a:solidFill>
              </a:rPr>
              <a:t>Homework #2 posted by end of the day</a:t>
            </a:r>
          </a:p>
          <a:p>
            <a:pPr lvl="1" eaLnBrk="1" hangingPunct="1"/>
            <a:r>
              <a:rPr lang="en-US" sz="2800" b="1" dirty="0">
                <a:solidFill>
                  <a:srgbClr val="0070C0"/>
                </a:solidFill>
              </a:rPr>
              <a:t>Due Friday 2/2</a:t>
            </a:r>
          </a:p>
          <a:p>
            <a:pPr lvl="1" eaLnBrk="1" hangingPunct="1"/>
            <a:r>
              <a:rPr lang="en-US" sz="2800" b="1" dirty="0">
                <a:solidFill>
                  <a:srgbClr val="0070C0"/>
                </a:solidFill>
              </a:rPr>
              <a:t>Can do some of it now, and should be able to do all by Tuesday of next week.</a:t>
            </a:r>
          </a:p>
          <a:p>
            <a:pPr eaLnBrk="1" hangingPunct="1">
              <a:buNone/>
            </a:pPr>
            <a:endParaRPr lang="en-US" sz="3200" b="1" dirty="0">
              <a:solidFill>
                <a:srgbClr val="FF0909"/>
              </a:solidFill>
            </a:endParaRPr>
          </a:p>
          <a:p>
            <a:pPr eaLnBrk="1" hangingPunct="1">
              <a:buNone/>
            </a:pPr>
            <a:endParaRPr lang="en-US" sz="3200" b="1" dirty="0">
              <a:solidFill>
                <a:srgbClr val="FF0909"/>
              </a:solidFill>
            </a:endParaRPr>
          </a:p>
          <a:p>
            <a:pPr eaLnBrk="1" hangingPunct="1">
              <a:buNone/>
            </a:pPr>
            <a:endParaRPr lang="en-US" sz="3200" b="1" dirty="0">
              <a:solidFill>
                <a:srgbClr val="FF0909"/>
              </a:solidFill>
            </a:endParaRPr>
          </a:p>
          <a:p>
            <a:pPr eaLnBrk="1" hangingPunct="1">
              <a:buNone/>
            </a:pPr>
            <a:r>
              <a:rPr lang="en-US" sz="3200" b="1" dirty="0">
                <a:solidFill>
                  <a:srgbClr val="FF0909"/>
                </a:solidFill>
              </a:rPr>
              <a:t>	</a:t>
            </a:r>
          </a:p>
          <a:p>
            <a:pPr eaLnBrk="1" hangingPunct="1">
              <a:buFontTx/>
              <a:buNone/>
            </a:pPr>
            <a:r>
              <a:rPr lang="en-US" sz="3600" dirty="0">
                <a:latin typeface="Calibri" pitchFamily="34" charset="0"/>
              </a:rPr>
              <a:t>	</a:t>
            </a:r>
          </a:p>
          <a:p>
            <a:pPr eaLnBrk="1" hangingPunct="1">
              <a:buFont typeface="ZapfDingbats" pitchFamily="82" charset="2"/>
              <a:buNone/>
            </a:pPr>
            <a:endParaRPr lang="en-US" sz="3200" dirty="0">
              <a:latin typeface="Calibri" pitchFamily="34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001000" cy="685800"/>
          </a:xfrm>
        </p:spPr>
        <p:txBody>
          <a:bodyPr/>
          <a:lstStyle/>
          <a:p>
            <a:pPr eaLnBrk="1" hangingPunct="1"/>
            <a:r>
              <a:rPr lang="en-US"/>
              <a:t>Register Renaming Approach</a:t>
            </a:r>
            <a:endParaRPr lang="en-US" dirty="0"/>
          </a:p>
        </p:txBody>
      </p:sp>
      <p:sp>
        <p:nvSpPr>
          <p:cNvPr id="1433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dirty="0"/>
              <a:t>Every time an architected register is written we assign it to a physical register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/>
              <a:t>Until the architected register is written again, we continue to translate it to the physical register number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/>
              <a:t>Leaves </a:t>
            </a:r>
            <a:r>
              <a:rPr lang="en-US" sz="1800" b="1" dirty="0">
                <a:solidFill>
                  <a:srgbClr val="FF0909"/>
                </a:solidFill>
                <a:sym typeface="Symbol" pitchFamily="18" charset="2"/>
              </a:rPr>
              <a:t>RAW</a:t>
            </a:r>
            <a:r>
              <a:rPr lang="en-US" sz="1800" dirty="0">
                <a:sym typeface="Symbol" pitchFamily="18" charset="2"/>
              </a:rPr>
              <a:t> dependencies intact</a:t>
            </a:r>
            <a:endParaRPr lang="en-US" sz="1800" dirty="0"/>
          </a:p>
          <a:p>
            <a:pPr eaLnBrk="1" hangingPunct="1">
              <a:lnSpc>
                <a:spcPct val="90000"/>
              </a:lnSpc>
            </a:pPr>
            <a:r>
              <a:rPr lang="en-US" sz="2000" dirty="0"/>
              <a:t>It is really simple, let’s look at an example: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/>
              <a:t>Names: </a:t>
            </a:r>
            <a:r>
              <a:rPr lang="en-US" sz="1800" b="1" dirty="0">
                <a:latin typeface="Courier New" pitchFamily="49" charset="0"/>
              </a:rPr>
              <a:t>r1,r2,r3</a:t>
            </a:r>
            <a:r>
              <a:rPr lang="en-US" sz="1800" dirty="0"/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/>
              <a:t>Locations: </a:t>
            </a:r>
            <a:r>
              <a:rPr lang="en-US" sz="1800" b="1" dirty="0">
                <a:latin typeface="Courier New" pitchFamily="49" charset="0"/>
              </a:rPr>
              <a:t>p1,p2,p3,p4,p5,p6,p7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/>
              <a:t>Original mapping: </a:t>
            </a:r>
            <a:r>
              <a:rPr lang="en-US" sz="1800" b="1" dirty="0">
                <a:latin typeface="Courier New" pitchFamily="49" charset="0"/>
              </a:rPr>
              <a:t>r1</a:t>
            </a:r>
            <a:r>
              <a:rPr lang="en-US" sz="1800" dirty="0">
                <a:sym typeface="Symbol" pitchFamily="18" charset="2"/>
              </a:rPr>
              <a:t></a:t>
            </a:r>
            <a:r>
              <a:rPr lang="en-US" sz="1800" b="1" dirty="0">
                <a:latin typeface="Courier New" pitchFamily="49" charset="0"/>
              </a:rPr>
              <a:t>p1</a:t>
            </a:r>
            <a:r>
              <a:rPr lang="en-US" sz="1800" dirty="0">
                <a:sym typeface="Symbol" pitchFamily="18" charset="2"/>
              </a:rPr>
              <a:t>, </a:t>
            </a:r>
            <a:r>
              <a:rPr lang="en-US" sz="1800" b="1" dirty="0">
                <a:latin typeface="Courier New" pitchFamily="49" charset="0"/>
              </a:rPr>
              <a:t>r2</a:t>
            </a:r>
            <a:r>
              <a:rPr lang="en-US" sz="1800" dirty="0">
                <a:sym typeface="Symbol" pitchFamily="18" charset="2"/>
              </a:rPr>
              <a:t></a:t>
            </a:r>
            <a:r>
              <a:rPr lang="en-US" sz="1800" b="1" dirty="0">
                <a:latin typeface="Courier New" pitchFamily="49" charset="0"/>
              </a:rPr>
              <a:t>p2</a:t>
            </a:r>
            <a:r>
              <a:rPr lang="en-US" sz="1800" dirty="0">
                <a:sym typeface="Symbol" pitchFamily="18" charset="2"/>
              </a:rPr>
              <a:t>, </a:t>
            </a:r>
            <a:r>
              <a:rPr lang="en-US" sz="1800" b="1" dirty="0">
                <a:latin typeface="Courier New" pitchFamily="49" charset="0"/>
              </a:rPr>
              <a:t>r3</a:t>
            </a:r>
            <a:r>
              <a:rPr lang="en-US" sz="1800" dirty="0">
                <a:sym typeface="Symbol" pitchFamily="18" charset="2"/>
              </a:rPr>
              <a:t></a:t>
            </a:r>
            <a:r>
              <a:rPr lang="en-US" sz="1800" b="1" dirty="0">
                <a:latin typeface="Courier New" pitchFamily="49" charset="0"/>
              </a:rPr>
              <a:t>p3</a:t>
            </a:r>
            <a:r>
              <a:rPr lang="en-US" sz="1800" dirty="0">
                <a:sym typeface="Symbol" pitchFamily="18" charset="2"/>
              </a:rPr>
              <a:t>, </a:t>
            </a:r>
            <a:r>
              <a:rPr lang="en-US" sz="1800" b="1" dirty="0">
                <a:latin typeface="Courier New" pitchFamily="49" charset="0"/>
              </a:rPr>
              <a:t>p4</a:t>
            </a:r>
            <a:r>
              <a:rPr lang="en-US" sz="1800" dirty="0">
                <a:sym typeface="Symbol" pitchFamily="18" charset="2"/>
              </a:rPr>
              <a:t>–</a:t>
            </a:r>
            <a:r>
              <a:rPr lang="en-US" sz="1800" b="1" dirty="0">
                <a:latin typeface="Courier New" pitchFamily="49" charset="0"/>
              </a:rPr>
              <a:t>p7</a:t>
            </a:r>
            <a:r>
              <a:rPr lang="en-US" sz="1800" dirty="0">
                <a:sym typeface="Symbol" pitchFamily="18" charset="2"/>
              </a:rPr>
              <a:t> are “free”</a:t>
            </a:r>
          </a:p>
          <a:p>
            <a:pPr lvl="1" eaLnBrk="1" hangingPunct="1">
              <a:lnSpc>
                <a:spcPct val="90000"/>
              </a:lnSpc>
            </a:pPr>
            <a:endParaRPr lang="en-US" sz="1800" dirty="0">
              <a:sym typeface="Symbol" pitchFamily="18" charset="2"/>
            </a:endParaRPr>
          </a:p>
          <a:p>
            <a:pPr lvl="1" eaLnBrk="1" hangingPunct="1">
              <a:lnSpc>
                <a:spcPct val="90000"/>
              </a:lnSpc>
            </a:pPr>
            <a:endParaRPr lang="en-US" sz="1800" dirty="0">
              <a:sym typeface="Symbol" pitchFamily="18" charset="2"/>
            </a:endParaRPr>
          </a:p>
          <a:p>
            <a:pPr lvl="1" eaLnBrk="1" hangingPunct="1">
              <a:lnSpc>
                <a:spcPct val="90000"/>
              </a:lnSpc>
            </a:pPr>
            <a:endParaRPr lang="en-US" sz="1800" dirty="0">
              <a:sym typeface="Symbol" pitchFamily="18" charset="2"/>
            </a:endParaRPr>
          </a:p>
          <a:p>
            <a:pPr lvl="1" eaLnBrk="1" hangingPunct="1">
              <a:lnSpc>
                <a:spcPct val="90000"/>
              </a:lnSpc>
            </a:pPr>
            <a:endParaRPr lang="en-US" sz="1800" dirty="0">
              <a:sym typeface="Symbol" pitchFamily="18" charset="2"/>
            </a:endParaRPr>
          </a:p>
          <a:p>
            <a:pPr lvl="1" eaLnBrk="1" hangingPunct="1">
              <a:lnSpc>
                <a:spcPct val="90000"/>
              </a:lnSpc>
            </a:pPr>
            <a:endParaRPr lang="en-US" sz="1800" dirty="0">
              <a:sym typeface="Symbol" pitchFamily="18" charset="2"/>
            </a:endParaRPr>
          </a:p>
          <a:p>
            <a:pPr lvl="1" eaLnBrk="1" hangingPunct="1">
              <a:lnSpc>
                <a:spcPct val="90000"/>
              </a:lnSpc>
            </a:pPr>
            <a:endParaRPr lang="en-US" sz="1800" dirty="0">
              <a:sym typeface="Symbol" pitchFamily="18" charset="2"/>
            </a:endParaRPr>
          </a:p>
          <a:p>
            <a:pPr lvl="1" eaLnBrk="1" hangingPunct="1">
              <a:lnSpc>
                <a:spcPct val="90000"/>
              </a:lnSpc>
            </a:pPr>
            <a:endParaRPr lang="en-US" sz="1800" dirty="0">
              <a:sym typeface="Symbol" pitchFamily="18" charset="2"/>
            </a:endParaRPr>
          </a:p>
        </p:txBody>
      </p:sp>
      <p:graphicFrame>
        <p:nvGraphicFramePr>
          <p:cNvPr id="1400836" name="Group 4"/>
          <p:cNvGraphicFramePr>
            <a:graphicFrameLocks noGrp="1"/>
          </p:cNvGraphicFramePr>
          <p:nvPr>
            <p:extLst/>
          </p:nvPr>
        </p:nvGraphicFramePr>
        <p:xfrm>
          <a:off x="609600" y="4724400"/>
          <a:ext cx="8153400" cy="1685925"/>
        </p:xfrm>
        <a:graphic>
          <a:graphicData uri="http://schemas.openxmlformats.org/drawingml/2006/table">
            <a:tbl>
              <a:tblPr/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14325">
                <a:tc gridSpan="3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MapTable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FreeList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Orig. 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insns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Renamed 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insns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38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r1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r2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r3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70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p3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p4,p5,p6,p7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add r2,r3,r1</a:t>
                      </a:r>
                    </a:p>
                  </a:txBody>
                  <a:tcPr marL="45720" marR="0" marT="0" marB="0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add p2,p3,p4</a:t>
                      </a:r>
                    </a:p>
                  </a:txBody>
                  <a:tcPr marL="45720" marR="0" marT="0" marB="0" horzOverflow="overflow">
                    <a:lnL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54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p4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p3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p5,p6,p7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sub r2,r1,r3</a:t>
                      </a:r>
                    </a:p>
                  </a:txBody>
                  <a:tcPr marL="4572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sub p2,p4,p5</a:t>
                      </a:r>
                    </a:p>
                  </a:txBody>
                  <a:tcPr marL="45720" marR="0" marT="0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54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p4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p5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p6,p7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mul r2,r3,r3</a:t>
                      </a:r>
                    </a:p>
                  </a:txBody>
                  <a:tcPr marL="4572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mul p2,p5,p6</a:t>
                      </a:r>
                    </a:p>
                  </a:txBody>
                  <a:tcPr marL="45720" marR="0" marT="0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54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p4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p6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p7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div r1,4,r1</a:t>
                      </a:r>
                    </a:p>
                  </a:txBody>
                  <a:tcPr marL="4572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div p4,4,p7</a:t>
                      </a:r>
                    </a:p>
                  </a:txBody>
                  <a:tcPr marL="45720" marR="0" marT="0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4412" name="Line 95"/>
          <p:cNvSpPr>
            <a:spLocks noChangeShapeType="1"/>
          </p:cNvSpPr>
          <p:nvPr/>
        </p:nvSpPr>
        <p:spPr bwMode="auto">
          <a:xfrm flipH="1">
            <a:off x="5791200" y="5546725"/>
            <a:ext cx="304800" cy="136525"/>
          </a:xfrm>
          <a:prstGeom prst="line">
            <a:avLst/>
          </a:prstGeom>
          <a:noFill/>
          <a:ln w="28575">
            <a:solidFill>
              <a:srgbClr val="FF090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1" hangingPunct="1"/>
            <a:endParaRPr lang="en-US" sz="2400" b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4413" name="Line 96"/>
          <p:cNvSpPr>
            <a:spLocks noChangeShapeType="1"/>
          </p:cNvSpPr>
          <p:nvPr/>
        </p:nvSpPr>
        <p:spPr bwMode="auto">
          <a:xfrm flipH="1">
            <a:off x="5791200" y="5851525"/>
            <a:ext cx="304800" cy="138113"/>
          </a:xfrm>
          <a:prstGeom prst="line">
            <a:avLst/>
          </a:prstGeom>
          <a:noFill/>
          <a:ln w="28575">
            <a:solidFill>
              <a:srgbClr val="FF090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1" hangingPunct="1"/>
            <a:endParaRPr lang="en-US" sz="2400" b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4414" name="Line 97"/>
          <p:cNvSpPr>
            <a:spLocks noChangeShapeType="1"/>
          </p:cNvSpPr>
          <p:nvPr/>
        </p:nvSpPr>
        <p:spPr bwMode="auto">
          <a:xfrm>
            <a:off x="6280150" y="5759450"/>
            <a:ext cx="0" cy="306388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1" hangingPunct="1"/>
            <a:endParaRPr lang="en-US" sz="2400" b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4415" name="Line 98"/>
          <p:cNvSpPr>
            <a:spLocks noChangeShapeType="1"/>
          </p:cNvSpPr>
          <p:nvPr/>
        </p:nvSpPr>
        <p:spPr bwMode="auto">
          <a:xfrm>
            <a:off x="5638800" y="5851525"/>
            <a:ext cx="381000" cy="381000"/>
          </a:xfrm>
          <a:prstGeom prst="line">
            <a:avLst/>
          </a:prstGeom>
          <a:noFill/>
          <a:ln w="28575">
            <a:solidFill>
              <a:srgbClr val="52F4C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1" hangingPunct="1"/>
            <a:endParaRPr lang="en-US" sz="2400" b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4416" name="Line 99"/>
          <p:cNvSpPr>
            <a:spLocks noChangeShapeType="1"/>
          </p:cNvSpPr>
          <p:nvPr/>
        </p:nvSpPr>
        <p:spPr bwMode="auto">
          <a:xfrm flipH="1">
            <a:off x="8077200" y="5546725"/>
            <a:ext cx="304800" cy="136525"/>
          </a:xfrm>
          <a:prstGeom prst="line">
            <a:avLst/>
          </a:prstGeom>
          <a:noFill/>
          <a:ln w="28575">
            <a:solidFill>
              <a:srgbClr val="FF090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1" hangingPunct="1"/>
            <a:endParaRPr lang="en-US" sz="2400" b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4417" name="Line 100"/>
          <p:cNvSpPr>
            <a:spLocks noChangeShapeType="1"/>
          </p:cNvSpPr>
          <p:nvPr/>
        </p:nvSpPr>
        <p:spPr bwMode="auto">
          <a:xfrm flipH="1">
            <a:off x="8077200" y="5851525"/>
            <a:ext cx="304800" cy="138113"/>
          </a:xfrm>
          <a:prstGeom prst="line">
            <a:avLst/>
          </a:prstGeom>
          <a:noFill/>
          <a:ln w="28575">
            <a:solidFill>
              <a:srgbClr val="FF090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1" hangingPunct="1"/>
            <a:endParaRPr lang="en-US" sz="2400" b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4418" name="Line 101"/>
          <p:cNvSpPr>
            <a:spLocks noChangeShapeType="1"/>
          </p:cNvSpPr>
          <p:nvPr/>
        </p:nvSpPr>
        <p:spPr bwMode="auto">
          <a:xfrm flipH="1">
            <a:off x="5410200" y="5570538"/>
            <a:ext cx="685800" cy="617537"/>
          </a:xfrm>
          <a:prstGeom prst="line">
            <a:avLst/>
          </a:prstGeom>
          <a:noFill/>
          <a:ln w="28575">
            <a:solidFill>
              <a:srgbClr val="FF090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1" hangingPunct="1"/>
            <a:endParaRPr lang="en-US" sz="2400" b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4419" name="Line 102"/>
          <p:cNvSpPr>
            <a:spLocks noChangeShapeType="1"/>
          </p:cNvSpPr>
          <p:nvPr/>
        </p:nvSpPr>
        <p:spPr bwMode="auto">
          <a:xfrm flipH="1">
            <a:off x="7620000" y="5614988"/>
            <a:ext cx="762000" cy="573087"/>
          </a:xfrm>
          <a:prstGeom prst="line">
            <a:avLst/>
          </a:prstGeom>
          <a:noFill/>
          <a:ln w="28575">
            <a:solidFill>
              <a:srgbClr val="FF090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1" hangingPunct="1"/>
            <a:endParaRPr lang="en-US" sz="2400" b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0"/>
            <a:ext cx="14382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/>
            <a:r>
              <a:rPr lang="en-US" sz="1200" b="1" dirty="0">
                <a:solidFill>
                  <a:srgbClr val="00B0F0"/>
                </a:solidFill>
                <a:latin typeface="Times New Roman" pitchFamily="18" charset="0"/>
              </a:rPr>
              <a:t>Dynamic execution</a:t>
            </a:r>
          </a:p>
          <a:p>
            <a:pPr eaLnBrk="1" hangingPunct="1"/>
            <a:r>
              <a:rPr lang="en-US" sz="1200" b="1" dirty="0">
                <a:solidFill>
                  <a:srgbClr val="00B0F0"/>
                </a:solidFill>
                <a:latin typeface="Times New Roman" pitchFamily="18" charset="0"/>
              </a:rPr>
              <a:t>  Hazards</a:t>
            </a:r>
          </a:p>
          <a:p>
            <a:pPr eaLnBrk="1" hangingPunct="1"/>
            <a:r>
              <a:rPr lang="en-US" sz="1200" b="1" dirty="0">
                <a:solidFill>
                  <a:srgbClr val="FF0000"/>
                </a:solidFill>
                <a:latin typeface="Times New Roman" pitchFamily="18" charset="0"/>
              </a:rPr>
              <a:t>  Renaming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40977-8517-4430-9491-E6F8AF73A7FB}" type="slidenum">
              <a:rPr lang="en-US" smtClean="0">
                <a:solidFill>
                  <a:srgbClr val="000000"/>
                </a:solidFill>
              </a:rPr>
              <a:pPr/>
              <a:t>20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2763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990600" y="457200"/>
            <a:ext cx="3733800" cy="373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  <a:buFontTx/>
              <a:buNone/>
            </a:pPr>
            <a:r>
              <a:rPr lang="en-US" altLang="en-US" sz="2400" b="1" dirty="0">
                <a:solidFill>
                  <a:srgbClr val="000000"/>
                </a:solidFill>
                <a:latin typeface="Courier New" pitchFamily="49" charset="0"/>
              </a:rPr>
              <a:t>R1=MEM[P7+4]   // A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400" b="1" dirty="0">
                <a:solidFill>
                  <a:srgbClr val="000000"/>
                </a:solidFill>
                <a:latin typeface="Courier New" pitchFamily="49" charset="0"/>
              </a:rPr>
              <a:t>R2=MEM[R3+8]   // B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400" b="1" dirty="0">
                <a:solidFill>
                  <a:srgbClr val="000000"/>
                </a:solidFill>
                <a:latin typeface="Courier New" pitchFamily="49" charset="0"/>
              </a:rPr>
              <a:t>R1=R1*R2       // C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400" b="1" dirty="0">
                <a:solidFill>
                  <a:srgbClr val="000000"/>
                </a:solidFill>
                <a:latin typeface="Courier New" pitchFamily="49" charset="0"/>
              </a:rPr>
              <a:t>MEM[R3+4]=R1   // D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400" b="1" dirty="0">
                <a:solidFill>
                  <a:srgbClr val="000000"/>
                </a:solidFill>
                <a:latin typeface="Courier New" pitchFamily="49" charset="0"/>
              </a:rPr>
              <a:t>MEM[R3+8]=R1   // 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400" b="1" dirty="0">
                <a:solidFill>
                  <a:srgbClr val="000000"/>
                </a:solidFill>
                <a:latin typeface="Courier New" pitchFamily="49" charset="0"/>
              </a:rPr>
              <a:t>R1=MEM[R3+12]  // F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400" b="1" dirty="0">
                <a:solidFill>
                  <a:srgbClr val="000000"/>
                </a:solidFill>
                <a:latin typeface="Courier New" pitchFamily="49" charset="0"/>
              </a:rPr>
              <a:t>R2=MEM[R3+16]  // G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400" b="1" dirty="0">
                <a:solidFill>
                  <a:srgbClr val="000000"/>
                </a:solidFill>
                <a:latin typeface="Courier New" pitchFamily="49" charset="0"/>
              </a:rPr>
              <a:t>R1=R1*R2       // H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400" b="1" dirty="0">
                <a:solidFill>
                  <a:srgbClr val="000000"/>
                </a:solidFill>
                <a:latin typeface="Courier New" pitchFamily="49" charset="0"/>
              </a:rPr>
              <a:t>MEM[R3+12]=R1  // I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400" b="1" dirty="0">
                <a:solidFill>
                  <a:srgbClr val="000000"/>
                </a:solidFill>
                <a:latin typeface="Courier New" pitchFamily="49" charset="0"/>
              </a:rPr>
              <a:t>MEM[R3+16]=R1  // J</a:t>
            </a:r>
          </a:p>
          <a:p>
            <a:pPr>
              <a:lnSpc>
                <a:spcPct val="80000"/>
              </a:lnSpc>
            </a:pPr>
            <a:endParaRPr lang="en-US" altLang="en-US" sz="2000" b="1" dirty="0">
              <a:solidFill>
                <a:srgbClr val="000000"/>
              </a:solidFill>
              <a:latin typeface="Courier New" pitchFamily="49" charset="0"/>
            </a:endParaRPr>
          </a:p>
          <a:p>
            <a:pPr>
              <a:lnSpc>
                <a:spcPct val="80000"/>
              </a:lnSpc>
            </a:pPr>
            <a:endParaRPr lang="en-US" altLang="en-US" sz="1600" dirty="0">
              <a:solidFill>
                <a:srgbClr val="000000"/>
              </a:solidFill>
            </a:endParaRPr>
          </a:p>
        </p:txBody>
      </p:sp>
      <p:sp>
        <p:nvSpPr>
          <p:cNvPr id="15369" name="AutoShape 9"/>
          <p:cNvSpPr>
            <a:spLocks noChangeArrowheads="1"/>
          </p:cNvSpPr>
          <p:nvPr/>
        </p:nvSpPr>
        <p:spPr bwMode="auto">
          <a:xfrm>
            <a:off x="4724400" y="1981200"/>
            <a:ext cx="838200" cy="685800"/>
          </a:xfrm>
          <a:prstGeom prst="rightArrow">
            <a:avLst>
              <a:gd name="adj1" fmla="val 50000"/>
              <a:gd name="adj2" fmla="val 30556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5370" name="Rectangle 10"/>
          <p:cNvSpPr>
            <a:spLocks noChangeArrowheads="1"/>
          </p:cNvSpPr>
          <p:nvPr/>
        </p:nvSpPr>
        <p:spPr bwMode="auto">
          <a:xfrm>
            <a:off x="5638800" y="457200"/>
            <a:ext cx="373380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  <a:buFontTx/>
              <a:buNone/>
            </a:pPr>
            <a:r>
              <a:rPr lang="en-US" altLang="en-US" sz="2400" b="1" dirty="0">
                <a:solidFill>
                  <a:srgbClr val="000000"/>
                </a:solidFill>
                <a:latin typeface="Courier New" pitchFamily="49" charset="0"/>
              </a:rPr>
              <a:t>P1=MEM[R3+4]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400" b="1" dirty="0">
                <a:solidFill>
                  <a:srgbClr val="000000"/>
                </a:solidFill>
                <a:latin typeface="Courier New" pitchFamily="49" charset="0"/>
              </a:rPr>
              <a:t>P2=MEM[R3+8]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400" b="1" dirty="0">
                <a:solidFill>
                  <a:srgbClr val="000000"/>
                </a:solidFill>
                <a:latin typeface="Courier New" pitchFamily="49" charset="0"/>
              </a:rPr>
              <a:t>P3=P1*P2    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400" b="1" dirty="0">
                <a:solidFill>
                  <a:srgbClr val="000000"/>
                </a:solidFill>
                <a:latin typeface="Courier New" pitchFamily="49" charset="0"/>
              </a:rPr>
              <a:t>MEM[R3+4]=P3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400" b="1" dirty="0">
                <a:solidFill>
                  <a:srgbClr val="000000"/>
                </a:solidFill>
                <a:latin typeface="Courier New" pitchFamily="49" charset="0"/>
              </a:rPr>
              <a:t>MEM[R3+8]=P3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400" b="1" dirty="0">
                <a:solidFill>
                  <a:srgbClr val="000000"/>
                </a:solidFill>
                <a:latin typeface="Courier New" pitchFamily="49" charset="0"/>
              </a:rPr>
              <a:t>P4=MEM[R3+12]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400" b="1" dirty="0">
                <a:solidFill>
                  <a:srgbClr val="000000"/>
                </a:solidFill>
                <a:latin typeface="Courier New" pitchFamily="49" charset="0"/>
              </a:rPr>
              <a:t>P5=MEM[R3+16]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400" b="1" dirty="0">
                <a:solidFill>
                  <a:srgbClr val="000000"/>
                </a:solidFill>
                <a:latin typeface="Courier New" pitchFamily="49" charset="0"/>
              </a:rPr>
              <a:t>P6=P4*P5    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400" b="1" dirty="0">
                <a:solidFill>
                  <a:srgbClr val="000000"/>
                </a:solidFill>
                <a:latin typeface="Courier New" pitchFamily="49" charset="0"/>
              </a:rPr>
              <a:t>MEM[R3+12]=P6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400" b="1" dirty="0">
                <a:solidFill>
                  <a:srgbClr val="000000"/>
                </a:solidFill>
                <a:latin typeface="Courier New" pitchFamily="49" charset="0"/>
              </a:rPr>
              <a:t>MEM[R3+16]=P6  </a:t>
            </a:r>
          </a:p>
          <a:p>
            <a:pPr>
              <a:lnSpc>
                <a:spcPct val="80000"/>
              </a:lnSpc>
            </a:pPr>
            <a:endParaRPr lang="en-US" altLang="en-US" sz="2000" b="1" dirty="0">
              <a:solidFill>
                <a:srgbClr val="000000"/>
              </a:solidFill>
              <a:latin typeface="Courier New" pitchFamily="49" charset="0"/>
            </a:endParaRPr>
          </a:p>
          <a:p>
            <a:pPr>
              <a:lnSpc>
                <a:spcPct val="80000"/>
              </a:lnSpc>
            </a:pPr>
            <a:endParaRPr lang="en-US" altLang="en-US" sz="1600" dirty="0">
              <a:solidFill>
                <a:srgbClr val="000000"/>
              </a:solidFill>
            </a:endParaRPr>
          </a:p>
        </p:txBody>
      </p:sp>
      <p:graphicFrame>
        <p:nvGraphicFramePr>
          <p:cNvPr id="15400" name="Group 40"/>
          <p:cNvGraphicFramePr>
            <a:graphicFrameLocks noGrp="1"/>
          </p:cNvGraphicFramePr>
          <p:nvPr>
            <p:ph/>
            <p:extLst/>
          </p:nvPr>
        </p:nvGraphicFramePr>
        <p:xfrm>
          <a:off x="2667000" y="4214123"/>
          <a:ext cx="3733800" cy="2540000"/>
        </p:xfrm>
        <a:graphic>
          <a:graphicData uri="http://schemas.openxmlformats.org/drawingml/2006/table">
            <a:tbl>
              <a:tblPr/>
              <a:tblGrid>
                <a:gridCol w="127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1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35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Arch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Physical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5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5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5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0"/>
            <a:ext cx="14382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/>
            <a:r>
              <a:rPr lang="en-US" sz="1200" b="1" dirty="0">
                <a:solidFill>
                  <a:srgbClr val="00B0F0"/>
                </a:solidFill>
                <a:latin typeface="Times New Roman" pitchFamily="18" charset="0"/>
              </a:rPr>
              <a:t>Dynamic execution</a:t>
            </a:r>
          </a:p>
          <a:p>
            <a:pPr eaLnBrk="1" hangingPunct="1"/>
            <a:r>
              <a:rPr lang="en-US" sz="1200" b="1" dirty="0">
                <a:solidFill>
                  <a:srgbClr val="00B0F0"/>
                </a:solidFill>
                <a:latin typeface="Times New Roman" pitchFamily="18" charset="0"/>
              </a:rPr>
              <a:t>  Hazards</a:t>
            </a:r>
          </a:p>
          <a:p>
            <a:pPr eaLnBrk="1" hangingPunct="1"/>
            <a:r>
              <a:rPr lang="en-US" sz="1200" b="1" dirty="0">
                <a:solidFill>
                  <a:srgbClr val="FF0000"/>
                </a:solidFill>
                <a:latin typeface="Times New Roman" pitchFamily="18" charset="0"/>
              </a:rPr>
              <a:t>  Renaming  </a:t>
            </a:r>
          </a:p>
        </p:txBody>
      </p:sp>
    </p:spTree>
    <p:extLst>
      <p:ext uri="{BB962C8B-B14F-4D97-AF65-F5344CB8AC3E}">
        <p14:creationId xmlns:p14="http://schemas.microsoft.com/office/powerpoint/2010/main" val="61431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3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3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3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3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3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3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3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3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3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3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3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3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3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53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537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537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70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4580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2819400"/>
            <a:ext cx="8458200" cy="609600"/>
          </a:xfrm>
        </p:spPr>
        <p:txBody>
          <a:bodyPr/>
          <a:lstStyle/>
          <a:p>
            <a:r>
              <a:rPr lang="en-US" sz="3200" dirty="0" err="1"/>
              <a:t>Tomasulo’s</a:t>
            </a:r>
            <a:r>
              <a:rPr lang="en-US" sz="3200" dirty="0"/>
              <a:t> Scheduling Algorithm</a:t>
            </a:r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001000" cy="685800"/>
          </a:xfrm>
        </p:spPr>
        <p:txBody>
          <a:bodyPr/>
          <a:lstStyle/>
          <a:p>
            <a:pPr eaLnBrk="1" hangingPunct="1"/>
            <a:r>
              <a:rPr lang="en-US" dirty="0" err="1"/>
              <a:t>Tomasulo’s</a:t>
            </a:r>
            <a:r>
              <a:rPr lang="en-US" dirty="0"/>
              <a:t> Scheduling Algorithm</a:t>
            </a:r>
          </a:p>
        </p:txBody>
      </p:sp>
      <p:sp>
        <p:nvSpPr>
          <p:cNvPr id="1024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dirty="0" err="1">
                <a:solidFill>
                  <a:srgbClr val="FF0909"/>
                </a:solidFill>
              </a:rPr>
              <a:t>Tomasulo’s</a:t>
            </a:r>
            <a:r>
              <a:rPr lang="en-US" b="1" dirty="0">
                <a:solidFill>
                  <a:srgbClr val="FF0909"/>
                </a:solidFill>
              </a:rPr>
              <a:t> algorithm</a:t>
            </a:r>
          </a:p>
          <a:p>
            <a:pPr lvl="1" eaLnBrk="1" hangingPunct="1"/>
            <a:r>
              <a:rPr lang="en-US" b="1" dirty="0">
                <a:solidFill>
                  <a:srgbClr val="FF0909"/>
                </a:solidFill>
              </a:rPr>
              <a:t>Reservation stations (RS)</a:t>
            </a:r>
            <a:r>
              <a:rPr lang="en-US" dirty="0"/>
              <a:t>: instruction buffer</a:t>
            </a:r>
          </a:p>
          <a:p>
            <a:pPr lvl="1" eaLnBrk="1" hangingPunct="1"/>
            <a:r>
              <a:rPr lang="en-US" b="1" dirty="0">
                <a:solidFill>
                  <a:srgbClr val="FF0909"/>
                </a:solidFill>
              </a:rPr>
              <a:t>Common data bus (CDB)</a:t>
            </a:r>
            <a:r>
              <a:rPr lang="en-US" dirty="0"/>
              <a:t>: broadcasts results to RS</a:t>
            </a:r>
          </a:p>
          <a:p>
            <a:pPr lvl="1" eaLnBrk="1" hangingPunct="1"/>
            <a:r>
              <a:rPr lang="en-US" dirty="0"/>
              <a:t>Register renaming: removes WAR/WAW hazards</a:t>
            </a:r>
          </a:p>
          <a:p>
            <a:pPr lvl="1" eaLnBrk="1" hangingPunct="1"/>
            <a:endParaRPr lang="en-US" dirty="0"/>
          </a:p>
          <a:p>
            <a:pPr eaLnBrk="1" hangingPunct="1"/>
            <a:r>
              <a:rPr lang="en-US" dirty="0"/>
              <a:t>First implementation: IBM 360/91 [1967]</a:t>
            </a:r>
          </a:p>
          <a:p>
            <a:pPr lvl="1" eaLnBrk="1" hangingPunct="1"/>
            <a:r>
              <a:rPr lang="en-US" dirty="0"/>
              <a:t>Dynamic scheduling for FP units only</a:t>
            </a:r>
          </a:p>
          <a:p>
            <a:pPr lvl="1" eaLnBrk="1" hangingPunct="1"/>
            <a:r>
              <a:rPr lang="en-US" dirty="0"/>
              <a:t>Bypassing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Our example: “Simple </a:t>
            </a:r>
            <a:r>
              <a:rPr lang="en-US" dirty="0" err="1"/>
              <a:t>Tomasulo</a:t>
            </a:r>
            <a:r>
              <a:rPr lang="en-US" dirty="0"/>
              <a:t>”</a:t>
            </a:r>
          </a:p>
          <a:p>
            <a:pPr lvl="1" eaLnBrk="1" hangingPunct="1"/>
            <a:r>
              <a:rPr lang="en-US" dirty="0"/>
              <a:t>Dynamic scheduling for everything, including load/store</a:t>
            </a:r>
          </a:p>
          <a:p>
            <a:pPr lvl="1" eaLnBrk="1" hangingPunct="1"/>
            <a:r>
              <a:rPr lang="en-US" dirty="0"/>
              <a:t>No bypassing </a:t>
            </a:r>
          </a:p>
          <a:p>
            <a:pPr lvl="1" eaLnBrk="1" hangingPunct="1"/>
            <a:r>
              <a:rPr lang="en-US" dirty="0"/>
              <a:t>5 RS: 1 ALU, 1 load, 1 store, 2 FP (3-cycle, pipelined)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001000" cy="685800"/>
          </a:xfrm>
        </p:spPr>
        <p:txBody>
          <a:bodyPr/>
          <a:lstStyle/>
          <a:p>
            <a:pPr eaLnBrk="1" hangingPunct="1"/>
            <a:r>
              <a:rPr lang="en-US"/>
              <a:t>Tomasulo Data Structures</a:t>
            </a:r>
          </a:p>
        </p:txBody>
      </p:sp>
      <p:sp>
        <p:nvSpPr>
          <p:cNvPr id="1126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Reservation Stations (RS#)</a:t>
            </a:r>
          </a:p>
          <a:p>
            <a:pPr lvl="1" eaLnBrk="1" hangingPunct="1"/>
            <a:r>
              <a:rPr lang="en-US" b="1" dirty="0"/>
              <a:t>FU</a:t>
            </a:r>
            <a:r>
              <a:rPr lang="en-US" dirty="0"/>
              <a:t>, </a:t>
            </a:r>
            <a:r>
              <a:rPr lang="en-US" b="1" dirty="0"/>
              <a:t>busy</a:t>
            </a:r>
            <a:r>
              <a:rPr lang="en-US" dirty="0"/>
              <a:t>, </a:t>
            </a:r>
            <a:r>
              <a:rPr lang="en-US" b="1" dirty="0"/>
              <a:t>op</a:t>
            </a:r>
            <a:r>
              <a:rPr lang="en-US" dirty="0"/>
              <a:t>, </a:t>
            </a:r>
            <a:r>
              <a:rPr lang="en-US" b="1" dirty="0"/>
              <a:t>R</a:t>
            </a:r>
            <a:r>
              <a:rPr lang="en-US" dirty="0"/>
              <a:t>: destination register name</a:t>
            </a:r>
          </a:p>
          <a:p>
            <a:pPr lvl="1" eaLnBrk="1" hangingPunct="1"/>
            <a:r>
              <a:rPr lang="en-US" b="1" dirty="0">
                <a:solidFill>
                  <a:srgbClr val="FF0909"/>
                </a:solidFill>
              </a:rPr>
              <a:t>T</a:t>
            </a:r>
            <a:r>
              <a:rPr lang="en-US" dirty="0"/>
              <a:t>: destination register tag (RS# of this RS)</a:t>
            </a:r>
          </a:p>
          <a:p>
            <a:pPr lvl="1" eaLnBrk="1" hangingPunct="1"/>
            <a:r>
              <a:rPr lang="en-US" b="1" dirty="0">
                <a:solidFill>
                  <a:srgbClr val="FF0909"/>
                </a:solidFill>
              </a:rPr>
              <a:t>T1</a:t>
            </a:r>
            <a:r>
              <a:rPr lang="en-US" dirty="0"/>
              <a:t>,</a:t>
            </a:r>
            <a:r>
              <a:rPr lang="en-US" b="1" dirty="0">
                <a:solidFill>
                  <a:srgbClr val="FF0909"/>
                </a:solidFill>
              </a:rPr>
              <a:t>T2</a:t>
            </a:r>
            <a:r>
              <a:rPr lang="en-US" dirty="0"/>
              <a:t>: source register tags (RS# of RS that will produce value)</a:t>
            </a:r>
          </a:p>
          <a:p>
            <a:pPr lvl="1" eaLnBrk="1" hangingPunct="1"/>
            <a:r>
              <a:rPr lang="en-US" b="1" dirty="0"/>
              <a:t>V1</a:t>
            </a:r>
            <a:r>
              <a:rPr lang="en-US" dirty="0"/>
              <a:t>,</a:t>
            </a:r>
            <a:r>
              <a:rPr lang="en-US" b="1" dirty="0"/>
              <a:t>V2</a:t>
            </a:r>
            <a:r>
              <a:rPr lang="en-US" dirty="0"/>
              <a:t>: source register values</a:t>
            </a:r>
            <a:br>
              <a:rPr lang="en-US" dirty="0"/>
            </a:br>
            <a:endParaRPr lang="en-US" sz="1200" dirty="0"/>
          </a:p>
          <a:p>
            <a:pPr eaLnBrk="1" hangingPunct="1"/>
            <a:r>
              <a:rPr lang="en-US" dirty="0"/>
              <a:t>Rename Table/Map Table/RAT</a:t>
            </a:r>
          </a:p>
          <a:p>
            <a:pPr lvl="1" eaLnBrk="1" hangingPunct="1"/>
            <a:r>
              <a:rPr lang="en-US" b="1" dirty="0">
                <a:solidFill>
                  <a:srgbClr val="FF0909"/>
                </a:solidFill>
              </a:rPr>
              <a:t>T</a:t>
            </a:r>
            <a:r>
              <a:rPr lang="en-US" dirty="0"/>
              <a:t>: tag (RS#) that will write this register</a:t>
            </a:r>
            <a:br>
              <a:rPr lang="en-US" dirty="0"/>
            </a:br>
            <a:endParaRPr lang="en-US" sz="1200" dirty="0"/>
          </a:p>
          <a:p>
            <a:pPr eaLnBrk="1" hangingPunct="1"/>
            <a:r>
              <a:rPr lang="en-US" dirty="0"/>
              <a:t>Common Data Bus (CDB)</a:t>
            </a:r>
          </a:p>
          <a:p>
            <a:pPr lvl="1" eaLnBrk="1" hangingPunct="1"/>
            <a:r>
              <a:rPr lang="en-US" dirty="0"/>
              <a:t>Broadcasts &lt;RS#, value&gt; of completed </a:t>
            </a:r>
            <a:r>
              <a:rPr lang="en-US" dirty="0" err="1"/>
              <a:t>insns</a:t>
            </a:r>
            <a:br>
              <a:rPr lang="en-US" dirty="0"/>
            </a:br>
            <a:endParaRPr lang="en-US" sz="1200" dirty="0"/>
          </a:p>
          <a:p>
            <a:pPr eaLnBrk="1" hangingPunct="1"/>
            <a:r>
              <a:rPr lang="en-US" dirty="0"/>
              <a:t>Tags interpreted as ready-bits++</a:t>
            </a:r>
          </a:p>
          <a:p>
            <a:pPr lvl="1" eaLnBrk="1" hangingPunct="1"/>
            <a:r>
              <a:rPr lang="en-US" dirty="0"/>
              <a:t>T==0 </a:t>
            </a:r>
            <a:r>
              <a:rPr lang="en-US" dirty="0">
                <a:sym typeface="Symbol" pitchFamily="18" charset="2"/>
              </a:rPr>
              <a:t></a:t>
            </a:r>
            <a:r>
              <a:rPr lang="en-US" dirty="0"/>
              <a:t> Value is ready somewhere</a:t>
            </a:r>
          </a:p>
          <a:p>
            <a:pPr lvl="1" eaLnBrk="1" hangingPunct="1"/>
            <a:r>
              <a:rPr lang="en-US" dirty="0"/>
              <a:t>T!=0 </a:t>
            </a:r>
            <a:r>
              <a:rPr lang="en-US" dirty="0">
                <a:sym typeface="Symbol" pitchFamily="18" charset="2"/>
              </a:rPr>
              <a:t></a:t>
            </a:r>
            <a:r>
              <a:rPr lang="en-US" dirty="0"/>
              <a:t> Value is not ready, wait until CDB broadcasts T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3295650" y="1447800"/>
            <a:ext cx="1981200" cy="1066800"/>
          </a:xfrm>
          <a:prstGeom prst="rect">
            <a:avLst/>
          </a:prstGeom>
          <a:solidFill>
            <a:srgbClr val="D5D5D5"/>
          </a:solidFill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solidFill>
                <a:schemeClr val="accent1"/>
              </a:solidFill>
              <a:latin typeface="Arial" charset="0"/>
            </a:endParaRP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1847850" y="2971800"/>
            <a:ext cx="5867400" cy="1219200"/>
          </a:xfrm>
          <a:prstGeom prst="rect">
            <a:avLst/>
          </a:prstGeom>
          <a:solidFill>
            <a:srgbClr val="D5D5D5"/>
          </a:solidFill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001000" cy="685800"/>
          </a:xfrm>
        </p:spPr>
        <p:txBody>
          <a:bodyPr/>
          <a:lstStyle/>
          <a:p>
            <a:pPr eaLnBrk="1" hangingPunct="1"/>
            <a:r>
              <a:rPr lang="en-US"/>
              <a:t>Simple Tomasulo Data Structures</a:t>
            </a:r>
          </a:p>
        </p:txBody>
      </p:sp>
      <p:sp>
        <p:nvSpPr>
          <p:cNvPr id="12293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304800" y="4875213"/>
            <a:ext cx="8534400" cy="1373187"/>
          </a:xfrm>
        </p:spPr>
        <p:txBody>
          <a:bodyPr/>
          <a:lstStyle/>
          <a:p>
            <a:pPr lvl="1" eaLnBrk="1" hangingPunct="1"/>
            <a:r>
              <a:rPr lang="en-US"/>
              <a:t>Insn fields and status bits</a:t>
            </a:r>
          </a:p>
          <a:p>
            <a:pPr lvl="1" eaLnBrk="1" hangingPunct="1"/>
            <a:r>
              <a:rPr lang="en-US">
                <a:solidFill>
                  <a:srgbClr val="FF0909"/>
                </a:solidFill>
              </a:rPr>
              <a:t>Tags</a:t>
            </a:r>
            <a:endParaRPr lang="en-US"/>
          </a:p>
          <a:p>
            <a:pPr lvl="1" eaLnBrk="1" hangingPunct="1"/>
            <a:r>
              <a:rPr lang="en-US"/>
              <a:t>Values</a:t>
            </a: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6267450" y="1524000"/>
            <a:ext cx="9144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1"/>
                </a:solidFill>
                <a:latin typeface="Arial" charset="0"/>
              </a:rPr>
              <a:t>value</a:t>
            </a:r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6267450" y="18288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6267450" y="19812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2297" name="Rectangle 9"/>
          <p:cNvSpPr>
            <a:spLocks noChangeArrowheads="1"/>
          </p:cNvSpPr>
          <p:nvPr/>
        </p:nvSpPr>
        <p:spPr bwMode="auto">
          <a:xfrm>
            <a:off x="6267450" y="21336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2298" name="Rectangle 10"/>
          <p:cNvSpPr>
            <a:spLocks noChangeArrowheads="1"/>
          </p:cNvSpPr>
          <p:nvPr/>
        </p:nvSpPr>
        <p:spPr bwMode="auto">
          <a:xfrm>
            <a:off x="6267450" y="22860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2299" name="Rectangle 11"/>
          <p:cNvSpPr>
            <a:spLocks noChangeArrowheads="1"/>
          </p:cNvSpPr>
          <p:nvPr/>
        </p:nvSpPr>
        <p:spPr bwMode="auto">
          <a:xfrm>
            <a:off x="5810250" y="3048000"/>
            <a:ext cx="9144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1"/>
                </a:solidFill>
                <a:latin typeface="Arial" charset="0"/>
              </a:rPr>
              <a:t>V1</a:t>
            </a:r>
          </a:p>
        </p:txBody>
      </p:sp>
      <p:sp>
        <p:nvSpPr>
          <p:cNvPr id="12300" name="Rectangle 12"/>
          <p:cNvSpPr>
            <a:spLocks noChangeArrowheads="1"/>
          </p:cNvSpPr>
          <p:nvPr/>
        </p:nvSpPr>
        <p:spPr bwMode="auto">
          <a:xfrm>
            <a:off x="5810250" y="33528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2301" name="Rectangle 13"/>
          <p:cNvSpPr>
            <a:spLocks noChangeArrowheads="1"/>
          </p:cNvSpPr>
          <p:nvPr/>
        </p:nvSpPr>
        <p:spPr bwMode="auto">
          <a:xfrm>
            <a:off x="5810250" y="35052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2302" name="Rectangle 14"/>
          <p:cNvSpPr>
            <a:spLocks noChangeArrowheads="1"/>
          </p:cNvSpPr>
          <p:nvPr/>
        </p:nvSpPr>
        <p:spPr bwMode="auto">
          <a:xfrm>
            <a:off x="5810250" y="36576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2303" name="Rectangle 15"/>
          <p:cNvSpPr>
            <a:spLocks noChangeArrowheads="1"/>
          </p:cNvSpPr>
          <p:nvPr/>
        </p:nvSpPr>
        <p:spPr bwMode="auto">
          <a:xfrm>
            <a:off x="5810250" y="38100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2304" name="Rectangle 16"/>
          <p:cNvSpPr>
            <a:spLocks noChangeArrowheads="1"/>
          </p:cNvSpPr>
          <p:nvPr/>
        </p:nvSpPr>
        <p:spPr bwMode="auto">
          <a:xfrm>
            <a:off x="6724650" y="3048000"/>
            <a:ext cx="9144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1"/>
                </a:solidFill>
                <a:latin typeface="Arial" charset="0"/>
              </a:rPr>
              <a:t>V2</a:t>
            </a:r>
          </a:p>
        </p:txBody>
      </p:sp>
      <p:sp>
        <p:nvSpPr>
          <p:cNvPr id="12305" name="Rectangle 17"/>
          <p:cNvSpPr>
            <a:spLocks noChangeArrowheads="1"/>
          </p:cNvSpPr>
          <p:nvPr/>
        </p:nvSpPr>
        <p:spPr bwMode="auto">
          <a:xfrm>
            <a:off x="6724650" y="33528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2306" name="Rectangle 18"/>
          <p:cNvSpPr>
            <a:spLocks noChangeArrowheads="1"/>
          </p:cNvSpPr>
          <p:nvPr/>
        </p:nvSpPr>
        <p:spPr bwMode="auto">
          <a:xfrm>
            <a:off x="6724650" y="35052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2307" name="Rectangle 19"/>
          <p:cNvSpPr>
            <a:spLocks noChangeArrowheads="1"/>
          </p:cNvSpPr>
          <p:nvPr/>
        </p:nvSpPr>
        <p:spPr bwMode="auto">
          <a:xfrm>
            <a:off x="6724650" y="36576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2308" name="Rectangle 20"/>
          <p:cNvSpPr>
            <a:spLocks noChangeArrowheads="1"/>
          </p:cNvSpPr>
          <p:nvPr/>
        </p:nvSpPr>
        <p:spPr bwMode="auto">
          <a:xfrm>
            <a:off x="6724650" y="38100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2309" name="Line 21"/>
          <p:cNvSpPr>
            <a:spLocks noChangeShapeType="1"/>
          </p:cNvSpPr>
          <p:nvPr/>
        </p:nvSpPr>
        <p:spPr bwMode="auto">
          <a:xfrm>
            <a:off x="6419850" y="2438400"/>
            <a:ext cx="0" cy="609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10" name="Line 22"/>
          <p:cNvSpPr>
            <a:spLocks noChangeShapeType="1"/>
          </p:cNvSpPr>
          <p:nvPr/>
        </p:nvSpPr>
        <p:spPr bwMode="auto">
          <a:xfrm>
            <a:off x="7029450" y="2438400"/>
            <a:ext cx="0" cy="609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11" name="Rectangle 23"/>
          <p:cNvSpPr>
            <a:spLocks noChangeArrowheads="1"/>
          </p:cNvSpPr>
          <p:nvPr/>
        </p:nvSpPr>
        <p:spPr bwMode="auto">
          <a:xfrm>
            <a:off x="6267450" y="4267200"/>
            <a:ext cx="9144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1"/>
                </a:solidFill>
                <a:latin typeface="Arial" charset="0"/>
              </a:rPr>
              <a:t>FU</a:t>
            </a:r>
          </a:p>
        </p:txBody>
      </p:sp>
      <p:sp>
        <p:nvSpPr>
          <p:cNvPr id="12312" name="Line 24"/>
          <p:cNvSpPr>
            <a:spLocks noChangeShapeType="1"/>
          </p:cNvSpPr>
          <p:nvPr/>
        </p:nvSpPr>
        <p:spPr bwMode="auto">
          <a:xfrm>
            <a:off x="6419850" y="3962400"/>
            <a:ext cx="0" cy="304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13" name="Line 25"/>
          <p:cNvSpPr>
            <a:spLocks noChangeShapeType="1"/>
          </p:cNvSpPr>
          <p:nvPr/>
        </p:nvSpPr>
        <p:spPr bwMode="auto">
          <a:xfrm>
            <a:off x="7029450" y="3962400"/>
            <a:ext cx="0" cy="304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14" name="Freeform 26"/>
          <p:cNvSpPr>
            <a:spLocks/>
          </p:cNvSpPr>
          <p:nvPr/>
        </p:nvSpPr>
        <p:spPr bwMode="auto">
          <a:xfrm>
            <a:off x="6724650" y="2744788"/>
            <a:ext cx="1200150" cy="2130425"/>
          </a:xfrm>
          <a:custGeom>
            <a:avLst/>
            <a:gdLst>
              <a:gd name="T0" fmla="*/ 0 w 768"/>
              <a:gd name="T1" fmla="*/ 1826079 h 1344"/>
              <a:gd name="T2" fmla="*/ 0 w 768"/>
              <a:gd name="T3" fmla="*/ 2130425 h 1344"/>
              <a:gd name="T4" fmla="*/ 1200150 w 768"/>
              <a:gd name="T5" fmla="*/ 2130425 h 1344"/>
              <a:gd name="T6" fmla="*/ 1200150 w 768"/>
              <a:gd name="T7" fmla="*/ 0 h 1344"/>
              <a:gd name="T8" fmla="*/ 600075 w 768"/>
              <a:gd name="T9" fmla="*/ 0 h 1344"/>
              <a:gd name="T10" fmla="*/ 600075 w 768"/>
              <a:gd name="T11" fmla="*/ 304346 h 134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768"/>
              <a:gd name="T19" fmla="*/ 0 h 1344"/>
              <a:gd name="T20" fmla="*/ 768 w 768"/>
              <a:gd name="T21" fmla="*/ 1344 h 134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768" h="1344">
                <a:moveTo>
                  <a:pt x="0" y="1152"/>
                </a:moveTo>
                <a:lnTo>
                  <a:pt x="0" y="1344"/>
                </a:lnTo>
                <a:lnTo>
                  <a:pt x="768" y="1344"/>
                </a:lnTo>
                <a:lnTo>
                  <a:pt x="768" y="0"/>
                </a:lnTo>
                <a:lnTo>
                  <a:pt x="384" y="0"/>
                </a:lnTo>
                <a:lnTo>
                  <a:pt x="384" y="192"/>
                </a:lnTo>
              </a:path>
            </a:pathLst>
          </a:cu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2315" name="Freeform 27"/>
          <p:cNvSpPr>
            <a:spLocks/>
          </p:cNvSpPr>
          <p:nvPr/>
        </p:nvSpPr>
        <p:spPr bwMode="auto">
          <a:xfrm>
            <a:off x="6115050" y="2743200"/>
            <a:ext cx="1219200" cy="304800"/>
          </a:xfrm>
          <a:custGeom>
            <a:avLst/>
            <a:gdLst>
              <a:gd name="T0" fmla="*/ 1219200 w 768"/>
              <a:gd name="T1" fmla="*/ 0 h 192"/>
              <a:gd name="T2" fmla="*/ 0 w 768"/>
              <a:gd name="T3" fmla="*/ 0 h 192"/>
              <a:gd name="T4" fmla="*/ 0 w 768"/>
              <a:gd name="T5" fmla="*/ 304800 h 192"/>
              <a:gd name="T6" fmla="*/ 0 60000 65536"/>
              <a:gd name="T7" fmla="*/ 0 60000 65536"/>
              <a:gd name="T8" fmla="*/ 0 60000 65536"/>
              <a:gd name="T9" fmla="*/ 0 w 768"/>
              <a:gd name="T10" fmla="*/ 0 h 192"/>
              <a:gd name="T11" fmla="*/ 768 w 768"/>
              <a:gd name="T12" fmla="*/ 192 h 1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68" h="192">
                <a:moveTo>
                  <a:pt x="768" y="0"/>
                </a:moveTo>
                <a:lnTo>
                  <a:pt x="0" y="0"/>
                </a:lnTo>
                <a:lnTo>
                  <a:pt x="0" y="192"/>
                </a:lnTo>
              </a:path>
            </a:pathLst>
          </a:cu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2316" name="Freeform 28"/>
          <p:cNvSpPr>
            <a:spLocks/>
          </p:cNvSpPr>
          <p:nvPr/>
        </p:nvSpPr>
        <p:spPr bwMode="auto">
          <a:xfrm>
            <a:off x="6724650" y="1219200"/>
            <a:ext cx="1200150" cy="1828800"/>
          </a:xfrm>
          <a:custGeom>
            <a:avLst/>
            <a:gdLst>
              <a:gd name="T0" fmla="*/ 1200150 w 768"/>
              <a:gd name="T1" fmla="*/ 1828800 h 1152"/>
              <a:gd name="T2" fmla="*/ 1200150 w 768"/>
              <a:gd name="T3" fmla="*/ 0 h 1152"/>
              <a:gd name="T4" fmla="*/ 0 w 768"/>
              <a:gd name="T5" fmla="*/ 0 h 1152"/>
              <a:gd name="T6" fmla="*/ 0 w 768"/>
              <a:gd name="T7" fmla="*/ 304800 h 1152"/>
              <a:gd name="T8" fmla="*/ 0 60000 65536"/>
              <a:gd name="T9" fmla="*/ 0 60000 65536"/>
              <a:gd name="T10" fmla="*/ 0 60000 65536"/>
              <a:gd name="T11" fmla="*/ 0 60000 65536"/>
              <a:gd name="T12" fmla="*/ 0 w 768"/>
              <a:gd name="T13" fmla="*/ 0 h 1152"/>
              <a:gd name="T14" fmla="*/ 768 w 768"/>
              <a:gd name="T15" fmla="*/ 1152 h 115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68" h="1152">
                <a:moveTo>
                  <a:pt x="768" y="1152"/>
                </a:moveTo>
                <a:lnTo>
                  <a:pt x="768" y="0"/>
                </a:lnTo>
                <a:lnTo>
                  <a:pt x="0" y="0"/>
                </a:lnTo>
                <a:lnTo>
                  <a:pt x="0" y="192"/>
                </a:lnTo>
              </a:path>
            </a:pathLst>
          </a:cu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2317" name="AutoShape 29"/>
          <p:cNvSpPr>
            <a:spLocks noChangeArrowheads="1"/>
          </p:cNvSpPr>
          <p:nvPr/>
        </p:nvSpPr>
        <p:spPr bwMode="auto">
          <a:xfrm>
            <a:off x="7258050" y="2667000"/>
            <a:ext cx="152400" cy="152400"/>
          </a:xfrm>
          <a:prstGeom prst="flowChartConnector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2318" name="AutoShape 30"/>
          <p:cNvSpPr>
            <a:spLocks noChangeArrowheads="1"/>
          </p:cNvSpPr>
          <p:nvPr/>
        </p:nvSpPr>
        <p:spPr bwMode="auto">
          <a:xfrm>
            <a:off x="7848600" y="2667000"/>
            <a:ext cx="152400" cy="152400"/>
          </a:xfrm>
          <a:prstGeom prst="flowChartConnector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2319" name="Rectangle 31"/>
          <p:cNvSpPr>
            <a:spLocks noChangeArrowheads="1"/>
          </p:cNvSpPr>
          <p:nvPr/>
        </p:nvSpPr>
        <p:spPr bwMode="auto">
          <a:xfrm>
            <a:off x="4514850" y="1524000"/>
            <a:ext cx="457200" cy="304800"/>
          </a:xfrm>
          <a:prstGeom prst="rect">
            <a:avLst/>
          </a:prstGeom>
          <a:solidFill>
            <a:srgbClr val="FF0909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1"/>
                </a:solidFill>
                <a:latin typeface="Arial" charset="0"/>
              </a:rPr>
              <a:t>T</a:t>
            </a:r>
          </a:p>
        </p:txBody>
      </p:sp>
      <p:sp>
        <p:nvSpPr>
          <p:cNvPr id="12320" name="Rectangle 32"/>
          <p:cNvSpPr>
            <a:spLocks noChangeArrowheads="1"/>
          </p:cNvSpPr>
          <p:nvPr/>
        </p:nvSpPr>
        <p:spPr bwMode="auto">
          <a:xfrm>
            <a:off x="4514850" y="1828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2321" name="Rectangle 33"/>
          <p:cNvSpPr>
            <a:spLocks noChangeArrowheads="1"/>
          </p:cNvSpPr>
          <p:nvPr/>
        </p:nvSpPr>
        <p:spPr bwMode="auto">
          <a:xfrm>
            <a:off x="4514850" y="19812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2322" name="Rectangle 34"/>
          <p:cNvSpPr>
            <a:spLocks noChangeArrowheads="1"/>
          </p:cNvSpPr>
          <p:nvPr/>
        </p:nvSpPr>
        <p:spPr bwMode="auto">
          <a:xfrm>
            <a:off x="4514850" y="2133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2323" name="Rectangle 35"/>
          <p:cNvSpPr>
            <a:spLocks noChangeArrowheads="1"/>
          </p:cNvSpPr>
          <p:nvPr/>
        </p:nvSpPr>
        <p:spPr bwMode="auto">
          <a:xfrm>
            <a:off x="4514850" y="22860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2324" name="Rectangle 36"/>
          <p:cNvSpPr>
            <a:spLocks noChangeArrowheads="1"/>
          </p:cNvSpPr>
          <p:nvPr/>
        </p:nvSpPr>
        <p:spPr bwMode="auto">
          <a:xfrm>
            <a:off x="4743450" y="3048000"/>
            <a:ext cx="457200" cy="304800"/>
          </a:xfrm>
          <a:prstGeom prst="rect">
            <a:avLst/>
          </a:prstGeom>
          <a:solidFill>
            <a:srgbClr val="FF0909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1"/>
                </a:solidFill>
                <a:latin typeface="Arial" charset="0"/>
              </a:rPr>
              <a:t>T2</a:t>
            </a:r>
          </a:p>
        </p:txBody>
      </p:sp>
      <p:sp>
        <p:nvSpPr>
          <p:cNvPr id="12325" name="Rectangle 37"/>
          <p:cNvSpPr>
            <a:spLocks noChangeArrowheads="1"/>
          </p:cNvSpPr>
          <p:nvPr/>
        </p:nvSpPr>
        <p:spPr bwMode="auto">
          <a:xfrm>
            <a:off x="4286250" y="3048000"/>
            <a:ext cx="457200" cy="304800"/>
          </a:xfrm>
          <a:prstGeom prst="rect">
            <a:avLst/>
          </a:prstGeom>
          <a:solidFill>
            <a:srgbClr val="FF0909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1"/>
                </a:solidFill>
                <a:latin typeface="Arial" charset="0"/>
              </a:rPr>
              <a:t>T1</a:t>
            </a:r>
          </a:p>
        </p:txBody>
      </p:sp>
      <p:sp>
        <p:nvSpPr>
          <p:cNvPr id="12326" name="Rectangle 38"/>
          <p:cNvSpPr>
            <a:spLocks noChangeArrowheads="1"/>
          </p:cNvSpPr>
          <p:nvPr/>
        </p:nvSpPr>
        <p:spPr bwMode="auto">
          <a:xfrm>
            <a:off x="3829050" y="3048000"/>
            <a:ext cx="457200" cy="304800"/>
          </a:xfrm>
          <a:prstGeom prst="rect">
            <a:avLst/>
          </a:prstGeom>
          <a:solidFill>
            <a:srgbClr val="FF0909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1"/>
                </a:solidFill>
                <a:latin typeface="Arial" charset="0"/>
              </a:rPr>
              <a:t>T</a:t>
            </a:r>
          </a:p>
        </p:txBody>
      </p:sp>
      <p:sp>
        <p:nvSpPr>
          <p:cNvPr id="12327" name="Rectangle 39"/>
          <p:cNvSpPr>
            <a:spLocks noChangeArrowheads="1"/>
          </p:cNvSpPr>
          <p:nvPr/>
        </p:nvSpPr>
        <p:spPr bwMode="auto">
          <a:xfrm>
            <a:off x="3829050" y="3352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2328" name="Rectangle 40"/>
          <p:cNvSpPr>
            <a:spLocks noChangeArrowheads="1"/>
          </p:cNvSpPr>
          <p:nvPr/>
        </p:nvSpPr>
        <p:spPr bwMode="auto">
          <a:xfrm>
            <a:off x="3829050" y="35052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2329" name="Rectangle 41"/>
          <p:cNvSpPr>
            <a:spLocks noChangeArrowheads="1"/>
          </p:cNvSpPr>
          <p:nvPr/>
        </p:nvSpPr>
        <p:spPr bwMode="auto">
          <a:xfrm>
            <a:off x="3829050" y="3657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2330" name="Rectangle 42"/>
          <p:cNvSpPr>
            <a:spLocks noChangeArrowheads="1"/>
          </p:cNvSpPr>
          <p:nvPr/>
        </p:nvSpPr>
        <p:spPr bwMode="auto">
          <a:xfrm>
            <a:off x="3829050" y="38100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2331" name="Rectangle 43"/>
          <p:cNvSpPr>
            <a:spLocks noChangeArrowheads="1"/>
          </p:cNvSpPr>
          <p:nvPr/>
        </p:nvSpPr>
        <p:spPr bwMode="auto">
          <a:xfrm>
            <a:off x="3371850" y="3048000"/>
            <a:ext cx="457200" cy="3048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1"/>
                </a:solidFill>
                <a:latin typeface="Arial" charset="0"/>
              </a:rPr>
              <a:t>op</a:t>
            </a:r>
          </a:p>
        </p:txBody>
      </p:sp>
      <p:sp>
        <p:nvSpPr>
          <p:cNvPr id="12332" name="Rectangle 44"/>
          <p:cNvSpPr>
            <a:spLocks noChangeArrowheads="1"/>
          </p:cNvSpPr>
          <p:nvPr/>
        </p:nvSpPr>
        <p:spPr bwMode="auto">
          <a:xfrm>
            <a:off x="3371850" y="3352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2333" name="Rectangle 45"/>
          <p:cNvSpPr>
            <a:spLocks noChangeArrowheads="1"/>
          </p:cNvSpPr>
          <p:nvPr/>
        </p:nvSpPr>
        <p:spPr bwMode="auto">
          <a:xfrm>
            <a:off x="3371850" y="35052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2334" name="Rectangle 46"/>
          <p:cNvSpPr>
            <a:spLocks noChangeArrowheads="1"/>
          </p:cNvSpPr>
          <p:nvPr/>
        </p:nvSpPr>
        <p:spPr bwMode="auto">
          <a:xfrm>
            <a:off x="3371850" y="3657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2335" name="Rectangle 47"/>
          <p:cNvSpPr>
            <a:spLocks noChangeArrowheads="1"/>
          </p:cNvSpPr>
          <p:nvPr/>
        </p:nvSpPr>
        <p:spPr bwMode="auto">
          <a:xfrm>
            <a:off x="3371850" y="38100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2336" name="Rectangle 48"/>
          <p:cNvSpPr>
            <a:spLocks noChangeArrowheads="1"/>
          </p:cNvSpPr>
          <p:nvPr/>
        </p:nvSpPr>
        <p:spPr bwMode="auto">
          <a:xfrm>
            <a:off x="4743450" y="3352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0909"/>
                </a:solidFill>
                <a:latin typeface="Arial" charset="0"/>
              </a:rPr>
              <a:t>==</a:t>
            </a:r>
          </a:p>
        </p:txBody>
      </p:sp>
      <p:sp>
        <p:nvSpPr>
          <p:cNvPr id="12337" name="Rectangle 49"/>
          <p:cNvSpPr>
            <a:spLocks noChangeArrowheads="1"/>
          </p:cNvSpPr>
          <p:nvPr/>
        </p:nvSpPr>
        <p:spPr bwMode="auto">
          <a:xfrm>
            <a:off x="4743450" y="35052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0909"/>
                </a:solidFill>
                <a:latin typeface="Arial" charset="0"/>
              </a:rPr>
              <a:t>==</a:t>
            </a:r>
          </a:p>
        </p:txBody>
      </p:sp>
      <p:sp>
        <p:nvSpPr>
          <p:cNvPr id="12338" name="Rectangle 50"/>
          <p:cNvSpPr>
            <a:spLocks noChangeArrowheads="1"/>
          </p:cNvSpPr>
          <p:nvPr/>
        </p:nvSpPr>
        <p:spPr bwMode="auto">
          <a:xfrm>
            <a:off x="4743450" y="3657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0909"/>
                </a:solidFill>
                <a:latin typeface="Arial" charset="0"/>
              </a:rPr>
              <a:t>==</a:t>
            </a:r>
          </a:p>
        </p:txBody>
      </p:sp>
      <p:sp>
        <p:nvSpPr>
          <p:cNvPr id="12339" name="Rectangle 51"/>
          <p:cNvSpPr>
            <a:spLocks noChangeArrowheads="1"/>
          </p:cNvSpPr>
          <p:nvPr/>
        </p:nvSpPr>
        <p:spPr bwMode="auto">
          <a:xfrm>
            <a:off x="4743450" y="38100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0909"/>
                </a:solidFill>
                <a:latin typeface="Arial" charset="0"/>
              </a:rPr>
              <a:t>==</a:t>
            </a:r>
          </a:p>
        </p:txBody>
      </p:sp>
      <p:sp>
        <p:nvSpPr>
          <p:cNvPr id="12340" name="Line 52"/>
          <p:cNvSpPr>
            <a:spLocks noChangeShapeType="1"/>
          </p:cNvSpPr>
          <p:nvPr/>
        </p:nvSpPr>
        <p:spPr bwMode="auto">
          <a:xfrm flipV="1">
            <a:off x="1009650" y="3657600"/>
            <a:ext cx="19050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41" name="Freeform 53"/>
          <p:cNvSpPr>
            <a:spLocks/>
          </p:cNvSpPr>
          <p:nvPr/>
        </p:nvSpPr>
        <p:spPr bwMode="auto">
          <a:xfrm>
            <a:off x="4743450" y="1214438"/>
            <a:ext cx="609600" cy="3656012"/>
          </a:xfrm>
          <a:custGeom>
            <a:avLst/>
            <a:gdLst>
              <a:gd name="T0" fmla="*/ 0 w 240"/>
              <a:gd name="T1" fmla="*/ 3351344 h 2304"/>
              <a:gd name="T2" fmla="*/ 0 w 240"/>
              <a:gd name="T3" fmla="*/ 3656012 h 2304"/>
              <a:gd name="T4" fmla="*/ 609600 w 240"/>
              <a:gd name="T5" fmla="*/ 3656012 h 2304"/>
              <a:gd name="T6" fmla="*/ 609600 w 240"/>
              <a:gd name="T7" fmla="*/ 0 h 2304"/>
              <a:gd name="T8" fmla="*/ 0 w 240"/>
              <a:gd name="T9" fmla="*/ 0 h 2304"/>
              <a:gd name="T10" fmla="*/ 0 w 240"/>
              <a:gd name="T11" fmla="*/ 304668 h 230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40"/>
              <a:gd name="T19" fmla="*/ 0 h 2304"/>
              <a:gd name="T20" fmla="*/ 240 w 240"/>
              <a:gd name="T21" fmla="*/ 2304 h 230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40" h="2304">
                <a:moveTo>
                  <a:pt x="0" y="2112"/>
                </a:moveTo>
                <a:lnTo>
                  <a:pt x="0" y="2304"/>
                </a:lnTo>
                <a:lnTo>
                  <a:pt x="240" y="2304"/>
                </a:lnTo>
                <a:lnTo>
                  <a:pt x="240" y="0"/>
                </a:lnTo>
                <a:lnTo>
                  <a:pt x="0" y="0"/>
                </a:lnTo>
                <a:lnTo>
                  <a:pt x="0" y="192"/>
                </a:lnTo>
              </a:path>
            </a:pathLst>
          </a:custGeom>
          <a:noFill/>
          <a:ln w="28575">
            <a:solidFill>
              <a:srgbClr val="FF090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2342" name="Freeform 54"/>
          <p:cNvSpPr>
            <a:spLocks/>
          </p:cNvSpPr>
          <p:nvPr/>
        </p:nvSpPr>
        <p:spPr bwMode="auto">
          <a:xfrm>
            <a:off x="4057650" y="3962400"/>
            <a:ext cx="457200" cy="457200"/>
          </a:xfrm>
          <a:custGeom>
            <a:avLst/>
            <a:gdLst>
              <a:gd name="T0" fmla="*/ 0 w 864"/>
              <a:gd name="T1" fmla="*/ 0 h 288"/>
              <a:gd name="T2" fmla="*/ 0 w 864"/>
              <a:gd name="T3" fmla="*/ 457200 h 288"/>
              <a:gd name="T4" fmla="*/ 457200 w 864"/>
              <a:gd name="T5" fmla="*/ 457200 h 288"/>
              <a:gd name="T6" fmla="*/ 0 60000 65536"/>
              <a:gd name="T7" fmla="*/ 0 60000 65536"/>
              <a:gd name="T8" fmla="*/ 0 60000 65536"/>
              <a:gd name="T9" fmla="*/ 0 w 864"/>
              <a:gd name="T10" fmla="*/ 0 h 288"/>
              <a:gd name="T11" fmla="*/ 864 w 864"/>
              <a:gd name="T12" fmla="*/ 288 h 2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64" h="288">
                <a:moveTo>
                  <a:pt x="0" y="0"/>
                </a:moveTo>
                <a:lnTo>
                  <a:pt x="0" y="288"/>
                </a:lnTo>
                <a:lnTo>
                  <a:pt x="864" y="288"/>
                </a:lnTo>
              </a:path>
            </a:pathLst>
          </a:custGeom>
          <a:noFill/>
          <a:ln w="28575">
            <a:solidFill>
              <a:srgbClr val="FF090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2343" name="Freeform 55"/>
          <p:cNvSpPr>
            <a:spLocks/>
          </p:cNvSpPr>
          <p:nvPr/>
        </p:nvSpPr>
        <p:spPr bwMode="auto">
          <a:xfrm>
            <a:off x="2228850" y="1905000"/>
            <a:ext cx="2286000" cy="1752600"/>
          </a:xfrm>
          <a:custGeom>
            <a:avLst/>
            <a:gdLst>
              <a:gd name="T0" fmla="*/ 0 w 1728"/>
              <a:gd name="T1" fmla="*/ 1752600 h 1104"/>
              <a:gd name="T2" fmla="*/ 0 w 1728"/>
              <a:gd name="T3" fmla="*/ 0 h 1104"/>
              <a:gd name="T4" fmla="*/ 2286000 w 1728"/>
              <a:gd name="T5" fmla="*/ 0 h 1104"/>
              <a:gd name="T6" fmla="*/ 0 60000 65536"/>
              <a:gd name="T7" fmla="*/ 0 60000 65536"/>
              <a:gd name="T8" fmla="*/ 0 60000 65536"/>
              <a:gd name="T9" fmla="*/ 0 w 1728"/>
              <a:gd name="T10" fmla="*/ 0 h 1104"/>
              <a:gd name="T11" fmla="*/ 1728 w 1728"/>
              <a:gd name="T12" fmla="*/ 1104 h 110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8" h="1104">
                <a:moveTo>
                  <a:pt x="0" y="1104"/>
                </a:moveTo>
                <a:lnTo>
                  <a:pt x="0" y="0"/>
                </a:lnTo>
                <a:lnTo>
                  <a:pt x="1728" y="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2344" name="Freeform 56"/>
          <p:cNvSpPr>
            <a:spLocks/>
          </p:cNvSpPr>
          <p:nvPr/>
        </p:nvSpPr>
        <p:spPr bwMode="auto">
          <a:xfrm>
            <a:off x="2686050" y="2209800"/>
            <a:ext cx="1828800" cy="1447800"/>
          </a:xfrm>
          <a:custGeom>
            <a:avLst/>
            <a:gdLst>
              <a:gd name="T0" fmla="*/ 0 w 1728"/>
              <a:gd name="T1" fmla="*/ 1447800 h 1104"/>
              <a:gd name="T2" fmla="*/ 0 w 1728"/>
              <a:gd name="T3" fmla="*/ 0 h 1104"/>
              <a:gd name="T4" fmla="*/ 1828800 w 1728"/>
              <a:gd name="T5" fmla="*/ 0 h 1104"/>
              <a:gd name="T6" fmla="*/ 0 60000 65536"/>
              <a:gd name="T7" fmla="*/ 0 60000 65536"/>
              <a:gd name="T8" fmla="*/ 0 60000 65536"/>
              <a:gd name="T9" fmla="*/ 0 w 1728"/>
              <a:gd name="T10" fmla="*/ 0 h 1104"/>
              <a:gd name="T11" fmla="*/ 1728 w 1728"/>
              <a:gd name="T12" fmla="*/ 1104 h 110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8" h="1104">
                <a:moveTo>
                  <a:pt x="0" y="1104"/>
                </a:moveTo>
                <a:lnTo>
                  <a:pt x="0" y="0"/>
                </a:lnTo>
                <a:lnTo>
                  <a:pt x="1728" y="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2345" name="Freeform 57"/>
          <p:cNvSpPr>
            <a:spLocks/>
          </p:cNvSpPr>
          <p:nvPr/>
        </p:nvSpPr>
        <p:spPr bwMode="auto">
          <a:xfrm>
            <a:off x="3143250" y="2362200"/>
            <a:ext cx="1371600" cy="685800"/>
          </a:xfrm>
          <a:custGeom>
            <a:avLst/>
            <a:gdLst>
              <a:gd name="T0" fmla="*/ 0 w 1728"/>
              <a:gd name="T1" fmla="*/ 685800 h 1104"/>
              <a:gd name="T2" fmla="*/ 0 w 1728"/>
              <a:gd name="T3" fmla="*/ 0 h 1104"/>
              <a:gd name="T4" fmla="*/ 1371600 w 1728"/>
              <a:gd name="T5" fmla="*/ 0 h 1104"/>
              <a:gd name="T6" fmla="*/ 0 60000 65536"/>
              <a:gd name="T7" fmla="*/ 0 60000 65536"/>
              <a:gd name="T8" fmla="*/ 0 60000 65536"/>
              <a:gd name="T9" fmla="*/ 0 w 1728"/>
              <a:gd name="T10" fmla="*/ 0 h 1104"/>
              <a:gd name="T11" fmla="*/ 1728 w 1728"/>
              <a:gd name="T12" fmla="*/ 1104 h 110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8" h="1104">
                <a:moveTo>
                  <a:pt x="0" y="1104"/>
                </a:moveTo>
                <a:lnTo>
                  <a:pt x="0" y="0"/>
                </a:lnTo>
                <a:lnTo>
                  <a:pt x="1728" y="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2346" name="Freeform 58"/>
          <p:cNvSpPr>
            <a:spLocks/>
          </p:cNvSpPr>
          <p:nvPr/>
        </p:nvSpPr>
        <p:spPr bwMode="auto">
          <a:xfrm>
            <a:off x="4057650" y="2362200"/>
            <a:ext cx="533400" cy="685800"/>
          </a:xfrm>
          <a:custGeom>
            <a:avLst/>
            <a:gdLst>
              <a:gd name="T0" fmla="*/ 0 w 912"/>
              <a:gd name="T1" fmla="*/ 685800 h 432"/>
              <a:gd name="T2" fmla="*/ 0 w 912"/>
              <a:gd name="T3" fmla="*/ 228600 h 432"/>
              <a:gd name="T4" fmla="*/ 533400 w 912"/>
              <a:gd name="T5" fmla="*/ 228600 h 432"/>
              <a:gd name="T6" fmla="*/ 533400 w 912"/>
              <a:gd name="T7" fmla="*/ 0 h 432"/>
              <a:gd name="T8" fmla="*/ 0 60000 65536"/>
              <a:gd name="T9" fmla="*/ 0 60000 65536"/>
              <a:gd name="T10" fmla="*/ 0 60000 65536"/>
              <a:gd name="T11" fmla="*/ 0 60000 65536"/>
              <a:gd name="T12" fmla="*/ 0 w 912"/>
              <a:gd name="T13" fmla="*/ 0 h 432"/>
              <a:gd name="T14" fmla="*/ 912 w 912"/>
              <a:gd name="T15" fmla="*/ 432 h 43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12" h="432">
                <a:moveTo>
                  <a:pt x="0" y="432"/>
                </a:moveTo>
                <a:lnTo>
                  <a:pt x="0" y="144"/>
                </a:lnTo>
                <a:lnTo>
                  <a:pt x="912" y="144"/>
                </a:lnTo>
                <a:lnTo>
                  <a:pt x="912" y="0"/>
                </a:lnTo>
              </a:path>
            </a:pathLst>
          </a:custGeom>
          <a:noFill/>
          <a:ln w="28575">
            <a:solidFill>
              <a:srgbClr val="FF090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2347" name="Freeform 59"/>
          <p:cNvSpPr>
            <a:spLocks/>
          </p:cNvSpPr>
          <p:nvPr/>
        </p:nvSpPr>
        <p:spPr bwMode="auto">
          <a:xfrm>
            <a:off x="4514850" y="1905000"/>
            <a:ext cx="228600" cy="1143000"/>
          </a:xfrm>
          <a:custGeom>
            <a:avLst/>
            <a:gdLst>
              <a:gd name="T0" fmla="*/ 228600 w 672"/>
              <a:gd name="T1" fmla="*/ 0 h 720"/>
              <a:gd name="T2" fmla="*/ 228600 w 672"/>
              <a:gd name="T3" fmla="*/ 838200 h 720"/>
              <a:gd name="T4" fmla="*/ 0 w 672"/>
              <a:gd name="T5" fmla="*/ 838200 h 720"/>
              <a:gd name="T6" fmla="*/ 0 w 672"/>
              <a:gd name="T7" fmla="*/ 1143000 h 720"/>
              <a:gd name="T8" fmla="*/ 0 60000 65536"/>
              <a:gd name="T9" fmla="*/ 0 60000 65536"/>
              <a:gd name="T10" fmla="*/ 0 60000 65536"/>
              <a:gd name="T11" fmla="*/ 0 60000 65536"/>
              <a:gd name="T12" fmla="*/ 0 w 672"/>
              <a:gd name="T13" fmla="*/ 0 h 720"/>
              <a:gd name="T14" fmla="*/ 672 w 672"/>
              <a:gd name="T15" fmla="*/ 720 h 72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2" h="720">
                <a:moveTo>
                  <a:pt x="672" y="0"/>
                </a:moveTo>
                <a:lnTo>
                  <a:pt x="672" y="528"/>
                </a:lnTo>
                <a:lnTo>
                  <a:pt x="0" y="528"/>
                </a:lnTo>
                <a:lnTo>
                  <a:pt x="0" y="720"/>
                </a:lnTo>
              </a:path>
            </a:pathLst>
          </a:custGeom>
          <a:noFill/>
          <a:ln w="28575">
            <a:solidFill>
              <a:srgbClr val="FF090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2348" name="Freeform 60"/>
          <p:cNvSpPr>
            <a:spLocks/>
          </p:cNvSpPr>
          <p:nvPr/>
        </p:nvSpPr>
        <p:spPr bwMode="auto">
          <a:xfrm flipH="1">
            <a:off x="4895850" y="2209800"/>
            <a:ext cx="76200" cy="838200"/>
          </a:xfrm>
          <a:custGeom>
            <a:avLst/>
            <a:gdLst>
              <a:gd name="T0" fmla="*/ 76200 w 528"/>
              <a:gd name="T1" fmla="*/ 0 h 528"/>
              <a:gd name="T2" fmla="*/ 76200 w 528"/>
              <a:gd name="T3" fmla="*/ 685800 h 528"/>
              <a:gd name="T4" fmla="*/ 0 w 528"/>
              <a:gd name="T5" fmla="*/ 685800 h 528"/>
              <a:gd name="T6" fmla="*/ 0 w 528"/>
              <a:gd name="T7" fmla="*/ 83820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28"/>
              <a:gd name="T13" fmla="*/ 0 h 528"/>
              <a:gd name="T14" fmla="*/ 528 w 528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28" h="528">
                <a:moveTo>
                  <a:pt x="528" y="0"/>
                </a:moveTo>
                <a:lnTo>
                  <a:pt x="528" y="432"/>
                </a:lnTo>
                <a:lnTo>
                  <a:pt x="0" y="432"/>
                </a:lnTo>
                <a:lnTo>
                  <a:pt x="0" y="528"/>
                </a:lnTo>
              </a:path>
            </a:pathLst>
          </a:custGeom>
          <a:noFill/>
          <a:ln w="28575">
            <a:solidFill>
              <a:srgbClr val="FF090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2349" name="Line 61"/>
          <p:cNvSpPr>
            <a:spLocks noChangeShapeType="1"/>
          </p:cNvSpPr>
          <p:nvPr/>
        </p:nvSpPr>
        <p:spPr bwMode="auto">
          <a:xfrm>
            <a:off x="4972050" y="1905000"/>
            <a:ext cx="12954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50" name="Line 62"/>
          <p:cNvSpPr>
            <a:spLocks noChangeShapeType="1"/>
          </p:cNvSpPr>
          <p:nvPr/>
        </p:nvSpPr>
        <p:spPr bwMode="auto">
          <a:xfrm>
            <a:off x="4972050" y="2362200"/>
            <a:ext cx="12954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51" name="Line 63"/>
          <p:cNvSpPr>
            <a:spLocks noChangeShapeType="1"/>
          </p:cNvSpPr>
          <p:nvPr/>
        </p:nvSpPr>
        <p:spPr bwMode="auto">
          <a:xfrm>
            <a:off x="4972050" y="2209800"/>
            <a:ext cx="12954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52" name="Line 64"/>
          <p:cNvSpPr>
            <a:spLocks noChangeShapeType="1"/>
          </p:cNvSpPr>
          <p:nvPr/>
        </p:nvSpPr>
        <p:spPr bwMode="auto">
          <a:xfrm>
            <a:off x="5200650" y="3429000"/>
            <a:ext cx="609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53" name="Line 65"/>
          <p:cNvSpPr>
            <a:spLocks noChangeShapeType="1"/>
          </p:cNvSpPr>
          <p:nvPr/>
        </p:nvSpPr>
        <p:spPr bwMode="auto">
          <a:xfrm>
            <a:off x="5200650" y="3886200"/>
            <a:ext cx="609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54" name="Line 66"/>
          <p:cNvSpPr>
            <a:spLocks noChangeShapeType="1"/>
          </p:cNvSpPr>
          <p:nvPr/>
        </p:nvSpPr>
        <p:spPr bwMode="auto">
          <a:xfrm>
            <a:off x="5200650" y="3733800"/>
            <a:ext cx="609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55" name="Text Box 67"/>
          <p:cNvSpPr txBox="1">
            <a:spLocks noChangeArrowheads="1"/>
          </p:cNvSpPr>
          <p:nvPr/>
        </p:nvSpPr>
        <p:spPr bwMode="auto">
          <a:xfrm>
            <a:off x="3219450" y="1385888"/>
            <a:ext cx="1263650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Arial" charset="0"/>
              </a:rPr>
              <a:t>Map Table</a:t>
            </a:r>
          </a:p>
        </p:txBody>
      </p:sp>
      <p:sp>
        <p:nvSpPr>
          <p:cNvPr id="12356" name="Text Box 68"/>
          <p:cNvSpPr txBox="1">
            <a:spLocks noChangeArrowheads="1"/>
          </p:cNvSpPr>
          <p:nvPr/>
        </p:nvSpPr>
        <p:spPr bwMode="auto">
          <a:xfrm>
            <a:off x="1771650" y="3900488"/>
            <a:ext cx="2293938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Arial" charset="0"/>
              </a:rPr>
              <a:t>Reservation Stations</a:t>
            </a:r>
          </a:p>
        </p:txBody>
      </p:sp>
      <p:sp>
        <p:nvSpPr>
          <p:cNvPr id="12357" name="Text Box 69"/>
          <p:cNvSpPr txBox="1">
            <a:spLocks noChangeArrowheads="1"/>
          </p:cNvSpPr>
          <p:nvPr/>
        </p:nvSpPr>
        <p:spPr bwMode="auto">
          <a:xfrm rot="-5400000">
            <a:off x="7735094" y="2693194"/>
            <a:ext cx="882650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Arial" charset="0"/>
              </a:rPr>
              <a:t>CDB.V</a:t>
            </a:r>
          </a:p>
        </p:txBody>
      </p:sp>
      <p:sp>
        <p:nvSpPr>
          <p:cNvPr id="12358" name="Text Box 70"/>
          <p:cNvSpPr txBox="1">
            <a:spLocks noChangeArrowheads="1"/>
          </p:cNvSpPr>
          <p:nvPr/>
        </p:nvSpPr>
        <p:spPr bwMode="auto">
          <a:xfrm rot="-5400000">
            <a:off x="5126832" y="2707481"/>
            <a:ext cx="86995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Arial" charset="0"/>
              </a:rPr>
              <a:t>CDB.T</a:t>
            </a:r>
          </a:p>
        </p:txBody>
      </p:sp>
      <p:sp>
        <p:nvSpPr>
          <p:cNvPr id="12359" name="Line 71"/>
          <p:cNvSpPr>
            <a:spLocks noChangeShapeType="1"/>
          </p:cNvSpPr>
          <p:nvPr/>
        </p:nvSpPr>
        <p:spPr bwMode="auto">
          <a:xfrm>
            <a:off x="4895850" y="3962400"/>
            <a:ext cx="0" cy="304800"/>
          </a:xfrm>
          <a:prstGeom prst="line">
            <a:avLst/>
          </a:prstGeom>
          <a:noFill/>
          <a:ln w="28575">
            <a:solidFill>
              <a:srgbClr val="FF0909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60" name="Text Box 72"/>
          <p:cNvSpPr txBox="1">
            <a:spLocks noChangeArrowheads="1"/>
          </p:cNvSpPr>
          <p:nvPr/>
        </p:nvSpPr>
        <p:spPr bwMode="auto">
          <a:xfrm>
            <a:off x="914400" y="3048000"/>
            <a:ext cx="1009650" cy="6413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Arial" charset="0"/>
              </a:rPr>
              <a:t>Fetched</a:t>
            </a:r>
          </a:p>
          <a:p>
            <a:r>
              <a:rPr lang="en-US">
                <a:solidFill>
                  <a:srgbClr val="000000"/>
                </a:solidFill>
                <a:latin typeface="Arial" charset="0"/>
              </a:rPr>
              <a:t>insns</a:t>
            </a:r>
          </a:p>
        </p:txBody>
      </p:sp>
      <p:sp>
        <p:nvSpPr>
          <p:cNvPr id="12361" name="Text Box 73"/>
          <p:cNvSpPr txBox="1">
            <a:spLocks noChangeArrowheads="1"/>
          </p:cNvSpPr>
          <p:nvPr/>
        </p:nvSpPr>
        <p:spPr bwMode="auto">
          <a:xfrm>
            <a:off x="6718300" y="1219200"/>
            <a:ext cx="89535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Arial" charset="0"/>
              </a:rPr>
              <a:t>Regfile</a:t>
            </a:r>
          </a:p>
        </p:txBody>
      </p:sp>
      <p:sp>
        <p:nvSpPr>
          <p:cNvPr id="12362" name="Rectangle 74"/>
          <p:cNvSpPr>
            <a:spLocks noChangeArrowheads="1"/>
          </p:cNvSpPr>
          <p:nvPr/>
        </p:nvSpPr>
        <p:spPr bwMode="auto">
          <a:xfrm>
            <a:off x="2914650" y="3048000"/>
            <a:ext cx="457200" cy="3048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1"/>
                </a:solidFill>
                <a:latin typeface="Arial" charset="0"/>
              </a:rPr>
              <a:t>R</a:t>
            </a:r>
          </a:p>
        </p:txBody>
      </p:sp>
      <p:sp>
        <p:nvSpPr>
          <p:cNvPr id="12363" name="Rectangle 75"/>
          <p:cNvSpPr>
            <a:spLocks noChangeArrowheads="1"/>
          </p:cNvSpPr>
          <p:nvPr/>
        </p:nvSpPr>
        <p:spPr bwMode="auto">
          <a:xfrm>
            <a:off x="2914650" y="3352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2364" name="Rectangle 76"/>
          <p:cNvSpPr>
            <a:spLocks noChangeArrowheads="1"/>
          </p:cNvSpPr>
          <p:nvPr/>
        </p:nvSpPr>
        <p:spPr bwMode="auto">
          <a:xfrm>
            <a:off x="2914650" y="35052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2365" name="Rectangle 77"/>
          <p:cNvSpPr>
            <a:spLocks noChangeArrowheads="1"/>
          </p:cNvSpPr>
          <p:nvPr/>
        </p:nvSpPr>
        <p:spPr bwMode="auto">
          <a:xfrm>
            <a:off x="2914650" y="3657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2366" name="Rectangle 78"/>
          <p:cNvSpPr>
            <a:spLocks noChangeArrowheads="1"/>
          </p:cNvSpPr>
          <p:nvPr/>
        </p:nvSpPr>
        <p:spPr bwMode="auto">
          <a:xfrm>
            <a:off x="2914650" y="38100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2367" name="Freeform 79"/>
          <p:cNvSpPr>
            <a:spLocks/>
          </p:cNvSpPr>
          <p:nvPr/>
        </p:nvSpPr>
        <p:spPr bwMode="auto">
          <a:xfrm flipV="1">
            <a:off x="3600450" y="3962400"/>
            <a:ext cx="2667000" cy="533400"/>
          </a:xfrm>
          <a:custGeom>
            <a:avLst/>
            <a:gdLst>
              <a:gd name="T0" fmla="*/ 0 w 1728"/>
              <a:gd name="T1" fmla="*/ 533400 h 1104"/>
              <a:gd name="T2" fmla="*/ 0 w 1728"/>
              <a:gd name="T3" fmla="*/ 0 h 1104"/>
              <a:gd name="T4" fmla="*/ 2667000 w 1728"/>
              <a:gd name="T5" fmla="*/ 0 h 1104"/>
              <a:gd name="T6" fmla="*/ 0 60000 65536"/>
              <a:gd name="T7" fmla="*/ 0 60000 65536"/>
              <a:gd name="T8" fmla="*/ 0 60000 65536"/>
              <a:gd name="T9" fmla="*/ 0 w 1728"/>
              <a:gd name="T10" fmla="*/ 0 h 1104"/>
              <a:gd name="T11" fmla="*/ 1728 w 1728"/>
              <a:gd name="T12" fmla="*/ 1104 h 110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8" h="1104">
                <a:moveTo>
                  <a:pt x="0" y="1104"/>
                </a:moveTo>
                <a:lnTo>
                  <a:pt x="0" y="0"/>
                </a:lnTo>
                <a:lnTo>
                  <a:pt x="1728" y="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2368" name="Rectangle 80"/>
          <p:cNvSpPr>
            <a:spLocks noChangeArrowheads="1"/>
          </p:cNvSpPr>
          <p:nvPr/>
        </p:nvSpPr>
        <p:spPr bwMode="auto">
          <a:xfrm>
            <a:off x="4514850" y="4267200"/>
            <a:ext cx="457200" cy="304800"/>
          </a:xfrm>
          <a:prstGeom prst="rect">
            <a:avLst/>
          </a:prstGeom>
          <a:solidFill>
            <a:srgbClr val="FF0909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1"/>
                </a:solidFill>
                <a:latin typeface="Arial" charset="0"/>
              </a:rPr>
              <a:t>T</a:t>
            </a:r>
          </a:p>
        </p:txBody>
      </p:sp>
      <p:sp>
        <p:nvSpPr>
          <p:cNvPr id="12369" name="Line 81"/>
          <p:cNvSpPr>
            <a:spLocks noChangeShapeType="1"/>
          </p:cNvSpPr>
          <p:nvPr/>
        </p:nvSpPr>
        <p:spPr bwMode="auto">
          <a:xfrm>
            <a:off x="5200650" y="3581400"/>
            <a:ext cx="609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70" name="Rectangle 82"/>
          <p:cNvSpPr>
            <a:spLocks noChangeArrowheads="1"/>
          </p:cNvSpPr>
          <p:nvPr/>
        </p:nvSpPr>
        <p:spPr bwMode="auto">
          <a:xfrm>
            <a:off x="4286250" y="3352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0909"/>
                </a:solidFill>
                <a:latin typeface="Arial" charset="0"/>
              </a:rPr>
              <a:t>==</a:t>
            </a:r>
          </a:p>
        </p:txBody>
      </p:sp>
      <p:sp>
        <p:nvSpPr>
          <p:cNvPr id="12371" name="Rectangle 83"/>
          <p:cNvSpPr>
            <a:spLocks noChangeArrowheads="1"/>
          </p:cNvSpPr>
          <p:nvPr/>
        </p:nvSpPr>
        <p:spPr bwMode="auto">
          <a:xfrm>
            <a:off x="4286250" y="35052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0909"/>
                </a:solidFill>
                <a:latin typeface="Arial" charset="0"/>
              </a:rPr>
              <a:t>==</a:t>
            </a:r>
          </a:p>
        </p:txBody>
      </p:sp>
      <p:sp>
        <p:nvSpPr>
          <p:cNvPr id="12372" name="Rectangle 84"/>
          <p:cNvSpPr>
            <a:spLocks noChangeArrowheads="1"/>
          </p:cNvSpPr>
          <p:nvPr/>
        </p:nvSpPr>
        <p:spPr bwMode="auto">
          <a:xfrm>
            <a:off x="4286250" y="3657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0909"/>
                </a:solidFill>
                <a:latin typeface="Arial" charset="0"/>
              </a:rPr>
              <a:t>==</a:t>
            </a:r>
          </a:p>
        </p:txBody>
      </p:sp>
      <p:sp>
        <p:nvSpPr>
          <p:cNvPr id="12373" name="Rectangle 85"/>
          <p:cNvSpPr>
            <a:spLocks noChangeArrowheads="1"/>
          </p:cNvSpPr>
          <p:nvPr/>
        </p:nvSpPr>
        <p:spPr bwMode="auto">
          <a:xfrm>
            <a:off x="4286250" y="38100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0909"/>
                </a:solidFill>
                <a:latin typeface="Arial" charset="0"/>
              </a:rPr>
              <a:t>==</a:t>
            </a:r>
          </a:p>
        </p:txBody>
      </p:sp>
      <p:sp>
        <p:nvSpPr>
          <p:cNvPr id="12374" name="Line 86"/>
          <p:cNvSpPr>
            <a:spLocks noChangeShapeType="1"/>
          </p:cNvSpPr>
          <p:nvPr/>
        </p:nvSpPr>
        <p:spPr bwMode="auto">
          <a:xfrm>
            <a:off x="4591050" y="3962400"/>
            <a:ext cx="0" cy="304800"/>
          </a:xfrm>
          <a:prstGeom prst="line">
            <a:avLst/>
          </a:prstGeom>
          <a:noFill/>
          <a:ln w="28575">
            <a:solidFill>
              <a:srgbClr val="FF0909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001000" cy="685800"/>
          </a:xfrm>
        </p:spPr>
        <p:txBody>
          <a:bodyPr/>
          <a:lstStyle/>
          <a:p>
            <a:pPr eaLnBrk="1" hangingPunct="1"/>
            <a:r>
              <a:rPr lang="en-US"/>
              <a:t>Simple Tomasulo Pipeline</a:t>
            </a:r>
          </a:p>
        </p:txBody>
      </p:sp>
      <p:sp>
        <p:nvSpPr>
          <p:cNvPr id="1331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New pipeline structure: F, </a:t>
            </a:r>
            <a:r>
              <a:rPr lang="en-US" b="1" dirty="0">
                <a:solidFill>
                  <a:srgbClr val="FF0909"/>
                </a:solidFill>
              </a:rPr>
              <a:t>D</a:t>
            </a:r>
            <a:r>
              <a:rPr lang="en-US" dirty="0"/>
              <a:t>, </a:t>
            </a:r>
            <a:r>
              <a:rPr lang="en-US" b="1" dirty="0"/>
              <a:t>S</a:t>
            </a:r>
            <a:r>
              <a:rPr lang="en-US" dirty="0"/>
              <a:t>, X, </a:t>
            </a:r>
            <a:r>
              <a:rPr lang="en-US" b="1" dirty="0">
                <a:solidFill>
                  <a:srgbClr val="867A4A"/>
                </a:solidFill>
              </a:rPr>
              <a:t>W</a:t>
            </a:r>
            <a:endParaRPr lang="en-US" dirty="0"/>
          </a:p>
          <a:p>
            <a:pPr lvl="1" eaLnBrk="1" hangingPunct="1"/>
            <a:r>
              <a:rPr lang="en-US" b="1" dirty="0">
                <a:solidFill>
                  <a:srgbClr val="FF0909"/>
                </a:solidFill>
              </a:rPr>
              <a:t>D (dispatch)</a:t>
            </a:r>
          </a:p>
          <a:p>
            <a:pPr lvl="2" eaLnBrk="1" hangingPunct="1"/>
            <a:r>
              <a:rPr lang="en-US" b="1" dirty="0">
                <a:solidFill>
                  <a:srgbClr val="FF0909"/>
                </a:solidFill>
              </a:rPr>
              <a:t>Structural</a:t>
            </a:r>
            <a:r>
              <a:rPr lang="en-US" dirty="0"/>
              <a:t> hazard ? </a:t>
            </a:r>
            <a:r>
              <a:rPr lang="en-US" b="1" dirty="0">
                <a:solidFill>
                  <a:srgbClr val="FF0909"/>
                </a:solidFill>
              </a:rPr>
              <a:t>stall</a:t>
            </a:r>
            <a:r>
              <a:rPr lang="en-US" dirty="0"/>
              <a:t> : allocate RS entry</a:t>
            </a:r>
          </a:p>
          <a:p>
            <a:pPr lvl="1" eaLnBrk="1" hangingPunct="1"/>
            <a:r>
              <a:rPr lang="en-US" b="1" dirty="0"/>
              <a:t>S (issue)</a:t>
            </a:r>
          </a:p>
          <a:p>
            <a:pPr lvl="2" eaLnBrk="1" hangingPunct="1"/>
            <a:r>
              <a:rPr lang="en-US" b="1" dirty="0"/>
              <a:t>RAW</a:t>
            </a:r>
            <a:r>
              <a:rPr lang="en-US" dirty="0"/>
              <a:t> hazard ? </a:t>
            </a:r>
            <a:r>
              <a:rPr lang="en-US" b="1" dirty="0"/>
              <a:t>wait</a:t>
            </a:r>
            <a:r>
              <a:rPr lang="en-US" dirty="0"/>
              <a:t> (monitor CDB) : go to execute</a:t>
            </a:r>
          </a:p>
          <a:p>
            <a:pPr lvl="1" eaLnBrk="1" hangingPunct="1"/>
            <a:r>
              <a:rPr lang="en-US" b="1" dirty="0">
                <a:solidFill>
                  <a:srgbClr val="867A4A"/>
                </a:solidFill>
              </a:rPr>
              <a:t>W (</a:t>
            </a:r>
            <a:r>
              <a:rPr lang="en-US" b="1" dirty="0" err="1">
                <a:solidFill>
                  <a:srgbClr val="867A4A"/>
                </a:solidFill>
              </a:rPr>
              <a:t>writeback</a:t>
            </a:r>
            <a:r>
              <a:rPr lang="en-US" b="1" dirty="0">
                <a:solidFill>
                  <a:srgbClr val="867A4A"/>
                </a:solidFill>
              </a:rPr>
              <a:t>)</a:t>
            </a:r>
          </a:p>
          <a:p>
            <a:pPr lvl="2" eaLnBrk="1" hangingPunct="1"/>
            <a:r>
              <a:rPr lang="en-US" b="1" dirty="0">
                <a:solidFill>
                  <a:srgbClr val="867A4A"/>
                </a:solidFill>
              </a:rPr>
              <a:t>W</a:t>
            </a:r>
            <a:r>
              <a:rPr lang="en-US" dirty="0"/>
              <a:t>rite register (sometimes…), free RS entry</a:t>
            </a:r>
          </a:p>
          <a:p>
            <a:pPr lvl="2" eaLnBrk="1" hangingPunct="1"/>
            <a:r>
              <a:rPr lang="en-US" dirty="0"/>
              <a:t>W and RAW-dependent S in same cycle</a:t>
            </a:r>
          </a:p>
          <a:p>
            <a:pPr lvl="2" eaLnBrk="1" hangingPunct="1"/>
            <a:r>
              <a:rPr lang="en-US" dirty="0"/>
              <a:t>W and structural-dependent D in same cycle 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3295650" y="1447800"/>
            <a:ext cx="1981200" cy="1066800"/>
          </a:xfrm>
          <a:prstGeom prst="rect">
            <a:avLst/>
          </a:prstGeom>
          <a:solidFill>
            <a:srgbClr val="D5D5D5"/>
          </a:solidFill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solidFill>
                <a:schemeClr val="accent1"/>
              </a:solidFill>
              <a:latin typeface="Arial" charset="0"/>
            </a:endParaRP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1847850" y="2971800"/>
            <a:ext cx="5867400" cy="1219200"/>
          </a:xfrm>
          <a:prstGeom prst="rect">
            <a:avLst/>
          </a:prstGeom>
          <a:solidFill>
            <a:srgbClr val="D5D5D5"/>
          </a:solidFill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001000" cy="685800"/>
          </a:xfrm>
        </p:spPr>
        <p:txBody>
          <a:bodyPr/>
          <a:lstStyle/>
          <a:p>
            <a:pPr eaLnBrk="1" hangingPunct="1"/>
            <a:r>
              <a:rPr lang="en-US"/>
              <a:t>Tomasulo Dispatch (D)</a:t>
            </a:r>
          </a:p>
        </p:txBody>
      </p:sp>
      <p:sp>
        <p:nvSpPr>
          <p:cNvPr id="14341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304800" y="4875213"/>
            <a:ext cx="8534400" cy="1601787"/>
          </a:xfrm>
        </p:spPr>
        <p:txBody>
          <a:bodyPr/>
          <a:lstStyle/>
          <a:p>
            <a:pPr eaLnBrk="1" hangingPunct="1"/>
            <a:r>
              <a:rPr lang="en-US" dirty="0"/>
              <a:t>Stall for structural (RS) hazards</a:t>
            </a:r>
          </a:p>
          <a:p>
            <a:pPr lvl="1" eaLnBrk="1" hangingPunct="1"/>
            <a:r>
              <a:rPr lang="en-US" dirty="0"/>
              <a:t>Allocate RS entry</a:t>
            </a:r>
          </a:p>
          <a:p>
            <a:pPr lvl="1" eaLnBrk="1" hangingPunct="1"/>
            <a:r>
              <a:rPr lang="en-US" dirty="0">
                <a:solidFill>
                  <a:srgbClr val="000000"/>
                </a:solidFill>
              </a:rPr>
              <a:t>Input register ready ? </a:t>
            </a:r>
            <a:r>
              <a:rPr lang="en-US" dirty="0">
                <a:solidFill>
                  <a:srgbClr val="867A4A"/>
                </a:solidFill>
              </a:rPr>
              <a:t>read value into RS </a:t>
            </a:r>
            <a:r>
              <a:rPr lang="en-US" dirty="0">
                <a:solidFill>
                  <a:srgbClr val="000000"/>
                </a:solidFill>
              </a:rPr>
              <a:t>:</a:t>
            </a:r>
            <a:r>
              <a:rPr lang="en-US" dirty="0">
                <a:solidFill>
                  <a:srgbClr val="867A4A"/>
                </a:solidFill>
              </a:rPr>
              <a:t> </a:t>
            </a:r>
            <a:r>
              <a:rPr lang="en-US" dirty="0">
                <a:solidFill>
                  <a:schemeClr val="hlink"/>
                </a:solidFill>
              </a:rPr>
              <a:t>read tag into RS</a:t>
            </a:r>
            <a:endParaRPr lang="en-US" dirty="0">
              <a:solidFill>
                <a:srgbClr val="867A4A"/>
              </a:solidFill>
            </a:endParaRPr>
          </a:p>
          <a:p>
            <a:pPr lvl="1" eaLnBrk="1" hangingPunct="1"/>
            <a:r>
              <a:rPr lang="en-US" dirty="0">
                <a:solidFill>
                  <a:schemeClr val="tx2"/>
                </a:solidFill>
              </a:rPr>
              <a:t>Rename output register to RS # (represents a unique value “name”)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6267450" y="1524000"/>
            <a:ext cx="9144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1"/>
                </a:solidFill>
                <a:latin typeface="Arial" charset="0"/>
              </a:rPr>
              <a:t>value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6267450" y="1828800"/>
            <a:ext cx="914400" cy="152400"/>
          </a:xfrm>
          <a:prstGeom prst="rect">
            <a:avLst/>
          </a:prstGeom>
          <a:solidFill>
            <a:srgbClr val="867A4A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6267450" y="19812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6267450" y="21336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6267450" y="22860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4347" name="Rectangle 11"/>
          <p:cNvSpPr>
            <a:spLocks noChangeArrowheads="1"/>
          </p:cNvSpPr>
          <p:nvPr/>
        </p:nvSpPr>
        <p:spPr bwMode="auto">
          <a:xfrm>
            <a:off x="5810250" y="3048000"/>
            <a:ext cx="9144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1"/>
                </a:solidFill>
                <a:latin typeface="Arial" charset="0"/>
              </a:rPr>
              <a:t>V1</a:t>
            </a:r>
          </a:p>
        </p:txBody>
      </p:sp>
      <p:sp>
        <p:nvSpPr>
          <p:cNvPr id="14348" name="Rectangle 12"/>
          <p:cNvSpPr>
            <a:spLocks noChangeArrowheads="1"/>
          </p:cNvSpPr>
          <p:nvPr/>
        </p:nvSpPr>
        <p:spPr bwMode="auto">
          <a:xfrm>
            <a:off x="5810250" y="33528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5810250" y="3505200"/>
            <a:ext cx="914400" cy="152400"/>
          </a:xfrm>
          <a:prstGeom prst="rect">
            <a:avLst/>
          </a:prstGeom>
          <a:solidFill>
            <a:srgbClr val="867A4A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5810250" y="36576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4351" name="Rectangle 15"/>
          <p:cNvSpPr>
            <a:spLocks noChangeArrowheads="1"/>
          </p:cNvSpPr>
          <p:nvPr/>
        </p:nvSpPr>
        <p:spPr bwMode="auto">
          <a:xfrm>
            <a:off x="5810250" y="38100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4352" name="Rectangle 16"/>
          <p:cNvSpPr>
            <a:spLocks noChangeArrowheads="1"/>
          </p:cNvSpPr>
          <p:nvPr/>
        </p:nvSpPr>
        <p:spPr bwMode="auto">
          <a:xfrm>
            <a:off x="6724650" y="3048000"/>
            <a:ext cx="9144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1"/>
                </a:solidFill>
                <a:latin typeface="Arial" charset="0"/>
              </a:rPr>
              <a:t>V2</a:t>
            </a:r>
          </a:p>
        </p:txBody>
      </p:sp>
      <p:sp>
        <p:nvSpPr>
          <p:cNvPr id="14353" name="Rectangle 17"/>
          <p:cNvSpPr>
            <a:spLocks noChangeArrowheads="1"/>
          </p:cNvSpPr>
          <p:nvPr/>
        </p:nvSpPr>
        <p:spPr bwMode="auto">
          <a:xfrm>
            <a:off x="6724650" y="33528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4354" name="Rectangle 18"/>
          <p:cNvSpPr>
            <a:spLocks noChangeArrowheads="1"/>
          </p:cNvSpPr>
          <p:nvPr/>
        </p:nvSpPr>
        <p:spPr bwMode="auto">
          <a:xfrm>
            <a:off x="6724650" y="35052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4355" name="Rectangle 19"/>
          <p:cNvSpPr>
            <a:spLocks noChangeArrowheads="1"/>
          </p:cNvSpPr>
          <p:nvPr/>
        </p:nvSpPr>
        <p:spPr bwMode="auto">
          <a:xfrm>
            <a:off x="6724650" y="36576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4356" name="Rectangle 20"/>
          <p:cNvSpPr>
            <a:spLocks noChangeArrowheads="1"/>
          </p:cNvSpPr>
          <p:nvPr/>
        </p:nvSpPr>
        <p:spPr bwMode="auto">
          <a:xfrm>
            <a:off x="6724650" y="38100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4357" name="Line 21"/>
          <p:cNvSpPr>
            <a:spLocks noChangeShapeType="1"/>
          </p:cNvSpPr>
          <p:nvPr/>
        </p:nvSpPr>
        <p:spPr bwMode="auto">
          <a:xfrm>
            <a:off x="6419850" y="2438400"/>
            <a:ext cx="0" cy="609600"/>
          </a:xfrm>
          <a:prstGeom prst="line">
            <a:avLst/>
          </a:prstGeom>
          <a:noFill/>
          <a:ln w="57150">
            <a:solidFill>
              <a:srgbClr val="867A4A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8" name="Line 22"/>
          <p:cNvSpPr>
            <a:spLocks noChangeShapeType="1"/>
          </p:cNvSpPr>
          <p:nvPr/>
        </p:nvSpPr>
        <p:spPr bwMode="auto">
          <a:xfrm>
            <a:off x="7029450" y="2438400"/>
            <a:ext cx="0" cy="609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9" name="Rectangle 23"/>
          <p:cNvSpPr>
            <a:spLocks noChangeArrowheads="1"/>
          </p:cNvSpPr>
          <p:nvPr/>
        </p:nvSpPr>
        <p:spPr bwMode="auto">
          <a:xfrm>
            <a:off x="6267450" y="4267200"/>
            <a:ext cx="9144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1"/>
                </a:solidFill>
                <a:latin typeface="Arial" charset="0"/>
              </a:rPr>
              <a:t>FU</a:t>
            </a:r>
          </a:p>
        </p:txBody>
      </p:sp>
      <p:sp>
        <p:nvSpPr>
          <p:cNvPr id="14360" name="Line 24"/>
          <p:cNvSpPr>
            <a:spLocks noChangeShapeType="1"/>
          </p:cNvSpPr>
          <p:nvPr/>
        </p:nvSpPr>
        <p:spPr bwMode="auto">
          <a:xfrm>
            <a:off x="6419850" y="3962400"/>
            <a:ext cx="0" cy="304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61" name="Line 25"/>
          <p:cNvSpPr>
            <a:spLocks noChangeShapeType="1"/>
          </p:cNvSpPr>
          <p:nvPr/>
        </p:nvSpPr>
        <p:spPr bwMode="auto">
          <a:xfrm>
            <a:off x="7029450" y="3962400"/>
            <a:ext cx="0" cy="304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62" name="Freeform 26"/>
          <p:cNvSpPr>
            <a:spLocks/>
          </p:cNvSpPr>
          <p:nvPr/>
        </p:nvSpPr>
        <p:spPr bwMode="auto">
          <a:xfrm>
            <a:off x="6724650" y="2744788"/>
            <a:ext cx="1200150" cy="2130425"/>
          </a:xfrm>
          <a:custGeom>
            <a:avLst/>
            <a:gdLst>
              <a:gd name="T0" fmla="*/ 0 w 768"/>
              <a:gd name="T1" fmla="*/ 1826079 h 1344"/>
              <a:gd name="T2" fmla="*/ 0 w 768"/>
              <a:gd name="T3" fmla="*/ 2130425 h 1344"/>
              <a:gd name="T4" fmla="*/ 1200150 w 768"/>
              <a:gd name="T5" fmla="*/ 2130425 h 1344"/>
              <a:gd name="T6" fmla="*/ 1200150 w 768"/>
              <a:gd name="T7" fmla="*/ 0 h 1344"/>
              <a:gd name="T8" fmla="*/ 600075 w 768"/>
              <a:gd name="T9" fmla="*/ 0 h 1344"/>
              <a:gd name="T10" fmla="*/ 600075 w 768"/>
              <a:gd name="T11" fmla="*/ 304346 h 134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768"/>
              <a:gd name="T19" fmla="*/ 0 h 1344"/>
              <a:gd name="T20" fmla="*/ 768 w 768"/>
              <a:gd name="T21" fmla="*/ 1344 h 134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768" h="1344">
                <a:moveTo>
                  <a:pt x="0" y="1152"/>
                </a:moveTo>
                <a:lnTo>
                  <a:pt x="0" y="1344"/>
                </a:lnTo>
                <a:lnTo>
                  <a:pt x="768" y="1344"/>
                </a:lnTo>
                <a:lnTo>
                  <a:pt x="768" y="0"/>
                </a:lnTo>
                <a:lnTo>
                  <a:pt x="384" y="0"/>
                </a:lnTo>
                <a:lnTo>
                  <a:pt x="384" y="192"/>
                </a:lnTo>
              </a:path>
            </a:pathLst>
          </a:cu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4363" name="Freeform 27"/>
          <p:cNvSpPr>
            <a:spLocks/>
          </p:cNvSpPr>
          <p:nvPr/>
        </p:nvSpPr>
        <p:spPr bwMode="auto">
          <a:xfrm>
            <a:off x="6115050" y="2743200"/>
            <a:ext cx="1219200" cy="304800"/>
          </a:xfrm>
          <a:custGeom>
            <a:avLst/>
            <a:gdLst>
              <a:gd name="T0" fmla="*/ 1219200 w 768"/>
              <a:gd name="T1" fmla="*/ 0 h 192"/>
              <a:gd name="T2" fmla="*/ 0 w 768"/>
              <a:gd name="T3" fmla="*/ 0 h 192"/>
              <a:gd name="T4" fmla="*/ 0 w 768"/>
              <a:gd name="T5" fmla="*/ 304800 h 192"/>
              <a:gd name="T6" fmla="*/ 0 60000 65536"/>
              <a:gd name="T7" fmla="*/ 0 60000 65536"/>
              <a:gd name="T8" fmla="*/ 0 60000 65536"/>
              <a:gd name="T9" fmla="*/ 0 w 768"/>
              <a:gd name="T10" fmla="*/ 0 h 192"/>
              <a:gd name="T11" fmla="*/ 768 w 768"/>
              <a:gd name="T12" fmla="*/ 192 h 1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68" h="192">
                <a:moveTo>
                  <a:pt x="768" y="0"/>
                </a:moveTo>
                <a:lnTo>
                  <a:pt x="0" y="0"/>
                </a:lnTo>
                <a:lnTo>
                  <a:pt x="0" y="192"/>
                </a:lnTo>
              </a:path>
            </a:pathLst>
          </a:cu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4364" name="Freeform 28"/>
          <p:cNvSpPr>
            <a:spLocks/>
          </p:cNvSpPr>
          <p:nvPr/>
        </p:nvSpPr>
        <p:spPr bwMode="auto">
          <a:xfrm>
            <a:off x="6724650" y="1219200"/>
            <a:ext cx="1200150" cy="1828800"/>
          </a:xfrm>
          <a:custGeom>
            <a:avLst/>
            <a:gdLst>
              <a:gd name="T0" fmla="*/ 1200150 w 768"/>
              <a:gd name="T1" fmla="*/ 1828800 h 1152"/>
              <a:gd name="T2" fmla="*/ 1200150 w 768"/>
              <a:gd name="T3" fmla="*/ 0 h 1152"/>
              <a:gd name="T4" fmla="*/ 0 w 768"/>
              <a:gd name="T5" fmla="*/ 0 h 1152"/>
              <a:gd name="T6" fmla="*/ 0 w 768"/>
              <a:gd name="T7" fmla="*/ 304800 h 1152"/>
              <a:gd name="T8" fmla="*/ 0 60000 65536"/>
              <a:gd name="T9" fmla="*/ 0 60000 65536"/>
              <a:gd name="T10" fmla="*/ 0 60000 65536"/>
              <a:gd name="T11" fmla="*/ 0 60000 65536"/>
              <a:gd name="T12" fmla="*/ 0 w 768"/>
              <a:gd name="T13" fmla="*/ 0 h 1152"/>
              <a:gd name="T14" fmla="*/ 768 w 768"/>
              <a:gd name="T15" fmla="*/ 1152 h 115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68" h="1152">
                <a:moveTo>
                  <a:pt x="768" y="1152"/>
                </a:moveTo>
                <a:lnTo>
                  <a:pt x="768" y="0"/>
                </a:lnTo>
                <a:lnTo>
                  <a:pt x="0" y="0"/>
                </a:lnTo>
                <a:lnTo>
                  <a:pt x="0" y="192"/>
                </a:lnTo>
              </a:path>
            </a:pathLst>
          </a:cu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4365" name="AutoShape 29"/>
          <p:cNvSpPr>
            <a:spLocks noChangeArrowheads="1"/>
          </p:cNvSpPr>
          <p:nvPr/>
        </p:nvSpPr>
        <p:spPr bwMode="auto">
          <a:xfrm>
            <a:off x="7258050" y="2667000"/>
            <a:ext cx="152400" cy="152400"/>
          </a:xfrm>
          <a:prstGeom prst="flowChartConnector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4366" name="AutoShape 30"/>
          <p:cNvSpPr>
            <a:spLocks noChangeArrowheads="1"/>
          </p:cNvSpPr>
          <p:nvPr/>
        </p:nvSpPr>
        <p:spPr bwMode="auto">
          <a:xfrm>
            <a:off x="7848600" y="2667000"/>
            <a:ext cx="152400" cy="152400"/>
          </a:xfrm>
          <a:prstGeom prst="flowChartConnector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4367" name="Rectangle 31"/>
          <p:cNvSpPr>
            <a:spLocks noChangeArrowheads="1"/>
          </p:cNvSpPr>
          <p:nvPr/>
        </p:nvSpPr>
        <p:spPr bwMode="auto">
          <a:xfrm>
            <a:off x="4514850" y="1524000"/>
            <a:ext cx="457200" cy="304800"/>
          </a:xfrm>
          <a:prstGeom prst="rect">
            <a:avLst/>
          </a:prstGeom>
          <a:solidFill>
            <a:srgbClr val="FF0909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1"/>
                </a:solidFill>
                <a:latin typeface="Arial" charset="0"/>
              </a:rPr>
              <a:t>T</a:t>
            </a:r>
          </a:p>
        </p:txBody>
      </p:sp>
      <p:sp>
        <p:nvSpPr>
          <p:cNvPr id="14368" name="Rectangle 32"/>
          <p:cNvSpPr>
            <a:spLocks noChangeArrowheads="1"/>
          </p:cNvSpPr>
          <p:nvPr/>
        </p:nvSpPr>
        <p:spPr bwMode="auto">
          <a:xfrm>
            <a:off x="4514850" y="1828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4369" name="Rectangle 33"/>
          <p:cNvSpPr>
            <a:spLocks noChangeArrowheads="1"/>
          </p:cNvSpPr>
          <p:nvPr/>
        </p:nvSpPr>
        <p:spPr bwMode="auto">
          <a:xfrm>
            <a:off x="4514850" y="19812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4370" name="Rectangle 34"/>
          <p:cNvSpPr>
            <a:spLocks noChangeArrowheads="1"/>
          </p:cNvSpPr>
          <p:nvPr/>
        </p:nvSpPr>
        <p:spPr bwMode="auto">
          <a:xfrm>
            <a:off x="4514850" y="2133600"/>
            <a:ext cx="457200" cy="152400"/>
          </a:xfrm>
          <a:prstGeom prst="rect">
            <a:avLst/>
          </a:prstGeom>
          <a:solidFill>
            <a:schemeClr val="hlink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4371" name="Rectangle 35"/>
          <p:cNvSpPr>
            <a:spLocks noChangeArrowheads="1"/>
          </p:cNvSpPr>
          <p:nvPr/>
        </p:nvSpPr>
        <p:spPr bwMode="auto">
          <a:xfrm>
            <a:off x="4514850" y="2286000"/>
            <a:ext cx="457200" cy="152400"/>
          </a:xfrm>
          <a:prstGeom prst="rect">
            <a:avLst/>
          </a:prstGeom>
          <a:solidFill>
            <a:schemeClr val="tx2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4372" name="Rectangle 36"/>
          <p:cNvSpPr>
            <a:spLocks noChangeArrowheads="1"/>
          </p:cNvSpPr>
          <p:nvPr/>
        </p:nvSpPr>
        <p:spPr bwMode="auto">
          <a:xfrm>
            <a:off x="4743450" y="3048000"/>
            <a:ext cx="457200" cy="304800"/>
          </a:xfrm>
          <a:prstGeom prst="rect">
            <a:avLst/>
          </a:prstGeom>
          <a:solidFill>
            <a:srgbClr val="FF0909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1"/>
                </a:solidFill>
                <a:latin typeface="Arial" charset="0"/>
              </a:rPr>
              <a:t>T2</a:t>
            </a:r>
          </a:p>
        </p:txBody>
      </p:sp>
      <p:sp>
        <p:nvSpPr>
          <p:cNvPr id="14373" name="Rectangle 37"/>
          <p:cNvSpPr>
            <a:spLocks noChangeArrowheads="1"/>
          </p:cNvSpPr>
          <p:nvPr/>
        </p:nvSpPr>
        <p:spPr bwMode="auto">
          <a:xfrm>
            <a:off x="4286250" y="3048000"/>
            <a:ext cx="457200" cy="304800"/>
          </a:xfrm>
          <a:prstGeom prst="rect">
            <a:avLst/>
          </a:prstGeom>
          <a:solidFill>
            <a:srgbClr val="FF0909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1"/>
                </a:solidFill>
                <a:latin typeface="Arial" charset="0"/>
              </a:rPr>
              <a:t>T1</a:t>
            </a:r>
          </a:p>
        </p:txBody>
      </p:sp>
      <p:sp>
        <p:nvSpPr>
          <p:cNvPr id="14374" name="Rectangle 38"/>
          <p:cNvSpPr>
            <a:spLocks noChangeArrowheads="1"/>
          </p:cNvSpPr>
          <p:nvPr/>
        </p:nvSpPr>
        <p:spPr bwMode="auto">
          <a:xfrm>
            <a:off x="3829050" y="3048000"/>
            <a:ext cx="457200" cy="304800"/>
          </a:xfrm>
          <a:prstGeom prst="rect">
            <a:avLst/>
          </a:prstGeom>
          <a:solidFill>
            <a:srgbClr val="FF0909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1"/>
                </a:solidFill>
                <a:latin typeface="Arial" charset="0"/>
              </a:rPr>
              <a:t>T</a:t>
            </a:r>
          </a:p>
        </p:txBody>
      </p:sp>
      <p:sp>
        <p:nvSpPr>
          <p:cNvPr id="14375" name="Rectangle 39"/>
          <p:cNvSpPr>
            <a:spLocks noChangeArrowheads="1"/>
          </p:cNvSpPr>
          <p:nvPr/>
        </p:nvSpPr>
        <p:spPr bwMode="auto">
          <a:xfrm>
            <a:off x="3829050" y="3352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4376" name="Rectangle 40"/>
          <p:cNvSpPr>
            <a:spLocks noChangeArrowheads="1"/>
          </p:cNvSpPr>
          <p:nvPr/>
        </p:nvSpPr>
        <p:spPr bwMode="auto">
          <a:xfrm>
            <a:off x="3829050" y="3505200"/>
            <a:ext cx="457200" cy="152400"/>
          </a:xfrm>
          <a:prstGeom prst="rect">
            <a:avLst/>
          </a:prstGeom>
          <a:solidFill>
            <a:schemeClr val="tx2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4377" name="Rectangle 41"/>
          <p:cNvSpPr>
            <a:spLocks noChangeArrowheads="1"/>
          </p:cNvSpPr>
          <p:nvPr/>
        </p:nvSpPr>
        <p:spPr bwMode="auto">
          <a:xfrm>
            <a:off x="3829050" y="3657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4378" name="Rectangle 42"/>
          <p:cNvSpPr>
            <a:spLocks noChangeArrowheads="1"/>
          </p:cNvSpPr>
          <p:nvPr/>
        </p:nvSpPr>
        <p:spPr bwMode="auto">
          <a:xfrm>
            <a:off x="3829050" y="38100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4379" name="Rectangle 43"/>
          <p:cNvSpPr>
            <a:spLocks noChangeArrowheads="1"/>
          </p:cNvSpPr>
          <p:nvPr/>
        </p:nvSpPr>
        <p:spPr bwMode="auto">
          <a:xfrm>
            <a:off x="3371850" y="3048000"/>
            <a:ext cx="457200" cy="3048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1"/>
                </a:solidFill>
                <a:latin typeface="Arial" charset="0"/>
              </a:rPr>
              <a:t>op</a:t>
            </a:r>
          </a:p>
        </p:txBody>
      </p:sp>
      <p:sp>
        <p:nvSpPr>
          <p:cNvPr id="14380" name="Rectangle 44"/>
          <p:cNvSpPr>
            <a:spLocks noChangeArrowheads="1"/>
          </p:cNvSpPr>
          <p:nvPr/>
        </p:nvSpPr>
        <p:spPr bwMode="auto">
          <a:xfrm>
            <a:off x="3371850" y="3352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4381" name="Rectangle 45"/>
          <p:cNvSpPr>
            <a:spLocks noChangeArrowheads="1"/>
          </p:cNvSpPr>
          <p:nvPr/>
        </p:nvSpPr>
        <p:spPr bwMode="auto">
          <a:xfrm>
            <a:off x="3371850" y="35052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4382" name="Rectangle 46"/>
          <p:cNvSpPr>
            <a:spLocks noChangeArrowheads="1"/>
          </p:cNvSpPr>
          <p:nvPr/>
        </p:nvSpPr>
        <p:spPr bwMode="auto">
          <a:xfrm>
            <a:off x="3371850" y="3657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4383" name="Rectangle 47"/>
          <p:cNvSpPr>
            <a:spLocks noChangeArrowheads="1"/>
          </p:cNvSpPr>
          <p:nvPr/>
        </p:nvSpPr>
        <p:spPr bwMode="auto">
          <a:xfrm>
            <a:off x="3371850" y="38100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4384" name="Rectangle 48"/>
          <p:cNvSpPr>
            <a:spLocks noChangeArrowheads="1"/>
          </p:cNvSpPr>
          <p:nvPr/>
        </p:nvSpPr>
        <p:spPr bwMode="auto">
          <a:xfrm>
            <a:off x="4743450" y="3352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0909"/>
                </a:solidFill>
                <a:latin typeface="Arial" charset="0"/>
              </a:rPr>
              <a:t>==</a:t>
            </a:r>
          </a:p>
        </p:txBody>
      </p:sp>
      <p:sp>
        <p:nvSpPr>
          <p:cNvPr id="14385" name="Rectangle 49"/>
          <p:cNvSpPr>
            <a:spLocks noChangeArrowheads="1"/>
          </p:cNvSpPr>
          <p:nvPr/>
        </p:nvSpPr>
        <p:spPr bwMode="auto">
          <a:xfrm>
            <a:off x="4743450" y="3505200"/>
            <a:ext cx="457200" cy="152400"/>
          </a:xfrm>
          <a:prstGeom prst="rect">
            <a:avLst/>
          </a:prstGeom>
          <a:solidFill>
            <a:schemeClr val="hlink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0909"/>
                </a:solidFill>
                <a:latin typeface="Arial" charset="0"/>
              </a:rPr>
              <a:t>==</a:t>
            </a:r>
          </a:p>
        </p:txBody>
      </p:sp>
      <p:sp>
        <p:nvSpPr>
          <p:cNvPr id="14386" name="Rectangle 50"/>
          <p:cNvSpPr>
            <a:spLocks noChangeArrowheads="1"/>
          </p:cNvSpPr>
          <p:nvPr/>
        </p:nvSpPr>
        <p:spPr bwMode="auto">
          <a:xfrm>
            <a:off x="4743450" y="3657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0909"/>
                </a:solidFill>
                <a:latin typeface="Arial" charset="0"/>
              </a:rPr>
              <a:t>==</a:t>
            </a:r>
          </a:p>
        </p:txBody>
      </p:sp>
      <p:sp>
        <p:nvSpPr>
          <p:cNvPr id="14387" name="Rectangle 51"/>
          <p:cNvSpPr>
            <a:spLocks noChangeArrowheads="1"/>
          </p:cNvSpPr>
          <p:nvPr/>
        </p:nvSpPr>
        <p:spPr bwMode="auto">
          <a:xfrm>
            <a:off x="4743450" y="38100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0909"/>
                </a:solidFill>
                <a:latin typeface="Arial" charset="0"/>
              </a:rPr>
              <a:t>==</a:t>
            </a:r>
          </a:p>
        </p:txBody>
      </p:sp>
      <p:sp>
        <p:nvSpPr>
          <p:cNvPr id="14388" name="Line 52"/>
          <p:cNvSpPr>
            <a:spLocks noChangeShapeType="1"/>
          </p:cNvSpPr>
          <p:nvPr/>
        </p:nvSpPr>
        <p:spPr bwMode="auto">
          <a:xfrm flipV="1">
            <a:off x="1009650" y="3657600"/>
            <a:ext cx="19050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89" name="Freeform 53"/>
          <p:cNvSpPr>
            <a:spLocks/>
          </p:cNvSpPr>
          <p:nvPr/>
        </p:nvSpPr>
        <p:spPr bwMode="auto">
          <a:xfrm>
            <a:off x="4743450" y="1214438"/>
            <a:ext cx="609600" cy="3656012"/>
          </a:xfrm>
          <a:custGeom>
            <a:avLst/>
            <a:gdLst>
              <a:gd name="T0" fmla="*/ 0 w 240"/>
              <a:gd name="T1" fmla="*/ 3351344 h 2304"/>
              <a:gd name="T2" fmla="*/ 0 w 240"/>
              <a:gd name="T3" fmla="*/ 3656012 h 2304"/>
              <a:gd name="T4" fmla="*/ 609600 w 240"/>
              <a:gd name="T5" fmla="*/ 3656012 h 2304"/>
              <a:gd name="T6" fmla="*/ 609600 w 240"/>
              <a:gd name="T7" fmla="*/ 0 h 2304"/>
              <a:gd name="T8" fmla="*/ 0 w 240"/>
              <a:gd name="T9" fmla="*/ 0 h 2304"/>
              <a:gd name="T10" fmla="*/ 0 w 240"/>
              <a:gd name="T11" fmla="*/ 304668 h 230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40"/>
              <a:gd name="T19" fmla="*/ 0 h 2304"/>
              <a:gd name="T20" fmla="*/ 240 w 240"/>
              <a:gd name="T21" fmla="*/ 2304 h 230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40" h="2304">
                <a:moveTo>
                  <a:pt x="0" y="2112"/>
                </a:moveTo>
                <a:lnTo>
                  <a:pt x="0" y="2304"/>
                </a:lnTo>
                <a:lnTo>
                  <a:pt x="240" y="2304"/>
                </a:lnTo>
                <a:lnTo>
                  <a:pt x="240" y="0"/>
                </a:lnTo>
                <a:lnTo>
                  <a:pt x="0" y="0"/>
                </a:lnTo>
                <a:lnTo>
                  <a:pt x="0" y="192"/>
                </a:lnTo>
              </a:path>
            </a:pathLst>
          </a:custGeom>
          <a:noFill/>
          <a:ln w="28575">
            <a:solidFill>
              <a:srgbClr val="FF090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4390" name="Freeform 54"/>
          <p:cNvSpPr>
            <a:spLocks/>
          </p:cNvSpPr>
          <p:nvPr/>
        </p:nvSpPr>
        <p:spPr bwMode="auto">
          <a:xfrm>
            <a:off x="4057650" y="3962400"/>
            <a:ext cx="457200" cy="457200"/>
          </a:xfrm>
          <a:custGeom>
            <a:avLst/>
            <a:gdLst>
              <a:gd name="T0" fmla="*/ 0 w 864"/>
              <a:gd name="T1" fmla="*/ 0 h 288"/>
              <a:gd name="T2" fmla="*/ 0 w 864"/>
              <a:gd name="T3" fmla="*/ 457200 h 288"/>
              <a:gd name="T4" fmla="*/ 457200 w 864"/>
              <a:gd name="T5" fmla="*/ 457200 h 288"/>
              <a:gd name="T6" fmla="*/ 0 60000 65536"/>
              <a:gd name="T7" fmla="*/ 0 60000 65536"/>
              <a:gd name="T8" fmla="*/ 0 60000 65536"/>
              <a:gd name="T9" fmla="*/ 0 w 864"/>
              <a:gd name="T10" fmla="*/ 0 h 288"/>
              <a:gd name="T11" fmla="*/ 864 w 864"/>
              <a:gd name="T12" fmla="*/ 288 h 2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64" h="288">
                <a:moveTo>
                  <a:pt x="0" y="0"/>
                </a:moveTo>
                <a:lnTo>
                  <a:pt x="0" y="288"/>
                </a:lnTo>
                <a:lnTo>
                  <a:pt x="864" y="288"/>
                </a:lnTo>
              </a:path>
            </a:pathLst>
          </a:custGeom>
          <a:noFill/>
          <a:ln w="28575">
            <a:solidFill>
              <a:srgbClr val="FF090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4391" name="Freeform 55"/>
          <p:cNvSpPr>
            <a:spLocks/>
          </p:cNvSpPr>
          <p:nvPr/>
        </p:nvSpPr>
        <p:spPr bwMode="auto">
          <a:xfrm>
            <a:off x="2228850" y="1905000"/>
            <a:ext cx="2286000" cy="1752600"/>
          </a:xfrm>
          <a:custGeom>
            <a:avLst/>
            <a:gdLst>
              <a:gd name="T0" fmla="*/ 0 w 1728"/>
              <a:gd name="T1" fmla="*/ 1752600 h 1104"/>
              <a:gd name="T2" fmla="*/ 0 w 1728"/>
              <a:gd name="T3" fmla="*/ 0 h 1104"/>
              <a:gd name="T4" fmla="*/ 2286000 w 1728"/>
              <a:gd name="T5" fmla="*/ 0 h 1104"/>
              <a:gd name="T6" fmla="*/ 0 60000 65536"/>
              <a:gd name="T7" fmla="*/ 0 60000 65536"/>
              <a:gd name="T8" fmla="*/ 0 60000 65536"/>
              <a:gd name="T9" fmla="*/ 0 w 1728"/>
              <a:gd name="T10" fmla="*/ 0 h 1104"/>
              <a:gd name="T11" fmla="*/ 1728 w 1728"/>
              <a:gd name="T12" fmla="*/ 1104 h 110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8" h="1104">
                <a:moveTo>
                  <a:pt x="0" y="1104"/>
                </a:moveTo>
                <a:lnTo>
                  <a:pt x="0" y="0"/>
                </a:lnTo>
                <a:lnTo>
                  <a:pt x="1728" y="0"/>
                </a:lnTo>
              </a:path>
            </a:pathLst>
          </a:custGeom>
          <a:noFill/>
          <a:ln w="28575">
            <a:solidFill>
              <a:srgbClr val="867A4A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4392" name="Freeform 56"/>
          <p:cNvSpPr>
            <a:spLocks/>
          </p:cNvSpPr>
          <p:nvPr/>
        </p:nvSpPr>
        <p:spPr bwMode="auto">
          <a:xfrm>
            <a:off x="2686050" y="2209800"/>
            <a:ext cx="1828800" cy="1447800"/>
          </a:xfrm>
          <a:custGeom>
            <a:avLst/>
            <a:gdLst>
              <a:gd name="T0" fmla="*/ 0 w 1728"/>
              <a:gd name="T1" fmla="*/ 1447800 h 1104"/>
              <a:gd name="T2" fmla="*/ 0 w 1728"/>
              <a:gd name="T3" fmla="*/ 0 h 1104"/>
              <a:gd name="T4" fmla="*/ 1828800 w 1728"/>
              <a:gd name="T5" fmla="*/ 0 h 1104"/>
              <a:gd name="T6" fmla="*/ 0 60000 65536"/>
              <a:gd name="T7" fmla="*/ 0 60000 65536"/>
              <a:gd name="T8" fmla="*/ 0 60000 65536"/>
              <a:gd name="T9" fmla="*/ 0 w 1728"/>
              <a:gd name="T10" fmla="*/ 0 h 1104"/>
              <a:gd name="T11" fmla="*/ 1728 w 1728"/>
              <a:gd name="T12" fmla="*/ 1104 h 110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8" h="1104">
                <a:moveTo>
                  <a:pt x="0" y="1104"/>
                </a:moveTo>
                <a:lnTo>
                  <a:pt x="0" y="0"/>
                </a:lnTo>
                <a:lnTo>
                  <a:pt x="1728" y="0"/>
                </a:lnTo>
              </a:path>
            </a:pathLst>
          </a:custGeom>
          <a:noFill/>
          <a:ln w="28575">
            <a:solidFill>
              <a:schemeClr val="hlink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4393" name="Freeform 57"/>
          <p:cNvSpPr>
            <a:spLocks/>
          </p:cNvSpPr>
          <p:nvPr/>
        </p:nvSpPr>
        <p:spPr bwMode="auto">
          <a:xfrm>
            <a:off x="3143250" y="2362200"/>
            <a:ext cx="1371600" cy="685800"/>
          </a:xfrm>
          <a:custGeom>
            <a:avLst/>
            <a:gdLst>
              <a:gd name="T0" fmla="*/ 0 w 1728"/>
              <a:gd name="T1" fmla="*/ 685800 h 1104"/>
              <a:gd name="T2" fmla="*/ 0 w 1728"/>
              <a:gd name="T3" fmla="*/ 0 h 1104"/>
              <a:gd name="T4" fmla="*/ 1371600 w 1728"/>
              <a:gd name="T5" fmla="*/ 0 h 1104"/>
              <a:gd name="T6" fmla="*/ 0 60000 65536"/>
              <a:gd name="T7" fmla="*/ 0 60000 65536"/>
              <a:gd name="T8" fmla="*/ 0 60000 65536"/>
              <a:gd name="T9" fmla="*/ 0 w 1728"/>
              <a:gd name="T10" fmla="*/ 0 h 1104"/>
              <a:gd name="T11" fmla="*/ 1728 w 1728"/>
              <a:gd name="T12" fmla="*/ 1104 h 110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8" h="1104">
                <a:moveTo>
                  <a:pt x="0" y="1104"/>
                </a:moveTo>
                <a:lnTo>
                  <a:pt x="0" y="0"/>
                </a:lnTo>
                <a:lnTo>
                  <a:pt x="1728" y="0"/>
                </a:lnTo>
              </a:path>
            </a:pathLst>
          </a:cu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4394" name="Freeform 58"/>
          <p:cNvSpPr>
            <a:spLocks/>
          </p:cNvSpPr>
          <p:nvPr/>
        </p:nvSpPr>
        <p:spPr bwMode="auto">
          <a:xfrm>
            <a:off x="4057650" y="2362200"/>
            <a:ext cx="533400" cy="685800"/>
          </a:xfrm>
          <a:custGeom>
            <a:avLst/>
            <a:gdLst>
              <a:gd name="T0" fmla="*/ 0 w 912"/>
              <a:gd name="T1" fmla="*/ 685800 h 432"/>
              <a:gd name="T2" fmla="*/ 0 w 912"/>
              <a:gd name="T3" fmla="*/ 228600 h 432"/>
              <a:gd name="T4" fmla="*/ 533400 w 912"/>
              <a:gd name="T5" fmla="*/ 228600 h 432"/>
              <a:gd name="T6" fmla="*/ 533400 w 912"/>
              <a:gd name="T7" fmla="*/ 0 h 432"/>
              <a:gd name="T8" fmla="*/ 0 60000 65536"/>
              <a:gd name="T9" fmla="*/ 0 60000 65536"/>
              <a:gd name="T10" fmla="*/ 0 60000 65536"/>
              <a:gd name="T11" fmla="*/ 0 60000 65536"/>
              <a:gd name="T12" fmla="*/ 0 w 912"/>
              <a:gd name="T13" fmla="*/ 0 h 432"/>
              <a:gd name="T14" fmla="*/ 912 w 912"/>
              <a:gd name="T15" fmla="*/ 432 h 43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12" h="432">
                <a:moveTo>
                  <a:pt x="0" y="432"/>
                </a:moveTo>
                <a:lnTo>
                  <a:pt x="0" y="144"/>
                </a:lnTo>
                <a:lnTo>
                  <a:pt x="912" y="144"/>
                </a:lnTo>
                <a:lnTo>
                  <a:pt x="912" y="0"/>
                </a:lnTo>
              </a:path>
            </a:pathLst>
          </a:cu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4395" name="Freeform 59"/>
          <p:cNvSpPr>
            <a:spLocks/>
          </p:cNvSpPr>
          <p:nvPr/>
        </p:nvSpPr>
        <p:spPr bwMode="auto">
          <a:xfrm>
            <a:off x="4514850" y="1905000"/>
            <a:ext cx="228600" cy="1143000"/>
          </a:xfrm>
          <a:custGeom>
            <a:avLst/>
            <a:gdLst>
              <a:gd name="T0" fmla="*/ 228600 w 672"/>
              <a:gd name="T1" fmla="*/ 0 h 720"/>
              <a:gd name="T2" fmla="*/ 228600 w 672"/>
              <a:gd name="T3" fmla="*/ 838200 h 720"/>
              <a:gd name="T4" fmla="*/ 0 w 672"/>
              <a:gd name="T5" fmla="*/ 838200 h 720"/>
              <a:gd name="T6" fmla="*/ 0 w 672"/>
              <a:gd name="T7" fmla="*/ 1143000 h 720"/>
              <a:gd name="T8" fmla="*/ 0 60000 65536"/>
              <a:gd name="T9" fmla="*/ 0 60000 65536"/>
              <a:gd name="T10" fmla="*/ 0 60000 65536"/>
              <a:gd name="T11" fmla="*/ 0 60000 65536"/>
              <a:gd name="T12" fmla="*/ 0 w 672"/>
              <a:gd name="T13" fmla="*/ 0 h 720"/>
              <a:gd name="T14" fmla="*/ 672 w 672"/>
              <a:gd name="T15" fmla="*/ 720 h 72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2" h="720">
                <a:moveTo>
                  <a:pt x="672" y="0"/>
                </a:moveTo>
                <a:lnTo>
                  <a:pt x="672" y="528"/>
                </a:lnTo>
                <a:lnTo>
                  <a:pt x="0" y="528"/>
                </a:lnTo>
                <a:lnTo>
                  <a:pt x="0" y="720"/>
                </a:lnTo>
              </a:path>
            </a:pathLst>
          </a:custGeom>
          <a:noFill/>
          <a:ln w="28575">
            <a:solidFill>
              <a:srgbClr val="FF090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4396" name="Freeform 60"/>
          <p:cNvSpPr>
            <a:spLocks/>
          </p:cNvSpPr>
          <p:nvPr/>
        </p:nvSpPr>
        <p:spPr bwMode="auto">
          <a:xfrm flipH="1">
            <a:off x="4895850" y="2209800"/>
            <a:ext cx="76200" cy="838200"/>
          </a:xfrm>
          <a:custGeom>
            <a:avLst/>
            <a:gdLst>
              <a:gd name="T0" fmla="*/ 76200 w 528"/>
              <a:gd name="T1" fmla="*/ 0 h 528"/>
              <a:gd name="T2" fmla="*/ 76200 w 528"/>
              <a:gd name="T3" fmla="*/ 685800 h 528"/>
              <a:gd name="T4" fmla="*/ 0 w 528"/>
              <a:gd name="T5" fmla="*/ 685800 h 528"/>
              <a:gd name="T6" fmla="*/ 0 w 528"/>
              <a:gd name="T7" fmla="*/ 83820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28"/>
              <a:gd name="T13" fmla="*/ 0 h 528"/>
              <a:gd name="T14" fmla="*/ 528 w 528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28" h="528">
                <a:moveTo>
                  <a:pt x="528" y="0"/>
                </a:moveTo>
                <a:lnTo>
                  <a:pt x="528" y="432"/>
                </a:lnTo>
                <a:lnTo>
                  <a:pt x="0" y="432"/>
                </a:lnTo>
                <a:lnTo>
                  <a:pt x="0" y="528"/>
                </a:lnTo>
              </a:path>
            </a:pathLst>
          </a:custGeom>
          <a:noFill/>
          <a:ln w="28575">
            <a:solidFill>
              <a:schemeClr val="hlink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4397" name="Line 61"/>
          <p:cNvSpPr>
            <a:spLocks noChangeShapeType="1"/>
          </p:cNvSpPr>
          <p:nvPr/>
        </p:nvSpPr>
        <p:spPr bwMode="auto">
          <a:xfrm>
            <a:off x="4972050" y="1905000"/>
            <a:ext cx="1295400" cy="0"/>
          </a:xfrm>
          <a:prstGeom prst="line">
            <a:avLst/>
          </a:prstGeom>
          <a:noFill/>
          <a:ln w="28575">
            <a:solidFill>
              <a:srgbClr val="867A4A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98" name="Line 62"/>
          <p:cNvSpPr>
            <a:spLocks noChangeShapeType="1"/>
          </p:cNvSpPr>
          <p:nvPr/>
        </p:nvSpPr>
        <p:spPr bwMode="auto">
          <a:xfrm>
            <a:off x="4972050" y="2362200"/>
            <a:ext cx="12954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99" name="Line 63"/>
          <p:cNvSpPr>
            <a:spLocks noChangeShapeType="1"/>
          </p:cNvSpPr>
          <p:nvPr/>
        </p:nvSpPr>
        <p:spPr bwMode="auto">
          <a:xfrm>
            <a:off x="4972050" y="2209800"/>
            <a:ext cx="12954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400" name="Line 64"/>
          <p:cNvSpPr>
            <a:spLocks noChangeShapeType="1"/>
          </p:cNvSpPr>
          <p:nvPr/>
        </p:nvSpPr>
        <p:spPr bwMode="auto">
          <a:xfrm>
            <a:off x="5200650" y="3429000"/>
            <a:ext cx="609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401" name="Line 65"/>
          <p:cNvSpPr>
            <a:spLocks noChangeShapeType="1"/>
          </p:cNvSpPr>
          <p:nvPr/>
        </p:nvSpPr>
        <p:spPr bwMode="auto">
          <a:xfrm>
            <a:off x="5200650" y="3886200"/>
            <a:ext cx="609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402" name="Line 66"/>
          <p:cNvSpPr>
            <a:spLocks noChangeShapeType="1"/>
          </p:cNvSpPr>
          <p:nvPr/>
        </p:nvSpPr>
        <p:spPr bwMode="auto">
          <a:xfrm>
            <a:off x="5200650" y="3733800"/>
            <a:ext cx="609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403" name="Text Box 67"/>
          <p:cNvSpPr txBox="1">
            <a:spLocks noChangeArrowheads="1"/>
          </p:cNvSpPr>
          <p:nvPr/>
        </p:nvSpPr>
        <p:spPr bwMode="auto">
          <a:xfrm>
            <a:off x="3219450" y="1385888"/>
            <a:ext cx="1263650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Arial" charset="0"/>
              </a:rPr>
              <a:t>Map Table</a:t>
            </a:r>
          </a:p>
        </p:txBody>
      </p:sp>
      <p:sp>
        <p:nvSpPr>
          <p:cNvPr id="14404" name="Text Box 68"/>
          <p:cNvSpPr txBox="1">
            <a:spLocks noChangeArrowheads="1"/>
          </p:cNvSpPr>
          <p:nvPr/>
        </p:nvSpPr>
        <p:spPr bwMode="auto">
          <a:xfrm>
            <a:off x="1771650" y="3900488"/>
            <a:ext cx="2293938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Arial" charset="0"/>
              </a:rPr>
              <a:t>Reservation Stations</a:t>
            </a:r>
          </a:p>
        </p:txBody>
      </p:sp>
      <p:sp>
        <p:nvSpPr>
          <p:cNvPr id="14405" name="Text Box 69"/>
          <p:cNvSpPr txBox="1">
            <a:spLocks noChangeArrowheads="1"/>
          </p:cNvSpPr>
          <p:nvPr/>
        </p:nvSpPr>
        <p:spPr bwMode="auto">
          <a:xfrm rot="-5400000">
            <a:off x="7762082" y="2666206"/>
            <a:ext cx="88265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Arial" charset="0"/>
              </a:rPr>
              <a:t>CDB.V</a:t>
            </a:r>
          </a:p>
        </p:txBody>
      </p:sp>
      <p:sp>
        <p:nvSpPr>
          <p:cNvPr id="14406" name="Text Box 70"/>
          <p:cNvSpPr txBox="1">
            <a:spLocks noChangeArrowheads="1"/>
          </p:cNvSpPr>
          <p:nvPr/>
        </p:nvSpPr>
        <p:spPr bwMode="auto">
          <a:xfrm rot="-5400000">
            <a:off x="5126832" y="2707481"/>
            <a:ext cx="86995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Arial" charset="0"/>
              </a:rPr>
              <a:t>CDB.T</a:t>
            </a:r>
          </a:p>
        </p:txBody>
      </p:sp>
      <p:sp>
        <p:nvSpPr>
          <p:cNvPr id="14407" name="Line 71"/>
          <p:cNvSpPr>
            <a:spLocks noChangeShapeType="1"/>
          </p:cNvSpPr>
          <p:nvPr/>
        </p:nvSpPr>
        <p:spPr bwMode="auto">
          <a:xfrm>
            <a:off x="4895850" y="3962400"/>
            <a:ext cx="0" cy="304800"/>
          </a:xfrm>
          <a:prstGeom prst="line">
            <a:avLst/>
          </a:prstGeom>
          <a:noFill/>
          <a:ln w="28575">
            <a:solidFill>
              <a:srgbClr val="FF0909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408" name="Text Box 72"/>
          <p:cNvSpPr txBox="1">
            <a:spLocks noChangeArrowheads="1"/>
          </p:cNvSpPr>
          <p:nvPr/>
        </p:nvSpPr>
        <p:spPr bwMode="auto">
          <a:xfrm>
            <a:off x="914400" y="3048000"/>
            <a:ext cx="1009650" cy="6413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Arial" charset="0"/>
              </a:rPr>
              <a:t>Fetched</a:t>
            </a:r>
          </a:p>
          <a:p>
            <a:r>
              <a:rPr lang="en-US">
                <a:solidFill>
                  <a:srgbClr val="000000"/>
                </a:solidFill>
                <a:latin typeface="Arial" charset="0"/>
              </a:rPr>
              <a:t>insns</a:t>
            </a:r>
          </a:p>
        </p:txBody>
      </p:sp>
      <p:sp>
        <p:nvSpPr>
          <p:cNvPr id="14409" name="Text Box 73"/>
          <p:cNvSpPr txBox="1">
            <a:spLocks noChangeArrowheads="1"/>
          </p:cNvSpPr>
          <p:nvPr/>
        </p:nvSpPr>
        <p:spPr bwMode="auto">
          <a:xfrm>
            <a:off x="6718300" y="1219200"/>
            <a:ext cx="89535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Arial" charset="0"/>
              </a:rPr>
              <a:t>Regfile</a:t>
            </a:r>
          </a:p>
        </p:txBody>
      </p:sp>
      <p:sp>
        <p:nvSpPr>
          <p:cNvPr id="14410" name="Rectangle 74"/>
          <p:cNvSpPr>
            <a:spLocks noChangeArrowheads="1"/>
          </p:cNvSpPr>
          <p:nvPr/>
        </p:nvSpPr>
        <p:spPr bwMode="auto">
          <a:xfrm>
            <a:off x="2914650" y="3048000"/>
            <a:ext cx="457200" cy="3048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1"/>
                </a:solidFill>
                <a:latin typeface="Arial" charset="0"/>
              </a:rPr>
              <a:t>R</a:t>
            </a:r>
          </a:p>
        </p:txBody>
      </p:sp>
      <p:sp>
        <p:nvSpPr>
          <p:cNvPr id="14411" name="Rectangle 75"/>
          <p:cNvSpPr>
            <a:spLocks noChangeArrowheads="1"/>
          </p:cNvSpPr>
          <p:nvPr/>
        </p:nvSpPr>
        <p:spPr bwMode="auto">
          <a:xfrm>
            <a:off x="2914650" y="3352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4412" name="Rectangle 76"/>
          <p:cNvSpPr>
            <a:spLocks noChangeArrowheads="1"/>
          </p:cNvSpPr>
          <p:nvPr/>
        </p:nvSpPr>
        <p:spPr bwMode="auto">
          <a:xfrm>
            <a:off x="2914650" y="3505200"/>
            <a:ext cx="457200" cy="152400"/>
          </a:xfrm>
          <a:prstGeom prst="rect">
            <a:avLst/>
          </a:prstGeom>
          <a:solidFill>
            <a:schemeClr val="tx2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4413" name="Rectangle 77"/>
          <p:cNvSpPr>
            <a:spLocks noChangeArrowheads="1"/>
          </p:cNvSpPr>
          <p:nvPr/>
        </p:nvSpPr>
        <p:spPr bwMode="auto">
          <a:xfrm>
            <a:off x="2914650" y="3657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4414" name="Rectangle 78"/>
          <p:cNvSpPr>
            <a:spLocks noChangeArrowheads="1"/>
          </p:cNvSpPr>
          <p:nvPr/>
        </p:nvSpPr>
        <p:spPr bwMode="auto">
          <a:xfrm>
            <a:off x="2914650" y="38100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4415" name="Freeform 79"/>
          <p:cNvSpPr>
            <a:spLocks/>
          </p:cNvSpPr>
          <p:nvPr/>
        </p:nvSpPr>
        <p:spPr bwMode="auto">
          <a:xfrm flipV="1">
            <a:off x="3600450" y="3962400"/>
            <a:ext cx="2667000" cy="533400"/>
          </a:xfrm>
          <a:custGeom>
            <a:avLst/>
            <a:gdLst>
              <a:gd name="T0" fmla="*/ 0 w 1728"/>
              <a:gd name="T1" fmla="*/ 533400 h 1104"/>
              <a:gd name="T2" fmla="*/ 0 w 1728"/>
              <a:gd name="T3" fmla="*/ 0 h 1104"/>
              <a:gd name="T4" fmla="*/ 2667000 w 1728"/>
              <a:gd name="T5" fmla="*/ 0 h 1104"/>
              <a:gd name="T6" fmla="*/ 0 60000 65536"/>
              <a:gd name="T7" fmla="*/ 0 60000 65536"/>
              <a:gd name="T8" fmla="*/ 0 60000 65536"/>
              <a:gd name="T9" fmla="*/ 0 w 1728"/>
              <a:gd name="T10" fmla="*/ 0 h 1104"/>
              <a:gd name="T11" fmla="*/ 1728 w 1728"/>
              <a:gd name="T12" fmla="*/ 1104 h 110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8" h="1104">
                <a:moveTo>
                  <a:pt x="0" y="1104"/>
                </a:moveTo>
                <a:lnTo>
                  <a:pt x="0" y="0"/>
                </a:lnTo>
                <a:lnTo>
                  <a:pt x="1728" y="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4416" name="Rectangle 80"/>
          <p:cNvSpPr>
            <a:spLocks noChangeArrowheads="1"/>
          </p:cNvSpPr>
          <p:nvPr/>
        </p:nvSpPr>
        <p:spPr bwMode="auto">
          <a:xfrm>
            <a:off x="4514850" y="4267200"/>
            <a:ext cx="457200" cy="304800"/>
          </a:xfrm>
          <a:prstGeom prst="rect">
            <a:avLst/>
          </a:prstGeom>
          <a:solidFill>
            <a:srgbClr val="FF0909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1"/>
                </a:solidFill>
                <a:latin typeface="Arial" charset="0"/>
              </a:rPr>
              <a:t>T</a:t>
            </a:r>
          </a:p>
        </p:txBody>
      </p:sp>
      <p:sp>
        <p:nvSpPr>
          <p:cNvPr id="14417" name="Line 81"/>
          <p:cNvSpPr>
            <a:spLocks noChangeShapeType="1"/>
          </p:cNvSpPr>
          <p:nvPr/>
        </p:nvSpPr>
        <p:spPr bwMode="auto">
          <a:xfrm>
            <a:off x="5200650" y="3581400"/>
            <a:ext cx="609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418" name="Rectangle 82"/>
          <p:cNvSpPr>
            <a:spLocks noChangeArrowheads="1"/>
          </p:cNvSpPr>
          <p:nvPr/>
        </p:nvSpPr>
        <p:spPr bwMode="auto">
          <a:xfrm>
            <a:off x="4286250" y="3352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0909"/>
                </a:solidFill>
                <a:latin typeface="Arial" charset="0"/>
              </a:rPr>
              <a:t>==</a:t>
            </a:r>
          </a:p>
        </p:txBody>
      </p:sp>
      <p:sp>
        <p:nvSpPr>
          <p:cNvPr id="14419" name="Rectangle 83"/>
          <p:cNvSpPr>
            <a:spLocks noChangeArrowheads="1"/>
          </p:cNvSpPr>
          <p:nvPr/>
        </p:nvSpPr>
        <p:spPr bwMode="auto">
          <a:xfrm>
            <a:off x="4286250" y="35052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0909"/>
                </a:solidFill>
                <a:latin typeface="Arial" charset="0"/>
              </a:rPr>
              <a:t>==</a:t>
            </a:r>
          </a:p>
        </p:txBody>
      </p:sp>
      <p:sp>
        <p:nvSpPr>
          <p:cNvPr id="14420" name="Rectangle 84"/>
          <p:cNvSpPr>
            <a:spLocks noChangeArrowheads="1"/>
          </p:cNvSpPr>
          <p:nvPr/>
        </p:nvSpPr>
        <p:spPr bwMode="auto">
          <a:xfrm>
            <a:off x="4286250" y="3657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0909"/>
                </a:solidFill>
                <a:latin typeface="Arial" charset="0"/>
              </a:rPr>
              <a:t>==</a:t>
            </a:r>
          </a:p>
        </p:txBody>
      </p:sp>
      <p:sp>
        <p:nvSpPr>
          <p:cNvPr id="14421" name="Rectangle 85"/>
          <p:cNvSpPr>
            <a:spLocks noChangeArrowheads="1"/>
          </p:cNvSpPr>
          <p:nvPr/>
        </p:nvSpPr>
        <p:spPr bwMode="auto">
          <a:xfrm>
            <a:off x="4286250" y="38100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0909"/>
                </a:solidFill>
                <a:latin typeface="Arial" charset="0"/>
              </a:rPr>
              <a:t>==</a:t>
            </a:r>
          </a:p>
        </p:txBody>
      </p:sp>
      <p:sp>
        <p:nvSpPr>
          <p:cNvPr id="14422" name="Line 86"/>
          <p:cNvSpPr>
            <a:spLocks noChangeShapeType="1"/>
          </p:cNvSpPr>
          <p:nvPr/>
        </p:nvSpPr>
        <p:spPr bwMode="auto">
          <a:xfrm>
            <a:off x="4591050" y="3962400"/>
            <a:ext cx="0" cy="304800"/>
          </a:xfrm>
          <a:prstGeom prst="line">
            <a:avLst/>
          </a:prstGeom>
          <a:noFill/>
          <a:ln w="28575">
            <a:solidFill>
              <a:srgbClr val="FF0909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3295650" y="1447800"/>
            <a:ext cx="1981200" cy="1066800"/>
          </a:xfrm>
          <a:prstGeom prst="rect">
            <a:avLst/>
          </a:prstGeom>
          <a:solidFill>
            <a:srgbClr val="D5D5D5"/>
          </a:solidFill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solidFill>
                <a:schemeClr val="accent1"/>
              </a:solidFill>
              <a:latin typeface="Arial" charset="0"/>
            </a:endParaRP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1847850" y="2971800"/>
            <a:ext cx="5867400" cy="1219200"/>
          </a:xfrm>
          <a:prstGeom prst="rect">
            <a:avLst/>
          </a:prstGeom>
          <a:solidFill>
            <a:srgbClr val="D5D5D5"/>
          </a:solidFill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001000" cy="685800"/>
          </a:xfrm>
        </p:spPr>
        <p:txBody>
          <a:bodyPr/>
          <a:lstStyle/>
          <a:p>
            <a:pPr eaLnBrk="1" hangingPunct="1"/>
            <a:r>
              <a:rPr lang="en-US"/>
              <a:t>Tomasulo Issue (S)</a:t>
            </a:r>
          </a:p>
        </p:txBody>
      </p:sp>
      <p:sp>
        <p:nvSpPr>
          <p:cNvPr id="15365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304800" y="4875213"/>
            <a:ext cx="8534400" cy="1373187"/>
          </a:xfrm>
        </p:spPr>
        <p:txBody>
          <a:bodyPr/>
          <a:lstStyle/>
          <a:p>
            <a:pPr eaLnBrk="1" hangingPunct="1"/>
            <a:r>
              <a:rPr lang="en-US"/>
              <a:t>Wait for RAW hazards</a:t>
            </a:r>
          </a:p>
          <a:p>
            <a:pPr lvl="1" eaLnBrk="1" hangingPunct="1"/>
            <a:r>
              <a:rPr lang="en-US">
                <a:solidFill>
                  <a:srgbClr val="867A4A"/>
                </a:solidFill>
              </a:rPr>
              <a:t>Read register values from RS</a:t>
            </a:r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6267450" y="1524000"/>
            <a:ext cx="9144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1"/>
                </a:solidFill>
                <a:latin typeface="Arial" charset="0"/>
              </a:rPr>
              <a:t>value</a:t>
            </a:r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6267450" y="18288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6267450" y="19812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5369" name="Rectangle 9"/>
          <p:cNvSpPr>
            <a:spLocks noChangeArrowheads="1"/>
          </p:cNvSpPr>
          <p:nvPr/>
        </p:nvSpPr>
        <p:spPr bwMode="auto">
          <a:xfrm>
            <a:off x="6267450" y="21336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5370" name="Rectangle 10"/>
          <p:cNvSpPr>
            <a:spLocks noChangeArrowheads="1"/>
          </p:cNvSpPr>
          <p:nvPr/>
        </p:nvSpPr>
        <p:spPr bwMode="auto">
          <a:xfrm>
            <a:off x="6267450" y="22860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5371" name="Rectangle 11"/>
          <p:cNvSpPr>
            <a:spLocks noChangeArrowheads="1"/>
          </p:cNvSpPr>
          <p:nvPr/>
        </p:nvSpPr>
        <p:spPr bwMode="auto">
          <a:xfrm>
            <a:off x="5810250" y="3048000"/>
            <a:ext cx="9144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1"/>
                </a:solidFill>
                <a:latin typeface="Arial" charset="0"/>
              </a:rPr>
              <a:t>V1</a:t>
            </a:r>
          </a:p>
        </p:txBody>
      </p:sp>
      <p:sp>
        <p:nvSpPr>
          <p:cNvPr id="15372" name="Rectangle 12"/>
          <p:cNvSpPr>
            <a:spLocks noChangeArrowheads="1"/>
          </p:cNvSpPr>
          <p:nvPr/>
        </p:nvSpPr>
        <p:spPr bwMode="auto">
          <a:xfrm>
            <a:off x="5810250" y="33528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5373" name="Rectangle 13"/>
          <p:cNvSpPr>
            <a:spLocks noChangeArrowheads="1"/>
          </p:cNvSpPr>
          <p:nvPr/>
        </p:nvSpPr>
        <p:spPr bwMode="auto">
          <a:xfrm>
            <a:off x="5810250" y="3505200"/>
            <a:ext cx="914400" cy="152400"/>
          </a:xfrm>
          <a:prstGeom prst="rect">
            <a:avLst/>
          </a:prstGeom>
          <a:solidFill>
            <a:srgbClr val="867A4A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5374" name="Rectangle 14"/>
          <p:cNvSpPr>
            <a:spLocks noChangeArrowheads="1"/>
          </p:cNvSpPr>
          <p:nvPr/>
        </p:nvSpPr>
        <p:spPr bwMode="auto">
          <a:xfrm>
            <a:off x="5810250" y="36576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5375" name="Rectangle 15"/>
          <p:cNvSpPr>
            <a:spLocks noChangeArrowheads="1"/>
          </p:cNvSpPr>
          <p:nvPr/>
        </p:nvSpPr>
        <p:spPr bwMode="auto">
          <a:xfrm>
            <a:off x="5810250" y="38100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5376" name="Rectangle 16"/>
          <p:cNvSpPr>
            <a:spLocks noChangeArrowheads="1"/>
          </p:cNvSpPr>
          <p:nvPr/>
        </p:nvSpPr>
        <p:spPr bwMode="auto">
          <a:xfrm>
            <a:off x="6724650" y="3048000"/>
            <a:ext cx="9144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1"/>
                </a:solidFill>
                <a:latin typeface="Arial" charset="0"/>
              </a:rPr>
              <a:t>V2</a:t>
            </a:r>
          </a:p>
        </p:txBody>
      </p:sp>
      <p:sp>
        <p:nvSpPr>
          <p:cNvPr id="15377" name="Rectangle 17"/>
          <p:cNvSpPr>
            <a:spLocks noChangeArrowheads="1"/>
          </p:cNvSpPr>
          <p:nvPr/>
        </p:nvSpPr>
        <p:spPr bwMode="auto">
          <a:xfrm>
            <a:off x="6724650" y="33528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5378" name="Rectangle 18"/>
          <p:cNvSpPr>
            <a:spLocks noChangeArrowheads="1"/>
          </p:cNvSpPr>
          <p:nvPr/>
        </p:nvSpPr>
        <p:spPr bwMode="auto">
          <a:xfrm>
            <a:off x="6724650" y="3505200"/>
            <a:ext cx="914400" cy="152400"/>
          </a:xfrm>
          <a:prstGeom prst="rect">
            <a:avLst/>
          </a:prstGeom>
          <a:solidFill>
            <a:srgbClr val="867A4A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5379" name="Rectangle 19"/>
          <p:cNvSpPr>
            <a:spLocks noChangeArrowheads="1"/>
          </p:cNvSpPr>
          <p:nvPr/>
        </p:nvSpPr>
        <p:spPr bwMode="auto">
          <a:xfrm>
            <a:off x="6724650" y="36576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5380" name="Rectangle 20"/>
          <p:cNvSpPr>
            <a:spLocks noChangeArrowheads="1"/>
          </p:cNvSpPr>
          <p:nvPr/>
        </p:nvSpPr>
        <p:spPr bwMode="auto">
          <a:xfrm>
            <a:off x="6724650" y="38100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5381" name="Line 21"/>
          <p:cNvSpPr>
            <a:spLocks noChangeShapeType="1"/>
          </p:cNvSpPr>
          <p:nvPr/>
        </p:nvSpPr>
        <p:spPr bwMode="auto">
          <a:xfrm>
            <a:off x="6419850" y="2438400"/>
            <a:ext cx="0" cy="609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82" name="Line 22"/>
          <p:cNvSpPr>
            <a:spLocks noChangeShapeType="1"/>
          </p:cNvSpPr>
          <p:nvPr/>
        </p:nvSpPr>
        <p:spPr bwMode="auto">
          <a:xfrm>
            <a:off x="7029450" y="2438400"/>
            <a:ext cx="0" cy="609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83" name="Rectangle 23"/>
          <p:cNvSpPr>
            <a:spLocks noChangeArrowheads="1"/>
          </p:cNvSpPr>
          <p:nvPr/>
        </p:nvSpPr>
        <p:spPr bwMode="auto">
          <a:xfrm>
            <a:off x="6267450" y="4267200"/>
            <a:ext cx="9144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1"/>
                </a:solidFill>
                <a:latin typeface="Arial" charset="0"/>
              </a:rPr>
              <a:t>FU</a:t>
            </a:r>
          </a:p>
        </p:txBody>
      </p:sp>
      <p:sp>
        <p:nvSpPr>
          <p:cNvPr id="15384" name="Line 24"/>
          <p:cNvSpPr>
            <a:spLocks noChangeShapeType="1"/>
          </p:cNvSpPr>
          <p:nvPr/>
        </p:nvSpPr>
        <p:spPr bwMode="auto">
          <a:xfrm>
            <a:off x="6419850" y="3962400"/>
            <a:ext cx="0" cy="304800"/>
          </a:xfrm>
          <a:prstGeom prst="line">
            <a:avLst/>
          </a:prstGeom>
          <a:noFill/>
          <a:ln w="57150">
            <a:solidFill>
              <a:srgbClr val="867A4A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85" name="Line 25"/>
          <p:cNvSpPr>
            <a:spLocks noChangeShapeType="1"/>
          </p:cNvSpPr>
          <p:nvPr/>
        </p:nvSpPr>
        <p:spPr bwMode="auto">
          <a:xfrm>
            <a:off x="7029450" y="3962400"/>
            <a:ext cx="0" cy="304800"/>
          </a:xfrm>
          <a:prstGeom prst="line">
            <a:avLst/>
          </a:prstGeom>
          <a:noFill/>
          <a:ln w="57150">
            <a:solidFill>
              <a:srgbClr val="867A4A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86" name="Freeform 26"/>
          <p:cNvSpPr>
            <a:spLocks/>
          </p:cNvSpPr>
          <p:nvPr/>
        </p:nvSpPr>
        <p:spPr bwMode="auto">
          <a:xfrm>
            <a:off x="6724650" y="2744788"/>
            <a:ext cx="1200150" cy="2130425"/>
          </a:xfrm>
          <a:custGeom>
            <a:avLst/>
            <a:gdLst>
              <a:gd name="T0" fmla="*/ 0 w 768"/>
              <a:gd name="T1" fmla="*/ 1826079 h 1344"/>
              <a:gd name="T2" fmla="*/ 0 w 768"/>
              <a:gd name="T3" fmla="*/ 2130425 h 1344"/>
              <a:gd name="T4" fmla="*/ 1200150 w 768"/>
              <a:gd name="T5" fmla="*/ 2130425 h 1344"/>
              <a:gd name="T6" fmla="*/ 1200150 w 768"/>
              <a:gd name="T7" fmla="*/ 0 h 1344"/>
              <a:gd name="T8" fmla="*/ 600075 w 768"/>
              <a:gd name="T9" fmla="*/ 0 h 1344"/>
              <a:gd name="T10" fmla="*/ 600075 w 768"/>
              <a:gd name="T11" fmla="*/ 304346 h 134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768"/>
              <a:gd name="T19" fmla="*/ 0 h 1344"/>
              <a:gd name="T20" fmla="*/ 768 w 768"/>
              <a:gd name="T21" fmla="*/ 1344 h 134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768" h="1344">
                <a:moveTo>
                  <a:pt x="0" y="1152"/>
                </a:moveTo>
                <a:lnTo>
                  <a:pt x="0" y="1344"/>
                </a:lnTo>
                <a:lnTo>
                  <a:pt x="768" y="1344"/>
                </a:lnTo>
                <a:lnTo>
                  <a:pt x="768" y="0"/>
                </a:lnTo>
                <a:lnTo>
                  <a:pt x="384" y="0"/>
                </a:lnTo>
                <a:lnTo>
                  <a:pt x="384" y="192"/>
                </a:lnTo>
              </a:path>
            </a:pathLst>
          </a:cu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5387" name="Freeform 27"/>
          <p:cNvSpPr>
            <a:spLocks/>
          </p:cNvSpPr>
          <p:nvPr/>
        </p:nvSpPr>
        <p:spPr bwMode="auto">
          <a:xfrm>
            <a:off x="6115050" y="2743200"/>
            <a:ext cx="1219200" cy="304800"/>
          </a:xfrm>
          <a:custGeom>
            <a:avLst/>
            <a:gdLst>
              <a:gd name="T0" fmla="*/ 1219200 w 768"/>
              <a:gd name="T1" fmla="*/ 0 h 192"/>
              <a:gd name="T2" fmla="*/ 0 w 768"/>
              <a:gd name="T3" fmla="*/ 0 h 192"/>
              <a:gd name="T4" fmla="*/ 0 w 768"/>
              <a:gd name="T5" fmla="*/ 304800 h 192"/>
              <a:gd name="T6" fmla="*/ 0 60000 65536"/>
              <a:gd name="T7" fmla="*/ 0 60000 65536"/>
              <a:gd name="T8" fmla="*/ 0 60000 65536"/>
              <a:gd name="T9" fmla="*/ 0 w 768"/>
              <a:gd name="T10" fmla="*/ 0 h 192"/>
              <a:gd name="T11" fmla="*/ 768 w 768"/>
              <a:gd name="T12" fmla="*/ 192 h 1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68" h="192">
                <a:moveTo>
                  <a:pt x="768" y="0"/>
                </a:moveTo>
                <a:lnTo>
                  <a:pt x="0" y="0"/>
                </a:lnTo>
                <a:lnTo>
                  <a:pt x="0" y="192"/>
                </a:lnTo>
              </a:path>
            </a:pathLst>
          </a:cu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5388" name="Freeform 28"/>
          <p:cNvSpPr>
            <a:spLocks/>
          </p:cNvSpPr>
          <p:nvPr/>
        </p:nvSpPr>
        <p:spPr bwMode="auto">
          <a:xfrm>
            <a:off x="6724650" y="1219200"/>
            <a:ext cx="1200150" cy="1828800"/>
          </a:xfrm>
          <a:custGeom>
            <a:avLst/>
            <a:gdLst>
              <a:gd name="T0" fmla="*/ 1200150 w 768"/>
              <a:gd name="T1" fmla="*/ 1828800 h 1152"/>
              <a:gd name="T2" fmla="*/ 1200150 w 768"/>
              <a:gd name="T3" fmla="*/ 0 h 1152"/>
              <a:gd name="T4" fmla="*/ 0 w 768"/>
              <a:gd name="T5" fmla="*/ 0 h 1152"/>
              <a:gd name="T6" fmla="*/ 0 w 768"/>
              <a:gd name="T7" fmla="*/ 304800 h 1152"/>
              <a:gd name="T8" fmla="*/ 0 60000 65536"/>
              <a:gd name="T9" fmla="*/ 0 60000 65536"/>
              <a:gd name="T10" fmla="*/ 0 60000 65536"/>
              <a:gd name="T11" fmla="*/ 0 60000 65536"/>
              <a:gd name="T12" fmla="*/ 0 w 768"/>
              <a:gd name="T13" fmla="*/ 0 h 1152"/>
              <a:gd name="T14" fmla="*/ 768 w 768"/>
              <a:gd name="T15" fmla="*/ 1152 h 115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68" h="1152">
                <a:moveTo>
                  <a:pt x="768" y="1152"/>
                </a:moveTo>
                <a:lnTo>
                  <a:pt x="768" y="0"/>
                </a:lnTo>
                <a:lnTo>
                  <a:pt x="0" y="0"/>
                </a:lnTo>
                <a:lnTo>
                  <a:pt x="0" y="192"/>
                </a:lnTo>
              </a:path>
            </a:pathLst>
          </a:cu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5389" name="AutoShape 29"/>
          <p:cNvSpPr>
            <a:spLocks noChangeArrowheads="1"/>
          </p:cNvSpPr>
          <p:nvPr/>
        </p:nvSpPr>
        <p:spPr bwMode="auto">
          <a:xfrm>
            <a:off x="7258050" y="2667000"/>
            <a:ext cx="152400" cy="152400"/>
          </a:xfrm>
          <a:prstGeom prst="flowChartConnector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5390" name="AutoShape 30"/>
          <p:cNvSpPr>
            <a:spLocks noChangeArrowheads="1"/>
          </p:cNvSpPr>
          <p:nvPr/>
        </p:nvSpPr>
        <p:spPr bwMode="auto">
          <a:xfrm>
            <a:off x="7848600" y="2667000"/>
            <a:ext cx="152400" cy="152400"/>
          </a:xfrm>
          <a:prstGeom prst="flowChartConnector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5391" name="Rectangle 31"/>
          <p:cNvSpPr>
            <a:spLocks noChangeArrowheads="1"/>
          </p:cNvSpPr>
          <p:nvPr/>
        </p:nvSpPr>
        <p:spPr bwMode="auto">
          <a:xfrm>
            <a:off x="4514850" y="1524000"/>
            <a:ext cx="457200" cy="304800"/>
          </a:xfrm>
          <a:prstGeom prst="rect">
            <a:avLst/>
          </a:prstGeom>
          <a:solidFill>
            <a:srgbClr val="FF0909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1"/>
                </a:solidFill>
                <a:latin typeface="Arial" charset="0"/>
              </a:rPr>
              <a:t>T</a:t>
            </a:r>
          </a:p>
        </p:txBody>
      </p:sp>
      <p:sp>
        <p:nvSpPr>
          <p:cNvPr id="15392" name="Rectangle 32"/>
          <p:cNvSpPr>
            <a:spLocks noChangeArrowheads="1"/>
          </p:cNvSpPr>
          <p:nvPr/>
        </p:nvSpPr>
        <p:spPr bwMode="auto">
          <a:xfrm>
            <a:off x="4514850" y="1828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5393" name="Rectangle 33"/>
          <p:cNvSpPr>
            <a:spLocks noChangeArrowheads="1"/>
          </p:cNvSpPr>
          <p:nvPr/>
        </p:nvSpPr>
        <p:spPr bwMode="auto">
          <a:xfrm>
            <a:off x="4514850" y="19812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5394" name="Rectangle 34"/>
          <p:cNvSpPr>
            <a:spLocks noChangeArrowheads="1"/>
          </p:cNvSpPr>
          <p:nvPr/>
        </p:nvSpPr>
        <p:spPr bwMode="auto">
          <a:xfrm>
            <a:off x="4514850" y="2133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5395" name="Rectangle 35"/>
          <p:cNvSpPr>
            <a:spLocks noChangeArrowheads="1"/>
          </p:cNvSpPr>
          <p:nvPr/>
        </p:nvSpPr>
        <p:spPr bwMode="auto">
          <a:xfrm>
            <a:off x="4514850" y="22860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5396" name="Rectangle 36"/>
          <p:cNvSpPr>
            <a:spLocks noChangeArrowheads="1"/>
          </p:cNvSpPr>
          <p:nvPr/>
        </p:nvSpPr>
        <p:spPr bwMode="auto">
          <a:xfrm>
            <a:off x="4743450" y="3048000"/>
            <a:ext cx="457200" cy="304800"/>
          </a:xfrm>
          <a:prstGeom prst="rect">
            <a:avLst/>
          </a:prstGeom>
          <a:solidFill>
            <a:srgbClr val="FF0909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1"/>
                </a:solidFill>
                <a:latin typeface="Arial" charset="0"/>
              </a:rPr>
              <a:t>T2</a:t>
            </a:r>
          </a:p>
        </p:txBody>
      </p:sp>
      <p:sp>
        <p:nvSpPr>
          <p:cNvPr id="15397" name="Rectangle 37"/>
          <p:cNvSpPr>
            <a:spLocks noChangeArrowheads="1"/>
          </p:cNvSpPr>
          <p:nvPr/>
        </p:nvSpPr>
        <p:spPr bwMode="auto">
          <a:xfrm>
            <a:off x="4286250" y="3048000"/>
            <a:ext cx="457200" cy="304800"/>
          </a:xfrm>
          <a:prstGeom prst="rect">
            <a:avLst/>
          </a:prstGeom>
          <a:solidFill>
            <a:srgbClr val="FF0909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1"/>
                </a:solidFill>
                <a:latin typeface="Arial" charset="0"/>
              </a:rPr>
              <a:t>T1</a:t>
            </a:r>
          </a:p>
        </p:txBody>
      </p:sp>
      <p:sp>
        <p:nvSpPr>
          <p:cNvPr id="15398" name="Rectangle 38"/>
          <p:cNvSpPr>
            <a:spLocks noChangeArrowheads="1"/>
          </p:cNvSpPr>
          <p:nvPr/>
        </p:nvSpPr>
        <p:spPr bwMode="auto">
          <a:xfrm>
            <a:off x="3829050" y="3048000"/>
            <a:ext cx="457200" cy="304800"/>
          </a:xfrm>
          <a:prstGeom prst="rect">
            <a:avLst/>
          </a:prstGeom>
          <a:solidFill>
            <a:srgbClr val="FF0909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1"/>
                </a:solidFill>
                <a:latin typeface="Arial" charset="0"/>
              </a:rPr>
              <a:t>T</a:t>
            </a:r>
          </a:p>
        </p:txBody>
      </p:sp>
      <p:sp>
        <p:nvSpPr>
          <p:cNvPr id="15399" name="Rectangle 39"/>
          <p:cNvSpPr>
            <a:spLocks noChangeArrowheads="1"/>
          </p:cNvSpPr>
          <p:nvPr/>
        </p:nvSpPr>
        <p:spPr bwMode="auto">
          <a:xfrm>
            <a:off x="3829050" y="3352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5400" name="Rectangle 40"/>
          <p:cNvSpPr>
            <a:spLocks noChangeArrowheads="1"/>
          </p:cNvSpPr>
          <p:nvPr/>
        </p:nvSpPr>
        <p:spPr bwMode="auto">
          <a:xfrm>
            <a:off x="3829050" y="35052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5401" name="Rectangle 41"/>
          <p:cNvSpPr>
            <a:spLocks noChangeArrowheads="1"/>
          </p:cNvSpPr>
          <p:nvPr/>
        </p:nvSpPr>
        <p:spPr bwMode="auto">
          <a:xfrm>
            <a:off x="3829050" y="3657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5402" name="Rectangle 42"/>
          <p:cNvSpPr>
            <a:spLocks noChangeArrowheads="1"/>
          </p:cNvSpPr>
          <p:nvPr/>
        </p:nvSpPr>
        <p:spPr bwMode="auto">
          <a:xfrm>
            <a:off x="3829050" y="38100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5403" name="Rectangle 43"/>
          <p:cNvSpPr>
            <a:spLocks noChangeArrowheads="1"/>
          </p:cNvSpPr>
          <p:nvPr/>
        </p:nvSpPr>
        <p:spPr bwMode="auto">
          <a:xfrm>
            <a:off x="3371850" y="3048000"/>
            <a:ext cx="457200" cy="3048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1"/>
                </a:solidFill>
                <a:latin typeface="Arial" charset="0"/>
              </a:rPr>
              <a:t>op</a:t>
            </a:r>
          </a:p>
        </p:txBody>
      </p:sp>
      <p:sp>
        <p:nvSpPr>
          <p:cNvPr id="15404" name="Rectangle 44"/>
          <p:cNvSpPr>
            <a:spLocks noChangeArrowheads="1"/>
          </p:cNvSpPr>
          <p:nvPr/>
        </p:nvSpPr>
        <p:spPr bwMode="auto">
          <a:xfrm>
            <a:off x="3371850" y="3352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5405" name="Rectangle 45"/>
          <p:cNvSpPr>
            <a:spLocks noChangeArrowheads="1"/>
          </p:cNvSpPr>
          <p:nvPr/>
        </p:nvSpPr>
        <p:spPr bwMode="auto">
          <a:xfrm>
            <a:off x="3371850" y="35052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5406" name="Rectangle 46"/>
          <p:cNvSpPr>
            <a:spLocks noChangeArrowheads="1"/>
          </p:cNvSpPr>
          <p:nvPr/>
        </p:nvSpPr>
        <p:spPr bwMode="auto">
          <a:xfrm>
            <a:off x="3371850" y="3657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5407" name="Rectangle 47"/>
          <p:cNvSpPr>
            <a:spLocks noChangeArrowheads="1"/>
          </p:cNvSpPr>
          <p:nvPr/>
        </p:nvSpPr>
        <p:spPr bwMode="auto">
          <a:xfrm>
            <a:off x="3371850" y="38100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5408" name="Rectangle 48"/>
          <p:cNvSpPr>
            <a:spLocks noChangeArrowheads="1"/>
          </p:cNvSpPr>
          <p:nvPr/>
        </p:nvSpPr>
        <p:spPr bwMode="auto">
          <a:xfrm>
            <a:off x="4743450" y="3352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0909"/>
                </a:solidFill>
                <a:latin typeface="Arial" charset="0"/>
              </a:rPr>
              <a:t>==</a:t>
            </a:r>
          </a:p>
        </p:txBody>
      </p:sp>
      <p:sp>
        <p:nvSpPr>
          <p:cNvPr id="15409" name="Rectangle 49"/>
          <p:cNvSpPr>
            <a:spLocks noChangeArrowheads="1"/>
          </p:cNvSpPr>
          <p:nvPr/>
        </p:nvSpPr>
        <p:spPr bwMode="auto">
          <a:xfrm>
            <a:off x="4743450" y="35052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0909"/>
                </a:solidFill>
                <a:latin typeface="Arial" charset="0"/>
              </a:rPr>
              <a:t>==</a:t>
            </a:r>
          </a:p>
        </p:txBody>
      </p:sp>
      <p:sp>
        <p:nvSpPr>
          <p:cNvPr id="15410" name="Rectangle 50"/>
          <p:cNvSpPr>
            <a:spLocks noChangeArrowheads="1"/>
          </p:cNvSpPr>
          <p:nvPr/>
        </p:nvSpPr>
        <p:spPr bwMode="auto">
          <a:xfrm>
            <a:off x="4743450" y="3657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0909"/>
                </a:solidFill>
                <a:latin typeface="Arial" charset="0"/>
              </a:rPr>
              <a:t>==</a:t>
            </a:r>
          </a:p>
        </p:txBody>
      </p:sp>
      <p:sp>
        <p:nvSpPr>
          <p:cNvPr id="15411" name="Rectangle 51"/>
          <p:cNvSpPr>
            <a:spLocks noChangeArrowheads="1"/>
          </p:cNvSpPr>
          <p:nvPr/>
        </p:nvSpPr>
        <p:spPr bwMode="auto">
          <a:xfrm>
            <a:off x="4743450" y="38100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0909"/>
                </a:solidFill>
                <a:latin typeface="Arial" charset="0"/>
              </a:rPr>
              <a:t>==</a:t>
            </a:r>
          </a:p>
        </p:txBody>
      </p:sp>
      <p:sp>
        <p:nvSpPr>
          <p:cNvPr id="15412" name="Line 52"/>
          <p:cNvSpPr>
            <a:spLocks noChangeShapeType="1"/>
          </p:cNvSpPr>
          <p:nvPr/>
        </p:nvSpPr>
        <p:spPr bwMode="auto">
          <a:xfrm flipV="1">
            <a:off x="1009650" y="3657600"/>
            <a:ext cx="19050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413" name="Freeform 53"/>
          <p:cNvSpPr>
            <a:spLocks/>
          </p:cNvSpPr>
          <p:nvPr/>
        </p:nvSpPr>
        <p:spPr bwMode="auto">
          <a:xfrm>
            <a:off x="4743450" y="1214438"/>
            <a:ext cx="609600" cy="3656012"/>
          </a:xfrm>
          <a:custGeom>
            <a:avLst/>
            <a:gdLst>
              <a:gd name="T0" fmla="*/ 0 w 240"/>
              <a:gd name="T1" fmla="*/ 3351344 h 2304"/>
              <a:gd name="T2" fmla="*/ 0 w 240"/>
              <a:gd name="T3" fmla="*/ 3656012 h 2304"/>
              <a:gd name="T4" fmla="*/ 609600 w 240"/>
              <a:gd name="T5" fmla="*/ 3656012 h 2304"/>
              <a:gd name="T6" fmla="*/ 609600 w 240"/>
              <a:gd name="T7" fmla="*/ 0 h 2304"/>
              <a:gd name="T8" fmla="*/ 0 w 240"/>
              <a:gd name="T9" fmla="*/ 0 h 2304"/>
              <a:gd name="T10" fmla="*/ 0 w 240"/>
              <a:gd name="T11" fmla="*/ 304668 h 230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40"/>
              <a:gd name="T19" fmla="*/ 0 h 2304"/>
              <a:gd name="T20" fmla="*/ 240 w 240"/>
              <a:gd name="T21" fmla="*/ 2304 h 230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40" h="2304">
                <a:moveTo>
                  <a:pt x="0" y="2112"/>
                </a:moveTo>
                <a:lnTo>
                  <a:pt x="0" y="2304"/>
                </a:lnTo>
                <a:lnTo>
                  <a:pt x="240" y="2304"/>
                </a:lnTo>
                <a:lnTo>
                  <a:pt x="240" y="0"/>
                </a:lnTo>
                <a:lnTo>
                  <a:pt x="0" y="0"/>
                </a:lnTo>
                <a:lnTo>
                  <a:pt x="0" y="192"/>
                </a:lnTo>
              </a:path>
            </a:pathLst>
          </a:custGeom>
          <a:noFill/>
          <a:ln w="28575">
            <a:solidFill>
              <a:srgbClr val="FF090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5414" name="Freeform 54"/>
          <p:cNvSpPr>
            <a:spLocks/>
          </p:cNvSpPr>
          <p:nvPr/>
        </p:nvSpPr>
        <p:spPr bwMode="auto">
          <a:xfrm>
            <a:off x="4057650" y="3962400"/>
            <a:ext cx="457200" cy="457200"/>
          </a:xfrm>
          <a:custGeom>
            <a:avLst/>
            <a:gdLst>
              <a:gd name="T0" fmla="*/ 0 w 864"/>
              <a:gd name="T1" fmla="*/ 0 h 288"/>
              <a:gd name="T2" fmla="*/ 0 w 864"/>
              <a:gd name="T3" fmla="*/ 457200 h 288"/>
              <a:gd name="T4" fmla="*/ 457200 w 864"/>
              <a:gd name="T5" fmla="*/ 457200 h 288"/>
              <a:gd name="T6" fmla="*/ 0 60000 65536"/>
              <a:gd name="T7" fmla="*/ 0 60000 65536"/>
              <a:gd name="T8" fmla="*/ 0 60000 65536"/>
              <a:gd name="T9" fmla="*/ 0 w 864"/>
              <a:gd name="T10" fmla="*/ 0 h 288"/>
              <a:gd name="T11" fmla="*/ 864 w 864"/>
              <a:gd name="T12" fmla="*/ 288 h 2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64" h="288">
                <a:moveTo>
                  <a:pt x="0" y="0"/>
                </a:moveTo>
                <a:lnTo>
                  <a:pt x="0" y="288"/>
                </a:lnTo>
                <a:lnTo>
                  <a:pt x="864" y="288"/>
                </a:lnTo>
              </a:path>
            </a:pathLst>
          </a:custGeom>
          <a:noFill/>
          <a:ln w="28575">
            <a:solidFill>
              <a:srgbClr val="FF090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5415" name="Freeform 55"/>
          <p:cNvSpPr>
            <a:spLocks/>
          </p:cNvSpPr>
          <p:nvPr/>
        </p:nvSpPr>
        <p:spPr bwMode="auto">
          <a:xfrm>
            <a:off x="2228850" y="1905000"/>
            <a:ext cx="2286000" cy="1752600"/>
          </a:xfrm>
          <a:custGeom>
            <a:avLst/>
            <a:gdLst>
              <a:gd name="T0" fmla="*/ 0 w 1728"/>
              <a:gd name="T1" fmla="*/ 1752600 h 1104"/>
              <a:gd name="T2" fmla="*/ 0 w 1728"/>
              <a:gd name="T3" fmla="*/ 0 h 1104"/>
              <a:gd name="T4" fmla="*/ 2286000 w 1728"/>
              <a:gd name="T5" fmla="*/ 0 h 1104"/>
              <a:gd name="T6" fmla="*/ 0 60000 65536"/>
              <a:gd name="T7" fmla="*/ 0 60000 65536"/>
              <a:gd name="T8" fmla="*/ 0 60000 65536"/>
              <a:gd name="T9" fmla="*/ 0 w 1728"/>
              <a:gd name="T10" fmla="*/ 0 h 1104"/>
              <a:gd name="T11" fmla="*/ 1728 w 1728"/>
              <a:gd name="T12" fmla="*/ 1104 h 110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8" h="1104">
                <a:moveTo>
                  <a:pt x="0" y="1104"/>
                </a:moveTo>
                <a:lnTo>
                  <a:pt x="0" y="0"/>
                </a:lnTo>
                <a:lnTo>
                  <a:pt x="1728" y="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5416" name="Freeform 56"/>
          <p:cNvSpPr>
            <a:spLocks/>
          </p:cNvSpPr>
          <p:nvPr/>
        </p:nvSpPr>
        <p:spPr bwMode="auto">
          <a:xfrm>
            <a:off x="2686050" y="2209800"/>
            <a:ext cx="1828800" cy="1447800"/>
          </a:xfrm>
          <a:custGeom>
            <a:avLst/>
            <a:gdLst>
              <a:gd name="T0" fmla="*/ 0 w 1728"/>
              <a:gd name="T1" fmla="*/ 1447800 h 1104"/>
              <a:gd name="T2" fmla="*/ 0 w 1728"/>
              <a:gd name="T3" fmla="*/ 0 h 1104"/>
              <a:gd name="T4" fmla="*/ 1828800 w 1728"/>
              <a:gd name="T5" fmla="*/ 0 h 1104"/>
              <a:gd name="T6" fmla="*/ 0 60000 65536"/>
              <a:gd name="T7" fmla="*/ 0 60000 65536"/>
              <a:gd name="T8" fmla="*/ 0 60000 65536"/>
              <a:gd name="T9" fmla="*/ 0 w 1728"/>
              <a:gd name="T10" fmla="*/ 0 h 1104"/>
              <a:gd name="T11" fmla="*/ 1728 w 1728"/>
              <a:gd name="T12" fmla="*/ 1104 h 110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8" h="1104">
                <a:moveTo>
                  <a:pt x="0" y="1104"/>
                </a:moveTo>
                <a:lnTo>
                  <a:pt x="0" y="0"/>
                </a:lnTo>
                <a:lnTo>
                  <a:pt x="1728" y="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5417" name="Freeform 57"/>
          <p:cNvSpPr>
            <a:spLocks/>
          </p:cNvSpPr>
          <p:nvPr/>
        </p:nvSpPr>
        <p:spPr bwMode="auto">
          <a:xfrm>
            <a:off x="3143250" y="2362200"/>
            <a:ext cx="1371600" cy="685800"/>
          </a:xfrm>
          <a:custGeom>
            <a:avLst/>
            <a:gdLst>
              <a:gd name="T0" fmla="*/ 0 w 1728"/>
              <a:gd name="T1" fmla="*/ 685800 h 1104"/>
              <a:gd name="T2" fmla="*/ 0 w 1728"/>
              <a:gd name="T3" fmla="*/ 0 h 1104"/>
              <a:gd name="T4" fmla="*/ 1371600 w 1728"/>
              <a:gd name="T5" fmla="*/ 0 h 1104"/>
              <a:gd name="T6" fmla="*/ 0 60000 65536"/>
              <a:gd name="T7" fmla="*/ 0 60000 65536"/>
              <a:gd name="T8" fmla="*/ 0 60000 65536"/>
              <a:gd name="T9" fmla="*/ 0 w 1728"/>
              <a:gd name="T10" fmla="*/ 0 h 1104"/>
              <a:gd name="T11" fmla="*/ 1728 w 1728"/>
              <a:gd name="T12" fmla="*/ 1104 h 110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8" h="1104">
                <a:moveTo>
                  <a:pt x="0" y="1104"/>
                </a:moveTo>
                <a:lnTo>
                  <a:pt x="0" y="0"/>
                </a:lnTo>
                <a:lnTo>
                  <a:pt x="1728" y="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5418" name="Freeform 58"/>
          <p:cNvSpPr>
            <a:spLocks/>
          </p:cNvSpPr>
          <p:nvPr/>
        </p:nvSpPr>
        <p:spPr bwMode="auto">
          <a:xfrm>
            <a:off x="4057650" y="2362200"/>
            <a:ext cx="533400" cy="685800"/>
          </a:xfrm>
          <a:custGeom>
            <a:avLst/>
            <a:gdLst>
              <a:gd name="T0" fmla="*/ 0 w 912"/>
              <a:gd name="T1" fmla="*/ 685800 h 432"/>
              <a:gd name="T2" fmla="*/ 0 w 912"/>
              <a:gd name="T3" fmla="*/ 228600 h 432"/>
              <a:gd name="T4" fmla="*/ 533400 w 912"/>
              <a:gd name="T5" fmla="*/ 228600 h 432"/>
              <a:gd name="T6" fmla="*/ 533400 w 912"/>
              <a:gd name="T7" fmla="*/ 0 h 432"/>
              <a:gd name="T8" fmla="*/ 0 60000 65536"/>
              <a:gd name="T9" fmla="*/ 0 60000 65536"/>
              <a:gd name="T10" fmla="*/ 0 60000 65536"/>
              <a:gd name="T11" fmla="*/ 0 60000 65536"/>
              <a:gd name="T12" fmla="*/ 0 w 912"/>
              <a:gd name="T13" fmla="*/ 0 h 432"/>
              <a:gd name="T14" fmla="*/ 912 w 912"/>
              <a:gd name="T15" fmla="*/ 432 h 43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12" h="432">
                <a:moveTo>
                  <a:pt x="0" y="432"/>
                </a:moveTo>
                <a:lnTo>
                  <a:pt x="0" y="144"/>
                </a:lnTo>
                <a:lnTo>
                  <a:pt x="912" y="144"/>
                </a:lnTo>
                <a:lnTo>
                  <a:pt x="912" y="0"/>
                </a:lnTo>
              </a:path>
            </a:pathLst>
          </a:custGeom>
          <a:noFill/>
          <a:ln w="28575">
            <a:solidFill>
              <a:srgbClr val="FF090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5419" name="Freeform 59"/>
          <p:cNvSpPr>
            <a:spLocks/>
          </p:cNvSpPr>
          <p:nvPr/>
        </p:nvSpPr>
        <p:spPr bwMode="auto">
          <a:xfrm>
            <a:off x="4514850" y="1905000"/>
            <a:ext cx="228600" cy="1143000"/>
          </a:xfrm>
          <a:custGeom>
            <a:avLst/>
            <a:gdLst>
              <a:gd name="T0" fmla="*/ 228600 w 672"/>
              <a:gd name="T1" fmla="*/ 0 h 720"/>
              <a:gd name="T2" fmla="*/ 228600 w 672"/>
              <a:gd name="T3" fmla="*/ 838200 h 720"/>
              <a:gd name="T4" fmla="*/ 0 w 672"/>
              <a:gd name="T5" fmla="*/ 838200 h 720"/>
              <a:gd name="T6" fmla="*/ 0 w 672"/>
              <a:gd name="T7" fmla="*/ 1143000 h 720"/>
              <a:gd name="T8" fmla="*/ 0 60000 65536"/>
              <a:gd name="T9" fmla="*/ 0 60000 65536"/>
              <a:gd name="T10" fmla="*/ 0 60000 65536"/>
              <a:gd name="T11" fmla="*/ 0 60000 65536"/>
              <a:gd name="T12" fmla="*/ 0 w 672"/>
              <a:gd name="T13" fmla="*/ 0 h 720"/>
              <a:gd name="T14" fmla="*/ 672 w 672"/>
              <a:gd name="T15" fmla="*/ 720 h 72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2" h="720">
                <a:moveTo>
                  <a:pt x="672" y="0"/>
                </a:moveTo>
                <a:lnTo>
                  <a:pt x="672" y="528"/>
                </a:lnTo>
                <a:lnTo>
                  <a:pt x="0" y="528"/>
                </a:lnTo>
                <a:lnTo>
                  <a:pt x="0" y="720"/>
                </a:lnTo>
              </a:path>
            </a:pathLst>
          </a:custGeom>
          <a:noFill/>
          <a:ln w="28575">
            <a:solidFill>
              <a:srgbClr val="FF090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5420" name="Freeform 60"/>
          <p:cNvSpPr>
            <a:spLocks/>
          </p:cNvSpPr>
          <p:nvPr/>
        </p:nvSpPr>
        <p:spPr bwMode="auto">
          <a:xfrm flipH="1">
            <a:off x="4895850" y="2209800"/>
            <a:ext cx="76200" cy="838200"/>
          </a:xfrm>
          <a:custGeom>
            <a:avLst/>
            <a:gdLst>
              <a:gd name="T0" fmla="*/ 76200 w 528"/>
              <a:gd name="T1" fmla="*/ 0 h 528"/>
              <a:gd name="T2" fmla="*/ 76200 w 528"/>
              <a:gd name="T3" fmla="*/ 685800 h 528"/>
              <a:gd name="T4" fmla="*/ 0 w 528"/>
              <a:gd name="T5" fmla="*/ 685800 h 528"/>
              <a:gd name="T6" fmla="*/ 0 w 528"/>
              <a:gd name="T7" fmla="*/ 83820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28"/>
              <a:gd name="T13" fmla="*/ 0 h 528"/>
              <a:gd name="T14" fmla="*/ 528 w 528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28" h="528">
                <a:moveTo>
                  <a:pt x="528" y="0"/>
                </a:moveTo>
                <a:lnTo>
                  <a:pt x="528" y="432"/>
                </a:lnTo>
                <a:lnTo>
                  <a:pt x="0" y="432"/>
                </a:lnTo>
                <a:lnTo>
                  <a:pt x="0" y="528"/>
                </a:lnTo>
              </a:path>
            </a:pathLst>
          </a:custGeom>
          <a:noFill/>
          <a:ln w="28575">
            <a:solidFill>
              <a:srgbClr val="FF090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5421" name="Line 61"/>
          <p:cNvSpPr>
            <a:spLocks noChangeShapeType="1"/>
          </p:cNvSpPr>
          <p:nvPr/>
        </p:nvSpPr>
        <p:spPr bwMode="auto">
          <a:xfrm>
            <a:off x="4972050" y="1905000"/>
            <a:ext cx="12954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422" name="Line 62"/>
          <p:cNvSpPr>
            <a:spLocks noChangeShapeType="1"/>
          </p:cNvSpPr>
          <p:nvPr/>
        </p:nvSpPr>
        <p:spPr bwMode="auto">
          <a:xfrm>
            <a:off x="4972050" y="2362200"/>
            <a:ext cx="12954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423" name="Line 63"/>
          <p:cNvSpPr>
            <a:spLocks noChangeShapeType="1"/>
          </p:cNvSpPr>
          <p:nvPr/>
        </p:nvSpPr>
        <p:spPr bwMode="auto">
          <a:xfrm>
            <a:off x="4972050" y="2209800"/>
            <a:ext cx="12954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424" name="Line 64"/>
          <p:cNvSpPr>
            <a:spLocks noChangeShapeType="1"/>
          </p:cNvSpPr>
          <p:nvPr/>
        </p:nvSpPr>
        <p:spPr bwMode="auto">
          <a:xfrm>
            <a:off x="5200650" y="3429000"/>
            <a:ext cx="609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425" name="Line 65"/>
          <p:cNvSpPr>
            <a:spLocks noChangeShapeType="1"/>
          </p:cNvSpPr>
          <p:nvPr/>
        </p:nvSpPr>
        <p:spPr bwMode="auto">
          <a:xfrm>
            <a:off x="5200650" y="3886200"/>
            <a:ext cx="609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426" name="Line 66"/>
          <p:cNvSpPr>
            <a:spLocks noChangeShapeType="1"/>
          </p:cNvSpPr>
          <p:nvPr/>
        </p:nvSpPr>
        <p:spPr bwMode="auto">
          <a:xfrm>
            <a:off x="5200650" y="3733800"/>
            <a:ext cx="609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427" name="Text Box 67"/>
          <p:cNvSpPr txBox="1">
            <a:spLocks noChangeArrowheads="1"/>
          </p:cNvSpPr>
          <p:nvPr/>
        </p:nvSpPr>
        <p:spPr bwMode="auto">
          <a:xfrm>
            <a:off x="3219450" y="1385888"/>
            <a:ext cx="1263650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Arial" charset="0"/>
              </a:rPr>
              <a:t>Map Table</a:t>
            </a:r>
          </a:p>
        </p:txBody>
      </p:sp>
      <p:sp>
        <p:nvSpPr>
          <p:cNvPr id="15428" name="Text Box 68"/>
          <p:cNvSpPr txBox="1">
            <a:spLocks noChangeArrowheads="1"/>
          </p:cNvSpPr>
          <p:nvPr/>
        </p:nvSpPr>
        <p:spPr bwMode="auto">
          <a:xfrm>
            <a:off x="1771650" y="3900488"/>
            <a:ext cx="2293938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Arial" charset="0"/>
              </a:rPr>
              <a:t>Reservation Stations</a:t>
            </a:r>
          </a:p>
        </p:txBody>
      </p:sp>
      <p:sp>
        <p:nvSpPr>
          <p:cNvPr id="15429" name="Text Box 69"/>
          <p:cNvSpPr txBox="1">
            <a:spLocks noChangeArrowheads="1"/>
          </p:cNvSpPr>
          <p:nvPr/>
        </p:nvSpPr>
        <p:spPr bwMode="auto">
          <a:xfrm rot="-5400000">
            <a:off x="7747794" y="2680494"/>
            <a:ext cx="882650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Arial" charset="0"/>
              </a:rPr>
              <a:t>CDB.V</a:t>
            </a:r>
          </a:p>
        </p:txBody>
      </p:sp>
      <p:sp>
        <p:nvSpPr>
          <p:cNvPr id="15430" name="Text Box 70"/>
          <p:cNvSpPr txBox="1">
            <a:spLocks noChangeArrowheads="1"/>
          </p:cNvSpPr>
          <p:nvPr/>
        </p:nvSpPr>
        <p:spPr bwMode="auto">
          <a:xfrm rot="-5400000">
            <a:off x="5126832" y="2707481"/>
            <a:ext cx="86995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Arial" charset="0"/>
              </a:rPr>
              <a:t>CDB.T</a:t>
            </a:r>
          </a:p>
        </p:txBody>
      </p:sp>
      <p:sp>
        <p:nvSpPr>
          <p:cNvPr id="15431" name="Line 71"/>
          <p:cNvSpPr>
            <a:spLocks noChangeShapeType="1"/>
          </p:cNvSpPr>
          <p:nvPr/>
        </p:nvSpPr>
        <p:spPr bwMode="auto">
          <a:xfrm>
            <a:off x="4895850" y="3962400"/>
            <a:ext cx="0" cy="304800"/>
          </a:xfrm>
          <a:prstGeom prst="line">
            <a:avLst/>
          </a:prstGeom>
          <a:noFill/>
          <a:ln w="28575">
            <a:solidFill>
              <a:srgbClr val="FF0909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432" name="Text Box 72"/>
          <p:cNvSpPr txBox="1">
            <a:spLocks noChangeArrowheads="1"/>
          </p:cNvSpPr>
          <p:nvPr/>
        </p:nvSpPr>
        <p:spPr bwMode="auto">
          <a:xfrm>
            <a:off x="914400" y="3048000"/>
            <a:ext cx="1009650" cy="6413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Arial" charset="0"/>
              </a:rPr>
              <a:t>Fetched</a:t>
            </a:r>
          </a:p>
          <a:p>
            <a:r>
              <a:rPr lang="en-US">
                <a:solidFill>
                  <a:srgbClr val="000000"/>
                </a:solidFill>
                <a:latin typeface="Arial" charset="0"/>
              </a:rPr>
              <a:t>insns</a:t>
            </a:r>
          </a:p>
        </p:txBody>
      </p:sp>
      <p:sp>
        <p:nvSpPr>
          <p:cNvPr id="15433" name="Text Box 73"/>
          <p:cNvSpPr txBox="1">
            <a:spLocks noChangeArrowheads="1"/>
          </p:cNvSpPr>
          <p:nvPr/>
        </p:nvSpPr>
        <p:spPr bwMode="auto">
          <a:xfrm>
            <a:off x="6718300" y="1219200"/>
            <a:ext cx="89535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Arial" charset="0"/>
              </a:rPr>
              <a:t>Regfile</a:t>
            </a:r>
          </a:p>
        </p:txBody>
      </p:sp>
      <p:sp>
        <p:nvSpPr>
          <p:cNvPr id="15434" name="Rectangle 74"/>
          <p:cNvSpPr>
            <a:spLocks noChangeArrowheads="1"/>
          </p:cNvSpPr>
          <p:nvPr/>
        </p:nvSpPr>
        <p:spPr bwMode="auto">
          <a:xfrm>
            <a:off x="2914650" y="3048000"/>
            <a:ext cx="457200" cy="3048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1"/>
                </a:solidFill>
                <a:latin typeface="Arial" charset="0"/>
              </a:rPr>
              <a:t>R</a:t>
            </a:r>
          </a:p>
        </p:txBody>
      </p:sp>
      <p:sp>
        <p:nvSpPr>
          <p:cNvPr id="15435" name="Rectangle 75"/>
          <p:cNvSpPr>
            <a:spLocks noChangeArrowheads="1"/>
          </p:cNvSpPr>
          <p:nvPr/>
        </p:nvSpPr>
        <p:spPr bwMode="auto">
          <a:xfrm>
            <a:off x="2914650" y="3352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5436" name="Rectangle 76"/>
          <p:cNvSpPr>
            <a:spLocks noChangeArrowheads="1"/>
          </p:cNvSpPr>
          <p:nvPr/>
        </p:nvSpPr>
        <p:spPr bwMode="auto">
          <a:xfrm>
            <a:off x="2914650" y="35052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5437" name="Rectangle 77"/>
          <p:cNvSpPr>
            <a:spLocks noChangeArrowheads="1"/>
          </p:cNvSpPr>
          <p:nvPr/>
        </p:nvSpPr>
        <p:spPr bwMode="auto">
          <a:xfrm>
            <a:off x="2914650" y="3657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5438" name="Rectangle 78"/>
          <p:cNvSpPr>
            <a:spLocks noChangeArrowheads="1"/>
          </p:cNvSpPr>
          <p:nvPr/>
        </p:nvSpPr>
        <p:spPr bwMode="auto">
          <a:xfrm>
            <a:off x="2914650" y="38100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5439" name="Freeform 79"/>
          <p:cNvSpPr>
            <a:spLocks/>
          </p:cNvSpPr>
          <p:nvPr/>
        </p:nvSpPr>
        <p:spPr bwMode="auto">
          <a:xfrm flipV="1">
            <a:off x="3600450" y="3962400"/>
            <a:ext cx="2667000" cy="533400"/>
          </a:xfrm>
          <a:custGeom>
            <a:avLst/>
            <a:gdLst>
              <a:gd name="T0" fmla="*/ 0 w 1728"/>
              <a:gd name="T1" fmla="*/ 533400 h 1104"/>
              <a:gd name="T2" fmla="*/ 0 w 1728"/>
              <a:gd name="T3" fmla="*/ 0 h 1104"/>
              <a:gd name="T4" fmla="*/ 2667000 w 1728"/>
              <a:gd name="T5" fmla="*/ 0 h 1104"/>
              <a:gd name="T6" fmla="*/ 0 60000 65536"/>
              <a:gd name="T7" fmla="*/ 0 60000 65536"/>
              <a:gd name="T8" fmla="*/ 0 60000 65536"/>
              <a:gd name="T9" fmla="*/ 0 w 1728"/>
              <a:gd name="T10" fmla="*/ 0 h 1104"/>
              <a:gd name="T11" fmla="*/ 1728 w 1728"/>
              <a:gd name="T12" fmla="*/ 1104 h 110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8" h="1104">
                <a:moveTo>
                  <a:pt x="0" y="1104"/>
                </a:moveTo>
                <a:lnTo>
                  <a:pt x="0" y="0"/>
                </a:lnTo>
                <a:lnTo>
                  <a:pt x="1728" y="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5440" name="Rectangle 80"/>
          <p:cNvSpPr>
            <a:spLocks noChangeArrowheads="1"/>
          </p:cNvSpPr>
          <p:nvPr/>
        </p:nvSpPr>
        <p:spPr bwMode="auto">
          <a:xfrm>
            <a:off x="4514850" y="4267200"/>
            <a:ext cx="457200" cy="304800"/>
          </a:xfrm>
          <a:prstGeom prst="rect">
            <a:avLst/>
          </a:prstGeom>
          <a:solidFill>
            <a:srgbClr val="FF0909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1"/>
                </a:solidFill>
                <a:latin typeface="Arial" charset="0"/>
              </a:rPr>
              <a:t>T</a:t>
            </a:r>
          </a:p>
        </p:txBody>
      </p:sp>
      <p:sp>
        <p:nvSpPr>
          <p:cNvPr id="15441" name="Line 81"/>
          <p:cNvSpPr>
            <a:spLocks noChangeShapeType="1"/>
          </p:cNvSpPr>
          <p:nvPr/>
        </p:nvSpPr>
        <p:spPr bwMode="auto">
          <a:xfrm>
            <a:off x="5200650" y="3581400"/>
            <a:ext cx="609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442" name="Rectangle 82"/>
          <p:cNvSpPr>
            <a:spLocks noChangeArrowheads="1"/>
          </p:cNvSpPr>
          <p:nvPr/>
        </p:nvSpPr>
        <p:spPr bwMode="auto">
          <a:xfrm>
            <a:off x="4286250" y="3352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0909"/>
                </a:solidFill>
                <a:latin typeface="Arial" charset="0"/>
              </a:rPr>
              <a:t>==</a:t>
            </a:r>
          </a:p>
        </p:txBody>
      </p:sp>
      <p:sp>
        <p:nvSpPr>
          <p:cNvPr id="15443" name="Rectangle 83"/>
          <p:cNvSpPr>
            <a:spLocks noChangeArrowheads="1"/>
          </p:cNvSpPr>
          <p:nvPr/>
        </p:nvSpPr>
        <p:spPr bwMode="auto">
          <a:xfrm>
            <a:off x="4286250" y="35052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0909"/>
                </a:solidFill>
                <a:latin typeface="Arial" charset="0"/>
              </a:rPr>
              <a:t>==</a:t>
            </a:r>
          </a:p>
        </p:txBody>
      </p:sp>
      <p:sp>
        <p:nvSpPr>
          <p:cNvPr id="15444" name="Rectangle 84"/>
          <p:cNvSpPr>
            <a:spLocks noChangeArrowheads="1"/>
          </p:cNvSpPr>
          <p:nvPr/>
        </p:nvSpPr>
        <p:spPr bwMode="auto">
          <a:xfrm>
            <a:off x="4286250" y="3657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0909"/>
                </a:solidFill>
                <a:latin typeface="Arial" charset="0"/>
              </a:rPr>
              <a:t>==</a:t>
            </a:r>
          </a:p>
        </p:txBody>
      </p:sp>
      <p:sp>
        <p:nvSpPr>
          <p:cNvPr id="15445" name="Rectangle 85"/>
          <p:cNvSpPr>
            <a:spLocks noChangeArrowheads="1"/>
          </p:cNvSpPr>
          <p:nvPr/>
        </p:nvSpPr>
        <p:spPr bwMode="auto">
          <a:xfrm>
            <a:off x="4286250" y="38100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0909"/>
                </a:solidFill>
                <a:latin typeface="Arial" charset="0"/>
              </a:rPr>
              <a:t>==</a:t>
            </a:r>
          </a:p>
        </p:txBody>
      </p:sp>
      <p:sp>
        <p:nvSpPr>
          <p:cNvPr id="15446" name="Line 86"/>
          <p:cNvSpPr>
            <a:spLocks noChangeShapeType="1"/>
          </p:cNvSpPr>
          <p:nvPr/>
        </p:nvSpPr>
        <p:spPr bwMode="auto">
          <a:xfrm>
            <a:off x="4591050" y="3962400"/>
            <a:ext cx="0" cy="304800"/>
          </a:xfrm>
          <a:prstGeom prst="line">
            <a:avLst/>
          </a:prstGeom>
          <a:noFill/>
          <a:ln w="28575">
            <a:solidFill>
              <a:srgbClr val="FF0909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3295650" y="1447800"/>
            <a:ext cx="1981200" cy="1066800"/>
          </a:xfrm>
          <a:prstGeom prst="rect">
            <a:avLst/>
          </a:prstGeom>
          <a:solidFill>
            <a:srgbClr val="D5D5D5"/>
          </a:solidFill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solidFill>
                <a:schemeClr val="accent1"/>
              </a:solidFill>
              <a:latin typeface="Arial" charset="0"/>
            </a:endParaRP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1847850" y="2971800"/>
            <a:ext cx="5867400" cy="1219200"/>
          </a:xfrm>
          <a:prstGeom prst="rect">
            <a:avLst/>
          </a:prstGeom>
          <a:solidFill>
            <a:srgbClr val="D5D5D5"/>
          </a:solidFill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001000" cy="685800"/>
          </a:xfrm>
        </p:spPr>
        <p:txBody>
          <a:bodyPr/>
          <a:lstStyle/>
          <a:p>
            <a:pPr eaLnBrk="1" hangingPunct="1"/>
            <a:r>
              <a:rPr lang="en-US"/>
              <a:t>Tomasulo Execute (X)</a:t>
            </a:r>
          </a:p>
        </p:txBody>
      </p:sp>
      <p:sp>
        <p:nvSpPr>
          <p:cNvPr id="16389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304800" y="4875213"/>
            <a:ext cx="8534400" cy="1373187"/>
          </a:xfrm>
        </p:spPr>
        <p:txBody>
          <a:bodyPr/>
          <a:lstStyle/>
          <a:p>
            <a:pPr lvl="1" eaLnBrk="1" hangingPunct="1"/>
            <a:endParaRPr lang="en-US"/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6267450" y="1524000"/>
            <a:ext cx="9144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1"/>
                </a:solidFill>
                <a:latin typeface="Arial" charset="0"/>
              </a:rPr>
              <a:t>value</a:t>
            </a:r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6267450" y="18288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6267450" y="19812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6393" name="Rectangle 9"/>
          <p:cNvSpPr>
            <a:spLocks noChangeArrowheads="1"/>
          </p:cNvSpPr>
          <p:nvPr/>
        </p:nvSpPr>
        <p:spPr bwMode="auto">
          <a:xfrm>
            <a:off x="6267450" y="21336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6267450" y="22860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6395" name="Rectangle 11"/>
          <p:cNvSpPr>
            <a:spLocks noChangeArrowheads="1"/>
          </p:cNvSpPr>
          <p:nvPr/>
        </p:nvSpPr>
        <p:spPr bwMode="auto">
          <a:xfrm>
            <a:off x="5810250" y="3048000"/>
            <a:ext cx="9144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1"/>
                </a:solidFill>
                <a:latin typeface="Arial" charset="0"/>
              </a:rPr>
              <a:t>V1</a:t>
            </a:r>
          </a:p>
        </p:txBody>
      </p:sp>
      <p:sp>
        <p:nvSpPr>
          <p:cNvPr id="16396" name="Rectangle 12"/>
          <p:cNvSpPr>
            <a:spLocks noChangeArrowheads="1"/>
          </p:cNvSpPr>
          <p:nvPr/>
        </p:nvSpPr>
        <p:spPr bwMode="auto">
          <a:xfrm>
            <a:off x="5810250" y="33528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6397" name="Rectangle 13"/>
          <p:cNvSpPr>
            <a:spLocks noChangeArrowheads="1"/>
          </p:cNvSpPr>
          <p:nvPr/>
        </p:nvSpPr>
        <p:spPr bwMode="auto">
          <a:xfrm>
            <a:off x="5810250" y="35052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6398" name="Rectangle 14"/>
          <p:cNvSpPr>
            <a:spLocks noChangeArrowheads="1"/>
          </p:cNvSpPr>
          <p:nvPr/>
        </p:nvSpPr>
        <p:spPr bwMode="auto">
          <a:xfrm>
            <a:off x="5810250" y="36576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6399" name="Rectangle 15"/>
          <p:cNvSpPr>
            <a:spLocks noChangeArrowheads="1"/>
          </p:cNvSpPr>
          <p:nvPr/>
        </p:nvSpPr>
        <p:spPr bwMode="auto">
          <a:xfrm>
            <a:off x="5810250" y="38100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6400" name="Rectangle 16"/>
          <p:cNvSpPr>
            <a:spLocks noChangeArrowheads="1"/>
          </p:cNvSpPr>
          <p:nvPr/>
        </p:nvSpPr>
        <p:spPr bwMode="auto">
          <a:xfrm>
            <a:off x="6724650" y="3048000"/>
            <a:ext cx="9144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1"/>
                </a:solidFill>
                <a:latin typeface="Arial" charset="0"/>
              </a:rPr>
              <a:t>V2</a:t>
            </a:r>
          </a:p>
        </p:txBody>
      </p:sp>
      <p:sp>
        <p:nvSpPr>
          <p:cNvPr id="16401" name="Rectangle 17"/>
          <p:cNvSpPr>
            <a:spLocks noChangeArrowheads="1"/>
          </p:cNvSpPr>
          <p:nvPr/>
        </p:nvSpPr>
        <p:spPr bwMode="auto">
          <a:xfrm>
            <a:off x="6724650" y="33528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6402" name="Rectangle 18"/>
          <p:cNvSpPr>
            <a:spLocks noChangeArrowheads="1"/>
          </p:cNvSpPr>
          <p:nvPr/>
        </p:nvSpPr>
        <p:spPr bwMode="auto">
          <a:xfrm>
            <a:off x="6724650" y="35052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6403" name="Rectangle 19"/>
          <p:cNvSpPr>
            <a:spLocks noChangeArrowheads="1"/>
          </p:cNvSpPr>
          <p:nvPr/>
        </p:nvSpPr>
        <p:spPr bwMode="auto">
          <a:xfrm>
            <a:off x="6724650" y="36576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6404" name="Rectangle 20"/>
          <p:cNvSpPr>
            <a:spLocks noChangeArrowheads="1"/>
          </p:cNvSpPr>
          <p:nvPr/>
        </p:nvSpPr>
        <p:spPr bwMode="auto">
          <a:xfrm>
            <a:off x="6724650" y="38100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6405" name="Line 21"/>
          <p:cNvSpPr>
            <a:spLocks noChangeShapeType="1"/>
          </p:cNvSpPr>
          <p:nvPr/>
        </p:nvSpPr>
        <p:spPr bwMode="auto">
          <a:xfrm>
            <a:off x="6419850" y="2438400"/>
            <a:ext cx="0" cy="609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06" name="Line 22"/>
          <p:cNvSpPr>
            <a:spLocks noChangeShapeType="1"/>
          </p:cNvSpPr>
          <p:nvPr/>
        </p:nvSpPr>
        <p:spPr bwMode="auto">
          <a:xfrm>
            <a:off x="7029450" y="2438400"/>
            <a:ext cx="0" cy="609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07" name="Rectangle 23"/>
          <p:cNvSpPr>
            <a:spLocks noChangeArrowheads="1"/>
          </p:cNvSpPr>
          <p:nvPr/>
        </p:nvSpPr>
        <p:spPr bwMode="auto">
          <a:xfrm>
            <a:off x="6267450" y="4267200"/>
            <a:ext cx="914400" cy="304800"/>
          </a:xfrm>
          <a:prstGeom prst="rect">
            <a:avLst/>
          </a:prstGeom>
          <a:solidFill>
            <a:srgbClr val="867A4A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1"/>
                </a:solidFill>
                <a:latin typeface="Arial" charset="0"/>
              </a:rPr>
              <a:t>FU</a:t>
            </a:r>
          </a:p>
        </p:txBody>
      </p:sp>
      <p:sp>
        <p:nvSpPr>
          <p:cNvPr id="16408" name="Line 24"/>
          <p:cNvSpPr>
            <a:spLocks noChangeShapeType="1"/>
          </p:cNvSpPr>
          <p:nvPr/>
        </p:nvSpPr>
        <p:spPr bwMode="auto">
          <a:xfrm>
            <a:off x="6419850" y="3962400"/>
            <a:ext cx="0" cy="304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09" name="Line 25"/>
          <p:cNvSpPr>
            <a:spLocks noChangeShapeType="1"/>
          </p:cNvSpPr>
          <p:nvPr/>
        </p:nvSpPr>
        <p:spPr bwMode="auto">
          <a:xfrm>
            <a:off x="7029450" y="3962400"/>
            <a:ext cx="0" cy="304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10" name="Freeform 26"/>
          <p:cNvSpPr>
            <a:spLocks/>
          </p:cNvSpPr>
          <p:nvPr/>
        </p:nvSpPr>
        <p:spPr bwMode="auto">
          <a:xfrm>
            <a:off x="6724650" y="2744788"/>
            <a:ext cx="1200150" cy="2130425"/>
          </a:xfrm>
          <a:custGeom>
            <a:avLst/>
            <a:gdLst>
              <a:gd name="T0" fmla="*/ 0 w 768"/>
              <a:gd name="T1" fmla="*/ 1826079 h 1344"/>
              <a:gd name="T2" fmla="*/ 0 w 768"/>
              <a:gd name="T3" fmla="*/ 2130425 h 1344"/>
              <a:gd name="T4" fmla="*/ 1200150 w 768"/>
              <a:gd name="T5" fmla="*/ 2130425 h 1344"/>
              <a:gd name="T6" fmla="*/ 1200150 w 768"/>
              <a:gd name="T7" fmla="*/ 0 h 1344"/>
              <a:gd name="T8" fmla="*/ 600075 w 768"/>
              <a:gd name="T9" fmla="*/ 0 h 1344"/>
              <a:gd name="T10" fmla="*/ 600075 w 768"/>
              <a:gd name="T11" fmla="*/ 304346 h 134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768"/>
              <a:gd name="T19" fmla="*/ 0 h 1344"/>
              <a:gd name="T20" fmla="*/ 768 w 768"/>
              <a:gd name="T21" fmla="*/ 1344 h 134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768" h="1344">
                <a:moveTo>
                  <a:pt x="0" y="1152"/>
                </a:moveTo>
                <a:lnTo>
                  <a:pt x="0" y="1344"/>
                </a:lnTo>
                <a:lnTo>
                  <a:pt x="768" y="1344"/>
                </a:lnTo>
                <a:lnTo>
                  <a:pt x="768" y="0"/>
                </a:lnTo>
                <a:lnTo>
                  <a:pt x="384" y="0"/>
                </a:lnTo>
                <a:lnTo>
                  <a:pt x="384" y="192"/>
                </a:lnTo>
              </a:path>
            </a:pathLst>
          </a:cu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6411" name="Freeform 27"/>
          <p:cNvSpPr>
            <a:spLocks/>
          </p:cNvSpPr>
          <p:nvPr/>
        </p:nvSpPr>
        <p:spPr bwMode="auto">
          <a:xfrm>
            <a:off x="6115050" y="2743200"/>
            <a:ext cx="1219200" cy="304800"/>
          </a:xfrm>
          <a:custGeom>
            <a:avLst/>
            <a:gdLst>
              <a:gd name="T0" fmla="*/ 1219200 w 768"/>
              <a:gd name="T1" fmla="*/ 0 h 192"/>
              <a:gd name="T2" fmla="*/ 0 w 768"/>
              <a:gd name="T3" fmla="*/ 0 h 192"/>
              <a:gd name="T4" fmla="*/ 0 w 768"/>
              <a:gd name="T5" fmla="*/ 304800 h 192"/>
              <a:gd name="T6" fmla="*/ 0 60000 65536"/>
              <a:gd name="T7" fmla="*/ 0 60000 65536"/>
              <a:gd name="T8" fmla="*/ 0 60000 65536"/>
              <a:gd name="T9" fmla="*/ 0 w 768"/>
              <a:gd name="T10" fmla="*/ 0 h 192"/>
              <a:gd name="T11" fmla="*/ 768 w 768"/>
              <a:gd name="T12" fmla="*/ 192 h 1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68" h="192">
                <a:moveTo>
                  <a:pt x="768" y="0"/>
                </a:moveTo>
                <a:lnTo>
                  <a:pt x="0" y="0"/>
                </a:lnTo>
                <a:lnTo>
                  <a:pt x="0" y="192"/>
                </a:lnTo>
              </a:path>
            </a:pathLst>
          </a:cu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6412" name="Freeform 28"/>
          <p:cNvSpPr>
            <a:spLocks/>
          </p:cNvSpPr>
          <p:nvPr/>
        </p:nvSpPr>
        <p:spPr bwMode="auto">
          <a:xfrm>
            <a:off x="6724650" y="1219200"/>
            <a:ext cx="1200150" cy="1828800"/>
          </a:xfrm>
          <a:custGeom>
            <a:avLst/>
            <a:gdLst>
              <a:gd name="T0" fmla="*/ 1200150 w 768"/>
              <a:gd name="T1" fmla="*/ 1828800 h 1152"/>
              <a:gd name="T2" fmla="*/ 1200150 w 768"/>
              <a:gd name="T3" fmla="*/ 0 h 1152"/>
              <a:gd name="T4" fmla="*/ 0 w 768"/>
              <a:gd name="T5" fmla="*/ 0 h 1152"/>
              <a:gd name="T6" fmla="*/ 0 w 768"/>
              <a:gd name="T7" fmla="*/ 304800 h 1152"/>
              <a:gd name="T8" fmla="*/ 0 60000 65536"/>
              <a:gd name="T9" fmla="*/ 0 60000 65536"/>
              <a:gd name="T10" fmla="*/ 0 60000 65536"/>
              <a:gd name="T11" fmla="*/ 0 60000 65536"/>
              <a:gd name="T12" fmla="*/ 0 w 768"/>
              <a:gd name="T13" fmla="*/ 0 h 1152"/>
              <a:gd name="T14" fmla="*/ 768 w 768"/>
              <a:gd name="T15" fmla="*/ 1152 h 115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68" h="1152">
                <a:moveTo>
                  <a:pt x="768" y="1152"/>
                </a:moveTo>
                <a:lnTo>
                  <a:pt x="768" y="0"/>
                </a:lnTo>
                <a:lnTo>
                  <a:pt x="0" y="0"/>
                </a:lnTo>
                <a:lnTo>
                  <a:pt x="0" y="192"/>
                </a:lnTo>
              </a:path>
            </a:pathLst>
          </a:cu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6413" name="AutoShape 29"/>
          <p:cNvSpPr>
            <a:spLocks noChangeArrowheads="1"/>
          </p:cNvSpPr>
          <p:nvPr/>
        </p:nvSpPr>
        <p:spPr bwMode="auto">
          <a:xfrm>
            <a:off x="7258050" y="2667000"/>
            <a:ext cx="152400" cy="152400"/>
          </a:xfrm>
          <a:prstGeom prst="flowChartConnector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6414" name="AutoShape 30"/>
          <p:cNvSpPr>
            <a:spLocks noChangeArrowheads="1"/>
          </p:cNvSpPr>
          <p:nvPr/>
        </p:nvSpPr>
        <p:spPr bwMode="auto">
          <a:xfrm>
            <a:off x="7848600" y="2667000"/>
            <a:ext cx="152400" cy="152400"/>
          </a:xfrm>
          <a:prstGeom prst="flowChartConnector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6415" name="Rectangle 31"/>
          <p:cNvSpPr>
            <a:spLocks noChangeArrowheads="1"/>
          </p:cNvSpPr>
          <p:nvPr/>
        </p:nvSpPr>
        <p:spPr bwMode="auto">
          <a:xfrm>
            <a:off x="4514850" y="1524000"/>
            <a:ext cx="457200" cy="304800"/>
          </a:xfrm>
          <a:prstGeom prst="rect">
            <a:avLst/>
          </a:prstGeom>
          <a:solidFill>
            <a:srgbClr val="FF0909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1"/>
                </a:solidFill>
                <a:latin typeface="Arial" charset="0"/>
              </a:rPr>
              <a:t>T</a:t>
            </a:r>
          </a:p>
        </p:txBody>
      </p:sp>
      <p:sp>
        <p:nvSpPr>
          <p:cNvPr id="16416" name="Rectangle 32"/>
          <p:cNvSpPr>
            <a:spLocks noChangeArrowheads="1"/>
          </p:cNvSpPr>
          <p:nvPr/>
        </p:nvSpPr>
        <p:spPr bwMode="auto">
          <a:xfrm>
            <a:off x="4514850" y="1828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6417" name="Rectangle 33"/>
          <p:cNvSpPr>
            <a:spLocks noChangeArrowheads="1"/>
          </p:cNvSpPr>
          <p:nvPr/>
        </p:nvSpPr>
        <p:spPr bwMode="auto">
          <a:xfrm>
            <a:off x="4514850" y="19812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6418" name="Rectangle 34"/>
          <p:cNvSpPr>
            <a:spLocks noChangeArrowheads="1"/>
          </p:cNvSpPr>
          <p:nvPr/>
        </p:nvSpPr>
        <p:spPr bwMode="auto">
          <a:xfrm>
            <a:off x="4514850" y="2133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6419" name="Rectangle 35"/>
          <p:cNvSpPr>
            <a:spLocks noChangeArrowheads="1"/>
          </p:cNvSpPr>
          <p:nvPr/>
        </p:nvSpPr>
        <p:spPr bwMode="auto">
          <a:xfrm>
            <a:off x="4514850" y="22860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6420" name="Rectangle 36"/>
          <p:cNvSpPr>
            <a:spLocks noChangeArrowheads="1"/>
          </p:cNvSpPr>
          <p:nvPr/>
        </p:nvSpPr>
        <p:spPr bwMode="auto">
          <a:xfrm>
            <a:off x="4743450" y="3048000"/>
            <a:ext cx="457200" cy="304800"/>
          </a:xfrm>
          <a:prstGeom prst="rect">
            <a:avLst/>
          </a:prstGeom>
          <a:solidFill>
            <a:srgbClr val="FF0909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1"/>
                </a:solidFill>
                <a:latin typeface="Arial" charset="0"/>
              </a:rPr>
              <a:t>T2</a:t>
            </a:r>
          </a:p>
        </p:txBody>
      </p:sp>
      <p:sp>
        <p:nvSpPr>
          <p:cNvPr id="16421" name="Rectangle 37"/>
          <p:cNvSpPr>
            <a:spLocks noChangeArrowheads="1"/>
          </p:cNvSpPr>
          <p:nvPr/>
        </p:nvSpPr>
        <p:spPr bwMode="auto">
          <a:xfrm>
            <a:off x="4286250" y="3048000"/>
            <a:ext cx="457200" cy="304800"/>
          </a:xfrm>
          <a:prstGeom prst="rect">
            <a:avLst/>
          </a:prstGeom>
          <a:solidFill>
            <a:srgbClr val="FF0909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1"/>
                </a:solidFill>
                <a:latin typeface="Arial" charset="0"/>
              </a:rPr>
              <a:t>T1</a:t>
            </a:r>
          </a:p>
        </p:txBody>
      </p:sp>
      <p:sp>
        <p:nvSpPr>
          <p:cNvPr id="16422" name="Rectangle 38"/>
          <p:cNvSpPr>
            <a:spLocks noChangeArrowheads="1"/>
          </p:cNvSpPr>
          <p:nvPr/>
        </p:nvSpPr>
        <p:spPr bwMode="auto">
          <a:xfrm>
            <a:off x="3829050" y="3048000"/>
            <a:ext cx="457200" cy="304800"/>
          </a:xfrm>
          <a:prstGeom prst="rect">
            <a:avLst/>
          </a:prstGeom>
          <a:solidFill>
            <a:srgbClr val="FF0909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1"/>
                </a:solidFill>
                <a:latin typeface="Arial" charset="0"/>
              </a:rPr>
              <a:t>T</a:t>
            </a:r>
          </a:p>
        </p:txBody>
      </p:sp>
      <p:sp>
        <p:nvSpPr>
          <p:cNvPr id="16423" name="Rectangle 39"/>
          <p:cNvSpPr>
            <a:spLocks noChangeArrowheads="1"/>
          </p:cNvSpPr>
          <p:nvPr/>
        </p:nvSpPr>
        <p:spPr bwMode="auto">
          <a:xfrm>
            <a:off x="3829050" y="3352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6424" name="Rectangle 40"/>
          <p:cNvSpPr>
            <a:spLocks noChangeArrowheads="1"/>
          </p:cNvSpPr>
          <p:nvPr/>
        </p:nvSpPr>
        <p:spPr bwMode="auto">
          <a:xfrm>
            <a:off x="3829050" y="3505200"/>
            <a:ext cx="457200" cy="152400"/>
          </a:xfrm>
          <a:prstGeom prst="rect">
            <a:avLst/>
          </a:prstGeom>
          <a:solidFill>
            <a:srgbClr val="867A4A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6425" name="Rectangle 41"/>
          <p:cNvSpPr>
            <a:spLocks noChangeArrowheads="1"/>
          </p:cNvSpPr>
          <p:nvPr/>
        </p:nvSpPr>
        <p:spPr bwMode="auto">
          <a:xfrm>
            <a:off x="3829050" y="3657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6426" name="Rectangle 42"/>
          <p:cNvSpPr>
            <a:spLocks noChangeArrowheads="1"/>
          </p:cNvSpPr>
          <p:nvPr/>
        </p:nvSpPr>
        <p:spPr bwMode="auto">
          <a:xfrm>
            <a:off x="3829050" y="38100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6427" name="Rectangle 43"/>
          <p:cNvSpPr>
            <a:spLocks noChangeArrowheads="1"/>
          </p:cNvSpPr>
          <p:nvPr/>
        </p:nvSpPr>
        <p:spPr bwMode="auto">
          <a:xfrm>
            <a:off x="3371850" y="3048000"/>
            <a:ext cx="457200" cy="3048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1"/>
                </a:solidFill>
                <a:latin typeface="Arial" charset="0"/>
              </a:rPr>
              <a:t>op</a:t>
            </a:r>
          </a:p>
        </p:txBody>
      </p:sp>
      <p:sp>
        <p:nvSpPr>
          <p:cNvPr id="16428" name="Rectangle 44"/>
          <p:cNvSpPr>
            <a:spLocks noChangeArrowheads="1"/>
          </p:cNvSpPr>
          <p:nvPr/>
        </p:nvSpPr>
        <p:spPr bwMode="auto">
          <a:xfrm>
            <a:off x="3371850" y="3352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6429" name="Rectangle 45"/>
          <p:cNvSpPr>
            <a:spLocks noChangeArrowheads="1"/>
          </p:cNvSpPr>
          <p:nvPr/>
        </p:nvSpPr>
        <p:spPr bwMode="auto">
          <a:xfrm>
            <a:off x="3371850" y="3505200"/>
            <a:ext cx="457200" cy="152400"/>
          </a:xfrm>
          <a:prstGeom prst="rect">
            <a:avLst/>
          </a:prstGeom>
          <a:solidFill>
            <a:srgbClr val="867A4A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6430" name="Rectangle 46"/>
          <p:cNvSpPr>
            <a:spLocks noChangeArrowheads="1"/>
          </p:cNvSpPr>
          <p:nvPr/>
        </p:nvSpPr>
        <p:spPr bwMode="auto">
          <a:xfrm>
            <a:off x="3371850" y="3657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6431" name="Rectangle 47"/>
          <p:cNvSpPr>
            <a:spLocks noChangeArrowheads="1"/>
          </p:cNvSpPr>
          <p:nvPr/>
        </p:nvSpPr>
        <p:spPr bwMode="auto">
          <a:xfrm>
            <a:off x="3371850" y="38100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6432" name="Rectangle 48"/>
          <p:cNvSpPr>
            <a:spLocks noChangeArrowheads="1"/>
          </p:cNvSpPr>
          <p:nvPr/>
        </p:nvSpPr>
        <p:spPr bwMode="auto">
          <a:xfrm>
            <a:off x="4743450" y="3352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0909"/>
                </a:solidFill>
                <a:latin typeface="Arial" charset="0"/>
              </a:rPr>
              <a:t>==</a:t>
            </a:r>
          </a:p>
        </p:txBody>
      </p:sp>
      <p:sp>
        <p:nvSpPr>
          <p:cNvPr id="16433" name="Rectangle 49"/>
          <p:cNvSpPr>
            <a:spLocks noChangeArrowheads="1"/>
          </p:cNvSpPr>
          <p:nvPr/>
        </p:nvSpPr>
        <p:spPr bwMode="auto">
          <a:xfrm>
            <a:off x="4743450" y="35052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0909"/>
                </a:solidFill>
                <a:latin typeface="Arial" charset="0"/>
              </a:rPr>
              <a:t>==</a:t>
            </a:r>
          </a:p>
        </p:txBody>
      </p:sp>
      <p:sp>
        <p:nvSpPr>
          <p:cNvPr id="16434" name="Rectangle 50"/>
          <p:cNvSpPr>
            <a:spLocks noChangeArrowheads="1"/>
          </p:cNvSpPr>
          <p:nvPr/>
        </p:nvSpPr>
        <p:spPr bwMode="auto">
          <a:xfrm>
            <a:off x="4743450" y="3657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0909"/>
                </a:solidFill>
                <a:latin typeface="Arial" charset="0"/>
              </a:rPr>
              <a:t>==</a:t>
            </a:r>
          </a:p>
        </p:txBody>
      </p:sp>
      <p:sp>
        <p:nvSpPr>
          <p:cNvPr id="16435" name="Rectangle 51"/>
          <p:cNvSpPr>
            <a:spLocks noChangeArrowheads="1"/>
          </p:cNvSpPr>
          <p:nvPr/>
        </p:nvSpPr>
        <p:spPr bwMode="auto">
          <a:xfrm>
            <a:off x="4743450" y="38100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0909"/>
                </a:solidFill>
                <a:latin typeface="Arial" charset="0"/>
              </a:rPr>
              <a:t>==</a:t>
            </a:r>
          </a:p>
        </p:txBody>
      </p:sp>
      <p:sp>
        <p:nvSpPr>
          <p:cNvPr id="16436" name="Line 52"/>
          <p:cNvSpPr>
            <a:spLocks noChangeShapeType="1"/>
          </p:cNvSpPr>
          <p:nvPr/>
        </p:nvSpPr>
        <p:spPr bwMode="auto">
          <a:xfrm flipV="1">
            <a:off x="1009650" y="3657600"/>
            <a:ext cx="19050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37" name="Freeform 53"/>
          <p:cNvSpPr>
            <a:spLocks/>
          </p:cNvSpPr>
          <p:nvPr/>
        </p:nvSpPr>
        <p:spPr bwMode="auto">
          <a:xfrm>
            <a:off x="4743450" y="1214438"/>
            <a:ext cx="609600" cy="3656012"/>
          </a:xfrm>
          <a:custGeom>
            <a:avLst/>
            <a:gdLst>
              <a:gd name="T0" fmla="*/ 0 w 240"/>
              <a:gd name="T1" fmla="*/ 3351344 h 2304"/>
              <a:gd name="T2" fmla="*/ 0 w 240"/>
              <a:gd name="T3" fmla="*/ 3656012 h 2304"/>
              <a:gd name="T4" fmla="*/ 609600 w 240"/>
              <a:gd name="T5" fmla="*/ 3656012 h 2304"/>
              <a:gd name="T6" fmla="*/ 609600 w 240"/>
              <a:gd name="T7" fmla="*/ 0 h 2304"/>
              <a:gd name="T8" fmla="*/ 0 w 240"/>
              <a:gd name="T9" fmla="*/ 0 h 2304"/>
              <a:gd name="T10" fmla="*/ 0 w 240"/>
              <a:gd name="T11" fmla="*/ 304668 h 230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40"/>
              <a:gd name="T19" fmla="*/ 0 h 2304"/>
              <a:gd name="T20" fmla="*/ 240 w 240"/>
              <a:gd name="T21" fmla="*/ 2304 h 230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40" h="2304">
                <a:moveTo>
                  <a:pt x="0" y="2112"/>
                </a:moveTo>
                <a:lnTo>
                  <a:pt x="0" y="2304"/>
                </a:lnTo>
                <a:lnTo>
                  <a:pt x="240" y="2304"/>
                </a:lnTo>
                <a:lnTo>
                  <a:pt x="240" y="0"/>
                </a:lnTo>
                <a:lnTo>
                  <a:pt x="0" y="0"/>
                </a:lnTo>
                <a:lnTo>
                  <a:pt x="0" y="192"/>
                </a:lnTo>
              </a:path>
            </a:pathLst>
          </a:custGeom>
          <a:noFill/>
          <a:ln w="28575">
            <a:solidFill>
              <a:srgbClr val="FF090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6438" name="Freeform 54"/>
          <p:cNvSpPr>
            <a:spLocks/>
          </p:cNvSpPr>
          <p:nvPr/>
        </p:nvSpPr>
        <p:spPr bwMode="auto">
          <a:xfrm>
            <a:off x="4057650" y="3962400"/>
            <a:ext cx="457200" cy="457200"/>
          </a:xfrm>
          <a:custGeom>
            <a:avLst/>
            <a:gdLst>
              <a:gd name="T0" fmla="*/ 0 w 864"/>
              <a:gd name="T1" fmla="*/ 0 h 288"/>
              <a:gd name="T2" fmla="*/ 0 w 864"/>
              <a:gd name="T3" fmla="*/ 457200 h 288"/>
              <a:gd name="T4" fmla="*/ 457200 w 864"/>
              <a:gd name="T5" fmla="*/ 457200 h 288"/>
              <a:gd name="T6" fmla="*/ 0 60000 65536"/>
              <a:gd name="T7" fmla="*/ 0 60000 65536"/>
              <a:gd name="T8" fmla="*/ 0 60000 65536"/>
              <a:gd name="T9" fmla="*/ 0 w 864"/>
              <a:gd name="T10" fmla="*/ 0 h 288"/>
              <a:gd name="T11" fmla="*/ 864 w 864"/>
              <a:gd name="T12" fmla="*/ 288 h 2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64" h="288">
                <a:moveTo>
                  <a:pt x="0" y="0"/>
                </a:moveTo>
                <a:lnTo>
                  <a:pt x="0" y="288"/>
                </a:lnTo>
                <a:lnTo>
                  <a:pt x="864" y="288"/>
                </a:lnTo>
              </a:path>
            </a:pathLst>
          </a:custGeom>
          <a:noFill/>
          <a:ln w="28575">
            <a:solidFill>
              <a:srgbClr val="867A4A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6439" name="Freeform 55"/>
          <p:cNvSpPr>
            <a:spLocks/>
          </p:cNvSpPr>
          <p:nvPr/>
        </p:nvSpPr>
        <p:spPr bwMode="auto">
          <a:xfrm>
            <a:off x="2228850" y="1905000"/>
            <a:ext cx="2286000" cy="1752600"/>
          </a:xfrm>
          <a:custGeom>
            <a:avLst/>
            <a:gdLst>
              <a:gd name="T0" fmla="*/ 0 w 1728"/>
              <a:gd name="T1" fmla="*/ 1752600 h 1104"/>
              <a:gd name="T2" fmla="*/ 0 w 1728"/>
              <a:gd name="T3" fmla="*/ 0 h 1104"/>
              <a:gd name="T4" fmla="*/ 2286000 w 1728"/>
              <a:gd name="T5" fmla="*/ 0 h 1104"/>
              <a:gd name="T6" fmla="*/ 0 60000 65536"/>
              <a:gd name="T7" fmla="*/ 0 60000 65536"/>
              <a:gd name="T8" fmla="*/ 0 60000 65536"/>
              <a:gd name="T9" fmla="*/ 0 w 1728"/>
              <a:gd name="T10" fmla="*/ 0 h 1104"/>
              <a:gd name="T11" fmla="*/ 1728 w 1728"/>
              <a:gd name="T12" fmla="*/ 1104 h 110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8" h="1104">
                <a:moveTo>
                  <a:pt x="0" y="1104"/>
                </a:moveTo>
                <a:lnTo>
                  <a:pt x="0" y="0"/>
                </a:lnTo>
                <a:lnTo>
                  <a:pt x="1728" y="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6440" name="Freeform 56"/>
          <p:cNvSpPr>
            <a:spLocks/>
          </p:cNvSpPr>
          <p:nvPr/>
        </p:nvSpPr>
        <p:spPr bwMode="auto">
          <a:xfrm>
            <a:off x="2686050" y="2209800"/>
            <a:ext cx="1828800" cy="1447800"/>
          </a:xfrm>
          <a:custGeom>
            <a:avLst/>
            <a:gdLst>
              <a:gd name="T0" fmla="*/ 0 w 1728"/>
              <a:gd name="T1" fmla="*/ 1447800 h 1104"/>
              <a:gd name="T2" fmla="*/ 0 w 1728"/>
              <a:gd name="T3" fmla="*/ 0 h 1104"/>
              <a:gd name="T4" fmla="*/ 1828800 w 1728"/>
              <a:gd name="T5" fmla="*/ 0 h 1104"/>
              <a:gd name="T6" fmla="*/ 0 60000 65536"/>
              <a:gd name="T7" fmla="*/ 0 60000 65536"/>
              <a:gd name="T8" fmla="*/ 0 60000 65536"/>
              <a:gd name="T9" fmla="*/ 0 w 1728"/>
              <a:gd name="T10" fmla="*/ 0 h 1104"/>
              <a:gd name="T11" fmla="*/ 1728 w 1728"/>
              <a:gd name="T12" fmla="*/ 1104 h 110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8" h="1104">
                <a:moveTo>
                  <a:pt x="0" y="1104"/>
                </a:moveTo>
                <a:lnTo>
                  <a:pt x="0" y="0"/>
                </a:lnTo>
                <a:lnTo>
                  <a:pt x="1728" y="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6441" name="Freeform 57"/>
          <p:cNvSpPr>
            <a:spLocks/>
          </p:cNvSpPr>
          <p:nvPr/>
        </p:nvSpPr>
        <p:spPr bwMode="auto">
          <a:xfrm>
            <a:off x="3143250" y="2362200"/>
            <a:ext cx="1371600" cy="685800"/>
          </a:xfrm>
          <a:custGeom>
            <a:avLst/>
            <a:gdLst>
              <a:gd name="T0" fmla="*/ 0 w 1728"/>
              <a:gd name="T1" fmla="*/ 685800 h 1104"/>
              <a:gd name="T2" fmla="*/ 0 w 1728"/>
              <a:gd name="T3" fmla="*/ 0 h 1104"/>
              <a:gd name="T4" fmla="*/ 1371600 w 1728"/>
              <a:gd name="T5" fmla="*/ 0 h 1104"/>
              <a:gd name="T6" fmla="*/ 0 60000 65536"/>
              <a:gd name="T7" fmla="*/ 0 60000 65536"/>
              <a:gd name="T8" fmla="*/ 0 60000 65536"/>
              <a:gd name="T9" fmla="*/ 0 w 1728"/>
              <a:gd name="T10" fmla="*/ 0 h 1104"/>
              <a:gd name="T11" fmla="*/ 1728 w 1728"/>
              <a:gd name="T12" fmla="*/ 1104 h 110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8" h="1104">
                <a:moveTo>
                  <a:pt x="0" y="1104"/>
                </a:moveTo>
                <a:lnTo>
                  <a:pt x="0" y="0"/>
                </a:lnTo>
                <a:lnTo>
                  <a:pt x="1728" y="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6442" name="Freeform 58"/>
          <p:cNvSpPr>
            <a:spLocks/>
          </p:cNvSpPr>
          <p:nvPr/>
        </p:nvSpPr>
        <p:spPr bwMode="auto">
          <a:xfrm>
            <a:off x="4057650" y="2362200"/>
            <a:ext cx="533400" cy="685800"/>
          </a:xfrm>
          <a:custGeom>
            <a:avLst/>
            <a:gdLst>
              <a:gd name="T0" fmla="*/ 0 w 912"/>
              <a:gd name="T1" fmla="*/ 685800 h 432"/>
              <a:gd name="T2" fmla="*/ 0 w 912"/>
              <a:gd name="T3" fmla="*/ 228600 h 432"/>
              <a:gd name="T4" fmla="*/ 533400 w 912"/>
              <a:gd name="T5" fmla="*/ 228600 h 432"/>
              <a:gd name="T6" fmla="*/ 533400 w 912"/>
              <a:gd name="T7" fmla="*/ 0 h 432"/>
              <a:gd name="T8" fmla="*/ 0 60000 65536"/>
              <a:gd name="T9" fmla="*/ 0 60000 65536"/>
              <a:gd name="T10" fmla="*/ 0 60000 65536"/>
              <a:gd name="T11" fmla="*/ 0 60000 65536"/>
              <a:gd name="T12" fmla="*/ 0 w 912"/>
              <a:gd name="T13" fmla="*/ 0 h 432"/>
              <a:gd name="T14" fmla="*/ 912 w 912"/>
              <a:gd name="T15" fmla="*/ 432 h 43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12" h="432">
                <a:moveTo>
                  <a:pt x="0" y="432"/>
                </a:moveTo>
                <a:lnTo>
                  <a:pt x="0" y="144"/>
                </a:lnTo>
                <a:lnTo>
                  <a:pt x="912" y="144"/>
                </a:lnTo>
                <a:lnTo>
                  <a:pt x="912" y="0"/>
                </a:lnTo>
              </a:path>
            </a:pathLst>
          </a:custGeom>
          <a:noFill/>
          <a:ln w="28575">
            <a:solidFill>
              <a:srgbClr val="FF090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6443" name="Freeform 59"/>
          <p:cNvSpPr>
            <a:spLocks/>
          </p:cNvSpPr>
          <p:nvPr/>
        </p:nvSpPr>
        <p:spPr bwMode="auto">
          <a:xfrm>
            <a:off x="4514850" y="1905000"/>
            <a:ext cx="228600" cy="1143000"/>
          </a:xfrm>
          <a:custGeom>
            <a:avLst/>
            <a:gdLst>
              <a:gd name="T0" fmla="*/ 228600 w 672"/>
              <a:gd name="T1" fmla="*/ 0 h 720"/>
              <a:gd name="T2" fmla="*/ 228600 w 672"/>
              <a:gd name="T3" fmla="*/ 838200 h 720"/>
              <a:gd name="T4" fmla="*/ 0 w 672"/>
              <a:gd name="T5" fmla="*/ 838200 h 720"/>
              <a:gd name="T6" fmla="*/ 0 w 672"/>
              <a:gd name="T7" fmla="*/ 1143000 h 720"/>
              <a:gd name="T8" fmla="*/ 0 60000 65536"/>
              <a:gd name="T9" fmla="*/ 0 60000 65536"/>
              <a:gd name="T10" fmla="*/ 0 60000 65536"/>
              <a:gd name="T11" fmla="*/ 0 60000 65536"/>
              <a:gd name="T12" fmla="*/ 0 w 672"/>
              <a:gd name="T13" fmla="*/ 0 h 720"/>
              <a:gd name="T14" fmla="*/ 672 w 672"/>
              <a:gd name="T15" fmla="*/ 720 h 72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2" h="720">
                <a:moveTo>
                  <a:pt x="672" y="0"/>
                </a:moveTo>
                <a:lnTo>
                  <a:pt x="672" y="528"/>
                </a:lnTo>
                <a:lnTo>
                  <a:pt x="0" y="528"/>
                </a:lnTo>
                <a:lnTo>
                  <a:pt x="0" y="720"/>
                </a:lnTo>
              </a:path>
            </a:pathLst>
          </a:custGeom>
          <a:noFill/>
          <a:ln w="28575">
            <a:solidFill>
              <a:srgbClr val="FF090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6444" name="Freeform 60"/>
          <p:cNvSpPr>
            <a:spLocks/>
          </p:cNvSpPr>
          <p:nvPr/>
        </p:nvSpPr>
        <p:spPr bwMode="auto">
          <a:xfrm flipH="1">
            <a:off x="4895850" y="2209800"/>
            <a:ext cx="76200" cy="838200"/>
          </a:xfrm>
          <a:custGeom>
            <a:avLst/>
            <a:gdLst>
              <a:gd name="T0" fmla="*/ 76200 w 528"/>
              <a:gd name="T1" fmla="*/ 0 h 528"/>
              <a:gd name="T2" fmla="*/ 76200 w 528"/>
              <a:gd name="T3" fmla="*/ 685800 h 528"/>
              <a:gd name="T4" fmla="*/ 0 w 528"/>
              <a:gd name="T5" fmla="*/ 685800 h 528"/>
              <a:gd name="T6" fmla="*/ 0 w 528"/>
              <a:gd name="T7" fmla="*/ 83820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28"/>
              <a:gd name="T13" fmla="*/ 0 h 528"/>
              <a:gd name="T14" fmla="*/ 528 w 528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28" h="528">
                <a:moveTo>
                  <a:pt x="528" y="0"/>
                </a:moveTo>
                <a:lnTo>
                  <a:pt x="528" y="432"/>
                </a:lnTo>
                <a:lnTo>
                  <a:pt x="0" y="432"/>
                </a:lnTo>
                <a:lnTo>
                  <a:pt x="0" y="528"/>
                </a:lnTo>
              </a:path>
            </a:pathLst>
          </a:custGeom>
          <a:noFill/>
          <a:ln w="28575">
            <a:solidFill>
              <a:srgbClr val="FF090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6445" name="Line 61"/>
          <p:cNvSpPr>
            <a:spLocks noChangeShapeType="1"/>
          </p:cNvSpPr>
          <p:nvPr/>
        </p:nvSpPr>
        <p:spPr bwMode="auto">
          <a:xfrm>
            <a:off x="4972050" y="1905000"/>
            <a:ext cx="12954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46" name="Line 62"/>
          <p:cNvSpPr>
            <a:spLocks noChangeShapeType="1"/>
          </p:cNvSpPr>
          <p:nvPr/>
        </p:nvSpPr>
        <p:spPr bwMode="auto">
          <a:xfrm>
            <a:off x="4972050" y="2362200"/>
            <a:ext cx="12954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47" name="Line 63"/>
          <p:cNvSpPr>
            <a:spLocks noChangeShapeType="1"/>
          </p:cNvSpPr>
          <p:nvPr/>
        </p:nvSpPr>
        <p:spPr bwMode="auto">
          <a:xfrm>
            <a:off x="4972050" y="2209800"/>
            <a:ext cx="12954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48" name="Line 64"/>
          <p:cNvSpPr>
            <a:spLocks noChangeShapeType="1"/>
          </p:cNvSpPr>
          <p:nvPr/>
        </p:nvSpPr>
        <p:spPr bwMode="auto">
          <a:xfrm>
            <a:off x="5200650" y="3429000"/>
            <a:ext cx="609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49" name="Line 65"/>
          <p:cNvSpPr>
            <a:spLocks noChangeShapeType="1"/>
          </p:cNvSpPr>
          <p:nvPr/>
        </p:nvSpPr>
        <p:spPr bwMode="auto">
          <a:xfrm>
            <a:off x="5200650" y="3886200"/>
            <a:ext cx="609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50" name="Line 66"/>
          <p:cNvSpPr>
            <a:spLocks noChangeShapeType="1"/>
          </p:cNvSpPr>
          <p:nvPr/>
        </p:nvSpPr>
        <p:spPr bwMode="auto">
          <a:xfrm>
            <a:off x="5200650" y="3733800"/>
            <a:ext cx="609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51" name="Text Box 67"/>
          <p:cNvSpPr txBox="1">
            <a:spLocks noChangeArrowheads="1"/>
          </p:cNvSpPr>
          <p:nvPr/>
        </p:nvSpPr>
        <p:spPr bwMode="auto">
          <a:xfrm>
            <a:off x="3219450" y="1385888"/>
            <a:ext cx="1263650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Arial" charset="0"/>
              </a:rPr>
              <a:t>Map Table</a:t>
            </a:r>
          </a:p>
        </p:txBody>
      </p:sp>
      <p:sp>
        <p:nvSpPr>
          <p:cNvPr id="16452" name="Text Box 68"/>
          <p:cNvSpPr txBox="1">
            <a:spLocks noChangeArrowheads="1"/>
          </p:cNvSpPr>
          <p:nvPr/>
        </p:nvSpPr>
        <p:spPr bwMode="auto">
          <a:xfrm>
            <a:off x="1771650" y="3900488"/>
            <a:ext cx="2293938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Arial" charset="0"/>
              </a:rPr>
              <a:t>Reservation Stations</a:t>
            </a:r>
          </a:p>
        </p:txBody>
      </p:sp>
      <p:sp>
        <p:nvSpPr>
          <p:cNvPr id="16453" name="Text Box 69"/>
          <p:cNvSpPr txBox="1">
            <a:spLocks noChangeArrowheads="1"/>
          </p:cNvSpPr>
          <p:nvPr/>
        </p:nvSpPr>
        <p:spPr bwMode="auto">
          <a:xfrm rot="-5400000">
            <a:off x="7747794" y="2680494"/>
            <a:ext cx="882650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Arial" charset="0"/>
              </a:rPr>
              <a:t>CDB.V</a:t>
            </a:r>
          </a:p>
        </p:txBody>
      </p:sp>
      <p:sp>
        <p:nvSpPr>
          <p:cNvPr id="16454" name="Text Box 70"/>
          <p:cNvSpPr txBox="1">
            <a:spLocks noChangeArrowheads="1"/>
          </p:cNvSpPr>
          <p:nvPr/>
        </p:nvSpPr>
        <p:spPr bwMode="auto">
          <a:xfrm rot="-5400000">
            <a:off x="5126832" y="2707481"/>
            <a:ext cx="86995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Arial" charset="0"/>
              </a:rPr>
              <a:t>CDB.T</a:t>
            </a:r>
          </a:p>
        </p:txBody>
      </p:sp>
      <p:sp>
        <p:nvSpPr>
          <p:cNvPr id="16455" name="Line 71"/>
          <p:cNvSpPr>
            <a:spLocks noChangeShapeType="1"/>
          </p:cNvSpPr>
          <p:nvPr/>
        </p:nvSpPr>
        <p:spPr bwMode="auto">
          <a:xfrm>
            <a:off x="4895850" y="3962400"/>
            <a:ext cx="0" cy="304800"/>
          </a:xfrm>
          <a:prstGeom prst="line">
            <a:avLst/>
          </a:prstGeom>
          <a:noFill/>
          <a:ln w="28575">
            <a:solidFill>
              <a:srgbClr val="FF0909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56" name="Text Box 72"/>
          <p:cNvSpPr txBox="1">
            <a:spLocks noChangeArrowheads="1"/>
          </p:cNvSpPr>
          <p:nvPr/>
        </p:nvSpPr>
        <p:spPr bwMode="auto">
          <a:xfrm>
            <a:off x="914400" y="3048000"/>
            <a:ext cx="1009650" cy="6413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Arial" charset="0"/>
              </a:rPr>
              <a:t>Fetched</a:t>
            </a:r>
          </a:p>
          <a:p>
            <a:r>
              <a:rPr lang="en-US">
                <a:solidFill>
                  <a:srgbClr val="000000"/>
                </a:solidFill>
                <a:latin typeface="Arial" charset="0"/>
              </a:rPr>
              <a:t>insns</a:t>
            </a:r>
          </a:p>
        </p:txBody>
      </p:sp>
      <p:sp>
        <p:nvSpPr>
          <p:cNvPr id="16457" name="Text Box 73"/>
          <p:cNvSpPr txBox="1">
            <a:spLocks noChangeArrowheads="1"/>
          </p:cNvSpPr>
          <p:nvPr/>
        </p:nvSpPr>
        <p:spPr bwMode="auto">
          <a:xfrm>
            <a:off x="6718300" y="1219200"/>
            <a:ext cx="89535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Arial" charset="0"/>
              </a:rPr>
              <a:t>Regfile</a:t>
            </a:r>
          </a:p>
        </p:txBody>
      </p:sp>
      <p:sp>
        <p:nvSpPr>
          <p:cNvPr id="16458" name="Rectangle 74"/>
          <p:cNvSpPr>
            <a:spLocks noChangeArrowheads="1"/>
          </p:cNvSpPr>
          <p:nvPr/>
        </p:nvSpPr>
        <p:spPr bwMode="auto">
          <a:xfrm>
            <a:off x="2914650" y="3048000"/>
            <a:ext cx="457200" cy="3048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1"/>
                </a:solidFill>
                <a:latin typeface="Arial" charset="0"/>
              </a:rPr>
              <a:t>R</a:t>
            </a:r>
          </a:p>
        </p:txBody>
      </p:sp>
      <p:sp>
        <p:nvSpPr>
          <p:cNvPr id="16459" name="Rectangle 75"/>
          <p:cNvSpPr>
            <a:spLocks noChangeArrowheads="1"/>
          </p:cNvSpPr>
          <p:nvPr/>
        </p:nvSpPr>
        <p:spPr bwMode="auto">
          <a:xfrm>
            <a:off x="2914650" y="3352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6460" name="Rectangle 76"/>
          <p:cNvSpPr>
            <a:spLocks noChangeArrowheads="1"/>
          </p:cNvSpPr>
          <p:nvPr/>
        </p:nvSpPr>
        <p:spPr bwMode="auto">
          <a:xfrm>
            <a:off x="2914650" y="35052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6461" name="Rectangle 77"/>
          <p:cNvSpPr>
            <a:spLocks noChangeArrowheads="1"/>
          </p:cNvSpPr>
          <p:nvPr/>
        </p:nvSpPr>
        <p:spPr bwMode="auto">
          <a:xfrm>
            <a:off x="2914650" y="3657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6462" name="Rectangle 78"/>
          <p:cNvSpPr>
            <a:spLocks noChangeArrowheads="1"/>
          </p:cNvSpPr>
          <p:nvPr/>
        </p:nvSpPr>
        <p:spPr bwMode="auto">
          <a:xfrm>
            <a:off x="2914650" y="38100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6463" name="Freeform 79"/>
          <p:cNvSpPr>
            <a:spLocks/>
          </p:cNvSpPr>
          <p:nvPr/>
        </p:nvSpPr>
        <p:spPr bwMode="auto">
          <a:xfrm flipV="1">
            <a:off x="3600450" y="3962400"/>
            <a:ext cx="2667000" cy="533400"/>
          </a:xfrm>
          <a:custGeom>
            <a:avLst/>
            <a:gdLst>
              <a:gd name="T0" fmla="*/ 0 w 1728"/>
              <a:gd name="T1" fmla="*/ 533400 h 1104"/>
              <a:gd name="T2" fmla="*/ 0 w 1728"/>
              <a:gd name="T3" fmla="*/ 0 h 1104"/>
              <a:gd name="T4" fmla="*/ 2667000 w 1728"/>
              <a:gd name="T5" fmla="*/ 0 h 1104"/>
              <a:gd name="T6" fmla="*/ 0 60000 65536"/>
              <a:gd name="T7" fmla="*/ 0 60000 65536"/>
              <a:gd name="T8" fmla="*/ 0 60000 65536"/>
              <a:gd name="T9" fmla="*/ 0 w 1728"/>
              <a:gd name="T10" fmla="*/ 0 h 1104"/>
              <a:gd name="T11" fmla="*/ 1728 w 1728"/>
              <a:gd name="T12" fmla="*/ 1104 h 110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8" h="1104">
                <a:moveTo>
                  <a:pt x="0" y="1104"/>
                </a:moveTo>
                <a:lnTo>
                  <a:pt x="0" y="0"/>
                </a:lnTo>
                <a:lnTo>
                  <a:pt x="1728" y="0"/>
                </a:lnTo>
              </a:path>
            </a:pathLst>
          </a:custGeom>
          <a:noFill/>
          <a:ln w="28575">
            <a:solidFill>
              <a:srgbClr val="867A4A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6464" name="Rectangle 80"/>
          <p:cNvSpPr>
            <a:spLocks noChangeArrowheads="1"/>
          </p:cNvSpPr>
          <p:nvPr/>
        </p:nvSpPr>
        <p:spPr bwMode="auto">
          <a:xfrm>
            <a:off x="4514850" y="4267200"/>
            <a:ext cx="457200" cy="304800"/>
          </a:xfrm>
          <a:prstGeom prst="rect">
            <a:avLst/>
          </a:prstGeom>
          <a:solidFill>
            <a:srgbClr val="867A4A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1"/>
                </a:solidFill>
                <a:latin typeface="Arial" charset="0"/>
              </a:rPr>
              <a:t>T</a:t>
            </a:r>
          </a:p>
        </p:txBody>
      </p:sp>
      <p:sp>
        <p:nvSpPr>
          <p:cNvPr id="16465" name="Line 81"/>
          <p:cNvSpPr>
            <a:spLocks noChangeShapeType="1"/>
          </p:cNvSpPr>
          <p:nvPr/>
        </p:nvSpPr>
        <p:spPr bwMode="auto">
          <a:xfrm>
            <a:off x="5200650" y="3581400"/>
            <a:ext cx="609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66" name="Rectangle 82"/>
          <p:cNvSpPr>
            <a:spLocks noChangeArrowheads="1"/>
          </p:cNvSpPr>
          <p:nvPr/>
        </p:nvSpPr>
        <p:spPr bwMode="auto">
          <a:xfrm>
            <a:off x="4286250" y="3352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0909"/>
                </a:solidFill>
                <a:latin typeface="Arial" charset="0"/>
              </a:rPr>
              <a:t>==</a:t>
            </a:r>
          </a:p>
        </p:txBody>
      </p:sp>
      <p:sp>
        <p:nvSpPr>
          <p:cNvPr id="16467" name="Rectangle 83"/>
          <p:cNvSpPr>
            <a:spLocks noChangeArrowheads="1"/>
          </p:cNvSpPr>
          <p:nvPr/>
        </p:nvSpPr>
        <p:spPr bwMode="auto">
          <a:xfrm>
            <a:off x="4286250" y="35052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0909"/>
                </a:solidFill>
                <a:latin typeface="Arial" charset="0"/>
              </a:rPr>
              <a:t>==</a:t>
            </a:r>
          </a:p>
        </p:txBody>
      </p:sp>
      <p:sp>
        <p:nvSpPr>
          <p:cNvPr id="16468" name="Rectangle 84"/>
          <p:cNvSpPr>
            <a:spLocks noChangeArrowheads="1"/>
          </p:cNvSpPr>
          <p:nvPr/>
        </p:nvSpPr>
        <p:spPr bwMode="auto">
          <a:xfrm>
            <a:off x="4286250" y="3657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0909"/>
                </a:solidFill>
                <a:latin typeface="Arial" charset="0"/>
              </a:rPr>
              <a:t>==</a:t>
            </a:r>
          </a:p>
        </p:txBody>
      </p:sp>
      <p:sp>
        <p:nvSpPr>
          <p:cNvPr id="16469" name="Rectangle 85"/>
          <p:cNvSpPr>
            <a:spLocks noChangeArrowheads="1"/>
          </p:cNvSpPr>
          <p:nvPr/>
        </p:nvSpPr>
        <p:spPr bwMode="auto">
          <a:xfrm>
            <a:off x="4286250" y="38100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0909"/>
                </a:solidFill>
                <a:latin typeface="Arial" charset="0"/>
              </a:rPr>
              <a:t>==</a:t>
            </a:r>
          </a:p>
        </p:txBody>
      </p:sp>
      <p:sp>
        <p:nvSpPr>
          <p:cNvPr id="16470" name="Line 86"/>
          <p:cNvSpPr>
            <a:spLocks noChangeShapeType="1"/>
          </p:cNvSpPr>
          <p:nvPr/>
        </p:nvSpPr>
        <p:spPr bwMode="auto">
          <a:xfrm>
            <a:off x="4591050" y="3962400"/>
            <a:ext cx="0" cy="304800"/>
          </a:xfrm>
          <a:prstGeom prst="line">
            <a:avLst/>
          </a:prstGeom>
          <a:noFill/>
          <a:ln w="28575">
            <a:solidFill>
              <a:srgbClr val="FF0909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Readings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en-US" sz="2600" dirty="0"/>
          </a:p>
          <a:p>
            <a:pPr eaLnBrk="1" hangingPunct="1">
              <a:buFontTx/>
              <a:buNone/>
            </a:pPr>
            <a:endParaRPr lang="en-US" sz="2600" dirty="0"/>
          </a:p>
          <a:p>
            <a:pPr lvl="1" eaLnBrk="1" hangingPunct="1">
              <a:buNone/>
            </a:pPr>
            <a:r>
              <a:rPr lang="en-US" sz="2600" dirty="0"/>
              <a:t>H &amp; P Chapter 3.4-3.5</a:t>
            </a:r>
            <a:endParaRPr lang="en-US" dirty="0"/>
          </a:p>
          <a:p>
            <a:pPr eaLnBrk="1" hangingPunct="1">
              <a:buFontTx/>
              <a:buNone/>
            </a:pPr>
            <a:endParaRPr lang="en-US" dirty="0"/>
          </a:p>
          <a:p>
            <a:pPr eaLnBrk="1" hangingPunct="1">
              <a:buFontTx/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3295650" y="1447800"/>
            <a:ext cx="1981200" cy="1066800"/>
          </a:xfrm>
          <a:prstGeom prst="rect">
            <a:avLst/>
          </a:prstGeom>
          <a:solidFill>
            <a:srgbClr val="D5D5D5"/>
          </a:solidFill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solidFill>
                <a:schemeClr val="accent1"/>
              </a:solidFill>
              <a:latin typeface="Arial" charset="0"/>
            </a:endParaRP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1847850" y="2971800"/>
            <a:ext cx="5867400" cy="1219200"/>
          </a:xfrm>
          <a:prstGeom prst="rect">
            <a:avLst/>
          </a:prstGeom>
          <a:solidFill>
            <a:srgbClr val="D5D5D5"/>
          </a:solidFill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001000" cy="685800"/>
          </a:xfrm>
        </p:spPr>
        <p:txBody>
          <a:bodyPr/>
          <a:lstStyle/>
          <a:p>
            <a:pPr eaLnBrk="1" hangingPunct="1"/>
            <a:r>
              <a:rPr lang="en-US"/>
              <a:t>Tomasulo Writeback (W)</a:t>
            </a:r>
          </a:p>
        </p:txBody>
      </p:sp>
      <p:sp>
        <p:nvSpPr>
          <p:cNvPr id="17413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304800" y="4875213"/>
            <a:ext cx="8534400" cy="15255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/>
              <a:t>Wait for structural (CDB) hazards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solidFill>
                  <a:srgbClr val="867A4A"/>
                </a:solidFill>
              </a:rPr>
              <a:t>if Map Table rename still matches ? Clear mapping, write result to </a:t>
            </a:r>
            <a:r>
              <a:rPr lang="en-US" dirty="0" err="1">
                <a:solidFill>
                  <a:srgbClr val="867A4A"/>
                </a:solidFill>
              </a:rPr>
              <a:t>regfile</a:t>
            </a:r>
            <a:endParaRPr lang="en-US" dirty="0">
              <a:solidFill>
                <a:srgbClr val="867A4A"/>
              </a:solidFill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solidFill>
                  <a:schemeClr val="hlink"/>
                </a:solidFill>
              </a:rPr>
              <a:t>CDB broadcast to RS: tag match ? clear tag, copy value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solidFill>
                  <a:srgbClr val="000000"/>
                </a:solidFill>
              </a:rPr>
              <a:t>Free RS entry</a:t>
            </a:r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6267450" y="1524000"/>
            <a:ext cx="9144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1"/>
                </a:solidFill>
                <a:latin typeface="Arial" charset="0"/>
              </a:rPr>
              <a:t>value</a:t>
            </a:r>
          </a:p>
        </p:txBody>
      </p:sp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6267450" y="18288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6267450" y="19812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7417" name="Rectangle 9"/>
          <p:cNvSpPr>
            <a:spLocks noChangeArrowheads="1"/>
          </p:cNvSpPr>
          <p:nvPr/>
        </p:nvSpPr>
        <p:spPr bwMode="auto">
          <a:xfrm>
            <a:off x="6267450" y="21336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6267450" y="22860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7419" name="Rectangle 11"/>
          <p:cNvSpPr>
            <a:spLocks noChangeArrowheads="1"/>
          </p:cNvSpPr>
          <p:nvPr/>
        </p:nvSpPr>
        <p:spPr bwMode="auto">
          <a:xfrm>
            <a:off x="5810250" y="3048000"/>
            <a:ext cx="9144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1"/>
                </a:solidFill>
                <a:latin typeface="Arial" charset="0"/>
              </a:rPr>
              <a:t>V1</a:t>
            </a:r>
          </a:p>
        </p:txBody>
      </p:sp>
      <p:sp>
        <p:nvSpPr>
          <p:cNvPr id="17420" name="Rectangle 12"/>
          <p:cNvSpPr>
            <a:spLocks noChangeArrowheads="1"/>
          </p:cNvSpPr>
          <p:nvPr/>
        </p:nvSpPr>
        <p:spPr bwMode="auto">
          <a:xfrm>
            <a:off x="5810250" y="33528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7421" name="Rectangle 13"/>
          <p:cNvSpPr>
            <a:spLocks noChangeArrowheads="1"/>
          </p:cNvSpPr>
          <p:nvPr/>
        </p:nvSpPr>
        <p:spPr bwMode="auto">
          <a:xfrm>
            <a:off x="5810250" y="35052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7422" name="Rectangle 14"/>
          <p:cNvSpPr>
            <a:spLocks noChangeArrowheads="1"/>
          </p:cNvSpPr>
          <p:nvPr/>
        </p:nvSpPr>
        <p:spPr bwMode="auto">
          <a:xfrm>
            <a:off x="5810250" y="36576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7423" name="Rectangle 15"/>
          <p:cNvSpPr>
            <a:spLocks noChangeArrowheads="1"/>
          </p:cNvSpPr>
          <p:nvPr/>
        </p:nvSpPr>
        <p:spPr bwMode="auto">
          <a:xfrm>
            <a:off x="5810250" y="3810000"/>
            <a:ext cx="914400" cy="152400"/>
          </a:xfrm>
          <a:prstGeom prst="rect">
            <a:avLst/>
          </a:prstGeom>
          <a:solidFill>
            <a:schemeClr val="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7424" name="Rectangle 16"/>
          <p:cNvSpPr>
            <a:spLocks noChangeArrowheads="1"/>
          </p:cNvSpPr>
          <p:nvPr/>
        </p:nvSpPr>
        <p:spPr bwMode="auto">
          <a:xfrm>
            <a:off x="6724650" y="3048000"/>
            <a:ext cx="9144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1"/>
                </a:solidFill>
                <a:latin typeface="Arial" charset="0"/>
              </a:rPr>
              <a:t>V2</a:t>
            </a:r>
          </a:p>
        </p:txBody>
      </p:sp>
      <p:sp>
        <p:nvSpPr>
          <p:cNvPr id="17425" name="Rectangle 17"/>
          <p:cNvSpPr>
            <a:spLocks noChangeArrowheads="1"/>
          </p:cNvSpPr>
          <p:nvPr/>
        </p:nvSpPr>
        <p:spPr bwMode="auto">
          <a:xfrm>
            <a:off x="6724650" y="33528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7426" name="Rectangle 18"/>
          <p:cNvSpPr>
            <a:spLocks noChangeArrowheads="1"/>
          </p:cNvSpPr>
          <p:nvPr/>
        </p:nvSpPr>
        <p:spPr bwMode="auto">
          <a:xfrm>
            <a:off x="6724650" y="35052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7427" name="Rectangle 19"/>
          <p:cNvSpPr>
            <a:spLocks noChangeArrowheads="1"/>
          </p:cNvSpPr>
          <p:nvPr/>
        </p:nvSpPr>
        <p:spPr bwMode="auto">
          <a:xfrm>
            <a:off x="6724650" y="36576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7428" name="Rectangle 20"/>
          <p:cNvSpPr>
            <a:spLocks noChangeArrowheads="1"/>
          </p:cNvSpPr>
          <p:nvPr/>
        </p:nvSpPr>
        <p:spPr bwMode="auto">
          <a:xfrm>
            <a:off x="6724650" y="38100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7429" name="Line 21"/>
          <p:cNvSpPr>
            <a:spLocks noChangeShapeType="1"/>
          </p:cNvSpPr>
          <p:nvPr/>
        </p:nvSpPr>
        <p:spPr bwMode="auto">
          <a:xfrm>
            <a:off x="6419850" y="2438400"/>
            <a:ext cx="0" cy="609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30" name="Line 22"/>
          <p:cNvSpPr>
            <a:spLocks noChangeShapeType="1"/>
          </p:cNvSpPr>
          <p:nvPr/>
        </p:nvSpPr>
        <p:spPr bwMode="auto">
          <a:xfrm>
            <a:off x="7029450" y="2438400"/>
            <a:ext cx="0" cy="609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31" name="Rectangle 23"/>
          <p:cNvSpPr>
            <a:spLocks noChangeArrowheads="1"/>
          </p:cNvSpPr>
          <p:nvPr/>
        </p:nvSpPr>
        <p:spPr bwMode="auto">
          <a:xfrm>
            <a:off x="6267450" y="4267200"/>
            <a:ext cx="9144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1"/>
                </a:solidFill>
                <a:latin typeface="Arial" charset="0"/>
              </a:rPr>
              <a:t>FU</a:t>
            </a:r>
          </a:p>
        </p:txBody>
      </p:sp>
      <p:sp>
        <p:nvSpPr>
          <p:cNvPr id="17432" name="Line 24"/>
          <p:cNvSpPr>
            <a:spLocks noChangeShapeType="1"/>
          </p:cNvSpPr>
          <p:nvPr/>
        </p:nvSpPr>
        <p:spPr bwMode="auto">
          <a:xfrm>
            <a:off x="6419850" y="3962400"/>
            <a:ext cx="0" cy="304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33" name="Line 25"/>
          <p:cNvSpPr>
            <a:spLocks noChangeShapeType="1"/>
          </p:cNvSpPr>
          <p:nvPr/>
        </p:nvSpPr>
        <p:spPr bwMode="auto">
          <a:xfrm>
            <a:off x="7029450" y="3962400"/>
            <a:ext cx="0" cy="304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34" name="Freeform 26"/>
          <p:cNvSpPr>
            <a:spLocks/>
          </p:cNvSpPr>
          <p:nvPr/>
        </p:nvSpPr>
        <p:spPr bwMode="auto">
          <a:xfrm>
            <a:off x="6724650" y="2744788"/>
            <a:ext cx="1200150" cy="2130425"/>
          </a:xfrm>
          <a:custGeom>
            <a:avLst/>
            <a:gdLst>
              <a:gd name="T0" fmla="*/ 0 w 768"/>
              <a:gd name="T1" fmla="*/ 1826079 h 1344"/>
              <a:gd name="T2" fmla="*/ 0 w 768"/>
              <a:gd name="T3" fmla="*/ 2130425 h 1344"/>
              <a:gd name="T4" fmla="*/ 1200150 w 768"/>
              <a:gd name="T5" fmla="*/ 2130425 h 1344"/>
              <a:gd name="T6" fmla="*/ 1200150 w 768"/>
              <a:gd name="T7" fmla="*/ 0 h 1344"/>
              <a:gd name="T8" fmla="*/ 600075 w 768"/>
              <a:gd name="T9" fmla="*/ 0 h 1344"/>
              <a:gd name="T10" fmla="*/ 600075 w 768"/>
              <a:gd name="T11" fmla="*/ 304346 h 134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768"/>
              <a:gd name="T19" fmla="*/ 0 h 1344"/>
              <a:gd name="T20" fmla="*/ 768 w 768"/>
              <a:gd name="T21" fmla="*/ 1344 h 134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768" h="1344">
                <a:moveTo>
                  <a:pt x="0" y="1152"/>
                </a:moveTo>
                <a:lnTo>
                  <a:pt x="0" y="1344"/>
                </a:lnTo>
                <a:lnTo>
                  <a:pt x="768" y="1344"/>
                </a:lnTo>
                <a:lnTo>
                  <a:pt x="768" y="0"/>
                </a:lnTo>
                <a:lnTo>
                  <a:pt x="384" y="0"/>
                </a:lnTo>
                <a:lnTo>
                  <a:pt x="384" y="192"/>
                </a:lnTo>
              </a:path>
            </a:pathLst>
          </a:custGeom>
          <a:noFill/>
          <a:ln w="57150">
            <a:solidFill>
              <a:srgbClr val="867A4A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7435" name="Freeform 27"/>
          <p:cNvSpPr>
            <a:spLocks/>
          </p:cNvSpPr>
          <p:nvPr/>
        </p:nvSpPr>
        <p:spPr bwMode="auto">
          <a:xfrm>
            <a:off x="6115050" y="2743200"/>
            <a:ext cx="1809750" cy="304800"/>
          </a:xfrm>
          <a:custGeom>
            <a:avLst/>
            <a:gdLst>
              <a:gd name="T0" fmla="*/ 1809750 w 768"/>
              <a:gd name="T1" fmla="*/ 0 h 192"/>
              <a:gd name="T2" fmla="*/ 0 w 768"/>
              <a:gd name="T3" fmla="*/ 0 h 192"/>
              <a:gd name="T4" fmla="*/ 0 w 768"/>
              <a:gd name="T5" fmla="*/ 304800 h 192"/>
              <a:gd name="T6" fmla="*/ 0 60000 65536"/>
              <a:gd name="T7" fmla="*/ 0 60000 65536"/>
              <a:gd name="T8" fmla="*/ 0 60000 65536"/>
              <a:gd name="T9" fmla="*/ 0 w 768"/>
              <a:gd name="T10" fmla="*/ 0 h 192"/>
              <a:gd name="T11" fmla="*/ 768 w 768"/>
              <a:gd name="T12" fmla="*/ 192 h 1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68" h="192">
                <a:moveTo>
                  <a:pt x="768" y="0"/>
                </a:moveTo>
                <a:lnTo>
                  <a:pt x="0" y="0"/>
                </a:lnTo>
                <a:lnTo>
                  <a:pt x="0" y="192"/>
                </a:lnTo>
              </a:path>
            </a:pathLst>
          </a:custGeom>
          <a:noFill/>
          <a:ln w="57150">
            <a:solidFill>
              <a:schemeClr val="hlink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7436" name="Freeform 28"/>
          <p:cNvSpPr>
            <a:spLocks/>
          </p:cNvSpPr>
          <p:nvPr/>
        </p:nvSpPr>
        <p:spPr bwMode="auto">
          <a:xfrm>
            <a:off x="6724650" y="1219200"/>
            <a:ext cx="1200150" cy="1828800"/>
          </a:xfrm>
          <a:custGeom>
            <a:avLst/>
            <a:gdLst>
              <a:gd name="T0" fmla="*/ 1200150 w 768"/>
              <a:gd name="T1" fmla="*/ 1828800 h 1152"/>
              <a:gd name="T2" fmla="*/ 1200150 w 768"/>
              <a:gd name="T3" fmla="*/ 0 h 1152"/>
              <a:gd name="T4" fmla="*/ 0 w 768"/>
              <a:gd name="T5" fmla="*/ 0 h 1152"/>
              <a:gd name="T6" fmla="*/ 0 w 768"/>
              <a:gd name="T7" fmla="*/ 304800 h 1152"/>
              <a:gd name="T8" fmla="*/ 0 60000 65536"/>
              <a:gd name="T9" fmla="*/ 0 60000 65536"/>
              <a:gd name="T10" fmla="*/ 0 60000 65536"/>
              <a:gd name="T11" fmla="*/ 0 60000 65536"/>
              <a:gd name="T12" fmla="*/ 0 w 768"/>
              <a:gd name="T13" fmla="*/ 0 h 1152"/>
              <a:gd name="T14" fmla="*/ 768 w 768"/>
              <a:gd name="T15" fmla="*/ 1152 h 115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68" h="1152">
                <a:moveTo>
                  <a:pt x="768" y="1152"/>
                </a:moveTo>
                <a:lnTo>
                  <a:pt x="768" y="0"/>
                </a:lnTo>
                <a:lnTo>
                  <a:pt x="0" y="0"/>
                </a:lnTo>
                <a:lnTo>
                  <a:pt x="0" y="192"/>
                </a:lnTo>
              </a:path>
            </a:pathLst>
          </a:custGeom>
          <a:noFill/>
          <a:ln w="57150">
            <a:solidFill>
              <a:srgbClr val="867A4A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7437" name="AutoShape 29"/>
          <p:cNvSpPr>
            <a:spLocks noChangeArrowheads="1"/>
          </p:cNvSpPr>
          <p:nvPr/>
        </p:nvSpPr>
        <p:spPr bwMode="auto">
          <a:xfrm>
            <a:off x="7258050" y="2667000"/>
            <a:ext cx="152400" cy="152400"/>
          </a:xfrm>
          <a:prstGeom prst="flowChartConnector">
            <a:avLst/>
          </a:prstGeom>
          <a:solidFill>
            <a:schemeClr val="hlink"/>
          </a:solidFill>
          <a:ln w="2857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7438" name="AutoShape 30"/>
          <p:cNvSpPr>
            <a:spLocks noChangeArrowheads="1"/>
          </p:cNvSpPr>
          <p:nvPr/>
        </p:nvSpPr>
        <p:spPr bwMode="auto">
          <a:xfrm>
            <a:off x="7848600" y="2667000"/>
            <a:ext cx="152400" cy="152400"/>
          </a:xfrm>
          <a:prstGeom prst="flowChartConnector">
            <a:avLst/>
          </a:prstGeom>
          <a:solidFill>
            <a:schemeClr val="hlink"/>
          </a:solidFill>
          <a:ln w="2857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7439" name="Rectangle 31"/>
          <p:cNvSpPr>
            <a:spLocks noChangeArrowheads="1"/>
          </p:cNvSpPr>
          <p:nvPr/>
        </p:nvSpPr>
        <p:spPr bwMode="auto">
          <a:xfrm>
            <a:off x="4514850" y="1524000"/>
            <a:ext cx="457200" cy="304800"/>
          </a:xfrm>
          <a:prstGeom prst="rect">
            <a:avLst/>
          </a:prstGeom>
          <a:solidFill>
            <a:srgbClr val="FF0909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1"/>
                </a:solidFill>
                <a:latin typeface="Arial" charset="0"/>
              </a:rPr>
              <a:t>T</a:t>
            </a:r>
          </a:p>
        </p:txBody>
      </p:sp>
      <p:sp>
        <p:nvSpPr>
          <p:cNvPr id="17440" name="Rectangle 32"/>
          <p:cNvSpPr>
            <a:spLocks noChangeArrowheads="1"/>
          </p:cNvSpPr>
          <p:nvPr/>
        </p:nvSpPr>
        <p:spPr bwMode="auto">
          <a:xfrm>
            <a:off x="4514850" y="1828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7441" name="Rectangle 33"/>
          <p:cNvSpPr>
            <a:spLocks noChangeArrowheads="1"/>
          </p:cNvSpPr>
          <p:nvPr/>
        </p:nvSpPr>
        <p:spPr bwMode="auto">
          <a:xfrm>
            <a:off x="4514850" y="19812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7442" name="Rectangle 34"/>
          <p:cNvSpPr>
            <a:spLocks noChangeArrowheads="1"/>
          </p:cNvSpPr>
          <p:nvPr/>
        </p:nvSpPr>
        <p:spPr bwMode="auto">
          <a:xfrm>
            <a:off x="4514850" y="2133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7443" name="Rectangle 35"/>
          <p:cNvSpPr>
            <a:spLocks noChangeArrowheads="1"/>
          </p:cNvSpPr>
          <p:nvPr/>
        </p:nvSpPr>
        <p:spPr bwMode="auto">
          <a:xfrm>
            <a:off x="4514850" y="22860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7444" name="Rectangle 36"/>
          <p:cNvSpPr>
            <a:spLocks noChangeArrowheads="1"/>
          </p:cNvSpPr>
          <p:nvPr/>
        </p:nvSpPr>
        <p:spPr bwMode="auto">
          <a:xfrm>
            <a:off x="4743450" y="3048000"/>
            <a:ext cx="457200" cy="304800"/>
          </a:xfrm>
          <a:prstGeom prst="rect">
            <a:avLst/>
          </a:prstGeom>
          <a:solidFill>
            <a:srgbClr val="FF0909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1"/>
                </a:solidFill>
                <a:latin typeface="Arial" charset="0"/>
              </a:rPr>
              <a:t>T2</a:t>
            </a:r>
          </a:p>
        </p:txBody>
      </p:sp>
      <p:sp>
        <p:nvSpPr>
          <p:cNvPr id="17445" name="Rectangle 37"/>
          <p:cNvSpPr>
            <a:spLocks noChangeArrowheads="1"/>
          </p:cNvSpPr>
          <p:nvPr/>
        </p:nvSpPr>
        <p:spPr bwMode="auto">
          <a:xfrm>
            <a:off x="4286250" y="3048000"/>
            <a:ext cx="457200" cy="304800"/>
          </a:xfrm>
          <a:prstGeom prst="rect">
            <a:avLst/>
          </a:prstGeom>
          <a:solidFill>
            <a:srgbClr val="FF0909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1"/>
                </a:solidFill>
                <a:latin typeface="Arial" charset="0"/>
              </a:rPr>
              <a:t>T1</a:t>
            </a:r>
          </a:p>
        </p:txBody>
      </p:sp>
      <p:sp>
        <p:nvSpPr>
          <p:cNvPr id="17446" name="Rectangle 38"/>
          <p:cNvSpPr>
            <a:spLocks noChangeArrowheads="1"/>
          </p:cNvSpPr>
          <p:nvPr/>
        </p:nvSpPr>
        <p:spPr bwMode="auto">
          <a:xfrm>
            <a:off x="3829050" y="3048000"/>
            <a:ext cx="457200" cy="304800"/>
          </a:xfrm>
          <a:prstGeom prst="rect">
            <a:avLst/>
          </a:prstGeom>
          <a:solidFill>
            <a:srgbClr val="FF0909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1"/>
                </a:solidFill>
                <a:latin typeface="Arial" charset="0"/>
              </a:rPr>
              <a:t>T</a:t>
            </a:r>
          </a:p>
        </p:txBody>
      </p:sp>
      <p:sp>
        <p:nvSpPr>
          <p:cNvPr id="17447" name="Rectangle 39"/>
          <p:cNvSpPr>
            <a:spLocks noChangeArrowheads="1"/>
          </p:cNvSpPr>
          <p:nvPr/>
        </p:nvSpPr>
        <p:spPr bwMode="auto">
          <a:xfrm>
            <a:off x="3829050" y="3352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7448" name="Rectangle 40"/>
          <p:cNvSpPr>
            <a:spLocks noChangeArrowheads="1"/>
          </p:cNvSpPr>
          <p:nvPr/>
        </p:nvSpPr>
        <p:spPr bwMode="auto">
          <a:xfrm>
            <a:off x="3829050" y="35052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7449" name="Rectangle 41"/>
          <p:cNvSpPr>
            <a:spLocks noChangeArrowheads="1"/>
          </p:cNvSpPr>
          <p:nvPr/>
        </p:nvSpPr>
        <p:spPr bwMode="auto">
          <a:xfrm>
            <a:off x="3829050" y="3657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7450" name="Rectangle 42"/>
          <p:cNvSpPr>
            <a:spLocks noChangeArrowheads="1"/>
          </p:cNvSpPr>
          <p:nvPr/>
        </p:nvSpPr>
        <p:spPr bwMode="auto">
          <a:xfrm>
            <a:off x="3829050" y="38100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7451" name="Rectangle 43"/>
          <p:cNvSpPr>
            <a:spLocks noChangeArrowheads="1"/>
          </p:cNvSpPr>
          <p:nvPr/>
        </p:nvSpPr>
        <p:spPr bwMode="auto">
          <a:xfrm>
            <a:off x="3371850" y="3048000"/>
            <a:ext cx="457200" cy="3048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1"/>
                </a:solidFill>
                <a:latin typeface="Arial" charset="0"/>
              </a:rPr>
              <a:t>op</a:t>
            </a:r>
          </a:p>
        </p:txBody>
      </p:sp>
      <p:sp>
        <p:nvSpPr>
          <p:cNvPr id="17452" name="Rectangle 44"/>
          <p:cNvSpPr>
            <a:spLocks noChangeArrowheads="1"/>
          </p:cNvSpPr>
          <p:nvPr/>
        </p:nvSpPr>
        <p:spPr bwMode="auto">
          <a:xfrm>
            <a:off x="3371850" y="3352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7453" name="Rectangle 45"/>
          <p:cNvSpPr>
            <a:spLocks noChangeArrowheads="1"/>
          </p:cNvSpPr>
          <p:nvPr/>
        </p:nvSpPr>
        <p:spPr bwMode="auto">
          <a:xfrm>
            <a:off x="3371850" y="35052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7454" name="Rectangle 46"/>
          <p:cNvSpPr>
            <a:spLocks noChangeArrowheads="1"/>
          </p:cNvSpPr>
          <p:nvPr/>
        </p:nvSpPr>
        <p:spPr bwMode="auto">
          <a:xfrm>
            <a:off x="3371850" y="3657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7455" name="Rectangle 47"/>
          <p:cNvSpPr>
            <a:spLocks noChangeArrowheads="1"/>
          </p:cNvSpPr>
          <p:nvPr/>
        </p:nvSpPr>
        <p:spPr bwMode="auto">
          <a:xfrm>
            <a:off x="3371850" y="38100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7456" name="Rectangle 48"/>
          <p:cNvSpPr>
            <a:spLocks noChangeArrowheads="1"/>
          </p:cNvSpPr>
          <p:nvPr/>
        </p:nvSpPr>
        <p:spPr bwMode="auto">
          <a:xfrm>
            <a:off x="4743450" y="3352800"/>
            <a:ext cx="457200" cy="152400"/>
          </a:xfrm>
          <a:prstGeom prst="rect">
            <a:avLst/>
          </a:prstGeom>
          <a:solidFill>
            <a:schemeClr val="hlink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0909"/>
                </a:solidFill>
                <a:latin typeface="Arial" charset="0"/>
              </a:rPr>
              <a:t>==</a:t>
            </a:r>
          </a:p>
        </p:txBody>
      </p:sp>
      <p:sp>
        <p:nvSpPr>
          <p:cNvPr id="17457" name="Rectangle 49"/>
          <p:cNvSpPr>
            <a:spLocks noChangeArrowheads="1"/>
          </p:cNvSpPr>
          <p:nvPr/>
        </p:nvSpPr>
        <p:spPr bwMode="auto">
          <a:xfrm>
            <a:off x="4743450" y="3505200"/>
            <a:ext cx="457200" cy="152400"/>
          </a:xfrm>
          <a:prstGeom prst="rect">
            <a:avLst/>
          </a:prstGeom>
          <a:solidFill>
            <a:schemeClr val="hlink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0909"/>
                </a:solidFill>
                <a:latin typeface="Arial" charset="0"/>
              </a:rPr>
              <a:t>==</a:t>
            </a:r>
          </a:p>
        </p:txBody>
      </p:sp>
      <p:sp>
        <p:nvSpPr>
          <p:cNvPr id="17458" name="Rectangle 50"/>
          <p:cNvSpPr>
            <a:spLocks noChangeArrowheads="1"/>
          </p:cNvSpPr>
          <p:nvPr/>
        </p:nvSpPr>
        <p:spPr bwMode="auto">
          <a:xfrm>
            <a:off x="4743450" y="3657600"/>
            <a:ext cx="457200" cy="152400"/>
          </a:xfrm>
          <a:prstGeom prst="rect">
            <a:avLst/>
          </a:prstGeom>
          <a:solidFill>
            <a:schemeClr val="hlink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0909"/>
                </a:solidFill>
                <a:latin typeface="Arial" charset="0"/>
              </a:rPr>
              <a:t>==</a:t>
            </a:r>
          </a:p>
        </p:txBody>
      </p:sp>
      <p:sp>
        <p:nvSpPr>
          <p:cNvPr id="17459" name="Rectangle 51"/>
          <p:cNvSpPr>
            <a:spLocks noChangeArrowheads="1"/>
          </p:cNvSpPr>
          <p:nvPr/>
        </p:nvSpPr>
        <p:spPr bwMode="auto">
          <a:xfrm>
            <a:off x="4743450" y="3810000"/>
            <a:ext cx="457200" cy="152400"/>
          </a:xfrm>
          <a:prstGeom prst="rect">
            <a:avLst/>
          </a:prstGeom>
          <a:solidFill>
            <a:schemeClr val="hlink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0909"/>
                </a:solidFill>
                <a:latin typeface="Arial" charset="0"/>
              </a:rPr>
              <a:t>==</a:t>
            </a:r>
          </a:p>
        </p:txBody>
      </p:sp>
      <p:sp>
        <p:nvSpPr>
          <p:cNvPr id="17460" name="Line 52"/>
          <p:cNvSpPr>
            <a:spLocks noChangeShapeType="1"/>
          </p:cNvSpPr>
          <p:nvPr/>
        </p:nvSpPr>
        <p:spPr bwMode="auto">
          <a:xfrm flipV="1">
            <a:off x="1009650" y="3657600"/>
            <a:ext cx="19050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61" name="Freeform 53"/>
          <p:cNvSpPr>
            <a:spLocks/>
          </p:cNvSpPr>
          <p:nvPr/>
        </p:nvSpPr>
        <p:spPr bwMode="auto">
          <a:xfrm>
            <a:off x="4743450" y="1214438"/>
            <a:ext cx="596900" cy="3656012"/>
          </a:xfrm>
          <a:custGeom>
            <a:avLst/>
            <a:gdLst>
              <a:gd name="T0" fmla="*/ 0 w 240"/>
              <a:gd name="T1" fmla="*/ 3351344 h 2304"/>
              <a:gd name="T2" fmla="*/ 0 w 240"/>
              <a:gd name="T3" fmla="*/ 3656012 h 2304"/>
              <a:gd name="T4" fmla="*/ 596900 w 240"/>
              <a:gd name="T5" fmla="*/ 3656012 h 2304"/>
              <a:gd name="T6" fmla="*/ 596900 w 240"/>
              <a:gd name="T7" fmla="*/ 0 h 2304"/>
              <a:gd name="T8" fmla="*/ 0 w 240"/>
              <a:gd name="T9" fmla="*/ 0 h 2304"/>
              <a:gd name="T10" fmla="*/ 0 w 240"/>
              <a:gd name="T11" fmla="*/ 304668 h 230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40"/>
              <a:gd name="T19" fmla="*/ 0 h 2304"/>
              <a:gd name="T20" fmla="*/ 240 w 240"/>
              <a:gd name="T21" fmla="*/ 2304 h 230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40" h="2304">
                <a:moveTo>
                  <a:pt x="0" y="2112"/>
                </a:moveTo>
                <a:lnTo>
                  <a:pt x="0" y="2304"/>
                </a:lnTo>
                <a:lnTo>
                  <a:pt x="240" y="2304"/>
                </a:lnTo>
                <a:lnTo>
                  <a:pt x="240" y="0"/>
                </a:lnTo>
                <a:lnTo>
                  <a:pt x="0" y="0"/>
                </a:lnTo>
                <a:lnTo>
                  <a:pt x="0" y="192"/>
                </a:lnTo>
              </a:path>
            </a:pathLst>
          </a:custGeom>
          <a:noFill/>
          <a:ln w="28575">
            <a:solidFill>
              <a:srgbClr val="867A4A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7462" name="Freeform 54"/>
          <p:cNvSpPr>
            <a:spLocks/>
          </p:cNvSpPr>
          <p:nvPr/>
        </p:nvSpPr>
        <p:spPr bwMode="auto">
          <a:xfrm>
            <a:off x="4057650" y="3962400"/>
            <a:ext cx="457200" cy="457200"/>
          </a:xfrm>
          <a:custGeom>
            <a:avLst/>
            <a:gdLst>
              <a:gd name="T0" fmla="*/ 0 w 864"/>
              <a:gd name="T1" fmla="*/ 0 h 288"/>
              <a:gd name="T2" fmla="*/ 0 w 864"/>
              <a:gd name="T3" fmla="*/ 457200 h 288"/>
              <a:gd name="T4" fmla="*/ 457200 w 864"/>
              <a:gd name="T5" fmla="*/ 457200 h 288"/>
              <a:gd name="T6" fmla="*/ 0 60000 65536"/>
              <a:gd name="T7" fmla="*/ 0 60000 65536"/>
              <a:gd name="T8" fmla="*/ 0 60000 65536"/>
              <a:gd name="T9" fmla="*/ 0 w 864"/>
              <a:gd name="T10" fmla="*/ 0 h 288"/>
              <a:gd name="T11" fmla="*/ 864 w 864"/>
              <a:gd name="T12" fmla="*/ 288 h 2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64" h="288">
                <a:moveTo>
                  <a:pt x="0" y="0"/>
                </a:moveTo>
                <a:lnTo>
                  <a:pt x="0" y="288"/>
                </a:lnTo>
                <a:lnTo>
                  <a:pt x="864" y="288"/>
                </a:lnTo>
              </a:path>
            </a:pathLst>
          </a:custGeom>
          <a:noFill/>
          <a:ln w="28575">
            <a:solidFill>
              <a:srgbClr val="FF090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7463" name="Freeform 55"/>
          <p:cNvSpPr>
            <a:spLocks/>
          </p:cNvSpPr>
          <p:nvPr/>
        </p:nvSpPr>
        <p:spPr bwMode="auto">
          <a:xfrm>
            <a:off x="2228850" y="1905000"/>
            <a:ext cx="2286000" cy="1752600"/>
          </a:xfrm>
          <a:custGeom>
            <a:avLst/>
            <a:gdLst>
              <a:gd name="T0" fmla="*/ 0 w 1728"/>
              <a:gd name="T1" fmla="*/ 1752600 h 1104"/>
              <a:gd name="T2" fmla="*/ 0 w 1728"/>
              <a:gd name="T3" fmla="*/ 0 h 1104"/>
              <a:gd name="T4" fmla="*/ 2286000 w 1728"/>
              <a:gd name="T5" fmla="*/ 0 h 1104"/>
              <a:gd name="T6" fmla="*/ 0 60000 65536"/>
              <a:gd name="T7" fmla="*/ 0 60000 65536"/>
              <a:gd name="T8" fmla="*/ 0 60000 65536"/>
              <a:gd name="T9" fmla="*/ 0 w 1728"/>
              <a:gd name="T10" fmla="*/ 0 h 1104"/>
              <a:gd name="T11" fmla="*/ 1728 w 1728"/>
              <a:gd name="T12" fmla="*/ 1104 h 110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8" h="1104">
                <a:moveTo>
                  <a:pt x="0" y="1104"/>
                </a:moveTo>
                <a:lnTo>
                  <a:pt x="0" y="0"/>
                </a:lnTo>
                <a:lnTo>
                  <a:pt x="1728" y="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7464" name="Freeform 56"/>
          <p:cNvSpPr>
            <a:spLocks/>
          </p:cNvSpPr>
          <p:nvPr/>
        </p:nvSpPr>
        <p:spPr bwMode="auto">
          <a:xfrm>
            <a:off x="2686050" y="2209800"/>
            <a:ext cx="1828800" cy="1447800"/>
          </a:xfrm>
          <a:custGeom>
            <a:avLst/>
            <a:gdLst>
              <a:gd name="T0" fmla="*/ 0 w 1728"/>
              <a:gd name="T1" fmla="*/ 1447800 h 1104"/>
              <a:gd name="T2" fmla="*/ 0 w 1728"/>
              <a:gd name="T3" fmla="*/ 0 h 1104"/>
              <a:gd name="T4" fmla="*/ 1828800 w 1728"/>
              <a:gd name="T5" fmla="*/ 0 h 1104"/>
              <a:gd name="T6" fmla="*/ 0 60000 65536"/>
              <a:gd name="T7" fmla="*/ 0 60000 65536"/>
              <a:gd name="T8" fmla="*/ 0 60000 65536"/>
              <a:gd name="T9" fmla="*/ 0 w 1728"/>
              <a:gd name="T10" fmla="*/ 0 h 1104"/>
              <a:gd name="T11" fmla="*/ 1728 w 1728"/>
              <a:gd name="T12" fmla="*/ 1104 h 110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8" h="1104">
                <a:moveTo>
                  <a:pt x="0" y="1104"/>
                </a:moveTo>
                <a:lnTo>
                  <a:pt x="0" y="0"/>
                </a:lnTo>
                <a:lnTo>
                  <a:pt x="1728" y="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7465" name="Freeform 57"/>
          <p:cNvSpPr>
            <a:spLocks/>
          </p:cNvSpPr>
          <p:nvPr/>
        </p:nvSpPr>
        <p:spPr bwMode="auto">
          <a:xfrm>
            <a:off x="3143250" y="2362200"/>
            <a:ext cx="1343025" cy="685800"/>
          </a:xfrm>
          <a:custGeom>
            <a:avLst/>
            <a:gdLst>
              <a:gd name="T0" fmla="*/ 0 w 1728"/>
              <a:gd name="T1" fmla="*/ 685800 h 1104"/>
              <a:gd name="T2" fmla="*/ 0 w 1728"/>
              <a:gd name="T3" fmla="*/ 0 h 1104"/>
              <a:gd name="T4" fmla="*/ 1343025 w 1728"/>
              <a:gd name="T5" fmla="*/ 0 h 1104"/>
              <a:gd name="T6" fmla="*/ 0 60000 65536"/>
              <a:gd name="T7" fmla="*/ 0 60000 65536"/>
              <a:gd name="T8" fmla="*/ 0 60000 65536"/>
              <a:gd name="T9" fmla="*/ 0 w 1728"/>
              <a:gd name="T10" fmla="*/ 0 h 1104"/>
              <a:gd name="T11" fmla="*/ 1728 w 1728"/>
              <a:gd name="T12" fmla="*/ 1104 h 110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8" h="1104">
                <a:moveTo>
                  <a:pt x="0" y="1104"/>
                </a:moveTo>
                <a:lnTo>
                  <a:pt x="0" y="0"/>
                </a:lnTo>
                <a:lnTo>
                  <a:pt x="1728" y="0"/>
                </a:lnTo>
              </a:path>
            </a:pathLst>
          </a:custGeom>
          <a:noFill/>
          <a:ln w="28575">
            <a:solidFill>
              <a:srgbClr val="867A4A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7466" name="Freeform 58"/>
          <p:cNvSpPr>
            <a:spLocks/>
          </p:cNvSpPr>
          <p:nvPr/>
        </p:nvSpPr>
        <p:spPr bwMode="auto">
          <a:xfrm>
            <a:off x="4057650" y="2362200"/>
            <a:ext cx="533400" cy="685800"/>
          </a:xfrm>
          <a:custGeom>
            <a:avLst/>
            <a:gdLst>
              <a:gd name="T0" fmla="*/ 0 w 912"/>
              <a:gd name="T1" fmla="*/ 685800 h 432"/>
              <a:gd name="T2" fmla="*/ 0 w 912"/>
              <a:gd name="T3" fmla="*/ 228600 h 432"/>
              <a:gd name="T4" fmla="*/ 533400 w 912"/>
              <a:gd name="T5" fmla="*/ 228600 h 432"/>
              <a:gd name="T6" fmla="*/ 533400 w 912"/>
              <a:gd name="T7" fmla="*/ 0 h 432"/>
              <a:gd name="T8" fmla="*/ 0 60000 65536"/>
              <a:gd name="T9" fmla="*/ 0 60000 65536"/>
              <a:gd name="T10" fmla="*/ 0 60000 65536"/>
              <a:gd name="T11" fmla="*/ 0 60000 65536"/>
              <a:gd name="T12" fmla="*/ 0 w 912"/>
              <a:gd name="T13" fmla="*/ 0 h 432"/>
              <a:gd name="T14" fmla="*/ 912 w 912"/>
              <a:gd name="T15" fmla="*/ 432 h 43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12" h="432">
                <a:moveTo>
                  <a:pt x="0" y="432"/>
                </a:moveTo>
                <a:lnTo>
                  <a:pt x="0" y="144"/>
                </a:lnTo>
                <a:lnTo>
                  <a:pt x="912" y="144"/>
                </a:lnTo>
                <a:lnTo>
                  <a:pt x="912" y="0"/>
                </a:lnTo>
              </a:path>
            </a:pathLst>
          </a:custGeom>
          <a:noFill/>
          <a:ln w="28575">
            <a:solidFill>
              <a:srgbClr val="FF090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7467" name="Freeform 59"/>
          <p:cNvSpPr>
            <a:spLocks/>
          </p:cNvSpPr>
          <p:nvPr/>
        </p:nvSpPr>
        <p:spPr bwMode="auto">
          <a:xfrm>
            <a:off x="4514850" y="1905000"/>
            <a:ext cx="228600" cy="1143000"/>
          </a:xfrm>
          <a:custGeom>
            <a:avLst/>
            <a:gdLst>
              <a:gd name="T0" fmla="*/ 228600 w 672"/>
              <a:gd name="T1" fmla="*/ 0 h 720"/>
              <a:gd name="T2" fmla="*/ 228600 w 672"/>
              <a:gd name="T3" fmla="*/ 838200 h 720"/>
              <a:gd name="T4" fmla="*/ 0 w 672"/>
              <a:gd name="T5" fmla="*/ 838200 h 720"/>
              <a:gd name="T6" fmla="*/ 0 w 672"/>
              <a:gd name="T7" fmla="*/ 1143000 h 720"/>
              <a:gd name="T8" fmla="*/ 0 60000 65536"/>
              <a:gd name="T9" fmla="*/ 0 60000 65536"/>
              <a:gd name="T10" fmla="*/ 0 60000 65536"/>
              <a:gd name="T11" fmla="*/ 0 60000 65536"/>
              <a:gd name="T12" fmla="*/ 0 w 672"/>
              <a:gd name="T13" fmla="*/ 0 h 720"/>
              <a:gd name="T14" fmla="*/ 672 w 672"/>
              <a:gd name="T15" fmla="*/ 720 h 72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2" h="720">
                <a:moveTo>
                  <a:pt x="672" y="0"/>
                </a:moveTo>
                <a:lnTo>
                  <a:pt x="672" y="528"/>
                </a:lnTo>
                <a:lnTo>
                  <a:pt x="0" y="528"/>
                </a:lnTo>
                <a:lnTo>
                  <a:pt x="0" y="720"/>
                </a:lnTo>
              </a:path>
            </a:pathLst>
          </a:custGeom>
          <a:noFill/>
          <a:ln w="28575">
            <a:solidFill>
              <a:srgbClr val="FF090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7468" name="Freeform 60"/>
          <p:cNvSpPr>
            <a:spLocks/>
          </p:cNvSpPr>
          <p:nvPr/>
        </p:nvSpPr>
        <p:spPr bwMode="auto">
          <a:xfrm flipH="1">
            <a:off x="4895850" y="2209800"/>
            <a:ext cx="76200" cy="838200"/>
          </a:xfrm>
          <a:custGeom>
            <a:avLst/>
            <a:gdLst>
              <a:gd name="T0" fmla="*/ 76200 w 528"/>
              <a:gd name="T1" fmla="*/ 0 h 528"/>
              <a:gd name="T2" fmla="*/ 76200 w 528"/>
              <a:gd name="T3" fmla="*/ 685800 h 528"/>
              <a:gd name="T4" fmla="*/ 0 w 528"/>
              <a:gd name="T5" fmla="*/ 685800 h 528"/>
              <a:gd name="T6" fmla="*/ 0 w 528"/>
              <a:gd name="T7" fmla="*/ 83820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28"/>
              <a:gd name="T13" fmla="*/ 0 h 528"/>
              <a:gd name="T14" fmla="*/ 528 w 528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28" h="528">
                <a:moveTo>
                  <a:pt x="528" y="0"/>
                </a:moveTo>
                <a:lnTo>
                  <a:pt x="528" y="432"/>
                </a:lnTo>
                <a:lnTo>
                  <a:pt x="0" y="432"/>
                </a:lnTo>
                <a:lnTo>
                  <a:pt x="0" y="528"/>
                </a:lnTo>
              </a:path>
            </a:pathLst>
          </a:custGeom>
          <a:noFill/>
          <a:ln w="28575">
            <a:solidFill>
              <a:srgbClr val="FF090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7469" name="Line 61"/>
          <p:cNvSpPr>
            <a:spLocks noChangeShapeType="1"/>
          </p:cNvSpPr>
          <p:nvPr/>
        </p:nvSpPr>
        <p:spPr bwMode="auto">
          <a:xfrm>
            <a:off x="4972050" y="1905000"/>
            <a:ext cx="12954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70" name="Line 62"/>
          <p:cNvSpPr>
            <a:spLocks noChangeShapeType="1"/>
          </p:cNvSpPr>
          <p:nvPr/>
        </p:nvSpPr>
        <p:spPr bwMode="auto">
          <a:xfrm>
            <a:off x="4972050" y="2362200"/>
            <a:ext cx="1268413" cy="1588"/>
          </a:xfrm>
          <a:prstGeom prst="line">
            <a:avLst/>
          </a:prstGeom>
          <a:noFill/>
          <a:ln w="28575">
            <a:solidFill>
              <a:srgbClr val="867A4A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71" name="Line 63"/>
          <p:cNvSpPr>
            <a:spLocks noChangeShapeType="1"/>
          </p:cNvSpPr>
          <p:nvPr/>
        </p:nvSpPr>
        <p:spPr bwMode="auto">
          <a:xfrm>
            <a:off x="4972050" y="2209800"/>
            <a:ext cx="12954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72" name="Line 64"/>
          <p:cNvSpPr>
            <a:spLocks noChangeShapeType="1"/>
          </p:cNvSpPr>
          <p:nvPr/>
        </p:nvSpPr>
        <p:spPr bwMode="auto">
          <a:xfrm>
            <a:off x="5200650" y="3429000"/>
            <a:ext cx="609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73" name="Line 65"/>
          <p:cNvSpPr>
            <a:spLocks noChangeShapeType="1"/>
          </p:cNvSpPr>
          <p:nvPr/>
        </p:nvSpPr>
        <p:spPr bwMode="auto">
          <a:xfrm>
            <a:off x="5200650" y="3886200"/>
            <a:ext cx="609600" cy="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74" name="Line 66"/>
          <p:cNvSpPr>
            <a:spLocks noChangeShapeType="1"/>
          </p:cNvSpPr>
          <p:nvPr/>
        </p:nvSpPr>
        <p:spPr bwMode="auto">
          <a:xfrm>
            <a:off x="5200650" y="3733800"/>
            <a:ext cx="609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75" name="Text Box 67"/>
          <p:cNvSpPr txBox="1">
            <a:spLocks noChangeArrowheads="1"/>
          </p:cNvSpPr>
          <p:nvPr/>
        </p:nvSpPr>
        <p:spPr bwMode="auto">
          <a:xfrm>
            <a:off x="3219450" y="1385888"/>
            <a:ext cx="1263650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Arial" charset="0"/>
              </a:rPr>
              <a:t>Map Table</a:t>
            </a:r>
          </a:p>
        </p:txBody>
      </p:sp>
      <p:sp>
        <p:nvSpPr>
          <p:cNvPr id="17476" name="Text Box 68"/>
          <p:cNvSpPr txBox="1">
            <a:spLocks noChangeArrowheads="1"/>
          </p:cNvSpPr>
          <p:nvPr/>
        </p:nvSpPr>
        <p:spPr bwMode="auto">
          <a:xfrm>
            <a:off x="1771650" y="3900488"/>
            <a:ext cx="2293938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Arial" charset="0"/>
              </a:rPr>
              <a:t>Reservation Stations</a:t>
            </a:r>
          </a:p>
        </p:txBody>
      </p:sp>
      <p:sp>
        <p:nvSpPr>
          <p:cNvPr id="17477" name="Text Box 69"/>
          <p:cNvSpPr txBox="1">
            <a:spLocks noChangeArrowheads="1"/>
          </p:cNvSpPr>
          <p:nvPr/>
        </p:nvSpPr>
        <p:spPr bwMode="auto">
          <a:xfrm rot="-5400000">
            <a:off x="7768432" y="2659856"/>
            <a:ext cx="88265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Arial" charset="0"/>
              </a:rPr>
              <a:t>CDB.V</a:t>
            </a:r>
          </a:p>
        </p:txBody>
      </p:sp>
      <p:sp>
        <p:nvSpPr>
          <p:cNvPr id="17478" name="Text Box 70"/>
          <p:cNvSpPr txBox="1">
            <a:spLocks noChangeArrowheads="1"/>
          </p:cNvSpPr>
          <p:nvPr/>
        </p:nvSpPr>
        <p:spPr bwMode="auto">
          <a:xfrm rot="-5400000">
            <a:off x="5126832" y="2707481"/>
            <a:ext cx="86995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Arial" charset="0"/>
              </a:rPr>
              <a:t>CDB.T</a:t>
            </a:r>
          </a:p>
        </p:txBody>
      </p:sp>
      <p:sp>
        <p:nvSpPr>
          <p:cNvPr id="17479" name="Line 71"/>
          <p:cNvSpPr>
            <a:spLocks noChangeShapeType="1"/>
          </p:cNvSpPr>
          <p:nvPr/>
        </p:nvSpPr>
        <p:spPr bwMode="auto">
          <a:xfrm>
            <a:off x="4895850" y="3962400"/>
            <a:ext cx="0" cy="3048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80" name="Text Box 72"/>
          <p:cNvSpPr txBox="1">
            <a:spLocks noChangeArrowheads="1"/>
          </p:cNvSpPr>
          <p:nvPr/>
        </p:nvSpPr>
        <p:spPr bwMode="auto">
          <a:xfrm>
            <a:off x="914400" y="3048000"/>
            <a:ext cx="1009650" cy="6413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Arial" charset="0"/>
              </a:rPr>
              <a:t>Fetched</a:t>
            </a:r>
          </a:p>
          <a:p>
            <a:r>
              <a:rPr lang="en-US">
                <a:solidFill>
                  <a:srgbClr val="000000"/>
                </a:solidFill>
                <a:latin typeface="Arial" charset="0"/>
              </a:rPr>
              <a:t>insns</a:t>
            </a:r>
          </a:p>
        </p:txBody>
      </p:sp>
      <p:sp>
        <p:nvSpPr>
          <p:cNvPr id="17481" name="Text Box 73"/>
          <p:cNvSpPr txBox="1">
            <a:spLocks noChangeArrowheads="1"/>
          </p:cNvSpPr>
          <p:nvPr/>
        </p:nvSpPr>
        <p:spPr bwMode="auto">
          <a:xfrm>
            <a:off x="6718300" y="1219200"/>
            <a:ext cx="89535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Arial" charset="0"/>
              </a:rPr>
              <a:t>Regfile</a:t>
            </a:r>
          </a:p>
        </p:txBody>
      </p:sp>
      <p:sp>
        <p:nvSpPr>
          <p:cNvPr id="17482" name="Rectangle 74"/>
          <p:cNvSpPr>
            <a:spLocks noChangeArrowheads="1"/>
          </p:cNvSpPr>
          <p:nvPr/>
        </p:nvSpPr>
        <p:spPr bwMode="auto">
          <a:xfrm>
            <a:off x="2914650" y="3048000"/>
            <a:ext cx="457200" cy="3048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1"/>
                </a:solidFill>
                <a:latin typeface="Arial" charset="0"/>
              </a:rPr>
              <a:t>R</a:t>
            </a:r>
          </a:p>
        </p:txBody>
      </p:sp>
      <p:sp>
        <p:nvSpPr>
          <p:cNvPr id="17483" name="Rectangle 75"/>
          <p:cNvSpPr>
            <a:spLocks noChangeArrowheads="1"/>
          </p:cNvSpPr>
          <p:nvPr/>
        </p:nvSpPr>
        <p:spPr bwMode="auto">
          <a:xfrm>
            <a:off x="2914650" y="3352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7484" name="Rectangle 76"/>
          <p:cNvSpPr>
            <a:spLocks noChangeArrowheads="1"/>
          </p:cNvSpPr>
          <p:nvPr/>
        </p:nvSpPr>
        <p:spPr bwMode="auto">
          <a:xfrm>
            <a:off x="2914650" y="35052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7485" name="Rectangle 77"/>
          <p:cNvSpPr>
            <a:spLocks noChangeArrowheads="1"/>
          </p:cNvSpPr>
          <p:nvPr/>
        </p:nvSpPr>
        <p:spPr bwMode="auto">
          <a:xfrm>
            <a:off x="2914650" y="3657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7486" name="Rectangle 78"/>
          <p:cNvSpPr>
            <a:spLocks noChangeArrowheads="1"/>
          </p:cNvSpPr>
          <p:nvPr/>
        </p:nvSpPr>
        <p:spPr bwMode="auto">
          <a:xfrm>
            <a:off x="2914650" y="38100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7487" name="Freeform 79"/>
          <p:cNvSpPr>
            <a:spLocks/>
          </p:cNvSpPr>
          <p:nvPr/>
        </p:nvSpPr>
        <p:spPr bwMode="auto">
          <a:xfrm flipV="1">
            <a:off x="3600450" y="3962400"/>
            <a:ext cx="2667000" cy="533400"/>
          </a:xfrm>
          <a:custGeom>
            <a:avLst/>
            <a:gdLst>
              <a:gd name="T0" fmla="*/ 0 w 1728"/>
              <a:gd name="T1" fmla="*/ 533400 h 1104"/>
              <a:gd name="T2" fmla="*/ 0 w 1728"/>
              <a:gd name="T3" fmla="*/ 0 h 1104"/>
              <a:gd name="T4" fmla="*/ 2667000 w 1728"/>
              <a:gd name="T5" fmla="*/ 0 h 1104"/>
              <a:gd name="T6" fmla="*/ 0 60000 65536"/>
              <a:gd name="T7" fmla="*/ 0 60000 65536"/>
              <a:gd name="T8" fmla="*/ 0 60000 65536"/>
              <a:gd name="T9" fmla="*/ 0 w 1728"/>
              <a:gd name="T10" fmla="*/ 0 h 1104"/>
              <a:gd name="T11" fmla="*/ 1728 w 1728"/>
              <a:gd name="T12" fmla="*/ 1104 h 110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8" h="1104">
                <a:moveTo>
                  <a:pt x="0" y="1104"/>
                </a:moveTo>
                <a:lnTo>
                  <a:pt x="0" y="0"/>
                </a:lnTo>
                <a:lnTo>
                  <a:pt x="1728" y="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7488" name="Rectangle 80"/>
          <p:cNvSpPr>
            <a:spLocks noChangeArrowheads="1"/>
          </p:cNvSpPr>
          <p:nvPr/>
        </p:nvSpPr>
        <p:spPr bwMode="auto">
          <a:xfrm>
            <a:off x="4514850" y="4267200"/>
            <a:ext cx="457200" cy="304800"/>
          </a:xfrm>
          <a:prstGeom prst="rect">
            <a:avLst/>
          </a:prstGeom>
          <a:solidFill>
            <a:srgbClr val="FF0909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1"/>
                </a:solidFill>
                <a:latin typeface="Arial" charset="0"/>
              </a:rPr>
              <a:t>T</a:t>
            </a:r>
          </a:p>
        </p:txBody>
      </p:sp>
      <p:sp>
        <p:nvSpPr>
          <p:cNvPr id="17489" name="Line 81"/>
          <p:cNvSpPr>
            <a:spLocks noChangeShapeType="1"/>
          </p:cNvSpPr>
          <p:nvPr/>
        </p:nvSpPr>
        <p:spPr bwMode="auto">
          <a:xfrm>
            <a:off x="5200650" y="3581400"/>
            <a:ext cx="609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90" name="Rectangle 82"/>
          <p:cNvSpPr>
            <a:spLocks noChangeArrowheads="1"/>
          </p:cNvSpPr>
          <p:nvPr/>
        </p:nvSpPr>
        <p:spPr bwMode="auto">
          <a:xfrm>
            <a:off x="4286250" y="3352800"/>
            <a:ext cx="457200" cy="152400"/>
          </a:xfrm>
          <a:prstGeom prst="rect">
            <a:avLst/>
          </a:prstGeom>
          <a:solidFill>
            <a:schemeClr val="hlink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0909"/>
                </a:solidFill>
                <a:latin typeface="Arial" charset="0"/>
              </a:rPr>
              <a:t>==</a:t>
            </a:r>
          </a:p>
        </p:txBody>
      </p:sp>
      <p:sp>
        <p:nvSpPr>
          <p:cNvPr id="17491" name="Rectangle 83"/>
          <p:cNvSpPr>
            <a:spLocks noChangeArrowheads="1"/>
          </p:cNvSpPr>
          <p:nvPr/>
        </p:nvSpPr>
        <p:spPr bwMode="auto">
          <a:xfrm>
            <a:off x="4286250" y="3505200"/>
            <a:ext cx="457200" cy="152400"/>
          </a:xfrm>
          <a:prstGeom prst="rect">
            <a:avLst/>
          </a:prstGeom>
          <a:solidFill>
            <a:schemeClr val="hlink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0909"/>
                </a:solidFill>
                <a:latin typeface="Arial" charset="0"/>
              </a:rPr>
              <a:t>==</a:t>
            </a:r>
          </a:p>
        </p:txBody>
      </p:sp>
      <p:sp>
        <p:nvSpPr>
          <p:cNvPr id="17492" name="Rectangle 84"/>
          <p:cNvSpPr>
            <a:spLocks noChangeArrowheads="1"/>
          </p:cNvSpPr>
          <p:nvPr/>
        </p:nvSpPr>
        <p:spPr bwMode="auto">
          <a:xfrm>
            <a:off x="4286250" y="3657600"/>
            <a:ext cx="457200" cy="152400"/>
          </a:xfrm>
          <a:prstGeom prst="rect">
            <a:avLst/>
          </a:prstGeom>
          <a:solidFill>
            <a:schemeClr val="hlink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0909"/>
                </a:solidFill>
                <a:latin typeface="Arial" charset="0"/>
              </a:rPr>
              <a:t>==</a:t>
            </a:r>
          </a:p>
        </p:txBody>
      </p:sp>
      <p:sp>
        <p:nvSpPr>
          <p:cNvPr id="17493" name="Rectangle 85"/>
          <p:cNvSpPr>
            <a:spLocks noChangeArrowheads="1"/>
          </p:cNvSpPr>
          <p:nvPr/>
        </p:nvSpPr>
        <p:spPr bwMode="auto">
          <a:xfrm>
            <a:off x="4286250" y="3810000"/>
            <a:ext cx="457200" cy="152400"/>
          </a:xfrm>
          <a:prstGeom prst="rect">
            <a:avLst/>
          </a:prstGeom>
          <a:solidFill>
            <a:schemeClr val="hlink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0909"/>
                </a:solidFill>
                <a:latin typeface="Arial" charset="0"/>
              </a:rPr>
              <a:t>==</a:t>
            </a:r>
          </a:p>
        </p:txBody>
      </p:sp>
      <p:sp>
        <p:nvSpPr>
          <p:cNvPr id="17494" name="Line 86"/>
          <p:cNvSpPr>
            <a:spLocks noChangeShapeType="1"/>
          </p:cNvSpPr>
          <p:nvPr/>
        </p:nvSpPr>
        <p:spPr bwMode="auto">
          <a:xfrm>
            <a:off x="4591050" y="3962400"/>
            <a:ext cx="0" cy="3048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95" name="Line 87"/>
          <p:cNvSpPr>
            <a:spLocks noChangeShapeType="1"/>
          </p:cNvSpPr>
          <p:nvPr/>
        </p:nvSpPr>
        <p:spPr bwMode="auto">
          <a:xfrm>
            <a:off x="7315200" y="2743200"/>
            <a:ext cx="0" cy="30480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001000" cy="685800"/>
          </a:xfrm>
        </p:spPr>
        <p:txBody>
          <a:bodyPr/>
          <a:lstStyle/>
          <a:p>
            <a:pPr eaLnBrk="1" hangingPunct="1"/>
            <a:r>
              <a:rPr lang="en-US" dirty="0"/>
              <a:t>Register Renaming for </a:t>
            </a:r>
            <a:r>
              <a:rPr lang="en-US" dirty="0" err="1"/>
              <a:t>Tomasulo</a:t>
            </a:r>
            <a:endParaRPr lang="en-US" dirty="0"/>
          </a:p>
        </p:txBody>
      </p:sp>
      <p:sp>
        <p:nvSpPr>
          <p:cNvPr id="1945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304800" y="4875213"/>
            <a:ext cx="8534400" cy="15255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/>
              <a:t>What in Tomasulo implements </a:t>
            </a:r>
            <a:r>
              <a:rPr lang="en-US" b="1"/>
              <a:t>register renaming</a:t>
            </a:r>
            <a:r>
              <a:rPr lang="en-US"/>
              <a:t>?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1"/>
              <a:t>Value copies in RS (V1, V2)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solidFill>
                  <a:srgbClr val="000000"/>
                </a:solidFill>
              </a:rPr>
              <a:t>Insn stores correct input values in its own RS entry</a:t>
            </a:r>
          </a:p>
          <a:p>
            <a:pPr lvl="1" eaLnBrk="1" hangingPunct="1">
              <a:lnSpc>
                <a:spcPct val="90000"/>
              </a:lnSpc>
              <a:buFontTx/>
              <a:buChar char="+"/>
            </a:pPr>
            <a:r>
              <a:rPr lang="en-US">
                <a:solidFill>
                  <a:srgbClr val="000000"/>
                </a:solidFill>
              </a:rPr>
              <a:t>Future insns can overwrite master copy in regfile, doesn’t matter</a:t>
            </a: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3295650" y="1447800"/>
            <a:ext cx="1981200" cy="1066800"/>
          </a:xfrm>
          <a:prstGeom prst="rect">
            <a:avLst/>
          </a:prstGeom>
          <a:solidFill>
            <a:srgbClr val="D5D5D5"/>
          </a:solidFill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solidFill>
                <a:schemeClr val="accent1"/>
              </a:solidFill>
              <a:latin typeface="Arial" charset="0"/>
            </a:endParaRP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1847850" y="2971800"/>
            <a:ext cx="5867400" cy="1219200"/>
          </a:xfrm>
          <a:prstGeom prst="rect">
            <a:avLst/>
          </a:prstGeom>
          <a:solidFill>
            <a:srgbClr val="D5D5D5"/>
          </a:solidFill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6267450" y="1524000"/>
            <a:ext cx="9144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1"/>
                </a:solidFill>
                <a:latin typeface="Arial" charset="0"/>
              </a:rPr>
              <a:t>value</a:t>
            </a:r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6267450" y="18288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6267450" y="19812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9465" name="Rectangle 9"/>
          <p:cNvSpPr>
            <a:spLocks noChangeArrowheads="1"/>
          </p:cNvSpPr>
          <p:nvPr/>
        </p:nvSpPr>
        <p:spPr bwMode="auto">
          <a:xfrm>
            <a:off x="6267450" y="21336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9466" name="Rectangle 10"/>
          <p:cNvSpPr>
            <a:spLocks noChangeArrowheads="1"/>
          </p:cNvSpPr>
          <p:nvPr/>
        </p:nvSpPr>
        <p:spPr bwMode="auto">
          <a:xfrm>
            <a:off x="6267450" y="22860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9467" name="Rectangle 11"/>
          <p:cNvSpPr>
            <a:spLocks noChangeArrowheads="1"/>
          </p:cNvSpPr>
          <p:nvPr/>
        </p:nvSpPr>
        <p:spPr bwMode="auto">
          <a:xfrm>
            <a:off x="5810250" y="3048000"/>
            <a:ext cx="9144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1"/>
                </a:solidFill>
                <a:latin typeface="Arial" charset="0"/>
              </a:rPr>
              <a:t>V1</a:t>
            </a:r>
          </a:p>
        </p:txBody>
      </p:sp>
      <p:sp>
        <p:nvSpPr>
          <p:cNvPr id="19468" name="Rectangle 12"/>
          <p:cNvSpPr>
            <a:spLocks noChangeArrowheads="1"/>
          </p:cNvSpPr>
          <p:nvPr/>
        </p:nvSpPr>
        <p:spPr bwMode="auto">
          <a:xfrm>
            <a:off x="5810250" y="33528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9469" name="Rectangle 13"/>
          <p:cNvSpPr>
            <a:spLocks noChangeArrowheads="1"/>
          </p:cNvSpPr>
          <p:nvPr/>
        </p:nvSpPr>
        <p:spPr bwMode="auto">
          <a:xfrm>
            <a:off x="5810250" y="35052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9470" name="Rectangle 14"/>
          <p:cNvSpPr>
            <a:spLocks noChangeArrowheads="1"/>
          </p:cNvSpPr>
          <p:nvPr/>
        </p:nvSpPr>
        <p:spPr bwMode="auto">
          <a:xfrm>
            <a:off x="5810250" y="36576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9471" name="Rectangle 15"/>
          <p:cNvSpPr>
            <a:spLocks noChangeArrowheads="1"/>
          </p:cNvSpPr>
          <p:nvPr/>
        </p:nvSpPr>
        <p:spPr bwMode="auto">
          <a:xfrm>
            <a:off x="5810250" y="38100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9472" name="Rectangle 16"/>
          <p:cNvSpPr>
            <a:spLocks noChangeArrowheads="1"/>
          </p:cNvSpPr>
          <p:nvPr/>
        </p:nvSpPr>
        <p:spPr bwMode="auto">
          <a:xfrm>
            <a:off x="6724650" y="3048000"/>
            <a:ext cx="9144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1"/>
                </a:solidFill>
                <a:latin typeface="Arial" charset="0"/>
              </a:rPr>
              <a:t>V2</a:t>
            </a:r>
          </a:p>
        </p:txBody>
      </p:sp>
      <p:sp>
        <p:nvSpPr>
          <p:cNvPr id="19473" name="Rectangle 17"/>
          <p:cNvSpPr>
            <a:spLocks noChangeArrowheads="1"/>
          </p:cNvSpPr>
          <p:nvPr/>
        </p:nvSpPr>
        <p:spPr bwMode="auto">
          <a:xfrm>
            <a:off x="6724650" y="33528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9474" name="Rectangle 18"/>
          <p:cNvSpPr>
            <a:spLocks noChangeArrowheads="1"/>
          </p:cNvSpPr>
          <p:nvPr/>
        </p:nvSpPr>
        <p:spPr bwMode="auto">
          <a:xfrm>
            <a:off x="6724650" y="35052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9475" name="Rectangle 19"/>
          <p:cNvSpPr>
            <a:spLocks noChangeArrowheads="1"/>
          </p:cNvSpPr>
          <p:nvPr/>
        </p:nvSpPr>
        <p:spPr bwMode="auto">
          <a:xfrm>
            <a:off x="6724650" y="36576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9476" name="Rectangle 20"/>
          <p:cNvSpPr>
            <a:spLocks noChangeArrowheads="1"/>
          </p:cNvSpPr>
          <p:nvPr/>
        </p:nvSpPr>
        <p:spPr bwMode="auto">
          <a:xfrm>
            <a:off x="6724650" y="38100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9477" name="Line 21"/>
          <p:cNvSpPr>
            <a:spLocks noChangeShapeType="1"/>
          </p:cNvSpPr>
          <p:nvPr/>
        </p:nvSpPr>
        <p:spPr bwMode="auto">
          <a:xfrm>
            <a:off x="6419850" y="2438400"/>
            <a:ext cx="0" cy="609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78" name="Line 22"/>
          <p:cNvSpPr>
            <a:spLocks noChangeShapeType="1"/>
          </p:cNvSpPr>
          <p:nvPr/>
        </p:nvSpPr>
        <p:spPr bwMode="auto">
          <a:xfrm>
            <a:off x="7029450" y="2438400"/>
            <a:ext cx="0" cy="609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79" name="Rectangle 23"/>
          <p:cNvSpPr>
            <a:spLocks noChangeArrowheads="1"/>
          </p:cNvSpPr>
          <p:nvPr/>
        </p:nvSpPr>
        <p:spPr bwMode="auto">
          <a:xfrm>
            <a:off x="6267450" y="4267200"/>
            <a:ext cx="9144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1"/>
                </a:solidFill>
                <a:latin typeface="Arial" charset="0"/>
              </a:rPr>
              <a:t>FU</a:t>
            </a:r>
          </a:p>
        </p:txBody>
      </p:sp>
      <p:sp>
        <p:nvSpPr>
          <p:cNvPr id="19480" name="Line 24"/>
          <p:cNvSpPr>
            <a:spLocks noChangeShapeType="1"/>
          </p:cNvSpPr>
          <p:nvPr/>
        </p:nvSpPr>
        <p:spPr bwMode="auto">
          <a:xfrm>
            <a:off x="6419850" y="3962400"/>
            <a:ext cx="0" cy="304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81" name="Line 25"/>
          <p:cNvSpPr>
            <a:spLocks noChangeShapeType="1"/>
          </p:cNvSpPr>
          <p:nvPr/>
        </p:nvSpPr>
        <p:spPr bwMode="auto">
          <a:xfrm>
            <a:off x="7029450" y="3962400"/>
            <a:ext cx="0" cy="304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82" name="Freeform 26"/>
          <p:cNvSpPr>
            <a:spLocks/>
          </p:cNvSpPr>
          <p:nvPr/>
        </p:nvSpPr>
        <p:spPr bwMode="auto">
          <a:xfrm>
            <a:off x="6724650" y="2744788"/>
            <a:ext cx="1200150" cy="2130425"/>
          </a:xfrm>
          <a:custGeom>
            <a:avLst/>
            <a:gdLst>
              <a:gd name="T0" fmla="*/ 0 w 768"/>
              <a:gd name="T1" fmla="*/ 1826079 h 1344"/>
              <a:gd name="T2" fmla="*/ 0 w 768"/>
              <a:gd name="T3" fmla="*/ 2130425 h 1344"/>
              <a:gd name="T4" fmla="*/ 1200150 w 768"/>
              <a:gd name="T5" fmla="*/ 2130425 h 1344"/>
              <a:gd name="T6" fmla="*/ 1200150 w 768"/>
              <a:gd name="T7" fmla="*/ 0 h 1344"/>
              <a:gd name="T8" fmla="*/ 600075 w 768"/>
              <a:gd name="T9" fmla="*/ 0 h 1344"/>
              <a:gd name="T10" fmla="*/ 600075 w 768"/>
              <a:gd name="T11" fmla="*/ 304346 h 134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768"/>
              <a:gd name="T19" fmla="*/ 0 h 1344"/>
              <a:gd name="T20" fmla="*/ 768 w 768"/>
              <a:gd name="T21" fmla="*/ 1344 h 134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768" h="1344">
                <a:moveTo>
                  <a:pt x="0" y="1152"/>
                </a:moveTo>
                <a:lnTo>
                  <a:pt x="0" y="1344"/>
                </a:lnTo>
                <a:lnTo>
                  <a:pt x="768" y="1344"/>
                </a:lnTo>
                <a:lnTo>
                  <a:pt x="768" y="0"/>
                </a:lnTo>
                <a:lnTo>
                  <a:pt x="384" y="0"/>
                </a:lnTo>
                <a:lnTo>
                  <a:pt x="384" y="192"/>
                </a:lnTo>
              </a:path>
            </a:pathLst>
          </a:cu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9483" name="Freeform 27"/>
          <p:cNvSpPr>
            <a:spLocks/>
          </p:cNvSpPr>
          <p:nvPr/>
        </p:nvSpPr>
        <p:spPr bwMode="auto">
          <a:xfrm>
            <a:off x="6115050" y="2743200"/>
            <a:ext cx="1219200" cy="304800"/>
          </a:xfrm>
          <a:custGeom>
            <a:avLst/>
            <a:gdLst>
              <a:gd name="T0" fmla="*/ 1219200 w 768"/>
              <a:gd name="T1" fmla="*/ 0 h 192"/>
              <a:gd name="T2" fmla="*/ 0 w 768"/>
              <a:gd name="T3" fmla="*/ 0 h 192"/>
              <a:gd name="T4" fmla="*/ 0 w 768"/>
              <a:gd name="T5" fmla="*/ 304800 h 192"/>
              <a:gd name="T6" fmla="*/ 0 60000 65536"/>
              <a:gd name="T7" fmla="*/ 0 60000 65536"/>
              <a:gd name="T8" fmla="*/ 0 60000 65536"/>
              <a:gd name="T9" fmla="*/ 0 w 768"/>
              <a:gd name="T10" fmla="*/ 0 h 192"/>
              <a:gd name="T11" fmla="*/ 768 w 768"/>
              <a:gd name="T12" fmla="*/ 192 h 1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68" h="192">
                <a:moveTo>
                  <a:pt x="768" y="0"/>
                </a:moveTo>
                <a:lnTo>
                  <a:pt x="0" y="0"/>
                </a:lnTo>
                <a:lnTo>
                  <a:pt x="0" y="192"/>
                </a:lnTo>
              </a:path>
            </a:pathLst>
          </a:cu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9484" name="Freeform 28"/>
          <p:cNvSpPr>
            <a:spLocks/>
          </p:cNvSpPr>
          <p:nvPr/>
        </p:nvSpPr>
        <p:spPr bwMode="auto">
          <a:xfrm>
            <a:off x="6724650" y="1219200"/>
            <a:ext cx="1200150" cy="1828800"/>
          </a:xfrm>
          <a:custGeom>
            <a:avLst/>
            <a:gdLst>
              <a:gd name="T0" fmla="*/ 1200150 w 768"/>
              <a:gd name="T1" fmla="*/ 1828800 h 1152"/>
              <a:gd name="T2" fmla="*/ 1200150 w 768"/>
              <a:gd name="T3" fmla="*/ 0 h 1152"/>
              <a:gd name="T4" fmla="*/ 0 w 768"/>
              <a:gd name="T5" fmla="*/ 0 h 1152"/>
              <a:gd name="T6" fmla="*/ 0 w 768"/>
              <a:gd name="T7" fmla="*/ 304800 h 1152"/>
              <a:gd name="T8" fmla="*/ 0 60000 65536"/>
              <a:gd name="T9" fmla="*/ 0 60000 65536"/>
              <a:gd name="T10" fmla="*/ 0 60000 65536"/>
              <a:gd name="T11" fmla="*/ 0 60000 65536"/>
              <a:gd name="T12" fmla="*/ 0 w 768"/>
              <a:gd name="T13" fmla="*/ 0 h 1152"/>
              <a:gd name="T14" fmla="*/ 768 w 768"/>
              <a:gd name="T15" fmla="*/ 1152 h 115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68" h="1152">
                <a:moveTo>
                  <a:pt x="768" y="1152"/>
                </a:moveTo>
                <a:lnTo>
                  <a:pt x="768" y="0"/>
                </a:lnTo>
                <a:lnTo>
                  <a:pt x="0" y="0"/>
                </a:lnTo>
                <a:lnTo>
                  <a:pt x="0" y="192"/>
                </a:lnTo>
              </a:path>
            </a:pathLst>
          </a:cu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9485" name="AutoShape 29"/>
          <p:cNvSpPr>
            <a:spLocks noChangeArrowheads="1"/>
          </p:cNvSpPr>
          <p:nvPr/>
        </p:nvSpPr>
        <p:spPr bwMode="auto">
          <a:xfrm>
            <a:off x="7258050" y="2667000"/>
            <a:ext cx="152400" cy="152400"/>
          </a:xfrm>
          <a:prstGeom prst="flowChartConnector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9486" name="AutoShape 30"/>
          <p:cNvSpPr>
            <a:spLocks noChangeArrowheads="1"/>
          </p:cNvSpPr>
          <p:nvPr/>
        </p:nvSpPr>
        <p:spPr bwMode="auto">
          <a:xfrm>
            <a:off x="7848600" y="2667000"/>
            <a:ext cx="152400" cy="152400"/>
          </a:xfrm>
          <a:prstGeom prst="flowChartConnector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9487" name="Rectangle 31"/>
          <p:cNvSpPr>
            <a:spLocks noChangeArrowheads="1"/>
          </p:cNvSpPr>
          <p:nvPr/>
        </p:nvSpPr>
        <p:spPr bwMode="auto">
          <a:xfrm>
            <a:off x="4514850" y="1524000"/>
            <a:ext cx="457200" cy="304800"/>
          </a:xfrm>
          <a:prstGeom prst="rect">
            <a:avLst/>
          </a:prstGeom>
          <a:solidFill>
            <a:srgbClr val="FF0909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1"/>
                </a:solidFill>
                <a:latin typeface="Arial" charset="0"/>
              </a:rPr>
              <a:t>T</a:t>
            </a:r>
          </a:p>
        </p:txBody>
      </p:sp>
      <p:sp>
        <p:nvSpPr>
          <p:cNvPr id="19488" name="Rectangle 32"/>
          <p:cNvSpPr>
            <a:spLocks noChangeArrowheads="1"/>
          </p:cNvSpPr>
          <p:nvPr/>
        </p:nvSpPr>
        <p:spPr bwMode="auto">
          <a:xfrm>
            <a:off x="4514850" y="1828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9489" name="Rectangle 33"/>
          <p:cNvSpPr>
            <a:spLocks noChangeArrowheads="1"/>
          </p:cNvSpPr>
          <p:nvPr/>
        </p:nvSpPr>
        <p:spPr bwMode="auto">
          <a:xfrm>
            <a:off x="4514850" y="19812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9490" name="Rectangle 34"/>
          <p:cNvSpPr>
            <a:spLocks noChangeArrowheads="1"/>
          </p:cNvSpPr>
          <p:nvPr/>
        </p:nvSpPr>
        <p:spPr bwMode="auto">
          <a:xfrm>
            <a:off x="4514850" y="2133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9491" name="Rectangle 35"/>
          <p:cNvSpPr>
            <a:spLocks noChangeArrowheads="1"/>
          </p:cNvSpPr>
          <p:nvPr/>
        </p:nvSpPr>
        <p:spPr bwMode="auto">
          <a:xfrm>
            <a:off x="4514850" y="22860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9492" name="Rectangle 36"/>
          <p:cNvSpPr>
            <a:spLocks noChangeArrowheads="1"/>
          </p:cNvSpPr>
          <p:nvPr/>
        </p:nvSpPr>
        <p:spPr bwMode="auto">
          <a:xfrm>
            <a:off x="4743450" y="3048000"/>
            <a:ext cx="457200" cy="304800"/>
          </a:xfrm>
          <a:prstGeom prst="rect">
            <a:avLst/>
          </a:prstGeom>
          <a:solidFill>
            <a:srgbClr val="FF0909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1"/>
                </a:solidFill>
                <a:latin typeface="Arial" charset="0"/>
              </a:rPr>
              <a:t>T2</a:t>
            </a:r>
          </a:p>
        </p:txBody>
      </p:sp>
      <p:sp>
        <p:nvSpPr>
          <p:cNvPr id="19493" name="Rectangle 37"/>
          <p:cNvSpPr>
            <a:spLocks noChangeArrowheads="1"/>
          </p:cNvSpPr>
          <p:nvPr/>
        </p:nvSpPr>
        <p:spPr bwMode="auto">
          <a:xfrm>
            <a:off x="4286250" y="3048000"/>
            <a:ext cx="457200" cy="304800"/>
          </a:xfrm>
          <a:prstGeom prst="rect">
            <a:avLst/>
          </a:prstGeom>
          <a:solidFill>
            <a:srgbClr val="FF0909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1"/>
                </a:solidFill>
                <a:latin typeface="Arial" charset="0"/>
              </a:rPr>
              <a:t>T1</a:t>
            </a:r>
          </a:p>
        </p:txBody>
      </p:sp>
      <p:sp>
        <p:nvSpPr>
          <p:cNvPr id="19494" name="Rectangle 38"/>
          <p:cNvSpPr>
            <a:spLocks noChangeArrowheads="1"/>
          </p:cNvSpPr>
          <p:nvPr/>
        </p:nvSpPr>
        <p:spPr bwMode="auto">
          <a:xfrm>
            <a:off x="3829050" y="3048000"/>
            <a:ext cx="457200" cy="304800"/>
          </a:xfrm>
          <a:prstGeom prst="rect">
            <a:avLst/>
          </a:prstGeom>
          <a:solidFill>
            <a:srgbClr val="FF0909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1"/>
                </a:solidFill>
                <a:latin typeface="Arial" charset="0"/>
              </a:rPr>
              <a:t>T</a:t>
            </a:r>
          </a:p>
        </p:txBody>
      </p:sp>
      <p:sp>
        <p:nvSpPr>
          <p:cNvPr id="19495" name="Rectangle 39"/>
          <p:cNvSpPr>
            <a:spLocks noChangeArrowheads="1"/>
          </p:cNvSpPr>
          <p:nvPr/>
        </p:nvSpPr>
        <p:spPr bwMode="auto">
          <a:xfrm>
            <a:off x="3829050" y="3352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9496" name="Rectangle 40"/>
          <p:cNvSpPr>
            <a:spLocks noChangeArrowheads="1"/>
          </p:cNvSpPr>
          <p:nvPr/>
        </p:nvSpPr>
        <p:spPr bwMode="auto">
          <a:xfrm>
            <a:off x="3829050" y="35052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9497" name="Rectangle 41"/>
          <p:cNvSpPr>
            <a:spLocks noChangeArrowheads="1"/>
          </p:cNvSpPr>
          <p:nvPr/>
        </p:nvSpPr>
        <p:spPr bwMode="auto">
          <a:xfrm>
            <a:off x="3829050" y="3657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9498" name="Rectangle 42"/>
          <p:cNvSpPr>
            <a:spLocks noChangeArrowheads="1"/>
          </p:cNvSpPr>
          <p:nvPr/>
        </p:nvSpPr>
        <p:spPr bwMode="auto">
          <a:xfrm>
            <a:off x="3829050" y="38100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9499" name="Rectangle 43"/>
          <p:cNvSpPr>
            <a:spLocks noChangeArrowheads="1"/>
          </p:cNvSpPr>
          <p:nvPr/>
        </p:nvSpPr>
        <p:spPr bwMode="auto">
          <a:xfrm>
            <a:off x="3371850" y="3048000"/>
            <a:ext cx="457200" cy="3048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1"/>
                </a:solidFill>
                <a:latin typeface="Arial" charset="0"/>
              </a:rPr>
              <a:t>op</a:t>
            </a:r>
          </a:p>
        </p:txBody>
      </p:sp>
      <p:sp>
        <p:nvSpPr>
          <p:cNvPr id="19500" name="Rectangle 44"/>
          <p:cNvSpPr>
            <a:spLocks noChangeArrowheads="1"/>
          </p:cNvSpPr>
          <p:nvPr/>
        </p:nvSpPr>
        <p:spPr bwMode="auto">
          <a:xfrm>
            <a:off x="3371850" y="3352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9501" name="Rectangle 45"/>
          <p:cNvSpPr>
            <a:spLocks noChangeArrowheads="1"/>
          </p:cNvSpPr>
          <p:nvPr/>
        </p:nvSpPr>
        <p:spPr bwMode="auto">
          <a:xfrm>
            <a:off x="3371850" y="35052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9502" name="Rectangle 46"/>
          <p:cNvSpPr>
            <a:spLocks noChangeArrowheads="1"/>
          </p:cNvSpPr>
          <p:nvPr/>
        </p:nvSpPr>
        <p:spPr bwMode="auto">
          <a:xfrm>
            <a:off x="3371850" y="3657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9503" name="Rectangle 47"/>
          <p:cNvSpPr>
            <a:spLocks noChangeArrowheads="1"/>
          </p:cNvSpPr>
          <p:nvPr/>
        </p:nvSpPr>
        <p:spPr bwMode="auto">
          <a:xfrm>
            <a:off x="3371850" y="38100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9504" name="Rectangle 48"/>
          <p:cNvSpPr>
            <a:spLocks noChangeArrowheads="1"/>
          </p:cNvSpPr>
          <p:nvPr/>
        </p:nvSpPr>
        <p:spPr bwMode="auto">
          <a:xfrm>
            <a:off x="4743450" y="3352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0909"/>
                </a:solidFill>
                <a:latin typeface="Arial" charset="0"/>
              </a:rPr>
              <a:t>==</a:t>
            </a:r>
          </a:p>
        </p:txBody>
      </p:sp>
      <p:sp>
        <p:nvSpPr>
          <p:cNvPr id="19505" name="Rectangle 49"/>
          <p:cNvSpPr>
            <a:spLocks noChangeArrowheads="1"/>
          </p:cNvSpPr>
          <p:nvPr/>
        </p:nvSpPr>
        <p:spPr bwMode="auto">
          <a:xfrm>
            <a:off x="4743450" y="35052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0909"/>
                </a:solidFill>
                <a:latin typeface="Arial" charset="0"/>
              </a:rPr>
              <a:t>==</a:t>
            </a:r>
          </a:p>
        </p:txBody>
      </p:sp>
      <p:sp>
        <p:nvSpPr>
          <p:cNvPr id="19506" name="Rectangle 50"/>
          <p:cNvSpPr>
            <a:spLocks noChangeArrowheads="1"/>
          </p:cNvSpPr>
          <p:nvPr/>
        </p:nvSpPr>
        <p:spPr bwMode="auto">
          <a:xfrm>
            <a:off x="4743450" y="3657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0909"/>
                </a:solidFill>
                <a:latin typeface="Arial" charset="0"/>
              </a:rPr>
              <a:t>==</a:t>
            </a:r>
          </a:p>
        </p:txBody>
      </p:sp>
      <p:sp>
        <p:nvSpPr>
          <p:cNvPr id="19507" name="Rectangle 51"/>
          <p:cNvSpPr>
            <a:spLocks noChangeArrowheads="1"/>
          </p:cNvSpPr>
          <p:nvPr/>
        </p:nvSpPr>
        <p:spPr bwMode="auto">
          <a:xfrm>
            <a:off x="4743450" y="38100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0909"/>
                </a:solidFill>
                <a:latin typeface="Arial" charset="0"/>
              </a:rPr>
              <a:t>==</a:t>
            </a:r>
          </a:p>
        </p:txBody>
      </p:sp>
      <p:sp>
        <p:nvSpPr>
          <p:cNvPr id="19508" name="Line 52"/>
          <p:cNvSpPr>
            <a:spLocks noChangeShapeType="1"/>
          </p:cNvSpPr>
          <p:nvPr/>
        </p:nvSpPr>
        <p:spPr bwMode="auto">
          <a:xfrm flipV="1">
            <a:off x="1009650" y="3657600"/>
            <a:ext cx="19050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509" name="Freeform 53"/>
          <p:cNvSpPr>
            <a:spLocks/>
          </p:cNvSpPr>
          <p:nvPr/>
        </p:nvSpPr>
        <p:spPr bwMode="auto">
          <a:xfrm>
            <a:off x="4743450" y="1214438"/>
            <a:ext cx="609600" cy="3656012"/>
          </a:xfrm>
          <a:custGeom>
            <a:avLst/>
            <a:gdLst>
              <a:gd name="T0" fmla="*/ 0 w 240"/>
              <a:gd name="T1" fmla="*/ 3351344 h 2304"/>
              <a:gd name="T2" fmla="*/ 0 w 240"/>
              <a:gd name="T3" fmla="*/ 3656012 h 2304"/>
              <a:gd name="T4" fmla="*/ 609600 w 240"/>
              <a:gd name="T5" fmla="*/ 3656012 h 2304"/>
              <a:gd name="T6" fmla="*/ 609600 w 240"/>
              <a:gd name="T7" fmla="*/ 0 h 2304"/>
              <a:gd name="T8" fmla="*/ 0 w 240"/>
              <a:gd name="T9" fmla="*/ 0 h 2304"/>
              <a:gd name="T10" fmla="*/ 0 w 240"/>
              <a:gd name="T11" fmla="*/ 304668 h 230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40"/>
              <a:gd name="T19" fmla="*/ 0 h 2304"/>
              <a:gd name="T20" fmla="*/ 240 w 240"/>
              <a:gd name="T21" fmla="*/ 2304 h 230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40" h="2304">
                <a:moveTo>
                  <a:pt x="0" y="2112"/>
                </a:moveTo>
                <a:lnTo>
                  <a:pt x="0" y="2304"/>
                </a:lnTo>
                <a:lnTo>
                  <a:pt x="240" y="2304"/>
                </a:lnTo>
                <a:lnTo>
                  <a:pt x="240" y="0"/>
                </a:lnTo>
                <a:lnTo>
                  <a:pt x="0" y="0"/>
                </a:lnTo>
                <a:lnTo>
                  <a:pt x="0" y="192"/>
                </a:lnTo>
              </a:path>
            </a:pathLst>
          </a:custGeom>
          <a:noFill/>
          <a:ln w="28575">
            <a:solidFill>
              <a:srgbClr val="FF090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9510" name="Freeform 54"/>
          <p:cNvSpPr>
            <a:spLocks/>
          </p:cNvSpPr>
          <p:nvPr/>
        </p:nvSpPr>
        <p:spPr bwMode="auto">
          <a:xfrm>
            <a:off x="4057650" y="3962400"/>
            <a:ext cx="457200" cy="457200"/>
          </a:xfrm>
          <a:custGeom>
            <a:avLst/>
            <a:gdLst>
              <a:gd name="T0" fmla="*/ 0 w 864"/>
              <a:gd name="T1" fmla="*/ 0 h 288"/>
              <a:gd name="T2" fmla="*/ 0 w 864"/>
              <a:gd name="T3" fmla="*/ 457200 h 288"/>
              <a:gd name="T4" fmla="*/ 457200 w 864"/>
              <a:gd name="T5" fmla="*/ 457200 h 288"/>
              <a:gd name="T6" fmla="*/ 0 60000 65536"/>
              <a:gd name="T7" fmla="*/ 0 60000 65536"/>
              <a:gd name="T8" fmla="*/ 0 60000 65536"/>
              <a:gd name="T9" fmla="*/ 0 w 864"/>
              <a:gd name="T10" fmla="*/ 0 h 288"/>
              <a:gd name="T11" fmla="*/ 864 w 864"/>
              <a:gd name="T12" fmla="*/ 288 h 2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64" h="288">
                <a:moveTo>
                  <a:pt x="0" y="0"/>
                </a:moveTo>
                <a:lnTo>
                  <a:pt x="0" y="288"/>
                </a:lnTo>
                <a:lnTo>
                  <a:pt x="864" y="288"/>
                </a:lnTo>
              </a:path>
            </a:pathLst>
          </a:custGeom>
          <a:noFill/>
          <a:ln w="28575">
            <a:solidFill>
              <a:srgbClr val="FF090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9511" name="Freeform 55"/>
          <p:cNvSpPr>
            <a:spLocks/>
          </p:cNvSpPr>
          <p:nvPr/>
        </p:nvSpPr>
        <p:spPr bwMode="auto">
          <a:xfrm>
            <a:off x="2228850" y="1905000"/>
            <a:ext cx="2286000" cy="1752600"/>
          </a:xfrm>
          <a:custGeom>
            <a:avLst/>
            <a:gdLst>
              <a:gd name="T0" fmla="*/ 0 w 1728"/>
              <a:gd name="T1" fmla="*/ 1752600 h 1104"/>
              <a:gd name="T2" fmla="*/ 0 w 1728"/>
              <a:gd name="T3" fmla="*/ 0 h 1104"/>
              <a:gd name="T4" fmla="*/ 2286000 w 1728"/>
              <a:gd name="T5" fmla="*/ 0 h 1104"/>
              <a:gd name="T6" fmla="*/ 0 60000 65536"/>
              <a:gd name="T7" fmla="*/ 0 60000 65536"/>
              <a:gd name="T8" fmla="*/ 0 60000 65536"/>
              <a:gd name="T9" fmla="*/ 0 w 1728"/>
              <a:gd name="T10" fmla="*/ 0 h 1104"/>
              <a:gd name="T11" fmla="*/ 1728 w 1728"/>
              <a:gd name="T12" fmla="*/ 1104 h 110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8" h="1104">
                <a:moveTo>
                  <a:pt x="0" y="1104"/>
                </a:moveTo>
                <a:lnTo>
                  <a:pt x="0" y="0"/>
                </a:lnTo>
                <a:lnTo>
                  <a:pt x="1728" y="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9512" name="Freeform 56"/>
          <p:cNvSpPr>
            <a:spLocks/>
          </p:cNvSpPr>
          <p:nvPr/>
        </p:nvSpPr>
        <p:spPr bwMode="auto">
          <a:xfrm>
            <a:off x="2686050" y="2209800"/>
            <a:ext cx="1828800" cy="1447800"/>
          </a:xfrm>
          <a:custGeom>
            <a:avLst/>
            <a:gdLst>
              <a:gd name="T0" fmla="*/ 0 w 1728"/>
              <a:gd name="T1" fmla="*/ 1447800 h 1104"/>
              <a:gd name="T2" fmla="*/ 0 w 1728"/>
              <a:gd name="T3" fmla="*/ 0 h 1104"/>
              <a:gd name="T4" fmla="*/ 1828800 w 1728"/>
              <a:gd name="T5" fmla="*/ 0 h 1104"/>
              <a:gd name="T6" fmla="*/ 0 60000 65536"/>
              <a:gd name="T7" fmla="*/ 0 60000 65536"/>
              <a:gd name="T8" fmla="*/ 0 60000 65536"/>
              <a:gd name="T9" fmla="*/ 0 w 1728"/>
              <a:gd name="T10" fmla="*/ 0 h 1104"/>
              <a:gd name="T11" fmla="*/ 1728 w 1728"/>
              <a:gd name="T12" fmla="*/ 1104 h 110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8" h="1104">
                <a:moveTo>
                  <a:pt x="0" y="1104"/>
                </a:moveTo>
                <a:lnTo>
                  <a:pt x="0" y="0"/>
                </a:lnTo>
                <a:lnTo>
                  <a:pt x="1728" y="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9513" name="Freeform 57"/>
          <p:cNvSpPr>
            <a:spLocks/>
          </p:cNvSpPr>
          <p:nvPr/>
        </p:nvSpPr>
        <p:spPr bwMode="auto">
          <a:xfrm>
            <a:off x="3143250" y="2362200"/>
            <a:ext cx="1371600" cy="685800"/>
          </a:xfrm>
          <a:custGeom>
            <a:avLst/>
            <a:gdLst>
              <a:gd name="T0" fmla="*/ 0 w 1728"/>
              <a:gd name="T1" fmla="*/ 685800 h 1104"/>
              <a:gd name="T2" fmla="*/ 0 w 1728"/>
              <a:gd name="T3" fmla="*/ 0 h 1104"/>
              <a:gd name="T4" fmla="*/ 1371600 w 1728"/>
              <a:gd name="T5" fmla="*/ 0 h 1104"/>
              <a:gd name="T6" fmla="*/ 0 60000 65536"/>
              <a:gd name="T7" fmla="*/ 0 60000 65536"/>
              <a:gd name="T8" fmla="*/ 0 60000 65536"/>
              <a:gd name="T9" fmla="*/ 0 w 1728"/>
              <a:gd name="T10" fmla="*/ 0 h 1104"/>
              <a:gd name="T11" fmla="*/ 1728 w 1728"/>
              <a:gd name="T12" fmla="*/ 1104 h 110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8" h="1104">
                <a:moveTo>
                  <a:pt x="0" y="1104"/>
                </a:moveTo>
                <a:lnTo>
                  <a:pt x="0" y="0"/>
                </a:lnTo>
                <a:lnTo>
                  <a:pt x="1728" y="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9514" name="Freeform 58"/>
          <p:cNvSpPr>
            <a:spLocks/>
          </p:cNvSpPr>
          <p:nvPr/>
        </p:nvSpPr>
        <p:spPr bwMode="auto">
          <a:xfrm>
            <a:off x="4057650" y="2362200"/>
            <a:ext cx="533400" cy="685800"/>
          </a:xfrm>
          <a:custGeom>
            <a:avLst/>
            <a:gdLst>
              <a:gd name="T0" fmla="*/ 0 w 912"/>
              <a:gd name="T1" fmla="*/ 685800 h 432"/>
              <a:gd name="T2" fmla="*/ 0 w 912"/>
              <a:gd name="T3" fmla="*/ 228600 h 432"/>
              <a:gd name="T4" fmla="*/ 533400 w 912"/>
              <a:gd name="T5" fmla="*/ 228600 h 432"/>
              <a:gd name="T6" fmla="*/ 533400 w 912"/>
              <a:gd name="T7" fmla="*/ 0 h 432"/>
              <a:gd name="T8" fmla="*/ 0 60000 65536"/>
              <a:gd name="T9" fmla="*/ 0 60000 65536"/>
              <a:gd name="T10" fmla="*/ 0 60000 65536"/>
              <a:gd name="T11" fmla="*/ 0 60000 65536"/>
              <a:gd name="T12" fmla="*/ 0 w 912"/>
              <a:gd name="T13" fmla="*/ 0 h 432"/>
              <a:gd name="T14" fmla="*/ 912 w 912"/>
              <a:gd name="T15" fmla="*/ 432 h 43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12" h="432">
                <a:moveTo>
                  <a:pt x="0" y="432"/>
                </a:moveTo>
                <a:lnTo>
                  <a:pt x="0" y="144"/>
                </a:lnTo>
                <a:lnTo>
                  <a:pt x="912" y="144"/>
                </a:lnTo>
                <a:lnTo>
                  <a:pt x="912" y="0"/>
                </a:lnTo>
              </a:path>
            </a:pathLst>
          </a:custGeom>
          <a:noFill/>
          <a:ln w="28575">
            <a:solidFill>
              <a:srgbClr val="FF090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9515" name="Freeform 59"/>
          <p:cNvSpPr>
            <a:spLocks/>
          </p:cNvSpPr>
          <p:nvPr/>
        </p:nvSpPr>
        <p:spPr bwMode="auto">
          <a:xfrm>
            <a:off x="4514850" y="1905000"/>
            <a:ext cx="228600" cy="1143000"/>
          </a:xfrm>
          <a:custGeom>
            <a:avLst/>
            <a:gdLst>
              <a:gd name="T0" fmla="*/ 228600 w 672"/>
              <a:gd name="T1" fmla="*/ 0 h 720"/>
              <a:gd name="T2" fmla="*/ 228600 w 672"/>
              <a:gd name="T3" fmla="*/ 838200 h 720"/>
              <a:gd name="T4" fmla="*/ 0 w 672"/>
              <a:gd name="T5" fmla="*/ 838200 h 720"/>
              <a:gd name="T6" fmla="*/ 0 w 672"/>
              <a:gd name="T7" fmla="*/ 1143000 h 720"/>
              <a:gd name="T8" fmla="*/ 0 60000 65536"/>
              <a:gd name="T9" fmla="*/ 0 60000 65536"/>
              <a:gd name="T10" fmla="*/ 0 60000 65536"/>
              <a:gd name="T11" fmla="*/ 0 60000 65536"/>
              <a:gd name="T12" fmla="*/ 0 w 672"/>
              <a:gd name="T13" fmla="*/ 0 h 720"/>
              <a:gd name="T14" fmla="*/ 672 w 672"/>
              <a:gd name="T15" fmla="*/ 720 h 72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2" h="720">
                <a:moveTo>
                  <a:pt x="672" y="0"/>
                </a:moveTo>
                <a:lnTo>
                  <a:pt x="672" y="528"/>
                </a:lnTo>
                <a:lnTo>
                  <a:pt x="0" y="528"/>
                </a:lnTo>
                <a:lnTo>
                  <a:pt x="0" y="720"/>
                </a:lnTo>
              </a:path>
            </a:pathLst>
          </a:custGeom>
          <a:noFill/>
          <a:ln w="28575">
            <a:solidFill>
              <a:srgbClr val="FF090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9516" name="Freeform 60"/>
          <p:cNvSpPr>
            <a:spLocks/>
          </p:cNvSpPr>
          <p:nvPr/>
        </p:nvSpPr>
        <p:spPr bwMode="auto">
          <a:xfrm flipH="1">
            <a:off x="4895850" y="2209800"/>
            <a:ext cx="76200" cy="838200"/>
          </a:xfrm>
          <a:custGeom>
            <a:avLst/>
            <a:gdLst>
              <a:gd name="T0" fmla="*/ 76200 w 528"/>
              <a:gd name="T1" fmla="*/ 0 h 528"/>
              <a:gd name="T2" fmla="*/ 76200 w 528"/>
              <a:gd name="T3" fmla="*/ 685800 h 528"/>
              <a:gd name="T4" fmla="*/ 0 w 528"/>
              <a:gd name="T5" fmla="*/ 685800 h 528"/>
              <a:gd name="T6" fmla="*/ 0 w 528"/>
              <a:gd name="T7" fmla="*/ 83820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28"/>
              <a:gd name="T13" fmla="*/ 0 h 528"/>
              <a:gd name="T14" fmla="*/ 528 w 528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28" h="528">
                <a:moveTo>
                  <a:pt x="528" y="0"/>
                </a:moveTo>
                <a:lnTo>
                  <a:pt x="528" y="432"/>
                </a:lnTo>
                <a:lnTo>
                  <a:pt x="0" y="432"/>
                </a:lnTo>
                <a:lnTo>
                  <a:pt x="0" y="528"/>
                </a:lnTo>
              </a:path>
            </a:pathLst>
          </a:custGeom>
          <a:noFill/>
          <a:ln w="28575">
            <a:solidFill>
              <a:srgbClr val="FF090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9517" name="Line 61"/>
          <p:cNvSpPr>
            <a:spLocks noChangeShapeType="1"/>
          </p:cNvSpPr>
          <p:nvPr/>
        </p:nvSpPr>
        <p:spPr bwMode="auto">
          <a:xfrm>
            <a:off x="4972050" y="1905000"/>
            <a:ext cx="12954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518" name="Line 62"/>
          <p:cNvSpPr>
            <a:spLocks noChangeShapeType="1"/>
          </p:cNvSpPr>
          <p:nvPr/>
        </p:nvSpPr>
        <p:spPr bwMode="auto">
          <a:xfrm>
            <a:off x="4972050" y="2362200"/>
            <a:ext cx="12954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519" name="Line 63"/>
          <p:cNvSpPr>
            <a:spLocks noChangeShapeType="1"/>
          </p:cNvSpPr>
          <p:nvPr/>
        </p:nvSpPr>
        <p:spPr bwMode="auto">
          <a:xfrm>
            <a:off x="4972050" y="2209800"/>
            <a:ext cx="12954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520" name="Line 64"/>
          <p:cNvSpPr>
            <a:spLocks noChangeShapeType="1"/>
          </p:cNvSpPr>
          <p:nvPr/>
        </p:nvSpPr>
        <p:spPr bwMode="auto">
          <a:xfrm>
            <a:off x="5200650" y="3429000"/>
            <a:ext cx="609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521" name="Line 65"/>
          <p:cNvSpPr>
            <a:spLocks noChangeShapeType="1"/>
          </p:cNvSpPr>
          <p:nvPr/>
        </p:nvSpPr>
        <p:spPr bwMode="auto">
          <a:xfrm>
            <a:off x="5200650" y="3886200"/>
            <a:ext cx="609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522" name="Line 66"/>
          <p:cNvSpPr>
            <a:spLocks noChangeShapeType="1"/>
          </p:cNvSpPr>
          <p:nvPr/>
        </p:nvSpPr>
        <p:spPr bwMode="auto">
          <a:xfrm>
            <a:off x="5200650" y="3733800"/>
            <a:ext cx="609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523" name="Text Box 67"/>
          <p:cNvSpPr txBox="1">
            <a:spLocks noChangeArrowheads="1"/>
          </p:cNvSpPr>
          <p:nvPr/>
        </p:nvSpPr>
        <p:spPr bwMode="auto">
          <a:xfrm>
            <a:off x="3219450" y="1385888"/>
            <a:ext cx="1263650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Arial" charset="0"/>
              </a:rPr>
              <a:t>Map Table</a:t>
            </a:r>
          </a:p>
        </p:txBody>
      </p:sp>
      <p:sp>
        <p:nvSpPr>
          <p:cNvPr id="19524" name="Text Box 68"/>
          <p:cNvSpPr txBox="1">
            <a:spLocks noChangeArrowheads="1"/>
          </p:cNvSpPr>
          <p:nvPr/>
        </p:nvSpPr>
        <p:spPr bwMode="auto">
          <a:xfrm>
            <a:off x="1771650" y="3900488"/>
            <a:ext cx="2293938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Arial" charset="0"/>
              </a:rPr>
              <a:t>Reservation Stations</a:t>
            </a:r>
          </a:p>
        </p:txBody>
      </p:sp>
      <p:sp>
        <p:nvSpPr>
          <p:cNvPr id="19525" name="Text Box 69"/>
          <p:cNvSpPr txBox="1">
            <a:spLocks noChangeArrowheads="1"/>
          </p:cNvSpPr>
          <p:nvPr/>
        </p:nvSpPr>
        <p:spPr bwMode="auto">
          <a:xfrm rot="-5400000">
            <a:off x="7749382" y="2678906"/>
            <a:ext cx="88265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Arial" charset="0"/>
              </a:rPr>
              <a:t>CDB.V</a:t>
            </a:r>
          </a:p>
        </p:txBody>
      </p:sp>
      <p:sp>
        <p:nvSpPr>
          <p:cNvPr id="19526" name="Text Box 70"/>
          <p:cNvSpPr txBox="1">
            <a:spLocks noChangeArrowheads="1"/>
          </p:cNvSpPr>
          <p:nvPr/>
        </p:nvSpPr>
        <p:spPr bwMode="auto">
          <a:xfrm rot="-5400000">
            <a:off x="5126832" y="2707481"/>
            <a:ext cx="86995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Arial" charset="0"/>
              </a:rPr>
              <a:t>CDB.T</a:t>
            </a:r>
          </a:p>
        </p:txBody>
      </p:sp>
      <p:sp>
        <p:nvSpPr>
          <p:cNvPr id="19527" name="Line 71"/>
          <p:cNvSpPr>
            <a:spLocks noChangeShapeType="1"/>
          </p:cNvSpPr>
          <p:nvPr/>
        </p:nvSpPr>
        <p:spPr bwMode="auto">
          <a:xfrm>
            <a:off x="4895850" y="3962400"/>
            <a:ext cx="0" cy="304800"/>
          </a:xfrm>
          <a:prstGeom prst="line">
            <a:avLst/>
          </a:prstGeom>
          <a:noFill/>
          <a:ln w="28575">
            <a:solidFill>
              <a:srgbClr val="FF0909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528" name="Text Box 72"/>
          <p:cNvSpPr txBox="1">
            <a:spLocks noChangeArrowheads="1"/>
          </p:cNvSpPr>
          <p:nvPr/>
        </p:nvSpPr>
        <p:spPr bwMode="auto">
          <a:xfrm>
            <a:off x="914400" y="3048000"/>
            <a:ext cx="1009650" cy="6413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Arial" charset="0"/>
              </a:rPr>
              <a:t>Fetched</a:t>
            </a:r>
          </a:p>
          <a:p>
            <a:r>
              <a:rPr lang="en-US">
                <a:solidFill>
                  <a:srgbClr val="000000"/>
                </a:solidFill>
                <a:latin typeface="Arial" charset="0"/>
              </a:rPr>
              <a:t>insns</a:t>
            </a:r>
          </a:p>
        </p:txBody>
      </p:sp>
      <p:sp>
        <p:nvSpPr>
          <p:cNvPr id="19529" name="Text Box 73"/>
          <p:cNvSpPr txBox="1">
            <a:spLocks noChangeArrowheads="1"/>
          </p:cNvSpPr>
          <p:nvPr/>
        </p:nvSpPr>
        <p:spPr bwMode="auto">
          <a:xfrm>
            <a:off x="6718300" y="1219200"/>
            <a:ext cx="89535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Arial" charset="0"/>
              </a:rPr>
              <a:t>Regfile</a:t>
            </a:r>
          </a:p>
        </p:txBody>
      </p:sp>
      <p:sp>
        <p:nvSpPr>
          <p:cNvPr id="19530" name="Rectangle 74"/>
          <p:cNvSpPr>
            <a:spLocks noChangeArrowheads="1"/>
          </p:cNvSpPr>
          <p:nvPr/>
        </p:nvSpPr>
        <p:spPr bwMode="auto">
          <a:xfrm>
            <a:off x="2914650" y="3048000"/>
            <a:ext cx="457200" cy="3048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1"/>
                </a:solidFill>
                <a:latin typeface="Arial" charset="0"/>
              </a:rPr>
              <a:t>R</a:t>
            </a:r>
          </a:p>
        </p:txBody>
      </p:sp>
      <p:sp>
        <p:nvSpPr>
          <p:cNvPr id="19531" name="Rectangle 75"/>
          <p:cNvSpPr>
            <a:spLocks noChangeArrowheads="1"/>
          </p:cNvSpPr>
          <p:nvPr/>
        </p:nvSpPr>
        <p:spPr bwMode="auto">
          <a:xfrm>
            <a:off x="2914650" y="3352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9532" name="Rectangle 76"/>
          <p:cNvSpPr>
            <a:spLocks noChangeArrowheads="1"/>
          </p:cNvSpPr>
          <p:nvPr/>
        </p:nvSpPr>
        <p:spPr bwMode="auto">
          <a:xfrm>
            <a:off x="2914650" y="35052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9533" name="Rectangle 77"/>
          <p:cNvSpPr>
            <a:spLocks noChangeArrowheads="1"/>
          </p:cNvSpPr>
          <p:nvPr/>
        </p:nvSpPr>
        <p:spPr bwMode="auto">
          <a:xfrm>
            <a:off x="2914650" y="3657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9534" name="Rectangle 78"/>
          <p:cNvSpPr>
            <a:spLocks noChangeArrowheads="1"/>
          </p:cNvSpPr>
          <p:nvPr/>
        </p:nvSpPr>
        <p:spPr bwMode="auto">
          <a:xfrm>
            <a:off x="2914650" y="38100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9535" name="Freeform 79"/>
          <p:cNvSpPr>
            <a:spLocks/>
          </p:cNvSpPr>
          <p:nvPr/>
        </p:nvSpPr>
        <p:spPr bwMode="auto">
          <a:xfrm flipV="1">
            <a:off x="3600450" y="3962400"/>
            <a:ext cx="2667000" cy="533400"/>
          </a:xfrm>
          <a:custGeom>
            <a:avLst/>
            <a:gdLst>
              <a:gd name="T0" fmla="*/ 0 w 1728"/>
              <a:gd name="T1" fmla="*/ 533400 h 1104"/>
              <a:gd name="T2" fmla="*/ 0 w 1728"/>
              <a:gd name="T3" fmla="*/ 0 h 1104"/>
              <a:gd name="T4" fmla="*/ 2667000 w 1728"/>
              <a:gd name="T5" fmla="*/ 0 h 1104"/>
              <a:gd name="T6" fmla="*/ 0 60000 65536"/>
              <a:gd name="T7" fmla="*/ 0 60000 65536"/>
              <a:gd name="T8" fmla="*/ 0 60000 65536"/>
              <a:gd name="T9" fmla="*/ 0 w 1728"/>
              <a:gd name="T10" fmla="*/ 0 h 1104"/>
              <a:gd name="T11" fmla="*/ 1728 w 1728"/>
              <a:gd name="T12" fmla="*/ 1104 h 110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8" h="1104">
                <a:moveTo>
                  <a:pt x="0" y="1104"/>
                </a:moveTo>
                <a:lnTo>
                  <a:pt x="0" y="0"/>
                </a:lnTo>
                <a:lnTo>
                  <a:pt x="1728" y="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9536" name="Rectangle 80"/>
          <p:cNvSpPr>
            <a:spLocks noChangeArrowheads="1"/>
          </p:cNvSpPr>
          <p:nvPr/>
        </p:nvSpPr>
        <p:spPr bwMode="auto">
          <a:xfrm>
            <a:off x="4514850" y="4267200"/>
            <a:ext cx="457200" cy="304800"/>
          </a:xfrm>
          <a:prstGeom prst="rect">
            <a:avLst/>
          </a:prstGeom>
          <a:solidFill>
            <a:srgbClr val="FF0909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1"/>
                </a:solidFill>
                <a:latin typeface="Arial" charset="0"/>
              </a:rPr>
              <a:t>T</a:t>
            </a:r>
          </a:p>
        </p:txBody>
      </p:sp>
      <p:sp>
        <p:nvSpPr>
          <p:cNvPr id="19537" name="Line 81"/>
          <p:cNvSpPr>
            <a:spLocks noChangeShapeType="1"/>
          </p:cNvSpPr>
          <p:nvPr/>
        </p:nvSpPr>
        <p:spPr bwMode="auto">
          <a:xfrm>
            <a:off x="5200650" y="3581400"/>
            <a:ext cx="609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538" name="Rectangle 82"/>
          <p:cNvSpPr>
            <a:spLocks noChangeArrowheads="1"/>
          </p:cNvSpPr>
          <p:nvPr/>
        </p:nvSpPr>
        <p:spPr bwMode="auto">
          <a:xfrm>
            <a:off x="4286250" y="3352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0909"/>
                </a:solidFill>
                <a:latin typeface="Arial" charset="0"/>
              </a:rPr>
              <a:t>==</a:t>
            </a:r>
          </a:p>
        </p:txBody>
      </p:sp>
      <p:sp>
        <p:nvSpPr>
          <p:cNvPr id="19539" name="Rectangle 83"/>
          <p:cNvSpPr>
            <a:spLocks noChangeArrowheads="1"/>
          </p:cNvSpPr>
          <p:nvPr/>
        </p:nvSpPr>
        <p:spPr bwMode="auto">
          <a:xfrm>
            <a:off x="4286250" y="35052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0909"/>
                </a:solidFill>
                <a:latin typeface="Arial" charset="0"/>
              </a:rPr>
              <a:t>==</a:t>
            </a:r>
          </a:p>
        </p:txBody>
      </p:sp>
      <p:sp>
        <p:nvSpPr>
          <p:cNvPr id="19540" name="Rectangle 84"/>
          <p:cNvSpPr>
            <a:spLocks noChangeArrowheads="1"/>
          </p:cNvSpPr>
          <p:nvPr/>
        </p:nvSpPr>
        <p:spPr bwMode="auto">
          <a:xfrm>
            <a:off x="4286250" y="3657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0909"/>
                </a:solidFill>
                <a:latin typeface="Arial" charset="0"/>
              </a:rPr>
              <a:t>==</a:t>
            </a:r>
          </a:p>
        </p:txBody>
      </p:sp>
      <p:sp>
        <p:nvSpPr>
          <p:cNvPr id="19541" name="Rectangle 85"/>
          <p:cNvSpPr>
            <a:spLocks noChangeArrowheads="1"/>
          </p:cNvSpPr>
          <p:nvPr/>
        </p:nvSpPr>
        <p:spPr bwMode="auto">
          <a:xfrm>
            <a:off x="4286250" y="38100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0909"/>
                </a:solidFill>
                <a:latin typeface="Arial" charset="0"/>
              </a:rPr>
              <a:t>==</a:t>
            </a:r>
          </a:p>
        </p:txBody>
      </p:sp>
      <p:sp>
        <p:nvSpPr>
          <p:cNvPr id="19542" name="Line 86"/>
          <p:cNvSpPr>
            <a:spLocks noChangeShapeType="1"/>
          </p:cNvSpPr>
          <p:nvPr/>
        </p:nvSpPr>
        <p:spPr bwMode="auto">
          <a:xfrm>
            <a:off x="4591050" y="3962400"/>
            <a:ext cx="0" cy="304800"/>
          </a:xfrm>
          <a:prstGeom prst="line">
            <a:avLst/>
          </a:prstGeom>
          <a:noFill/>
          <a:ln w="28575">
            <a:solidFill>
              <a:srgbClr val="FF0909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686800" cy="685800"/>
          </a:xfrm>
        </p:spPr>
        <p:txBody>
          <a:bodyPr/>
          <a:lstStyle/>
          <a:p>
            <a:pPr eaLnBrk="1" hangingPunct="1"/>
            <a:r>
              <a:rPr lang="en-US"/>
              <a:t>Value/Copy-Based Register Renaming</a:t>
            </a:r>
          </a:p>
        </p:txBody>
      </p:sp>
      <p:sp>
        <p:nvSpPr>
          <p:cNvPr id="2048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Tomasulo-style register renaming</a:t>
            </a:r>
          </a:p>
          <a:p>
            <a:pPr lvl="1" eaLnBrk="1" hangingPunct="1"/>
            <a:r>
              <a:rPr lang="en-US"/>
              <a:t>Called “</a:t>
            </a:r>
            <a:r>
              <a:rPr lang="en-US" b="1">
                <a:solidFill>
                  <a:srgbClr val="FF0909"/>
                </a:solidFill>
              </a:rPr>
              <a:t>value-based</a:t>
            </a:r>
            <a:r>
              <a:rPr lang="en-US"/>
              <a:t>” or “</a:t>
            </a:r>
            <a:r>
              <a:rPr lang="en-US" b="1">
                <a:solidFill>
                  <a:srgbClr val="FF0909"/>
                </a:solidFill>
              </a:rPr>
              <a:t>copy-based</a:t>
            </a:r>
            <a:r>
              <a:rPr lang="en-US"/>
              <a:t>” </a:t>
            </a:r>
          </a:p>
          <a:p>
            <a:pPr lvl="1" eaLnBrk="1" hangingPunct="1"/>
            <a:r>
              <a:rPr lang="en-US" b="1"/>
              <a:t>Names</a:t>
            </a:r>
            <a:r>
              <a:rPr lang="en-US"/>
              <a:t>: architectural registers</a:t>
            </a:r>
          </a:p>
          <a:p>
            <a:pPr lvl="1" eaLnBrk="1" hangingPunct="1"/>
            <a:r>
              <a:rPr lang="en-US" b="1"/>
              <a:t>Storage locations</a:t>
            </a:r>
            <a:r>
              <a:rPr lang="en-US"/>
              <a:t>: register file and reservation stations</a:t>
            </a:r>
          </a:p>
          <a:p>
            <a:pPr lvl="2" eaLnBrk="1" hangingPunct="1"/>
            <a:r>
              <a:rPr lang="en-US"/>
              <a:t>Values can and do exist in both</a:t>
            </a:r>
          </a:p>
          <a:p>
            <a:pPr lvl="2" eaLnBrk="1" hangingPunct="1"/>
            <a:r>
              <a:rPr lang="en-US"/>
              <a:t>Register file holds master (i.e., most recent) values</a:t>
            </a:r>
          </a:p>
          <a:p>
            <a:pPr lvl="2" eaLnBrk="1" hangingPunct="1">
              <a:buFontTx/>
              <a:buChar char="+"/>
            </a:pPr>
            <a:r>
              <a:rPr lang="en-US"/>
              <a:t>RS copies eliminate WAR hazards</a:t>
            </a:r>
          </a:p>
          <a:p>
            <a:pPr lvl="1" eaLnBrk="1" hangingPunct="1"/>
            <a:r>
              <a:rPr lang="en-US"/>
              <a:t>Storage locations referred to internally by RS# tags</a:t>
            </a:r>
          </a:p>
          <a:p>
            <a:pPr lvl="2" eaLnBrk="1" hangingPunct="1"/>
            <a:r>
              <a:rPr lang="en-US"/>
              <a:t>Register table translates names to tags</a:t>
            </a:r>
          </a:p>
          <a:p>
            <a:pPr lvl="2" eaLnBrk="1" hangingPunct="1"/>
            <a:r>
              <a:rPr lang="en-US"/>
              <a:t>Tag == 0 value is in register file</a:t>
            </a:r>
          </a:p>
          <a:p>
            <a:pPr lvl="2" eaLnBrk="1" hangingPunct="1"/>
            <a:r>
              <a:rPr lang="en-US"/>
              <a:t>Tag != 0 value is not ready and is being computed by RS#</a:t>
            </a:r>
          </a:p>
          <a:p>
            <a:pPr lvl="1" eaLnBrk="1" hangingPunct="1"/>
            <a:r>
              <a:rPr lang="en-US"/>
              <a:t>CDB broadcasts values with tags attached</a:t>
            </a:r>
          </a:p>
          <a:p>
            <a:pPr lvl="2" eaLnBrk="1" hangingPunct="1"/>
            <a:r>
              <a:rPr lang="en-US"/>
              <a:t>So insns know what value they are looking at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3295650" y="1447800"/>
            <a:ext cx="1981200" cy="1066800"/>
          </a:xfrm>
          <a:prstGeom prst="rect">
            <a:avLst/>
          </a:prstGeom>
          <a:solidFill>
            <a:srgbClr val="D5D5D5"/>
          </a:solidFill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b="1">
              <a:solidFill>
                <a:srgbClr val="ECD882"/>
              </a:solidFill>
            </a:endParaRP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1847850" y="2971800"/>
            <a:ext cx="5867400" cy="1219200"/>
          </a:xfrm>
          <a:prstGeom prst="rect">
            <a:avLst/>
          </a:prstGeom>
          <a:solidFill>
            <a:srgbClr val="D5D5D5"/>
          </a:solidFill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001000" cy="685800"/>
          </a:xfrm>
        </p:spPr>
        <p:txBody>
          <a:bodyPr/>
          <a:lstStyle/>
          <a:p>
            <a:pPr eaLnBrk="1" hangingPunct="1"/>
            <a:r>
              <a:rPr lang="en-US"/>
              <a:t>Simple Tomasulo Data Structures</a:t>
            </a:r>
          </a:p>
        </p:txBody>
      </p:sp>
      <p:sp>
        <p:nvSpPr>
          <p:cNvPr id="12293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304800" y="4495800"/>
            <a:ext cx="4191000" cy="1373187"/>
          </a:xfrm>
        </p:spPr>
        <p:txBody>
          <a:bodyPr/>
          <a:lstStyle/>
          <a:p>
            <a:pPr eaLnBrk="1" hangingPunct="1">
              <a:spcBef>
                <a:spcPts val="0"/>
              </a:spcBef>
            </a:pPr>
            <a:r>
              <a:rPr lang="en-US" sz="1800" dirty="0"/>
              <a:t>RS:</a:t>
            </a:r>
          </a:p>
          <a:p>
            <a:pPr lvl="1" eaLnBrk="1" hangingPunct="1">
              <a:spcBef>
                <a:spcPts val="0"/>
              </a:spcBef>
            </a:pPr>
            <a:r>
              <a:rPr lang="en-US" sz="1600" dirty="0">
                <a:solidFill>
                  <a:srgbClr val="00B050"/>
                </a:solidFill>
              </a:rPr>
              <a:t>Status information</a:t>
            </a:r>
          </a:p>
          <a:p>
            <a:pPr lvl="2" eaLnBrk="1" hangingPunct="1">
              <a:spcBef>
                <a:spcPts val="0"/>
              </a:spcBef>
            </a:pPr>
            <a:r>
              <a:rPr lang="en-US" sz="1600" dirty="0">
                <a:solidFill>
                  <a:srgbClr val="00B050"/>
                </a:solidFill>
              </a:rPr>
              <a:t>R: Destination Register</a:t>
            </a:r>
          </a:p>
          <a:p>
            <a:pPr lvl="2" eaLnBrk="1" hangingPunct="1">
              <a:spcBef>
                <a:spcPts val="0"/>
              </a:spcBef>
            </a:pPr>
            <a:r>
              <a:rPr lang="en-US" sz="1600" dirty="0">
                <a:solidFill>
                  <a:srgbClr val="00B050"/>
                </a:solidFill>
              </a:rPr>
              <a:t>op: Operand (add, etc.)</a:t>
            </a:r>
          </a:p>
          <a:p>
            <a:pPr lvl="1" eaLnBrk="1" hangingPunct="1">
              <a:spcBef>
                <a:spcPts val="0"/>
              </a:spcBef>
            </a:pPr>
            <a:r>
              <a:rPr lang="en-US" sz="1600" dirty="0">
                <a:solidFill>
                  <a:srgbClr val="FF0000"/>
                </a:solidFill>
              </a:rPr>
              <a:t>Tags</a:t>
            </a:r>
          </a:p>
          <a:p>
            <a:pPr lvl="2" eaLnBrk="1" hangingPunct="1">
              <a:spcBef>
                <a:spcPts val="0"/>
              </a:spcBef>
            </a:pPr>
            <a:r>
              <a:rPr lang="en-US" sz="1600" dirty="0">
                <a:solidFill>
                  <a:srgbClr val="FF0000"/>
                </a:solidFill>
              </a:rPr>
              <a:t>T1, T2: source operand tags</a:t>
            </a:r>
          </a:p>
          <a:p>
            <a:pPr lvl="1" eaLnBrk="1" hangingPunct="1">
              <a:spcBef>
                <a:spcPts val="0"/>
              </a:spcBef>
            </a:pPr>
            <a:r>
              <a:rPr lang="en-US" sz="1600" dirty="0">
                <a:solidFill>
                  <a:schemeClr val="tx1"/>
                </a:solidFill>
              </a:rPr>
              <a:t>Values</a:t>
            </a:r>
          </a:p>
          <a:p>
            <a:pPr lvl="2" eaLnBrk="1" hangingPunct="1">
              <a:spcBef>
                <a:spcPts val="0"/>
              </a:spcBef>
            </a:pPr>
            <a:r>
              <a:rPr lang="en-US" sz="1600" dirty="0">
                <a:solidFill>
                  <a:schemeClr val="tx1"/>
                </a:solidFill>
              </a:rPr>
              <a:t>V1, V2: source operand values</a:t>
            </a:r>
          </a:p>
          <a:p>
            <a:pPr lvl="2" eaLnBrk="1" hangingPunct="1"/>
            <a:endParaRPr lang="en-US" sz="1600" dirty="0">
              <a:solidFill>
                <a:srgbClr val="00B050"/>
              </a:solidFill>
            </a:endParaRPr>
          </a:p>
          <a:p>
            <a:pPr lvl="3" eaLnBrk="1" hangingPunct="1"/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6267450" y="1524000"/>
            <a:ext cx="9144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1">
                <a:solidFill>
                  <a:srgbClr val="FFFFFF"/>
                </a:solidFill>
              </a:rPr>
              <a:t>value</a:t>
            </a:r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6267450" y="18288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b="1">
              <a:solidFill>
                <a:srgbClr val="FFFFFF"/>
              </a:solidFill>
            </a:endParaRPr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6267450" y="19812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b="1">
              <a:solidFill>
                <a:srgbClr val="FFFFFF"/>
              </a:solidFill>
            </a:endParaRPr>
          </a:p>
        </p:txBody>
      </p:sp>
      <p:sp>
        <p:nvSpPr>
          <p:cNvPr id="12297" name="Rectangle 9"/>
          <p:cNvSpPr>
            <a:spLocks noChangeArrowheads="1"/>
          </p:cNvSpPr>
          <p:nvPr/>
        </p:nvSpPr>
        <p:spPr bwMode="auto">
          <a:xfrm>
            <a:off x="6267450" y="21336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b="1">
              <a:solidFill>
                <a:srgbClr val="FFFFFF"/>
              </a:solidFill>
            </a:endParaRPr>
          </a:p>
        </p:txBody>
      </p:sp>
      <p:sp>
        <p:nvSpPr>
          <p:cNvPr id="12298" name="Rectangle 10"/>
          <p:cNvSpPr>
            <a:spLocks noChangeArrowheads="1"/>
          </p:cNvSpPr>
          <p:nvPr/>
        </p:nvSpPr>
        <p:spPr bwMode="auto">
          <a:xfrm>
            <a:off x="6267450" y="22860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b="1">
              <a:solidFill>
                <a:srgbClr val="FFFFFF"/>
              </a:solidFill>
            </a:endParaRPr>
          </a:p>
        </p:txBody>
      </p:sp>
      <p:sp>
        <p:nvSpPr>
          <p:cNvPr id="12299" name="Rectangle 11"/>
          <p:cNvSpPr>
            <a:spLocks noChangeArrowheads="1"/>
          </p:cNvSpPr>
          <p:nvPr/>
        </p:nvSpPr>
        <p:spPr bwMode="auto">
          <a:xfrm>
            <a:off x="5810250" y="3048000"/>
            <a:ext cx="9144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1">
                <a:solidFill>
                  <a:srgbClr val="FFFFFF"/>
                </a:solidFill>
              </a:rPr>
              <a:t>V1</a:t>
            </a:r>
          </a:p>
        </p:txBody>
      </p:sp>
      <p:sp>
        <p:nvSpPr>
          <p:cNvPr id="12300" name="Rectangle 12"/>
          <p:cNvSpPr>
            <a:spLocks noChangeArrowheads="1"/>
          </p:cNvSpPr>
          <p:nvPr/>
        </p:nvSpPr>
        <p:spPr bwMode="auto">
          <a:xfrm>
            <a:off x="5810250" y="33528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b="1">
              <a:solidFill>
                <a:srgbClr val="FFFFFF"/>
              </a:solidFill>
            </a:endParaRPr>
          </a:p>
        </p:txBody>
      </p:sp>
      <p:sp>
        <p:nvSpPr>
          <p:cNvPr id="12301" name="Rectangle 13"/>
          <p:cNvSpPr>
            <a:spLocks noChangeArrowheads="1"/>
          </p:cNvSpPr>
          <p:nvPr/>
        </p:nvSpPr>
        <p:spPr bwMode="auto">
          <a:xfrm>
            <a:off x="5810250" y="35052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b="1">
              <a:solidFill>
                <a:srgbClr val="FFFFFF"/>
              </a:solidFill>
            </a:endParaRPr>
          </a:p>
        </p:txBody>
      </p:sp>
      <p:sp>
        <p:nvSpPr>
          <p:cNvPr id="12302" name="Rectangle 14"/>
          <p:cNvSpPr>
            <a:spLocks noChangeArrowheads="1"/>
          </p:cNvSpPr>
          <p:nvPr/>
        </p:nvSpPr>
        <p:spPr bwMode="auto">
          <a:xfrm>
            <a:off x="5810250" y="36576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b="1">
              <a:solidFill>
                <a:srgbClr val="FFFFFF"/>
              </a:solidFill>
            </a:endParaRPr>
          </a:p>
        </p:txBody>
      </p:sp>
      <p:sp>
        <p:nvSpPr>
          <p:cNvPr id="12303" name="Rectangle 15"/>
          <p:cNvSpPr>
            <a:spLocks noChangeArrowheads="1"/>
          </p:cNvSpPr>
          <p:nvPr/>
        </p:nvSpPr>
        <p:spPr bwMode="auto">
          <a:xfrm>
            <a:off x="5810250" y="38100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b="1">
              <a:solidFill>
                <a:srgbClr val="FFFFFF"/>
              </a:solidFill>
            </a:endParaRPr>
          </a:p>
        </p:txBody>
      </p:sp>
      <p:sp>
        <p:nvSpPr>
          <p:cNvPr id="12304" name="Rectangle 16"/>
          <p:cNvSpPr>
            <a:spLocks noChangeArrowheads="1"/>
          </p:cNvSpPr>
          <p:nvPr/>
        </p:nvSpPr>
        <p:spPr bwMode="auto">
          <a:xfrm>
            <a:off x="6724650" y="3048000"/>
            <a:ext cx="9144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1">
                <a:solidFill>
                  <a:srgbClr val="FFFFFF"/>
                </a:solidFill>
              </a:rPr>
              <a:t>V2</a:t>
            </a:r>
          </a:p>
        </p:txBody>
      </p:sp>
      <p:sp>
        <p:nvSpPr>
          <p:cNvPr id="12305" name="Rectangle 17"/>
          <p:cNvSpPr>
            <a:spLocks noChangeArrowheads="1"/>
          </p:cNvSpPr>
          <p:nvPr/>
        </p:nvSpPr>
        <p:spPr bwMode="auto">
          <a:xfrm>
            <a:off x="6724650" y="33528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b="1">
              <a:solidFill>
                <a:srgbClr val="FFFFFF"/>
              </a:solidFill>
            </a:endParaRPr>
          </a:p>
        </p:txBody>
      </p:sp>
      <p:sp>
        <p:nvSpPr>
          <p:cNvPr id="12306" name="Rectangle 18"/>
          <p:cNvSpPr>
            <a:spLocks noChangeArrowheads="1"/>
          </p:cNvSpPr>
          <p:nvPr/>
        </p:nvSpPr>
        <p:spPr bwMode="auto">
          <a:xfrm>
            <a:off x="6724650" y="35052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b="1">
              <a:solidFill>
                <a:srgbClr val="FFFFFF"/>
              </a:solidFill>
            </a:endParaRPr>
          </a:p>
        </p:txBody>
      </p:sp>
      <p:sp>
        <p:nvSpPr>
          <p:cNvPr id="12307" name="Rectangle 19"/>
          <p:cNvSpPr>
            <a:spLocks noChangeArrowheads="1"/>
          </p:cNvSpPr>
          <p:nvPr/>
        </p:nvSpPr>
        <p:spPr bwMode="auto">
          <a:xfrm>
            <a:off x="6724650" y="36576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b="1">
              <a:solidFill>
                <a:srgbClr val="FFFFFF"/>
              </a:solidFill>
            </a:endParaRPr>
          </a:p>
        </p:txBody>
      </p:sp>
      <p:sp>
        <p:nvSpPr>
          <p:cNvPr id="12308" name="Rectangle 20"/>
          <p:cNvSpPr>
            <a:spLocks noChangeArrowheads="1"/>
          </p:cNvSpPr>
          <p:nvPr/>
        </p:nvSpPr>
        <p:spPr bwMode="auto">
          <a:xfrm>
            <a:off x="6724650" y="38100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b="1">
              <a:solidFill>
                <a:srgbClr val="FFFFFF"/>
              </a:solidFill>
            </a:endParaRPr>
          </a:p>
        </p:txBody>
      </p:sp>
      <p:sp>
        <p:nvSpPr>
          <p:cNvPr id="12309" name="Line 21"/>
          <p:cNvSpPr>
            <a:spLocks noChangeShapeType="1"/>
          </p:cNvSpPr>
          <p:nvPr/>
        </p:nvSpPr>
        <p:spPr bwMode="auto">
          <a:xfrm>
            <a:off x="6419850" y="2438400"/>
            <a:ext cx="0" cy="609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hangingPunct="0"/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2310" name="Line 22"/>
          <p:cNvSpPr>
            <a:spLocks noChangeShapeType="1"/>
          </p:cNvSpPr>
          <p:nvPr/>
        </p:nvSpPr>
        <p:spPr bwMode="auto">
          <a:xfrm>
            <a:off x="7029450" y="2438400"/>
            <a:ext cx="0" cy="609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hangingPunct="0"/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2311" name="Rectangle 23"/>
          <p:cNvSpPr>
            <a:spLocks noChangeArrowheads="1"/>
          </p:cNvSpPr>
          <p:nvPr/>
        </p:nvSpPr>
        <p:spPr bwMode="auto">
          <a:xfrm>
            <a:off x="6267450" y="4267200"/>
            <a:ext cx="9144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1">
                <a:solidFill>
                  <a:srgbClr val="FFFFFF"/>
                </a:solidFill>
              </a:rPr>
              <a:t>FU</a:t>
            </a:r>
          </a:p>
        </p:txBody>
      </p:sp>
      <p:sp>
        <p:nvSpPr>
          <p:cNvPr id="12312" name="Line 24"/>
          <p:cNvSpPr>
            <a:spLocks noChangeShapeType="1"/>
          </p:cNvSpPr>
          <p:nvPr/>
        </p:nvSpPr>
        <p:spPr bwMode="auto">
          <a:xfrm>
            <a:off x="6419850" y="3962400"/>
            <a:ext cx="0" cy="304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hangingPunct="0"/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2313" name="Line 25"/>
          <p:cNvSpPr>
            <a:spLocks noChangeShapeType="1"/>
          </p:cNvSpPr>
          <p:nvPr/>
        </p:nvSpPr>
        <p:spPr bwMode="auto">
          <a:xfrm>
            <a:off x="7029450" y="3962400"/>
            <a:ext cx="0" cy="304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hangingPunct="0"/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2314" name="Freeform 26"/>
          <p:cNvSpPr>
            <a:spLocks/>
          </p:cNvSpPr>
          <p:nvPr/>
        </p:nvSpPr>
        <p:spPr bwMode="auto">
          <a:xfrm>
            <a:off x="6724650" y="2744788"/>
            <a:ext cx="1200150" cy="2130425"/>
          </a:xfrm>
          <a:custGeom>
            <a:avLst/>
            <a:gdLst>
              <a:gd name="T0" fmla="*/ 0 w 768"/>
              <a:gd name="T1" fmla="*/ 1826079 h 1344"/>
              <a:gd name="T2" fmla="*/ 0 w 768"/>
              <a:gd name="T3" fmla="*/ 2130425 h 1344"/>
              <a:gd name="T4" fmla="*/ 1200150 w 768"/>
              <a:gd name="T5" fmla="*/ 2130425 h 1344"/>
              <a:gd name="T6" fmla="*/ 1200150 w 768"/>
              <a:gd name="T7" fmla="*/ 0 h 1344"/>
              <a:gd name="T8" fmla="*/ 600075 w 768"/>
              <a:gd name="T9" fmla="*/ 0 h 1344"/>
              <a:gd name="T10" fmla="*/ 600075 w 768"/>
              <a:gd name="T11" fmla="*/ 304346 h 134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768"/>
              <a:gd name="T19" fmla="*/ 0 h 1344"/>
              <a:gd name="T20" fmla="*/ 768 w 768"/>
              <a:gd name="T21" fmla="*/ 1344 h 134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768" h="1344">
                <a:moveTo>
                  <a:pt x="0" y="1152"/>
                </a:moveTo>
                <a:lnTo>
                  <a:pt x="0" y="1344"/>
                </a:lnTo>
                <a:lnTo>
                  <a:pt x="768" y="1344"/>
                </a:lnTo>
                <a:lnTo>
                  <a:pt x="768" y="0"/>
                </a:lnTo>
                <a:lnTo>
                  <a:pt x="384" y="0"/>
                </a:lnTo>
                <a:lnTo>
                  <a:pt x="384" y="192"/>
                </a:lnTo>
              </a:path>
            </a:pathLst>
          </a:cu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hangingPunct="0"/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2315" name="Freeform 27"/>
          <p:cNvSpPr>
            <a:spLocks/>
          </p:cNvSpPr>
          <p:nvPr/>
        </p:nvSpPr>
        <p:spPr bwMode="auto">
          <a:xfrm>
            <a:off x="6115050" y="2743200"/>
            <a:ext cx="1219200" cy="304800"/>
          </a:xfrm>
          <a:custGeom>
            <a:avLst/>
            <a:gdLst>
              <a:gd name="T0" fmla="*/ 1219200 w 768"/>
              <a:gd name="T1" fmla="*/ 0 h 192"/>
              <a:gd name="T2" fmla="*/ 0 w 768"/>
              <a:gd name="T3" fmla="*/ 0 h 192"/>
              <a:gd name="T4" fmla="*/ 0 w 768"/>
              <a:gd name="T5" fmla="*/ 304800 h 192"/>
              <a:gd name="T6" fmla="*/ 0 60000 65536"/>
              <a:gd name="T7" fmla="*/ 0 60000 65536"/>
              <a:gd name="T8" fmla="*/ 0 60000 65536"/>
              <a:gd name="T9" fmla="*/ 0 w 768"/>
              <a:gd name="T10" fmla="*/ 0 h 192"/>
              <a:gd name="T11" fmla="*/ 768 w 768"/>
              <a:gd name="T12" fmla="*/ 192 h 1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68" h="192">
                <a:moveTo>
                  <a:pt x="768" y="0"/>
                </a:moveTo>
                <a:lnTo>
                  <a:pt x="0" y="0"/>
                </a:lnTo>
                <a:lnTo>
                  <a:pt x="0" y="192"/>
                </a:lnTo>
              </a:path>
            </a:pathLst>
          </a:cu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hangingPunct="0"/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2316" name="Freeform 28"/>
          <p:cNvSpPr>
            <a:spLocks/>
          </p:cNvSpPr>
          <p:nvPr/>
        </p:nvSpPr>
        <p:spPr bwMode="auto">
          <a:xfrm>
            <a:off x="6724650" y="1219200"/>
            <a:ext cx="1200150" cy="1828800"/>
          </a:xfrm>
          <a:custGeom>
            <a:avLst/>
            <a:gdLst>
              <a:gd name="T0" fmla="*/ 1200150 w 768"/>
              <a:gd name="T1" fmla="*/ 1828800 h 1152"/>
              <a:gd name="T2" fmla="*/ 1200150 w 768"/>
              <a:gd name="T3" fmla="*/ 0 h 1152"/>
              <a:gd name="T4" fmla="*/ 0 w 768"/>
              <a:gd name="T5" fmla="*/ 0 h 1152"/>
              <a:gd name="T6" fmla="*/ 0 w 768"/>
              <a:gd name="T7" fmla="*/ 304800 h 1152"/>
              <a:gd name="T8" fmla="*/ 0 60000 65536"/>
              <a:gd name="T9" fmla="*/ 0 60000 65536"/>
              <a:gd name="T10" fmla="*/ 0 60000 65536"/>
              <a:gd name="T11" fmla="*/ 0 60000 65536"/>
              <a:gd name="T12" fmla="*/ 0 w 768"/>
              <a:gd name="T13" fmla="*/ 0 h 1152"/>
              <a:gd name="T14" fmla="*/ 768 w 768"/>
              <a:gd name="T15" fmla="*/ 1152 h 115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68" h="1152">
                <a:moveTo>
                  <a:pt x="768" y="1152"/>
                </a:moveTo>
                <a:lnTo>
                  <a:pt x="768" y="0"/>
                </a:lnTo>
                <a:lnTo>
                  <a:pt x="0" y="0"/>
                </a:lnTo>
                <a:lnTo>
                  <a:pt x="0" y="192"/>
                </a:lnTo>
              </a:path>
            </a:pathLst>
          </a:cu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hangingPunct="0"/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2317" name="AutoShape 29"/>
          <p:cNvSpPr>
            <a:spLocks noChangeArrowheads="1"/>
          </p:cNvSpPr>
          <p:nvPr/>
        </p:nvSpPr>
        <p:spPr bwMode="auto">
          <a:xfrm>
            <a:off x="7258050" y="2667000"/>
            <a:ext cx="152400" cy="152400"/>
          </a:xfrm>
          <a:prstGeom prst="flowChartConnector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2318" name="AutoShape 30"/>
          <p:cNvSpPr>
            <a:spLocks noChangeArrowheads="1"/>
          </p:cNvSpPr>
          <p:nvPr/>
        </p:nvSpPr>
        <p:spPr bwMode="auto">
          <a:xfrm>
            <a:off x="7848600" y="2667000"/>
            <a:ext cx="152400" cy="152400"/>
          </a:xfrm>
          <a:prstGeom prst="flowChartConnector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2319" name="Rectangle 31"/>
          <p:cNvSpPr>
            <a:spLocks noChangeArrowheads="1"/>
          </p:cNvSpPr>
          <p:nvPr/>
        </p:nvSpPr>
        <p:spPr bwMode="auto">
          <a:xfrm>
            <a:off x="4514850" y="1524000"/>
            <a:ext cx="457200" cy="304800"/>
          </a:xfrm>
          <a:prstGeom prst="rect">
            <a:avLst/>
          </a:prstGeom>
          <a:solidFill>
            <a:srgbClr val="FF0909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1">
                <a:solidFill>
                  <a:srgbClr val="FFFFFF"/>
                </a:solidFill>
              </a:rPr>
              <a:t>T</a:t>
            </a:r>
          </a:p>
        </p:txBody>
      </p:sp>
      <p:sp>
        <p:nvSpPr>
          <p:cNvPr id="12320" name="Rectangle 32"/>
          <p:cNvSpPr>
            <a:spLocks noChangeArrowheads="1"/>
          </p:cNvSpPr>
          <p:nvPr/>
        </p:nvSpPr>
        <p:spPr bwMode="auto">
          <a:xfrm>
            <a:off x="4514850" y="1828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b="1">
              <a:solidFill>
                <a:srgbClr val="FFFFFF"/>
              </a:solidFill>
            </a:endParaRPr>
          </a:p>
        </p:txBody>
      </p:sp>
      <p:sp>
        <p:nvSpPr>
          <p:cNvPr id="12321" name="Rectangle 33"/>
          <p:cNvSpPr>
            <a:spLocks noChangeArrowheads="1"/>
          </p:cNvSpPr>
          <p:nvPr/>
        </p:nvSpPr>
        <p:spPr bwMode="auto">
          <a:xfrm>
            <a:off x="4514850" y="19812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b="1">
              <a:solidFill>
                <a:srgbClr val="FFFFFF"/>
              </a:solidFill>
            </a:endParaRPr>
          </a:p>
        </p:txBody>
      </p:sp>
      <p:sp>
        <p:nvSpPr>
          <p:cNvPr id="12322" name="Rectangle 34"/>
          <p:cNvSpPr>
            <a:spLocks noChangeArrowheads="1"/>
          </p:cNvSpPr>
          <p:nvPr/>
        </p:nvSpPr>
        <p:spPr bwMode="auto">
          <a:xfrm>
            <a:off x="4514850" y="2133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b="1">
              <a:solidFill>
                <a:srgbClr val="FFFFFF"/>
              </a:solidFill>
            </a:endParaRPr>
          </a:p>
        </p:txBody>
      </p:sp>
      <p:sp>
        <p:nvSpPr>
          <p:cNvPr id="12323" name="Rectangle 35"/>
          <p:cNvSpPr>
            <a:spLocks noChangeArrowheads="1"/>
          </p:cNvSpPr>
          <p:nvPr/>
        </p:nvSpPr>
        <p:spPr bwMode="auto">
          <a:xfrm>
            <a:off x="4514850" y="22860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b="1">
              <a:solidFill>
                <a:srgbClr val="FFFFFF"/>
              </a:solidFill>
            </a:endParaRPr>
          </a:p>
        </p:txBody>
      </p:sp>
      <p:sp>
        <p:nvSpPr>
          <p:cNvPr id="12324" name="Rectangle 36"/>
          <p:cNvSpPr>
            <a:spLocks noChangeArrowheads="1"/>
          </p:cNvSpPr>
          <p:nvPr/>
        </p:nvSpPr>
        <p:spPr bwMode="auto">
          <a:xfrm>
            <a:off x="4743450" y="3048000"/>
            <a:ext cx="457200" cy="304800"/>
          </a:xfrm>
          <a:prstGeom prst="rect">
            <a:avLst/>
          </a:prstGeom>
          <a:solidFill>
            <a:srgbClr val="FF0909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1">
                <a:solidFill>
                  <a:srgbClr val="FFFFFF"/>
                </a:solidFill>
              </a:rPr>
              <a:t>T2</a:t>
            </a:r>
          </a:p>
        </p:txBody>
      </p:sp>
      <p:sp>
        <p:nvSpPr>
          <p:cNvPr id="12325" name="Rectangle 37"/>
          <p:cNvSpPr>
            <a:spLocks noChangeArrowheads="1"/>
          </p:cNvSpPr>
          <p:nvPr/>
        </p:nvSpPr>
        <p:spPr bwMode="auto">
          <a:xfrm>
            <a:off x="4286250" y="3048000"/>
            <a:ext cx="457200" cy="304800"/>
          </a:xfrm>
          <a:prstGeom prst="rect">
            <a:avLst/>
          </a:prstGeom>
          <a:solidFill>
            <a:srgbClr val="FF0909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1">
                <a:solidFill>
                  <a:srgbClr val="FFFFFF"/>
                </a:solidFill>
              </a:rPr>
              <a:t>T1</a:t>
            </a:r>
          </a:p>
        </p:txBody>
      </p:sp>
      <p:sp>
        <p:nvSpPr>
          <p:cNvPr id="12326" name="Rectangle 38"/>
          <p:cNvSpPr>
            <a:spLocks noChangeArrowheads="1"/>
          </p:cNvSpPr>
          <p:nvPr/>
        </p:nvSpPr>
        <p:spPr bwMode="auto">
          <a:xfrm>
            <a:off x="3829050" y="3048000"/>
            <a:ext cx="457200" cy="304800"/>
          </a:xfrm>
          <a:prstGeom prst="rect">
            <a:avLst/>
          </a:prstGeom>
          <a:solidFill>
            <a:srgbClr val="FF0909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1">
                <a:solidFill>
                  <a:srgbClr val="FFFFFF"/>
                </a:solidFill>
              </a:rPr>
              <a:t>T</a:t>
            </a:r>
          </a:p>
        </p:txBody>
      </p:sp>
      <p:sp>
        <p:nvSpPr>
          <p:cNvPr id="12327" name="Rectangle 39"/>
          <p:cNvSpPr>
            <a:spLocks noChangeArrowheads="1"/>
          </p:cNvSpPr>
          <p:nvPr/>
        </p:nvSpPr>
        <p:spPr bwMode="auto">
          <a:xfrm>
            <a:off x="3829050" y="3352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b="1">
              <a:solidFill>
                <a:srgbClr val="FFFFFF"/>
              </a:solidFill>
            </a:endParaRPr>
          </a:p>
        </p:txBody>
      </p:sp>
      <p:sp>
        <p:nvSpPr>
          <p:cNvPr id="12328" name="Rectangle 40"/>
          <p:cNvSpPr>
            <a:spLocks noChangeArrowheads="1"/>
          </p:cNvSpPr>
          <p:nvPr/>
        </p:nvSpPr>
        <p:spPr bwMode="auto">
          <a:xfrm>
            <a:off x="3829050" y="35052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b="1">
              <a:solidFill>
                <a:srgbClr val="FFFFFF"/>
              </a:solidFill>
            </a:endParaRPr>
          </a:p>
        </p:txBody>
      </p:sp>
      <p:sp>
        <p:nvSpPr>
          <p:cNvPr id="12329" name="Rectangle 41"/>
          <p:cNvSpPr>
            <a:spLocks noChangeArrowheads="1"/>
          </p:cNvSpPr>
          <p:nvPr/>
        </p:nvSpPr>
        <p:spPr bwMode="auto">
          <a:xfrm>
            <a:off x="3829050" y="3657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b="1">
              <a:solidFill>
                <a:srgbClr val="FFFFFF"/>
              </a:solidFill>
            </a:endParaRPr>
          </a:p>
        </p:txBody>
      </p:sp>
      <p:sp>
        <p:nvSpPr>
          <p:cNvPr id="12330" name="Rectangle 42"/>
          <p:cNvSpPr>
            <a:spLocks noChangeArrowheads="1"/>
          </p:cNvSpPr>
          <p:nvPr/>
        </p:nvSpPr>
        <p:spPr bwMode="auto">
          <a:xfrm>
            <a:off x="3829050" y="38100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b="1">
              <a:solidFill>
                <a:srgbClr val="FFFFFF"/>
              </a:solidFill>
            </a:endParaRPr>
          </a:p>
        </p:txBody>
      </p:sp>
      <p:sp>
        <p:nvSpPr>
          <p:cNvPr id="12331" name="Rectangle 43"/>
          <p:cNvSpPr>
            <a:spLocks noChangeArrowheads="1"/>
          </p:cNvSpPr>
          <p:nvPr/>
        </p:nvSpPr>
        <p:spPr bwMode="auto">
          <a:xfrm>
            <a:off x="3371850" y="3048000"/>
            <a:ext cx="457200" cy="304800"/>
          </a:xfrm>
          <a:prstGeom prst="rect">
            <a:avLst/>
          </a:prstGeom>
          <a:solidFill>
            <a:srgbClr val="00B050"/>
          </a:solidFill>
          <a:ln w="28575">
            <a:solidFill>
              <a:srgbClr val="00B05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1">
                <a:solidFill>
                  <a:srgbClr val="FFFFFF"/>
                </a:solidFill>
              </a:rPr>
              <a:t>op</a:t>
            </a:r>
          </a:p>
        </p:txBody>
      </p:sp>
      <p:sp>
        <p:nvSpPr>
          <p:cNvPr id="12332" name="Rectangle 44"/>
          <p:cNvSpPr>
            <a:spLocks noChangeArrowheads="1"/>
          </p:cNvSpPr>
          <p:nvPr/>
        </p:nvSpPr>
        <p:spPr bwMode="auto">
          <a:xfrm>
            <a:off x="3371850" y="3352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B05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b="1">
              <a:solidFill>
                <a:srgbClr val="FFFFFF"/>
              </a:solidFill>
            </a:endParaRPr>
          </a:p>
        </p:txBody>
      </p:sp>
      <p:sp>
        <p:nvSpPr>
          <p:cNvPr id="12333" name="Rectangle 45"/>
          <p:cNvSpPr>
            <a:spLocks noChangeArrowheads="1"/>
          </p:cNvSpPr>
          <p:nvPr/>
        </p:nvSpPr>
        <p:spPr bwMode="auto">
          <a:xfrm>
            <a:off x="3371850" y="35052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B05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b="1">
              <a:solidFill>
                <a:srgbClr val="FFFFFF"/>
              </a:solidFill>
            </a:endParaRPr>
          </a:p>
        </p:txBody>
      </p:sp>
      <p:sp>
        <p:nvSpPr>
          <p:cNvPr id="12334" name="Rectangle 46"/>
          <p:cNvSpPr>
            <a:spLocks noChangeArrowheads="1"/>
          </p:cNvSpPr>
          <p:nvPr/>
        </p:nvSpPr>
        <p:spPr bwMode="auto">
          <a:xfrm>
            <a:off x="3371850" y="3657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B05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b="1">
              <a:solidFill>
                <a:srgbClr val="FFFFFF"/>
              </a:solidFill>
            </a:endParaRPr>
          </a:p>
        </p:txBody>
      </p:sp>
      <p:sp>
        <p:nvSpPr>
          <p:cNvPr id="12335" name="Rectangle 47"/>
          <p:cNvSpPr>
            <a:spLocks noChangeArrowheads="1"/>
          </p:cNvSpPr>
          <p:nvPr/>
        </p:nvSpPr>
        <p:spPr bwMode="auto">
          <a:xfrm>
            <a:off x="3371850" y="38100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B05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b="1">
              <a:solidFill>
                <a:srgbClr val="FFFFFF"/>
              </a:solidFill>
            </a:endParaRPr>
          </a:p>
        </p:txBody>
      </p:sp>
      <p:sp>
        <p:nvSpPr>
          <p:cNvPr id="12336" name="Rectangle 48"/>
          <p:cNvSpPr>
            <a:spLocks noChangeArrowheads="1"/>
          </p:cNvSpPr>
          <p:nvPr/>
        </p:nvSpPr>
        <p:spPr bwMode="auto">
          <a:xfrm>
            <a:off x="4743450" y="3352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1">
                <a:solidFill>
                  <a:srgbClr val="FF0909"/>
                </a:solidFill>
              </a:rPr>
              <a:t>==</a:t>
            </a:r>
          </a:p>
        </p:txBody>
      </p:sp>
      <p:sp>
        <p:nvSpPr>
          <p:cNvPr id="12337" name="Rectangle 49"/>
          <p:cNvSpPr>
            <a:spLocks noChangeArrowheads="1"/>
          </p:cNvSpPr>
          <p:nvPr/>
        </p:nvSpPr>
        <p:spPr bwMode="auto">
          <a:xfrm>
            <a:off x="4743450" y="35052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1">
                <a:solidFill>
                  <a:srgbClr val="FF0909"/>
                </a:solidFill>
              </a:rPr>
              <a:t>==</a:t>
            </a:r>
          </a:p>
        </p:txBody>
      </p:sp>
      <p:sp>
        <p:nvSpPr>
          <p:cNvPr id="12338" name="Rectangle 50"/>
          <p:cNvSpPr>
            <a:spLocks noChangeArrowheads="1"/>
          </p:cNvSpPr>
          <p:nvPr/>
        </p:nvSpPr>
        <p:spPr bwMode="auto">
          <a:xfrm>
            <a:off x="4743450" y="3657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1">
                <a:solidFill>
                  <a:srgbClr val="FF0909"/>
                </a:solidFill>
              </a:rPr>
              <a:t>==</a:t>
            </a:r>
          </a:p>
        </p:txBody>
      </p:sp>
      <p:sp>
        <p:nvSpPr>
          <p:cNvPr id="12339" name="Rectangle 51"/>
          <p:cNvSpPr>
            <a:spLocks noChangeArrowheads="1"/>
          </p:cNvSpPr>
          <p:nvPr/>
        </p:nvSpPr>
        <p:spPr bwMode="auto">
          <a:xfrm>
            <a:off x="4743450" y="38100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1">
                <a:solidFill>
                  <a:srgbClr val="FF0909"/>
                </a:solidFill>
              </a:rPr>
              <a:t>==</a:t>
            </a:r>
          </a:p>
        </p:txBody>
      </p:sp>
      <p:sp>
        <p:nvSpPr>
          <p:cNvPr id="12340" name="Line 52"/>
          <p:cNvSpPr>
            <a:spLocks noChangeShapeType="1"/>
          </p:cNvSpPr>
          <p:nvPr/>
        </p:nvSpPr>
        <p:spPr bwMode="auto">
          <a:xfrm flipV="1">
            <a:off x="1009650" y="3657600"/>
            <a:ext cx="19050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hangingPunct="0"/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2341" name="Freeform 53"/>
          <p:cNvSpPr>
            <a:spLocks/>
          </p:cNvSpPr>
          <p:nvPr/>
        </p:nvSpPr>
        <p:spPr bwMode="auto">
          <a:xfrm>
            <a:off x="4743450" y="1214438"/>
            <a:ext cx="609600" cy="3656012"/>
          </a:xfrm>
          <a:custGeom>
            <a:avLst/>
            <a:gdLst>
              <a:gd name="T0" fmla="*/ 0 w 240"/>
              <a:gd name="T1" fmla="*/ 3351344 h 2304"/>
              <a:gd name="T2" fmla="*/ 0 w 240"/>
              <a:gd name="T3" fmla="*/ 3656012 h 2304"/>
              <a:gd name="T4" fmla="*/ 609600 w 240"/>
              <a:gd name="T5" fmla="*/ 3656012 h 2304"/>
              <a:gd name="T6" fmla="*/ 609600 w 240"/>
              <a:gd name="T7" fmla="*/ 0 h 2304"/>
              <a:gd name="T8" fmla="*/ 0 w 240"/>
              <a:gd name="T9" fmla="*/ 0 h 2304"/>
              <a:gd name="T10" fmla="*/ 0 w 240"/>
              <a:gd name="T11" fmla="*/ 304668 h 230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40"/>
              <a:gd name="T19" fmla="*/ 0 h 2304"/>
              <a:gd name="T20" fmla="*/ 240 w 240"/>
              <a:gd name="T21" fmla="*/ 2304 h 230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40" h="2304">
                <a:moveTo>
                  <a:pt x="0" y="2112"/>
                </a:moveTo>
                <a:lnTo>
                  <a:pt x="0" y="2304"/>
                </a:lnTo>
                <a:lnTo>
                  <a:pt x="240" y="2304"/>
                </a:lnTo>
                <a:lnTo>
                  <a:pt x="240" y="0"/>
                </a:lnTo>
                <a:lnTo>
                  <a:pt x="0" y="0"/>
                </a:lnTo>
                <a:lnTo>
                  <a:pt x="0" y="192"/>
                </a:lnTo>
              </a:path>
            </a:pathLst>
          </a:custGeom>
          <a:noFill/>
          <a:ln w="28575">
            <a:solidFill>
              <a:srgbClr val="FF090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hangingPunct="0"/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2342" name="Freeform 54"/>
          <p:cNvSpPr>
            <a:spLocks/>
          </p:cNvSpPr>
          <p:nvPr/>
        </p:nvSpPr>
        <p:spPr bwMode="auto">
          <a:xfrm>
            <a:off x="4057650" y="3962400"/>
            <a:ext cx="457200" cy="457200"/>
          </a:xfrm>
          <a:custGeom>
            <a:avLst/>
            <a:gdLst>
              <a:gd name="T0" fmla="*/ 0 w 864"/>
              <a:gd name="T1" fmla="*/ 0 h 288"/>
              <a:gd name="T2" fmla="*/ 0 w 864"/>
              <a:gd name="T3" fmla="*/ 457200 h 288"/>
              <a:gd name="T4" fmla="*/ 457200 w 864"/>
              <a:gd name="T5" fmla="*/ 457200 h 288"/>
              <a:gd name="T6" fmla="*/ 0 60000 65536"/>
              <a:gd name="T7" fmla="*/ 0 60000 65536"/>
              <a:gd name="T8" fmla="*/ 0 60000 65536"/>
              <a:gd name="T9" fmla="*/ 0 w 864"/>
              <a:gd name="T10" fmla="*/ 0 h 288"/>
              <a:gd name="T11" fmla="*/ 864 w 864"/>
              <a:gd name="T12" fmla="*/ 288 h 2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64" h="288">
                <a:moveTo>
                  <a:pt x="0" y="0"/>
                </a:moveTo>
                <a:lnTo>
                  <a:pt x="0" y="288"/>
                </a:lnTo>
                <a:lnTo>
                  <a:pt x="864" y="288"/>
                </a:lnTo>
              </a:path>
            </a:pathLst>
          </a:custGeom>
          <a:noFill/>
          <a:ln w="28575">
            <a:solidFill>
              <a:srgbClr val="FF090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hangingPunct="0"/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2343" name="Freeform 55"/>
          <p:cNvSpPr>
            <a:spLocks/>
          </p:cNvSpPr>
          <p:nvPr/>
        </p:nvSpPr>
        <p:spPr bwMode="auto">
          <a:xfrm>
            <a:off x="2228850" y="1905000"/>
            <a:ext cx="2286000" cy="1752600"/>
          </a:xfrm>
          <a:custGeom>
            <a:avLst/>
            <a:gdLst>
              <a:gd name="T0" fmla="*/ 0 w 1728"/>
              <a:gd name="T1" fmla="*/ 1752600 h 1104"/>
              <a:gd name="T2" fmla="*/ 0 w 1728"/>
              <a:gd name="T3" fmla="*/ 0 h 1104"/>
              <a:gd name="T4" fmla="*/ 2286000 w 1728"/>
              <a:gd name="T5" fmla="*/ 0 h 1104"/>
              <a:gd name="T6" fmla="*/ 0 60000 65536"/>
              <a:gd name="T7" fmla="*/ 0 60000 65536"/>
              <a:gd name="T8" fmla="*/ 0 60000 65536"/>
              <a:gd name="T9" fmla="*/ 0 w 1728"/>
              <a:gd name="T10" fmla="*/ 0 h 1104"/>
              <a:gd name="T11" fmla="*/ 1728 w 1728"/>
              <a:gd name="T12" fmla="*/ 1104 h 110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8" h="1104">
                <a:moveTo>
                  <a:pt x="0" y="1104"/>
                </a:moveTo>
                <a:lnTo>
                  <a:pt x="0" y="0"/>
                </a:lnTo>
                <a:lnTo>
                  <a:pt x="1728" y="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hangingPunct="0"/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2344" name="Freeform 56"/>
          <p:cNvSpPr>
            <a:spLocks/>
          </p:cNvSpPr>
          <p:nvPr/>
        </p:nvSpPr>
        <p:spPr bwMode="auto">
          <a:xfrm>
            <a:off x="2686050" y="2209800"/>
            <a:ext cx="1828800" cy="1447800"/>
          </a:xfrm>
          <a:custGeom>
            <a:avLst/>
            <a:gdLst>
              <a:gd name="T0" fmla="*/ 0 w 1728"/>
              <a:gd name="T1" fmla="*/ 1447800 h 1104"/>
              <a:gd name="T2" fmla="*/ 0 w 1728"/>
              <a:gd name="T3" fmla="*/ 0 h 1104"/>
              <a:gd name="T4" fmla="*/ 1828800 w 1728"/>
              <a:gd name="T5" fmla="*/ 0 h 1104"/>
              <a:gd name="T6" fmla="*/ 0 60000 65536"/>
              <a:gd name="T7" fmla="*/ 0 60000 65536"/>
              <a:gd name="T8" fmla="*/ 0 60000 65536"/>
              <a:gd name="T9" fmla="*/ 0 w 1728"/>
              <a:gd name="T10" fmla="*/ 0 h 1104"/>
              <a:gd name="T11" fmla="*/ 1728 w 1728"/>
              <a:gd name="T12" fmla="*/ 1104 h 110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8" h="1104">
                <a:moveTo>
                  <a:pt x="0" y="1104"/>
                </a:moveTo>
                <a:lnTo>
                  <a:pt x="0" y="0"/>
                </a:lnTo>
                <a:lnTo>
                  <a:pt x="1728" y="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hangingPunct="0"/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2345" name="Freeform 57"/>
          <p:cNvSpPr>
            <a:spLocks/>
          </p:cNvSpPr>
          <p:nvPr/>
        </p:nvSpPr>
        <p:spPr bwMode="auto">
          <a:xfrm>
            <a:off x="3143250" y="2362200"/>
            <a:ext cx="1371600" cy="685800"/>
          </a:xfrm>
          <a:custGeom>
            <a:avLst/>
            <a:gdLst>
              <a:gd name="T0" fmla="*/ 0 w 1728"/>
              <a:gd name="T1" fmla="*/ 685800 h 1104"/>
              <a:gd name="T2" fmla="*/ 0 w 1728"/>
              <a:gd name="T3" fmla="*/ 0 h 1104"/>
              <a:gd name="T4" fmla="*/ 1371600 w 1728"/>
              <a:gd name="T5" fmla="*/ 0 h 1104"/>
              <a:gd name="T6" fmla="*/ 0 60000 65536"/>
              <a:gd name="T7" fmla="*/ 0 60000 65536"/>
              <a:gd name="T8" fmla="*/ 0 60000 65536"/>
              <a:gd name="T9" fmla="*/ 0 w 1728"/>
              <a:gd name="T10" fmla="*/ 0 h 1104"/>
              <a:gd name="T11" fmla="*/ 1728 w 1728"/>
              <a:gd name="T12" fmla="*/ 1104 h 110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8" h="1104">
                <a:moveTo>
                  <a:pt x="0" y="1104"/>
                </a:moveTo>
                <a:lnTo>
                  <a:pt x="0" y="0"/>
                </a:lnTo>
                <a:lnTo>
                  <a:pt x="1728" y="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hangingPunct="0"/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2346" name="Freeform 58"/>
          <p:cNvSpPr>
            <a:spLocks/>
          </p:cNvSpPr>
          <p:nvPr/>
        </p:nvSpPr>
        <p:spPr bwMode="auto">
          <a:xfrm>
            <a:off x="4057650" y="2362200"/>
            <a:ext cx="533400" cy="685800"/>
          </a:xfrm>
          <a:custGeom>
            <a:avLst/>
            <a:gdLst>
              <a:gd name="T0" fmla="*/ 0 w 912"/>
              <a:gd name="T1" fmla="*/ 685800 h 432"/>
              <a:gd name="T2" fmla="*/ 0 w 912"/>
              <a:gd name="T3" fmla="*/ 228600 h 432"/>
              <a:gd name="T4" fmla="*/ 533400 w 912"/>
              <a:gd name="T5" fmla="*/ 228600 h 432"/>
              <a:gd name="T6" fmla="*/ 533400 w 912"/>
              <a:gd name="T7" fmla="*/ 0 h 432"/>
              <a:gd name="T8" fmla="*/ 0 60000 65536"/>
              <a:gd name="T9" fmla="*/ 0 60000 65536"/>
              <a:gd name="T10" fmla="*/ 0 60000 65536"/>
              <a:gd name="T11" fmla="*/ 0 60000 65536"/>
              <a:gd name="T12" fmla="*/ 0 w 912"/>
              <a:gd name="T13" fmla="*/ 0 h 432"/>
              <a:gd name="T14" fmla="*/ 912 w 912"/>
              <a:gd name="T15" fmla="*/ 432 h 43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12" h="432">
                <a:moveTo>
                  <a:pt x="0" y="432"/>
                </a:moveTo>
                <a:lnTo>
                  <a:pt x="0" y="144"/>
                </a:lnTo>
                <a:lnTo>
                  <a:pt x="912" y="144"/>
                </a:lnTo>
                <a:lnTo>
                  <a:pt x="912" y="0"/>
                </a:lnTo>
              </a:path>
            </a:pathLst>
          </a:custGeom>
          <a:noFill/>
          <a:ln w="28575">
            <a:solidFill>
              <a:srgbClr val="FF090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hangingPunct="0"/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2347" name="Freeform 59"/>
          <p:cNvSpPr>
            <a:spLocks/>
          </p:cNvSpPr>
          <p:nvPr/>
        </p:nvSpPr>
        <p:spPr bwMode="auto">
          <a:xfrm>
            <a:off x="4514850" y="1905000"/>
            <a:ext cx="228600" cy="1143000"/>
          </a:xfrm>
          <a:custGeom>
            <a:avLst/>
            <a:gdLst>
              <a:gd name="T0" fmla="*/ 228600 w 672"/>
              <a:gd name="T1" fmla="*/ 0 h 720"/>
              <a:gd name="T2" fmla="*/ 228600 w 672"/>
              <a:gd name="T3" fmla="*/ 838200 h 720"/>
              <a:gd name="T4" fmla="*/ 0 w 672"/>
              <a:gd name="T5" fmla="*/ 838200 h 720"/>
              <a:gd name="T6" fmla="*/ 0 w 672"/>
              <a:gd name="T7" fmla="*/ 1143000 h 720"/>
              <a:gd name="T8" fmla="*/ 0 60000 65536"/>
              <a:gd name="T9" fmla="*/ 0 60000 65536"/>
              <a:gd name="T10" fmla="*/ 0 60000 65536"/>
              <a:gd name="T11" fmla="*/ 0 60000 65536"/>
              <a:gd name="T12" fmla="*/ 0 w 672"/>
              <a:gd name="T13" fmla="*/ 0 h 720"/>
              <a:gd name="T14" fmla="*/ 672 w 672"/>
              <a:gd name="T15" fmla="*/ 720 h 72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2" h="720">
                <a:moveTo>
                  <a:pt x="672" y="0"/>
                </a:moveTo>
                <a:lnTo>
                  <a:pt x="672" y="528"/>
                </a:lnTo>
                <a:lnTo>
                  <a:pt x="0" y="528"/>
                </a:lnTo>
                <a:lnTo>
                  <a:pt x="0" y="720"/>
                </a:lnTo>
              </a:path>
            </a:pathLst>
          </a:custGeom>
          <a:noFill/>
          <a:ln w="28575">
            <a:solidFill>
              <a:srgbClr val="FF090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hangingPunct="0"/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2348" name="Freeform 60"/>
          <p:cNvSpPr>
            <a:spLocks/>
          </p:cNvSpPr>
          <p:nvPr/>
        </p:nvSpPr>
        <p:spPr bwMode="auto">
          <a:xfrm flipH="1">
            <a:off x="4895850" y="2209800"/>
            <a:ext cx="76200" cy="838200"/>
          </a:xfrm>
          <a:custGeom>
            <a:avLst/>
            <a:gdLst>
              <a:gd name="T0" fmla="*/ 76200 w 528"/>
              <a:gd name="T1" fmla="*/ 0 h 528"/>
              <a:gd name="T2" fmla="*/ 76200 w 528"/>
              <a:gd name="T3" fmla="*/ 685800 h 528"/>
              <a:gd name="T4" fmla="*/ 0 w 528"/>
              <a:gd name="T5" fmla="*/ 685800 h 528"/>
              <a:gd name="T6" fmla="*/ 0 w 528"/>
              <a:gd name="T7" fmla="*/ 83820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28"/>
              <a:gd name="T13" fmla="*/ 0 h 528"/>
              <a:gd name="T14" fmla="*/ 528 w 528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28" h="528">
                <a:moveTo>
                  <a:pt x="528" y="0"/>
                </a:moveTo>
                <a:lnTo>
                  <a:pt x="528" y="432"/>
                </a:lnTo>
                <a:lnTo>
                  <a:pt x="0" y="432"/>
                </a:lnTo>
                <a:lnTo>
                  <a:pt x="0" y="528"/>
                </a:lnTo>
              </a:path>
            </a:pathLst>
          </a:custGeom>
          <a:noFill/>
          <a:ln w="28575">
            <a:solidFill>
              <a:srgbClr val="FF090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hangingPunct="0"/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2349" name="Line 61"/>
          <p:cNvSpPr>
            <a:spLocks noChangeShapeType="1"/>
          </p:cNvSpPr>
          <p:nvPr/>
        </p:nvSpPr>
        <p:spPr bwMode="auto">
          <a:xfrm>
            <a:off x="4972050" y="1905000"/>
            <a:ext cx="12954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hangingPunct="0"/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2350" name="Line 62"/>
          <p:cNvSpPr>
            <a:spLocks noChangeShapeType="1"/>
          </p:cNvSpPr>
          <p:nvPr/>
        </p:nvSpPr>
        <p:spPr bwMode="auto">
          <a:xfrm>
            <a:off x="4972050" y="2362200"/>
            <a:ext cx="12954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hangingPunct="0"/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2351" name="Line 63"/>
          <p:cNvSpPr>
            <a:spLocks noChangeShapeType="1"/>
          </p:cNvSpPr>
          <p:nvPr/>
        </p:nvSpPr>
        <p:spPr bwMode="auto">
          <a:xfrm>
            <a:off x="4972050" y="2209800"/>
            <a:ext cx="12954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hangingPunct="0"/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2352" name="Line 64"/>
          <p:cNvSpPr>
            <a:spLocks noChangeShapeType="1"/>
          </p:cNvSpPr>
          <p:nvPr/>
        </p:nvSpPr>
        <p:spPr bwMode="auto">
          <a:xfrm>
            <a:off x="5200650" y="3429000"/>
            <a:ext cx="609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hangingPunct="0"/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2353" name="Line 65"/>
          <p:cNvSpPr>
            <a:spLocks noChangeShapeType="1"/>
          </p:cNvSpPr>
          <p:nvPr/>
        </p:nvSpPr>
        <p:spPr bwMode="auto">
          <a:xfrm>
            <a:off x="5200650" y="3886200"/>
            <a:ext cx="609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hangingPunct="0"/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2354" name="Line 66"/>
          <p:cNvSpPr>
            <a:spLocks noChangeShapeType="1"/>
          </p:cNvSpPr>
          <p:nvPr/>
        </p:nvSpPr>
        <p:spPr bwMode="auto">
          <a:xfrm>
            <a:off x="5200650" y="3733800"/>
            <a:ext cx="609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hangingPunct="0"/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2355" name="Text Box 67"/>
          <p:cNvSpPr txBox="1">
            <a:spLocks noChangeArrowheads="1"/>
          </p:cNvSpPr>
          <p:nvPr/>
        </p:nvSpPr>
        <p:spPr bwMode="auto">
          <a:xfrm>
            <a:off x="3219450" y="1385888"/>
            <a:ext cx="1263650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solidFill>
                  <a:srgbClr val="000000"/>
                </a:solidFill>
              </a:rPr>
              <a:t>Map Table</a:t>
            </a:r>
          </a:p>
        </p:txBody>
      </p:sp>
      <p:sp>
        <p:nvSpPr>
          <p:cNvPr id="12356" name="Text Box 68"/>
          <p:cNvSpPr txBox="1">
            <a:spLocks noChangeArrowheads="1"/>
          </p:cNvSpPr>
          <p:nvPr/>
        </p:nvSpPr>
        <p:spPr bwMode="auto">
          <a:xfrm>
            <a:off x="1771650" y="3900488"/>
            <a:ext cx="2293938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solidFill>
                  <a:srgbClr val="000000"/>
                </a:solidFill>
              </a:rPr>
              <a:t>Reservation Stations</a:t>
            </a:r>
          </a:p>
        </p:txBody>
      </p:sp>
      <p:sp>
        <p:nvSpPr>
          <p:cNvPr id="12357" name="Text Box 69"/>
          <p:cNvSpPr txBox="1">
            <a:spLocks noChangeArrowheads="1"/>
          </p:cNvSpPr>
          <p:nvPr/>
        </p:nvSpPr>
        <p:spPr bwMode="auto">
          <a:xfrm rot="-5400000">
            <a:off x="7735094" y="2693194"/>
            <a:ext cx="882650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solidFill>
                  <a:srgbClr val="000000"/>
                </a:solidFill>
              </a:rPr>
              <a:t>CDB.V</a:t>
            </a:r>
          </a:p>
        </p:txBody>
      </p:sp>
      <p:sp>
        <p:nvSpPr>
          <p:cNvPr id="12358" name="Text Box 70"/>
          <p:cNvSpPr txBox="1">
            <a:spLocks noChangeArrowheads="1"/>
          </p:cNvSpPr>
          <p:nvPr/>
        </p:nvSpPr>
        <p:spPr bwMode="auto">
          <a:xfrm rot="-5400000">
            <a:off x="5126832" y="2707481"/>
            <a:ext cx="86995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solidFill>
                  <a:srgbClr val="000000"/>
                </a:solidFill>
              </a:rPr>
              <a:t>CDB.T</a:t>
            </a:r>
          </a:p>
        </p:txBody>
      </p:sp>
      <p:sp>
        <p:nvSpPr>
          <p:cNvPr id="12359" name="Line 71"/>
          <p:cNvSpPr>
            <a:spLocks noChangeShapeType="1"/>
          </p:cNvSpPr>
          <p:nvPr/>
        </p:nvSpPr>
        <p:spPr bwMode="auto">
          <a:xfrm>
            <a:off x="4895850" y="3962400"/>
            <a:ext cx="0" cy="304800"/>
          </a:xfrm>
          <a:prstGeom prst="line">
            <a:avLst/>
          </a:prstGeom>
          <a:noFill/>
          <a:ln w="28575">
            <a:solidFill>
              <a:srgbClr val="FF0909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pPr eaLnBrk="0" hangingPunct="0"/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2360" name="Text Box 72"/>
          <p:cNvSpPr txBox="1">
            <a:spLocks noChangeArrowheads="1"/>
          </p:cNvSpPr>
          <p:nvPr/>
        </p:nvSpPr>
        <p:spPr bwMode="auto">
          <a:xfrm>
            <a:off x="914400" y="3048000"/>
            <a:ext cx="1009650" cy="6413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solidFill>
                  <a:srgbClr val="000000"/>
                </a:solidFill>
              </a:rPr>
              <a:t>Fetched</a:t>
            </a:r>
          </a:p>
          <a:p>
            <a:pPr eaLnBrk="0" hangingPunct="0"/>
            <a:r>
              <a:rPr lang="en-US">
                <a:solidFill>
                  <a:srgbClr val="000000"/>
                </a:solidFill>
              </a:rPr>
              <a:t>insns</a:t>
            </a:r>
          </a:p>
        </p:txBody>
      </p:sp>
      <p:sp>
        <p:nvSpPr>
          <p:cNvPr id="12361" name="Text Box 73"/>
          <p:cNvSpPr txBox="1">
            <a:spLocks noChangeArrowheads="1"/>
          </p:cNvSpPr>
          <p:nvPr/>
        </p:nvSpPr>
        <p:spPr bwMode="auto">
          <a:xfrm>
            <a:off x="6718300" y="1219200"/>
            <a:ext cx="89535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solidFill>
                  <a:srgbClr val="000000"/>
                </a:solidFill>
              </a:rPr>
              <a:t>Regfile</a:t>
            </a:r>
          </a:p>
        </p:txBody>
      </p:sp>
      <p:sp>
        <p:nvSpPr>
          <p:cNvPr id="12362" name="Rectangle 74"/>
          <p:cNvSpPr>
            <a:spLocks noChangeArrowheads="1"/>
          </p:cNvSpPr>
          <p:nvPr/>
        </p:nvSpPr>
        <p:spPr bwMode="auto">
          <a:xfrm>
            <a:off x="2914650" y="3048000"/>
            <a:ext cx="457200" cy="304800"/>
          </a:xfrm>
          <a:prstGeom prst="rect">
            <a:avLst/>
          </a:prstGeom>
          <a:solidFill>
            <a:srgbClr val="00B050"/>
          </a:solidFill>
          <a:ln w="28575">
            <a:solidFill>
              <a:srgbClr val="00B05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1">
                <a:solidFill>
                  <a:srgbClr val="FFFFFF"/>
                </a:solidFill>
              </a:rPr>
              <a:t>R</a:t>
            </a:r>
          </a:p>
        </p:txBody>
      </p:sp>
      <p:sp>
        <p:nvSpPr>
          <p:cNvPr id="12363" name="Rectangle 75"/>
          <p:cNvSpPr>
            <a:spLocks noChangeArrowheads="1"/>
          </p:cNvSpPr>
          <p:nvPr/>
        </p:nvSpPr>
        <p:spPr bwMode="auto">
          <a:xfrm>
            <a:off x="2914650" y="3352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B05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b="1">
              <a:solidFill>
                <a:srgbClr val="FFFFFF"/>
              </a:solidFill>
            </a:endParaRPr>
          </a:p>
        </p:txBody>
      </p:sp>
      <p:sp>
        <p:nvSpPr>
          <p:cNvPr id="12364" name="Rectangle 76"/>
          <p:cNvSpPr>
            <a:spLocks noChangeArrowheads="1"/>
          </p:cNvSpPr>
          <p:nvPr/>
        </p:nvSpPr>
        <p:spPr bwMode="auto">
          <a:xfrm>
            <a:off x="2914650" y="35052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B05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b="1">
              <a:solidFill>
                <a:srgbClr val="FFFFFF"/>
              </a:solidFill>
            </a:endParaRPr>
          </a:p>
        </p:txBody>
      </p:sp>
      <p:sp>
        <p:nvSpPr>
          <p:cNvPr id="12365" name="Rectangle 77"/>
          <p:cNvSpPr>
            <a:spLocks noChangeArrowheads="1"/>
          </p:cNvSpPr>
          <p:nvPr/>
        </p:nvSpPr>
        <p:spPr bwMode="auto">
          <a:xfrm>
            <a:off x="2914650" y="3657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B05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b="1">
              <a:solidFill>
                <a:srgbClr val="FFFFFF"/>
              </a:solidFill>
            </a:endParaRPr>
          </a:p>
        </p:txBody>
      </p:sp>
      <p:sp>
        <p:nvSpPr>
          <p:cNvPr id="12366" name="Rectangle 78"/>
          <p:cNvSpPr>
            <a:spLocks noChangeArrowheads="1"/>
          </p:cNvSpPr>
          <p:nvPr/>
        </p:nvSpPr>
        <p:spPr bwMode="auto">
          <a:xfrm>
            <a:off x="2914650" y="38100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B05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b="1">
              <a:solidFill>
                <a:srgbClr val="FFFFFF"/>
              </a:solidFill>
            </a:endParaRPr>
          </a:p>
        </p:txBody>
      </p:sp>
      <p:sp>
        <p:nvSpPr>
          <p:cNvPr id="12367" name="Freeform 79"/>
          <p:cNvSpPr>
            <a:spLocks/>
          </p:cNvSpPr>
          <p:nvPr/>
        </p:nvSpPr>
        <p:spPr bwMode="auto">
          <a:xfrm flipV="1">
            <a:off x="3600450" y="3962400"/>
            <a:ext cx="2667000" cy="533400"/>
          </a:xfrm>
          <a:custGeom>
            <a:avLst/>
            <a:gdLst>
              <a:gd name="T0" fmla="*/ 0 w 1728"/>
              <a:gd name="T1" fmla="*/ 533400 h 1104"/>
              <a:gd name="T2" fmla="*/ 0 w 1728"/>
              <a:gd name="T3" fmla="*/ 0 h 1104"/>
              <a:gd name="T4" fmla="*/ 2667000 w 1728"/>
              <a:gd name="T5" fmla="*/ 0 h 1104"/>
              <a:gd name="T6" fmla="*/ 0 60000 65536"/>
              <a:gd name="T7" fmla="*/ 0 60000 65536"/>
              <a:gd name="T8" fmla="*/ 0 60000 65536"/>
              <a:gd name="T9" fmla="*/ 0 w 1728"/>
              <a:gd name="T10" fmla="*/ 0 h 1104"/>
              <a:gd name="T11" fmla="*/ 1728 w 1728"/>
              <a:gd name="T12" fmla="*/ 1104 h 110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8" h="1104">
                <a:moveTo>
                  <a:pt x="0" y="1104"/>
                </a:moveTo>
                <a:lnTo>
                  <a:pt x="0" y="0"/>
                </a:lnTo>
                <a:lnTo>
                  <a:pt x="1728" y="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hangingPunct="0"/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2368" name="Rectangle 80"/>
          <p:cNvSpPr>
            <a:spLocks noChangeArrowheads="1"/>
          </p:cNvSpPr>
          <p:nvPr/>
        </p:nvSpPr>
        <p:spPr bwMode="auto">
          <a:xfrm>
            <a:off x="4514850" y="4267200"/>
            <a:ext cx="457200" cy="304800"/>
          </a:xfrm>
          <a:prstGeom prst="rect">
            <a:avLst/>
          </a:prstGeom>
          <a:solidFill>
            <a:srgbClr val="FF0909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1">
                <a:solidFill>
                  <a:srgbClr val="FFFFFF"/>
                </a:solidFill>
              </a:rPr>
              <a:t>T</a:t>
            </a:r>
          </a:p>
        </p:txBody>
      </p:sp>
      <p:sp>
        <p:nvSpPr>
          <p:cNvPr id="12369" name="Line 81"/>
          <p:cNvSpPr>
            <a:spLocks noChangeShapeType="1"/>
          </p:cNvSpPr>
          <p:nvPr/>
        </p:nvSpPr>
        <p:spPr bwMode="auto">
          <a:xfrm>
            <a:off x="5200650" y="3581400"/>
            <a:ext cx="609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hangingPunct="0"/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2370" name="Rectangle 82"/>
          <p:cNvSpPr>
            <a:spLocks noChangeArrowheads="1"/>
          </p:cNvSpPr>
          <p:nvPr/>
        </p:nvSpPr>
        <p:spPr bwMode="auto">
          <a:xfrm>
            <a:off x="4286250" y="3352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1">
                <a:solidFill>
                  <a:srgbClr val="FF0909"/>
                </a:solidFill>
              </a:rPr>
              <a:t>==</a:t>
            </a:r>
          </a:p>
        </p:txBody>
      </p:sp>
      <p:sp>
        <p:nvSpPr>
          <p:cNvPr id="12371" name="Rectangle 83"/>
          <p:cNvSpPr>
            <a:spLocks noChangeArrowheads="1"/>
          </p:cNvSpPr>
          <p:nvPr/>
        </p:nvSpPr>
        <p:spPr bwMode="auto">
          <a:xfrm>
            <a:off x="4286250" y="35052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1">
                <a:solidFill>
                  <a:srgbClr val="FF0909"/>
                </a:solidFill>
              </a:rPr>
              <a:t>==</a:t>
            </a:r>
          </a:p>
        </p:txBody>
      </p:sp>
      <p:sp>
        <p:nvSpPr>
          <p:cNvPr id="12372" name="Rectangle 84"/>
          <p:cNvSpPr>
            <a:spLocks noChangeArrowheads="1"/>
          </p:cNvSpPr>
          <p:nvPr/>
        </p:nvSpPr>
        <p:spPr bwMode="auto">
          <a:xfrm>
            <a:off x="4286250" y="3657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1">
                <a:solidFill>
                  <a:srgbClr val="FF0909"/>
                </a:solidFill>
              </a:rPr>
              <a:t>==</a:t>
            </a:r>
          </a:p>
        </p:txBody>
      </p:sp>
      <p:sp>
        <p:nvSpPr>
          <p:cNvPr id="12373" name="Rectangle 85"/>
          <p:cNvSpPr>
            <a:spLocks noChangeArrowheads="1"/>
          </p:cNvSpPr>
          <p:nvPr/>
        </p:nvSpPr>
        <p:spPr bwMode="auto">
          <a:xfrm>
            <a:off x="4286250" y="38100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1">
                <a:solidFill>
                  <a:srgbClr val="FF0909"/>
                </a:solidFill>
              </a:rPr>
              <a:t>==</a:t>
            </a:r>
          </a:p>
        </p:txBody>
      </p:sp>
      <p:sp>
        <p:nvSpPr>
          <p:cNvPr id="12374" name="Line 86"/>
          <p:cNvSpPr>
            <a:spLocks noChangeShapeType="1"/>
          </p:cNvSpPr>
          <p:nvPr/>
        </p:nvSpPr>
        <p:spPr bwMode="auto">
          <a:xfrm>
            <a:off x="4591050" y="3962400"/>
            <a:ext cx="0" cy="304800"/>
          </a:xfrm>
          <a:prstGeom prst="line">
            <a:avLst/>
          </a:prstGeom>
          <a:noFill/>
          <a:ln w="28575">
            <a:solidFill>
              <a:srgbClr val="FF0909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pPr eaLnBrk="0" hangingPunct="0"/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87" name="Rectangle 5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4343400" y="5029200"/>
            <a:ext cx="4191000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28600" indent="-228600">
              <a:spcBef>
                <a:spcPct val="20000"/>
              </a:spcBef>
              <a:buClr>
                <a:srgbClr val="030305"/>
              </a:buClr>
              <a:buFontTx/>
              <a:buChar char="•"/>
            </a:pPr>
            <a:r>
              <a:rPr lang="en-US" sz="1600" kern="0" noProof="0" dirty="0">
                <a:solidFill>
                  <a:srgbClr val="FF0000"/>
                </a:solidFill>
                <a:latin typeface="Calibri" pitchFamily="34" charset="0"/>
              </a:rPr>
              <a:t>Map table (also RAT: Register Alias Table)</a:t>
            </a:r>
          </a:p>
          <a:p>
            <a:pPr marL="685800" lvl="1" indent="-228600">
              <a:spcBef>
                <a:spcPct val="20000"/>
              </a:spcBef>
              <a:buClr>
                <a:srgbClr val="030305"/>
              </a:buClr>
              <a:buFontTx/>
              <a:buChar char="•"/>
            </a:pPr>
            <a:r>
              <a:rPr lang="en-US" sz="1600" kern="0" noProof="0" dirty="0">
                <a:solidFill>
                  <a:srgbClr val="FF0000"/>
                </a:solidFill>
                <a:latin typeface="Calibri" pitchFamily="34" charset="0"/>
              </a:rPr>
              <a:t>Maps registers to tags</a:t>
            </a:r>
          </a:p>
          <a:p>
            <a:pPr marL="228600" indent="-228600">
              <a:spcBef>
                <a:spcPct val="20000"/>
              </a:spcBef>
              <a:buClr>
                <a:srgbClr val="030305"/>
              </a:buClr>
              <a:buFontTx/>
              <a:buChar char="•"/>
            </a:pPr>
            <a:r>
              <a:rPr kumimoji="0" lang="en-US" sz="1600" b="0" i="0" u="none" strike="noStrike" kern="0" cap="none" spc="0" normalizeH="0" baseline="0" dirty="0" err="1">
                <a:ln>
                  <a:noFill/>
                </a:ln>
                <a:effectLst/>
                <a:uLnTx/>
                <a:uFillTx/>
                <a:latin typeface="Calibri" pitchFamily="34" charset="0"/>
              </a:rPr>
              <a:t>Regfile</a:t>
            </a:r>
            <a:r>
              <a:rPr kumimoji="0" lang="en-US" sz="1600" b="0" i="0" u="none" strike="noStrike" kern="0" cap="none" spc="0" normalizeH="0" baseline="0" dirty="0">
                <a:ln>
                  <a:noFill/>
                </a:ln>
                <a:effectLst/>
                <a:uLnTx/>
                <a:uFillTx/>
                <a:latin typeface="Calibri" pitchFamily="34" charset="0"/>
              </a:rPr>
              <a:t> (also ARF:</a:t>
            </a:r>
            <a:r>
              <a:rPr kumimoji="0" lang="en-US" sz="1600" b="0" i="0" u="none" strike="noStrike" kern="0" cap="none" spc="0" normalizeH="0" dirty="0">
                <a:ln>
                  <a:noFill/>
                </a:ln>
                <a:effectLst/>
                <a:uLnTx/>
                <a:uFillTx/>
                <a:latin typeface="Calibri" pitchFamily="34" charset="0"/>
              </a:rPr>
              <a:t> Architected Register File)</a:t>
            </a:r>
            <a:endParaRPr kumimoji="0" lang="en-US" sz="1600" b="0" i="0" u="none" strike="noStrike" kern="0" cap="none" spc="0" normalizeH="0" baseline="0" dirty="0">
              <a:ln>
                <a:noFill/>
              </a:ln>
              <a:effectLst/>
              <a:uLnTx/>
              <a:uFillTx/>
              <a:latin typeface="Calibri" pitchFamily="34" charset="0"/>
            </a:endParaRPr>
          </a:p>
          <a:p>
            <a:pPr marL="685800" lvl="1" indent="-228600">
              <a:spcBef>
                <a:spcPct val="20000"/>
              </a:spcBef>
              <a:buClr>
                <a:srgbClr val="030305"/>
              </a:buClr>
              <a:buFontTx/>
              <a:buChar char="•"/>
            </a:pPr>
            <a:r>
              <a:rPr lang="en-US" sz="1600" kern="0" noProof="0" dirty="0">
                <a:latin typeface="Calibri" pitchFamily="34" charset="0"/>
              </a:rPr>
              <a:t>Holds value of register if no value in RS</a:t>
            </a:r>
            <a:endParaRPr kumimoji="0" lang="en-US" sz="16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 pitchFamily="34" charset="0"/>
            </a:endParaRPr>
          </a:p>
          <a:p>
            <a:pPr marL="1600200" marR="0" lvl="3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30305"/>
              </a:buClr>
              <a:buSzTx/>
              <a:buFontTx/>
              <a:buChar char="•"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523777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533400"/>
            <a:ext cx="8001000" cy="685800"/>
          </a:xfrm>
        </p:spPr>
        <p:txBody>
          <a:bodyPr/>
          <a:lstStyle/>
          <a:p>
            <a:pPr eaLnBrk="1" hangingPunct="1"/>
            <a:r>
              <a:rPr lang="en-US" sz="3200" dirty="0" err="1"/>
              <a:t>Tomasulo</a:t>
            </a:r>
            <a:r>
              <a:rPr lang="en-US" sz="3200" dirty="0"/>
              <a:t> Data Structures</a:t>
            </a:r>
            <a:br>
              <a:rPr lang="en-US" sz="3200" dirty="0"/>
            </a:br>
            <a:r>
              <a:rPr lang="en-US" sz="2400" dirty="0"/>
              <a:t>(Timing Free Example)</a:t>
            </a:r>
            <a:endParaRPr lang="en-US" sz="3200" dirty="0"/>
          </a:p>
        </p:txBody>
      </p:sp>
      <p:graphicFrame>
        <p:nvGraphicFramePr>
          <p:cNvPr id="1417277" name="Group 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0748024"/>
              </p:ext>
            </p:extLst>
          </p:nvPr>
        </p:nvGraphicFramePr>
        <p:xfrm>
          <a:off x="228600" y="1447800"/>
          <a:ext cx="1219200" cy="2095500"/>
        </p:xfrm>
        <a:graphic>
          <a:graphicData uri="http://schemas.openxmlformats.org/drawingml/2006/table">
            <a:tbl>
              <a:tblPr/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4475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Map Table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Reg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r0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r1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r2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r3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r4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417299" name="Group 8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0560765"/>
              </p:ext>
            </p:extLst>
          </p:nvPr>
        </p:nvGraphicFramePr>
        <p:xfrm>
          <a:off x="1600200" y="1447800"/>
          <a:ext cx="5989638" cy="2095500"/>
        </p:xfrm>
        <a:graphic>
          <a:graphicData uri="http://schemas.openxmlformats.org/drawingml/2006/table">
            <a:tbl>
              <a:tblPr/>
              <a:tblGrid>
                <a:gridCol w="4302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88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65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19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540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5406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5406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5406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44475">
                <a:tc gridSpan="9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Reservation Stations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FU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busy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R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op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T1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T2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V1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V2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3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4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5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417374" name="Group 158"/>
          <p:cNvGraphicFramePr>
            <a:graphicFrameLocks noGrp="1"/>
          </p:cNvGraphicFramePr>
          <p:nvPr/>
        </p:nvGraphicFramePr>
        <p:xfrm>
          <a:off x="7391400" y="381000"/>
          <a:ext cx="1295400" cy="906780"/>
        </p:xfrm>
        <a:graphic>
          <a:graphicData uri="http://schemas.openxmlformats.org/drawingml/2006/table">
            <a:tbl>
              <a:tblPr/>
              <a:tblGrid>
                <a:gridCol w="68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4475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CDB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V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7696200" y="1447800"/>
          <a:ext cx="1295400" cy="2095500"/>
        </p:xfrm>
        <a:graphic>
          <a:graphicData uri="http://schemas.openxmlformats.org/drawingml/2006/table">
            <a:tbl>
              <a:tblPr/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4475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ARF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Reg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V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r0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r1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r2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r3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r4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0" name="Group 3"/>
          <p:cNvGraphicFramePr>
            <a:graphicFrameLocks noGrp="1"/>
          </p:cNvGraphicFramePr>
          <p:nvPr/>
        </p:nvGraphicFramePr>
        <p:xfrm>
          <a:off x="228600" y="3886200"/>
          <a:ext cx="1905000" cy="1493520"/>
        </p:xfrm>
        <a:graphic>
          <a:graphicData uri="http://schemas.openxmlformats.org/drawingml/2006/table">
            <a:tbl>
              <a:tblPr/>
              <a:tblGrid>
                <a:gridCol w="190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Instruction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r0=r1*r2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r1=r2*r3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r2=r4+1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r1=r1+r1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576174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533400"/>
            <a:ext cx="8001000" cy="685800"/>
          </a:xfrm>
        </p:spPr>
        <p:txBody>
          <a:bodyPr/>
          <a:lstStyle/>
          <a:p>
            <a:pPr eaLnBrk="1" hangingPunct="1"/>
            <a:r>
              <a:rPr lang="en-US" sz="3200" dirty="0" err="1"/>
              <a:t>Tomasulo</a:t>
            </a:r>
            <a:r>
              <a:rPr lang="en-US" sz="3200" dirty="0"/>
              <a:t> Data Structures</a:t>
            </a:r>
            <a:br>
              <a:rPr lang="en-US" sz="3200" dirty="0"/>
            </a:br>
            <a:r>
              <a:rPr lang="en-US" sz="2400" dirty="0"/>
              <a:t>(Timing Free Example #2)</a:t>
            </a:r>
            <a:endParaRPr lang="en-US" sz="3200" dirty="0"/>
          </a:p>
        </p:txBody>
      </p:sp>
      <p:graphicFrame>
        <p:nvGraphicFramePr>
          <p:cNvPr id="1417277" name="Group 61"/>
          <p:cNvGraphicFramePr>
            <a:graphicFrameLocks noGrp="1"/>
          </p:cNvGraphicFramePr>
          <p:nvPr/>
        </p:nvGraphicFramePr>
        <p:xfrm>
          <a:off x="228600" y="1447800"/>
          <a:ext cx="1219200" cy="2095500"/>
        </p:xfrm>
        <a:graphic>
          <a:graphicData uri="http://schemas.openxmlformats.org/drawingml/2006/table">
            <a:tbl>
              <a:tblPr/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4475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Map Table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Reg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Tag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r0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r1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r2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r3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r4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417299" name="Group 83"/>
          <p:cNvGraphicFramePr>
            <a:graphicFrameLocks noGrp="1"/>
          </p:cNvGraphicFramePr>
          <p:nvPr/>
        </p:nvGraphicFramePr>
        <p:xfrm>
          <a:off x="1600200" y="1447800"/>
          <a:ext cx="5989638" cy="2095500"/>
        </p:xfrm>
        <a:graphic>
          <a:graphicData uri="http://schemas.openxmlformats.org/drawingml/2006/table">
            <a:tbl>
              <a:tblPr/>
              <a:tblGrid>
                <a:gridCol w="4302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88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65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19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540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5406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5406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5406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44475">
                <a:tc gridSpan="9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Reservation Stations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FU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busy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op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R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T1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T2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V1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V2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3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4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5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417374" name="Group 158"/>
          <p:cNvGraphicFramePr>
            <a:graphicFrameLocks noGrp="1"/>
          </p:cNvGraphicFramePr>
          <p:nvPr/>
        </p:nvGraphicFramePr>
        <p:xfrm>
          <a:off x="7391400" y="381000"/>
          <a:ext cx="1295400" cy="906780"/>
        </p:xfrm>
        <a:graphic>
          <a:graphicData uri="http://schemas.openxmlformats.org/drawingml/2006/table">
            <a:tbl>
              <a:tblPr/>
              <a:tblGrid>
                <a:gridCol w="68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4475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CDB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V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7696200" y="1447800"/>
          <a:ext cx="1295400" cy="2095500"/>
        </p:xfrm>
        <a:graphic>
          <a:graphicData uri="http://schemas.openxmlformats.org/drawingml/2006/table">
            <a:tbl>
              <a:tblPr/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4475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ARF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Reg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V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r0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r1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r2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r3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r4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0" name="Group 3"/>
          <p:cNvGraphicFramePr>
            <a:graphicFrameLocks noGrp="1"/>
          </p:cNvGraphicFramePr>
          <p:nvPr>
            <p:extLst/>
          </p:nvPr>
        </p:nvGraphicFramePr>
        <p:xfrm>
          <a:off x="228600" y="3886200"/>
          <a:ext cx="1905000" cy="1493520"/>
        </p:xfrm>
        <a:graphic>
          <a:graphicData uri="http://schemas.openxmlformats.org/drawingml/2006/table">
            <a:tbl>
              <a:tblPr/>
              <a:tblGrid>
                <a:gridCol w="190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Instruction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r0=r1*r2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r1=r0*r3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r0=r4+1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r1=r1+r0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342088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Where can we get values for a given instruction from?</a:t>
            </a:r>
          </a:p>
          <a:p>
            <a:pPr lvl="1"/>
            <a:r>
              <a:rPr lang="en-US" dirty="0"/>
              <a:t>A)</a:t>
            </a:r>
          </a:p>
          <a:p>
            <a:pPr lvl="1"/>
            <a:r>
              <a:rPr lang="en-US" dirty="0"/>
              <a:t>B)</a:t>
            </a:r>
          </a:p>
          <a:p>
            <a:endParaRPr lang="en-US" dirty="0"/>
          </a:p>
          <a:p>
            <a:r>
              <a:rPr lang="en-US" dirty="0"/>
              <a:t>When do we update the ARF?  (This is a bit tricky)</a:t>
            </a:r>
          </a:p>
          <a:p>
            <a:pPr lvl="1"/>
            <a:r>
              <a:rPr lang="en-US" dirty="0"/>
              <a:t>How do we know there isn’t anyone else who needs the value we overwrite?</a:t>
            </a:r>
          </a:p>
          <a:p>
            <a:endParaRPr lang="en-US" dirty="0"/>
          </a:p>
          <a:p>
            <a:r>
              <a:rPr lang="en-US" dirty="0"/>
              <a:t>What do we do on a branch </a:t>
            </a:r>
            <a:r>
              <a:rPr lang="en-US" dirty="0" err="1"/>
              <a:t>mispredict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92468161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with timing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This set of slides is here for you to look over outside of class.</a:t>
            </a:r>
          </a:p>
          <a:p>
            <a:r>
              <a:rPr lang="en-US" sz="2800" dirty="0"/>
              <a:t>I generally prefer to not worry about timing issues too much at this point.</a:t>
            </a:r>
          </a:p>
          <a:p>
            <a:pPr lvl="1"/>
            <a:r>
              <a:rPr lang="en-US" sz="2400" dirty="0"/>
              <a:t>They are implementation-specific and get more involved than I think is useful.</a:t>
            </a:r>
          </a:p>
          <a:p>
            <a:pPr lvl="1"/>
            <a:r>
              <a:rPr lang="en-US" sz="2400" dirty="0"/>
              <a:t>That said, a number of students get the general case better if they have a specific case to look at.</a:t>
            </a:r>
          </a:p>
          <a:p>
            <a:pPr lvl="1"/>
            <a:endParaRPr lang="en-US" sz="2400" dirty="0"/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02820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001000" cy="685800"/>
          </a:xfrm>
        </p:spPr>
        <p:txBody>
          <a:bodyPr/>
          <a:lstStyle/>
          <a:p>
            <a:pPr eaLnBrk="1" hangingPunct="1"/>
            <a:r>
              <a:rPr lang="en-US" dirty="0" err="1"/>
              <a:t>Example:Tomasulo</a:t>
            </a:r>
            <a:r>
              <a:rPr lang="en-US" dirty="0"/>
              <a:t> with timing</a:t>
            </a:r>
          </a:p>
        </p:txBody>
      </p:sp>
      <p:graphicFrame>
        <p:nvGraphicFramePr>
          <p:cNvPr id="1417219" name="Group 3"/>
          <p:cNvGraphicFramePr>
            <a:graphicFrameLocks noGrp="1"/>
          </p:cNvGraphicFramePr>
          <p:nvPr/>
        </p:nvGraphicFramePr>
        <p:xfrm>
          <a:off x="304800" y="1143000"/>
          <a:ext cx="4038600" cy="2689860"/>
        </p:xfrm>
        <a:graphic>
          <a:graphicData uri="http://schemas.openxmlformats.org/drawingml/2006/table">
            <a:tbl>
              <a:tblPr/>
              <a:tblGrid>
                <a:gridCol w="190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44475">
                <a:tc gridSpan="5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Insn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Status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Insn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X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W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ldf X(r1),f1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mulf f0,f1,f2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stf f2,Z(r1) 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addi r1,4,r1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ldf X(r1),f1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mulf f0,f1,f2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stf f2,Z(r1) 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1417277" name="Group 61"/>
          <p:cNvGraphicFramePr>
            <a:graphicFrameLocks noGrp="1"/>
          </p:cNvGraphicFramePr>
          <p:nvPr/>
        </p:nvGraphicFramePr>
        <p:xfrm>
          <a:off x="4724400" y="1131888"/>
          <a:ext cx="1676400" cy="1798320"/>
        </p:xfrm>
        <a:graphic>
          <a:graphicData uri="http://schemas.openxmlformats.org/drawingml/2006/table">
            <a:tbl>
              <a:tblPr/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4475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Map Table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Reg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f0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r1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417299" name="Group 83"/>
          <p:cNvGraphicFramePr>
            <a:graphicFrameLocks noGrp="1"/>
          </p:cNvGraphicFramePr>
          <p:nvPr/>
        </p:nvGraphicFramePr>
        <p:xfrm>
          <a:off x="304800" y="4114800"/>
          <a:ext cx="5989638" cy="2095500"/>
        </p:xfrm>
        <a:graphic>
          <a:graphicData uri="http://schemas.openxmlformats.org/drawingml/2006/table">
            <a:tbl>
              <a:tblPr/>
              <a:tblGrid>
                <a:gridCol w="4302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88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65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19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540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5406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5406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5406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44475">
                <a:tc gridSpan="9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Reservation Stations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FU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busy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op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V1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V2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ALU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no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LD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no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3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ST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no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4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FP1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no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5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FP2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no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2685" name="Rectangle 157"/>
          <p:cNvSpPr>
            <a:spLocks noChangeArrowheads="1"/>
          </p:cNvSpPr>
          <p:nvPr/>
        </p:nvSpPr>
        <p:spPr bwMode="auto">
          <a:xfrm>
            <a:off x="3094038" y="3724275"/>
            <a:ext cx="292735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latin typeface="Times" pitchFamily="18" charset="0"/>
              </a:rPr>
              <a:t>			</a:t>
            </a:r>
          </a:p>
        </p:txBody>
      </p:sp>
      <p:graphicFrame>
        <p:nvGraphicFramePr>
          <p:cNvPr id="1417374" name="Group 158"/>
          <p:cNvGraphicFramePr>
            <a:graphicFrameLocks noGrp="1"/>
          </p:cNvGraphicFramePr>
          <p:nvPr/>
        </p:nvGraphicFramePr>
        <p:xfrm>
          <a:off x="6629400" y="1143000"/>
          <a:ext cx="1295400" cy="906780"/>
        </p:xfrm>
        <a:graphic>
          <a:graphicData uri="http://schemas.openxmlformats.org/drawingml/2006/table">
            <a:tbl>
              <a:tblPr/>
              <a:tblGrid>
                <a:gridCol w="68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4475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CDB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V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001000" cy="685800"/>
          </a:xfrm>
        </p:spPr>
        <p:txBody>
          <a:bodyPr/>
          <a:lstStyle/>
          <a:p>
            <a:pPr eaLnBrk="1" hangingPunct="1"/>
            <a:r>
              <a:rPr lang="en-US"/>
              <a:t>Tomasulo: Cycle 1</a:t>
            </a:r>
          </a:p>
        </p:txBody>
      </p:sp>
      <p:graphicFrame>
        <p:nvGraphicFramePr>
          <p:cNvPr id="1418243" name="Group 3"/>
          <p:cNvGraphicFramePr>
            <a:graphicFrameLocks noGrp="1"/>
          </p:cNvGraphicFramePr>
          <p:nvPr/>
        </p:nvGraphicFramePr>
        <p:xfrm>
          <a:off x="304800" y="1143000"/>
          <a:ext cx="4038600" cy="2743200"/>
        </p:xfrm>
        <a:graphic>
          <a:graphicData uri="http://schemas.openxmlformats.org/drawingml/2006/table">
            <a:tbl>
              <a:tblPr/>
              <a:tblGrid>
                <a:gridCol w="190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44475">
                <a:tc gridSpan="5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Insn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Status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Insn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X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W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ldf X(r1),f1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c1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mulf f0,f1,f2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stf f2,Z(r1) 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addi r1,4,r1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ldf X(r1),f1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mulf f0,f1,f2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stf f2,Z(r1) 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1418301" name="Group 61"/>
          <p:cNvGraphicFramePr>
            <a:graphicFrameLocks noGrp="1"/>
          </p:cNvGraphicFramePr>
          <p:nvPr/>
        </p:nvGraphicFramePr>
        <p:xfrm>
          <a:off x="4724400" y="1131888"/>
          <a:ext cx="1676400" cy="1828800"/>
        </p:xfrm>
        <a:graphic>
          <a:graphicData uri="http://schemas.openxmlformats.org/drawingml/2006/table">
            <a:tbl>
              <a:tblPr/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4475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Map Table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Reg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f0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RS#2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r1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418323" name="Group 83"/>
          <p:cNvGraphicFramePr>
            <a:graphicFrameLocks noGrp="1"/>
          </p:cNvGraphicFramePr>
          <p:nvPr/>
        </p:nvGraphicFramePr>
        <p:xfrm>
          <a:off x="304800" y="4114800"/>
          <a:ext cx="5989638" cy="2133600"/>
        </p:xfrm>
        <a:graphic>
          <a:graphicData uri="http://schemas.openxmlformats.org/drawingml/2006/table">
            <a:tbl>
              <a:tblPr/>
              <a:tblGrid>
                <a:gridCol w="4302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88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65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19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540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5406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5406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5406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44475">
                <a:tc gridSpan="9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Reservation Stations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FU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busy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op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V1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V2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ALU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no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LD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yes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ldf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f1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-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-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-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[r1]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3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ST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no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4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FP1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no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5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FP2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no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3709" name="Rectangle 157"/>
          <p:cNvSpPr>
            <a:spLocks noChangeArrowheads="1"/>
          </p:cNvSpPr>
          <p:nvPr/>
        </p:nvSpPr>
        <p:spPr bwMode="auto">
          <a:xfrm>
            <a:off x="3094038" y="3724275"/>
            <a:ext cx="292735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latin typeface="Times" pitchFamily="18" charset="0"/>
              </a:rPr>
              <a:t>			</a:t>
            </a:r>
          </a:p>
        </p:txBody>
      </p:sp>
      <p:graphicFrame>
        <p:nvGraphicFramePr>
          <p:cNvPr id="1418398" name="Group 158"/>
          <p:cNvGraphicFramePr>
            <a:graphicFrameLocks noGrp="1"/>
          </p:cNvGraphicFramePr>
          <p:nvPr/>
        </p:nvGraphicFramePr>
        <p:xfrm>
          <a:off x="6629400" y="1143000"/>
          <a:ext cx="1295400" cy="914400"/>
        </p:xfrm>
        <a:graphic>
          <a:graphicData uri="http://schemas.openxmlformats.org/drawingml/2006/table">
            <a:tbl>
              <a:tblPr/>
              <a:tblGrid>
                <a:gridCol w="68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4475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CDB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V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3723" name="Text Box 171"/>
          <p:cNvSpPr txBox="1">
            <a:spLocks noChangeArrowheads="1"/>
          </p:cNvSpPr>
          <p:nvPr/>
        </p:nvSpPr>
        <p:spPr bwMode="auto">
          <a:xfrm>
            <a:off x="6280150" y="5013325"/>
            <a:ext cx="10350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909"/>
                </a:solidFill>
                <a:latin typeface="Arial" charset="0"/>
              </a:rPr>
              <a:t>allocate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4580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2819400"/>
            <a:ext cx="8458200" cy="609600"/>
          </a:xfrm>
        </p:spPr>
        <p:txBody>
          <a:bodyPr/>
          <a:lstStyle/>
          <a:p>
            <a:r>
              <a:rPr lang="en-US" sz="3200" dirty="0"/>
              <a:t>Basic Anatomy of an </a:t>
            </a:r>
            <a:r>
              <a:rPr lang="en-US" sz="3200" dirty="0" err="1"/>
              <a:t>OoO</a:t>
            </a:r>
            <a:r>
              <a:rPr lang="en-US" sz="3200" dirty="0"/>
              <a:t> Scheduler</a:t>
            </a:r>
          </a:p>
        </p:txBody>
      </p:sp>
    </p:spTree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001000" cy="685800"/>
          </a:xfrm>
        </p:spPr>
        <p:txBody>
          <a:bodyPr/>
          <a:lstStyle/>
          <a:p>
            <a:pPr eaLnBrk="1" hangingPunct="1"/>
            <a:r>
              <a:rPr lang="en-US"/>
              <a:t>Tomasulo: Cycle 2</a:t>
            </a:r>
          </a:p>
        </p:txBody>
      </p:sp>
      <p:graphicFrame>
        <p:nvGraphicFramePr>
          <p:cNvPr id="1419267" name="Group 3"/>
          <p:cNvGraphicFramePr>
            <a:graphicFrameLocks noGrp="1"/>
          </p:cNvGraphicFramePr>
          <p:nvPr/>
        </p:nvGraphicFramePr>
        <p:xfrm>
          <a:off x="304800" y="1143000"/>
          <a:ext cx="4038600" cy="2743200"/>
        </p:xfrm>
        <a:graphic>
          <a:graphicData uri="http://schemas.openxmlformats.org/drawingml/2006/table">
            <a:tbl>
              <a:tblPr/>
              <a:tblGrid>
                <a:gridCol w="190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44475">
                <a:tc gridSpan="5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Insn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Status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Insn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X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W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ldf X(r1),f1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c2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mulf f0,f1,f2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c2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stf f2,Z(r1) 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addi r1,4,r1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ldf X(r1),f1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mulf f0,f1,f2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stf f2,Z(r1) 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1419325" name="Group 61"/>
          <p:cNvGraphicFramePr>
            <a:graphicFrameLocks noGrp="1"/>
          </p:cNvGraphicFramePr>
          <p:nvPr/>
        </p:nvGraphicFramePr>
        <p:xfrm>
          <a:off x="4724400" y="1131888"/>
          <a:ext cx="1676400" cy="1828800"/>
        </p:xfrm>
        <a:graphic>
          <a:graphicData uri="http://schemas.openxmlformats.org/drawingml/2006/table">
            <a:tbl>
              <a:tblPr/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4475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Map Table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Reg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f0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RS#2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RS#4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r1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419347" name="Group 83"/>
          <p:cNvGraphicFramePr>
            <a:graphicFrameLocks noGrp="1"/>
          </p:cNvGraphicFramePr>
          <p:nvPr/>
        </p:nvGraphicFramePr>
        <p:xfrm>
          <a:off x="304800" y="4114800"/>
          <a:ext cx="5989638" cy="2133600"/>
        </p:xfrm>
        <a:graphic>
          <a:graphicData uri="http://schemas.openxmlformats.org/drawingml/2006/table">
            <a:tbl>
              <a:tblPr/>
              <a:tblGrid>
                <a:gridCol w="4302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88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65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19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540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5406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5406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5406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44475">
                <a:tc gridSpan="9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Reservation Stations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FU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busy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op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V1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V2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ALU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no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LD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yes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ldf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-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-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-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[r1]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3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ST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no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4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FP1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yes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mulf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f2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-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RS#2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[f0]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-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5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FP2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no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4733" name="Rectangle 157"/>
          <p:cNvSpPr>
            <a:spLocks noChangeArrowheads="1"/>
          </p:cNvSpPr>
          <p:nvPr/>
        </p:nvSpPr>
        <p:spPr bwMode="auto">
          <a:xfrm>
            <a:off x="3094038" y="3724275"/>
            <a:ext cx="292735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latin typeface="Times" pitchFamily="18" charset="0"/>
              </a:rPr>
              <a:t>			</a:t>
            </a:r>
          </a:p>
        </p:txBody>
      </p:sp>
      <p:graphicFrame>
        <p:nvGraphicFramePr>
          <p:cNvPr id="1419422" name="Group 158"/>
          <p:cNvGraphicFramePr>
            <a:graphicFrameLocks noGrp="1"/>
          </p:cNvGraphicFramePr>
          <p:nvPr/>
        </p:nvGraphicFramePr>
        <p:xfrm>
          <a:off x="6629400" y="1143000"/>
          <a:ext cx="1295400" cy="914400"/>
        </p:xfrm>
        <a:graphic>
          <a:graphicData uri="http://schemas.openxmlformats.org/drawingml/2006/table">
            <a:tbl>
              <a:tblPr/>
              <a:tblGrid>
                <a:gridCol w="68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4475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CDB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V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4747" name="Text Box 171"/>
          <p:cNvSpPr txBox="1">
            <a:spLocks noChangeArrowheads="1"/>
          </p:cNvSpPr>
          <p:nvPr/>
        </p:nvSpPr>
        <p:spPr bwMode="auto">
          <a:xfrm>
            <a:off x="6280150" y="5611813"/>
            <a:ext cx="10350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909"/>
                </a:solidFill>
                <a:latin typeface="Arial" charset="0"/>
              </a:rPr>
              <a:t>allocate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001000" cy="685800"/>
          </a:xfrm>
        </p:spPr>
        <p:txBody>
          <a:bodyPr/>
          <a:lstStyle/>
          <a:p>
            <a:pPr eaLnBrk="1" hangingPunct="1"/>
            <a:r>
              <a:rPr lang="en-US"/>
              <a:t>Tomasulo: Cycle 3</a:t>
            </a:r>
          </a:p>
        </p:txBody>
      </p:sp>
      <p:graphicFrame>
        <p:nvGraphicFramePr>
          <p:cNvPr id="1420291" name="Group 3"/>
          <p:cNvGraphicFramePr>
            <a:graphicFrameLocks noGrp="1"/>
          </p:cNvGraphicFramePr>
          <p:nvPr/>
        </p:nvGraphicFramePr>
        <p:xfrm>
          <a:off x="304800" y="1143000"/>
          <a:ext cx="4038600" cy="2743200"/>
        </p:xfrm>
        <a:graphic>
          <a:graphicData uri="http://schemas.openxmlformats.org/drawingml/2006/table">
            <a:tbl>
              <a:tblPr/>
              <a:tblGrid>
                <a:gridCol w="190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44475">
                <a:tc gridSpan="5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Insn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Status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Insn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X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W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ldf X(r1),f1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c3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mulf f0,f1,f2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stf f2,Z(r1) 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c3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addi r1,4,r1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ldf X(r1),f1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mulf f0,f1,f2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stf f2,Z(r1) 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1420349" name="Group 61"/>
          <p:cNvGraphicFramePr>
            <a:graphicFrameLocks noGrp="1"/>
          </p:cNvGraphicFramePr>
          <p:nvPr/>
        </p:nvGraphicFramePr>
        <p:xfrm>
          <a:off x="4724400" y="1131888"/>
          <a:ext cx="1676400" cy="1828800"/>
        </p:xfrm>
        <a:graphic>
          <a:graphicData uri="http://schemas.openxmlformats.org/drawingml/2006/table">
            <a:tbl>
              <a:tblPr/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4475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Map Table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Reg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f0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RS#2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RS#4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r1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420371" name="Group 83"/>
          <p:cNvGraphicFramePr>
            <a:graphicFrameLocks noGrp="1"/>
          </p:cNvGraphicFramePr>
          <p:nvPr/>
        </p:nvGraphicFramePr>
        <p:xfrm>
          <a:off x="304800" y="4114800"/>
          <a:ext cx="5989638" cy="2133600"/>
        </p:xfrm>
        <a:graphic>
          <a:graphicData uri="http://schemas.openxmlformats.org/drawingml/2006/table">
            <a:tbl>
              <a:tblPr/>
              <a:tblGrid>
                <a:gridCol w="4302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88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65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19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540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5406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5406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5406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44475">
                <a:tc gridSpan="9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Reservation Stations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FU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busy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op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V1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V2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ALU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no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LD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yes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ldf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-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-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-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[r1]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3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ST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yes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stf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-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RS#4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-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-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[r1]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4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FP1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yes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mulf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-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RS#2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[f0]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-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5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FP2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no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5757" name="Rectangle 157"/>
          <p:cNvSpPr>
            <a:spLocks noChangeArrowheads="1"/>
          </p:cNvSpPr>
          <p:nvPr/>
        </p:nvSpPr>
        <p:spPr bwMode="auto">
          <a:xfrm>
            <a:off x="3094038" y="3724275"/>
            <a:ext cx="292735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latin typeface="Times" pitchFamily="18" charset="0"/>
              </a:rPr>
              <a:t>			</a:t>
            </a:r>
          </a:p>
        </p:txBody>
      </p:sp>
      <p:graphicFrame>
        <p:nvGraphicFramePr>
          <p:cNvPr id="1420446" name="Group 158"/>
          <p:cNvGraphicFramePr>
            <a:graphicFrameLocks noGrp="1"/>
          </p:cNvGraphicFramePr>
          <p:nvPr/>
        </p:nvGraphicFramePr>
        <p:xfrm>
          <a:off x="6629400" y="1143000"/>
          <a:ext cx="1295400" cy="914400"/>
        </p:xfrm>
        <a:graphic>
          <a:graphicData uri="http://schemas.openxmlformats.org/drawingml/2006/table">
            <a:tbl>
              <a:tblPr/>
              <a:tblGrid>
                <a:gridCol w="68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4475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CDB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V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5771" name="Text Box 171"/>
          <p:cNvSpPr txBox="1">
            <a:spLocks noChangeArrowheads="1"/>
          </p:cNvSpPr>
          <p:nvPr/>
        </p:nvSpPr>
        <p:spPr bwMode="auto">
          <a:xfrm>
            <a:off x="6280150" y="5299075"/>
            <a:ext cx="10350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909"/>
                </a:solidFill>
                <a:latin typeface="Arial" charset="0"/>
              </a:rPr>
              <a:t>allocate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001000" cy="685800"/>
          </a:xfrm>
        </p:spPr>
        <p:txBody>
          <a:bodyPr/>
          <a:lstStyle/>
          <a:p>
            <a:pPr eaLnBrk="1" hangingPunct="1"/>
            <a:r>
              <a:rPr lang="en-US"/>
              <a:t>Tomasulo: Cycle 4</a:t>
            </a:r>
          </a:p>
        </p:txBody>
      </p:sp>
      <p:graphicFrame>
        <p:nvGraphicFramePr>
          <p:cNvPr id="1421315" name="Group 3"/>
          <p:cNvGraphicFramePr>
            <a:graphicFrameLocks noGrp="1"/>
          </p:cNvGraphicFramePr>
          <p:nvPr/>
        </p:nvGraphicFramePr>
        <p:xfrm>
          <a:off x="304800" y="1143000"/>
          <a:ext cx="4038600" cy="2743200"/>
        </p:xfrm>
        <a:graphic>
          <a:graphicData uri="http://schemas.openxmlformats.org/drawingml/2006/table">
            <a:tbl>
              <a:tblPr/>
              <a:tblGrid>
                <a:gridCol w="190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44475">
                <a:tc gridSpan="5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Insn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Status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Insn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X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W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ldf X(r1),f1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c3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c4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mulf f0,f1,f2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c4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stf f2,Z(r1) 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c3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addi r1,4,r1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c4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ldf X(r1),f1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mulf f0,f1,f2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stf f2,Z(r1) 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1421373" name="Group 61"/>
          <p:cNvGraphicFramePr>
            <a:graphicFrameLocks noGrp="1"/>
          </p:cNvGraphicFramePr>
          <p:nvPr/>
        </p:nvGraphicFramePr>
        <p:xfrm>
          <a:off x="4724400" y="1131888"/>
          <a:ext cx="1676400" cy="1828800"/>
        </p:xfrm>
        <a:graphic>
          <a:graphicData uri="http://schemas.openxmlformats.org/drawingml/2006/table">
            <a:tbl>
              <a:tblPr/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4475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Map Table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Reg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f0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sng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RS#2</a:t>
                      </a:r>
                      <a:endParaRPr kumimoji="0" lang="en-US" sz="1800" b="0" i="0" u="sng" strike="noStrike" cap="none" normalizeH="0" baseline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RS#4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r1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RS#1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421395" name="Group 83"/>
          <p:cNvGraphicFramePr>
            <a:graphicFrameLocks noGrp="1"/>
          </p:cNvGraphicFramePr>
          <p:nvPr/>
        </p:nvGraphicFramePr>
        <p:xfrm>
          <a:off x="304800" y="4114800"/>
          <a:ext cx="5989638" cy="2133600"/>
        </p:xfrm>
        <a:graphic>
          <a:graphicData uri="http://schemas.openxmlformats.org/drawingml/2006/table">
            <a:tbl>
              <a:tblPr/>
              <a:tblGrid>
                <a:gridCol w="4302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88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65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19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540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5406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5406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5406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44475">
                <a:tc gridSpan="9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Reservation Stations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FU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busy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op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V1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V2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ALU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yes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addi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r1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-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-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[r1]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-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LD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no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3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ST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yes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stf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-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RS#4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-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-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[r1]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4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FP1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yes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mulf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-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sng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RS#2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[f0]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sng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CDB.V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5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FP2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no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6781" name="Rectangle 157"/>
          <p:cNvSpPr>
            <a:spLocks noChangeArrowheads="1"/>
          </p:cNvSpPr>
          <p:nvPr/>
        </p:nvSpPr>
        <p:spPr bwMode="auto">
          <a:xfrm>
            <a:off x="3094038" y="3724275"/>
            <a:ext cx="292735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latin typeface="Times" pitchFamily="18" charset="0"/>
              </a:rPr>
              <a:t>			</a:t>
            </a:r>
          </a:p>
        </p:txBody>
      </p:sp>
      <p:graphicFrame>
        <p:nvGraphicFramePr>
          <p:cNvPr id="1421470" name="Group 158"/>
          <p:cNvGraphicFramePr>
            <a:graphicFrameLocks noGrp="1"/>
          </p:cNvGraphicFramePr>
          <p:nvPr/>
        </p:nvGraphicFramePr>
        <p:xfrm>
          <a:off x="6629400" y="1143000"/>
          <a:ext cx="1295400" cy="914400"/>
        </p:xfrm>
        <a:graphic>
          <a:graphicData uri="http://schemas.openxmlformats.org/drawingml/2006/table">
            <a:tbl>
              <a:tblPr/>
              <a:tblGrid>
                <a:gridCol w="68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4475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CDB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V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RS#2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[f1]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6795" name="Text Box 171"/>
          <p:cNvSpPr txBox="1">
            <a:spLocks noChangeArrowheads="1"/>
          </p:cNvSpPr>
          <p:nvPr/>
        </p:nvSpPr>
        <p:spPr bwMode="auto">
          <a:xfrm>
            <a:off x="6280150" y="4679950"/>
            <a:ext cx="10350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909"/>
                </a:solidFill>
                <a:latin typeface="Arial" charset="0"/>
              </a:rPr>
              <a:t>allocate</a:t>
            </a:r>
          </a:p>
        </p:txBody>
      </p:sp>
      <p:sp>
        <p:nvSpPr>
          <p:cNvPr id="26796" name="Text Box 172"/>
          <p:cNvSpPr txBox="1">
            <a:spLocks noChangeArrowheads="1"/>
          </p:cNvSpPr>
          <p:nvPr/>
        </p:nvSpPr>
        <p:spPr bwMode="auto">
          <a:xfrm>
            <a:off x="6737350" y="3351213"/>
            <a:ext cx="2376488" cy="9159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/>
            <a:r>
              <a:rPr lang="en-US" b="1">
                <a:solidFill>
                  <a:srgbClr val="FF0909"/>
                </a:solidFill>
                <a:latin typeface="Courier New" pitchFamily="49" charset="0"/>
              </a:rPr>
              <a:t>ldf</a:t>
            </a:r>
            <a:r>
              <a:rPr lang="en-US" b="1">
                <a:solidFill>
                  <a:srgbClr val="FF0909"/>
                </a:solidFill>
                <a:latin typeface="Arial" charset="0"/>
              </a:rPr>
              <a:t> finished (W) </a:t>
            </a:r>
          </a:p>
          <a:p>
            <a:pPr marL="457200" indent="-457200"/>
            <a:r>
              <a:rPr lang="en-US" b="1">
                <a:solidFill>
                  <a:srgbClr val="FF0909"/>
                </a:solidFill>
                <a:latin typeface="Arial" charset="0"/>
              </a:rPr>
              <a:t>  clear </a:t>
            </a:r>
            <a:r>
              <a:rPr lang="en-US" b="1">
                <a:solidFill>
                  <a:srgbClr val="FF0909"/>
                </a:solidFill>
                <a:latin typeface="Courier New" pitchFamily="49" charset="0"/>
              </a:rPr>
              <a:t>f1</a:t>
            </a:r>
            <a:r>
              <a:rPr lang="en-US" b="1">
                <a:solidFill>
                  <a:srgbClr val="FF0909"/>
                </a:solidFill>
                <a:latin typeface="Arial" charset="0"/>
              </a:rPr>
              <a:t> RegStatus</a:t>
            </a:r>
          </a:p>
          <a:p>
            <a:pPr marL="457200" indent="-457200">
              <a:buFont typeface="Times" pitchFamily="18" charset="0"/>
              <a:buNone/>
            </a:pPr>
            <a:r>
              <a:rPr lang="en-US" b="1">
                <a:solidFill>
                  <a:srgbClr val="FF0909"/>
                </a:solidFill>
                <a:latin typeface="Arial" charset="0"/>
              </a:rPr>
              <a:t>  CDB broadcast</a:t>
            </a:r>
          </a:p>
        </p:txBody>
      </p:sp>
      <p:sp>
        <p:nvSpPr>
          <p:cNvPr id="26797" name="Text Box 173"/>
          <p:cNvSpPr txBox="1">
            <a:spLocks noChangeArrowheads="1"/>
          </p:cNvSpPr>
          <p:nvPr/>
        </p:nvSpPr>
        <p:spPr bwMode="auto">
          <a:xfrm>
            <a:off x="6280150" y="5002213"/>
            <a:ext cx="6032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909"/>
                </a:solidFill>
                <a:latin typeface="Arial" charset="0"/>
              </a:rPr>
              <a:t>free</a:t>
            </a:r>
          </a:p>
        </p:txBody>
      </p:sp>
      <p:sp>
        <p:nvSpPr>
          <p:cNvPr id="26798" name="Text Box 174"/>
          <p:cNvSpPr txBox="1">
            <a:spLocks noChangeArrowheads="1"/>
          </p:cNvSpPr>
          <p:nvPr/>
        </p:nvSpPr>
        <p:spPr bwMode="auto">
          <a:xfrm>
            <a:off x="6267450" y="5619750"/>
            <a:ext cx="1885950" cy="641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909"/>
                </a:solidFill>
                <a:latin typeface="Courier New" pitchFamily="49" charset="0"/>
              </a:rPr>
              <a:t>RS#2</a:t>
            </a:r>
            <a:r>
              <a:rPr lang="en-US" b="1">
                <a:solidFill>
                  <a:srgbClr val="FF0909"/>
                </a:solidFill>
                <a:latin typeface="Arial" charset="0"/>
              </a:rPr>
              <a:t> ready </a:t>
            </a:r>
            <a:r>
              <a:rPr lang="en-US" b="1">
                <a:solidFill>
                  <a:srgbClr val="FF0909"/>
                </a:solidFill>
                <a:latin typeface="Arial" charset="0"/>
                <a:sym typeface="Symbol" pitchFamily="18" charset="2"/>
              </a:rPr>
              <a:t> </a:t>
            </a:r>
          </a:p>
          <a:p>
            <a:r>
              <a:rPr lang="en-US" b="1">
                <a:solidFill>
                  <a:srgbClr val="FF0909"/>
                </a:solidFill>
                <a:latin typeface="Arial" charset="0"/>
              </a:rPr>
              <a:t>grab CDB value</a:t>
            </a:r>
          </a:p>
        </p:txBody>
      </p:sp>
      <p:sp>
        <p:nvSpPr>
          <p:cNvPr id="26799" name="Freeform 175"/>
          <p:cNvSpPr>
            <a:spLocks/>
          </p:cNvSpPr>
          <p:nvPr/>
        </p:nvSpPr>
        <p:spPr bwMode="auto">
          <a:xfrm>
            <a:off x="4419600" y="2057400"/>
            <a:ext cx="2590800" cy="3505200"/>
          </a:xfrm>
          <a:custGeom>
            <a:avLst/>
            <a:gdLst>
              <a:gd name="T0" fmla="*/ 2590800 w 1632"/>
              <a:gd name="T1" fmla="*/ 0 h 2208"/>
              <a:gd name="T2" fmla="*/ 2590800 w 1632"/>
              <a:gd name="T3" fmla="*/ 1066800 h 2208"/>
              <a:gd name="T4" fmla="*/ 0 w 1632"/>
              <a:gd name="T5" fmla="*/ 1066800 h 2208"/>
              <a:gd name="T6" fmla="*/ 0 w 1632"/>
              <a:gd name="T7" fmla="*/ 3505200 h 2208"/>
              <a:gd name="T8" fmla="*/ 0 60000 65536"/>
              <a:gd name="T9" fmla="*/ 0 60000 65536"/>
              <a:gd name="T10" fmla="*/ 0 60000 65536"/>
              <a:gd name="T11" fmla="*/ 0 60000 65536"/>
              <a:gd name="T12" fmla="*/ 0 w 1632"/>
              <a:gd name="T13" fmla="*/ 0 h 2208"/>
              <a:gd name="T14" fmla="*/ 1632 w 1632"/>
              <a:gd name="T15" fmla="*/ 2208 h 220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632" h="2208">
                <a:moveTo>
                  <a:pt x="1632" y="0"/>
                </a:moveTo>
                <a:lnTo>
                  <a:pt x="1632" y="672"/>
                </a:lnTo>
                <a:lnTo>
                  <a:pt x="0" y="672"/>
                </a:lnTo>
                <a:lnTo>
                  <a:pt x="0" y="2208"/>
                </a:lnTo>
              </a:path>
            </a:pathLst>
          </a:custGeom>
          <a:noFill/>
          <a:ln w="28575">
            <a:solidFill>
              <a:srgbClr val="FF090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6800" name="Freeform 176"/>
          <p:cNvSpPr>
            <a:spLocks/>
          </p:cNvSpPr>
          <p:nvPr/>
        </p:nvSpPr>
        <p:spPr bwMode="auto">
          <a:xfrm>
            <a:off x="5943600" y="2057400"/>
            <a:ext cx="1676400" cy="3505200"/>
          </a:xfrm>
          <a:custGeom>
            <a:avLst/>
            <a:gdLst>
              <a:gd name="T0" fmla="*/ 1676400 w 1056"/>
              <a:gd name="T1" fmla="*/ 0 h 2208"/>
              <a:gd name="T2" fmla="*/ 1676400 w 1056"/>
              <a:gd name="T3" fmla="*/ 1219200 h 2208"/>
              <a:gd name="T4" fmla="*/ 0 w 1056"/>
              <a:gd name="T5" fmla="*/ 1219200 h 2208"/>
              <a:gd name="T6" fmla="*/ 0 w 1056"/>
              <a:gd name="T7" fmla="*/ 3505200 h 2208"/>
              <a:gd name="T8" fmla="*/ 0 60000 65536"/>
              <a:gd name="T9" fmla="*/ 0 60000 65536"/>
              <a:gd name="T10" fmla="*/ 0 60000 65536"/>
              <a:gd name="T11" fmla="*/ 0 60000 65536"/>
              <a:gd name="T12" fmla="*/ 0 w 1056"/>
              <a:gd name="T13" fmla="*/ 0 h 2208"/>
              <a:gd name="T14" fmla="*/ 1056 w 1056"/>
              <a:gd name="T15" fmla="*/ 2208 h 220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56" h="2208">
                <a:moveTo>
                  <a:pt x="1056" y="0"/>
                </a:moveTo>
                <a:lnTo>
                  <a:pt x="1056" y="768"/>
                </a:lnTo>
                <a:lnTo>
                  <a:pt x="0" y="768"/>
                </a:lnTo>
                <a:lnTo>
                  <a:pt x="0" y="2208"/>
                </a:lnTo>
              </a:path>
            </a:pathLst>
          </a:custGeom>
          <a:noFill/>
          <a:ln w="28575">
            <a:solidFill>
              <a:srgbClr val="FF090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6801" name="Freeform 177"/>
          <p:cNvSpPr>
            <a:spLocks/>
          </p:cNvSpPr>
          <p:nvPr/>
        </p:nvSpPr>
        <p:spPr bwMode="auto">
          <a:xfrm>
            <a:off x="6172200" y="2209800"/>
            <a:ext cx="685800" cy="1600200"/>
          </a:xfrm>
          <a:custGeom>
            <a:avLst/>
            <a:gdLst>
              <a:gd name="T0" fmla="*/ 685800 w 432"/>
              <a:gd name="T1" fmla="*/ 1600200 h 1056"/>
              <a:gd name="T2" fmla="*/ 381000 w 432"/>
              <a:gd name="T3" fmla="*/ 1600200 h 1056"/>
              <a:gd name="T4" fmla="*/ 381000 w 432"/>
              <a:gd name="T5" fmla="*/ 0 h 1056"/>
              <a:gd name="T6" fmla="*/ 0 w 432"/>
              <a:gd name="T7" fmla="*/ 0 h 1056"/>
              <a:gd name="T8" fmla="*/ 0 60000 65536"/>
              <a:gd name="T9" fmla="*/ 0 60000 65536"/>
              <a:gd name="T10" fmla="*/ 0 60000 65536"/>
              <a:gd name="T11" fmla="*/ 0 60000 65536"/>
              <a:gd name="T12" fmla="*/ 0 w 432"/>
              <a:gd name="T13" fmla="*/ 0 h 1056"/>
              <a:gd name="T14" fmla="*/ 432 w 432"/>
              <a:gd name="T15" fmla="*/ 1056 h 105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32" h="1056">
                <a:moveTo>
                  <a:pt x="432" y="1056"/>
                </a:moveTo>
                <a:lnTo>
                  <a:pt x="240" y="1056"/>
                </a:lnTo>
                <a:lnTo>
                  <a:pt x="240" y="0"/>
                </a:lnTo>
                <a:lnTo>
                  <a:pt x="0" y="0"/>
                </a:lnTo>
              </a:path>
            </a:pathLst>
          </a:custGeom>
          <a:noFill/>
          <a:ln w="28575">
            <a:solidFill>
              <a:srgbClr val="FF090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001000" cy="685800"/>
          </a:xfrm>
        </p:spPr>
        <p:txBody>
          <a:bodyPr/>
          <a:lstStyle/>
          <a:p>
            <a:pPr eaLnBrk="1" hangingPunct="1"/>
            <a:r>
              <a:rPr lang="en-US"/>
              <a:t>Tomasulo: Cycle 5</a:t>
            </a:r>
          </a:p>
        </p:txBody>
      </p:sp>
      <p:graphicFrame>
        <p:nvGraphicFramePr>
          <p:cNvPr id="1422339" name="Group 3"/>
          <p:cNvGraphicFramePr>
            <a:graphicFrameLocks noGrp="1"/>
          </p:cNvGraphicFramePr>
          <p:nvPr/>
        </p:nvGraphicFramePr>
        <p:xfrm>
          <a:off x="304800" y="1143000"/>
          <a:ext cx="4038600" cy="2743200"/>
        </p:xfrm>
        <a:graphic>
          <a:graphicData uri="http://schemas.openxmlformats.org/drawingml/2006/table">
            <a:tbl>
              <a:tblPr/>
              <a:tblGrid>
                <a:gridCol w="190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44475">
                <a:tc gridSpan="5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Insn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Status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Insn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X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W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ldf X(r1),f1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c3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c4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mulf f0,f1,f2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c4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c5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stf f2,Z(r1) 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c3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addi r1,4,r1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c4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c5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ldf X(r1),f1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c5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mulf f0,f1,f2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stf f2,Z(r1) 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1422397" name="Group 61"/>
          <p:cNvGraphicFramePr>
            <a:graphicFrameLocks noGrp="1"/>
          </p:cNvGraphicFramePr>
          <p:nvPr/>
        </p:nvGraphicFramePr>
        <p:xfrm>
          <a:off x="4724400" y="1131888"/>
          <a:ext cx="1676400" cy="1828800"/>
        </p:xfrm>
        <a:graphic>
          <a:graphicData uri="http://schemas.openxmlformats.org/drawingml/2006/table">
            <a:tbl>
              <a:tblPr/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4475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Map Table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Reg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f0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RS#2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RS#4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r1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RS#1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422419" name="Group 83"/>
          <p:cNvGraphicFramePr>
            <a:graphicFrameLocks noGrp="1"/>
          </p:cNvGraphicFramePr>
          <p:nvPr/>
        </p:nvGraphicFramePr>
        <p:xfrm>
          <a:off x="304800" y="4114800"/>
          <a:ext cx="5989638" cy="2133600"/>
        </p:xfrm>
        <a:graphic>
          <a:graphicData uri="http://schemas.openxmlformats.org/drawingml/2006/table">
            <a:tbl>
              <a:tblPr/>
              <a:tblGrid>
                <a:gridCol w="4302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88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65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19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540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5406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5406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5406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44475">
                <a:tc gridSpan="9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Reservation Stations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FU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busy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op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V1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V2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ALU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yes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addi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r1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-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-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[r1]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-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LD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yes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ldf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f1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-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RS#1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-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-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3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ST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yes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stf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-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RS#4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-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-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[r1]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4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FP1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yes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mulf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-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-</a:t>
                      </a:r>
                      <a:endParaRPr kumimoji="0" lang="en-US" sz="1800" b="1" i="0" u="sng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[f0]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[f1]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5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FP2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no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7805" name="Rectangle 157"/>
          <p:cNvSpPr>
            <a:spLocks noChangeArrowheads="1"/>
          </p:cNvSpPr>
          <p:nvPr/>
        </p:nvSpPr>
        <p:spPr bwMode="auto">
          <a:xfrm>
            <a:off x="3094038" y="3724275"/>
            <a:ext cx="292735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latin typeface="Times" pitchFamily="18" charset="0"/>
              </a:rPr>
              <a:t>			</a:t>
            </a:r>
          </a:p>
        </p:txBody>
      </p:sp>
      <p:graphicFrame>
        <p:nvGraphicFramePr>
          <p:cNvPr id="1422494" name="Group 158"/>
          <p:cNvGraphicFramePr>
            <a:graphicFrameLocks noGrp="1"/>
          </p:cNvGraphicFramePr>
          <p:nvPr/>
        </p:nvGraphicFramePr>
        <p:xfrm>
          <a:off x="6629400" y="1143000"/>
          <a:ext cx="1295400" cy="914400"/>
        </p:xfrm>
        <a:graphic>
          <a:graphicData uri="http://schemas.openxmlformats.org/drawingml/2006/table">
            <a:tbl>
              <a:tblPr/>
              <a:tblGrid>
                <a:gridCol w="68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4475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CDB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V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7819" name="Text Box 171"/>
          <p:cNvSpPr txBox="1">
            <a:spLocks noChangeArrowheads="1"/>
          </p:cNvSpPr>
          <p:nvPr/>
        </p:nvSpPr>
        <p:spPr bwMode="auto">
          <a:xfrm>
            <a:off x="6280150" y="5003800"/>
            <a:ext cx="10350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909"/>
                </a:solidFill>
                <a:latin typeface="Arial" charset="0"/>
              </a:rPr>
              <a:t>allocate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001000" cy="685800"/>
          </a:xfrm>
        </p:spPr>
        <p:txBody>
          <a:bodyPr/>
          <a:lstStyle/>
          <a:p>
            <a:pPr eaLnBrk="1" hangingPunct="1"/>
            <a:r>
              <a:rPr lang="en-US"/>
              <a:t>Tomasulo: Cycle 6</a:t>
            </a:r>
          </a:p>
        </p:txBody>
      </p:sp>
      <p:graphicFrame>
        <p:nvGraphicFramePr>
          <p:cNvPr id="1423363" name="Group 3"/>
          <p:cNvGraphicFramePr>
            <a:graphicFrameLocks noGrp="1"/>
          </p:cNvGraphicFramePr>
          <p:nvPr/>
        </p:nvGraphicFramePr>
        <p:xfrm>
          <a:off x="304800" y="1143000"/>
          <a:ext cx="4038600" cy="2743200"/>
        </p:xfrm>
        <a:graphic>
          <a:graphicData uri="http://schemas.openxmlformats.org/drawingml/2006/table">
            <a:tbl>
              <a:tblPr/>
              <a:tblGrid>
                <a:gridCol w="190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44475">
                <a:tc gridSpan="5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Insn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Status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Insn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X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W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ldf X(r1),f1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c3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c4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mulf f0,f1,f2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c4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c5+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stf f2,Z(r1) 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c3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addi r1,4,r1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c4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c5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c6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ldf X(r1),f1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c5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mulf f0,f1,f2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c6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stf f2,Z(r1) 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1423421" name="Group 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6985622"/>
              </p:ext>
            </p:extLst>
          </p:nvPr>
        </p:nvGraphicFramePr>
        <p:xfrm>
          <a:off x="4724400" y="1131888"/>
          <a:ext cx="1676400" cy="1828800"/>
        </p:xfrm>
        <a:graphic>
          <a:graphicData uri="http://schemas.openxmlformats.org/drawingml/2006/table">
            <a:tbl>
              <a:tblPr/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4475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Map Table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Reg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f0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sng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RS#4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RS#5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r1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RS#1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423443" name="Group 83"/>
          <p:cNvGraphicFramePr>
            <a:graphicFrameLocks noGrp="1"/>
          </p:cNvGraphicFramePr>
          <p:nvPr/>
        </p:nvGraphicFramePr>
        <p:xfrm>
          <a:off x="304800" y="4114800"/>
          <a:ext cx="5989638" cy="2133600"/>
        </p:xfrm>
        <a:graphic>
          <a:graphicData uri="http://schemas.openxmlformats.org/drawingml/2006/table">
            <a:tbl>
              <a:tblPr/>
              <a:tblGrid>
                <a:gridCol w="4302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88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65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19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540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5406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5406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5406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44475">
                <a:tc gridSpan="9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Reservation Stations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FU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busy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op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V1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V2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ALU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yes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addi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r1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-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-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[r1]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-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LD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yes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ldf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-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RS#1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-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-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3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ST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yes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stf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-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RS#4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-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-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[r1]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4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FP1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yes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mulf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-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-</a:t>
                      </a:r>
                      <a:endParaRPr kumimoji="0" lang="en-US" sz="1800" b="1" i="0" u="sng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[f0]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[f1]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5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FP2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yes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mulf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f2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-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RS#2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[f0]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-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423517" name="Group 157"/>
          <p:cNvGraphicFramePr>
            <a:graphicFrameLocks noGrp="1"/>
          </p:cNvGraphicFramePr>
          <p:nvPr/>
        </p:nvGraphicFramePr>
        <p:xfrm>
          <a:off x="6629400" y="1143000"/>
          <a:ext cx="1295400" cy="914400"/>
        </p:xfrm>
        <a:graphic>
          <a:graphicData uri="http://schemas.openxmlformats.org/drawingml/2006/table">
            <a:tbl>
              <a:tblPr/>
              <a:tblGrid>
                <a:gridCol w="68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4475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CDB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V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8842" name="Text Box 170"/>
          <p:cNvSpPr txBox="1">
            <a:spLocks noChangeArrowheads="1"/>
          </p:cNvSpPr>
          <p:nvPr/>
        </p:nvSpPr>
        <p:spPr bwMode="auto">
          <a:xfrm>
            <a:off x="6280150" y="5919788"/>
            <a:ext cx="10350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909"/>
                </a:solidFill>
                <a:latin typeface="Arial" charset="0"/>
              </a:rPr>
              <a:t>allocate</a:t>
            </a:r>
          </a:p>
        </p:txBody>
      </p:sp>
      <p:sp>
        <p:nvSpPr>
          <p:cNvPr id="28843" name="Text Box 171"/>
          <p:cNvSpPr txBox="1">
            <a:spLocks noChangeArrowheads="1"/>
          </p:cNvSpPr>
          <p:nvPr/>
        </p:nvSpPr>
        <p:spPr bwMode="auto">
          <a:xfrm>
            <a:off x="4298950" y="3124200"/>
            <a:ext cx="4324350" cy="9159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909"/>
                </a:solidFill>
                <a:latin typeface="Arial" charset="0"/>
              </a:rPr>
              <a:t>no D stall on WAW: scoreboard would</a:t>
            </a:r>
          </a:p>
          <a:p>
            <a:r>
              <a:rPr lang="en-US" b="1">
                <a:solidFill>
                  <a:srgbClr val="FF0909"/>
                </a:solidFill>
                <a:latin typeface="Arial" charset="0"/>
              </a:rPr>
              <a:t>   overwrite </a:t>
            </a:r>
            <a:r>
              <a:rPr lang="en-US" b="1">
                <a:solidFill>
                  <a:srgbClr val="FF0909"/>
                </a:solidFill>
                <a:latin typeface="Courier New" pitchFamily="49" charset="0"/>
              </a:rPr>
              <a:t>f2</a:t>
            </a:r>
            <a:r>
              <a:rPr lang="en-US" b="1">
                <a:solidFill>
                  <a:srgbClr val="FF0909"/>
                </a:solidFill>
                <a:latin typeface="Arial" charset="0"/>
              </a:rPr>
              <a:t> RegStatus</a:t>
            </a:r>
          </a:p>
          <a:p>
            <a:r>
              <a:rPr lang="en-US" b="1">
                <a:solidFill>
                  <a:srgbClr val="FF0909"/>
                </a:solidFill>
                <a:latin typeface="Arial" charset="0"/>
              </a:rPr>
              <a:t>   anyone who needs old </a:t>
            </a:r>
            <a:r>
              <a:rPr lang="en-US" b="1">
                <a:solidFill>
                  <a:srgbClr val="FF0909"/>
                </a:solidFill>
                <a:latin typeface="Courier New" pitchFamily="49" charset="0"/>
              </a:rPr>
              <a:t>f2</a:t>
            </a:r>
            <a:r>
              <a:rPr lang="en-US" b="1">
                <a:solidFill>
                  <a:srgbClr val="FF0909"/>
                </a:solidFill>
                <a:latin typeface="Arial" charset="0"/>
              </a:rPr>
              <a:t> tag has it</a:t>
            </a:r>
          </a:p>
        </p:txBody>
      </p:sp>
      <p:sp>
        <p:nvSpPr>
          <p:cNvPr id="28844" name="Freeform 172"/>
          <p:cNvSpPr>
            <a:spLocks/>
          </p:cNvSpPr>
          <p:nvPr/>
        </p:nvSpPr>
        <p:spPr bwMode="auto">
          <a:xfrm>
            <a:off x="6477000" y="2438400"/>
            <a:ext cx="2209800" cy="1143000"/>
          </a:xfrm>
          <a:custGeom>
            <a:avLst/>
            <a:gdLst>
              <a:gd name="T0" fmla="*/ 762000 w 1392"/>
              <a:gd name="T1" fmla="*/ 1143000 h 720"/>
              <a:gd name="T2" fmla="*/ 2209800 w 1392"/>
              <a:gd name="T3" fmla="*/ 1143000 h 720"/>
              <a:gd name="T4" fmla="*/ 2209800 w 1392"/>
              <a:gd name="T5" fmla="*/ 0 h 720"/>
              <a:gd name="T6" fmla="*/ 0 w 1392"/>
              <a:gd name="T7" fmla="*/ 0 h 720"/>
              <a:gd name="T8" fmla="*/ 0 60000 65536"/>
              <a:gd name="T9" fmla="*/ 0 60000 65536"/>
              <a:gd name="T10" fmla="*/ 0 60000 65536"/>
              <a:gd name="T11" fmla="*/ 0 60000 65536"/>
              <a:gd name="T12" fmla="*/ 0 w 1392"/>
              <a:gd name="T13" fmla="*/ 0 h 720"/>
              <a:gd name="T14" fmla="*/ 1392 w 1392"/>
              <a:gd name="T15" fmla="*/ 720 h 72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392" h="720">
                <a:moveTo>
                  <a:pt x="480" y="720"/>
                </a:moveTo>
                <a:lnTo>
                  <a:pt x="1392" y="720"/>
                </a:lnTo>
                <a:lnTo>
                  <a:pt x="1392" y="0"/>
                </a:lnTo>
                <a:lnTo>
                  <a:pt x="0" y="0"/>
                </a:lnTo>
              </a:path>
            </a:pathLst>
          </a:custGeom>
          <a:noFill/>
          <a:ln w="28575">
            <a:solidFill>
              <a:srgbClr val="FF090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001000" cy="685800"/>
          </a:xfrm>
        </p:spPr>
        <p:txBody>
          <a:bodyPr/>
          <a:lstStyle/>
          <a:p>
            <a:pPr eaLnBrk="1" hangingPunct="1"/>
            <a:r>
              <a:rPr lang="en-US"/>
              <a:t>Tomasulo: Cycle 7</a:t>
            </a:r>
          </a:p>
        </p:txBody>
      </p:sp>
      <p:graphicFrame>
        <p:nvGraphicFramePr>
          <p:cNvPr id="1424387" name="Group 3"/>
          <p:cNvGraphicFramePr>
            <a:graphicFrameLocks noGrp="1"/>
          </p:cNvGraphicFramePr>
          <p:nvPr/>
        </p:nvGraphicFramePr>
        <p:xfrm>
          <a:off x="304800" y="1143000"/>
          <a:ext cx="4038600" cy="2743200"/>
        </p:xfrm>
        <a:graphic>
          <a:graphicData uri="http://schemas.openxmlformats.org/drawingml/2006/table">
            <a:tbl>
              <a:tblPr/>
              <a:tblGrid>
                <a:gridCol w="190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44475">
                <a:tc gridSpan="5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Insn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Status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Insn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X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W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ldf X(r1),f1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c3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c4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mulf f0,f1,f2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c4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c5+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stf f2,Z(r1) 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c3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addi r1,4,r1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c4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c5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c6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c7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ldf X(r1),f1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c5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c7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mulf f0,f1,f2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c6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stf f2,Z(r1) 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1424445" name="Group 61"/>
          <p:cNvGraphicFramePr>
            <a:graphicFrameLocks noGrp="1"/>
          </p:cNvGraphicFramePr>
          <p:nvPr/>
        </p:nvGraphicFramePr>
        <p:xfrm>
          <a:off x="4724400" y="1131888"/>
          <a:ext cx="1676400" cy="1828800"/>
        </p:xfrm>
        <a:graphic>
          <a:graphicData uri="http://schemas.openxmlformats.org/drawingml/2006/table">
            <a:tbl>
              <a:tblPr/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4475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Map Table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Reg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f0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RS#2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RS#5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r1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sng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RS#1</a:t>
                      </a:r>
                      <a:endParaRPr kumimoji="0" lang="en-US" sz="1800" b="0" i="0" u="sng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424467" name="Group 83"/>
          <p:cNvGraphicFramePr>
            <a:graphicFrameLocks noGrp="1"/>
          </p:cNvGraphicFramePr>
          <p:nvPr/>
        </p:nvGraphicFramePr>
        <p:xfrm>
          <a:off x="304800" y="4114800"/>
          <a:ext cx="5989638" cy="2133600"/>
        </p:xfrm>
        <a:graphic>
          <a:graphicData uri="http://schemas.openxmlformats.org/drawingml/2006/table">
            <a:tbl>
              <a:tblPr/>
              <a:tblGrid>
                <a:gridCol w="4302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88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65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19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540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5406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5406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5406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44475">
                <a:tc gridSpan="9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Reservation Stations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FU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busy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op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V1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V2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ALU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no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LD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yes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ldf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-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sng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RS#1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-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sng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CDB.V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3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ST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yes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stf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-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RS#4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-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-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[r1]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4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FP1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yes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mulf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-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-</a:t>
                      </a:r>
                      <a:endParaRPr kumimoji="0" lang="en-US" sz="1800" b="1" i="0" u="sng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[f0]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[f1]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5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FP2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yes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mulf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-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RS#2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[f0]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-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424541" name="Group 157"/>
          <p:cNvGraphicFramePr>
            <a:graphicFrameLocks noGrp="1"/>
          </p:cNvGraphicFramePr>
          <p:nvPr/>
        </p:nvGraphicFramePr>
        <p:xfrm>
          <a:off x="6629400" y="1143000"/>
          <a:ext cx="1295400" cy="914400"/>
        </p:xfrm>
        <a:graphic>
          <a:graphicData uri="http://schemas.openxmlformats.org/drawingml/2006/table">
            <a:tbl>
              <a:tblPr/>
              <a:tblGrid>
                <a:gridCol w="68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4475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CDB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V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RS#1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[r1]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9866" name="Text Box 170"/>
          <p:cNvSpPr txBox="1">
            <a:spLocks noChangeArrowheads="1"/>
          </p:cNvSpPr>
          <p:nvPr/>
        </p:nvSpPr>
        <p:spPr bwMode="auto">
          <a:xfrm>
            <a:off x="6553200" y="3960813"/>
            <a:ext cx="2376488" cy="9159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/>
            <a:r>
              <a:rPr lang="en-US" b="1">
                <a:solidFill>
                  <a:srgbClr val="FF0909"/>
                </a:solidFill>
                <a:latin typeface="Courier New" pitchFamily="49" charset="0"/>
              </a:rPr>
              <a:t>addi</a:t>
            </a:r>
            <a:r>
              <a:rPr lang="en-US" b="1">
                <a:solidFill>
                  <a:srgbClr val="FF0909"/>
                </a:solidFill>
                <a:latin typeface="Arial" charset="0"/>
              </a:rPr>
              <a:t> finished (W) </a:t>
            </a:r>
          </a:p>
          <a:p>
            <a:pPr marL="457200" indent="-457200"/>
            <a:r>
              <a:rPr lang="en-US" b="1">
                <a:solidFill>
                  <a:srgbClr val="FF0909"/>
                </a:solidFill>
                <a:latin typeface="Arial" charset="0"/>
              </a:rPr>
              <a:t>  clear </a:t>
            </a:r>
            <a:r>
              <a:rPr lang="en-US" b="1">
                <a:solidFill>
                  <a:srgbClr val="FF0909"/>
                </a:solidFill>
                <a:latin typeface="Courier New" pitchFamily="49" charset="0"/>
              </a:rPr>
              <a:t>r1</a:t>
            </a:r>
            <a:r>
              <a:rPr lang="en-US" b="1">
                <a:solidFill>
                  <a:srgbClr val="FF0909"/>
                </a:solidFill>
                <a:latin typeface="Arial" charset="0"/>
              </a:rPr>
              <a:t> RegStatus</a:t>
            </a:r>
          </a:p>
          <a:p>
            <a:pPr marL="457200" indent="-457200">
              <a:buFont typeface="Times" pitchFamily="18" charset="0"/>
              <a:buNone/>
            </a:pPr>
            <a:r>
              <a:rPr lang="en-US" b="1">
                <a:solidFill>
                  <a:srgbClr val="FF0909"/>
                </a:solidFill>
                <a:latin typeface="Arial" charset="0"/>
              </a:rPr>
              <a:t>  CDB broadcast</a:t>
            </a:r>
          </a:p>
        </p:txBody>
      </p:sp>
      <p:sp>
        <p:nvSpPr>
          <p:cNvPr id="29867" name="Text Box 171"/>
          <p:cNvSpPr txBox="1">
            <a:spLocks noChangeArrowheads="1"/>
          </p:cNvSpPr>
          <p:nvPr/>
        </p:nvSpPr>
        <p:spPr bwMode="auto">
          <a:xfrm>
            <a:off x="6267450" y="5038725"/>
            <a:ext cx="1885950" cy="641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909"/>
                </a:solidFill>
                <a:latin typeface="Courier New" pitchFamily="49" charset="0"/>
              </a:rPr>
              <a:t>RS#1</a:t>
            </a:r>
            <a:r>
              <a:rPr lang="en-US" b="1">
                <a:solidFill>
                  <a:srgbClr val="FF0909"/>
                </a:solidFill>
                <a:latin typeface="Arial" charset="0"/>
              </a:rPr>
              <a:t> ready </a:t>
            </a:r>
            <a:r>
              <a:rPr lang="en-US" b="1">
                <a:solidFill>
                  <a:srgbClr val="FF0909"/>
                </a:solidFill>
                <a:latin typeface="Arial" charset="0"/>
                <a:sym typeface="Symbol" pitchFamily="18" charset="2"/>
              </a:rPr>
              <a:t> </a:t>
            </a:r>
          </a:p>
          <a:p>
            <a:r>
              <a:rPr lang="en-US" b="1">
                <a:solidFill>
                  <a:srgbClr val="FF0909"/>
                </a:solidFill>
                <a:latin typeface="Arial" charset="0"/>
              </a:rPr>
              <a:t>grab CDB value</a:t>
            </a:r>
          </a:p>
        </p:txBody>
      </p:sp>
      <p:sp>
        <p:nvSpPr>
          <p:cNvPr id="29868" name="Text Box 172"/>
          <p:cNvSpPr txBox="1">
            <a:spLocks noChangeArrowheads="1"/>
          </p:cNvSpPr>
          <p:nvPr/>
        </p:nvSpPr>
        <p:spPr bwMode="auto">
          <a:xfrm>
            <a:off x="4419600" y="2971800"/>
            <a:ext cx="4598988" cy="641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/>
            <a:r>
              <a:rPr lang="en-US" b="1">
                <a:solidFill>
                  <a:srgbClr val="FF0909"/>
                </a:solidFill>
                <a:latin typeface="Arial" charset="0"/>
              </a:rPr>
              <a:t>no W wait on WAR: scoreboard would</a:t>
            </a:r>
          </a:p>
          <a:p>
            <a:pPr marL="457200" indent="-457200"/>
            <a:r>
              <a:rPr lang="en-US" b="1">
                <a:solidFill>
                  <a:srgbClr val="FF0909"/>
                </a:solidFill>
                <a:latin typeface="Arial" charset="0"/>
              </a:rPr>
              <a:t>   anyone who needs old </a:t>
            </a:r>
            <a:r>
              <a:rPr lang="en-US" b="1">
                <a:solidFill>
                  <a:srgbClr val="FF0909"/>
                </a:solidFill>
                <a:latin typeface="Courier New" pitchFamily="49" charset="0"/>
              </a:rPr>
              <a:t>r1</a:t>
            </a:r>
            <a:r>
              <a:rPr lang="en-US" b="1">
                <a:solidFill>
                  <a:srgbClr val="FF0909"/>
                </a:solidFill>
                <a:latin typeface="Arial" charset="0"/>
              </a:rPr>
              <a:t> has RS copy</a:t>
            </a:r>
          </a:p>
        </p:txBody>
      </p:sp>
      <p:sp>
        <p:nvSpPr>
          <p:cNvPr id="29869" name="Text Box 173"/>
          <p:cNvSpPr txBox="1">
            <a:spLocks noChangeArrowheads="1"/>
          </p:cNvSpPr>
          <p:nvPr/>
        </p:nvSpPr>
        <p:spPr bwMode="auto">
          <a:xfrm>
            <a:off x="4419600" y="3570288"/>
            <a:ext cx="34099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/>
            <a:r>
              <a:rPr lang="en-US" b="1">
                <a:solidFill>
                  <a:srgbClr val="FF0909"/>
                </a:solidFill>
                <a:latin typeface="Arial" charset="0"/>
              </a:rPr>
              <a:t>D stall on store RS: structural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001000" cy="685800"/>
          </a:xfrm>
        </p:spPr>
        <p:txBody>
          <a:bodyPr/>
          <a:lstStyle/>
          <a:p>
            <a:pPr eaLnBrk="1" hangingPunct="1"/>
            <a:r>
              <a:rPr lang="en-US"/>
              <a:t>Tomasulo: Cycle 8</a:t>
            </a:r>
          </a:p>
        </p:txBody>
      </p:sp>
      <p:graphicFrame>
        <p:nvGraphicFramePr>
          <p:cNvPr id="1425411" name="Group 3"/>
          <p:cNvGraphicFramePr>
            <a:graphicFrameLocks noGrp="1"/>
          </p:cNvGraphicFramePr>
          <p:nvPr/>
        </p:nvGraphicFramePr>
        <p:xfrm>
          <a:off x="304800" y="1143000"/>
          <a:ext cx="4038600" cy="2743200"/>
        </p:xfrm>
        <a:graphic>
          <a:graphicData uri="http://schemas.openxmlformats.org/drawingml/2006/table">
            <a:tbl>
              <a:tblPr/>
              <a:tblGrid>
                <a:gridCol w="190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44475">
                <a:tc gridSpan="5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Insn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Status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Insn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X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W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ldf X(r1),f1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c3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c4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mulf f0,f1,f2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c4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c5+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c8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stf f2,Z(r1) 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c3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c8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addi r1,4,r1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c4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c5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c6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c7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ldf X(r1),f1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c5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c7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c8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mulf f0,f1,f2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c6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stf f2,Z(r1) 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1425469" name="Group 61"/>
          <p:cNvGraphicFramePr>
            <a:graphicFrameLocks noGrp="1"/>
          </p:cNvGraphicFramePr>
          <p:nvPr/>
        </p:nvGraphicFramePr>
        <p:xfrm>
          <a:off x="4724400" y="1131888"/>
          <a:ext cx="1676400" cy="1828800"/>
        </p:xfrm>
        <a:graphic>
          <a:graphicData uri="http://schemas.openxmlformats.org/drawingml/2006/table">
            <a:tbl>
              <a:tblPr/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4475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Map Table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Reg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f0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RS#2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RS#5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r1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0" i="0" u="sng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425491" name="Group 83"/>
          <p:cNvGraphicFramePr>
            <a:graphicFrameLocks noGrp="1"/>
          </p:cNvGraphicFramePr>
          <p:nvPr/>
        </p:nvGraphicFramePr>
        <p:xfrm>
          <a:off x="304800" y="4114800"/>
          <a:ext cx="5989638" cy="2133600"/>
        </p:xfrm>
        <a:graphic>
          <a:graphicData uri="http://schemas.openxmlformats.org/drawingml/2006/table">
            <a:tbl>
              <a:tblPr/>
              <a:tblGrid>
                <a:gridCol w="4302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88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65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19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540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5406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5406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5406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44475">
                <a:tc gridSpan="9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Reservation Stations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FU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busy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op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V1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V2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ALU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no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LD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yes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ldf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-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-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-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[r1]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3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ST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yes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stf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-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sng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RS#4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-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sng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CDB.V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[r1]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4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FP1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no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sng" strike="noStrike" cap="none" normalizeH="0" baseline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5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FP2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yes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mulf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-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RS#2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[f0]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-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0877" name="Rectangle 157"/>
          <p:cNvSpPr>
            <a:spLocks noChangeArrowheads="1"/>
          </p:cNvSpPr>
          <p:nvPr/>
        </p:nvSpPr>
        <p:spPr bwMode="auto">
          <a:xfrm>
            <a:off x="3094038" y="3724275"/>
            <a:ext cx="292735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latin typeface="Times" pitchFamily="18" charset="0"/>
              </a:rPr>
              <a:t>			</a:t>
            </a:r>
          </a:p>
        </p:txBody>
      </p:sp>
      <p:graphicFrame>
        <p:nvGraphicFramePr>
          <p:cNvPr id="1425566" name="Group 158"/>
          <p:cNvGraphicFramePr>
            <a:graphicFrameLocks noGrp="1"/>
          </p:cNvGraphicFramePr>
          <p:nvPr/>
        </p:nvGraphicFramePr>
        <p:xfrm>
          <a:off x="6629400" y="1143000"/>
          <a:ext cx="1295400" cy="914400"/>
        </p:xfrm>
        <a:graphic>
          <a:graphicData uri="http://schemas.openxmlformats.org/drawingml/2006/table">
            <a:tbl>
              <a:tblPr/>
              <a:tblGrid>
                <a:gridCol w="68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4475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CDB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V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RS#4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[f2]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0891" name="Text Box 171"/>
          <p:cNvSpPr txBox="1">
            <a:spLocks noChangeArrowheads="1"/>
          </p:cNvSpPr>
          <p:nvPr/>
        </p:nvSpPr>
        <p:spPr bwMode="auto">
          <a:xfrm>
            <a:off x="4419600" y="2955925"/>
            <a:ext cx="4711700" cy="1190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/>
            <a:r>
              <a:rPr lang="en-US" b="1">
                <a:solidFill>
                  <a:srgbClr val="FF0909"/>
                </a:solidFill>
                <a:latin typeface="Courier New" pitchFamily="49" charset="0"/>
              </a:rPr>
              <a:t>mulf</a:t>
            </a:r>
            <a:r>
              <a:rPr lang="en-US" b="1">
                <a:solidFill>
                  <a:srgbClr val="FF0909"/>
                </a:solidFill>
                <a:latin typeface="Arial" charset="0"/>
              </a:rPr>
              <a:t> finished (W) </a:t>
            </a:r>
          </a:p>
          <a:p>
            <a:pPr marL="457200" indent="-457200"/>
            <a:r>
              <a:rPr lang="en-US" b="1">
                <a:solidFill>
                  <a:srgbClr val="FF0909"/>
                </a:solidFill>
                <a:latin typeface="Arial" charset="0"/>
              </a:rPr>
              <a:t>  don’t clear </a:t>
            </a:r>
            <a:r>
              <a:rPr lang="en-US" b="1">
                <a:solidFill>
                  <a:srgbClr val="FF0909"/>
                </a:solidFill>
                <a:latin typeface="Courier New" pitchFamily="49" charset="0"/>
              </a:rPr>
              <a:t>f2</a:t>
            </a:r>
            <a:r>
              <a:rPr lang="en-US" b="1">
                <a:solidFill>
                  <a:srgbClr val="FF0909"/>
                </a:solidFill>
                <a:latin typeface="Arial" charset="0"/>
              </a:rPr>
              <a:t> RegStatus</a:t>
            </a:r>
          </a:p>
          <a:p>
            <a:pPr marL="457200" indent="-457200"/>
            <a:r>
              <a:rPr lang="en-US" b="1">
                <a:solidFill>
                  <a:srgbClr val="FF0909"/>
                </a:solidFill>
                <a:latin typeface="Arial" charset="0"/>
              </a:rPr>
              <a:t>    already overwritten by 2nd </a:t>
            </a:r>
            <a:r>
              <a:rPr lang="en-US" b="1">
                <a:solidFill>
                  <a:srgbClr val="FF0909"/>
                </a:solidFill>
                <a:latin typeface="Courier New" pitchFamily="49" charset="0"/>
              </a:rPr>
              <a:t>mulf</a:t>
            </a:r>
            <a:r>
              <a:rPr lang="en-US" b="1">
                <a:solidFill>
                  <a:srgbClr val="FF0909"/>
                </a:solidFill>
                <a:latin typeface="Arial" charset="0"/>
              </a:rPr>
              <a:t> (</a:t>
            </a:r>
            <a:r>
              <a:rPr lang="en-US" b="1">
                <a:solidFill>
                  <a:srgbClr val="FF0909"/>
                </a:solidFill>
                <a:latin typeface="Courier New" pitchFamily="49" charset="0"/>
              </a:rPr>
              <a:t>RS#5</a:t>
            </a:r>
            <a:r>
              <a:rPr lang="en-US" b="1">
                <a:solidFill>
                  <a:srgbClr val="FF0909"/>
                </a:solidFill>
                <a:latin typeface="Arial" charset="0"/>
              </a:rPr>
              <a:t>)</a:t>
            </a:r>
          </a:p>
          <a:p>
            <a:pPr marL="457200" indent="-457200">
              <a:buFont typeface="Times" pitchFamily="18" charset="0"/>
              <a:buNone/>
            </a:pPr>
            <a:r>
              <a:rPr lang="en-US" b="1">
                <a:solidFill>
                  <a:srgbClr val="FF0909"/>
                </a:solidFill>
                <a:latin typeface="Arial" charset="0"/>
              </a:rPr>
              <a:t>  CDB broadcast</a:t>
            </a:r>
          </a:p>
        </p:txBody>
      </p:sp>
      <p:sp>
        <p:nvSpPr>
          <p:cNvPr id="30892" name="Text Box 172"/>
          <p:cNvSpPr txBox="1">
            <a:spLocks noChangeArrowheads="1"/>
          </p:cNvSpPr>
          <p:nvPr/>
        </p:nvSpPr>
        <p:spPr bwMode="auto">
          <a:xfrm>
            <a:off x="6267450" y="5308600"/>
            <a:ext cx="1885950" cy="641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909"/>
                </a:solidFill>
                <a:latin typeface="Courier New" pitchFamily="49" charset="0"/>
              </a:rPr>
              <a:t>RS#4</a:t>
            </a:r>
            <a:r>
              <a:rPr lang="en-US" b="1">
                <a:solidFill>
                  <a:srgbClr val="FF0909"/>
                </a:solidFill>
                <a:latin typeface="Arial" charset="0"/>
              </a:rPr>
              <a:t> ready </a:t>
            </a:r>
            <a:r>
              <a:rPr lang="en-US" b="1">
                <a:solidFill>
                  <a:srgbClr val="FF0909"/>
                </a:solidFill>
                <a:latin typeface="Arial" charset="0"/>
                <a:sym typeface="Symbol" pitchFamily="18" charset="2"/>
              </a:rPr>
              <a:t> </a:t>
            </a:r>
          </a:p>
          <a:p>
            <a:r>
              <a:rPr lang="en-US" b="1">
                <a:solidFill>
                  <a:srgbClr val="FF0909"/>
                </a:solidFill>
                <a:latin typeface="Arial" charset="0"/>
              </a:rPr>
              <a:t>grab CDB value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001000" cy="685800"/>
          </a:xfrm>
        </p:spPr>
        <p:txBody>
          <a:bodyPr/>
          <a:lstStyle/>
          <a:p>
            <a:pPr eaLnBrk="1" hangingPunct="1"/>
            <a:r>
              <a:rPr lang="en-US"/>
              <a:t>Tomasulo: Cycle 9</a:t>
            </a:r>
          </a:p>
        </p:txBody>
      </p:sp>
      <p:graphicFrame>
        <p:nvGraphicFramePr>
          <p:cNvPr id="1426435" name="Group 3"/>
          <p:cNvGraphicFramePr>
            <a:graphicFrameLocks noGrp="1"/>
          </p:cNvGraphicFramePr>
          <p:nvPr/>
        </p:nvGraphicFramePr>
        <p:xfrm>
          <a:off x="304800" y="1143000"/>
          <a:ext cx="4038600" cy="2743200"/>
        </p:xfrm>
        <a:graphic>
          <a:graphicData uri="http://schemas.openxmlformats.org/drawingml/2006/table">
            <a:tbl>
              <a:tblPr/>
              <a:tblGrid>
                <a:gridCol w="190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44475">
                <a:tc gridSpan="5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Insn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Status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Insn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X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W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ldf X(r1),f1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c3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c4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mulf f0,f1,f2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c4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c5+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c8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stf f2,Z(r1) 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c3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c8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c9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addi r1,4,r1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c4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c5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c6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c7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ldf X(r1),f1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c5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c7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c8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c9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mulf f0,f1,f2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c6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c9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stf f2,Z(r1) 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1426493" name="Group 61"/>
          <p:cNvGraphicFramePr>
            <a:graphicFrameLocks noGrp="1"/>
          </p:cNvGraphicFramePr>
          <p:nvPr/>
        </p:nvGraphicFramePr>
        <p:xfrm>
          <a:off x="4724400" y="1131888"/>
          <a:ext cx="1676400" cy="1828800"/>
        </p:xfrm>
        <a:graphic>
          <a:graphicData uri="http://schemas.openxmlformats.org/drawingml/2006/table">
            <a:tbl>
              <a:tblPr/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4475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Map Table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Reg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f0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sng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RS#2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RS#5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r1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0" i="0" u="sng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426515" name="Group 83"/>
          <p:cNvGraphicFramePr>
            <a:graphicFrameLocks noGrp="1"/>
          </p:cNvGraphicFramePr>
          <p:nvPr/>
        </p:nvGraphicFramePr>
        <p:xfrm>
          <a:off x="304800" y="4114800"/>
          <a:ext cx="5989638" cy="2133600"/>
        </p:xfrm>
        <a:graphic>
          <a:graphicData uri="http://schemas.openxmlformats.org/drawingml/2006/table">
            <a:tbl>
              <a:tblPr/>
              <a:tblGrid>
                <a:gridCol w="4302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88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65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19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540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5406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5406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5406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44475">
                <a:tc gridSpan="9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Reservation Stations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FU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busy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op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V1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V2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ALU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no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LD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no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3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ST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yes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stf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-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-</a:t>
                      </a:r>
                      <a:endParaRPr kumimoji="0" lang="en-US" sz="1800" b="1" i="0" u="sng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-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[f2]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[r1]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4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FP1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no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sng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5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FP2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yes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mulf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-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sng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RS#2</a:t>
                      </a:r>
                      <a:endParaRPr kumimoji="0" lang="en-US" sz="1800" b="1" i="0" u="sng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[f0]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sng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CDB.V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426589" name="Group 157"/>
          <p:cNvGraphicFramePr>
            <a:graphicFrameLocks noGrp="1"/>
          </p:cNvGraphicFramePr>
          <p:nvPr/>
        </p:nvGraphicFramePr>
        <p:xfrm>
          <a:off x="6629400" y="1143000"/>
          <a:ext cx="1295400" cy="914400"/>
        </p:xfrm>
        <a:graphic>
          <a:graphicData uri="http://schemas.openxmlformats.org/drawingml/2006/table">
            <a:tbl>
              <a:tblPr/>
              <a:tblGrid>
                <a:gridCol w="68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4475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CDB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V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RS#2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[f1]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1914" name="Text Box 170"/>
          <p:cNvSpPr txBox="1">
            <a:spLocks noChangeArrowheads="1"/>
          </p:cNvSpPr>
          <p:nvPr/>
        </p:nvSpPr>
        <p:spPr bwMode="auto">
          <a:xfrm>
            <a:off x="6267450" y="5921375"/>
            <a:ext cx="1885950" cy="641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909"/>
                </a:solidFill>
                <a:latin typeface="Courier New" pitchFamily="49" charset="0"/>
              </a:rPr>
              <a:t>RS#2</a:t>
            </a:r>
            <a:r>
              <a:rPr lang="en-US" b="1">
                <a:solidFill>
                  <a:srgbClr val="FF0909"/>
                </a:solidFill>
                <a:latin typeface="Arial" charset="0"/>
              </a:rPr>
              <a:t> ready </a:t>
            </a:r>
            <a:r>
              <a:rPr lang="en-US" b="1">
                <a:solidFill>
                  <a:srgbClr val="FF0909"/>
                </a:solidFill>
                <a:latin typeface="Arial" charset="0"/>
                <a:sym typeface="Symbol" pitchFamily="18" charset="2"/>
              </a:rPr>
              <a:t> </a:t>
            </a:r>
          </a:p>
          <a:p>
            <a:r>
              <a:rPr lang="en-US" b="1">
                <a:solidFill>
                  <a:srgbClr val="FF0909"/>
                </a:solidFill>
                <a:latin typeface="Arial" charset="0"/>
              </a:rPr>
              <a:t>grab CDB value</a:t>
            </a:r>
          </a:p>
        </p:txBody>
      </p:sp>
      <p:sp>
        <p:nvSpPr>
          <p:cNvPr id="31915" name="Text Box 171"/>
          <p:cNvSpPr txBox="1">
            <a:spLocks noChangeArrowheads="1"/>
          </p:cNvSpPr>
          <p:nvPr/>
        </p:nvSpPr>
        <p:spPr bwMode="auto">
          <a:xfrm>
            <a:off x="4419600" y="3046413"/>
            <a:ext cx="2522538" cy="9239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/>
            <a:r>
              <a:rPr lang="en-US" b="1">
                <a:solidFill>
                  <a:srgbClr val="FF0909"/>
                </a:solidFill>
                <a:latin typeface="Arial" charset="0"/>
              </a:rPr>
              <a:t>2nd </a:t>
            </a:r>
            <a:r>
              <a:rPr lang="en-US" b="1">
                <a:solidFill>
                  <a:srgbClr val="FF0909"/>
                </a:solidFill>
                <a:latin typeface="Courier New" pitchFamily="49" charset="0"/>
              </a:rPr>
              <a:t>ldf</a:t>
            </a:r>
            <a:r>
              <a:rPr lang="en-US" b="1">
                <a:solidFill>
                  <a:srgbClr val="FF0909"/>
                </a:solidFill>
                <a:latin typeface="Arial" charset="0"/>
              </a:rPr>
              <a:t> finished (W) </a:t>
            </a:r>
          </a:p>
          <a:p>
            <a:pPr marL="457200" indent="-457200"/>
            <a:r>
              <a:rPr lang="en-US" b="1">
                <a:solidFill>
                  <a:srgbClr val="FF0909"/>
                </a:solidFill>
                <a:latin typeface="Arial" charset="0"/>
              </a:rPr>
              <a:t>  clear </a:t>
            </a:r>
            <a:r>
              <a:rPr lang="en-US" b="1">
                <a:solidFill>
                  <a:srgbClr val="FF0909"/>
                </a:solidFill>
                <a:latin typeface="Courier New" pitchFamily="49" charset="0"/>
              </a:rPr>
              <a:t>f1</a:t>
            </a:r>
            <a:r>
              <a:rPr lang="en-US" b="1">
                <a:solidFill>
                  <a:srgbClr val="FF0909"/>
                </a:solidFill>
                <a:latin typeface="Arial" charset="0"/>
              </a:rPr>
              <a:t> RegStatus</a:t>
            </a:r>
          </a:p>
          <a:p>
            <a:pPr marL="457200" indent="-457200"/>
            <a:r>
              <a:rPr lang="en-US" b="1">
                <a:solidFill>
                  <a:srgbClr val="FF0909"/>
                </a:solidFill>
                <a:latin typeface="Arial" charset="0"/>
              </a:rPr>
              <a:t>  CDB broadcast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001000" cy="685800"/>
          </a:xfrm>
        </p:spPr>
        <p:txBody>
          <a:bodyPr/>
          <a:lstStyle/>
          <a:p>
            <a:pPr eaLnBrk="1" hangingPunct="1"/>
            <a:r>
              <a:rPr lang="en-US"/>
              <a:t>Tomasulo: Cycle 10</a:t>
            </a:r>
          </a:p>
        </p:txBody>
      </p:sp>
      <p:graphicFrame>
        <p:nvGraphicFramePr>
          <p:cNvPr id="1427459" name="Group 3"/>
          <p:cNvGraphicFramePr>
            <a:graphicFrameLocks noGrp="1"/>
          </p:cNvGraphicFramePr>
          <p:nvPr/>
        </p:nvGraphicFramePr>
        <p:xfrm>
          <a:off x="304800" y="1143000"/>
          <a:ext cx="4038600" cy="2743200"/>
        </p:xfrm>
        <a:graphic>
          <a:graphicData uri="http://schemas.openxmlformats.org/drawingml/2006/table">
            <a:tbl>
              <a:tblPr/>
              <a:tblGrid>
                <a:gridCol w="190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44475">
                <a:tc gridSpan="5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Insn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Status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Insn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X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W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ldf X(r1),f1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c3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c4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mulf f0,f1,f2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c4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c5+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c8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stf f2,Z(r1) 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c3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c8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c9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c10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addi r1,4,r1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c4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c5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c6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c7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ldf X(r1),f1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c5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c7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c8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c9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mulf f0,f1,f2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c6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c9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c10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stf f2,Z(r1) 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c10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1427517" name="Group 61"/>
          <p:cNvGraphicFramePr>
            <a:graphicFrameLocks noGrp="1"/>
          </p:cNvGraphicFramePr>
          <p:nvPr/>
        </p:nvGraphicFramePr>
        <p:xfrm>
          <a:off x="4724400" y="1131888"/>
          <a:ext cx="1676400" cy="1828800"/>
        </p:xfrm>
        <a:graphic>
          <a:graphicData uri="http://schemas.openxmlformats.org/drawingml/2006/table">
            <a:tbl>
              <a:tblPr/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4475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Map Table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Reg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f0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RS#5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r1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0" i="0" u="sng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427539" name="Group 83"/>
          <p:cNvGraphicFramePr>
            <a:graphicFrameLocks noGrp="1"/>
          </p:cNvGraphicFramePr>
          <p:nvPr/>
        </p:nvGraphicFramePr>
        <p:xfrm>
          <a:off x="304800" y="4114800"/>
          <a:ext cx="5989638" cy="2133600"/>
        </p:xfrm>
        <a:graphic>
          <a:graphicData uri="http://schemas.openxmlformats.org/drawingml/2006/table">
            <a:tbl>
              <a:tblPr/>
              <a:tblGrid>
                <a:gridCol w="4302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88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65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19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540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5406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5406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5406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44475">
                <a:tc gridSpan="9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Reservation Stations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FU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busy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op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V1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V2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ALU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no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LD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no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3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ST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yes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stf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-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RS#5</a:t>
                      </a:r>
                      <a:endParaRPr kumimoji="0" lang="en-US" sz="1800" b="1" i="0" u="sng" strike="noStrike" cap="none" normalizeH="0" baseline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-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-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[r1]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4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FP1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no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sng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5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FP2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yes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mulf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-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-</a:t>
                      </a:r>
                      <a:endParaRPr kumimoji="0" lang="en-US" sz="1800" b="1" i="0" u="sng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[f0]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[f1]</a:t>
                      </a:r>
                      <a:endParaRPr kumimoji="0" lang="en-US" sz="1800" b="1" i="0" u="sng" strike="noStrike" cap="none" normalizeH="0" baseline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427613" name="Group 157"/>
          <p:cNvGraphicFramePr>
            <a:graphicFrameLocks noGrp="1"/>
          </p:cNvGraphicFramePr>
          <p:nvPr/>
        </p:nvGraphicFramePr>
        <p:xfrm>
          <a:off x="6629400" y="1143000"/>
          <a:ext cx="1295400" cy="914400"/>
        </p:xfrm>
        <a:graphic>
          <a:graphicData uri="http://schemas.openxmlformats.org/drawingml/2006/table">
            <a:tbl>
              <a:tblPr/>
              <a:tblGrid>
                <a:gridCol w="68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4475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CDB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V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2938" name="Text Box 170"/>
          <p:cNvSpPr txBox="1">
            <a:spLocks noChangeArrowheads="1"/>
          </p:cNvSpPr>
          <p:nvPr/>
        </p:nvSpPr>
        <p:spPr bwMode="auto">
          <a:xfrm>
            <a:off x="6280150" y="5297488"/>
            <a:ext cx="1808163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909"/>
                </a:solidFill>
                <a:latin typeface="Arial" charset="0"/>
              </a:rPr>
              <a:t>free </a:t>
            </a:r>
            <a:r>
              <a:rPr lang="en-US" b="1">
                <a:solidFill>
                  <a:srgbClr val="FF0909"/>
                </a:solidFill>
                <a:latin typeface="Arial" charset="0"/>
                <a:sym typeface="Symbol" pitchFamily="18" charset="2"/>
              </a:rPr>
              <a:t></a:t>
            </a:r>
            <a:r>
              <a:rPr lang="en-US" b="1">
                <a:solidFill>
                  <a:srgbClr val="FF0909"/>
                </a:solidFill>
                <a:latin typeface="Arial" charset="0"/>
              </a:rPr>
              <a:t> allocate</a:t>
            </a:r>
          </a:p>
        </p:txBody>
      </p:sp>
      <p:sp>
        <p:nvSpPr>
          <p:cNvPr id="32939" name="Text Box 171"/>
          <p:cNvSpPr txBox="1">
            <a:spLocks noChangeArrowheads="1"/>
          </p:cNvSpPr>
          <p:nvPr/>
        </p:nvSpPr>
        <p:spPr bwMode="auto">
          <a:xfrm>
            <a:off x="4419600" y="3168650"/>
            <a:ext cx="4676775" cy="641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/>
            <a:r>
              <a:rPr lang="en-US" b="1">
                <a:solidFill>
                  <a:srgbClr val="FF0909"/>
                </a:solidFill>
                <a:latin typeface="Courier New" pitchFamily="49" charset="0"/>
              </a:rPr>
              <a:t>stf</a:t>
            </a:r>
            <a:r>
              <a:rPr lang="en-US" b="1">
                <a:solidFill>
                  <a:srgbClr val="FF0909"/>
                </a:solidFill>
                <a:latin typeface="Arial" charset="0"/>
              </a:rPr>
              <a:t> finished (W) </a:t>
            </a:r>
          </a:p>
          <a:p>
            <a:pPr marL="457200" indent="-457200"/>
            <a:r>
              <a:rPr lang="en-US" b="1">
                <a:solidFill>
                  <a:srgbClr val="FF0909"/>
                </a:solidFill>
                <a:latin typeface="Arial" charset="0"/>
              </a:rPr>
              <a:t>  no output register </a:t>
            </a:r>
            <a:r>
              <a:rPr lang="en-US" b="1">
                <a:solidFill>
                  <a:srgbClr val="FF0909"/>
                </a:solidFill>
                <a:latin typeface="Arial" charset="0"/>
                <a:sym typeface="Symbol" pitchFamily="18" charset="2"/>
              </a:rPr>
              <a:t></a:t>
            </a:r>
            <a:r>
              <a:rPr lang="en-US" b="1">
                <a:solidFill>
                  <a:srgbClr val="FF0909"/>
                </a:solidFill>
                <a:latin typeface="Arial" charset="0"/>
              </a:rPr>
              <a:t>  no CDB broadcast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001000" cy="685800"/>
          </a:xfrm>
        </p:spPr>
        <p:txBody>
          <a:bodyPr/>
          <a:lstStyle/>
          <a:p>
            <a:pPr eaLnBrk="1" hangingPunct="1"/>
            <a:r>
              <a:rPr lang="en-US"/>
              <a:t>Can We Add Bypassing?</a:t>
            </a:r>
          </a:p>
        </p:txBody>
      </p:sp>
      <p:sp>
        <p:nvSpPr>
          <p:cNvPr id="3789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304800" y="5105400"/>
            <a:ext cx="8534400" cy="1295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>
                <a:solidFill>
                  <a:srgbClr val="000000"/>
                </a:solidFill>
              </a:rPr>
              <a:t>Yes, but it’s more complicated than you might think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solidFill>
                  <a:srgbClr val="000000"/>
                </a:solidFill>
              </a:rPr>
              <a:t>Scheduler must work in advance of computation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solidFill>
                  <a:srgbClr val="000000"/>
                </a:solidFill>
              </a:rPr>
              <a:t>Requires knowledge of the latency of instructions, not always possible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solidFill>
                  <a:srgbClr val="000000"/>
                </a:solidFill>
              </a:rPr>
              <a:t>Accurate bypass is a key advancement in scheduling in last 10 years</a:t>
            </a:r>
          </a:p>
        </p:txBody>
      </p:sp>
      <p:grpSp>
        <p:nvGrpSpPr>
          <p:cNvPr id="97" name="Group 96"/>
          <p:cNvGrpSpPr/>
          <p:nvPr/>
        </p:nvGrpSpPr>
        <p:grpSpPr>
          <a:xfrm>
            <a:off x="1131882" y="1066800"/>
            <a:ext cx="6792918" cy="3890962"/>
            <a:chOff x="914400" y="1214438"/>
            <a:chExt cx="7458075" cy="4271962"/>
          </a:xfrm>
        </p:grpSpPr>
        <p:sp>
          <p:nvSpPr>
            <p:cNvPr id="37892" name="Rectangle 4"/>
            <p:cNvSpPr>
              <a:spLocks noChangeArrowheads="1"/>
            </p:cNvSpPr>
            <p:nvPr/>
          </p:nvSpPr>
          <p:spPr bwMode="auto">
            <a:xfrm>
              <a:off x="3295650" y="1447800"/>
              <a:ext cx="1981200" cy="1066800"/>
            </a:xfrm>
            <a:prstGeom prst="rect">
              <a:avLst/>
            </a:prstGeom>
            <a:solidFill>
              <a:srgbClr val="D5D5D5"/>
            </a:solidFill>
            <a:ln w="2857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b="1">
                <a:solidFill>
                  <a:schemeClr val="accent1"/>
                </a:solidFill>
                <a:latin typeface="Arial" charset="0"/>
              </a:endParaRPr>
            </a:p>
          </p:txBody>
        </p:sp>
        <p:sp>
          <p:nvSpPr>
            <p:cNvPr id="37893" name="Rectangle 5"/>
            <p:cNvSpPr>
              <a:spLocks noChangeArrowheads="1"/>
            </p:cNvSpPr>
            <p:nvPr/>
          </p:nvSpPr>
          <p:spPr bwMode="auto">
            <a:xfrm>
              <a:off x="1847850" y="2971800"/>
              <a:ext cx="5867400" cy="1219200"/>
            </a:xfrm>
            <a:prstGeom prst="rect">
              <a:avLst/>
            </a:prstGeom>
            <a:solidFill>
              <a:srgbClr val="D5D5D5"/>
            </a:solidFill>
            <a:ln w="2857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37894" name="Rectangle 6"/>
            <p:cNvSpPr>
              <a:spLocks noChangeArrowheads="1"/>
            </p:cNvSpPr>
            <p:nvPr/>
          </p:nvSpPr>
          <p:spPr bwMode="auto">
            <a:xfrm>
              <a:off x="6267450" y="1524000"/>
              <a:ext cx="914400" cy="304800"/>
            </a:xfrm>
            <a:prstGeom prst="rect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>
                  <a:solidFill>
                    <a:schemeClr val="bg1"/>
                  </a:solidFill>
                  <a:latin typeface="Arial" charset="0"/>
                </a:rPr>
                <a:t>value</a:t>
              </a:r>
            </a:p>
          </p:txBody>
        </p:sp>
        <p:sp>
          <p:nvSpPr>
            <p:cNvPr id="37895" name="Rectangle 7"/>
            <p:cNvSpPr>
              <a:spLocks noChangeArrowheads="1"/>
            </p:cNvSpPr>
            <p:nvPr/>
          </p:nvSpPr>
          <p:spPr bwMode="auto">
            <a:xfrm>
              <a:off x="6267450" y="1828800"/>
              <a:ext cx="914400" cy="1524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b="1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37896" name="Rectangle 8"/>
            <p:cNvSpPr>
              <a:spLocks noChangeArrowheads="1"/>
            </p:cNvSpPr>
            <p:nvPr/>
          </p:nvSpPr>
          <p:spPr bwMode="auto">
            <a:xfrm>
              <a:off x="6267450" y="1981200"/>
              <a:ext cx="914400" cy="1524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b="1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37897" name="Rectangle 9"/>
            <p:cNvSpPr>
              <a:spLocks noChangeArrowheads="1"/>
            </p:cNvSpPr>
            <p:nvPr/>
          </p:nvSpPr>
          <p:spPr bwMode="auto">
            <a:xfrm>
              <a:off x="6267450" y="2133600"/>
              <a:ext cx="914400" cy="1524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b="1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37898" name="Rectangle 10"/>
            <p:cNvSpPr>
              <a:spLocks noChangeArrowheads="1"/>
            </p:cNvSpPr>
            <p:nvPr/>
          </p:nvSpPr>
          <p:spPr bwMode="auto">
            <a:xfrm>
              <a:off x="6267450" y="2286000"/>
              <a:ext cx="914400" cy="1524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b="1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37899" name="Rectangle 11"/>
            <p:cNvSpPr>
              <a:spLocks noChangeArrowheads="1"/>
            </p:cNvSpPr>
            <p:nvPr/>
          </p:nvSpPr>
          <p:spPr bwMode="auto">
            <a:xfrm>
              <a:off x="5810250" y="3048000"/>
              <a:ext cx="914400" cy="304800"/>
            </a:xfrm>
            <a:prstGeom prst="rect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>
                  <a:solidFill>
                    <a:schemeClr val="bg1"/>
                  </a:solidFill>
                  <a:latin typeface="Arial" charset="0"/>
                </a:rPr>
                <a:t>V1</a:t>
              </a:r>
            </a:p>
          </p:txBody>
        </p:sp>
        <p:sp>
          <p:nvSpPr>
            <p:cNvPr id="37900" name="Rectangle 12"/>
            <p:cNvSpPr>
              <a:spLocks noChangeArrowheads="1"/>
            </p:cNvSpPr>
            <p:nvPr/>
          </p:nvSpPr>
          <p:spPr bwMode="auto">
            <a:xfrm>
              <a:off x="5810250" y="3352800"/>
              <a:ext cx="914400" cy="1524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b="1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37901" name="Rectangle 13"/>
            <p:cNvSpPr>
              <a:spLocks noChangeArrowheads="1"/>
            </p:cNvSpPr>
            <p:nvPr/>
          </p:nvSpPr>
          <p:spPr bwMode="auto">
            <a:xfrm>
              <a:off x="5810250" y="3505200"/>
              <a:ext cx="914400" cy="1524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b="1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37902" name="Rectangle 14"/>
            <p:cNvSpPr>
              <a:spLocks noChangeArrowheads="1"/>
            </p:cNvSpPr>
            <p:nvPr/>
          </p:nvSpPr>
          <p:spPr bwMode="auto">
            <a:xfrm>
              <a:off x="5810250" y="3657600"/>
              <a:ext cx="914400" cy="1524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b="1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37903" name="Rectangle 15"/>
            <p:cNvSpPr>
              <a:spLocks noChangeArrowheads="1"/>
            </p:cNvSpPr>
            <p:nvPr/>
          </p:nvSpPr>
          <p:spPr bwMode="auto">
            <a:xfrm>
              <a:off x="5810250" y="3810000"/>
              <a:ext cx="914400" cy="1524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b="1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37904" name="Rectangle 16"/>
            <p:cNvSpPr>
              <a:spLocks noChangeArrowheads="1"/>
            </p:cNvSpPr>
            <p:nvPr/>
          </p:nvSpPr>
          <p:spPr bwMode="auto">
            <a:xfrm>
              <a:off x="6724650" y="3048000"/>
              <a:ext cx="914400" cy="304800"/>
            </a:xfrm>
            <a:prstGeom prst="rect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>
                  <a:solidFill>
                    <a:schemeClr val="bg1"/>
                  </a:solidFill>
                  <a:latin typeface="Arial" charset="0"/>
                </a:rPr>
                <a:t>V2</a:t>
              </a:r>
            </a:p>
          </p:txBody>
        </p:sp>
        <p:sp>
          <p:nvSpPr>
            <p:cNvPr id="37905" name="Rectangle 17"/>
            <p:cNvSpPr>
              <a:spLocks noChangeArrowheads="1"/>
            </p:cNvSpPr>
            <p:nvPr/>
          </p:nvSpPr>
          <p:spPr bwMode="auto">
            <a:xfrm>
              <a:off x="6724650" y="3352800"/>
              <a:ext cx="914400" cy="1524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b="1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37906" name="Rectangle 18"/>
            <p:cNvSpPr>
              <a:spLocks noChangeArrowheads="1"/>
            </p:cNvSpPr>
            <p:nvPr/>
          </p:nvSpPr>
          <p:spPr bwMode="auto">
            <a:xfrm>
              <a:off x="6724650" y="3505200"/>
              <a:ext cx="914400" cy="1524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b="1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37907" name="Rectangle 19"/>
            <p:cNvSpPr>
              <a:spLocks noChangeArrowheads="1"/>
            </p:cNvSpPr>
            <p:nvPr/>
          </p:nvSpPr>
          <p:spPr bwMode="auto">
            <a:xfrm>
              <a:off x="6724650" y="3657600"/>
              <a:ext cx="914400" cy="1524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b="1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37908" name="Rectangle 20"/>
            <p:cNvSpPr>
              <a:spLocks noChangeArrowheads="1"/>
            </p:cNvSpPr>
            <p:nvPr/>
          </p:nvSpPr>
          <p:spPr bwMode="auto">
            <a:xfrm>
              <a:off x="6724650" y="3810000"/>
              <a:ext cx="914400" cy="1524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b="1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37909" name="Line 21"/>
            <p:cNvSpPr>
              <a:spLocks noChangeShapeType="1"/>
            </p:cNvSpPr>
            <p:nvPr/>
          </p:nvSpPr>
          <p:spPr bwMode="auto">
            <a:xfrm>
              <a:off x="6419850" y="2438400"/>
              <a:ext cx="0" cy="6096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10" name="Line 22"/>
            <p:cNvSpPr>
              <a:spLocks noChangeShapeType="1"/>
            </p:cNvSpPr>
            <p:nvPr/>
          </p:nvSpPr>
          <p:spPr bwMode="auto">
            <a:xfrm>
              <a:off x="7029450" y="2438400"/>
              <a:ext cx="0" cy="6096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11" name="Rectangle 23"/>
            <p:cNvSpPr>
              <a:spLocks noChangeArrowheads="1"/>
            </p:cNvSpPr>
            <p:nvPr/>
          </p:nvSpPr>
          <p:spPr bwMode="auto">
            <a:xfrm>
              <a:off x="6267450" y="4876800"/>
              <a:ext cx="914400" cy="304800"/>
            </a:xfrm>
            <a:prstGeom prst="rect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>
                  <a:solidFill>
                    <a:schemeClr val="bg1"/>
                  </a:solidFill>
                  <a:latin typeface="Arial" charset="0"/>
                </a:rPr>
                <a:t>FU</a:t>
              </a:r>
            </a:p>
          </p:txBody>
        </p:sp>
        <p:sp>
          <p:nvSpPr>
            <p:cNvPr id="37912" name="Line 24"/>
            <p:cNvSpPr>
              <a:spLocks noChangeShapeType="1"/>
            </p:cNvSpPr>
            <p:nvPr/>
          </p:nvSpPr>
          <p:spPr bwMode="auto">
            <a:xfrm flipH="1">
              <a:off x="6400800" y="3962400"/>
              <a:ext cx="19050" cy="4572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13" name="Line 25"/>
            <p:cNvSpPr>
              <a:spLocks noChangeShapeType="1"/>
            </p:cNvSpPr>
            <p:nvPr/>
          </p:nvSpPr>
          <p:spPr bwMode="auto">
            <a:xfrm flipH="1">
              <a:off x="7010400" y="3962400"/>
              <a:ext cx="19050" cy="4572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14" name="Freeform 26"/>
            <p:cNvSpPr>
              <a:spLocks/>
            </p:cNvSpPr>
            <p:nvPr/>
          </p:nvSpPr>
          <p:spPr bwMode="auto">
            <a:xfrm>
              <a:off x="6115050" y="2743200"/>
              <a:ext cx="1809750" cy="304800"/>
            </a:xfrm>
            <a:custGeom>
              <a:avLst/>
              <a:gdLst>
                <a:gd name="T0" fmla="*/ 1809750 w 768"/>
                <a:gd name="T1" fmla="*/ 0 h 192"/>
                <a:gd name="T2" fmla="*/ 0 w 768"/>
                <a:gd name="T3" fmla="*/ 0 h 192"/>
                <a:gd name="T4" fmla="*/ 0 w 768"/>
                <a:gd name="T5" fmla="*/ 304800 h 192"/>
                <a:gd name="T6" fmla="*/ 0 60000 65536"/>
                <a:gd name="T7" fmla="*/ 0 60000 65536"/>
                <a:gd name="T8" fmla="*/ 0 60000 65536"/>
                <a:gd name="T9" fmla="*/ 0 w 768"/>
                <a:gd name="T10" fmla="*/ 0 h 192"/>
                <a:gd name="T11" fmla="*/ 768 w 768"/>
                <a:gd name="T12" fmla="*/ 192 h 19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68" h="192">
                  <a:moveTo>
                    <a:pt x="768" y="0"/>
                  </a:moveTo>
                  <a:lnTo>
                    <a:pt x="0" y="0"/>
                  </a:lnTo>
                  <a:lnTo>
                    <a:pt x="0" y="192"/>
                  </a:lnTo>
                </a:path>
              </a:pathLst>
            </a:cu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37915" name="Freeform 27"/>
            <p:cNvSpPr>
              <a:spLocks/>
            </p:cNvSpPr>
            <p:nvPr/>
          </p:nvSpPr>
          <p:spPr bwMode="auto">
            <a:xfrm>
              <a:off x="6724650" y="1219200"/>
              <a:ext cx="1200150" cy="1828800"/>
            </a:xfrm>
            <a:custGeom>
              <a:avLst/>
              <a:gdLst>
                <a:gd name="T0" fmla="*/ 1200150 w 768"/>
                <a:gd name="T1" fmla="*/ 1828800 h 1152"/>
                <a:gd name="T2" fmla="*/ 1200150 w 768"/>
                <a:gd name="T3" fmla="*/ 0 h 1152"/>
                <a:gd name="T4" fmla="*/ 0 w 768"/>
                <a:gd name="T5" fmla="*/ 0 h 1152"/>
                <a:gd name="T6" fmla="*/ 0 w 768"/>
                <a:gd name="T7" fmla="*/ 304800 h 115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68"/>
                <a:gd name="T13" fmla="*/ 0 h 1152"/>
                <a:gd name="T14" fmla="*/ 768 w 768"/>
                <a:gd name="T15" fmla="*/ 1152 h 115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68" h="1152">
                  <a:moveTo>
                    <a:pt x="768" y="1152"/>
                  </a:moveTo>
                  <a:lnTo>
                    <a:pt x="768" y="0"/>
                  </a:lnTo>
                  <a:lnTo>
                    <a:pt x="0" y="0"/>
                  </a:lnTo>
                  <a:lnTo>
                    <a:pt x="0" y="192"/>
                  </a:lnTo>
                </a:path>
              </a:pathLst>
            </a:cu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37916" name="AutoShape 28"/>
            <p:cNvSpPr>
              <a:spLocks noChangeArrowheads="1"/>
            </p:cNvSpPr>
            <p:nvPr/>
          </p:nvSpPr>
          <p:spPr bwMode="auto">
            <a:xfrm>
              <a:off x="7258050" y="2667000"/>
              <a:ext cx="152400" cy="152400"/>
            </a:xfrm>
            <a:prstGeom prst="flowChartConnector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37917" name="AutoShape 29"/>
            <p:cNvSpPr>
              <a:spLocks noChangeArrowheads="1"/>
            </p:cNvSpPr>
            <p:nvPr/>
          </p:nvSpPr>
          <p:spPr bwMode="auto">
            <a:xfrm>
              <a:off x="7848600" y="2667000"/>
              <a:ext cx="152400" cy="152400"/>
            </a:xfrm>
            <a:prstGeom prst="flowChartConnector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37918" name="Rectangle 30"/>
            <p:cNvSpPr>
              <a:spLocks noChangeArrowheads="1"/>
            </p:cNvSpPr>
            <p:nvPr/>
          </p:nvSpPr>
          <p:spPr bwMode="auto">
            <a:xfrm>
              <a:off x="4514850" y="1524000"/>
              <a:ext cx="457200" cy="304800"/>
            </a:xfrm>
            <a:prstGeom prst="rect">
              <a:avLst/>
            </a:prstGeom>
            <a:solidFill>
              <a:srgbClr val="FF0909"/>
            </a:solidFill>
            <a:ln w="28575">
              <a:solidFill>
                <a:srgbClr val="FF090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>
                  <a:solidFill>
                    <a:schemeClr val="bg1"/>
                  </a:solidFill>
                  <a:latin typeface="Arial" charset="0"/>
                </a:rPr>
                <a:t>T</a:t>
              </a:r>
            </a:p>
          </p:txBody>
        </p:sp>
        <p:sp>
          <p:nvSpPr>
            <p:cNvPr id="37919" name="Rectangle 31"/>
            <p:cNvSpPr>
              <a:spLocks noChangeArrowheads="1"/>
            </p:cNvSpPr>
            <p:nvPr/>
          </p:nvSpPr>
          <p:spPr bwMode="auto">
            <a:xfrm>
              <a:off x="4514850" y="1828800"/>
              <a:ext cx="457200" cy="1524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090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b="1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37920" name="Rectangle 32"/>
            <p:cNvSpPr>
              <a:spLocks noChangeArrowheads="1"/>
            </p:cNvSpPr>
            <p:nvPr/>
          </p:nvSpPr>
          <p:spPr bwMode="auto">
            <a:xfrm>
              <a:off x="4514850" y="1981200"/>
              <a:ext cx="457200" cy="1524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090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b="1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37921" name="Rectangle 33"/>
            <p:cNvSpPr>
              <a:spLocks noChangeArrowheads="1"/>
            </p:cNvSpPr>
            <p:nvPr/>
          </p:nvSpPr>
          <p:spPr bwMode="auto">
            <a:xfrm>
              <a:off x="4514850" y="2133600"/>
              <a:ext cx="457200" cy="1524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090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b="1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37922" name="Rectangle 34"/>
            <p:cNvSpPr>
              <a:spLocks noChangeArrowheads="1"/>
            </p:cNvSpPr>
            <p:nvPr/>
          </p:nvSpPr>
          <p:spPr bwMode="auto">
            <a:xfrm>
              <a:off x="4514850" y="2286000"/>
              <a:ext cx="457200" cy="1524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090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b="1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37923" name="Rectangle 35"/>
            <p:cNvSpPr>
              <a:spLocks noChangeArrowheads="1"/>
            </p:cNvSpPr>
            <p:nvPr/>
          </p:nvSpPr>
          <p:spPr bwMode="auto">
            <a:xfrm>
              <a:off x="4743450" y="3048000"/>
              <a:ext cx="457200" cy="304800"/>
            </a:xfrm>
            <a:prstGeom prst="rect">
              <a:avLst/>
            </a:prstGeom>
            <a:solidFill>
              <a:srgbClr val="FF0909"/>
            </a:solidFill>
            <a:ln w="28575">
              <a:solidFill>
                <a:srgbClr val="FF090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>
                  <a:solidFill>
                    <a:schemeClr val="bg1"/>
                  </a:solidFill>
                  <a:latin typeface="Arial" charset="0"/>
                </a:rPr>
                <a:t>T2</a:t>
              </a:r>
            </a:p>
          </p:txBody>
        </p:sp>
        <p:sp>
          <p:nvSpPr>
            <p:cNvPr id="37924" name="Rectangle 36"/>
            <p:cNvSpPr>
              <a:spLocks noChangeArrowheads="1"/>
            </p:cNvSpPr>
            <p:nvPr/>
          </p:nvSpPr>
          <p:spPr bwMode="auto">
            <a:xfrm>
              <a:off x="4286250" y="3048000"/>
              <a:ext cx="457200" cy="304800"/>
            </a:xfrm>
            <a:prstGeom prst="rect">
              <a:avLst/>
            </a:prstGeom>
            <a:solidFill>
              <a:srgbClr val="FF0909"/>
            </a:solidFill>
            <a:ln w="28575">
              <a:solidFill>
                <a:srgbClr val="FF090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>
                  <a:solidFill>
                    <a:schemeClr val="bg1"/>
                  </a:solidFill>
                  <a:latin typeface="Arial" charset="0"/>
                </a:rPr>
                <a:t>T1</a:t>
              </a:r>
            </a:p>
          </p:txBody>
        </p:sp>
        <p:sp>
          <p:nvSpPr>
            <p:cNvPr id="37925" name="Rectangle 37"/>
            <p:cNvSpPr>
              <a:spLocks noChangeArrowheads="1"/>
            </p:cNvSpPr>
            <p:nvPr/>
          </p:nvSpPr>
          <p:spPr bwMode="auto">
            <a:xfrm>
              <a:off x="3829050" y="3048000"/>
              <a:ext cx="457200" cy="304800"/>
            </a:xfrm>
            <a:prstGeom prst="rect">
              <a:avLst/>
            </a:prstGeom>
            <a:solidFill>
              <a:srgbClr val="FF0909"/>
            </a:solidFill>
            <a:ln w="28575">
              <a:solidFill>
                <a:srgbClr val="FF090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>
                  <a:solidFill>
                    <a:schemeClr val="bg1"/>
                  </a:solidFill>
                  <a:latin typeface="Arial" charset="0"/>
                </a:rPr>
                <a:t>T</a:t>
              </a:r>
            </a:p>
          </p:txBody>
        </p:sp>
        <p:sp>
          <p:nvSpPr>
            <p:cNvPr id="37926" name="Rectangle 38"/>
            <p:cNvSpPr>
              <a:spLocks noChangeArrowheads="1"/>
            </p:cNvSpPr>
            <p:nvPr/>
          </p:nvSpPr>
          <p:spPr bwMode="auto">
            <a:xfrm>
              <a:off x="3829050" y="3352800"/>
              <a:ext cx="457200" cy="1524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090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b="1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37927" name="Rectangle 39"/>
            <p:cNvSpPr>
              <a:spLocks noChangeArrowheads="1"/>
            </p:cNvSpPr>
            <p:nvPr/>
          </p:nvSpPr>
          <p:spPr bwMode="auto">
            <a:xfrm>
              <a:off x="3829050" y="3505200"/>
              <a:ext cx="457200" cy="1524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090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b="1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37928" name="Rectangle 40"/>
            <p:cNvSpPr>
              <a:spLocks noChangeArrowheads="1"/>
            </p:cNvSpPr>
            <p:nvPr/>
          </p:nvSpPr>
          <p:spPr bwMode="auto">
            <a:xfrm>
              <a:off x="3829050" y="3657600"/>
              <a:ext cx="457200" cy="1524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090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b="1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37929" name="Rectangle 41"/>
            <p:cNvSpPr>
              <a:spLocks noChangeArrowheads="1"/>
            </p:cNvSpPr>
            <p:nvPr/>
          </p:nvSpPr>
          <p:spPr bwMode="auto">
            <a:xfrm>
              <a:off x="3829050" y="3810000"/>
              <a:ext cx="457200" cy="1524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090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b="1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37930" name="Rectangle 42"/>
            <p:cNvSpPr>
              <a:spLocks noChangeArrowheads="1"/>
            </p:cNvSpPr>
            <p:nvPr/>
          </p:nvSpPr>
          <p:spPr bwMode="auto">
            <a:xfrm>
              <a:off x="3371850" y="3048000"/>
              <a:ext cx="457200" cy="304800"/>
            </a:xfrm>
            <a:prstGeom prst="rect">
              <a:avLst/>
            </a:prstGeom>
            <a:solidFill>
              <a:srgbClr val="000000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>
                  <a:solidFill>
                    <a:schemeClr val="bg1"/>
                  </a:solidFill>
                  <a:latin typeface="Arial" charset="0"/>
                </a:rPr>
                <a:t>op</a:t>
              </a:r>
            </a:p>
          </p:txBody>
        </p:sp>
        <p:sp>
          <p:nvSpPr>
            <p:cNvPr id="37931" name="Rectangle 43"/>
            <p:cNvSpPr>
              <a:spLocks noChangeArrowheads="1"/>
            </p:cNvSpPr>
            <p:nvPr/>
          </p:nvSpPr>
          <p:spPr bwMode="auto">
            <a:xfrm>
              <a:off x="3371850" y="3352800"/>
              <a:ext cx="457200" cy="1524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b="1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37932" name="Rectangle 44"/>
            <p:cNvSpPr>
              <a:spLocks noChangeArrowheads="1"/>
            </p:cNvSpPr>
            <p:nvPr/>
          </p:nvSpPr>
          <p:spPr bwMode="auto">
            <a:xfrm>
              <a:off x="3371850" y="3505200"/>
              <a:ext cx="457200" cy="1524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b="1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37933" name="Rectangle 45"/>
            <p:cNvSpPr>
              <a:spLocks noChangeArrowheads="1"/>
            </p:cNvSpPr>
            <p:nvPr/>
          </p:nvSpPr>
          <p:spPr bwMode="auto">
            <a:xfrm>
              <a:off x="3371850" y="3657600"/>
              <a:ext cx="457200" cy="1524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b="1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37934" name="Rectangle 46"/>
            <p:cNvSpPr>
              <a:spLocks noChangeArrowheads="1"/>
            </p:cNvSpPr>
            <p:nvPr/>
          </p:nvSpPr>
          <p:spPr bwMode="auto">
            <a:xfrm>
              <a:off x="3371850" y="3810000"/>
              <a:ext cx="457200" cy="1524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b="1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37935" name="Rectangle 47"/>
            <p:cNvSpPr>
              <a:spLocks noChangeArrowheads="1"/>
            </p:cNvSpPr>
            <p:nvPr/>
          </p:nvSpPr>
          <p:spPr bwMode="auto">
            <a:xfrm>
              <a:off x="4743450" y="3352800"/>
              <a:ext cx="457200" cy="1524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090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>
                  <a:solidFill>
                    <a:srgbClr val="FF0909"/>
                  </a:solidFill>
                  <a:latin typeface="Arial" charset="0"/>
                </a:rPr>
                <a:t>==</a:t>
              </a:r>
            </a:p>
          </p:txBody>
        </p:sp>
        <p:sp>
          <p:nvSpPr>
            <p:cNvPr id="37936" name="Rectangle 48"/>
            <p:cNvSpPr>
              <a:spLocks noChangeArrowheads="1"/>
            </p:cNvSpPr>
            <p:nvPr/>
          </p:nvSpPr>
          <p:spPr bwMode="auto">
            <a:xfrm>
              <a:off x="4743450" y="3505200"/>
              <a:ext cx="457200" cy="1524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090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>
                  <a:solidFill>
                    <a:srgbClr val="FF0909"/>
                  </a:solidFill>
                  <a:latin typeface="Arial" charset="0"/>
                </a:rPr>
                <a:t>==</a:t>
              </a:r>
            </a:p>
          </p:txBody>
        </p:sp>
        <p:sp>
          <p:nvSpPr>
            <p:cNvPr id="37937" name="Rectangle 49"/>
            <p:cNvSpPr>
              <a:spLocks noChangeArrowheads="1"/>
            </p:cNvSpPr>
            <p:nvPr/>
          </p:nvSpPr>
          <p:spPr bwMode="auto">
            <a:xfrm>
              <a:off x="4743450" y="3657600"/>
              <a:ext cx="457200" cy="1524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090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>
                  <a:solidFill>
                    <a:srgbClr val="FF0909"/>
                  </a:solidFill>
                  <a:latin typeface="Arial" charset="0"/>
                </a:rPr>
                <a:t>==</a:t>
              </a:r>
            </a:p>
          </p:txBody>
        </p:sp>
        <p:sp>
          <p:nvSpPr>
            <p:cNvPr id="37938" name="Rectangle 50"/>
            <p:cNvSpPr>
              <a:spLocks noChangeArrowheads="1"/>
            </p:cNvSpPr>
            <p:nvPr/>
          </p:nvSpPr>
          <p:spPr bwMode="auto">
            <a:xfrm>
              <a:off x="4743450" y="3810000"/>
              <a:ext cx="457200" cy="1524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090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>
                  <a:solidFill>
                    <a:srgbClr val="FF0909"/>
                  </a:solidFill>
                  <a:latin typeface="Arial" charset="0"/>
                </a:rPr>
                <a:t>==</a:t>
              </a:r>
            </a:p>
          </p:txBody>
        </p:sp>
        <p:sp>
          <p:nvSpPr>
            <p:cNvPr id="37939" name="Line 51"/>
            <p:cNvSpPr>
              <a:spLocks noChangeShapeType="1"/>
            </p:cNvSpPr>
            <p:nvPr/>
          </p:nvSpPr>
          <p:spPr bwMode="auto">
            <a:xfrm flipV="1">
              <a:off x="1009650" y="3657600"/>
              <a:ext cx="190500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40" name="Freeform 52"/>
            <p:cNvSpPr>
              <a:spLocks/>
            </p:cNvSpPr>
            <p:nvPr/>
          </p:nvSpPr>
          <p:spPr bwMode="auto">
            <a:xfrm>
              <a:off x="4743450" y="1214438"/>
              <a:ext cx="609600" cy="3656012"/>
            </a:xfrm>
            <a:custGeom>
              <a:avLst/>
              <a:gdLst>
                <a:gd name="T0" fmla="*/ 0 w 240"/>
                <a:gd name="T1" fmla="*/ 3351344 h 2304"/>
                <a:gd name="T2" fmla="*/ 0 w 240"/>
                <a:gd name="T3" fmla="*/ 3656012 h 2304"/>
                <a:gd name="T4" fmla="*/ 609600 w 240"/>
                <a:gd name="T5" fmla="*/ 3656012 h 2304"/>
                <a:gd name="T6" fmla="*/ 609600 w 240"/>
                <a:gd name="T7" fmla="*/ 0 h 2304"/>
                <a:gd name="T8" fmla="*/ 0 w 240"/>
                <a:gd name="T9" fmla="*/ 0 h 2304"/>
                <a:gd name="T10" fmla="*/ 0 w 240"/>
                <a:gd name="T11" fmla="*/ 304668 h 230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40"/>
                <a:gd name="T19" fmla="*/ 0 h 2304"/>
                <a:gd name="T20" fmla="*/ 240 w 240"/>
                <a:gd name="T21" fmla="*/ 2304 h 230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40" h="2304">
                  <a:moveTo>
                    <a:pt x="0" y="2112"/>
                  </a:moveTo>
                  <a:lnTo>
                    <a:pt x="0" y="2304"/>
                  </a:lnTo>
                  <a:lnTo>
                    <a:pt x="240" y="2304"/>
                  </a:lnTo>
                  <a:lnTo>
                    <a:pt x="240" y="0"/>
                  </a:lnTo>
                  <a:lnTo>
                    <a:pt x="0" y="0"/>
                  </a:lnTo>
                  <a:lnTo>
                    <a:pt x="0" y="192"/>
                  </a:lnTo>
                </a:path>
              </a:pathLst>
            </a:custGeom>
            <a:noFill/>
            <a:ln w="28575">
              <a:solidFill>
                <a:srgbClr val="FF0909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37941" name="Freeform 53"/>
            <p:cNvSpPr>
              <a:spLocks/>
            </p:cNvSpPr>
            <p:nvPr/>
          </p:nvSpPr>
          <p:spPr bwMode="auto">
            <a:xfrm>
              <a:off x="4057650" y="3962400"/>
              <a:ext cx="457200" cy="457200"/>
            </a:xfrm>
            <a:custGeom>
              <a:avLst/>
              <a:gdLst>
                <a:gd name="T0" fmla="*/ 0 w 864"/>
                <a:gd name="T1" fmla="*/ 0 h 288"/>
                <a:gd name="T2" fmla="*/ 0 w 864"/>
                <a:gd name="T3" fmla="*/ 457200 h 288"/>
                <a:gd name="T4" fmla="*/ 457200 w 864"/>
                <a:gd name="T5" fmla="*/ 457200 h 288"/>
                <a:gd name="T6" fmla="*/ 0 60000 65536"/>
                <a:gd name="T7" fmla="*/ 0 60000 65536"/>
                <a:gd name="T8" fmla="*/ 0 60000 65536"/>
                <a:gd name="T9" fmla="*/ 0 w 864"/>
                <a:gd name="T10" fmla="*/ 0 h 288"/>
                <a:gd name="T11" fmla="*/ 864 w 864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64" h="288">
                  <a:moveTo>
                    <a:pt x="0" y="0"/>
                  </a:moveTo>
                  <a:lnTo>
                    <a:pt x="0" y="288"/>
                  </a:lnTo>
                  <a:lnTo>
                    <a:pt x="864" y="288"/>
                  </a:lnTo>
                </a:path>
              </a:pathLst>
            </a:custGeom>
            <a:noFill/>
            <a:ln w="28575">
              <a:solidFill>
                <a:srgbClr val="FF0909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37942" name="Freeform 54"/>
            <p:cNvSpPr>
              <a:spLocks/>
            </p:cNvSpPr>
            <p:nvPr/>
          </p:nvSpPr>
          <p:spPr bwMode="auto">
            <a:xfrm>
              <a:off x="2228850" y="1905000"/>
              <a:ext cx="2286000" cy="1752600"/>
            </a:xfrm>
            <a:custGeom>
              <a:avLst/>
              <a:gdLst>
                <a:gd name="T0" fmla="*/ 0 w 1728"/>
                <a:gd name="T1" fmla="*/ 1752600 h 1104"/>
                <a:gd name="T2" fmla="*/ 0 w 1728"/>
                <a:gd name="T3" fmla="*/ 0 h 1104"/>
                <a:gd name="T4" fmla="*/ 2286000 w 1728"/>
                <a:gd name="T5" fmla="*/ 0 h 1104"/>
                <a:gd name="T6" fmla="*/ 0 60000 65536"/>
                <a:gd name="T7" fmla="*/ 0 60000 65536"/>
                <a:gd name="T8" fmla="*/ 0 60000 65536"/>
                <a:gd name="T9" fmla="*/ 0 w 1728"/>
                <a:gd name="T10" fmla="*/ 0 h 1104"/>
                <a:gd name="T11" fmla="*/ 1728 w 1728"/>
                <a:gd name="T12" fmla="*/ 1104 h 110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8" h="1104">
                  <a:moveTo>
                    <a:pt x="0" y="1104"/>
                  </a:moveTo>
                  <a:lnTo>
                    <a:pt x="0" y="0"/>
                  </a:lnTo>
                  <a:lnTo>
                    <a:pt x="1728" y="0"/>
                  </a:ln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37943" name="Freeform 55"/>
            <p:cNvSpPr>
              <a:spLocks/>
            </p:cNvSpPr>
            <p:nvPr/>
          </p:nvSpPr>
          <p:spPr bwMode="auto">
            <a:xfrm>
              <a:off x="2686050" y="2209800"/>
              <a:ext cx="1828800" cy="1447800"/>
            </a:xfrm>
            <a:custGeom>
              <a:avLst/>
              <a:gdLst>
                <a:gd name="T0" fmla="*/ 0 w 1728"/>
                <a:gd name="T1" fmla="*/ 1447800 h 1104"/>
                <a:gd name="T2" fmla="*/ 0 w 1728"/>
                <a:gd name="T3" fmla="*/ 0 h 1104"/>
                <a:gd name="T4" fmla="*/ 1828800 w 1728"/>
                <a:gd name="T5" fmla="*/ 0 h 1104"/>
                <a:gd name="T6" fmla="*/ 0 60000 65536"/>
                <a:gd name="T7" fmla="*/ 0 60000 65536"/>
                <a:gd name="T8" fmla="*/ 0 60000 65536"/>
                <a:gd name="T9" fmla="*/ 0 w 1728"/>
                <a:gd name="T10" fmla="*/ 0 h 1104"/>
                <a:gd name="T11" fmla="*/ 1728 w 1728"/>
                <a:gd name="T12" fmla="*/ 1104 h 110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8" h="1104">
                  <a:moveTo>
                    <a:pt x="0" y="1104"/>
                  </a:moveTo>
                  <a:lnTo>
                    <a:pt x="0" y="0"/>
                  </a:lnTo>
                  <a:lnTo>
                    <a:pt x="1728" y="0"/>
                  </a:ln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37944" name="Freeform 56"/>
            <p:cNvSpPr>
              <a:spLocks/>
            </p:cNvSpPr>
            <p:nvPr/>
          </p:nvSpPr>
          <p:spPr bwMode="auto">
            <a:xfrm>
              <a:off x="3143250" y="2362200"/>
              <a:ext cx="1371600" cy="685800"/>
            </a:xfrm>
            <a:custGeom>
              <a:avLst/>
              <a:gdLst>
                <a:gd name="T0" fmla="*/ 0 w 1728"/>
                <a:gd name="T1" fmla="*/ 685800 h 1104"/>
                <a:gd name="T2" fmla="*/ 0 w 1728"/>
                <a:gd name="T3" fmla="*/ 0 h 1104"/>
                <a:gd name="T4" fmla="*/ 1371600 w 1728"/>
                <a:gd name="T5" fmla="*/ 0 h 1104"/>
                <a:gd name="T6" fmla="*/ 0 60000 65536"/>
                <a:gd name="T7" fmla="*/ 0 60000 65536"/>
                <a:gd name="T8" fmla="*/ 0 60000 65536"/>
                <a:gd name="T9" fmla="*/ 0 w 1728"/>
                <a:gd name="T10" fmla="*/ 0 h 1104"/>
                <a:gd name="T11" fmla="*/ 1728 w 1728"/>
                <a:gd name="T12" fmla="*/ 1104 h 110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8" h="1104">
                  <a:moveTo>
                    <a:pt x="0" y="1104"/>
                  </a:moveTo>
                  <a:lnTo>
                    <a:pt x="0" y="0"/>
                  </a:lnTo>
                  <a:lnTo>
                    <a:pt x="1728" y="0"/>
                  </a:ln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37945" name="Freeform 57"/>
            <p:cNvSpPr>
              <a:spLocks/>
            </p:cNvSpPr>
            <p:nvPr/>
          </p:nvSpPr>
          <p:spPr bwMode="auto">
            <a:xfrm>
              <a:off x="4057650" y="2362200"/>
              <a:ext cx="533400" cy="685800"/>
            </a:xfrm>
            <a:custGeom>
              <a:avLst/>
              <a:gdLst>
                <a:gd name="T0" fmla="*/ 0 w 912"/>
                <a:gd name="T1" fmla="*/ 685800 h 432"/>
                <a:gd name="T2" fmla="*/ 0 w 912"/>
                <a:gd name="T3" fmla="*/ 228600 h 432"/>
                <a:gd name="T4" fmla="*/ 533400 w 912"/>
                <a:gd name="T5" fmla="*/ 228600 h 432"/>
                <a:gd name="T6" fmla="*/ 533400 w 912"/>
                <a:gd name="T7" fmla="*/ 0 h 43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12"/>
                <a:gd name="T13" fmla="*/ 0 h 432"/>
                <a:gd name="T14" fmla="*/ 912 w 912"/>
                <a:gd name="T15" fmla="*/ 432 h 43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12" h="432">
                  <a:moveTo>
                    <a:pt x="0" y="432"/>
                  </a:moveTo>
                  <a:lnTo>
                    <a:pt x="0" y="144"/>
                  </a:lnTo>
                  <a:lnTo>
                    <a:pt x="912" y="144"/>
                  </a:lnTo>
                  <a:lnTo>
                    <a:pt x="912" y="0"/>
                  </a:lnTo>
                </a:path>
              </a:pathLst>
            </a:custGeom>
            <a:noFill/>
            <a:ln w="28575">
              <a:solidFill>
                <a:srgbClr val="FF0909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37946" name="Freeform 58"/>
            <p:cNvSpPr>
              <a:spLocks/>
            </p:cNvSpPr>
            <p:nvPr/>
          </p:nvSpPr>
          <p:spPr bwMode="auto">
            <a:xfrm>
              <a:off x="4514850" y="1905000"/>
              <a:ext cx="228600" cy="1143000"/>
            </a:xfrm>
            <a:custGeom>
              <a:avLst/>
              <a:gdLst>
                <a:gd name="T0" fmla="*/ 228600 w 672"/>
                <a:gd name="T1" fmla="*/ 0 h 720"/>
                <a:gd name="T2" fmla="*/ 228600 w 672"/>
                <a:gd name="T3" fmla="*/ 838200 h 720"/>
                <a:gd name="T4" fmla="*/ 0 w 672"/>
                <a:gd name="T5" fmla="*/ 838200 h 720"/>
                <a:gd name="T6" fmla="*/ 0 w 672"/>
                <a:gd name="T7" fmla="*/ 1143000 h 72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72"/>
                <a:gd name="T13" fmla="*/ 0 h 720"/>
                <a:gd name="T14" fmla="*/ 672 w 672"/>
                <a:gd name="T15" fmla="*/ 720 h 72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72" h="720">
                  <a:moveTo>
                    <a:pt x="672" y="0"/>
                  </a:moveTo>
                  <a:lnTo>
                    <a:pt x="672" y="528"/>
                  </a:lnTo>
                  <a:lnTo>
                    <a:pt x="0" y="528"/>
                  </a:lnTo>
                  <a:lnTo>
                    <a:pt x="0" y="720"/>
                  </a:lnTo>
                </a:path>
              </a:pathLst>
            </a:custGeom>
            <a:noFill/>
            <a:ln w="28575">
              <a:solidFill>
                <a:srgbClr val="FF0909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37947" name="Freeform 59"/>
            <p:cNvSpPr>
              <a:spLocks/>
            </p:cNvSpPr>
            <p:nvPr/>
          </p:nvSpPr>
          <p:spPr bwMode="auto">
            <a:xfrm flipH="1">
              <a:off x="4895850" y="2209800"/>
              <a:ext cx="76200" cy="838200"/>
            </a:xfrm>
            <a:custGeom>
              <a:avLst/>
              <a:gdLst>
                <a:gd name="T0" fmla="*/ 76200 w 528"/>
                <a:gd name="T1" fmla="*/ 0 h 528"/>
                <a:gd name="T2" fmla="*/ 76200 w 528"/>
                <a:gd name="T3" fmla="*/ 685800 h 528"/>
                <a:gd name="T4" fmla="*/ 0 w 528"/>
                <a:gd name="T5" fmla="*/ 685800 h 528"/>
                <a:gd name="T6" fmla="*/ 0 w 528"/>
                <a:gd name="T7" fmla="*/ 83820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28"/>
                <a:gd name="T13" fmla="*/ 0 h 528"/>
                <a:gd name="T14" fmla="*/ 528 w 528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28" h="528">
                  <a:moveTo>
                    <a:pt x="528" y="0"/>
                  </a:moveTo>
                  <a:lnTo>
                    <a:pt x="528" y="432"/>
                  </a:lnTo>
                  <a:lnTo>
                    <a:pt x="0" y="432"/>
                  </a:lnTo>
                  <a:lnTo>
                    <a:pt x="0" y="528"/>
                  </a:lnTo>
                </a:path>
              </a:pathLst>
            </a:custGeom>
            <a:noFill/>
            <a:ln w="28575">
              <a:solidFill>
                <a:srgbClr val="FF0909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37948" name="Line 60"/>
            <p:cNvSpPr>
              <a:spLocks noChangeShapeType="1"/>
            </p:cNvSpPr>
            <p:nvPr/>
          </p:nvSpPr>
          <p:spPr bwMode="auto">
            <a:xfrm>
              <a:off x="4972050" y="1905000"/>
              <a:ext cx="129540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49" name="Line 61"/>
            <p:cNvSpPr>
              <a:spLocks noChangeShapeType="1"/>
            </p:cNvSpPr>
            <p:nvPr/>
          </p:nvSpPr>
          <p:spPr bwMode="auto">
            <a:xfrm>
              <a:off x="4972050" y="2362200"/>
              <a:ext cx="129540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50" name="Line 62"/>
            <p:cNvSpPr>
              <a:spLocks noChangeShapeType="1"/>
            </p:cNvSpPr>
            <p:nvPr/>
          </p:nvSpPr>
          <p:spPr bwMode="auto">
            <a:xfrm>
              <a:off x="4972050" y="2209800"/>
              <a:ext cx="129540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51" name="Line 63"/>
            <p:cNvSpPr>
              <a:spLocks noChangeShapeType="1"/>
            </p:cNvSpPr>
            <p:nvPr/>
          </p:nvSpPr>
          <p:spPr bwMode="auto">
            <a:xfrm>
              <a:off x="5200650" y="3429000"/>
              <a:ext cx="60960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52" name="Line 64"/>
            <p:cNvSpPr>
              <a:spLocks noChangeShapeType="1"/>
            </p:cNvSpPr>
            <p:nvPr/>
          </p:nvSpPr>
          <p:spPr bwMode="auto">
            <a:xfrm>
              <a:off x="5200650" y="3886200"/>
              <a:ext cx="60960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53" name="Line 65"/>
            <p:cNvSpPr>
              <a:spLocks noChangeShapeType="1"/>
            </p:cNvSpPr>
            <p:nvPr/>
          </p:nvSpPr>
          <p:spPr bwMode="auto">
            <a:xfrm>
              <a:off x="5200650" y="3733800"/>
              <a:ext cx="60960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54" name="Text Box 66"/>
            <p:cNvSpPr txBox="1">
              <a:spLocks noChangeArrowheads="1"/>
            </p:cNvSpPr>
            <p:nvPr/>
          </p:nvSpPr>
          <p:spPr bwMode="auto">
            <a:xfrm>
              <a:off x="3219450" y="1385888"/>
              <a:ext cx="1263650" cy="36671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  <a:latin typeface="Arial" charset="0"/>
                </a:rPr>
                <a:t>Map Table</a:t>
              </a:r>
            </a:p>
          </p:txBody>
        </p:sp>
        <p:sp>
          <p:nvSpPr>
            <p:cNvPr id="37955" name="Text Box 67"/>
            <p:cNvSpPr txBox="1">
              <a:spLocks noChangeArrowheads="1"/>
            </p:cNvSpPr>
            <p:nvPr/>
          </p:nvSpPr>
          <p:spPr bwMode="auto">
            <a:xfrm>
              <a:off x="1771650" y="3900488"/>
              <a:ext cx="2293938" cy="36671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  <a:latin typeface="Arial" charset="0"/>
                </a:rPr>
                <a:t>Reservation Stations</a:t>
              </a:r>
            </a:p>
          </p:txBody>
        </p:sp>
        <p:sp>
          <p:nvSpPr>
            <p:cNvPr id="37956" name="Text Box 68"/>
            <p:cNvSpPr txBox="1">
              <a:spLocks noChangeArrowheads="1"/>
            </p:cNvSpPr>
            <p:nvPr/>
          </p:nvSpPr>
          <p:spPr bwMode="auto">
            <a:xfrm rot="-5400000">
              <a:off x="7747794" y="2680494"/>
              <a:ext cx="882650" cy="36671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  <a:latin typeface="Arial" charset="0"/>
                </a:rPr>
                <a:t>CDB.V</a:t>
              </a:r>
            </a:p>
          </p:txBody>
        </p:sp>
        <p:sp>
          <p:nvSpPr>
            <p:cNvPr id="37957" name="Text Box 69"/>
            <p:cNvSpPr txBox="1">
              <a:spLocks noChangeArrowheads="1"/>
            </p:cNvSpPr>
            <p:nvPr/>
          </p:nvSpPr>
          <p:spPr bwMode="auto">
            <a:xfrm rot="-5400000">
              <a:off x="5126832" y="2707481"/>
              <a:ext cx="869950" cy="3667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  <a:latin typeface="Arial" charset="0"/>
                </a:rPr>
                <a:t>CDB.T</a:t>
              </a:r>
            </a:p>
          </p:txBody>
        </p:sp>
        <p:sp>
          <p:nvSpPr>
            <p:cNvPr id="37958" name="Line 70"/>
            <p:cNvSpPr>
              <a:spLocks noChangeShapeType="1"/>
            </p:cNvSpPr>
            <p:nvPr/>
          </p:nvSpPr>
          <p:spPr bwMode="auto">
            <a:xfrm>
              <a:off x="4895850" y="3962400"/>
              <a:ext cx="0" cy="304800"/>
            </a:xfrm>
            <a:prstGeom prst="line">
              <a:avLst/>
            </a:prstGeom>
            <a:noFill/>
            <a:ln w="28575">
              <a:solidFill>
                <a:srgbClr val="FF0909"/>
              </a:solidFill>
              <a:round/>
              <a:headEnd type="triangle" w="med" len="med"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59" name="Text Box 71"/>
            <p:cNvSpPr txBox="1">
              <a:spLocks noChangeArrowheads="1"/>
            </p:cNvSpPr>
            <p:nvPr/>
          </p:nvSpPr>
          <p:spPr bwMode="auto">
            <a:xfrm>
              <a:off x="914400" y="3048000"/>
              <a:ext cx="1009650" cy="64135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  <a:latin typeface="Arial" charset="0"/>
                </a:rPr>
                <a:t>Fetched</a:t>
              </a:r>
            </a:p>
            <a:p>
              <a:r>
                <a:rPr lang="en-US">
                  <a:solidFill>
                    <a:srgbClr val="000000"/>
                  </a:solidFill>
                  <a:latin typeface="Arial" charset="0"/>
                </a:rPr>
                <a:t>insns</a:t>
              </a:r>
            </a:p>
          </p:txBody>
        </p:sp>
        <p:sp>
          <p:nvSpPr>
            <p:cNvPr id="37960" name="Text Box 72"/>
            <p:cNvSpPr txBox="1">
              <a:spLocks noChangeArrowheads="1"/>
            </p:cNvSpPr>
            <p:nvPr/>
          </p:nvSpPr>
          <p:spPr bwMode="auto">
            <a:xfrm>
              <a:off x="6718300" y="1219200"/>
              <a:ext cx="895350" cy="3667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  <a:latin typeface="Arial" charset="0"/>
                </a:rPr>
                <a:t>Regfile</a:t>
              </a:r>
            </a:p>
          </p:txBody>
        </p:sp>
        <p:sp>
          <p:nvSpPr>
            <p:cNvPr id="37961" name="Rectangle 73"/>
            <p:cNvSpPr>
              <a:spLocks noChangeArrowheads="1"/>
            </p:cNvSpPr>
            <p:nvPr/>
          </p:nvSpPr>
          <p:spPr bwMode="auto">
            <a:xfrm>
              <a:off x="2914650" y="3048000"/>
              <a:ext cx="457200" cy="304800"/>
            </a:xfrm>
            <a:prstGeom prst="rect">
              <a:avLst/>
            </a:prstGeom>
            <a:solidFill>
              <a:srgbClr val="000000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>
                  <a:solidFill>
                    <a:schemeClr val="bg1"/>
                  </a:solidFill>
                  <a:latin typeface="Arial" charset="0"/>
                </a:rPr>
                <a:t>R</a:t>
              </a:r>
            </a:p>
          </p:txBody>
        </p:sp>
        <p:sp>
          <p:nvSpPr>
            <p:cNvPr id="37962" name="Rectangle 74"/>
            <p:cNvSpPr>
              <a:spLocks noChangeArrowheads="1"/>
            </p:cNvSpPr>
            <p:nvPr/>
          </p:nvSpPr>
          <p:spPr bwMode="auto">
            <a:xfrm>
              <a:off x="2914650" y="3352800"/>
              <a:ext cx="457200" cy="1524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b="1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37963" name="Rectangle 75"/>
            <p:cNvSpPr>
              <a:spLocks noChangeArrowheads="1"/>
            </p:cNvSpPr>
            <p:nvPr/>
          </p:nvSpPr>
          <p:spPr bwMode="auto">
            <a:xfrm>
              <a:off x="2914650" y="3505200"/>
              <a:ext cx="457200" cy="1524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b="1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37964" name="Rectangle 76"/>
            <p:cNvSpPr>
              <a:spLocks noChangeArrowheads="1"/>
            </p:cNvSpPr>
            <p:nvPr/>
          </p:nvSpPr>
          <p:spPr bwMode="auto">
            <a:xfrm>
              <a:off x="2914650" y="3657600"/>
              <a:ext cx="457200" cy="1524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b="1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37965" name="Rectangle 77"/>
            <p:cNvSpPr>
              <a:spLocks noChangeArrowheads="1"/>
            </p:cNvSpPr>
            <p:nvPr/>
          </p:nvSpPr>
          <p:spPr bwMode="auto">
            <a:xfrm>
              <a:off x="2914650" y="3810000"/>
              <a:ext cx="457200" cy="1524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b="1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37966" name="Freeform 78"/>
            <p:cNvSpPr>
              <a:spLocks/>
            </p:cNvSpPr>
            <p:nvPr/>
          </p:nvSpPr>
          <p:spPr bwMode="auto">
            <a:xfrm flipV="1">
              <a:off x="3600450" y="3962400"/>
              <a:ext cx="2667000" cy="1143000"/>
            </a:xfrm>
            <a:custGeom>
              <a:avLst/>
              <a:gdLst>
                <a:gd name="T0" fmla="*/ 0 w 1728"/>
                <a:gd name="T1" fmla="*/ 1143000 h 1104"/>
                <a:gd name="T2" fmla="*/ 0 w 1728"/>
                <a:gd name="T3" fmla="*/ 0 h 1104"/>
                <a:gd name="T4" fmla="*/ 2667000 w 1728"/>
                <a:gd name="T5" fmla="*/ 0 h 1104"/>
                <a:gd name="T6" fmla="*/ 0 60000 65536"/>
                <a:gd name="T7" fmla="*/ 0 60000 65536"/>
                <a:gd name="T8" fmla="*/ 0 60000 65536"/>
                <a:gd name="T9" fmla="*/ 0 w 1728"/>
                <a:gd name="T10" fmla="*/ 0 h 1104"/>
                <a:gd name="T11" fmla="*/ 1728 w 1728"/>
                <a:gd name="T12" fmla="*/ 1104 h 110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8" h="1104">
                  <a:moveTo>
                    <a:pt x="0" y="1104"/>
                  </a:moveTo>
                  <a:lnTo>
                    <a:pt x="0" y="0"/>
                  </a:lnTo>
                  <a:lnTo>
                    <a:pt x="1728" y="0"/>
                  </a:ln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37967" name="Rectangle 79"/>
            <p:cNvSpPr>
              <a:spLocks noChangeArrowheads="1"/>
            </p:cNvSpPr>
            <p:nvPr/>
          </p:nvSpPr>
          <p:spPr bwMode="auto">
            <a:xfrm>
              <a:off x="4514850" y="4267200"/>
              <a:ext cx="457200" cy="304800"/>
            </a:xfrm>
            <a:prstGeom prst="rect">
              <a:avLst/>
            </a:prstGeom>
            <a:solidFill>
              <a:srgbClr val="FF0909"/>
            </a:solidFill>
            <a:ln w="28575">
              <a:solidFill>
                <a:srgbClr val="FF090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>
                  <a:solidFill>
                    <a:schemeClr val="bg1"/>
                  </a:solidFill>
                  <a:latin typeface="Arial" charset="0"/>
                </a:rPr>
                <a:t>T</a:t>
              </a:r>
            </a:p>
          </p:txBody>
        </p:sp>
        <p:sp>
          <p:nvSpPr>
            <p:cNvPr id="37968" name="Line 80"/>
            <p:cNvSpPr>
              <a:spLocks noChangeShapeType="1"/>
            </p:cNvSpPr>
            <p:nvPr/>
          </p:nvSpPr>
          <p:spPr bwMode="auto">
            <a:xfrm>
              <a:off x="5200650" y="3581400"/>
              <a:ext cx="60960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69" name="Rectangle 81"/>
            <p:cNvSpPr>
              <a:spLocks noChangeArrowheads="1"/>
            </p:cNvSpPr>
            <p:nvPr/>
          </p:nvSpPr>
          <p:spPr bwMode="auto">
            <a:xfrm>
              <a:off x="4286250" y="3352800"/>
              <a:ext cx="457200" cy="1524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090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>
                  <a:solidFill>
                    <a:srgbClr val="FF0909"/>
                  </a:solidFill>
                  <a:latin typeface="Arial" charset="0"/>
                </a:rPr>
                <a:t>==</a:t>
              </a:r>
            </a:p>
          </p:txBody>
        </p:sp>
        <p:sp>
          <p:nvSpPr>
            <p:cNvPr id="37970" name="Rectangle 82"/>
            <p:cNvSpPr>
              <a:spLocks noChangeArrowheads="1"/>
            </p:cNvSpPr>
            <p:nvPr/>
          </p:nvSpPr>
          <p:spPr bwMode="auto">
            <a:xfrm>
              <a:off x="4286250" y="3505200"/>
              <a:ext cx="457200" cy="1524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090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>
                  <a:solidFill>
                    <a:srgbClr val="FF0909"/>
                  </a:solidFill>
                  <a:latin typeface="Arial" charset="0"/>
                </a:rPr>
                <a:t>==</a:t>
              </a:r>
            </a:p>
          </p:txBody>
        </p:sp>
        <p:sp>
          <p:nvSpPr>
            <p:cNvPr id="37971" name="Rectangle 83"/>
            <p:cNvSpPr>
              <a:spLocks noChangeArrowheads="1"/>
            </p:cNvSpPr>
            <p:nvPr/>
          </p:nvSpPr>
          <p:spPr bwMode="auto">
            <a:xfrm>
              <a:off x="4286250" y="3657600"/>
              <a:ext cx="457200" cy="1524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090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>
                  <a:solidFill>
                    <a:srgbClr val="FF0909"/>
                  </a:solidFill>
                  <a:latin typeface="Arial" charset="0"/>
                </a:rPr>
                <a:t>==</a:t>
              </a:r>
            </a:p>
          </p:txBody>
        </p:sp>
        <p:sp>
          <p:nvSpPr>
            <p:cNvPr id="37972" name="Rectangle 84"/>
            <p:cNvSpPr>
              <a:spLocks noChangeArrowheads="1"/>
            </p:cNvSpPr>
            <p:nvPr/>
          </p:nvSpPr>
          <p:spPr bwMode="auto">
            <a:xfrm>
              <a:off x="4286250" y="3810000"/>
              <a:ext cx="457200" cy="1524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090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>
                  <a:solidFill>
                    <a:srgbClr val="FF0909"/>
                  </a:solidFill>
                  <a:latin typeface="Arial" charset="0"/>
                </a:rPr>
                <a:t>==</a:t>
              </a:r>
            </a:p>
          </p:txBody>
        </p:sp>
        <p:sp>
          <p:nvSpPr>
            <p:cNvPr id="37973" name="Line 85"/>
            <p:cNvSpPr>
              <a:spLocks noChangeShapeType="1"/>
            </p:cNvSpPr>
            <p:nvPr/>
          </p:nvSpPr>
          <p:spPr bwMode="auto">
            <a:xfrm>
              <a:off x="4591050" y="3962400"/>
              <a:ext cx="0" cy="304800"/>
            </a:xfrm>
            <a:prstGeom prst="line">
              <a:avLst/>
            </a:prstGeom>
            <a:noFill/>
            <a:ln w="28575">
              <a:solidFill>
                <a:srgbClr val="FF0909"/>
              </a:solidFill>
              <a:round/>
              <a:headEnd type="triangle" w="med" len="med"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74" name="Line 86"/>
            <p:cNvSpPr>
              <a:spLocks noChangeShapeType="1"/>
            </p:cNvSpPr>
            <p:nvPr/>
          </p:nvSpPr>
          <p:spPr bwMode="auto">
            <a:xfrm>
              <a:off x="7315200" y="2743200"/>
              <a:ext cx="0" cy="3048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75" name="Freeform 87"/>
            <p:cNvSpPr>
              <a:spLocks/>
            </p:cNvSpPr>
            <p:nvPr/>
          </p:nvSpPr>
          <p:spPr bwMode="auto">
            <a:xfrm flipV="1">
              <a:off x="6724650" y="3657600"/>
              <a:ext cx="1200150" cy="1828800"/>
            </a:xfrm>
            <a:custGeom>
              <a:avLst/>
              <a:gdLst>
                <a:gd name="T0" fmla="*/ 1200150 w 768"/>
                <a:gd name="T1" fmla="*/ 1828800 h 1152"/>
                <a:gd name="T2" fmla="*/ 1200150 w 768"/>
                <a:gd name="T3" fmla="*/ 0 h 1152"/>
                <a:gd name="T4" fmla="*/ 0 w 768"/>
                <a:gd name="T5" fmla="*/ 0 h 1152"/>
                <a:gd name="T6" fmla="*/ 0 w 768"/>
                <a:gd name="T7" fmla="*/ 304800 h 115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68"/>
                <a:gd name="T13" fmla="*/ 0 h 1152"/>
                <a:gd name="T14" fmla="*/ 768 w 768"/>
                <a:gd name="T15" fmla="*/ 1152 h 115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68" h="1152">
                  <a:moveTo>
                    <a:pt x="768" y="1152"/>
                  </a:moveTo>
                  <a:lnTo>
                    <a:pt x="768" y="0"/>
                  </a:lnTo>
                  <a:lnTo>
                    <a:pt x="0" y="0"/>
                  </a:lnTo>
                  <a:lnTo>
                    <a:pt x="0" y="192"/>
                  </a:lnTo>
                </a:path>
              </a:pathLst>
            </a:cu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37976" name="Line 88"/>
            <p:cNvSpPr>
              <a:spLocks noChangeShapeType="1"/>
            </p:cNvSpPr>
            <p:nvPr/>
          </p:nvSpPr>
          <p:spPr bwMode="auto">
            <a:xfrm>
              <a:off x="7924800" y="3048000"/>
              <a:ext cx="0" cy="6096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77" name="Freeform 89"/>
            <p:cNvSpPr>
              <a:spLocks/>
            </p:cNvSpPr>
            <p:nvPr/>
          </p:nvSpPr>
          <p:spPr bwMode="auto">
            <a:xfrm>
              <a:off x="6096000" y="4114800"/>
              <a:ext cx="1809750" cy="304800"/>
            </a:xfrm>
            <a:custGeom>
              <a:avLst/>
              <a:gdLst>
                <a:gd name="T0" fmla="*/ 1809750 w 768"/>
                <a:gd name="T1" fmla="*/ 0 h 192"/>
                <a:gd name="T2" fmla="*/ 0 w 768"/>
                <a:gd name="T3" fmla="*/ 0 h 192"/>
                <a:gd name="T4" fmla="*/ 0 w 768"/>
                <a:gd name="T5" fmla="*/ 304800 h 192"/>
                <a:gd name="T6" fmla="*/ 0 60000 65536"/>
                <a:gd name="T7" fmla="*/ 0 60000 65536"/>
                <a:gd name="T8" fmla="*/ 0 60000 65536"/>
                <a:gd name="T9" fmla="*/ 0 w 768"/>
                <a:gd name="T10" fmla="*/ 0 h 192"/>
                <a:gd name="T11" fmla="*/ 768 w 768"/>
                <a:gd name="T12" fmla="*/ 192 h 19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68" h="192">
                  <a:moveTo>
                    <a:pt x="768" y="0"/>
                  </a:moveTo>
                  <a:lnTo>
                    <a:pt x="0" y="0"/>
                  </a:lnTo>
                  <a:lnTo>
                    <a:pt x="0" y="192"/>
                  </a:lnTo>
                </a:path>
              </a:pathLst>
            </a:custGeom>
            <a:noFill/>
            <a:ln w="57150">
              <a:solidFill>
                <a:srgbClr val="867A4A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37978" name="Line 90"/>
            <p:cNvSpPr>
              <a:spLocks noChangeShapeType="1"/>
            </p:cNvSpPr>
            <p:nvPr/>
          </p:nvSpPr>
          <p:spPr bwMode="auto">
            <a:xfrm>
              <a:off x="7296150" y="4114800"/>
              <a:ext cx="0" cy="304800"/>
            </a:xfrm>
            <a:prstGeom prst="line">
              <a:avLst/>
            </a:prstGeom>
            <a:noFill/>
            <a:ln w="57150">
              <a:solidFill>
                <a:srgbClr val="867A4A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79" name="Line 91"/>
            <p:cNvSpPr>
              <a:spLocks noChangeShapeType="1"/>
            </p:cNvSpPr>
            <p:nvPr/>
          </p:nvSpPr>
          <p:spPr bwMode="auto">
            <a:xfrm>
              <a:off x="6400800" y="4572000"/>
              <a:ext cx="0" cy="304800"/>
            </a:xfrm>
            <a:prstGeom prst="line">
              <a:avLst/>
            </a:prstGeom>
            <a:noFill/>
            <a:ln w="57150">
              <a:solidFill>
                <a:srgbClr val="867A4A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80" name="Line 92"/>
            <p:cNvSpPr>
              <a:spLocks noChangeShapeType="1"/>
            </p:cNvSpPr>
            <p:nvPr/>
          </p:nvSpPr>
          <p:spPr bwMode="auto">
            <a:xfrm>
              <a:off x="7010400" y="4572000"/>
              <a:ext cx="0" cy="304800"/>
            </a:xfrm>
            <a:prstGeom prst="line">
              <a:avLst/>
            </a:prstGeom>
            <a:noFill/>
            <a:ln w="57150">
              <a:solidFill>
                <a:srgbClr val="867A4A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81" name="AutoShape 93"/>
            <p:cNvSpPr>
              <a:spLocks noChangeArrowheads="1"/>
            </p:cNvSpPr>
            <p:nvPr/>
          </p:nvSpPr>
          <p:spPr bwMode="auto">
            <a:xfrm>
              <a:off x="7848600" y="4038600"/>
              <a:ext cx="152400" cy="152400"/>
            </a:xfrm>
            <a:prstGeom prst="flowChartConnector">
              <a:avLst/>
            </a:prstGeom>
            <a:solidFill>
              <a:srgbClr val="867A4A"/>
            </a:solidFill>
            <a:ln w="2857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37982" name="AutoShape 94"/>
            <p:cNvSpPr>
              <a:spLocks noChangeArrowheads="1"/>
            </p:cNvSpPr>
            <p:nvPr/>
          </p:nvSpPr>
          <p:spPr bwMode="auto">
            <a:xfrm>
              <a:off x="7239000" y="4038600"/>
              <a:ext cx="152400" cy="152400"/>
            </a:xfrm>
            <a:prstGeom prst="flowChartConnector">
              <a:avLst/>
            </a:prstGeom>
            <a:solidFill>
              <a:srgbClr val="867A4A"/>
            </a:solidFill>
            <a:ln w="2857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37983" name="AutoShape 95"/>
            <p:cNvSpPr>
              <a:spLocks noChangeArrowheads="1"/>
            </p:cNvSpPr>
            <p:nvPr/>
          </p:nvSpPr>
          <p:spPr bwMode="auto">
            <a:xfrm>
              <a:off x="6019800" y="4419600"/>
              <a:ext cx="457200" cy="152400"/>
            </a:xfrm>
            <a:prstGeom prst="flowChartTerminator">
              <a:avLst/>
            </a:prstGeom>
            <a:solidFill>
              <a:srgbClr val="867A4A"/>
            </a:solidFill>
            <a:ln w="28575">
              <a:solidFill>
                <a:srgbClr val="867A4A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37984" name="AutoShape 96"/>
            <p:cNvSpPr>
              <a:spLocks noChangeArrowheads="1"/>
            </p:cNvSpPr>
            <p:nvPr/>
          </p:nvSpPr>
          <p:spPr bwMode="auto">
            <a:xfrm>
              <a:off x="6934200" y="4419600"/>
              <a:ext cx="457200" cy="152400"/>
            </a:xfrm>
            <a:prstGeom prst="flowChartTerminator">
              <a:avLst/>
            </a:prstGeom>
            <a:solidFill>
              <a:srgbClr val="867A4A"/>
            </a:solidFill>
            <a:ln w="28575">
              <a:solidFill>
                <a:srgbClr val="867A4A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762000" y="2286000"/>
            <a:ext cx="5486400" cy="914400"/>
          </a:xfrm>
          <a:prstGeom prst="rect">
            <a:avLst/>
          </a:prstGeom>
          <a:solidFill>
            <a:schemeClr val="hlink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534400" cy="685800"/>
          </a:xfrm>
        </p:spPr>
        <p:txBody>
          <a:bodyPr/>
          <a:lstStyle/>
          <a:p>
            <a:pPr eaLnBrk="1" hangingPunct="1"/>
            <a:r>
              <a:rPr lang="en-US"/>
              <a:t>New Pipeline Terminology</a:t>
            </a:r>
          </a:p>
        </p:txBody>
      </p:sp>
      <p:sp>
        <p:nvSpPr>
          <p:cNvPr id="20484" name="Rectangle 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304800" y="3657600"/>
            <a:ext cx="8534400" cy="2743200"/>
          </a:xfrm>
        </p:spPr>
        <p:txBody>
          <a:bodyPr/>
          <a:lstStyle/>
          <a:p>
            <a:pPr eaLnBrk="1" hangingPunct="1"/>
            <a:r>
              <a:rPr lang="en-US" b="1" dirty="0">
                <a:solidFill>
                  <a:srgbClr val="FF0909"/>
                </a:solidFill>
              </a:rPr>
              <a:t>In-order pipeline</a:t>
            </a:r>
            <a:endParaRPr lang="en-US" dirty="0">
              <a:solidFill>
                <a:srgbClr val="000000"/>
              </a:solidFill>
            </a:endParaRPr>
          </a:p>
          <a:p>
            <a:pPr lvl="1" eaLnBrk="1" hangingPunct="1"/>
            <a:r>
              <a:rPr lang="en-US" dirty="0">
                <a:solidFill>
                  <a:srgbClr val="000000"/>
                </a:solidFill>
              </a:rPr>
              <a:t>Often written as F,D,X,W (multi-cycle X includes M)</a:t>
            </a:r>
          </a:p>
          <a:p>
            <a:pPr lvl="1" eaLnBrk="1" hangingPunct="1"/>
            <a:r>
              <a:rPr lang="en-US" dirty="0">
                <a:solidFill>
                  <a:srgbClr val="000000"/>
                </a:solidFill>
              </a:rPr>
              <a:t>Example pipeline: 1-cycle </a:t>
            </a:r>
            <a:r>
              <a:rPr lang="en-US" dirty="0" err="1">
                <a:solidFill>
                  <a:srgbClr val="000000"/>
                </a:solidFill>
              </a:rPr>
              <a:t>int</a:t>
            </a:r>
            <a:r>
              <a:rPr lang="en-US" dirty="0">
                <a:solidFill>
                  <a:srgbClr val="000000"/>
                </a:solidFill>
              </a:rPr>
              <a:t> (including </a:t>
            </a:r>
            <a:r>
              <a:rPr lang="en-US" dirty="0" err="1">
                <a:solidFill>
                  <a:srgbClr val="000000"/>
                </a:solidFill>
              </a:rPr>
              <a:t>mem</a:t>
            </a:r>
            <a:r>
              <a:rPr lang="en-US" dirty="0">
                <a:solidFill>
                  <a:srgbClr val="000000"/>
                </a:solidFill>
              </a:rPr>
              <a:t>), 3-cycle pipelined FP</a:t>
            </a: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4038600" y="1905000"/>
            <a:ext cx="914400" cy="3048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regfile</a:t>
            </a:r>
          </a:p>
        </p:txBody>
      </p:sp>
      <p:sp>
        <p:nvSpPr>
          <p:cNvPr id="20486" name="Freeform 6"/>
          <p:cNvSpPr>
            <a:spLocks/>
          </p:cNvSpPr>
          <p:nvPr/>
        </p:nvSpPr>
        <p:spPr bwMode="auto">
          <a:xfrm>
            <a:off x="4114800" y="2590800"/>
            <a:ext cx="304800" cy="609600"/>
          </a:xfrm>
          <a:custGeom>
            <a:avLst/>
            <a:gdLst>
              <a:gd name="T0" fmla="*/ 0 w 384"/>
              <a:gd name="T1" fmla="*/ 0 h 768"/>
              <a:gd name="T2" fmla="*/ 0 w 384"/>
              <a:gd name="T3" fmla="*/ 228600 h 768"/>
              <a:gd name="T4" fmla="*/ 67469 w 384"/>
              <a:gd name="T5" fmla="*/ 306387 h 768"/>
              <a:gd name="T6" fmla="*/ 0 w 384"/>
              <a:gd name="T7" fmla="*/ 381000 h 768"/>
              <a:gd name="T8" fmla="*/ 0 w 384"/>
              <a:gd name="T9" fmla="*/ 609600 h 768"/>
              <a:gd name="T10" fmla="*/ 304800 w 384"/>
              <a:gd name="T11" fmla="*/ 457200 h 768"/>
              <a:gd name="T12" fmla="*/ 304800 w 384"/>
              <a:gd name="T13" fmla="*/ 152400 h 768"/>
              <a:gd name="T14" fmla="*/ 0 w 384"/>
              <a:gd name="T15" fmla="*/ 0 h 76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384"/>
              <a:gd name="T25" fmla="*/ 0 h 768"/>
              <a:gd name="T26" fmla="*/ 384 w 384"/>
              <a:gd name="T27" fmla="*/ 768 h 768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84" h="768">
                <a:moveTo>
                  <a:pt x="0" y="0"/>
                </a:moveTo>
                <a:lnTo>
                  <a:pt x="0" y="288"/>
                </a:lnTo>
                <a:lnTo>
                  <a:pt x="85" y="386"/>
                </a:lnTo>
                <a:lnTo>
                  <a:pt x="0" y="480"/>
                </a:lnTo>
                <a:lnTo>
                  <a:pt x="0" y="768"/>
                </a:lnTo>
                <a:lnTo>
                  <a:pt x="384" y="576"/>
                </a:lnTo>
                <a:lnTo>
                  <a:pt x="384" y="192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4648200" y="2286000"/>
            <a:ext cx="304800" cy="7620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D$</a:t>
            </a:r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>
            <a:off x="5334000" y="2895600"/>
            <a:ext cx="3048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>
            <a:off x="5334000" y="3124200"/>
            <a:ext cx="3048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0" name="Rectangle 10"/>
          <p:cNvSpPr>
            <a:spLocks noChangeArrowheads="1"/>
          </p:cNvSpPr>
          <p:nvPr/>
        </p:nvSpPr>
        <p:spPr bwMode="auto">
          <a:xfrm>
            <a:off x="3657600" y="2286000"/>
            <a:ext cx="152400" cy="914400"/>
          </a:xfrm>
          <a:prstGeom prst="rect">
            <a:avLst/>
          </a:prstGeom>
          <a:solidFill>
            <a:srgbClr val="FF0909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0491" name="Rectangle 11"/>
          <p:cNvSpPr>
            <a:spLocks noChangeArrowheads="1"/>
          </p:cNvSpPr>
          <p:nvPr/>
        </p:nvSpPr>
        <p:spPr bwMode="auto">
          <a:xfrm>
            <a:off x="5181600" y="2286000"/>
            <a:ext cx="152400" cy="914400"/>
          </a:xfrm>
          <a:prstGeom prst="rect">
            <a:avLst/>
          </a:prstGeom>
          <a:solidFill>
            <a:srgbClr val="FF0909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0492" name="Line 12"/>
          <p:cNvSpPr>
            <a:spLocks noChangeShapeType="1"/>
          </p:cNvSpPr>
          <p:nvPr/>
        </p:nvSpPr>
        <p:spPr bwMode="auto">
          <a:xfrm>
            <a:off x="4953000" y="2895600"/>
            <a:ext cx="228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3" name="Line 13"/>
          <p:cNvSpPr>
            <a:spLocks noChangeShapeType="1"/>
          </p:cNvSpPr>
          <p:nvPr/>
        </p:nvSpPr>
        <p:spPr bwMode="auto">
          <a:xfrm>
            <a:off x="3810000" y="2743200"/>
            <a:ext cx="3048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4" name="Line 14"/>
          <p:cNvSpPr>
            <a:spLocks noChangeShapeType="1"/>
          </p:cNvSpPr>
          <p:nvPr/>
        </p:nvSpPr>
        <p:spPr bwMode="auto">
          <a:xfrm>
            <a:off x="3810000" y="3048000"/>
            <a:ext cx="3048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5" name="Freeform 15"/>
          <p:cNvSpPr>
            <a:spLocks/>
          </p:cNvSpPr>
          <p:nvPr/>
        </p:nvSpPr>
        <p:spPr bwMode="auto">
          <a:xfrm>
            <a:off x="3886200" y="2438400"/>
            <a:ext cx="762000" cy="304800"/>
          </a:xfrm>
          <a:custGeom>
            <a:avLst/>
            <a:gdLst>
              <a:gd name="T0" fmla="*/ 0 w 192"/>
              <a:gd name="T1" fmla="*/ 304800 h 576"/>
              <a:gd name="T2" fmla="*/ 0 w 192"/>
              <a:gd name="T3" fmla="*/ 0 h 576"/>
              <a:gd name="T4" fmla="*/ 762000 w 192"/>
              <a:gd name="T5" fmla="*/ 0 h 576"/>
              <a:gd name="T6" fmla="*/ 0 60000 65536"/>
              <a:gd name="T7" fmla="*/ 0 60000 65536"/>
              <a:gd name="T8" fmla="*/ 0 60000 65536"/>
              <a:gd name="T9" fmla="*/ 0 w 192"/>
              <a:gd name="T10" fmla="*/ 0 h 576"/>
              <a:gd name="T11" fmla="*/ 192 w 192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576">
                <a:moveTo>
                  <a:pt x="0" y="576"/>
                </a:moveTo>
                <a:lnTo>
                  <a:pt x="0" y="0"/>
                </a:lnTo>
                <a:lnTo>
                  <a:pt x="192" y="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6" name="AutoShape 16"/>
          <p:cNvSpPr>
            <a:spLocks noChangeArrowheads="1"/>
          </p:cNvSpPr>
          <p:nvPr/>
        </p:nvSpPr>
        <p:spPr bwMode="auto">
          <a:xfrm rot="5400000">
            <a:off x="5524500" y="2933700"/>
            <a:ext cx="381000" cy="152400"/>
          </a:xfrm>
          <a:prstGeom prst="flowChartTerminator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7" name="Freeform 17"/>
          <p:cNvSpPr>
            <a:spLocks/>
          </p:cNvSpPr>
          <p:nvPr/>
        </p:nvSpPr>
        <p:spPr bwMode="auto">
          <a:xfrm flipV="1">
            <a:off x="4495800" y="2895600"/>
            <a:ext cx="685800" cy="228600"/>
          </a:xfrm>
          <a:custGeom>
            <a:avLst/>
            <a:gdLst>
              <a:gd name="T0" fmla="*/ 0 w 192"/>
              <a:gd name="T1" fmla="*/ 228600 h 576"/>
              <a:gd name="T2" fmla="*/ 0 w 192"/>
              <a:gd name="T3" fmla="*/ 0 h 576"/>
              <a:gd name="T4" fmla="*/ 685800 w 192"/>
              <a:gd name="T5" fmla="*/ 0 h 576"/>
              <a:gd name="T6" fmla="*/ 0 60000 65536"/>
              <a:gd name="T7" fmla="*/ 0 60000 65536"/>
              <a:gd name="T8" fmla="*/ 0 60000 65536"/>
              <a:gd name="T9" fmla="*/ 0 w 192"/>
              <a:gd name="T10" fmla="*/ 0 h 576"/>
              <a:gd name="T11" fmla="*/ 192 w 192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576">
                <a:moveTo>
                  <a:pt x="0" y="576"/>
                </a:moveTo>
                <a:lnTo>
                  <a:pt x="0" y="0"/>
                </a:lnTo>
                <a:lnTo>
                  <a:pt x="192" y="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8" name="Freeform 18"/>
          <p:cNvSpPr>
            <a:spLocks/>
          </p:cNvSpPr>
          <p:nvPr/>
        </p:nvSpPr>
        <p:spPr bwMode="auto">
          <a:xfrm>
            <a:off x="3429000" y="2133600"/>
            <a:ext cx="609600" cy="609600"/>
          </a:xfrm>
          <a:custGeom>
            <a:avLst/>
            <a:gdLst>
              <a:gd name="T0" fmla="*/ 609600 w 384"/>
              <a:gd name="T1" fmla="*/ 0 h 432"/>
              <a:gd name="T2" fmla="*/ 0 w 384"/>
              <a:gd name="T3" fmla="*/ 0 h 432"/>
              <a:gd name="T4" fmla="*/ 0 w 384"/>
              <a:gd name="T5" fmla="*/ 609600 h 432"/>
              <a:gd name="T6" fmla="*/ 228600 w 384"/>
              <a:gd name="T7" fmla="*/ 609600 h 432"/>
              <a:gd name="T8" fmla="*/ 0 60000 65536"/>
              <a:gd name="T9" fmla="*/ 0 60000 65536"/>
              <a:gd name="T10" fmla="*/ 0 60000 65536"/>
              <a:gd name="T11" fmla="*/ 0 60000 65536"/>
              <a:gd name="T12" fmla="*/ 0 w 384"/>
              <a:gd name="T13" fmla="*/ 0 h 432"/>
              <a:gd name="T14" fmla="*/ 384 w 384"/>
              <a:gd name="T15" fmla="*/ 432 h 43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84" h="432">
                <a:moveTo>
                  <a:pt x="384" y="0"/>
                </a:moveTo>
                <a:lnTo>
                  <a:pt x="0" y="0"/>
                </a:lnTo>
                <a:lnTo>
                  <a:pt x="0" y="432"/>
                </a:lnTo>
                <a:lnTo>
                  <a:pt x="144" y="432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9" name="Freeform 19"/>
          <p:cNvSpPr>
            <a:spLocks/>
          </p:cNvSpPr>
          <p:nvPr/>
        </p:nvSpPr>
        <p:spPr bwMode="auto">
          <a:xfrm>
            <a:off x="3276600" y="1981200"/>
            <a:ext cx="762000" cy="1066800"/>
          </a:xfrm>
          <a:custGeom>
            <a:avLst/>
            <a:gdLst>
              <a:gd name="T0" fmla="*/ 762000 w 480"/>
              <a:gd name="T1" fmla="*/ 0 h 768"/>
              <a:gd name="T2" fmla="*/ 0 w 480"/>
              <a:gd name="T3" fmla="*/ 0 h 768"/>
              <a:gd name="T4" fmla="*/ 0 w 480"/>
              <a:gd name="T5" fmla="*/ 1066800 h 768"/>
              <a:gd name="T6" fmla="*/ 381000 w 480"/>
              <a:gd name="T7" fmla="*/ 1066800 h 768"/>
              <a:gd name="T8" fmla="*/ 0 60000 65536"/>
              <a:gd name="T9" fmla="*/ 0 60000 65536"/>
              <a:gd name="T10" fmla="*/ 0 60000 65536"/>
              <a:gd name="T11" fmla="*/ 0 60000 65536"/>
              <a:gd name="T12" fmla="*/ 0 w 480"/>
              <a:gd name="T13" fmla="*/ 0 h 768"/>
              <a:gd name="T14" fmla="*/ 480 w 480"/>
              <a:gd name="T15" fmla="*/ 768 h 7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80" h="768">
                <a:moveTo>
                  <a:pt x="480" y="0"/>
                </a:moveTo>
                <a:lnTo>
                  <a:pt x="0" y="0"/>
                </a:lnTo>
                <a:lnTo>
                  <a:pt x="0" y="768"/>
                </a:lnTo>
                <a:lnTo>
                  <a:pt x="240" y="768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00" name="Rectangle 20"/>
          <p:cNvSpPr>
            <a:spLocks noChangeArrowheads="1"/>
          </p:cNvSpPr>
          <p:nvPr/>
        </p:nvSpPr>
        <p:spPr bwMode="auto">
          <a:xfrm>
            <a:off x="609600" y="2286000"/>
            <a:ext cx="152400" cy="914400"/>
          </a:xfrm>
          <a:prstGeom prst="rect">
            <a:avLst/>
          </a:prstGeom>
          <a:solidFill>
            <a:srgbClr val="FF0909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0501" name="Rectangle 21"/>
          <p:cNvSpPr>
            <a:spLocks noChangeArrowheads="1"/>
          </p:cNvSpPr>
          <p:nvPr/>
        </p:nvSpPr>
        <p:spPr bwMode="auto">
          <a:xfrm>
            <a:off x="1143000" y="2286000"/>
            <a:ext cx="303213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I$</a:t>
            </a:r>
          </a:p>
        </p:txBody>
      </p:sp>
      <p:sp>
        <p:nvSpPr>
          <p:cNvPr id="20502" name="Line 22"/>
          <p:cNvSpPr>
            <a:spLocks noChangeShapeType="1"/>
          </p:cNvSpPr>
          <p:nvPr/>
        </p:nvSpPr>
        <p:spPr bwMode="auto">
          <a:xfrm>
            <a:off x="762000" y="2743200"/>
            <a:ext cx="1524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03" name="Freeform 23"/>
          <p:cNvSpPr>
            <a:spLocks/>
          </p:cNvSpPr>
          <p:nvPr/>
        </p:nvSpPr>
        <p:spPr bwMode="auto">
          <a:xfrm>
            <a:off x="914400" y="2514600"/>
            <a:ext cx="228600" cy="304800"/>
          </a:xfrm>
          <a:custGeom>
            <a:avLst/>
            <a:gdLst>
              <a:gd name="T0" fmla="*/ 0 w 192"/>
              <a:gd name="T1" fmla="*/ 304800 h 576"/>
              <a:gd name="T2" fmla="*/ 0 w 192"/>
              <a:gd name="T3" fmla="*/ 0 h 576"/>
              <a:gd name="T4" fmla="*/ 228600 w 192"/>
              <a:gd name="T5" fmla="*/ 0 h 576"/>
              <a:gd name="T6" fmla="*/ 0 60000 65536"/>
              <a:gd name="T7" fmla="*/ 0 60000 65536"/>
              <a:gd name="T8" fmla="*/ 0 60000 65536"/>
              <a:gd name="T9" fmla="*/ 0 w 192"/>
              <a:gd name="T10" fmla="*/ 0 h 576"/>
              <a:gd name="T11" fmla="*/ 192 w 192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576">
                <a:moveTo>
                  <a:pt x="0" y="576"/>
                </a:moveTo>
                <a:lnTo>
                  <a:pt x="0" y="0"/>
                </a:lnTo>
                <a:lnTo>
                  <a:pt x="192" y="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04" name="AutoShape 24"/>
          <p:cNvSpPr>
            <a:spLocks noChangeArrowheads="1"/>
          </p:cNvSpPr>
          <p:nvPr/>
        </p:nvSpPr>
        <p:spPr bwMode="auto">
          <a:xfrm rot="5400000">
            <a:off x="1219200" y="3276600"/>
            <a:ext cx="304800" cy="152400"/>
          </a:xfrm>
          <a:prstGeom prst="flowChartTerminator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05" name="Line 25"/>
          <p:cNvSpPr>
            <a:spLocks noChangeShapeType="1"/>
          </p:cNvSpPr>
          <p:nvPr/>
        </p:nvSpPr>
        <p:spPr bwMode="auto">
          <a:xfrm>
            <a:off x="1447800" y="2438400"/>
            <a:ext cx="6858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06" name="Rectangle 26"/>
          <p:cNvSpPr>
            <a:spLocks noChangeArrowheads="1"/>
          </p:cNvSpPr>
          <p:nvPr/>
        </p:nvSpPr>
        <p:spPr bwMode="auto">
          <a:xfrm>
            <a:off x="2133600" y="2286000"/>
            <a:ext cx="152400" cy="914400"/>
          </a:xfrm>
          <a:prstGeom prst="rect">
            <a:avLst/>
          </a:prstGeom>
          <a:solidFill>
            <a:srgbClr val="FF0909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0507" name="Freeform 27"/>
          <p:cNvSpPr>
            <a:spLocks/>
          </p:cNvSpPr>
          <p:nvPr/>
        </p:nvSpPr>
        <p:spPr bwMode="auto">
          <a:xfrm flipV="1">
            <a:off x="914400" y="2819400"/>
            <a:ext cx="228600" cy="152400"/>
          </a:xfrm>
          <a:custGeom>
            <a:avLst/>
            <a:gdLst>
              <a:gd name="T0" fmla="*/ 0 w 192"/>
              <a:gd name="T1" fmla="*/ 152400 h 576"/>
              <a:gd name="T2" fmla="*/ 0 w 192"/>
              <a:gd name="T3" fmla="*/ 0 h 576"/>
              <a:gd name="T4" fmla="*/ 228600 w 192"/>
              <a:gd name="T5" fmla="*/ 0 h 576"/>
              <a:gd name="T6" fmla="*/ 0 60000 65536"/>
              <a:gd name="T7" fmla="*/ 0 60000 65536"/>
              <a:gd name="T8" fmla="*/ 0 60000 65536"/>
              <a:gd name="T9" fmla="*/ 0 w 192"/>
              <a:gd name="T10" fmla="*/ 0 h 576"/>
              <a:gd name="T11" fmla="*/ 192 w 192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576">
                <a:moveTo>
                  <a:pt x="0" y="576"/>
                </a:moveTo>
                <a:lnTo>
                  <a:pt x="0" y="0"/>
                </a:lnTo>
                <a:lnTo>
                  <a:pt x="192" y="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08" name="Freeform 28"/>
          <p:cNvSpPr>
            <a:spLocks/>
          </p:cNvSpPr>
          <p:nvPr/>
        </p:nvSpPr>
        <p:spPr bwMode="auto">
          <a:xfrm>
            <a:off x="1447800" y="2971800"/>
            <a:ext cx="304800" cy="304800"/>
          </a:xfrm>
          <a:custGeom>
            <a:avLst/>
            <a:gdLst>
              <a:gd name="T0" fmla="*/ 0 w 192"/>
              <a:gd name="T1" fmla="*/ 0 h 240"/>
              <a:gd name="T2" fmla="*/ 304800 w 192"/>
              <a:gd name="T3" fmla="*/ 0 h 240"/>
              <a:gd name="T4" fmla="*/ 304800 w 192"/>
              <a:gd name="T5" fmla="*/ 304800 h 240"/>
              <a:gd name="T6" fmla="*/ 0 w 192"/>
              <a:gd name="T7" fmla="*/ 304800 h 240"/>
              <a:gd name="T8" fmla="*/ 0 60000 65536"/>
              <a:gd name="T9" fmla="*/ 0 60000 65536"/>
              <a:gd name="T10" fmla="*/ 0 60000 65536"/>
              <a:gd name="T11" fmla="*/ 0 60000 65536"/>
              <a:gd name="T12" fmla="*/ 0 w 192"/>
              <a:gd name="T13" fmla="*/ 0 h 240"/>
              <a:gd name="T14" fmla="*/ 192 w 192"/>
              <a:gd name="T15" fmla="*/ 240 h 24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92" h="240">
                <a:moveTo>
                  <a:pt x="0" y="0"/>
                </a:moveTo>
                <a:lnTo>
                  <a:pt x="192" y="0"/>
                </a:lnTo>
                <a:lnTo>
                  <a:pt x="192" y="240"/>
                </a:lnTo>
                <a:lnTo>
                  <a:pt x="0" y="24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09" name="Freeform 29"/>
          <p:cNvSpPr>
            <a:spLocks/>
          </p:cNvSpPr>
          <p:nvPr/>
        </p:nvSpPr>
        <p:spPr bwMode="auto">
          <a:xfrm>
            <a:off x="1447800" y="2895600"/>
            <a:ext cx="3048000" cy="533400"/>
          </a:xfrm>
          <a:custGeom>
            <a:avLst/>
            <a:gdLst>
              <a:gd name="T0" fmla="*/ 3048000 w 2160"/>
              <a:gd name="T1" fmla="*/ 0 h 576"/>
              <a:gd name="T2" fmla="*/ 3048000 w 2160"/>
              <a:gd name="T3" fmla="*/ 533400 h 576"/>
              <a:gd name="T4" fmla="*/ 0 w 2160"/>
              <a:gd name="T5" fmla="*/ 533400 h 576"/>
              <a:gd name="T6" fmla="*/ 0 60000 65536"/>
              <a:gd name="T7" fmla="*/ 0 60000 65536"/>
              <a:gd name="T8" fmla="*/ 0 60000 65536"/>
              <a:gd name="T9" fmla="*/ 0 w 2160"/>
              <a:gd name="T10" fmla="*/ 0 h 576"/>
              <a:gd name="T11" fmla="*/ 2160 w 2160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" h="576">
                <a:moveTo>
                  <a:pt x="2160" y="0"/>
                </a:moveTo>
                <a:lnTo>
                  <a:pt x="2160" y="576"/>
                </a:lnTo>
                <a:lnTo>
                  <a:pt x="0" y="576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10" name="Freeform 30"/>
          <p:cNvSpPr>
            <a:spLocks/>
          </p:cNvSpPr>
          <p:nvPr/>
        </p:nvSpPr>
        <p:spPr bwMode="auto">
          <a:xfrm>
            <a:off x="304800" y="2743200"/>
            <a:ext cx="990600" cy="609600"/>
          </a:xfrm>
          <a:custGeom>
            <a:avLst/>
            <a:gdLst>
              <a:gd name="T0" fmla="*/ 990600 w 624"/>
              <a:gd name="T1" fmla="*/ 609600 h 528"/>
              <a:gd name="T2" fmla="*/ 0 w 624"/>
              <a:gd name="T3" fmla="*/ 609600 h 528"/>
              <a:gd name="T4" fmla="*/ 0 w 624"/>
              <a:gd name="T5" fmla="*/ 0 h 528"/>
              <a:gd name="T6" fmla="*/ 304800 w 624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624"/>
              <a:gd name="T13" fmla="*/ 0 h 528"/>
              <a:gd name="T14" fmla="*/ 624 w 624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24" h="528">
                <a:moveTo>
                  <a:pt x="624" y="528"/>
                </a:moveTo>
                <a:lnTo>
                  <a:pt x="0" y="528"/>
                </a:lnTo>
                <a:lnTo>
                  <a:pt x="0" y="0"/>
                </a:lnTo>
                <a:lnTo>
                  <a:pt x="192" y="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11" name="Line 31"/>
          <p:cNvSpPr>
            <a:spLocks noChangeShapeType="1"/>
          </p:cNvSpPr>
          <p:nvPr/>
        </p:nvSpPr>
        <p:spPr bwMode="auto">
          <a:xfrm>
            <a:off x="2286000" y="2438400"/>
            <a:ext cx="1371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12" name="Rectangle 32"/>
          <p:cNvSpPr>
            <a:spLocks noChangeArrowheads="1"/>
          </p:cNvSpPr>
          <p:nvPr/>
        </p:nvSpPr>
        <p:spPr bwMode="auto">
          <a:xfrm>
            <a:off x="1143000" y="2743200"/>
            <a:ext cx="303213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B</a:t>
            </a:r>
          </a:p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P</a:t>
            </a:r>
          </a:p>
        </p:txBody>
      </p:sp>
      <p:sp>
        <p:nvSpPr>
          <p:cNvPr id="20513" name="Line 33"/>
          <p:cNvSpPr>
            <a:spLocks noChangeShapeType="1"/>
          </p:cNvSpPr>
          <p:nvPr/>
        </p:nvSpPr>
        <p:spPr bwMode="auto">
          <a:xfrm>
            <a:off x="4419600" y="2895600"/>
            <a:ext cx="228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14" name="Freeform 34"/>
          <p:cNvSpPr>
            <a:spLocks/>
          </p:cNvSpPr>
          <p:nvPr/>
        </p:nvSpPr>
        <p:spPr bwMode="auto">
          <a:xfrm>
            <a:off x="4953000" y="1981200"/>
            <a:ext cx="1066800" cy="914400"/>
          </a:xfrm>
          <a:custGeom>
            <a:avLst/>
            <a:gdLst>
              <a:gd name="T0" fmla="*/ 838200 w 672"/>
              <a:gd name="T1" fmla="*/ 914400 h 576"/>
              <a:gd name="T2" fmla="*/ 1066800 w 672"/>
              <a:gd name="T3" fmla="*/ 914400 h 576"/>
              <a:gd name="T4" fmla="*/ 1066800 w 672"/>
              <a:gd name="T5" fmla="*/ 0 h 576"/>
              <a:gd name="T6" fmla="*/ 0 w 672"/>
              <a:gd name="T7" fmla="*/ 0 h 576"/>
              <a:gd name="T8" fmla="*/ 0 60000 65536"/>
              <a:gd name="T9" fmla="*/ 0 60000 65536"/>
              <a:gd name="T10" fmla="*/ 0 60000 65536"/>
              <a:gd name="T11" fmla="*/ 0 60000 65536"/>
              <a:gd name="T12" fmla="*/ 0 w 672"/>
              <a:gd name="T13" fmla="*/ 0 h 576"/>
              <a:gd name="T14" fmla="*/ 672 w 672"/>
              <a:gd name="T15" fmla="*/ 576 h 57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2" h="576">
                <a:moveTo>
                  <a:pt x="528" y="576"/>
                </a:moveTo>
                <a:lnTo>
                  <a:pt x="672" y="576"/>
                </a:lnTo>
                <a:lnTo>
                  <a:pt x="672" y="0"/>
                </a:lnTo>
                <a:lnTo>
                  <a:pt x="0" y="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001000" cy="685800"/>
          </a:xfrm>
        </p:spPr>
        <p:txBody>
          <a:bodyPr/>
          <a:lstStyle/>
          <a:p>
            <a:pPr eaLnBrk="1" hangingPunct="1"/>
            <a:r>
              <a:rPr lang="en-US"/>
              <a:t>Can We Add Superscalar?</a:t>
            </a:r>
          </a:p>
        </p:txBody>
      </p:sp>
      <p:sp>
        <p:nvSpPr>
          <p:cNvPr id="3584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Dynamic scheduling and multiple issue are orthogonal</a:t>
            </a:r>
          </a:p>
          <a:p>
            <a:pPr lvl="1" eaLnBrk="1" hangingPunct="1"/>
            <a:r>
              <a:rPr lang="en-US"/>
              <a:t>E.g., Pentium4: dynamically scheduled 5-way superscalar</a:t>
            </a:r>
          </a:p>
          <a:p>
            <a:pPr lvl="1" eaLnBrk="1" hangingPunct="1"/>
            <a:r>
              <a:rPr lang="en-US"/>
              <a:t>Two dimensions</a:t>
            </a:r>
          </a:p>
          <a:p>
            <a:pPr lvl="2" eaLnBrk="1" hangingPunct="1"/>
            <a:r>
              <a:rPr lang="en-US" b="1">
                <a:solidFill>
                  <a:srgbClr val="FF0909"/>
                </a:solidFill>
              </a:rPr>
              <a:t>N</a:t>
            </a:r>
            <a:r>
              <a:rPr lang="en-US"/>
              <a:t>: superscalar width (number of parallel operations)</a:t>
            </a:r>
          </a:p>
          <a:p>
            <a:pPr lvl="2" eaLnBrk="1" hangingPunct="1"/>
            <a:r>
              <a:rPr lang="en-US" b="1"/>
              <a:t>W</a:t>
            </a:r>
            <a:r>
              <a:rPr lang="en-US"/>
              <a:t>: window size (number of reservation stations)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What do we need for an </a:t>
            </a:r>
            <a:r>
              <a:rPr lang="en-US" b="1">
                <a:solidFill>
                  <a:srgbClr val="FF0909"/>
                </a:solidFill>
              </a:rPr>
              <a:t>N</a:t>
            </a:r>
            <a:r>
              <a:rPr lang="en-US"/>
              <a:t>-by-</a:t>
            </a:r>
            <a:r>
              <a:rPr lang="en-US" b="1"/>
              <a:t>W</a:t>
            </a:r>
            <a:r>
              <a:rPr lang="en-US"/>
              <a:t> Tomasulo?</a:t>
            </a:r>
          </a:p>
          <a:p>
            <a:pPr lvl="1" eaLnBrk="1" hangingPunct="1"/>
            <a:r>
              <a:rPr lang="en-US">
                <a:solidFill>
                  <a:srgbClr val="000000"/>
                </a:solidFill>
              </a:rPr>
              <a:t>RS: </a:t>
            </a:r>
            <a:r>
              <a:rPr lang="en-US" b="1">
                <a:solidFill>
                  <a:srgbClr val="FF0909"/>
                </a:solidFill>
              </a:rPr>
              <a:t>N</a:t>
            </a:r>
            <a:r>
              <a:rPr lang="en-US"/>
              <a:t> tag/value w-ports (D), </a:t>
            </a:r>
            <a:r>
              <a:rPr lang="en-US" b="1">
                <a:solidFill>
                  <a:srgbClr val="FF0909"/>
                </a:solidFill>
              </a:rPr>
              <a:t>N</a:t>
            </a:r>
            <a:r>
              <a:rPr lang="en-US"/>
              <a:t> value r-ports (S), </a:t>
            </a:r>
            <a:r>
              <a:rPr lang="en-US" b="1">
                <a:solidFill>
                  <a:srgbClr val="FF0909"/>
                </a:solidFill>
              </a:rPr>
              <a:t>2N</a:t>
            </a:r>
            <a:r>
              <a:rPr lang="en-US"/>
              <a:t> tag CAMs (W)</a:t>
            </a:r>
          </a:p>
          <a:p>
            <a:pPr lvl="1" eaLnBrk="1" hangingPunct="1"/>
            <a:r>
              <a:rPr lang="en-US"/>
              <a:t>Select logic: </a:t>
            </a:r>
            <a:r>
              <a:rPr lang="en-US" b="1"/>
              <a:t>W</a:t>
            </a:r>
            <a:r>
              <a:rPr lang="en-US" b="1">
                <a:solidFill>
                  <a:srgbClr val="000000"/>
                </a:solidFill>
                <a:sym typeface="Symbol" pitchFamily="18" charset="2"/>
              </a:rPr>
              <a:t></a:t>
            </a:r>
            <a:r>
              <a:rPr lang="en-US" b="1">
                <a:solidFill>
                  <a:srgbClr val="FF0909"/>
                </a:solidFill>
              </a:rPr>
              <a:t>N</a:t>
            </a:r>
            <a:r>
              <a:rPr lang="en-US"/>
              <a:t> priority encoder (S)</a:t>
            </a:r>
          </a:p>
          <a:p>
            <a:pPr lvl="1" eaLnBrk="1" hangingPunct="1"/>
            <a:r>
              <a:rPr lang="en-US"/>
              <a:t>MT: </a:t>
            </a:r>
            <a:r>
              <a:rPr lang="en-US" b="1">
                <a:solidFill>
                  <a:srgbClr val="FF0909"/>
                </a:solidFill>
              </a:rPr>
              <a:t>2N</a:t>
            </a:r>
            <a:r>
              <a:rPr lang="en-US" b="1"/>
              <a:t> </a:t>
            </a:r>
            <a:r>
              <a:rPr lang="en-US"/>
              <a:t>r-ports (D), </a:t>
            </a:r>
            <a:r>
              <a:rPr lang="en-US" b="1">
                <a:solidFill>
                  <a:srgbClr val="FF0909"/>
                </a:solidFill>
              </a:rPr>
              <a:t>N</a:t>
            </a:r>
            <a:r>
              <a:rPr lang="en-US"/>
              <a:t> w-ports (D)</a:t>
            </a:r>
          </a:p>
          <a:p>
            <a:pPr lvl="1" eaLnBrk="1" hangingPunct="1"/>
            <a:r>
              <a:rPr lang="en-US"/>
              <a:t>RF: </a:t>
            </a:r>
            <a:r>
              <a:rPr lang="en-US" b="1">
                <a:solidFill>
                  <a:srgbClr val="FF0909"/>
                </a:solidFill>
              </a:rPr>
              <a:t>2N</a:t>
            </a:r>
            <a:r>
              <a:rPr lang="en-US"/>
              <a:t> r-ports (D), </a:t>
            </a:r>
            <a:r>
              <a:rPr lang="en-US" b="1">
                <a:solidFill>
                  <a:srgbClr val="FF0909"/>
                </a:solidFill>
              </a:rPr>
              <a:t>N</a:t>
            </a:r>
            <a:r>
              <a:rPr lang="en-US"/>
              <a:t> w-ports (W)</a:t>
            </a:r>
          </a:p>
          <a:p>
            <a:pPr lvl="1" eaLnBrk="1" hangingPunct="1"/>
            <a:r>
              <a:rPr lang="en-US"/>
              <a:t>CDB: </a:t>
            </a:r>
            <a:r>
              <a:rPr lang="en-US" b="1">
                <a:solidFill>
                  <a:srgbClr val="FF0909"/>
                </a:solidFill>
              </a:rPr>
              <a:t>N</a:t>
            </a:r>
            <a:r>
              <a:rPr lang="en-US"/>
              <a:t> (W)</a:t>
            </a:r>
          </a:p>
          <a:p>
            <a:pPr lvl="1" eaLnBrk="1" hangingPunct="1"/>
            <a:r>
              <a:rPr lang="en-US"/>
              <a:t>Which are the expensive pieces?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001000" cy="685800"/>
          </a:xfrm>
        </p:spPr>
        <p:txBody>
          <a:bodyPr/>
          <a:lstStyle/>
          <a:p>
            <a:pPr eaLnBrk="1" hangingPunct="1"/>
            <a:r>
              <a:rPr lang="en-US"/>
              <a:t>Superscalar Select Logic</a:t>
            </a:r>
          </a:p>
        </p:txBody>
      </p:sp>
      <p:sp>
        <p:nvSpPr>
          <p:cNvPr id="3686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Superscalar select logic: W</a:t>
            </a:r>
            <a:r>
              <a:rPr lang="en-US" b="1">
                <a:solidFill>
                  <a:srgbClr val="000000"/>
                </a:solidFill>
                <a:sym typeface="Symbol" pitchFamily="18" charset="2"/>
              </a:rPr>
              <a:t></a:t>
            </a:r>
            <a:r>
              <a:rPr lang="en-US"/>
              <a:t>N priority encoder</a:t>
            </a:r>
          </a:p>
          <a:p>
            <a:pPr lvl="1" eaLnBrk="1" hangingPunct="1">
              <a:buFontTx/>
              <a:buChar char="–"/>
            </a:pPr>
            <a:r>
              <a:rPr lang="en-US"/>
              <a:t>Somewhat complicated (N</a:t>
            </a:r>
            <a:r>
              <a:rPr lang="en-US" baseline="30000"/>
              <a:t>2</a:t>
            </a:r>
            <a:r>
              <a:rPr lang="en-US"/>
              <a:t> logW)</a:t>
            </a:r>
          </a:p>
          <a:p>
            <a:pPr lvl="1" eaLnBrk="1" hangingPunct="1"/>
            <a:r>
              <a:rPr lang="en-US"/>
              <a:t>Can simplify using different RS designs</a:t>
            </a:r>
          </a:p>
          <a:p>
            <a:pPr eaLnBrk="1" hangingPunct="1"/>
            <a:r>
              <a:rPr lang="en-US" b="1">
                <a:solidFill>
                  <a:srgbClr val="FF0909"/>
                </a:solidFill>
              </a:rPr>
              <a:t>Split design</a:t>
            </a:r>
            <a:endParaRPr lang="en-US"/>
          </a:p>
          <a:p>
            <a:pPr lvl="1" eaLnBrk="1" hangingPunct="1"/>
            <a:r>
              <a:rPr lang="en-US"/>
              <a:t>Divide RS </a:t>
            </a:r>
            <a:r>
              <a:rPr lang="en-US">
                <a:solidFill>
                  <a:srgbClr val="000000"/>
                </a:solidFill>
              </a:rPr>
              <a:t>into N banks: 1 per FU? </a:t>
            </a:r>
          </a:p>
          <a:p>
            <a:pPr lvl="1" eaLnBrk="1" hangingPunct="1"/>
            <a:r>
              <a:rPr lang="en-US">
                <a:solidFill>
                  <a:srgbClr val="000000"/>
                </a:solidFill>
              </a:rPr>
              <a:t>Implement N separate W/N</a:t>
            </a:r>
            <a:r>
              <a:rPr lang="en-US">
                <a:solidFill>
                  <a:srgbClr val="000000"/>
                </a:solidFill>
                <a:sym typeface="Symbol" pitchFamily="18" charset="2"/>
              </a:rPr>
              <a:t>1 encoders</a:t>
            </a:r>
          </a:p>
          <a:p>
            <a:pPr lvl="1" eaLnBrk="1" hangingPunct="1">
              <a:buFontTx/>
              <a:buChar char="+"/>
            </a:pPr>
            <a:r>
              <a:rPr lang="en-US">
                <a:solidFill>
                  <a:srgbClr val="000000"/>
                </a:solidFill>
                <a:sym typeface="Symbol" pitchFamily="18" charset="2"/>
              </a:rPr>
              <a:t>Simpler: N * logW/N</a:t>
            </a:r>
          </a:p>
          <a:p>
            <a:pPr lvl="1" eaLnBrk="1" hangingPunct="1">
              <a:buFontTx/>
              <a:buChar char="–"/>
            </a:pPr>
            <a:r>
              <a:rPr lang="en-US">
                <a:solidFill>
                  <a:srgbClr val="000000"/>
                </a:solidFill>
                <a:sym typeface="Symbol" pitchFamily="18" charset="2"/>
              </a:rPr>
              <a:t>Less scheduling flexibility</a:t>
            </a:r>
          </a:p>
          <a:p>
            <a:pPr eaLnBrk="1" hangingPunct="1"/>
            <a:r>
              <a:rPr lang="en-US" b="1">
                <a:solidFill>
                  <a:srgbClr val="FF0909"/>
                </a:solidFill>
              </a:rPr>
              <a:t>FIFO design </a:t>
            </a:r>
            <a:r>
              <a:rPr lang="en-US">
                <a:solidFill>
                  <a:srgbClr val="000000"/>
                </a:solidFill>
              </a:rPr>
              <a:t>[Palacharla+]</a:t>
            </a:r>
            <a:endParaRPr lang="en-US"/>
          </a:p>
          <a:p>
            <a:pPr lvl="1" eaLnBrk="1" hangingPunct="1"/>
            <a:r>
              <a:rPr lang="en-US"/>
              <a:t>Can issue only head of each RS </a:t>
            </a:r>
            <a:r>
              <a:rPr lang="en-US">
                <a:solidFill>
                  <a:srgbClr val="000000"/>
                </a:solidFill>
              </a:rPr>
              <a:t>bank </a:t>
            </a:r>
          </a:p>
          <a:p>
            <a:pPr lvl="1" eaLnBrk="1" hangingPunct="1">
              <a:buFontTx/>
              <a:buChar char="+"/>
            </a:pPr>
            <a:r>
              <a:rPr lang="en-US">
                <a:solidFill>
                  <a:srgbClr val="000000"/>
                </a:solidFill>
                <a:sym typeface="Symbol" pitchFamily="18" charset="2"/>
              </a:rPr>
              <a:t>Simpler: no select logic at all</a:t>
            </a:r>
          </a:p>
          <a:p>
            <a:pPr lvl="1" eaLnBrk="1" hangingPunct="1">
              <a:buFontTx/>
              <a:buChar char="–"/>
            </a:pPr>
            <a:r>
              <a:rPr lang="en-US">
                <a:solidFill>
                  <a:srgbClr val="000000"/>
                </a:solidFill>
                <a:sym typeface="Symbol" pitchFamily="18" charset="2"/>
              </a:rPr>
              <a:t>Less scheduling flexibility (but surprisingly not that bad)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001000" cy="685800"/>
          </a:xfrm>
        </p:spPr>
        <p:txBody>
          <a:bodyPr/>
          <a:lstStyle/>
          <a:p>
            <a:pPr eaLnBrk="1" hangingPunct="1"/>
            <a:r>
              <a:rPr lang="en-US"/>
              <a:t>Dynamic Scheduling Summary</a:t>
            </a:r>
          </a:p>
        </p:txBody>
      </p:sp>
      <p:sp>
        <p:nvSpPr>
          <p:cNvPr id="3993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Dynamic scheduling: out-of-order execution</a:t>
            </a:r>
          </a:p>
          <a:p>
            <a:pPr lvl="1" eaLnBrk="1" hangingPunct="1"/>
            <a:r>
              <a:rPr lang="en-US"/>
              <a:t>Higher pipeline/FU utilization, improved performance</a:t>
            </a:r>
          </a:p>
          <a:p>
            <a:pPr lvl="1" eaLnBrk="1" hangingPunct="1"/>
            <a:r>
              <a:rPr lang="en-US"/>
              <a:t>Easier and more effective in hardware than software</a:t>
            </a:r>
          </a:p>
          <a:p>
            <a:pPr lvl="2" eaLnBrk="1" hangingPunct="1">
              <a:buFontTx/>
              <a:buChar char="+"/>
            </a:pPr>
            <a:r>
              <a:rPr lang="en-US"/>
              <a:t>More storage locations than architectural registers</a:t>
            </a:r>
          </a:p>
          <a:p>
            <a:pPr lvl="2" eaLnBrk="1" hangingPunct="1">
              <a:buFontTx/>
              <a:buChar char="+"/>
            </a:pPr>
            <a:r>
              <a:rPr lang="en-US"/>
              <a:t>Dynamic handling of cache misses</a:t>
            </a:r>
          </a:p>
          <a:p>
            <a:pPr eaLnBrk="1" hangingPunct="1"/>
            <a:r>
              <a:rPr lang="en-US"/>
              <a:t>Instruction buffer: multiple F/D latches</a:t>
            </a:r>
          </a:p>
          <a:p>
            <a:pPr lvl="1" eaLnBrk="1" hangingPunct="1"/>
            <a:r>
              <a:rPr lang="en-US"/>
              <a:t>Implements large scheduling scope + “passing” functionality</a:t>
            </a:r>
          </a:p>
          <a:p>
            <a:pPr lvl="1" eaLnBrk="1" hangingPunct="1"/>
            <a:r>
              <a:rPr lang="en-US"/>
              <a:t>Split decode into in-order dispatch and out-of-order issue</a:t>
            </a:r>
          </a:p>
          <a:p>
            <a:pPr lvl="2" eaLnBrk="1" hangingPunct="1"/>
            <a:r>
              <a:rPr lang="en-US"/>
              <a:t>Stall vs. wait</a:t>
            </a:r>
          </a:p>
          <a:p>
            <a:pPr eaLnBrk="1" hangingPunct="1"/>
            <a:r>
              <a:rPr lang="en-US"/>
              <a:t>Dynamic scheduling algorithms</a:t>
            </a:r>
          </a:p>
          <a:p>
            <a:pPr lvl="1" eaLnBrk="1" hangingPunct="1"/>
            <a:r>
              <a:rPr lang="en-US"/>
              <a:t>Scoreboard: no register renaming, limited out-of-order</a:t>
            </a:r>
          </a:p>
          <a:p>
            <a:pPr lvl="1" eaLnBrk="1" hangingPunct="1"/>
            <a:r>
              <a:rPr lang="en-US"/>
              <a:t>Tomasulo: copy-based register renaming, full out-of-order</a:t>
            </a:r>
          </a:p>
          <a:p>
            <a:pPr lvl="1" eaLnBrk="1" hangingPunct="1"/>
            <a:endParaRPr lang="en-US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001000" cy="685800"/>
          </a:xfrm>
        </p:spPr>
        <p:txBody>
          <a:bodyPr/>
          <a:lstStyle/>
          <a:p>
            <a:pPr eaLnBrk="1" hangingPunct="1"/>
            <a:r>
              <a:rPr lang="en-US"/>
              <a:t>Are we done?</a:t>
            </a:r>
          </a:p>
        </p:txBody>
      </p:sp>
      <p:sp>
        <p:nvSpPr>
          <p:cNvPr id="143462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When can </a:t>
            </a:r>
            <a:r>
              <a:rPr lang="en-US" dirty="0" err="1"/>
              <a:t>Tomasulo</a:t>
            </a:r>
            <a:r>
              <a:rPr lang="en-US" dirty="0"/>
              <a:t> go wrong?</a:t>
            </a:r>
          </a:p>
          <a:p>
            <a:pPr eaLnBrk="1" hangingPunct="1"/>
            <a:endParaRPr lang="en-US" dirty="0"/>
          </a:p>
          <a:p>
            <a:pPr lvl="1" eaLnBrk="1" hangingPunct="1"/>
            <a:r>
              <a:rPr lang="en-US" dirty="0"/>
              <a:t>Lack of instructions to choose from!!</a:t>
            </a:r>
          </a:p>
          <a:p>
            <a:pPr lvl="2" eaLnBrk="1" hangingPunct="1"/>
            <a:r>
              <a:rPr lang="en-US" dirty="0"/>
              <a:t>Need a really </a:t>
            </a:r>
            <a:r>
              <a:rPr lang="en-US" dirty="0" err="1"/>
              <a:t>really</a:t>
            </a:r>
            <a:r>
              <a:rPr lang="en-US" dirty="0"/>
              <a:t> </a:t>
            </a:r>
            <a:r>
              <a:rPr lang="en-US" dirty="0" err="1"/>
              <a:t>really</a:t>
            </a:r>
            <a:r>
              <a:rPr lang="en-US" dirty="0"/>
              <a:t> good branch predictor</a:t>
            </a:r>
          </a:p>
          <a:p>
            <a:pPr lvl="2" eaLnBrk="1" hangingPunct="1"/>
            <a:endParaRPr lang="en-US" dirty="0"/>
          </a:p>
          <a:p>
            <a:pPr lvl="1" eaLnBrk="1" hangingPunct="1"/>
            <a:r>
              <a:rPr lang="en-US" dirty="0"/>
              <a:t>Exceptions!!</a:t>
            </a:r>
          </a:p>
          <a:p>
            <a:pPr lvl="2" eaLnBrk="1" hangingPunct="1"/>
            <a:r>
              <a:rPr lang="en-US" dirty="0"/>
              <a:t>No way to figure out relative order of instructions in RS</a:t>
            </a:r>
          </a:p>
          <a:p>
            <a:pPr lvl="2" eaLnBrk="1" hangingPunct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And… a bit of terminology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Issue can be thought of as a two-stage process: “wakeup” and “select”.</a:t>
            </a:r>
          </a:p>
          <a:p>
            <a:pPr lvl="1"/>
            <a:r>
              <a:rPr lang="en-US" sz="2400" dirty="0"/>
              <a:t>When the RS figures out it has it’s data and is ready to run it is said to have “woken up” and the process of doing so is called </a:t>
            </a:r>
            <a:r>
              <a:rPr lang="en-US" sz="2400" b="1" i="1" dirty="0">
                <a:solidFill>
                  <a:srgbClr val="FF0000"/>
                </a:solidFill>
              </a:rPr>
              <a:t>wakeup</a:t>
            </a:r>
            <a:endParaRPr lang="en-US" sz="2400" dirty="0"/>
          </a:p>
          <a:p>
            <a:pPr lvl="2"/>
            <a:r>
              <a:rPr lang="en-US" sz="2400" dirty="0"/>
              <a:t>But there may be a structural hazard—no EX unit available for a given RS</a:t>
            </a:r>
          </a:p>
          <a:p>
            <a:pPr lvl="3"/>
            <a:r>
              <a:rPr lang="en-US" sz="2400"/>
              <a:t>When?	</a:t>
            </a:r>
            <a:endParaRPr lang="en-US" sz="2400" dirty="0"/>
          </a:p>
          <a:p>
            <a:pPr lvl="1"/>
            <a:endParaRPr lang="en-US" sz="2400" dirty="0"/>
          </a:p>
          <a:p>
            <a:pPr lvl="1"/>
            <a:r>
              <a:rPr lang="en-US" sz="2400" dirty="0"/>
              <a:t>Thus, in addition to be woken up, and RS needs to be selected before it can go to the execute unit (EX stage).</a:t>
            </a:r>
          </a:p>
          <a:p>
            <a:pPr lvl="2"/>
            <a:r>
              <a:rPr lang="en-US" sz="2400" dirty="0"/>
              <a:t>This process is called </a:t>
            </a:r>
            <a:r>
              <a:rPr lang="en-US" sz="2400" b="1" i="1" dirty="0">
                <a:solidFill>
                  <a:srgbClr val="FF0000"/>
                </a:solidFill>
              </a:rPr>
              <a:t>select</a:t>
            </a:r>
            <a:endParaRPr lang="en-US" sz="2400" dirty="0"/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71343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534400" cy="685800"/>
          </a:xfrm>
        </p:spPr>
        <p:txBody>
          <a:bodyPr/>
          <a:lstStyle/>
          <a:p>
            <a:pPr eaLnBrk="1" hangingPunct="1"/>
            <a:r>
              <a:rPr lang="en-US"/>
              <a:t>New Pipeline Diagram</a:t>
            </a:r>
          </a:p>
        </p:txBody>
      </p:sp>
      <p:graphicFrame>
        <p:nvGraphicFramePr>
          <p:cNvPr id="1410051" name="Group 3"/>
          <p:cNvGraphicFramePr>
            <a:graphicFrameLocks noGrp="1"/>
          </p:cNvGraphicFramePr>
          <p:nvPr/>
        </p:nvGraphicFramePr>
        <p:xfrm>
          <a:off x="304800" y="1143000"/>
          <a:ext cx="3733800" cy="2225040"/>
        </p:xfrm>
        <a:graphic>
          <a:graphicData uri="http://schemas.openxmlformats.org/drawingml/2006/table">
            <a:tbl>
              <a:tblPr/>
              <a:tblGrid>
                <a:gridCol w="190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Insn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X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W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ldf X(r1),f1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c3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mulf f0,f1,f2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c3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c4+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c7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stf f2,Z(r1) 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c7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c8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c9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addi r1,4,r1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c8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c9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c10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ldf X(r1),f1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c10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c11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c12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mulf f0,f1,f2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c12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c13+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c16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stf f2,Z(r1) 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c16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c17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c18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1554" name="Rectangle 50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304800" y="3676650"/>
            <a:ext cx="8534400" cy="25717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/>
              <a:t>Alternative pipeline diagram (we will see two approaches in class)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solidFill>
                  <a:srgbClr val="000000"/>
                </a:solidFill>
              </a:rPr>
              <a:t>Down: instructions executing over time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solidFill>
                  <a:srgbClr val="000000"/>
                </a:solidFill>
              </a:rPr>
              <a:t>Across: pipeline stages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solidFill>
                  <a:srgbClr val="000000"/>
                </a:solidFill>
              </a:rPr>
              <a:t>In boxes: the specific cycle of activity, for that instruction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solidFill>
                  <a:srgbClr val="000000"/>
                </a:solidFill>
              </a:rPr>
              <a:t>Basically: stages </a:t>
            </a:r>
            <a:r>
              <a:rPr lang="en-US" dirty="0">
                <a:solidFill>
                  <a:srgbClr val="000000"/>
                </a:solidFill>
                <a:sym typeface="Symbol" pitchFamily="18" charset="2"/>
              </a:rPr>
              <a:t> </a:t>
            </a:r>
            <a:r>
              <a:rPr lang="en-US" dirty="0">
                <a:solidFill>
                  <a:srgbClr val="000000"/>
                </a:solidFill>
              </a:rPr>
              <a:t>cycles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solidFill>
                  <a:srgbClr val="000000"/>
                </a:solidFill>
              </a:rPr>
              <a:t>Convenient for out-of-order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2819400" y="2286000"/>
            <a:ext cx="3429000" cy="914400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b="1">
              <a:solidFill>
                <a:schemeClr val="accent1"/>
              </a:solidFill>
              <a:latin typeface="Calibri" pitchFamily="34" charset="0"/>
            </a:endParaRP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762000" y="2286000"/>
            <a:ext cx="1828800" cy="914400"/>
          </a:xfrm>
          <a:prstGeom prst="rect">
            <a:avLst/>
          </a:prstGeom>
          <a:solidFill>
            <a:schemeClr val="hlink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534400" cy="685800"/>
          </a:xfrm>
        </p:spPr>
        <p:txBody>
          <a:bodyPr/>
          <a:lstStyle/>
          <a:p>
            <a:pPr eaLnBrk="1" hangingPunct="1"/>
            <a:r>
              <a:rPr lang="en-US" dirty="0"/>
              <a:t>Anatomy of </a:t>
            </a:r>
            <a:r>
              <a:rPr lang="en-US" dirty="0" err="1"/>
              <a:t>OoO</a:t>
            </a:r>
            <a:r>
              <a:rPr lang="en-US" dirty="0"/>
              <a:t>: Instruction Buffer</a:t>
            </a:r>
          </a:p>
        </p:txBody>
      </p:sp>
      <p:sp>
        <p:nvSpPr>
          <p:cNvPr id="23557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304800" y="3657600"/>
            <a:ext cx="8534400" cy="2743200"/>
          </a:xfrm>
        </p:spPr>
        <p:txBody>
          <a:bodyPr/>
          <a:lstStyle/>
          <a:p>
            <a:pPr eaLnBrk="1" hangingPunct="1"/>
            <a:r>
              <a:rPr lang="en-US" b="1" dirty="0" err="1">
                <a:solidFill>
                  <a:srgbClr val="FF0909"/>
                </a:solidFill>
              </a:rPr>
              <a:t>Insn</a:t>
            </a:r>
            <a:r>
              <a:rPr lang="en-US" b="1" dirty="0">
                <a:solidFill>
                  <a:srgbClr val="FF0909"/>
                </a:solidFill>
              </a:rPr>
              <a:t> buffer </a:t>
            </a:r>
            <a:r>
              <a:rPr lang="en-US" dirty="0">
                <a:solidFill>
                  <a:srgbClr val="000000"/>
                </a:solidFill>
              </a:rPr>
              <a:t>(many names for this buffer)</a:t>
            </a:r>
          </a:p>
          <a:p>
            <a:pPr lvl="1" eaLnBrk="1" hangingPunct="1"/>
            <a:r>
              <a:rPr lang="en-US" dirty="0">
                <a:solidFill>
                  <a:srgbClr val="000000"/>
                </a:solidFill>
              </a:rPr>
              <a:t>Basically: a bunch of latches for holding </a:t>
            </a:r>
            <a:r>
              <a:rPr lang="en-US" dirty="0" err="1">
                <a:solidFill>
                  <a:srgbClr val="000000"/>
                </a:solidFill>
              </a:rPr>
              <a:t>insns</a:t>
            </a:r>
            <a:endParaRPr lang="en-US" dirty="0">
              <a:solidFill>
                <a:srgbClr val="000000"/>
              </a:solidFill>
            </a:endParaRPr>
          </a:p>
          <a:p>
            <a:pPr lvl="1" eaLnBrk="1" hangingPunct="1"/>
            <a:r>
              <a:rPr lang="en-US" dirty="0">
                <a:solidFill>
                  <a:srgbClr val="000000"/>
                </a:solidFill>
              </a:rPr>
              <a:t>Candidate pool of instructions</a:t>
            </a:r>
          </a:p>
          <a:p>
            <a:pPr lvl="1" eaLnBrk="1" hangingPunct="1"/>
            <a:endParaRPr lang="en-US" dirty="0">
              <a:solidFill>
                <a:srgbClr val="000000"/>
              </a:solidFill>
            </a:endParaRPr>
          </a:p>
          <a:p>
            <a:pPr eaLnBrk="1" hangingPunct="1"/>
            <a:r>
              <a:rPr lang="en-US" dirty="0">
                <a:solidFill>
                  <a:srgbClr val="000000"/>
                </a:solidFill>
              </a:rPr>
              <a:t>Split D into two pieces</a:t>
            </a:r>
          </a:p>
          <a:p>
            <a:pPr lvl="1" eaLnBrk="1" hangingPunct="1"/>
            <a:r>
              <a:rPr lang="en-US" dirty="0">
                <a:solidFill>
                  <a:srgbClr val="000000"/>
                </a:solidFill>
              </a:rPr>
              <a:t>Accumulate decoded </a:t>
            </a:r>
            <a:r>
              <a:rPr lang="en-US" dirty="0" err="1">
                <a:solidFill>
                  <a:srgbClr val="000000"/>
                </a:solidFill>
              </a:rPr>
              <a:t>insns</a:t>
            </a:r>
            <a:r>
              <a:rPr lang="en-US" dirty="0">
                <a:solidFill>
                  <a:srgbClr val="000000"/>
                </a:solidFill>
              </a:rPr>
              <a:t> in buffer </a:t>
            </a:r>
            <a:r>
              <a:rPr lang="en-US" b="1" dirty="0">
                <a:solidFill>
                  <a:srgbClr val="FF0909"/>
                </a:solidFill>
              </a:rPr>
              <a:t>in-order</a:t>
            </a:r>
          </a:p>
          <a:p>
            <a:pPr lvl="1" eaLnBrk="1" hangingPunct="1"/>
            <a:r>
              <a:rPr lang="en-US" dirty="0">
                <a:solidFill>
                  <a:srgbClr val="000000"/>
                </a:solidFill>
              </a:rPr>
              <a:t>Buffer sends </a:t>
            </a:r>
            <a:r>
              <a:rPr lang="en-US" dirty="0" err="1">
                <a:solidFill>
                  <a:srgbClr val="000000"/>
                </a:solidFill>
              </a:rPr>
              <a:t>insns</a:t>
            </a:r>
            <a:r>
              <a:rPr lang="en-US" dirty="0">
                <a:solidFill>
                  <a:srgbClr val="000000"/>
                </a:solidFill>
              </a:rPr>
              <a:t> down rest of pipeline </a:t>
            </a:r>
            <a:r>
              <a:rPr lang="en-US" b="1" dirty="0">
                <a:solidFill>
                  <a:srgbClr val="6B02FF"/>
                </a:solidFill>
              </a:rPr>
              <a:t>out-of-order</a:t>
            </a:r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4038600" y="1905000"/>
            <a:ext cx="914400" cy="3048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regfile</a:t>
            </a:r>
          </a:p>
        </p:txBody>
      </p:sp>
      <p:sp>
        <p:nvSpPr>
          <p:cNvPr id="23559" name="Freeform 7"/>
          <p:cNvSpPr>
            <a:spLocks/>
          </p:cNvSpPr>
          <p:nvPr/>
        </p:nvSpPr>
        <p:spPr bwMode="auto">
          <a:xfrm>
            <a:off x="4114800" y="2590800"/>
            <a:ext cx="304800" cy="609600"/>
          </a:xfrm>
          <a:custGeom>
            <a:avLst/>
            <a:gdLst>
              <a:gd name="T0" fmla="*/ 0 w 384"/>
              <a:gd name="T1" fmla="*/ 0 h 768"/>
              <a:gd name="T2" fmla="*/ 0 w 384"/>
              <a:gd name="T3" fmla="*/ 228600 h 768"/>
              <a:gd name="T4" fmla="*/ 67469 w 384"/>
              <a:gd name="T5" fmla="*/ 306387 h 768"/>
              <a:gd name="T6" fmla="*/ 0 w 384"/>
              <a:gd name="T7" fmla="*/ 381000 h 768"/>
              <a:gd name="T8" fmla="*/ 0 w 384"/>
              <a:gd name="T9" fmla="*/ 609600 h 768"/>
              <a:gd name="T10" fmla="*/ 304800 w 384"/>
              <a:gd name="T11" fmla="*/ 457200 h 768"/>
              <a:gd name="T12" fmla="*/ 304800 w 384"/>
              <a:gd name="T13" fmla="*/ 152400 h 768"/>
              <a:gd name="T14" fmla="*/ 0 w 384"/>
              <a:gd name="T15" fmla="*/ 0 h 76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384"/>
              <a:gd name="T25" fmla="*/ 0 h 768"/>
              <a:gd name="T26" fmla="*/ 384 w 384"/>
              <a:gd name="T27" fmla="*/ 768 h 768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84" h="768">
                <a:moveTo>
                  <a:pt x="0" y="0"/>
                </a:moveTo>
                <a:lnTo>
                  <a:pt x="0" y="288"/>
                </a:lnTo>
                <a:lnTo>
                  <a:pt x="85" y="386"/>
                </a:lnTo>
                <a:lnTo>
                  <a:pt x="0" y="480"/>
                </a:lnTo>
                <a:lnTo>
                  <a:pt x="0" y="768"/>
                </a:lnTo>
                <a:lnTo>
                  <a:pt x="384" y="576"/>
                </a:lnTo>
                <a:lnTo>
                  <a:pt x="384" y="192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4648200" y="2286000"/>
            <a:ext cx="304800" cy="7620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D$</a:t>
            </a:r>
          </a:p>
        </p:txBody>
      </p:sp>
      <p:sp>
        <p:nvSpPr>
          <p:cNvPr id="23561" name="Line 9"/>
          <p:cNvSpPr>
            <a:spLocks noChangeShapeType="1"/>
          </p:cNvSpPr>
          <p:nvPr/>
        </p:nvSpPr>
        <p:spPr bwMode="auto">
          <a:xfrm>
            <a:off x="5334000" y="2895600"/>
            <a:ext cx="3048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2" name="Line 10"/>
          <p:cNvSpPr>
            <a:spLocks noChangeShapeType="1"/>
          </p:cNvSpPr>
          <p:nvPr/>
        </p:nvSpPr>
        <p:spPr bwMode="auto">
          <a:xfrm>
            <a:off x="5334000" y="3124200"/>
            <a:ext cx="3048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3" name="Rectangle 11"/>
          <p:cNvSpPr>
            <a:spLocks noChangeArrowheads="1"/>
          </p:cNvSpPr>
          <p:nvPr/>
        </p:nvSpPr>
        <p:spPr bwMode="auto">
          <a:xfrm>
            <a:off x="3657600" y="2286000"/>
            <a:ext cx="152400" cy="914400"/>
          </a:xfrm>
          <a:prstGeom prst="rect">
            <a:avLst/>
          </a:prstGeom>
          <a:solidFill>
            <a:srgbClr val="FF0909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3564" name="Rectangle 12"/>
          <p:cNvSpPr>
            <a:spLocks noChangeArrowheads="1"/>
          </p:cNvSpPr>
          <p:nvPr/>
        </p:nvSpPr>
        <p:spPr bwMode="auto">
          <a:xfrm>
            <a:off x="5181600" y="2286000"/>
            <a:ext cx="152400" cy="914400"/>
          </a:xfrm>
          <a:prstGeom prst="rect">
            <a:avLst/>
          </a:prstGeom>
          <a:solidFill>
            <a:srgbClr val="FF0909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3565" name="Line 13"/>
          <p:cNvSpPr>
            <a:spLocks noChangeShapeType="1"/>
          </p:cNvSpPr>
          <p:nvPr/>
        </p:nvSpPr>
        <p:spPr bwMode="auto">
          <a:xfrm>
            <a:off x="4953000" y="2895600"/>
            <a:ext cx="228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6" name="Line 14"/>
          <p:cNvSpPr>
            <a:spLocks noChangeShapeType="1"/>
          </p:cNvSpPr>
          <p:nvPr/>
        </p:nvSpPr>
        <p:spPr bwMode="auto">
          <a:xfrm>
            <a:off x="3810000" y="2743200"/>
            <a:ext cx="3048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7" name="Line 15"/>
          <p:cNvSpPr>
            <a:spLocks noChangeShapeType="1"/>
          </p:cNvSpPr>
          <p:nvPr/>
        </p:nvSpPr>
        <p:spPr bwMode="auto">
          <a:xfrm>
            <a:off x="3810000" y="3048000"/>
            <a:ext cx="3048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8" name="Freeform 16"/>
          <p:cNvSpPr>
            <a:spLocks/>
          </p:cNvSpPr>
          <p:nvPr/>
        </p:nvSpPr>
        <p:spPr bwMode="auto">
          <a:xfrm>
            <a:off x="3886200" y="2438400"/>
            <a:ext cx="762000" cy="304800"/>
          </a:xfrm>
          <a:custGeom>
            <a:avLst/>
            <a:gdLst>
              <a:gd name="T0" fmla="*/ 0 w 192"/>
              <a:gd name="T1" fmla="*/ 304800 h 576"/>
              <a:gd name="T2" fmla="*/ 0 w 192"/>
              <a:gd name="T3" fmla="*/ 0 h 576"/>
              <a:gd name="T4" fmla="*/ 762000 w 192"/>
              <a:gd name="T5" fmla="*/ 0 h 576"/>
              <a:gd name="T6" fmla="*/ 0 60000 65536"/>
              <a:gd name="T7" fmla="*/ 0 60000 65536"/>
              <a:gd name="T8" fmla="*/ 0 60000 65536"/>
              <a:gd name="T9" fmla="*/ 0 w 192"/>
              <a:gd name="T10" fmla="*/ 0 h 576"/>
              <a:gd name="T11" fmla="*/ 192 w 192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576">
                <a:moveTo>
                  <a:pt x="0" y="576"/>
                </a:moveTo>
                <a:lnTo>
                  <a:pt x="0" y="0"/>
                </a:lnTo>
                <a:lnTo>
                  <a:pt x="192" y="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9" name="AutoShape 17"/>
          <p:cNvSpPr>
            <a:spLocks noChangeArrowheads="1"/>
          </p:cNvSpPr>
          <p:nvPr/>
        </p:nvSpPr>
        <p:spPr bwMode="auto">
          <a:xfrm rot="5400000">
            <a:off x="5524500" y="2933700"/>
            <a:ext cx="381000" cy="152400"/>
          </a:xfrm>
          <a:prstGeom prst="flowChartTerminator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70" name="Freeform 18"/>
          <p:cNvSpPr>
            <a:spLocks/>
          </p:cNvSpPr>
          <p:nvPr/>
        </p:nvSpPr>
        <p:spPr bwMode="auto">
          <a:xfrm flipV="1">
            <a:off x="4495800" y="2895600"/>
            <a:ext cx="685800" cy="228600"/>
          </a:xfrm>
          <a:custGeom>
            <a:avLst/>
            <a:gdLst>
              <a:gd name="T0" fmla="*/ 0 w 192"/>
              <a:gd name="T1" fmla="*/ 228600 h 576"/>
              <a:gd name="T2" fmla="*/ 0 w 192"/>
              <a:gd name="T3" fmla="*/ 0 h 576"/>
              <a:gd name="T4" fmla="*/ 685800 w 192"/>
              <a:gd name="T5" fmla="*/ 0 h 576"/>
              <a:gd name="T6" fmla="*/ 0 60000 65536"/>
              <a:gd name="T7" fmla="*/ 0 60000 65536"/>
              <a:gd name="T8" fmla="*/ 0 60000 65536"/>
              <a:gd name="T9" fmla="*/ 0 w 192"/>
              <a:gd name="T10" fmla="*/ 0 h 576"/>
              <a:gd name="T11" fmla="*/ 192 w 192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576">
                <a:moveTo>
                  <a:pt x="0" y="576"/>
                </a:moveTo>
                <a:lnTo>
                  <a:pt x="0" y="0"/>
                </a:lnTo>
                <a:lnTo>
                  <a:pt x="192" y="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71" name="Freeform 19"/>
          <p:cNvSpPr>
            <a:spLocks/>
          </p:cNvSpPr>
          <p:nvPr/>
        </p:nvSpPr>
        <p:spPr bwMode="auto">
          <a:xfrm>
            <a:off x="3429000" y="2133600"/>
            <a:ext cx="609600" cy="609600"/>
          </a:xfrm>
          <a:custGeom>
            <a:avLst/>
            <a:gdLst>
              <a:gd name="T0" fmla="*/ 609600 w 384"/>
              <a:gd name="T1" fmla="*/ 0 h 432"/>
              <a:gd name="T2" fmla="*/ 0 w 384"/>
              <a:gd name="T3" fmla="*/ 0 h 432"/>
              <a:gd name="T4" fmla="*/ 0 w 384"/>
              <a:gd name="T5" fmla="*/ 609600 h 432"/>
              <a:gd name="T6" fmla="*/ 228600 w 384"/>
              <a:gd name="T7" fmla="*/ 609600 h 432"/>
              <a:gd name="T8" fmla="*/ 0 60000 65536"/>
              <a:gd name="T9" fmla="*/ 0 60000 65536"/>
              <a:gd name="T10" fmla="*/ 0 60000 65536"/>
              <a:gd name="T11" fmla="*/ 0 60000 65536"/>
              <a:gd name="T12" fmla="*/ 0 w 384"/>
              <a:gd name="T13" fmla="*/ 0 h 432"/>
              <a:gd name="T14" fmla="*/ 384 w 384"/>
              <a:gd name="T15" fmla="*/ 432 h 43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84" h="432">
                <a:moveTo>
                  <a:pt x="384" y="0"/>
                </a:moveTo>
                <a:lnTo>
                  <a:pt x="0" y="0"/>
                </a:lnTo>
                <a:lnTo>
                  <a:pt x="0" y="432"/>
                </a:lnTo>
                <a:lnTo>
                  <a:pt x="144" y="432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72" name="Freeform 20"/>
          <p:cNvSpPr>
            <a:spLocks/>
          </p:cNvSpPr>
          <p:nvPr/>
        </p:nvSpPr>
        <p:spPr bwMode="auto">
          <a:xfrm>
            <a:off x="3276600" y="1981200"/>
            <a:ext cx="762000" cy="1066800"/>
          </a:xfrm>
          <a:custGeom>
            <a:avLst/>
            <a:gdLst>
              <a:gd name="T0" fmla="*/ 762000 w 480"/>
              <a:gd name="T1" fmla="*/ 0 h 768"/>
              <a:gd name="T2" fmla="*/ 0 w 480"/>
              <a:gd name="T3" fmla="*/ 0 h 768"/>
              <a:gd name="T4" fmla="*/ 0 w 480"/>
              <a:gd name="T5" fmla="*/ 1066800 h 768"/>
              <a:gd name="T6" fmla="*/ 381000 w 480"/>
              <a:gd name="T7" fmla="*/ 1066800 h 768"/>
              <a:gd name="T8" fmla="*/ 0 60000 65536"/>
              <a:gd name="T9" fmla="*/ 0 60000 65536"/>
              <a:gd name="T10" fmla="*/ 0 60000 65536"/>
              <a:gd name="T11" fmla="*/ 0 60000 65536"/>
              <a:gd name="T12" fmla="*/ 0 w 480"/>
              <a:gd name="T13" fmla="*/ 0 h 768"/>
              <a:gd name="T14" fmla="*/ 480 w 480"/>
              <a:gd name="T15" fmla="*/ 768 h 7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80" h="768">
                <a:moveTo>
                  <a:pt x="480" y="0"/>
                </a:moveTo>
                <a:lnTo>
                  <a:pt x="0" y="0"/>
                </a:lnTo>
                <a:lnTo>
                  <a:pt x="0" y="768"/>
                </a:lnTo>
                <a:lnTo>
                  <a:pt x="240" y="768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73" name="Rectangle 21"/>
          <p:cNvSpPr>
            <a:spLocks noChangeArrowheads="1"/>
          </p:cNvSpPr>
          <p:nvPr/>
        </p:nvSpPr>
        <p:spPr bwMode="auto">
          <a:xfrm>
            <a:off x="609600" y="2286000"/>
            <a:ext cx="152400" cy="914400"/>
          </a:xfrm>
          <a:prstGeom prst="rect">
            <a:avLst/>
          </a:prstGeom>
          <a:solidFill>
            <a:srgbClr val="FF0909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3574" name="Rectangle 22"/>
          <p:cNvSpPr>
            <a:spLocks noChangeArrowheads="1"/>
          </p:cNvSpPr>
          <p:nvPr/>
        </p:nvSpPr>
        <p:spPr bwMode="auto">
          <a:xfrm>
            <a:off x="1143000" y="2286000"/>
            <a:ext cx="303213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I$</a:t>
            </a:r>
          </a:p>
        </p:txBody>
      </p:sp>
      <p:sp>
        <p:nvSpPr>
          <p:cNvPr id="23575" name="Line 23"/>
          <p:cNvSpPr>
            <a:spLocks noChangeShapeType="1"/>
          </p:cNvSpPr>
          <p:nvPr/>
        </p:nvSpPr>
        <p:spPr bwMode="auto">
          <a:xfrm>
            <a:off x="762000" y="2743200"/>
            <a:ext cx="1524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76" name="Freeform 24"/>
          <p:cNvSpPr>
            <a:spLocks/>
          </p:cNvSpPr>
          <p:nvPr/>
        </p:nvSpPr>
        <p:spPr bwMode="auto">
          <a:xfrm>
            <a:off x="914400" y="2514600"/>
            <a:ext cx="228600" cy="304800"/>
          </a:xfrm>
          <a:custGeom>
            <a:avLst/>
            <a:gdLst>
              <a:gd name="T0" fmla="*/ 0 w 192"/>
              <a:gd name="T1" fmla="*/ 304800 h 576"/>
              <a:gd name="T2" fmla="*/ 0 w 192"/>
              <a:gd name="T3" fmla="*/ 0 h 576"/>
              <a:gd name="T4" fmla="*/ 228600 w 192"/>
              <a:gd name="T5" fmla="*/ 0 h 576"/>
              <a:gd name="T6" fmla="*/ 0 60000 65536"/>
              <a:gd name="T7" fmla="*/ 0 60000 65536"/>
              <a:gd name="T8" fmla="*/ 0 60000 65536"/>
              <a:gd name="T9" fmla="*/ 0 w 192"/>
              <a:gd name="T10" fmla="*/ 0 h 576"/>
              <a:gd name="T11" fmla="*/ 192 w 192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576">
                <a:moveTo>
                  <a:pt x="0" y="576"/>
                </a:moveTo>
                <a:lnTo>
                  <a:pt x="0" y="0"/>
                </a:lnTo>
                <a:lnTo>
                  <a:pt x="192" y="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77" name="AutoShape 25"/>
          <p:cNvSpPr>
            <a:spLocks noChangeArrowheads="1"/>
          </p:cNvSpPr>
          <p:nvPr/>
        </p:nvSpPr>
        <p:spPr bwMode="auto">
          <a:xfrm rot="5400000">
            <a:off x="1219200" y="3276600"/>
            <a:ext cx="304800" cy="152400"/>
          </a:xfrm>
          <a:prstGeom prst="flowChartTerminator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78" name="Line 26"/>
          <p:cNvSpPr>
            <a:spLocks noChangeShapeType="1"/>
          </p:cNvSpPr>
          <p:nvPr/>
        </p:nvSpPr>
        <p:spPr bwMode="auto">
          <a:xfrm>
            <a:off x="1447800" y="2438400"/>
            <a:ext cx="6858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79" name="Rectangle 27"/>
          <p:cNvSpPr>
            <a:spLocks noChangeArrowheads="1"/>
          </p:cNvSpPr>
          <p:nvPr/>
        </p:nvSpPr>
        <p:spPr bwMode="auto">
          <a:xfrm>
            <a:off x="2133600" y="2286000"/>
            <a:ext cx="152400" cy="914400"/>
          </a:xfrm>
          <a:prstGeom prst="rect">
            <a:avLst/>
          </a:prstGeom>
          <a:solidFill>
            <a:srgbClr val="FF0909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3580" name="Freeform 28"/>
          <p:cNvSpPr>
            <a:spLocks/>
          </p:cNvSpPr>
          <p:nvPr/>
        </p:nvSpPr>
        <p:spPr bwMode="auto">
          <a:xfrm flipV="1">
            <a:off x="914400" y="2819400"/>
            <a:ext cx="228600" cy="152400"/>
          </a:xfrm>
          <a:custGeom>
            <a:avLst/>
            <a:gdLst>
              <a:gd name="T0" fmla="*/ 0 w 192"/>
              <a:gd name="T1" fmla="*/ 152400 h 576"/>
              <a:gd name="T2" fmla="*/ 0 w 192"/>
              <a:gd name="T3" fmla="*/ 0 h 576"/>
              <a:gd name="T4" fmla="*/ 228600 w 192"/>
              <a:gd name="T5" fmla="*/ 0 h 576"/>
              <a:gd name="T6" fmla="*/ 0 60000 65536"/>
              <a:gd name="T7" fmla="*/ 0 60000 65536"/>
              <a:gd name="T8" fmla="*/ 0 60000 65536"/>
              <a:gd name="T9" fmla="*/ 0 w 192"/>
              <a:gd name="T10" fmla="*/ 0 h 576"/>
              <a:gd name="T11" fmla="*/ 192 w 192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576">
                <a:moveTo>
                  <a:pt x="0" y="576"/>
                </a:moveTo>
                <a:lnTo>
                  <a:pt x="0" y="0"/>
                </a:lnTo>
                <a:lnTo>
                  <a:pt x="192" y="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81" name="Freeform 29"/>
          <p:cNvSpPr>
            <a:spLocks/>
          </p:cNvSpPr>
          <p:nvPr/>
        </p:nvSpPr>
        <p:spPr bwMode="auto">
          <a:xfrm>
            <a:off x="1447800" y="2971800"/>
            <a:ext cx="304800" cy="304800"/>
          </a:xfrm>
          <a:custGeom>
            <a:avLst/>
            <a:gdLst>
              <a:gd name="T0" fmla="*/ 0 w 192"/>
              <a:gd name="T1" fmla="*/ 0 h 240"/>
              <a:gd name="T2" fmla="*/ 304800 w 192"/>
              <a:gd name="T3" fmla="*/ 0 h 240"/>
              <a:gd name="T4" fmla="*/ 304800 w 192"/>
              <a:gd name="T5" fmla="*/ 304800 h 240"/>
              <a:gd name="T6" fmla="*/ 0 w 192"/>
              <a:gd name="T7" fmla="*/ 304800 h 240"/>
              <a:gd name="T8" fmla="*/ 0 60000 65536"/>
              <a:gd name="T9" fmla="*/ 0 60000 65536"/>
              <a:gd name="T10" fmla="*/ 0 60000 65536"/>
              <a:gd name="T11" fmla="*/ 0 60000 65536"/>
              <a:gd name="T12" fmla="*/ 0 w 192"/>
              <a:gd name="T13" fmla="*/ 0 h 240"/>
              <a:gd name="T14" fmla="*/ 192 w 192"/>
              <a:gd name="T15" fmla="*/ 240 h 24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92" h="240">
                <a:moveTo>
                  <a:pt x="0" y="0"/>
                </a:moveTo>
                <a:lnTo>
                  <a:pt x="192" y="0"/>
                </a:lnTo>
                <a:lnTo>
                  <a:pt x="192" y="240"/>
                </a:lnTo>
                <a:lnTo>
                  <a:pt x="0" y="24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82" name="Freeform 30"/>
          <p:cNvSpPr>
            <a:spLocks/>
          </p:cNvSpPr>
          <p:nvPr/>
        </p:nvSpPr>
        <p:spPr bwMode="auto">
          <a:xfrm>
            <a:off x="1447800" y="2895600"/>
            <a:ext cx="3048000" cy="533400"/>
          </a:xfrm>
          <a:custGeom>
            <a:avLst/>
            <a:gdLst>
              <a:gd name="T0" fmla="*/ 3048000 w 2160"/>
              <a:gd name="T1" fmla="*/ 0 h 576"/>
              <a:gd name="T2" fmla="*/ 3048000 w 2160"/>
              <a:gd name="T3" fmla="*/ 533400 h 576"/>
              <a:gd name="T4" fmla="*/ 0 w 2160"/>
              <a:gd name="T5" fmla="*/ 533400 h 576"/>
              <a:gd name="T6" fmla="*/ 0 60000 65536"/>
              <a:gd name="T7" fmla="*/ 0 60000 65536"/>
              <a:gd name="T8" fmla="*/ 0 60000 65536"/>
              <a:gd name="T9" fmla="*/ 0 w 2160"/>
              <a:gd name="T10" fmla="*/ 0 h 576"/>
              <a:gd name="T11" fmla="*/ 2160 w 2160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" h="576">
                <a:moveTo>
                  <a:pt x="2160" y="0"/>
                </a:moveTo>
                <a:lnTo>
                  <a:pt x="2160" y="576"/>
                </a:lnTo>
                <a:lnTo>
                  <a:pt x="0" y="576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83" name="Freeform 31"/>
          <p:cNvSpPr>
            <a:spLocks/>
          </p:cNvSpPr>
          <p:nvPr/>
        </p:nvSpPr>
        <p:spPr bwMode="auto">
          <a:xfrm>
            <a:off x="304800" y="2743200"/>
            <a:ext cx="990600" cy="609600"/>
          </a:xfrm>
          <a:custGeom>
            <a:avLst/>
            <a:gdLst>
              <a:gd name="T0" fmla="*/ 990600 w 624"/>
              <a:gd name="T1" fmla="*/ 609600 h 528"/>
              <a:gd name="T2" fmla="*/ 0 w 624"/>
              <a:gd name="T3" fmla="*/ 609600 h 528"/>
              <a:gd name="T4" fmla="*/ 0 w 624"/>
              <a:gd name="T5" fmla="*/ 0 h 528"/>
              <a:gd name="T6" fmla="*/ 304800 w 624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624"/>
              <a:gd name="T13" fmla="*/ 0 h 528"/>
              <a:gd name="T14" fmla="*/ 624 w 624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24" h="528">
                <a:moveTo>
                  <a:pt x="624" y="528"/>
                </a:moveTo>
                <a:lnTo>
                  <a:pt x="0" y="528"/>
                </a:lnTo>
                <a:lnTo>
                  <a:pt x="0" y="0"/>
                </a:lnTo>
                <a:lnTo>
                  <a:pt x="192" y="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84" name="Rectangle 32"/>
          <p:cNvSpPr>
            <a:spLocks noChangeArrowheads="1"/>
          </p:cNvSpPr>
          <p:nvPr/>
        </p:nvSpPr>
        <p:spPr bwMode="auto">
          <a:xfrm>
            <a:off x="1143000" y="2743200"/>
            <a:ext cx="303213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B</a:t>
            </a:r>
          </a:p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P</a:t>
            </a:r>
          </a:p>
        </p:txBody>
      </p:sp>
      <p:sp>
        <p:nvSpPr>
          <p:cNvPr id="23585" name="Line 33"/>
          <p:cNvSpPr>
            <a:spLocks noChangeShapeType="1"/>
          </p:cNvSpPr>
          <p:nvPr/>
        </p:nvSpPr>
        <p:spPr bwMode="auto">
          <a:xfrm>
            <a:off x="4419600" y="2895600"/>
            <a:ext cx="228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86" name="Freeform 34"/>
          <p:cNvSpPr>
            <a:spLocks/>
          </p:cNvSpPr>
          <p:nvPr/>
        </p:nvSpPr>
        <p:spPr bwMode="auto">
          <a:xfrm>
            <a:off x="4953000" y="1981200"/>
            <a:ext cx="1066800" cy="914400"/>
          </a:xfrm>
          <a:custGeom>
            <a:avLst/>
            <a:gdLst>
              <a:gd name="T0" fmla="*/ 838200 w 672"/>
              <a:gd name="T1" fmla="*/ 914400 h 576"/>
              <a:gd name="T2" fmla="*/ 1066800 w 672"/>
              <a:gd name="T3" fmla="*/ 914400 h 576"/>
              <a:gd name="T4" fmla="*/ 1066800 w 672"/>
              <a:gd name="T5" fmla="*/ 0 h 576"/>
              <a:gd name="T6" fmla="*/ 0 w 672"/>
              <a:gd name="T7" fmla="*/ 0 h 576"/>
              <a:gd name="T8" fmla="*/ 0 60000 65536"/>
              <a:gd name="T9" fmla="*/ 0 60000 65536"/>
              <a:gd name="T10" fmla="*/ 0 60000 65536"/>
              <a:gd name="T11" fmla="*/ 0 60000 65536"/>
              <a:gd name="T12" fmla="*/ 0 w 672"/>
              <a:gd name="T13" fmla="*/ 0 h 576"/>
              <a:gd name="T14" fmla="*/ 672 w 672"/>
              <a:gd name="T15" fmla="*/ 576 h 57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2" h="576">
                <a:moveTo>
                  <a:pt x="528" y="576"/>
                </a:moveTo>
                <a:lnTo>
                  <a:pt x="672" y="576"/>
                </a:lnTo>
                <a:lnTo>
                  <a:pt x="672" y="0"/>
                </a:lnTo>
                <a:lnTo>
                  <a:pt x="0" y="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87" name="Rectangle 35"/>
          <p:cNvSpPr>
            <a:spLocks noChangeArrowheads="1"/>
          </p:cNvSpPr>
          <p:nvPr/>
        </p:nvSpPr>
        <p:spPr bwMode="auto">
          <a:xfrm>
            <a:off x="3124200" y="1066800"/>
            <a:ext cx="152400" cy="4572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3588" name="Rectangle 36"/>
          <p:cNvSpPr>
            <a:spLocks noChangeArrowheads="1"/>
          </p:cNvSpPr>
          <p:nvPr/>
        </p:nvSpPr>
        <p:spPr bwMode="auto">
          <a:xfrm>
            <a:off x="3276600" y="1066800"/>
            <a:ext cx="152400" cy="4572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3589" name="Rectangle 37"/>
          <p:cNvSpPr>
            <a:spLocks noChangeArrowheads="1"/>
          </p:cNvSpPr>
          <p:nvPr/>
        </p:nvSpPr>
        <p:spPr bwMode="auto">
          <a:xfrm>
            <a:off x="3429000" y="1066800"/>
            <a:ext cx="152400" cy="4572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3590" name="Rectangle 38"/>
          <p:cNvSpPr>
            <a:spLocks noChangeArrowheads="1"/>
          </p:cNvSpPr>
          <p:nvPr/>
        </p:nvSpPr>
        <p:spPr bwMode="auto">
          <a:xfrm>
            <a:off x="3581400" y="1066800"/>
            <a:ext cx="152400" cy="4572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3591" name="Rectangle 39"/>
          <p:cNvSpPr>
            <a:spLocks noChangeArrowheads="1"/>
          </p:cNvSpPr>
          <p:nvPr/>
        </p:nvSpPr>
        <p:spPr bwMode="auto">
          <a:xfrm>
            <a:off x="3733800" y="1066800"/>
            <a:ext cx="152400" cy="4572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3592" name="Rectangle 40"/>
          <p:cNvSpPr>
            <a:spLocks noChangeArrowheads="1"/>
          </p:cNvSpPr>
          <p:nvPr/>
        </p:nvSpPr>
        <p:spPr bwMode="auto">
          <a:xfrm>
            <a:off x="3886200" y="1066800"/>
            <a:ext cx="152400" cy="4572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3593" name="Rectangle 41"/>
          <p:cNvSpPr>
            <a:spLocks noChangeArrowheads="1"/>
          </p:cNvSpPr>
          <p:nvPr/>
        </p:nvSpPr>
        <p:spPr bwMode="auto">
          <a:xfrm>
            <a:off x="4038600" y="1066800"/>
            <a:ext cx="152400" cy="4572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3594" name="Rectangle 42"/>
          <p:cNvSpPr>
            <a:spLocks noChangeArrowheads="1"/>
          </p:cNvSpPr>
          <p:nvPr/>
        </p:nvSpPr>
        <p:spPr bwMode="auto">
          <a:xfrm>
            <a:off x="4191000" y="1066800"/>
            <a:ext cx="152400" cy="4572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3595" name="Rectangle 43"/>
          <p:cNvSpPr>
            <a:spLocks noChangeArrowheads="1"/>
          </p:cNvSpPr>
          <p:nvPr/>
        </p:nvSpPr>
        <p:spPr bwMode="auto">
          <a:xfrm>
            <a:off x="4343400" y="1066800"/>
            <a:ext cx="152400" cy="4572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3596" name="Rectangle 44"/>
          <p:cNvSpPr>
            <a:spLocks noChangeArrowheads="1"/>
          </p:cNvSpPr>
          <p:nvPr/>
        </p:nvSpPr>
        <p:spPr bwMode="auto">
          <a:xfrm>
            <a:off x="4495800" y="1066800"/>
            <a:ext cx="152400" cy="4572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3597" name="Rectangle 45"/>
          <p:cNvSpPr>
            <a:spLocks noChangeArrowheads="1"/>
          </p:cNvSpPr>
          <p:nvPr/>
        </p:nvSpPr>
        <p:spPr bwMode="auto">
          <a:xfrm>
            <a:off x="4648200" y="1066800"/>
            <a:ext cx="152400" cy="4572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3598" name="Rectangle 46"/>
          <p:cNvSpPr>
            <a:spLocks noChangeArrowheads="1"/>
          </p:cNvSpPr>
          <p:nvPr/>
        </p:nvSpPr>
        <p:spPr bwMode="auto">
          <a:xfrm>
            <a:off x="4800600" y="1066800"/>
            <a:ext cx="152400" cy="4572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3599" name="Rectangle 47"/>
          <p:cNvSpPr>
            <a:spLocks noChangeArrowheads="1"/>
          </p:cNvSpPr>
          <p:nvPr/>
        </p:nvSpPr>
        <p:spPr bwMode="auto">
          <a:xfrm>
            <a:off x="4953000" y="1066800"/>
            <a:ext cx="152400" cy="4572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3600" name="Rectangle 48"/>
          <p:cNvSpPr>
            <a:spLocks noChangeArrowheads="1"/>
          </p:cNvSpPr>
          <p:nvPr/>
        </p:nvSpPr>
        <p:spPr bwMode="auto">
          <a:xfrm>
            <a:off x="5105400" y="1066800"/>
            <a:ext cx="152400" cy="4572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3601" name="Rectangle 49"/>
          <p:cNvSpPr>
            <a:spLocks noChangeArrowheads="1"/>
          </p:cNvSpPr>
          <p:nvPr/>
        </p:nvSpPr>
        <p:spPr bwMode="auto">
          <a:xfrm>
            <a:off x="5257800" y="1066800"/>
            <a:ext cx="152400" cy="4572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3602" name="Rectangle 50"/>
          <p:cNvSpPr>
            <a:spLocks noChangeArrowheads="1"/>
          </p:cNvSpPr>
          <p:nvPr/>
        </p:nvSpPr>
        <p:spPr bwMode="auto">
          <a:xfrm>
            <a:off x="5410200" y="1066800"/>
            <a:ext cx="152400" cy="4572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3603" name="Rectangle 51"/>
          <p:cNvSpPr>
            <a:spLocks noChangeArrowheads="1"/>
          </p:cNvSpPr>
          <p:nvPr/>
        </p:nvSpPr>
        <p:spPr bwMode="auto">
          <a:xfrm>
            <a:off x="5562600" y="1066800"/>
            <a:ext cx="152400" cy="4572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3604" name="Rectangle 52"/>
          <p:cNvSpPr>
            <a:spLocks noChangeArrowheads="1"/>
          </p:cNvSpPr>
          <p:nvPr/>
        </p:nvSpPr>
        <p:spPr bwMode="auto">
          <a:xfrm>
            <a:off x="5715000" y="1066800"/>
            <a:ext cx="152400" cy="4572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3605" name="Rectangle 53"/>
          <p:cNvSpPr>
            <a:spLocks noChangeArrowheads="1"/>
          </p:cNvSpPr>
          <p:nvPr/>
        </p:nvSpPr>
        <p:spPr bwMode="auto">
          <a:xfrm>
            <a:off x="3124200" y="1066800"/>
            <a:ext cx="27432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b="1">
                <a:solidFill>
                  <a:schemeClr val="bg1"/>
                </a:solidFill>
                <a:latin typeface="Calibri" pitchFamily="34" charset="0"/>
              </a:rPr>
              <a:t>insn buffer</a:t>
            </a:r>
          </a:p>
        </p:txBody>
      </p:sp>
      <p:sp>
        <p:nvSpPr>
          <p:cNvPr id="23606" name="Freeform 54"/>
          <p:cNvSpPr>
            <a:spLocks/>
          </p:cNvSpPr>
          <p:nvPr/>
        </p:nvSpPr>
        <p:spPr bwMode="auto">
          <a:xfrm>
            <a:off x="2286000" y="1295400"/>
            <a:ext cx="838200" cy="1143000"/>
          </a:xfrm>
          <a:custGeom>
            <a:avLst/>
            <a:gdLst>
              <a:gd name="T0" fmla="*/ 0 w 528"/>
              <a:gd name="T1" fmla="*/ 1143000 h 720"/>
              <a:gd name="T2" fmla="*/ 228600 w 528"/>
              <a:gd name="T3" fmla="*/ 1143000 h 720"/>
              <a:gd name="T4" fmla="*/ 228600 w 528"/>
              <a:gd name="T5" fmla="*/ 0 h 720"/>
              <a:gd name="T6" fmla="*/ 838200 w 528"/>
              <a:gd name="T7" fmla="*/ 0 h 720"/>
              <a:gd name="T8" fmla="*/ 0 60000 65536"/>
              <a:gd name="T9" fmla="*/ 0 60000 65536"/>
              <a:gd name="T10" fmla="*/ 0 60000 65536"/>
              <a:gd name="T11" fmla="*/ 0 60000 65536"/>
              <a:gd name="T12" fmla="*/ 0 w 528"/>
              <a:gd name="T13" fmla="*/ 0 h 720"/>
              <a:gd name="T14" fmla="*/ 528 w 528"/>
              <a:gd name="T15" fmla="*/ 720 h 72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28" h="720">
                <a:moveTo>
                  <a:pt x="0" y="720"/>
                </a:moveTo>
                <a:lnTo>
                  <a:pt x="144" y="720"/>
                </a:lnTo>
                <a:lnTo>
                  <a:pt x="144" y="0"/>
                </a:lnTo>
                <a:lnTo>
                  <a:pt x="528" y="0"/>
                </a:lnTo>
              </a:path>
            </a:pathLst>
          </a:custGeom>
          <a:noFill/>
          <a:ln w="28575">
            <a:solidFill>
              <a:srgbClr val="FF090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607" name="Freeform 55"/>
          <p:cNvSpPr>
            <a:spLocks/>
          </p:cNvSpPr>
          <p:nvPr/>
        </p:nvSpPr>
        <p:spPr bwMode="auto">
          <a:xfrm>
            <a:off x="2895600" y="1524000"/>
            <a:ext cx="1828800" cy="914400"/>
          </a:xfrm>
          <a:custGeom>
            <a:avLst/>
            <a:gdLst>
              <a:gd name="T0" fmla="*/ 1828800 w 1152"/>
              <a:gd name="T1" fmla="*/ 0 h 576"/>
              <a:gd name="T2" fmla="*/ 1828800 w 1152"/>
              <a:gd name="T3" fmla="*/ 228600 h 576"/>
              <a:gd name="T4" fmla="*/ 0 w 1152"/>
              <a:gd name="T5" fmla="*/ 228600 h 576"/>
              <a:gd name="T6" fmla="*/ 0 w 1152"/>
              <a:gd name="T7" fmla="*/ 914400 h 576"/>
              <a:gd name="T8" fmla="*/ 762000 w 1152"/>
              <a:gd name="T9" fmla="*/ 914400 h 57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52"/>
              <a:gd name="T16" fmla="*/ 0 h 576"/>
              <a:gd name="T17" fmla="*/ 1152 w 1152"/>
              <a:gd name="T18" fmla="*/ 576 h 57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52" h="576">
                <a:moveTo>
                  <a:pt x="1152" y="0"/>
                </a:moveTo>
                <a:lnTo>
                  <a:pt x="1152" y="144"/>
                </a:lnTo>
                <a:lnTo>
                  <a:pt x="0" y="144"/>
                </a:lnTo>
                <a:lnTo>
                  <a:pt x="0" y="576"/>
                </a:lnTo>
                <a:lnTo>
                  <a:pt x="480" y="576"/>
                </a:lnTo>
              </a:path>
            </a:pathLst>
          </a:custGeom>
          <a:noFill/>
          <a:ln w="28575">
            <a:solidFill>
              <a:srgbClr val="6B02FF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608" name="Text Box 56"/>
          <p:cNvSpPr txBox="1">
            <a:spLocks noChangeArrowheads="1"/>
          </p:cNvSpPr>
          <p:nvPr/>
        </p:nvSpPr>
        <p:spPr bwMode="auto">
          <a:xfrm>
            <a:off x="2743200" y="2909888"/>
            <a:ext cx="447675" cy="3698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b="1">
                <a:solidFill>
                  <a:srgbClr val="6B02FF"/>
                </a:solidFill>
                <a:latin typeface="Calibri" pitchFamily="34" charset="0"/>
              </a:rPr>
              <a:t>D2</a:t>
            </a:r>
          </a:p>
        </p:txBody>
      </p:sp>
      <p:sp>
        <p:nvSpPr>
          <p:cNvPr id="23609" name="Text Box 57"/>
          <p:cNvSpPr txBox="1">
            <a:spLocks noChangeArrowheads="1"/>
          </p:cNvSpPr>
          <p:nvPr/>
        </p:nvSpPr>
        <p:spPr bwMode="auto">
          <a:xfrm>
            <a:off x="2209800" y="2909888"/>
            <a:ext cx="447675" cy="3698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b="1">
                <a:solidFill>
                  <a:srgbClr val="FF0909"/>
                </a:solidFill>
                <a:latin typeface="Calibri" pitchFamily="34" charset="0"/>
              </a:rPr>
              <a:t>D1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2819400" y="2286000"/>
            <a:ext cx="3429000" cy="914400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b="1">
              <a:solidFill>
                <a:schemeClr val="accent1"/>
              </a:solidFill>
              <a:latin typeface="Calibri" pitchFamily="34" charset="0"/>
            </a:endParaRP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762000" y="2286000"/>
            <a:ext cx="1828800" cy="914400"/>
          </a:xfrm>
          <a:prstGeom prst="rect">
            <a:avLst/>
          </a:prstGeom>
          <a:solidFill>
            <a:schemeClr val="hlink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534400" cy="685800"/>
          </a:xfrm>
        </p:spPr>
        <p:txBody>
          <a:bodyPr/>
          <a:lstStyle/>
          <a:p>
            <a:pPr eaLnBrk="1" hangingPunct="1"/>
            <a:r>
              <a:rPr lang="en-US" dirty="0"/>
              <a:t>Anatomy of </a:t>
            </a:r>
            <a:r>
              <a:rPr lang="en-US" dirty="0" err="1"/>
              <a:t>OoO</a:t>
            </a:r>
            <a:r>
              <a:rPr lang="en-US" dirty="0"/>
              <a:t>: Dispatch and Issue</a:t>
            </a:r>
          </a:p>
        </p:txBody>
      </p:sp>
      <p:sp>
        <p:nvSpPr>
          <p:cNvPr id="24581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304800" y="3657600"/>
            <a:ext cx="8534400" cy="2743200"/>
          </a:xfrm>
        </p:spPr>
        <p:txBody>
          <a:bodyPr/>
          <a:lstStyle/>
          <a:p>
            <a:pPr eaLnBrk="1" hangingPunct="1"/>
            <a:r>
              <a:rPr lang="en-US" b="1">
                <a:solidFill>
                  <a:srgbClr val="FF0909"/>
                </a:solidFill>
              </a:rPr>
              <a:t>Dispatch (D)</a:t>
            </a:r>
            <a:r>
              <a:rPr lang="en-US">
                <a:solidFill>
                  <a:srgbClr val="000000"/>
                </a:solidFill>
              </a:rPr>
              <a:t>: first part of decode</a:t>
            </a:r>
          </a:p>
          <a:p>
            <a:pPr lvl="1" eaLnBrk="1" hangingPunct="1"/>
            <a:r>
              <a:rPr lang="en-US">
                <a:solidFill>
                  <a:srgbClr val="000000"/>
                </a:solidFill>
              </a:rPr>
              <a:t>Allocate slot in insn buffer</a:t>
            </a:r>
          </a:p>
          <a:p>
            <a:pPr lvl="2" eaLnBrk="1" hangingPunct="1">
              <a:buFontTx/>
              <a:buChar char="–"/>
            </a:pPr>
            <a:r>
              <a:rPr lang="en-US">
                <a:solidFill>
                  <a:srgbClr val="000000"/>
                </a:solidFill>
              </a:rPr>
              <a:t>New kind of structural hazard (insn buffer is full)</a:t>
            </a:r>
          </a:p>
          <a:p>
            <a:pPr lvl="1" eaLnBrk="1" hangingPunct="1"/>
            <a:r>
              <a:rPr lang="en-US">
                <a:solidFill>
                  <a:srgbClr val="000000"/>
                </a:solidFill>
              </a:rPr>
              <a:t>In order: </a:t>
            </a:r>
            <a:r>
              <a:rPr lang="en-US" b="1">
                <a:solidFill>
                  <a:srgbClr val="FF0909"/>
                </a:solidFill>
              </a:rPr>
              <a:t>stall </a:t>
            </a:r>
            <a:r>
              <a:rPr lang="en-US">
                <a:solidFill>
                  <a:srgbClr val="000000"/>
                </a:solidFill>
              </a:rPr>
              <a:t>back-propagates to younger insns</a:t>
            </a:r>
          </a:p>
          <a:p>
            <a:pPr eaLnBrk="1" hangingPunct="1"/>
            <a:r>
              <a:rPr lang="en-US" b="1">
                <a:solidFill>
                  <a:srgbClr val="6B02FF"/>
                </a:solidFill>
              </a:rPr>
              <a:t>Issue (S)</a:t>
            </a:r>
            <a:r>
              <a:rPr lang="en-US">
                <a:solidFill>
                  <a:srgbClr val="000000"/>
                </a:solidFill>
              </a:rPr>
              <a:t>: second part of decode</a:t>
            </a:r>
          </a:p>
          <a:p>
            <a:pPr lvl="1" eaLnBrk="1" hangingPunct="1"/>
            <a:r>
              <a:rPr lang="en-US">
                <a:solidFill>
                  <a:srgbClr val="000000"/>
                </a:solidFill>
              </a:rPr>
              <a:t>Send insns from insn buffer to execution units</a:t>
            </a:r>
          </a:p>
          <a:p>
            <a:pPr lvl="1" eaLnBrk="1" hangingPunct="1">
              <a:buFontTx/>
              <a:buChar char="+"/>
            </a:pPr>
            <a:r>
              <a:rPr lang="en-US">
                <a:solidFill>
                  <a:srgbClr val="000000"/>
                </a:solidFill>
              </a:rPr>
              <a:t>Out-of-order: </a:t>
            </a:r>
            <a:r>
              <a:rPr lang="en-US" b="1">
                <a:solidFill>
                  <a:srgbClr val="6B02FF"/>
                </a:solidFill>
              </a:rPr>
              <a:t>wait</a:t>
            </a:r>
            <a:r>
              <a:rPr lang="en-US">
                <a:solidFill>
                  <a:srgbClr val="000000"/>
                </a:solidFill>
              </a:rPr>
              <a:t> doesn’t back-propagate to younger insns</a:t>
            </a:r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4038600" y="1905000"/>
            <a:ext cx="914400" cy="3048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regfile</a:t>
            </a:r>
          </a:p>
        </p:txBody>
      </p:sp>
      <p:sp>
        <p:nvSpPr>
          <p:cNvPr id="24583" name="Freeform 7"/>
          <p:cNvSpPr>
            <a:spLocks/>
          </p:cNvSpPr>
          <p:nvPr/>
        </p:nvSpPr>
        <p:spPr bwMode="auto">
          <a:xfrm>
            <a:off x="4114800" y="2590800"/>
            <a:ext cx="304800" cy="609600"/>
          </a:xfrm>
          <a:custGeom>
            <a:avLst/>
            <a:gdLst>
              <a:gd name="T0" fmla="*/ 0 w 384"/>
              <a:gd name="T1" fmla="*/ 0 h 768"/>
              <a:gd name="T2" fmla="*/ 0 w 384"/>
              <a:gd name="T3" fmla="*/ 228600 h 768"/>
              <a:gd name="T4" fmla="*/ 67469 w 384"/>
              <a:gd name="T5" fmla="*/ 306387 h 768"/>
              <a:gd name="T6" fmla="*/ 0 w 384"/>
              <a:gd name="T7" fmla="*/ 381000 h 768"/>
              <a:gd name="T8" fmla="*/ 0 w 384"/>
              <a:gd name="T9" fmla="*/ 609600 h 768"/>
              <a:gd name="T10" fmla="*/ 304800 w 384"/>
              <a:gd name="T11" fmla="*/ 457200 h 768"/>
              <a:gd name="T12" fmla="*/ 304800 w 384"/>
              <a:gd name="T13" fmla="*/ 152400 h 768"/>
              <a:gd name="T14" fmla="*/ 0 w 384"/>
              <a:gd name="T15" fmla="*/ 0 h 76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384"/>
              <a:gd name="T25" fmla="*/ 0 h 768"/>
              <a:gd name="T26" fmla="*/ 384 w 384"/>
              <a:gd name="T27" fmla="*/ 768 h 768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84" h="768">
                <a:moveTo>
                  <a:pt x="0" y="0"/>
                </a:moveTo>
                <a:lnTo>
                  <a:pt x="0" y="288"/>
                </a:lnTo>
                <a:lnTo>
                  <a:pt x="85" y="386"/>
                </a:lnTo>
                <a:lnTo>
                  <a:pt x="0" y="480"/>
                </a:lnTo>
                <a:lnTo>
                  <a:pt x="0" y="768"/>
                </a:lnTo>
                <a:lnTo>
                  <a:pt x="384" y="576"/>
                </a:lnTo>
                <a:lnTo>
                  <a:pt x="384" y="192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4648200" y="2286000"/>
            <a:ext cx="304800" cy="7620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D$</a:t>
            </a:r>
          </a:p>
        </p:txBody>
      </p:sp>
      <p:sp>
        <p:nvSpPr>
          <p:cNvPr id="24585" name="Line 9"/>
          <p:cNvSpPr>
            <a:spLocks noChangeShapeType="1"/>
          </p:cNvSpPr>
          <p:nvPr/>
        </p:nvSpPr>
        <p:spPr bwMode="auto">
          <a:xfrm>
            <a:off x="5334000" y="2895600"/>
            <a:ext cx="3048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6" name="Line 10"/>
          <p:cNvSpPr>
            <a:spLocks noChangeShapeType="1"/>
          </p:cNvSpPr>
          <p:nvPr/>
        </p:nvSpPr>
        <p:spPr bwMode="auto">
          <a:xfrm>
            <a:off x="5334000" y="3124200"/>
            <a:ext cx="3048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7" name="Rectangle 11"/>
          <p:cNvSpPr>
            <a:spLocks noChangeArrowheads="1"/>
          </p:cNvSpPr>
          <p:nvPr/>
        </p:nvSpPr>
        <p:spPr bwMode="auto">
          <a:xfrm>
            <a:off x="3657600" y="2286000"/>
            <a:ext cx="152400" cy="9144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4588" name="Rectangle 12"/>
          <p:cNvSpPr>
            <a:spLocks noChangeArrowheads="1"/>
          </p:cNvSpPr>
          <p:nvPr/>
        </p:nvSpPr>
        <p:spPr bwMode="auto">
          <a:xfrm>
            <a:off x="5181600" y="2286000"/>
            <a:ext cx="152400" cy="9144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4589" name="Line 13"/>
          <p:cNvSpPr>
            <a:spLocks noChangeShapeType="1"/>
          </p:cNvSpPr>
          <p:nvPr/>
        </p:nvSpPr>
        <p:spPr bwMode="auto">
          <a:xfrm>
            <a:off x="4953000" y="2895600"/>
            <a:ext cx="228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0" name="Line 14"/>
          <p:cNvSpPr>
            <a:spLocks noChangeShapeType="1"/>
          </p:cNvSpPr>
          <p:nvPr/>
        </p:nvSpPr>
        <p:spPr bwMode="auto">
          <a:xfrm>
            <a:off x="3810000" y="2743200"/>
            <a:ext cx="3048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1" name="Line 15"/>
          <p:cNvSpPr>
            <a:spLocks noChangeShapeType="1"/>
          </p:cNvSpPr>
          <p:nvPr/>
        </p:nvSpPr>
        <p:spPr bwMode="auto">
          <a:xfrm>
            <a:off x="3810000" y="3048000"/>
            <a:ext cx="3048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2" name="Freeform 16"/>
          <p:cNvSpPr>
            <a:spLocks/>
          </p:cNvSpPr>
          <p:nvPr/>
        </p:nvSpPr>
        <p:spPr bwMode="auto">
          <a:xfrm>
            <a:off x="3886200" y="2438400"/>
            <a:ext cx="762000" cy="304800"/>
          </a:xfrm>
          <a:custGeom>
            <a:avLst/>
            <a:gdLst>
              <a:gd name="T0" fmla="*/ 0 w 192"/>
              <a:gd name="T1" fmla="*/ 304800 h 576"/>
              <a:gd name="T2" fmla="*/ 0 w 192"/>
              <a:gd name="T3" fmla="*/ 0 h 576"/>
              <a:gd name="T4" fmla="*/ 762000 w 192"/>
              <a:gd name="T5" fmla="*/ 0 h 576"/>
              <a:gd name="T6" fmla="*/ 0 60000 65536"/>
              <a:gd name="T7" fmla="*/ 0 60000 65536"/>
              <a:gd name="T8" fmla="*/ 0 60000 65536"/>
              <a:gd name="T9" fmla="*/ 0 w 192"/>
              <a:gd name="T10" fmla="*/ 0 h 576"/>
              <a:gd name="T11" fmla="*/ 192 w 192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576">
                <a:moveTo>
                  <a:pt x="0" y="576"/>
                </a:moveTo>
                <a:lnTo>
                  <a:pt x="0" y="0"/>
                </a:lnTo>
                <a:lnTo>
                  <a:pt x="192" y="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3" name="AutoShape 17"/>
          <p:cNvSpPr>
            <a:spLocks noChangeArrowheads="1"/>
          </p:cNvSpPr>
          <p:nvPr/>
        </p:nvSpPr>
        <p:spPr bwMode="auto">
          <a:xfrm rot="5400000">
            <a:off x="5524500" y="2933700"/>
            <a:ext cx="381000" cy="152400"/>
          </a:xfrm>
          <a:prstGeom prst="flowChartTerminator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4" name="Freeform 18"/>
          <p:cNvSpPr>
            <a:spLocks/>
          </p:cNvSpPr>
          <p:nvPr/>
        </p:nvSpPr>
        <p:spPr bwMode="auto">
          <a:xfrm flipV="1">
            <a:off x="4495800" y="2895600"/>
            <a:ext cx="685800" cy="228600"/>
          </a:xfrm>
          <a:custGeom>
            <a:avLst/>
            <a:gdLst>
              <a:gd name="T0" fmla="*/ 0 w 192"/>
              <a:gd name="T1" fmla="*/ 228600 h 576"/>
              <a:gd name="T2" fmla="*/ 0 w 192"/>
              <a:gd name="T3" fmla="*/ 0 h 576"/>
              <a:gd name="T4" fmla="*/ 685800 w 192"/>
              <a:gd name="T5" fmla="*/ 0 h 576"/>
              <a:gd name="T6" fmla="*/ 0 60000 65536"/>
              <a:gd name="T7" fmla="*/ 0 60000 65536"/>
              <a:gd name="T8" fmla="*/ 0 60000 65536"/>
              <a:gd name="T9" fmla="*/ 0 w 192"/>
              <a:gd name="T10" fmla="*/ 0 h 576"/>
              <a:gd name="T11" fmla="*/ 192 w 192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576">
                <a:moveTo>
                  <a:pt x="0" y="576"/>
                </a:moveTo>
                <a:lnTo>
                  <a:pt x="0" y="0"/>
                </a:lnTo>
                <a:lnTo>
                  <a:pt x="192" y="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5" name="Freeform 19"/>
          <p:cNvSpPr>
            <a:spLocks/>
          </p:cNvSpPr>
          <p:nvPr/>
        </p:nvSpPr>
        <p:spPr bwMode="auto">
          <a:xfrm>
            <a:off x="3429000" y="2133600"/>
            <a:ext cx="609600" cy="609600"/>
          </a:xfrm>
          <a:custGeom>
            <a:avLst/>
            <a:gdLst>
              <a:gd name="T0" fmla="*/ 609600 w 384"/>
              <a:gd name="T1" fmla="*/ 0 h 432"/>
              <a:gd name="T2" fmla="*/ 0 w 384"/>
              <a:gd name="T3" fmla="*/ 0 h 432"/>
              <a:gd name="T4" fmla="*/ 0 w 384"/>
              <a:gd name="T5" fmla="*/ 609600 h 432"/>
              <a:gd name="T6" fmla="*/ 228600 w 384"/>
              <a:gd name="T7" fmla="*/ 609600 h 432"/>
              <a:gd name="T8" fmla="*/ 0 60000 65536"/>
              <a:gd name="T9" fmla="*/ 0 60000 65536"/>
              <a:gd name="T10" fmla="*/ 0 60000 65536"/>
              <a:gd name="T11" fmla="*/ 0 60000 65536"/>
              <a:gd name="T12" fmla="*/ 0 w 384"/>
              <a:gd name="T13" fmla="*/ 0 h 432"/>
              <a:gd name="T14" fmla="*/ 384 w 384"/>
              <a:gd name="T15" fmla="*/ 432 h 43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84" h="432">
                <a:moveTo>
                  <a:pt x="384" y="0"/>
                </a:moveTo>
                <a:lnTo>
                  <a:pt x="0" y="0"/>
                </a:lnTo>
                <a:lnTo>
                  <a:pt x="0" y="432"/>
                </a:lnTo>
                <a:lnTo>
                  <a:pt x="144" y="432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6" name="Freeform 20"/>
          <p:cNvSpPr>
            <a:spLocks/>
          </p:cNvSpPr>
          <p:nvPr/>
        </p:nvSpPr>
        <p:spPr bwMode="auto">
          <a:xfrm>
            <a:off x="3276600" y="1981200"/>
            <a:ext cx="762000" cy="1066800"/>
          </a:xfrm>
          <a:custGeom>
            <a:avLst/>
            <a:gdLst>
              <a:gd name="T0" fmla="*/ 762000 w 480"/>
              <a:gd name="T1" fmla="*/ 0 h 768"/>
              <a:gd name="T2" fmla="*/ 0 w 480"/>
              <a:gd name="T3" fmla="*/ 0 h 768"/>
              <a:gd name="T4" fmla="*/ 0 w 480"/>
              <a:gd name="T5" fmla="*/ 1066800 h 768"/>
              <a:gd name="T6" fmla="*/ 381000 w 480"/>
              <a:gd name="T7" fmla="*/ 1066800 h 768"/>
              <a:gd name="T8" fmla="*/ 0 60000 65536"/>
              <a:gd name="T9" fmla="*/ 0 60000 65536"/>
              <a:gd name="T10" fmla="*/ 0 60000 65536"/>
              <a:gd name="T11" fmla="*/ 0 60000 65536"/>
              <a:gd name="T12" fmla="*/ 0 w 480"/>
              <a:gd name="T13" fmla="*/ 0 h 768"/>
              <a:gd name="T14" fmla="*/ 480 w 480"/>
              <a:gd name="T15" fmla="*/ 768 h 7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80" h="768">
                <a:moveTo>
                  <a:pt x="480" y="0"/>
                </a:moveTo>
                <a:lnTo>
                  <a:pt x="0" y="0"/>
                </a:lnTo>
                <a:lnTo>
                  <a:pt x="0" y="768"/>
                </a:lnTo>
                <a:lnTo>
                  <a:pt x="240" y="768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7" name="Rectangle 21"/>
          <p:cNvSpPr>
            <a:spLocks noChangeArrowheads="1"/>
          </p:cNvSpPr>
          <p:nvPr/>
        </p:nvSpPr>
        <p:spPr bwMode="auto">
          <a:xfrm>
            <a:off x="609600" y="2286000"/>
            <a:ext cx="152400" cy="9144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4598" name="Rectangle 22"/>
          <p:cNvSpPr>
            <a:spLocks noChangeArrowheads="1"/>
          </p:cNvSpPr>
          <p:nvPr/>
        </p:nvSpPr>
        <p:spPr bwMode="auto">
          <a:xfrm>
            <a:off x="1143000" y="2286000"/>
            <a:ext cx="303213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I$</a:t>
            </a:r>
          </a:p>
        </p:txBody>
      </p:sp>
      <p:sp>
        <p:nvSpPr>
          <p:cNvPr id="24599" name="Line 23"/>
          <p:cNvSpPr>
            <a:spLocks noChangeShapeType="1"/>
          </p:cNvSpPr>
          <p:nvPr/>
        </p:nvSpPr>
        <p:spPr bwMode="auto">
          <a:xfrm>
            <a:off x="762000" y="2743200"/>
            <a:ext cx="1524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0" name="Freeform 24"/>
          <p:cNvSpPr>
            <a:spLocks/>
          </p:cNvSpPr>
          <p:nvPr/>
        </p:nvSpPr>
        <p:spPr bwMode="auto">
          <a:xfrm>
            <a:off x="914400" y="2514600"/>
            <a:ext cx="228600" cy="304800"/>
          </a:xfrm>
          <a:custGeom>
            <a:avLst/>
            <a:gdLst>
              <a:gd name="T0" fmla="*/ 0 w 192"/>
              <a:gd name="T1" fmla="*/ 304800 h 576"/>
              <a:gd name="T2" fmla="*/ 0 w 192"/>
              <a:gd name="T3" fmla="*/ 0 h 576"/>
              <a:gd name="T4" fmla="*/ 228600 w 192"/>
              <a:gd name="T5" fmla="*/ 0 h 576"/>
              <a:gd name="T6" fmla="*/ 0 60000 65536"/>
              <a:gd name="T7" fmla="*/ 0 60000 65536"/>
              <a:gd name="T8" fmla="*/ 0 60000 65536"/>
              <a:gd name="T9" fmla="*/ 0 w 192"/>
              <a:gd name="T10" fmla="*/ 0 h 576"/>
              <a:gd name="T11" fmla="*/ 192 w 192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576">
                <a:moveTo>
                  <a:pt x="0" y="576"/>
                </a:moveTo>
                <a:lnTo>
                  <a:pt x="0" y="0"/>
                </a:lnTo>
                <a:lnTo>
                  <a:pt x="192" y="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1" name="AutoShape 25"/>
          <p:cNvSpPr>
            <a:spLocks noChangeArrowheads="1"/>
          </p:cNvSpPr>
          <p:nvPr/>
        </p:nvSpPr>
        <p:spPr bwMode="auto">
          <a:xfrm rot="5400000">
            <a:off x="1219200" y="3276600"/>
            <a:ext cx="304800" cy="152400"/>
          </a:xfrm>
          <a:prstGeom prst="flowChartTerminator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2" name="Line 26"/>
          <p:cNvSpPr>
            <a:spLocks noChangeShapeType="1"/>
          </p:cNvSpPr>
          <p:nvPr/>
        </p:nvSpPr>
        <p:spPr bwMode="auto">
          <a:xfrm>
            <a:off x="1447800" y="2438400"/>
            <a:ext cx="6858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3" name="Rectangle 27"/>
          <p:cNvSpPr>
            <a:spLocks noChangeArrowheads="1"/>
          </p:cNvSpPr>
          <p:nvPr/>
        </p:nvSpPr>
        <p:spPr bwMode="auto">
          <a:xfrm>
            <a:off x="2133600" y="2286000"/>
            <a:ext cx="152400" cy="9144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4604" name="Freeform 28"/>
          <p:cNvSpPr>
            <a:spLocks/>
          </p:cNvSpPr>
          <p:nvPr/>
        </p:nvSpPr>
        <p:spPr bwMode="auto">
          <a:xfrm flipV="1">
            <a:off x="914400" y="2819400"/>
            <a:ext cx="228600" cy="152400"/>
          </a:xfrm>
          <a:custGeom>
            <a:avLst/>
            <a:gdLst>
              <a:gd name="T0" fmla="*/ 0 w 192"/>
              <a:gd name="T1" fmla="*/ 152400 h 576"/>
              <a:gd name="T2" fmla="*/ 0 w 192"/>
              <a:gd name="T3" fmla="*/ 0 h 576"/>
              <a:gd name="T4" fmla="*/ 228600 w 192"/>
              <a:gd name="T5" fmla="*/ 0 h 576"/>
              <a:gd name="T6" fmla="*/ 0 60000 65536"/>
              <a:gd name="T7" fmla="*/ 0 60000 65536"/>
              <a:gd name="T8" fmla="*/ 0 60000 65536"/>
              <a:gd name="T9" fmla="*/ 0 w 192"/>
              <a:gd name="T10" fmla="*/ 0 h 576"/>
              <a:gd name="T11" fmla="*/ 192 w 192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576">
                <a:moveTo>
                  <a:pt x="0" y="576"/>
                </a:moveTo>
                <a:lnTo>
                  <a:pt x="0" y="0"/>
                </a:lnTo>
                <a:lnTo>
                  <a:pt x="192" y="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5" name="Freeform 29"/>
          <p:cNvSpPr>
            <a:spLocks/>
          </p:cNvSpPr>
          <p:nvPr/>
        </p:nvSpPr>
        <p:spPr bwMode="auto">
          <a:xfrm>
            <a:off x="1447800" y="2971800"/>
            <a:ext cx="304800" cy="304800"/>
          </a:xfrm>
          <a:custGeom>
            <a:avLst/>
            <a:gdLst>
              <a:gd name="T0" fmla="*/ 0 w 192"/>
              <a:gd name="T1" fmla="*/ 0 h 240"/>
              <a:gd name="T2" fmla="*/ 304800 w 192"/>
              <a:gd name="T3" fmla="*/ 0 h 240"/>
              <a:gd name="T4" fmla="*/ 304800 w 192"/>
              <a:gd name="T5" fmla="*/ 304800 h 240"/>
              <a:gd name="T6" fmla="*/ 0 w 192"/>
              <a:gd name="T7" fmla="*/ 304800 h 240"/>
              <a:gd name="T8" fmla="*/ 0 60000 65536"/>
              <a:gd name="T9" fmla="*/ 0 60000 65536"/>
              <a:gd name="T10" fmla="*/ 0 60000 65536"/>
              <a:gd name="T11" fmla="*/ 0 60000 65536"/>
              <a:gd name="T12" fmla="*/ 0 w 192"/>
              <a:gd name="T13" fmla="*/ 0 h 240"/>
              <a:gd name="T14" fmla="*/ 192 w 192"/>
              <a:gd name="T15" fmla="*/ 240 h 24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92" h="240">
                <a:moveTo>
                  <a:pt x="0" y="0"/>
                </a:moveTo>
                <a:lnTo>
                  <a:pt x="192" y="0"/>
                </a:lnTo>
                <a:lnTo>
                  <a:pt x="192" y="240"/>
                </a:lnTo>
                <a:lnTo>
                  <a:pt x="0" y="24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6" name="Freeform 30"/>
          <p:cNvSpPr>
            <a:spLocks/>
          </p:cNvSpPr>
          <p:nvPr/>
        </p:nvSpPr>
        <p:spPr bwMode="auto">
          <a:xfrm>
            <a:off x="1447800" y="2895600"/>
            <a:ext cx="3048000" cy="533400"/>
          </a:xfrm>
          <a:custGeom>
            <a:avLst/>
            <a:gdLst>
              <a:gd name="T0" fmla="*/ 3048000 w 2160"/>
              <a:gd name="T1" fmla="*/ 0 h 576"/>
              <a:gd name="T2" fmla="*/ 3048000 w 2160"/>
              <a:gd name="T3" fmla="*/ 533400 h 576"/>
              <a:gd name="T4" fmla="*/ 0 w 2160"/>
              <a:gd name="T5" fmla="*/ 533400 h 576"/>
              <a:gd name="T6" fmla="*/ 0 60000 65536"/>
              <a:gd name="T7" fmla="*/ 0 60000 65536"/>
              <a:gd name="T8" fmla="*/ 0 60000 65536"/>
              <a:gd name="T9" fmla="*/ 0 w 2160"/>
              <a:gd name="T10" fmla="*/ 0 h 576"/>
              <a:gd name="T11" fmla="*/ 2160 w 2160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" h="576">
                <a:moveTo>
                  <a:pt x="2160" y="0"/>
                </a:moveTo>
                <a:lnTo>
                  <a:pt x="2160" y="576"/>
                </a:lnTo>
                <a:lnTo>
                  <a:pt x="0" y="576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7" name="Freeform 31"/>
          <p:cNvSpPr>
            <a:spLocks/>
          </p:cNvSpPr>
          <p:nvPr/>
        </p:nvSpPr>
        <p:spPr bwMode="auto">
          <a:xfrm>
            <a:off x="304800" y="2743200"/>
            <a:ext cx="990600" cy="762000"/>
          </a:xfrm>
          <a:custGeom>
            <a:avLst/>
            <a:gdLst>
              <a:gd name="T0" fmla="*/ 990600 w 624"/>
              <a:gd name="T1" fmla="*/ 762000 h 528"/>
              <a:gd name="T2" fmla="*/ 0 w 624"/>
              <a:gd name="T3" fmla="*/ 762000 h 528"/>
              <a:gd name="T4" fmla="*/ 0 w 624"/>
              <a:gd name="T5" fmla="*/ 0 h 528"/>
              <a:gd name="T6" fmla="*/ 304800 w 624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624"/>
              <a:gd name="T13" fmla="*/ 0 h 528"/>
              <a:gd name="T14" fmla="*/ 624 w 624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24" h="528">
                <a:moveTo>
                  <a:pt x="624" y="528"/>
                </a:moveTo>
                <a:lnTo>
                  <a:pt x="0" y="528"/>
                </a:lnTo>
                <a:lnTo>
                  <a:pt x="0" y="0"/>
                </a:lnTo>
                <a:lnTo>
                  <a:pt x="192" y="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8" name="Rectangle 32"/>
          <p:cNvSpPr>
            <a:spLocks noChangeArrowheads="1"/>
          </p:cNvSpPr>
          <p:nvPr/>
        </p:nvSpPr>
        <p:spPr bwMode="auto">
          <a:xfrm>
            <a:off x="1143000" y="2743200"/>
            <a:ext cx="303213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B</a:t>
            </a:r>
          </a:p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P</a:t>
            </a:r>
          </a:p>
        </p:txBody>
      </p:sp>
      <p:sp>
        <p:nvSpPr>
          <p:cNvPr id="24609" name="Line 33"/>
          <p:cNvSpPr>
            <a:spLocks noChangeShapeType="1"/>
          </p:cNvSpPr>
          <p:nvPr/>
        </p:nvSpPr>
        <p:spPr bwMode="auto">
          <a:xfrm>
            <a:off x="4419600" y="2895600"/>
            <a:ext cx="228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10" name="Freeform 34"/>
          <p:cNvSpPr>
            <a:spLocks/>
          </p:cNvSpPr>
          <p:nvPr/>
        </p:nvSpPr>
        <p:spPr bwMode="auto">
          <a:xfrm>
            <a:off x="4953000" y="1981200"/>
            <a:ext cx="1066800" cy="914400"/>
          </a:xfrm>
          <a:custGeom>
            <a:avLst/>
            <a:gdLst>
              <a:gd name="T0" fmla="*/ 838200 w 672"/>
              <a:gd name="T1" fmla="*/ 914400 h 576"/>
              <a:gd name="T2" fmla="*/ 1066800 w 672"/>
              <a:gd name="T3" fmla="*/ 914400 h 576"/>
              <a:gd name="T4" fmla="*/ 1066800 w 672"/>
              <a:gd name="T5" fmla="*/ 0 h 576"/>
              <a:gd name="T6" fmla="*/ 0 w 672"/>
              <a:gd name="T7" fmla="*/ 0 h 576"/>
              <a:gd name="T8" fmla="*/ 0 60000 65536"/>
              <a:gd name="T9" fmla="*/ 0 60000 65536"/>
              <a:gd name="T10" fmla="*/ 0 60000 65536"/>
              <a:gd name="T11" fmla="*/ 0 60000 65536"/>
              <a:gd name="T12" fmla="*/ 0 w 672"/>
              <a:gd name="T13" fmla="*/ 0 h 576"/>
              <a:gd name="T14" fmla="*/ 672 w 672"/>
              <a:gd name="T15" fmla="*/ 576 h 57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2" h="576">
                <a:moveTo>
                  <a:pt x="528" y="576"/>
                </a:moveTo>
                <a:lnTo>
                  <a:pt x="672" y="576"/>
                </a:lnTo>
                <a:lnTo>
                  <a:pt x="672" y="0"/>
                </a:lnTo>
                <a:lnTo>
                  <a:pt x="0" y="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11" name="Rectangle 35"/>
          <p:cNvSpPr>
            <a:spLocks noChangeArrowheads="1"/>
          </p:cNvSpPr>
          <p:nvPr/>
        </p:nvSpPr>
        <p:spPr bwMode="auto">
          <a:xfrm>
            <a:off x="3124200" y="1066800"/>
            <a:ext cx="152400" cy="4572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4612" name="Rectangle 36"/>
          <p:cNvSpPr>
            <a:spLocks noChangeArrowheads="1"/>
          </p:cNvSpPr>
          <p:nvPr/>
        </p:nvSpPr>
        <p:spPr bwMode="auto">
          <a:xfrm>
            <a:off x="3276600" y="1066800"/>
            <a:ext cx="152400" cy="4572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4613" name="Rectangle 37"/>
          <p:cNvSpPr>
            <a:spLocks noChangeArrowheads="1"/>
          </p:cNvSpPr>
          <p:nvPr/>
        </p:nvSpPr>
        <p:spPr bwMode="auto">
          <a:xfrm>
            <a:off x="3429000" y="1066800"/>
            <a:ext cx="152400" cy="4572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4614" name="Rectangle 38"/>
          <p:cNvSpPr>
            <a:spLocks noChangeArrowheads="1"/>
          </p:cNvSpPr>
          <p:nvPr/>
        </p:nvSpPr>
        <p:spPr bwMode="auto">
          <a:xfrm>
            <a:off x="3581400" y="1066800"/>
            <a:ext cx="152400" cy="4572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4615" name="Rectangle 39"/>
          <p:cNvSpPr>
            <a:spLocks noChangeArrowheads="1"/>
          </p:cNvSpPr>
          <p:nvPr/>
        </p:nvSpPr>
        <p:spPr bwMode="auto">
          <a:xfrm>
            <a:off x="3733800" y="1066800"/>
            <a:ext cx="152400" cy="4572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4616" name="Rectangle 40"/>
          <p:cNvSpPr>
            <a:spLocks noChangeArrowheads="1"/>
          </p:cNvSpPr>
          <p:nvPr/>
        </p:nvSpPr>
        <p:spPr bwMode="auto">
          <a:xfrm>
            <a:off x="3886200" y="1066800"/>
            <a:ext cx="152400" cy="4572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4617" name="Rectangle 41"/>
          <p:cNvSpPr>
            <a:spLocks noChangeArrowheads="1"/>
          </p:cNvSpPr>
          <p:nvPr/>
        </p:nvSpPr>
        <p:spPr bwMode="auto">
          <a:xfrm>
            <a:off x="4038600" y="1066800"/>
            <a:ext cx="152400" cy="4572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4618" name="Rectangle 42"/>
          <p:cNvSpPr>
            <a:spLocks noChangeArrowheads="1"/>
          </p:cNvSpPr>
          <p:nvPr/>
        </p:nvSpPr>
        <p:spPr bwMode="auto">
          <a:xfrm>
            <a:off x="4191000" y="1066800"/>
            <a:ext cx="152400" cy="4572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4619" name="Rectangle 43"/>
          <p:cNvSpPr>
            <a:spLocks noChangeArrowheads="1"/>
          </p:cNvSpPr>
          <p:nvPr/>
        </p:nvSpPr>
        <p:spPr bwMode="auto">
          <a:xfrm>
            <a:off x="4343400" y="1066800"/>
            <a:ext cx="152400" cy="4572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4620" name="Rectangle 44"/>
          <p:cNvSpPr>
            <a:spLocks noChangeArrowheads="1"/>
          </p:cNvSpPr>
          <p:nvPr/>
        </p:nvSpPr>
        <p:spPr bwMode="auto">
          <a:xfrm>
            <a:off x="4495800" y="1066800"/>
            <a:ext cx="152400" cy="4572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4621" name="Rectangle 45"/>
          <p:cNvSpPr>
            <a:spLocks noChangeArrowheads="1"/>
          </p:cNvSpPr>
          <p:nvPr/>
        </p:nvSpPr>
        <p:spPr bwMode="auto">
          <a:xfrm>
            <a:off x="4648200" y="1066800"/>
            <a:ext cx="152400" cy="4572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4622" name="Rectangle 46"/>
          <p:cNvSpPr>
            <a:spLocks noChangeArrowheads="1"/>
          </p:cNvSpPr>
          <p:nvPr/>
        </p:nvSpPr>
        <p:spPr bwMode="auto">
          <a:xfrm>
            <a:off x="4800600" y="1066800"/>
            <a:ext cx="152400" cy="4572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4623" name="Rectangle 47"/>
          <p:cNvSpPr>
            <a:spLocks noChangeArrowheads="1"/>
          </p:cNvSpPr>
          <p:nvPr/>
        </p:nvSpPr>
        <p:spPr bwMode="auto">
          <a:xfrm>
            <a:off x="4953000" y="1066800"/>
            <a:ext cx="152400" cy="4572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4624" name="Rectangle 48"/>
          <p:cNvSpPr>
            <a:spLocks noChangeArrowheads="1"/>
          </p:cNvSpPr>
          <p:nvPr/>
        </p:nvSpPr>
        <p:spPr bwMode="auto">
          <a:xfrm>
            <a:off x="5105400" y="1066800"/>
            <a:ext cx="152400" cy="4572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4625" name="Rectangle 49"/>
          <p:cNvSpPr>
            <a:spLocks noChangeArrowheads="1"/>
          </p:cNvSpPr>
          <p:nvPr/>
        </p:nvSpPr>
        <p:spPr bwMode="auto">
          <a:xfrm>
            <a:off x="5257800" y="1066800"/>
            <a:ext cx="152400" cy="4572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4626" name="Rectangle 50"/>
          <p:cNvSpPr>
            <a:spLocks noChangeArrowheads="1"/>
          </p:cNvSpPr>
          <p:nvPr/>
        </p:nvSpPr>
        <p:spPr bwMode="auto">
          <a:xfrm>
            <a:off x="5410200" y="1066800"/>
            <a:ext cx="152400" cy="4572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4627" name="Rectangle 51"/>
          <p:cNvSpPr>
            <a:spLocks noChangeArrowheads="1"/>
          </p:cNvSpPr>
          <p:nvPr/>
        </p:nvSpPr>
        <p:spPr bwMode="auto">
          <a:xfrm>
            <a:off x="5562600" y="1066800"/>
            <a:ext cx="152400" cy="4572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4628" name="Rectangle 52"/>
          <p:cNvSpPr>
            <a:spLocks noChangeArrowheads="1"/>
          </p:cNvSpPr>
          <p:nvPr/>
        </p:nvSpPr>
        <p:spPr bwMode="auto">
          <a:xfrm>
            <a:off x="5715000" y="1066800"/>
            <a:ext cx="152400" cy="4572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4629" name="Rectangle 53"/>
          <p:cNvSpPr>
            <a:spLocks noChangeArrowheads="1"/>
          </p:cNvSpPr>
          <p:nvPr/>
        </p:nvSpPr>
        <p:spPr bwMode="auto">
          <a:xfrm>
            <a:off x="3124200" y="1066800"/>
            <a:ext cx="27432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b="1">
                <a:solidFill>
                  <a:schemeClr val="bg1"/>
                </a:solidFill>
                <a:latin typeface="Calibri" pitchFamily="34" charset="0"/>
              </a:rPr>
              <a:t>insn buffer</a:t>
            </a:r>
          </a:p>
        </p:txBody>
      </p:sp>
      <p:sp>
        <p:nvSpPr>
          <p:cNvPr id="24630" name="Freeform 54"/>
          <p:cNvSpPr>
            <a:spLocks/>
          </p:cNvSpPr>
          <p:nvPr/>
        </p:nvSpPr>
        <p:spPr bwMode="auto">
          <a:xfrm>
            <a:off x="2286000" y="1295400"/>
            <a:ext cx="838200" cy="1143000"/>
          </a:xfrm>
          <a:custGeom>
            <a:avLst/>
            <a:gdLst>
              <a:gd name="T0" fmla="*/ 0 w 528"/>
              <a:gd name="T1" fmla="*/ 1143000 h 720"/>
              <a:gd name="T2" fmla="*/ 228600 w 528"/>
              <a:gd name="T3" fmla="*/ 1143000 h 720"/>
              <a:gd name="T4" fmla="*/ 228600 w 528"/>
              <a:gd name="T5" fmla="*/ 0 h 720"/>
              <a:gd name="T6" fmla="*/ 838200 w 528"/>
              <a:gd name="T7" fmla="*/ 0 h 720"/>
              <a:gd name="T8" fmla="*/ 0 60000 65536"/>
              <a:gd name="T9" fmla="*/ 0 60000 65536"/>
              <a:gd name="T10" fmla="*/ 0 60000 65536"/>
              <a:gd name="T11" fmla="*/ 0 60000 65536"/>
              <a:gd name="T12" fmla="*/ 0 w 528"/>
              <a:gd name="T13" fmla="*/ 0 h 720"/>
              <a:gd name="T14" fmla="*/ 528 w 528"/>
              <a:gd name="T15" fmla="*/ 720 h 72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28" h="720">
                <a:moveTo>
                  <a:pt x="0" y="720"/>
                </a:moveTo>
                <a:lnTo>
                  <a:pt x="144" y="720"/>
                </a:lnTo>
                <a:lnTo>
                  <a:pt x="144" y="0"/>
                </a:lnTo>
                <a:lnTo>
                  <a:pt x="528" y="0"/>
                </a:lnTo>
              </a:path>
            </a:pathLst>
          </a:custGeom>
          <a:noFill/>
          <a:ln w="28575">
            <a:solidFill>
              <a:srgbClr val="FF090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31" name="Freeform 55"/>
          <p:cNvSpPr>
            <a:spLocks/>
          </p:cNvSpPr>
          <p:nvPr/>
        </p:nvSpPr>
        <p:spPr bwMode="auto">
          <a:xfrm>
            <a:off x="2895600" y="1524000"/>
            <a:ext cx="1828800" cy="914400"/>
          </a:xfrm>
          <a:custGeom>
            <a:avLst/>
            <a:gdLst>
              <a:gd name="T0" fmla="*/ 1828800 w 1152"/>
              <a:gd name="T1" fmla="*/ 0 h 576"/>
              <a:gd name="T2" fmla="*/ 1828800 w 1152"/>
              <a:gd name="T3" fmla="*/ 228600 h 576"/>
              <a:gd name="T4" fmla="*/ 0 w 1152"/>
              <a:gd name="T5" fmla="*/ 228600 h 576"/>
              <a:gd name="T6" fmla="*/ 0 w 1152"/>
              <a:gd name="T7" fmla="*/ 914400 h 576"/>
              <a:gd name="T8" fmla="*/ 762000 w 1152"/>
              <a:gd name="T9" fmla="*/ 914400 h 57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52"/>
              <a:gd name="T16" fmla="*/ 0 h 576"/>
              <a:gd name="T17" fmla="*/ 1152 w 1152"/>
              <a:gd name="T18" fmla="*/ 576 h 57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52" h="576">
                <a:moveTo>
                  <a:pt x="1152" y="0"/>
                </a:moveTo>
                <a:lnTo>
                  <a:pt x="1152" y="144"/>
                </a:lnTo>
                <a:lnTo>
                  <a:pt x="0" y="144"/>
                </a:lnTo>
                <a:lnTo>
                  <a:pt x="0" y="576"/>
                </a:lnTo>
                <a:lnTo>
                  <a:pt x="480" y="576"/>
                </a:lnTo>
              </a:path>
            </a:pathLst>
          </a:custGeom>
          <a:noFill/>
          <a:ln w="28575">
            <a:solidFill>
              <a:srgbClr val="6B02FF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32" name="Text Box 56"/>
          <p:cNvSpPr txBox="1">
            <a:spLocks noChangeArrowheads="1"/>
          </p:cNvSpPr>
          <p:nvPr/>
        </p:nvSpPr>
        <p:spPr bwMode="auto">
          <a:xfrm>
            <a:off x="2743200" y="2909888"/>
            <a:ext cx="293688" cy="3698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b="1">
                <a:solidFill>
                  <a:srgbClr val="6B02FF"/>
                </a:solidFill>
                <a:latin typeface="Calibri" pitchFamily="34" charset="0"/>
              </a:rPr>
              <a:t>S</a:t>
            </a:r>
          </a:p>
        </p:txBody>
      </p:sp>
      <p:sp>
        <p:nvSpPr>
          <p:cNvPr id="24633" name="Text Box 57"/>
          <p:cNvSpPr txBox="1">
            <a:spLocks noChangeArrowheads="1"/>
          </p:cNvSpPr>
          <p:nvPr/>
        </p:nvSpPr>
        <p:spPr bwMode="auto">
          <a:xfrm>
            <a:off x="2317750" y="2909888"/>
            <a:ext cx="330200" cy="3698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b="1">
                <a:solidFill>
                  <a:srgbClr val="FF0909"/>
                </a:solidFill>
                <a:latin typeface="Calibri" pitchFamily="34" charset="0"/>
              </a:rPr>
              <a:t>D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2819400" y="2286000"/>
            <a:ext cx="3429000" cy="914400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b="1">
              <a:solidFill>
                <a:schemeClr val="accent1"/>
              </a:solidFill>
              <a:latin typeface="Calibri" pitchFamily="34" charset="0"/>
            </a:endParaRPr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762000" y="2286000"/>
            <a:ext cx="1828800" cy="914400"/>
          </a:xfrm>
          <a:prstGeom prst="rect">
            <a:avLst/>
          </a:prstGeom>
          <a:solidFill>
            <a:schemeClr val="hlink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534400" cy="685800"/>
          </a:xfrm>
        </p:spPr>
        <p:txBody>
          <a:bodyPr/>
          <a:lstStyle/>
          <a:p>
            <a:pPr eaLnBrk="1" hangingPunct="1"/>
            <a:r>
              <a:rPr lang="en-US"/>
              <a:t>Dispatch and Issue with Floating-Point</a:t>
            </a: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4038600" y="1905000"/>
            <a:ext cx="914400" cy="3048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regfile</a:t>
            </a:r>
          </a:p>
        </p:txBody>
      </p:sp>
      <p:sp>
        <p:nvSpPr>
          <p:cNvPr id="25606" name="Freeform 6"/>
          <p:cNvSpPr>
            <a:spLocks/>
          </p:cNvSpPr>
          <p:nvPr/>
        </p:nvSpPr>
        <p:spPr bwMode="auto">
          <a:xfrm>
            <a:off x="4114800" y="2590800"/>
            <a:ext cx="304800" cy="609600"/>
          </a:xfrm>
          <a:custGeom>
            <a:avLst/>
            <a:gdLst>
              <a:gd name="T0" fmla="*/ 0 w 384"/>
              <a:gd name="T1" fmla="*/ 0 h 768"/>
              <a:gd name="T2" fmla="*/ 0 w 384"/>
              <a:gd name="T3" fmla="*/ 228600 h 768"/>
              <a:gd name="T4" fmla="*/ 67469 w 384"/>
              <a:gd name="T5" fmla="*/ 306387 h 768"/>
              <a:gd name="T6" fmla="*/ 0 w 384"/>
              <a:gd name="T7" fmla="*/ 381000 h 768"/>
              <a:gd name="T8" fmla="*/ 0 w 384"/>
              <a:gd name="T9" fmla="*/ 609600 h 768"/>
              <a:gd name="T10" fmla="*/ 304800 w 384"/>
              <a:gd name="T11" fmla="*/ 457200 h 768"/>
              <a:gd name="T12" fmla="*/ 304800 w 384"/>
              <a:gd name="T13" fmla="*/ 152400 h 768"/>
              <a:gd name="T14" fmla="*/ 0 w 384"/>
              <a:gd name="T15" fmla="*/ 0 h 76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384"/>
              <a:gd name="T25" fmla="*/ 0 h 768"/>
              <a:gd name="T26" fmla="*/ 384 w 384"/>
              <a:gd name="T27" fmla="*/ 768 h 768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84" h="768">
                <a:moveTo>
                  <a:pt x="0" y="0"/>
                </a:moveTo>
                <a:lnTo>
                  <a:pt x="0" y="288"/>
                </a:lnTo>
                <a:lnTo>
                  <a:pt x="85" y="386"/>
                </a:lnTo>
                <a:lnTo>
                  <a:pt x="0" y="480"/>
                </a:lnTo>
                <a:lnTo>
                  <a:pt x="0" y="768"/>
                </a:lnTo>
                <a:lnTo>
                  <a:pt x="384" y="576"/>
                </a:lnTo>
                <a:lnTo>
                  <a:pt x="384" y="192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7" name="Rectangle 7"/>
          <p:cNvSpPr>
            <a:spLocks noChangeArrowheads="1"/>
          </p:cNvSpPr>
          <p:nvPr/>
        </p:nvSpPr>
        <p:spPr bwMode="auto">
          <a:xfrm>
            <a:off x="4648200" y="2286000"/>
            <a:ext cx="304800" cy="7620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D$</a:t>
            </a:r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5334000" y="2895600"/>
            <a:ext cx="3048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9" name="Line 9"/>
          <p:cNvSpPr>
            <a:spLocks noChangeShapeType="1"/>
          </p:cNvSpPr>
          <p:nvPr/>
        </p:nvSpPr>
        <p:spPr bwMode="auto">
          <a:xfrm>
            <a:off x="5334000" y="3124200"/>
            <a:ext cx="3048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0" name="Rectangle 10"/>
          <p:cNvSpPr>
            <a:spLocks noChangeArrowheads="1"/>
          </p:cNvSpPr>
          <p:nvPr/>
        </p:nvSpPr>
        <p:spPr bwMode="auto">
          <a:xfrm>
            <a:off x="5181600" y="2286000"/>
            <a:ext cx="152400" cy="9144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5611" name="Line 11"/>
          <p:cNvSpPr>
            <a:spLocks noChangeShapeType="1"/>
          </p:cNvSpPr>
          <p:nvPr/>
        </p:nvSpPr>
        <p:spPr bwMode="auto">
          <a:xfrm>
            <a:off x="4953000" y="2895600"/>
            <a:ext cx="228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2" name="Line 12"/>
          <p:cNvSpPr>
            <a:spLocks noChangeShapeType="1"/>
          </p:cNvSpPr>
          <p:nvPr/>
        </p:nvSpPr>
        <p:spPr bwMode="auto">
          <a:xfrm>
            <a:off x="3810000" y="2743200"/>
            <a:ext cx="3048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3" name="Line 13"/>
          <p:cNvSpPr>
            <a:spLocks noChangeShapeType="1"/>
          </p:cNvSpPr>
          <p:nvPr/>
        </p:nvSpPr>
        <p:spPr bwMode="auto">
          <a:xfrm>
            <a:off x="3810000" y="3048000"/>
            <a:ext cx="3048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4" name="Freeform 14"/>
          <p:cNvSpPr>
            <a:spLocks/>
          </p:cNvSpPr>
          <p:nvPr/>
        </p:nvSpPr>
        <p:spPr bwMode="auto">
          <a:xfrm>
            <a:off x="3886200" y="2438400"/>
            <a:ext cx="762000" cy="304800"/>
          </a:xfrm>
          <a:custGeom>
            <a:avLst/>
            <a:gdLst>
              <a:gd name="T0" fmla="*/ 0 w 192"/>
              <a:gd name="T1" fmla="*/ 304800 h 576"/>
              <a:gd name="T2" fmla="*/ 0 w 192"/>
              <a:gd name="T3" fmla="*/ 0 h 576"/>
              <a:gd name="T4" fmla="*/ 762000 w 192"/>
              <a:gd name="T5" fmla="*/ 0 h 576"/>
              <a:gd name="T6" fmla="*/ 0 60000 65536"/>
              <a:gd name="T7" fmla="*/ 0 60000 65536"/>
              <a:gd name="T8" fmla="*/ 0 60000 65536"/>
              <a:gd name="T9" fmla="*/ 0 w 192"/>
              <a:gd name="T10" fmla="*/ 0 h 576"/>
              <a:gd name="T11" fmla="*/ 192 w 192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576">
                <a:moveTo>
                  <a:pt x="0" y="576"/>
                </a:moveTo>
                <a:lnTo>
                  <a:pt x="0" y="0"/>
                </a:lnTo>
                <a:lnTo>
                  <a:pt x="192" y="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5" name="AutoShape 15"/>
          <p:cNvSpPr>
            <a:spLocks noChangeArrowheads="1"/>
          </p:cNvSpPr>
          <p:nvPr/>
        </p:nvSpPr>
        <p:spPr bwMode="auto">
          <a:xfrm rot="5400000">
            <a:off x="5524500" y="2933700"/>
            <a:ext cx="381000" cy="152400"/>
          </a:xfrm>
          <a:prstGeom prst="flowChartTerminator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6" name="Freeform 16"/>
          <p:cNvSpPr>
            <a:spLocks/>
          </p:cNvSpPr>
          <p:nvPr/>
        </p:nvSpPr>
        <p:spPr bwMode="auto">
          <a:xfrm flipV="1">
            <a:off x="4495800" y="2895600"/>
            <a:ext cx="685800" cy="228600"/>
          </a:xfrm>
          <a:custGeom>
            <a:avLst/>
            <a:gdLst>
              <a:gd name="T0" fmla="*/ 0 w 192"/>
              <a:gd name="T1" fmla="*/ 228600 h 576"/>
              <a:gd name="T2" fmla="*/ 0 w 192"/>
              <a:gd name="T3" fmla="*/ 0 h 576"/>
              <a:gd name="T4" fmla="*/ 685800 w 192"/>
              <a:gd name="T5" fmla="*/ 0 h 576"/>
              <a:gd name="T6" fmla="*/ 0 60000 65536"/>
              <a:gd name="T7" fmla="*/ 0 60000 65536"/>
              <a:gd name="T8" fmla="*/ 0 60000 65536"/>
              <a:gd name="T9" fmla="*/ 0 w 192"/>
              <a:gd name="T10" fmla="*/ 0 h 576"/>
              <a:gd name="T11" fmla="*/ 192 w 192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576">
                <a:moveTo>
                  <a:pt x="0" y="576"/>
                </a:moveTo>
                <a:lnTo>
                  <a:pt x="0" y="0"/>
                </a:lnTo>
                <a:lnTo>
                  <a:pt x="192" y="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7" name="Freeform 17"/>
          <p:cNvSpPr>
            <a:spLocks/>
          </p:cNvSpPr>
          <p:nvPr/>
        </p:nvSpPr>
        <p:spPr bwMode="auto">
          <a:xfrm>
            <a:off x="3429000" y="2133600"/>
            <a:ext cx="609600" cy="609600"/>
          </a:xfrm>
          <a:custGeom>
            <a:avLst/>
            <a:gdLst>
              <a:gd name="T0" fmla="*/ 609600 w 384"/>
              <a:gd name="T1" fmla="*/ 0 h 432"/>
              <a:gd name="T2" fmla="*/ 0 w 384"/>
              <a:gd name="T3" fmla="*/ 0 h 432"/>
              <a:gd name="T4" fmla="*/ 0 w 384"/>
              <a:gd name="T5" fmla="*/ 609600 h 432"/>
              <a:gd name="T6" fmla="*/ 228600 w 384"/>
              <a:gd name="T7" fmla="*/ 609600 h 432"/>
              <a:gd name="T8" fmla="*/ 0 60000 65536"/>
              <a:gd name="T9" fmla="*/ 0 60000 65536"/>
              <a:gd name="T10" fmla="*/ 0 60000 65536"/>
              <a:gd name="T11" fmla="*/ 0 60000 65536"/>
              <a:gd name="T12" fmla="*/ 0 w 384"/>
              <a:gd name="T13" fmla="*/ 0 h 432"/>
              <a:gd name="T14" fmla="*/ 384 w 384"/>
              <a:gd name="T15" fmla="*/ 432 h 43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84" h="432">
                <a:moveTo>
                  <a:pt x="384" y="0"/>
                </a:moveTo>
                <a:lnTo>
                  <a:pt x="0" y="0"/>
                </a:lnTo>
                <a:lnTo>
                  <a:pt x="0" y="432"/>
                </a:lnTo>
                <a:lnTo>
                  <a:pt x="144" y="432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8" name="Freeform 18"/>
          <p:cNvSpPr>
            <a:spLocks/>
          </p:cNvSpPr>
          <p:nvPr/>
        </p:nvSpPr>
        <p:spPr bwMode="auto">
          <a:xfrm>
            <a:off x="3276600" y="1981200"/>
            <a:ext cx="762000" cy="1066800"/>
          </a:xfrm>
          <a:custGeom>
            <a:avLst/>
            <a:gdLst>
              <a:gd name="T0" fmla="*/ 762000 w 480"/>
              <a:gd name="T1" fmla="*/ 0 h 768"/>
              <a:gd name="T2" fmla="*/ 0 w 480"/>
              <a:gd name="T3" fmla="*/ 0 h 768"/>
              <a:gd name="T4" fmla="*/ 0 w 480"/>
              <a:gd name="T5" fmla="*/ 1066800 h 768"/>
              <a:gd name="T6" fmla="*/ 381000 w 480"/>
              <a:gd name="T7" fmla="*/ 1066800 h 768"/>
              <a:gd name="T8" fmla="*/ 0 60000 65536"/>
              <a:gd name="T9" fmla="*/ 0 60000 65536"/>
              <a:gd name="T10" fmla="*/ 0 60000 65536"/>
              <a:gd name="T11" fmla="*/ 0 60000 65536"/>
              <a:gd name="T12" fmla="*/ 0 w 480"/>
              <a:gd name="T13" fmla="*/ 0 h 768"/>
              <a:gd name="T14" fmla="*/ 480 w 480"/>
              <a:gd name="T15" fmla="*/ 768 h 7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80" h="768">
                <a:moveTo>
                  <a:pt x="480" y="0"/>
                </a:moveTo>
                <a:lnTo>
                  <a:pt x="0" y="0"/>
                </a:lnTo>
                <a:lnTo>
                  <a:pt x="0" y="768"/>
                </a:lnTo>
                <a:lnTo>
                  <a:pt x="240" y="768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9" name="Rectangle 19"/>
          <p:cNvSpPr>
            <a:spLocks noChangeArrowheads="1"/>
          </p:cNvSpPr>
          <p:nvPr/>
        </p:nvSpPr>
        <p:spPr bwMode="auto">
          <a:xfrm>
            <a:off x="609600" y="2286000"/>
            <a:ext cx="152400" cy="9144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5620" name="Rectangle 20"/>
          <p:cNvSpPr>
            <a:spLocks noChangeArrowheads="1"/>
          </p:cNvSpPr>
          <p:nvPr/>
        </p:nvSpPr>
        <p:spPr bwMode="auto">
          <a:xfrm>
            <a:off x="1143000" y="2286000"/>
            <a:ext cx="303213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I$</a:t>
            </a:r>
          </a:p>
        </p:txBody>
      </p:sp>
      <p:sp>
        <p:nvSpPr>
          <p:cNvPr id="25621" name="Line 21"/>
          <p:cNvSpPr>
            <a:spLocks noChangeShapeType="1"/>
          </p:cNvSpPr>
          <p:nvPr/>
        </p:nvSpPr>
        <p:spPr bwMode="auto">
          <a:xfrm>
            <a:off x="762000" y="2743200"/>
            <a:ext cx="1524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22" name="Freeform 22"/>
          <p:cNvSpPr>
            <a:spLocks/>
          </p:cNvSpPr>
          <p:nvPr/>
        </p:nvSpPr>
        <p:spPr bwMode="auto">
          <a:xfrm>
            <a:off x="914400" y="2514600"/>
            <a:ext cx="228600" cy="304800"/>
          </a:xfrm>
          <a:custGeom>
            <a:avLst/>
            <a:gdLst>
              <a:gd name="T0" fmla="*/ 0 w 192"/>
              <a:gd name="T1" fmla="*/ 304800 h 576"/>
              <a:gd name="T2" fmla="*/ 0 w 192"/>
              <a:gd name="T3" fmla="*/ 0 h 576"/>
              <a:gd name="T4" fmla="*/ 228600 w 192"/>
              <a:gd name="T5" fmla="*/ 0 h 576"/>
              <a:gd name="T6" fmla="*/ 0 60000 65536"/>
              <a:gd name="T7" fmla="*/ 0 60000 65536"/>
              <a:gd name="T8" fmla="*/ 0 60000 65536"/>
              <a:gd name="T9" fmla="*/ 0 w 192"/>
              <a:gd name="T10" fmla="*/ 0 h 576"/>
              <a:gd name="T11" fmla="*/ 192 w 192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576">
                <a:moveTo>
                  <a:pt x="0" y="576"/>
                </a:moveTo>
                <a:lnTo>
                  <a:pt x="0" y="0"/>
                </a:lnTo>
                <a:lnTo>
                  <a:pt x="192" y="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23" name="AutoShape 23"/>
          <p:cNvSpPr>
            <a:spLocks noChangeArrowheads="1"/>
          </p:cNvSpPr>
          <p:nvPr/>
        </p:nvSpPr>
        <p:spPr bwMode="auto">
          <a:xfrm rot="5400000">
            <a:off x="1219200" y="3276600"/>
            <a:ext cx="304800" cy="152400"/>
          </a:xfrm>
          <a:prstGeom prst="flowChartTerminator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24" name="Line 24"/>
          <p:cNvSpPr>
            <a:spLocks noChangeShapeType="1"/>
          </p:cNvSpPr>
          <p:nvPr/>
        </p:nvSpPr>
        <p:spPr bwMode="auto">
          <a:xfrm>
            <a:off x="1447800" y="2438400"/>
            <a:ext cx="6858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25" name="Rectangle 25"/>
          <p:cNvSpPr>
            <a:spLocks noChangeArrowheads="1"/>
          </p:cNvSpPr>
          <p:nvPr/>
        </p:nvSpPr>
        <p:spPr bwMode="auto">
          <a:xfrm>
            <a:off x="2133600" y="2286000"/>
            <a:ext cx="152400" cy="9144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5626" name="Freeform 26"/>
          <p:cNvSpPr>
            <a:spLocks/>
          </p:cNvSpPr>
          <p:nvPr/>
        </p:nvSpPr>
        <p:spPr bwMode="auto">
          <a:xfrm flipV="1">
            <a:off x="914400" y="2819400"/>
            <a:ext cx="228600" cy="152400"/>
          </a:xfrm>
          <a:custGeom>
            <a:avLst/>
            <a:gdLst>
              <a:gd name="T0" fmla="*/ 0 w 192"/>
              <a:gd name="T1" fmla="*/ 152400 h 576"/>
              <a:gd name="T2" fmla="*/ 0 w 192"/>
              <a:gd name="T3" fmla="*/ 0 h 576"/>
              <a:gd name="T4" fmla="*/ 228600 w 192"/>
              <a:gd name="T5" fmla="*/ 0 h 576"/>
              <a:gd name="T6" fmla="*/ 0 60000 65536"/>
              <a:gd name="T7" fmla="*/ 0 60000 65536"/>
              <a:gd name="T8" fmla="*/ 0 60000 65536"/>
              <a:gd name="T9" fmla="*/ 0 w 192"/>
              <a:gd name="T10" fmla="*/ 0 h 576"/>
              <a:gd name="T11" fmla="*/ 192 w 192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576">
                <a:moveTo>
                  <a:pt x="0" y="576"/>
                </a:moveTo>
                <a:lnTo>
                  <a:pt x="0" y="0"/>
                </a:lnTo>
                <a:lnTo>
                  <a:pt x="192" y="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27" name="Freeform 27"/>
          <p:cNvSpPr>
            <a:spLocks/>
          </p:cNvSpPr>
          <p:nvPr/>
        </p:nvSpPr>
        <p:spPr bwMode="auto">
          <a:xfrm>
            <a:off x="1447800" y="2971800"/>
            <a:ext cx="304800" cy="304800"/>
          </a:xfrm>
          <a:custGeom>
            <a:avLst/>
            <a:gdLst>
              <a:gd name="T0" fmla="*/ 0 w 192"/>
              <a:gd name="T1" fmla="*/ 0 h 240"/>
              <a:gd name="T2" fmla="*/ 304800 w 192"/>
              <a:gd name="T3" fmla="*/ 0 h 240"/>
              <a:gd name="T4" fmla="*/ 304800 w 192"/>
              <a:gd name="T5" fmla="*/ 304800 h 240"/>
              <a:gd name="T6" fmla="*/ 0 w 192"/>
              <a:gd name="T7" fmla="*/ 304800 h 240"/>
              <a:gd name="T8" fmla="*/ 0 60000 65536"/>
              <a:gd name="T9" fmla="*/ 0 60000 65536"/>
              <a:gd name="T10" fmla="*/ 0 60000 65536"/>
              <a:gd name="T11" fmla="*/ 0 60000 65536"/>
              <a:gd name="T12" fmla="*/ 0 w 192"/>
              <a:gd name="T13" fmla="*/ 0 h 240"/>
              <a:gd name="T14" fmla="*/ 192 w 192"/>
              <a:gd name="T15" fmla="*/ 240 h 24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92" h="240">
                <a:moveTo>
                  <a:pt x="0" y="0"/>
                </a:moveTo>
                <a:lnTo>
                  <a:pt x="192" y="0"/>
                </a:lnTo>
                <a:lnTo>
                  <a:pt x="192" y="240"/>
                </a:lnTo>
                <a:lnTo>
                  <a:pt x="0" y="24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28" name="Freeform 28"/>
          <p:cNvSpPr>
            <a:spLocks/>
          </p:cNvSpPr>
          <p:nvPr/>
        </p:nvSpPr>
        <p:spPr bwMode="auto">
          <a:xfrm>
            <a:off x="1447800" y="2895600"/>
            <a:ext cx="3048000" cy="533400"/>
          </a:xfrm>
          <a:custGeom>
            <a:avLst/>
            <a:gdLst>
              <a:gd name="T0" fmla="*/ 3048000 w 2160"/>
              <a:gd name="T1" fmla="*/ 0 h 576"/>
              <a:gd name="T2" fmla="*/ 3048000 w 2160"/>
              <a:gd name="T3" fmla="*/ 533400 h 576"/>
              <a:gd name="T4" fmla="*/ 0 w 2160"/>
              <a:gd name="T5" fmla="*/ 533400 h 576"/>
              <a:gd name="T6" fmla="*/ 0 60000 65536"/>
              <a:gd name="T7" fmla="*/ 0 60000 65536"/>
              <a:gd name="T8" fmla="*/ 0 60000 65536"/>
              <a:gd name="T9" fmla="*/ 0 w 2160"/>
              <a:gd name="T10" fmla="*/ 0 h 576"/>
              <a:gd name="T11" fmla="*/ 2160 w 2160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" h="576">
                <a:moveTo>
                  <a:pt x="2160" y="0"/>
                </a:moveTo>
                <a:lnTo>
                  <a:pt x="2160" y="576"/>
                </a:lnTo>
                <a:lnTo>
                  <a:pt x="0" y="576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29" name="Freeform 29"/>
          <p:cNvSpPr>
            <a:spLocks/>
          </p:cNvSpPr>
          <p:nvPr/>
        </p:nvSpPr>
        <p:spPr bwMode="auto">
          <a:xfrm>
            <a:off x="304800" y="2743200"/>
            <a:ext cx="990600" cy="762000"/>
          </a:xfrm>
          <a:custGeom>
            <a:avLst/>
            <a:gdLst>
              <a:gd name="T0" fmla="*/ 990600 w 624"/>
              <a:gd name="T1" fmla="*/ 762000 h 528"/>
              <a:gd name="T2" fmla="*/ 0 w 624"/>
              <a:gd name="T3" fmla="*/ 762000 h 528"/>
              <a:gd name="T4" fmla="*/ 0 w 624"/>
              <a:gd name="T5" fmla="*/ 0 h 528"/>
              <a:gd name="T6" fmla="*/ 304800 w 624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624"/>
              <a:gd name="T13" fmla="*/ 0 h 528"/>
              <a:gd name="T14" fmla="*/ 624 w 624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24" h="528">
                <a:moveTo>
                  <a:pt x="624" y="528"/>
                </a:moveTo>
                <a:lnTo>
                  <a:pt x="0" y="528"/>
                </a:lnTo>
                <a:lnTo>
                  <a:pt x="0" y="0"/>
                </a:lnTo>
                <a:lnTo>
                  <a:pt x="192" y="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30" name="Rectangle 30"/>
          <p:cNvSpPr>
            <a:spLocks noChangeArrowheads="1"/>
          </p:cNvSpPr>
          <p:nvPr/>
        </p:nvSpPr>
        <p:spPr bwMode="auto">
          <a:xfrm>
            <a:off x="1143000" y="2743200"/>
            <a:ext cx="303213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B</a:t>
            </a:r>
          </a:p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P</a:t>
            </a:r>
          </a:p>
        </p:txBody>
      </p:sp>
      <p:sp>
        <p:nvSpPr>
          <p:cNvPr id="25631" name="Line 31"/>
          <p:cNvSpPr>
            <a:spLocks noChangeShapeType="1"/>
          </p:cNvSpPr>
          <p:nvPr/>
        </p:nvSpPr>
        <p:spPr bwMode="auto">
          <a:xfrm>
            <a:off x="4419600" y="2895600"/>
            <a:ext cx="228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32" name="Freeform 32"/>
          <p:cNvSpPr>
            <a:spLocks/>
          </p:cNvSpPr>
          <p:nvPr/>
        </p:nvSpPr>
        <p:spPr bwMode="auto">
          <a:xfrm>
            <a:off x="4953000" y="1981200"/>
            <a:ext cx="1066800" cy="914400"/>
          </a:xfrm>
          <a:custGeom>
            <a:avLst/>
            <a:gdLst>
              <a:gd name="T0" fmla="*/ 838200 w 672"/>
              <a:gd name="T1" fmla="*/ 914400 h 576"/>
              <a:gd name="T2" fmla="*/ 1066800 w 672"/>
              <a:gd name="T3" fmla="*/ 914400 h 576"/>
              <a:gd name="T4" fmla="*/ 1066800 w 672"/>
              <a:gd name="T5" fmla="*/ 0 h 576"/>
              <a:gd name="T6" fmla="*/ 0 w 672"/>
              <a:gd name="T7" fmla="*/ 0 h 576"/>
              <a:gd name="T8" fmla="*/ 0 60000 65536"/>
              <a:gd name="T9" fmla="*/ 0 60000 65536"/>
              <a:gd name="T10" fmla="*/ 0 60000 65536"/>
              <a:gd name="T11" fmla="*/ 0 60000 65536"/>
              <a:gd name="T12" fmla="*/ 0 w 672"/>
              <a:gd name="T13" fmla="*/ 0 h 576"/>
              <a:gd name="T14" fmla="*/ 672 w 672"/>
              <a:gd name="T15" fmla="*/ 576 h 57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2" h="576">
                <a:moveTo>
                  <a:pt x="528" y="576"/>
                </a:moveTo>
                <a:lnTo>
                  <a:pt x="672" y="576"/>
                </a:lnTo>
                <a:lnTo>
                  <a:pt x="672" y="0"/>
                </a:lnTo>
                <a:lnTo>
                  <a:pt x="0" y="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33" name="Rectangle 33"/>
          <p:cNvSpPr>
            <a:spLocks noChangeArrowheads="1"/>
          </p:cNvSpPr>
          <p:nvPr/>
        </p:nvSpPr>
        <p:spPr bwMode="auto">
          <a:xfrm>
            <a:off x="3124200" y="1066800"/>
            <a:ext cx="152400" cy="4572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5634" name="Rectangle 34"/>
          <p:cNvSpPr>
            <a:spLocks noChangeArrowheads="1"/>
          </p:cNvSpPr>
          <p:nvPr/>
        </p:nvSpPr>
        <p:spPr bwMode="auto">
          <a:xfrm>
            <a:off x="3276600" y="1066800"/>
            <a:ext cx="152400" cy="4572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5635" name="Rectangle 35"/>
          <p:cNvSpPr>
            <a:spLocks noChangeArrowheads="1"/>
          </p:cNvSpPr>
          <p:nvPr/>
        </p:nvSpPr>
        <p:spPr bwMode="auto">
          <a:xfrm>
            <a:off x="3429000" y="1066800"/>
            <a:ext cx="152400" cy="4572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5636" name="Rectangle 36"/>
          <p:cNvSpPr>
            <a:spLocks noChangeArrowheads="1"/>
          </p:cNvSpPr>
          <p:nvPr/>
        </p:nvSpPr>
        <p:spPr bwMode="auto">
          <a:xfrm>
            <a:off x="3581400" y="1066800"/>
            <a:ext cx="152400" cy="4572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5637" name="Rectangle 37"/>
          <p:cNvSpPr>
            <a:spLocks noChangeArrowheads="1"/>
          </p:cNvSpPr>
          <p:nvPr/>
        </p:nvSpPr>
        <p:spPr bwMode="auto">
          <a:xfrm>
            <a:off x="3733800" y="1066800"/>
            <a:ext cx="152400" cy="4572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5638" name="Rectangle 38"/>
          <p:cNvSpPr>
            <a:spLocks noChangeArrowheads="1"/>
          </p:cNvSpPr>
          <p:nvPr/>
        </p:nvSpPr>
        <p:spPr bwMode="auto">
          <a:xfrm>
            <a:off x="3886200" y="1066800"/>
            <a:ext cx="152400" cy="4572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5639" name="Rectangle 39"/>
          <p:cNvSpPr>
            <a:spLocks noChangeArrowheads="1"/>
          </p:cNvSpPr>
          <p:nvPr/>
        </p:nvSpPr>
        <p:spPr bwMode="auto">
          <a:xfrm>
            <a:off x="4038600" y="1066800"/>
            <a:ext cx="152400" cy="4572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5640" name="Rectangle 40"/>
          <p:cNvSpPr>
            <a:spLocks noChangeArrowheads="1"/>
          </p:cNvSpPr>
          <p:nvPr/>
        </p:nvSpPr>
        <p:spPr bwMode="auto">
          <a:xfrm>
            <a:off x="4191000" y="1066800"/>
            <a:ext cx="152400" cy="4572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5641" name="Rectangle 41"/>
          <p:cNvSpPr>
            <a:spLocks noChangeArrowheads="1"/>
          </p:cNvSpPr>
          <p:nvPr/>
        </p:nvSpPr>
        <p:spPr bwMode="auto">
          <a:xfrm>
            <a:off x="4343400" y="1066800"/>
            <a:ext cx="152400" cy="4572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5642" name="Rectangle 42"/>
          <p:cNvSpPr>
            <a:spLocks noChangeArrowheads="1"/>
          </p:cNvSpPr>
          <p:nvPr/>
        </p:nvSpPr>
        <p:spPr bwMode="auto">
          <a:xfrm>
            <a:off x="4495800" y="1066800"/>
            <a:ext cx="152400" cy="4572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5643" name="Rectangle 43"/>
          <p:cNvSpPr>
            <a:spLocks noChangeArrowheads="1"/>
          </p:cNvSpPr>
          <p:nvPr/>
        </p:nvSpPr>
        <p:spPr bwMode="auto">
          <a:xfrm>
            <a:off x="4648200" y="1066800"/>
            <a:ext cx="152400" cy="4572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5644" name="Rectangle 44"/>
          <p:cNvSpPr>
            <a:spLocks noChangeArrowheads="1"/>
          </p:cNvSpPr>
          <p:nvPr/>
        </p:nvSpPr>
        <p:spPr bwMode="auto">
          <a:xfrm>
            <a:off x="4800600" y="1066800"/>
            <a:ext cx="152400" cy="4572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5645" name="Rectangle 45"/>
          <p:cNvSpPr>
            <a:spLocks noChangeArrowheads="1"/>
          </p:cNvSpPr>
          <p:nvPr/>
        </p:nvSpPr>
        <p:spPr bwMode="auto">
          <a:xfrm>
            <a:off x="4953000" y="1066800"/>
            <a:ext cx="152400" cy="4572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5646" name="Rectangle 46"/>
          <p:cNvSpPr>
            <a:spLocks noChangeArrowheads="1"/>
          </p:cNvSpPr>
          <p:nvPr/>
        </p:nvSpPr>
        <p:spPr bwMode="auto">
          <a:xfrm>
            <a:off x="5105400" y="1066800"/>
            <a:ext cx="152400" cy="4572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5647" name="Rectangle 47"/>
          <p:cNvSpPr>
            <a:spLocks noChangeArrowheads="1"/>
          </p:cNvSpPr>
          <p:nvPr/>
        </p:nvSpPr>
        <p:spPr bwMode="auto">
          <a:xfrm>
            <a:off x="5257800" y="1066800"/>
            <a:ext cx="152400" cy="4572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5648" name="Rectangle 48"/>
          <p:cNvSpPr>
            <a:spLocks noChangeArrowheads="1"/>
          </p:cNvSpPr>
          <p:nvPr/>
        </p:nvSpPr>
        <p:spPr bwMode="auto">
          <a:xfrm>
            <a:off x="5410200" y="1066800"/>
            <a:ext cx="152400" cy="4572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5649" name="Rectangle 49"/>
          <p:cNvSpPr>
            <a:spLocks noChangeArrowheads="1"/>
          </p:cNvSpPr>
          <p:nvPr/>
        </p:nvSpPr>
        <p:spPr bwMode="auto">
          <a:xfrm>
            <a:off x="5562600" y="1066800"/>
            <a:ext cx="152400" cy="4572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5650" name="Rectangle 50"/>
          <p:cNvSpPr>
            <a:spLocks noChangeArrowheads="1"/>
          </p:cNvSpPr>
          <p:nvPr/>
        </p:nvSpPr>
        <p:spPr bwMode="auto">
          <a:xfrm>
            <a:off x="5715000" y="1066800"/>
            <a:ext cx="152400" cy="4572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5651" name="Rectangle 51"/>
          <p:cNvSpPr>
            <a:spLocks noChangeArrowheads="1"/>
          </p:cNvSpPr>
          <p:nvPr/>
        </p:nvSpPr>
        <p:spPr bwMode="auto">
          <a:xfrm>
            <a:off x="3124200" y="1066800"/>
            <a:ext cx="27432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b="1">
                <a:solidFill>
                  <a:schemeClr val="bg1"/>
                </a:solidFill>
                <a:latin typeface="Calibri" pitchFamily="34" charset="0"/>
              </a:rPr>
              <a:t>insn buffer</a:t>
            </a:r>
          </a:p>
        </p:txBody>
      </p:sp>
      <p:sp>
        <p:nvSpPr>
          <p:cNvPr id="25652" name="Freeform 52"/>
          <p:cNvSpPr>
            <a:spLocks/>
          </p:cNvSpPr>
          <p:nvPr/>
        </p:nvSpPr>
        <p:spPr bwMode="auto">
          <a:xfrm>
            <a:off x="2286000" y="1295400"/>
            <a:ext cx="838200" cy="1143000"/>
          </a:xfrm>
          <a:custGeom>
            <a:avLst/>
            <a:gdLst>
              <a:gd name="T0" fmla="*/ 0 w 528"/>
              <a:gd name="T1" fmla="*/ 1143000 h 720"/>
              <a:gd name="T2" fmla="*/ 228600 w 528"/>
              <a:gd name="T3" fmla="*/ 1143000 h 720"/>
              <a:gd name="T4" fmla="*/ 228600 w 528"/>
              <a:gd name="T5" fmla="*/ 0 h 720"/>
              <a:gd name="T6" fmla="*/ 838200 w 528"/>
              <a:gd name="T7" fmla="*/ 0 h 720"/>
              <a:gd name="T8" fmla="*/ 0 60000 65536"/>
              <a:gd name="T9" fmla="*/ 0 60000 65536"/>
              <a:gd name="T10" fmla="*/ 0 60000 65536"/>
              <a:gd name="T11" fmla="*/ 0 60000 65536"/>
              <a:gd name="T12" fmla="*/ 0 w 528"/>
              <a:gd name="T13" fmla="*/ 0 h 720"/>
              <a:gd name="T14" fmla="*/ 528 w 528"/>
              <a:gd name="T15" fmla="*/ 720 h 72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28" h="720">
                <a:moveTo>
                  <a:pt x="0" y="720"/>
                </a:moveTo>
                <a:lnTo>
                  <a:pt x="144" y="720"/>
                </a:lnTo>
                <a:lnTo>
                  <a:pt x="144" y="0"/>
                </a:lnTo>
                <a:lnTo>
                  <a:pt x="528" y="0"/>
                </a:lnTo>
              </a:path>
            </a:pathLst>
          </a:custGeom>
          <a:noFill/>
          <a:ln w="28575">
            <a:solidFill>
              <a:srgbClr val="FF090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53" name="Freeform 53"/>
          <p:cNvSpPr>
            <a:spLocks/>
          </p:cNvSpPr>
          <p:nvPr/>
        </p:nvSpPr>
        <p:spPr bwMode="auto">
          <a:xfrm>
            <a:off x="2895600" y="1524000"/>
            <a:ext cx="1828800" cy="914400"/>
          </a:xfrm>
          <a:custGeom>
            <a:avLst/>
            <a:gdLst>
              <a:gd name="T0" fmla="*/ 1828800 w 1152"/>
              <a:gd name="T1" fmla="*/ 0 h 576"/>
              <a:gd name="T2" fmla="*/ 1828800 w 1152"/>
              <a:gd name="T3" fmla="*/ 228600 h 576"/>
              <a:gd name="T4" fmla="*/ 0 w 1152"/>
              <a:gd name="T5" fmla="*/ 228600 h 576"/>
              <a:gd name="T6" fmla="*/ 0 w 1152"/>
              <a:gd name="T7" fmla="*/ 914400 h 576"/>
              <a:gd name="T8" fmla="*/ 762000 w 1152"/>
              <a:gd name="T9" fmla="*/ 914400 h 57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52"/>
              <a:gd name="T16" fmla="*/ 0 h 576"/>
              <a:gd name="T17" fmla="*/ 1152 w 1152"/>
              <a:gd name="T18" fmla="*/ 576 h 57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52" h="576">
                <a:moveTo>
                  <a:pt x="1152" y="0"/>
                </a:moveTo>
                <a:lnTo>
                  <a:pt x="1152" y="144"/>
                </a:lnTo>
                <a:lnTo>
                  <a:pt x="0" y="144"/>
                </a:lnTo>
                <a:lnTo>
                  <a:pt x="0" y="576"/>
                </a:lnTo>
                <a:lnTo>
                  <a:pt x="480" y="576"/>
                </a:lnTo>
              </a:path>
            </a:pathLst>
          </a:custGeom>
          <a:noFill/>
          <a:ln w="28575">
            <a:solidFill>
              <a:srgbClr val="6B02FF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54" name="Text Box 54"/>
          <p:cNvSpPr txBox="1">
            <a:spLocks noChangeArrowheads="1"/>
          </p:cNvSpPr>
          <p:nvPr/>
        </p:nvSpPr>
        <p:spPr bwMode="auto">
          <a:xfrm>
            <a:off x="2743200" y="2909888"/>
            <a:ext cx="293688" cy="3698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b="1">
                <a:solidFill>
                  <a:srgbClr val="6B02FF"/>
                </a:solidFill>
                <a:latin typeface="Calibri" pitchFamily="34" charset="0"/>
              </a:rPr>
              <a:t>S</a:t>
            </a:r>
          </a:p>
        </p:txBody>
      </p:sp>
      <p:sp>
        <p:nvSpPr>
          <p:cNvPr id="25655" name="Text Box 55"/>
          <p:cNvSpPr txBox="1">
            <a:spLocks noChangeArrowheads="1"/>
          </p:cNvSpPr>
          <p:nvPr/>
        </p:nvSpPr>
        <p:spPr bwMode="auto">
          <a:xfrm>
            <a:off x="2317750" y="2909888"/>
            <a:ext cx="330200" cy="3698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b="1">
                <a:solidFill>
                  <a:srgbClr val="FF0909"/>
                </a:solidFill>
                <a:latin typeface="Calibri" pitchFamily="34" charset="0"/>
              </a:rPr>
              <a:t>D</a:t>
            </a:r>
          </a:p>
        </p:txBody>
      </p:sp>
      <p:sp>
        <p:nvSpPr>
          <p:cNvPr id="25656" name="Rectangle 56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8534400" cy="228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sz="2000" dirty="0"/>
          </a:p>
        </p:txBody>
      </p:sp>
      <p:sp>
        <p:nvSpPr>
          <p:cNvPr id="25657" name="Rectangle 57"/>
          <p:cNvSpPr>
            <a:spLocks noChangeArrowheads="1"/>
          </p:cNvSpPr>
          <p:nvPr/>
        </p:nvSpPr>
        <p:spPr bwMode="auto">
          <a:xfrm>
            <a:off x="4038600" y="6019800"/>
            <a:ext cx="914400" cy="3048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solidFill>
                  <a:srgbClr val="000000"/>
                </a:solidFill>
                <a:latin typeface="Calibri" pitchFamily="34" charset="0"/>
              </a:rPr>
              <a:t>F-regfile</a:t>
            </a:r>
          </a:p>
        </p:txBody>
      </p:sp>
      <p:sp>
        <p:nvSpPr>
          <p:cNvPr id="25658" name="Rectangle 58"/>
          <p:cNvSpPr>
            <a:spLocks noChangeArrowheads="1"/>
          </p:cNvSpPr>
          <p:nvPr/>
        </p:nvSpPr>
        <p:spPr bwMode="auto">
          <a:xfrm>
            <a:off x="3810000" y="5181600"/>
            <a:ext cx="1905000" cy="609600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59" name="Rectangle 59"/>
          <p:cNvSpPr>
            <a:spLocks noChangeArrowheads="1"/>
          </p:cNvSpPr>
          <p:nvPr/>
        </p:nvSpPr>
        <p:spPr bwMode="auto">
          <a:xfrm>
            <a:off x="5181600" y="5181600"/>
            <a:ext cx="152400" cy="6096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5660" name="Freeform 60"/>
          <p:cNvSpPr>
            <a:spLocks/>
          </p:cNvSpPr>
          <p:nvPr/>
        </p:nvSpPr>
        <p:spPr bwMode="auto">
          <a:xfrm>
            <a:off x="4191000" y="5181600"/>
            <a:ext cx="609600" cy="609600"/>
          </a:xfrm>
          <a:custGeom>
            <a:avLst/>
            <a:gdLst>
              <a:gd name="T0" fmla="*/ 304800 w 384"/>
              <a:gd name="T1" fmla="*/ 0 h 384"/>
              <a:gd name="T2" fmla="*/ 609600 w 384"/>
              <a:gd name="T3" fmla="*/ 152400 h 384"/>
              <a:gd name="T4" fmla="*/ 609600 w 384"/>
              <a:gd name="T5" fmla="*/ 457200 h 384"/>
              <a:gd name="T6" fmla="*/ 304800 w 384"/>
              <a:gd name="T7" fmla="*/ 609600 h 384"/>
              <a:gd name="T8" fmla="*/ 0 w 384"/>
              <a:gd name="T9" fmla="*/ 457200 h 384"/>
              <a:gd name="T10" fmla="*/ 0 w 384"/>
              <a:gd name="T11" fmla="*/ 152400 h 384"/>
              <a:gd name="T12" fmla="*/ 304800 w 384"/>
              <a:gd name="T13" fmla="*/ 0 h 38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84"/>
              <a:gd name="T22" fmla="*/ 0 h 384"/>
              <a:gd name="T23" fmla="*/ 384 w 384"/>
              <a:gd name="T24" fmla="*/ 384 h 38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84" h="384">
                <a:moveTo>
                  <a:pt x="192" y="0"/>
                </a:moveTo>
                <a:lnTo>
                  <a:pt x="384" y="96"/>
                </a:lnTo>
                <a:lnTo>
                  <a:pt x="384" y="288"/>
                </a:lnTo>
                <a:lnTo>
                  <a:pt x="192" y="384"/>
                </a:lnTo>
                <a:lnTo>
                  <a:pt x="0" y="288"/>
                </a:lnTo>
                <a:lnTo>
                  <a:pt x="0" y="96"/>
                </a:lnTo>
                <a:lnTo>
                  <a:pt x="192" y="0"/>
                </a:lnTo>
                <a:close/>
              </a:path>
            </a:pathLst>
          </a:custGeom>
          <a:solidFill>
            <a:schemeClr val="bg1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61" name="Text Box 61"/>
          <p:cNvSpPr txBox="1">
            <a:spLocks noChangeArrowheads="1"/>
          </p:cNvSpPr>
          <p:nvPr/>
        </p:nvSpPr>
        <p:spPr bwMode="auto">
          <a:xfrm>
            <a:off x="4337050" y="5334000"/>
            <a:ext cx="376238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E/</a:t>
            </a:r>
          </a:p>
        </p:txBody>
      </p:sp>
      <p:sp>
        <p:nvSpPr>
          <p:cNvPr id="25662" name="Freeform 62"/>
          <p:cNvSpPr>
            <a:spLocks/>
          </p:cNvSpPr>
          <p:nvPr/>
        </p:nvSpPr>
        <p:spPr bwMode="auto">
          <a:xfrm flipV="1">
            <a:off x="3429000" y="4800600"/>
            <a:ext cx="609600" cy="1295400"/>
          </a:xfrm>
          <a:custGeom>
            <a:avLst/>
            <a:gdLst>
              <a:gd name="T0" fmla="*/ 609600 w 384"/>
              <a:gd name="T1" fmla="*/ 0 h 432"/>
              <a:gd name="T2" fmla="*/ 0 w 384"/>
              <a:gd name="T3" fmla="*/ 0 h 432"/>
              <a:gd name="T4" fmla="*/ 0 w 384"/>
              <a:gd name="T5" fmla="*/ 1295400 h 432"/>
              <a:gd name="T6" fmla="*/ 228600 w 384"/>
              <a:gd name="T7" fmla="*/ 1295400 h 432"/>
              <a:gd name="T8" fmla="*/ 0 60000 65536"/>
              <a:gd name="T9" fmla="*/ 0 60000 65536"/>
              <a:gd name="T10" fmla="*/ 0 60000 65536"/>
              <a:gd name="T11" fmla="*/ 0 60000 65536"/>
              <a:gd name="T12" fmla="*/ 0 w 384"/>
              <a:gd name="T13" fmla="*/ 0 h 432"/>
              <a:gd name="T14" fmla="*/ 384 w 384"/>
              <a:gd name="T15" fmla="*/ 432 h 43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84" h="432">
                <a:moveTo>
                  <a:pt x="384" y="0"/>
                </a:moveTo>
                <a:lnTo>
                  <a:pt x="0" y="0"/>
                </a:lnTo>
                <a:lnTo>
                  <a:pt x="0" y="432"/>
                </a:lnTo>
                <a:lnTo>
                  <a:pt x="144" y="432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63" name="Freeform 63"/>
          <p:cNvSpPr>
            <a:spLocks/>
          </p:cNvSpPr>
          <p:nvPr/>
        </p:nvSpPr>
        <p:spPr bwMode="auto">
          <a:xfrm flipV="1">
            <a:off x="3276600" y="4495800"/>
            <a:ext cx="762000" cy="1752600"/>
          </a:xfrm>
          <a:custGeom>
            <a:avLst/>
            <a:gdLst>
              <a:gd name="T0" fmla="*/ 762000 w 480"/>
              <a:gd name="T1" fmla="*/ 0 h 768"/>
              <a:gd name="T2" fmla="*/ 0 w 480"/>
              <a:gd name="T3" fmla="*/ 0 h 768"/>
              <a:gd name="T4" fmla="*/ 0 w 480"/>
              <a:gd name="T5" fmla="*/ 1752600 h 768"/>
              <a:gd name="T6" fmla="*/ 381000 w 480"/>
              <a:gd name="T7" fmla="*/ 1752600 h 768"/>
              <a:gd name="T8" fmla="*/ 0 60000 65536"/>
              <a:gd name="T9" fmla="*/ 0 60000 65536"/>
              <a:gd name="T10" fmla="*/ 0 60000 65536"/>
              <a:gd name="T11" fmla="*/ 0 60000 65536"/>
              <a:gd name="T12" fmla="*/ 0 w 480"/>
              <a:gd name="T13" fmla="*/ 0 h 768"/>
              <a:gd name="T14" fmla="*/ 480 w 480"/>
              <a:gd name="T15" fmla="*/ 768 h 7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80" h="768">
                <a:moveTo>
                  <a:pt x="480" y="0"/>
                </a:moveTo>
                <a:lnTo>
                  <a:pt x="0" y="0"/>
                </a:lnTo>
                <a:lnTo>
                  <a:pt x="0" y="768"/>
                </a:lnTo>
                <a:lnTo>
                  <a:pt x="240" y="768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64" name="Rectangle 64"/>
          <p:cNvSpPr>
            <a:spLocks noChangeArrowheads="1"/>
          </p:cNvSpPr>
          <p:nvPr/>
        </p:nvSpPr>
        <p:spPr bwMode="auto">
          <a:xfrm>
            <a:off x="3810000" y="4343400"/>
            <a:ext cx="3505200" cy="609600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65" name="Freeform 65"/>
          <p:cNvSpPr>
            <a:spLocks/>
          </p:cNvSpPr>
          <p:nvPr/>
        </p:nvSpPr>
        <p:spPr bwMode="auto">
          <a:xfrm>
            <a:off x="4419600" y="4343400"/>
            <a:ext cx="304800" cy="609600"/>
          </a:xfrm>
          <a:custGeom>
            <a:avLst/>
            <a:gdLst>
              <a:gd name="T0" fmla="*/ 0 w 384"/>
              <a:gd name="T1" fmla="*/ 0 h 768"/>
              <a:gd name="T2" fmla="*/ 0 w 384"/>
              <a:gd name="T3" fmla="*/ 228600 h 768"/>
              <a:gd name="T4" fmla="*/ 67469 w 384"/>
              <a:gd name="T5" fmla="*/ 306387 h 768"/>
              <a:gd name="T6" fmla="*/ 0 w 384"/>
              <a:gd name="T7" fmla="*/ 381000 h 768"/>
              <a:gd name="T8" fmla="*/ 0 w 384"/>
              <a:gd name="T9" fmla="*/ 609600 h 768"/>
              <a:gd name="T10" fmla="*/ 304800 w 384"/>
              <a:gd name="T11" fmla="*/ 457200 h 768"/>
              <a:gd name="T12" fmla="*/ 304800 w 384"/>
              <a:gd name="T13" fmla="*/ 152400 h 768"/>
              <a:gd name="T14" fmla="*/ 0 w 384"/>
              <a:gd name="T15" fmla="*/ 0 h 76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384"/>
              <a:gd name="T25" fmla="*/ 0 h 768"/>
              <a:gd name="T26" fmla="*/ 384 w 384"/>
              <a:gd name="T27" fmla="*/ 768 h 768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84" h="768">
                <a:moveTo>
                  <a:pt x="0" y="0"/>
                </a:moveTo>
                <a:lnTo>
                  <a:pt x="0" y="288"/>
                </a:lnTo>
                <a:lnTo>
                  <a:pt x="85" y="386"/>
                </a:lnTo>
                <a:lnTo>
                  <a:pt x="0" y="480"/>
                </a:lnTo>
                <a:lnTo>
                  <a:pt x="0" y="768"/>
                </a:lnTo>
                <a:lnTo>
                  <a:pt x="384" y="576"/>
                </a:lnTo>
                <a:lnTo>
                  <a:pt x="384" y="192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66" name="Freeform 66"/>
          <p:cNvSpPr>
            <a:spLocks/>
          </p:cNvSpPr>
          <p:nvPr/>
        </p:nvSpPr>
        <p:spPr bwMode="auto">
          <a:xfrm>
            <a:off x="5929313" y="4343400"/>
            <a:ext cx="304800" cy="609600"/>
          </a:xfrm>
          <a:custGeom>
            <a:avLst/>
            <a:gdLst>
              <a:gd name="T0" fmla="*/ 0 w 384"/>
              <a:gd name="T1" fmla="*/ 0 h 768"/>
              <a:gd name="T2" fmla="*/ 0 w 384"/>
              <a:gd name="T3" fmla="*/ 228600 h 768"/>
              <a:gd name="T4" fmla="*/ 67469 w 384"/>
              <a:gd name="T5" fmla="*/ 306387 h 768"/>
              <a:gd name="T6" fmla="*/ 0 w 384"/>
              <a:gd name="T7" fmla="*/ 381000 h 768"/>
              <a:gd name="T8" fmla="*/ 0 w 384"/>
              <a:gd name="T9" fmla="*/ 609600 h 768"/>
              <a:gd name="T10" fmla="*/ 304800 w 384"/>
              <a:gd name="T11" fmla="*/ 457200 h 768"/>
              <a:gd name="T12" fmla="*/ 304800 w 384"/>
              <a:gd name="T13" fmla="*/ 152400 h 768"/>
              <a:gd name="T14" fmla="*/ 0 w 384"/>
              <a:gd name="T15" fmla="*/ 0 h 76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384"/>
              <a:gd name="T25" fmla="*/ 0 h 768"/>
              <a:gd name="T26" fmla="*/ 384 w 384"/>
              <a:gd name="T27" fmla="*/ 768 h 768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84" h="768">
                <a:moveTo>
                  <a:pt x="0" y="0"/>
                </a:moveTo>
                <a:lnTo>
                  <a:pt x="0" y="288"/>
                </a:lnTo>
                <a:lnTo>
                  <a:pt x="85" y="386"/>
                </a:lnTo>
                <a:lnTo>
                  <a:pt x="0" y="480"/>
                </a:lnTo>
                <a:lnTo>
                  <a:pt x="0" y="768"/>
                </a:lnTo>
                <a:lnTo>
                  <a:pt x="384" y="576"/>
                </a:lnTo>
                <a:lnTo>
                  <a:pt x="384" y="192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67" name="Text Box 67"/>
          <p:cNvSpPr txBox="1">
            <a:spLocks noChangeArrowheads="1"/>
          </p:cNvSpPr>
          <p:nvPr/>
        </p:nvSpPr>
        <p:spPr bwMode="auto">
          <a:xfrm>
            <a:off x="4419600" y="4371975"/>
            <a:ext cx="287338" cy="584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E</a:t>
            </a:r>
          </a:p>
          <a:p>
            <a:pPr algn="l"/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+</a:t>
            </a:r>
          </a:p>
        </p:txBody>
      </p:sp>
      <p:sp>
        <p:nvSpPr>
          <p:cNvPr id="25668" name="Text Box 68"/>
          <p:cNvSpPr txBox="1">
            <a:spLocks noChangeArrowheads="1"/>
          </p:cNvSpPr>
          <p:nvPr/>
        </p:nvSpPr>
        <p:spPr bwMode="auto">
          <a:xfrm>
            <a:off x="5929313" y="4371975"/>
            <a:ext cx="287337" cy="584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E</a:t>
            </a:r>
          </a:p>
          <a:p>
            <a:pPr algn="l"/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+</a:t>
            </a:r>
          </a:p>
        </p:txBody>
      </p:sp>
      <p:sp>
        <p:nvSpPr>
          <p:cNvPr id="25669" name="Rectangle 69"/>
          <p:cNvSpPr>
            <a:spLocks noChangeArrowheads="1"/>
          </p:cNvSpPr>
          <p:nvPr/>
        </p:nvSpPr>
        <p:spPr bwMode="auto">
          <a:xfrm>
            <a:off x="5181600" y="4343400"/>
            <a:ext cx="152400" cy="6096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5670" name="Rectangle 70"/>
          <p:cNvSpPr>
            <a:spLocks noChangeArrowheads="1"/>
          </p:cNvSpPr>
          <p:nvPr/>
        </p:nvSpPr>
        <p:spPr bwMode="auto">
          <a:xfrm>
            <a:off x="6705600" y="4343400"/>
            <a:ext cx="152400" cy="6096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5671" name="Line 71"/>
          <p:cNvSpPr>
            <a:spLocks noChangeShapeType="1"/>
          </p:cNvSpPr>
          <p:nvPr/>
        </p:nvSpPr>
        <p:spPr bwMode="auto">
          <a:xfrm>
            <a:off x="3810000" y="4495800"/>
            <a:ext cx="609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72" name="Line 72"/>
          <p:cNvSpPr>
            <a:spLocks noChangeShapeType="1"/>
          </p:cNvSpPr>
          <p:nvPr/>
        </p:nvSpPr>
        <p:spPr bwMode="auto">
          <a:xfrm>
            <a:off x="3810000" y="4800600"/>
            <a:ext cx="609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73" name="Line 73"/>
          <p:cNvSpPr>
            <a:spLocks noChangeShapeType="1"/>
          </p:cNvSpPr>
          <p:nvPr/>
        </p:nvSpPr>
        <p:spPr bwMode="auto">
          <a:xfrm>
            <a:off x="5334000" y="4724400"/>
            <a:ext cx="609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74" name="Line 74"/>
          <p:cNvSpPr>
            <a:spLocks noChangeShapeType="1"/>
          </p:cNvSpPr>
          <p:nvPr/>
        </p:nvSpPr>
        <p:spPr bwMode="auto">
          <a:xfrm>
            <a:off x="6248400" y="4648200"/>
            <a:ext cx="4572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75" name="Line 75"/>
          <p:cNvSpPr>
            <a:spLocks noChangeShapeType="1"/>
          </p:cNvSpPr>
          <p:nvPr/>
        </p:nvSpPr>
        <p:spPr bwMode="auto">
          <a:xfrm>
            <a:off x="5334000" y="4572000"/>
            <a:ext cx="609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76" name="Line 76"/>
          <p:cNvSpPr>
            <a:spLocks noChangeShapeType="1"/>
          </p:cNvSpPr>
          <p:nvPr/>
        </p:nvSpPr>
        <p:spPr bwMode="auto">
          <a:xfrm>
            <a:off x="4724400" y="4572000"/>
            <a:ext cx="4572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77" name="Line 77"/>
          <p:cNvSpPr>
            <a:spLocks noChangeShapeType="1"/>
          </p:cNvSpPr>
          <p:nvPr/>
        </p:nvSpPr>
        <p:spPr bwMode="auto">
          <a:xfrm>
            <a:off x="4724400" y="4724400"/>
            <a:ext cx="4572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78" name="Rectangle 78"/>
          <p:cNvSpPr>
            <a:spLocks noChangeArrowheads="1"/>
          </p:cNvSpPr>
          <p:nvPr/>
        </p:nvSpPr>
        <p:spPr bwMode="auto">
          <a:xfrm>
            <a:off x="3810000" y="3505200"/>
            <a:ext cx="4876800" cy="609600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79" name="Rectangle 79"/>
          <p:cNvSpPr>
            <a:spLocks noChangeArrowheads="1"/>
          </p:cNvSpPr>
          <p:nvPr/>
        </p:nvSpPr>
        <p:spPr bwMode="auto">
          <a:xfrm>
            <a:off x="5181600" y="3505200"/>
            <a:ext cx="152400" cy="6096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5680" name="Rectangle 80"/>
          <p:cNvSpPr>
            <a:spLocks noChangeArrowheads="1"/>
          </p:cNvSpPr>
          <p:nvPr/>
        </p:nvSpPr>
        <p:spPr bwMode="auto">
          <a:xfrm>
            <a:off x="6705600" y="3505200"/>
            <a:ext cx="152400" cy="6096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5681" name="Freeform 81"/>
          <p:cNvSpPr>
            <a:spLocks/>
          </p:cNvSpPr>
          <p:nvPr/>
        </p:nvSpPr>
        <p:spPr bwMode="auto">
          <a:xfrm>
            <a:off x="4191000" y="3505200"/>
            <a:ext cx="609600" cy="609600"/>
          </a:xfrm>
          <a:custGeom>
            <a:avLst/>
            <a:gdLst>
              <a:gd name="T0" fmla="*/ 304800 w 384"/>
              <a:gd name="T1" fmla="*/ 0 h 384"/>
              <a:gd name="T2" fmla="*/ 609600 w 384"/>
              <a:gd name="T3" fmla="*/ 152400 h 384"/>
              <a:gd name="T4" fmla="*/ 609600 w 384"/>
              <a:gd name="T5" fmla="*/ 457200 h 384"/>
              <a:gd name="T6" fmla="*/ 304800 w 384"/>
              <a:gd name="T7" fmla="*/ 609600 h 384"/>
              <a:gd name="T8" fmla="*/ 0 w 384"/>
              <a:gd name="T9" fmla="*/ 457200 h 384"/>
              <a:gd name="T10" fmla="*/ 0 w 384"/>
              <a:gd name="T11" fmla="*/ 152400 h 384"/>
              <a:gd name="T12" fmla="*/ 304800 w 384"/>
              <a:gd name="T13" fmla="*/ 0 h 38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84"/>
              <a:gd name="T22" fmla="*/ 0 h 384"/>
              <a:gd name="T23" fmla="*/ 384 w 384"/>
              <a:gd name="T24" fmla="*/ 384 h 38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84" h="384">
                <a:moveTo>
                  <a:pt x="192" y="0"/>
                </a:moveTo>
                <a:lnTo>
                  <a:pt x="384" y="96"/>
                </a:lnTo>
                <a:lnTo>
                  <a:pt x="384" y="288"/>
                </a:lnTo>
                <a:lnTo>
                  <a:pt x="192" y="384"/>
                </a:lnTo>
                <a:lnTo>
                  <a:pt x="0" y="288"/>
                </a:lnTo>
                <a:lnTo>
                  <a:pt x="0" y="96"/>
                </a:lnTo>
                <a:lnTo>
                  <a:pt x="192" y="0"/>
                </a:lnTo>
                <a:close/>
              </a:path>
            </a:pathLst>
          </a:custGeom>
          <a:solidFill>
            <a:schemeClr val="bg1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82" name="Text Box 82"/>
          <p:cNvSpPr txBox="1">
            <a:spLocks noChangeArrowheads="1"/>
          </p:cNvSpPr>
          <p:nvPr/>
        </p:nvSpPr>
        <p:spPr bwMode="auto">
          <a:xfrm>
            <a:off x="4337050" y="3657600"/>
            <a:ext cx="398463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E*</a:t>
            </a:r>
          </a:p>
        </p:txBody>
      </p:sp>
      <p:sp>
        <p:nvSpPr>
          <p:cNvPr id="25683" name="Freeform 83"/>
          <p:cNvSpPr>
            <a:spLocks/>
          </p:cNvSpPr>
          <p:nvPr/>
        </p:nvSpPr>
        <p:spPr bwMode="auto">
          <a:xfrm>
            <a:off x="5715000" y="3505200"/>
            <a:ext cx="609600" cy="609600"/>
          </a:xfrm>
          <a:custGeom>
            <a:avLst/>
            <a:gdLst>
              <a:gd name="T0" fmla="*/ 304800 w 384"/>
              <a:gd name="T1" fmla="*/ 0 h 384"/>
              <a:gd name="T2" fmla="*/ 609600 w 384"/>
              <a:gd name="T3" fmla="*/ 152400 h 384"/>
              <a:gd name="T4" fmla="*/ 609600 w 384"/>
              <a:gd name="T5" fmla="*/ 457200 h 384"/>
              <a:gd name="T6" fmla="*/ 304800 w 384"/>
              <a:gd name="T7" fmla="*/ 609600 h 384"/>
              <a:gd name="T8" fmla="*/ 0 w 384"/>
              <a:gd name="T9" fmla="*/ 457200 h 384"/>
              <a:gd name="T10" fmla="*/ 0 w 384"/>
              <a:gd name="T11" fmla="*/ 152400 h 384"/>
              <a:gd name="T12" fmla="*/ 304800 w 384"/>
              <a:gd name="T13" fmla="*/ 0 h 38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84"/>
              <a:gd name="T22" fmla="*/ 0 h 384"/>
              <a:gd name="T23" fmla="*/ 384 w 384"/>
              <a:gd name="T24" fmla="*/ 384 h 38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84" h="384">
                <a:moveTo>
                  <a:pt x="192" y="0"/>
                </a:moveTo>
                <a:lnTo>
                  <a:pt x="384" y="96"/>
                </a:lnTo>
                <a:lnTo>
                  <a:pt x="384" y="288"/>
                </a:lnTo>
                <a:lnTo>
                  <a:pt x="192" y="384"/>
                </a:lnTo>
                <a:lnTo>
                  <a:pt x="0" y="288"/>
                </a:lnTo>
                <a:lnTo>
                  <a:pt x="0" y="96"/>
                </a:lnTo>
                <a:lnTo>
                  <a:pt x="192" y="0"/>
                </a:lnTo>
                <a:close/>
              </a:path>
            </a:pathLst>
          </a:custGeom>
          <a:solidFill>
            <a:schemeClr val="bg1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84" name="Text Box 84"/>
          <p:cNvSpPr txBox="1">
            <a:spLocks noChangeArrowheads="1"/>
          </p:cNvSpPr>
          <p:nvPr/>
        </p:nvSpPr>
        <p:spPr bwMode="auto">
          <a:xfrm>
            <a:off x="5861050" y="3657600"/>
            <a:ext cx="398463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E*</a:t>
            </a:r>
          </a:p>
        </p:txBody>
      </p:sp>
      <p:sp>
        <p:nvSpPr>
          <p:cNvPr id="25685" name="Freeform 85"/>
          <p:cNvSpPr>
            <a:spLocks/>
          </p:cNvSpPr>
          <p:nvPr/>
        </p:nvSpPr>
        <p:spPr bwMode="auto">
          <a:xfrm>
            <a:off x="7239000" y="3505200"/>
            <a:ext cx="609600" cy="609600"/>
          </a:xfrm>
          <a:custGeom>
            <a:avLst/>
            <a:gdLst>
              <a:gd name="T0" fmla="*/ 304800 w 384"/>
              <a:gd name="T1" fmla="*/ 0 h 384"/>
              <a:gd name="T2" fmla="*/ 609600 w 384"/>
              <a:gd name="T3" fmla="*/ 152400 h 384"/>
              <a:gd name="T4" fmla="*/ 609600 w 384"/>
              <a:gd name="T5" fmla="*/ 457200 h 384"/>
              <a:gd name="T6" fmla="*/ 304800 w 384"/>
              <a:gd name="T7" fmla="*/ 609600 h 384"/>
              <a:gd name="T8" fmla="*/ 0 w 384"/>
              <a:gd name="T9" fmla="*/ 457200 h 384"/>
              <a:gd name="T10" fmla="*/ 0 w 384"/>
              <a:gd name="T11" fmla="*/ 152400 h 384"/>
              <a:gd name="T12" fmla="*/ 304800 w 384"/>
              <a:gd name="T13" fmla="*/ 0 h 38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84"/>
              <a:gd name="T22" fmla="*/ 0 h 384"/>
              <a:gd name="T23" fmla="*/ 384 w 384"/>
              <a:gd name="T24" fmla="*/ 384 h 38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84" h="384">
                <a:moveTo>
                  <a:pt x="192" y="0"/>
                </a:moveTo>
                <a:lnTo>
                  <a:pt x="384" y="96"/>
                </a:lnTo>
                <a:lnTo>
                  <a:pt x="384" y="288"/>
                </a:lnTo>
                <a:lnTo>
                  <a:pt x="192" y="384"/>
                </a:lnTo>
                <a:lnTo>
                  <a:pt x="0" y="288"/>
                </a:lnTo>
                <a:lnTo>
                  <a:pt x="0" y="96"/>
                </a:lnTo>
                <a:lnTo>
                  <a:pt x="192" y="0"/>
                </a:lnTo>
                <a:close/>
              </a:path>
            </a:pathLst>
          </a:custGeom>
          <a:solidFill>
            <a:schemeClr val="bg1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86" name="Text Box 86"/>
          <p:cNvSpPr txBox="1">
            <a:spLocks noChangeArrowheads="1"/>
          </p:cNvSpPr>
          <p:nvPr/>
        </p:nvSpPr>
        <p:spPr bwMode="auto">
          <a:xfrm>
            <a:off x="7385050" y="3657600"/>
            <a:ext cx="398463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E*</a:t>
            </a:r>
          </a:p>
        </p:txBody>
      </p:sp>
      <p:sp>
        <p:nvSpPr>
          <p:cNvPr id="25687" name="Rectangle 87"/>
          <p:cNvSpPr>
            <a:spLocks noChangeArrowheads="1"/>
          </p:cNvSpPr>
          <p:nvPr/>
        </p:nvSpPr>
        <p:spPr bwMode="auto">
          <a:xfrm>
            <a:off x="8229600" y="3505200"/>
            <a:ext cx="152400" cy="6096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5688" name="Line 88"/>
          <p:cNvSpPr>
            <a:spLocks noChangeShapeType="1"/>
          </p:cNvSpPr>
          <p:nvPr/>
        </p:nvSpPr>
        <p:spPr bwMode="auto">
          <a:xfrm>
            <a:off x="3810000" y="3657600"/>
            <a:ext cx="3810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89" name="Line 89"/>
          <p:cNvSpPr>
            <a:spLocks noChangeShapeType="1"/>
          </p:cNvSpPr>
          <p:nvPr/>
        </p:nvSpPr>
        <p:spPr bwMode="auto">
          <a:xfrm>
            <a:off x="3810000" y="3962400"/>
            <a:ext cx="3810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90" name="Line 90"/>
          <p:cNvSpPr>
            <a:spLocks noChangeShapeType="1"/>
          </p:cNvSpPr>
          <p:nvPr/>
        </p:nvSpPr>
        <p:spPr bwMode="auto">
          <a:xfrm>
            <a:off x="4800600" y="3886200"/>
            <a:ext cx="3810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91" name="Line 91"/>
          <p:cNvSpPr>
            <a:spLocks noChangeShapeType="1"/>
          </p:cNvSpPr>
          <p:nvPr/>
        </p:nvSpPr>
        <p:spPr bwMode="auto">
          <a:xfrm>
            <a:off x="4800600" y="3733800"/>
            <a:ext cx="3810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92" name="Line 92"/>
          <p:cNvSpPr>
            <a:spLocks noChangeShapeType="1"/>
          </p:cNvSpPr>
          <p:nvPr/>
        </p:nvSpPr>
        <p:spPr bwMode="auto">
          <a:xfrm>
            <a:off x="5334000" y="3733800"/>
            <a:ext cx="3810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93" name="Line 93"/>
          <p:cNvSpPr>
            <a:spLocks noChangeShapeType="1"/>
          </p:cNvSpPr>
          <p:nvPr/>
        </p:nvSpPr>
        <p:spPr bwMode="auto">
          <a:xfrm>
            <a:off x="5334000" y="3886200"/>
            <a:ext cx="3810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94" name="Line 94"/>
          <p:cNvSpPr>
            <a:spLocks noChangeShapeType="1"/>
          </p:cNvSpPr>
          <p:nvPr/>
        </p:nvSpPr>
        <p:spPr bwMode="auto">
          <a:xfrm>
            <a:off x="6324600" y="3886200"/>
            <a:ext cx="3810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95" name="Line 95"/>
          <p:cNvSpPr>
            <a:spLocks noChangeShapeType="1"/>
          </p:cNvSpPr>
          <p:nvPr/>
        </p:nvSpPr>
        <p:spPr bwMode="auto">
          <a:xfrm>
            <a:off x="6324600" y="3733800"/>
            <a:ext cx="3810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96" name="Line 96"/>
          <p:cNvSpPr>
            <a:spLocks noChangeShapeType="1"/>
          </p:cNvSpPr>
          <p:nvPr/>
        </p:nvSpPr>
        <p:spPr bwMode="auto">
          <a:xfrm>
            <a:off x="6858000" y="3733800"/>
            <a:ext cx="3810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97" name="Line 97"/>
          <p:cNvSpPr>
            <a:spLocks noChangeShapeType="1"/>
          </p:cNvSpPr>
          <p:nvPr/>
        </p:nvSpPr>
        <p:spPr bwMode="auto">
          <a:xfrm>
            <a:off x="6858000" y="3886200"/>
            <a:ext cx="3810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98" name="Line 98"/>
          <p:cNvSpPr>
            <a:spLocks noChangeShapeType="1"/>
          </p:cNvSpPr>
          <p:nvPr/>
        </p:nvSpPr>
        <p:spPr bwMode="auto">
          <a:xfrm>
            <a:off x="7848600" y="3810000"/>
            <a:ext cx="3810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99" name="Line 99"/>
          <p:cNvSpPr>
            <a:spLocks noChangeShapeType="1"/>
          </p:cNvSpPr>
          <p:nvPr/>
        </p:nvSpPr>
        <p:spPr bwMode="auto">
          <a:xfrm>
            <a:off x="3810000" y="5334000"/>
            <a:ext cx="381000" cy="1588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700" name="Line 100"/>
          <p:cNvSpPr>
            <a:spLocks noChangeShapeType="1"/>
          </p:cNvSpPr>
          <p:nvPr/>
        </p:nvSpPr>
        <p:spPr bwMode="auto">
          <a:xfrm>
            <a:off x="3810000" y="5638800"/>
            <a:ext cx="381000" cy="1588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701" name="Line 101"/>
          <p:cNvSpPr>
            <a:spLocks noChangeShapeType="1"/>
          </p:cNvSpPr>
          <p:nvPr/>
        </p:nvSpPr>
        <p:spPr bwMode="auto">
          <a:xfrm>
            <a:off x="4800600" y="5486400"/>
            <a:ext cx="381000" cy="1588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702" name="AutoShape 102"/>
          <p:cNvSpPr>
            <a:spLocks noChangeArrowheads="1"/>
          </p:cNvSpPr>
          <p:nvPr/>
        </p:nvSpPr>
        <p:spPr bwMode="auto">
          <a:xfrm rot="5400000">
            <a:off x="6172200" y="6096000"/>
            <a:ext cx="457200" cy="152400"/>
          </a:xfrm>
          <a:prstGeom prst="flowChartTerminator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703" name="Line 103"/>
          <p:cNvSpPr>
            <a:spLocks noChangeShapeType="1"/>
          </p:cNvSpPr>
          <p:nvPr/>
        </p:nvSpPr>
        <p:spPr bwMode="auto">
          <a:xfrm flipH="1">
            <a:off x="4953000" y="6172200"/>
            <a:ext cx="1371600" cy="1588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704" name="Freeform 104"/>
          <p:cNvSpPr>
            <a:spLocks/>
          </p:cNvSpPr>
          <p:nvPr/>
        </p:nvSpPr>
        <p:spPr bwMode="auto">
          <a:xfrm>
            <a:off x="5334000" y="5486400"/>
            <a:ext cx="1447800" cy="533400"/>
          </a:xfrm>
          <a:custGeom>
            <a:avLst/>
            <a:gdLst>
              <a:gd name="T0" fmla="*/ 0 w 912"/>
              <a:gd name="T1" fmla="*/ 0 h 384"/>
              <a:gd name="T2" fmla="*/ 1447800 w 912"/>
              <a:gd name="T3" fmla="*/ 0 h 384"/>
              <a:gd name="T4" fmla="*/ 1447800 w 912"/>
              <a:gd name="T5" fmla="*/ 533400 h 384"/>
              <a:gd name="T6" fmla="*/ 1143000 w 912"/>
              <a:gd name="T7" fmla="*/ 533400 h 384"/>
              <a:gd name="T8" fmla="*/ 0 60000 65536"/>
              <a:gd name="T9" fmla="*/ 0 60000 65536"/>
              <a:gd name="T10" fmla="*/ 0 60000 65536"/>
              <a:gd name="T11" fmla="*/ 0 60000 65536"/>
              <a:gd name="T12" fmla="*/ 0 w 912"/>
              <a:gd name="T13" fmla="*/ 0 h 384"/>
              <a:gd name="T14" fmla="*/ 912 w 912"/>
              <a:gd name="T15" fmla="*/ 384 h 38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12" h="384">
                <a:moveTo>
                  <a:pt x="0" y="0"/>
                </a:moveTo>
                <a:lnTo>
                  <a:pt x="912" y="0"/>
                </a:lnTo>
                <a:lnTo>
                  <a:pt x="912" y="384"/>
                </a:lnTo>
                <a:lnTo>
                  <a:pt x="720" y="384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705" name="Freeform 105"/>
          <p:cNvSpPr>
            <a:spLocks/>
          </p:cNvSpPr>
          <p:nvPr/>
        </p:nvSpPr>
        <p:spPr bwMode="auto">
          <a:xfrm>
            <a:off x="6477000" y="4648200"/>
            <a:ext cx="609600" cy="1447800"/>
          </a:xfrm>
          <a:custGeom>
            <a:avLst/>
            <a:gdLst>
              <a:gd name="T0" fmla="*/ 381000 w 384"/>
              <a:gd name="T1" fmla="*/ 0 h 1008"/>
              <a:gd name="T2" fmla="*/ 609600 w 384"/>
              <a:gd name="T3" fmla="*/ 0 h 1008"/>
              <a:gd name="T4" fmla="*/ 609600 w 384"/>
              <a:gd name="T5" fmla="*/ 1447800 h 1008"/>
              <a:gd name="T6" fmla="*/ 0 w 384"/>
              <a:gd name="T7" fmla="*/ 1447800 h 1008"/>
              <a:gd name="T8" fmla="*/ 0 60000 65536"/>
              <a:gd name="T9" fmla="*/ 0 60000 65536"/>
              <a:gd name="T10" fmla="*/ 0 60000 65536"/>
              <a:gd name="T11" fmla="*/ 0 60000 65536"/>
              <a:gd name="T12" fmla="*/ 0 w 384"/>
              <a:gd name="T13" fmla="*/ 0 h 1008"/>
              <a:gd name="T14" fmla="*/ 384 w 384"/>
              <a:gd name="T15" fmla="*/ 1008 h 100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84" h="1008">
                <a:moveTo>
                  <a:pt x="240" y="0"/>
                </a:moveTo>
                <a:lnTo>
                  <a:pt x="384" y="0"/>
                </a:lnTo>
                <a:lnTo>
                  <a:pt x="384" y="1008"/>
                </a:lnTo>
                <a:lnTo>
                  <a:pt x="0" y="1008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706" name="Freeform 106"/>
          <p:cNvSpPr>
            <a:spLocks/>
          </p:cNvSpPr>
          <p:nvPr/>
        </p:nvSpPr>
        <p:spPr bwMode="auto">
          <a:xfrm>
            <a:off x="6477000" y="3810000"/>
            <a:ext cx="2133600" cy="2438400"/>
          </a:xfrm>
          <a:custGeom>
            <a:avLst/>
            <a:gdLst>
              <a:gd name="T0" fmla="*/ 1905000 w 1344"/>
              <a:gd name="T1" fmla="*/ 0 h 1680"/>
              <a:gd name="T2" fmla="*/ 2133600 w 1344"/>
              <a:gd name="T3" fmla="*/ 0 h 1680"/>
              <a:gd name="T4" fmla="*/ 2133600 w 1344"/>
              <a:gd name="T5" fmla="*/ 2438400 h 1680"/>
              <a:gd name="T6" fmla="*/ 0 w 1344"/>
              <a:gd name="T7" fmla="*/ 2438400 h 1680"/>
              <a:gd name="T8" fmla="*/ 0 60000 65536"/>
              <a:gd name="T9" fmla="*/ 0 60000 65536"/>
              <a:gd name="T10" fmla="*/ 0 60000 65536"/>
              <a:gd name="T11" fmla="*/ 0 60000 65536"/>
              <a:gd name="T12" fmla="*/ 0 w 1344"/>
              <a:gd name="T13" fmla="*/ 0 h 1680"/>
              <a:gd name="T14" fmla="*/ 1344 w 1344"/>
              <a:gd name="T15" fmla="*/ 1680 h 168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344" h="1680">
                <a:moveTo>
                  <a:pt x="1200" y="0"/>
                </a:moveTo>
                <a:lnTo>
                  <a:pt x="1344" y="0"/>
                </a:lnTo>
                <a:lnTo>
                  <a:pt x="1344" y="1680"/>
                </a:lnTo>
                <a:lnTo>
                  <a:pt x="0" y="168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707" name="Rectangle 107"/>
          <p:cNvSpPr>
            <a:spLocks noChangeArrowheads="1"/>
          </p:cNvSpPr>
          <p:nvPr/>
        </p:nvSpPr>
        <p:spPr bwMode="auto">
          <a:xfrm>
            <a:off x="3657600" y="2286000"/>
            <a:ext cx="152400" cy="35052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5708" name="Freeform 108"/>
          <p:cNvSpPr>
            <a:spLocks/>
          </p:cNvSpPr>
          <p:nvPr/>
        </p:nvSpPr>
        <p:spPr bwMode="auto">
          <a:xfrm>
            <a:off x="5943600" y="2895600"/>
            <a:ext cx="2819400" cy="3429000"/>
          </a:xfrm>
          <a:custGeom>
            <a:avLst/>
            <a:gdLst>
              <a:gd name="T0" fmla="*/ 0 w 1776"/>
              <a:gd name="T1" fmla="*/ 0 h 2208"/>
              <a:gd name="T2" fmla="*/ 2819400 w 1776"/>
              <a:gd name="T3" fmla="*/ 0 h 2208"/>
              <a:gd name="T4" fmla="*/ 2819400 w 1776"/>
              <a:gd name="T5" fmla="*/ 3429000 h 2208"/>
              <a:gd name="T6" fmla="*/ 533400 w 1776"/>
              <a:gd name="T7" fmla="*/ 3429000 h 2208"/>
              <a:gd name="T8" fmla="*/ 0 60000 65536"/>
              <a:gd name="T9" fmla="*/ 0 60000 65536"/>
              <a:gd name="T10" fmla="*/ 0 60000 65536"/>
              <a:gd name="T11" fmla="*/ 0 60000 65536"/>
              <a:gd name="T12" fmla="*/ 0 w 1776"/>
              <a:gd name="T13" fmla="*/ 0 h 2208"/>
              <a:gd name="T14" fmla="*/ 1776 w 1776"/>
              <a:gd name="T15" fmla="*/ 2208 h 220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776" h="2208">
                <a:moveTo>
                  <a:pt x="0" y="0"/>
                </a:moveTo>
                <a:lnTo>
                  <a:pt x="1776" y="0"/>
                </a:lnTo>
                <a:lnTo>
                  <a:pt x="1776" y="2208"/>
                </a:lnTo>
                <a:lnTo>
                  <a:pt x="336" y="2208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0000"/>
      </a:accent1>
      <a:accent2>
        <a:srgbClr val="3333CC"/>
      </a:accent2>
      <a:accent3>
        <a:srgbClr val="FFFFFF"/>
      </a:accent3>
      <a:accent4>
        <a:srgbClr val="000000"/>
      </a:accent4>
      <a:accent5>
        <a:srgbClr val="FFAAA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Comic Sans MS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redgrid">
  <a:themeElements>
    <a:clrScheme name="1_redgrid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1_redgrid">
      <a:majorFont>
        <a:latin typeface="Comic Sans MS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1_redgrid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redgrid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redgrid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redgrid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redgrid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redgrid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redgrid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redgrid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Notebook">
  <a:themeElements>
    <a:clrScheme name="Notebook 1">
      <a:dk1>
        <a:srgbClr val="000000"/>
      </a:dk1>
      <a:lt1>
        <a:srgbClr val="FEFDE3"/>
      </a:lt1>
      <a:dk2>
        <a:srgbClr val="221304"/>
      </a:dk2>
      <a:lt2>
        <a:srgbClr val="CBBD83"/>
      </a:lt2>
      <a:accent1>
        <a:srgbClr val="A1BD69"/>
      </a:accent1>
      <a:accent2>
        <a:srgbClr val="3694B6"/>
      </a:accent2>
      <a:accent3>
        <a:srgbClr val="FEFEEF"/>
      </a:accent3>
      <a:accent4>
        <a:srgbClr val="000000"/>
      </a:accent4>
      <a:accent5>
        <a:srgbClr val="CDDBB9"/>
      </a:accent5>
      <a:accent6>
        <a:srgbClr val="3086A5"/>
      </a:accent6>
      <a:hlink>
        <a:srgbClr val="660066"/>
      </a:hlink>
      <a:folHlink>
        <a:srgbClr val="666699"/>
      </a:folHlink>
    </a:clrScheme>
    <a:fontScheme name="Notebook">
      <a:majorFont>
        <a:latin typeface="Comic Sans MS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Notebook 1">
        <a:dk1>
          <a:srgbClr val="000000"/>
        </a:dk1>
        <a:lt1>
          <a:srgbClr val="FEFDE3"/>
        </a:lt1>
        <a:dk2>
          <a:srgbClr val="221304"/>
        </a:dk2>
        <a:lt2>
          <a:srgbClr val="CBBD83"/>
        </a:lt2>
        <a:accent1>
          <a:srgbClr val="A1BD69"/>
        </a:accent1>
        <a:accent2>
          <a:srgbClr val="3694B6"/>
        </a:accent2>
        <a:accent3>
          <a:srgbClr val="FEFEEF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6600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book 2">
        <a:dk1>
          <a:srgbClr val="000000"/>
        </a:dk1>
        <a:lt1>
          <a:srgbClr val="FFFFFF"/>
        </a:lt1>
        <a:dk2>
          <a:srgbClr val="221304"/>
        </a:dk2>
        <a:lt2>
          <a:srgbClr val="CBBD83"/>
        </a:lt2>
        <a:accent1>
          <a:srgbClr val="A1BD69"/>
        </a:accent1>
        <a:accent2>
          <a:srgbClr val="3694B6"/>
        </a:accent2>
        <a:accent3>
          <a:srgbClr val="FFFFFF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6600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book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0000"/>
      </a:accent1>
      <a:accent2>
        <a:srgbClr val="3333CC"/>
      </a:accent2>
      <a:accent3>
        <a:srgbClr val="FFFFFF"/>
      </a:accent3>
      <a:accent4>
        <a:srgbClr val="000000"/>
      </a:accent4>
      <a:accent5>
        <a:srgbClr val="FFAAA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Comic Sans MS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24258</TotalTime>
  <Words>4810</Words>
  <Application>Microsoft Office PowerPoint</Application>
  <PresentationFormat>On-screen Show (4:3)</PresentationFormat>
  <Paragraphs>1778</Paragraphs>
  <Slides>54</Slides>
  <Notes>54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54</vt:i4>
      </vt:variant>
    </vt:vector>
  </HeadingPairs>
  <TitlesOfParts>
    <vt:vector size="70" baseType="lpstr">
      <vt:lpstr>Arial</vt:lpstr>
      <vt:lpstr>Arial Black</vt:lpstr>
      <vt:lpstr>Arial Narrow</vt:lpstr>
      <vt:lpstr>Calibri</vt:lpstr>
      <vt:lpstr>Comic Sans MS</vt:lpstr>
      <vt:lpstr>Courier New</vt:lpstr>
      <vt:lpstr>Symbol</vt:lpstr>
      <vt:lpstr>Tahoma</vt:lpstr>
      <vt:lpstr>Times</vt:lpstr>
      <vt:lpstr>Times New Roman</vt:lpstr>
      <vt:lpstr>Verdana</vt:lpstr>
      <vt:lpstr>ZapfDingbats</vt:lpstr>
      <vt:lpstr>Default Design</vt:lpstr>
      <vt:lpstr>1_redgrid</vt:lpstr>
      <vt:lpstr>Notebook</vt:lpstr>
      <vt:lpstr>2_Default Design</vt:lpstr>
      <vt:lpstr>EECS 470</vt:lpstr>
      <vt:lpstr>Announcements</vt:lpstr>
      <vt:lpstr>Readings</vt:lpstr>
      <vt:lpstr>Basic Anatomy of an OoO Scheduler</vt:lpstr>
      <vt:lpstr>New Pipeline Terminology</vt:lpstr>
      <vt:lpstr>New Pipeline Diagram</vt:lpstr>
      <vt:lpstr>Anatomy of OoO: Instruction Buffer</vt:lpstr>
      <vt:lpstr>Anatomy of OoO: Dispatch and Issue</vt:lpstr>
      <vt:lpstr>Dispatch and Issue with Floating-Point</vt:lpstr>
      <vt:lpstr>Dynamic Scheduling Algorithms</vt:lpstr>
      <vt:lpstr>Key OoO Design Feature: Issue Policy and Issue Logic</vt:lpstr>
      <vt:lpstr>Eliminating False Dependencies with Register Renaming</vt:lpstr>
      <vt:lpstr>True Data dependencies</vt:lpstr>
      <vt:lpstr>False Data Dependencies</vt:lpstr>
      <vt:lpstr>Data Dependency Graph:  Simple example</vt:lpstr>
      <vt:lpstr>Data Dependency Graph:  More complex example</vt:lpstr>
      <vt:lpstr>PowerPoint Presentation</vt:lpstr>
      <vt:lpstr>Register Renaming Concept</vt:lpstr>
      <vt:lpstr>So after renaming, what happens to the dependencies?</vt:lpstr>
      <vt:lpstr>Register Renaming Approach</vt:lpstr>
      <vt:lpstr>PowerPoint Presentation</vt:lpstr>
      <vt:lpstr>Tomasulo’s Scheduling Algorithm</vt:lpstr>
      <vt:lpstr>Tomasulo’s Scheduling Algorithm</vt:lpstr>
      <vt:lpstr>Tomasulo Data Structures</vt:lpstr>
      <vt:lpstr>Simple Tomasulo Data Structures</vt:lpstr>
      <vt:lpstr>Simple Tomasulo Pipeline</vt:lpstr>
      <vt:lpstr>Tomasulo Dispatch (D)</vt:lpstr>
      <vt:lpstr>Tomasulo Issue (S)</vt:lpstr>
      <vt:lpstr>Tomasulo Execute (X)</vt:lpstr>
      <vt:lpstr>Tomasulo Writeback (W)</vt:lpstr>
      <vt:lpstr>Register Renaming for Tomasulo</vt:lpstr>
      <vt:lpstr>Value/Copy-Based Register Renaming</vt:lpstr>
      <vt:lpstr>Simple Tomasulo Data Structures</vt:lpstr>
      <vt:lpstr>Tomasulo Data Structures (Timing Free Example)</vt:lpstr>
      <vt:lpstr>Tomasulo Data Structures (Timing Free Example #2)</vt:lpstr>
      <vt:lpstr>Questions</vt:lpstr>
      <vt:lpstr>Example with timing</vt:lpstr>
      <vt:lpstr>Example:Tomasulo with timing</vt:lpstr>
      <vt:lpstr>Tomasulo: Cycle 1</vt:lpstr>
      <vt:lpstr>Tomasulo: Cycle 2</vt:lpstr>
      <vt:lpstr>Tomasulo: Cycle 3</vt:lpstr>
      <vt:lpstr>Tomasulo: Cycle 4</vt:lpstr>
      <vt:lpstr>Tomasulo: Cycle 5</vt:lpstr>
      <vt:lpstr>Tomasulo: Cycle 6</vt:lpstr>
      <vt:lpstr>Tomasulo: Cycle 7</vt:lpstr>
      <vt:lpstr>Tomasulo: Cycle 8</vt:lpstr>
      <vt:lpstr>Tomasulo: Cycle 9</vt:lpstr>
      <vt:lpstr>Tomasulo: Cycle 10</vt:lpstr>
      <vt:lpstr>Can We Add Bypassing?</vt:lpstr>
      <vt:lpstr>Can We Add Superscalar?</vt:lpstr>
      <vt:lpstr>Superscalar Select Logic</vt:lpstr>
      <vt:lpstr>Dynamic Scheduling Summary</vt:lpstr>
      <vt:lpstr>Are we done?</vt:lpstr>
      <vt:lpstr>And… a bit of terminology</vt:lpstr>
    </vt:vector>
  </TitlesOfParts>
  <Company>Carnegie Mellon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austin</dc:creator>
  <cp:lastModifiedBy>Brehob, Mark</cp:lastModifiedBy>
  <cp:revision>1090</cp:revision>
  <cp:lastPrinted>2024-01-23T15:27:51Z</cp:lastPrinted>
  <dcterms:modified xsi:type="dcterms:W3CDTF">2024-01-23T16:38:09Z</dcterms:modified>
</cp:coreProperties>
</file>