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19" r:id="rId2"/>
    <p:sldId id="257" r:id="rId3"/>
    <p:sldId id="317" r:id="rId4"/>
    <p:sldId id="343" r:id="rId5"/>
    <p:sldId id="320" r:id="rId6"/>
    <p:sldId id="342" r:id="rId7"/>
    <p:sldId id="346" r:id="rId8"/>
    <p:sldId id="347" r:id="rId9"/>
    <p:sldId id="348" r:id="rId10"/>
    <p:sldId id="349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294" r:id="rId22"/>
    <p:sldId id="307" r:id="rId23"/>
    <p:sldId id="261" r:id="rId24"/>
    <p:sldId id="266" r:id="rId25"/>
    <p:sldId id="279" r:id="rId26"/>
    <p:sldId id="311" r:id="rId27"/>
    <p:sldId id="312" r:id="rId28"/>
    <p:sldId id="280" r:id="rId29"/>
    <p:sldId id="281" r:id="rId30"/>
    <p:sldId id="282" r:id="rId31"/>
    <p:sldId id="313" r:id="rId32"/>
    <p:sldId id="277" r:id="rId33"/>
    <p:sldId id="296" r:id="rId34"/>
    <p:sldId id="297" r:id="rId35"/>
    <p:sldId id="299" r:id="rId36"/>
    <p:sldId id="300" r:id="rId37"/>
    <p:sldId id="301" r:id="rId38"/>
    <p:sldId id="302" r:id="rId39"/>
    <p:sldId id="303" r:id="rId40"/>
    <p:sldId id="304" r:id="rId41"/>
    <p:sldId id="350" r:id="rId4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56" autoAdjust="0"/>
  </p:normalViewPr>
  <p:slideViewPr>
    <p:cSldViewPr>
      <p:cViewPr varScale="1">
        <p:scale>
          <a:sx n="146" d="100"/>
          <a:sy n="146" d="100"/>
        </p:scale>
        <p:origin x="467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65" cy="4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35" tIns="44168" rIns="88335" bIns="44168" numCol="1" anchor="t" anchorCtr="0" compatLnSpc="1">
            <a:prstTxWarp prst="textNoShape">
              <a:avLst/>
            </a:prstTxWarp>
          </a:bodyPr>
          <a:lstStyle>
            <a:lvl1pPr defTabSz="88257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828" y="1"/>
            <a:ext cx="3043665" cy="4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35" tIns="44168" rIns="88335" bIns="44168" numCol="1" anchor="t" anchorCtr="0" compatLnSpc="1">
            <a:prstTxWarp prst="textNoShape">
              <a:avLst/>
            </a:prstTxWarp>
          </a:bodyPr>
          <a:lstStyle>
            <a:lvl1pPr algn="r" defTabSz="88257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34" y="4422146"/>
            <a:ext cx="5617837" cy="4188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35" tIns="44168" rIns="88335" bIns="441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685"/>
            <a:ext cx="3043665" cy="4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35" tIns="44168" rIns="88335" bIns="44168" numCol="1" anchor="b" anchorCtr="0" compatLnSpc="1">
            <a:prstTxWarp prst="textNoShape">
              <a:avLst/>
            </a:prstTxWarp>
          </a:bodyPr>
          <a:lstStyle>
            <a:lvl1pPr defTabSz="88257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828" y="8842685"/>
            <a:ext cx="3043665" cy="4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35" tIns="44168" rIns="88335" bIns="44168" numCol="1" anchor="b" anchorCtr="0" compatLnSpc="1">
            <a:prstTxWarp prst="textNoShape">
              <a:avLst/>
            </a:prstTxWarp>
          </a:bodyPr>
          <a:lstStyle>
            <a:lvl1pPr algn="r" defTabSz="882579">
              <a:defRPr sz="1200"/>
            </a:lvl1pPr>
          </a:lstStyle>
          <a:p>
            <a:pPr>
              <a:defRPr/>
            </a:pPr>
            <a:fld id="{0677B791-B82E-4DF7-BC18-64091662A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26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5262B-2F97-4CBE-BBCA-5637946305E8}" type="slidenum">
              <a:rPr lang="en-US"/>
              <a:pPr/>
              <a:t>1</a:t>
            </a:fld>
            <a:endParaRPr lang="en-US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11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5D190F-EC91-43C5-9AF5-D8B8788DE27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77863"/>
            <a:ext cx="4508500" cy="3382962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62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09D1C1-9121-4E9F-8968-96613AC105C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97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F5389-AF62-4503-9BF5-1BDA909B08C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C926A-2C02-4673-AF7B-4CE977927E1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144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0A0BA-7E68-4F26-9C34-89421DFF37E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345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D73A19-598B-421C-8159-CAEF9D70A01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04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A043A-1399-4706-A3D7-D37D70B8D5A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702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7E027-5934-4942-BD6F-AFF2BF70D83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458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A3969A-40B1-4F4A-BB13-6E7044882AA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493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13070A-4E15-4F60-961F-40D36DD9295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28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6BE266-78B8-464F-BC3F-78E5A87CC39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024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E9EB3-3EAF-4252-B138-A945FA077AE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523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41E2A8-1BC1-4369-BB56-9E9CB9C95D2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950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B6CF92-4A6C-4F83-A765-9ADC7A2B94C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491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D3F99-5E65-4C38-B598-AD068C6D4CB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224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D0F291-7A8B-446A-84E9-594EF2F8210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394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689"/>
            <a:fld id="{B4383B96-21D2-4F67-8DCC-1B87687F1717}" type="slidenum">
              <a:rPr lang="en-US" smtClean="0"/>
              <a:pPr defTabSz="931689"/>
              <a:t>26</a:t>
            </a:fld>
            <a:endParaRPr lang="en-US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4550" cy="3490912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5" y="4422776"/>
            <a:ext cx="5616575" cy="4186238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193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689"/>
            <a:fld id="{B00ACF8E-8116-4302-A0D8-A7EDCD95E4E2}" type="slidenum">
              <a:rPr lang="en-US" smtClean="0"/>
              <a:pPr defTabSz="931689"/>
              <a:t>27</a:t>
            </a:fld>
            <a:endParaRPr lang="en-US" dirty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4550" cy="3490912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5" y="4422776"/>
            <a:ext cx="5616575" cy="4186238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954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E5F6FA-3B91-476E-9265-EE601DD0CB7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337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6069D9-6ACE-4F44-847D-8DF29C4FBD2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978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BACEA8-2A30-4887-A164-3A0430DAFFE8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08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870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708"/>
            <a:fld id="{27A44F7A-C326-422E-93C5-8E0E938435E0}" type="slidenum">
              <a:rPr lang="en-US" smtClean="0"/>
              <a:pPr defTabSz="931708"/>
              <a:t>31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223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9926D8-3B92-4C47-A1AB-8E2C8A814F9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016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23F301-B348-43D3-89EA-24CB5D98D03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54550" cy="3490912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34" y="4422145"/>
            <a:ext cx="5617837" cy="4189736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341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A0A36A-EA52-42BA-8627-767DB29F41F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54550" cy="3490912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34" y="4422145"/>
            <a:ext cx="5617837" cy="4189736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151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E3361B-FB34-448D-8BFB-F08C3AD350E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54550" cy="3490912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34" y="4422145"/>
            <a:ext cx="5617837" cy="4189736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6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E03B2-D3CD-466E-923D-7048091FABB2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54550" cy="3490912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34" y="4422145"/>
            <a:ext cx="5617837" cy="4189736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0958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3F9D7-DF64-4628-B447-EF0316EA5006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54550" cy="3490912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34" y="4422145"/>
            <a:ext cx="5617837" cy="4189736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800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9C521-D315-4450-94C4-1A70005ABF8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54550" cy="3490912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34" y="4422145"/>
            <a:ext cx="5617837" cy="4189736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8993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2ED999-D100-4B8A-9895-CFE85E5611C2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54550" cy="3490912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34" y="4422145"/>
            <a:ext cx="5617837" cy="4189736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4808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1D479E-FF49-4D2E-B88C-91B30157B4A4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54550" cy="3490912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34" y="4422145"/>
            <a:ext cx="5617837" cy="4189736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81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69CE9-F0F8-48F5-A087-A6DB89679247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77863"/>
            <a:ext cx="4510088" cy="3384550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018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3E1C39-65EA-4917-8FB8-E8C96D51E84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90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8B0CA5-7BB1-4808-BA00-E06A2FF48B0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35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9D7A6E-F361-4658-B6B3-AA8719605C3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23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230D39-FAF5-43BF-A252-E66B5F903BD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70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2CB4F8-7FA0-4CEA-9044-63A88B9B3A0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70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FD6B9-275D-41F5-A04E-D07AB9A74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758C5-E354-4693-8B10-E07851FF7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ED38B-D492-43F5-ACEE-D9171EC11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260A2-5559-4812-9D77-D4888A4F2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19B23-6E58-46E8-AFB2-CD3A64A9B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96134-4D69-40D8-8DD5-09BD012FF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FE808-9B56-4ECC-A51D-2B267CBB1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78FE4-CEF0-4863-B243-A8F8364EE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CE8B4-5C9B-4D00-961A-51B333360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D9D1A-62E3-4A50-8667-4278DDEA0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A4076-315E-4838-9C99-4946B04FE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35BDF-F426-441F-9A70-10DE47968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8F4E022-3988-44DE-A052-B2E4AF7E8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7425" y="1024064"/>
            <a:ext cx="7721600" cy="1143000"/>
          </a:xfrm>
        </p:spPr>
        <p:txBody>
          <a:bodyPr/>
          <a:lstStyle/>
          <a:p>
            <a:r>
              <a:rPr lang="en-US" sz="4800" dirty="0"/>
              <a:t>EECS 470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057400"/>
            <a:ext cx="71628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RS/ROB examples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True Physical Registers?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Project</a:t>
            </a:r>
            <a:br>
              <a:rPr lang="en-US" sz="2800" dirty="0"/>
            </a:br>
            <a:endParaRPr lang="en-US" sz="2800" dirty="0"/>
          </a:p>
          <a:p>
            <a:pPr>
              <a:lnSpc>
                <a:spcPct val="90000"/>
              </a:lnSpc>
            </a:pPr>
            <a:r>
              <a:rPr lang="en-US" dirty="0"/>
              <a:t>Lecture 8 – Winter 2024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5124" name="Picture 4" descr="seal-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648200"/>
            <a:ext cx="857250" cy="857250"/>
          </a:xfrm>
          <a:prstGeom prst="rect">
            <a:avLst/>
          </a:prstGeom>
          <a:noFill/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65175" y="5529962"/>
            <a:ext cx="807085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en-US" sz="1500" b="0" dirty="0">
                <a:latin typeface="Verdana" pitchFamily="34" charset="0"/>
              </a:rPr>
              <a:t>Slides developed in part by Profs. Austin, </a:t>
            </a:r>
            <a:r>
              <a:rPr lang="en-US" altLang="en-US" sz="1500" b="0" dirty="0" err="1">
                <a:latin typeface="Verdana" pitchFamily="34" charset="0"/>
              </a:rPr>
              <a:t>Brehob</a:t>
            </a:r>
            <a:r>
              <a:rPr lang="en-US" altLang="en-US" sz="1500" b="0" dirty="0">
                <a:latin typeface="Verdana" pitchFamily="34" charset="0"/>
              </a:rPr>
              <a:t>, </a:t>
            </a:r>
            <a:r>
              <a:rPr lang="en-US" altLang="en-US" sz="1500" b="0" dirty="0" err="1">
                <a:latin typeface="Verdana" pitchFamily="34" charset="0"/>
              </a:rPr>
              <a:t>Falsafi</a:t>
            </a:r>
            <a:r>
              <a:rPr lang="en-US" altLang="en-US" sz="1500" b="0" dirty="0">
                <a:latin typeface="Verdana" pitchFamily="34" charset="0"/>
              </a:rPr>
              <a:t>, </a:t>
            </a:r>
            <a:r>
              <a:rPr lang="en-US" sz="1500" b="0" dirty="0">
                <a:latin typeface="Verdana" pitchFamily="34" charset="0"/>
              </a:rPr>
              <a:t>Hill, Hoe, </a:t>
            </a:r>
            <a:r>
              <a:rPr lang="en-US" sz="1500" b="0" dirty="0" err="1">
                <a:latin typeface="Verdana" pitchFamily="34" charset="0"/>
              </a:rPr>
              <a:t>Lipasti</a:t>
            </a:r>
            <a:r>
              <a:rPr lang="en-US" sz="1500" b="0" dirty="0">
                <a:latin typeface="Verdana" pitchFamily="34" charset="0"/>
              </a:rPr>
              <a:t>, Martin, Roth, </a:t>
            </a:r>
            <a:r>
              <a:rPr lang="en-US" sz="1500" b="0" dirty="0" err="1">
                <a:latin typeface="Verdana" pitchFamily="34" charset="0"/>
              </a:rPr>
              <a:t>Shen</a:t>
            </a:r>
            <a:r>
              <a:rPr lang="en-US" sz="1500" b="0" dirty="0">
                <a:latin typeface="Verdana" pitchFamily="34" charset="0"/>
              </a:rPr>
              <a:t>, Smith, </a:t>
            </a:r>
            <a:r>
              <a:rPr lang="en-US" sz="1500" b="0" dirty="0" err="1">
                <a:latin typeface="Verdana" pitchFamily="34" charset="0"/>
              </a:rPr>
              <a:t>Sohi</a:t>
            </a:r>
            <a:r>
              <a:rPr lang="en-US" sz="1500" b="0" dirty="0">
                <a:latin typeface="Verdana" pitchFamily="34" charset="0"/>
              </a:rPr>
              <a:t>, Tyson, </a:t>
            </a:r>
            <a:r>
              <a:rPr lang="en-US" sz="1500" b="0" dirty="0" err="1">
                <a:latin typeface="Verdana" pitchFamily="34" charset="0"/>
              </a:rPr>
              <a:t>Vijaykumar</a:t>
            </a:r>
            <a:r>
              <a:rPr lang="en-US" sz="1500" b="0" dirty="0">
                <a:latin typeface="Verdana" pitchFamily="34" charset="0"/>
              </a:rPr>
              <a:t>, and Wenisch of Carnegie Mellon University, Purdue University, University of Michigan, University of Pennsylvania, and University of Wisconsin. </a:t>
            </a:r>
          </a:p>
        </p:txBody>
      </p:sp>
    </p:spTree>
    <p:extLst>
      <p:ext uri="{BB962C8B-B14F-4D97-AF65-F5344CB8AC3E}">
        <p14:creationId xmlns:p14="http://schemas.microsoft.com/office/powerpoint/2010/main" val="324343058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When an instruction </a:t>
            </a:r>
            <a:r>
              <a:rPr lang="en-US" sz="3600" i="1" u="sng"/>
              <a:t>retires</a:t>
            </a:r>
            <a:r>
              <a:rPr lang="en-US" sz="3600"/>
              <a:t> how does it impact each major structure?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Rename table?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ARF?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RoB?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RS?</a:t>
            </a:r>
          </a:p>
        </p:txBody>
      </p:sp>
    </p:spTree>
    <p:extLst>
      <p:ext uri="{BB962C8B-B14F-4D97-AF65-F5344CB8AC3E}">
        <p14:creationId xmlns:p14="http://schemas.microsoft.com/office/powerpoint/2010/main" val="2767632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Topic change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Why on earth are we doing this?</a:t>
            </a:r>
          </a:p>
          <a:p>
            <a:pPr lvl="1" eaLnBrk="1" hangingPunct="1"/>
            <a:r>
              <a:rPr lang="en-US" dirty="0"/>
              <a:t>Why do we think it helps?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Homework 2 problems 5 and 6 made the argument.</a:t>
            </a:r>
          </a:p>
          <a:p>
            <a:pPr lvl="1" eaLnBrk="1" hangingPunct="1"/>
            <a:r>
              <a:rPr lang="en-US" dirty="0"/>
              <a:t>Only need to obey true data dependencies. </a:t>
            </a:r>
          </a:p>
          <a:p>
            <a:pPr lvl="2" eaLnBrk="1" hangingPunct="1"/>
            <a:r>
              <a:rPr lang="en-US" dirty="0"/>
              <a:t>Huge speedup </a:t>
            </a:r>
            <a:r>
              <a:rPr lang="en-US" b="1" i="1" u="sng" dirty="0">
                <a:solidFill>
                  <a:srgbClr val="0070C0"/>
                </a:solidFill>
              </a:rPr>
              <a:t>potential</a:t>
            </a:r>
            <a:r>
              <a:rPr lang="en-US" dirty="0"/>
              <a:t>.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Optimizing CPU Performance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Golden Rule: </a:t>
            </a:r>
            <a:r>
              <a:rPr lang="en-US" dirty="0" err="1"/>
              <a:t>t</a:t>
            </a:r>
            <a:r>
              <a:rPr lang="en-US" baseline="-25000" dirty="0" err="1"/>
              <a:t>CPU</a:t>
            </a:r>
            <a:r>
              <a:rPr lang="en-US" dirty="0"/>
              <a:t> = </a:t>
            </a:r>
            <a:r>
              <a:rPr lang="en-US" dirty="0" err="1"/>
              <a:t>N</a:t>
            </a:r>
            <a:r>
              <a:rPr lang="en-US" baseline="-25000" dirty="0" err="1"/>
              <a:t>inst</a:t>
            </a:r>
            <a:r>
              <a:rPr lang="en-US" dirty="0"/>
              <a:t>*CPI*</a:t>
            </a:r>
            <a:r>
              <a:rPr lang="en-US" dirty="0" err="1"/>
              <a:t>t</a:t>
            </a:r>
            <a:r>
              <a:rPr lang="en-US" baseline="-25000" dirty="0" err="1"/>
              <a:t>CLK</a:t>
            </a:r>
            <a:endParaRPr lang="en-US" baseline="-25000" dirty="0"/>
          </a:p>
          <a:p>
            <a:pPr eaLnBrk="1" hangingPunct="1"/>
            <a:r>
              <a:rPr lang="en-US" dirty="0"/>
              <a:t>Given this, what are our options</a:t>
            </a:r>
          </a:p>
          <a:p>
            <a:pPr lvl="1" eaLnBrk="1" hangingPunct="1"/>
            <a:r>
              <a:rPr lang="en-US" dirty="0"/>
              <a:t>Reduce the number of instructions executed</a:t>
            </a:r>
          </a:p>
          <a:p>
            <a:pPr lvl="1" eaLnBrk="1" hangingPunct="1"/>
            <a:r>
              <a:rPr lang="en-US" dirty="0"/>
              <a:t>Reduce the cycles to execute an instruction</a:t>
            </a:r>
          </a:p>
          <a:p>
            <a:pPr lvl="1" eaLnBrk="1" hangingPunct="1"/>
            <a:r>
              <a:rPr lang="en-US" dirty="0"/>
              <a:t>Reduce the clock period</a:t>
            </a:r>
          </a:p>
          <a:p>
            <a:pPr eaLnBrk="1" hangingPunct="1"/>
            <a:r>
              <a:rPr lang="en-US" dirty="0"/>
              <a:t>Our first focus: Reducing CPI</a:t>
            </a:r>
          </a:p>
          <a:p>
            <a:pPr lvl="1" eaLnBrk="1" hangingPunct="1"/>
            <a:r>
              <a:rPr lang="en-US" dirty="0"/>
              <a:t>Approach: </a:t>
            </a:r>
            <a:r>
              <a:rPr lang="en-US" i="1" dirty="0"/>
              <a:t>Instruction Level Parallelism</a:t>
            </a:r>
            <a:r>
              <a:rPr lang="en-US" dirty="0"/>
              <a:t> (ILP)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Why ILP?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09600" y="1676400"/>
            <a:ext cx="1752600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667000" y="1676400"/>
            <a:ext cx="1752600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00275" y="3048000"/>
            <a:ext cx="4667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 Narrow" pitchFamily="34" charset="0"/>
              </a:rPr>
              <a:t>Vs.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09600" y="3810000"/>
            <a:ext cx="1752600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09600" y="5029200"/>
            <a:ext cx="1752600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243388" y="1671638"/>
            <a:ext cx="4443412" cy="4454525"/>
          </a:xfrm>
        </p:spPr>
        <p:txBody>
          <a:bodyPr/>
          <a:lstStyle/>
          <a:p>
            <a:pPr eaLnBrk="1" hangingPunct="1"/>
            <a:r>
              <a:rPr lang="en-US"/>
              <a:t>Requirements</a:t>
            </a:r>
          </a:p>
          <a:p>
            <a:pPr lvl="1" eaLnBrk="1" hangingPunct="1"/>
            <a:r>
              <a:rPr lang="en-US"/>
              <a:t>Parallelism</a:t>
            </a:r>
          </a:p>
          <a:p>
            <a:pPr lvl="1" eaLnBrk="1" hangingPunct="1"/>
            <a:r>
              <a:rPr lang="en-US"/>
              <a:t>Large window</a:t>
            </a:r>
          </a:p>
          <a:p>
            <a:pPr lvl="1" eaLnBrk="1" hangingPunct="1"/>
            <a:r>
              <a:rPr lang="en-US"/>
              <a:t>Limited control deps</a:t>
            </a:r>
          </a:p>
          <a:p>
            <a:pPr lvl="1" eaLnBrk="1" hangingPunct="1"/>
            <a:r>
              <a:rPr lang="en-US"/>
              <a:t>Eliminate “false” deps</a:t>
            </a:r>
          </a:p>
          <a:p>
            <a:pPr lvl="1" eaLnBrk="1" hangingPunct="1"/>
            <a:r>
              <a:rPr lang="en-US"/>
              <a:t>Find run-time deps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How Much ILP is There?</a:t>
            </a:r>
            <a:br>
              <a:rPr lang="en-US" dirty="0"/>
            </a:br>
            <a:r>
              <a:rPr lang="en-US" dirty="0"/>
              <a:t>(Chapter 3.10)</a:t>
            </a:r>
          </a:p>
        </p:txBody>
      </p:sp>
      <p:pic>
        <p:nvPicPr>
          <p:cNvPr id="9219" name="Picture 3" descr="Ch3-fig3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1676400"/>
            <a:ext cx="7467600" cy="4667250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Large Must the “Window” Be?</a:t>
            </a:r>
          </a:p>
        </p:txBody>
      </p:sp>
      <p:pic>
        <p:nvPicPr>
          <p:cNvPr id="10243" name="Picture 3" descr="Ch3-fig3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676400"/>
            <a:ext cx="7620000" cy="4233863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ALU Operation </a:t>
            </a:r>
            <a:r>
              <a:rPr lang="en-US" i="1"/>
              <a:t>GOOD</a:t>
            </a:r>
            <a:r>
              <a:rPr lang="en-US"/>
              <a:t>, Branch </a:t>
            </a:r>
            <a:r>
              <a:rPr lang="en-US" i="1"/>
              <a:t>BAD</a:t>
            </a:r>
          </a:p>
        </p:txBody>
      </p:sp>
      <p:pic>
        <p:nvPicPr>
          <p:cNvPr id="11267" name="Picture 3" descr="Ch3-fig3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958975"/>
            <a:ext cx="7735888" cy="3968750"/>
          </a:xfrm>
          <a:noFill/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5013325"/>
            <a:ext cx="3722688" cy="1768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Arial Narrow" pitchFamily="34" charset="0"/>
              </a:rPr>
              <a:t>Expected Number of Branches</a:t>
            </a:r>
          </a:p>
          <a:p>
            <a:r>
              <a:rPr lang="en-US" u="sng">
                <a:latin typeface="Arial Narrow" pitchFamily="34" charset="0"/>
              </a:rPr>
              <a:t>Between Mispredicts</a:t>
            </a:r>
          </a:p>
          <a:p>
            <a:endParaRPr lang="en-US" u="sng">
              <a:latin typeface="Arial Narrow" pitchFamily="34" charset="0"/>
            </a:endParaRPr>
          </a:p>
          <a:p>
            <a:r>
              <a:rPr lang="en-US">
                <a:latin typeface="Arial Narrow" pitchFamily="34" charset="0"/>
              </a:rPr>
              <a:t>E(X) ~ 1/(1-p)</a:t>
            </a:r>
          </a:p>
          <a:p>
            <a:endParaRPr lang="en-US">
              <a:latin typeface="Arial Narrow" pitchFamily="34" charset="0"/>
            </a:endParaRPr>
          </a:p>
          <a:p>
            <a:r>
              <a:rPr lang="en-US">
                <a:latin typeface="Arial Narrow" pitchFamily="34" charset="0"/>
              </a:rPr>
              <a:t>E.g., p = 95%, E(X) ~ 20 brs, 100-ish insts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How Accurate are Branch Predictors?</a:t>
            </a:r>
          </a:p>
        </p:txBody>
      </p:sp>
      <p:pic>
        <p:nvPicPr>
          <p:cNvPr id="12291" name="Picture 3" descr="Ch3-fig4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47800" y="1219200"/>
            <a:ext cx="5795963" cy="5443538"/>
          </a:xfr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h3-fig41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05000" y="1219200"/>
            <a:ext cx="5486400" cy="3135313"/>
          </a:xfrm>
          <a:noFill/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Impact of Physical Storage Limitations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689475"/>
            <a:ext cx="8229600" cy="14366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Each instruction “in flight” must have storage for its result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Really worse than this because of mispeculation…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Ch3-fig4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05200" y="1524000"/>
            <a:ext cx="5184775" cy="3452813"/>
          </a:xfrm>
          <a:noFill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Registers </a:t>
            </a:r>
            <a:r>
              <a:rPr lang="en-US" i="1"/>
              <a:t>GOOD</a:t>
            </a:r>
            <a:r>
              <a:rPr lang="en-US"/>
              <a:t>, Memory </a:t>
            </a:r>
            <a:r>
              <a:rPr lang="en-US" i="1"/>
              <a:t>BAD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3810000" cy="5105400"/>
          </a:xfrm>
        </p:spPr>
        <p:txBody>
          <a:bodyPr/>
          <a:lstStyle/>
          <a:p>
            <a:pPr eaLnBrk="1" hangingPunct="1"/>
            <a:r>
              <a:rPr lang="en-US" sz="2400" dirty="0"/>
              <a:t>Benefits of registers</a:t>
            </a:r>
          </a:p>
          <a:p>
            <a:pPr lvl="1" eaLnBrk="1" hangingPunct="1"/>
            <a:r>
              <a:rPr lang="en-US" sz="2000" dirty="0"/>
              <a:t>Well described </a:t>
            </a:r>
            <a:r>
              <a:rPr lang="en-US" sz="2000" dirty="0" err="1"/>
              <a:t>deps</a:t>
            </a:r>
            <a:endParaRPr lang="en-US" sz="2000" dirty="0"/>
          </a:p>
          <a:p>
            <a:pPr lvl="1" eaLnBrk="1" hangingPunct="1"/>
            <a:r>
              <a:rPr lang="en-US" sz="2000" dirty="0"/>
              <a:t>Fast access</a:t>
            </a:r>
          </a:p>
          <a:p>
            <a:pPr lvl="1" eaLnBrk="1" hangingPunct="1"/>
            <a:r>
              <a:rPr lang="en-US" sz="2000" dirty="0"/>
              <a:t>Finite resource</a:t>
            </a:r>
          </a:p>
          <a:p>
            <a:pPr eaLnBrk="1" hangingPunct="1"/>
            <a:r>
              <a:rPr lang="en-US" sz="2400" dirty="0"/>
              <a:t>Memory loses these benefits for flexibility</a:t>
            </a:r>
            <a:br>
              <a:rPr lang="en-US" sz="2800" dirty="0"/>
            </a:br>
            <a:endParaRPr lang="en-US" sz="2800" dirty="0"/>
          </a:p>
          <a:p>
            <a:pPr lvl="1" eaLnBrk="1" hangingPunct="1">
              <a:buFontTx/>
              <a:buNone/>
            </a:pPr>
            <a:r>
              <a:rPr lang="en-US" sz="2400" dirty="0"/>
              <a:t>*p = …</a:t>
            </a:r>
            <a:br>
              <a:rPr lang="en-US" sz="2400" dirty="0"/>
            </a:br>
            <a:endParaRPr lang="en-US" sz="2400" dirty="0"/>
          </a:p>
          <a:p>
            <a:pPr lvl="1" eaLnBrk="1" hangingPunct="1">
              <a:buFontTx/>
              <a:buNone/>
            </a:pPr>
            <a:r>
              <a:rPr lang="en-US" sz="2400" dirty="0"/>
              <a:t>*q = …</a:t>
            </a:r>
            <a:br>
              <a:rPr lang="en-US" sz="2400" dirty="0"/>
            </a:br>
            <a:endParaRPr lang="en-US" sz="2400" dirty="0"/>
          </a:p>
          <a:p>
            <a:pPr lvl="1" eaLnBrk="1" hangingPunct="1">
              <a:buFontTx/>
              <a:buNone/>
            </a:pPr>
            <a:r>
              <a:rPr lang="en-US" sz="2400" dirty="0"/>
              <a:t>… = *p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143000" y="4533900"/>
            <a:ext cx="381000" cy="990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1143000" y="5227637"/>
            <a:ext cx="30480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457325" y="5410199"/>
            <a:ext cx="311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 Narrow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dirty="0"/>
              <a:t>RS/ROB </a:t>
            </a:r>
          </a:p>
          <a:p>
            <a:pPr lvl="1" eaLnBrk="1" hangingPunct="1"/>
            <a:r>
              <a:rPr lang="en-US" dirty="0"/>
              <a:t>A bit more detail</a:t>
            </a:r>
          </a:p>
          <a:p>
            <a:pPr eaLnBrk="1" hangingPunct="1"/>
            <a:r>
              <a:rPr lang="en-US" dirty="0"/>
              <a:t>True physical registers: Removing the ARF</a:t>
            </a:r>
          </a:p>
          <a:p>
            <a:pPr lvl="1" eaLnBrk="1" hangingPunct="1"/>
            <a:r>
              <a:rPr lang="en-US" dirty="0"/>
              <a:t>How and why</a:t>
            </a:r>
          </a:p>
          <a:p>
            <a:pPr lvl="1" eaLnBrk="1" hangingPunct="1"/>
            <a:r>
              <a:rPr lang="en-US" dirty="0"/>
              <a:t>Probably will only get started on this, we’ll see.</a:t>
            </a:r>
          </a:p>
          <a:p>
            <a:pPr eaLnBrk="1" hangingPunct="1"/>
            <a:r>
              <a:rPr lang="en-US" dirty="0"/>
              <a:t>Project discussion</a:t>
            </a:r>
          </a:p>
          <a:p>
            <a:pPr lvl="1" eaLnBrk="1" hangingPunct="1"/>
            <a:r>
              <a:rPr lang="en-US" dirty="0"/>
              <a:t>Help me to stop the above at 1pm.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“Bottom Line” for an Ambitious Design</a:t>
            </a:r>
          </a:p>
        </p:txBody>
      </p:sp>
      <p:pic>
        <p:nvPicPr>
          <p:cNvPr id="15363" name="Picture 3" descr="Ch3-fig4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676400"/>
            <a:ext cx="7620000" cy="4224338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P6 reviewed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Steps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Dispatch to the </a:t>
            </a:r>
            <a:r>
              <a:rPr lang="en-US" dirty="0" err="1"/>
              <a:t>OoO</a:t>
            </a:r>
            <a:r>
              <a:rPr lang="en-US" dirty="0"/>
              <a:t> system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Issue to functional units	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Wakeup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Select</a:t>
            </a:r>
            <a:br>
              <a:rPr lang="en-US" dirty="0"/>
            </a:b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Complete Execute</a:t>
            </a:r>
            <a:br>
              <a:rPr lang="en-US" dirty="0"/>
            </a:b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Retire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added a Reorder Buffer</a:t>
            </a:r>
          </a:p>
        </p:txBody>
      </p:sp>
      <p:pic>
        <p:nvPicPr>
          <p:cNvPr id="798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7293" y="1524000"/>
            <a:ext cx="9138488" cy="40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Let’s lose the ARF! (R10K scheme)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Why?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Currently have two structures that may hold values (ROB and ARF)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Need to write back to the ARF after every instruction!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Other motivations?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ROB currently holds result (which needs to be accessible to all) as well as other data (PC, etc.) which does not.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/>
              <a:t>So probably two separate structures anyways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Many ROB entry </a:t>
            </a:r>
            <a:r>
              <a:rPr lang="en-US" sz="2400" i="1" dirty="0"/>
              <a:t>result fields</a:t>
            </a:r>
            <a:r>
              <a:rPr lang="en-US" sz="2400" dirty="0"/>
              <a:t> are unused (stores, branches)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Physical Register file</a:t>
            </a:r>
            <a:br>
              <a:rPr lang="en-US" sz="4000"/>
            </a:br>
            <a:r>
              <a:rPr lang="en-US" sz="4000"/>
              <a:t>Version 1.0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Keep a “Physical register file”</a:t>
            </a:r>
          </a:p>
          <a:p>
            <a:pPr lvl="1" eaLnBrk="1" hangingPunct="1"/>
            <a:r>
              <a:rPr lang="en-US" dirty="0"/>
              <a:t>If you want to get the ARF back you need to use the RAT.</a:t>
            </a:r>
          </a:p>
          <a:p>
            <a:pPr eaLnBrk="1" hangingPunct="1"/>
            <a:r>
              <a:rPr lang="en-US" dirty="0"/>
              <a:t>But the RAT has speculative information in it!</a:t>
            </a:r>
          </a:p>
          <a:p>
            <a:pPr lvl="1" eaLnBrk="1" hangingPunct="1"/>
            <a:r>
              <a:rPr lang="en-US" dirty="0"/>
              <a:t>We need to be able to undo the speculative work!  </a:t>
            </a:r>
          </a:p>
          <a:p>
            <a:pPr lvl="2" eaLnBrk="1" hangingPunct="1"/>
            <a:r>
              <a:rPr lang="en-US" dirty="0"/>
              <a:t>How?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Remove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The value field of the ROB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The whole ARF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Add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A “retirement RAT” (RRAT)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A “Physical Register File” (PRF)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Actions: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When you finish executing, send data to the PRF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When you retire, update the RRAT as if you were dispatching and updating the RAT.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(Other stuff we need to think about goes here.)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On a </a:t>
            </a:r>
            <a:r>
              <a:rPr lang="en-US" sz="2000" dirty="0" err="1"/>
              <a:t>mis</a:t>
            </a:r>
            <a:r>
              <a:rPr lang="en-US" sz="2000" dirty="0"/>
              <a:t>-predict, update the RAT with the RRAT when squashing.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RAT/RRAT Example</a:t>
            </a:r>
          </a:p>
        </p:txBody>
      </p:sp>
      <p:graphicFrame>
        <p:nvGraphicFramePr>
          <p:cNvPr id="109571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436736"/>
              </p:ext>
            </p:extLst>
          </p:nvPr>
        </p:nvGraphicFramePr>
        <p:xfrm>
          <a:off x="457200" y="2286000"/>
          <a:ext cx="2514600" cy="373380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505200" y="2543175"/>
            <a:ext cx="1468672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/>
              <a:t>Assembly</a:t>
            </a:r>
          </a:p>
          <a:p>
            <a:r>
              <a:rPr lang="en-US" sz="2000" dirty="0"/>
              <a:t>R1=R2*R3</a:t>
            </a:r>
          </a:p>
          <a:p>
            <a:r>
              <a:rPr lang="en-US" sz="2000" dirty="0"/>
              <a:t>R3=R1+R3</a:t>
            </a:r>
          </a:p>
          <a:p>
            <a:endParaRPr lang="en-US" sz="2000" dirty="0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1066800" y="1676400"/>
            <a:ext cx="1019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RAT</a:t>
            </a:r>
          </a:p>
        </p:txBody>
      </p:sp>
      <p:graphicFrame>
        <p:nvGraphicFramePr>
          <p:cNvPr id="10959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558133"/>
              </p:ext>
            </p:extLst>
          </p:nvPr>
        </p:nvGraphicFramePr>
        <p:xfrm>
          <a:off x="5943600" y="2286000"/>
          <a:ext cx="2514600" cy="373380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6553200" y="1676400"/>
            <a:ext cx="1312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RRAT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RAT/RRAT Example</a:t>
            </a:r>
          </a:p>
        </p:txBody>
      </p:sp>
      <p:graphicFrame>
        <p:nvGraphicFramePr>
          <p:cNvPr id="10137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127605"/>
              </p:ext>
            </p:extLst>
          </p:nvPr>
        </p:nvGraphicFramePr>
        <p:xfrm>
          <a:off x="457200" y="2286000"/>
          <a:ext cx="2514600" cy="373380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3505200" y="2543175"/>
            <a:ext cx="1582738" cy="296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In-flight</a:t>
            </a:r>
          </a:p>
          <a:p>
            <a:endParaRPr lang="en-US" sz="2400" b="1"/>
          </a:p>
          <a:p>
            <a:r>
              <a:rPr lang="en-US" sz="2000" u="sng"/>
              <a:t>Assembly</a:t>
            </a:r>
          </a:p>
          <a:p>
            <a:r>
              <a:rPr lang="en-US" sz="2000"/>
              <a:t>R1=R2*R3</a:t>
            </a:r>
          </a:p>
          <a:p>
            <a:r>
              <a:rPr lang="en-US" sz="2000"/>
              <a:t>R3=R1+R3</a:t>
            </a:r>
          </a:p>
          <a:p>
            <a:endParaRPr lang="en-US" sz="2000"/>
          </a:p>
          <a:p>
            <a:r>
              <a:rPr lang="en-US" sz="2000" u="sng"/>
              <a:t>Renamed</a:t>
            </a:r>
          </a:p>
          <a:p>
            <a:r>
              <a:rPr lang="en-US" sz="2000"/>
              <a:t>P0=P3*P4   </a:t>
            </a:r>
          </a:p>
          <a:p>
            <a:r>
              <a:rPr lang="en-US" sz="2000"/>
              <a:t>P5=P0+P4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1066800" y="1676400"/>
            <a:ext cx="1019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RAT</a:t>
            </a:r>
          </a:p>
        </p:txBody>
      </p:sp>
      <p:graphicFrame>
        <p:nvGraphicFramePr>
          <p:cNvPr id="10140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269436"/>
              </p:ext>
            </p:extLst>
          </p:nvPr>
        </p:nvGraphicFramePr>
        <p:xfrm>
          <a:off x="5943600" y="2286000"/>
          <a:ext cx="2514600" cy="373380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6553200" y="1676400"/>
            <a:ext cx="1312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RRAT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This seems sorta okay but…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There seem to be some problems</a:t>
            </a:r>
          </a:p>
          <a:p>
            <a:pPr lvl="1" eaLnBrk="1" hangingPunct="1"/>
            <a:r>
              <a:rPr lang="en-US"/>
              <a:t>When can I free a physical register?</a:t>
            </a:r>
          </a:p>
          <a:p>
            <a:pPr lvl="1" eaLnBrk="1" hangingPunct="1"/>
            <a:r>
              <a:rPr lang="en-US"/>
              <a:t>If I’m writing to the physical register file at </a:t>
            </a:r>
            <a:r>
              <a:rPr lang="en-US" i="1"/>
              <a:t>execute</a:t>
            </a:r>
            <a:r>
              <a:rPr lang="en-US"/>
              <a:t> doesn’t that mean I committing at that point?</a:t>
            </a:r>
          </a:p>
          <a:p>
            <a:pPr lvl="1" eaLnBrk="1" hangingPunct="1"/>
            <a:r>
              <a:rPr lang="en-US"/>
              <a:t>How do I squash instructions?</a:t>
            </a:r>
          </a:p>
          <a:p>
            <a:pPr lvl="1" eaLnBrk="1" hangingPunct="1"/>
            <a:r>
              <a:rPr lang="en-US"/>
              <a:t>How do I recover architected state in the event of an exception? </a:t>
            </a:r>
          </a:p>
          <a:p>
            <a:pPr lvl="1"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Freedom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Freeing the PRF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long must we keep each PRF entry?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Until we are </a:t>
            </a:r>
            <a:r>
              <a:rPr lang="en-US" sz="1800" i="1" dirty="0"/>
              <a:t>sure</a:t>
            </a:r>
            <a:r>
              <a:rPr lang="en-US" sz="1800" dirty="0"/>
              <a:t> no one else will read it before the corresponding Architected Register is again written.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Once the instruction overwriting the Architected Register commits we are certain safe.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So free the PR when the instruction which overwrites it commits.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In other words: when an instruction commits, it frees the PR it overwrites in the RRAT.</a:t>
            </a:r>
            <a:br>
              <a:rPr lang="en-US" sz="1800" dirty="0"/>
            </a:b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We could do better (?)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The value is dead once it is no longer needed.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/>
              <a:t>Right now waiting until the AR is overwritten…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Freeing earlier would reduce the number of PRs needed.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But unclear how to do given speculation and everything else.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original </a:t>
            </a:r>
            <a:r>
              <a:rPr lang="en-US" dirty="0" err="1"/>
              <a:t>Tomasulo’s</a:t>
            </a:r>
            <a:r>
              <a:rPr lang="en-US" dirty="0"/>
              <a:t> algorithm you should only update the ARF if you overwrite the data in the RAT.</a:t>
            </a:r>
          </a:p>
          <a:p>
            <a:endParaRPr lang="en-US" dirty="0"/>
          </a:p>
          <a:p>
            <a:r>
              <a:rPr lang="en-US" dirty="0"/>
              <a:t>In the P6 scheme you always write to the ARF.</a:t>
            </a:r>
          </a:p>
        </p:txBody>
      </p:sp>
    </p:spTree>
    <p:extLst>
      <p:ext uri="{BB962C8B-B14F-4D97-AF65-F5344CB8AC3E}">
        <p14:creationId xmlns:p14="http://schemas.microsoft.com/office/powerpoint/2010/main" val="38581323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Sidebar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One thing that must happen with the PRF is that a “free list” must exist letting the processor know which physical registers are available.  </a:t>
            </a:r>
          </a:p>
          <a:p>
            <a:pPr lvl="1" eaLnBrk="1" hangingPunct="1"/>
            <a:r>
              <a:rPr lang="en-US" dirty="0"/>
              <a:t>Maintaining these free lists can be a pain!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2819400" y="0"/>
            <a:ext cx="2362200" cy="201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A: R1=MEM[R2+0]</a:t>
            </a:r>
          </a:p>
          <a:p>
            <a:r>
              <a:rPr lang="en-US" sz="1400" dirty="0"/>
              <a:t>B: R2=R3/R1</a:t>
            </a:r>
          </a:p>
          <a:p>
            <a:r>
              <a:rPr lang="en-US" sz="1400" dirty="0"/>
              <a:t>C: R3=R2+R0</a:t>
            </a:r>
          </a:p>
          <a:p>
            <a:r>
              <a:rPr lang="en-US" sz="1400" dirty="0"/>
              <a:t>D: Branch (if R1!=0)</a:t>
            </a:r>
          </a:p>
          <a:p>
            <a:r>
              <a:rPr lang="en-US" sz="1400" dirty="0"/>
              <a:t>E: R3=R1+R3</a:t>
            </a:r>
          </a:p>
          <a:p>
            <a:r>
              <a:rPr lang="en-US" sz="1400" dirty="0"/>
              <a:t>F: R3=R3+R0</a:t>
            </a:r>
          </a:p>
          <a:p>
            <a:r>
              <a:rPr lang="en-US" sz="1400" dirty="0"/>
              <a:t>G: R3=R3+19</a:t>
            </a:r>
          </a:p>
          <a:p>
            <a:r>
              <a:rPr lang="en-US" sz="1400" dirty="0"/>
              <a:t>H: R1=R7+R6</a:t>
            </a:r>
          </a:p>
          <a:p>
            <a:endParaRPr lang="en-US" sz="1400" dirty="0"/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3048000" y="3810000"/>
            <a:ext cx="5867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Line 7"/>
          <p:cNvSpPr>
            <a:spLocks noChangeShapeType="1"/>
          </p:cNvSpPr>
          <p:nvPr/>
        </p:nvSpPr>
        <p:spPr bwMode="auto">
          <a:xfrm>
            <a:off x="38100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Line 8"/>
          <p:cNvSpPr>
            <a:spLocks noChangeShapeType="1"/>
          </p:cNvSpPr>
          <p:nvPr/>
        </p:nvSpPr>
        <p:spPr bwMode="auto">
          <a:xfrm>
            <a:off x="45720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Line 9"/>
          <p:cNvSpPr>
            <a:spLocks noChangeShapeType="1"/>
          </p:cNvSpPr>
          <p:nvPr/>
        </p:nvSpPr>
        <p:spPr bwMode="auto">
          <a:xfrm>
            <a:off x="53340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10"/>
          <p:cNvSpPr>
            <a:spLocks noChangeShapeType="1"/>
          </p:cNvSpPr>
          <p:nvPr/>
        </p:nvSpPr>
        <p:spPr bwMode="auto">
          <a:xfrm>
            <a:off x="60960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11"/>
          <p:cNvSpPr>
            <a:spLocks noChangeShapeType="1"/>
          </p:cNvSpPr>
          <p:nvPr/>
        </p:nvSpPr>
        <p:spPr bwMode="auto">
          <a:xfrm>
            <a:off x="68580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12"/>
          <p:cNvSpPr>
            <a:spLocks noChangeShapeType="1"/>
          </p:cNvSpPr>
          <p:nvPr/>
        </p:nvSpPr>
        <p:spPr bwMode="auto">
          <a:xfrm>
            <a:off x="75438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13"/>
          <p:cNvSpPr>
            <a:spLocks noChangeShapeType="1"/>
          </p:cNvSpPr>
          <p:nvPr/>
        </p:nvSpPr>
        <p:spPr bwMode="auto">
          <a:xfrm>
            <a:off x="81534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376" name="Group 136"/>
          <p:cNvGraphicFramePr>
            <a:graphicFrameLocks noGrp="1"/>
          </p:cNvGraphicFramePr>
          <p:nvPr/>
        </p:nvGraphicFramePr>
        <p:xfrm>
          <a:off x="6858000" y="685800"/>
          <a:ext cx="2057400" cy="2514601"/>
        </p:xfrm>
        <a:graphic>
          <a:graphicData uri="http://schemas.openxmlformats.org/drawingml/2006/table">
            <a:tbl>
              <a:tblPr/>
              <a:tblGrid>
                <a:gridCol w="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39" name="WordArt 38"/>
          <p:cNvSpPr>
            <a:spLocks noChangeArrowheads="1" noChangeShapeType="1" noTextEdit="1"/>
          </p:cNvSpPr>
          <p:nvPr/>
        </p:nvSpPr>
        <p:spPr bwMode="auto">
          <a:xfrm>
            <a:off x="7162800" y="0"/>
            <a:ext cx="1390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RRAT</a:t>
            </a:r>
          </a:p>
        </p:txBody>
      </p:sp>
      <p:graphicFrame>
        <p:nvGraphicFramePr>
          <p:cNvPr id="10382" name="Group 142"/>
          <p:cNvGraphicFramePr>
            <a:graphicFrameLocks noGrp="1"/>
          </p:cNvGraphicFramePr>
          <p:nvPr/>
        </p:nvGraphicFramePr>
        <p:xfrm>
          <a:off x="685800" y="685800"/>
          <a:ext cx="1905000" cy="2514601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60" name="WordArt 60"/>
          <p:cNvSpPr>
            <a:spLocks noChangeArrowheads="1" noChangeShapeType="1" noTextEdit="1"/>
          </p:cNvSpPr>
          <p:nvPr/>
        </p:nvSpPr>
        <p:spPr bwMode="auto">
          <a:xfrm>
            <a:off x="838200" y="0"/>
            <a:ext cx="1390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RAT</a:t>
            </a:r>
          </a:p>
        </p:txBody>
      </p:sp>
      <p:sp>
        <p:nvSpPr>
          <p:cNvPr id="17461" name="WordArt 61"/>
          <p:cNvSpPr>
            <a:spLocks noChangeArrowheads="1" noChangeShapeType="1" noTextEdit="1"/>
          </p:cNvSpPr>
          <p:nvPr/>
        </p:nvSpPr>
        <p:spPr bwMode="auto">
          <a:xfrm>
            <a:off x="4191000" y="3048000"/>
            <a:ext cx="1390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RoB</a:t>
            </a:r>
          </a:p>
        </p:txBody>
      </p:sp>
      <p:graphicFrame>
        <p:nvGraphicFramePr>
          <p:cNvPr id="10386" name="Group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617762"/>
              </p:ext>
            </p:extLst>
          </p:nvPr>
        </p:nvGraphicFramePr>
        <p:xfrm>
          <a:off x="228600" y="5257800"/>
          <a:ext cx="7315200" cy="1371600"/>
        </p:xfrm>
        <a:graphic>
          <a:graphicData uri="http://schemas.openxmlformats.org/drawingml/2006/table">
            <a:tbl>
              <a:tblPr/>
              <a:tblGrid>
                <a:gridCol w="731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8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97" name="WordArt 143"/>
          <p:cNvSpPr>
            <a:spLocks noChangeArrowheads="1" noChangeShapeType="1" noTextEdit="1"/>
          </p:cNvSpPr>
          <p:nvPr/>
        </p:nvSpPr>
        <p:spPr bwMode="auto">
          <a:xfrm>
            <a:off x="7753350" y="5410200"/>
            <a:ext cx="1390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PRF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Resolving Branches Early:</a:t>
            </a:r>
            <a:br>
              <a:rPr lang="en-US" dirty="0"/>
            </a:br>
            <a:r>
              <a:rPr lang="en-US" dirty="0"/>
              <a:t>A variation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Keep a RAT copy for each branch </a:t>
            </a:r>
            <a:r>
              <a:rPr lang="en-US" i="1" u="sng" dirty="0"/>
              <a:t>in a RS!</a:t>
            </a:r>
          </a:p>
          <a:p>
            <a:pPr lvl="1" eaLnBrk="1" hangingPunct="1"/>
            <a:r>
              <a:rPr lang="en-US" dirty="0"/>
              <a:t>If </a:t>
            </a:r>
            <a:r>
              <a:rPr lang="en-US" dirty="0" err="1"/>
              <a:t>mis</a:t>
            </a:r>
            <a:r>
              <a:rPr lang="en-US" dirty="0"/>
              <a:t>-predict, can recover RAT quickly.</a:t>
            </a:r>
          </a:p>
          <a:p>
            <a:pPr lvl="1" eaLnBrk="1" hangingPunct="1"/>
            <a:r>
              <a:rPr lang="en-US" dirty="0"/>
              <a:t>Free lists also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Project Overview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Grade breakdown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22 points: Basics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 Out-of-order and </a:t>
            </a:r>
            <a:r>
              <a:rPr lang="en-US" sz="1800" i="1" dirty="0"/>
              <a:t>something</a:t>
            </a:r>
            <a:r>
              <a:rPr lang="en-US" sz="1800" dirty="0"/>
              <a:t> works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20 points: Correctness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Measured by how many tests you pass.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17 points: Advanced features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20 points: Performance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Measured against your peers and previous semesters.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10 points: Analysis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Measuring something interesting.  Ideally the impact of an advanced feature.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6 points: Documentation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You’ll do this at the end, don’t worry about it now.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3 points: Milestone 1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You’ll turn in some </a:t>
            </a:r>
            <a:r>
              <a:rPr lang="en-US" sz="1800" i="1" u="sng" dirty="0"/>
              <a:t>self-testing</a:t>
            </a:r>
            <a:r>
              <a:rPr lang="en-US" sz="1800" dirty="0"/>
              <a:t> code.  We’ll see if it does a good job.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2 points: Peer feedback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Do it on time &amp; take it seriously you’ll get these points.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Advanced features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17 points of advanced feature stuff.</a:t>
            </a:r>
          </a:p>
          <a:p>
            <a:pPr lvl="1" eaLnBrk="1" hangingPunct="1">
              <a:defRPr/>
            </a:pPr>
            <a:r>
              <a:rPr lang="en-US" sz="2400" dirty="0"/>
              <a:t>We suggest you consider one big thing in the core and a few small things outside of the core.</a:t>
            </a:r>
          </a:p>
          <a:p>
            <a:pPr lvl="2">
              <a:defRPr/>
            </a:pPr>
            <a:r>
              <a:rPr lang="en-US" sz="2000" dirty="0">
                <a:ea typeface="+mn-ea"/>
                <a:cs typeface="+mn-cs"/>
              </a:rPr>
              <a:t>Superscalar execution  (3-way*, arbitrary **) </a:t>
            </a:r>
            <a:endParaRPr lang="en-US" sz="3200" dirty="0">
              <a:ea typeface="+mn-ea"/>
              <a:cs typeface="+mn-cs"/>
            </a:endParaRPr>
          </a:p>
          <a:p>
            <a:pPr lvl="2">
              <a:defRPr/>
            </a:pPr>
            <a:r>
              <a:rPr lang="en-US" sz="2000" dirty="0">
                <a:ea typeface="+mn-ea"/>
                <a:cs typeface="+mn-cs"/>
              </a:rPr>
              <a:t>Simultaneous Multi-threading (SMT) ***</a:t>
            </a:r>
            <a:endParaRPr lang="en-US" sz="3200" dirty="0">
              <a:ea typeface="+mn-ea"/>
              <a:cs typeface="+mn-cs"/>
            </a:endParaRPr>
          </a:p>
          <a:p>
            <a:pPr lvl="2">
              <a:defRPr/>
            </a:pPr>
            <a:r>
              <a:rPr lang="en-US" sz="2000" dirty="0">
                <a:ea typeface="+mn-ea"/>
                <a:cs typeface="+mn-cs"/>
              </a:rPr>
              <a:t>Multi-core with a shared, coherent and consistent write-back L2 cache. ***</a:t>
            </a:r>
          </a:p>
          <a:p>
            <a:pPr lvl="2">
              <a:defRPr/>
            </a:pPr>
            <a:r>
              <a:rPr lang="en-US" sz="2000" dirty="0">
                <a:ea typeface="+mn-ea"/>
                <a:cs typeface="+mn-cs"/>
              </a:rPr>
              <a:t>Exception handling</a:t>
            </a:r>
            <a:r>
              <a:rPr lang="en-US" sz="2000" baseline="30000" dirty="0">
                <a:ea typeface="+mn-ea"/>
                <a:cs typeface="+mn-cs"/>
              </a:rPr>
              <a:t>?</a:t>
            </a:r>
            <a:endParaRPr lang="en-US" sz="3200" dirty="0">
              <a:ea typeface="+mn-ea"/>
              <a:cs typeface="+mn-cs"/>
            </a:endParaRPr>
          </a:p>
          <a:p>
            <a:pPr lvl="2">
              <a:defRPr/>
            </a:pPr>
            <a:r>
              <a:rPr lang="en-US" sz="2000" dirty="0">
                <a:ea typeface="+mn-ea"/>
                <a:cs typeface="+mn-cs"/>
              </a:rPr>
              <a:t>Early branch resolution (before the branch hits the head of the </a:t>
            </a:r>
            <a:r>
              <a:rPr lang="en-US" sz="2000" dirty="0" err="1">
                <a:ea typeface="+mn-ea"/>
                <a:cs typeface="+mn-cs"/>
              </a:rPr>
              <a:t>RoB</a:t>
            </a:r>
            <a:r>
              <a:rPr lang="en-US" sz="2000" dirty="0">
                <a:ea typeface="+mn-ea"/>
                <a:cs typeface="+mn-cs"/>
              </a:rPr>
              <a:t>)</a:t>
            </a:r>
            <a:endParaRPr lang="en-US" sz="3200" dirty="0">
              <a:ea typeface="+mn-ea"/>
              <a:cs typeface="+mn-cs"/>
            </a:endParaRPr>
          </a:p>
          <a:p>
            <a:pPr lvl="2">
              <a:defRPr/>
            </a:pPr>
            <a:r>
              <a:rPr lang="en-US" sz="2000" dirty="0">
                <a:ea typeface="+mn-ea"/>
                <a:cs typeface="+mn-cs"/>
              </a:rPr>
              <a:t>Multi-path execution on low-confidence branches  (this may not help performance much…)</a:t>
            </a:r>
            <a:endParaRPr lang="en-US" sz="3200" dirty="0">
              <a:ea typeface="+mn-ea"/>
              <a:cs typeface="+mn-cs"/>
            </a:endParaRPr>
          </a:p>
          <a:p>
            <a:pPr lvl="2"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Non-core features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Much of this we haven’t covered yet.</a:t>
            </a:r>
          </a:p>
          <a:p>
            <a:pPr eaLnBrk="1" hangingPunct="1"/>
            <a:r>
              <a:rPr lang="en-US"/>
              <a:t>Better caches</a:t>
            </a:r>
          </a:p>
          <a:p>
            <a:pPr lvl="1" eaLnBrk="1" hangingPunct="1"/>
            <a:r>
              <a:rPr lang="en-US"/>
              <a:t>Associative, longer cache lines, etc. </a:t>
            </a:r>
          </a:p>
          <a:p>
            <a:pPr lvl="1" eaLnBrk="1" hangingPunct="1"/>
            <a:r>
              <a:rPr lang="en-US"/>
              <a:t>Non-blocking caches</a:t>
            </a:r>
          </a:p>
          <a:p>
            <a:pPr lvl="2" eaLnBrk="1" hangingPunct="1"/>
            <a:r>
              <a:rPr lang="en-US"/>
              <a:t>Harder than it looks</a:t>
            </a:r>
          </a:p>
          <a:p>
            <a:pPr eaLnBrk="1" hangingPunct="1"/>
            <a:r>
              <a:rPr lang="en-US"/>
              <a:t>Better predictors</a:t>
            </a:r>
          </a:p>
          <a:p>
            <a:pPr lvl="1" eaLnBrk="1" hangingPunct="1"/>
            <a:r>
              <a:rPr lang="en-US"/>
              <a:t>Gshare, tournament, etc.</a:t>
            </a:r>
          </a:p>
          <a:p>
            <a:pPr eaLnBrk="1" hangingPunct="1"/>
            <a:r>
              <a:rPr lang="en-US"/>
              <a:t>Prefetching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Psuedo-core features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Adding instructions</a:t>
            </a:r>
          </a:p>
          <a:p>
            <a:pPr lvl="1" eaLnBrk="1" hangingPunct="1"/>
            <a:r>
              <a:rPr lang="en-US"/>
              <a:t>Say cmov</a:t>
            </a:r>
          </a:p>
          <a:p>
            <a:pPr lvl="2" eaLnBrk="1" hangingPunct="1"/>
            <a:r>
              <a:rPr lang="en-US"/>
              <a:t>This probably involves rewriting at least one benchmark.</a:t>
            </a:r>
          </a:p>
          <a:p>
            <a:pPr eaLnBrk="1" hangingPunct="1"/>
            <a:r>
              <a:rPr lang="en-US"/>
              <a:t>Checkers</a:t>
            </a:r>
          </a:p>
          <a:p>
            <a:pPr lvl="1" eaLnBrk="1" hangingPunct="1"/>
            <a:r>
              <a:rPr lang="en-US"/>
              <a:t>Tricky.</a:t>
            </a:r>
          </a:p>
          <a:p>
            <a:pPr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Wacky features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Think of something interesting and run with it.</a:t>
            </a:r>
          </a:p>
          <a:p>
            <a:pPr lvl="1" eaLnBrk="1" hangingPunct="1"/>
            <a:r>
              <a:rPr lang="en-US"/>
              <a:t>We’ve had weird schedulers for EX units and other things..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Performance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Simple measure of how long it takes to finish a program.</a:t>
            </a:r>
          </a:p>
          <a:p>
            <a:pPr lvl="1" eaLnBrk="1" hangingPunct="1"/>
            <a:r>
              <a:rPr lang="en-US"/>
              <a:t>Doesn’t include flushing caches etc.</a:t>
            </a:r>
          </a:p>
          <a:p>
            <a:pPr lvl="1" eaLnBrk="1" hangingPunct="1"/>
            <a:r>
              <a:rPr lang="en-US"/>
              <a:t>Only get credit for right answers.</a:t>
            </a:r>
          </a:p>
          <a:p>
            <a:pPr lvl="2" eaLnBrk="1" hangingPunct="1"/>
            <a:r>
              <a:rPr lang="en-US"/>
              <a:t>If you don’t synthisize, we can’t know your clock period, so few if any points here.</a:t>
            </a:r>
          </a:p>
          <a:p>
            <a:pPr eaLnBrk="1" hangingPunct="1"/>
            <a:r>
              <a:rPr lang="en-US"/>
              <a:t>You’d like to pick your features so you double-dip.</a:t>
            </a:r>
          </a:p>
          <a:p>
            <a:pPr lvl="1" eaLnBrk="1" hangingPunct="1"/>
            <a:r>
              <a:rPr lang="en-US"/>
              <a:t>Hint: Prefetching instructions is good.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Analysis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Think about what you want to measure.</a:t>
            </a:r>
          </a:p>
          <a:p>
            <a:pPr lvl="1" eaLnBrk="1" hangingPunct="1"/>
            <a:r>
              <a:rPr lang="en-US" dirty="0"/>
              <a:t>Impact of a better cache?</a:t>
            </a:r>
          </a:p>
          <a:p>
            <a:pPr lvl="1" eaLnBrk="1" hangingPunct="1"/>
            <a:r>
              <a:rPr lang="en-US" dirty="0"/>
              <a:t>How full your </a:t>
            </a:r>
            <a:r>
              <a:rPr lang="en-US" dirty="0" err="1"/>
              <a:t>RoB</a:t>
            </a:r>
            <a:r>
              <a:rPr lang="en-US" dirty="0"/>
              <a:t> is?</a:t>
            </a:r>
          </a:p>
          <a:p>
            <a:pPr lvl="1" eaLnBrk="1" hangingPunct="1"/>
            <a:r>
              <a:rPr lang="en-US" dirty="0"/>
              <a:t>How much your early branch resolution helps.</a:t>
            </a:r>
          </a:p>
          <a:p>
            <a:pPr eaLnBrk="1" hangingPunct="1"/>
            <a:r>
              <a:rPr lang="en-US" dirty="0"/>
              <a:t>Do a good job grabbing the data.</a:t>
            </a:r>
          </a:p>
          <a:p>
            <a:pPr lvl="1" eaLnBrk="1" hangingPunct="1"/>
            <a:r>
              <a:rPr lang="en-US" i="1" dirty="0"/>
              <a:t>Be sure you can distinguish </a:t>
            </a:r>
            <a:r>
              <a:rPr lang="en-US" i="1" dirty="0" err="1"/>
              <a:t>testbenches</a:t>
            </a:r>
            <a:r>
              <a:rPr lang="en-US" i="1" dirty="0"/>
              <a:t> that are good for measuring </a:t>
            </a:r>
            <a:r>
              <a:rPr lang="en-US" b="1" i="1" u="sng" dirty="0"/>
              <a:t>performance</a:t>
            </a:r>
            <a:r>
              <a:rPr lang="en-US" b="1" i="1" dirty="0"/>
              <a:t> </a:t>
            </a:r>
            <a:r>
              <a:rPr lang="en-US" i="1" dirty="0"/>
              <a:t>vs. those that are good for </a:t>
            </a:r>
            <a:r>
              <a:rPr lang="en-US" b="1" i="1" u="sng" dirty="0"/>
              <a:t>correctness</a:t>
            </a:r>
            <a:r>
              <a:rPr lang="en-US" b="1" i="1" dirty="0"/>
              <a:t>!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001000" cy="685800"/>
          </a:xfrm>
        </p:spPr>
        <p:txBody>
          <a:bodyPr/>
          <a:lstStyle/>
          <a:p>
            <a:pPr eaLnBrk="1" hangingPunct="1"/>
            <a:r>
              <a:rPr lang="en-US" sz="3200" dirty="0" err="1"/>
              <a:t>Tomasulo</a:t>
            </a:r>
            <a:r>
              <a:rPr lang="en-US" sz="3200" dirty="0"/>
              <a:t> Data Structures</a:t>
            </a:r>
            <a:br>
              <a:rPr lang="en-US" sz="3200" dirty="0"/>
            </a:br>
            <a:r>
              <a:rPr lang="en-US" sz="2400" dirty="0"/>
              <a:t>(Timing Free Example, “P6 scheme”)</a:t>
            </a:r>
            <a:endParaRPr lang="en-US" sz="3200" dirty="0"/>
          </a:p>
        </p:txBody>
      </p:sp>
      <p:graphicFrame>
        <p:nvGraphicFramePr>
          <p:cNvPr id="1417277" name="Group 61"/>
          <p:cNvGraphicFramePr>
            <a:graphicFrameLocks noGrp="1"/>
          </p:cNvGraphicFramePr>
          <p:nvPr/>
        </p:nvGraphicFramePr>
        <p:xfrm>
          <a:off x="228600" y="1447800"/>
          <a:ext cx="1219200" cy="20955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Tag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17299" name="Group 83"/>
          <p:cNvGraphicFramePr>
            <a:graphicFrameLocks noGrp="1"/>
          </p:cNvGraphicFramePr>
          <p:nvPr>
            <p:extLst/>
          </p:nvPr>
        </p:nvGraphicFramePr>
        <p:xfrm>
          <a:off x="1600200" y="1447800"/>
          <a:ext cx="5989638" cy="20955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Reservation Stations (RS)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17374" name="Group 158"/>
          <p:cNvGraphicFramePr>
            <a:graphicFrameLocks noGrp="1"/>
          </p:cNvGraphicFramePr>
          <p:nvPr/>
        </p:nvGraphicFramePr>
        <p:xfrm>
          <a:off x="7391400" y="381000"/>
          <a:ext cx="1295400" cy="90678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96200" y="1447800"/>
          <a:ext cx="1295400" cy="20955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ARF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Group 3"/>
          <p:cNvGraphicFramePr>
            <a:graphicFrameLocks noGrp="1"/>
          </p:cNvGraphicFramePr>
          <p:nvPr/>
        </p:nvGraphicFramePr>
        <p:xfrm>
          <a:off x="228600" y="3886200"/>
          <a:ext cx="2133600" cy="179070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Instruction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r0=r1*r2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r1=r2*r3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Branch if r1=0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r0=r1+r1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r2=r2+1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87075" y="3886200"/>
          <a:ext cx="6304525" cy="1219200"/>
        </p:xfrm>
        <a:graphic>
          <a:graphicData uri="http://schemas.openxmlformats.org/drawingml/2006/table">
            <a:tbl>
              <a:tblPr/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5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5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5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5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Reorder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Buffer (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RoB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Number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Dest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 Reg.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Value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Report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Only thing to think about now is that we like things which show us how a feature works.</a:t>
            </a:r>
          </a:p>
          <a:p>
            <a:pPr lvl="1" eaLnBrk="1" hangingPunct="1"/>
            <a:r>
              <a:rPr lang="en-US" dirty="0"/>
              <a:t>So having your debug data be readable could be handy.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6AD91-0EBD-4D6F-BAEF-EC31A4201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Forming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53293-EE50-4AC7-BBD8-B9F7224CD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post a signup sheet for teams tomorrow.</a:t>
            </a:r>
          </a:p>
          <a:p>
            <a:r>
              <a:rPr lang="en-US" dirty="0"/>
              <a:t>Teams are groups of 5</a:t>
            </a:r>
          </a:p>
          <a:p>
            <a:pPr lvl="1"/>
            <a:r>
              <a:rPr lang="en-US" dirty="0"/>
              <a:t>We may have one group of 6?</a:t>
            </a:r>
          </a:p>
          <a:p>
            <a:r>
              <a:rPr lang="en-US" dirty="0"/>
              <a:t>We’ll finish about 5 minutes early on Thursday to finish team formation.</a:t>
            </a:r>
          </a:p>
        </p:txBody>
      </p:sp>
    </p:spTree>
    <p:extLst>
      <p:ext uri="{BB962C8B-B14F-4D97-AF65-F5344CB8AC3E}">
        <p14:creationId xmlns:p14="http://schemas.microsoft.com/office/powerpoint/2010/main" val="181228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Review Questions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Could we make this work without the RS?</a:t>
            </a:r>
          </a:p>
          <a:p>
            <a:pPr lvl="1" eaLnBrk="1" hangingPunct="1"/>
            <a:r>
              <a:rPr lang="en-US" dirty="0"/>
              <a:t>If so, why do we do that?</a:t>
            </a:r>
          </a:p>
          <a:p>
            <a:pPr eaLnBrk="1" hangingPunct="1"/>
            <a:r>
              <a:rPr lang="en-US" dirty="0"/>
              <a:t>Why is it important to retire in order?</a:t>
            </a:r>
          </a:p>
          <a:p>
            <a:pPr eaLnBrk="1" hangingPunct="1"/>
            <a:r>
              <a:rPr lang="en-US" dirty="0"/>
              <a:t>Why must branches wait until retirement before they announce their </a:t>
            </a:r>
            <a:r>
              <a:rPr lang="en-US" dirty="0" err="1"/>
              <a:t>mispredict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/>
              <a:t>Any other ways to do this?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More review questions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What is the purpose of the </a:t>
            </a:r>
            <a:r>
              <a:rPr lang="en-US" dirty="0" err="1"/>
              <a:t>RoB</a:t>
            </a:r>
            <a:r>
              <a:rPr lang="en-US" dirty="0"/>
              <a:t>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Why do we have both a </a:t>
            </a:r>
            <a:r>
              <a:rPr lang="en-US" dirty="0" err="1"/>
              <a:t>RoB</a:t>
            </a:r>
            <a:r>
              <a:rPr lang="en-US" dirty="0"/>
              <a:t> and a RS?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1800" dirty="0"/>
              <a:t>Yes, that was pretty much on the last page…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err="1"/>
              <a:t>Misprediction</a:t>
            </a:r>
            <a:endParaRPr lang="en-US" dirty="0"/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arenR"/>
            </a:pPr>
            <a:r>
              <a:rPr lang="en-US" dirty="0"/>
              <a:t>When to we resolve a </a:t>
            </a:r>
            <a:r>
              <a:rPr lang="en-US" dirty="0" err="1"/>
              <a:t>mis</a:t>
            </a:r>
            <a:r>
              <a:rPr lang="en-US" dirty="0"/>
              <a:t>-prediction?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arenR"/>
            </a:pPr>
            <a:r>
              <a:rPr lang="en-US" dirty="0"/>
              <a:t>What happens to the main structures (RS, </a:t>
            </a:r>
            <a:r>
              <a:rPr lang="en-US" dirty="0" err="1"/>
              <a:t>RoB</a:t>
            </a:r>
            <a:r>
              <a:rPr lang="en-US" dirty="0"/>
              <a:t>, ARF, Rename Table) when we </a:t>
            </a:r>
            <a:r>
              <a:rPr lang="en-US" dirty="0" err="1"/>
              <a:t>mispredict</a:t>
            </a:r>
            <a:r>
              <a:rPr lang="en-US" dirty="0"/>
              <a:t>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What is the whole purpose of </a:t>
            </a:r>
            <a:r>
              <a:rPr lang="en-US" dirty="0" err="1"/>
              <a:t>OoO</a:t>
            </a:r>
            <a:r>
              <a:rPr lang="en-US" dirty="0"/>
              <a:t> execution?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And yet more review questions!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What is the purpose of the </a:t>
            </a:r>
            <a:r>
              <a:rPr lang="en-US" dirty="0" err="1"/>
              <a:t>RoB</a:t>
            </a:r>
            <a:r>
              <a:rPr lang="en-US" dirty="0"/>
              <a:t>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Why do we have both a </a:t>
            </a:r>
            <a:r>
              <a:rPr lang="en-US" dirty="0" err="1"/>
              <a:t>RoB</a:t>
            </a:r>
            <a:r>
              <a:rPr lang="en-US" dirty="0"/>
              <a:t> and a RS?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err="1"/>
              <a:t>Misprediction</a:t>
            </a:r>
            <a:endParaRPr lang="en-US" dirty="0"/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arenR"/>
            </a:pPr>
            <a:r>
              <a:rPr lang="en-US" dirty="0"/>
              <a:t>When to we resolve a </a:t>
            </a:r>
            <a:r>
              <a:rPr lang="en-US" dirty="0" err="1"/>
              <a:t>mis</a:t>
            </a:r>
            <a:r>
              <a:rPr lang="en-US" dirty="0"/>
              <a:t>-prediction?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arenR"/>
            </a:pPr>
            <a:r>
              <a:rPr lang="en-US" dirty="0"/>
              <a:t>What happens to the main structures (RS, </a:t>
            </a:r>
            <a:r>
              <a:rPr lang="en-US" dirty="0" err="1"/>
              <a:t>RoB</a:t>
            </a:r>
            <a:r>
              <a:rPr lang="en-US" dirty="0"/>
              <a:t>, ARF, Rename Table) when we </a:t>
            </a:r>
            <a:r>
              <a:rPr lang="en-US" dirty="0" err="1"/>
              <a:t>mispredict</a:t>
            </a:r>
            <a:r>
              <a:rPr lang="en-US" dirty="0"/>
              <a:t>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What is the whole purpose of </a:t>
            </a:r>
            <a:r>
              <a:rPr lang="en-US" dirty="0" err="1"/>
              <a:t>OoO</a:t>
            </a:r>
            <a:r>
              <a:rPr lang="en-US" dirty="0"/>
              <a:t> execution?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57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When an instruction is </a:t>
            </a:r>
            <a:r>
              <a:rPr lang="en-US" sz="3600" i="1" u="sng" dirty="0"/>
              <a:t>dispatched</a:t>
            </a:r>
            <a:r>
              <a:rPr lang="en-US" sz="3600" dirty="0"/>
              <a:t> how does it impact each major structure?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Rename table?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ARF?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/>
              <a:t>RoB</a:t>
            </a:r>
            <a:r>
              <a:rPr lang="en-US" dirty="0"/>
              <a:t>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RS?</a:t>
            </a:r>
          </a:p>
        </p:txBody>
      </p:sp>
    </p:spTree>
    <p:extLst>
      <p:ext uri="{BB962C8B-B14F-4D97-AF65-F5344CB8AC3E}">
        <p14:creationId xmlns:p14="http://schemas.microsoft.com/office/powerpoint/2010/main" val="3420370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3600"/>
              <a:t>When an instruction </a:t>
            </a:r>
            <a:r>
              <a:rPr lang="en-US" sz="3600" i="1" u="sng"/>
              <a:t>completes execution</a:t>
            </a:r>
            <a:r>
              <a:rPr lang="en-US" sz="3600"/>
              <a:t> how does it impact each major structure?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Rename table?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ARF?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RoB?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RS?</a:t>
            </a:r>
          </a:p>
        </p:txBody>
      </p:sp>
    </p:spTree>
    <p:extLst>
      <p:ext uri="{BB962C8B-B14F-4D97-AF65-F5344CB8AC3E}">
        <p14:creationId xmlns:p14="http://schemas.microsoft.com/office/powerpoint/2010/main" val="25282654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21145</TotalTime>
  <Words>1910</Words>
  <Application>Microsoft Office PowerPoint</Application>
  <PresentationFormat>On-screen Show (4:3)</PresentationFormat>
  <Paragraphs>444</Paragraphs>
  <Slides>41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Arial Black</vt:lpstr>
      <vt:lpstr>Arial Narrow</vt:lpstr>
      <vt:lpstr>Calibri</vt:lpstr>
      <vt:lpstr>Courier New</vt:lpstr>
      <vt:lpstr>Verdana</vt:lpstr>
      <vt:lpstr>Default Design</vt:lpstr>
      <vt:lpstr>EECS 470</vt:lpstr>
      <vt:lpstr>Today</vt:lpstr>
      <vt:lpstr>Reminder</vt:lpstr>
      <vt:lpstr>Tomasulo Data Structures (Timing Free Example, “P6 scheme”)</vt:lpstr>
      <vt:lpstr>Review Questions</vt:lpstr>
      <vt:lpstr>More review questions</vt:lpstr>
      <vt:lpstr>And yet more review questions!</vt:lpstr>
      <vt:lpstr>When an instruction is dispatched how does it impact each major structure?</vt:lpstr>
      <vt:lpstr>When an instruction completes execution how does it impact each major structure?</vt:lpstr>
      <vt:lpstr>When an instruction retires how does it impact each major structure?</vt:lpstr>
      <vt:lpstr>Topic change</vt:lpstr>
      <vt:lpstr>Optimizing CPU Performance</vt:lpstr>
      <vt:lpstr>Why ILP?</vt:lpstr>
      <vt:lpstr>How Much ILP is There? (Chapter 3.10)</vt:lpstr>
      <vt:lpstr>How Large Must the “Window” Be?</vt:lpstr>
      <vt:lpstr>ALU Operation GOOD, Branch BAD</vt:lpstr>
      <vt:lpstr>How Accurate are Branch Predictors?</vt:lpstr>
      <vt:lpstr>Impact of Physical Storage Limitations</vt:lpstr>
      <vt:lpstr>Registers GOOD, Memory BAD</vt:lpstr>
      <vt:lpstr>“Bottom Line” for an Ambitious Design</vt:lpstr>
      <vt:lpstr>P6 reviewed</vt:lpstr>
      <vt:lpstr>We added a Reorder Buffer</vt:lpstr>
      <vt:lpstr>Let’s lose the ARF! (R10K scheme)</vt:lpstr>
      <vt:lpstr>Physical Register file Version 1.0</vt:lpstr>
      <vt:lpstr>How?</vt:lpstr>
      <vt:lpstr>RAT/RRAT Example</vt:lpstr>
      <vt:lpstr>RAT/RRAT Example</vt:lpstr>
      <vt:lpstr>This seems sorta okay but…</vt:lpstr>
      <vt:lpstr>Freedom</vt:lpstr>
      <vt:lpstr>Sidebar</vt:lpstr>
      <vt:lpstr>PowerPoint Presentation</vt:lpstr>
      <vt:lpstr>Resolving Branches Early: A variation</vt:lpstr>
      <vt:lpstr>Project Overview</vt:lpstr>
      <vt:lpstr>Advanced features</vt:lpstr>
      <vt:lpstr>Non-core features</vt:lpstr>
      <vt:lpstr>Psuedo-core features</vt:lpstr>
      <vt:lpstr>Wacky features</vt:lpstr>
      <vt:lpstr>Performance</vt:lpstr>
      <vt:lpstr>Analysis</vt:lpstr>
      <vt:lpstr>Report</vt:lpstr>
      <vt:lpstr>Forming teams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470</dc:title>
  <dc:creator>Mark</dc:creator>
  <cp:lastModifiedBy>Brehob, Mark</cp:lastModifiedBy>
  <cp:revision>463</cp:revision>
  <cp:lastPrinted>2024-02-06T16:51:40Z</cp:lastPrinted>
  <dcterms:created xsi:type="dcterms:W3CDTF">2004-02-04T19:17:46Z</dcterms:created>
  <dcterms:modified xsi:type="dcterms:W3CDTF">2024-02-06T16:52:58Z</dcterms:modified>
</cp:coreProperties>
</file>