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8" r:id="rId2"/>
    <p:sldId id="319" r:id="rId3"/>
    <p:sldId id="321" r:id="rId4"/>
    <p:sldId id="300" r:id="rId5"/>
    <p:sldId id="301" r:id="rId6"/>
    <p:sldId id="302" r:id="rId7"/>
    <p:sldId id="308" r:id="rId8"/>
    <p:sldId id="304" r:id="rId9"/>
    <p:sldId id="307" r:id="rId10"/>
    <p:sldId id="270" r:id="rId11"/>
    <p:sldId id="271" r:id="rId12"/>
    <p:sldId id="260" r:id="rId13"/>
    <p:sldId id="264" r:id="rId14"/>
    <p:sldId id="312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09" r:id="rId23"/>
    <p:sldId id="314" r:id="rId24"/>
    <p:sldId id="315" r:id="rId25"/>
    <p:sldId id="316" r:id="rId26"/>
    <p:sldId id="320" r:id="rId2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57" autoAdjust="0"/>
    <p:restoredTop sz="94660"/>
  </p:normalViewPr>
  <p:slideViewPr>
    <p:cSldViewPr>
      <p:cViewPr varScale="1">
        <p:scale>
          <a:sx n="146" d="100"/>
          <a:sy n="146" d="100"/>
        </p:scale>
        <p:origin x="40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4" tIns="46637" rIns="93274" bIns="46637" numCol="1" anchor="t" anchorCtr="0" compatLnSpc="1">
            <a:prstTxWarp prst="textNoShape">
              <a:avLst/>
            </a:prstTxWarp>
          </a:bodyPr>
          <a:lstStyle>
            <a:lvl1pPr defTabSz="93298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4" tIns="46637" rIns="93274" bIns="46637" numCol="1" anchor="t" anchorCtr="0" compatLnSpc="1">
            <a:prstTxWarp prst="textNoShape">
              <a:avLst/>
            </a:prstTxWarp>
          </a:bodyPr>
          <a:lstStyle>
            <a:lvl1pPr algn="r" defTabSz="93298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6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4" tIns="46637" rIns="93274" bIns="46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4" tIns="46637" rIns="93274" bIns="46637" numCol="1" anchor="b" anchorCtr="0" compatLnSpc="1">
            <a:prstTxWarp prst="textNoShape">
              <a:avLst/>
            </a:prstTxWarp>
          </a:bodyPr>
          <a:lstStyle>
            <a:lvl1pPr defTabSz="93298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2375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4" tIns="46637" rIns="93274" bIns="46637" numCol="1" anchor="b" anchorCtr="0" compatLnSpc="1">
            <a:prstTxWarp prst="textNoShape">
              <a:avLst/>
            </a:prstTxWarp>
          </a:bodyPr>
          <a:lstStyle>
            <a:lvl1pPr algn="r" defTabSz="932981">
              <a:defRPr sz="1200"/>
            </a:lvl1pPr>
          </a:lstStyle>
          <a:p>
            <a:pPr>
              <a:defRPr/>
            </a:pPr>
            <a:fld id="{71F7DFE1-6D62-4A0D-B528-E3AE90EF4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25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262B-2F97-4CBE-BBCA-5637946305E8}" type="slidenum">
              <a:rPr lang="en-US"/>
              <a:pPr/>
              <a:t>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F5B582E5-7A68-4020-BC86-3EFF2E5A6D4F}" type="slidenum">
              <a:rPr lang="en-US" smtClean="0"/>
              <a:pPr defTabSz="931497"/>
              <a:t>10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22777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99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85B4ADAF-B756-4D22-AF2F-9B9368595D7A}" type="slidenum">
              <a:rPr lang="en-US" smtClean="0"/>
              <a:pPr defTabSz="931497"/>
              <a:t>11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22777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10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0079D41D-DF44-4DEA-A4FF-173DF1B0EA94}" type="slidenum">
              <a:rPr lang="en-US" smtClean="0"/>
              <a:pPr defTabSz="931497"/>
              <a:t>12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00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A21175EA-9149-48E1-A3E0-503745427080}" type="slidenum">
              <a:rPr lang="en-US" smtClean="0"/>
              <a:pPr defTabSz="931497"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29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7DFE1-6D62-4A0D-B528-E3AE90EF4A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67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3C6B4BEC-0DE5-4068-9DBD-FAAFED52C990}" type="slidenum">
              <a:rPr lang="en-US" smtClean="0"/>
              <a:pPr defTabSz="931497"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35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BBB9CCEE-FD18-48FF-9AD3-F3CFAB2D45CA}" type="slidenum">
              <a:rPr lang="en-US" smtClean="0"/>
              <a:pPr defTabSz="931497"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81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5D0F5CA7-638B-4917-9F0A-40FE13D09006}" type="slidenum">
              <a:rPr lang="en-US" smtClean="0"/>
              <a:pPr defTabSz="931497"/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91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A18865D2-7150-479C-BF89-DA5F58F58152}" type="slidenum">
              <a:rPr lang="en-US" smtClean="0"/>
              <a:pPr defTabSz="931497"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394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993A9BE6-3AA3-4ED7-8818-DB778961A0AB}" type="slidenum">
              <a:rPr lang="en-US" smtClean="0"/>
              <a:pPr defTabSz="931497"/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52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0834D473-7A0B-40CD-8A1B-0DCB568CB476}" type="slidenum">
              <a:rPr lang="en-US" smtClean="0"/>
              <a:pPr defTabSz="931497"/>
              <a:t>20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80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A524E83B-3262-4FDF-BEF5-D9C004F81FFB}" type="slidenum">
              <a:rPr lang="en-US" smtClean="0"/>
              <a:pPr defTabSz="931497"/>
              <a:t>21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724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ADE3D5CB-94C1-4AFD-B039-AF21B8F5B551}" type="slidenum">
              <a:rPr lang="en-US" smtClean="0"/>
              <a:pPr defTabSz="931497"/>
              <a:t>22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01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7E471-AC30-4940-AE64-985F4C8F5067}" type="slidenum">
              <a:rPr lang="en-US"/>
              <a:pPr/>
              <a:t>23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031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4189D-52B8-4AB3-A9D9-6F2FB508685D}" type="slidenum">
              <a:rPr lang="en-US"/>
              <a:pPr/>
              <a:t>24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526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394B7-881A-4F70-9C12-4495168BE2BE}" type="slidenum">
              <a:rPr lang="en-US"/>
              <a:pPr/>
              <a:t>25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4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95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251AC95D-9EA9-4202-BC85-B9BEBAE27934}" type="slidenum">
              <a:rPr lang="en-US" smtClean="0"/>
              <a:pPr defTabSz="931497"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22777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8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08275114-6606-40BE-8C81-EA3E7A7D6620}" type="slidenum">
              <a:rPr lang="en-US" smtClean="0"/>
              <a:pPr defTabSz="931497"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22777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42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86D371B9-9738-4809-B1D4-99A9736B29BE}" type="slidenum">
              <a:rPr lang="en-US" smtClean="0"/>
              <a:pPr defTabSz="931497"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22777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98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B55D3F27-F8D1-4BA1-AAAC-D6B1095D86FA}" type="slidenum">
              <a:rPr lang="en-US" smtClean="0"/>
              <a:pPr defTabSz="931497"/>
              <a:t>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22777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81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EE95253C-B7FE-4096-9900-4EBA9A983BC3}" type="slidenum">
              <a:rPr lang="en-US" smtClean="0"/>
              <a:pPr defTabSz="931497"/>
              <a:t>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22777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59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497"/>
            <a:fld id="{534A7916-C345-4ED8-B7F5-6F3FC1C30B0C}" type="slidenum">
              <a:rPr lang="en-US" smtClean="0"/>
              <a:pPr defTabSz="931497"/>
              <a:t>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22777"/>
            <a:ext cx="5616575" cy="418623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66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8635-9101-4644-A1DB-12998DF5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D94B1-05AE-4FE2-A393-52B980E22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91895-0F67-40D8-BC92-0D4A5F697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B677D-D076-4889-A7E5-04AA6A8C1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1F01-4BF4-4EA6-9B86-D0951DC02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4A08-F009-4126-9E8E-3956BE076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30AF4-CC13-41F0-B3DA-910E7FDDC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679F7-C63A-4754-8026-207E9087C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2BE4-C08A-43EC-9CA1-37F656805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48827-C691-4C4F-9A5A-BAE50D501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F1CD4-246B-4B53-9476-D0F613D33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261DF-B1F6-493C-A737-3FBFAA6F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5CE9B1-C878-4421-95EC-3C96CEAD2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s.umass.edu/ece/koren/ece568/papers/Pentium4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7425" y="1024064"/>
            <a:ext cx="7721600" cy="1143000"/>
          </a:xfrm>
        </p:spPr>
        <p:txBody>
          <a:bodyPr/>
          <a:lstStyle/>
          <a:p>
            <a:r>
              <a:rPr lang="en-US" sz="4800" dirty="0"/>
              <a:t>EECS 470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057400"/>
            <a:ext cx="716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4400" dirty="0"/>
              <a:t>R10K scheme, </a:t>
            </a:r>
            <a:r>
              <a:rPr lang="en-US" sz="4400" dirty="0" err="1"/>
              <a:t>T</a:t>
            </a:r>
            <a:r>
              <a:rPr lang="en-US" sz="4400" baseline="-25000" dirty="0" err="1"/>
              <a:t>clk</a:t>
            </a:r>
            <a:br>
              <a:rPr lang="en-US" sz="4400" dirty="0"/>
            </a:br>
            <a:endParaRPr lang="en-US" sz="4400" dirty="0"/>
          </a:p>
          <a:p>
            <a:pPr>
              <a:lnSpc>
                <a:spcPct val="90000"/>
              </a:lnSpc>
            </a:pPr>
            <a:r>
              <a:rPr lang="en-US" dirty="0"/>
              <a:t>Lecture 9 – Winter 2024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124" name="Picture 4" descr="se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648200"/>
            <a:ext cx="857250" cy="857250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5175" y="5529962"/>
            <a:ext cx="80708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en-US" sz="1500" b="0" dirty="0">
                <a:latin typeface="Verdana" pitchFamily="34" charset="0"/>
              </a:rPr>
              <a:t>Slides developed in part by Profs. Austin, </a:t>
            </a:r>
            <a:r>
              <a:rPr lang="en-US" altLang="en-US" sz="1500" b="0" dirty="0" err="1">
                <a:latin typeface="Verdana" pitchFamily="34" charset="0"/>
              </a:rPr>
              <a:t>Brehob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altLang="en-US" sz="1500" b="0" dirty="0" err="1">
                <a:latin typeface="Verdana" pitchFamily="34" charset="0"/>
              </a:rPr>
              <a:t>Falsafi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sz="1500" b="0" dirty="0">
                <a:latin typeface="Verdana" pitchFamily="34" charset="0"/>
              </a:rPr>
              <a:t>Hill, Hoe, </a:t>
            </a:r>
            <a:r>
              <a:rPr lang="en-US" sz="1500" b="0" dirty="0" err="1">
                <a:latin typeface="Verdana" pitchFamily="34" charset="0"/>
              </a:rPr>
              <a:t>Lipasti</a:t>
            </a:r>
            <a:r>
              <a:rPr lang="en-US" sz="1500" b="0" dirty="0">
                <a:latin typeface="Verdana" pitchFamily="34" charset="0"/>
              </a:rPr>
              <a:t>, Martin, Roth, </a:t>
            </a:r>
            <a:r>
              <a:rPr lang="en-US" sz="1500" b="0" dirty="0" err="1">
                <a:latin typeface="Verdana" pitchFamily="34" charset="0"/>
              </a:rPr>
              <a:t>Shen</a:t>
            </a:r>
            <a:r>
              <a:rPr lang="en-US" sz="1500" b="0" dirty="0">
                <a:latin typeface="Verdana" pitchFamily="34" charset="0"/>
              </a:rPr>
              <a:t>, Smith, </a:t>
            </a:r>
            <a:r>
              <a:rPr lang="en-US" sz="1500" b="0" dirty="0" err="1">
                <a:latin typeface="Verdana" pitchFamily="34" charset="0"/>
              </a:rPr>
              <a:t>Sohi</a:t>
            </a:r>
            <a:r>
              <a:rPr lang="en-US" sz="1500" b="0" dirty="0">
                <a:latin typeface="Verdana" pitchFamily="34" charset="0"/>
              </a:rPr>
              <a:t>, Tyson, </a:t>
            </a:r>
            <a:r>
              <a:rPr lang="en-US" sz="1500" b="0" dirty="0" err="1">
                <a:latin typeface="Verdana" pitchFamily="34" charset="0"/>
              </a:rPr>
              <a:t>Vijaykumar</a:t>
            </a:r>
            <a:r>
              <a:rPr lang="en-US" sz="1500" b="0" dirty="0">
                <a:latin typeface="Verdana" pitchFamily="34" charset="0"/>
              </a:rPr>
              <a:t>, and Wenisch of Carnegie Mellon University, Purdue University, University of Michigan, University of Pennsylvania, and University of Wisconsin. </a:t>
            </a:r>
          </a:p>
        </p:txBody>
      </p:sp>
    </p:spTree>
    <p:extLst>
      <p:ext uri="{BB962C8B-B14F-4D97-AF65-F5344CB8AC3E}">
        <p14:creationId xmlns:p14="http://schemas.microsoft.com/office/powerpoint/2010/main" val="184553957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Freedom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Freeing the PRF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How long must we keep each PRF entry?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Until we are </a:t>
            </a:r>
            <a:r>
              <a:rPr lang="en-US" sz="1800" i="1"/>
              <a:t>sure</a:t>
            </a:r>
            <a:r>
              <a:rPr lang="en-US" sz="1800"/>
              <a:t> no one else will read it before the corresponding AR is again written.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Once the instruction overwriting the Arch. Register commits we are certain safe.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So free the PR when the instruction which overwrites it commits.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In other words: when an instruction commits, Free the thing overwritten in the RRAT.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We could do better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Freeing earlier would reduce the number of PRs needed.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But unclear how to do given speculation and everything else.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Sidebar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One thing that must happen with the PRF as well as the RS is that a “free list” must exist letting the processor know which resources are available.  </a:t>
            </a:r>
          </a:p>
          <a:p>
            <a:pPr lvl="1" eaLnBrk="1" hangingPunct="1"/>
            <a:r>
              <a:rPr lang="en-US" dirty="0"/>
              <a:t>Maintaining these free lists can be a pain!</a:t>
            </a:r>
          </a:p>
          <a:p>
            <a:pPr lvl="2" eaLnBrk="1" hangingPunct="1"/>
            <a:r>
              <a:rPr lang="en-US" dirty="0"/>
              <a:t>Let’s talk a bit about how one would do this.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R10K scheme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What are we doing?</a:t>
            </a:r>
          </a:p>
          <a:p>
            <a:pPr lvl="1" eaLnBrk="1" hangingPunct="1"/>
            <a:r>
              <a:rPr lang="en-US"/>
              <a:t>Removing the ARF</a:t>
            </a:r>
          </a:p>
          <a:p>
            <a:pPr lvl="1" eaLnBrk="1" hangingPunct="1"/>
            <a:r>
              <a:rPr lang="en-US"/>
              <a:t>Removing the value field of the RoB.</a:t>
            </a:r>
          </a:p>
          <a:p>
            <a:pPr lvl="1" eaLnBrk="1" hangingPunct="1"/>
            <a:r>
              <a:rPr lang="en-US"/>
              <a:t>Adding a Physical Register File (~sum ARF and RoB)</a:t>
            </a:r>
          </a:p>
          <a:p>
            <a:pPr lvl="1" eaLnBrk="1" hangingPunct="1"/>
            <a:r>
              <a:rPr lang="en-US"/>
              <a:t>Adding a Retirement RAT (RRAT)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819400" y="0"/>
            <a:ext cx="2362200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A: R1=MEM[R2+0]</a:t>
            </a:r>
          </a:p>
          <a:p>
            <a:r>
              <a:rPr lang="en-US" sz="1400"/>
              <a:t>B: R2=R1/R3</a:t>
            </a:r>
          </a:p>
          <a:p>
            <a:r>
              <a:rPr lang="en-US" sz="1400"/>
              <a:t>C: R3=R2+R0</a:t>
            </a:r>
          </a:p>
          <a:p>
            <a:r>
              <a:rPr lang="en-US" sz="1400"/>
              <a:t>D: Branch (R1==0)</a:t>
            </a:r>
          </a:p>
          <a:p>
            <a:r>
              <a:rPr lang="en-US" sz="1400"/>
              <a:t>E: R3=R1+R3</a:t>
            </a:r>
          </a:p>
          <a:p>
            <a:r>
              <a:rPr lang="en-US" sz="1400"/>
              <a:t>F: R3=R3+R0</a:t>
            </a:r>
          </a:p>
          <a:p>
            <a:r>
              <a:rPr lang="en-US" sz="1400"/>
              <a:t>G: R3=R3+19</a:t>
            </a:r>
          </a:p>
          <a:p>
            <a:r>
              <a:rPr lang="en-US" sz="1400"/>
              <a:t>H: R1=R7+R6</a:t>
            </a:r>
          </a:p>
          <a:p>
            <a:endParaRPr lang="en-US" sz="140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048000" y="3810000"/>
            <a:ext cx="5867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3810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4572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5334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>
            <a:off x="6096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6858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>
            <a:off x="75438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3"/>
          <p:cNvSpPr>
            <a:spLocks noChangeShapeType="1"/>
          </p:cNvSpPr>
          <p:nvPr/>
        </p:nvSpPr>
        <p:spPr bwMode="auto">
          <a:xfrm>
            <a:off x="81534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76" name="Group 136"/>
          <p:cNvGraphicFramePr>
            <a:graphicFrameLocks noGrp="1"/>
          </p:cNvGraphicFramePr>
          <p:nvPr/>
        </p:nvGraphicFramePr>
        <p:xfrm>
          <a:off x="6858000" y="685800"/>
          <a:ext cx="2057400" cy="2514601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9" name="WordArt 38"/>
          <p:cNvSpPr>
            <a:spLocks noChangeArrowheads="1" noChangeShapeType="1" noTextEdit="1"/>
          </p:cNvSpPr>
          <p:nvPr/>
        </p:nvSpPr>
        <p:spPr bwMode="auto">
          <a:xfrm>
            <a:off x="7162800" y="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RRAT</a:t>
            </a:r>
          </a:p>
        </p:txBody>
      </p:sp>
      <p:graphicFrame>
        <p:nvGraphicFramePr>
          <p:cNvPr id="10382" name="Group 142"/>
          <p:cNvGraphicFramePr>
            <a:graphicFrameLocks noGrp="1"/>
          </p:cNvGraphicFramePr>
          <p:nvPr/>
        </p:nvGraphicFramePr>
        <p:xfrm>
          <a:off x="685800" y="685800"/>
          <a:ext cx="1905000" cy="2514601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60" name="WordArt 60"/>
          <p:cNvSpPr>
            <a:spLocks noChangeArrowheads="1" noChangeShapeType="1" noTextEdit="1"/>
          </p:cNvSpPr>
          <p:nvPr/>
        </p:nvSpPr>
        <p:spPr bwMode="auto">
          <a:xfrm>
            <a:off x="838200" y="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RAT</a:t>
            </a:r>
          </a:p>
        </p:txBody>
      </p:sp>
      <p:sp>
        <p:nvSpPr>
          <p:cNvPr id="17461" name="WordArt 61"/>
          <p:cNvSpPr>
            <a:spLocks noChangeArrowheads="1" noChangeShapeType="1" noTextEdit="1"/>
          </p:cNvSpPr>
          <p:nvPr/>
        </p:nvSpPr>
        <p:spPr bwMode="auto">
          <a:xfrm>
            <a:off x="4191000" y="30480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RoB</a:t>
            </a:r>
          </a:p>
        </p:txBody>
      </p:sp>
      <p:graphicFrame>
        <p:nvGraphicFramePr>
          <p:cNvPr id="10386" name="Group 146"/>
          <p:cNvGraphicFramePr>
            <a:graphicFrameLocks noGrp="1"/>
          </p:cNvGraphicFramePr>
          <p:nvPr/>
        </p:nvGraphicFramePr>
        <p:xfrm>
          <a:off x="228600" y="5257800"/>
          <a:ext cx="7315200" cy="1371600"/>
        </p:xfrm>
        <a:graphic>
          <a:graphicData uri="http://schemas.openxmlformats.org/drawingml/2006/table">
            <a:tbl>
              <a:tblPr/>
              <a:tblGrid>
                <a:gridCol w="73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97" name="WordArt 143"/>
          <p:cNvSpPr>
            <a:spLocks noChangeArrowheads="1" noChangeShapeType="1" noTextEdit="1"/>
          </p:cNvSpPr>
          <p:nvPr/>
        </p:nvSpPr>
        <p:spPr bwMode="auto">
          <a:xfrm>
            <a:off x="7753350" y="54102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PRF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option (v0.9?)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“back pointers” instead of RRAT.</a:t>
            </a:r>
          </a:p>
          <a:p>
            <a:pPr lvl="1"/>
            <a:r>
              <a:rPr lang="en-US" dirty="0"/>
              <a:t>Record, in the ROB, which value in the RAT  you overwrote.</a:t>
            </a:r>
          </a:p>
          <a:p>
            <a:pPr lvl="2"/>
            <a:r>
              <a:rPr lang="en-US" dirty="0"/>
              <a:t>On commit, free that value (it will be the same as the one you would have overwritten in the RAT!)</a:t>
            </a:r>
          </a:p>
          <a:p>
            <a:pPr lvl="2"/>
            <a:r>
              <a:rPr lang="en-US" dirty="0"/>
              <a:t>On </a:t>
            </a:r>
            <a:r>
              <a:rPr lang="en-US" dirty="0" err="1"/>
              <a:t>mispredict</a:t>
            </a:r>
            <a:r>
              <a:rPr lang="en-US" dirty="0"/>
              <a:t>, “undo” each step in reverse order (from tail to head).</a:t>
            </a:r>
          </a:p>
          <a:p>
            <a:pPr lvl="1"/>
            <a:r>
              <a:rPr lang="en-US" dirty="0"/>
              <a:t>This gives same functionality as RRAT.</a:t>
            </a:r>
          </a:p>
          <a:p>
            <a:pPr lvl="2"/>
            <a:r>
              <a:rPr lang="en-US" dirty="0"/>
              <a:t>Slower to handle </a:t>
            </a:r>
            <a:r>
              <a:rPr lang="en-US" dirty="0" err="1"/>
              <a:t>mispredict</a:t>
            </a:r>
            <a:r>
              <a:rPr lang="en-US" dirty="0"/>
              <a:t> </a:t>
            </a:r>
            <a:r>
              <a:rPr lang="en-US" b="1" i="1" dirty="0"/>
              <a:t>that is at the head of the </a:t>
            </a:r>
            <a:r>
              <a:rPr lang="en-US" b="1" i="1" dirty="0" err="1"/>
              <a:t>RoB</a:t>
            </a:r>
            <a:r>
              <a:rPr lang="en-US" b="1" i="1" dirty="0"/>
              <a:t>.</a:t>
            </a:r>
          </a:p>
          <a:p>
            <a:pPr lvl="3"/>
            <a:r>
              <a:rPr lang="en-US" dirty="0"/>
              <a:t>But could in theory handle </a:t>
            </a:r>
            <a:r>
              <a:rPr lang="en-US" dirty="0" err="1"/>
              <a:t>mispredict</a:t>
            </a:r>
            <a:r>
              <a:rPr lang="en-US" dirty="0"/>
              <a:t> as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3400" y="152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Optimizing CPU Performance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3400" y="1524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Golden Rule: t</a:t>
            </a:r>
            <a:r>
              <a:rPr lang="en-US" sz="3200" baseline="-25000">
                <a:latin typeface="Times New Roman" pitchFamily="18" charset="0"/>
              </a:rPr>
              <a:t>CPU</a:t>
            </a:r>
            <a:r>
              <a:rPr lang="en-US" sz="3200">
                <a:latin typeface="Times New Roman" pitchFamily="18" charset="0"/>
              </a:rPr>
              <a:t> = N</a:t>
            </a:r>
            <a:r>
              <a:rPr lang="en-US" sz="3200" baseline="-25000">
                <a:latin typeface="Times New Roman" pitchFamily="18" charset="0"/>
              </a:rPr>
              <a:t>inst</a:t>
            </a:r>
            <a:r>
              <a:rPr lang="en-US" sz="3200">
                <a:latin typeface="Times New Roman" pitchFamily="18" charset="0"/>
              </a:rPr>
              <a:t>*CPI*t</a:t>
            </a:r>
            <a:r>
              <a:rPr lang="en-US" sz="3200" baseline="-25000">
                <a:latin typeface="Times New Roman" pitchFamily="18" charset="0"/>
              </a:rPr>
              <a:t>CLK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Given this, what are our options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number of instructions executed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cycles to execute an instruction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clock period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Our first focus: Reducing CPI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Approach: </a:t>
            </a:r>
            <a:r>
              <a:rPr lang="en-US" sz="2800" i="1">
                <a:latin typeface="Times New Roman" pitchFamily="18" charset="0"/>
              </a:rPr>
              <a:t>Instruction Level Parallelism</a:t>
            </a:r>
            <a:r>
              <a:rPr lang="en-US" sz="2800">
                <a:latin typeface="Times New Roman" pitchFamily="18" charset="0"/>
              </a:rPr>
              <a:t> (ILP)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2"/>
          <p:cNvSpPr>
            <a:spLocks noChangeArrowheads="1" noChangeShapeType="1" noTextEdit="1"/>
          </p:cNvSpPr>
          <p:nvPr/>
        </p:nvSpPr>
        <p:spPr bwMode="auto">
          <a:xfrm>
            <a:off x="1828800" y="1295400"/>
            <a:ext cx="6019800" cy="4114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 t</a:t>
            </a:r>
            <a:r>
              <a:rPr lang="en-US" baseline="-25000"/>
              <a:t>CLK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620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Recall: t</a:t>
            </a:r>
            <a:r>
              <a:rPr lang="en-US" sz="2400" baseline="-25000"/>
              <a:t>CPU</a:t>
            </a:r>
            <a:r>
              <a:rPr lang="en-US" sz="2400"/>
              <a:t> = N</a:t>
            </a:r>
            <a:r>
              <a:rPr lang="en-US" sz="2400" baseline="-25000"/>
              <a:t>inst</a:t>
            </a:r>
            <a:r>
              <a:rPr lang="en-US" sz="2400"/>
              <a:t>*CPI*t</a:t>
            </a:r>
            <a:r>
              <a:rPr lang="en-US" sz="2400" baseline="-25000"/>
              <a:t>CLK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What defines t</a:t>
            </a:r>
            <a:r>
              <a:rPr lang="en-US" sz="2400" baseline="-25000"/>
              <a:t>CLK</a:t>
            </a:r>
            <a:r>
              <a:rPr lang="en-US" sz="240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Critical path latency (= logic + wire latency)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Latch latency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Clock skew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Clock period design margins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In current and future generation designs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Wire latency becoming dominant latency of critical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Due to growing side-wall capacitance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Brings a spatial dimension to architecture optimization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E.g., How long are the wires that will connect these two devices?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Determining the Latency of a Wire</a:t>
            </a:r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 l="5000" t="34921" r="6000" b="26984"/>
          <a:stretch>
            <a:fillRect/>
          </a:stretch>
        </p:blipFill>
        <p:spPr>
          <a:xfrm>
            <a:off x="457200" y="1584325"/>
            <a:ext cx="8534400" cy="2301875"/>
          </a:xfrm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14400" y="4953000"/>
            <a:ext cx="1066800" cy="3048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514600" y="4953000"/>
            <a:ext cx="1066800" cy="3048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209800" y="4953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286000" y="4953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1981200" y="5105400"/>
            <a:ext cx="228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2286000" y="5105400"/>
            <a:ext cx="228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838200" y="5638800"/>
            <a:ext cx="2819400" cy="762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143000" y="54102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143000" y="54864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1447800" y="52578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54864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743200" y="54102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743200" y="54864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3048000" y="52578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3048000" y="54864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4191000" y="51054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FFFFFF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Narrow" pitchFamily="34" charset="0"/>
              </a:rPr>
              <a:t>scale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400800" y="4953000"/>
            <a:ext cx="457200" cy="3048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7086600" y="4953000"/>
            <a:ext cx="457200" cy="3048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6934200" y="4876800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010400" y="4876800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H="1">
            <a:off x="6858000" y="5105400"/>
            <a:ext cx="76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7010400" y="5105400"/>
            <a:ext cx="76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5562600" y="5638800"/>
            <a:ext cx="2819400" cy="762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6477000" y="54102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6477000" y="54864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V="1">
            <a:off x="6629400" y="52578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 flipV="1">
            <a:off x="6629400" y="54864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7162800" y="54102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7162800" y="54864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V="1">
            <a:off x="7315200" y="52578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V="1">
            <a:off x="7315200" y="54864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6019800" y="5105400"/>
            <a:ext cx="38100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486400" y="4724400"/>
            <a:ext cx="7778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shrinks</a:t>
            </a:r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H="1">
            <a:off x="7011988" y="4495800"/>
            <a:ext cx="38100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7088188" y="4114800"/>
            <a:ext cx="6842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grows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But reality is worse…. (Fringe)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143000"/>
            <a:ext cx="60960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95400"/>
            <a:ext cx="2133600" cy="409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2286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For Intel 0.25u process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 W~=0.64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 T~=0.48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 H is around 0.9.</a:t>
            </a:r>
          </a:p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114800" y="2286000"/>
            <a:ext cx="1371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81000" y="6521450"/>
            <a:ext cx="7097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www.ee.bgu.ac.il/~Orly_lab/courses/Intro_Course/Slides/Lecture02-2-Wire.ppt</a:t>
            </a:r>
            <a:r>
              <a:rPr lang="en-US" sz="1600">
                <a:latin typeface="Times New Roman" pitchFamily="18" charset="0"/>
              </a:rPr>
              <a:t> 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14600" y="1447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/>
              <a:t>Warning: Crazy times coming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sz="2000" dirty="0"/>
              <a:t>P3 is due on Sunday (2/9)</a:t>
            </a:r>
          </a:p>
          <a:p>
            <a:pPr lvl="1"/>
            <a:r>
              <a:rPr lang="en-US" sz="1800" dirty="0"/>
              <a:t>It’s a lot of work (20 hours?)</a:t>
            </a:r>
          </a:p>
          <a:p>
            <a:r>
              <a:rPr lang="en-US" sz="2000" dirty="0"/>
              <a:t>Proposal is due on Tuesday (2/13)</a:t>
            </a:r>
          </a:p>
          <a:p>
            <a:pPr lvl="1"/>
            <a:r>
              <a:rPr lang="en-US" sz="1800" dirty="0"/>
              <a:t>It’s not a lot of work (1 hour?) to do the write-up, but you’ll need to meet with your group and discuss things.</a:t>
            </a:r>
          </a:p>
          <a:p>
            <a:pPr lvl="2"/>
            <a:r>
              <a:rPr lang="en-US" sz="1600" dirty="0"/>
              <a:t>Don’t worry too much about getting this right.  You’ll be allowed to change.  Just a line in the sand.  Will discuss on Friday (2/16).</a:t>
            </a:r>
          </a:p>
          <a:p>
            <a:r>
              <a:rPr lang="en-US" sz="2000" dirty="0"/>
              <a:t>HW3 is due on Wednesday (2/14)</a:t>
            </a:r>
          </a:p>
          <a:p>
            <a:pPr lvl="1"/>
            <a:r>
              <a:rPr lang="en-US" sz="1800" dirty="0"/>
              <a:t>It’s a fair bit of work (4 hours?)</a:t>
            </a:r>
          </a:p>
          <a:p>
            <a:pPr lvl="1"/>
            <a:r>
              <a:rPr lang="en-US" sz="1800" dirty="0"/>
              <a:t>Answers will be posted right after it’s due, no late assignments!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393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Moral of the “t</a:t>
            </a:r>
            <a:r>
              <a:rPr lang="en-US" baseline="-25000"/>
              <a:t>CLK</a:t>
            </a:r>
            <a:r>
              <a:rPr lang="en-US"/>
              <a:t>" story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/>
              <a:t>As we shrink wire delay starts to dominate 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</a:rPr>
              <a:t>Agarwal et. al. Clock Rate versus IPC: the End of the Road for Conventional Microarchitectures, ISCA 2000 </a:t>
            </a:r>
          </a:p>
          <a:p>
            <a:pPr lvl="1" eaLnBrk="1" hangingPunct="1"/>
            <a:r>
              <a:rPr lang="en-US" sz="2400" dirty="0"/>
              <a:t>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And reducing the number of instructions executed…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Sorry, wrong class.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Compilers can help with this (a lot in some cases)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So can ISA design, but usually not too much.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Making instructions too complex hurts ILP and t</a:t>
            </a:r>
            <a:r>
              <a:rPr lang="en-US" baseline="-25000"/>
              <a:t>CLK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So on the whole reducing # of instructions doesn’t look to be viable.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So ILP would seem to be “where it’s at”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3400" y="152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Optimizing CPU Performance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3400" y="1524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Golden Rule: t</a:t>
            </a:r>
            <a:r>
              <a:rPr lang="en-US" sz="3200" baseline="-25000">
                <a:latin typeface="Times New Roman" pitchFamily="18" charset="0"/>
              </a:rPr>
              <a:t>CPU</a:t>
            </a:r>
            <a:r>
              <a:rPr lang="en-US" sz="3200">
                <a:latin typeface="Times New Roman" pitchFamily="18" charset="0"/>
              </a:rPr>
              <a:t> = N</a:t>
            </a:r>
            <a:r>
              <a:rPr lang="en-US" sz="3200" baseline="-25000">
                <a:latin typeface="Times New Roman" pitchFamily="18" charset="0"/>
              </a:rPr>
              <a:t>inst</a:t>
            </a:r>
            <a:r>
              <a:rPr lang="en-US" sz="3200">
                <a:latin typeface="Times New Roman" pitchFamily="18" charset="0"/>
              </a:rPr>
              <a:t>*CPI*t</a:t>
            </a:r>
            <a:r>
              <a:rPr lang="en-US" sz="3200" baseline="-25000">
                <a:latin typeface="Times New Roman" pitchFamily="18" charset="0"/>
              </a:rPr>
              <a:t>CLK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Given this, what are our options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number of instructions executed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cycles to execute an instruction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clock period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Our first focus: Reducing CPI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Approach: </a:t>
            </a:r>
            <a:r>
              <a:rPr lang="en-US" sz="2800" i="1">
                <a:latin typeface="Times New Roman" pitchFamily="18" charset="0"/>
              </a:rPr>
              <a:t>Instruction Level Parallelism</a:t>
            </a:r>
            <a:r>
              <a:rPr lang="en-US" sz="2800">
                <a:latin typeface="Times New Roman" pitchFamily="18" charset="0"/>
              </a:rPr>
              <a:t> (ILP)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685800" y="1371600"/>
            <a:ext cx="7543800" cy="3581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5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Early Branch</a:t>
            </a:r>
          </a:p>
          <a:p>
            <a:pPr algn="ctr"/>
            <a:r>
              <a:rPr lang="en-US" sz="5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Resulution</a:t>
            </a:r>
          </a:p>
        </p:txBody>
      </p:sp>
    </p:spTree>
    <p:extLst>
      <p:ext uri="{BB962C8B-B14F-4D97-AF65-F5344CB8AC3E}">
        <p14:creationId xmlns:p14="http://schemas.microsoft.com/office/powerpoint/2010/main" val="100078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BRAT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Simple idea: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When we </a:t>
            </a:r>
            <a:r>
              <a:rPr lang="en-US" dirty="0" err="1"/>
              <a:t>mispredict</a:t>
            </a:r>
            <a:r>
              <a:rPr lang="en-US" dirty="0"/>
              <a:t> we need to recover things to the state when the branch finished issuing.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RAT: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Just make a copy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Free list is non-trivial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Can we just make a copy?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/>
              <a:t>RoB</a:t>
            </a:r>
            <a:endParaRPr lang="en-US" dirty="0"/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Easy money.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6172200"/>
            <a:ext cx="844013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Note: the literature usually calls this “map table checkpoints” or “branch stack” or some such.  I find that unwieldy so BRAT or BMAP </a:t>
            </a:r>
            <a:br>
              <a:rPr lang="en-US" sz="1100" dirty="0"/>
            </a:br>
            <a:r>
              <a:rPr lang="en-US" sz="1100" dirty="0"/>
              <a:t>will be used here.  See “Checkpoint Processing and Recovery: Towards Scalable Large Instruction Window Processors” for </a:t>
            </a:r>
          </a:p>
          <a:p>
            <a:r>
              <a:rPr lang="en-US" sz="1100" dirty="0"/>
              <a:t>a nice overview of options on branch </a:t>
            </a:r>
            <a:r>
              <a:rPr lang="en-US" sz="1100" dirty="0" err="1"/>
              <a:t>misprediction</a:t>
            </a:r>
            <a:r>
              <a:rPr lang="en-US" sz="1100" dirty="0"/>
              <a:t> recovery.</a:t>
            </a:r>
          </a:p>
        </p:txBody>
      </p:sp>
    </p:spTree>
    <p:extLst>
      <p:ext uri="{BB962C8B-B14F-4D97-AF65-F5344CB8AC3E}">
        <p14:creationId xmlns:p14="http://schemas.microsoft.com/office/powerpoint/2010/main" val="36099628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600200" y="4876800"/>
            <a:ext cx="5867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>
            <a:off x="23622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31242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38862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46482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54102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60960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67056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WordArt 12"/>
          <p:cNvSpPr>
            <a:spLocks noChangeArrowheads="1" noChangeShapeType="1" noTextEdit="1"/>
          </p:cNvSpPr>
          <p:nvPr/>
        </p:nvSpPr>
        <p:spPr bwMode="auto">
          <a:xfrm>
            <a:off x="2743200" y="41148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RoB</a:t>
            </a:r>
          </a:p>
        </p:txBody>
      </p:sp>
      <p:graphicFrame>
        <p:nvGraphicFramePr>
          <p:cNvPr id="48205" name="Group 77"/>
          <p:cNvGraphicFramePr>
            <a:graphicFrameLocks noGrp="1"/>
          </p:cNvGraphicFramePr>
          <p:nvPr/>
        </p:nvGraphicFramePr>
        <p:xfrm>
          <a:off x="3352800" y="838200"/>
          <a:ext cx="2590800" cy="207264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8159" name="Group 31"/>
          <p:cNvGraphicFramePr>
            <a:graphicFrameLocks noGrp="1"/>
          </p:cNvGraphicFramePr>
          <p:nvPr/>
        </p:nvGraphicFramePr>
        <p:xfrm>
          <a:off x="838200" y="838200"/>
          <a:ext cx="1905000" cy="2514601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56" name="WordArt 51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RAT</a:t>
            </a:r>
          </a:p>
        </p:txBody>
      </p:sp>
      <p:graphicFrame>
        <p:nvGraphicFramePr>
          <p:cNvPr id="48180" name="Group 52"/>
          <p:cNvGraphicFramePr>
            <a:graphicFrameLocks noGrp="1"/>
          </p:cNvGraphicFramePr>
          <p:nvPr/>
        </p:nvGraphicFramePr>
        <p:xfrm>
          <a:off x="6858000" y="1143000"/>
          <a:ext cx="1905000" cy="2514601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77" name="WordArt 72"/>
          <p:cNvSpPr>
            <a:spLocks noChangeArrowheads="1" noChangeShapeType="1" noTextEdit="1"/>
          </p:cNvSpPr>
          <p:nvPr/>
        </p:nvSpPr>
        <p:spPr bwMode="auto">
          <a:xfrm>
            <a:off x="7010400" y="3810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BRAT</a:t>
            </a:r>
          </a:p>
        </p:txBody>
      </p:sp>
      <p:sp>
        <p:nvSpPr>
          <p:cNvPr id="17478" name="Text Box 78"/>
          <p:cNvSpPr txBox="1">
            <a:spLocks noChangeArrowheads="1"/>
          </p:cNvSpPr>
          <p:nvPr/>
        </p:nvSpPr>
        <p:spPr bwMode="auto">
          <a:xfrm>
            <a:off x="533400" y="5943600"/>
            <a:ext cx="5181600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PRF freelist:</a:t>
            </a:r>
          </a:p>
          <a:p>
            <a:pPr>
              <a:spcBef>
                <a:spcPct val="50000"/>
              </a:spcBef>
            </a:pPr>
            <a:r>
              <a:rPr lang="en-US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8059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B0FE-1B2D-48DB-A91B-88D94A8A5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F96A-E5A7-4A29-A435-0375AE959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3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/>
              <a:t>Warning: Crazy times coming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sz="2000" dirty="0"/>
              <a:t>P3 is due on Sunday (2/9)</a:t>
            </a:r>
          </a:p>
          <a:p>
            <a:pPr lvl="1"/>
            <a:r>
              <a:rPr lang="en-US" sz="1800" dirty="0"/>
              <a:t>It’s a lot of work (20 hours?)</a:t>
            </a:r>
          </a:p>
          <a:p>
            <a:r>
              <a:rPr lang="en-US" sz="2000" dirty="0"/>
              <a:t>Proposal is due on Tuesday (2/13)</a:t>
            </a:r>
          </a:p>
          <a:p>
            <a:pPr lvl="1"/>
            <a:r>
              <a:rPr lang="en-US" sz="1800" dirty="0"/>
              <a:t>It’s not a lot of work (1 hour?) to do the write-up, but you’ll need to meet with your group and discuss things.</a:t>
            </a:r>
          </a:p>
          <a:p>
            <a:pPr lvl="2"/>
            <a:r>
              <a:rPr lang="en-US" sz="1600" dirty="0"/>
              <a:t>Don’t worry too much about getting this right.  You’ll be allowed to change.  Just a line in the sand.  Will discuss on Friday (2/16).</a:t>
            </a:r>
          </a:p>
          <a:p>
            <a:r>
              <a:rPr lang="en-US" sz="2000" dirty="0"/>
              <a:t>HW3 is due on Wednesday (2/14)</a:t>
            </a:r>
          </a:p>
          <a:p>
            <a:pPr lvl="1"/>
            <a:r>
              <a:rPr lang="en-US" sz="1800" dirty="0"/>
              <a:t>It’s a fair bit of work (4 hours?)</a:t>
            </a:r>
          </a:p>
          <a:p>
            <a:pPr lvl="1"/>
            <a:r>
              <a:rPr lang="en-US" sz="1800" dirty="0"/>
              <a:t>Answers will be posted right after it’s due, no late assignments!</a:t>
            </a:r>
            <a:endParaRPr lang="en-US" sz="2400" dirty="0"/>
          </a:p>
          <a:p>
            <a:r>
              <a:rPr lang="en-US" sz="2000" dirty="0"/>
              <a:t>Midterm is on Thursday 2/15, 7-9pm</a:t>
            </a:r>
          </a:p>
          <a:p>
            <a:pPr lvl="1"/>
            <a:r>
              <a:rPr lang="en-US" sz="1600" dirty="0"/>
              <a:t>Open book, open notes.  No computers, phones, etc.</a:t>
            </a:r>
          </a:p>
          <a:p>
            <a:pPr lvl="1"/>
            <a:r>
              <a:rPr lang="en-US" sz="1600" dirty="0"/>
              <a:t>Exam Q&amp;A, Monday 2/12 7-8:30pm, Tuesday 6-8:30pm</a:t>
            </a:r>
          </a:p>
          <a:p>
            <a:pPr lvl="2"/>
            <a:r>
              <a:rPr lang="en-US" sz="1200" dirty="0"/>
              <a:t>Print exams and bring them.</a:t>
            </a:r>
          </a:p>
          <a:p>
            <a:pPr lvl="1"/>
            <a:r>
              <a:rPr lang="en-US" sz="1800" dirty="0"/>
              <a:t>Q&amp;A in class Thursday 2/15</a:t>
            </a:r>
          </a:p>
          <a:p>
            <a:pPr lvl="1"/>
            <a:r>
              <a:rPr lang="en-US" sz="1800" dirty="0"/>
              <a:t>Best way to study is look at old exams (on website) </a:t>
            </a:r>
          </a:p>
          <a:p>
            <a:r>
              <a:rPr lang="en-US" sz="2200" dirty="0"/>
              <a:t>15 minute group meetings on Friday 2/16 (rather than </a:t>
            </a:r>
            <a:r>
              <a:rPr lang="en-US" sz="2200" dirty="0" err="1"/>
              <a:t>inlab</a:t>
            </a:r>
            <a:r>
              <a:rPr lang="en-US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680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Let’s lose the ARF!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Currently have two structures that may hold values (ROB and ARF)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Need to write back to the ARF after every instruction!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Other motivations?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ROB currently holds result (which needs to be accessible to all) as well as other data (PC, etc.) which does not.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So probably two separate structures anyways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Many ROB entry </a:t>
            </a:r>
            <a:r>
              <a:rPr lang="en-US" sz="2400" i="1"/>
              <a:t>result fields</a:t>
            </a:r>
            <a:r>
              <a:rPr lang="en-US" sz="2400"/>
              <a:t> are unused (stores, branches)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Physical Register file</a:t>
            </a:r>
            <a:br>
              <a:rPr lang="en-US" sz="4000"/>
            </a:br>
            <a:r>
              <a:rPr lang="en-US" sz="4000"/>
              <a:t>Version 1.0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Keep a “Physical register file”</a:t>
            </a:r>
          </a:p>
          <a:p>
            <a:pPr lvl="1" eaLnBrk="1" hangingPunct="1"/>
            <a:r>
              <a:rPr lang="en-US"/>
              <a:t>If you want to get the ARF back you need to use the RAT.</a:t>
            </a:r>
          </a:p>
          <a:p>
            <a:pPr eaLnBrk="1" hangingPunct="1"/>
            <a:r>
              <a:rPr lang="en-US"/>
              <a:t>But the RAT has speculative information in it!</a:t>
            </a:r>
          </a:p>
          <a:p>
            <a:pPr lvl="1" eaLnBrk="1" hangingPunct="1"/>
            <a:r>
              <a:rPr lang="en-US"/>
              <a:t>We need to be able to undo the speculative work!  </a:t>
            </a:r>
          </a:p>
          <a:p>
            <a:pPr lvl="2" eaLnBrk="1" hangingPunct="1"/>
            <a:r>
              <a:rPr lang="en-US"/>
              <a:t>How?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Remove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The value field of the ROB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The whole ARF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Add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A “Retirement RAT</a:t>
            </a:r>
            <a:r>
              <a:rPr lang="en-US" sz="2400" baseline="30000" dirty="0"/>
              <a:t>1</a:t>
            </a:r>
            <a:r>
              <a:rPr lang="en-US" sz="2400" dirty="0"/>
              <a:t>” (RRAT) that is updated by retiring instructions the same way the RAT is by issuing instructions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Actions: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When you finish execution, update the PRF as well as the ROB (ROB just gets “done” message now)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When you retire, update the RRAT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(Other stuff we need to think about goes here.)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6477000"/>
            <a:ext cx="5504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>
                <a:hlinkClick r:id="rId3"/>
              </a:rPr>
              <a:t>http://www.ecs.umass.edu/ece/koren/ece568/papers/Pentium4.pdf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2514600" cy="37338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505200" y="1857375"/>
            <a:ext cx="1587294" cy="20621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Dispatch:</a:t>
            </a:r>
          </a:p>
          <a:p>
            <a:endParaRPr lang="en-US" sz="2400" b="1" dirty="0"/>
          </a:p>
          <a:p>
            <a:r>
              <a:rPr lang="en-US" sz="2000" u="sng" dirty="0"/>
              <a:t>Assembly</a:t>
            </a:r>
          </a:p>
          <a:p>
            <a:r>
              <a:rPr lang="en-US" sz="2000" dirty="0"/>
              <a:t>R1=R2*R3</a:t>
            </a:r>
          </a:p>
          <a:p>
            <a:r>
              <a:rPr lang="en-US" sz="2000" dirty="0"/>
              <a:t>R3=R1+R3</a:t>
            </a:r>
          </a:p>
          <a:p>
            <a:endParaRPr lang="en-US" sz="2000" dirty="0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066800" y="990600"/>
            <a:ext cx="1019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RAT</a:t>
            </a:r>
          </a:p>
        </p:txBody>
      </p:sp>
      <p:graphicFrame>
        <p:nvGraphicFramePr>
          <p:cNvPr id="109596" name="Group 28"/>
          <p:cNvGraphicFramePr>
            <a:graphicFrameLocks noGrp="1"/>
          </p:cNvGraphicFramePr>
          <p:nvPr/>
        </p:nvGraphicFramePr>
        <p:xfrm>
          <a:off x="5943600" y="1600200"/>
          <a:ext cx="2514600" cy="37338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6553200" y="990600"/>
            <a:ext cx="1312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RRAT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2514600" cy="37338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505200" y="1857375"/>
            <a:ext cx="1582738" cy="296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In-flight</a:t>
            </a:r>
          </a:p>
          <a:p>
            <a:endParaRPr lang="en-US" sz="2400" b="1"/>
          </a:p>
          <a:p>
            <a:r>
              <a:rPr lang="en-US" sz="2000" u="sng"/>
              <a:t>Assembly</a:t>
            </a:r>
          </a:p>
          <a:p>
            <a:r>
              <a:rPr lang="en-US" sz="2000"/>
              <a:t>R1=R2*R3</a:t>
            </a:r>
          </a:p>
          <a:p>
            <a:r>
              <a:rPr lang="en-US" sz="2000"/>
              <a:t>R3=R1+R3</a:t>
            </a:r>
          </a:p>
          <a:p>
            <a:endParaRPr lang="en-US" sz="2000"/>
          </a:p>
          <a:p>
            <a:r>
              <a:rPr lang="en-US" sz="2000" u="sng"/>
              <a:t>Renamed</a:t>
            </a:r>
          </a:p>
          <a:p>
            <a:r>
              <a:rPr lang="en-US" sz="2000"/>
              <a:t>P0=P3*P4   </a:t>
            </a:r>
          </a:p>
          <a:p>
            <a:r>
              <a:rPr lang="en-US" sz="2000"/>
              <a:t>P5=P0+P4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066800" y="990600"/>
            <a:ext cx="1019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RAT</a:t>
            </a:r>
          </a:p>
        </p:txBody>
      </p:sp>
      <p:graphicFrame>
        <p:nvGraphicFramePr>
          <p:cNvPr id="101404" name="Group 28"/>
          <p:cNvGraphicFramePr>
            <a:graphicFrameLocks noGrp="1"/>
          </p:cNvGraphicFramePr>
          <p:nvPr/>
        </p:nvGraphicFramePr>
        <p:xfrm>
          <a:off x="5943600" y="1600200"/>
          <a:ext cx="2514600" cy="37338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6553200" y="990600"/>
            <a:ext cx="1312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RRAT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Resolving Branches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RRAT</a:t>
            </a:r>
          </a:p>
          <a:p>
            <a:pPr lvl="1" eaLnBrk="1" hangingPunct="1"/>
            <a:r>
              <a:rPr lang="en-US"/>
              <a:t>On mispredict at head of queue copy retirement RAT into RAT.</a:t>
            </a:r>
          </a:p>
          <a:p>
            <a:pPr eaLnBrk="1" hangingPunct="1"/>
            <a:r>
              <a:rPr lang="en-US"/>
              <a:t>Early resolution? (briefly)</a:t>
            </a:r>
          </a:p>
          <a:p>
            <a:pPr lvl="1" eaLnBrk="1" hangingPunct="1"/>
            <a:r>
              <a:rPr lang="en-US"/>
              <a:t>BRAT </a:t>
            </a:r>
          </a:p>
          <a:p>
            <a:pPr lvl="2" eaLnBrk="1" hangingPunct="1"/>
            <a:r>
              <a:rPr lang="en-US"/>
              <a:t>Keep a RAT copy for each branch </a:t>
            </a:r>
            <a:r>
              <a:rPr lang="en-US" i="1" u="sng"/>
              <a:t>in a RS!</a:t>
            </a:r>
          </a:p>
          <a:p>
            <a:pPr lvl="3" eaLnBrk="1" hangingPunct="1"/>
            <a:r>
              <a:rPr lang="en-US"/>
              <a:t>If mispredict can recover RAT quickly.</a:t>
            </a:r>
          </a:p>
          <a:p>
            <a:pPr lvl="3" eaLnBrk="1" hangingPunct="1"/>
            <a:r>
              <a:rPr lang="en-US"/>
              <a:t>ROB easy to fix, RS’s a bit harder.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10881</TotalTime>
  <Words>1621</Words>
  <Application>Microsoft Office PowerPoint</Application>
  <PresentationFormat>On-screen Show (4:3)</PresentationFormat>
  <Paragraphs>323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Arial Narrow</vt:lpstr>
      <vt:lpstr>Impact</vt:lpstr>
      <vt:lpstr>Times New Roman</vt:lpstr>
      <vt:lpstr>Verdana</vt:lpstr>
      <vt:lpstr>Default Design</vt:lpstr>
      <vt:lpstr>EECS 470</vt:lpstr>
      <vt:lpstr>Warning: Crazy times coming</vt:lpstr>
      <vt:lpstr>Warning: Crazy times coming</vt:lpstr>
      <vt:lpstr>Let’s lose the ARF!</vt:lpstr>
      <vt:lpstr>Physical Register file Version 1.0</vt:lpstr>
      <vt:lpstr>How?</vt:lpstr>
      <vt:lpstr>Example</vt:lpstr>
      <vt:lpstr>Example</vt:lpstr>
      <vt:lpstr>Resolving Branches</vt:lpstr>
      <vt:lpstr>Freedom</vt:lpstr>
      <vt:lpstr>Sidebar</vt:lpstr>
      <vt:lpstr>R10K scheme</vt:lpstr>
      <vt:lpstr>PowerPoint Presentation</vt:lpstr>
      <vt:lpstr>Alternative option (v0.9?)</vt:lpstr>
      <vt:lpstr>PowerPoint Presentation</vt:lpstr>
      <vt:lpstr>PowerPoint Presentation</vt:lpstr>
      <vt:lpstr> tCLK</vt:lpstr>
      <vt:lpstr>Determining the Latency of a Wire</vt:lpstr>
      <vt:lpstr>But reality is worse…. (Fringe)</vt:lpstr>
      <vt:lpstr>Moral of the “tCLK" story</vt:lpstr>
      <vt:lpstr>And reducing the number of instructions executed…</vt:lpstr>
      <vt:lpstr>PowerPoint Presentation</vt:lpstr>
      <vt:lpstr>PowerPoint Presentation</vt:lpstr>
      <vt:lpstr>BRAT</vt:lpstr>
      <vt:lpstr>PowerPoint Presentation</vt:lpstr>
      <vt:lpstr>Group formation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Mark</dc:creator>
  <cp:lastModifiedBy>Brehob, Mark</cp:lastModifiedBy>
  <cp:revision>36</cp:revision>
  <cp:lastPrinted>2024-02-08T16:43:56Z</cp:lastPrinted>
  <dcterms:created xsi:type="dcterms:W3CDTF">2005-10-05T18:15:38Z</dcterms:created>
  <dcterms:modified xsi:type="dcterms:W3CDTF">2024-02-08T16:45:40Z</dcterms:modified>
</cp:coreProperties>
</file>